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63"/>
  </p:handoutMasterIdLst>
  <p:sldIdLst>
    <p:sldId id="256" r:id="rId3"/>
    <p:sldId id="284" r:id="rId5"/>
    <p:sldId id="263" r:id="rId6"/>
    <p:sldId id="335" r:id="rId7"/>
    <p:sldId id="267" r:id="rId8"/>
    <p:sldId id="307" r:id="rId9"/>
    <p:sldId id="345" r:id="rId10"/>
    <p:sldId id="346" r:id="rId11"/>
    <p:sldId id="347" r:id="rId12"/>
    <p:sldId id="348" r:id="rId13"/>
    <p:sldId id="309" r:id="rId14"/>
    <p:sldId id="349" r:id="rId15"/>
    <p:sldId id="350" r:id="rId16"/>
    <p:sldId id="310" r:id="rId17"/>
    <p:sldId id="352" r:id="rId18"/>
    <p:sldId id="354" r:id="rId19"/>
    <p:sldId id="356" r:id="rId20"/>
    <p:sldId id="358" r:id="rId21"/>
    <p:sldId id="359" r:id="rId22"/>
    <p:sldId id="360" r:id="rId23"/>
    <p:sldId id="361" r:id="rId24"/>
    <p:sldId id="362" r:id="rId25"/>
    <p:sldId id="363" r:id="rId26"/>
    <p:sldId id="311" r:id="rId27"/>
    <p:sldId id="364" r:id="rId28"/>
    <p:sldId id="365" r:id="rId29"/>
    <p:sldId id="317" r:id="rId30"/>
    <p:sldId id="312" r:id="rId31"/>
    <p:sldId id="367" r:id="rId32"/>
    <p:sldId id="368" r:id="rId33"/>
    <p:sldId id="369" r:id="rId34"/>
    <p:sldId id="370" r:id="rId35"/>
    <p:sldId id="371" r:id="rId36"/>
    <p:sldId id="314" r:id="rId37"/>
    <p:sldId id="372" r:id="rId38"/>
    <p:sldId id="340" r:id="rId39"/>
    <p:sldId id="373" r:id="rId40"/>
    <p:sldId id="374" r:id="rId41"/>
    <p:sldId id="375" r:id="rId42"/>
    <p:sldId id="376" r:id="rId43"/>
    <p:sldId id="377" r:id="rId44"/>
    <p:sldId id="379" r:id="rId45"/>
    <p:sldId id="378" r:id="rId46"/>
    <p:sldId id="380" r:id="rId47"/>
    <p:sldId id="381" r:id="rId48"/>
    <p:sldId id="382" r:id="rId49"/>
    <p:sldId id="383" r:id="rId50"/>
    <p:sldId id="384" r:id="rId51"/>
    <p:sldId id="385" r:id="rId52"/>
    <p:sldId id="387" r:id="rId53"/>
    <p:sldId id="388" r:id="rId54"/>
    <p:sldId id="342" r:id="rId55"/>
    <p:sldId id="389" r:id="rId56"/>
    <p:sldId id="390" r:id="rId57"/>
    <p:sldId id="391" r:id="rId58"/>
    <p:sldId id="392" r:id="rId59"/>
    <p:sldId id="393" r:id="rId60"/>
    <p:sldId id="394" r:id="rId61"/>
    <p:sldId id="288" r:id="rId62"/>
  </p:sldIdLst>
  <p:sldSz cx="9144000" cy="5143500" type="screen16x9"/>
  <p:notesSz cx="6858000" cy="9144000"/>
  <p:custDataLst>
    <p:tags r:id="rId67"/>
  </p:custDataLst>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63"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D4865"/>
    <a:srgbClr val="2D495C"/>
    <a:srgbClr val="A5A5A5"/>
    <a:srgbClr val="44546A"/>
    <a:srgbClr val="203864"/>
    <a:srgbClr val="843C0B"/>
    <a:srgbClr val="1B4367"/>
    <a:srgbClr val="1D4971"/>
    <a:srgbClr val="51B3CD"/>
    <a:srgbClr val="83C2D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showGuides="1">
      <p:cViewPr varScale="1">
        <p:scale>
          <a:sx n="101" d="100"/>
          <a:sy n="101" d="100"/>
        </p:scale>
        <p:origin x="-108" y="-528"/>
      </p:cViewPr>
      <p:guideLst>
        <p:guide orient="horz" pos="1663"/>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7" Type="http://schemas.openxmlformats.org/officeDocument/2006/relationships/tags" Target="tags/tag290.xml"/><Relationship Id="rId66" Type="http://schemas.openxmlformats.org/officeDocument/2006/relationships/tableStyles" Target="tableStyles.xml"/><Relationship Id="rId65" Type="http://schemas.openxmlformats.org/officeDocument/2006/relationships/viewProps" Target="viewProps.xml"/><Relationship Id="rId64" Type="http://schemas.openxmlformats.org/officeDocument/2006/relationships/presProps" Target="presProps.xml"/><Relationship Id="rId63" Type="http://schemas.openxmlformats.org/officeDocument/2006/relationships/handoutMaster" Target="handoutMasters/handoutMaster1.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40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28650" y="273843"/>
            <a:ext cx="7886700" cy="4358879"/>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628650" y="4767263"/>
            <a:ext cx="2057400" cy="273844"/>
          </a:xfrm>
        </p:spPr>
        <p:txBody>
          <a:bodyPr/>
          <a:lstStyle>
            <a:lvl1pPr>
              <a:defRPr/>
            </a:lvl1pPr>
          </a:lstStyle>
          <a:p>
            <a:fld id="{80F42DC0-2E3F-F440-A3AA-64F0AA1F84F2}" type="datetime1">
              <a:rPr lang="zh-CN" altLang="en-US"/>
            </a:fld>
            <a:endParaRPr lang="zh-CN" altLang="en-US" sz="1400">
              <a:solidFill>
                <a:schemeClr val="tx1"/>
              </a:solidFill>
            </a:endParaRPr>
          </a:p>
        </p:txBody>
      </p:sp>
      <p:sp>
        <p:nvSpPr>
          <p:cNvPr id="4" name="页脚占位符 3"/>
          <p:cNvSpPr>
            <a:spLocks noGrp="1"/>
          </p:cNvSpPr>
          <p:nvPr>
            <p:ph type="ftr" sz="quarter" idx="11"/>
          </p:nvPr>
        </p:nvSpPr>
        <p:spPr>
          <a:xfrm>
            <a:off x="3028950" y="4767263"/>
            <a:ext cx="3086100" cy="273844"/>
          </a:xfrm>
        </p:spPr>
        <p:txBody>
          <a:bodyPr/>
          <a:lstStyle>
            <a:lvl1pPr>
              <a:defRPr/>
            </a:lvl1pPr>
          </a:lstStyle>
          <a:p>
            <a:endParaRPr lang="zh-CN" altLang="zh-CN"/>
          </a:p>
        </p:txBody>
      </p:sp>
      <p:sp>
        <p:nvSpPr>
          <p:cNvPr id="5" name="幻灯片编号占位符 4"/>
          <p:cNvSpPr>
            <a:spLocks noGrp="1"/>
          </p:cNvSpPr>
          <p:nvPr>
            <p:ph type="sldNum" sz="quarter" idx="12"/>
          </p:nvPr>
        </p:nvSpPr>
        <p:spPr>
          <a:xfrm>
            <a:off x="6457950" y="4767263"/>
            <a:ext cx="2057400" cy="273844"/>
          </a:xfrm>
        </p:spPr>
        <p:txBody>
          <a:bodyPr/>
          <a:lstStyle>
            <a:lvl1pPr>
              <a:defRPr/>
            </a:lvl1pPr>
          </a:lstStyle>
          <a:p>
            <a:fld id="{C5FC99A0-26D8-5E4B-82FB-70809BCEE9F6}" type="slidenum">
              <a:rPr lang="zh-CN" altLang="en-US"/>
            </a:fld>
            <a:endParaRPr lang="zh-CN" altLang="en-US" sz="140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7" y="1282304"/>
            <a:ext cx="7886700" cy="2139553"/>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7"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40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369218"/>
            <a:ext cx="3886200" cy="326350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29150" y="1369218"/>
            <a:ext cx="3886200" cy="326350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0" y="1333829"/>
            <a:ext cx="3655181" cy="617934"/>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400"/>
            </a:lvl4pPr>
            <a:lvl5pPr marL="1371600" indent="0">
              <a:buNone/>
              <a:defRPr sz="1400"/>
            </a:lvl5pPr>
            <a:lvl6pPr marL="1714500" indent="0">
              <a:buNone/>
              <a:defRPr sz="1400"/>
            </a:lvl6pPr>
            <a:lvl7pPr marL="2057400" indent="0">
              <a:buNone/>
              <a:defRPr sz="1400"/>
            </a:lvl7pPr>
            <a:lvl8pPr marL="2400300" indent="0">
              <a:buNone/>
              <a:defRPr sz="1400"/>
            </a:lvl8pPr>
            <a:lvl9pPr marL="2743200" indent="0">
              <a:buNone/>
              <a:defRPr sz="14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0" y="1999034"/>
            <a:ext cx="3655181" cy="264321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333829"/>
            <a:ext cx="3673182" cy="617934"/>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400"/>
            </a:lvl4pPr>
            <a:lvl5pPr marL="1371600" indent="0">
              <a:buNone/>
              <a:defRPr sz="1400"/>
            </a:lvl5pPr>
            <a:lvl6pPr marL="1714500" indent="0">
              <a:buNone/>
              <a:defRPr sz="1400"/>
            </a:lvl6pPr>
            <a:lvl7pPr marL="2057400" indent="0">
              <a:buNone/>
              <a:defRPr sz="1400"/>
            </a:lvl7pPr>
            <a:lvl8pPr marL="2400300" indent="0">
              <a:buNone/>
              <a:defRPr sz="1400"/>
            </a:lvl8pPr>
            <a:lvl9pPr marL="2743200" indent="0">
              <a:buNone/>
              <a:defRPr sz="14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1999034"/>
            <a:ext cx="3673182" cy="264321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3124012" cy="120015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342900"/>
            <a:ext cx="4629150" cy="4052888"/>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1543050"/>
            <a:ext cx="3124012" cy="2858691"/>
          </a:xfrm>
        </p:spPr>
        <p:txBody>
          <a:bodyPr/>
          <a:lstStyle>
            <a:lvl1pPr marL="0" indent="0">
              <a:buNone/>
              <a:defRPr sz="1500"/>
            </a:lvl1pPr>
            <a:lvl2pPr marL="342900" indent="0">
              <a:buNone/>
              <a:defRPr sz="1400"/>
            </a:lvl2pPr>
            <a:lvl3pPr marL="685800" indent="0">
              <a:buNone/>
              <a:defRPr sz="1200"/>
            </a:lvl3pPr>
            <a:lvl4pPr marL="1028700" indent="0">
              <a:buNone/>
              <a:defRPr sz="1100"/>
            </a:lvl4pPr>
            <a:lvl5pPr marL="1371600" indent="0">
              <a:buNone/>
              <a:defRPr sz="1100"/>
            </a:lvl5pPr>
            <a:lvl6pPr marL="1714500" indent="0">
              <a:buNone/>
              <a:defRPr sz="1100"/>
            </a:lvl6pPr>
            <a:lvl7pPr marL="2057400" indent="0">
              <a:buNone/>
              <a:defRPr sz="1100"/>
            </a:lvl7pPr>
            <a:lvl8pPr marL="2400300" indent="0">
              <a:buNone/>
              <a:defRPr sz="1100"/>
            </a:lvl8pPr>
            <a:lvl9pPr marL="2743200" indent="0">
              <a:buNone/>
              <a:defRPr sz="11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3"/>
            <a:ext cx="1971675" cy="4358879"/>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273843"/>
            <a:ext cx="5800725" cy="4358879"/>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4"/>
            <a:ext cx="7886700" cy="994172"/>
          </a:xfrm>
          <a:prstGeom prst="rect">
            <a:avLst/>
          </a:prstGeom>
        </p:spPr>
        <p:txBody>
          <a:bodyPr vert="horz" lIns="68580" tIns="34290" rIns="68580" bIns="3429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369218"/>
            <a:ext cx="7886700" cy="3263504"/>
          </a:xfrm>
          <a:prstGeom prst="rect">
            <a:avLst/>
          </a:prstGeom>
        </p:spPr>
        <p:txBody>
          <a:bodyPr vert="horz" lIns="68580" tIns="34290" rIns="68580" bIns="3429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628650" y="4767263"/>
            <a:ext cx="2057400" cy="273844"/>
          </a:xfrm>
          <a:prstGeom prst="rect">
            <a:avLst/>
          </a:prstGeom>
        </p:spPr>
        <p:txBody>
          <a:bodyPr vert="horz" lIns="68580" tIns="34290" rIns="68580" bIns="34290" rtlCol="0" anchor="ctr"/>
          <a:lstStyle>
            <a:lvl1pPr algn="l">
              <a:defRPr sz="9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3028950" y="4767263"/>
            <a:ext cx="3086100" cy="273844"/>
          </a:xfrm>
          <a:prstGeom prst="rect">
            <a:avLst/>
          </a:prstGeom>
        </p:spPr>
        <p:txBody>
          <a:bodyPr vert="horz" lIns="68580" tIns="34290" rIns="68580" bIns="3429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lIns="68580" tIns="34290" rIns="68580" bIns="34290" rtlCol="0" anchor="ctr"/>
          <a:lstStyle>
            <a:lvl1pPr algn="r">
              <a:defRPr sz="9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2.xml"/><Relationship Id="rId3" Type="http://schemas.openxmlformats.org/officeDocument/2006/relationships/tags" Target="../tags/tag37.xml"/><Relationship Id="rId2" Type="http://schemas.openxmlformats.org/officeDocument/2006/relationships/tags" Target="../tags/tag36.xml"/><Relationship Id="rId1" Type="http://schemas.openxmlformats.org/officeDocument/2006/relationships/tags" Target="../tags/tag35.xml"/></Relationships>
</file>

<file path=ppt/slides/_rels/slide11.xml.rels><?xml version="1.0" encoding="UTF-8" standalone="yes"?>
<Relationships xmlns="http://schemas.openxmlformats.org/package/2006/relationships"><Relationship Id="rId9" Type="http://schemas.openxmlformats.org/officeDocument/2006/relationships/tags" Target="../tags/tag46.xml"/><Relationship Id="rId8" Type="http://schemas.openxmlformats.org/officeDocument/2006/relationships/tags" Target="../tags/tag45.xml"/><Relationship Id="rId7" Type="http://schemas.openxmlformats.org/officeDocument/2006/relationships/tags" Target="../tags/tag44.xml"/><Relationship Id="rId6" Type="http://schemas.openxmlformats.org/officeDocument/2006/relationships/tags" Target="../tags/tag43.xml"/><Relationship Id="rId52" Type="http://schemas.openxmlformats.org/officeDocument/2006/relationships/notesSlide" Target="../notesSlides/notesSlide11.xml"/><Relationship Id="rId51" Type="http://schemas.openxmlformats.org/officeDocument/2006/relationships/slideLayout" Target="../slideLayouts/slideLayout2.xml"/><Relationship Id="rId50" Type="http://schemas.openxmlformats.org/officeDocument/2006/relationships/tags" Target="../tags/tag87.xml"/><Relationship Id="rId5" Type="http://schemas.openxmlformats.org/officeDocument/2006/relationships/tags" Target="../tags/tag42.xml"/><Relationship Id="rId49" Type="http://schemas.openxmlformats.org/officeDocument/2006/relationships/tags" Target="../tags/tag86.xml"/><Relationship Id="rId48" Type="http://schemas.openxmlformats.org/officeDocument/2006/relationships/tags" Target="../tags/tag85.xml"/><Relationship Id="rId47" Type="http://schemas.openxmlformats.org/officeDocument/2006/relationships/tags" Target="../tags/tag84.xml"/><Relationship Id="rId46" Type="http://schemas.openxmlformats.org/officeDocument/2006/relationships/tags" Target="../tags/tag83.xml"/><Relationship Id="rId45" Type="http://schemas.openxmlformats.org/officeDocument/2006/relationships/tags" Target="../tags/tag82.xml"/><Relationship Id="rId44" Type="http://schemas.openxmlformats.org/officeDocument/2006/relationships/tags" Target="../tags/tag81.xml"/><Relationship Id="rId43" Type="http://schemas.openxmlformats.org/officeDocument/2006/relationships/tags" Target="../tags/tag80.xml"/><Relationship Id="rId42" Type="http://schemas.openxmlformats.org/officeDocument/2006/relationships/tags" Target="../tags/tag79.xml"/><Relationship Id="rId41" Type="http://schemas.openxmlformats.org/officeDocument/2006/relationships/tags" Target="../tags/tag78.xml"/><Relationship Id="rId40" Type="http://schemas.openxmlformats.org/officeDocument/2006/relationships/tags" Target="../tags/tag77.xml"/><Relationship Id="rId4" Type="http://schemas.openxmlformats.org/officeDocument/2006/relationships/tags" Target="../tags/tag41.xml"/><Relationship Id="rId39" Type="http://schemas.openxmlformats.org/officeDocument/2006/relationships/tags" Target="../tags/tag76.xml"/><Relationship Id="rId38" Type="http://schemas.openxmlformats.org/officeDocument/2006/relationships/tags" Target="../tags/tag75.xml"/><Relationship Id="rId37" Type="http://schemas.openxmlformats.org/officeDocument/2006/relationships/tags" Target="../tags/tag74.xml"/><Relationship Id="rId36" Type="http://schemas.openxmlformats.org/officeDocument/2006/relationships/tags" Target="../tags/tag73.xml"/><Relationship Id="rId35" Type="http://schemas.openxmlformats.org/officeDocument/2006/relationships/tags" Target="../tags/tag72.xml"/><Relationship Id="rId34" Type="http://schemas.openxmlformats.org/officeDocument/2006/relationships/tags" Target="../tags/tag71.xml"/><Relationship Id="rId33" Type="http://schemas.openxmlformats.org/officeDocument/2006/relationships/tags" Target="../tags/tag70.xml"/><Relationship Id="rId32" Type="http://schemas.openxmlformats.org/officeDocument/2006/relationships/tags" Target="../tags/tag69.xml"/><Relationship Id="rId31" Type="http://schemas.openxmlformats.org/officeDocument/2006/relationships/tags" Target="../tags/tag68.xml"/><Relationship Id="rId30" Type="http://schemas.openxmlformats.org/officeDocument/2006/relationships/tags" Target="../tags/tag67.xml"/><Relationship Id="rId3" Type="http://schemas.openxmlformats.org/officeDocument/2006/relationships/tags" Target="../tags/tag40.xml"/><Relationship Id="rId29" Type="http://schemas.openxmlformats.org/officeDocument/2006/relationships/tags" Target="../tags/tag66.xml"/><Relationship Id="rId28" Type="http://schemas.openxmlformats.org/officeDocument/2006/relationships/tags" Target="../tags/tag65.xml"/><Relationship Id="rId27" Type="http://schemas.openxmlformats.org/officeDocument/2006/relationships/tags" Target="../tags/tag64.xml"/><Relationship Id="rId26" Type="http://schemas.openxmlformats.org/officeDocument/2006/relationships/tags" Target="../tags/tag63.xml"/><Relationship Id="rId25" Type="http://schemas.openxmlformats.org/officeDocument/2006/relationships/tags" Target="../tags/tag62.xml"/><Relationship Id="rId24" Type="http://schemas.openxmlformats.org/officeDocument/2006/relationships/tags" Target="../tags/tag61.xml"/><Relationship Id="rId23" Type="http://schemas.openxmlformats.org/officeDocument/2006/relationships/tags" Target="../tags/tag60.xml"/><Relationship Id="rId22" Type="http://schemas.openxmlformats.org/officeDocument/2006/relationships/tags" Target="../tags/tag59.xml"/><Relationship Id="rId21" Type="http://schemas.openxmlformats.org/officeDocument/2006/relationships/tags" Target="../tags/tag58.xml"/><Relationship Id="rId20" Type="http://schemas.openxmlformats.org/officeDocument/2006/relationships/tags" Target="../tags/tag57.xml"/><Relationship Id="rId2" Type="http://schemas.openxmlformats.org/officeDocument/2006/relationships/tags" Target="../tags/tag39.xml"/><Relationship Id="rId19" Type="http://schemas.openxmlformats.org/officeDocument/2006/relationships/tags" Target="../tags/tag56.xml"/><Relationship Id="rId18" Type="http://schemas.openxmlformats.org/officeDocument/2006/relationships/tags" Target="../tags/tag55.xml"/><Relationship Id="rId17" Type="http://schemas.openxmlformats.org/officeDocument/2006/relationships/tags" Target="../tags/tag54.xml"/><Relationship Id="rId16" Type="http://schemas.openxmlformats.org/officeDocument/2006/relationships/tags" Target="../tags/tag53.xml"/><Relationship Id="rId15" Type="http://schemas.openxmlformats.org/officeDocument/2006/relationships/tags" Target="../tags/tag52.xml"/><Relationship Id="rId14" Type="http://schemas.openxmlformats.org/officeDocument/2006/relationships/tags" Target="../tags/tag51.xml"/><Relationship Id="rId13" Type="http://schemas.openxmlformats.org/officeDocument/2006/relationships/tags" Target="../tags/tag50.xml"/><Relationship Id="rId12" Type="http://schemas.openxmlformats.org/officeDocument/2006/relationships/tags" Target="../tags/tag49.xml"/><Relationship Id="rId11" Type="http://schemas.openxmlformats.org/officeDocument/2006/relationships/tags" Target="../tags/tag48.xml"/><Relationship Id="rId10" Type="http://schemas.openxmlformats.org/officeDocument/2006/relationships/tags" Target="../tags/tag47.xml"/><Relationship Id="rId1" Type="http://schemas.openxmlformats.org/officeDocument/2006/relationships/tags" Target="../tags/tag38.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2.xml"/><Relationship Id="rId3" Type="http://schemas.openxmlformats.org/officeDocument/2006/relationships/tags" Target="../tags/tag90.xml"/><Relationship Id="rId2" Type="http://schemas.openxmlformats.org/officeDocument/2006/relationships/tags" Target="../tags/tag89.xml"/><Relationship Id="rId1" Type="http://schemas.openxmlformats.org/officeDocument/2006/relationships/tags" Target="../tags/tag88.xml"/></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2.xml"/><Relationship Id="rId3" Type="http://schemas.openxmlformats.org/officeDocument/2006/relationships/tags" Target="../tags/tag93.xml"/><Relationship Id="rId2" Type="http://schemas.openxmlformats.org/officeDocument/2006/relationships/tags" Target="../tags/tag92.xml"/><Relationship Id="rId1" Type="http://schemas.openxmlformats.org/officeDocument/2006/relationships/tags" Target="../tags/tag91.xml"/></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16.xml"/><Relationship Id="rId4" Type="http://schemas.openxmlformats.org/officeDocument/2006/relationships/slideLayout" Target="../slideLayouts/slideLayout2.xml"/><Relationship Id="rId3" Type="http://schemas.openxmlformats.org/officeDocument/2006/relationships/tags" Target="../tags/tag96.xml"/><Relationship Id="rId2" Type="http://schemas.openxmlformats.org/officeDocument/2006/relationships/tags" Target="../tags/tag95.xml"/><Relationship Id="rId1" Type="http://schemas.openxmlformats.org/officeDocument/2006/relationships/tags" Target="../tags/tag94.xml"/></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2.xml"/><Relationship Id="rId3" Type="http://schemas.openxmlformats.org/officeDocument/2006/relationships/tags" Target="../tags/tag99.xml"/><Relationship Id="rId2" Type="http://schemas.openxmlformats.org/officeDocument/2006/relationships/tags" Target="../tags/tag98.xml"/><Relationship Id="rId1" Type="http://schemas.openxmlformats.org/officeDocument/2006/relationships/tags" Target="../tags/tag97.xml"/></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18.xml"/><Relationship Id="rId4" Type="http://schemas.openxmlformats.org/officeDocument/2006/relationships/slideLayout" Target="../slideLayouts/slideLayout2.xml"/><Relationship Id="rId3" Type="http://schemas.openxmlformats.org/officeDocument/2006/relationships/tags" Target="../tags/tag102.xml"/><Relationship Id="rId2" Type="http://schemas.openxmlformats.org/officeDocument/2006/relationships/tags" Target="../tags/tag101.xml"/><Relationship Id="rId1" Type="http://schemas.openxmlformats.org/officeDocument/2006/relationships/tags" Target="../tags/tag100.xml"/></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19.xml"/><Relationship Id="rId4" Type="http://schemas.openxmlformats.org/officeDocument/2006/relationships/slideLayout" Target="../slideLayouts/slideLayout2.xml"/><Relationship Id="rId3" Type="http://schemas.openxmlformats.org/officeDocument/2006/relationships/tags" Target="../tags/tag105.xml"/><Relationship Id="rId2" Type="http://schemas.openxmlformats.org/officeDocument/2006/relationships/tags" Target="../tags/tag104.xml"/><Relationship Id="rId1" Type="http://schemas.openxmlformats.org/officeDocument/2006/relationships/tags" Target="../tags/tag103.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20.xml"/><Relationship Id="rId4" Type="http://schemas.openxmlformats.org/officeDocument/2006/relationships/slideLayout" Target="../slideLayouts/slideLayout2.xml"/><Relationship Id="rId3" Type="http://schemas.openxmlformats.org/officeDocument/2006/relationships/tags" Target="../tags/tag108.xml"/><Relationship Id="rId2" Type="http://schemas.openxmlformats.org/officeDocument/2006/relationships/tags" Target="../tags/tag107.xml"/><Relationship Id="rId1" Type="http://schemas.openxmlformats.org/officeDocument/2006/relationships/tags" Target="../tags/tag106.xml"/></Relationships>
</file>

<file path=ppt/slides/_rels/slide21.xml.rels><?xml version="1.0" encoding="UTF-8" standalone="yes"?>
<Relationships xmlns="http://schemas.openxmlformats.org/package/2006/relationships"><Relationship Id="rId5" Type="http://schemas.openxmlformats.org/officeDocument/2006/relationships/notesSlide" Target="../notesSlides/notesSlide21.xml"/><Relationship Id="rId4" Type="http://schemas.openxmlformats.org/officeDocument/2006/relationships/slideLayout" Target="../slideLayouts/slideLayout2.xml"/><Relationship Id="rId3" Type="http://schemas.openxmlformats.org/officeDocument/2006/relationships/tags" Target="../tags/tag111.xml"/><Relationship Id="rId2" Type="http://schemas.openxmlformats.org/officeDocument/2006/relationships/tags" Target="../tags/tag110.xml"/><Relationship Id="rId1" Type="http://schemas.openxmlformats.org/officeDocument/2006/relationships/tags" Target="../tags/tag109.xml"/></Relationships>
</file>

<file path=ppt/slides/_rels/slide22.xml.rels><?xml version="1.0" encoding="UTF-8" standalone="yes"?>
<Relationships xmlns="http://schemas.openxmlformats.org/package/2006/relationships"><Relationship Id="rId5" Type="http://schemas.openxmlformats.org/officeDocument/2006/relationships/notesSlide" Target="../notesSlides/notesSlide22.xml"/><Relationship Id="rId4" Type="http://schemas.openxmlformats.org/officeDocument/2006/relationships/slideLayout" Target="../slideLayouts/slideLayout2.xml"/><Relationship Id="rId3" Type="http://schemas.openxmlformats.org/officeDocument/2006/relationships/tags" Target="../tags/tag114.xml"/><Relationship Id="rId2" Type="http://schemas.openxmlformats.org/officeDocument/2006/relationships/tags" Target="../tags/tag113.xml"/><Relationship Id="rId1" Type="http://schemas.openxmlformats.org/officeDocument/2006/relationships/tags" Target="../tags/tag112.xml"/></Relationships>
</file>

<file path=ppt/slides/_rels/slide23.xml.rels><?xml version="1.0" encoding="UTF-8" standalone="yes"?>
<Relationships xmlns="http://schemas.openxmlformats.org/package/2006/relationships"><Relationship Id="rId5" Type="http://schemas.openxmlformats.org/officeDocument/2006/relationships/notesSlide" Target="../notesSlides/notesSlide23.xml"/><Relationship Id="rId4" Type="http://schemas.openxmlformats.org/officeDocument/2006/relationships/slideLayout" Target="../slideLayouts/slideLayout2.xml"/><Relationship Id="rId3" Type="http://schemas.openxmlformats.org/officeDocument/2006/relationships/tags" Target="../tags/tag117.xml"/><Relationship Id="rId2" Type="http://schemas.openxmlformats.org/officeDocument/2006/relationships/tags" Target="../tags/tag116.xml"/><Relationship Id="rId1" Type="http://schemas.openxmlformats.org/officeDocument/2006/relationships/tags" Target="../tags/tag115.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tags" Target="../tags/tag118.xml"/></Relationships>
</file>

<file path=ppt/slides/_rels/slide25.xml.rels><?xml version="1.0" encoding="UTF-8" standalone="yes"?>
<Relationships xmlns="http://schemas.openxmlformats.org/package/2006/relationships"><Relationship Id="rId5" Type="http://schemas.openxmlformats.org/officeDocument/2006/relationships/notesSlide" Target="../notesSlides/notesSlide25.xml"/><Relationship Id="rId4" Type="http://schemas.openxmlformats.org/officeDocument/2006/relationships/slideLayout" Target="../slideLayouts/slideLayout2.xml"/><Relationship Id="rId3" Type="http://schemas.openxmlformats.org/officeDocument/2006/relationships/tags" Target="../tags/tag121.xml"/><Relationship Id="rId2" Type="http://schemas.openxmlformats.org/officeDocument/2006/relationships/tags" Target="../tags/tag120.xml"/><Relationship Id="rId1" Type="http://schemas.openxmlformats.org/officeDocument/2006/relationships/tags" Target="../tags/tag119.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tags" Target="../tags/tag122.xml"/></Relationships>
</file>

<file path=ppt/slides/_rels/slide27.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130.xml"/><Relationship Id="rId7" Type="http://schemas.openxmlformats.org/officeDocument/2006/relationships/tags" Target="../tags/tag129.xml"/><Relationship Id="rId6" Type="http://schemas.openxmlformats.org/officeDocument/2006/relationships/tags" Target="../tags/tag128.xml"/><Relationship Id="rId5" Type="http://schemas.openxmlformats.org/officeDocument/2006/relationships/tags" Target="../tags/tag127.xml"/><Relationship Id="rId4" Type="http://schemas.openxmlformats.org/officeDocument/2006/relationships/tags" Target="../tags/tag126.xml"/><Relationship Id="rId3" Type="http://schemas.openxmlformats.org/officeDocument/2006/relationships/tags" Target="../tags/tag125.xml"/><Relationship Id="rId2" Type="http://schemas.openxmlformats.org/officeDocument/2006/relationships/tags" Target="../tags/tag124.xml"/><Relationship Id="rId10" Type="http://schemas.openxmlformats.org/officeDocument/2006/relationships/notesSlide" Target="../notesSlides/notesSlide27.xml"/><Relationship Id="rId1" Type="http://schemas.openxmlformats.org/officeDocument/2006/relationships/tags" Target="../tags/tag123.xml"/></Relationships>
</file>

<file path=ppt/slides/_rels/slide28.xml.rels><?xml version="1.0" encoding="UTF-8" standalone="yes"?>
<Relationships xmlns="http://schemas.openxmlformats.org/package/2006/relationships"><Relationship Id="rId8" Type="http://schemas.openxmlformats.org/officeDocument/2006/relationships/notesSlide" Target="../notesSlides/notesSlide28.xml"/><Relationship Id="rId7" Type="http://schemas.openxmlformats.org/officeDocument/2006/relationships/slideLayout" Target="../slideLayouts/slideLayout2.xml"/><Relationship Id="rId6" Type="http://schemas.openxmlformats.org/officeDocument/2006/relationships/tags" Target="../tags/tag136.xml"/><Relationship Id="rId5" Type="http://schemas.openxmlformats.org/officeDocument/2006/relationships/tags" Target="../tags/tag135.xml"/><Relationship Id="rId4" Type="http://schemas.openxmlformats.org/officeDocument/2006/relationships/tags" Target="../tags/tag134.xml"/><Relationship Id="rId3" Type="http://schemas.openxmlformats.org/officeDocument/2006/relationships/tags" Target="../tags/tag133.xml"/><Relationship Id="rId2" Type="http://schemas.openxmlformats.org/officeDocument/2006/relationships/tags" Target="../tags/tag132.xml"/><Relationship Id="rId1" Type="http://schemas.openxmlformats.org/officeDocument/2006/relationships/tags" Target="../tags/tag131.xml"/></Relationships>
</file>

<file path=ppt/slides/_rels/slide29.xml.rels><?xml version="1.0" encoding="UTF-8" standalone="yes"?>
<Relationships xmlns="http://schemas.openxmlformats.org/package/2006/relationships"><Relationship Id="rId5" Type="http://schemas.openxmlformats.org/officeDocument/2006/relationships/notesSlide" Target="../notesSlides/notesSlide29.xml"/><Relationship Id="rId4" Type="http://schemas.openxmlformats.org/officeDocument/2006/relationships/slideLayout" Target="../slideLayouts/slideLayout2.xml"/><Relationship Id="rId3" Type="http://schemas.openxmlformats.org/officeDocument/2006/relationships/tags" Target="../tags/tag139.xml"/><Relationship Id="rId2" Type="http://schemas.openxmlformats.org/officeDocument/2006/relationships/tags" Target="../tags/tag138.xml"/><Relationship Id="rId1" Type="http://schemas.openxmlformats.org/officeDocument/2006/relationships/tags" Target="../tags/tag13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6" Type="http://schemas.openxmlformats.org/officeDocument/2006/relationships/notesSlide" Target="../notesSlides/notesSlide30.xml"/><Relationship Id="rId5" Type="http://schemas.openxmlformats.org/officeDocument/2006/relationships/slideLayout" Target="../slideLayouts/slideLayout2.xml"/><Relationship Id="rId4" Type="http://schemas.openxmlformats.org/officeDocument/2006/relationships/image" Target="../media/image7.jpeg"/><Relationship Id="rId3" Type="http://schemas.openxmlformats.org/officeDocument/2006/relationships/tags" Target="../tags/tag142.xml"/><Relationship Id="rId2" Type="http://schemas.openxmlformats.org/officeDocument/2006/relationships/tags" Target="../tags/tag141.xml"/><Relationship Id="rId1" Type="http://schemas.openxmlformats.org/officeDocument/2006/relationships/tags" Target="../tags/tag140.xml"/></Relationships>
</file>

<file path=ppt/slides/_rels/slide31.xml.rels><?xml version="1.0" encoding="UTF-8" standalone="yes"?>
<Relationships xmlns="http://schemas.openxmlformats.org/package/2006/relationships"><Relationship Id="rId6" Type="http://schemas.openxmlformats.org/officeDocument/2006/relationships/notesSlide" Target="../notesSlides/notesSlide31.xml"/><Relationship Id="rId5" Type="http://schemas.openxmlformats.org/officeDocument/2006/relationships/slideLayout" Target="../slideLayouts/slideLayout2.xml"/><Relationship Id="rId4" Type="http://schemas.openxmlformats.org/officeDocument/2006/relationships/image" Target="../media/image8.jpeg"/><Relationship Id="rId3" Type="http://schemas.openxmlformats.org/officeDocument/2006/relationships/tags" Target="../tags/tag145.xml"/><Relationship Id="rId2" Type="http://schemas.openxmlformats.org/officeDocument/2006/relationships/tags" Target="../tags/tag144.xml"/><Relationship Id="rId1" Type="http://schemas.openxmlformats.org/officeDocument/2006/relationships/tags" Target="../tags/tag143.xml"/></Relationships>
</file>

<file path=ppt/slides/_rels/slide32.xml.rels><?xml version="1.0" encoding="UTF-8" standalone="yes"?>
<Relationships xmlns="http://schemas.openxmlformats.org/package/2006/relationships"><Relationship Id="rId6" Type="http://schemas.openxmlformats.org/officeDocument/2006/relationships/notesSlide" Target="../notesSlides/notesSlide32.xml"/><Relationship Id="rId5" Type="http://schemas.openxmlformats.org/officeDocument/2006/relationships/slideLayout" Target="../slideLayouts/slideLayout2.xml"/><Relationship Id="rId4" Type="http://schemas.openxmlformats.org/officeDocument/2006/relationships/image" Target="../media/image9.jpeg"/><Relationship Id="rId3" Type="http://schemas.openxmlformats.org/officeDocument/2006/relationships/tags" Target="../tags/tag148.xml"/><Relationship Id="rId2" Type="http://schemas.openxmlformats.org/officeDocument/2006/relationships/tags" Target="../tags/tag147.xml"/><Relationship Id="rId1" Type="http://schemas.openxmlformats.org/officeDocument/2006/relationships/tags" Target="../tags/tag146.xml"/></Relationships>
</file>

<file path=ppt/slides/_rels/slide33.xml.rels><?xml version="1.0" encoding="UTF-8" standalone="yes"?>
<Relationships xmlns="http://schemas.openxmlformats.org/package/2006/relationships"><Relationship Id="rId6" Type="http://schemas.openxmlformats.org/officeDocument/2006/relationships/notesSlide" Target="../notesSlides/notesSlide33.xml"/><Relationship Id="rId5" Type="http://schemas.openxmlformats.org/officeDocument/2006/relationships/slideLayout" Target="../slideLayouts/slideLayout2.xml"/><Relationship Id="rId4" Type="http://schemas.openxmlformats.org/officeDocument/2006/relationships/image" Target="../media/image10.jpeg"/><Relationship Id="rId3" Type="http://schemas.openxmlformats.org/officeDocument/2006/relationships/tags" Target="../tags/tag151.xml"/><Relationship Id="rId2" Type="http://schemas.openxmlformats.org/officeDocument/2006/relationships/tags" Target="../tags/tag150.xml"/><Relationship Id="rId1" Type="http://schemas.openxmlformats.org/officeDocument/2006/relationships/tags" Target="../tags/tag149.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2.xml"/><Relationship Id="rId1" Type="http://schemas.openxmlformats.org/officeDocument/2006/relationships/image" Target="../media/image11.jpeg"/></Relationships>
</file>

<file path=ppt/slides/_rels/slide35.xml.rels><?xml version="1.0" encoding="UTF-8" standalone="yes"?>
<Relationships xmlns="http://schemas.openxmlformats.org/package/2006/relationships"><Relationship Id="rId9" Type="http://schemas.openxmlformats.org/officeDocument/2006/relationships/tags" Target="../tags/tag160.xml"/><Relationship Id="rId8" Type="http://schemas.openxmlformats.org/officeDocument/2006/relationships/tags" Target="../tags/tag159.xml"/><Relationship Id="rId7" Type="http://schemas.openxmlformats.org/officeDocument/2006/relationships/tags" Target="../tags/tag158.xml"/><Relationship Id="rId6" Type="http://schemas.openxmlformats.org/officeDocument/2006/relationships/tags" Target="../tags/tag157.xml"/><Relationship Id="rId5" Type="http://schemas.openxmlformats.org/officeDocument/2006/relationships/tags" Target="../tags/tag156.xml"/><Relationship Id="rId4" Type="http://schemas.openxmlformats.org/officeDocument/2006/relationships/tags" Target="../tags/tag155.xml"/><Relationship Id="rId3" Type="http://schemas.openxmlformats.org/officeDocument/2006/relationships/tags" Target="../tags/tag154.xml"/><Relationship Id="rId2" Type="http://schemas.openxmlformats.org/officeDocument/2006/relationships/tags" Target="../tags/tag153.xml"/><Relationship Id="rId14" Type="http://schemas.openxmlformats.org/officeDocument/2006/relationships/notesSlide" Target="../notesSlides/notesSlide35.xml"/><Relationship Id="rId13" Type="http://schemas.openxmlformats.org/officeDocument/2006/relationships/slideLayout" Target="../slideLayouts/slideLayout2.xml"/><Relationship Id="rId12" Type="http://schemas.openxmlformats.org/officeDocument/2006/relationships/tags" Target="../tags/tag163.xml"/><Relationship Id="rId11" Type="http://schemas.openxmlformats.org/officeDocument/2006/relationships/tags" Target="../tags/tag162.xml"/><Relationship Id="rId10" Type="http://schemas.openxmlformats.org/officeDocument/2006/relationships/tags" Target="../tags/tag161.xml"/><Relationship Id="rId1" Type="http://schemas.openxmlformats.org/officeDocument/2006/relationships/tags" Target="../tags/tag152.xml"/></Relationships>
</file>

<file path=ppt/slides/_rels/slide36.xml.rels><?xml version="1.0" encoding="UTF-8" standalone="yes"?>
<Relationships xmlns="http://schemas.openxmlformats.org/package/2006/relationships"><Relationship Id="rId6" Type="http://schemas.openxmlformats.org/officeDocument/2006/relationships/notesSlide" Target="../notesSlides/notesSlide36.xml"/><Relationship Id="rId5" Type="http://schemas.openxmlformats.org/officeDocument/2006/relationships/slideLayout" Target="../slideLayouts/slideLayout2.xml"/><Relationship Id="rId4" Type="http://schemas.openxmlformats.org/officeDocument/2006/relationships/tags" Target="../tags/tag167.xml"/><Relationship Id="rId3" Type="http://schemas.openxmlformats.org/officeDocument/2006/relationships/tags" Target="../tags/tag166.xml"/><Relationship Id="rId2" Type="http://schemas.openxmlformats.org/officeDocument/2006/relationships/tags" Target="../tags/tag165.xml"/><Relationship Id="rId1" Type="http://schemas.openxmlformats.org/officeDocument/2006/relationships/tags" Target="../tags/tag164.xml"/></Relationships>
</file>

<file path=ppt/slides/_rels/slide37.xml.rels><?xml version="1.0" encoding="UTF-8" standalone="yes"?>
<Relationships xmlns="http://schemas.openxmlformats.org/package/2006/relationships"><Relationship Id="rId7" Type="http://schemas.openxmlformats.org/officeDocument/2006/relationships/notesSlide" Target="../notesSlides/notesSlide37.xml"/><Relationship Id="rId6" Type="http://schemas.openxmlformats.org/officeDocument/2006/relationships/slideLayout" Target="../slideLayouts/slideLayout2.xml"/><Relationship Id="rId5" Type="http://schemas.openxmlformats.org/officeDocument/2006/relationships/image" Target="../media/image12.jpeg"/><Relationship Id="rId4" Type="http://schemas.openxmlformats.org/officeDocument/2006/relationships/tags" Target="../tags/tag171.xml"/><Relationship Id="rId3" Type="http://schemas.openxmlformats.org/officeDocument/2006/relationships/tags" Target="../tags/tag170.xml"/><Relationship Id="rId2" Type="http://schemas.openxmlformats.org/officeDocument/2006/relationships/tags" Target="../tags/tag169.xml"/><Relationship Id="rId1" Type="http://schemas.openxmlformats.org/officeDocument/2006/relationships/tags" Target="../tags/tag168.xml"/></Relationships>
</file>

<file path=ppt/slides/_rels/slide38.xml.rels><?xml version="1.0" encoding="UTF-8" standalone="yes"?>
<Relationships xmlns="http://schemas.openxmlformats.org/package/2006/relationships"><Relationship Id="rId6" Type="http://schemas.openxmlformats.org/officeDocument/2006/relationships/notesSlide" Target="../notesSlides/notesSlide38.xml"/><Relationship Id="rId5" Type="http://schemas.openxmlformats.org/officeDocument/2006/relationships/slideLayout" Target="../slideLayouts/slideLayout2.xml"/><Relationship Id="rId4" Type="http://schemas.openxmlformats.org/officeDocument/2006/relationships/tags" Target="../tags/tag175.xml"/><Relationship Id="rId3" Type="http://schemas.openxmlformats.org/officeDocument/2006/relationships/tags" Target="../tags/tag174.xml"/><Relationship Id="rId2" Type="http://schemas.openxmlformats.org/officeDocument/2006/relationships/tags" Target="../tags/tag173.xml"/><Relationship Id="rId1" Type="http://schemas.openxmlformats.org/officeDocument/2006/relationships/tags" Target="../tags/tag172.xml"/></Relationships>
</file>

<file path=ppt/slides/_rels/slide39.xml.rels><?xml version="1.0" encoding="UTF-8" standalone="yes"?>
<Relationships xmlns="http://schemas.openxmlformats.org/package/2006/relationships"><Relationship Id="rId7" Type="http://schemas.openxmlformats.org/officeDocument/2006/relationships/notesSlide" Target="../notesSlides/notesSlide39.xml"/><Relationship Id="rId6" Type="http://schemas.openxmlformats.org/officeDocument/2006/relationships/slideLayout" Target="../slideLayouts/slideLayout2.xml"/><Relationship Id="rId5" Type="http://schemas.openxmlformats.org/officeDocument/2006/relationships/image" Target="../media/image13.jpeg"/><Relationship Id="rId4" Type="http://schemas.openxmlformats.org/officeDocument/2006/relationships/tags" Target="../tags/tag179.xml"/><Relationship Id="rId3" Type="http://schemas.openxmlformats.org/officeDocument/2006/relationships/tags" Target="../tags/tag178.xml"/><Relationship Id="rId2" Type="http://schemas.openxmlformats.org/officeDocument/2006/relationships/tags" Target="../tags/tag177.xml"/><Relationship Id="rId1" Type="http://schemas.openxmlformats.org/officeDocument/2006/relationships/tags" Target="../tags/tag176.xml"/></Relationships>
</file>

<file path=ppt/slides/_rels/slide4.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7" Type="http://schemas.openxmlformats.org/officeDocument/2006/relationships/notesSlide" Target="../notesSlides/notesSlide4.xml"/><Relationship Id="rId16" Type="http://schemas.openxmlformats.org/officeDocument/2006/relationships/slideLayout" Target="../slideLayouts/slideLayout2.xml"/><Relationship Id="rId15" Type="http://schemas.openxmlformats.org/officeDocument/2006/relationships/image" Target="../media/image4.jpeg"/><Relationship Id="rId14" Type="http://schemas.openxmlformats.org/officeDocument/2006/relationships/tags" Target="../tags/tag14.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40.xml.rels><?xml version="1.0" encoding="UTF-8" standalone="yes"?>
<Relationships xmlns="http://schemas.openxmlformats.org/package/2006/relationships"><Relationship Id="rId7" Type="http://schemas.openxmlformats.org/officeDocument/2006/relationships/notesSlide" Target="../notesSlides/notesSlide40.xml"/><Relationship Id="rId6" Type="http://schemas.openxmlformats.org/officeDocument/2006/relationships/slideLayout" Target="../slideLayouts/slideLayout2.xml"/><Relationship Id="rId5" Type="http://schemas.openxmlformats.org/officeDocument/2006/relationships/image" Target="../media/image14.jpeg"/><Relationship Id="rId4" Type="http://schemas.openxmlformats.org/officeDocument/2006/relationships/tags" Target="../tags/tag183.xml"/><Relationship Id="rId3" Type="http://schemas.openxmlformats.org/officeDocument/2006/relationships/tags" Target="../tags/tag182.xml"/><Relationship Id="rId2" Type="http://schemas.openxmlformats.org/officeDocument/2006/relationships/tags" Target="../tags/tag181.xml"/><Relationship Id="rId1" Type="http://schemas.openxmlformats.org/officeDocument/2006/relationships/tags" Target="../tags/tag180.xml"/></Relationships>
</file>

<file path=ppt/slides/_rels/slide41.xml.rels><?xml version="1.0" encoding="UTF-8" standalone="yes"?>
<Relationships xmlns="http://schemas.openxmlformats.org/package/2006/relationships"><Relationship Id="rId6" Type="http://schemas.openxmlformats.org/officeDocument/2006/relationships/notesSlide" Target="../notesSlides/notesSlide41.xml"/><Relationship Id="rId5" Type="http://schemas.openxmlformats.org/officeDocument/2006/relationships/slideLayout" Target="../slideLayouts/slideLayout2.xml"/><Relationship Id="rId4" Type="http://schemas.openxmlformats.org/officeDocument/2006/relationships/tags" Target="../tags/tag187.xml"/><Relationship Id="rId3" Type="http://schemas.openxmlformats.org/officeDocument/2006/relationships/tags" Target="../tags/tag186.xml"/><Relationship Id="rId2" Type="http://schemas.openxmlformats.org/officeDocument/2006/relationships/tags" Target="../tags/tag185.xml"/><Relationship Id="rId1" Type="http://schemas.openxmlformats.org/officeDocument/2006/relationships/tags" Target="../tags/tag184.xml"/></Relationships>
</file>

<file path=ppt/slides/_rels/slide42.xml.rels><?xml version="1.0" encoding="UTF-8" standalone="yes"?>
<Relationships xmlns="http://schemas.openxmlformats.org/package/2006/relationships"><Relationship Id="rId7" Type="http://schemas.openxmlformats.org/officeDocument/2006/relationships/notesSlide" Target="../notesSlides/notesSlide42.xml"/><Relationship Id="rId6" Type="http://schemas.openxmlformats.org/officeDocument/2006/relationships/slideLayout" Target="../slideLayouts/slideLayout2.xml"/><Relationship Id="rId5" Type="http://schemas.openxmlformats.org/officeDocument/2006/relationships/image" Target="../media/image15.jpeg"/><Relationship Id="rId4" Type="http://schemas.openxmlformats.org/officeDocument/2006/relationships/tags" Target="../tags/tag191.xml"/><Relationship Id="rId3" Type="http://schemas.openxmlformats.org/officeDocument/2006/relationships/tags" Target="../tags/tag190.xml"/><Relationship Id="rId2" Type="http://schemas.openxmlformats.org/officeDocument/2006/relationships/tags" Target="../tags/tag189.xml"/><Relationship Id="rId1" Type="http://schemas.openxmlformats.org/officeDocument/2006/relationships/tags" Target="../tags/tag188.xml"/></Relationships>
</file>

<file path=ppt/slides/_rels/slide43.xml.rels><?xml version="1.0" encoding="UTF-8" standalone="yes"?>
<Relationships xmlns="http://schemas.openxmlformats.org/package/2006/relationships"><Relationship Id="rId7" Type="http://schemas.openxmlformats.org/officeDocument/2006/relationships/notesSlide" Target="../notesSlides/notesSlide43.xml"/><Relationship Id="rId6" Type="http://schemas.openxmlformats.org/officeDocument/2006/relationships/slideLayout" Target="../slideLayouts/slideLayout2.xml"/><Relationship Id="rId5" Type="http://schemas.openxmlformats.org/officeDocument/2006/relationships/tags" Target="../tags/tag196.xml"/><Relationship Id="rId4" Type="http://schemas.openxmlformats.org/officeDocument/2006/relationships/tags" Target="../tags/tag195.xml"/><Relationship Id="rId3" Type="http://schemas.openxmlformats.org/officeDocument/2006/relationships/tags" Target="../tags/tag194.xml"/><Relationship Id="rId2" Type="http://schemas.openxmlformats.org/officeDocument/2006/relationships/tags" Target="../tags/tag193.xml"/><Relationship Id="rId1" Type="http://schemas.openxmlformats.org/officeDocument/2006/relationships/tags" Target="../tags/tag192.xml"/></Relationships>
</file>

<file path=ppt/slides/_rels/slide44.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204.xml"/><Relationship Id="rId7" Type="http://schemas.openxmlformats.org/officeDocument/2006/relationships/tags" Target="../tags/tag203.xml"/><Relationship Id="rId6" Type="http://schemas.openxmlformats.org/officeDocument/2006/relationships/tags" Target="../tags/tag202.xml"/><Relationship Id="rId5" Type="http://schemas.openxmlformats.org/officeDocument/2006/relationships/tags" Target="../tags/tag201.xml"/><Relationship Id="rId4" Type="http://schemas.openxmlformats.org/officeDocument/2006/relationships/tags" Target="../tags/tag200.xml"/><Relationship Id="rId3" Type="http://schemas.openxmlformats.org/officeDocument/2006/relationships/tags" Target="../tags/tag199.xml"/><Relationship Id="rId2" Type="http://schemas.openxmlformats.org/officeDocument/2006/relationships/tags" Target="../tags/tag198.xml"/><Relationship Id="rId10" Type="http://schemas.openxmlformats.org/officeDocument/2006/relationships/notesSlide" Target="../notesSlides/notesSlide44.xml"/><Relationship Id="rId1" Type="http://schemas.openxmlformats.org/officeDocument/2006/relationships/tags" Target="../tags/tag19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2.xml"/><Relationship Id="rId1" Type="http://schemas.openxmlformats.org/officeDocument/2006/relationships/image" Target="../media/image16.jpeg"/></Relationships>
</file>

<file path=ppt/slides/_rels/slide47.xml.rels><?xml version="1.0" encoding="UTF-8" standalone="yes"?>
<Relationships xmlns="http://schemas.openxmlformats.org/package/2006/relationships"><Relationship Id="rId9" Type="http://schemas.openxmlformats.org/officeDocument/2006/relationships/tags" Target="../tags/tag213.xml"/><Relationship Id="rId8" Type="http://schemas.openxmlformats.org/officeDocument/2006/relationships/tags" Target="../tags/tag212.xml"/><Relationship Id="rId7" Type="http://schemas.openxmlformats.org/officeDocument/2006/relationships/tags" Target="../tags/tag211.xml"/><Relationship Id="rId6" Type="http://schemas.openxmlformats.org/officeDocument/2006/relationships/tags" Target="../tags/tag210.xml"/><Relationship Id="rId5" Type="http://schemas.openxmlformats.org/officeDocument/2006/relationships/tags" Target="../tags/tag209.xml"/><Relationship Id="rId4" Type="http://schemas.openxmlformats.org/officeDocument/2006/relationships/tags" Target="../tags/tag208.xml"/><Relationship Id="rId3" Type="http://schemas.openxmlformats.org/officeDocument/2006/relationships/tags" Target="../tags/tag207.xml"/><Relationship Id="rId28" Type="http://schemas.openxmlformats.org/officeDocument/2006/relationships/notesSlide" Target="../notesSlides/notesSlide47.xml"/><Relationship Id="rId27" Type="http://schemas.openxmlformats.org/officeDocument/2006/relationships/slideLayout" Target="../slideLayouts/slideLayout2.xml"/><Relationship Id="rId26" Type="http://schemas.openxmlformats.org/officeDocument/2006/relationships/tags" Target="../tags/tag230.xml"/><Relationship Id="rId25" Type="http://schemas.openxmlformats.org/officeDocument/2006/relationships/tags" Target="../tags/tag229.xml"/><Relationship Id="rId24" Type="http://schemas.openxmlformats.org/officeDocument/2006/relationships/tags" Target="../tags/tag228.xml"/><Relationship Id="rId23" Type="http://schemas.openxmlformats.org/officeDocument/2006/relationships/tags" Target="../tags/tag227.xml"/><Relationship Id="rId22" Type="http://schemas.openxmlformats.org/officeDocument/2006/relationships/tags" Target="../tags/tag226.xml"/><Relationship Id="rId21" Type="http://schemas.openxmlformats.org/officeDocument/2006/relationships/tags" Target="../tags/tag225.xml"/><Relationship Id="rId20" Type="http://schemas.openxmlformats.org/officeDocument/2006/relationships/tags" Target="../tags/tag224.xml"/><Relationship Id="rId2" Type="http://schemas.openxmlformats.org/officeDocument/2006/relationships/tags" Target="../tags/tag206.xml"/><Relationship Id="rId19" Type="http://schemas.openxmlformats.org/officeDocument/2006/relationships/tags" Target="../tags/tag223.xml"/><Relationship Id="rId18" Type="http://schemas.openxmlformats.org/officeDocument/2006/relationships/tags" Target="../tags/tag222.xml"/><Relationship Id="rId17" Type="http://schemas.openxmlformats.org/officeDocument/2006/relationships/tags" Target="../tags/tag221.xml"/><Relationship Id="rId16" Type="http://schemas.openxmlformats.org/officeDocument/2006/relationships/tags" Target="../tags/tag220.xml"/><Relationship Id="rId15" Type="http://schemas.openxmlformats.org/officeDocument/2006/relationships/tags" Target="../tags/tag219.xml"/><Relationship Id="rId14" Type="http://schemas.openxmlformats.org/officeDocument/2006/relationships/tags" Target="../tags/tag218.xml"/><Relationship Id="rId13" Type="http://schemas.openxmlformats.org/officeDocument/2006/relationships/tags" Target="../tags/tag217.xml"/><Relationship Id="rId12" Type="http://schemas.openxmlformats.org/officeDocument/2006/relationships/tags" Target="../tags/tag216.xml"/><Relationship Id="rId11" Type="http://schemas.openxmlformats.org/officeDocument/2006/relationships/tags" Target="../tags/tag215.xml"/><Relationship Id="rId10" Type="http://schemas.openxmlformats.org/officeDocument/2006/relationships/tags" Target="../tags/tag214.xml"/><Relationship Id="rId1" Type="http://schemas.openxmlformats.org/officeDocument/2006/relationships/tags" Target="../tags/tag205.xml"/></Relationships>
</file>

<file path=ppt/slides/_rels/slide48.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238.xml"/><Relationship Id="rId7" Type="http://schemas.openxmlformats.org/officeDocument/2006/relationships/tags" Target="../tags/tag237.xml"/><Relationship Id="rId6" Type="http://schemas.openxmlformats.org/officeDocument/2006/relationships/tags" Target="../tags/tag236.xml"/><Relationship Id="rId5" Type="http://schemas.openxmlformats.org/officeDocument/2006/relationships/tags" Target="../tags/tag235.xml"/><Relationship Id="rId4" Type="http://schemas.openxmlformats.org/officeDocument/2006/relationships/tags" Target="../tags/tag234.xml"/><Relationship Id="rId3" Type="http://schemas.openxmlformats.org/officeDocument/2006/relationships/tags" Target="../tags/tag233.xml"/><Relationship Id="rId2" Type="http://schemas.openxmlformats.org/officeDocument/2006/relationships/tags" Target="../tags/tag232.xml"/><Relationship Id="rId10" Type="http://schemas.openxmlformats.org/officeDocument/2006/relationships/notesSlide" Target="../notesSlides/notesSlide48.xml"/><Relationship Id="rId1" Type="http://schemas.openxmlformats.org/officeDocument/2006/relationships/tags" Target="../tags/tag231.xml"/></Relationships>
</file>

<file path=ppt/slides/_rels/slide49.xml.rels><?xml version="1.0" encoding="UTF-8" standalone="yes"?>
<Relationships xmlns="http://schemas.openxmlformats.org/package/2006/relationships"><Relationship Id="rId9" Type="http://schemas.openxmlformats.org/officeDocument/2006/relationships/tags" Target="../tags/tag247.xml"/><Relationship Id="rId8" Type="http://schemas.openxmlformats.org/officeDocument/2006/relationships/tags" Target="../tags/tag246.xml"/><Relationship Id="rId7" Type="http://schemas.openxmlformats.org/officeDocument/2006/relationships/tags" Target="../tags/tag245.xml"/><Relationship Id="rId6" Type="http://schemas.openxmlformats.org/officeDocument/2006/relationships/tags" Target="../tags/tag244.xml"/><Relationship Id="rId5" Type="http://schemas.openxmlformats.org/officeDocument/2006/relationships/tags" Target="../tags/tag243.xml"/><Relationship Id="rId4" Type="http://schemas.openxmlformats.org/officeDocument/2006/relationships/tags" Target="../tags/tag242.xml"/><Relationship Id="rId3" Type="http://schemas.openxmlformats.org/officeDocument/2006/relationships/tags" Target="../tags/tag241.xml"/><Relationship Id="rId2" Type="http://schemas.openxmlformats.org/officeDocument/2006/relationships/tags" Target="../tags/tag240.xml"/><Relationship Id="rId14" Type="http://schemas.openxmlformats.org/officeDocument/2006/relationships/notesSlide" Target="../notesSlides/notesSlide49.xml"/><Relationship Id="rId13" Type="http://schemas.openxmlformats.org/officeDocument/2006/relationships/slideLayout" Target="../slideLayouts/slideLayout2.xml"/><Relationship Id="rId12" Type="http://schemas.openxmlformats.org/officeDocument/2006/relationships/tags" Target="../tags/tag250.xml"/><Relationship Id="rId11" Type="http://schemas.openxmlformats.org/officeDocument/2006/relationships/tags" Target="../tags/tag249.xml"/><Relationship Id="rId10" Type="http://schemas.openxmlformats.org/officeDocument/2006/relationships/tags" Target="../tags/tag248.xml"/><Relationship Id="rId1" Type="http://schemas.openxmlformats.org/officeDocument/2006/relationships/tags" Target="../tags/tag239.xml"/></Relationships>
</file>

<file path=ppt/slides/_rels/slide5.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22.xml"/><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0" Type="http://schemas.openxmlformats.org/officeDocument/2006/relationships/notesSlide" Target="../notesSlides/notesSlide5.xml"/><Relationship Id="rId1" Type="http://schemas.openxmlformats.org/officeDocument/2006/relationships/tags" Target="../tags/tag15.xml"/></Relationships>
</file>

<file path=ppt/slides/_rels/slide50.xml.rels><?xml version="1.0" encoding="UTF-8" standalone="yes"?>
<Relationships xmlns="http://schemas.openxmlformats.org/package/2006/relationships"><Relationship Id="rId5" Type="http://schemas.openxmlformats.org/officeDocument/2006/relationships/notesSlide" Target="../notesSlides/notesSlide50.xml"/><Relationship Id="rId4" Type="http://schemas.openxmlformats.org/officeDocument/2006/relationships/slideLayout" Target="../slideLayouts/slideLayout2.xml"/><Relationship Id="rId3" Type="http://schemas.openxmlformats.org/officeDocument/2006/relationships/tags" Target="../tags/tag253.xml"/><Relationship Id="rId2" Type="http://schemas.openxmlformats.org/officeDocument/2006/relationships/tags" Target="../tags/tag252.xml"/><Relationship Id="rId1" Type="http://schemas.openxmlformats.org/officeDocument/2006/relationships/tags" Target="../tags/tag251.xml"/></Relationships>
</file>

<file path=ppt/slides/_rels/slide51.xml.rels><?xml version="1.0" encoding="UTF-8" standalone="yes"?>
<Relationships xmlns="http://schemas.openxmlformats.org/package/2006/relationships"><Relationship Id="rId5" Type="http://schemas.openxmlformats.org/officeDocument/2006/relationships/notesSlide" Target="../notesSlides/notesSlide51.xml"/><Relationship Id="rId4" Type="http://schemas.openxmlformats.org/officeDocument/2006/relationships/slideLayout" Target="../slideLayouts/slideLayout2.xml"/><Relationship Id="rId3" Type="http://schemas.openxmlformats.org/officeDocument/2006/relationships/tags" Target="../tags/tag256.xml"/><Relationship Id="rId2" Type="http://schemas.openxmlformats.org/officeDocument/2006/relationships/tags" Target="../tags/tag255.xml"/><Relationship Id="rId1" Type="http://schemas.openxmlformats.org/officeDocument/2006/relationships/tags" Target="../tags/tag25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6" Type="http://schemas.openxmlformats.org/officeDocument/2006/relationships/notesSlide" Target="../notesSlides/notesSlide54.xml"/><Relationship Id="rId5" Type="http://schemas.openxmlformats.org/officeDocument/2006/relationships/slideLayout" Target="../slideLayouts/slideLayout2.xml"/><Relationship Id="rId4" Type="http://schemas.openxmlformats.org/officeDocument/2006/relationships/image" Target="../media/image20.jpeg"/><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image" Target="../media/image17.jpeg"/></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2.xml"/><Relationship Id="rId1" Type="http://schemas.openxmlformats.org/officeDocument/2006/relationships/image" Target="../media/image21.png"/></Relationships>
</file>

<file path=ppt/slides/_rels/slide56.xml.rels><?xml version="1.0" encoding="UTF-8" standalone="yes"?>
<Relationships xmlns="http://schemas.openxmlformats.org/package/2006/relationships"><Relationship Id="rId5" Type="http://schemas.openxmlformats.org/officeDocument/2006/relationships/notesSlide" Target="../notesSlides/notesSlide56.xml"/><Relationship Id="rId4" Type="http://schemas.openxmlformats.org/officeDocument/2006/relationships/slideLayout" Target="../slideLayouts/slideLayout2.xml"/><Relationship Id="rId3" Type="http://schemas.openxmlformats.org/officeDocument/2006/relationships/tags" Target="../tags/tag259.xml"/><Relationship Id="rId2" Type="http://schemas.openxmlformats.org/officeDocument/2006/relationships/tags" Target="../tags/tag258.xml"/><Relationship Id="rId1" Type="http://schemas.openxmlformats.org/officeDocument/2006/relationships/tags" Target="../tags/tag257.xml"/></Relationships>
</file>

<file path=ppt/slides/_rels/slide57.xml.rels><?xml version="1.0" encoding="UTF-8" standalone="yes"?>
<Relationships xmlns="http://schemas.openxmlformats.org/package/2006/relationships"><Relationship Id="rId5" Type="http://schemas.openxmlformats.org/officeDocument/2006/relationships/notesSlide" Target="../notesSlides/notesSlide57.xml"/><Relationship Id="rId4" Type="http://schemas.openxmlformats.org/officeDocument/2006/relationships/slideLayout" Target="../slideLayouts/slideLayout2.xml"/><Relationship Id="rId3" Type="http://schemas.openxmlformats.org/officeDocument/2006/relationships/tags" Target="../tags/tag262.xml"/><Relationship Id="rId2" Type="http://schemas.openxmlformats.org/officeDocument/2006/relationships/tags" Target="../tags/tag261.xml"/><Relationship Id="rId1" Type="http://schemas.openxmlformats.org/officeDocument/2006/relationships/tags" Target="../tags/tag260.xml"/></Relationships>
</file>

<file path=ppt/slides/_rels/slide58.xml.rels><?xml version="1.0" encoding="UTF-8" standalone="yes"?>
<Relationships xmlns="http://schemas.openxmlformats.org/package/2006/relationships"><Relationship Id="rId9" Type="http://schemas.openxmlformats.org/officeDocument/2006/relationships/tags" Target="../tags/tag271.xml"/><Relationship Id="rId8" Type="http://schemas.openxmlformats.org/officeDocument/2006/relationships/tags" Target="../tags/tag270.xml"/><Relationship Id="rId7" Type="http://schemas.openxmlformats.org/officeDocument/2006/relationships/tags" Target="../tags/tag269.xml"/><Relationship Id="rId6" Type="http://schemas.openxmlformats.org/officeDocument/2006/relationships/tags" Target="../tags/tag268.xml"/><Relationship Id="rId5" Type="http://schemas.openxmlformats.org/officeDocument/2006/relationships/tags" Target="../tags/tag267.xml"/><Relationship Id="rId4" Type="http://schemas.openxmlformats.org/officeDocument/2006/relationships/tags" Target="../tags/tag266.xml"/><Relationship Id="rId3" Type="http://schemas.openxmlformats.org/officeDocument/2006/relationships/tags" Target="../tags/tag265.xml"/><Relationship Id="rId29" Type="http://schemas.openxmlformats.org/officeDocument/2006/relationships/notesSlide" Target="../notesSlides/notesSlide58.xml"/><Relationship Id="rId28" Type="http://schemas.openxmlformats.org/officeDocument/2006/relationships/slideLayout" Target="../slideLayouts/slideLayout2.xml"/><Relationship Id="rId27" Type="http://schemas.openxmlformats.org/officeDocument/2006/relationships/tags" Target="../tags/tag289.xml"/><Relationship Id="rId26" Type="http://schemas.openxmlformats.org/officeDocument/2006/relationships/tags" Target="../tags/tag288.xml"/><Relationship Id="rId25" Type="http://schemas.openxmlformats.org/officeDocument/2006/relationships/tags" Target="../tags/tag287.xml"/><Relationship Id="rId24" Type="http://schemas.openxmlformats.org/officeDocument/2006/relationships/tags" Target="../tags/tag286.xml"/><Relationship Id="rId23" Type="http://schemas.openxmlformats.org/officeDocument/2006/relationships/tags" Target="../tags/tag285.xml"/><Relationship Id="rId22" Type="http://schemas.openxmlformats.org/officeDocument/2006/relationships/tags" Target="../tags/tag284.xml"/><Relationship Id="rId21" Type="http://schemas.openxmlformats.org/officeDocument/2006/relationships/tags" Target="../tags/tag283.xml"/><Relationship Id="rId20" Type="http://schemas.openxmlformats.org/officeDocument/2006/relationships/tags" Target="../tags/tag282.xml"/><Relationship Id="rId2" Type="http://schemas.openxmlformats.org/officeDocument/2006/relationships/tags" Target="../tags/tag264.xml"/><Relationship Id="rId19" Type="http://schemas.openxmlformats.org/officeDocument/2006/relationships/tags" Target="../tags/tag281.xml"/><Relationship Id="rId18" Type="http://schemas.openxmlformats.org/officeDocument/2006/relationships/tags" Target="../tags/tag280.xml"/><Relationship Id="rId17" Type="http://schemas.openxmlformats.org/officeDocument/2006/relationships/tags" Target="../tags/tag279.xml"/><Relationship Id="rId16" Type="http://schemas.openxmlformats.org/officeDocument/2006/relationships/tags" Target="../tags/tag278.xml"/><Relationship Id="rId15" Type="http://schemas.openxmlformats.org/officeDocument/2006/relationships/tags" Target="../tags/tag277.xml"/><Relationship Id="rId14" Type="http://schemas.openxmlformats.org/officeDocument/2006/relationships/tags" Target="../tags/tag276.xml"/><Relationship Id="rId13" Type="http://schemas.openxmlformats.org/officeDocument/2006/relationships/tags" Target="../tags/tag275.xml"/><Relationship Id="rId12" Type="http://schemas.openxmlformats.org/officeDocument/2006/relationships/tags" Target="../tags/tag274.xml"/><Relationship Id="rId11" Type="http://schemas.openxmlformats.org/officeDocument/2006/relationships/tags" Target="../tags/tag273.xml"/><Relationship Id="rId10" Type="http://schemas.openxmlformats.org/officeDocument/2006/relationships/tags" Target="../tags/tag272.xml"/><Relationship Id="rId1" Type="http://schemas.openxmlformats.org/officeDocument/2006/relationships/tags" Target="../tags/tag263.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2.xml"/><Relationship Id="rId3" Type="http://schemas.openxmlformats.org/officeDocument/2006/relationships/tags" Target="../tags/tag25.xml"/><Relationship Id="rId2" Type="http://schemas.openxmlformats.org/officeDocument/2006/relationships/tags" Target="../tags/tag24.xml"/><Relationship Id="rId1" Type="http://schemas.openxmlformats.org/officeDocument/2006/relationships/tags" Target="../tags/tag23.xml"/></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2.xml"/><Relationship Id="rId3" Type="http://schemas.openxmlformats.org/officeDocument/2006/relationships/tags" Target="../tags/tag28.xml"/><Relationship Id="rId2" Type="http://schemas.openxmlformats.org/officeDocument/2006/relationships/tags" Target="../tags/tag27.xml"/><Relationship Id="rId1" Type="http://schemas.openxmlformats.org/officeDocument/2006/relationships/tags" Target="../tags/tag26.xml"/></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tags" Target="../tags/tag29.xml"/></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2.xml"/><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tags" Target="../tags/tag3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7" name="文本框 6"/>
          <p:cNvSpPr txBox="1"/>
          <p:nvPr/>
        </p:nvSpPr>
        <p:spPr>
          <a:xfrm>
            <a:off x="3387576" y="1582090"/>
            <a:ext cx="5340191" cy="1360805"/>
          </a:xfrm>
          <a:prstGeom prst="rect">
            <a:avLst/>
          </a:prstGeom>
          <a:noFill/>
        </p:spPr>
        <p:txBody>
          <a:bodyPr wrap="square" lIns="68580" tIns="34290" rIns="68580" bIns="34290" rtlCol="0">
            <a:spAutoFit/>
          </a:bodyPr>
          <a:lstStyle/>
          <a:p>
            <a:r>
              <a:rPr lang="zh-CN" altLang="en-US" sz="4200" b="1">
                <a:solidFill>
                  <a:srgbClr val="1B4367"/>
                </a:solidFill>
                <a:cs typeface="+mn-ea"/>
                <a:sym typeface="+mn-lt"/>
              </a:rPr>
              <a:t>大学生职业生涯规划与就业指导</a:t>
            </a:r>
            <a:r>
              <a:rPr lang="zh-CN" altLang="en-US" sz="1800" b="1">
                <a:solidFill>
                  <a:srgbClr val="1B4367"/>
                </a:solidFill>
                <a:cs typeface="+mn-ea"/>
                <a:sym typeface="+mn-lt"/>
              </a:rPr>
              <a:t>（第</a:t>
            </a:r>
            <a:r>
              <a:rPr lang="en-US" altLang="zh-CN" sz="1800" b="1">
                <a:solidFill>
                  <a:srgbClr val="1B4367"/>
                </a:solidFill>
                <a:cs typeface="+mn-ea"/>
                <a:sym typeface="+mn-lt"/>
              </a:rPr>
              <a:t>2</a:t>
            </a:r>
            <a:r>
              <a:rPr lang="zh-CN" altLang="en-US" sz="1800" b="1">
                <a:solidFill>
                  <a:srgbClr val="1B4367"/>
                </a:solidFill>
                <a:cs typeface="+mn-ea"/>
                <a:sym typeface="+mn-lt"/>
              </a:rPr>
              <a:t>版）</a:t>
            </a:r>
            <a:endParaRPr lang="zh-CN" altLang="en-US" sz="1800" b="1">
              <a:solidFill>
                <a:srgbClr val="1B4367"/>
              </a:solidFill>
              <a:cs typeface="+mn-ea"/>
              <a:sym typeface="+mn-lt"/>
            </a:endParaRPr>
          </a:p>
        </p:txBody>
      </p:sp>
      <p:sp>
        <p:nvSpPr>
          <p:cNvPr id="121" name="TextBox 120"/>
          <p:cNvSpPr txBox="1"/>
          <p:nvPr/>
        </p:nvSpPr>
        <p:spPr>
          <a:xfrm>
            <a:off x="3523615" y="3279775"/>
            <a:ext cx="1728470" cy="305406"/>
          </a:xfrm>
          <a:prstGeom prst="roundRect">
            <a:avLst/>
          </a:prstGeom>
          <a:solidFill>
            <a:srgbClr val="1B4367"/>
          </a:solidFill>
        </p:spPr>
        <p:txBody>
          <a:bodyPr wrap="square" rtlCol="0">
            <a:spAutoFit/>
          </a:bodyPr>
          <a:lstStyle/>
          <a:p>
            <a:r>
              <a:rPr lang="zh-CN" sz="1200" dirty="0" smtClean="0">
                <a:solidFill>
                  <a:schemeClr val="bg1"/>
                </a:solidFill>
                <a:cs typeface="+mn-ea"/>
                <a:sym typeface="+mn-lt"/>
              </a:rPr>
              <a:t>主编：</a:t>
            </a:r>
            <a:r>
              <a:rPr lang="zh-CN" altLang="en-US" sz="1200" dirty="0" smtClean="0">
                <a:solidFill>
                  <a:schemeClr val="bg1"/>
                </a:solidFill>
                <a:cs typeface="+mn-ea"/>
                <a:sym typeface="+mn-lt"/>
              </a:rPr>
              <a:t> 黄淑敏</a:t>
            </a:r>
            <a:r>
              <a:rPr lang="en-US" altLang="zh-CN" sz="1200" dirty="0" smtClean="0">
                <a:solidFill>
                  <a:schemeClr val="bg1"/>
                </a:solidFill>
                <a:cs typeface="+mn-ea"/>
                <a:sym typeface="+mn-lt"/>
              </a:rPr>
              <a:t>    </a:t>
            </a:r>
            <a:r>
              <a:rPr lang="zh-CN" altLang="en-US" sz="1200" dirty="0" smtClean="0">
                <a:solidFill>
                  <a:schemeClr val="bg1"/>
                </a:solidFill>
                <a:cs typeface="+mn-ea"/>
                <a:sym typeface="+mn-lt"/>
              </a:rPr>
              <a:t>吕闽      </a:t>
            </a:r>
            <a:endParaRPr lang="zh-CN" altLang="en-US" sz="12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
                                        </p:tgtEl>
                                        <p:attrNameLst>
                                          <p:attrName>ppt_y</p:attrName>
                                        </p:attrNameLst>
                                      </p:cBhvr>
                                      <p:tavLst>
                                        <p:tav tm="0">
                                          <p:val>
                                            <p:strVal val="#ppt_y"/>
                                          </p:val>
                                        </p:tav>
                                        <p:tav tm="100000">
                                          <p:val>
                                            <p:strVal val="#ppt_y"/>
                                          </p:val>
                                        </p:tav>
                                      </p:tavLst>
                                    </p:anim>
                                    <p:anim calcmode="lin" valueType="num">
                                      <p:cBhvr>
                                        <p:cTn id="9"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
                                        </p:tgtEl>
                                      </p:cBhvr>
                                    </p:animEffect>
                                  </p:childTnLst>
                                </p:cTn>
                              </p:par>
                            </p:childTnLst>
                          </p:cTn>
                        </p:par>
                        <p:par>
                          <p:cTn id="12" fill="hold">
                            <p:stCondLst>
                              <p:cond delay="1399"/>
                            </p:stCondLst>
                            <p:childTnLst>
                              <p:par>
                                <p:cTn id="13" presetID="14" presetClass="entr" presetSubtype="10" fill="hold" grpId="0" nodeType="afterEffect">
                                  <p:stCondLst>
                                    <p:cond delay="0"/>
                                  </p:stCondLst>
                                  <p:childTnLst>
                                    <p:set>
                                      <p:cBhvr>
                                        <p:cTn id="14" dur="1" fill="hold">
                                          <p:stCondLst>
                                            <p:cond delay="0"/>
                                          </p:stCondLst>
                                        </p:cTn>
                                        <p:tgtEl>
                                          <p:spTgt spid="121"/>
                                        </p:tgtEl>
                                        <p:attrNameLst>
                                          <p:attrName>style.visibility</p:attrName>
                                        </p:attrNameLst>
                                      </p:cBhvr>
                                      <p:to>
                                        <p:strVal val="visible"/>
                                      </p:to>
                                    </p:set>
                                    <p:animEffect transition="in" filter="randombar(horizontal)">
                                      <p:cBhvr>
                                        <p:cTn id="15" dur="500"/>
                                        <p:tgtEl>
                                          <p:spTgt spid="1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1"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任务一</a:t>
            </a:r>
            <a:r>
              <a:rPr lang="en-US" altLang="zh-CN" sz="1700" b="1" dirty="0">
                <a:solidFill>
                  <a:srgbClr val="1B4367"/>
                </a:solidFill>
                <a:cs typeface="+mn-ea"/>
                <a:sym typeface="+mn-lt"/>
              </a:rPr>
              <a:t>  </a:t>
            </a:r>
            <a:r>
              <a:rPr lang="zh-CN" altLang="en-US" sz="1700" b="1" dirty="0">
                <a:solidFill>
                  <a:srgbClr val="1B4367"/>
                </a:solidFill>
                <a:cs typeface="+mn-ea"/>
                <a:sym typeface="+mn-lt"/>
              </a:rPr>
              <a:t>兴趣与职业生涯发展的关系</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560830" y="974725"/>
            <a:ext cx="6232525" cy="1076325"/>
          </a:xfrm>
          <a:prstGeom prst="rect">
            <a:avLst/>
          </a:prstGeom>
          <a:noFill/>
          <a:ln w="9525">
            <a:noFill/>
            <a:miter lim="800000"/>
          </a:ln>
        </p:spPr>
        <p:txBody>
          <a:bodyPr wrap="square">
            <a:spAutoFit/>
          </a:bodyPr>
          <a:p>
            <a:pPr algn="ctr"/>
            <a:r>
              <a:rPr lang="zh-CN" altLang="en-US" sz="3200" b="1">
                <a:solidFill>
                  <a:srgbClr val="1B4367"/>
                </a:solidFill>
                <a:latin typeface="微软雅黑" panose="020B0503020204020204" pitchFamily="34" charset="-122"/>
                <a:ea typeface="微软雅黑" panose="020B0503020204020204" pitchFamily="34" charset="-122"/>
              </a:rPr>
              <a:t>五、兴趣影响工作满意度、职业稳定性和职业成就感</a:t>
            </a:r>
            <a:endParaRPr lang="zh-CN" altLang="en-US" sz="3200" b="1">
              <a:solidFill>
                <a:srgbClr val="1B4367"/>
              </a:solidFill>
              <a:latin typeface="微软雅黑" panose="020B0503020204020204" pitchFamily="34" charset="-122"/>
              <a:ea typeface="微软雅黑" panose="020B0503020204020204" pitchFamily="34" charset="-122"/>
            </a:endParaRPr>
          </a:p>
        </p:txBody>
      </p:sp>
      <p:sp>
        <p:nvSpPr>
          <p:cNvPr id="8" name="矩形 7"/>
          <p:cNvSpPr>
            <a:spLocks noChangeArrowheads="1"/>
          </p:cNvSpPr>
          <p:nvPr/>
        </p:nvSpPr>
        <p:spPr bwMode="auto">
          <a:xfrm>
            <a:off x="856615" y="2180590"/>
            <a:ext cx="7743190" cy="2630805"/>
          </a:xfrm>
          <a:prstGeom prst="rect">
            <a:avLst/>
          </a:prstGeom>
          <a:noFill/>
          <a:ln w="9525">
            <a:noFill/>
            <a:miter lim="800000"/>
          </a:ln>
        </p:spPr>
        <p:txBody>
          <a:bodyPr wrap="square">
            <a:noAutofit/>
          </a:bodyPr>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一般来说，从事自己不感兴趣的职业很难让人感到满意，并会导致个人情绪低落、工作不稳定。对职业的浓厚兴趣，便是这个职业的智力开发“孵化器”。如果对某个领域、某种职业充满激情，就有可能在该领域或职业中发挥自己所有的潜力，学习和工作就会成为一种享受。兴趣是工作动力的主要源泉之一，在其他条件类似的情况下，从事自己感兴趣的职业不但会让自己感到满意，而且能够让工作单位感到满意，并由此保证工作的长期性和稳定性。</a:t>
            </a:r>
            <a:endParaRPr lang="zh-CN" altLang="en-US" sz="1800">
              <a:solidFill>
                <a:schemeClr val="tx1"/>
              </a:solidFill>
              <a:latin typeface="微软雅黑" panose="020B0503020204020204" pitchFamily="34" charset="-122"/>
              <a:ea typeface="微软雅黑" panose="020B0503020204020204" pitchFamily="34" charset="-122"/>
            </a:endParaRPr>
          </a:p>
        </p:txBody>
      </p:sp>
      <p:grpSp>
        <p:nvGrpSpPr>
          <p:cNvPr id="11" name="组合 10"/>
          <p:cNvGrpSpPr/>
          <p:nvPr>
            <p:custDataLst>
              <p:tags r:id="rId1"/>
            </p:custDataLst>
          </p:nvPr>
        </p:nvGrpSpPr>
        <p:grpSpPr>
          <a:xfrm>
            <a:off x="374857" y="842901"/>
            <a:ext cx="1201103" cy="1202531"/>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9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799"/>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900"/>
                                  </p:stCondLst>
                                  <p:childTnLst>
                                    <p:set>
                                      <p:cBhvr>
                                        <p:cTn id="32" dur="1" fill="hold">
                                          <p:stCondLst>
                                            <p:cond delay="0"/>
                                          </p:stCondLst>
                                        </p:cTn>
                                        <p:tgtEl>
                                          <p:spTgt spid="8"/>
                                        </p:tgtEl>
                                        <p:attrNameLst>
                                          <p:attrName>style.visibility</p:attrName>
                                        </p:attrNameLst>
                                      </p:cBhvr>
                                      <p:to>
                                        <p:strVal val="visible"/>
                                      </p:to>
                                    </p:set>
                                    <p:animEffect transition="in" filter="wipe(up)">
                                      <p:cBhvr>
                                        <p:cTn id="3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76174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找出你的霍兰德职业代码</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635" y="857885"/>
            <a:ext cx="9144000" cy="615950"/>
          </a:xfrm>
          <a:prstGeom prst="rect">
            <a:avLst/>
          </a:prstGeom>
          <a:solidFill>
            <a:srgbClr val="1D4865"/>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0" name="矩形 13"/>
          <p:cNvSpPr>
            <a:spLocks noChangeArrowheads="1"/>
          </p:cNvSpPr>
          <p:nvPr/>
        </p:nvSpPr>
        <p:spPr bwMode="auto">
          <a:xfrm>
            <a:off x="497840" y="864235"/>
            <a:ext cx="5078095" cy="583565"/>
          </a:xfrm>
          <a:prstGeom prst="rect">
            <a:avLst/>
          </a:prstGeom>
          <a:noFill/>
          <a:ln w="9525">
            <a:noFill/>
            <a:miter lim="800000"/>
          </a:ln>
        </p:spPr>
        <p:txBody>
          <a:bodyPr wrap="square">
            <a:spAutoFit/>
          </a:bodyPr>
          <a:p>
            <a:pPr algn="ctr"/>
            <a:r>
              <a:rPr lang="zh-CN" altLang="en-US" sz="3200" b="1">
                <a:solidFill>
                  <a:schemeClr val="bg1"/>
                </a:solidFill>
                <a:latin typeface="微软雅黑" panose="020B0503020204020204" pitchFamily="34" charset="-122"/>
                <a:ea typeface="微软雅黑" panose="020B0503020204020204" pitchFamily="34" charset="-122"/>
              </a:rPr>
              <a:t>霍兰德职业兴趣类型</a:t>
            </a:r>
            <a:endParaRPr lang="zh-CN" altLang="en-US" sz="3200" b="1">
              <a:solidFill>
                <a:schemeClr val="bg1"/>
              </a:solidFill>
              <a:latin typeface="微软雅黑" panose="020B0503020204020204" pitchFamily="34" charset="-122"/>
              <a:ea typeface="微软雅黑" panose="020B0503020204020204" pitchFamily="34" charset="-122"/>
            </a:endParaRPr>
          </a:p>
        </p:txBody>
      </p:sp>
      <p:grpSp>
        <p:nvGrpSpPr>
          <p:cNvPr id="94" name="千图PPT彼岸天：ID 8661124库_组合 1"/>
          <p:cNvGrpSpPr>
            <a:grpSpLocks noChangeAspect="1"/>
          </p:cNvGrpSpPr>
          <p:nvPr>
            <p:custDataLst>
              <p:tags r:id="rId1"/>
            </p:custDataLst>
          </p:nvPr>
        </p:nvGrpSpPr>
        <p:grpSpPr>
          <a:xfrm>
            <a:off x="3149579" y="2414730"/>
            <a:ext cx="2640623" cy="2728600"/>
            <a:chOff x="6513526" y="1639850"/>
            <a:chExt cx="5049903" cy="5218150"/>
          </a:xfrm>
        </p:grpSpPr>
        <p:sp>
          <p:nvSpPr>
            <p:cNvPr id="95" name="Freeform: Shape 2"/>
            <p:cNvSpPr/>
            <p:nvPr>
              <p:custDataLst>
                <p:tags r:id="rId2"/>
              </p:custDataLst>
            </p:nvPr>
          </p:nvSpPr>
          <p:spPr bwMode="auto">
            <a:xfrm>
              <a:off x="7602087" y="3068398"/>
              <a:ext cx="3025592" cy="3789602"/>
            </a:xfrm>
            <a:custGeom>
              <a:avLst/>
              <a:gdLst>
                <a:gd name="T0" fmla="*/ 197 w 454"/>
                <a:gd name="T1" fmla="*/ 254 h 569"/>
                <a:gd name="T2" fmla="*/ 200 w 454"/>
                <a:gd name="T3" fmla="*/ 449 h 569"/>
                <a:gd name="T4" fmla="*/ 148 w 454"/>
                <a:gd name="T5" fmla="*/ 559 h 569"/>
                <a:gd name="T6" fmla="*/ 122 w 454"/>
                <a:gd name="T7" fmla="*/ 569 h 569"/>
                <a:gd name="T8" fmla="*/ 339 w 454"/>
                <a:gd name="T9" fmla="*/ 569 h 569"/>
                <a:gd name="T10" fmla="*/ 304 w 454"/>
                <a:gd name="T11" fmla="*/ 557 h 569"/>
                <a:gd name="T12" fmla="*/ 277 w 454"/>
                <a:gd name="T13" fmla="*/ 354 h 569"/>
                <a:gd name="T14" fmla="*/ 282 w 454"/>
                <a:gd name="T15" fmla="*/ 261 h 569"/>
                <a:gd name="T16" fmla="*/ 315 w 454"/>
                <a:gd name="T17" fmla="*/ 247 h 569"/>
                <a:gd name="T18" fmla="*/ 454 w 454"/>
                <a:gd name="T19" fmla="*/ 120 h 569"/>
                <a:gd name="T20" fmla="*/ 451 w 454"/>
                <a:gd name="T21" fmla="*/ 117 h 569"/>
                <a:gd name="T22" fmla="*/ 451 w 454"/>
                <a:gd name="T23" fmla="*/ 117 h 569"/>
                <a:gd name="T24" fmla="*/ 389 w 454"/>
                <a:gd name="T25" fmla="*/ 164 h 569"/>
                <a:gd name="T26" fmla="*/ 400 w 454"/>
                <a:gd name="T27" fmla="*/ 82 h 569"/>
                <a:gd name="T28" fmla="*/ 399 w 454"/>
                <a:gd name="T29" fmla="*/ 82 h 569"/>
                <a:gd name="T30" fmla="*/ 398 w 454"/>
                <a:gd name="T31" fmla="*/ 82 h 569"/>
                <a:gd name="T32" fmla="*/ 362 w 454"/>
                <a:gd name="T33" fmla="*/ 182 h 569"/>
                <a:gd name="T34" fmla="*/ 257 w 454"/>
                <a:gd name="T35" fmla="*/ 234 h 569"/>
                <a:gd name="T36" fmla="*/ 241 w 454"/>
                <a:gd name="T37" fmla="*/ 146 h 569"/>
                <a:gd name="T38" fmla="*/ 296 w 454"/>
                <a:gd name="T39" fmla="*/ 54 h 569"/>
                <a:gd name="T40" fmla="*/ 295 w 454"/>
                <a:gd name="T41" fmla="*/ 54 h 569"/>
                <a:gd name="T42" fmla="*/ 294 w 454"/>
                <a:gd name="T43" fmla="*/ 52 h 569"/>
                <a:gd name="T44" fmla="*/ 238 w 454"/>
                <a:gd name="T45" fmla="*/ 113 h 569"/>
                <a:gd name="T46" fmla="*/ 235 w 454"/>
                <a:gd name="T47" fmla="*/ 35 h 569"/>
                <a:gd name="T48" fmla="*/ 235 w 454"/>
                <a:gd name="T49" fmla="*/ 35 h 569"/>
                <a:gd name="T50" fmla="*/ 230 w 454"/>
                <a:gd name="T51" fmla="*/ 35 h 569"/>
                <a:gd name="T52" fmla="*/ 219 w 454"/>
                <a:gd name="T53" fmla="*/ 223 h 569"/>
                <a:gd name="T54" fmla="*/ 122 w 454"/>
                <a:gd name="T55" fmla="*/ 132 h 569"/>
                <a:gd name="T56" fmla="*/ 137 w 454"/>
                <a:gd name="T57" fmla="*/ 64 h 569"/>
                <a:gd name="T58" fmla="*/ 135 w 454"/>
                <a:gd name="T59" fmla="*/ 63 h 569"/>
                <a:gd name="T60" fmla="*/ 135 w 454"/>
                <a:gd name="T61" fmla="*/ 63 h 569"/>
                <a:gd name="T62" fmla="*/ 113 w 454"/>
                <a:gd name="T63" fmla="*/ 118 h 569"/>
                <a:gd name="T64" fmla="*/ 52 w 454"/>
                <a:gd name="T65" fmla="*/ 1 h 569"/>
                <a:gd name="T66" fmla="*/ 50 w 454"/>
                <a:gd name="T67" fmla="*/ 0 h 569"/>
                <a:gd name="T68" fmla="*/ 46 w 454"/>
                <a:gd name="T69" fmla="*/ 1 h 569"/>
                <a:gd name="T70" fmla="*/ 74 w 454"/>
                <a:gd name="T71" fmla="*/ 91 h 569"/>
                <a:gd name="T72" fmla="*/ 74 w 454"/>
                <a:gd name="T73" fmla="*/ 91 h 569"/>
                <a:gd name="T74" fmla="*/ 149 w 454"/>
                <a:gd name="T75" fmla="*/ 208 h 569"/>
                <a:gd name="T76" fmla="*/ 3 w 454"/>
                <a:gd name="T77" fmla="*/ 195 h 569"/>
                <a:gd name="T78" fmla="*/ 3 w 454"/>
                <a:gd name="T79" fmla="*/ 196 h 569"/>
                <a:gd name="T80" fmla="*/ 0 w 454"/>
                <a:gd name="T81" fmla="*/ 201 h 569"/>
                <a:gd name="T82" fmla="*/ 172 w 454"/>
                <a:gd name="T83" fmla="*/ 237 h 569"/>
                <a:gd name="T84" fmla="*/ 197 w 454"/>
                <a:gd name="T85" fmla="*/ 254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4" h="569">
                  <a:moveTo>
                    <a:pt x="197" y="254"/>
                  </a:moveTo>
                  <a:cubicBezTo>
                    <a:pt x="209" y="304"/>
                    <a:pt x="213" y="368"/>
                    <a:pt x="200" y="449"/>
                  </a:cubicBezTo>
                  <a:cubicBezTo>
                    <a:pt x="191" y="518"/>
                    <a:pt x="199" y="559"/>
                    <a:pt x="148" y="559"/>
                  </a:cubicBezTo>
                  <a:cubicBezTo>
                    <a:pt x="148" y="559"/>
                    <a:pt x="138" y="555"/>
                    <a:pt x="122" y="569"/>
                  </a:cubicBezTo>
                  <a:cubicBezTo>
                    <a:pt x="339" y="569"/>
                    <a:pt x="339" y="569"/>
                    <a:pt x="339" y="569"/>
                  </a:cubicBezTo>
                  <a:cubicBezTo>
                    <a:pt x="328" y="564"/>
                    <a:pt x="315" y="559"/>
                    <a:pt x="304" y="557"/>
                  </a:cubicBezTo>
                  <a:cubicBezTo>
                    <a:pt x="292" y="529"/>
                    <a:pt x="279" y="475"/>
                    <a:pt x="277" y="354"/>
                  </a:cubicBezTo>
                  <a:cubicBezTo>
                    <a:pt x="276" y="318"/>
                    <a:pt x="278" y="287"/>
                    <a:pt x="282" y="261"/>
                  </a:cubicBezTo>
                  <a:cubicBezTo>
                    <a:pt x="315" y="247"/>
                    <a:pt x="315" y="247"/>
                    <a:pt x="315" y="247"/>
                  </a:cubicBezTo>
                  <a:cubicBezTo>
                    <a:pt x="404" y="194"/>
                    <a:pt x="433" y="147"/>
                    <a:pt x="454" y="120"/>
                  </a:cubicBezTo>
                  <a:cubicBezTo>
                    <a:pt x="451" y="117"/>
                    <a:pt x="451" y="117"/>
                    <a:pt x="451" y="117"/>
                  </a:cubicBezTo>
                  <a:cubicBezTo>
                    <a:pt x="451" y="117"/>
                    <a:pt x="451" y="117"/>
                    <a:pt x="451" y="117"/>
                  </a:cubicBezTo>
                  <a:cubicBezTo>
                    <a:pt x="428" y="135"/>
                    <a:pt x="407" y="151"/>
                    <a:pt x="389" y="164"/>
                  </a:cubicBezTo>
                  <a:cubicBezTo>
                    <a:pt x="396" y="133"/>
                    <a:pt x="398" y="121"/>
                    <a:pt x="400" y="82"/>
                  </a:cubicBezTo>
                  <a:cubicBezTo>
                    <a:pt x="399" y="82"/>
                    <a:pt x="399" y="82"/>
                    <a:pt x="399" y="82"/>
                  </a:cubicBezTo>
                  <a:cubicBezTo>
                    <a:pt x="399" y="82"/>
                    <a:pt x="398" y="82"/>
                    <a:pt x="398" y="82"/>
                  </a:cubicBezTo>
                  <a:cubicBezTo>
                    <a:pt x="393" y="101"/>
                    <a:pt x="379" y="147"/>
                    <a:pt x="362" y="182"/>
                  </a:cubicBezTo>
                  <a:cubicBezTo>
                    <a:pt x="312" y="215"/>
                    <a:pt x="278" y="228"/>
                    <a:pt x="257" y="234"/>
                  </a:cubicBezTo>
                  <a:cubicBezTo>
                    <a:pt x="251" y="213"/>
                    <a:pt x="245" y="185"/>
                    <a:pt x="241" y="146"/>
                  </a:cubicBezTo>
                  <a:cubicBezTo>
                    <a:pt x="257" y="110"/>
                    <a:pt x="284" y="70"/>
                    <a:pt x="296" y="54"/>
                  </a:cubicBezTo>
                  <a:cubicBezTo>
                    <a:pt x="295" y="54"/>
                    <a:pt x="295" y="54"/>
                    <a:pt x="295" y="54"/>
                  </a:cubicBezTo>
                  <a:cubicBezTo>
                    <a:pt x="294" y="52"/>
                    <a:pt x="294" y="52"/>
                    <a:pt x="294" y="52"/>
                  </a:cubicBezTo>
                  <a:cubicBezTo>
                    <a:pt x="265" y="79"/>
                    <a:pt x="258" y="88"/>
                    <a:pt x="238" y="113"/>
                  </a:cubicBezTo>
                  <a:cubicBezTo>
                    <a:pt x="236" y="91"/>
                    <a:pt x="235" y="64"/>
                    <a:pt x="235" y="35"/>
                  </a:cubicBezTo>
                  <a:cubicBezTo>
                    <a:pt x="235" y="35"/>
                    <a:pt x="235" y="35"/>
                    <a:pt x="235" y="35"/>
                  </a:cubicBezTo>
                  <a:cubicBezTo>
                    <a:pt x="230" y="35"/>
                    <a:pt x="230" y="35"/>
                    <a:pt x="230" y="35"/>
                  </a:cubicBezTo>
                  <a:cubicBezTo>
                    <a:pt x="223" y="69"/>
                    <a:pt x="210" y="143"/>
                    <a:pt x="219" y="223"/>
                  </a:cubicBezTo>
                  <a:cubicBezTo>
                    <a:pt x="219" y="223"/>
                    <a:pt x="175" y="205"/>
                    <a:pt x="122" y="132"/>
                  </a:cubicBezTo>
                  <a:cubicBezTo>
                    <a:pt x="123" y="120"/>
                    <a:pt x="125" y="90"/>
                    <a:pt x="137" y="64"/>
                  </a:cubicBezTo>
                  <a:cubicBezTo>
                    <a:pt x="135" y="63"/>
                    <a:pt x="135" y="63"/>
                    <a:pt x="135" y="63"/>
                  </a:cubicBezTo>
                  <a:cubicBezTo>
                    <a:pt x="135" y="63"/>
                    <a:pt x="135" y="63"/>
                    <a:pt x="135" y="63"/>
                  </a:cubicBezTo>
                  <a:cubicBezTo>
                    <a:pt x="127" y="75"/>
                    <a:pt x="118" y="94"/>
                    <a:pt x="113" y="118"/>
                  </a:cubicBezTo>
                  <a:cubicBezTo>
                    <a:pt x="93" y="88"/>
                    <a:pt x="72" y="50"/>
                    <a:pt x="52" y="1"/>
                  </a:cubicBezTo>
                  <a:cubicBezTo>
                    <a:pt x="51" y="1"/>
                    <a:pt x="51" y="1"/>
                    <a:pt x="50" y="0"/>
                  </a:cubicBezTo>
                  <a:cubicBezTo>
                    <a:pt x="46" y="1"/>
                    <a:pt x="46" y="1"/>
                    <a:pt x="46" y="1"/>
                  </a:cubicBezTo>
                  <a:cubicBezTo>
                    <a:pt x="49" y="17"/>
                    <a:pt x="74" y="91"/>
                    <a:pt x="74" y="91"/>
                  </a:cubicBezTo>
                  <a:cubicBezTo>
                    <a:pt x="74" y="91"/>
                    <a:pt x="74" y="91"/>
                    <a:pt x="74" y="91"/>
                  </a:cubicBezTo>
                  <a:cubicBezTo>
                    <a:pt x="91" y="132"/>
                    <a:pt x="115" y="175"/>
                    <a:pt x="149" y="208"/>
                  </a:cubicBezTo>
                  <a:cubicBezTo>
                    <a:pt x="149" y="208"/>
                    <a:pt x="89" y="222"/>
                    <a:pt x="3" y="195"/>
                  </a:cubicBezTo>
                  <a:cubicBezTo>
                    <a:pt x="3" y="196"/>
                    <a:pt x="3" y="196"/>
                    <a:pt x="3" y="196"/>
                  </a:cubicBezTo>
                  <a:cubicBezTo>
                    <a:pt x="0" y="201"/>
                    <a:pt x="0" y="201"/>
                    <a:pt x="0" y="201"/>
                  </a:cubicBezTo>
                  <a:cubicBezTo>
                    <a:pt x="37" y="218"/>
                    <a:pt x="97" y="238"/>
                    <a:pt x="172" y="237"/>
                  </a:cubicBezTo>
                  <a:cubicBezTo>
                    <a:pt x="178" y="238"/>
                    <a:pt x="187" y="243"/>
                    <a:pt x="197" y="254"/>
                  </a:cubicBezTo>
                  <a:close/>
                </a:path>
              </a:pathLst>
            </a:custGeom>
            <a:solidFill>
              <a:schemeClr val="tx2"/>
            </a:solidFill>
            <a:ln>
              <a:noFill/>
            </a:ln>
          </p:spPr>
          <p:txBody>
            <a:bodyPr anchor="ctr"/>
            <a:p>
              <a:pPr algn="ctr"/>
            </a:p>
          </p:txBody>
        </p:sp>
        <p:grpSp>
          <p:nvGrpSpPr>
            <p:cNvPr id="96" name="Group 3"/>
            <p:cNvGrpSpPr/>
            <p:nvPr/>
          </p:nvGrpSpPr>
          <p:grpSpPr>
            <a:xfrm>
              <a:off x="6685154" y="1639850"/>
              <a:ext cx="4779675" cy="3671505"/>
              <a:chOff x="7223605" y="1034167"/>
              <a:chExt cx="4779675" cy="3671505"/>
            </a:xfrm>
            <a:solidFill>
              <a:schemeClr val="accent5">
                <a:alpha val="70000"/>
              </a:schemeClr>
            </a:solidFill>
          </p:grpSpPr>
          <p:sp>
            <p:nvSpPr>
              <p:cNvPr id="97" name="Oval 49"/>
              <p:cNvSpPr/>
              <p:nvPr>
                <p:custDataLst>
                  <p:tags r:id="rId3"/>
                </p:custDataLst>
              </p:nvPr>
            </p:nvSpPr>
            <p:spPr>
              <a:xfrm>
                <a:off x="7223605" y="2907942"/>
                <a:ext cx="333375" cy="333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98" name="Oval 50"/>
              <p:cNvSpPr/>
              <p:nvPr>
                <p:custDataLst>
                  <p:tags r:id="rId4"/>
                </p:custDataLst>
              </p:nvPr>
            </p:nvSpPr>
            <p:spPr>
              <a:xfrm>
                <a:off x="8051873" y="4113273"/>
                <a:ext cx="333375" cy="333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99" name="Oval 51"/>
              <p:cNvSpPr/>
              <p:nvPr>
                <p:custDataLst>
                  <p:tags r:id="rId5"/>
                </p:custDataLst>
              </p:nvPr>
            </p:nvSpPr>
            <p:spPr>
              <a:xfrm>
                <a:off x="8576155" y="1922081"/>
                <a:ext cx="424970" cy="42497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00" name="Oval 52"/>
              <p:cNvSpPr/>
              <p:nvPr>
                <p:custDataLst>
                  <p:tags r:id="rId6"/>
                </p:custDataLst>
              </p:nvPr>
            </p:nvSpPr>
            <p:spPr>
              <a:xfrm>
                <a:off x="9722732" y="3212873"/>
                <a:ext cx="424970" cy="42497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01" name="Oval 53"/>
              <p:cNvSpPr/>
              <p:nvPr>
                <p:custDataLst>
                  <p:tags r:id="rId7"/>
                </p:custDataLst>
              </p:nvPr>
            </p:nvSpPr>
            <p:spPr>
              <a:xfrm>
                <a:off x="8647793" y="2598759"/>
                <a:ext cx="541253" cy="5412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02" name="Oval 54"/>
              <p:cNvSpPr/>
              <p:nvPr>
                <p:custDataLst>
                  <p:tags r:id="rId8"/>
                </p:custDataLst>
              </p:nvPr>
            </p:nvSpPr>
            <p:spPr>
              <a:xfrm>
                <a:off x="10147702" y="4164419"/>
                <a:ext cx="541253" cy="5412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03" name="Oval 55"/>
              <p:cNvSpPr/>
              <p:nvPr>
                <p:custDataLst>
                  <p:tags r:id="rId9"/>
                </p:custDataLst>
              </p:nvPr>
            </p:nvSpPr>
            <p:spPr>
              <a:xfrm>
                <a:off x="11150960" y="2163063"/>
                <a:ext cx="541253" cy="5412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04" name="Oval 56"/>
              <p:cNvSpPr/>
              <p:nvPr>
                <p:custDataLst>
                  <p:tags r:id="rId10"/>
                </p:custDataLst>
              </p:nvPr>
            </p:nvSpPr>
            <p:spPr>
              <a:xfrm>
                <a:off x="11294540" y="3501142"/>
                <a:ext cx="708740" cy="7087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05" name="Oval 57"/>
              <p:cNvSpPr/>
              <p:nvPr>
                <p:custDataLst>
                  <p:tags r:id="rId11"/>
                </p:custDataLst>
              </p:nvPr>
            </p:nvSpPr>
            <p:spPr>
              <a:xfrm>
                <a:off x="9368362" y="1034167"/>
                <a:ext cx="708740" cy="7087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grpSp>
        <p:grpSp>
          <p:nvGrpSpPr>
            <p:cNvPr id="106" name="Group 4"/>
            <p:cNvGrpSpPr/>
            <p:nvPr/>
          </p:nvGrpSpPr>
          <p:grpSpPr>
            <a:xfrm>
              <a:off x="6574014" y="1946200"/>
              <a:ext cx="4788017" cy="3731205"/>
              <a:chOff x="7071416" y="1121303"/>
              <a:chExt cx="4788017" cy="3731205"/>
            </a:xfrm>
            <a:solidFill>
              <a:schemeClr val="accent2">
                <a:alpha val="40000"/>
              </a:schemeClr>
            </a:solidFill>
          </p:grpSpPr>
          <p:sp>
            <p:nvSpPr>
              <p:cNvPr id="107" name="Oval 39"/>
              <p:cNvSpPr/>
              <p:nvPr>
                <p:custDataLst>
                  <p:tags r:id="rId12"/>
                </p:custDataLst>
              </p:nvPr>
            </p:nvSpPr>
            <p:spPr>
              <a:xfrm>
                <a:off x="7071416" y="1970672"/>
                <a:ext cx="604144" cy="6041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08" name="Oval 40"/>
              <p:cNvSpPr/>
              <p:nvPr>
                <p:custDataLst>
                  <p:tags r:id="rId13"/>
                </p:custDataLst>
              </p:nvPr>
            </p:nvSpPr>
            <p:spPr>
              <a:xfrm>
                <a:off x="10028885" y="2266337"/>
                <a:ext cx="778885" cy="7788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09" name="Oval 41"/>
              <p:cNvSpPr/>
              <p:nvPr>
                <p:custDataLst>
                  <p:tags r:id="rId14"/>
                </p:custDataLst>
              </p:nvPr>
            </p:nvSpPr>
            <p:spPr>
              <a:xfrm>
                <a:off x="8444595" y="4164419"/>
                <a:ext cx="688089" cy="6880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10" name="Oval 42"/>
              <p:cNvSpPr/>
              <p:nvPr>
                <p:custDataLst>
                  <p:tags r:id="rId15"/>
                </p:custDataLst>
              </p:nvPr>
            </p:nvSpPr>
            <p:spPr>
              <a:xfrm>
                <a:off x="10677336" y="3875937"/>
                <a:ext cx="260868" cy="2608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11" name="Oval 43"/>
              <p:cNvSpPr/>
              <p:nvPr>
                <p:custDataLst>
                  <p:tags r:id="rId16"/>
                </p:custDataLst>
              </p:nvPr>
            </p:nvSpPr>
            <p:spPr>
              <a:xfrm>
                <a:off x="11598565" y="2698248"/>
                <a:ext cx="260868" cy="2608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12" name="Oval 44"/>
              <p:cNvSpPr/>
              <p:nvPr>
                <p:custDataLst>
                  <p:tags r:id="rId17"/>
                </p:custDataLst>
              </p:nvPr>
            </p:nvSpPr>
            <p:spPr>
              <a:xfrm>
                <a:off x="7688405" y="2869385"/>
                <a:ext cx="260868" cy="2608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13" name="Oval 45"/>
              <p:cNvSpPr/>
              <p:nvPr>
                <p:custDataLst>
                  <p:tags r:id="rId18"/>
                </p:custDataLst>
              </p:nvPr>
            </p:nvSpPr>
            <p:spPr>
              <a:xfrm>
                <a:off x="9592298" y="1865334"/>
                <a:ext cx="260868" cy="2608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14" name="Oval 46"/>
              <p:cNvSpPr/>
              <p:nvPr>
                <p:custDataLst>
                  <p:tags r:id="rId19"/>
                </p:custDataLst>
              </p:nvPr>
            </p:nvSpPr>
            <p:spPr>
              <a:xfrm>
                <a:off x="7838577" y="1121303"/>
                <a:ext cx="759965" cy="75996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15" name="Oval 47"/>
              <p:cNvSpPr/>
              <p:nvPr>
                <p:custDataLst>
                  <p:tags r:id="rId20"/>
                </p:custDataLst>
              </p:nvPr>
            </p:nvSpPr>
            <p:spPr>
              <a:xfrm>
                <a:off x="9111041" y="3345133"/>
                <a:ext cx="156009" cy="1560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17" name="Oval 48"/>
              <p:cNvSpPr/>
              <p:nvPr>
                <p:custDataLst>
                  <p:tags r:id="rId21"/>
                </p:custDataLst>
              </p:nvPr>
            </p:nvSpPr>
            <p:spPr>
              <a:xfrm>
                <a:off x="11106733" y="2785942"/>
                <a:ext cx="156009" cy="1560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grpSp>
        <p:grpSp>
          <p:nvGrpSpPr>
            <p:cNvPr id="118" name="Group 5"/>
            <p:cNvGrpSpPr/>
            <p:nvPr/>
          </p:nvGrpSpPr>
          <p:grpSpPr>
            <a:xfrm>
              <a:off x="7210995" y="2279145"/>
              <a:ext cx="4142805" cy="3446444"/>
              <a:chOff x="7242069" y="1000204"/>
              <a:chExt cx="4142805" cy="3446444"/>
            </a:xfrm>
            <a:solidFill>
              <a:schemeClr val="accent1">
                <a:alpha val="20000"/>
              </a:schemeClr>
            </a:solidFill>
          </p:grpSpPr>
          <p:sp>
            <p:nvSpPr>
              <p:cNvPr id="119" name="Oval 29"/>
              <p:cNvSpPr/>
              <p:nvPr>
                <p:custDataLst>
                  <p:tags r:id="rId22"/>
                </p:custDataLst>
              </p:nvPr>
            </p:nvSpPr>
            <p:spPr>
              <a:xfrm>
                <a:off x="8373143" y="1000204"/>
                <a:ext cx="1180478" cy="11804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0" name="Oval 30"/>
              <p:cNvSpPr/>
              <p:nvPr>
                <p:custDataLst>
                  <p:tags r:id="rId23"/>
                </p:custDataLst>
              </p:nvPr>
            </p:nvSpPr>
            <p:spPr>
              <a:xfrm>
                <a:off x="9793458" y="1543897"/>
                <a:ext cx="673424" cy="6734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1" name="Oval 31"/>
              <p:cNvSpPr/>
              <p:nvPr>
                <p:custDataLst>
                  <p:tags r:id="rId24"/>
                </p:custDataLst>
              </p:nvPr>
            </p:nvSpPr>
            <p:spPr>
              <a:xfrm>
                <a:off x="7728795" y="3028844"/>
                <a:ext cx="608999" cy="60899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2" name="Oval 32"/>
              <p:cNvSpPr/>
              <p:nvPr>
                <p:custDataLst>
                  <p:tags r:id="rId25"/>
                </p:custDataLst>
              </p:nvPr>
            </p:nvSpPr>
            <p:spPr>
              <a:xfrm>
                <a:off x="10055853" y="2924511"/>
                <a:ext cx="608999" cy="60899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3" name="Oval 33"/>
              <p:cNvSpPr/>
              <p:nvPr>
                <p:custDataLst>
                  <p:tags r:id="rId26"/>
                </p:custDataLst>
              </p:nvPr>
            </p:nvSpPr>
            <p:spPr>
              <a:xfrm>
                <a:off x="7242069" y="1362158"/>
                <a:ext cx="550776" cy="5507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4" name="Oval 34"/>
              <p:cNvSpPr/>
              <p:nvPr>
                <p:custDataLst>
                  <p:tags r:id="rId27"/>
                </p:custDataLst>
              </p:nvPr>
            </p:nvSpPr>
            <p:spPr>
              <a:xfrm>
                <a:off x="7460786" y="2351919"/>
                <a:ext cx="460611" cy="4606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5" name="Oval 35"/>
              <p:cNvSpPr/>
              <p:nvPr>
                <p:custDataLst>
                  <p:tags r:id="rId28"/>
                </p:custDataLst>
              </p:nvPr>
            </p:nvSpPr>
            <p:spPr>
              <a:xfrm>
                <a:off x="10593255" y="2042438"/>
                <a:ext cx="460611" cy="4606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6" name="Oval 36"/>
              <p:cNvSpPr/>
              <p:nvPr>
                <p:custDataLst>
                  <p:tags r:id="rId29"/>
                </p:custDataLst>
              </p:nvPr>
            </p:nvSpPr>
            <p:spPr>
              <a:xfrm>
                <a:off x="11048082" y="1704777"/>
                <a:ext cx="336792" cy="3367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7" name="Oval 37"/>
              <p:cNvSpPr/>
              <p:nvPr>
                <p:custDataLst>
                  <p:tags r:id="rId30"/>
                </p:custDataLst>
              </p:nvPr>
            </p:nvSpPr>
            <p:spPr>
              <a:xfrm>
                <a:off x="11027370" y="3450791"/>
                <a:ext cx="336792" cy="3367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8" name="Oval 38"/>
              <p:cNvSpPr/>
              <p:nvPr>
                <p:custDataLst>
                  <p:tags r:id="rId31"/>
                </p:custDataLst>
              </p:nvPr>
            </p:nvSpPr>
            <p:spPr>
              <a:xfrm>
                <a:off x="8453970" y="3618181"/>
                <a:ext cx="828467" cy="8284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grpSp>
        <p:grpSp>
          <p:nvGrpSpPr>
            <p:cNvPr id="129" name="Group 6"/>
            <p:cNvGrpSpPr/>
            <p:nvPr/>
          </p:nvGrpSpPr>
          <p:grpSpPr>
            <a:xfrm rot="9000000">
              <a:off x="7380010" y="1811773"/>
              <a:ext cx="3591334" cy="2758680"/>
              <a:chOff x="7223605" y="1034167"/>
              <a:chExt cx="4779675" cy="3671505"/>
            </a:xfrm>
            <a:solidFill>
              <a:schemeClr val="accent4">
                <a:alpha val="70000"/>
              </a:schemeClr>
            </a:solidFill>
          </p:grpSpPr>
          <p:sp>
            <p:nvSpPr>
              <p:cNvPr id="130" name="Oval 20"/>
              <p:cNvSpPr/>
              <p:nvPr>
                <p:custDataLst>
                  <p:tags r:id="rId32"/>
                </p:custDataLst>
              </p:nvPr>
            </p:nvSpPr>
            <p:spPr>
              <a:xfrm>
                <a:off x="7223605" y="2907942"/>
                <a:ext cx="333375" cy="333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1" name="Oval 21"/>
              <p:cNvSpPr/>
              <p:nvPr>
                <p:custDataLst>
                  <p:tags r:id="rId33"/>
                </p:custDataLst>
              </p:nvPr>
            </p:nvSpPr>
            <p:spPr>
              <a:xfrm>
                <a:off x="8051873" y="4113273"/>
                <a:ext cx="333375" cy="333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2" name="Oval 22"/>
              <p:cNvSpPr/>
              <p:nvPr>
                <p:custDataLst>
                  <p:tags r:id="rId34"/>
                </p:custDataLst>
              </p:nvPr>
            </p:nvSpPr>
            <p:spPr>
              <a:xfrm>
                <a:off x="8576155" y="1922081"/>
                <a:ext cx="424970" cy="42497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3" name="Oval 23"/>
              <p:cNvSpPr/>
              <p:nvPr>
                <p:custDataLst>
                  <p:tags r:id="rId35"/>
                </p:custDataLst>
              </p:nvPr>
            </p:nvSpPr>
            <p:spPr>
              <a:xfrm>
                <a:off x="9722732" y="3212873"/>
                <a:ext cx="424970" cy="42497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4" name="Oval 24"/>
              <p:cNvSpPr/>
              <p:nvPr>
                <p:custDataLst>
                  <p:tags r:id="rId36"/>
                </p:custDataLst>
              </p:nvPr>
            </p:nvSpPr>
            <p:spPr>
              <a:xfrm>
                <a:off x="8647793" y="2598759"/>
                <a:ext cx="541253" cy="5412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5" name="Oval 25"/>
              <p:cNvSpPr/>
              <p:nvPr>
                <p:custDataLst>
                  <p:tags r:id="rId37"/>
                </p:custDataLst>
              </p:nvPr>
            </p:nvSpPr>
            <p:spPr>
              <a:xfrm>
                <a:off x="10147702" y="4164419"/>
                <a:ext cx="541253" cy="5412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6" name="Oval 26"/>
              <p:cNvSpPr/>
              <p:nvPr>
                <p:custDataLst>
                  <p:tags r:id="rId38"/>
                </p:custDataLst>
              </p:nvPr>
            </p:nvSpPr>
            <p:spPr>
              <a:xfrm>
                <a:off x="11150960" y="2163063"/>
                <a:ext cx="541253" cy="5412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7" name="Oval 27"/>
              <p:cNvSpPr/>
              <p:nvPr>
                <p:custDataLst>
                  <p:tags r:id="rId39"/>
                </p:custDataLst>
              </p:nvPr>
            </p:nvSpPr>
            <p:spPr>
              <a:xfrm>
                <a:off x="11294540" y="3501142"/>
                <a:ext cx="708740" cy="7087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8" name="Oval 28"/>
              <p:cNvSpPr/>
              <p:nvPr>
                <p:custDataLst>
                  <p:tags r:id="rId40"/>
                </p:custDataLst>
              </p:nvPr>
            </p:nvSpPr>
            <p:spPr>
              <a:xfrm>
                <a:off x="9368362" y="1034167"/>
                <a:ext cx="708740" cy="7087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grpSp>
        <p:sp>
          <p:nvSpPr>
            <p:cNvPr id="139" name="Oval 7"/>
            <p:cNvSpPr/>
            <p:nvPr>
              <p:custDataLst>
                <p:tags r:id="rId41"/>
              </p:custDataLst>
            </p:nvPr>
          </p:nvSpPr>
          <p:spPr>
            <a:xfrm>
              <a:off x="7498233" y="1881011"/>
              <a:ext cx="1514855" cy="1514855"/>
            </a:xfrm>
            <a:prstGeom prst="ellipse">
              <a:avLst/>
            </a:prstGeom>
            <a:solidFill>
              <a:srgbClr val="843C0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40" name="Oval 8"/>
            <p:cNvSpPr/>
            <p:nvPr>
              <p:custDataLst>
                <p:tags r:id="rId42"/>
              </p:custDataLst>
            </p:nvPr>
          </p:nvSpPr>
          <p:spPr>
            <a:xfrm>
              <a:off x="9449885" y="2141135"/>
              <a:ext cx="1437159" cy="1437159"/>
            </a:xfrm>
            <a:prstGeom prst="ellipse">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41" name="Oval 9"/>
            <p:cNvSpPr/>
            <p:nvPr>
              <p:custDataLst>
                <p:tags r:id="rId43"/>
              </p:custDataLst>
            </p:nvPr>
          </p:nvSpPr>
          <p:spPr>
            <a:xfrm>
              <a:off x="6513526" y="3453959"/>
              <a:ext cx="1437159" cy="1437159"/>
            </a:xfrm>
            <a:prstGeom prst="ellipse">
              <a:avLst/>
            </a:prstGeom>
            <a:solidFill>
              <a:srgbClr val="1D486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42" name="Oval 10"/>
            <p:cNvSpPr/>
            <p:nvPr>
              <p:custDataLst>
                <p:tags r:id="rId44"/>
              </p:custDataLst>
            </p:nvPr>
          </p:nvSpPr>
          <p:spPr>
            <a:xfrm>
              <a:off x="10126270" y="3664860"/>
              <a:ext cx="1437159" cy="1437159"/>
            </a:xfrm>
            <a:prstGeom prst="ellipse">
              <a:avLst/>
            </a:prstGeom>
            <a:solidFill>
              <a:srgbClr val="2D495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grpSp>
          <p:nvGrpSpPr>
            <p:cNvPr id="143" name="Group 11"/>
            <p:cNvGrpSpPr/>
            <p:nvPr/>
          </p:nvGrpSpPr>
          <p:grpSpPr>
            <a:xfrm>
              <a:off x="9937478" y="2603151"/>
              <a:ext cx="500065" cy="470320"/>
              <a:chOff x="4433888" y="4613275"/>
              <a:chExt cx="1147763" cy="1079500"/>
            </a:xfrm>
            <a:solidFill>
              <a:schemeClr val="bg1"/>
            </a:solidFill>
          </p:grpSpPr>
          <p:sp>
            <p:nvSpPr>
              <p:cNvPr id="144" name="Oval 18"/>
              <p:cNvSpPr/>
              <p:nvPr>
                <p:custDataLst>
                  <p:tags r:id="rId45"/>
                </p:custDataLst>
              </p:nvPr>
            </p:nvSpPr>
            <p:spPr bwMode="auto">
              <a:xfrm>
                <a:off x="4991100" y="5203825"/>
                <a:ext cx="138113" cy="139700"/>
              </a:xfrm>
              <a:prstGeom prst="ellipse">
                <a:avLst/>
              </a:prstGeom>
              <a:grpFill/>
              <a:ln>
                <a:noFill/>
              </a:ln>
            </p:spPr>
            <p:txBody>
              <a:bodyPr anchor="ctr"/>
              <a:p>
                <a:pPr algn="ctr"/>
              </a:p>
            </p:txBody>
          </p:sp>
          <p:sp>
            <p:nvSpPr>
              <p:cNvPr id="145" name="Freeform: Shape 19"/>
              <p:cNvSpPr/>
              <p:nvPr>
                <p:custDataLst>
                  <p:tags r:id="rId46"/>
                </p:custDataLst>
              </p:nvPr>
            </p:nvSpPr>
            <p:spPr bwMode="auto">
              <a:xfrm>
                <a:off x="4433888" y="4613275"/>
                <a:ext cx="1147763" cy="1079500"/>
              </a:xfrm>
              <a:custGeom>
                <a:avLst/>
                <a:gdLst>
                  <a:gd name="T0" fmla="*/ 268 w 305"/>
                  <a:gd name="T1" fmla="*/ 111 h 287"/>
                  <a:gd name="T2" fmla="*/ 268 w 305"/>
                  <a:gd name="T3" fmla="*/ 51 h 287"/>
                  <a:gd name="T4" fmla="*/ 240 w 305"/>
                  <a:gd name="T5" fmla="*/ 0 h 287"/>
                  <a:gd name="T6" fmla="*/ 51 w 305"/>
                  <a:gd name="T7" fmla="*/ 0 h 287"/>
                  <a:gd name="T8" fmla="*/ 0 w 305"/>
                  <a:gd name="T9" fmla="*/ 236 h 287"/>
                  <a:gd name="T10" fmla="*/ 217 w 305"/>
                  <a:gd name="T11" fmla="*/ 287 h 287"/>
                  <a:gd name="T12" fmla="*/ 268 w 305"/>
                  <a:gd name="T13" fmla="*/ 222 h 287"/>
                  <a:gd name="T14" fmla="*/ 268 w 305"/>
                  <a:gd name="T15" fmla="*/ 111 h 287"/>
                  <a:gd name="T16" fmla="*/ 203 w 305"/>
                  <a:gd name="T17" fmla="*/ 19 h 287"/>
                  <a:gd name="T18" fmla="*/ 250 w 305"/>
                  <a:gd name="T19" fmla="*/ 28 h 287"/>
                  <a:gd name="T20" fmla="*/ 250 w 305"/>
                  <a:gd name="T21" fmla="*/ 56 h 287"/>
                  <a:gd name="T22" fmla="*/ 240 w 305"/>
                  <a:gd name="T23" fmla="*/ 83 h 287"/>
                  <a:gd name="T24" fmla="*/ 240 w 305"/>
                  <a:gd name="T25" fmla="*/ 74 h 287"/>
                  <a:gd name="T26" fmla="*/ 240 w 305"/>
                  <a:gd name="T27" fmla="*/ 37 h 287"/>
                  <a:gd name="T28" fmla="*/ 37 w 305"/>
                  <a:gd name="T29" fmla="*/ 28 h 287"/>
                  <a:gd name="T30" fmla="*/ 28 w 305"/>
                  <a:gd name="T31" fmla="*/ 56 h 287"/>
                  <a:gd name="T32" fmla="*/ 18 w 305"/>
                  <a:gd name="T33" fmla="*/ 51 h 287"/>
                  <a:gd name="T34" fmla="*/ 231 w 305"/>
                  <a:gd name="T35" fmla="*/ 46 h 287"/>
                  <a:gd name="T36" fmla="*/ 37 w 305"/>
                  <a:gd name="T37" fmla="*/ 37 h 287"/>
                  <a:gd name="T38" fmla="*/ 231 w 305"/>
                  <a:gd name="T39" fmla="*/ 46 h 287"/>
                  <a:gd name="T40" fmla="*/ 231 w 305"/>
                  <a:gd name="T41" fmla="*/ 65 h 287"/>
                  <a:gd name="T42" fmla="*/ 37 w 305"/>
                  <a:gd name="T43" fmla="*/ 56 h 287"/>
                  <a:gd name="T44" fmla="*/ 231 w 305"/>
                  <a:gd name="T45" fmla="*/ 74 h 287"/>
                  <a:gd name="T46" fmla="*/ 203 w 305"/>
                  <a:gd name="T47" fmla="*/ 83 h 287"/>
                  <a:gd name="T48" fmla="*/ 37 w 305"/>
                  <a:gd name="T49" fmla="*/ 80 h 287"/>
                  <a:gd name="T50" fmla="*/ 231 w 305"/>
                  <a:gd name="T51" fmla="*/ 74 h 287"/>
                  <a:gd name="T52" fmla="*/ 217 w 305"/>
                  <a:gd name="T53" fmla="*/ 268 h 287"/>
                  <a:gd name="T54" fmla="*/ 18 w 305"/>
                  <a:gd name="T55" fmla="*/ 236 h 287"/>
                  <a:gd name="T56" fmla="*/ 51 w 305"/>
                  <a:gd name="T57" fmla="*/ 102 h 287"/>
                  <a:gd name="T58" fmla="*/ 240 w 305"/>
                  <a:gd name="T59" fmla="*/ 102 h 287"/>
                  <a:gd name="T60" fmla="*/ 250 w 305"/>
                  <a:gd name="T61" fmla="*/ 130 h 287"/>
                  <a:gd name="T62" fmla="*/ 120 w 305"/>
                  <a:gd name="T63" fmla="*/ 176 h 287"/>
                  <a:gd name="T64" fmla="*/ 250 w 305"/>
                  <a:gd name="T65" fmla="*/ 222 h 287"/>
                  <a:gd name="T66" fmla="*/ 262 w 305"/>
                  <a:gd name="T67" fmla="*/ 204 h 287"/>
                  <a:gd name="T68" fmla="*/ 139 w 305"/>
                  <a:gd name="T69" fmla="*/ 176 h 287"/>
                  <a:gd name="T70" fmla="*/ 250 w 305"/>
                  <a:gd name="T71" fmla="*/ 148 h 287"/>
                  <a:gd name="T72" fmla="*/ 267 w 305"/>
                  <a:gd name="T73" fmla="*/ 136 h 287"/>
                  <a:gd name="T74" fmla="*/ 277 w 305"/>
                  <a:gd name="T75" fmla="*/ 167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5" h="287">
                    <a:moveTo>
                      <a:pt x="268" y="111"/>
                    </a:moveTo>
                    <a:cubicBezTo>
                      <a:pt x="268" y="111"/>
                      <a:pt x="268" y="111"/>
                      <a:pt x="268" y="111"/>
                    </a:cubicBezTo>
                    <a:cubicBezTo>
                      <a:pt x="268" y="56"/>
                      <a:pt x="268" y="56"/>
                      <a:pt x="268" y="56"/>
                    </a:cubicBezTo>
                    <a:cubicBezTo>
                      <a:pt x="268" y="51"/>
                      <a:pt x="268" y="51"/>
                      <a:pt x="268" y="51"/>
                    </a:cubicBezTo>
                    <a:cubicBezTo>
                      <a:pt x="268" y="28"/>
                      <a:pt x="268" y="28"/>
                      <a:pt x="268" y="28"/>
                    </a:cubicBezTo>
                    <a:cubicBezTo>
                      <a:pt x="268" y="13"/>
                      <a:pt x="256" y="0"/>
                      <a:pt x="240" y="0"/>
                    </a:cubicBezTo>
                    <a:cubicBezTo>
                      <a:pt x="203" y="0"/>
                      <a:pt x="203" y="0"/>
                      <a:pt x="203" y="0"/>
                    </a:cubicBezTo>
                    <a:cubicBezTo>
                      <a:pt x="51" y="0"/>
                      <a:pt x="51" y="0"/>
                      <a:pt x="51" y="0"/>
                    </a:cubicBezTo>
                    <a:cubicBezTo>
                      <a:pt x="23" y="0"/>
                      <a:pt x="0" y="23"/>
                      <a:pt x="0" y="51"/>
                    </a:cubicBezTo>
                    <a:cubicBezTo>
                      <a:pt x="0" y="236"/>
                      <a:pt x="0" y="236"/>
                      <a:pt x="0" y="236"/>
                    </a:cubicBezTo>
                    <a:cubicBezTo>
                      <a:pt x="0" y="264"/>
                      <a:pt x="23" y="287"/>
                      <a:pt x="51" y="287"/>
                    </a:cubicBezTo>
                    <a:cubicBezTo>
                      <a:pt x="217" y="287"/>
                      <a:pt x="217" y="287"/>
                      <a:pt x="217" y="287"/>
                    </a:cubicBezTo>
                    <a:cubicBezTo>
                      <a:pt x="245" y="287"/>
                      <a:pt x="268" y="264"/>
                      <a:pt x="268" y="236"/>
                    </a:cubicBezTo>
                    <a:cubicBezTo>
                      <a:pt x="268" y="222"/>
                      <a:pt x="268" y="222"/>
                      <a:pt x="268" y="222"/>
                    </a:cubicBezTo>
                    <a:cubicBezTo>
                      <a:pt x="268" y="222"/>
                      <a:pt x="268" y="222"/>
                      <a:pt x="268" y="222"/>
                    </a:cubicBezTo>
                    <a:cubicBezTo>
                      <a:pt x="305" y="194"/>
                      <a:pt x="305" y="139"/>
                      <a:pt x="268" y="111"/>
                    </a:cubicBezTo>
                    <a:close/>
                    <a:moveTo>
                      <a:pt x="51" y="19"/>
                    </a:moveTo>
                    <a:cubicBezTo>
                      <a:pt x="203" y="19"/>
                      <a:pt x="203" y="19"/>
                      <a:pt x="203" y="19"/>
                    </a:cubicBezTo>
                    <a:cubicBezTo>
                      <a:pt x="240" y="19"/>
                      <a:pt x="240" y="19"/>
                      <a:pt x="240" y="19"/>
                    </a:cubicBezTo>
                    <a:cubicBezTo>
                      <a:pt x="246" y="19"/>
                      <a:pt x="250" y="23"/>
                      <a:pt x="250" y="28"/>
                    </a:cubicBezTo>
                    <a:cubicBezTo>
                      <a:pt x="250" y="51"/>
                      <a:pt x="250" y="51"/>
                      <a:pt x="250" y="51"/>
                    </a:cubicBezTo>
                    <a:cubicBezTo>
                      <a:pt x="250" y="56"/>
                      <a:pt x="250" y="56"/>
                      <a:pt x="250" y="56"/>
                    </a:cubicBezTo>
                    <a:cubicBezTo>
                      <a:pt x="250" y="85"/>
                      <a:pt x="250" y="85"/>
                      <a:pt x="250" y="85"/>
                    </a:cubicBezTo>
                    <a:cubicBezTo>
                      <a:pt x="247" y="84"/>
                      <a:pt x="244" y="83"/>
                      <a:pt x="240" y="83"/>
                    </a:cubicBezTo>
                    <a:cubicBezTo>
                      <a:pt x="240" y="83"/>
                      <a:pt x="240" y="83"/>
                      <a:pt x="240" y="83"/>
                    </a:cubicBezTo>
                    <a:cubicBezTo>
                      <a:pt x="240" y="74"/>
                      <a:pt x="240" y="74"/>
                      <a:pt x="240" y="74"/>
                    </a:cubicBezTo>
                    <a:cubicBezTo>
                      <a:pt x="240" y="56"/>
                      <a:pt x="240" y="56"/>
                      <a:pt x="240" y="56"/>
                    </a:cubicBezTo>
                    <a:cubicBezTo>
                      <a:pt x="240" y="37"/>
                      <a:pt x="240" y="37"/>
                      <a:pt x="240" y="37"/>
                    </a:cubicBezTo>
                    <a:cubicBezTo>
                      <a:pt x="240" y="32"/>
                      <a:pt x="236" y="28"/>
                      <a:pt x="231" y="28"/>
                    </a:cubicBezTo>
                    <a:cubicBezTo>
                      <a:pt x="37" y="28"/>
                      <a:pt x="37" y="28"/>
                      <a:pt x="37" y="28"/>
                    </a:cubicBezTo>
                    <a:cubicBezTo>
                      <a:pt x="32" y="28"/>
                      <a:pt x="28" y="32"/>
                      <a:pt x="28" y="37"/>
                    </a:cubicBezTo>
                    <a:cubicBezTo>
                      <a:pt x="28" y="56"/>
                      <a:pt x="28" y="56"/>
                      <a:pt x="28" y="56"/>
                    </a:cubicBezTo>
                    <a:cubicBezTo>
                      <a:pt x="28" y="74"/>
                      <a:pt x="28" y="74"/>
                      <a:pt x="28" y="74"/>
                    </a:cubicBezTo>
                    <a:cubicBezTo>
                      <a:pt x="22" y="68"/>
                      <a:pt x="18" y="60"/>
                      <a:pt x="18" y="51"/>
                    </a:cubicBezTo>
                    <a:cubicBezTo>
                      <a:pt x="18" y="33"/>
                      <a:pt x="33" y="19"/>
                      <a:pt x="51" y="19"/>
                    </a:cubicBezTo>
                    <a:close/>
                    <a:moveTo>
                      <a:pt x="231" y="46"/>
                    </a:moveTo>
                    <a:cubicBezTo>
                      <a:pt x="37" y="46"/>
                      <a:pt x="37" y="46"/>
                      <a:pt x="37" y="46"/>
                    </a:cubicBezTo>
                    <a:cubicBezTo>
                      <a:pt x="37" y="37"/>
                      <a:pt x="37" y="37"/>
                      <a:pt x="37" y="37"/>
                    </a:cubicBezTo>
                    <a:cubicBezTo>
                      <a:pt x="231" y="37"/>
                      <a:pt x="231" y="37"/>
                      <a:pt x="231" y="37"/>
                    </a:cubicBezTo>
                    <a:lnTo>
                      <a:pt x="231" y="46"/>
                    </a:lnTo>
                    <a:close/>
                    <a:moveTo>
                      <a:pt x="231" y="56"/>
                    </a:moveTo>
                    <a:cubicBezTo>
                      <a:pt x="231" y="65"/>
                      <a:pt x="231" y="65"/>
                      <a:pt x="231" y="65"/>
                    </a:cubicBezTo>
                    <a:cubicBezTo>
                      <a:pt x="37" y="65"/>
                      <a:pt x="37" y="65"/>
                      <a:pt x="37" y="65"/>
                    </a:cubicBezTo>
                    <a:cubicBezTo>
                      <a:pt x="37" y="56"/>
                      <a:pt x="37" y="56"/>
                      <a:pt x="37" y="56"/>
                    </a:cubicBezTo>
                    <a:lnTo>
                      <a:pt x="231" y="56"/>
                    </a:lnTo>
                    <a:close/>
                    <a:moveTo>
                      <a:pt x="231" y="74"/>
                    </a:moveTo>
                    <a:cubicBezTo>
                      <a:pt x="231" y="83"/>
                      <a:pt x="231" y="83"/>
                      <a:pt x="231" y="83"/>
                    </a:cubicBezTo>
                    <a:cubicBezTo>
                      <a:pt x="203" y="83"/>
                      <a:pt x="203" y="83"/>
                      <a:pt x="203" y="83"/>
                    </a:cubicBezTo>
                    <a:cubicBezTo>
                      <a:pt x="51" y="83"/>
                      <a:pt x="51" y="83"/>
                      <a:pt x="51" y="83"/>
                    </a:cubicBezTo>
                    <a:cubicBezTo>
                      <a:pt x="46" y="83"/>
                      <a:pt x="41" y="82"/>
                      <a:pt x="37" y="80"/>
                    </a:cubicBezTo>
                    <a:cubicBezTo>
                      <a:pt x="37" y="74"/>
                      <a:pt x="37" y="74"/>
                      <a:pt x="37" y="74"/>
                    </a:cubicBezTo>
                    <a:lnTo>
                      <a:pt x="231" y="74"/>
                    </a:lnTo>
                    <a:close/>
                    <a:moveTo>
                      <a:pt x="250" y="236"/>
                    </a:moveTo>
                    <a:cubicBezTo>
                      <a:pt x="250" y="254"/>
                      <a:pt x="235" y="268"/>
                      <a:pt x="217" y="268"/>
                    </a:cubicBezTo>
                    <a:cubicBezTo>
                      <a:pt x="51" y="268"/>
                      <a:pt x="51" y="268"/>
                      <a:pt x="51" y="268"/>
                    </a:cubicBezTo>
                    <a:cubicBezTo>
                      <a:pt x="33" y="268"/>
                      <a:pt x="18" y="254"/>
                      <a:pt x="18" y="236"/>
                    </a:cubicBezTo>
                    <a:cubicBezTo>
                      <a:pt x="18" y="90"/>
                      <a:pt x="18" y="90"/>
                      <a:pt x="18" y="90"/>
                    </a:cubicBezTo>
                    <a:cubicBezTo>
                      <a:pt x="27" y="98"/>
                      <a:pt x="38" y="102"/>
                      <a:pt x="51" y="102"/>
                    </a:cubicBezTo>
                    <a:cubicBezTo>
                      <a:pt x="203" y="102"/>
                      <a:pt x="203" y="102"/>
                      <a:pt x="203" y="102"/>
                    </a:cubicBezTo>
                    <a:cubicBezTo>
                      <a:pt x="240" y="102"/>
                      <a:pt x="240" y="102"/>
                      <a:pt x="240" y="102"/>
                    </a:cubicBezTo>
                    <a:cubicBezTo>
                      <a:pt x="246" y="102"/>
                      <a:pt x="250" y="106"/>
                      <a:pt x="250" y="111"/>
                    </a:cubicBezTo>
                    <a:cubicBezTo>
                      <a:pt x="250" y="130"/>
                      <a:pt x="250" y="130"/>
                      <a:pt x="250" y="130"/>
                    </a:cubicBezTo>
                    <a:cubicBezTo>
                      <a:pt x="166" y="130"/>
                      <a:pt x="166" y="130"/>
                      <a:pt x="166" y="130"/>
                    </a:cubicBezTo>
                    <a:cubicBezTo>
                      <a:pt x="141" y="130"/>
                      <a:pt x="120" y="150"/>
                      <a:pt x="120" y="176"/>
                    </a:cubicBezTo>
                    <a:cubicBezTo>
                      <a:pt x="120" y="201"/>
                      <a:pt x="141" y="222"/>
                      <a:pt x="166" y="222"/>
                    </a:cubicBezTo>
                    <a:cubicBezTo>
                      <a:pt x="250" y="222"/>
                      <a:pt x="250" y="222"/>
                      <a:pt x="250" y="222"/>
                    </a:cubicBezTo>
                    <a:lnTo>
                      <a:pt x="250" y="236"/>
                    </a:lnTo>
                    <a:close/>
                    <a:moveTo>
                      <a:pt x="262" y="204"/>
                    </a:moveTo>
                    <a:cubicBezTo>
                      <a:pt x="166" y="204"/>
                      <a:pt x="166" y="204"/>
                      <a:pt x="166" y="204"/>
                    </a:cubicBezTo>
                    <a:cubicBezTo>
                      <a:pt x="151" y="204"/>
                      <a:pt x="139" y="191"/>
                      <a:pt x="139" y="176"/>
                    </a:cubicBezTo>
                    <a:cubicBezTo>
                      <a:pt x="139" y="161"/>
                      <a:pt x="151" y="148"/>
                      <a:pt x="166" y="148"/>
                    </a:cubicBezTo>
                    <a:cubicBezTo>
                      <a:pt x="250" y="148"/>
                      <a:pt x="250" y="148"/>
                      <a:pt x="250" y="148"/>
                    </a:cubicBezTo>
                    <a:cubicBezTo>
                      <a:pt x="255" y="148"/>
                      <a:pt x="261" y="145"/>
                      <a:pt x="265" y="141"/>
                    </a:cubicBezTo>
                    <a:cubicBezTo>
                      <a:pt x="266" y="139"/>
                      <a:pt x="266" y="138"/>
                      <a:pt x="267" y="136"/>
                    </a:cubicBezTo>
                    <a:cubicBezTo>
                      <a:pt x="267" y="136"/>
                      <a:pt x="267" y="136"/>
                      <a:pt x="267" y="136"/>
                    </a:cubicBezTo>
                    <a:cubicBezTo>
                      <a:pt x="274" y="145"/>
                      <a:pt x="277" y="155"/>
                      <a:pt x="277" y="167"/>
                    </a:cubicBezTo>
                    <a:cubicBezTo>
                      <a:pt x="277" y="181"/>
                      <a:pt x="272" y="194"/>
                      <a:pt x="262" y="204"/>
                    </a:cubicBezTo>
                    <a:close/>
                  </a:path>
                </a:pathLst>
              </a:custGeom>
              <a:grpFill/>
              <a:ln>
                <a:noFill/>
              </a:ln>
            </p:spPr>
            <p:txBody>
              <a:bodyPr anchor="ctr"/>
              <a:p>
                <a:pPr algn="ctr"/>
              </a:p>
            </p:txBody>
          </p:sp>
        </p:grpSp>
        <p:sp>
          <p:nvSpPr>
            <p:cNvPr id="146" name="Freeform: Shape 12"/>
            <p:cNvSpPr/>
            <p:nvPr>
              <p:custDataLst>
                <p:tags r:id="rId47"/>
              </p:custDataLst>
            </p:nvPr>
          </p:nvSpPr>
          <p:spPr bwMode="auto">
            <a:xfrm>
              <a:off x="10624922" y="4125900"/>
              <a:ext cx="485537" cy="485537"/>
            </a:xfrm>
            <a:custGeom>
              <a:avLst/>
              <a:gdLst>
                <a:gd name="T0" fmla="*/ 263 w 296"/>
                <a:gd name="T1" fmla="*/ 67 h 296"/>
                <a:gd name="T2" fmla="*/ 259 w 296"/>
                <a:gd name="T3" fmla="*/ 19 h 296"/>
                <a:gd name="T4" fmla="*/ 55 w 296"/>
                <a:gd name="T5" fmla="*/ 0 h 296"/>
                <a:gd name="T6" fmla="*/ 37 w 296"/>
                <a:gd name="T7" fmla="*/ 63 h 296"/>
                <a:gd name="T8" fmla="*/ 5 w 296"/>
                <a:gd name="T9" fmla="*/ 104 h 296"/>
                <a:gd name="T10" fmla="*/ 0 w 296"/>
                <a:gd name="T11" fmla="*/ 130 h 296"/>
                <a:gd name="T12" fmla="*/ 28 w 296"/>
                <a:gd name="T13" fmla="*/ 158 h 296"/>
                <a:gd name="T14" fmla="*/ 46 w 296"/>
                <a:gd name="T15" fmla="*/ 296 h 296"/>
                <a:gd name="T16" fmla="*/ 268 w 296"/>
                <a:gd name="T17" fmla="*/ 278 h 296"/>
                <a:gd name="T18" fmla="*/ 268 w 296"/>
                <a:gd name="T19" fmla="*/ 158 h 296"/>
                <a:gd name="T20" fmla="*/ 296 w 296"/>
                <a:gd name="T21" fmla="*/ 121 h 296"/>
                <a:gd name="T22" fmla="*/ 241 w 296"/>
                <a:gd name="T23" fmla="*/ 19 h 296"/>
                <a:gd name="T24" fmla="*/ 55 w 296"/>
                <a:gd name="T25" fmla="*/ 56 h 296"/>
                <a:gd name="T26" fmla="*/ 55 w 296"/>
                <a:gd name="T27" fmla="*/ 19 h 296"/>
                <a:gd name="T28" fmla="*/ 94 w 296"/>
                <a:gd name="T29" fmla="*/ 139 h 296"/>
                <a:gd name="T30" fmla="*/ 93 w 296"/>
                <a:gd name="T31" fmla="*/ 74 h 296"/>
                <a:gd name="T32" fmla="*/ 94 w 296"/>
                <a:gd name="T33" fmla="*/ 139 h 296"/>
                <a:gd name="T34" fmla="*/ 143 w 296"/>
                <a:gd name="T35" fmla="*/ 74 h 296"/>
                <a:gd name="T36" fmla="*/ 104 w 296"/>
                <a:gd name="T37" fmla="*/ 139 h 296"/>
                <a:gd name="T38" fmla="*/ 153 w 296"/>
                <a:gd name="T39" fmla="*/ 74 h 296"/>
                <a:gd name="T40" fmla="*/ 192 w 296"/>
                <a:gd name="T41" fmla="*/ 139 h 296"/>
                <a:gd name="T42" fmla="*/ 153 w 296"/>
                <a:gd name="T43" fmla="*/ 74 h 296"/>
                <a:gd name="T44" fmla="*/ 204 w 296"/>
                <a:gd name="T45" fmla="*/ 74 h 296"/>
                <a:gd name="T46" fmla="*/ 202 w 296"/>
                <a:gd name="T47" fmla="*/ 139 h 296"/>
                <a:gd name="T48" fmla="*/ 18 w 296"/>
                <a:gd name="T49" fmla="*/ 130 h 296"/>
                <a:gd name="T50" fmla="*/ 20 w 296"/>
                <a:gd name="T51" fmla="*/ 115 h 296"/>
                <a:gd name="T52" fmla="*/ 55 w 296"/>
                <a:gd name="T53" fmla="*/ 74 h 296"/>
                <a:gd name="T54" fmla="*/ 45 w 296"/>
                <a:gd name="T55" fmla="*/ 139 h 296"/>
                <a:gd name="T56" fmla="*/ 18 w 296"/>
                <a:gd name="T57" fmla="*/ 130 h 296"/>
                <a:gd name="T58" fmla="*/ 116 w 296"/>
                <a:gd name="T59" fmla="*/ 278 h 296"/>
                <a:gd name="T60" fmla="*/ 185 w 296"/>
                <a:gd name="T61" fmla="*/ 185 h 296"/>
                <a:gd name="T62" fmla="*/ 250 w 296"/>
                <a:gd name="T63" fmla="*/ 278 h 296"/>
                <a:gd name="T64" fmla="*/ 194 w 296"/>
                <a:gd name="T65" fmla="*/ 185 h 296"/>
                <a:gd name="T66" fmla="*/ 116 w 296"/>
                <a:gd name="T67" fmla="*/ 176 h 296"/>
                <a:gd name="T68" fmla="*/ 106 w 296"/>
                <a:gd name="T69" fmla="*/ 278 h 296"/>
                <a:gd name="T70" fmla="*/ 46 w 296"/>
                <a:gd name="T71" fmla="*/ 158 h 296"/>
                <a:gd name="T72" fmla="*/ 250 w 296"/>
                <a:gd name="T73" fmla="*/ 278 h 296"/>
                <a:gd name="T74" fmla="*/ 268 w 296"/>
                <a:gd name="T75" fmla="*/ 139 h 296"/>
                <a:gd name="T76" fmla="*/ 214 w 296"/>
                <a:gd name="T77" fmla="*/ 74 h 296"/>
                <a:gd name="T78" fmla="*/ 241 w 296"/>
                <a:gd name="T79" fmla="*/ 74 h 296"/>
                <a:gd name="T80" fmla="*/ 276 w 296"/>
                <a:gd name="T81" fmla="*/ 115 h 296"/>
                <a:gd name="T82" fmla="*/ 278 w 296"/>
                <a:gd name="T83" fmla="*/ 130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96" h="296">
                  <a:moveTo>
                    <a:pt x="291" y="104"/>
                  </a:moveTo>
                  <a:cubicBezTo>
                    <a:pt x="263" y="67"/>
                    <a:pt x="263" y="67"/>
                    <a:pt x="263" y="67"/>
                  </a:cubicBezTo>
                  <a:cubicBezTo>
                    <a:pt x="262" y="66"/>
                    <a:pt x="260" y="64"/>
                    <a:pt x="259" y="63"/>
                  </a:cubicBezTo>
                  <a:cubicBezTo>
                    <a:pt x="259" y="19"/>
                    <a:pt x="259" y="19"/>
                    <a:pt x="259" y="19"/>
                  </a:cubicBezTo>
                  <a:cubicBezTo>
                    <a:pt x="259" y="9"/>
                    <a:pt x="251" y="0"/>
                    <a:pt x="241" y="0"/>
                  </a:cubicBezTo>
                  <a:cubicBezTo>
                    <a:pt x="55" y="0"/>
                    <a:pt x="55" y="0"/>
                    <a:pt x="55" y="0"/>
                  </a:cubicBezTo>
                  <a:cubicBezTo>
                    <a:pt x="45" y="0"/>
                    <a:pt x="37" y="9"/>
                    <a:pt x="37" y="19"/>
                  </a:cubicBezTo>
                  <a:cubicBezTo>
                    <a:pt x="37" y="63"/>
                    <a:pt x="37" y="63"/>
                    <a:pt x="37" y="63"/>
                  </a:cubicBezTo>
                  <a:cubicBezTo>
                    <a:pt x="36" y="64"/>
                    <a:pt x="34" y="66"/>
                    <a:pt x="33" y="67"/>
                  </a:cubicBezTo>
                  <a:cubicBezTo>
                    <a:pt x="5" y="104"/>
                    <a:pt x="5" y="104"/>
                    <a:pt x="5" y="104"/>
                  </a:cubicBezTo>
                  <a:cubicBezTo>
                    <a:pt x="2" y="109"/>
                    <a:pt x="0" y="115"/>
                    <a:pt x="0" y="121"/>
                  </a:cubicBezTo>
                  <a:cubicBezTo>
                    <a:pt x="0" y="130"/>
                    <a:pt x="0" y="130"/>
                    <a:pt x="0" y="130"/>
                  </a:cubicBezTo>
                  <a:cubicBezTo>
                    <a:pt x="0" y="145"/>
                    <a:pt x="12" y="158"/>
                    <a:pt x="28" y="158"/>
                  </a:cubicBezTo>
                  <a:cubicBezTo>
                    <a:pt x="28" y="158"/>
                    <a:pt x="28" y="158"/>
                    <a:pt x="28" y="158"/>
                  </a:cubicBezTo>
                  <a:cubicBezTo>
                    <a:pt x="28" y="278"/>
                    <a:pt x="28" y="278"/>
                    <a:pt x="28" y="278"/>
                  </a:cubicBezTo>
                  <a:cubicBezTo>
                    <a:pt x="28" y="288"/>
                    <a:pt x="36" y="296"/>
                    <a:pt x="46" y="296"/>
                  </a:cubicBezTo>
                  <a:cubicBezTo>
                    <a:pt x="250" y="296"/>
                    <a:pt x="250" y="296"/>
                    <a:pt x="250" y="296"/>
                  </a:cubicBezTo>
                  <a:cubicBezTo>
                    <a:pt x="260" y="296"/>
                    <a:pt x="268" y="288"/>
                    <a:pt x="268" y="278"/>
                  </a:cubicBezTo>
                  <a:cubicBezTo>
                    <a:pt x="268" y="158"/>
                    <a:pt x="268" y="158"/>
                    <a:pt x="268" y="158"/>
                  </a:cubicBezTo>
                  <a:cubicBezTo>
                    <a:pt x="268" y="158"/>
                    <a:pt x="268" y="158"/>
                    <a:pt x="268" y="158"/>
                  </a:cubicBezTo>
                  <a:cubicBezTo>
                    <a:pt x="284" y="158"/>
                    <a:pt x="296" y="145"/>
                    <a:pt x="296" y="130"/>
                  </a:cubicBezTo>
                  <a:cubicBezTo>
                    <a:pt x="296" y="121"/>
                    <a:pt x="296" y="121"/>
                    <a:pt x="296" y="121"/>
                  </a:cubicBezTo>
                  <a:cubicBezTo>
                    <a:pt x="296" y="115"/>
                    <a:pt x="294" y="109"/>
                    <a:pt x="291" y="104"/>
                  </a:cubicBezTo>
                  <a:close/>
                  <a:moveTo>
                    <a:pt x="241" y="19"/>
                  </a:moveTo>
                  <a:cubicBezTo>
                    <a:pt x="241" y="56"/>
                    <a:pt x="241" y="56"/>
                    <a:pt x="241" y="56"/>
                  </a:cubicBezTo>
                  <a:cubicBezTo>
                    <a:pt x="55" y="56"/>
                    <a:pt x="55" y="56"/>
                    <a:pt x="55" y="56"/>
                  </a:cubicBezTo>
                  <a:cubicBezTo>
                    <a:pt x="55" y="56"/>
                    <a:pt x="55" y="56"/>
                    <a:pt x="55" y="56"/>
                  </a:cubicBezTo>
                  <a:cubicBezTo>
                    <a:pt x="55" y="19"/>
                    <a:pt x="55" y="19"/>
                    <a:pt x="55" y="19"/>
                  </a:cubicBezTo>
                  <a:lnTo>
                    <a:pt x="241" y="19"/>
                  </a:lnTo>
                  <a:close/>
                  <a:moveTo>
                    <a:pt x="94" y="139"/>
                  </a:moveTo>
                  <a:cubicBezTo>
                    <a:pt x="55" y="139"/>
                    <a:pt x="55" y="139"/>
                    <a:pt x="55" y="139"/>
                  </a:cubicBezTo>
                  <a:cubicBezTo>
                    <a:pt x="93" y="74"/>
                    <a:pt x="93" y="74"/>
                    <a:pt x="93" y="74"/>
                  </a:cubicBezTo>
                  <a:cubicBezTo>
                    <a:pt x="113" y="74"/>
                    <a:pt x="113" y="74"/>
                    <a:pt x="113" y="74"/>
                  </a:cubicBezTo>
                  <a:lnTo>
                    <a:pt x="94" y="139"/>
                  </a:lnTo>
                  <a:close/>
                  <a:moveTo>
                    <a:pt x="122" y="74"/>
                  </a:moveTo>
                  <a:cubicBezTo>
                    <a:pt x="143" y="74"/>
                    <a:pt x="143" y="74"/>
                    <a:pt x="143" y="74"/>
                  </a:cubicBezTo>
                  <a:cubicBezTo>
                    <a:pt x="143" y="139"/>
                    <a:pt x="143" y="139"/>
                    <a:pt x="143" y="139"/>
                  </a:cubicBezTo>
                  <a:cubicBezTo>
                    <a:pt x="104" y="139"/>
                    <a:pt x="104" y="139"/>
                    <a:pt x="104" y="139"/>
                  </a:cubicBezTo>
                  <a:lnTo>
                    <a:pt x="122" y="74"/>
                  </a:lnTo>
                  <a:close/>
                  <a:moveTo>
                    <a:pt x="153" y="74"/>
                  </a:moveTo>
                  <a:cubicBezTo>
                    <a:pt x="174" y="74"/>
                    <a:pt x="174" y="74"/>
                    <a:pt x="174" y="74"/>
                  </a:cubicBezTo>
                  <a:cubicBezTo>
                    <a:pt x="192" y="139"/>
                    <a:pt x="192" y="139"/>
                    <a:pt x="192" y="139"/>
                  </a:cubicBezTo>
                  <a:cubicBezTo>
                    <a:pt x="153" y="139"/>
                    <a:pt x="153" y="139"/>
                    <a:pt x="153" y="139"/>
                  </a:cubicBezTo>
                  <a:lnTo>
                    <a:pt x="153" y="74"/>
                  </a:lnTo>
                  <a:close/>
                  <a:moveTo>
                    <a:pt x="183" y="74"/>
                  </a:moveTo>
                  <a:cubicBezTo>
                    <a:pt x="204" y="74"/>
                    <a:pt x="204" y="74"/>
                    <a:pt x="204" y="74"/>
                  </a:cubicBezTo>
                  <a:cubicBezTo>
                    <a:pt x="241" y="139"/>
                    <a:pt x="241" y="139"/>
                    <a:pt x="241" y="139"/>
                  </a:cubicBezTo>
                  <a:cubicBezTo>
                    <a:pt x="202" y="139"/>
                    <a:pt x="202" y="139"/>
                    <a:pt x="202" y="139"/>
                  </a:cubicBezTo>
                  <a:lnTo>
                    <a:pt x="183" y="74"/>
                  </a:lnTo>
                  <a:close/>
                  <a:moveTo>
                    <a:pt x="18" y="130"/>
                  </a:moveTo>
                  <a:cubicBezTo>
                    <a:pt x="18" y="121"/>
                    <a:pt x="18" y="121"/>
                    <a:pt x="18" y="121"/>
                  </a:cubicBezTo>
                  <a:cubicBezTo>
                    <a:pt x="18" y="119"/>
                    <a:pt x="19" y="117"/>
                    <a:pt x="20" y="115"/>
                  </a:cubicBezTo>
                  <a:cubicBezTo>
                    <a:pt x="48" y="78"/>
                    <a:pt x="48" y="78"/>
                    <a:pt x="48" y="78"/>
                  </a:cubicBezTo>
                  <a:cubicBezTo>
                    <a:pt x="50" y="76"/>
                    <a:pt x="53" y="74"/>
                    <a:pt x="55" y="74"/>
                  </a:cubicBezTo>
                  <a:cubicBezTo>
                    <a:pt x="82" y="74"/>
                    <a:pt x="82" y="74"/>
                    <a:pt x="82" y="74"/>
                  </a:cubicBezTo>
                  <a:cubicBezTo>
                    <a:pt x="45" y="139"/>
                    <a:pt x="45" y="139"/>
                    <a:pt x="45" y="139"/>
                  </a:cubicBezTo>
                  <a:cubicBezTo>
                    <a:pt x="28" y="139"/>
                    <a:pt x="28" y="139"/>
                    <a:pt x="28" y="139"/>
                  </a:cubicBezTo>
                  <a:cubicBezTo>
                    <a:pt x="23" y="139"/>
                    <a:pt x="18" y="135"/>
                    <a:pt x="18" y="130"/>
                  </a:cubicBezTo>
                  <a:close/>
                  <a:moveTo>
                    <a:pt x="185" y="278"/>
                  </a:moveTo>
                  <a:cubicBezTo>
                    <a:pt x="116" y="278"/>
                    <a:pt x="116" y="278"/>
                    <a:pt x="116" y="278"/>
                  </a:cubicBezTo>
                  <a:cubicBezTo>
                    <a:pt x="116" y="185"/>
                    <a:pt x="116" y="185"/>
                    <a:pt x="116" y="185"/>
                  </a:cubicBezTo>
                  <a:cubicBezTo>
                    <a:pt x="185" y="185"/>
                    <a:pt x="185" y="185"/>
                    <a:pt x="185" y="185"/>
                  </a:cubicBezTo>
                  <a:lnTo>
                    <a:pt x="185" y="278"/>
                  </a:lnTo>
                  <a:close/>
                  <a:moveTo>
                    <a:pt x="250" y="278"/>
                  </a:moveTo>
                  <a:cubicBezTo>
                    <a:pt x="194" y="278"/>
                    <a:pt x="194" y="278"/>
                    <a:pt x="194" y="278"/>
                  </a:cubicBezTo>
                  <a:cubicBezTo>
                    <a:pt x="194" y="185"/>
                    <a:pt x="194" y="185"/>
                    <a:pt x="194" y="185"/>
                  </a:cubicBezTo>
                  <a:cubicBezTo>
                    <a:pt x="194" y="180"/>
                    <a:pt x="190" y="176"/>
                    <a:pt x="185" y="176"/>
                  </a:cubicBezTo>
                  <a:cubicBezTo>
                    <a:pt x="116" y="176"/>
                    <a:pt x="116" y="176"/>
                    <a:pt x="116" y="176"/>
                  </a:cubicBezTo>
                  <a:cubicBezTo>
                    <a:pt x="111" y="176"/>
                    <a:pt x="106" y="180"/>
                    <a:pt x="106" y="185"/>
                  </a:cubicBezTo>
                  <a:cubicBezTo>
                    <a:pt x="106" y="278"/>
                    <a:pt x="106" y="278"/>
                    <a:pt x="106" y="278"/>
                  </a:cubicBezTo>
                  <a:cubicBezTo>
                    <a:pt x="46" y="278"/>
                    <a:pt x="46" y="278"/>
                    <a:pt x="46" y="278"/>
                  </a:cubicBezTo>
                  <a:cubicBezTo>
                    <a:pt x="46" y="158"/>
                    <a:pt x="46" y="158"/>
                    <a:pt x="46" y="158"/>
                  </a:cubicBezTo>
                  <a:cubicBezTo>
                    <a:pt x="250" y="158"/>
                    <a:pt x="250" y="158"/>
                    <a:pt x="250" y="158"/>
                  </a:cubicBezTo>
                  <a:lnTo>
                    <a:pt x="250" y="278"/>
                  </a:lnTo>
                  <a:close/>
                  <a:moveTo>
                    <a:pt x="278" y="130"/>
                  </a:moveTo>
                  <a:cubicBezTo>
                    <a:pt x="278" y="135"/>
                    <a:pt x="273" y="139"/>
                    <a:pt x="268" y="139"/>
                  </a:cubicBezTo>
                  <a:cubicBezTo>
                    <a:pt x="251" y="139"/>
                    <a:pt x="251" y="139"/>
                    <a:pt x="251" y="139"/>
                  </a:cubicBezTo>
                  <a:cubicBezTo>
                    <a:pt x="214" y="74"/>
                    <a:pt x="214" y="74"/>
                    <a:pt x="214" y="74"/>
                  </a:cubicBezTo>
                  <a:cubicBezTo>
                    <a:pt x="241" y="74"/>
                    <a:pt x="241" y="74"/>
                    <a:pt x="241" y="74"/>
                  </a:cubicBezTo>
                  <a:cubicBezTo>
                    <a:pt x="241" y="74"/>
                    <a:pt x="241" y="74"/>
                    <a:pt x="241" y="74"/>
                  </a:cubicBezTo>
                  <a:cubicBezTo>
                    <a:pt x="243" y="74"/>
                    <a:pt x="246" y="76"/>
                    <a:pt x="248" y="78"/>
                  </a:cubicBezTo>
                  <a:cubicBezTo>
                    <a:pt x="276" y="115"/>
                    <a:pt x="276" y="115"/>
                    <a:pt x="276" y="115"/>
                  </a:cubicBezTo>
                  <a:cubicBezTo>
                    <a:pt x="277" y="117"/>
                    <a:pt x="278" y="119"/>
                    <a:pt x="278" y="121"/>
                  </a:cubicBezTo>
                  <a:lnTo>
                    <a:pt x="278" y="130"/>
                  </a:lnTo>
                  <a:close/>
                </a:path>
              </a:pathLst>
            </a:custGeom>
            <a:solidFill>
              <a:schemeClr val="bg1"/>
            </a:solidFill>
            <a:ln>
              <a:noFill/>
            </a:ln>
          </p:spPr>
          <p:txBody>
            <a:bodyPr anchor="ctr"/>
            <a:p>
              <a:pPr algn="ctr"/>
            </a:p>
          </p:txBody>
        </p:sp>
        <p:grpSp>
          <p:nvGrpSpPr>
            <p:cNvPr id="147" name="Group 13"/>
            <p:cNvGrpSpPr/>
            <p:nvPr/>
          </p:nvGrpSpPr>
          <p:grpSpPr>
            <a:xfrm>
              <a:off x="6993231" y="3943997"/>
              <a:ext cx="486920" cy="424672"/>
              <a:chOff x="4233863" y="2697163"/>
              <a:chExt cx="1117600" cy="974725"/>
            </a:xfrm>
            <a:solidFill>
              <a:schemeClr val="bg1"/>
            </a:solidFill>
          </p:grpSpPr>
          <p:sp>
            <p:nvSpPr>
              <p:cNvPr id="148" name="Freeform: Shape 16"/>
              <p:cNvSpPr/>
              <p:nvPr>
                <p:custDataLst>
                  <p:tags r:id="rId48"/>
                </p:custDataLst>
              </p:nvPr>
            </p:nvSpPr>
            <p:spPr bwMode="auto">
              <a:xfrm>
                <a:off x="4233863" y="2697163"/>
                <a:ext cx="1117600" cy="974725"/>
              </a:xfrm>
              <a:custGeom>
                <a:avLst/>
                <a:gdLst>
                  <a:gd name="T0" fmla="*/ 296 w 297"/>
                  <a:gd name="T1" fmla="*/ 152 h 259"/>
                  <a:gd name="T2" fmla="*/ 259 w 297"/>
                  <a:gd name="T3" fmla="*/ 13 h 259"/>
                  <a:gd name="T4" fmla="*/ 241 w 297"/>
                  <a:gd name="T5" fmla="*/ 0 h 259"/>
                  <a:gd name="T6" fmla="*/ 148 w 297"/>
                  <a:gd name="T7" fmla="*/ 0 h 259"/>
                  <a:gd name="T8" fmla="*/ 56 w 297"/>
                  <a:gd name="T9" fmla="*/ 0 h 259"/>
                  <a:gd name="T10" fmla="*/ 38 w 297"/>
                  <a:gd name="T11" fmla="*/ 13 h 259"/>
                  <a:gd name="T12" fmla="*/ 1 w 297"/>
                  <a:gd name="T13" fmla="*/ 152 h 259"/>
                  <a:gd name="T14" fmla="*/ 0 w 297"/>
                  <a:gd name="T15" fmla="*/ 157 h 259"/>
                  <a:gd name="T16" fmla="*/ 0 w 297"/>
                  <a:gd name="T17" fmla="*/ 222 h 259"/>
                  <a:gd name="T18" fmla="*/ 37 w 297"/>
                  <a:gd name="T19" fmla="*/ 259 h 259"/>
                  <a:gd name="T20" fmla="*/ 260 w 297"/>
                  <a:gd name="T21" fmla="*/ 259 h 259"/>
                  <a:gd name="T22" fmla="*/ 297 w 297"/>
                  <a:gd name="T23" fmla="*/ 222 h 259"/>
                  <a:gd name="T24" fmla="*/ 297 w 297"/>
                  <a:gd name="T25" fmla="*/ 157 h 259"/>
                  <a:gd name="T26" fmla="*/ 296 w 297"/>
                  <a:gd name="T27" fmla="*/ 152 h 259"/>
                  <a:gd name="T28" fmla="*/ 278 w 297"/>
                  <a:gd name="T29" fmla="*/ 222 h 259"/>
                  <a:gd name="T30" fmla="*/ 260 w 297"/>
                  <a:gd name="T31" fmla="*/ 241 h 259"/>
                  <a:gd name="T32" fmla="*/ 37 w 297"/>
                  <a:gd name="T33" fmla="*/ 241 h 259"/>
                  <a:gd name="T34" fmla="*/ 19 w 297"/>
                  <a:gd name="T35" fmla="*/ 222 h 259"/>
                  <a:gd name="T36" fmla="*/ 19 w 297"/>
                  <a:gd name="T37" fmla="*/ 157 h 259"/>
                  <a:gd name="T38" fmla="*/ 56 w 297"/>
                  <a:gd name="T39" fmla="*/ 19 h 259"/>
                  <a:gd name="T40" fmla="*/ 241 w 297"/>
                  <a:gd name="T41" fmla="*/ 19 h 259"/>
                  <a:gd name="T42" fmla="*/ 278 w 297"/>
                  <a:gd name="T43" fmla="*/ 157 h 259"/>
                  <a:gd name="T44" fmla="*/ 278 w 297"/>
                  <a:gd name="T45" fmla="*/ 222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97" h="259">
                    <a:moveTo>
                      <a:pt x="296" y="152"/>
                    </a:moveTo>
                    <a:cubicBezTo>
                      <a:pt x="259" y="13"/>
                      <a:pt x="259" y="13"/>
                      <a:pt x="259" y="13"/>
                    </a:cubicBezTo>
                    <a:cubicBezTo>
                      <a:pt x="257" y="6"/>
                      <a:pt x="249" y="0"/>
                      <a:pt x="241" y="0"/>
                    </a:cubicBezTo>
                    <a:cubicBezTo>
                      <a:pt x="148" y="0"/>
                      <a:pt x="148" y="0"/>
                      <a:pt x="148" y="0"/>
                    </a:cubicBezTo>
                    <a:cubicBezTo>
                      <a:pt x="56" y="0"/>
                      <a:pt x="56" y="0"/>
                      <a:pt x="56" y="0"/>
                    </a:cubicBezTo>
                    <a:cubicBezTo>
                      <a:pt x="48" y="0"/>
                      <a:pt x="40" y="6"/>
                      <a:pt x="38" y="13"/>
                    </a:cubicBezTo>
                    <a:cubicBezTo>
                      <a:pt x="1" y="152"/>
                      <a:pt x="1" y="152"/>
                      <a:pt x="1" y="152"/>
                    </a:cubicBezTo>
                    <a:cubicBezTo>
                      <a:pt x="1" y="154"/>
                      <a:pt x="0" y="156"/>
                      <a:pt x="0" y="157"/>
                    </a:cubicBezTo>
                    <a:cubicBezTo>
                      <a:pt x="0" y="222"/>
                      <a:pt x="0" y="222"/>
                      <a:pt x="0" y="222"/>
                    </a:cubicBezTo>
                    <a:cubicBezTo>
                      <a:pt x="0" y="243"/>
                      <a:pt x="17" y="259"/>
                      <a:pt x="37" y="259"/>
                    </a:cubicBezTo>
                    <a:cubicBezTo>
                      <a:pt x="260" y="259"/>
                      <a:pt x="260" y="259"/>
                      <a:pt x="260" y="259"/>
                    </a:cubicBezTo>
                    <a:cubicBezTo>
                      <a:pt x="280" y="259"/>
                      <a:pt x="297" y="243"/>
                      <a:pt x="297" y="222"/>
                    </a:cubicBezTo>
                    <a:cubicBezTo>
                      <a:pt x="297" y="157"/>
                      <a:pt x="297" y="157"/>
                      <a:pt x="297" y="157"/>
                    </a:cubicBezTo>
                    <a:cubicBezTo>
                      <a:pt x="297" y="156"/>
                      <a:pt x="296" y="154"/>
                      <a:pt x="296" y="152"/>
                    </a:cubicBezTo>
                    <a:close/>
                    <a:moveTo>
                      <a:pt x="278" y="222"/>
                    </a:moveTo>
                    <a:cubicBezTo>
                      <a:pt x="278" y="232"/>
                      <a:pt x="270" y="241"/>
                      <a:pt x="260" y="241"/>
                    </a:cubicBezTo>
                    <a:cubicBezTo>
                      <a:pt x="37" y="241"/>
                      <a:pt x="37" y="241"/>
                      <a:pt x="37" y="241"/>
                    </a:cubicBezTo>
                    <a:cubicBezTo>
                      <a:pt x="27" y="241"/>
                      <a:pt x="19" y="232"/>
                      <a:pt x="19" y="222"/>
                    </a:cubicBezTo>
                    <a:cubicBezTo>
                      <a:pt x="19" y="157"/>
                      <a:pt x="19" y="157"/>
                      <a:pt x="19" y="157"/>
                    </a:cubicBezTo>
                    <a:cubicBezTo>
                      <a:pt x="56" y="19"/>
                      <a:pt x="56" y="19"/>
                      <a:pt x="56" y="19"/>
                    </a:cubicBezTo>
                    <a:cubicBezTo>
                      <a:pt x="241" y="19"/>
                      <a:pt x="241" y="19"/>
                      <a:pt x="241" y="19"/>
                    </a:cubicBezTo>
                    <a:cubicBezTo>
                      <a:pt x="278" y="157"/>
                      <a:pt x="278" y="157"/>
                      <a:pt x="278" y="157"/>
                    </a:cubicBezTo>
                    <a:lnTo>
                      <a:pt x="278" y="222"/>
                    </a:lnTo>
                    <a:close/>
                  </a:path>
                </a:pathLst>
              </a:custGeom>
              <a:grpFill/>
              <a:ln>
                <a:noFill/>
              </a:ln>
            </p:spPr>
            <p:txBody>
              <a:bodyPr anchor="ctr"/>
              <a:p>
                <a:pPr algn="ctr"/>
              </a:p>
            </p:txBody>
          </p:sp>
          <p:sp>
            <p:nvSpPr>
              <p:cNvPr id="149" name="Freeform: Shape 17"/>
              <p:cNvSpPr/>
              <p:nvPr>
                <p:custDataLst>
                  <p:tags r:id="rId49"/>
                </p:custDataLst>
              </p:nvPr>
            </p:nvSpPr>
            <p:spPr bwMode="auto">
              <a:xfrm>
                <a:off x="4365625" y="2835275"/>
                <a:ext cx="854075" cy="628650"/>
              </a:xfrm>
              <a:custGeom>
                <a:avLst/>
                <a:gdLst>
                  <a:gd name="T0" fmla="*/ 185 w 227"/>
                  <a:gd name="T1" fmla="*/ 0 h 167"/>
                  <a:gd name="T2" fmla="*/ 42 w 227"/>
                  <a:gd name="T3" fmla="*/ 0 h 167"/>
                  <a:gd name="T4" fmla="*/ 33 w 227"/>
                  <a:gd name="T5" fmla="*/ 7 h 167"/>
                  <a:gd name="T6" fmla="*/ 1 w 227"/>
                  <a:gd name="T7" fmla="*/ 118 h 167"/>
                  <a:gd name="T8" fmla="*/ 3 w 227"/>
                  <a:gd name="T9" fmla="*/ 126 h 167"/>
                  <a:gd name="T10" fmla="*/ 10 w 227"/>
                  <a:gd name="T11" fmla="*/ 130 h 167"/>
                  <a:gd name="T12" fmla="*/ 37 w 227"/>
                  <a:gd name="T13" fmla="*/ 130 h 167"/>
                  <a:gd name="T14" fmla="*/ 47 w 227"/>
                  <a:gd name="T15" fmla="*/ 130 h 167"/>
                  <a:gd name="T16" fmla="*/ 52 w 227"/>
                  <a:gd name="T17" fmla="*/ 130 h 167"/>
                  <a:gd name="T18" fmla="*/ 66 w 227"/>
                  <a:gd name="T19" fmla="*/ 156 h 167"/>
                  <a:gd name="T20" fmla="*/ 82 w 227"/>
                  <a:gd name="T21" fmla="*/ 167 h 167"/>
                  <a:gd name="T22" fmla="*/ 145 w 227"/>
                  <a:gd name="T23" fmla="*/ 167 h 167"/>
                  <a:gd name="T24" fmla="*/ 161 w 227"/>
                  <a:gd name="T25" fmla="*/ 156 h 167"/>
                  <a:gd name="T26" fmla="*/ 175 w 227"/>
                  <a:gd name="T27" fmla="*/ 130 h 167"/>
                  <a:gd name="T28" fmla="*/ 180 w 227"/>
                  <a:gd name="T29" fmla="*/ 130 h 167"/>
                  <a:gd name="T30" fmla="*/ 190 w 227"/>
                  <a:gd name="T31" fmla="*/ 130 h 167"/>
                  <a:gd name="T32" fmla="*/ 217 w 227"/>
                  <a:gd name="T33" fmla="*/ 130 h 167"/>
                  <a:gd name="T34" fmla="*/ 224 w 227"/>
                  <a:gd name="T35" fmla="*/ 126 h 167"/>
                  <a:gd name="T36" fmla="*/ 226 w 227"/>
                  <a:gd name="T37" fmla="*/ 118 h 167"/>
                  <a:gd name="T38" fmla="*/ 194 w 227"/>
                  <a:gd name="T39" fmla="*/ 7 h 167"/>
                  <a:gd name="T40" fmla="*/ 185 w 227"/>
                  <a:gd name="T41" fmla="*/ 0 h 167"/>
                  <a:gd name="T42" fmla="*/ 190 w 227"/>
                  <a:gd name="T43" fmla="*/ 111 h 167"/>
                  <a:gd name="T44" fmla="*/ 175 w 227"/>
                  <a:gd name="T45" fmla="*/ 111 h 167"/>
                  <a:gd name="T46" fmla="*/ 158 w 227"/>
                  <a:gd name="T47" fmla="*/ 121 h 167"/>
                  <a:gd name="T48" fmla="*/ 145 w 227"/>
                  <a:gd name="T49" fmla="*/ 148 h 167"/>
                  <a:gd name="T50" fmla="*/ 82 w 227"/>
                  <a:gd name="T51" fmla="*/ 148 h 167"/>
                  <a:gd name="T52" fmla="*/ 69 w 227"/>
                  <a:gd name="T53" fmla="*/ 121 h 167"/>
                  <a:gd name="T54" fmla="*/ 52 w 227"/>
                  <a:gd name="T55" fmla="*/ 111 h 167"/>
                  <a:gd name="T56" fmla="*/ 37 w 227"/>
                  <a:gd name="T57" fmla="*/ 111 h 167"/>
                  <a:gd name="T58" fmla="*/ 15 w 227"/>
                  <a:gd name="T59" fmla="*/ 111 h 167"/>
                  <a:gd name="T60" fmla="*/ 42 w 227"/>
                  <a:gd name="T61" fmla="*/ 9 h 167"/>
                  <a:gd name="T62" fmla="*/ 185 w 227"/>
                  <a:gd name="T63" fmla="*/ 9 h 167"/>
                  <a:gd name="T64" fmla="*/ 212 w 227"/>
                  <a:gd name="T65" fmla="*/ 111 h 167"/>
                  <a:gd name="T66" fmla="*/ 190 w 227"/>
                  <a:gd name="T67" fmla="*/ 111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27" h="167">
                    <a:moveTo>
                      <a:pt x="185" y="0"/>
                    </a:moveTo>
                    <a:cubicBezTo>
                      <a:pt x="42" y="0"/>
                      <a:pt x="42" y="0"/>
                      <a:pt x="42" y="0"/>
                    </a:cubicBezTo>
                    <a:cubicBezTo>
                      <a:pt x="38" y="0"/>
                      <a:pt x="34" y="3"/>
                      <a:pt x="33" y="7"/>
                    </a:cubicBezTo>
                    <a:cubicBezTo>
                      <a:pt x="1" y="118"/>
                      <a:pt x="1" y="118"/>
                      <a:pt x="1" y="118"/>
                    </a:cubicBezTo>
                    <a:cubicBezTo>
                      <a:pt x="0" y="121"/>
                      <a:pt x="1" y="124"/>
                      <a:pt x="3" y="126"/>
                    </a:cubicBezTo>
                    <a:cubicBezTo>
                      <a:pt x="4" y="128"/>
                      <a:pt x="7" y="130"/>
                      <a:pt x="10" y="130"/>
                    </a:cubicBezTo>
                    <a:cubicBezTo>
                      <a:pt x="37" y="130"/>
                      <a:pt x="37" y="130"/>
                      <a:pt x="37" y="130"/>
                    </a:cubicBezTo>
                    <a:cubicBezTo>
                      <a:pt x="47" y="130"/>
                      <a:pt x="47" y="130"/>
                      <a:pt x="47" y="130"/>
                    </a:cubicBezTo>
                    <a:cubicBezTo>
                      <a:pt x="52" y="130"/>
                      <a:pt x="52" y="130"/>
                      <a:pt x="52" y="130"/>
                    </a:cubicBezTo>
                    <a:cubicBezTo>
                      <a:pt x="66" y="156"/>
                      <a:pt x="66" y="156"/>
                      <a:pt x="66" y="156"/>
                    </a:cubicBezTo>
                    <a:cubicBezTo>
                      <a:pt x="69" y="163"/>
                      <a:pt x="75" y="167"/>
                      <a:pt x="82" y="167"/>
                    </a:cubicBezTo>
                    <a:cubicBezTo>
                      <a:pt x="145" y="167"/>
                      <a:pt x="145" y="167"/>
                      <a:pt x="145" y="167"/>
                    </a:cubicBezTo>
                    <a:cubicBezTo>
                      <a:pt x="152" y="167"/>
                      <a:pt x="158" y="163"/>
                      <a:pt x="161" y="156"/>
                    </a:cubicBezTo>
                    <a:cubicBezTo>
                      <a:pt x="175" y="130"/>
                      <a:pt x="175" y="130"/>
                      <a:pt x="175" y="130"/>
                    </a:cubicBezTo>
                    <a:cubicBezTo>
                      <a:pt x="180" y="130"/>
                      <a:pt x="180" y="130"/>
                      <a:pt x="180" y="130"/>
                    </a:cubicBezTo>
                    <a:cubicBezTo>
                      <a:pt x="190" y="130"/>
                      <a:pt x="190" y="130"/>
                      <a:pt x="190" y="130"/>
                    </a:cubicBezTo>
                    <a:cubicBezTo>
                      <a:pt x="217" y="130"/>
                      <a:pt x="217" y="130"/>
                      <a:pt x="217" y="130"/>
                    </a:cubicBezTo>
                    <a:cubicBezTo>
                      <a:pt x="220" y="130"/>
                      <a:pt x="223" y="128"/>
                      <a:pt x="224" y="126"/>
                    </a:cubicBezTo>
                    <a:cubicBezTo>
                      <a:pt x="226" y="124"/>
                      <a:pt x="227" y="121"/>
                      <a:pt x="226" y="118"/>
                    </a:cubicBezTo>
                    <a:cubicBezTo>
                      <a:pt x="194" y="7"/>
                      <a:pt x="194" y="7"/>
                      <a:pt x="194" y="7"/>
                    </a:cubicBezTo>
                    <a:cubicBezTo>
                      <a:pt x="193" y="3"/>
                      <a:pt x="189" y="0"/>
                      <a:pt x="185" y="0"/>
                    </a:cubicBezTo>
                    <a:close/>
                    <a:moveTo>
                      <a:pt x="190" y="111"/>
                    </a:moveTo>
                    <a:cubicBezTo>
                      <a:pt x="175" y="111"/>
                      <a:pt x="175" y="111"/>
                      <a:pt x="175" y="111"/>
                    </a:cubicBezTo>
                    <a:cubicBezTo>
                      <a:pt x="168" y="111"/>
                      <a:pt x="161" y="115"/>
                      <a:pt x="158" y="121"/>
                    </a:cubicBezTo>
                    <a:cubicBezTo>
                      <a:pt x="145" y="148"/>
                      <a:pt x="145" y="148"/>
                      <a:pt x="145" y="148"/>
                    </a:cubicBezTo>
                    <a:cubicBezTo>
                      <a:pt x="82" y="148"/>
                      <a:pt x="82" y="148"/>
                      <a:pt x="82" y="148"/>
                    </a:cubicBezTo>
                    <a:cubicBezTo>
                      <a:pt x="69" y="121"/>
                      <a:pt x="69" y="121"/>
                      <a:pt x="69" y="121"/>
                    </a:cubicBezTo>
                    <a:cubicBezTo>
                      <a:pt x="66" y="115"/>
                      <a:pt x="59" y="111"/>
                      <a:pt x="52" y="111"/>
                    </a:cubicBezTo>
                    <a:cubicBezTo>
                      <a:pt x="37" y="111"/>
                      <a:pt x="37" y="111"/>
                      <a:pt x="37" y="111"/>
                    </a:cubicBezTo>
                    <a:cubicBezTo>
                      <a:pt x="15" y="111"/>
                      <a:pt x="15" y="111"/>
                      <a:pt x="15" y="111"/>
                    </a:cubicBezTo>
                    <a:cubicBezTo>
                      <a:pt x="42" y="9"/>
                      <a:pt x="42" y="9"/>
                      <a:pt x="42" y="9"/>
                    </a:cubicBezTo>
                    <a:cubicBezTo>
                      <a:pt x="185" y="9"/>
                      <a:pt x="185" y="9"/>
                      <a:pt x="185" y="9"/>
                    </a:cubicBezTo>
                    <a:cubicBezTo>
                      <a:pt x="212" y="111"/>
                      <a:pt x="212" y="111"/>
                      <a:pt x="212" y="111"/>
                    </a:cubicBezTo>
                    <a:lnTo>
                      <a:pt x="190" y="111"/>
                    </a:lnTo>
                    <a:close/>
                  </a:path>
                </a:pathLst>
              </a:custGeom>
              <a:grpFill/>
              <a:ln>
                <a:noFill/>
              </a:ln>
            </p:spPr>
            <p:txBody>
              <a:bodyPr anchor="ctr"/>
              <a:p>
                <a:pPr algn="ctr"/>
              </a:p>
            </p:txBody>
          </p:sp>
        </p:grpSp>
        <p:sp>
          <p:nvSpPr>
            <p:cNvPr id="150" name="Freeform: Shape 14"/>
            <p:cNvSpPr/>
            <p:nvPr>
              <p:custDataLst>
                <p:tags r:id="rId50"/>
              </p:custDataLst>
            </p:nvPr>
          </p:nvSpPr>
          <p:spPr bwMode="auto">
            <a:xfrm>
              <a:off x="8024168" y="2472432"/>
              <a:ext cx="485537" cy="363807"/>
            </a:xfrm>
            <a:custGeom>
              <a:avLst/>
              <a:gdLst>
                <a:gd name="T0" fmla="*/ 244 w 296"/>
                <a:gd name="T1" fmla="*/ 5 h 222"/>
                <a:gd name="T2" fmla="*/ 65 w 296"/>
                <a:gd name="T3" fmla="*/ 0 h 222"/>
                <a:gd name="T4" fmla="*/ 5 w 296"/>
                <a:gd name="T5" fmla="*/ 52 h 222"/>
                <a:gd name="T6" fmla="*/ 4 w 296"/>
                <a:gd name="T7" fmla="*/ 78 h 222"/>
                <a:gd name="T8" fmla="*/ 148 w 296"/>
                <a:gd name="T9" fmla="*/ 222 h 222"/>
                <a:gd name="T10" fmla="*/ 291 w 296"/>
                <a:gd name="T11" fmla="*/ 78 h 222"/>
                <a:gd name="T12" fmla="*/ 291 w 296"/>
                <a:gd name="T13" fmla="*/ 52 h 222"/>
                <a:gd name="T14" fmla="*/ 127 w 296"/>
                <a:gd name="T15" fmla="*/ 65 h 222"/>
                <a:gd name="T16" fmla="*/ 168 w 296"/>
                <a:gd name="T17" fmla="*/ 65 h 222"/>
                <a:gd name="T18" fmla="*/ 180 w 296"/>
                <a:gd name="T19" fmla="*/ 20 h 222"/>
                <a:gd name="T20" fmla="*/ 176 w 296"/>
                <a:gd name="T21" fmla="*/ 59 h 222"/>
                <a:gd name="T22" fmla="*/ 120 w 296"/>
                <a:gd name="T23" fmla="*/ 59 h 222"/>
                <a:gd name="T24" fmla="*/ 115 w 296"/>
                <a:gd name="T25" fmla="*/ 20 h 222"/>
                <a:gd name="T26" fmla="*/ 120 w 296"/>
                <a:gd name="T27" fmla="*/ 59 h 222"/>
                <a:gd name="T28" fmla="*/ 148 w 296"/>
                <a:gd name="T29" fmla="*/ 189 h 222"/>
                <a:gd name="T30" fmla="*/ 171 w 296"/>
                <a:gd name="T31" fmla="*/ 74 h 222"/>
                <a:gd name="T32" fmla="*/ 226 w 296"/>
                <a:gd name="T33" fmla="*/ 74 h 222"/>
                <a:gd name="T34" fmla="*/ 180 w 296"/>
                <a:gd name="T35" fmla="*/ 74 h 222"/>
                <a:gd name="T36" fmla="*/ 206 w 296"/>
                <a:gd name="T37" fmla="*/ 46 h 222"/>
                <a:gd name="T38" fmla="*/ 183 w 296"/>
                <a:gd name="T39" fmla="*/ 65 h 222"/>
                <a:gd name="T40" fmla="*/ 224 w 296"/>
                <a:gd name="T41" fmla="*/ 18 h 222"/>
                <a:gd name="T42" fmla="*/ 191 w 296"/>
                <a:gd name="T43" fmla="*/ 18 h 222"/>
                <a:gd name="T44" fmla="*/ 127 w 296"/>
                <a:gd name="T45" fmla="*/ 18 h 222"/>
                <a:gd name="T46" fmla="*/ 148 w 296"/>
                <a:gd name="T47" fmla="*/ 35 h 222"/>
                <a:gd name="T48" fmla="*/ 72 w 296"/>
                <a:gd name="T49" fmla="*/ 18 h 222"/>
                <a:gd name="T50" fmla="*/ 90 w 296"/>
                <a:gd name="T51" fmla="*/ 33 h 222"/>
                <a:gd name="T52" fmla="*/ 113 w 296"/>
                <a:gd name="T53" fmla="*/ 65 h 222"/>
                <a:gd name="T54" fmla="*/ 90 w 296"/>
                <a:gd name="T55" fmla="*/ 46 h 222"/>
                <a:gd name="T56" fmla="*/ 138 w 296"/>
                <a:gd name="T57" fmla="*/ 187 h 222"/>
                <a:gd name="T58" fmla="*/ 115 w 296"/>
                <a:gd name="T59" fmla="*/ 74 h 222"/>
                <a:gd name="T60" fmla="*/ 26 w 296"/>
                <a:gd name="T61" fmla="*/ 74 h 222"/>
                <a:gd name="T62" fmla="*/ 117 w 296"/>
                <a:gd name="T63" fmla="*/ 171 h 222"/>
                <a:gd name="T64" fmla="*/ 269 w 296"/>
                <a:gd name="T65" fmla="*/ 74 h 222"/>
                <a:gd name="T66" fmla="*/ 237 w 296"/>
                <a:gd name="T67" fmla="*/ 74 h 222"/>
                <a:gd name="T68" fmla="*/ 213 w 296"/>
                <a:gd name="T69" fmla="*/ 40 h 222"/>
                <a:gd name="T70" fmla="*/ 277 w 296"/>
                <a:gd name="T71" fmla="*/ 65 h 222"/>
                <a:gd name="T72" fmla="*/ 62 w 296"/>
                <a:gd name="T73" fmla="*/ 22 h 222"/>
                <a:gd name="T74" fmla="*/ 58 w 296"/>
                <a:gd name="T75" fmla="*/ 65 h 222"/>
                <a:gd name="T76" fmla="*/ 62 w 296"/>
                <a:gd name="T77" fmla="*/ 2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6" h="222">
                  <a:moveTo>
                    <a:pt x="291" y="52"/>
                  </a:moveTo>
                  <a:cubicBezTo>
                    <a:pt x="244" y="5"/>
                    <a:pt x="244" y="5"/>
                    <a:pt x="244" y="5"/>
                  </a:cubicBezTo>
                  <a:cubicBezTo>
                    <a:pt x="240" y="2"/>
                    <a:pt x="235" y="0"/>
                    <a:pt x="230" y="0"/>
                  </a:cubicBezTo>
                  <a:cubicBezTo>
                    <a:pt x="65" y="0"/>
                    <a:pt x="65" y="0"/>
                    <a:pt x="65" y="0"/>
                  </a:cubicBezTo>
                  <a:cubicBezTo>
                    <a:pt x="60" y="0"/>
                    <a:pt x="56" y="2"/>
                    <a:pt x="52" y="5"/>
                  </a:cubicBezTo>
                  <a:cubicBezTo>
                    <a:pt x="5" y="52"/>
                    <a:pt x="5" y="52"/>
                    <a:pt x="5" y="52"/>
                  </a:cubicBezTo>
                  <a:cubicBezTo>
                    <a:pt x="2" y="56"/>
                    <a:pt x="0" y="61"/>
                    <a:pt x="0" y="65"/>
                  </a:cubicBezTo>
                  <a:cubicBezTo>
                    <a:pt x="0" y="70"/>
                    <a:pt x="1" y="74"/>
                    <a:pt x="4" y="78"/>
                  </a:cubicBezTo>
                  <a:cubicBezTo>
                    <a:pt x="134" y="216"/>
                    <a:pt x="134" y="216"/>
                    <a:pt x="134" y="216"/>
                  </a:cubicBezTo>
                  <a:cubicBezTo>
                    <a:pt x="138" y="220"/>
                    <a:pt x="143" y="222"/>
                    <a:pt x="148" y="222"/>
                  </a:cubicBezTo>
                  <a:cubicBezTo>
                    <a:pt x="153" y="222"/>
                    <a:pt x="158" y="220"/>
                    <a:pt x="162" y="216"/>
                  </a:cubicBezTo>
                  <a:cubicBezTo>
                    <a:pt x="291" y="78"/>
                    <a:pt x="291" y="78"/>
                    <a:pt x="291" y="78"/>
                  </a:cubicBezTo>
                  <a:cubicBezTo>
                    <a:pt x="294" y="74"/>
                    <a:pt x="296" y="70"/>
                    <a:pt x="296" y="65"/>
                  </a:cubicBezTo>
                  <a:cubicBezTo>
                    <a:pt x="296" y="60"/>
                    <a:pt x="294" y="56"/>
                    <a:pt x="291" y="52"/>
                  </a:cubicBezTo>
                  <a:close/>
                  <a:moveTo>
                    <a:pt x="168" y="65"/>
                  </a:moveTo>
                  <a:cubicBezTo>
                    <a:pt x="127" y="65"/>
                    <a:pt x="127" y="65"/>
                    <a:pt x="127" y="65"/>
                  </a:cubicBezTo>
                  <a:cubicBezTo>
                    <a:pt x="148" y="47"/>
                    <a:pt x="148" y="47"/>
                    <a:pt x="148" y="47"/>
                  </a:cubicBezTo>
                  <a:lnTo>
                    <a:pt x="168" y="65"/>
                  </a:lnTo>
                  <a:close/>
                  <a:moveTo>
                    <a:pt x="155" y="41"/>
                  </a:moveTo>
                  <a:cubicBezTo>
                    <a:pt x="180" y="20"/>
                    <a:pt x="180" y="20"/>
                    <a:pt x="180" y="20"/>
                  </a:cubicBezTo>
                  <a:cubicBezTo>
                    <a:pt x="199" y="39"/>
                    <a:pt x="199" y="39"/>
                    <a:pt x="199" y="39"/>
                  </a:cubicBezTo>
                  <a:cubicBezTo>
                    <a:pt x="176" y="59"/>
                    <a:pt x="176" y="59"/>
                    <a:pt x="176" y="59"/>
                  </a:cubicBezTo>
                  <a:lnTo>
                    <a:pt x="155" y="41"/>
                  </a:lnTo>
                  <a:close/>
                  <a:moveTo>
                    <a:pt x="120" y="59"/>
                  </a:moveTo>
                  <a:cubicBezTo>
                    <a:pt x="97" y="39"/>
                    <a:pt x="97" y="39"/>
                    <a:pt x="97" y="39"/>
                  </a:cubicBezTo>
                  <a:cubicBezTo>
                    <a:pt x="115" y="20"/>
                    <a:pt x="115" y="20"/>
                    <a:pt x="115" y="20"/>
                  </a:cubicBezTo>
                  <a:cubicBezTo>
                    <a:pt x="141" y="41"/>
                    <a:pt x="141" y="41"/>
                    <a:pt x="141" y="41"/>
                  </a:cubicBezTo>
                  <a:lnTo>
                    <a:pt x="120" y="59"/>
                  </a:lnTo>
                  <a:close/>
                  <a:moveTo>
                    <a:pt x="171" y="74"/>
                  </a:moveTo>
                  <a:cubicBezTo>
                    <a:pt x="148" y="189"/>
                    <a:pt x="148" y="189"/>
                    <a:pt x="148" y="189"/>
                  </a:cubicBezTo>
                  <a:cubicBezTo>
                    <a:pt x="125" y="74"/>
                    <a:pt x="125" y="74"/>
                    <a:pt x="125" y="74"/>
                  </a:cubicBezTo>
                  <a:lnTo>
                    <a:pt x="171" y="74"/>
                  </a:lnTo>
                  <a:close/>
                  <a:moveTo>
                    <a:pt x="180" y="74"/>
                  </a:moveTo>
                  <a:cubicBezTo>
                    <a:pt x="226" y="74"/>
                    <a:pt x="226" y="74"/>
                    <a:pt x="226" y="74"/>
                  </a:cubicBezTo>
                  <a:cubicBezTo>
                    <a:pt x="158" y="187"/>
                    <a:pt x="158" y="187"/>
                    <a:pt x="158" y="187"/>
                  </a:cubicBezTo>
                  <a:lnTo>
                    <a:pt x="180" y="74"/>
                  </a:lnTo>
                  <a:close/>
                  <a:moveTo>
                    <a:pt x="183" y="65"/>
                  </a:moveTo>
                  <a:cubicBezTo>
                    <a:pt x="206" y="46"/>
                    <a:pt x="206" y="46"/>
                    <a:pt x="206" y="46"/>
                  </a:cubicBezTo>
                  <a:cubicBezTo>
                    <a:pt x="225" y="65"/>
                    <a:pt x="225" y="65"/>
                    <a:pt x="225" y="65"/>
                  </a:cubicBezTo>
                  <a:lnTo>
                    <a:pt x="183" y="65"/>
                  </a:lnTo>
                  <a:close/>
                  <a:moveTo>
                    <a:pt x="191" y="18"/>
                  </a:moveTo>
                  <a:cubicBezTo>
                    <a:pt x="224" y="18"/>
                    <a:pt x="224" y="18"/>
                    <a:pt x="224" y="18"/>
                  </a:cubicBezTo>
                  <a:cubicBezTo>
                    <a:pt x="206" y="33"/>
                    <a:pt x="206" y="33"/>
                    <a:pt x="206" y="33"/>
                  </a:cubicBezTo>
                  <a:lnTo>
                    <a:pt x="191" y="18"/>
                  </a:lnTo>
                  <a:close/>
                  <a:moveTo>
                    <a:pt x="148" y="35"/>
                  </a:moveTo>
                  <a:cubicBezTo>
                    <a:pt x="127" y="18"/>
                    <a:pt x="127" y="18"/>
                    <a:pt x="127" y="18"/>
                  </a:cubicBezTo>
                  <a:cubicBezTo>
                    <a:pt x="168" y="18"/>
                    <a:pt x="168" y="18"/>
                    <a:pt x="168" y="18"/>
                  </a:cubicBezTo>
                  <a:lnTo>
                    <a:pt x="148" y="35"/>
                  </a:lnTo>
                  <a:close/>
                  <a:moveTo>
                    <a:pt x="90" y="33"/>
                  </a:moveTo>
                  <a:cubicBezTo>
                    <a:pt x="72" y="18"/>
                    <a:pt x="72" y="18"/>
                    <a:pt x="72" y="18"/>
                  </a:cubicBezTo>
                  <a:cubicBezTo>
                    <a:pt x="104" y="18"/>
                    <a:pt x="104" y="18"/>
                    <a:pt x="104" y="18"/>
                  </a:cubicBezTo>
                  <a:lnTo>
                    <a:pt x="90" y="33"/>
                  </a:lnTo>
                  <a:close/>
                  <a:moveTo>
                    <a:pt x="90" y="46"/>
                  </a:moveTo>
                  <a:cubicBezTo>
                    <a:pt x="113" y="65"/>
                    <a:pt x="113" y="65"/>
                    <a:pt x="113" y="65"/>
                  </a:cubicBezTo>
                  <a:cubicBezTo>
                    <a:pt x="71" y="65"/>
                    <a:pt x="71" y="65"/>
                    <a:pt x="71" y="65"/>
                  </a:cubicBezTo>
                  <a:lnTo>
                    <a:pt x="90" y="46"/>
                  </a:lnTo>
                  <a:close/>
                  <a:moveTo>
                    <a:pt x="115" y="74"/>
                  </a:moveTo>
                  <a:cubicBezTo>
                    <a:pt x="138" y="187"/>
                    <a:pt x="138" y="187"/>
                    <a:pt x="138" y="187"/>
                  </a:cubicBezTo>
                  <a:cubicBezTo>
                    <a:pt x="70" y="74"/>
                    <a:pt x="70" y="74"/>
                    <a:pt x="70" y="74"/>
                  </a:cubicBezTo>
                  <a:lnTo>
                    <a:pt x="115" y="74"/>
                  </a:lnTo>
                  <a:close/>
                  <a:moveTo>
                    <a:pt x="117" y="171"/>
                  </a:moveTo>
                  <a:cubicBezTo>
                    <a:pt x="26" y="74"/>
                    <a:pt x="26" y="74"/>
                    <a:pt x="26" y="74"/>
                  </a:cubicBezTo>
                  <a:cubicBezTo>
                    <a:pt x="59" y="74"/>
                    <a:pt x="59" y="74"/>
                    <a:pt x="59" y="74"/>
                  </a:cubicBezTo>
                  <a:lnTo>
                    <a:pt x="117" y="171"/>
                  </a:lnTo>
                  <a:close/>
                  <a:moveTo>
                    <a:pt x="237" y="74"/>
                  </a:moveTo>
                  <a:cubicBezTo>
                    <a:pt x="269" y="74"/>
                    <a:pt x="269" y="74"/>
                    <a:pt x="269" y="74"/>
                  </a:cubicBezTo>
                  <a:cubicBezTo>
                    <a:pt x="178" y="171"/>
                    <a:pt x="178" y="171"/>
                    <a:pt x="178" y="171"/>
                  </a:cubicBezTo>
                  <a:lnTo>
                    <a:pt x="237" y="74"/>
                  </a:lnTo>
                  <a:close/>
                  <a:moveTo>
                    <a:pt x="238" y="65"/>
                  </a:moveTo>
                  <a:cubicBezTo>
                    <a:pt x="213" y="40"/>
                    <a:pt x="213" y="40"/>
                    <a:pt x="213" y="40"/>
                  </a:cubicBezTo>
                  <a:cubicBezTo>
                    <a:pt x="234" y="22"/>
                    <a:pt x="234" y="22"/>
                    <a:pt x="234" y="22"/>
                  </a:cubicBezTo>
                  <a:cubicBezTo>
                    <a:pt x="277" y="65"/>
                    <a:pt x="277" y="65"/>
                    <a:pt x="277" y="65"/>
                  </a:cubicBezTo>
                  <a:lnTo>
                    <a:pt x="238" y="65"/>
                  </a:lnTo>
                  <a:close/>
                  <a:moveTo>
                    <a:pt x="62" y="22"/>
                  </a:moveTo>
                  <a:cubicBezTo>
                    <a:pt x="83" y="40"/>
                    <a:pt x="83" y="40"/>
                    <a:pt x="83" y="40"/>
                  </a:cubicBezTo>
                  <a:cubicBezTo>
                    <a:pt x="58" y="65"/>
                    <a:pt x="58" y="65"/>
                    <a:pt x="58" y="65"/>
                  </a:cubicBezTo>
                  <a:cubicBezTo>
                    <a:pt x="18" y="65"/>
                    <a:pt x="18" y="65"/>
                    <a:pt x="18" y="65"/>
                  </a:cubicBezTo>
                  <a:lnTo>
                    <a:pt x="62" y="22"/>
                  </a:lnTo>
                  <a:close/>
                </a:path>
              </a:pathLst>
            </a:custGeom>
            <a:solidFill>
              <a:schemeClr val="bg1"/>
            </a:solidFill>
            <a:ln>
              <a:noFill/>
            </a:ln>
          </p:spPr>
          <p:txBody>
            <a:bodyPr anchor="ctr"/>
            <a:p>
              <a:pPr algn="ctr"/>
            </a:p>
          </p:txBody>
        </p:sp>
      </p:grpSp>
      <p:sp>
        <p:nvSpPr>
          <p:cNvPr id="14" name="矩形 13"/>
          <p:cNvSpPr/>
          <p:nvPr/>
        </p:nvSpPr>
        <p:spPr>
          <a:xfrm>
            <a:off x="1022350" y="2898140"/>
            <a:ext cx="1680210" cy="530225"/>
          </a:xfrm>
          <a:prstGeom prst="rect">
            <a:avLst/>
          </a:prstGeom>
          <a:effectLst>
            <a:softEdge rad="63500"/>
          </a:effectLst>
        </p:spPr>
        <p:style>
          <a:lnRef idx="0">
            <a:srgbClr val="FFFFFF"/>
          </a:lnRef>
          <a:fillRef idx="1">
            <a:prstClr val="black"/>
          </a:fillRef>
          <a:effectRef idx="0">
            <a:srgbClr val="FFFFFF"/>
          </a:effectRef>
          <a:fontRef idx="minor">
            <a:schemeClr val="lt1"/>
          </a:fontRef>
        </p:style>
        <p:txBody>
          <a:bodyPr rtlCol="0" anchor="ctr"/>
          <a:p>
            <a:pPr algn="ctr"/>
            <a:r>
              <a:rPr lang="zh-CN" altLang="en-US" sz="2000" b="1"/>
              <a:t>研究型</a:t>
            </a:r>
            <a:endParaRPr lang="zh-CN" altLang="en-US" sz="2000" b="1"/>
          </a:p>
        </p:txBody>
      </p:sp>
      <p:sp>
        <p:nvSpPr>
          <p:cNvPr id="27" name="矩形 26"/>
          <p:cNvSpPr/>
          <p:nvPr/>
        </p:nvSpPr>
        <p:spPr>
          <a:xfrm>
            <a:off x="1043940" y="4051300"/>
            <a:ext cx="1658620" cy="498475"/>
          </a:xfrm>
          <a:prstGeom prst="rect">
            <a:avLst/>
          </a:prstGeom>
          <a:solidFill>
            <a:srgbClr val="2D495C"/>
          </a:solidFill>
          <a:effectLst>
            <a:softEdge rad="50800"/>
          </a:effectLst>
        </p:spPr>
        <p:style>
          <a:lnRef idx="0">
            <a:srgbClr val="FFFFFF"/>
          </a:lnRef>
          <a:fillRef idx="1">
            <a:prstClr val="black"/>
          </a:fillRef>
          <a:effectRef idx="0">
            <a:srgbClr val="FFFFFF"/>
          </a:effectRef>
          <a:fontRef idx="minor">
            <a:schemeClr val="lt1"/>
          </a:fontRef>
        </p:style>
        <p:txBody>
          <a:bodyPr rtlCol="0" anchor="ctr"/>
          <a:p>
            <a:pPr algn="ctr"/>
            <a:r>
              <a:rPr lang="zh-CN" altLang="en-US" sz="2000" b="1"/>
              <a:t>实用型</a:t>
            </a:r>
            <a:endParaRPr lang="zh-CN" altLang="en-US" sz="2000" b="1"/>
          </a:p>
        </p:txBody>
      </p:sp>
      <p:sp>
        <p:nvSpPr>
          <p:cNvPr id="12" name="矩形 11"/>
          <p:cNvSpPr/>
          <p:nvPr/>
        </p:nvSpPr>
        <p:spPr>
          <a:xfrm>
            <a:off x="2486025" y="1791335"/>
            <a:ext cx="1493520" cy="487045"/>
          </a:xfrm>
          <a:prstGeom prst="rect">
            <a:avLst/>
          </a:prstGeom>
          <a:solidFill>
            <a:schemeClr val="accent5">
              <a:lumMod val="50000"/>
            </a:schemeClr>
          </a:solidFill>
          <a:effectLst>
            <a:softEdge rad="50800"/>
          </a:effectLst>
        </p:spPr>
        <p:style>
          <a:lnRef idx="0">
            <a:srgbClr val="FFFFFF"/>
          </a:lnRef>
          <a:fillRef idx="1">
            <a:prstClr val="black"/>
          </a:fillRef>
          <a:effectRef idx="0">
            <a:srgbClr val="FFFFFF"/>
          </a:effectRef>
          <a:fontRef idx="minor">
            <a:schemeClr val="lt1"/>
          </a:fontRef>
        </p:style>
        <p:txBody>
          <a:bodyPr rtlCol="0" anchor="ctr"/>
          <a:p>
            <a:pPr algn="ctr"/>
            <a:r>
              <a:rPr lang="zh-CN" altLang="en-US" sz="2000" b="1"/>
              <a:t>艺术型</a:t>
            </a:r>
            <a:endParaRPr lang="zh-CN" altLang="en-US" sz="2000" b="1"/>
          </a:p>
        </p:txBody>
      </p:sp>
      <p:sp>
        <p:nvSpPr>
          <p:cNvPr id="13" name="矩形 12"/>
          <p:cNvSpPr/>
          <p:nvPr/>
        </p:nvSpPr>
        <p:spPr>
          <a:xfrm>
            <a:off x="5203190" y="1791335"/>
            <a:ext cx="1344295" cy="509270"/>
          </a:xfrm>
          <a:prstGeom prst="rect">
            <a:avLst/>
          </a:prstGeom>
          <a:solidFill>
            <a:schemeClr val="accent2">
              <a:lumMod val="50000"/>
            </a:schemeClr>
          </a:solidFill>
          <a:effectLst>
            <a:softEdge rad="50800"/>
          </a:effectLst>
        </p:spPr>
        <p:style>
          <a:lnRef idx="0">
            <a:srgbClr val="FFFFFF"/>
          </a:lnRef>
          <a:fillRef idx="1">
            <a:prstClr val="black"/>
          </a:fillRef>
          <a:effectRef idx="0">
            <a:srgbClr val="FFFFFF"/>
          </a:effectRef>
          <a:fontRef idx="minor">
            <a:schemeClr val="lt1"/>
          </a:fontRef>
        </p:style>
        <p:txBody>
          <a:bodyPr rtlCol="0" anchor="ctr"/>
          <a:p>
            <a:pPr algn="ctr"/>
            <a:r>
              <a:rPr lang="zh-CN" altLang="en-US" sz="2000" b="1"/>
              <a:t>社会型</a:t>
            </a:r>
            <a:endParaRPr lang="zh-CN" altLang="en-US" sz="2000" b="1"/>
          </a:p>
        </p:txBody>
      </p:sp>
      <p:sp>
        <p:nvSpPr>
          <p:cNvPr id="15" name="矩形 14"/>
          <p:cNvSpPr/>
          <p:nvPr/>
        </p:nvSpPr>
        <p:spPr>
          <a:xfrm>
            <a:off x="6283325" y="2929890"/>
            <a:ext cx="1658620" cy="498475"/>
          </a:xfrm>
          <a:prstGeom prst="rect">
            <a:avLst/>
          </a:prstGeom>
          <a:solidFill>
            <a:srgbClr val="2D495C"/>
          </a:solidFill>
          <a:effectLst>
            <a:softEdge rad="50800"/>
          </a:effectLst>
        </p:spPr>
        <p:style>
          <a:lnRef idx="0">
            <a:srgbClr val="FFFFFF"/>
          </a:lnRef>
          <a:fillRef idx="1">
            <a:prstClr val="black"/>
          </a:fillRef>
          <a:effectRef idx="0">
            <a:srgbClr val="FFFFFF"/>
          </a:effectRef>
          <a:fontRef idx="minor">
            <a:schemeClr val="lt1"/>
          </a:fontRef>
        </p:style>
        <p:txBody>
          <a:bodyPr rtlCol="0" anchor="ctr"/>
          <a:p>
            <a:pPr algn="ctr"/>
            <a:r>
              <a:rPr lang="zh-CN" altLang="en-US" sz="2000" b="1"/>
              <a:t>企业型</a:t>
            </a:r>
            <a:endParaRPr lang="zh-CN" altLang="en-US" sz="2000" b="1"/>
          </a:p>
        </p:txBody>
      </p:sp>
      <p:sp>
        <p:nvSpPr>
          <p:cNvPr id="17" name="矩形 16"/>
          <p:cNvSpPr/>
          <p:nvPr/>
        </p:nvSpPr>
        <p:spPr>
          <a:xfrm>
            <a:off x="6007735" y="4019550"/>
            <a:ext cx="1680210" cy="530225"/>
          </a:xfrm>
          <a:prstGeom prst="rect">
            <a:avLst/>
          </a:prstGeom>
          <a:effectLst>
            <a:softEdge rad="63500"/>
          </a:effectLst>
        </p:spPr>
        <p:style>
          <a:lnRef idx="0">
            <a:srgbClr val="FFFFFF"/>
          </a:lnRef>
          <a:fillRef idx="1">
            <a:prstClr val="black"/>
          </a:fillRef>
          <a:effectRef idx="0">
            <a:srgbClr val="FFFFFF"/>
          </a:effectRef>
          <a:fontRef idx="minor">
            <a:schemeClr val="lt1"/>
          </a:fontRef>
        </p:style>
        <p:txBody>
          <a:bodyPr rtlCol="0" anchor="ctr"/>
          <a:p>
            <a:pPr algn="ctr"/>
            <a:r>
              <a:rPr lang="zh-CN" altLang="en-US" sz="2000" b="1"/>
              <a:t>常规型</a:t>
            </a:r>
            <a:endParaRPr lang="zh-CN" altLang="en-US" sz="2000" b="1"/>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5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10"/>
                                        </p:tgtEl>
                                        <p:attrNameLst>
                                          <p:attrName>style.visibility</p:attrName>
                                        </p:attrNameLst>
                                      </p:cBhvr>
                                      <p:to>
                                        <p:strVal val="visible"/>
                                      </p:to>
                                    </p:set>
                                    <p:anim calcmode="lin" valueType="num">
                                      <p:cBhvr>
                                        <p:cTn id="18" dur="500" fill="hold"/>
                                        <p:tgtEl>
                                          <p:spTgt spid="10"/>
                                        </p:tgtEl>
                                        <p:attrNameLst>
                                          <p:attrName>ppt_w</p:attrName>
                                        </p:attrNameLst>
                                      </p:cBhvr>
                                      <p:tavLst>
                                        <p:tav tm="0">
                                          <p:val>
                                            <p:fltVal val="0"/>
                                          </p:val>
                                        </p:tav>
                                        <p:tav tm="100000">
                                          <p:val>
                                            <p:strVal val="#ppt_w"/>
                                          </p:val>
                                        </p:tav>
                                      </p:tavLst>
                                    </p:anim>
                                    <p:anim calcmode="lin" valueType="num">
                                      <p:cBhvr>
                                        <p:cTn id="19" dur="500" fill="hold"/>
                                        <p:tgtEl>
                                          <p:spTgt spid="10"/>
                                        </p:tgtEl>
                                        <p:attrNameLst>
                                          <p:attrName>ppt_h</p:attrName>
                                        </p:attrNameLst>
                                      </p:cBhvr>
                                      <p:tavLst>
                                        <p:tav tm="0">
                                          <p:val>
                                            <p:fltVal val="0"/>
                                          </p:val>
                                        </p:tav>
                                        <p:tav tm="100000">
                                          <p:val>
                                            <p:strVal val="#ppt_h"/>
                                          </p:val>
                                        </p:tav>
                                      </p:tavLst>
                                    </p:anim>
                                    <p:animEffect transition="in" filter="fade">
                                      <p:cBhvr>
                                        <p:cTn id="20" dur="500"/>
                                        <p:tgtEl>
                                          <p:spTgt spid="10"/>
                                        </p:tgtEl>
                                      </p:cBhvr>
                                    </p:animEffect>
                                  </p:childTnLst>
                                </p:cTn>
                              </p:par>
                            </p:childTnLst>
                          </p:cTn>
                        </p:par>
                        <p:par>
                          <p:cTn id="21" fill="hold">
                            <p:stCondLst>
                              <p:cond delay="1750"/>
                            </p:stCondLst>
                            <p:childTnLst>
                              <p:par>
                                <p:cTn id="22" presetID="42" presetClass="entr" presetSubtype="0" fill="hold" nodeType="afterEffect">
                                  <p:stCondLst>
                                    <p:cond delay="0"/>
                                  </p:stCondLst>
                                  <p:childTnLst>
                                    <p:set>
                                      <p:cBhvr>
                                        <p:cTn id="23" dur="1" fill="hold">
                                          <p:stCondLst>
                                            <p:cond delay="0"/>
                                          </p:stCondLst>
                                        </p:cTn>
                                        <p:tgtEl>
                                          <p:spTgt spid="94"/>
                                        </p:tgtEl>
                                        <p:attrNameLst>
                                          <p:attrName>style.visibility</p:attrName>
                                        </p:attrNameLst>
                                      </p:cBhvr>
                                      <p:to>
                                        <p:strVal val="visible"/>
                                      </p:to>
                                    </p:set>
                                    <p:animEffect transition="in" filter="fade">
                                      <p:cBhvr>
                                        <p:cTn id="24" dur="1000"/>
                                        <p:tgtEl>
                                          <p:spTgt spid="94"/>
                                        </p:tgtEl>
                                      </p:cBhvr>
                                    </p:animEffect>
                                    <p:anim calcmode="lin" valueType="num">
                                      <p:cBhvr>
                                        <p:cTn id="25" dur="1000" fill="hold"/>
                                        <p:tgtEl>
                                          <p:spTgt spid="94"/>
                                        </p:tgtEl>
                                        <p:attrNameLst>
                                          <p:attrName>ppt_x</p:attrName>
                                        </p:attrNameLst>
                                      </p:cBhvr>
                                      <p:tavLst>
                                        <p:tav tm="0">
                                          <p:val>
                                            <p:strVal val="#ppt_x"/>
                                          </p:val>
                                        </p:tav>
                                        <p:tav tm="100000">
                                          <p:val>
                                            <p:strVal val="#ppt_x"/>
                                          </p:val>
                                        </p:tav>
                                      </p:tavLst>
                                    </p:anim>
                                    <p:anim calcmode="lin" valueType="num">
                                      <p:cBhvr>
                                        <p:cTn id="26" dur="1000" fill="hold"/>
                                        <p:tgtEl>
                                          <p:spTgt spid="94"/>
                                        </p:tgtEl>
                                        <p:attrNameLst>
                                          <p:attrName>ppt_y</p:attrName>
                                        </p:attrNameLst>
                                      </p:cBhvr>
                                      <p:tavLst>
                                        <p:tav tm="0">
                                          <p:val>
                                            <p:strVal val="#ppt_y+.1"/>
                                          </p:val>
                                        </p:tav>
                                        <p:tav tm="100000">
                                          <p:val>
                                            <p:strVal val="#ppt_y"/>
                                          </p:val>
                                        </p:tav>
                                      </p:tavLst>
                                    </p:anim>
                                  </p:childTnLst>
                                </p:cTn>
                              </p:par>
                            </p:childTnLst>
                          </p:cTn>
                        </p:par>
                        <p:par>
                          <p:cTn id="27" fill="hold">
                            <p:stCondLst>
                              <p:cond delay="2750"/>
                            </p:stCondLst>
                            <p:childTnLst>
                              <p:par>
                                <p:cTn id="28" presetID="1" presetClass="entr" presetSubtype="0" fill="hold" grpId="0" nodeType="afterEffect">
                                  <p:stCondLst>
                                    <p:cond delay="250"/>
                                  </p:stCondLst>
                                  <p:childTnLst>
                                    <p:set>
                                      <p:cBhvr>
                                        <p:cTn id="29" dur="1" fill="hold">
                                          <p:stCondLst>
                                            <p:cond delay="0"/>
                                          </p:stCondLst>
                                        </p:cTn>
                                        <p:tgtEl>
                                          <p:spTgt spid="27"/>
                                        </p:tgtEl>
                                        <p:attrNameLst>
                                          <p:attrName>style.visibility</p:attrName>
                                        </p:attrNameLst>
                                      </p:cBhvr>
                                      <p:to>
                                        <p:strVal val="visible"/>
                                      </p:to>
                                    </p:set>
                                  </p:childTnLst>
                                </p:cTn>
                              </p:par>
                            </p:childTnLst>
                          </p:cTn>
                        </p:par>
                        <p:par>
                          <p:cTn id="30" fill="hold">
                            <p:stCondLst>
                              <p:cond delay="3000"/>
                            </p:stCondLst>
                            <p:childTnLst>
                              <p:par>
                                <p:cTn id="31" presetID="1" presetClass="entr" presetSubtype="0" fill="hold" grpId="0" nodeType="afterEffect">
                                  <p:stCondLst>
                                    <p:cond delay="250"/>
                                  </p:stCondLst>
                                  <p:childTnLst>
                                    <p:set>
                                      <p:cBhvr>
                                        <p:cTn id="32" dur="1" fill="hold">
                                          <p:stCondLst>
                                            <p:cond delay="0"/>
                                          </p:stCondLst>
                                        </p:cTn>
                                        <p:tgtEl>
                                          <p:spTgt spid="14"/>
                                        </p:tgtEl>
                                        <p:attrNameLst>
                                          <p:attrName>style.visibility</p:attrName>
                                        </p:attrNameLst>
                                      </p:cBhvr>
                                      <p:to>
                                        <p:strVal val="visible"/>
                                      </p:to>
                                    </p:set>
                                  </p:childTnLst>
                                </p:cTn>
                              </p:par>
                            </p:childTnLst>
                          </p:cTn>
                        </p:par>
                        <p:par>
                          <p:cTn id="33" fill="hold">
                            <p:stCondLst>
                              <p:cond delay="3250"/>
                            </p:stCondLst>
                            <p:childTnLst>
                              <p:par>
                                <p:cTn id="34" presetID="1" presetClass="entr" presetSubtype="0" fill="hold" grpId="0" nodeType="afterEffect">
                                  <p:stCondLst>
                                    <p:cond delay="250"/>
                                  </p:stCondLst>
                                  <p:childTnLst>
                                    <p:set>
                                      <p:cBhvr>
                                        <p:cTn id="35" dur="1" fill="hold">
                                          <p:stCondLst>
                                            <p:cond delay="0"/>
                                          </p:stCondLst>
                                        </p:cTn>
                                        <p:tgtEl>
                                          <p:spTgt spid="12"/>
                                        </p:tgtEl>
                                        <p:attrNameLst>
                                          <p:attrName>style.visibility</p:attrName>
                                        </p:attrNameLst>
                                      </p:cBhvr>
                                      <p:to>
                                        <p:strVal val="visible"/>
                                      </p:to>
                                    </p:set>
                                  </p:childTnLst>
                                </p:cTn>
                              </p:par>
                            </p:childTnLst>
                          </p:cTn>
                        </p:par>
                        <p:par>
                          <p:cTn id="36" fill="hold">
                            <p:stCondLst>
                              <p:cond delay="3500"/>
                            </p:stCondLst>
                            <p:childTnLst>
                              <p:par>
                                <p:cTn id="37" presetID="1" presetClass="entr" presetSubtype="0" fill="hold" grpId="0" nodeType="afterEffect">
                                  <p:stCondLst>
                                    <p:cond delay="250"/>
                                  </p:stCondLst>
                                  <p:childTnLst>
                                    <p:set>
                                      <p:cBhvr>
                                        <p:cTn id="38" dur="1" fill="hold">
                                          <p:stCondLst>
                                            <p:cond delay="0"/>
                                          </p:stCondLst>
                                        </p:cTn>
                                        <p:tgtEl>
                                          <p:spTgt spid="13"/>
                                        </p:tgtEl>
                                        <p:attrNameLst>
                                          <p:attrName>style.visibility</p:attrName>
                                        </p:attrNameLst>
                                      </p:cBhvr>
                                      <p:to>
                                        <p:strVal val="visible"/>
                                      </p:to>
                                    </p:set>
                                  </p:childTnLst>
                                </p:cTn>
                              </p:par>
                            </p:childTnLst>
                          </p:cTn>
                        </p:par>
                        <p:par>
                          <p:cTn id="39" fill="hold">
                            <p:stCondLst>
                              <p:cond delay="3750"/>
                            </p:stCondLst>
                            <p:childTnLst>
                              <p:par>
                                <p:cTn id="40" presetID="1" presetClass="entr" presetSubtype="0" fill="hold" grpId="0" nodeType="afterEffect">
                                  <p:stCondLst>
                                    <p:cond delay="250"/>
                                  </p:stCondLst>
                                  <p:childTnLst>
                                    <p:set>
                                      <p:cBhvr>
                                        <p:cTn id="41" dur="1" fill="hold">
                                          <p:stCondLst>
                                            <p:cond delay="0"/>
                                          </p:stCondLst>
                                        </p:cTn>
                                        <p:tgtEl>
                                          <p:spTgt spid="15"/>
                                        </p:tgtEl>
                                        <p:attrNameLst>
                                          <p:attrName>style.visibility</p:attrName>
                                        </p:attrNameLst>
                                      </p:cBhvr>
                                      <p:to>
                                        <p:strVal val="visible"/>
                                      </p:to>
                                    </p:set>
                                  </p:childTnLst>
                                </p:cTn>
                              </p:par>
                            </p:childTnLst>
                          </p:cTn>
                        </p:par>
                        <p:par>
                          <p:cTn id="42" fill="hold">
                            <p:stCondLst>
                              <p:cond delay="4000"/>
                            </p:stCondLst>
                            <p:childTnLst>
                              <p:par>
                                <p:cTn id="43" presetID="1" presetClass="entr" presetSubtype="0" fill="hold" grpId="0" nodeType="afterEffect">
                                  <p:stCondLst>
                                    <p:cond delay="250"/>
                                  </p:stCondLst>
                                  <p:childTnLst>
                                    <p:set>
                                      <p:cBhvr>
                                        <p:cTn id="44"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0" grpId="0"/>
      <p:bldP spid="27" grpId="0" bldLvl="0" animBg="1"/>
      <p:bldP spid="27" grpId="1" animBg="1"/>
      <p:bldP spid="14" grpId="0" bldLvl="0" animBg="1"/>
      <p:bldP spid="14" grpId="1" animBg="1"/>
      <p:bldP spid="12" grpId="0" bldLvl="0" animBg="1"/>
      <p:bldP spid="12" grpId="1" animBg="1"/>
      <p:bldP spid="13" grpId="0" bldLvl="0" animBg="1"/>
      <p:bldP spid="13" grpId="1" animBg="1"/>
      <p:bldP spid="15" grpId="0" bldLvl="0" animBg="1"/>
      <p:bldP spid="15" grpId="1" animBg="1"/>
      <p:bldP spid="17" grpId="0" bldLvl="0" animBg="1"/>
      <p:bldP spid="17"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76174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找出你的霍兰德职业代码</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635" y="857885"/>
            <a:ext cx="9144000" cy="615950"/>
          </a:xfrm>
          <a:prstGeom prst="rect">
            <a:avLst/>
          </a:prstGeom>
          <a:solidFill>
            <a:srgbClr val="1D4865"/>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0" name="矩形 13"/>
          <p:cNvSpPr>
            <a:spLocks noChangeArrowheads="1"/>
          </p:cNvSpPr>
          <p:nvPr/>
        </p:nvSpPr>
        <p:spPr bwMode="auto">
          <a:xfrm>
            <a:off x="497840" y="864235"/>
            <a:ext cx="5078095" cy="583565"/>
          </a:xfrm>
          <a:prstGeom prst="rect">
            <a:avLst/>
          </a:prstGeom>
          <a:noFill/>
          <a:ln w="9525">
            <a:noFill/>
            <a:miter lim="800000"/>
          </a:ln>
        </p:spPr>
        <p:txBody>
          <a:bodyPr wrap="square">
            <a:spAutoFit/>
          </a:bodyPr>
          <a:p>
            <a:pPr algn="ctr"/>
            <a:r>
              <a:rPr lang="zh-CN" altLang="en-US" sz="3200" b="1">
                <a:solidFill>
                  <a:schemeClr val="bg1"/>
                </a:solidFill>
                <a:latin typeface="微软雅黑" panose="020B0503020204020204" pitchFamily="34" charset="-122"/>
                <a:ea typeface="微软雅黑" panose="020B0503020204020204" pitchFamily="34" charset="-122"/>
              </a:rPr>
              <a:t>霍兰德职业兴趣类型</a:t>
            </a:r>
            <a:endParaRPr lang="zh-CN" altLang="en-US" sz="3200" b="1">
              <a:solidFill>
                <a:schemeClr val="bg1"/>
              </a:solidFill>
              <a:latin typeface="微软雅黑" panose="020B0503020204020204" pitchFamily="34" charset="-122"/>
              <a:ea typeface="微软雅黑" panose="020B0503020204020204" pitchFamily="34" charset="-122"/>
            </a:endParaRPr>
          </a:p>
        </p:txBody>
      </p:sp>
      <p:pic>
        <p:nvPicPr>
          <p:cNvPr id="2" name="图片 1" descr="1"/>
          <p:cNvPicPr>
            <a:picLocks noChangeAspect="1"/>
          </p:cNvPicPr>
          <p:nvPr/>
        </p:nvPicPr>
        <p:blipFill>
          <a:blip r:embed="rId1"/>
          <a:stretch>
            <a:fillRect/>
          </a:stretch>
        </p:blipFill>
        <p:spPr>
          <a:xfrm>
            <a:off x="2110423" y="1599565"/>
            <a:ext cx="4923155" cy="35439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5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10"/>
                                        </p:tgtEl>
                                        <p:attrNameLst>
                                          <p:attrName>style.visibility</p:attrName>
                                        </p:attrNameLst>
                                      </p:cBhvr>
                                      <p:to>
                                        <p:strVal val="visible"/>
                                      </p:to>
                                    </p:set>
                                    <p:anim calcmode="lin" valueType="num">
                                      <p:cBhvr>
                                        <p:cTn id="18" dur="500" fill="hold"/>
                                        <p:tgtEl>
                                          <p:spTgt spid="10"/>
                                        </p:tgtEl>
                                        <p:attrNameLst>
                                          <p:attrName>ppt_w</p:attrName>
                                        </p:attrNameLst>
                                      </p:cBhvr>
                                      <p:tavLst>
                                        <p:tav tm="0">
                                          <p:val>
                                            <p:fltVal val="0"/>
                                          </p:val>
                                        </p:tav>
                                        <p:tav tm="100000">
                                          <p:val>
                                            <p:strVal val="#ppt_w"/>
                                          </p:val>
                                        </p:tav>
                                      </p:tavLst>
                                    </p:anim>
                                    <p:anim calcmode="lin" valueType="num">
                                      <p:cBhvr>
                                        <p:cTn id="19" dur="500" fill="hold"/>
                                        <p:tgtEl>
                                          <p:spTgt spid="10"/>
                                        </p:tgtEl>
                                        <p:attrNameLst>
                                          <p:attrName>ppt_h</p:attrName>
                                        </p:attrNameLst>
                                      </p:cBhvr>
                                      <p:tavLst>
                                        <p:tav tm="0">
                                          <p:val>
                                            <p:fltVal val="0"/>
                                          </p:val>
                                        </p:tav>
                                        <p:tav tm="100000">
                                          <p:val>
                                            <p:strVal val="#ppt_h"/>
                                          </p:val>
                                        </p:tav>
                                      </p:tavLst>
                                    </p:anim>
                                    <p:animEffect transition="in" filter="fade">
                                      <p:cBhvr>
                                        <p:cTn id="2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76174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找出你的霍兰德职业代码</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635" y="857885"/>
            <a:ext cx="9144000" cy="615950"/>
          </a:xfrm>
          <a:prstGeom prst="rect">
            <a:avLst/>
          </a:prstGeom>
          <a:solidFill>
            <a:srgbClr val="1D4865"/>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0" name="矩形 13"/>
          <p:cNvSpPr>
            <a:spLocks noChangeArrowheads="1"/>
          </p:cNvSpPr>
          <p:nvPr/>
        </p:nvSpPr>
        <p:spPr bwMode="auto">
          <a:xfrm>
            <a:off x="497840" y="864235"/>
            <a:ext cx="5078095" cy="583565"/>
          </a:xfrm>
          <a:prstGeom prst="rect">
            <a:avLst/>
          </a:prstGeom>
          <a:noFill/>
          <a:ln w="9525">
            <a:noFill/>
            <a:miter lim="800000"/>
          </a:ln>
        </p:spPr>
        <p:txBody>
          <a:bodyPr wrap="square">
            <a:spAutoFit/>
          </a:bodyPr>
          <a:p>
            <a:pPr algn="ctr"/>
            <a:r>
              <a:rPr lang="zh-CN" altLang="en-US" sz="3200" b="1">
                <a:solidFill>
                  <a:schemeClr val="bg1"/>
                </a:solidFill>
                <a:latin typeface="微软雅黑" panose="020B0503020204020204" pitchFamily="34" charset="-122"/>
                <a:ea typeface="微软雅黑" panose="020B0503020204020204" pitchFamily="34" charset="-122"/>
              </a:rPr>
              <a:t>霍兰德职业兴趣类型</a:t>
            </a:r>
            <a:endParaRPr lang="zh-CN" altLang="en-US" sz="3200" b="1">
              <a:solidFill>
                <a:schemeClr val="bg1"/>
              </a:solidFill>
              <a:latin typeface="微软雅黑" panose="020B0503020204020204" pitchFamily="34" charset="-122"/>
              <a:ea typeface="微软雅黑" panose="020B0503020204020204" pitchFamily="34" charset="-122"/>
            </a:endParaRPr>
          </a:p>
        </p:txBody>
      </p:sp>
      <p:pic>
        <p:nvPicPr>
          <p:cNvPr id="3" name="图片 2" descr="2"/>
          <p:cNvPicPr>
            <a:picLocks noChangeAspect="1"/>
          </p:cNvPicPr>
          <p:nvPr/>
        </p:nvPicPr>
        <p:blipFill>
          <a:blip r:embed="rId1"/>
          <a:stretch>
            <a:fillRect/>
          </a:stretch>
        </p:blipFill>
        <p:spPr>
          <a:xfrm>
            <a:off x="1684655" y="1577340"/>
            <a:ext cx="5774690" cy="35661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5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10"/>
                                        </p:tgtEl>
                                        <p:attrNameLst>
                                          <p:attrName>style.visibility</p:attrName>
                                        </p:attrNameLst>
                                      </p:cBhvr>
                                      <p:to>
                                        <p:strVal val="visible"/>
                                      </p:to>
                                    </p:set>
                                    <p:anim calcmode="lin" valueType="num">
                                      <p:cBhvr>
                                        <p:cTn id="18" dur="500" fill="hold"/>
                                        <p:tgtEl>
                                          <p:spTgt spid="10"/>
                                        </p:tgtEl>
                                        <p:attrNameLst>
                                          <p:attrName>ppt_w</p:attrName>
                                        </p:attrNameLst>
                                      </p:cBhvr>
                                      <p:tavLst>
                                        <p:tav tm="0">
                                          <p:val>
                                            <p:fltVal val="0"/>
                                          </p:val>
                                        </p:tav>
                                        <p:tav tm="100000">
                                          <p:val>
                                            <p:strVal val="#ppt_w"/>
                                          </p:val>
                                        </p:tav>
                                      </p:tavLst>
                                    </p:anim>
                                    <p:anim calcmode="lin" valueType="num">
                                      <p:cBhvr>
                                        <p:cTn id="19" dur="500" fill="hold"/>
                                        <p:tgtEl>
                                          <p:spTgt spid="10"/>
                                        </p:tgtEl>
                                        <p:attrNameLst>
                                          <p:attrName>ppt_h</p:attrName>
                                        </p:attrNameLst>
                                      </p:cBhvr>
                                      <p:tavLst>
                                        <p:tav tm="0">
                                          <p:val>
                                            <p:fltVal val="0"/>
                                          </p:val>
                                        </p:tav>
                                        <p:tav tm="100000">
                                          <p:val>
                                            <p:strVal val="#ppt_h"/>
                                          </p:val>
                                        </p:tav>
                                      </p:tavLst>
                                    </p:anim>
                                    <p:animEffect transition="in" filter="fade">
                                      <p:cBhvr>
                                        <p:cTn id="2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735705"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找出你的霍兰德职业代码</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468755" y="1183005"/>
            <a:ext cx="4113530" cy="583565"/>
          </a:xfrm>
          <a:prstGeom prst="rect">
            <a:avLst/>
          </a:prstGeom>
          <a:noFill/>
          <a:ln w="9525">
            <a:noFill/>
            <a:miter lim="800000"/>
          </a:ln>
        </p:spPr>
        <p:txBody>
          <a:bodyPr wrap="square">
            <a:spAutoFit/>
          </a:bodyPr>
          <a:p>
            <a:pPr algn="ctr"/>
            <a:r>
              <a:rPr lang="zh-CN" altLang="en-US" sz="3200" b="1">
                <a:solidFill>
                  <a:srgbClr val="1B4367"/>
                </a:solidFill>
                <a:latin typeface="微软雅黑" panose="020B0503020204020204" pitchFamily="34" charset="-122"/>
                <a:ea typeface="微软雅黑" panose="020B0503020204020204" pitchFamily="34" charset="-122"/>
              </a:rPr>
              <a:t>一、兴趣类型代码</a:t>
            </a:r>
            <a:endParaRPr lang="zh-CN" altLang="en-US" sz="3200" b="1">
              <a:solidFill>
                <a:srgbClr val="1B4367"/>
              </a:solidFill>
              <a:latin typeface="微软雅黑" panose="020B0503020204020204" pitchFamily="34" charset="-122"/>
              <a:ea typeface="微软雅黑" panose="020B0503020204020204" pitchFamily="34" charset="-122"/>
            </a:endParaRPr>
          </a:p>
        </p:txBody>
      </p:sp>
      <p:sp>
        <p:nvSpPr>
          <p:cNvPr id="8" name="矩形 7"/>
          <p:cNvSpPr>
            <a:spLocks noChangeArrowheads="1"/>
          </p:cNvSpPr>
          <p:nvPr/>
        </p:nvSpPr>
        <p:spPr bwMode="auto">
          <a:xfrm>
            <a:off x="572135" y="2045335"/>
            <a:ext cx="8370570" cy="2852420"/>
          </a:xfrm>
          <a:prstGeom prst="rect">
            <a:avLst/>
          </a:prstGeom>
          <a:noFill/>
          <a:ln w="9525">
            <a:noFill/>
            <a:miter lim="800000"/>
          </a:ln>
        </p:spPr>
        <p:txBody>
          <a:bodyPr wrap="square">
            <a:noAutofit/>
          </a:bodyPr>
          <a:p>
            <a:pPr indent="457200" fontAlgn="auto">
              <a:lnSpc>
                <a:spcPts val="2660"/>
              </a:lnSpc>
            </a:pPr>
            <a:r>
              <a:rPr lang="zh-CN" altLang="en-US" sz="2000" b="1">
                <a:solidFill>
                  <a:srgbClr val="1D4865"/>
                </a:solidFill>
                <a:latin typeface="微软雅黑" panose="020B0503020204020204" pitchFamily="34" charset="-122"/>
                <a:ea typeface="微软雅黑" panose="020B0503020204020204" pitchFamily="34" charset="-122"/>
              </a:rPr>
              <a:t>RIA：</a:t>
            </a:r>
            <a:r>
              <a:rPr lang="zh-CN" altLang="en-US" sz="1600">
                <a:solidFill>
                  <a:schemeClr val="tx1"/>
                </a:solidFill>
                <a:latin typeface="微软雅黑" panose="020B0503020204020204" pitchFamily="34" charset="-122"/>
                <a:ea typeface="微软雅黑" panose="020B0503020204020204" pitchFamily="34" charset="-122"/>
              </a:rPr>
              <a:t>牙科技术员、陶工、建筑设计员、模型工、细木工、链条制作人员。</a:t>
            </a:r>
            <a:endParaRPr lang="zh-CN" altLang="en-US" sz="16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2000" b="1">
                <a:solidFill>
                  <a:srgbClr val="1D4865"/>
                </a:solidFill>
                <a:latin typeface="微软雅黑" panose="020B0503020204020204" pitchFamily="34" charset="-122"/>
                <a:ea typeface="微软雅黑" panose="020B0503020204020204" pitchFamily="34" charset="-122"/>
              </a:rPr>
              <a:t>RIS ：</a:t>
            </a:r>
            <a:r>
              <a:rPr lang="zh-CN" altLang="en-US" sz="1600">
                <a:solidFill>
                  <a:schemeClr val="tx1"/>
                </a:solidFill>
                <a:latin typeface="微软雅黑" panose="020B0503020204020204" pitchFamily="34" charset="-122"/>
                <a:ea typeface="微软雅黑" panose="020B0503020204020204" pitchFamily="34" charset="-122"/>
              </a:rPr>
              <a:t>厨师、林务员、跳水运动员、潜水员、染色员、电器修理工</a:t>
            </a:r>
            <a:r>
              <a:rPr lang="en-US" altLang="zh-CN" sz="1600">
                <a:solidFill>
                  <a:schemeClr val="tx1"/>
                </a:solidFill>
                <a:latin typeface="微软雅黑" panose="020B0503020204020204" pitchFamily="34" charset="-122"/>
                <a:ea typeface="微软雅黑" panose="020B0503020204020204" pitchFamily="34" charset="-122"/>
              </a:rPr>
              <a:t>……</a:t>
            </a:r>
            <a:endParaRPr lang="en-US" altLang="zh-CN" sz="16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2000" b="1">
                <a:solidFill>
                  <a:srgbClr val="1D4865"/>
                </a:solidFill>
                <a:latin typeface="微软雅黑" panose="020B0503020204020204" pitchFamily="34" charset="-122"/>
                <a:ea typeface="微软雅黑" panose="020B0503020204020204" pitchFamily="34" charset="-122"/>
              </a:rPr>
              <a:t>RIE：</a:t>
            </a:r>
            <a:r>
              <a:rPr lang="zh-CN" altLang="en-US" sz="1600">
                <a:solidFill>
                  <a:schemeClr val="tx1"/>
                </a:solidFill>
                <a:latin typeface="微软雅黑" panose="020B0503020204020204" pitchFamily="34" charset="-122"/>
                <a:ea typeface="微软雅黑" panose="020B0503020204020204" pitchFamily="34" charset="-122"/>
              </a:rPr>
              <a:t>建筑和桥梁工程人员、环境工程人员、航空工程人员</a:t>
            </a:r>
            <a:r>
              <a:rPr lang="en-US" altLang="zh-CN" sz="1600">
                <a:solidFill>
                  <a:schemeClr val="tx1"/>
                </a:solidFill>
                <a:latin typeface="微软雅黑" panose="020B0503020204020204" pitchFamily="34" charset="-122"/>
                <a:ea typeface="微软雅黑" panose="020B0503020204020204" pitchFamily="34" charset="-122"/>
              </a:rPr>
              <a:t>……</a:t>
            </a:r>
            <a:endParaRPr lang="en-US" altLang="zh-CN" sz="16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2000" b="1">
                <a:solidFill>
                  <a:srgbClr val="1D4865"/>
                </a:solidFill>
                <a:latin typeface="微软雅黑" panose="020B0503020204020204" pitchFamily="34" charset="-122"/>
                <a:ea typeface="微软雅黑" panose="020B0503020204020204" pitchFamily="34" charset="-122"/>
                <a:sym typeface="+mn-ea"/>
              </a:rPr>
              <a:t>RIC ：</a:t>
            </a:r>
            <a:r>
              <a:rPr lang="zh-CN" altLang="en-US" sz="1600">
                <a:latin typeface="微软雅黑" panose="020B0503020204020204" pitchFamily="34" charset="-122"/>
                <a:ea typeface="微软雅黑" panose="020B0503020204020204" pitchFamily="34" charset="-122"/>
                <a:sym typeface="+mn-ea"/>
              </a:rPr>
              <a:t>船上工作人员、接待员、杂志保管员、牙医助手、制帽工、磨坊工人</a:t>
            </a:r>
            <a:r>
              <a:rPr lang="en-US" altLang="zh-CN" sz="1600">
                <a:latin typeface="微软雅黑" panose="020B0503020204020204" pitchFamily="34" charset="-122"/>
                <a:ea typeface="微软雅黑" panose="020B0503020204020204" pitchFamily="34" charset="-122"/>
                <a:sym typeface="+mn-ea"/>
              </a:rPr>
              <a:t>……</a:t>
            </a:r>
            <a:endParaRPr lang="en-US" altLang="zh-CN" sz="1600">
              <a:latin typeface="微软雅黑" panose="020B0503020204020204" pitchFamily="34" charset="-122"/>
              <a:ea typeface="微软雅黑" panose="020B0503020204020204" pitchFamily="34" charset="-122"/>
              <a:sym typeface="+mn-ea"/>
            </a:endParaRPr>
          </a:p>
          <a:p>
            <a:pPr indent="457200" algn="l" fontAlgn="auto">
              <a:lnSpc>
                <a:spcPts val="2660"/>
              </a:lnSpc>
            </a:pPr>
            <a:r>
              <a:rPr lang="zh-CN" altLang="en-US" sz="2000" b="1">
                <a:solidFill>
                  <a:srgbClr val="1D4865"/>
                </a:solidFill>
                <a:latin typeface="微软雅黑" panose="020B0503020204020204" pitchFamily="34" charset="-122"/>
                <a:ea typeface="微软雅黑" panose="020B0503020204020204" pitchFamily="34" charset="-122"/>
                <a:sym typeface="+mn-ea"/>
              </a:rPr>
              <a:t>RAI ：</a:t>
            </a:r>
            <a:r>
              <a:rPr lang="zh-CN" altLang="en-US" sz="1600">
                <a:latin typeface="微软雅黑" panose="020B0503020204020204" pitchFamily="34" charset="-122"/>
                <a:ea typeface="微软雅黑" panose="020B0503020204020204" pitchFamily="34" charset="-122"/>
                <a:sym typeface="+mn-ea"/>
              </a:rPr>
              <a:t>手工雕刻人员、玻璃雕刻人员、模型制作人员、家具木工、皮革品制作工</a:t>
            </a:r>
            <a:r>
              <a:rPr lang="en-US" altLang="zh-CN" sz="1600">
                <a:latin typeface="微软雅黑" panose="020B0503020204020204" pitchFamily="34" charset="-122"/>
                <a:ea typeface="微软雅黑" panose="020B0503020204020204" pitchFamily="34" charset="-122"/>
                <a:sym typeface="+mn-ea"/>
              </a:rPr>
              <a:t>……</a:t>
            </a:r>
            <a:endParaRPr lang="zh-CN" altLang="en-US" sz="1600">
              <a:solidFill>
                <a:schemeClr val="tx1"/>
              </a:solidFill>
              <a:latin typeface="微软雅黑" panose="020B0503020204020204" pitchFamily="34" charset="-122"/>
              <a:ea typeface="微软雅黑" panose="020B0503020204020204" pitchFamily="34" charset="-122"/>
            </a:endParaRPr>
          </a:p>
          <a:p>
            <a:pPr indent="457200" algn="l" fontAlgn="auto">
              <a:lnSpc>
                <a:spcPts val="2660"/>
              </a:lnSpc>
            </a:pPr>
            <a:r>
              <a:rPr lang="zh-CN" altLang="en-US" sz="2000" b="1">
                <a:solidFill>
                  <a:srgbClr val="1D4865"/>
                </a:solidFill>
                <a:latin typeface="微软雅黑" panose="020B0503020204020204" pitchFamily="34" charset="-122"/>
                <a:ea typeface="微软雅黑" panose="020B0503020204020204" pitchFamily="34" charset="-122"/>
                <a:sym typeface="+mn-ea"/>
              </a:rPr>
              <a:t>RSE：</a:t>
            </a:r>
            <a:r>
              <a:rPr sz="1600">
                <a:latin typeface="微软雅黑" panose="020B0503020204020204" pitchFamily="34" charset="-122"/>
                <a:ea typeface="微软雅黑" panose="020B0503020204020204" pitchFamily="34" charset="-122"/>
                <a:sym typeface="+mn-ea"/>
              </a:rPr>
              <a:t>消防员、交通巡警、警察、门卫、理发师、房间清洁工、屠夫、锻工</a:t>
            </a:r>
            <a:r>
              <a:rPr lang="en-US" sz="1600">
                <a:latin typeface="微软雅黑" panose="020B0503020204020204" pitchFamily="34" charset="-122"/>
                <a:ea typeface="微软雅黑" panose="020B0503020204020204" pitchFamily="34" charset="-122"/>
                <a:sym typeface="+mn-ea"/>
              </a:rPr>
              <a:t>……</a:t>
            </a:r>
            <a:endParaRPr lang="en-US" sz="1600">
              <a:latin typeface="微软雅黑" panose="020B0503020204020204" pitchFamily="34" charset="-122"/>
              <a:ea typeface="微软雅黑" panose="020B0503020204020204" pitchFamily="34" charset="-122"/>
              <a:sym typeface="+mn-ea"/>
            </a:endParaRPr>
          </a:p>
          <a:p>
            <a:pPr indent="457200" algn="l" fontAlgn="auto">
              <a:lnSpc>
                <a:spcPts val="2660"/>
              </a:lnSpc>
            </a:pPr>
            <a:r>
              <a:rPr lang="zh-CN" altLang="en-US" sz="2000" b="1">
                <a:solidFill>
                  <a:srgbClr val="1D4865"/>
                </a:solidFill>
                <a:latin typeface="微软雅黑" panose="020B0503020204020204" pitchFamily="34" charset="-122"/>
                <a:ea typeface="微软雅黑" panose="020B0503020204020204" pitchFamily="34" charset="-122"/>
                <a:sym typeface="+mn-ea"/>
              </a:rPr>
              <a:t>RSI ：</a:t>
            </a:r>
            <a:r>
              <a:rPr sz="1600">
                <a:latin typeface="微软雅黑" panose="020B0503020204020204" pitchFamily="34" charset="-122"/>
                <a:ea typeface="微软雅黑" panose="020B0503020204020204" pitchFamily="34" charset="-122"/>
                <a:sym typeface="+mn-ea"/>
              </a:rPr>
              <a:t>纺织工、编织工、农业学校教师、某些职业课程教师</a:t>
            </a:r>
            <a:r>
              <a:rPr lang="en-US" sz="1600">
                <a:latin typeface="微软雅黑" panose="020B0503020204020204" pitchFamily="34" charset="-122"/>
                <a:ea typeface="微软雅黑" panose="020B0503020204020204" pitchFamily="34" charset="-122"/>
                <a:sym typeface="+mn-ea"/>
              </a:rPr>
              <a:t>……</a:t>
            </a:r>
            <a:endParaRPr lang="en-US" altLang="zh-CN" sz="1600">
              <a:latin typeface="微软雅黑" panose="020B0503020204020204" pitchFamily="34" charset="-122"/>
              <a:ea typeface="微软雅黑" panose="020B0503020204020204" pitchFamily="34" charset="-122"/>
              <a:sym typeface="+mn-ea"/>
            </a:endParaRPr>
          </a:p>
          <a:p>
            <a:pPr indent="457200" fontAlgn="auto">
              <a:lnSpc>
                <a:spcPts val="2660"/>
              </a:lnSpc>
            </a:pPr>
            <a:endParaRPr lang="en-US" altLang="zh-CN" sz="1600">
              <a:solidFill>
                <a:schemeClr val="tx1"/>
              </a:solidFill>
              <a:latin typeface="微软雅黑" panose="020B0503020204020204" pitchFamily="34" charset="-122"/>
              <a:ea typeface="微软雅黑" panose="020B0503020204020204" pitchFamily="34" charset="-122"/>
            </a:endParaRPr>
          </a:p>
        </p:txBody>
      </p:sp>
      <p:grpSp>
        <p:nvGrpSpPr>
          <p:cNvPr id="11" name="组合 10"/>
          <p:cNvGrpSpPr/>
          <p:nvPr>
            <p:custDataLst>
              <p:tags r:id="rId1"/>
            </p:custDataLst>
          </p:nvPr>
        </p:nvGrpSpPr>
        <p:grpSpPr>
          <a:xfrm>
            <a:off x="374857" y="842901"/>
            <a:ext cx="1201103" cy="1202531"/>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5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750"/>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900"/>
                                  </p:stCondLst>
                                  <p:childTnLst>
                                    <p:set>
                                      <p:cBhvr>
                                        <p:cTn id="32" dur="1" fill="hold">
                                          <p:stCondLst>
                                            <p:cond delay="0"/>
                                          </p:stCondLst>
                                        </p:cTn>
                                        <p:tgtEl>
                                          <p:spTgt spid="8"/>
                                        </p:tgtEl>
                                        <p:attrNameLst>
                                          <p:attrName>style.visibility</p:attrName>
                                        </p:attrNameLst>
                                      </p:cBhvr>
                                      <p:to>
                                        <p:strVal val="visible"/>
                                      </p:to>
                                    </p:set>
                                    <p:animEffect transition="in" filter="wipe(up)">
                                      <p:cBhvr>
                                        <p:cTn id="3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735705"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找出你的霍兰德职业代码</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468755" y="1183005"/>
            <a:ext cx="4113530" cy="583565"/>
          </a:xfrm>
          <a:prstGeom prst="rect">
            <a:avLst/>
          </a:prstGeom>
          <a:noFill/>
          <a:ln w="9525">
            <a:noFill/>
            <a:miter lim="800000"/>
          </a:ln>
        </p:spPr>
        <p:txBody>
          <a:bodyPr wrap="square">
            <a:spAutoFit/>
          </a:bodyPr>
          <a:p>
            <a:pPr algn="ctr"/>
            <a:r>
              <a:rPr lang="zh-CN" altLang="en-US" sz="3200" b="1">
                <a:solidFill>
                  <a:srgbClr val="1B4367"/>
                </a:solidFill>
                <a:latin typeface="微软雅黑" panose="020B0503020204020204" pitchFamily="34" charset="-122"/>
                <a:ea typeface="微软雅黑" panose="020B0503020204020204" pitchFamily="34" charset="-122"/>
              </a:rPr>
              <a:t>一、兴趣类型代码</a:t>
            </a:r>
            <a:endParaRPr lang="zh-CN" altLang="en-US" sz="3200" b="1">
              <a:solidFill>
                <a:srgbClr val="1B4367"/>
              </a:solidFill>
              <a:latin typeface="微软雅黑" panose="020B0503020204020204" pitchFamily="34" charset="-122"/>
              <a:ea typeface="微软雅黑" panose="020B0503020204020204" pitchFamily="34" charset="-122"/>
            </a:endParaRPr>
          </a:p>
        </p:txBody>
      </p:sp>
      <p:sp>
        <p:nvSpPr>
          <p:cNvPr id="8" name="矩形 7"/>
          <p:cNvSpPr>
            <a:spLocks noChangeArrowheads="1"/>
          </p:cNvSpPr>
          <p:nvPr/>
        </p:nvSpPr>
        <p:spPr bwMode="auto">
          <a:xfrm>
            <a:off x="572135" y="2030095"/>
            <a:ext cx="8370570" cy="2908300"/>
          </a:xfrm>
          <a:prstGeom prst="rect">
            <a:avLst/>
          </a:prstGeom>
          <a:noFill/>
          <a:ln w="9525">
            <a:noFill/>
            <a:miter lim="800000"/>
          </a:ln>
        </p:spPr>
        <p:txBody>
          <a:bodyPr wrap="square">
            <a:noAutofit/>
          </a:bodyPr>
          <a:p>
            <a:pPr indent="457200" fontAlgn="auto">
              <a:lnSpc>
                <a:spcPts val="2660"/>
              </a:lnSpc>
            </a:pPr>
            <a:r>
              <a:rPr lang="zh-CN" altLang="en-US" sz="2000" b="1">
                <a:solidFill>
                  <a:srgbClr val="1D4865"/>
                </a:solidFill>
                <a:latin typeface="微软雅黑" panose="020B0503020204020204" pitchFamily="34" charset="-122"/>
                <a:ea typeface="微软雅黑" panose="020B0503020204020204" pitchFamily="34" charset="-122"/>
              </a:rPr>
              <a:t>REC：</a:t>
            </a:r>
            <a:r>
              <a:rPr sz="1600">
                <a:solidFill>
                  <a:schemeClr val="tx1"/>
                </a:solidFill>
                <a:latin typeface="微软雅黑" panose="020B0503020204020204" pitchFamily="34" charset="-122"/>
                <a:ea typeface="微软雅黑" panose="020B0503020204020204" pitchFamily="34" charset="-122"/>
              </a:rPr>
              <a:t>抄水表员、保姆、实验室动物饲养员、动物管理员。</a:t>
            </a:r>
            <a:endParaRPr sz="16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2000" b="1">
                <a:solidFill>
                  <a:srgbClr val="1D4865"/>
                </a:solidFill>
                <a:latin typeface="微软雅黑" panose="020B0503020204020204" pitchFamily="34" charset="-122"/>
                <a:ea typeface="微软雅黑" panose="020B0503020204020204" pitchFamily="34" charset="-122"/>
              </a:rPr>
              <a:t>REI：</a:t>
            </a:r>
            <a:r>
              <a:rPr sz="1600">
                <a:solidFill>
                  <a:schemeClr val="tx1"/>
                </a:solidFill>
                <a:latin typeface="微软雅黑" panose="020B0503020204020204" pitchFamily="34" charset="-122"/>
                <a:ea typeface="微软雅黑" panose="020B0503020204020204" pitchFamily="34" charset="-122"/>
              </a:rPr>
              <a:t>轮船船长、航海领航员、大副、试管实验员。</a:t>
            </a:r>
            <a:endParaRPr sz="16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2000" b="1">
                <a:solidFill>
                  <a:srgbClr val="1D4865"/>
                </a:solidFill>
                <a:latin typeface="微软雅黑" panose="020B0503020204020204" pitchFamily="34" charset="-122"/>
                <a:ea typeface="微软雅黑" panose="020B0503020204020204" pitchFamily="34" charset="-122"/>
              </a:rPr>
              <a:t>RES：</a:t>
            </a:r>
            <a:r>
              <a:rPr sz="1600">
                <a:solidFill>
                  <a:schemeClr val="tx1"/>
                </a:solidFill>
                <a:latin typeface="微软雅黑" panose="020B0503020204020204" pitchFamily="34" charset="-122"/>
                <a:ea typeface="微软雅黑" panose="020B0503020204020204" pitchFamily="34" charset="-122"/>
              </a:rPr>
              <a:t>旅馆服务员、家畜饲养员、渔民、渔网修补工、水手长、收割机操作工</a:t>
            </a:r>
            <a:r>
              <a:rPr lang="en-US" sz="1600">
                <a:solidFill>
                  <a:schemeClr val="tx1"/>
                </a:solidFill>
                <a:latin typeface="微软雅黑" panose="020B0503020204020204" pitchFamily="34" charset="-122"/>
                <a:ea typeface="微软雅黑" panose="020B0503020204020204" pitchFamily="34" charset="-122"/>
              </a:rPr>
              <a:t>……</a:t>
            </a:r>
            <a:endParaRPr lang="en-US" sz="1600">
              <a:solidFill>
                <a:schemeClr val="tx1"/>
              </a:solidFill>
              <a:latin typeface="微软雅黑" panose="020B0503020204020204" pitchFamily="34" charset="-122"/>
              <a:ea typeface="微软雅黑" panose="020B0503020204020204" pitchFamily="34" charset="-122"/>
            </a:endParaRPr>
          </a:p>
          <a:p>
            <a:pPr indent="457200" algn="l" fontAlgn="auto">
              <a:lnSpc>
                <a:spcPts val="2660"/>
              </a:lnSpc>
            </a:pPr>
            <a:r>
              <a:rPr lang="zh-CN" altLang="en-US" sz="2000" b="1">
                <a:solidFill>
                  <a:srgbClr val="1D4865"/>
                </a:solidFill>
                <a:latin typeface="微软雅黑" panose="020B0503020204020204" pitchFamily="34" charset="-122"/>
                <a:ea typeface="微软雅黑" panose="020B0503020204020204" pitchFamily="34" charset="-122"/>
                <a:sym typeface="+mn-ea"/>
              </a:rPr>
              <a:t>R</a:t>
            </a:r>
            <a:r>
              <a:rPr lang="en-US" altLang="zh-CN" sz="2000" b="1">
                <a:solidFill>
                  <a:srgbClr val="1D4865"/>
                </a:solidFill>
                <a:latin typeface="微软雅黑" panose="020B0503020204020204" pitchFamily="34" charset="-122"/>
                <a:ea typeface="微软雅黑" panose="020B0503020204020204" pitchFamily="34" charset="-122"/>
                <a:sym typeface="+mn-ea"/>
              </a:rPr>
              <a:t>C</a:t>
            </a:r>
            <a:r>
              <a:rPr lang="zh-CN" altLang="en-US" sz="2000" b="1">
                <a:solidFill>
                  <a:srgbClr val="1D4865"/>
                </a:solidFill>
                <a:latin typeface="微软雅黑" panose="020B0503020204020204" pitchFamily="34" charset="-122"/>
                <a:ea typeface="微软雅黑" panose="020B0503020204020204" pitchFamily="34" charset="-122"/>
                <a:sym typeface="+mn-ea"/>
              </a:rPr>
              <a:t>I ：</a:t>
            </a:r>
            <a:r>
              <a:rPr sz="1600">
                <a:latin typeface="微软雅黑" panose="020B0503020204020204" pitchFamily="34" charset="-122"/>
                <a:ea typeface="微软雅黑" panose="020B0503020204020204" pitchFamily="34" charset="-122"/>
                <a:sym typeface="+mn-ea"/>
              </a:rPr>
              <a:t>测量员、勘测员、仪表操作者、农业工程技师、化学工程技师</a:t>
            </a:r>
            <a:r>
              <a:rPr lang="en-US" sz="1600">
                <a:latin typeface="微软雅黑" panose="020B0503020204020204" pitchFamily="34" charset="-122"/>
                <a:ea typeface="微软雅黑" panose="020B0503020204020204" pitchFamily="34" charset="-122"/>
                <a:sym typeface="+mn-ea"/>
              </a:rPr>
              <a:t>……</a:t>
            </a:r>
            <a:endParaRPr lang="en-US" sz="1600">
              <a:latin typeface="微软雅黑" panose="020B0503020204020204" pitchFamily="34" charset="-122"/>
              <a:ea typeface="微软雅黑" panose="020B0503020204020204" pitchFamily="34" charset="-122"/>
              <a:sym typeface="+mn-ea"/>
            </a:endParaRPr>
          </a:p>
          <a:p>
            <a:pPr indent="457200" algn="l" fontAlgn="auto">
              <a:lnSpc>
                <a:spcPts val="2660"/>
              </a:lnSpc>
            </a:pPr>
            <a:r>
              <a:rPr lang="zh-CN" altLang="en-US" sz="2000" b="1">
                <a:solidFill>
                  <a:srgbClr val="1D4865"/>
                </a:solidFill>
                <a:latin typeface="微软雅黑" panose="020B0503020204020204" pitchFamily="34" charset="-122"/>
                <a:ea typeface="微软雅黑" panose="020B0503020204020204" pitchFamily="34" charset="-122"/>
                <a:sym typeface="+mn-ea"/>
              </a:rPr>
              <a:t>RCS：</a:t>
            </a:r>
            <a:r>
              <a:rPr sz="1600">
                <a:latin typeface="微软雅黑" panose="020B0503020204020204" pitchFamily="34" charset="-122"/>
                <a:ea typeface="微软雅黑" panose="020B0503020204020204" pitchFamily="34" charset="-122"/>
                <a:sym typeface="+mn-ea"/>
              </a:rPr>
              <a:t>公共汽车驾驶员、一等水手、游泳池服务员、裁缝、建筑工人</a:t>
            </a:r>
            <a:r>
              <a:rPr lang="en-US" sz="1600">
                <a:latin typeface="微软雅黑" panose="020B0503020204020204" pitchFamily="34" charset="-122"/>
                <a:ea typeface="微软雅黑" panose="020B0503020204020204" pitchFamily="34" charset="-122"/>
                <a:sym typeface="+mn-ea"/>
              </a:rPr>
              <a:t>……</a:t>
            </a:r>
            <a:endParaRPr sz="1600">
              <a:solidFill>
                <a:schemeClr val="tx1"/>
              </a:solidFill>
              <a:latin typeface="微软雅黑" panose="020B0503020204020204" pitchFamily="34" charset="-122"/>
              <a:ea typeface="微软雅黑" panose="020B0503020204020204" pitchFamily="34" charset="-122"/>
            </a:endParaRPr>
          </a:p>
          <a:p>
            <a:pPr indent="457200" algn="l" fontAlgn="auto">
              <a:lnSpc>
                <a:spcPts val="2660"/>
              </a:lnSpc>
            </a:pPr>
            <a:r>
              <a:rPr lang="zh-CN" altLang="en-US" sz="2000" b="1">
                <a:solidFill>
                  <a:srgbClr val="1D4865"/>
                </a:solidFill>
                <a:latin typeface="微软雅黑" panose="020B0503020204020204" pitchFamily="34" charset="-122"/>
                <a:ea typeface="微软雅黑" panose="020B0503020204020204" pitchFamily="34" charset="-122"/>
                <a:sym typeface="+mn-ea"/>
              </a:rPr>
              <a:t>RCE：</a:t>
            </a:r>
            <a:r>
              <a:rPr sz="1600">
                <a:latin typeface="微软雅黑" panose="020B0503020204020204" pitchFamily="34" charset="-122"/>
                <a:ea typeface="微软雅黑" panose="020B0503020204020204" pitchFamily="34" charset="-122"/>
                <a:sym typeface="+mn-ea"/>
              </a:rPr>
              <a:t>打井工、吊车驾驶员、农场工人、邮件分类员、铲车司机、拖拉机司机。</a:t>
            </a:r>
            <a:endParaRPr sz="1600">
              <a:solidFill>
                <a:schemeClr val="tx1"/>
              </a:solidFill>
              <a:latin typeface="微软雅黑" panose="020B0503020204020204" pitchFamily="34" charset="-122"/>
              <a:ea typeface="微软雅黑" panose="020B0503020204020204" pitchFamily="34" charset="-122"/>
            </a:endParaRPr>
          </a:p>
          <a:p>
            <a:pPr indent="457200" algn="l" fontAlgn="auto">
              <a:lnSpc>
                <a:spcPts val="2660"/>
              </a:lnSpc>
            </a:pPr>
            <a:r>
              <a:rPr lang="zh-CN" altLang="en-US" sz="2000" b="1">
                <a:solidFill>
                  <a:srgbClr val="1D4865"/>
                </a:solidFill>
                <a:latin typeface="微软雅黑" panose="020B0503020204020204" pitchFamily="34" charset="-122"/>
                <a:ea typeface="微软雅黑" panose="020B0503020204020204" pitchFamily="34" charset="-122"/>
                <a:sym typeface="+mn-ea"/>
              </a:rPr>
              <a:t>IAS ：</a:t>
            </a:r>
            <a:r>
              <a:rPr sz="1600">
                <a:latin typeface="微软雅黑" panose="020B0503020204020204" pitchFamily="34" charset="-122"/>
                <a:ea typeface="微软雅黑" panose="020B0503020204020204" pitchFamily="34" charset="-122"/>
                <a:sym typeface="+mn-ea"/>
              </a:rPr>
              <a:t>普通经济学家、农场经济学家、财政经济学家、国际贸易经济学家</a:t>
            </a:r>
            <a:r>
              <a:rPr lang="en-US" sz="1600">
                <a:latin typeface="微软雅黑" panose="020B0503020204020204" pitchFamily="34" charset="-122"/>
                <a:ea typeface="微软雅黑" panose="020B0503020204020204" pitchFamily="34" charset="-122"/>
                <a:sym typeface="+mn-ea"/>
              </a:rPr>
              <a:t>……</a:t>
            </a:r>
            <a:endParaRPr lang="zh-CN" altLang="en-US" sz="1800">
              <a:solidFill>
                <a:srgbClr val="1D4865"/>
              </a:solidFill>
              <a:latin typeface="微软雅黑" panose="020B0503020204020204" pitchFamily="34" charset="-122"/>
              <a:ea typeface="微软雅黑" panose="020B0503020204020204" pitchFamily="34" charset="-122"/>
            </a:endParaRPr>
          </a:p>
          <a:p>
            <a:pPr indent="457200" algn="l" fontAlgn="auto">
              <a:lnSpc>
                <a:spcPts val="2660"/>
              </a:lnSpc>
            </a:pPr>
            <a:endParaRPr lang="zh-CN" sz="16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endParaRPr lang="zh-CN" altLang="en-US" sz="1800">
              <a:solidFill>
                <a:srgbClr val="1D4865"/>
              </a:solidFill>
              <a:latin typeface="微软雅黑" panose="020B0503020204020204" pitchFamily="34" charset="-122"/>
              <a:ea typeface="微软雅黑" panose="020B0503020204020204" pitchFamily="34" charset="-122"/>
            </a:endParaRPr>
          </a:p>
          <a:p>
            <a:pPr indent="457200" fontAlgn="auto">
              <a:lnSpc>
                <a:spcPts val="2660"/>
              </a:lnSpc>
            </a:pPr>
            <a:endParaRPr lang="zh-CN" sz="1600">
              <a:solidFill>
                <a:schemeClr val="tx1"/>
              </a:solidFill>
              <a:latin typeface="微软雅黑" panose="020B0503020204020204" pitchFamily="34" charset="-122"/>
              <a:ea typeface="微软雅黑" panose="020B0503020204020204" pitchFamily="34" charset="-122"/>
            </a:endParaRPr>
          </a:p>
        </p:txBody>
      </p:sp>
      <p:grpSp>
        <p:nvGrpSpPr>
          <p:cNvPr id="11" name="组合 10"/>
          <p:cNvGrpSpPr/>
          <p:nvPr>
            <p:custDataLst>
              <p:tags r:id="rId1"/>
            </p:custDataLst>
          </p:nvPr>
        </p:nvGrpSpPr>
        <p:grpSpPr>
          <a:xfrm>
            <a:off x="374857" y="842901"/>
            <a:ext cx="1201103" cy="1202531"/>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5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750"/>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900"/>
                                  </p:stCondLst>
                                  <p:childTnLst>
                                    <p:set>
                                      <p:cBhvr>
                                        <p:cTn id="32" dur="1" fill="hold">
                                          <p:stCondLst>
                                            <p:cond delay="0"/>
                                          </p:stCondLst>
                                        </p:cTn>
                                        <p:tgtEl>
                                          <p:spTgt spid="8"/>
                                        </p:tgtEl>
                                        <p:attrNameLst>
                                          <p:attrName>style.visibility</p:attrName>
                                        </p:attrNameLst>
                                      </p:cBhvr>
                                      <p:to>
                                        <p:strVal val="visible"/>
                                      </p:to>
                                    </p:set>
                                    <p:animEffect transition="in" filter="wipe(up)">
                                      <p:cBhvr>
                                        <p:cTn id="3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735705"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找出你的霍兰德职业代码</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468755" y="1183005"/>
            <a:ext cx="4113530" cy="583565"/>
          </a:xfrm>
          <a:prstGeom prst="rect">
            <a:avLst/>
          </a:prstGeom>
          <a:noFill/>
          <a:ln w="9525">
            <a:noFill/>
            <a:miter lim="800000"/>
          </a:ln>
        </p:spPr>
        <p:txBody>
          <a:bodyPr wrap="square">
            <a:spAutoFit/>
          </a:bodyPr>
          <a:p>
            <a:pPr algn="ctr"/>
            <a:r>
              <a:rPr lang="zh-CN" altLang="en-US" sz="3200" b="1">
                <a:solidFill>
                  <a:srgbClr val="1B4367"/>
                </a:solidFill>
                <a:latin typeface="微软雅黑" panose="020B0503020204020204" pitchFamily="34" charset="-122"/>
                <a:ea typeface="微软雅黑" panose="020B0503020204020204" pitchFamily="34" charset="-122"/>
              </a:rPr>
              <a:t>一、兴趣类型代码</a:t>
            </a:r>
            <a:endParaRPr lang="zh-CN" altLang="en-US" sz="3200" b="1">
              <a:solidFill>
                <a:srgbClr val="1B4367"/>
              </a:solidFill>
              <a:latin typeface="微软雅黑" panose="020B0503020204020204" pitchFamily="34" charset="-122"/>
              <a:ea typeface="微软雅黑" panose="020B0503020204020204" pitchFamily="34" charset="-122"/>
            </a:endParaRPr>
          </a:p>
        </p:txBody>
      </p:sp>
      <p:sp>
        <p:nvSpPr>
          <p:cNvPr id="8" name="矩形 7"/>
          <p:cNvSpPr>
            <a:spLocks noChangeArrowheads="1"/>
          </p:cNvSpPr>
          <p:nvPr/>
        </p:nvSpPr>
        <p:spPr bwMode="auto">
          <a:xfrm>
            <a:off x="572135" y="2030095"/>
            <a:ext cx="8370570" cy="2925445"/>
          </a:xfrm>
          <a:prstGeom prst="rect">
            <a:avLst/>
          </a:prstGeom>
          <a:noFill/>
          <a:ln w="9525">
            <a:noFill/>
            <a:miter lim="800000"/>
          </a:ln>
        </p:spPr>
        <p:txBody>
          <a:bodyPr wrap="square">
            <a:noAutofit/>
          </a:bodyPr>
          <a:p>
            <a:pPr indent="457200" fontAlgn="auto">
              <a:lnSpc>
                <a:spcPts val="2660"/>
              </a:lnSpc>
            </a:pPr>
            <a:r>
              <a:rPr sz="2000" b="1">
                <a:solidFill>
                  <a:srgbClr val="1D4865"/>
                </a:solidFill>
                <a:latin typeface="微软雅黑" panose="020B0503020204020204" pitchFamily="34" charset="-122"/>
                <a:ea typeface="微软雅黑" panose="020B0503020204020204" pitchFamily="34" charset="-122"/>
              </a:rPr>
              <a:t>IAR ：</a:t>
            </a:r>
            <a:r>
              <a:rPr sz="1600">
                <a:solidFill>
                  <a:schemeClr val="tx1"/>
                </a:solidFill>
                <a:latin typeface="微软雅黑" panose="020B0503020204020204" pitchFamily="34" charset="-122"/>
                <a:ea typeface="微软雅黑" panose="020B0503020204020204" pitchFamily="34" charset="-122"/>
              </a:rPr>
              <a:t>人类学家、天文学家、化学家、物理学家、医学病理分析员、动物标本剥制者、化石修复者、艺术品管理者</a:t>
            </a:r>
            <a:r>
              <a:rPr lang="zh-CN" sz="1600">
                <a:solidFill>
                  <a:schemeClr val="tx1"/>
                </a:solidFill>
                <a:latin typeface="微软雅黑" panose="020B0503020204020204" pitchFamily="34" charset="-122"/>
                <a:ea typeface="微软雅黑" panose="020B0503020204020204" pitchFamily="34" charset="-122"/>
              </a:rPr>
              <a:t>。</a:t>
            </a:r>
            <a:endParaRPr sz="16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2000" b="1">
                <a:solidFill>
                  <a:srgbClr val="1D4865"/>
                </a:solidFill>
                <a:latin typeface="微软雅黑" panose="020B0503020204020204" pitchFamily="34" charset="-122"/>
                <a:ea typeface="微软雅黑" panose="020B0503020204020204" pitchFamily="34" charset="-122"/>
              </a:rPr>
              <a:t>ISE ：</a:t>
            </a:r>
            <a:r>
              <a:rPr sz="1600">
                <a:solidFill>
                  <a:schemeClr val="tx1"/>
                </a:solidFill>
                <a:latin typeface="微软雅黑" panose="020B0503020204020204" pitchFamily="34" charset="-122"/>
                <a:ea typeface="微软雅黑" panose="020B0503020204020204" pitchFamily="34" charset="-122"/>
              </a:rPr>
              <a:t>营养学家、饮食顾问、火灾检查员、邮政服务检查员。</a:t>
            </a:r>
            <a:endParaRPr sz="16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2000" b="1">
                <a:solidFill>
                  <a:srgbClr val="1D4865"/>
                </a:solidFill>
                <a:latin typeface="微软雅黑" panose="020B0503020204020204" pitchFamily="34" charset="-122"/>
                <a:ea typeface="微软雅黑" panose="020B0503020204020204" pitchFamily="34" charset="-122"/>
              </a:rPr>
              <a:t>ISC ：</a:t>
            </a:r>
            <a:r>
              <a:rPr sz="1600">
                <a:solidFill>
                  <a:schemeClr val="tx1"/>
                </a:solidFill>
                <a:latin typeface="微软雅黑" panose="020B0503020204020204" pitchFamily="34" charset="-122"/>
                <a:ea typeface="微软雅黑" panose="020B0503020204020204" pitchFamily="34" charset="-122"/>
              </a:rPr>
              <a:t>侦察员、电视播音室修理员、电视修理服务员、验尸室人员</a:t>
            </a:r>
            <a:r>
              <a:rPr lang="en-US" sz="1600">
                <a:solidFill>
                  <a:schemeClr val="tx1"/>
                </a:solidFill>
                <a:latin typeface="微软雅黑" panose="020B0503020204020204" pitchFamily="34" charset="-122"/>
                <a:ea typeface="微软雅黑" panose="020B0503020204020204" pitchFamily="34" charset="-122"/>
              </a:rPr>
              <a:t>……</a:t>
            </a:r>
            <a:endParaRPr sz="16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2000" b="1">
                <a:solidFill>
                  <a:srgbClr val="1D4865"/>
                </a:solidFill>
                <a:latin typeface="微软雅黑" panose="020B0503020204020204" pitchFamily="34" charset="-122"/>
                <a:ea typeface="微软雅黑" panose="020B0503020204020204" pitchFamily="34" charset="-122"/>
              </a:rPr>
              <a:t>ISR ：</a:t>
            </a:r>
            <a:r>
              <a:rPr sz="1600">
                <a:solidFill>
                  <a:schemeClr val="tx1"/>
                </a:solidFill>
                <a:latin typeface="微软雅黑" panose="020B0503020204020204" pitchFamily="34" charset="-122"/>
                <a:ea typeface="微软雅黑" panose="020B0503020204020204" pitchFamily="34" charset="-122"/>
              </a:rPr>
              <a:t>水生生物学者、昆虫学者、微生物学家、配镜师</a:t>
            </a:r>
            <a:r>
              <a:rPr lang="en-US" sz="1600">
                <a:solidFill>
                  <a:schemeClr val="tx1"/>
                </a:solidFill>
                <a:latin typeface="微软雅黑" panose="020B0503020204020204" pitchFamily="34" charset="-122"/>
                <a:ea typeface="微软雅黑" panose="020B0503020204020204" pitchFamily="34" charset="-122"/>
              </a:rPr>
              <a:t>……</a:t>
            </a:r>
            <a:endParaRPr lang="en-US" sz="16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sz="1800" b="1">
                <a:solidFill>
                  <a:srgbClr val="1D4865"/>
                </a:solidFill>
                <a:latin typeface="微软雅黑" panose="020B0503020204020204" pitchFamily="34" charset="-122"/>
                <a:ea typeface="微软雅黑" panose="020B0503020204020204" pitchFamily="34" charset="-122"/>
                <a:sym typeface="+mn-ea"/>
              </a:rPr>
              <a:t>ISA ：</a:t>
            </a:r>
            <a:r>
              <a:rPr sz="1800">
                <a:latin typeface="微软雅黑" panose="020B0503020204020204" pitchFamily="34" charset="-122"/>
                <a:ea typeface="微软雅黑" panose="020B0503020204020204" pitchFamily="34" charset="-122"/>
                <a:sym typeface="+mn-ea"/>
              </a:rPr>
              <a:t>实验心理学家、普通心理学家、发展心理学家、教育心理学家</a:t>
            </a:r>
            <a:r>
              <a:rPr lang="en-US" sz="1800">
                <a:latin typeface="微软雅黑" panose="020B0503020204020204" pitchFamily="34" charset="-122"/>
                <a:ea typeface="微软雅黑" panose="020B0503020204020204" pitchFamily="34" charset="-122"/>
                <a:sym typeface="+mn-ea"/>
              </a:rPr>
              <a:t>……</a:t>
            </a:r>
            <a:endParaRPr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b="1">
                <a:solidFill>
                  <a:srgbClr val="1D4865"/>
                </a:solidFill>
                <a:latin typeface="微软雅黑" panose="020B0503020204020204" pitchFamily="34" charset="-122"/>
                <a:ea typeface="微软雅黑" panose="020B0503020204020204" pitchFamily="34" charset="-122"/>
                <a:sym typeface="+mn-ea"/>
              </a:rPr>
              <a:t>IES ：</a:t>
            </a:r>
            <a:r>
              <a:rPr sz="1800">
                <a:latin typeface="微软雅黑" panose="020B0503020204020204" pitchFamily="34" charset="-122"/>
                <a:ea typeface="微软雅黑" panose="020B0503020204020204" pitchFamily="34" charset="-122"/>
                <a:sym typeface="+mn-ea"/>
              </a:rPr>
              <a:t>细菌学家、生理学家、化学专家、地质专家、地理物理学专家</a:t>
            </a:r>
            <a:r>
              <a:rPr lang="en-US" sz="1800">
                <a:latin typeface="微软雅黑" panose="020B0503020204020204" pitchFamily="34" charset="-122"/>
                <a:ea typeface="微软雅黑" panose="020B0503020204020204" pitchFamily="34" charset="-122"/>
                <a:sym typeface="+mn-ea"/>
              </a:rPr>
              <a:t>……</a:t>
            </a:r>
            <a:r>
              <a:rPr lang="en-US" altLang="zh-CN" sz="1800">
                <a:solidFill>
                  <a:srgbClr val="1D4865"/>
                </a:solidFill>
                <a:latin typeface="微软雅黑" panose="020B0503020204020204" pitchFamily="34" charset="-122"/>
                <a:ea typeface="微软雅黑" panose="020B0503020204020204" pitchFamily="34" charset="-122"/>
                <a:sym typeface="+mn-ea"/>
              </a:rPr>
              <a:t>-</a:t>
            </a:r>
            <a:endParaRPr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b="1">
                <a:solidFill>
                  <a:srgbClr val="1D4865"/>
                </a:solidFill>
                <a:latin typeface="微软雅黑" panose="020B0503020204020204" pitchFamily="34" charset="-122"/>
                <a:ea typeface="微软雅黑" panose="020B0503020204020204" pitchFamily="34" charset="-122"/>
                <a:sym typeface="+mn-ea"/>
              </a:rPr>
              <a:t>IEC ：</a:t>
            </a:r>
            <a:r>
              <a:rPr sz="1800">
                <a:latin typeface="微软雅黑" panose="020B0503020204020204" pitchFamily="34" charset="-122"/>
                <a:ea typeface="微软雅黑" panose="020B0503020204020204" pitchFamily="34" charset="-122"/>
                <a:sym typeface="+mn-ea"/>
              </a:rPr>
              <a:t>档案保管员、保险统计员。</a:t>
            </a:r>
            <a:endParaRPr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endParaRPr lang="zh-CN" sz="1600">
              <a:solidFill>
                <a:schemeClr val="tx1"/>
              </a:solidFill>
              <a:latin typeface="微软雅黑" panose="020B0503020204020204" pitchFamily="34" charset="-122"/>
              <a:ea typeface="微软雅黑" panose="020B0503020204020204" pitchFamily="34" charset="-122"/>
            </a:endParaRPr>
          </a:p>
        </p:txBody>
      </p:sp>
      <p:grpSp>
        <p:nvGrpSpPr>
          <p:cNvPr id="11" name="组合 10"/>
          <p:cNvGrpSpPr/>
          <p:nvPr>
            <p:custDataLst>
              <p:tags r:id="rId1"/>
            </p:custDataLst>
          </p:nvPr>
        </p:nvGrpSpPr>
        <p:grpSpPr>
          <a:xfrm>
            <a:off x="374857" y="842901"/>
            <a:ext cx="1201103" cy="1202531"/>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5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750"/>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900"/>
                                  </p:stCondLst>
                                  <p:childTnLst>
                                    <p:set>
                                      <p:cBhvr>
                                        <p:cTn id="32" dur="1" fill="hold">
                                          <p:stCondLst>
                                            <p:cond delay="0"/>
                                          </p:stCondLst>
                                        </p:cTn>
                                        <p:tgtEl>
                                          <p:spTgt spid="8"/>
                                        </p:tgtEl>
                                        <p:attrNameLst>
                                          <p:attrName>style.visibility</p:attrName>
                                        </p:attrNameLst>
                                      </p:cBhvr>
                                      <p:to>
                                        <p:strVal val="visible"/>
                                      </p:to>
                                    </p:set>
                                    <p:animEffect transition="in" filter="wipe(up)">
                                      <p:cBhvr>
                                        <p:cTn id="3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735705"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找出你的霍兰德职业代码</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468755" y="1183005"/>
            <a:ext cx="4113530" cy="583565"/>
          </a:xfrm>
          <a:prstGeom prst="rect">
            <a:avLst/>
          </a:prstGeom>
          <a:noFill/>
          <a:ln w="9525">
            <a:noFill/>
            <a:miter lim="800000"/>
          </a:ln>
        </p:spPr>
        <p:txBody>
          <a:bodyPr wrap="square">
            <a:spAutoFit/>
          </a:bodyPr>
          <a:p>
            <a:pPr algn="ctr"/>
            <a:r>
              <a:rPr lang="zh-CN" altLang="en-US" sz="3200" b="1">
                <a:solidFill>
                  <a:srgbClr val="1B4367"/>
                </a:solidFill>
                <a:latin typeface="微软雅黑" panose="020B0503020204020204" pitchFamily="34" charset="-122"/>
                <a:ea typeface="微软雅黑" panose="020B0503020204020204" pitchFamily="34" charset="-122"/>
              </a:rPr>
              <a:t>一、兴趣类型代码</a:t>
            </a:r>
            <a:endParaRPr lang="zh-CN" altLang="en-US" sz="3200" b="1">
              <a:solidFill>
                <a:srgbClr val="1B4367"/>
              </a:solidFill>
              <a:latin typeface="微软雅黑" panose="020B0503020204020204" pitchFamily="34" charset="-122"/>
              <a:ea typeface="微软雅黑" panose="020B0503020204020204" pitchFamily="34" charset="-122"/>
            </a:endParaRPr>
          </a:p>
        </p:txBody>
      </p:sp>
      <p:sp>
        <p:nvSpPr>
          <p:cNvPr id="8" name="矩形 7"/>
          <p:cNvSpPr>
            <a:spLocks noChangeArrowheads="1"/>
          </p:cNvSpPr>
          <p:nvPr/>
        </p:nvSpPr>
        <p:spPr bwMode="auto">
          <a:xfrm>
            <a:off x="572135" y="2030095"/>
            <a:ext cx="8370570" cy="2907665"/>
          </a:xfrm>
          <a:prstGeom prst="rect">
            <a:avLst/>
          </a:prstGeom>
          <a:noFill/>
          <a:ln w="9525">
            <a:noFill/>
            <a:miter lim="800000"/>
          </a:ln>
        </p:spPr>
        <p:txBody>
          <a:bodyPr wrap="square">
            <a:noAutofit/>
          </a:bodyPr>
          <a:p>
            <a:pPr indent="457200" algn="l" fontAlgn="auto">
              <a:lnSpc>
                <a:spcPts val="2660"/>
              </a:lnSpc>
            </a:pPr>
            <a:r>
              <a:rPr lang="zh-CN" altLang="en-US" sz="1800" b="1">
                <a:solidFill>
                  <a:srgbClr val="1D4865"/>
                </a:solidFill>
                <a:latin typeface="微软雅黑" panose="020B0503020204020204" pitchFamily="34" charset="-122"/>
                <a:ea typeface="微软雅黑" panose="020B0503020204020204" pitchFamily="34" charset="-122"/>
                <a:sym typeface="+mn-ea"/>
              </a:rPr>
              <a:t>ICR ：</a:t>
            </a:r>
            <a:r>
              <a:rPr sz="1800">
                <a:latin typeface="微软雅黑" panose="020B0503020204020204" pitchFamily="34" charset="-122"/>
                <a:ea typeface="微软雅黑" panose="020B0503020204020204" pitchFamily="34" charset="-122"/>
                <a:sym typeface="+mn-ea"/>
              </a:rPr>
              <a:t>质量检验技术员、地质学技师、工程师、法官、图书馆技术辅导员</a:t>
            </a:r>
            <a:r>
              <a:rPr lang="en-US" sz="1800">
                <a:latin typeface="微软雅黑" panose="020B0503020204020204" pitchFamily="34" charset="-122"/>
                <a:ea typeface="微软雅黑" panose="020B0503020204020204" pitchFamily="34" charset="-122"/>
                <a:sym typeface="+mn-ea"/>
              </a:rPr>
              <a:t>……</a:t>
            </a:r>
            <a:endParaRPr sz="2000" b="1">
              <a:solidFill>
                <a:srgbClr val="1D4865"/>
              </a:solidFill>
              <a:latin typeface="微软雅黑" panose="020B0503020204020204" pitchFamily="34" charset="-122"/>
              <a:ea typeface="微软雅黑" panose="020B0503020204020204" pitchFamily="34" charset="-122"/>
            </a:endParaRPr>
          </a:p>
          <a:p>
            <a:pPr indent="457200" fontAlgn="auto">
              <a:lnSpc>
                <a:spcPts val="2660"/>
              </a:lnSpc>
            </a:pPr>
            <a:r>
              <a:rPr sz="2000" b="1">
                <a:solidFill>
                  <a:srgbClr val="1D4865"/>
                </a:solidFill>
                <a:latin typeface="微软雅黑" panose="020B0503020204020204" pitchFamily="34" charset="-122"/>
                <a:ea typeface="微软雅黑" panose="020B0503020204020204" pitchFamily="34" charset="-122"/>
              </a:rPr>
              <a:t>IRA ：</a:t>
            </a:r>
            <a:r>
              <a:rPr sz="1600">
                <a:solidFill>
                  <a:schemeClr val="tx1"/>
                </a:solidFill>
                <a:latin typeface="微软雅黑" panose="020B0503020204020204" pitchFamily="34" charset="-122"/>
                <a:ea typeface="微软雅黑" panose="020B0503020204020204" pitchFamily="34" charset="-122"/>
              </a:rPr>
              <a:t>地理学家、地质学家、声学物理学家、矿物学家</a:t>
            </a:r>
            <a:r>
              <a:rPr lang="en-US" sz="1600">
                <a:solidFill>
                  <a:schemeClr val="tx1"/>
                </a:solidFill>
                <a:latin typeface="微软雅黑" panose="020B0503020204020204" pitchFamily="34" charset="-122"/>
                <a:ea typeface="微软雅黑" panose="020B0503020204020204" pitchFamily="34" charset="-122"/>
              </a:rPr>
              <a:t>……</a:t>
            </a:r>
            <a:endParaRPr sz="16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2000" b="1">
                <a:solidFill>
                  <a:srgbClr val="1D4865"/>
                </a:solidFill>
                <a:latin typeface="微软雅黑" panose="020B0503020204020204" pitchFamily="34" charset="-122"/>
                <a:ea typeface="微软雅黑" panose="020B0503020204020204" pitchFamily="34" charset="-122"/>
              </a:rPr>
              <a:t>IRS ：</a:t>
            </a:r>
            <a:r>
              <a:rPr sz="1600">
                <a:solidFill>
                  <a:schemeClr val="tx1"/>
                </a:solidFill>
                <a:latin typeface="微软雅黑" panose="020B0503020204020204" pitchFamily="34" charset="-122"/>
                <a:ea typeface="微软雅黑" panose="020B0503020204020204" pitchFamily="34" charset="-122"/>
              </a:rPr>
              <a:t>流体物理学家、物理海洋学家、等离子体物理学家、农业科学家</a:t>
            </a:r>
            <a:r>
              <a:rPr lang="en-US" sz="1600">
                <a:solidFill>
                  <a:schemeClr val="tx1"/>
                </a:solidFill>
                <a:latin typeface="微软雅黑" panose="020B0503020204020204" pitchFamily="34" charset="-122"/>
                <a:ea typeface="微软雅黑" panose="020B0503020204020204" pitchFamily="34" charset="-122"/>
              </a:rPr>
              <a:t>……</a:t>
            </a:r>
            <a:endParaRPr sz="16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2000" b="1">
                <a:solidFill>
                  <a:srgbClr val="1D4865"/>
                </a:solidFill>
                <a:latin typeface="微软雅黑" panose="020B0503020204020204" pitchFamily="34" charset="-122"/>
                <a:ea typeface="微软雅黑" panose="020B0503020204020204" pitchFamily="34" charset="-122"/>
              </a:rPr>
              <a:t>IRE ：</a:t>
            </a:r>
            <a:r>
              <a:rPr sz="1600">
                <a:solidFill>
                  <a:schemeClr val="tx1"/>
                </a:solidFill>
                <a:latin typeface="微软雅黑" panose="020B0503020204020204" pitchFamily="34" charset="-122"/>
                <a:ea typeface="微软雅黑" panose="020B0503020204020204" pitchFamily="34" charset="-122"/>
              </a:rPr>
              <a:t>化验员、化学工程师、纺织工程师、食品技术人员、渔业技术专家</a:t>
            </a:r>
            <a:r>
              <a:rPr lang="en-US" sz="1600">
                <a:solidFill>
                  <a:schemeClr val="tx1"/>
                </a:solidFill>
                <a:latin typeface="微软雅黑" panose="020B0503020204020204" pitchFamily="34" charset="-122"/>
                <a:ea typeface="微软雅黑" panose="020B0503020204020204" pitchFamily="34" charset="-122"/>
              </a:rPr>
              <a:t>……</a:t>
            </a:r>
            <a:endParaRPr sz="16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2000" b="1">
                <a:solidFill>
                  <a:srgbClr val="1D4865"/>
                </a:solidFill>
                <a:latin typeface="微软雅黑" panose="020B0503020204020204" pitchFamily="34" charset="-122"/>
                <a:ea typeface="微软雅黑" panose="020B0503020204020204" pitchFamily="34" charset="-122"/>
              </a:rPr>
              <a:t>IR</a:t>
            </a:r>
            <a:r>
              <a:rPr lang="zh-CN" altLang="en-US" sz="2000" b="1">
                <a:solidFill>
                  <a:srgbClr val="1D4865"/>
                </a:solidFill>
                <a:latin typeface="微软雅黑" panose="020B0503020204020204" pitchFamily="34" charset="-122"/>
                <a:ea typeface="微软雅黑" panose="020B0503020204020204" pitchFamily="34" charset="-122"/>
                <a:sym typeface="+mn-ea"/>
              </a:rPr>
              <a:t>C</a:t>
            </a:r>
            <a:r>
              <a:rPr lang="zh-CN" altLang="en-US" sz="2000" b="1">
                <a:solidFill>
                  <a:srgbClr val="1D4865"/>
                </a:solidFill>
                <a:latin typeface="微软雅黑" panose="020B0503020204020204" pitchFamily="34" charset="-122"/>
                <a:ea typeface="微软雅黑" panose="020B0503020204020204" pitchFamily="34" charset="-122"/>
              </a:rPr>
              <a:t> ：</a:t>
            </a:r>
            <a:r>
              <a:rPr sz="1600">
                <a:latin typeface="微软雅黑" panose="020B0503020204020204" pitchFamily="34" charset="-122"/>
                <a:ea typeface="微软雅黑" panose="020B0503020204020204" pitchFamily="34" charset="-122"/>
              </a:rPr>
              <a:t>飞机领航员、飞行员、物理实验室技术人员、文献检查员</a:t>
            </a:r>
            <a:r>
              <a:rPr lang="en-US" sz="1600">
                <a:latin typeface="微软雅黑" panose="020B0503020204020204" pitchFamily="34" charset="-122"/>
                <a:ea typeface="微软雅黑" panose="020B0503020204020204" pitchFamily="34" charset="-122"/>
              </a:rPr>
              <a:t>……</a:t>
            </a:r>
            <a:endParaRPr lang="en-US" sz="1600">
              <a:latin typeface="微软雅黑" panose="020B0503020204020204" pitchFamily="34" charset="-122"/>
              <a:ea typeface="微软雅黑" panose="020B0503020204020204" pitchFamily="34" charset="-122"/>
            </a:endParaRPr>
          </a:p>
          <a:p>
            <a:pPr indent="457200" algn="l" fontAlgn="auto">
              <a:lnSpc>
                <a:spcPts val="2660"/>
              </a:lnSpc>
            </a:pPr>
            <a:r>
              <a:rPr sz="2000" b="1">
                <a:solidFill>
                  <a:srgbClr val="1D4865"/>
                </a:solidFill>
                <a:latin typeface="微软雅黑" panose="020B0503020204020204" pitchFamily="34" charset="-122"/>
                <a:ea typeface="微软雅黑" panose="020B0503020204020204" pitchFamily="34" charset="-122"/>
                <a:sym typeface="+mn-ea"/>
              </a:rPr>
              <a:t>CRI ：</a:t>
            </a:r>
            <a:r>
              <a:rPr sz="1600">
                <a:latin typeface="微软雅黑" panose="020B0503020204020204" pitchFamily="34" charset="-122"/>
                <a:ea typeface="微软雅黑" panose="020B0503020204020204" pitchFamily="34" charset="-122"/>
                <a:sym typeface="+mn-ea"/>
              </a:rPr>
              <a:t>簿记员、会计、记时员、铸造机操作工</a:t>
            </a:r>
            <a:r>
              <a:rPr lang="en-US" sz="1600">
                <a:latin typeface="微软雅黑" panose="020B0503020204020204" pitchFamily="34" charset="-122"/>
                <a:ea typeface="微软雅黑" panose="020B0503020204020204" pitchFamily="34" charset="-122"/>
                <a:sym typeface="+mn-ea"/>
              </a:rPr>
              <a:t>……</a:t>
            </a:r>
            <a:endParaRPr sz="1600">
              <a:solidFill>
                <a:schemeClr val="tx1"/>
              </a:solidFill>
              <a:latin typeface="微软雅黑" panose="020B0503020204020204" pitchFamily="34" charset="-122"/>
              <a:ea typeface="微软雅黑" panose="020B0503020204020204" pitchFamily="34" charset="-122"/>
            </a:endParaRPr>
          </a:p>
          <a:p>
            <a:pPr indent="457200" algn="l" fontAlgn="auto">
              <a:lnSpc>
                <a:spcPts val="2660"/>
              </a:lnSpc>
            </a:pPr>
            <a:r>
              <a:rPr lang="en-US" altLang="zh-CN" sz="2000" b="1">
                <a:solidFill>
                  <a:srgbClr val="1D4865"/>
                </a:solidFill>
                <a:latin typeface="微软雅黑" panose="020B0503020204020204" pitchFamily="34" charset="-122"/>
                <a:ea typeface="微软雅黑" panose="020B0503020204020204" pitchFamily="34" charset="-122"/>
                <a:sym typeface="+mn-ea"/>
              </a:rPr>
              <a:t>C</a:t>
            </a:r>
            <a:r>
              <a:rPr lang="zh-CN" altLang="en-US" sz="2000" b="1">
                <a:solidFill>
                  <a:srgbClr val="1D4865"/>
                </a:solidFill>
                <a:latin typeface="微软雅黑" panose="020B0503020204020204" pitchFamily="34" charset="-122"/>
                <a:ea typeface="微软雅黑" panose="020B0503020204020204" pitchFamily="34" charset="-122"/>
                <a:sym typeface="+mn-ea"/>
              </a:rPr>
              <a:t>RS ：</a:t>
            </a:r>
            <a:r>
              <a:rPr sz="1600">
                <a:latin typeface="微软雅黑" panose="020B0503020204020204" pitchFamily="34" charset="-122"/>
                <a:ea typeface="微软雅黑" panose="020B0503020204020204" pitchFamily="34" charset="-122"/>
                <a:sym typeface="+mn-ea"/>
              </a:rPr>
              <a:t>仓库保管员、档案管理员、缝纫工、讲述员、收款人</a:t>
            </a:r>
            <a:r>
              <a:rPr lang="zh-CN" sz="1600">
                <a:latin typeface="微软雅黑" panose="020B0503020204020204" pitchFamily="34" charset="-122"/>
                <a:ea typeface="微软雅黑" panose="020B0503020204020204" pitchFamily="34" charset="-122"/>
                <a:sym typeface="+mn-ea"/>
              </a:rPr>
              <a:t>。</a:t>
            </a:r>
            <a:endParaRPr sz="1600">
              <a:solidFill>
                <a:schemeClr val="tx1"/>
              </a:solidFill>
              <a:latin typeface="微软雅黑" panose="020B0503020204020204" pitchFamily="34" charset="-122"/>
              <a:ea typeface="微软雅黑" panose="020B0503020204020204" pitchFamily="34" charset="-122"/>
            </a:endParaRPr>
          </a:p>
          <a:p>
            <a:pPr indent="457200" algn="l" fontAlgn="auto">
              <a:lnSpc>
                <a:spcPts val="2660"/>
              </a:lnSpc>
            </a:pPr>
            <a:r>
              <a:rPr lang="en-US" altLang="zh-CN" sz="2000" b="1">
                <a:solidFill>
                  <a:srgbClr val="1D4865"/>
                </a:solidFill>
                <a:latin typeface="微软雅黑" panose="020B0503020204020204" pitchFamily="34" charset="-122"/>
                <a:ea typeface="微软雅黑" panose="020B0503020204020204" pitchFamily="34" charset="-122"/>
                <a:sym typeface="+mn-ea"/>
              </a:rPr>
              <a:t>C</a:t>
            </a:r>
            <a:r>
              <a:rPr lang="zh-CN" altLang="en-US" sz="2000" b="1">
                <a:solidFill>
                  <a:srgbClr val="1D4865"/>
                </a:solidFill>
                <a:latin typeface="微软雅黑" panose="020B0503020204020204" pitchFamily="34" charset="-122"/>
                <a:ea typeface="微软雅黑" panose="020B0503020204020204" pitchFamily="34" charset="-122"/>
                <a:sym typeface="+mn-ea"/>
              </a:rPr>
              <a:t>RE ：</a:t>
            </a:r>
            <a:r>
              <a:rPr sz="1600">
                <a:latin typeface="微软雅黑" panose="020B0503020204020204" pitchFamily="34" charset="-122"/>
                <a:ea typeface="微软雅黑" panose="020B0503020204020204" pitchFamily="34" charset="-122"/>
                <a:sym typeface="+mn-ea"/>
              </a:rPr>
              <a:t>标价员、实验室工作人员、广告管理员、自动打字机操作员</a:t>
            </a:r>
            <a:r>
              <a:rPr lang="en-US" sz="1600">
                <a:latin typeface="微软雅黑" panose="020B0503020204020204" pitchFamily="34" charset="-122"/>
                <a:ea typeface="微软雅黑" panose="020B0503020204020204" pitchFamily="34" charset="-122"/>
                <a:sym typeface="+mn-ea"/>
              </a:rPr>
              <a:t>……</a:t>
            </a:r>
            <a:endParaRPr sz="16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endParaRPr lang="en-US" sz="1600">
              <a:latin typeface="微软雅黑" panose="020B0503020204020204" pitchFamily="34" charset="-122"/>
              <a:ea typeface="微软雅黑" panose="020B0503020204020204" pitchFamily="34" charset="-122"/>
            </a:endParaRPr>
          </a:p>
          <a:p>
            <a:pPr indent="457200" fontAlgn="auto">
              <a:lnSpc>
                <a:spcPts val="2660"/>
              </a:lnSpc>
            </a:pPr>
            <a:endParaRPr lang="en-US" sz="1600">
              <a:solidFill>
                <a:schemeClr val="tx1"/>
              </a:solidFill>
              <a:latin typeface="微软雅黑" panose="020B0503020204020204" pitchFamily="34" charset="-122"/>
              <a:ea typeface="微软雅黑" panose="020B0503020204020204" pitchFamily="34" charset="-122"/>
            </a:endParaRPr>
          </a:p>
        </p:txBody>
      </p:sp>
      <p:grpSp>
        <p:nvGrpSpPr>
          <p:cNvPr id="11" name="组合 10"/>
          <p:cNvGrpSpPr/>
          <p:nvPr>
            <p:custDataLst>
              <p:tags r:id="rId1"/>
            </p:custDataLst>
          </p:nvPr>
        </p:nvGrpSpPr>
        <p:grpSpPr>
          <a:xfrm>
            <a:off x="374857" y="842901"/>
            <a:ext cx="1201103" cy="1202531"/>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5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750"/>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900"/>
                                  </p:stCondLst>
                                  <p:childTnLst>
                                    <p:set>
                                      <p:cBhvr>
                                        <p:cTn id="32" dur="1" fill="hold">
                                          <p:stCondLst>
                                            <p:cond delay="0"/>
                                          </p:stCondLst>
                                        </p:cTn>
                                        <p:tgtEl>
                                          <p:spTgt spid="8"/>
                                        </p:tgtEl>
                                        <p:attrNameLst>
                                          <p:attrName>style.visibility</p:attrName>
                                        </p:attrNameLst>
                                      </p:cBhvr>
                                      <p:to>
                                        <p:strVal val="visible"/>
                                      </p:to>
                                    </p:set>
                                    <p:animEffect transition="in" filter="wipe(up)">
                                      <p:cBhvr>
                                        <p:cTn id="3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735705"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找出你的霍兰德职业代码</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468755" y="1183005"/>
            <a:ext cx="4113530" cy="583565"/>
          </a:xfrm>
          <a:prstGeom prst="rect">
            <a:avLst/>
          </a:prstGeom>
          <a:noFill/>
          <a:ln w="9525">
            <a:noFill/>
            <a:miter lim="800000"/>
          </a:ln>
        </p:spPr>
        <p:txBody>
          <a:bodyPr wrap="square">
            <a:spAutoFit/>
          </a:bodyPr>
          <a:p>
            <a:pPr algn="ctr"/>
            <a:r>
              <a:rPr lang="zh-CN" altLang="en-US" sz="3200" b="1">
                <a:solidFill>
                  <a:srgbClr val="1B4367"/>
                </a:solidFill>
                <a:latin typeface="微软雅黑" panose="020B0503020204020204" pitchFamily="34" charset="-122"/>
                <a:ea typeface="微软雅黑" panose="020B0503020204020204" pitchFamily="34" charset="-122"/>
              </a:rPr>
              <a:t>一、兴趣类型代码</a:t>
            </a:r>
            <a:endParaRPr lang="zh-CN" altLang="en-US" sz="3200" b="1">
              <a:solidFill>
                <a:srgbClr val="1B4367"/>
              </a:solidFill>
              <a:latin typeface="微软雅黑" panose="020B0503020204020204" pitchFamily="34" charset="-122"/>
              <a:ea typeface="微软雅黑" panose="020B0503020204020204" pitchFamily="34" charset="-122"/>
            </a:endParaRPr>
          </a:p>
        </p:txBody>
      </p:sp>
      <p:sp>
        <p:nvSpPr>
          <p:cNvPr id="8" name="矩形 7"/>
          <p:cNvSpPr>
            <a:spLocks noChangeArrowheads="1"/>
          </p:cNvSpPr>
          <p:nvPr/>
        </p:nvSpPr>
        <p:spPr bwMode="auto">
          <a:xfrm>
            <a:off x="572135" y="2030095"/>
            <a:ext cx="8370570" cy="2908300"/>
          </a:xfrm>
          <a:prstGeom prst="rect">
            <a:avLst/>
          </a:prstGeom>
          <a:noFill/>
          <a:ln w="9525">
            <a:noFill/>
            <a:miter lim="800000"/>
          </a:ln>
        </p:spPr>
        <p:txBody>
          <a:bodyPr wrap="square">
            <a:noAutofit/>
          </a:bodyPr>
          <a:p>
            <a:pPr indent="457200" algn="l" fontAlgn="auto">
              <a:lnSpc>
                <a:spcPts val="2660"/>
              </a:lnSpc>
            </a:pPr>
            <a:r>
              <a:rPr lang="en-US" altLang="zh-CN" sz="2000" b="1">
                <a:solidFill>
                  <a:srgbClr val="1D4865"/>
                </a:solidFill>
                <a:latin typeface="微软雅黑" panose="020B0503020204020204" pitchFamily="34" charset="-122"/>
                <a:ea typeface="微软雅黑" panose="020B0503020204020204" pitchFamily="34" charset="-122"/>
                <a:sym typeface="+mn-ea"/>
              </a:rPr>
              <a:t>CIS</a:t>
            </a:r>
            <a:r>
              <a:rPr lang="zh-CN" altLang="en-US" sz="2000" b="1">
                <a:solidFill>
                  <a:srgbClr val="1D4865"/>
                </a:solidFill>
                <a:latin typeface="微软雅黑" panose="020B0503020204020204" pitchFamily="34" charset="-122"/>
                <a:ea typeface="微软雅黑" panose="020B0503020204020204" pitchFamily="34" charset="-122"/>
                <a:sym typeface="+mn-ea"/>
              </a:rPr>
              <a:t> ：</a:t>
            </a:r>
            <a:r>
              <a:rPr sz="1600">
                <a:latin typeface="微软雅黑" panose="020B0503020204020204" pitchFamily="34" charset="-122"/>
                <a:ea typeface="微软雅黑" panose="020B0503020204020204" pitchFamily="34" charset="-122"/>
                <a:sym typeface="+mn-ea"/>
              </a:rPr>
              <a:t>记账员、顾客服务员、报刊发行员、土地测量员</a:t>
            </a:r>
            <a:r>
              <a:rPr lang="en-US" sz="1600">
                <a:latin typeface="微软雅黑" panose="020B0503020204020204" pitchFamily="34" charset="-122"/>
                <a:ea typeface="微软雅黑" panose="020B0503020204020204" pitchFamily="34" charset="-122"/>
                <a:sym typeface="+mn-ea"/>
              </a:rPr>
              <a:t>……</a:t>
            </a:r>
            <a:endParaRPr sz="2000" b="1">
              <a:solidFill>
                <a:srgbClr val="1D4865"/>
              </a:solidFill>
              <a:latin typeface="微软雅黑" panose="020B0503020204020204" pitchFamily="34" charset="-122"/>
              <a:ea typeface="微软雅黑" panose="020B0503020204020204" pitchFamily="34" charset="-122"/>
            </a:endParaRPr>
          </a:p>
          <a:p>
            <a:pPr indent="457200" fontAlgn="auto">
              <a:lnSpc>
                <a:spcPts val="2660"/>
              </a:lnSpc>
            </a:pPr>
            <a:r>
              <a:rPr sz="2000" b="1">
                <a:solidFill>
                  <a:srgbClr val="1D4865"/>
                </a:solidFill>
                <a:latin typeface="微软雅黑" panose="020B0503020204020204" pitchFamily="34" charset="-122"/>
                <a:ea typeface="微软雅黑" panose="020B0503020204020204" pitchFamily="34" charset="-122"/>
              </a:rPr>
              <a:t>C</a:t>
            </a:r>
            <a:r>
              <a:rPr lang="en-US" sz="2000" b="1">
                <a:solidFill>
                  <a:srgbClr val="1D4865"/>
                </a:solidFill>
                <a:latin typeface="微软雅黑" panose="020B0503020204020204" pitchFamily="34" charset="-122"/>
                <a:ea typeface="微软雅黑" panose="020B0503020204020204" pitchFamily="34" charset="-122"/>
              </a:rPr>
              <a:t>IE</a:t>
            </a:r>
            <a:r>
              <a:rPr sz="2000" b="1">
                <a:solidFill>
                  <a:srgbClr val="1D4865"/>
                </a:solidFill>
                <a:latin typeface="微软雅黑" panose="020B0503020204020204" pitchFamily="34" charset="-122"/>
                <a:ea typeface="微软雅黑" panose="020B0503020204020204" pitchFamily="34" charset="-122"/>
              </a:rPr>
              <a:t>：</a:t>
            </a:r>
            <a:r>
              <a:rPr sz="1600">
                <a:solidFill>
                  <a:schemeClr val="tx1"/>
                </a:solidFill>
                <a:latin typeface="微软雅黑" panose="020B0503020204020204" pitchFamily="34" charset="-122"/>
                <a:ea typeface="微软雅黑" panose="020B0503020204020204" pitchFamily="34" charset="-122"/>
              </a:rPr>
              <a:t>打字员、统计员、支票记录员、订货员、校对员、办公室工作人员。</a:t>
            </a:r>
            <a:endParaRPr sz="16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en-US" altLang="zh-CN" sz="2000" b="1">
                <a:solidFill>
                  <a:srgbClr val="1D4865"/>
                </a:solidFill>
                <a:latin typeface="微软雅黑" panose="020B0503020204020204" pitchFamily="34" charset="-122"/>
                <a:ea typeface="微软雅黑" panose="020B0503020204020204" pitchFamily="34" charset="-122"/>
              </a:rPr>
              <a:t>CIR</a:t>
            </a:r>
            <a:r>
              <a:rPr lang="zh-CN" altLang="en-US" sz="2000" b="1">
                <a:solidFill>
                  <a:srgbClr val="1D4865"/>
                </a:solidFill>
                <a:latin typeface="微软雅黑" panose="020B0503020204020204" pitchFamily="34" charset="-122"/>
                <a:ea typeface="微软雅黑" panose="020B0503020204020204" pitchFamily="34" charset="-122"/>
              </a:rPr>
              <a:t> ：</a:t>
            </a:r>
            <a:r>
              <a:rPr sz="1600">
                <a:solidFill>
                  <a:schemeClr val="tx1"/>
                </a:solidFill>
                <a:latin typeface="微软雅黑" panose="020B0503020204020204" pitchFamily="34" charset="-122"/>
                <a:ea typeface="微软雅黑" panose="020B0503020204020204" pitchFamily="34" charset="-122"/>
              </a:rPr>
              <a:t>校对员、工程职员、海底电报员、检修计划员、扳道员。</a:t>
            </a:r>
            <a:endParaRPr sz="16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en-US" altLang="zh-CN" sz="2000" b="1">
                <a:solidFill>
                  <a:srgbClr val="1D4865"/>
                </a:solidFill>
                <a:latin typeface="微软雅黑" panose="020B0503020204020204" pitchFamily="34" charset="-122"/>
                <a:ea typeface="微软雅黑" panose="020B0503020204020204" pitchFamily="34" charset="-122"/>
              </a:rPr>
              <a:t>CSE</a:t>
            </a:r>
            <a:r>
              <a:rPr lang="zh-CN" altLang="en-US" sz="2000" b="1">
                <a:solidFill>
                  <a:srgbClr val="1D4865"/>
                </a:solidFill>
                <a:latin typeface="微软雅黑" panose="020B0503020204020204" pitchFamily="34" charset="-122"/>
                <a:ea typeface="微软雅黑" panose="020B0503020204020204" pitchFamily="34" charset="-122"/>
              </a:rPr>
              <a:t> ：</a:t>
            </a:r>
            <a:r>
              <a:rPr sz="1600">
                <a:solidFill>
                  <a:schemeClr val="tx1"/>
                </a:solidFill>
                <a:latin typeface="微软雅黑" panose="020B0503020204020204" pitchFamily="34" charset="-122"/>
                <a:ea typeface="微软雅黑" panose="020B0503020204020204" pitchFamily="34" charset="-122"/>
              </a:rPr>
              <a:t>接待员、通讯员、电话接线员、售票员、旅馆服务员</a:t>
            </a:r>
            <a:r>
              <a:rPr lang="en-US" sz="1600">
                <a:solidFill>
                  <a:schemeClr val="tx1"/>
                </a:solidFill>
                <a:latin typeface="微软雅黑" panose="020B0503020204020204" pitchFamily="34" charset="-122"/>
                <a:ea typeface="微软雅黑" panose="020B0503020204020204" pitchFamily="34" charset="-122"/>
              </a:rPr>
              <a:t>……</a:t>
            </a:r>
            <a:endParaRPr sz="16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en-US" altLang="zh-CN" sz="2000" b="1">
                <a:solidFill>
                  <a:srgbClr val="1D4865"/>
                </a:solidFill>
                <a:latin typeface="微软雅黑" panose="020B0503020204020204" pitchFamily="34" charset="-122"/>
                <a:ea typeface="微软雅黑" panose="020B0503020204020204" pitchFamily="34" charset="-122"/>
              </a:rPr>
              <a:t>CSR</a:t>
            </a:r>
            <a:r>
              <a:rPr lang="zh-CN" altLang="en-US" sz="2000" b="1">
                <a:solidFill>
                  <a:srgbClr val="1D4865"/>
                </a:solidFill>
                <a:latin typeface="微软雅黑" panose="020B0503020204020204" pitchFamily="34" charset="-122"/>
                <a:ea typeface="微软雅黑" panose="020B0503020204020204" pitchFamily="34" charset="-122"/>
              </a:rPr>
              <a:t> ：</a:t>
            </a:r>
            <a:r>
              <a:rPr sz="1600">
                <a:latin typeface="微软雅黑" panose="020B0503020204020204" pitchFamily="34" charset="-122"/>
                <a:ea typeface="微软雅黑" panose="020B0503020204020204" pitchFamily="34" charset="-122"/>
              </a:rPr>
              <a:t>运货代理商、铁路职员、交通检查员、办公室通信员</a:t>
            </a:r>
            <a:r>
              <a:rPr lang="en-US" sz="1600">
                <a:latin typeface="微软雅黑" panose="020B0503020204020204" pitchFamily="34" charset="-122"/>
                <a:ea typeface="微软雅黑" panose="020B0503020204020204" pitchFamily="34" charset="-122"/>
              </a:rPr>
              <a:t>……</a:t>
            </a:r>
            <a:endParaRPr lang="en-US" sz="1600">
              <a:latin typeface="微软雅黑" panose="020B0503020204020204" pitchFamily="34" charset="-122"/>
              <a:ea typeface="微软雅黑" panose="020B0503020204020204" pitchFamily="34" charset="-122"/>
            </a:endParaRPr>
          </a:p>
          <a:p>
            <a:pPr indent="457200" algn="l" fontAlgn="auto">
              <a:lnSpc>
                <a:spcPts val="2660"/>
              </a:lnSpc>
            </a:pPr>
            <a:r>
              <a:rPr sz="2000" b="1">
                <a:solidFill>
                  <a:srgbClr val="1D4865"/>
                </a:solidFill>
                <a:latin typeface="微软雅黑" panose="020B0503020204020204" pitchFamily="34" charset="-122"/>
                <a:ea typeface="微软雅黑" panose="020B0503020204020204" pitchFamily="34" charset="-122"/>
                <a:sym typeface="+mn-ea"/>
              </a:rPr>
              <a:t>C</a:t>
            </a:r>
            <a:r>
              <a:rPr lang="en-US" sz="2000" b="1">
                <a:solidFill>
                  <a:srgbClr val="1D4865"/>
                </a:solidFill>
                <a:latin typeface="微软雅黑" panose="020B0503020204020204" pitchFamily="34" charset="-122"/>
                <a:ea typeface="微软雅黑" panose="020B0503020204020204" pitchFamily="34" charset="-122"/>
                <a:sym typeface="+mn-ea"/>
              </a:rPr>
              <a:t>SA</a:t>
            </a:r>
            <a:r>
              <a:rPr sz="2000" b="1">
                <a:solidFill>
                  <a:srgbClr val="1D4865"/>
                </a:solidFill>
                <a:latin typeface="微软雅黑" panose="020B0503020204020204" pitchFamily="34" charset="-122"/>
                <a:ea typeface="微软雅黑" panose="020B0503020204020204" pitchFamily="34" charset="-122"/>
                <a:sym typeface="+mn-ea"/>
              </a:rPr>
              <a:t>：</a:t>
            </a:r>
            <a:r>
              <a:rPr sz="1600">
                <a:latin typeface="微软雅黑" panose="020B0503020204020204" pitchFamily="34" charset="-122"/>
                <a:ea typeface="微软雅黑" panose="020B0503020204020204" pitchFamily="34" charset="-122"/>
                <a:sym typeface="+mn-ea"/>
              </a:rPr>
              <a:t>秘书、图书管理员、办公室办事员。</a:t>
            </a:r>
            <a:endParaRPr sz="1600">
              <a:solidFill>
                <a:schemeClr val="tx1"/>
              </a:solidFill>
              <a:latin typeface="微软雅黑" panose="020B0503020204020204" pitchFamily="34" charset="-122"/>
              <a:ea typeface="微软雅黑" panose="020B0503020204020204" pitchFamily="34" charset="-122"/>
            </a:endParaRPr>
          </a:p>
          <a:p>
            <a:pPr indent="457200" algn="l" fontAlgn="auto">
              <a:lnSpc>
                <a:spcPts val="2660"/>
              </a:lnSpc>
            </a:pPr>
            <a:r>
              <a:rPr lang="en-US" altLang="zh-CN" sz="2000" b="1">
                <a:solidFill>
                  <a:srgbClr val="1D4865"/>
                </a:solidFill>
                <a:latin typeface="微软雅黑" panose="020B0503020204020204" pitchFamily="34" charset="-122"/>
                <a:ea typeface="微软雅黑" panose="020B0503020204020204" pitchFamily="34" charset="-122"/>
                <a:sym typeface="+mn-ea"/>
              </a:rPr>
              <a:t>CER</a:t>
            </a:r>
            <a:r>
              <a:rPr lang="zh-CN" altLang="en-US" sz="2000" b="1">
                <a:solidFill>
                  <a:srgbClr val="1D4865"/>
                </a:solidFill>
                <a:latin typeface="微软雅黑" panose="020B0503020204020204" pitchFamily="34" charset="-122"/>
                <a:ea typeface="微软雅黑" panose="020B0503020204020204" pitchFamily="34" charset="-122"/>
                <a:sym typeface="+mn-ea"/>
              </a:rPr>
              <a:t> ：</a:t>
            </a:r>
            <a:r>
              <a:rPr sz="1600">
                <a:latin typeface="微软雅黑" panose="020B0503020204020204" pitchFamily="34" charset="-122"/>
                <a:ea typeface="微软雅黑" panose="020B0503020204020204" pitchFamily="34" charset="-122"/>
                <a:sym typeface="+mn-ea"/>
              </a:rPr>
              <a:t>邮递员、数据处理员、办公室办事员。</a:t>
            </a:r>
            <a:endParaRPr sz="1600">
              <a:solidFill>
                <a:schemeClr val="tx1"/>
              </a:solidFill>
              <a:latin typeface="微软雅黑" panose="020B0503020204020204" pitchFamily="34" charset="-122"/>
              <a:ea typeface="微软雅黑" panose="020B0503020204020204" pitchFamily="34" charset="-122"/>
            </a:endParaRPr>
          </a:p>
          <a:p>
            <a:pPr indent="457200" algn="l" fontAlgn="auto">
              <a:lnSpc>
                <a:spcPts val="2660"/>
              </a:lnSpc>
            </a:pPr>
            <a:r>
              <a:rPr lang="en-US" altLang="zh-CN" sz="2000" b="1">
                <a:solidFill>
                  <a:srgbClr val="1D4865"/>
                </a:solidFill>
                <a:latin typeface="微软雅黑" panose="020B0503020204020204" pitchFamily="34" charset="-122"/>
                <a:ea typeface="微软雅黑" panose="020B0503020204020204" pitchFamily="34" charset="-122"/>
                <a:sym typeface="+mn-ea"/>
              </a:rPr>
              <a:t>CEI</a:t>
            </a:r>
            <a:r>
              <a:rPr lang="zh-CN" altLang="en-US" sz="2000" b="1">
                <a:solidFill>
                  <a:srgbClr val="1D4865"/>
                </a:solidFill>
                <a:latin typeface="微软雅黑" panose="020B0503020204020204" pitchFamily="34" charset="-122"/>
                <a:ea typeface="微软雅黑" panose="020B0503020204020204" pitchFamily="34" charset="-122"/>
                <a:sym typeface="+mn-ea"/>
              </a:rPr>
              <a:t> ：</a:t>
            </a:r>
            <a:r>
              <a:rPr sz="1600">
                <a:latin typeface="微软雅黑" panose="020B0503020204020204" pitchFamily="34" charset="-122"/>
                <a:ea typeface="微软雅黑" panose="020B0503020204020204" pitchFamily="34" charset="-122"/>
                <a:sym typeface="+mn-ea"/>
              </a:rPr>
              <a:t>推销员、经济分析家。</a:t>
            </a:r>
            <a:endParaRPr sz="16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endParaRPr lang="en-US" sz="1600">
              <a:solidFill>
                <a:schemeClr val="tx1"/>
              </a:solidFill>
              <a:latin typeface="微软雅黑" panose="020B0503020204020204" pitchFamily="34" charset="-122"/>
              <a:ea typeface="微软雅黑" panose="020B0503020204020204" pitchFamily="34" charset="-122"/>
            </a:endParaRPr>
          </a:p>
        </p:txBody>
      </p:sp>
      <p:grpSp>
        <p:nvGrpSpPr>
          <p:cNvPr id="11" name="组合 10"/>
          <p:cNvGrpSpPr/>
          <p:nvPr>
            <p:custDataLst>
              <p:tags r:id="rId1"/>
            </p:custDataLst>
          </p:nvPr>
        </p:nvGrpSpPr>
        <p:grpSpPr>
          <a:xfrm>
            <a:off x="374857" y="842901"/>
            <a:ext cx="1201103" cy="1202531"/>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5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750"/>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900"/>
                                  </p:stCondLst>
                                  <p:childTnLst>
                                    <p:set>
                                      <p:cBhvr>
                                        <p:cTn id="32" dur="1" fill="hold">
                                          <p:stCondLst>
                                            <p:cond delay="0"/>
                                          </p:stCondLst>
                                        </p:cTn>
                                        <p:tgtEl>
                                          <p:spTgt spid="8"/>
                                        </p:tgtEl>
                                        <p:attrNameLst>
                                          <p:attrName>style.visibility</p:attrName>
                                        </p:attrNameLst>
                                      </p:cBhvr>
                                      <p:to>
                                        <p:strVal val="visible"/>
                                      </p:to>
                                    </p:set>
                                    <p:animEffect transition="in" filter="wipe(up)">
                                      <p:cBhvr>
                                        <p:cTn id="3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735705"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找出你的霍兰德职业代码</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468755" y="1183005"/>
            <a:ext cx="4113530" cy="583565"/>
          </a:xfrm>
          <a:prstGeom prst="rect">
            <a:avLst/>
          </a:prstGeom>
          <a:noFill/>
          <a:ln w="9525">
            <a:noFill/>
            <a:miter lim="800000"/>
          </a:ln>
        </p:spPr>
        <p:txBody>
          <a:bodyPr wrap="square">
            <a:spAutoFit/>
          </a:bodyPr>
          <a:p>
            <a:pPr algn="ctr"/>
            <a:r>
              <a:rPr lang="zh-CN" altLang="en-US" sz="3200" b="1">
                <a:solidFill>
                  <a:srgbClr val="1B4367"/>
                </a:solidFill>
                <a:latin typeface="微软雅黑" panose="020B0503020204020204" pitchFamily="34" charset="-122"/>
                <a:ea typeface="微软雅黑" panose="020B0503020204020204" pitchFamily="34" charset="-122"/>
              </a:rPr>
              <a:t>一、兴趣类型代码</a:t>
            </a:r>
            <a:endParaRPr lang="zh-CN" altLang="en-US" sz="3200" b="1">
              <a:solidFill>
                <a:srgbClr val="1B4367"/>
              </a:solidFill>
              <a:latin typeface="微软雅黑" panose="020B0503020204020204" pitchFamily="34" charset="-122"/>
              <a:ea typeface="微软雅黑" panose="020B0503020204020204" pitchFamily="34" charset="-122"/>
            </a:endParaRPr>
          </a:p>
        </p:txBody>
      </p:sp>
      <p:sp>
        <p:nvSpPr>
          <p:cNvPr id="8" name="矩形 7"/>
          <p:cNvSpPr>
            <a:spLocks noChangeArrowheads="1"/>
          </p:cNvSpPr>
          <p:nvPr/>
        </p:nvSpPr>
        <p:spPr bwMode="auto">
          <a:xfrm>
            <a:off x="572135" y="2030095"/>
            <a:ext cx="8370570" cy="2908300"/>
          </a:xfrm>
          <a:prstGeom prst="rect">
            <a:avLst/>
          </a:prstGeom>
          <a:noFill/>
          <a:ln w="9525">
            <a:noFill/>
            <a:miter lim="800000"/>
          </a:ln>
        </p:spPr>
        <p:txBody>
          <a:bodyPr wrap="square">
            <a:noAutofit/>
          </a:bodyPr>
          <a:p>
            <a:pPr indent="457200" fontAlgn="auto">
              <a:lnSpc>
                <a:spcPts val="2660"/>
              </a:lnSpc>
            </a:pPr>
            <a:r>
              <a:rPr lang="en-US" altLang="zh-CN" sz="2000" b="1">
                <a:solidFill>
                  <a:srgbClr val="1D4865"/>
                </a:solidFill>
                <a:latin typeface="微软雅黑" panose="020B0503020204020204" pitchFamily="34" charset="-122"/>
                <a:ea typeface="微软雅黑" panose="020B0503020204020204" pitchFamily="34" charset="-122"/>
              </a:rPr>
              <a:t>CES</a:t>
            </a:r>
            <a:r>
              <a:rPr lang="zh-CN" altLang="en-US" sz="2000" b="1">
                <a:solidFill>
                  <a:srgbClr val="1D4865"/>
                </a:solidFill>
                <a:latin typeface="微软雅黑" panose="020B0503020204020204" pitchFamily="34" charset="-122"/>
                <a:ea typeface="微软雅黑" panose="020B0503020204020204" pitchFamily="34" charset="-122"/>
              </a:rPr>
              <a:t> ：</a:t>
            </a:r>
            <a:r>
              <a:rPr sz="1600">
                <a:latin typeface="微软雅黑" panose="020B0503020204020204" pitchFamily="34" charset="-122"/>
                <a:ea typeface="微软雅黑" panose="020B0503020204020204" pitchFamily="34" charset="-122"/>
              </a:rPr>
              <a:t>银行会计、记账员、法人秘书、速记员、法院报告人。</a:t>
            </a:r>
            <a:endParaRPr sz="1600">
              <a:latin typeface="微软雅黑" panose="020B0503020204020204" pitchFamily="34" charset="-122"/>
              <a:ea typeface="微软雅黑" panose="020B0503020204020204" pitchFamily="34" charset="-122"/>
            </a:endParaRPr>
          </a:p>
          <a:p>
            <a:pPr indent="457200" fontAlgn="auto">
              <a:lnSpc>
                <a:spcPts val="2660"/>
              </a:lnSpc>
            </a:pPr>
            <a:r>
              <a:rPr lang="en-US" altLang="zh-CN" sz="2000" b="1">
                <a:solidFill>
                  <a:srgbClr val="1D4865"/>
                </a:solidFill>
                <a:latin typeface="微软雅黑" panose="020B0503020204020204" pitchFamily="34" charset="-122"/>
                <a:ea typeface="微软雅黑" panose="020B0503020204020204" pitchFamily="34" charset="-122"/>
              </a:rPr>
              <a:t>ECI：</a:t>
            </a:r>
            <a:r>
              <a:rPr sz="1600">
                <a:latin typeface="微软雅黑" panose="020B0503020204020204" pitchFamily="34" charset="-122"/>
                <a:ea typeface="微软雅黑" panose="020B0503020204020204" pitchFamily="34" charset="-122"/>
              </a:rPr>
              <a:t>银行行长、审计员、信用管理员、地产管理员、商业管理员。</a:t>
            </a:r>
            <a:endParaRPr sz="1600">
              <a:latin typeface="微软雅黑" panose="020B0503020204020204" pitchFamily="34" charset="-122"/>
              <a:ea typeface="微软雅黑" panose="020B0503020204020204" pitchFamily="34" charset="-122"/>
            </a:endParaRPr>
          </a:p>
          <a:p>
            <a:pPr indent="457200" fontAlgn="auto">
              <a:lnSpc>
                <a:spcPts val="2660"/>
              </a:lnSpc>
            </a:pPr>
            <a:r>
              <a:rPr lang="en-US" altLang="zh-CN" sz="2000" b="1">
                <a:solidFill>
                  <a:srgbClr val="1D4865"/>
                </a:solidFill>
                <a:latin typeface="微软雅黑" panose="020B0503020204020204" pitchFamily="34" charset="-122"/>
                <a:ea typeface="微软雅黑" panose="020B0503020204020204" pitchFamily="34" charset="-122"/>
              </a:rPr>
              <a:t>ECS ：</a:t>
            </a:r>
            <a:r>
              <a:rPr sz="1600">
                <a:latin typeface="微软雅黑" panose="020B0503020204020204" pitchFamily="34" charset="-122"/>
                <a:ea typeface="微软雅黑" panose="020B0503020204020204" pitchFamily="34" charset="-122"/>
              </a:rPr>
              <a:t>信用办事员、保险人员、各类进货员、海关服务经理、售货员，购买员、会计。</a:t>
            </a:r>
            <a:endParaRPr sz="1600">
              <a:latin typeface="微软雅黑" panose="020B0503020204020204" pitchFamily="34" charset="-122"/>
              <a:ea typeface="微软雅黑" panose="020B0503020204020204" pitchFamily="34" charset="-122"/>
            </a:endParaRPr>
          </a:p>
          <a:p>
            <a:pPr indent="457200" fontAlgn="auto">
              <a:lnSpc>
                <a:spcPts val="2660"/>
              </a:lnSpc>
            </a:pPr>
            <a:r>
              <a:rPr lang="en-US" altLang="zh-CN" sz="2000" b="1">
                <a:solidFill>
                  <a:srgbClr val="1D4865"/>
                </a:solidFill>
                <a:latin typeface="微软雅黑" panose="020B0503020204020204" pitchFamily="34" charset="-122"/>
                <a:ea typeface="微软雅黑" panose="020B0503020204020204" pitchFamily="34" charset="-122"/>
              </a:rPr>
              <a:t>ERI：</a:t>
            </a:r>
            <a:r>
              <a:rPr sz="1600">
                <a:latin typeface="微软雅黑" panose="020B0503020204020204" pitchFamily="34" charset="-122"/>
                <a:ea typeface="微软雅黑" panose="020B0503020204020204" pitchFamily="34" charset="-122"/>
              </a:rPr>
              <a:t>建筑物管理员、工业工程师、农场管理员、护士长、农业经营管理人员。</a:t>
            </a:r>
            <a:endParaRPr sz="1600">
              <a:latin typeface="微软雅黑" panose="020B0503020204020204" pitchFamily="34" charset="-122"/>
              <a:ea typeface="微软雅黑" panose="020B0503020204020204" pitchFamily="34" charset="-122"/>
            </a:endParaRPr>
          </a:p>
          <a:p>
            <a:pPr indent="457200" fontAlgn="auto">
              <a:lnSpc>
                <a:spcPts val="2660"/>
              </a:lnSpc>
            </a:pPr>
            <a:r>
              <a:rPr lang="en-US" altLang="zh-CN" sz="2000" b="1">
                <a:solidFill>
                  <a:srgbClr val="1D4865"/>
                </a:solidFill>
                <a:latin typeface="微软雅黑" panose="020B0503020204020204" pitchFamily="34" charset="-122"/>
                <a:ea typeface="微软雅黑" panose="020B0503020204020204" pitchFamily="34" charset="-122"/>
              </a:rPr>
              <a:t>ERS：</a:t>
            </a:r>
            <a:r>
              <a:rPr sz="1600">
                <a:latin typeface="微软雅黑" panose="020B0503020204020204" pitchFamily="34" charset="-122"/>
                <a:ea typeface="微软雅黑" panose="020B0503020204020204" pitchFamily="34" charset="-122"/>
              </a:rPr>
              <a:t>仓库管理员、房屋管理员、货栈监督管理员。</a:t>
            </a:r>
            <a:endParaRPr sz="1600">
              <a:latin typeface="微软雅黑" panose="020B0503020204020204" pitchFamily="34" charset="-122"/>
              <a:ea typeface="微软雅黑" panose="020B0503020204020204" pitchFamily="34" charset="-122"/>
            </a:endParaRPr>
          </a:p>
          <a:p>
            <a:pPr indent="457200" fontAlgn="auto">
              <a:lnSpc>
                <a:spcPts val="2660"/>
              </a:lnSpc>
            </a:pPr>
            <a:r>
              <a:rPr lang="en-US" altLang="zh-CN" sz="2000" b="1">
                <a:solidFill>
                  <a:srgbClr val="1D4865"/>
                </a:solidFill>
                <a:latin typeface="微软雅黑" panose="020B0503020204020204" pitchFamily="34" charset="-122"/>
                <a:ea typeface="微软雅黑" panose="020B0503020204020204" pitchFamily="34" charset="-122"/>
              </a:rPr>
              <a:t>ERC：</a:t>
            </a:r>
            <a:r>
              <a:rPr sz="1600">
                <a:latin typeface="微软雅黑" panose="020B0503020204020204" pitchFamily="34" charset="-122"/>
                <a:ea typeface="微软雅黑" panose="020B0503020204020204" pitchFamily="34" charset="-122"/>
              </a:rPr>
              <a:t>邮政局长、渔船船长、机械操作领班、木工领班、瓦工领班、驾驶员领班。</a:t>
            </a:r>
            <a:endParaRPr sz="1600">
              <a:latin typeface="微软雅黑" panose="020B0503020204020204" pitchFamily="34" charset="-122"/>
              <a:ea typeface="微软雅黑" panose="020B0503020204020204" pitchFamily="34" charset="-122"/>
            </a:endParaRPr>
          </a:p>
          <a:p>
            <a:pPr indent="457200" fontAlgn="auto">
              <a:lnSpc>
                <a:spcPts val="2660"/>
              </a:lnSpc>
            </a:pPr>
            <a:r>
              <a:rPr lang="en-US" altLang="zh-CN" sz="2000" b="1">
                <a:solidFill>
                  <a:srgbClr val="1D4865"/>
                </a:solidFill>
                <a:latin typeface="微软雅黑" panose="020B0503020204020204" pitchFamily="34" charset="-122"/>
                <a:ea typeface="微软雅黑" panose="020B0503020204020204" pitchFamily="34" charset="-122"/>
              </a:rPr>
              <a:t>EIR：</a:t>
            </a:r>
            <a:r>
              <a:rPr sz="1600">
                <a:latin typeface="微软雅黑" panose="020B0503020204020204" pitchFamily="34" charset="-122"/>
                <a:ea typeface="微软雅黑" panose="020B0503020204020204" pitchFamily="34" charset="-122"/>
              </a:rPr>
              <a:t>科学技术和有关方面周期出版物的管理员。</a:t>
            </a:r>
            <a:endParaRPr sz="1600">
              <a:latin typeface="微软雅黑" panose="020B0503020204020204" pitchFamily="34" charset="-122"/>
              <a:ea typeface="微软雅黑" panose="020B0503020204020204" pitchFamily="34" charset="-122"/>
            </a:endParaRPr>
          </a:p>
          <a:p>
            <a:pPr indent="457200" fontAlgn="auto">
              <a:lnSpc>
                <a:spcPts val="2660"/>
              </a:lnSpc>
            </a:pPr>
            <a:r>
              <a:rPr lang="en-US" altLang="zh-CN" sz="2000" b="1">
                <a:solidFill>
                  <a:srgbClr val="1D4865"/>
                </a:solidFill>
                <a:latin typeface="微软雅黑" panose="020B0503020204020204" pitchFamily="34" charset="-122"/>
                <a:ea typeface="微软雅黑" panose="020B0503020204020204" pitchFamily="34" charset="-122"/>
              </a:rPr>
              <a:t>EIC：</a:t>
            </a:r>
            <a:r>
              <a:rPr sz="1600">
                <a:latin typeface="微软雅黑" panose="020B0503020204020204" pitchFamily="34" charset="-122"/>
                <a:ea typeface="微软雅黑" panose="020B0503020204020204" pitchFamily="34" charset="-122"/>
              </a:rPr>
              <a:t>专利代理人、鉴定师、运输服务检查员、安全检查员、废品收购人员。</a:t>
            </a:r>
            <a:endParaRPr sz="1600">
              <a:latin typeface="微软雅黑" panose="020B0503020204020204" pitchFamily="34" charset="-122"/>
              <a:ea typeface="微软雅黑" panose="020B0503020204020204" pitchFamily="34" charset="-122"/>
            </a:endParaRPr>
          </a:p>
          <a:p>
            <a:pPr indent="457200" fontAlgn="auto">
              <a:lnSpc>
                <a:spcPts val="2660"/>
              </a:lnSpc>
            </a:pPr>
            <a:endParaRPr sz="1600">
              <a:latin typeface="微软雅黑" panose="020B0503020204020204" pitchFamily="34" charset="-122"/>
              <a:ea typeface="微软雅黑" panose="020B0503020204020204" pitchFamily="34" charset="-122"/>
            </a:endParaRPr>
          </a:p>
        </p:txBody>
      </p:sp>
      <p:grpSp>
        <p:nvGrpSpPr>
          <p:cNvPr id="11" name="组合 10"/>
          <p:cNvGrpSpPr/>
          <p:nvPr>
            <p:custDataLst>
              <p:tags r:id="rId1"/>
            </p:custDataLst>
          </p:nvPr>
        </p:nvGrpSpPr>
        <p:grpSpPr>
          <a:xfrm>
            <a:off x="374857" y="842901"/>
            <a:ext cx="1201103" cy="1202531"/>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5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750"/>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900"/>
                                  </p:stCondLst>
                                  <p:childTnLst>
                                    <p:set>
                                      <p:cBhvr>
                                        <p:cTn id="32" dur="1" fill="hold">
                                          <p:stCondLst>
                                            <p:cond delay="0"/>
                                          </p:stCondLst>
                                        </p:cTn>
                                        <p:tgtEl>
                                          <p:spTgt spid="8"/>
                                        </p:tgtEl>
                                        <p:attrNameLst>
                                          <p:attrName>style.visibility</p:attrName>
                                        </p:attrNameLst>
                                      </p:cBhvr>
                                      <p:to>
                                        <p:strVal val="visible"/>
                                      </p:to>
                                    </p:set>
                                    <p:animEffect transition="in" filter="wipe(up)">
                                      <p:cBhvr>
                                        <p:cTn id="3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椭圆 1"/>
          <p:cNvSpPr>
            <a:spLocks noChangeAspect="1"/>
          </p:cNvSpPr>
          <p:nvPr/>
        </p:nvSpPr>
        <p:spPr>
          <a:xfrm>
            <a:off x="3549521" y="975995"/>
            <a:ext cx="2040255" cy="2040255"/>
          </a:xfrm>
          <a:prstGeom prst="ellipse">
            <a:avLst/>
          </a:prstGeom>
          <a:solidFill>
            <a:srgbClr val="1B43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2483768" y="3278716"/>
            <a:ext cx="4171762" cy="591185"/>
          </a:xfrm>
          <a:prstGeom prst="rect">
            <a:avLst/>
          </a:prstGeom>
          <a:noFill/>
        </p:spPr>
        <p:txBody>
          <a:bodyPr wrap="square" lIns="68580" tIns="34290" rIns="68580" bIns="34290" rtlCol="0">
            <a:spAutoFit/>
          </a:bodyPr>
          <a:lstStyle/>
          <a:p>
            <a:pPr algn="ctr"/>
            <a:r>
              <a:rPr lang="zh-CN" altLang="en-US" sz="3400" b="1" dirty="0">
                <a:solidFill>
                  <a:srgbClr val="1B4367"/>
                </a:solidFill>
                <a:cs typeface="+mn-ea"/>
                <a:sym typeface="+mn-lt"/>
              </a:rPr>
              <a:t>认识自我</a:t>
            </a:r>
            <a:endParaRPr lang="zh-CN" altLang="en-US" sz="3400" b="1" dirty="0">
              <a:solidFill>
                <a:srgbClr val="1B4367"/>
              </a:solidFill>
              <a:cs typeface="+mn-ea"/>
              <a:sym typeface="+mn-lt"/>
            </a:endParaRPr>
          </a:p>
        </p:txBody>
      </p:sp>
      <p:sp>
        <p:nvSpPr>
          <p:cNvPr id="95" name="文本框 11"/>
          <p:cNvSpPr txBox="1"/>
          <p:nvPr/>
        </p:nvSpPr>
        <p:spPr>
          <a:xfrm>
            <a:off x="3176459" y="1769745"/>
            <a:ext cx="2786380" cy="452755"/>
          </a:xfrm>
          <a:prstGeom prst="rect">
            <a:avLst/>
          </a:prstGeom>
          <a:noFill/>
        </p:spPr>
        <p:txBody>
          <a:bodyPr wrap="square" lIns="68580" tIns="34290" rIns="68580" bIns="34290" rtlCol="0">
            <a:spAutoFit/>
          </a:bodyPr>
          <a:lstStyle/>
          <a:p>
            <a:pPr algn="ctr">
              <a:lnSpc>
                <a:spcPts val="3000"/>
              </a:lnSpc>
            </a:pPr>
            <a:r>
              <a:rPr lang="zh-CN" sz="4000" dirty="0">
                <a:solidFill>
                  <a:schemeClr val="bg1"/>
                </a:solidFill>
                <a:cs typeface="+mn-ea"/>
                <a:sym typeface="+mn-lt"/>
              </a:rPr>
              <a:t>模块二</a:t>
            </a:r>
            <a:r>
              <a:rPr lang="en-US" altLang="zh-CN" sz="4000" dirty="0" smtClean="0">
                <a:solidFill>
                  <a:schemeClr val="bg1"/>
                </a:solidFill>
                <a:cs typeface="+mn-ea"/>
                <a:sym typeface="+mn-lt"/>
              </a:rPr>
              <a:t> </a:t>
            </a:r>
            <a:endParaRPr lang="en-US" altLang="zh-CN" sz="4000" dirty="0" smtClean="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600"/>
                                        <p:tgtEl>
                                          <p:spTgt spid="2"/>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95"/>
                                        </p:tgtEl>
                                        <p:attrNameLst>
                                          <p:attrName>style.visibility</p:attrName>
                                        </p:attrNameLst>
                                      </p:cBhvr>
                                      <p:to>
                                        <p:strVal val="visible"/>
                                      </p:to>
                                    </p:set>
                                    <p:anim calcmode="lin" valueType="num">
                                      <p:cBhvr>
                                        <p:cTn id="11" dur="500" fill="hold"/>
                                        <p:tgtEl>
                                          <p:spTgt spid="95"/>
                                        </p:tgtEl>
                                        <p:attrNameLst>
                                          <p:attrName>ppt_w</p:attrName>
                                        </p:attrNameLst>
                                      </p:cBhvr>
                                      <p:tavLst>
                                        <p:tav tm="0">
                                          <p:val>
                                            <p:fltVal val="0"/>
                                          </p:val>
                                        </p:tav>
                                        <p:tav tm="100000">
                                          <p:val>
                                            <p:strVal val="#ppt_w"/>
                                          </p:val>
                                        </p:tav>
                                      </p:tavLst>
                                    </p:anim>
                                    <p:anim calcmode="lin" valueType="num">
                                      <p:cBhvr>
                                        <p:cTn id="12" dur="500" fill="hold"/>
                                        <p:tgtEl>
                                          <p:spTgt spid="95"/>
                                        </p:tgtEl>
                                        <p:attrNameLst>
                                          <p:attrName>ppt_h</p:attrName>
                                        </p:attrNameLst>
                                      </p:cBhvr>
                                      <p:tavLst>
                                        <p:tav tm="0">
                                          <p:val>
                                            <p:fltVal val="0"/>
                                          </p:val>
                                        </p:tav>
                                        <p:tav tm="100000">
                                          <p:val>
                                            <p:strVal val="#ppt_h"/>
                                          </p:val>
                                        </p:tav>
                                      </p:tavLst>
                                    </p:anim>
                                    <p:animEffect transition="in" filter="fade">
                                      <p:cBhvr>
                                        <p:cTn id="13" dur="500"/>
                                        <p:tgtEl>
                                          <p:spTgt spid="95"/>
                                        </p:tgtEl>
                                      </p:cBhvr>
                                    </p:animEffect>
                                  </p:childTnLst>
                                </p:cTn>
                              </p:par>
                            </p:childTnLst>
                          </p:cTn>
                        </p:par>
                        <p:par>
                          <p:cTn id="14" fill="hold">
                            <p:stCondLst>
                              <p:cond delay="15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12"/>
                                        </p:tgtEl>
                                        <p:attrNameLst>
                                          <p:attrName>ppt_y</p:attrName>
                                        </p:attrNameLst>
                                      </p:cBhvr>
                                      <p:tavLst>
                                        <p:tav tm="0">
                                          <p:val>
                                            <p:strVal val="#ppt_y"/>
                                          </p:val>
                                        </p:tav>
                                        <p:tav tm="100000">
                                          <p:val>
                                            <p:strVal val="#ppt_y"/>
                                          </p:val>
                                        </p:tav>
                                      </p:tavLst>
                                    </p:anim>
                                    <p:anim calcmode="lin" valueType="num">
                                      <p:cBhvr>
                                        <p:cTn id="19"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12" grpId="0"/>
      <p:bldP spid="9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735705"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找出你的霍兰德职业代码</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468755" y="1183005"/>
            <a:ext cx="4113530" cy="583565"/>
          </a:xfrm>
          <a:prstGeom prst="rect">
            <a:avLst/>
          </a:prstGeom>
          <a:noFill/>
          <a:ln w="9525">
            <a:noFill/>
            <a:miter lim="800000"/>
          </a:ln>
        </p:spPr>
        <p:txBody>
          <a:bodyPr wrap="square">
            <a:spAutoFit/>
          </a:bodyPr>
          <a:p>
            <a:pPr algn="ctr"/>
            <a:r>
              <a:rPr lang="zh-CN" altLang="en-US" sz="3200" b="1">
                <a:solidFill>
                  <a:srgbClr val="1B4367"/>
                </a:solidFill>
                <a:latin typeface="微软雅黑" panose="020B0503020204020204" pitchFamily="34" charset="-122"/>
                <a:ea typeface="微软雅黑" panose="020B0503020204020204" pitchFamily="34" charset="-122"/>
              </a:rPr>
              <a:t>一、兴趣类型代码</a:t>
            </a:r>
            <a:endParaRPr lang="zh-CN" altLang="en-US" sz="3200" b="1">
              <a:solidFill>
                <a:srgbClr val="1B4367"/>
              </a:solidFill>
              <a:latin typeface="微软雅黑" panose="020B0503020204020204" pitchFamily="34" charset="-122"/>
              <a:ea typeface="微软雅黑" panose="020B0503020204020204" pitchFamily="34" charset="-122"/>
            </a:endParaRPr>
          </a:p>
        </p:txBody>
      </p:sp>
      <p:sp>
        <p:nvSpPr>
          <p:cNvPr id="8" name="矩形 7"/>
          <p:cNvSpPr>
            <a:spLocks noChangeArrowheads="1"/>
          </p:cNvSpPr>
          <p:nvPr/>
        </p:nvSpPr>
        <p:spPr bwMode="auto">
          <a:xfrm>
            <a:off x="572135" y="2030095"/>
            <a:ext cx="8370570" cy="2908300"/>
          </a:xfrm>
          <a:prstGeom prst="rect">
            <a:avLst/>
          </a:prstGeom>
          <a:noFill/>
          <a:ln w="9525">
            <a:noFill/>
            <a:miter lim="800000"/>
          </a:ln>
        </p:spPr>
        <p:txBody>
          <a:bodyPr wrap="square">
            <a:noAutofit/>
          </a:bodyPr>
          <a:p>
            <a:pPr indent="457200" fontAlgn="auto">
              <a:lnSpc>
                <a:spcPts val="2660"/>
              </a:lnSpc>
            </a:pPr>
            <a:r>
              <a:rPr lang="en-US" altLang="zh-CN" sz="2000" b="1">
                <a:solidFill>
                  <a:srgbClr val="1D4865"/>
                </a:solidFill>
                <a:latin typeface="微软雅黑" panose="020B0503020204020204" pitchFamily="34" charset="-122"/>
                <a:ea typeface="微软雅黑" panose="020B0503020204020204" pitchFamily="34" charset="-122"/>
              </a:rPr>
              <a:t>EIS：</a:t>
            </a:r>
            <a:r>
              <a:rPr sz="1600">
                <a:latin typeface="微软雅黑" panose="020B0503020204020204" pitchFamily="34" charset="-122"/>
                <a:ea typeface="微软雅黑" panose="020B0503020204020204" pitchFamily="34" charset="-122"/>
              </a:rPr>
              <a:t>警官、侦察员、交通检验员、安全咨询员、合同管理者、商人。</a:t>
            </a:r>
            <a:endParaRPr sz="1600">
              <a:latin typeface="微软雅黑" panose="020B0503020204020204" pitchFamily="34" charset="-122"/>
              <a:ea typeface="微软雅黑" panose="020B0503020204020204" pitchFamily="34" charset="-122"/>
            </a:endParaRPr>
          </a:p>
          <a:p>
            <a:pPr indent="457200" fontAlgn="auto">
              <a:lnSpc>
                <a:spcPts val="2660"/>
              </a:lnSpc>
            </a:pPr>
            <a:r>
              <a:rPr lang="en-US" altLang="zh-CN" sz="2000" b="1">
                <a:solidFill>
                  <a:srgbClr val="1D4865"/>
                </a:solidFill>
                <a:latin typeface="微软雅黑" panose="020B0503020204020204" pitchFamily="34" charset="-122"/>
                <a:ea typeface="微软雅黑" panose="020B0503020204020204" pitchFamily="34" charset="-122"/>
              </a:rPr>
              <a:t>EAS：</a:t>
            </a:r>
            <a:r>
              <a:rPr sz="1600">
                <a:latin typeface="微软雅黑" panose="020B0503020204020204" pitchFamily="34" charset="-122"/>
                <a:ea typeface="微软雅黑" panose="020B0503020204020204" pitchFamily="34" charset="-122"/>
              </a:rPr>
              <a:t>法官、律师、公证人。</a:t>
            </a:r>
            <a:endParaRPr sz="1600">
              <a:latin typeface="微软雅黑" panose="020B0503020204020204" pitchFamily="34" charset="-122"/>
              <a:ea typeface="微软雅黑" panose="020B0503020204020204" pitchFamily="34" charset="-122"/>
            </a:endParaRPr>
          </a:p>
          <a:p>
            <a:pPr indent="457200" fontAlgn="auto">
              <a:lnSpc>
                <a:spcPts val="2660"/>
              </a:lnSpc>
            </a:pPr>
            <a:r>
              <a:rPr lang="en-US" altLang="zh-CN" sz="2000" b="1">
                <a:solidFill>
                  <a:srgbClr val="1D4865"/>
                </a:solidFill>
                <a:latin typeface="微软雅黑" panose="020B0503020204020204" pitchFamily="34" charset="-122"/>
                <a:ea typeface="微软雅黑" panose="020B0503020204020204" pitchFamily="34" charset="-122"/>
              </a:rPr>
              <a:t>EAR：</a:t>
            </a:r>
            <a:r>
              <a:rPr sz="1600">
                <a:latin typeface="微软雅黑" panose="020B0503020204020204" pitchFamily="34" charset="-122"/>
                <a:ea typeface="微软雅黑" panose="020B0503020204020204" pitchFamily="34" charset="-122"/>
              </a:rPr>
              <a:t>展览室管理员、舞台管理员、播音员、驯兽员。</a:t>
            </a:r>
            <a:endParaRPr sz="1600">
              <a:latin typeface="微软雅黑" panose="020B0503020204020204" pitchFamily="34" charset="-122"/>
              <a:ea typeface="微软雅黑" panose="020B0503020204020204" pitchFamily="34" charset="-122"/>
            </a:endParaRPr>
          </a:p>
          <a:p>
            <a:pPr indent="457200" fontAlgn="auto">
              <a:lnSpc>
                <a:spcPts val="2660"/>
              </a:lnSpc>
            </a:pPr>
            <a:r>
              <a:rPr lang="en-US" altLang="zh-CN" sz="2000" b="1">
                <a:solidFill>
                  <a:srgbClr val="1D4865"/>
                </a:solidFill>
                <a:latin typeface="微软雅黑" panose="020B0503020204020204" pitchFamily="34" charset="-122"/>
                <a:ea typeface="微软雅黑" panose="020B0503020204020204" pitchFamily="34" charset="-122"/>
              </a:rPr>
              <a:t>ESC：</a:t>
            </a:r>
            <a:r>
              <a:rPr sz="1600">
                <a:latin typeface="微软雅黑" panose="020B0503020204020204" pitchFamily="34" charset="-122"/>
                <a:ea typeface="微软雅黑" panose="020B0503020204020204" pitchFamily="34" charset="-122"/>
              </a:rPr>
              <a:t>理发师、裁判员、政府行政管理员、财政管理员、工程管理员</a:t>
            </a:r>
            <a:r>
              <a:rPr lang="en-US" sz="1600">
                <a:latin typeface="微软雅黑" panose="020B0503020204020204" pitchFamily="34" charset="-122"/>
                <a:ea typeface="微软雅黑" panose="020B0503020204020204" pitchFamily="34" charset="-122"/>
              </a:rPr>
              <a:t>……</a:t>
            </a:r>
            <a:endParaRPr sz="1600">
              <a:latin typeface="微软雅黑" panose="020B0503020204020204" pitchFamily="34" charset="-122"/>
              <a:ea typeface="微软雅黑" panose="020B0503020204020204" pitchFamily="34" charset="-122"/>
            </a:endParaRPr>
          </a:p>
          <a:p>
            <a:pPr indent="457200" fontAlgn="auto">
              <a:lnSpc>
                <a:spcPts val="2660"/>
              </a:lnSpc>
            </a:pPr>
            <a:r>
              <a:rPr lang="en-US" altLang="zh-CN" sz="2000" b="1">
                <a:solidFill>
                  <a:srgbClr val="1D4865"/>
                </a:solidFill>
                <a:latin typeface="微软雅黑" panose="020B0503020204020204" pitchFamily="34" charset="-122"/>
                <a:ea typeface="微软雅黑" panose="020B0503020204020204" pitchFamily="34" charset="-122"/>
              </a:rPr>
              <a:t>ESR：</a:t>
            </a:r>
            <a:r>
              <a:rPr sz="1600">
                <a:latin typeface="微软雅黑" panose="020B0503020204020204" pitchFamily="34" charset="-122"/>
                <a:ea typeface="微软雅黑" panose="020B0503020204020204" pitchFamily="34" charset="-122"/>
              </a:rPr>
              <a:t>家具售货员、书店售货员、公共汽车驾驶员、日用品售货员、护士长</a:t>
            </a:r>
            <a:r>
              <a:rPr lang="en-US" sz="1600">
                <a:latin typeface="微软雅黑" panose="020B0503020204020204" pitchFamily="34" charset="-122"/>
                <a:ea typeface="微软雅黑" panose="020B0503020204020204" pitchFamily="34" charset="-122"/>
              </a:rPr>
              <a:t>……</a:t>
            </a:r>
            <a:endParaRPr lang="en-US" sz="1600">
              <a:latin typeface="微软雅黑" panose="020B0503020204020204" pitchFamily="34" charset="-122"/>
              <a:ea typeface="微软雅黑" panose="020B0503020204020204" pitchFamily="34" charset="-122"/>
            </a:endParaRPr>
          </a:p>
          <a:p>
            <a:pPr indent="457200" fontAlgn="auto">
              <a:lnSpc>
                <a:spcPts val="2660"/>
              </a:lnSpc>
            </a:pPr>
            <a:r>
              <a:rPr lang="en-US" altLang="zh-CN" sz="2000" b="1">
                <a:solidFill>
                  <a:srgbClr val="1D4865"/>
                </a:solidFill>
                <a:latin typeface="微软雅黑" panose="020B0503020204020204" pitchFamily="34" charset="-122"/>
                <a:ea typeface="微软雅黑" panose="020B0503020204020204" pitchFamily="34" charset="-122"/>
              </a:rPr>
              <a:t>ESI ：</a:t>
            </a:r>
            <a:r>
              <a:rPr sz="1600">
                <a:latin typeface="微软雅黑" panose="020B0503020204020204" pitchFamily="34" charset="-122"/>
                <a:ea typeface="微软雅黑" panose="020B0503020204020204" pitchFamily="34" charset="-122"/>
              </a:rPr>
              <a:t>博物馆管理员、图书馆管理员、古迹管理员、饮食业经理</a:t>
            </a:r>
            <a:r>
              <a:rPr lang="en-US" sz="1600">
                <a:latin typeface="微软雅黑" panose="020B0503020204020204" pitchFamily="34" charset="-122"/>
                <a:ea typeface="微软雅黑" panose="020B0503020204020204" pitchFamily="34" charset="-122"/>
              </a:rPr>
              <a:t>……</a:t>
            </a:r>
            <a:endParaRPr lang="en-US" sz="1600">
              <a:latin typeface="微软雅黑" panose="020B0503020204020204" pitchFamily="34" charset="-122"/>
              <a:ea typeface="微软雅黑" panose="020B0503020204020204" pitchFamily="34" charset="-122"/>
            </a:endParaRPr>
          </a:p>
          <a:p>
            <a:pPr indent="457200" fontAlgn="auto">
              <a:lnSpc>
                <a:spcPts val="2660"/>
              </a:lnSpc>
            </a:pPr>
            <a:r>
              <a:rPr lang="en-US" altLang="zh-CN" sz="2000" b="1">
                <a:solidFill>
                  <a:srgbClr val="1D4865"/>
                </a:solidFill>
                <a:latin typeface="微软雅黑" panose="020B0503020204020204" pitchFamily="34" charset="-122"/>
                <a:ea typeface="微软雅黑" panose="020B0503020204020204" pitchFamily="34" charset="-122"/>
              </a:rPr>
              <a:t>ESA：</a:t>
            </a:r>
            <a:r>
              <a:rPr lang="en-US" sz="1600">
                <a:latin typeface="微软雅黑" panose="020B0503020204020204" pitchFamily="34" charset="-122"/>
                <a:ea typeface="微软雅黑" panose="020B0503020204020204" pitchFamily="34" charset="-122"/>
              </a:rPr>
              <a:t>博物馆馆长、报刊管理员、音乐器材售货员、广告商售画营业员、导游……</a:t>
            </a:r>
            <a:endParaRPr lang="en-US" sz="1600">
              <a:latin typeface="微软雅黑" panose="020B0503020204020204" pitchFamily="34" charset="-122"/>
              <a:ea typeface="微软雅黑" panose="020B0503020204020204" pitchFamily="34" charset="-122"/>
            </a:endParaRPr>
          </a:p>
          <a:p>
            <a:pPr indent="457200" fontAlgn="auto">
              <a:lnSpc>
                <a:spcPts val="2660"/>
              </a:lnSpc>
            </a:pPr>
            <a:r>
              <a:rPr lang="en-US" altLang="zh-CN" sz="2000" b="1">
                <a:solidFill>
                  <a:srgbClr val="1D4865"/>
                </a:solidFill>
                <a:latin typeface="微软雅黑" panose="020B0503020204020204" pitchFamily="34" charset="-122"/>
                <a:ea typeface="微软雅黑" panose="020B0503020204020204" pitchFamily="34" charset="-122"/>
              </a:rPr>
              <a:t>ASE：</a:t>
            </a:r>
            <a:r>
              <a:rPr lang="en-US" sz="1600">
                <a:latin typeface="微软雅黑" panose="020B0503020204020204" pitchFamily="34" charset="-122"/>
                <a:ea typeface="微软雅黑" panose="020B0503020204020204" pitchFamily="34" charset="-122"/>
              </a:rPr>
              <a:t>戏剧导演、舞蹈教师、广告撰稿人、报刊与专栏作者……</a:t>
            </a:r>
            <a:endParaRPr lang="en-US" sz="1600">
              <a:latin typeface="微软雅黑" panose="020B0503020204020204" pitchFamily="34" charset="-122"/>
              <a:ea typeface="微软雅黑" panose="020B0503020204020204" pitchFamily="34" charset="-122"/>
            </a:endParaRPr>
          </a:p>
        </p:txBody>
      </p:sp>
      <p:grpSp>
        <p:nvGrpSpPr>
          <p:cNvPr id="11" name="组合 10"/>
          <p:cNvGrpSpPr/>
          <p:nvPr>
            <p:custDataLst>
              <p:tags r:id="rId1"/>
            </p:custDataLst>
          </p:nvPr>
        </p:nvGrpSpPr>
        <p:grpSpPr>
          <a:xfrm>
            <a:off x="374857" y="842901"/>
            <a:ext cx="1201103" cy="1202531"/>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5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750"/>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900"/>
                                  </p:stCondLst>
                                  <p:childTnLst>
                                    <p:set>
                                      <p:cBhvr>
                                        <p:cTn id="32" dur="1" fill="hold">
                                          <p:stCondLst>
                                            <p:cond delay="0"/>
                                          </p:stCondLst>
                                        </p:cTn>
                                        <p:tgtEl>
                                          <p:spTgt spid="8"/>
                                        </p:tgtEl>
                                        <p:attrNameLst>
                                          <p:attrName>style.visibility</p:attrName>
                                        </p:attrNameLst>
                                      </p:cBhvr>
                                      <p:to>
                                        <p:strVal val="visible"/>
                                      </p:to>
                                    </p:set>
                                    <p:animEffect transition="in" filter="wipe(up)">
                                      <p:cBhvr>
                                        <p:cTn id="3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735705"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找出你的霍兰德职业代码</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468755" y="1183005"/>
            <a:ext cx="4113530" cy="583565"/>
          </a:xfrm>
          <a:prstGeom prst="rect">
            <a:avLst/>
          </a:prstGeom>
          <a:noFill/>
          <a:ln w="9525">
            <a:noFill/>
            <a:miter lim="800000"/>
          </a:ln>
        </p:spPr>
        <p:txBody>
          <a:bodyPr wrap="square">
            <a:spAutoFit/>
          </a:bodyPr>
          <a:p>
            <a:pPr algn="ctr"/>
            <a:r>
              <a:rPr lang="zh-CN" altLang="en-US" sz="3200" b="1">
                <a:solidFill>
                  <a:srgbClr val="1B4367"/>
                </a:solidFill>
                <a:latin typeface="微软雅黑" panose="020B0503020204020204" pitchFamily="34" charset="-122"/>
                <a:ea typeface="微软雅黑" panose="020B0503020204020204" pitchFamily="34" charset="-122"/>
              </a:rPr>
              <a:t>一、兴趣类型代码</a:t>
            </a:r>
            <a:endParaRPr lang="zh-CN" altLang="en-US" sz="3200" b="1">
              <a:solidFill>
                <a:srgbClr val="1B4367"/>
              </a:solidFill>
              <a:latin typeface="微软雅黑" panose="020B0503020204020204" pitchFamily="34" charset="-122"/>
              <a:ea typeface="微软雅黑" panose="020B0503020204020204" pitchFamily="34" charset="-122"/>
            </a:endParaRPr>
          </a:p>
        </p:txBody>
      </p:sp>
      <p:sp>
        <p:nvSpPr>
          <p:cNvPr id="8" name="矩形 7"/>
          <p:cNvSpPr>
            <a:spLocks noChangeArrowheads="1"/>
          </p:cNvSpPr>
          <p:nvPr/>
        </p:nvSpPr>
        <p:spPr bwMode="auto">
          <a:xfrm>
            <a:off x="572135" y="2030095"/>
            <a:ext cx="8370570" cy="2908300"/>
          </a:xfrm>
          <a:prstGeom prst="rect">
            <a:avLst/>
          </a:prstGeom>
          <a:noFill/>
          <a:ln w="9525">
            <a:noFill/>
            <a:miter lim="800000"/>
          </a:ln>
        </p:spPr>
        <p:txBody>
          <a:bodyPr wrap="square">
            <a:noAutofit/>
          </a:bodyPr>
          <a:p>
            <a:pPr indent="457200" fontAlgn="auto">
              <a:lnSpc>
                <a:spcPts val="2660"/>
              </a:lnSpc>
            </a:pPr>
            <a:r>
              <a:rPr lang="en-US" altLang="zh-CN" sz="2000" b="1">
                <a:solidFill>
                  <a:srgbClr val="1D4865"/>
                </a:solidFill>
                <a:latin typeface="微软雅黑" panose="020B0503020204020204" pitchFamily="34" charset="-122"/>
                <a:ea typeface="微软雅黑" panose="020B0503020204020204" pitchFamily="34" charset="-122"/>
              </a:rPr>
              <a:t>ASI ：</a:t>
            </a:r>
            <a:r>
              <a:rPr lang="en-US" sz="1600">
                <a:latin typeface="微软雅黑" panose="020B0503020204020204" pitchFamily="34" charset="-122"/>
                <a:ea typeface="微软雅黑" panose="020B0503020204020204" pitchFamily="34" charset="-122"/>
              </a:rPr>
              <a:t>音乐教师、乐器教师、美术教师、管弦乐指挥、合唱队指挥……</a:t>
            </a:r>
            <a:endParaRPr lang="en-US" sz="1600">
              <a:latin typeface="微软雅黑" panose="020B0503020204020204" pitchFamily="34" charset="-122"/>
              <a:ea typeface="微软雅黑" panose="020B0503020204020204" pitchFamily="34" charset="-122"/>
            </a:endParaRPr>
          </a:p>
          <a:p>
            <a:pPr indent="457200" fontAlgn="auto">
              <a:lnSpc>
                <a:spcPts val="2660"/>
              </a:lnSpc>
            </a:pPr>
            <a:r>
              <a:rPr lang="en-US" altLang="zh-CN" sz="2000" b="1">
                <a:solidFill>
                  <a:srgbClr val="1D4865"/>
                </a:solidFill>
                <a:latin typeface="微软雅黑" panose="020B0503020204020204" pitchFamily="34" charset="-122"/>
                <a:ea typeface="微软雅黑" panose="020B0503020204020204" pitchFamily="34" charset="-122"/>
              </a:rPr>
              <a:t>AER：</a:t>
            </a:r>
            <a:r>
              <a:rPr lang="en-US" sz="1600">
                <a:latin typeface="微软雅黑" panose="020B0503020204020204" pitchFamily="34" charset="-122"/>
                <a:ea typeface="微软雅黑" panose="020B0503020204020204" pitchFamily="34" charset="-122"/>
              </a:rPr>
              <a:t>新闻摄影师、电视摄影师、艺术指导、录音指导、丑角演员、魔术师……</a:t>
            </a:r>
            <a:endParaRPr lang="en-US" sz="1600">
              <a:latin typeface="微软雅黑" panose="020B0503020204020204" pitchFamily="34" charset="-122"/>
              <a:ea typeface="微软雅黑" panose="020B0503020204020204" pitchFamily="34" charset="-122"/>
            </a:endParaRPr>
          </a:p>
          <a:p>
            <a:pPr indent="457200" fontAlgn="auto">
              <a:lnSpc>
                <a:spcPts val="2660"/>
              </a:lnSpc>
            </a:pPr>
            <a:r>
              <a:rPr lang="en-US" altLang="zh-CN" sz="2000" b="1">
                <a:solidFill>
                  <a:srgbClr val="1D4865"/>
                </a:solidFill>
                <a:latin typeface="微软雅黑" panose="020B0503020204020204" pitchFamily="34" charset="-122"/>
                <a:ea typeface="微软雅黑" panose="020B0503020204020204" pitchFamily="34" charset="-122"/>
              </a:rPr>
              <a:t>AEI：</a:t>
            </a:r>
            <a:r>
              <a:rPr lang="en-US" sz="1600">
                <a:latin typeface="微软雅黑" panose="020B0503020204020204" pitchFamily="34" charset="-122"/>
                <a:ea typeface="微软雅黑" panose="020B0503020204020204" pitchFamily="34" charset="-122"/>
              </a:rPr>
              <a:t>音乐指挥、舞台指导、电影导演。</a:t>
            </a:r>
            <a:endParaRPr lang="en-US" sz="1600">
              <a:latin typeface="微软雅黑" panose="020B0503020204020204" pitchFamily="34" charset="-122"/>
              <a:ea typeface="微软雅黑" panose="020B0503020204020204" pitchFamily="34" charset="-122"/>
            </a:endParaRPr>
          </a:p>
          <a:p>
            <a:pPr indent="457200" fontAlgn="auto">
              <a:lnSpc>
                <a:spcPts val="2660"/>
              </a:lnSpc>
            </a:pPr>
            <a:r>
              <a:rPr lang="en-US" altLang="zh-CN" sz="2000" b="1">
                <a:solidFill>
                  <a:srgbClr val="1D4865"/>
                </a:solidFill>
                <a:latin typeface="微软雅黑" panose="020B0503020204020204" pitchFamily="34" charset="-122"/>
                <a:ea typeface="微软雅黑" panose="020B0503020204020204" pitchFamily="34" charset="-122"/>
              </a:rPr>
              <a:t>AES：</a:t>
            </a:r>
            <a:r>
              <a:rPr lang="en-US" sz="1600">
                <a:latin typeface="微软雅黑" panose="020B0503020204020204" pitchFamily="34" charset="-122"/>
                <a:ea typeface="微软雅黑" panose="020B0503020204020204" pitchFamily="34" charset="-122"/>
              </a:rPr>
              <a:t>流行歌手、舞蹈演员、电影导演、广播节目主持人、舞蹈教师……</a:t>
            </a:r>
            <a:endParaRPr lang="en-US" sz="1600">
              <a:latin typeface="微软雅黑" panose="020B0503020204020204" pitchFamily="34" charset="-122"/>
              <a:ea typeface="微软雅黑" panose="020B0503020204020204" pitchFamily="34" charset="-122"/>
            </a:endParaRPr>
          </a:p>
          <a:p>
            <a:pPr indent="457200" fontAlgn="auto">
              <a:lnSpc>
                <a:spcPts val="2660"/>
              </a:lnSpc>
            </a:pPr>
            <a:r>
              <a:rPr lang="en-US" altLang="zh-CN" sz="2000" b="1">
                <a:solidFill>
                  <a:srgbClr val="1D4865"/>
                </a:solidFill>
                <a:latin typeface="微软雅黑" panose="020B0503020204020204" pitchFamily="34" charset="-122"/>
                <a:ea typeface="微软雅黑" panose="020B0503020204020204" pitchFamily="34" charset="-122"/>
              </a:rPr>
              <a:t>AIS ：</a:t>
            </a:r>
            <a:r>
              <a:rPr lang="en-US" sz="1600">
                <a:latin typeface="微软雅黑" panose="020B0503020204020204" pitchFamily="34" charset="-122"/>
                <a:ea typeface="微软雅黑" panose="020B0503020204020204" pitchFamily="34" charset="-122"/>
              </a:rPr>
              <a:t>画家、剧作家、编辑、评论家、时装艺术大师、新闻摄影师、男演员……</a:t>
            </a:r>
            <a:endParaRPr lang="en-US" sz="1600">
              <a:latin typeface="微软雅黑" panose="020B0503020204020204" pitchFamily="34" charset="-122"/>
              <a:ea typeface="微软雅黑" panose="020B0503020204020204" pitchFamily="34" charset="-122"/>
            </a:endParaRPr>
          </a:p>
          <a:p>
            <a:pPr indent="457200" fontAlgn="auto">
              <a:lnSpc>
                <a:spcPts val="2660"/>
              </a:lnSpc>
            </a:pPr>
            <a:r>
              <a:rPr lang="en-US" altLang="zh-CN" sz="2000" b="1">
                <a:solidFill>
                  <a:srgbClr val="1D4865"/>
                </a:solidFill>
                <a:latin typeface="微软雅黑" panose="020B0503020204020204" pitchFamily="34" charset="-122"/>
                <a:ea typeface="微软雅黑" panose="020B0503020204020204" pitchFamily="34" charset="-122"/>
              </a:rPr>
              <a:t>AIE：</a:t>
            </a:r>
            <a:r>
              <a:rPr lang="en-US" sz="1600">
                <a:latin typeface="微软雅黑" panose="020B0503020204020204" pitchFamily="34" charset="-122"/>
                <a:ea typeface="微软雅黑" panose="020B0503020204020204" pitchFamily="34" charset="-122"/>
              </a:rPr>
              <a:t>花匠、皮衣设计师、工业产品设计师、剪影艺术家、复制雕刻品大师。</a:t>
            </a:r>
            <a:endParaRPr lang="en-US" sz="1600">
              <a:latin typeface="微软雅黑" panose="020B0503020204020204" pitchFamily="34" charset="-122"/>
              <a:ea typeface="微软雅黑" panose="020B0503020204020204" pitchFamily="34" charset="-122"/>
            </a:endParaRPr>
          </a:p>
          <a:p>
            <a:pPr indent="457200" fontAlgn="auto">
              <a:lnSpc>
                <a:spcPts val="2660"/>
              </a:lnSpc>
            </a:pPr>
            <a:r>
              <a:rPr lang="en-US" altLang="zh-CN" sz="2000" b="1">
                <a:solidFill>
                  <a:srgbClr val="1D4865"/>
                </a:solidFill>
                <a:latin typeface="微软雅黑" panose="020B0503020204020204" pitchFamily="34" charset="-122"/>
                <a:ea typeface="微软雅黑" panose="020B0503020204020204" pitchFamily="34" charset="-122"/>
              </a:rPr>
              <a:t>AIR ：</a:t>
            </a:r>
            <a:r>
              <a:rPr lang="en-US" sz="1600">
                <a:latin typeface="微软雅黑" panose="020B0503020204020204" pitchFamily="34" charset="-122"/>
                <a:ea typeface="微软雅黑" panose="020B0503020204020204" pitchFamily="34" charset="-122"/>
              </a:rPr>
              <a:t>建筑师、画家、摄影师、绘图员、环境美化工、雕刻家……</a:t>
            </a:r>
            <a:endParaRPr lang="en-US" sz="1600">
              <a:latin typeface="微软雅黑" panose="020B0503020204020204" pitchFamily="34" charset="-122"/>
              <a:ea typeface="微软雅黑" panose="020B0503020204020204" pitchFamily="34" charset="-122"/>
            </a:endParaRPr>
          </a:p>
          <a:p>
            <a:pPr indent="457200" fontAlgn="auto">
              <a:lnSpc>
                <a:spcPts val="2660"/>
              </a:lnSpc>
            </a:pPr>
            <a:r>
              <a:rPr lang="en-US" altLang="zh-CN" sz="2000" b="1">
                <a:solidFill>
                  <a:srgbClr val="1D4865"/>
                </a:solidFill>
                <a:latin typeface="微软雅黑" panose="020B0503020204020204" pitchFamily="34" charset="-122"/>
                <a:ea typeface="微软雅黑" panose="020B0503020204020204" pitchFamily="34" charset="-122"/>
              </a:rPr>
              <a:t>SEC ：</a:t>
            </a:r>
            <a:r>
              <a:rPr lang="en-US" sz="1600">
                <a:latin typeface="微软雅黑" panose="020B0503020204020204" pitchFamily="34" charset="-122"/>
                <a:ea typeface="微软雅黑" panose="020B0503020204020204" pitchFamily="34" charset="-122"/>
              </a:rPr>
              <a:t>社会活动家、退伍军人服务官员、工商会事务代表、教育咨询者……</a:t>
            </a:r>
            <a:endParaRPr lang="en-US" sz="1600">
              <a:latin typeface="微软雅黑" panose="020B0503020204020204" pitchFamily="34" charset="-122"/>
              <a:ea typeface="微软雅黑" panose="020B0503020204020204" pitchFamily="34" charset="-122"/>
            </a:endParaRPr>
          </a:p>
        </p:txBody>
      </p:sp>
      <p:grpSp>
        <p:nvGrpSpPr>
          <p:cNvPr id="11" name="组合 10"/>
          <p:cNvGrpSpPr/>
          <p:nvPr>
            <p:custDataLst>
              <p:tags r:id="rId1"/>
            </p:custDataLst>
          </p:nvPr>
        </p:nvGrpSpPr>
        <p:grpSpPr>
          <a:xfrm>
            <a:off x="374857" y="842901"/>
            <a:ext cx="1201103" cy="1202531"/>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5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750"/>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900"/>
                                  </p:stCondLst>
                                  <p:childTnLst>
                                    <p:set>
                                      <p:cBhvr>
                                        <p:cTn id="32" dur="1" fill="hold">
                                          <p:stCondLst>
                                            <p:cond delay="0"/>
                                          </p:stCondLst>
                                        </p:cTn>
                                        <p:tgtEl>
                                          <p:spTgt spid="8"/>
                                        </p:tgtEl>
                                        <p:attrNameLst>
                                          <p:attrName>style.visibility</p:attrName>
                                        </p:attrNameLst>
                                      </p:cBhvr>
                                      <p:to>
                                        <p:strVal val="visible"/>
                                      </p:to>
                                    </p:set>
                                    <p:animEffect transition="in" filter="wipe(up)">
                                      <p:cBhvr>
                                        <p:cTn id="3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735705"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找出你的霍兰德职业代码</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468755" y="1183005"/>
            <a:ext cx="4113530" cy="583565"/>
          </a:xfrm>
          <a:prstGeom prst="rect">
            <a:avLst/>
          </a:prstGeom>
          <a:noFill/>
          <a:ln w="9525">
            <a:noFill/>
            <a:miter lim="800000"/>
          </a:ln>
        </p:spPr>
        <p:txBody>
          <a:bodyPr wrap="square">
            <a:spAutoFit/>
          </a:bodyPr>
          <a:p>
            <a:pPr algn="ctr"/>
            <a:r>
              <a:rPr lang="zh-CN" altLang="en-US" sz="3200" b="1">
                <a:solidFill>
                  <a:srgbClr val="1B4367"/>
                </a:solidFill>
                <a:latin typeface="微软雅黑" panose="020B0503020204020204" pitchFamily="34" charset="-122"/>
                <a:ea typeface="微软雅黑" panose="020B0503020204020204" pitchFamily="34" charset="-122"/>
              </a:rPr>
              <a:t>一、兴趣类型代码</a:t>
            </a:r>
            <a:endParaRPr lang="zh-CN" altLang="en-US" sz="3200" b="1">
              <a:solidFill>
                <a:srgbClr val="1B4367"/>
              </a:solidFill>
              <a:latin typeface="微软雅黑" panose="020B0503020204020204" pitchFamily="34" charset="-122"/>
              <a:ea typeface="微软雅黑" panose="020B0503020204020204" pitchFamily="34" charset="-122"/>
            </a:endParaRPr>
          </a:p>
        </p:txBody>
      </p:sp>
      <p:sp>
        <p:nvSpPr>
          <p:cNvPr id="8" name="矩形 7"/>
          <p:cNvSpPr>
            <a:spLocks noChangeArrowheads="1"/>
          </p:cNvSpPr>
          <p:nvPr/>
        </p:nvSpPr>
        <p:spPr bwMode="auto">
          <a:xfrm>
            <a:off x="572135" y="2030095"/>
            <a:ext cx="8370570" cy="2908300"/>
          </a:xfrm>
          <a:prstGeom prst="rect">
            <a:avLst/>
          </a:prstGeom>
          <a:noFill/>
          <a:ln w="9525">
            <a:noFill/>
            <a:miter lim="800000"/>
          </a:ln>
        </p:spPr>
        <p:txBody>
          <a:bodyPr wrap="square">
            <a:noAutofit/>
          </a:bodyPr>
          <a:p>
            <a:pPr indent="457200" fontAlgn="auto">
              <a:lnSpc>
                <a:spcPts val="2660"/>
              </a:lnSpc>
            </a:pPr>
            <a:r>
              <a:rPr lang="en-US" altLang="zh-CN" sz="2000" b="1">
                <a:solidFill>
                  <a:srgbClr val="1D4865"/>
                </a:solidFill>
                <a:latin typeface="微软雅黑" panose="020B0503020204020204" pitchFamily="34" charset="-122"/>
                <a:ea typeface="微软雅黑" panose="020B0503020204020204" pitchFamily="34" charset="-122"/>
              </a:rPr>
              <a:t>SER：</a:t>
            </a:r>
            <a:r>
              <a:rPr lang="en-US" sz="1600">
                <a:latin typeface="微软雅黑" panose="020B0503020204020204" pitchFamily="34" charset="-122"/>
                <a:ea typeface="微软雅黑" panose="020B0503020204020204" pitchFamily="34" charset="-122"/>
              </a:rPr>
              <a:t>体育教练、游泳指导。</a:t>
            </a:r>
            <a:endParaRPr lang="en-US" sz="1600">
              <a:latin typeface="微软雅黑" panose="020B0503020204020204" pitchFamily="34" charset="-122"/>
              <a:ea typeface="微软雅黑" panose="020B0503020204020204" pitchFamily="34" charset="-122"/>
            </a:endParaRPr>
          </a:p>
          <a:p>
            <a:pPr indent="457200" fontAlgn="auto">
              <a:lnSpc>
                <a:spcPts val="2660"/>
              </a:lnSpc>
            </a:pPr>
            <a:r>
              <a:rPr lang="en-US" altLang="zh-CN" sz="2000" b="1">
                <a:solidFill>
                  <a:srgbClr val="1D4865"/>
                </a:solidFill>
                <a:latin typeface="微软雅黑" panose="020B0503020204020204" pitchFamily="34" charset="-122"/>
                <a:ea typeface="微软雅黑" panose="020B0503020204020204" pitchFamily="34" charset="-122"/>
              </a:rPr>
              <a:t>SEI ：</a:t>
            </a:r>
            <a:r>
              <a:rPr lang="en-US" sz="1600">
                <a:latin typeface="微软雅黑" panose="020B0503020204020204" pitchFamily="34" charset="-122"/>
                <a:ea typeface="微软雅黑" panose="020B0503020204020204" pitchFamily="34" charset="-122"/>
              </a:rPr>
              <a:t>大学校长、学院院长、医院行政管理员、历史学家、家政经济学家……</a:t>
            </a:r>
            <a:endParaRPr lang="en-US" sz="1600">
              <a:latin typeface="微软雅黑" panose="020B0503020204020204" pitchFamily="34" charset="-122"/>
              <a:ea typeface="微软雅黑" panose="020B0503020204020204" pitchFamily="34" charset="-122"/>
            </a:endParaRPr>
          </a:p>
          <a:p>
            <a:pPr indent="457200" fontAlgn="auto">
              <a:lnSpc>
                <a:spcPts val="2660"/>
              </a:lnSpc>
            </a:pPr>
            <a:r>
              <a:rPr lang="en-US" altLang="zh-CN" sz="2000" b="1">
                <a:solidFill>
                  <a:srgbClr val="1D4865"/>
                </a:solidFill>
                <a:latin typeface="微软雅黑" panose="020B0503020204020204" pitchFamily="34" charset="-122"/>
                <a:ea typeface="微软雅黑" panose="020B0503020204020204" pitchFamily="34" charset="-122"/>
              </a:rPr>
              <a:t>SEA ：</a:t>
            </a:r>
            <a:r>
              <a:rPr lang="en-US" sz="1600">
                <a:latin typeface="微软雅黑" panose="020B0503020204020204" pitchFamily="34" charset="-122"/>
                <a:ea typeface="微软雅黑" panose="020B0503020204020204" pitchFamily="34" charset="-122"/>
              </a:rPr>
              <a:t>娱乐活动管理员、国外服务办事员、社会服务助理、一般咨询者……</a:t>
            </a:r>
            <a:endParaRPr lang="en-US" sz="1600">
              <a:latin typeface="微软雅黑" panose="020B0503020204020204" pitchFamily="34" charset="-122"/>
              <a:ea typeface="微软雅黑" panose="020B0503020204020204" pitchFamily="34" charset="-122"/>
            </a:endParaRPr>
          </a:p>
          <a:p>
            <a:pPr indent="457200" fontAlgn="auto">
              <a:lnSpc>
                <a:spcPts val="2660"/>
              </a:lnSpc>
            </a:pPr>
            <a:r>
              <a:rPr lang="en-US" altLang="zh-CN" sz="2000" b="1">
                <a:solidFill>
                  <a:srgbClr val="1D4865"/>
                </a:solidFill>
                <a:latin typeface="微软雅黑" panose="020B0503020204020204" pitchFamily="34" charset="-122"/>
                <a:ea typeface="微软雅黑" panose="020B0503020204020204" pitchFamily="34" charset="-122"/>
              </a:rPr>
              <a:t>SCE ：</a:t>
            </a:r>
            <a:r>
              <a:rPr lang="en-US" sz="1600">
                <a:latin typeface="微软雅黑" panose="020B0503020204020204" pitchFamily="34" charset="-122"/>
                <a:ea typeface="微软雅黑" panose="020B0503020204020204" pitchFamily="34" charset="-122"/>
              </a:rPr>
              <a:t>部长助理、福利机构职员、生产协调人、环境卫生管理人员……</a:t>
            </a:r>
            <a:endParaRPr lang="en-US" sz="1600">
              <a:latin typeface="微软雅黑" panose="020B0503020204020204" pitchFamily="34" charset="-122"/>
              <a:ea typeface="微软雅黑" panose="020B0503020204020204" pitchFamily="34" charset="-122"/>
            </a:endParaRPr>
          </a:p>
          <a:p>
            <a:pPr indent="457200" fontAlgn="auto">
              <a:lnSpc>
                <a:spcPts val="2660"/>
              </a:lnSpc>
            </a:pPr>
            <a:r>
              <a:rPr lang="en-US" altLang="zh-CN" sz="2000" b="1">
                <a:solidFill>
                  <a:srgbClr val="1D4865"/>
                </a:solidFill>
                <a:latin typeface="微软雅黑" panose="020B0503020204020204" pitchFamily="34" charset="-122"/>
                <a:ea typeface="微软雅黑" panose="020B0503020204020204" pitchFamily="34" charset="-122"/>
              </a:rPr>
              <a:t>SRI ：</a:t>
            </a:r>
            <a:r>
              <a:rPr lang="en-US" sz="1600">
                <a:latin typeface="微软雅黑" panose="020B0503020204020204" pitchFamily="34" charset="-122"/>
                <a:ea typeface="微软雅黑" panose="020B0503020204020204" pitchFamily="34" charset="-122"/>
              </a:rPr>
              <a:t>外科医师助手、医院服务员。</a:t>
            </a:r>
            <a:endParaRPr lang="en-US" sz="1600">
              <a:latin typeface="微软雅黑" panose="020B0503020204020204" pitchFamily="34" charset="-122"/>
              <a:ea typeface="微软雅黑" panose="020B0503020204020204" pitchFamily="34" charset="-122"/>
            </a:endParaRPr>
          </a:p>
          <a:p>
            <a:pPr indent="457200" fontAlgn="auto">
              <a:lnSpc>
                <a:spcPts val="2660"/>
              </a:lnSpc>
            </a:pPr>
            <a:r>
              <a:rPr lang="en-US" altLang="zh-CN" sz="2000" b="1">
                <a:solidFill>
                  <a:srgbClr val="1D4865"/>
                </a:solidFill>
                <a:latin typeface="微软雅黑" panose="020B0503020204020204" pitchFamily="34" charset="-122"/>
                <a:ea typeface="微软雅黑" panose="020B0503020204020204" pitchFamily="34" charset="-122"/>
              </a:rPr>
              <a:t>SRE：</a:t>
            </a:r>
            <a:r>
              <a:rPr lang="en-US" sz="1600">
                <a:latin typeface="微软雅黑" panose="020B0503020204020204" pitchFamily="34" charset="-122"/>
                <a:ea typeface="微软雅黑" panose="020B0503020204020204" pitchFamily="34" charset="-122"/>
              </a:rPr>
              <a:t>体育教师、职业病治疗者、体育教练、专业运动员、房管员……</a:t>
            </a:r>
            <a:endParaRPr lang="en-US" sz="1600">
              <a:latin typeface="微软雅黑" panose="020B0503020204020204" pitchFamily="34" charset="-122"/>
              <a:ea typeface="微软雅黑" panose="020B0503020204020204" pitchFamily="34" charset="-122"/>
            </a:endParaRPr>
          </a:p>
          <a:p>
            <a:pPr indent="457200" fontAlgn="auto">
              <a:lnSpc>
                <a:spcPts val="2660"/>
              </a:lnSpc>
            </a:pPr>
            <a:r>
              <a:rPr lang="en-US" altLang="zh-CN" sz="2000" b="1">
                <a:solidFill>
                  <a:srgbClr val="1D4865"/>
                </a:solidFill>
                <a:latin typeface="微软雅黑" panose="020B0503020204020204" pitchFamily="34" charset="-122"/>
                <a:ea typeface="微软雅黑" panose="020B0503020204020204" pitchFamily="34" charset="-122"/>
              </a:rPr>
              <a:t>SRC：</a:t>
            </a:r>
            <a:r>
              <a:rPr lang="en-US" sz="1600">
                <a:latin typeface="微软雅黑" panose="020B0503020204020204" pitchFamily="34" charset="-122"/>
                <a:ea typeface="微软雅黑" panose="020B0503020204020204" pitchFamily="34" charset="-122"/>
              </a:rPr>
              <a:t>护理员、护理助理、医院勤杂工、理发师、学校儿童服务人员。</a:t>
            </a:r>
            <a:endParaRPr lang="en-US" sz="1600">
              <a:latin typeface="微软雅黑" panose="020B0503020204020204" pitchFamily="34" charset="-122"/>
              <a:ea typeface="微软雅黑" panose="020B0503020204020204" pitchFamily="34" charset="-122"/>
            </a:endParaRPr>
          </a:p>
          <a:p>
            <a:pPr indent="457200" fontAlgn="auto">
              <a:lnSpc>
                <a:spcPts val="2660"/>
              </a:lnSpc>
            </a:pPr>
            <a:endParaRPr lang="en-US" sz="1600">
              <a:latin typeface="微软雅黑" panose="020B0503020204020204" pitchFamily="34" charset="-122"/>
              <a:ea typeface="微软雅黑" panose="020B0503020204020204" pitchFamily="34" charset="-122"/>
            </a:endParaRPr>
          </a:p>
        </p:txBody>
      </p:sp>
      <p:grpSp>
        <p:nvGrpSpPr>
          <p:cNvPr id="11" name="组合 10"/>
          <p:cNvGrpSpPr/>
          <p:nvPr>
            <p:custDataLst>
              <p:tags r:id="rId1"/>
            </p:custDataLst>
          </p:nvPr>
        </p:nvGrpSpPr>
        <p:grpSpPr>
          <a:xfrm>
            <a:off x="374857" y="842901"/>
            <a:ext cx="1201103" cy="1202531"/>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5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750"/>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900"/>
                                  </p:stCondLst>
                                  <p:childTnLst>
                                    <p:set>
                                      <p:cBhvr>
                                        <p:cTn id="32" dur="1" fill="hold">
                                          <p:stCondLst>
                                            <p:cond delay="0"/>
                                          </p:stCondLst>
                                        </p:cTn>
                                        <p:tgtEl>
                                          <p:spTgt spid="8"/>
                                        </p:tgtEl>
                                        <p:attrNameLst>
                                          <p:attrName>style.visibility</p:attrName>
                                        </p:attrNameLst>
                                      </p:cBhvr>
                                      <p:to>
                                        <p:strVal val="visible"/>
                                      </p:to>
                                    </p:set>
                                    <p:animEffect transition="in" filter="wipe(up)">
                                      <p:cBhvr>
                                        <p:cTn id="3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735705"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找出你的霍兰德职业代码</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468755" y="1183005"/>
            <a:ext cx="4113530" cy="583565"/>
          </a:xfrm>
          <a:prstGeom prst="rect">
            <a:avLst/>
          </a:prstGeom>
          <a:noFill/>
          <a:ln w="9525">
            <a:noFill/>
            <a:miter lim="800000"/>
          </a:ln>
        </p:spPr>
        <p:txBody>
          <a:bodyPr wrap="square">
            <a:spAutoFit/>
          </a:bodyPr>
          <a:p>
            <a:pPr algn="ctr"/>
            <a:r>
              <a:rPr lang="zh-CN" altLang="en-US" sz="3200" b="1">
                <a:solidFill>
                  <a:srgbClr val="1B4367"/>
                </a:solidFill>
                <a:latin typeface="微软雅黑" panose="020B0503020204020204" pitchFamily="34" charset="-122"/>
                <a:ea typeface="微软雅黑" panose="020B0503020204020204" pitchFamily="34" charset="-122"/>
              </a:rPr>
              <a:t>一、兴趣类型代码</a:t>
            </a:r>
            <a:endParaRPr lang="zh-CN" altLang="en-US" sz="3200" b="1">
              <a:solidFill>
                <a:srgbClr val="1B4367"/>
              </a:solidFill>
              <a:latin typeface="微软雅黑" panose="020B0503020204020204" pitchFamily="34" charset="-122"/>
              <a:ea typeface="微软雅黑" panose="020B0503020204020204" pitchFamily="34" charset="-122"/>
            </a:endParaRPr>
          </a:p>
        </p:txBody>
      </p:sp>
      <p:sp>
        <p:nvSpPr>
          <p:cNvPr id="8" name="矩形 7"/>
          <p:cNvSpPr>
            <a:spLocks noChangeArrowheads="1"/>
          </p:cNvSpPr>
          <p:nvPr/>
        </p:nvSpPr>
        <p:spPr bwMode="auto">
          <a:xfrm>
            <a:off x="572135" y="2030095"/>
            <a:ext cx="8370570" cy="2908300"/>
          </a:xfrm>
          <a:prstGeom prst="rect">
            <a:avLst/>
          </a:prstGeom>
          <a:noFill/>
          <a:ln w="9525">
            <a:noFill/>
            <a:miter lim="800000"/>
          </a:ln>
        </p:spPr>
        <p:txBody>
          <a:bodyPr wrap="square">
            <a:noAutofit/>
          </a:bodyPr>
          <a:p>
            <a:pPr indent="457200" fontAlgn="auto">
              <a:lnSpc>
                <a:spcPts val="2660"/>
              </a:lnSpc>
            </a:pPr>
            <a:r>
              <a:rPr lang="en-US" altLang="zh-CN" sz="2000" b="1">
                <a:solidFill>
                  <a:srgbClr val="1D4865"/>
                </a:solidFill>
                <a:latin typeface="微软雅黑" panose="020B0503020204020204" pitchFamily="34" charset="-122"/>
                <a:ea typeface="微软雅黑" panose="020B0503020204020204" pitchFamily="34" charset="-122"/>
              </a:rPr>
              <a:t>SIA ：</a:t>
            </a:r>
            <a:r>
              <a:rPr lang="en-US" sz="1600">
                <a:latin typeface="微软雅黑" panose="020B0503020204020204" pitchFamily="34" charset="-122"/>
                <a:ea typeface="微软雅黑" panose="020B0503020204020204" pitchFamily="34" charset="-122"/>
              </a:rPr>
              <a:t>社会学家、心理咨询师、学校心理学家、政治科学家、大学或学院的系主任、大学或学院的教育学教师、大学农业教师、大学工程和建筑课程的教师、大学法律教师、大学数学教师、大学医学教师、大学物理教师、大学社会科学和生命科学的教师、研究生助教、成人教育教师</a:t>
            </a:r>
            <a:r>
              <a:rPr lang="zh-CN" altLang="en-US" sz="1600">
                <a:latin typeface="微软雅黑" panose="020B0503020204020204" pitchFamily="34" charset="-122"/>
                <a:ea typeface="微软雅黑" panose="020B0503020204020204" pitchFamily="34" charset="-122"/>
              </a:rPr>
              <a:t>。</a:t>
            </a:r>
            <a:endParaRPr lang="en-US" sz="1600">
              <a:latin typeface="微软雅黑" panose="020B0503020204020204" pitchFamily="34" charset="-122"/>
              <a:ea typeface="微软雅黑" panose="020B0503020204020204" pitchFamily="34" charset="-122"/>
            </a:endParaRPr>
          </a:p>
          <a:p>
            <a:pPr indent="457200" fontAlgn="auto">
              <a:lnSpc>
                <a:spcPts val="2660"/>
              </a:lnSpc>
            </a:pPr>
            <a:r>
              <a:rPr lang="en-US" altLang="zh-CN" sz="2000" b="1">
                <a:solidFill>
                  <a:srgbClr val="1D4865"/>
                </a:solidFill>
                <a:latin typeface="微软雅黑" panose="020B0503020204020204" pitchFamily="34" charset="-122"/>
                <a:ea typeface="微软雅黑" panose="020B0503020204020204" pitchFamily="34" charset="-122"/>
              </a:rPr>
              <a:t>SIE ：</a:t>
            </a:r>
            <a:r>
              <a:rPr lang="en-US" sz="1600">
                <a:latin typeface="微软雅黑" panose="020B0503020204020204" pitchFamily="34" charset="-122"/>
                <a:ea typeface="微软雅黑" panose="020B0503020204020204" pitchFamily="34" charset="-122"/>
              </a:rPr>
              <a:t>营养学家、饮食学家、海关检查员、安全检查员、税务稽查员、校长。</a:t>
            </a:r>
            <a:endParaRPr lang="en-US" sz="1600">
              <a:latin typeface="微软雅黑" panose="020B0503020204020204" pitchFamily="34" charset="-122"/>
              <a:ea typeface="微软雅黑" panose="020B0503020204020204" pitchFamily="34" charset="-122"/>
            </a:endParaRPr>
          </a:p>
          <a:p>
            <a:pPr indent="457200" fontAlgn="auto">
              <a:lnSpc>
                <a:spcPts val="2660"/>
              </a:lnSpc>
            </a:pPr>
            <a:r>
              <a:rPr lang="en-US" altLang="zh-CN" sz="2000" b="1">
                <a:solidFill>
                  <a:srgbClr val="1D4865"/>
                </a:solidFill>
                <a:latin typeface="微软雅黑" panose="020B0503020204020204" pitchFamily="34" charset="-122"/>
                <a:ea typeface="微软雅黑" panose="020B0503020204020204" pitchFamily="34" charset="-122"/>
              </a:rPr>
              <a:t>SIC ：</a:t>
            </a:r>
            <a:r>
              <a:rPr lang="en-US" sz="1600">
                <a:latin typeface="微软雅黑" panose="020B0503020204020204" pitchFamily="34" charset="-122"/>
                <a:ea typeface="微软雅黑" panose="020B0503020204020204" pitchFamily="34" charset="-122"/>
              </a:rPr>
              <a:t>描图员、兽医助手、诊所助理、体检检查员、监督缓刑犯的工作者……</a:t>
            </a:r>
            <a:endParaRPr lang="en-US" sz="1600">
              <a:latin typeface="微软雅黑" panose="020B0503020204020204" pitchFamily="34" charset="-122"/>
              <a:ea typeface="微软雅黑" panose="020B0503020204020204" pitchFamily="34" charset="-122"/>
            </a:endParaRPr>
          </a:p>
          <a:p>
            <a:pPr indent="457200" fontAlgn="auto">
              <a:lnSpc>
                <a:spcPts val="2660"/>
              </a:lnSpc>
            </a:pPr>
            <a:r>
              <a:rPr lang="en-US" altLang="zh-CN" sz="2000" b="1">
                <a:solidFill>
                  <a:srgbClr val="1D4865"/>
                </a:solidFill>
                <a:latin typeface="微软雅黑" panose="020B0503020204020204" pitchFamily="34" charset="-122"/>
                <a:ea typeface="微软雅黑" panose="020B0503020204020204" pitchFamily="34" charset="-122"/>
              </a:rPr>
              <a:t>SIR ：</a:t>
            </a:r>
            <a:r>
              <a:rPr lang="en-US" sz="1600">
                <a:latin typeface="微软雅黑" panose="020B0503020204020204" pitchFamily="34" charset="-122"/>
                <a:ea typeface="微软雅黑" panose="020B0503020204020204" pitchFamily="34" charset="-122"/>
              </a:rPr>
              <a:t>理疗员、救护队工作人员、手足病医生、职业病治疗助手。</a:t>
            </a:r>
            <a:br>
              <a:rPr lang="en-US" sz="1600">
                <a:latin typeface="微软雅黑" panose="020B0503020204020204" pitchFamily="34" charset="-122"/>
                <a:ea typeface="微软雅黑" panose="020B0503020204020204" pitchFamily="34" charset="-122"/>
              </a:rPr>
            </a:br>
            <a:endParaRPr lang="en-US" sz="1600">
              <a:latin typeface="微软雅黑" panose="020B0503020204020204" pitchFamily="34" charset="-122"/>
              <a:ea typeface="微软雅黑" panose="020B0503020204020204" pitchFamily="34" charset="-122"/>
            </a:endParaRPr>
          </a:p>
        </p:txBody>
      </p:sp>
      <p:grpSp>
        <p:nvGrpSpPr>
          <p:cNvPr id="11" name="组合 10"/>
          <p:cNvGrpSpPr/>
          <p:nvPr>
            <p:custDataLst>
              <p:tags r:id="rId1"/>
            </p:custDataLst>
          </p:nvPr>
        </p:nvGrpSpPr>
        <p:grpSpPr>
          <a:xfrm>
            <a:off x="374857" y="842901"/>
            <a:ext cx="1201103" cy="1202531"/>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5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750"/>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900"/>
                                  </p:stCondLst>
                                  <p:childTnLst>
                                    <p:set>
                                      <p:cBhvr>
                                        <p:cTn id="32" dur="1" fill="hold">
                                          <p:stCondLst>
                                            <p:cond delay="0"/>
                                          </p:stCondLst>
                                        </p:cTn>
                                        <p:tgtEl>
                                          <p:spTgt spid="8"/>
                                        </p:tgtEl>
                                        <p:attrNameLst>
                                          <p:attrName>style.visibility</p:attrName>
                                        </p:attrNameLst>
                                      </p:cBhvr>
                                      <p:to>
                                        <p:strVal val="visible"/>
                                      </p:to>
                                    </p:set>
                                    <p:animEffect transition="in" filter="wipe(up)">
                                      <p:cBhvr>
                                        <p:cTn id="3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997325" cy="59118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找出你的霍兰德职业代码</a:t>
            </a:r>
            <a:endParaRPr lang="zh-CN" altLang="en-US" sz="1700" b="1" dirty="0">
              <a:solidFill>
                <a:srgbClr val="1B4367"/>
              </a:solidFill>
              <a:cs typeface="+mn-ea"/>
              <a:sym typeface="+mn-lt"/>
            </a:endParaRPr>
          </a:p>
          <a:p>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16510" y="909955"/>
            <a:ext cx="9220200" cy="831850"/>
            <a:chOff x="2249" y="1492"/>
            <a:chExt cx="11780" cy="1310"/>
          </a:xfrm>
        </p:grpSpPr>
        <p:sp>
          <p:nvSpPr>
            <p:cNvPr id="9" name="矩形 8"/>
            <p:cNvSpPr/>
            <p:nvPr/>
          </p:nvSpPr>
          <p:spPr>
            <a:xfrm>
              <a:off x="2249" y="1492"/>
              <a:ext cx="11780" cy="1310"/>
            </a:xfrm>
            <a:prstGeom prst="rect">
              <a:avLst/>
            </a:prstGeom>
            <a:solidFill>
              <a:srgbClr val="1D4865"/>
            </a:solidFill>
            <a:ln w="25400" cap="flat" cmpd="sng" algn="ctr">
              <a:noFill/>
              <a:prstDash val="solid"/>
            </a:ln>
            <a:effectLst/>
          </p:spPr>
          <p:txBody>
            <a:bodyPr anchor="ctr"/>
            <a:p>
              <a:pPr algn="ctr" defTabSz="608965" fontAlgn="auto">
                <a:spcBef>
                  <a:spcPts val="0"/>
                </a:spcBef>
                <a:spcAft>
                  <a:spcPts val="0"/>
                </a:spcAft>
                <a:defRPr/>
              </a:pPr>
              <a:r>
                <a:rPr lang="en-US" altLang="zh-CN" sz="3200" kern="0">
                  <a:solidFill>
                    <a:srgbClr val="FFFFFF"/>
                  </a:solidFill>
                  <a:latin typeface="Century Gothic" panose="020B0502020202020204"/>
                  <a:ea typeface="微软雅黑" panose="020B0503020204020204" pitchFamily="34" charset="-122"/>
                </a:rPr>
                <a:t> </a:t>
              </a:r>
              <a:endParaRPr lang="en-US" altLang="zh-CN" sz="3200" kern="0">
                <a:solidFill>
                  <a:srgbClr val="FFFFFF"/>
                </a:solidFill>
                <a:latin typeface="Century Gothic" panose="020B0502020202020204"/>
                <a:ea typeface="微软雅黑" panose="020B0503020204020204" pitchFamily="34" charset="-122"/>
              </a:endParaRPr>
            </a:p>
          </p:txBody>
        </p:sp>
        <p:sp>
          <p:nvSpPr>
            <p:cNvPr id="5" name="矩形 4"/>
            <p:cNvSpPr>
              <a:spLocks noChangeArrowheads="1"/>
            </p:cNvSpPr>
            <p:nvPr/>
          </p:nvSpPr>
          <p:spPr bwMode="auto">
            <a:xfrm>
              <a:off x="2580" y="1617"/>
              <a:ext cx="6300" cy="919"/>
            </a:xfrm>
            <a:prstGeom prst="rect">
              <a:avLst/>
            </a:prstGeom>
            <a:noFill/>
            <a:ln w="9525">
              <a:noFill/>
              <a:miter lim="800000"/>
            </a:ln>
          </p:spPr>
          <p:txBody>
            <a:bodyPr wrap="square">
              <a:spAutoFit/>
            </a:bodyPr>
            <a:p>
              <a:pPr algn="ctr"/>
              <a:r>
                <a:rPr lang="zh-CN" altLang="en-US" sz="3200" b="1">
                  <a:solidFill>
                    <a:schemeClr val="bg1"/>
                  </a:solidFill>
                  <a:latin typeface="微软雅黑" panose="020B0503020204020204" pitchFamily="34" charset="-122"/>
                  <a:ea typeface="微软雅黑" panose="020B0503020204020204" pitchFamily="34" charset="-122"/>
                </a:rPr>
                <a:t>二、职业环境类型</a:t>
              </a:r>
              <a:endParaRPr lang="zh-CN" altLang="en-US" sz="3200" b="1">
                <a:solidFill>
                  <a:schemeClr val="bg1"/>
                </a:solidFill>
                <a:latin typeface="微软雅黑" panose="020B0503020204020204" pitchFamily="34" charset="-122"/>
                <a:ea typeface="微软雅黑" panose="020B0503020204020204" pitchFamily="34" charset="-122"/>
              </a:endParaRPr>
            </a:p>
          </p:txBody>
        </p:sp>
      </p:grpSp>
      <p:sp>
        <p:nvSpPr>
          <p:cNvPr id="100" name="文本框 99"/>
          <p:cNvSpPr txBox="1"/>
          <p:nvPr>
            <p:custDataLst>
              <p:tags r:id="rId1"/>
            </p:custDataLst>
          </p:nvPr>
        </p:nvSpPr>
        <p:spPr>
          <a:xfrm>
            <a:off x="758190" y="1905000"/>
            <a:ext cx="7636510" cy="2829560"/>
          </a:xfrm>
          <a:prstGeom prst="rect">
            <a:avLst/>
          </a:prstGeom>
          <a:noFill/>
          <a:ln w="9525">
            <a:noFill/>
          </a:ln>
        </p:spPr>
        <p:txBody>
          <a:bodyPr wrap="square">
            <a:noAutofit/>
          </a:bodyPr>
          <a:p>
            <a:pPr indent="457200" fontAlgn="auto">
              <a:lnSpc>
                <a:spcPts val="2660"/>
              </a:lnSpc>
            </a:pPr>
            <a:r>
              <a:rPr lang="zh-CN" sz="1800" b="0">
                <a:cs typeface="宋体" panose="02010600030101010101" pitchFamily="2" charset="-122"/>
              </a:rPr>
              <a:t>霍兰德将工作环境也分为 6 种类型，其名称及性质与兴趣类型的分类一致。人们都尽量寻找那些能运用自己的技术、体现自己的价值和能扮演令自己愉快的角色的职业。具体职业通常也采用上述 3 个字母代码的方式来描述其工作性质和职业氛围。</a:t>
            </a:r>
            <a:endParaRPr lang="zh-CN" sz="1800" b="0">
              <a:cs typeface="宋体" panose="02010600030101010101" pitchFamily="2" charset="-122"/>
            </a:endParaRPr>
          </a:p>
          <a:p>
            <a:pPr indent="457200" fontAlgn="auto">
              <a:lnSpc>
                <a:spcPts val="2660"/>
              </a:lnSpc>
            </a:pPr>
            <a:endParaRPr lang="zh-CN" sz="1800" b="0">
              <a:cs typeface="宋体" panose="02010600030101010101" pitchFamily="2" charset="-122"/>
            </a:endParaRPr>
          </a:p>
          <a:p>
            <a:pPr indent="457200" fontAlgn="auto">
              <a:lnSpc>
                <a:spcPts val="2660"/>
              </a:lnSpc>
            </a:pPr>
            <a:r>
              <a:rPr lang="zh-CN" sz="1800" b="0">
                <a:cs typeface="宋体" panose="02010600030101010101" pitchFamily="2" charset="-122"/>
              </a:rPr>
              <a:t>一个人如果知道自己的兴趣类型和职业类型，就可以预测自己的职业选择、工作变换、职业成就和教育及社会行为。个人的工作满意度、职业稳定性和职业成就感取决于个人兴趣类型和职业环境之间的适配度。</a:t>
            </a:r>
            <a:endParaRPr lang="zh-CN" sz="1800" b="0">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5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997325" cy="59118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找出你的霍兰德职业代码</a:t>
            </a:r>
            <a:endParaRPr lang="zh-CN" altLang="en-US" sz="1700" b="1" dirty="0">
              <a:solidFill>
                <a:srgbClr val="1B4367"/>
              </a:solidFill>
              <a:cs typeface="+mn-ea"/>
              <a:sym typeface="+mn-lt"/>
            </a:endParaRPr>
          </a:p>
          <a:p>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16510" y="909955"/>
            <a:ext cx="9220200" cy="831850"/>
            <a:chOff x="2249" y="1492"/>
            <a:chExt cx="11780" cy="1310"/>
          </a:xfrm>
        </p:grpSpPr>
        <p:sp>
          <p:nvSpPr>
            <p:cNvPr id="9" name="矩形 8"/>
            <p:cNvSpPr/>
            <p:nvPr/>
          </p:nvSpPr>
          <p:spPr>
            <a:xfrm>
              <a:off x="2249" y="1492"/>
              <a:ext cx="11780" cy="1310"/>
            </a:xfrm>
            <a:prstGeom prst="rect">
              <a:avLst/>
            </a:prstGeom>
            <a:solidFill>
              <a:srgbClr val="1D4865"/>
            </a:solidFill>
            <a:ln w="25400" cap="flat" cmpd="sng" algn="ctr">
              <a:noFill/>
              <a:prstDash val="solid"/>
            </a:ln>
            <a:effectLst/>
          </p:spPr>
          <p:txBody>
            <a:bodyPr anchor="ctr"/>
            <a:p>
              <a:pPr algn="ctr" defTabSz="608965" fontAlgn="auto">
                <a:spcBef>
                  <a:spcPts val="0"/>
                </a:spcBef>
                <a:spcAft>
                  <a:spcPts val="0"/>
                </a:spcAft>
                <a:defRPr/>
              </a:pPr>
              <a:r>
                <a:rPr lang="en-US" altLang="zh-CN" sz="3200" kern="0">
                  <a:solidFill>
                    <a:srgbClr val="FFFFFF"/>
                  </a:solidFill>
                  <a:latin typeface="Century Gothic" panose="020B0502020202020204"/>
                  <a:ea typeface="微软雅黑" panose="020B0503020204020204" pitchFamily="34" charset="-122"/>
                </a:rPr>
                <a:t> </a:t>
              </a:r>
              <a:endParaRPr lang="en-US" altLang="zh-CN" sz="3200" kern="0">
                <a:solidFill>
                  <a:srgbClr val="FFFFFF"/>
                </a:solidFill>
                <a:latin typeface="Century Gothic" panose="020B0502020202020204"/>
                <a:ea typeface="微软雅黑" panose="020B0503020204020204" pitchFamily="34" charset="-122"/>
              </a:endParaRPr>
            </a:p>
          </p:txBody>
        </p:sp>
        <p:sp>
          <p:nvSpPr>
            <p:cNvPr id="5" name="矩形 4"/>
            <p:cNvSpPr>
              <a:spLocks noChangeArrowheads="1"/>
            </p:cNvSpPr>
            <p:nvPr/>
          </p:nvSpPr>
          <p:spPr bwMode="auto">
            <a:xfrm>
              <a:off x="2580" y="1617"/>
              <a:ext cx="6300" cy="919"/>
            </a:xfrm>
            <a:prstGeom prst="rect">
              <a:avLst/>
            </a:prstGeom>
            <a:noFill/>
            <a:ln w="9525">
              <a:noFill/>
              <a:miter lim="800000"/>
            </a:ln>
          </p:spPr>
          <p:txBody>
            <a:bodyPr wrap="square">
              <a:spAutoFit/>
            </a:bodyPr>
            <a:p>
              <a:pPr algn="ctr"/>
              <a:r>
                <a:rPr lang="zh-CN" altLang="en-US" sz="3200" b="1">
                  <a:solidFill>
                    <a:schemeClr val="bg1"/>
                  </a:solidFill>
                  <a:latin typeface="微软雅黑" panose="020B0503020204020204" pitchFamily="34" charset="-122"/>
                  <a:ea typeface="微软雅黑" panose="020B0503020204020204" pitchFamily="34" charset="-122"/>
                </a:rPr>
                <a:t>三、</a:t>
              </a:r>
              <a:r>
                <a:rPr lang="en-US" altLang="zh-CN" sz="3200" b="1">
                  <a:solidFill>
                    <a:schemeClr val="bg1"/>
                  </a:solidFill>
                  <a:latin typeface="微软雅黑" panose="020B0503020204020204" pitchFamily="34" charset="-122"/>
                  <a:ea typeface="微软雅黑" panose="020B0503020204020204" pitchFamily="34" charset="-122"/>
                </a:rPr>
                <a:t>6</a:t>
              </a:r>
              <a:r>
                <a:rPr lang="zh-CN" altLang="en-US" sz="3200" b="1">
                  <a:solidFill>
                    <a:schemeClr val="bg1"/>
                  </a:solidFill>
                  <a:latin typeface="微软雅黑" panose="020B0503020204020204" pitchFamily="34" charset="-122"/>
                  <a:ea typeface="微软雅黑" panose="020B0503020204020204" pitchFamily="34" charset="-122"/>
                </a:rPr>
                <a:t>种类型之间的关系</a:t>
              </a:r>
              <a:endParaRPr lang="zh-CN" altLang="en-US" sz="3200" b="1">
                <a:solidFill>
                  <a:schemeClr val="bg1"/>
                </a:solidFill>
                <a:latin typeface="微软雅黑" panose="020B0503020204020204" pitchFamily="34" charset="-122"/>
                <a:ea typeface="微软雅黑" panose="020B0503020204020204" pitchFamily="34" charset="-122"/>
              </a:endParaRPr>
            </a:p>
          </p:txBody>
        </p:sp>
      </p:grpSp>
      <p:sp>
        <p:nvSpPr>
          <p:cNvPr id="40" name="矩形 14"/>
          <p:cNvSpPr>
            <a:spLocks noChangeAspect="1"/>
          </p:cNvSpPr>
          <p:nvPr/>
        </p:nvSpPr>
        <p:spPr>
          <a:xfrm flipV="1">
            <a:off x="1270" y="3319145"/>
            <a:ext cx="3485515" cy="129540"/>
          </a:xfrm>
          <a:custGeom>
            <a:avLst/>
            <a:gdLst/>
            <a:ahLst/>
            <a:cxnLst/>
            <a:rect l="l" t="t" r="r" b="b"/>
            <a:pathLst>
              <a:path w="4571707" h="242218">
                <a:moveTo>
                  <a:pt x="0" y="242218"/>
                </a:moveTo>
                <a:lnTo>
                  <a:pt x="4571707" y="242218"/>
                </a:lnTo>
                <a:lnTo>
                  <a:pt x="4571707" y="0"/>
                </a:lnTo>
                <a:lnTo>
                  <a:pt x="0" y="0"/>
                </a:lnTo>
                <a:close/>
              </a:path>
            </a:pathLst>
          </a:custGeom>
          <a:solidFill>
            <a:srgbClr val="1D4865"/>
          </a:solidFill>
          <a:ln>
            <a:noFill/>
          </a:ln>
        </p:spPr>
        <p:style>
          <a:lnRef idx="2">
            <a:schemeClr val="accent5">
              <a:shade val="50000"/>
            </a:schemeClr>
          </a:lnRef>
          <a:fillRef idx="1">
            <a:schemeClr val="accent5"/>
          </a:fillRef>
          <a:effectRef idx="0">
            <a:schemeClr val="accent5"/>
          </a:effectRef>
          <a:fontRef idx="minor">
            <a:schemeClr val="lt1"/>
          </a:fontRef>
        </p:style>
        <p:txBody>
          <a:bodyPr lIns="91431" tIns="45715" rIns="91431" bIns="45715" rtlCol="0" anchor="ctr"/>
          <a:p>
            <a:pPr algn="ctr"/>
            <a:endParaRPr lang="en-US"/>
          </a:p>
        </p:txBody>
      </p:sp>
      <p:grpSp>
        <p:nvGrpSpPr>
          <p:cNvPr id="2" name="组合 1"/>
          <p:cNvGrpSpPr>
            <a:grpSpLocks noChangeAspect="1"/>
          </p:cNvGrpSpPr>
          <p:nvPr/>
        </p:nvGrpSpPr>
        <p:grpSpPr>
          <a:xfrm>
            <a:off x="2992119" y="3311033"/>
            <a:ext cx="919954" cy="919197"/>
            <a:chOff x="3225639" y="4543565"/>
            <a:chExt cx="1735762" cy="1734334"/>
          </a:xfrm>
        </p:grpSpPr>
        <p:sp>
          <p:nvSpPr>
            <p:cNvPr id="3" name="椭圆 2"/>
            <p:cNvSpPr/>
            <p:nvPr/>
          </p:nvSpPr>
          <p:spPr>
            <a:xfrm flipV="1">
              <a:off x="3225639" y="4543565"/>
              <a:ext cx="1735762" cy="1734334"/>
            </a:xfrm>
            <a:prstGeom prst="ellipse">
              <a:avLst/>
            </a:prstGeom>
            <a:solidFill>
              <a:srgbClr val="1D4865"/>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p>
              <a:pPr algn="ctr"/>
              <a:endParaRPr lang="en-US">
                <a:solidFill>
                  <a:srgbClr val="00A1DA"/>
                </a:solidFill>
              </a:endParaRPr>
            </a:p>
          </p:txBody>
        </p:sp>
        <p:sp>
          <p:nvSpPr>
            <p:cNvPr id="4" name="椭圆 3"/>
            <p:cNvSpPr/>
            <p:nvPr/>
          </p:nvSpPr>
          <p:spPr>
            <a:xfrm rot="10800000" flipV="1">
              <a:off x="3467830" y="4786206"/>
              <a:ext cx="1284515" cy="1284516"/>
            </a:xfrm>
            <a:prstGeom prst="ellipse">
              <a:avLst/>
            </a:prstGeom>
            <a:solidFill>
              <a:sysClr val="window" lastClr="FFFFFF"/>
            </a:solidFill>
            <a:ln w="25400" cap="flat" cmpd="sng" algn="ctr">
              <a:noFill/>
              <a:prstDash val="solid"/>
            </a:ln>
            <a:effectLst/>
          </p:spPr>
          <p:txBody>
            <a:bodyPr tIns="36000" anchor="ctr" anchorCtr="1"/>
            <a:p>
              <a:pPr lvl="0" algn="ctr">
                <a:defRPr/>
              </a:pPr>
              <a:r>
                <a:rPr lang="en-US" altLang="zh-CN" sz="4000" b="1" kern="0" dirty="0">
                  <a:solidFill>
                    <a:srgbClr val="1D4865"/>
                  </a:solidFill>
                  <a:latin typeface="+mj-lt"/>
                  <a:ea typeface="+mj-lt"/>
                </a:rPr>
                <a:t>2</a:t>
              </a:r>
              <a:endParaRPr lang="en-US" altLang="zh-CN" sz="4000" b="1" kern="0" dirty="0">
                <a:solidFill>
                  <a:srgbClr val="1D4865"/>
                </a:solidFill>
                <a:latin typeface="+mj-lt"/>
                <a:ea typeface="+mj-lt"/>
              </a:endParaRPr>
            </a:p>
          </p:txBody>
        </p:sp>
      </p:grpSp>
      <p:sp>
        <p:nvSpPr>
          <p:cNvPr id="45" name="矩形 14"/>
          <p:cNvSpPr>
            <a:spLocks noChangeAspect="1"/>
          </p:cNvSpPr>
          <p:nvPr/>
        </p:nvSpPr>
        <p:spPr>
          <a:xfrm>
            <a:off x="-172720" y="2970530"/>
            <a:ext cx="5747385" cy="139700"/>
          </a:xfrm>
          <a:custGeom>
            <a:avLst/>
            <a:gdLst/>
            <a:ahLst/>
            <a:cxnLst/>
            <a:rect l="l" t="t" r="r" b="b"/>
            <a:pathLst>
              <a:path w="4571707" h="242218">
                <a:moveTo>
                  <a:pt x="0" y="0"/>
                </a:moveTo>
                <a:lnTo>
                  <a:pt x="4571707" y="0"/>
                </a:lnTo>
                <a:lnTo>
                  <a:pt x="4571707" y="242218"/>
                </a:lnTo>
                <a:lnTo>
                  <a:pt x="0" y="242218"/>
                </a:lnTo>
                <a:close/>
              </a:path>
            </a:pathLst>
          </a:custGeom>
          <a:solidFill>
            <a:srgbClr val="1D4865"/>
          </a:solidFill>
          <a:ln>
            <a:noFill/>
          </a:ln>
        </p:spPr>
        <p:style>
          <a:lnRef idx="2">
            <a:schemeClr val="accent6">
              <a:shade val="50000"/>
            </a:schemeClr>
          </a:lnRef>
          <a:fillRef idx="1">
            <a:schemeClr val="accent6"/>
          </a:fillRef>
          <a:effectRef idx="0">
            <a:schemeClr val="accent6"/>
          </a:effectRef>
          <a:fontRef idx="minor">
            <a:schemeClr val="lt1"/>
          </a:fontRef>
        </p:style>
        <p:txBody>
          <a:bodyPr lIns="91431" tIns="45715" rIns="91431" bIns="45715" rtlCol="0" anchor="ctr"/>
          <a:p>
            <a:pPr algn="ctr"/>
            <a:endParaRPr lang="en-US"/>
          </a:p>
        </p:txBody>
      </p:sp>
      <p:grpSp>
        <p:nvGrpSpPr>
          <p:cNvPr id="8" name="组合 7"/>
          <p:cNvGrpSpPr>
            <a:grpSpLocks noChangeAspect="1"/>
          </p:cNvGrpSpPr>
          <p:nvPr/>
        </p:nvGrpSpPr>
        <p:grpSpPr>
          <a:xfrm>
            <a:off x="5016116" y="2198951"/>
            <a:ext cx="919954" cy="921469"/>
            <a:chOff x="6131016" y="674750"/>
            <a:chExt cx="1735762" cy="1738620"/>
          </a:xfrm>
        </p:grpSpPr>
        <p:sp>
          <p:nvSpPr>
            <p:cNvPr id="10" name="椭圆 9"/>
            <p:cNvSpPr/>
            <p:nvPr/>
          </p:nvSpPr>
          <p:spPr>
            <a:xfrm>
              <a:off x="6131016" y="674750"/>
              <a:ext cx="1735762" cy="1735763"/>
            </a:xfrm>
            <a:prstGeom prst="ellipse">
              <a:avLst/>
            </a:pr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p>
              <a:pPr algn="ctr"/>
              <a:endParaRPr lang="en-US">
                <a:solidFill>
                  <a:srgbClr val="00A1DA"/>
                </a:solidFill>
              </a:endParaRPr>
            </a:p>
          </p:txBody>
        </p:sp>
        <p:sp>
          <p:nvSpPr>
            <p:cNvPr id="11" name="椭圆 10"/>
            <p:cNvSpPr/>
            <p:nvPr/>
          </p:nvSpPr>
          <p:spPr>
            <a:xfrm>
              <a:off x="6373207" y="882392"/>
              <a:ext cx="1284515" cy="1284516"/>
            </a:xfrm>
            <a:prstGeom prst="ellipse">
              <a:avLst/>
            </a:prstGeom>
            <a:solidFill>
              <a:sysClr val="window" lastClr="FFFFFF"/>
            </a:solidFill>
            <a:ln w="25400" cap="flat" cmpd="sng" algn="ctr">
              <a:noFill/>
              <a:prstDash val="solid"/>
            </a:ln>
            <a:effectLst/>
          </p:spPr>
          <p:txBody>
            <a:bodyPr tIns="36000" anchor="ctr"/>
            <a:p>
              <a:pPr lvl="0" algn="ctr">
                <a:defRPr/>
              </a:pPr>
              <a:r>
                <a:rPr lang="en-US" altLang="zh-CN" sz="4000" b="1" kern="0" dirty="0">
                  <a:solidFill>
                    <a:schemeClr val="tx2"/>
                  </a:solidFill>
                  <a:latin typeface="+mj-lt"/>
                  <a:ea typeface="+mj-lt"/>
                </a:rPr>
                <a:t>1</a:t>
              </a:r>
              <a:endParaRPr lang="en-US" altLang="zh-CN" sz="4000" b="1" kern="0" dirty="0">
                <a:solidFill>
                  <a:schemeClr val="tx2"/>
                </a:solidFill>
                <a:latin typeface="+mj-lt"/>
                <a:ea typeface="+mj-lt"/>
              </a:endParaRPr>
            </a:p>
          </p:txBody>
        </p:sp>
        <p:sp>
          <p:nvSpPr>
            <p:cNvPr id="12" name="椭圆 7"/>
            <p:cNvSpPr/>
            <p:nvPr/>
          </p:nvSpPr>
          <p:spPr>
            <a:xfrm>
              <a:off x="6131016" y="677607"/>
              <a:ext cx="1735762" cy="1735763"/>
            </a:xfrm>
            <a:custGeom>
              <a:avLst/>
              <a:gdLst/>
              <a:ahLst/>
              <a:cxnLst/>
              <a:rect l="l" t="t" r="r" b="b"/>
              <a:pathLst>
                <a:path w="1912832" h="1912832">
                  <a:moveTo>
                    <a:pt x="935980" y="1911800"/>
                  </a:moveTo>
                  <a:lnTo>
                    <a:pt x="976853" y="1911800"/>
                  </a:lnTo>
                  <a:cubicBezTo>
                    <a:pt x="970069" y="1912760"/>
                    <a:pt x="963251" y="1912832"/>
                    <a:pt x="956416" y="1912832"/>
                  </a:cubicBezTo>
                  <a:close/>
                  <a:moveTo>
                    <a:pt x="956416" y="0"/>
                  </a:moveTo>
                  <a:cubicBezTo>
                    <a:pt x="1484630" y="0"/>
                    <a:pt x="1912832" y="428202"/>
                    <a:pt x="1912832" y="956416"/>
                  </a:cubicBezTo>
                  <a:cubicBezTo>
                    <a:pt x="1912832" y="1170689"/>
                    <a:pt x="1842369" y="1368505"/>
                    <a:pt x="1720739" y="1526006"/>
                  </a:cubicBezTo>
                  <a:lnTo>
                    <a:pt x="1349730" y="1526006"/>
                  </a:lnTo>
                  <a:cubicBezTo>
                    <a:pt x="1540498" y="1399457"/>
                    <a:pt x="1666032" y="1182682"/>
                    <a:pt x="1666032" y="936587"/>
                  </a:cubicBezTo>
                  <a:cubicBezTo>
                    <a:pt x="1666032" y="545494"/>
                    <a:pt x="1348988" y="228450"/>
                    <a:pt x="957895" y="228450"/>
                  </a:cubicBezTo>
                  <a:cubicBezTo>
                    <a:pt x="566802" y="228450"/>
                    <a:pt x="249758" y="545494"/>
                    <a:pt x="249758" y="936587"/>
                  </a:cubicBezTo>
                  <a:cubicBezTo>
                    <a:pt x="249758" y="1182682"/>
                    <a:pt x="375293" y="1399457"/>
                    <a:pt x="566061" y="1526006"/>
                  </a:cubicBezTo>
                  <a:lnTo>
                    <a:pt x="192094" y="1526006"/>
                  </a:lnTo>
                  <a:cubicBezTo>
                    <a:pt x="70464" y="1368505"/>
                    <a:pt x="0" y="1170689"/>
                    <a:pt x="0" y="956416"/>
                  </a:cubicBezTo>
                  <a:cubicBezTo>
                    <a:pt x="0" y="428202"/>
                    <a:pt x="428202" y="0"/>
                    <a:pt x="956416" y="0"/>
                  </a:cubicBezTo>
                  <a:close/>
                </a:path>
              </a:pathLst>
            </a:custGeom>
            <a:solidFill>
              <a:schemeClr val="tx2"/>
            </a:solidFill>
            <a:ln>
              <a:noFill/>
            </a:ln>
          </p:spPr>
          <p:style>
            <a:lnRef idx="2">
              <a:schemeClr val="dk1">
                <a:shade val="50000"/>
              </a:schemeClr>
            </a:lnRef>
            <a:fillRef idx="1">
              <a:schemeClr val="dk1"/>
            </a:fillRef>
            <a:effectRef idx="0">
              <a:schemeClr val="dk1"/>
            </a:effectRef>
            <a:fontRef idx="minor">
              <a:schemeClr val="lt1"/>
            </a:fontRef>
          </p:style>
          <p:txBody>
            <a:bodyPr rtlCol="0" anchor="ctr"/>
            <a:p>
              <a:pPr algn="ctr"/>
              <a:endParaRPr lang="en-US">
                <a:solidFill>
                  <a:srgbClr val="00A1DA"/>
                </a:solidFill>
              </a:endParaRPr>
            </a:p>
          </p:txBody>
        </p:sp>
      </p:grpSp>
      <p:sp>
        <p:nvSpPr>
          <p:cNvPr id="50" name="矩形 14"/>
          <p:cNvSpPr>
            <a:spLocks noChangeAspect="1"/>
          </p:cNvSpPr>
          <p:nvPr/>
        </p:nvSpPr>
        <p:spPr>
          <a:xfrm flipV="1">
            <a:off x="4537710" y="3309620"/>
            <a:ext cx="4606290" cy="130810"/>
          </a:xfrm>
          <a:custGeom>
            <a:avLst/>
            <a:gdLst/>
            <a:ahLst/>
            <a:cxnLst/>
            <a:rect l="l" t="t" r="r" b="b"/>
            <a:pathLst>
              <a:path w="4571707" h="242218">
                <a:moveTo>
                  <a:pt x="0" y="242218"/>
                </a:moveTo>
                <a:lnTo>
                  <a:pt x="4571707" y="242218"/>
                </a:lnTo>
                <a:lnTo>
                  <a:pt x="4571707" y="0"/>
                </a:lnTo>
                <a:lnTo>
                  <a:pt x="0" y="0"/>
                </a:lnTo>
                <a:close/>
              </a:path>
            </a:pathLst>
          </a:custGeom>
          <a:solidFill>
            <a:schemeClr val="accent3"/>
          </a:solidFill>
          <a:ln>
            <a:noFill/>
          </a:ln>
        </p:spPr>
        <p:style>
          <a:lnRef idx="2">
            <a:schemeClr val="dk1">
              <a:shade val="50000"/>
            </a:schemeClr>
          </a:lnRef>
          <a:fillRef idx="1">
            <a:schemeClr val="dk1"/>
          </a:fillRef>
          <a:effectRef idx="0">
            <a:schemeClr val="dk1"/>
          </a:effectRef>
          <a:fontRef idx="minor">
            <a:schemeClr val="lt1"/>
          </a:fontRef>
        </p:style>
        <p:txBody>
          <a:bodyPr lIns="91431" tIns="45715" rIns="91431" bIns="45715" rtlCol="0" anchor="ctr"/>
          <a:p>
            <a:pPr algn="ctr"/>
            <a:endParaRPr lang="en-US"/>
          </a:p>
        </p:txBody>
      </p:sp>
      <p:grpSp>
        <p:nvGrpSpPr>
          <p:cNvPr id="13" name="组合 12"/>
          <p:cNvGrpSpPr>
            <a:grpSpLocks noChangeAspect="1"/>
          </p:cNvGrpSpPr>
          <p:nvPr/>
        </p:nvGrpSpPr>
        <p:grpSpPr>
          <a:xfrm>
            <a:off x="4095915" y="3310874"/>
            <a:ext cx="919953" cy="919954"/>
            <a:chOff x="5227325" y="4542136"/>
            <a:chExt cx="1735762" cy="1735763"/>
          </a:xfrm>
        </p:grpSpPr>
        <p:sp>
          <p:nvSpPr>
            <p:cNvPr id="14" name="椭圆 13"/>
            <p:cNvSpPr/>
            <p:nvPr/>
          </p:nvSpPr>
          <p:spPr>
            <a:xfrm flipV="1">
              <a:off x="5227325" y="4543565"/>
              <a:ext cx="1735762" cy="1734334"/>
            </a:xfrm>
            <a:prstGeom prst="ellipse">
              <a:avLst/>
            </a:prstGeom>
            <a:solidFill>
              <a:schemeClr val="accent3"/>
            </a:solidFill>
            <a:ln>
              <a:noFill/>
            </a:ln>
          </p:spPr>
          <p:style>
            <a:lnRef idx="2">
              <a:schemeClr val="dk1">
                <a:shade val="50000"/>
              </a:schemeClr>
            </a:lnRef>
            <a:fillRef idx="1">
              <a:schemeClr val="dk1"/>
            </a:fillRef>
            <a:effectRef idx="0">
              <a:schemeClr val="dk1"/>
            </a:effectRef>
            <a:fontRef idx="minor">
              <a:schemeClr val="lt1"/>
            </a:fontRef>
          </p:style>
          <p:txBody>
            <a:bodyPr rtlCol="0" anchor="ctr"/>
            <a:p>
              <a:pPr algn="ctr"/>
              <a:endParaRPr lang="en-US">
                <a:solidFill>
                  <a:srgbClr val="00A1DA"/>
                </a:solidFill>
              </a:endParaRPr>
            </a:p>
          </p:txBody>
        </p:sp>
        <p:sp>
          <p:nvSpPr>
            <p:cNvPr id="15" name="椭圆 14"/>
            <p:cNvSpPr/>
            <p:nvPr/>
          </p:nvSpPr>
          <p:spPr>
            <a:xfrm rot="10800000" flipV="1">
              <a:off x="5469516" y="4786206"/>
              <a:ext cx="1284515" cy="1284516"/>
            </a:xfrm>
            <a:prstGeom prst="ellipse">
              <a:avLst/>
            </a:prstGeom>
            <a:solidFill>
              <a:sysClr val="window" lastClr="FFFFFF"/>
            </a:solidFill>
            <a:ln w="25400" cap="flat" cmpd="sng" algn="ctr">
              <a:noFill/>
              <a:prstDash val="solid"/>
            </a:ln>
            <a:effectLst/>
          </p:spPr>
          <p:txBody>
            <a:bodyPr tIns="36000" anchor="ctr"/>
            <a:p>
              <a:pPr lvl="0" algn="ctr">
                <a:defRPr/>
              </a:pPr>
              <a:r>
                <a:rPr lang="en-US" altLang="zh-CN" sz="4000" b="1" kern="0" dirty="0">
                  <a:solidFill>
                    <a:schemeClr val="accent3"/>
                  </a:solidFill>
                  <a:latin typeface="+mj-lt"/>
                  <a:ea typeface="+mj-lt"/>
                </a:rPr>
                <a:t>3</a:t>
              </a:r>
              <a:endParaRPr lang="en-US" altLang="zh-CN" sz="4000" b="1" kern="0" dirty="0">
                <a:solidFill>
                  <a:schemeClr val="accent3"/>
                </a:solidFill>
                <a:latin typeface="+mj-lt"/>
                <a:ea typeface="+mj-lt"/>
              </a:endParaRPr>
            </a:p>
          </p:txBody>
        </p:sp>
        <p:sp>
          <p:nvSpPr>
            <p:cNvPr id="16" name="椭圆 7"/>
            <p:cNvSpPr/>
            <p:nvPr/>
          </p:nvSpPr>
          <p:spPr>
            <a:xfrm flipV="1">
              <a:off x="5227325" y="4542136"/>
              <a:ext cx="1735762" cy="1735763"/>
            </a:xfrm>
            <a:custGeom>
              <a:avLst/>
              <a:gdLst/>
              <a:ahLst/>
              <a:cxnLst/>
              <a:rect l="l" t="t" r="r" b="b"/>
              <a:pathLst>
                <a:path w="1912832" h="1912832">
                  <a:moveTo>
                    <a:pt x="935980" y="1911800"/>
                  </a:moveTo>
                  <a:lnTo>
                    <a:pt x="976853" y="1911800"/>
                  </a:lnTo>
                  <a:cubicBezTo>
                    <a:pt x="970069" y="1912760"/>
                    <a:pt x="963251" y="1912832"/>
                    <a:pt x="956416" y="1912832"/>
                  </a:cubicBezTo>
                  <a:close/>
                  <a:moveTo>
                    <a:pt x="956416" y="0"/>
                  </a:moveTo>
                  <a:cubicBezTo>
                    <a:pt x="1484630" y="0"/>
                    <a:pt x="1912832" y="428202"/>
                    <a:pt x="1912832" y="956416"/>
                  </a:cubicBezTo>
                  <a:cubicBezTo>
                    <a:pt x="1912832" y="1170689"/>
                    <a:pt x="1842369" y="1368505"/>
                    <a:pt x="1720739" y="1526006"/>
                  </a:cubicBezTo>
                  <a:lnTo>
                    <a:pt x="1349730" y="1526006"/>
                  </a:lnTo>
                  <a:cubicBezTo>
                    <a:pt x="1540498" y="1399457"/>
                    <a:pt x="1666032" y="1182682"/>
                    <a:pt x="1666032" y="936587"/>
                  </a:cubicBezTo>
                  <a:cubicBezTo>
                    <a:pt x="1666032" y="545494"/>
                    <a:pt x="1348988" y="228450"/>
                    <a:pt x="957895" y="228450"/>
                  </a:cubicBezTo>
                  <a:cubicBezTo>
                    <a:pt x="566802" y="228450"/>
                    <a:pt x="249758" y="545494"/>
                    <a:pt x="249758" y="936587"/>
                  </a:cubicBezTo>
                  <a:cubicBezTo>
                    <a:pt x="249758" y="1182682"/>
                    <a:pt x="375293" y="1399457"/>
                    <a:pt x="566061" y="1526006"/>
                  </a:cubicBezTo>
                  <a:lnTo>
                    <a:pt x="192094" y="1526006"/>
                  </a:lnTo>
                  <a:cubicBezTo>
                    <a:pt x="70464" y="1368505"/>
                    <a:pt x="0" y="1170689"/>
                    <a:pt x="0" y="956416"/>
                  </a:cubicBezTo>
                  <a:cubicBezTo>
                    <a:pt x="0" y="428202"/>
                    <a:pt x="428202" y="0"/>
                    <a:pt x="956416" y="0"/>
                  </a:cubicBezTo>
                  <a:close/>
                </a:path>
              </a:pathLst>
            </a:custGeom>
            <a:solidFill>
              <a:schemeClr val="accent3">
                <a:lumMod val="75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p>
              <a:pPr algn="ctr"/>
              <a:endParaRPr lang="en-US">
                <a:solidFill>
                  <a:srgbClr val="00A1DA"/>
                </a:solidFill>
              </a:endParaRPr>
            </a:p>
          </p:txBody>
        </p:sp>
      </p:grpSp>
      <p:sp>
        <p:nvSpPr>
          <p:cNvPr id="17" name="文本框 16"/>
          <p:cNvSpPr txBox="1"/>
          <p:nvPr>
            <p:custDataLst>
              <p:tags r:id="rId1"/>
            </p:custDataLst>
          </p:nvPr>
        </p:nvSpPr>
        <p:spPr>
          <a:xfrm>
            <a:off x="316865" y="2296795"/>
            <a:ext cx="3250565" cy="416560"/>
          </a:xfrm>
          <a:prstGeom prst="rect">
            <a:avLst/>
          </a:prstGeom>
          <a:noFill/>
          <a:ln w="9525">
            <a:noFill/>
          </a:ln>
        </p:spPr>
        <p:txBody>
          <a:bodyPr wrap="square">
            <a:noAutofit/>
          </a:bodyPr>
          <a:p>
            <a:pPr indent="0" fontAlgn="auto">
              <a:lnSpc>
                <a:spcPts val="2660"/>
              </a:lnSpc>
            </a:pPr>
            <a:r>
              <a:rPr lang="zh-CN" sz="1800" b="0">
                <a:cs typeface="宋体" panose="02010600030101010101" pitchFamily="2" charset="-122"/>
              </a:rPr>
              <a:t>两种类型个体之间共同点较多。</a:t>
            </a:r>
            <a:endParaRPr lang="zh-CN" sz="1800" b="0">
              <a:cs typeface="宋体" panose="02010600030101010101" pitchFamily="2" charset="-122"/>
            </a:endParaRPr>
          </a:p>
        </p:txBody>
      </p:sp>
      <p:sp>
        <p:nvSpPr>
          <p:cNvPr id="18" name="文本框 17"/>
          <p:cNvSpPr txBox="1"/>
          <p:nvPr>
            <p:custDataLst>
              <p:tags r:id="rId2"/>
            </p:custDataLst>
          </p:nvPr>
        </p:nvSpPr>
        <p:spPr>
          <a:xfrm>
            <a:off x="118745" y="4064000"/>
            <a:ext cx="3206750" cy="823595"/>
          </a:xfrm>
          <a:prstGeom prst="rect">
            <a:avLst/>
          </a:prstGeom>
          <a:noFill/>
          <a:ln w="9525">
            <a:noFill/>
          </a:ln>
        </p:spPr>
        <p:txBody>
          <a:bodyPr wrap="square">
            <a:noAutofit/>
          </a:bodyPr>
          <a:p>
            <a:pPr indent="0" fontAlgn="auto">
              <a:lnSpc>
                <a:spcPts val="2660"/>
              </a:lnSpc>
            </a:pPr>
            <a:r>
              <a:rPr lang="zh-CN" sz="1800" b="0">
                <a:cs typeface="宋体" panose="02010600030101010101" pitchFamily="2" charset="-122"/>
              </a:rPr>
              <a:t>两种类型个体之间存在的共同点较相邻关系少。</a:t>
            </a:r>
            <a:endParaRPr lang="zh-CN" sz="1800" b="0">
              <a:cs typeface="宋体" panose="02010600030101010101" pitchFamily="2" charset="-122"/>
            </a:endParaRPr>
          </a:p>
        </p:txBody>
      </p:sp>
      <p:sp>
        <p:nvSpPr>
          <p:cNvPr id="19" name="文本框 18"/>
          <p:cNvSpPr txBox="1"/>
          <p:nvPr>
            <p:custDataLst>
              <p:tags r:id="rId3"/>
            </p:custDataLst>
          </p:nvPr>
        </p:nvSpPr>
        <p:spPr>
          <a:xfrm>
            <a:off x="5199380" y="4124325"/>
            <a:ext cx="3405505" cy="502920"/>
          </a:xfrm>
          <a:prstGeom prst="rect">
            <a:avLst/>
          </a:prstGeom>
          <a:noFill/>
          <a:ln w="9525">
            <a:noFill/>
          </a:ln>
        </p:spPr>
        <p:txBody>
          <a:bodyPr wrap="square">
            <a:noAutofit/>
          </a:bodyPr>
          <a:p>
            <a:pPr indent="0" fontAlgn="auto">
              <a:lnSpc>
                <a:spcPts val="2660"/>
              </a:lnSpc>
            </a:pPr>
            <a:r>
              <a:rPr lang="zh-CN" sz="1800" b="0">
                <a:cs typeface="宋体" panose="02010600030101010101" pitchFamily="2" charset="-122"/>
              </a:rPr>
              <a:t>处于对角位置，几乎没有共同点。</a:t>
            </a:r>
            <a:endParaRPr lang="zh-CN" sz="1800" b="0">
              <a:cs typeface="宋体" panose="02010600030101010101" pitchFamily="2" charset="-122"/>
            </a:endParaRPr>
          </a:p>
        </p:txBody>
      </p:sp>
      <p:sp>
        <p:nvSpPr>
          <p:cNvPr id="37" name="矩形 36"/>
          <p:cNvSpPr/>
          <p:nvPr/>
        </p:nvSpPr>
        <p:spPr>
          <a:xfrm>
            <a:off x="3743960" y="2388235"/>
            <a:ext cx="1096010" cy="405765"/>
          </a:xfrm>
          <a:prstGeom prst="rect">
            <a:avLst/>
          </a:prstGeom>
          <a:solidFill>
            <a:srgbClr val="2D495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p>
            <a:pPr algn="ctr"/>
            <a:r>
              <a:rPr lang="zh-CN" altLang="en-US" sz="1800" b="1" dirty="0">
                <a:gradFill>
                  <a:gsLst>
                    <a:gs pos="21000">
                      <a:schemeClr val="bg1"/>
                    </a:gs>
                    <a:gs pos="77000">
                      <a:schemeClr val="bg1"/>
                    </a:gs>
                  </a:gsLst>
                  <a:lin ang="0" scaled="0"/>
                </a:gradFill>
                <a:latin typeface="微软雅黑" panose="020B0503020204020204" pitchFamily="34" charset="-122"/>
                <a:ea typeface="微软雅黑" panose="020B0503020204020204" pitchFamily="34" charset="-122"/>
              </a:rPr>
              <a:t>相邻关系</a:t>
            </a:r>
            <a:endParaRPr lang="zh-CN" altLang="en-US" sz="1800" b="1" dirty="0">
              <a:gradFill>
                <a:gsLst>
                  <a:gs pos="21000">
                    <a:schemeClr val="bg1"/>
                  </a:gs>
                  <a:gs pos="77000">
                    <a:schemeClr val="bg1"/>
                  </a:gs>
                </a:gsLst>
                <a:lin ang="0" scaled="0"/>
              </a:gradFill>
              <a:latin typeface="微软雅黑" panose="020B0503020204020204" pitchFamily="34" charset="-122"/>
              <a:ea typeface="微软雅黑" panose="020B0503020204020204" pitchFamily="34" charset="-122"/>
            </a:endParaRPr>
          </a:p>
        </p:txBody>
      </p:sp>
      <p:sp>
        <p:nvSpPr>
          <p:cNvPr id="20" name="矩形 19"/>
          <p:cNvSpPr/>
          <p:nvPr/>
        </p:nvSpPr>
        <p:spPr>
          <a:xfrm>
            <a:off x="1712595" y="3553460"/>
            <a:ext cx="1096010" cy="405765"/>
          </a:xfrm>
          <a:prstGeom prst="rect">
            <a:avLst/>
          </a:prstGeom>
          <a:solidFill>
            <a:srgbClr val="2D495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p>
            <a:pPr algn="ctr"/>
            <a:r>
              <a:rPr lang="zh-CN" altLang="en-US" sz="1800" b="1" dirty="0">
                <a:gradFill>
                  <a:gsLst>
                    <a:gs pos="21000">
                      <a:schemeClr val="bg1"/>
                    </a:gs>
                    <a:gs pos="77000">
                      <a:schemeClr val="bg1"/>
                    </a:gs>
                  </a:gsLst>
                  <a:lin ang="0" scaled="0"/>
                </a:gradFill>
                <a:latin typeface="微软雅黑" panose="020B0503020204020204" pitchFamily="34" charset="-122"/>
                <a:ea typeface="微软雅黑" panose="020B0503020204020204" pitchFamily="34" charset="-122"/>
              </a:rPr>
              <a:t>相隔关系</a:t>
            </a:r>
            <a:endParaRPr lang="zh-CN" altLang="en-US" sz="1800" b="1" dirty="0">
              <a:gradFill>
                <a:gsLst>
                  <a:gs pos="21000">
                    <a:schemeClr val="bg1"/>
                  </a:gs>
                  <a:gs pos="77000">
                    <a:schemeClr val="bg1"/>
                  </a:gs>
                </a:gsLst>
                <a:lin ang="0" scaled="0"/>
              </a:gradFill>
              <a:latin typeface="微软雅黑" panose="020B0503020204020204" pitchFamily="34" charset="-122"/>
              <a:ea typeface="微软雅黑" panose="020B0503020204020204" pitchFamily="34" charset="-122"/>
            </a:endParaRPr>
          </a:p>
        </p:txBody>
      </p:sp>
      <p:sp>
        <p:nvSpPr>
          <p:cNvPr id="21" name="矩形 20"/>
          <p:cNvSpPr/>
          <p:nvPr/>
        </p:nvSpPr>
        <p:spPr>
          <a:xfrm>
            <a:off x="5217160" y="3629660"/>
            <a:ext cx="1096010" cy="405765"/>
          </a:xfrm>
          <a:prstGeom prst="rect">
            <a:avLst/>
          </a:prstGeom>
          <a:solidFill>
            <a:srgbClr val="2D495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p>
            <a:pPr algn="ctr"/>
            <a:r>
              <a:rPr lang="zh-CN" altLang="en-US" sz="1800" b="1" dirty="0">
                <a:gradFill>
                  <a:gsLst>
                    <a:gs pos="21000">
                      <a:schemeClr val="bg1"/>
                    </a:gs>
                    <a:gs pos="77000">
                      <a:schemeClr val="bg1"/>
                    </a:gs>
                  </a:gsLst>
                  <a:lin ang="0" scaled="0"/>
                </a:gradFill>
                <a:latin typeface="微软雅黑" panose="020B0503020204020204" pitchFamily="34" charset="-122"/>
                <a:ea typeface="微软雅黑" panose="020B0503020204020204" pitchFamily="34" charset="-122"/>
              </a:rPr>
              <a:t>相对关系</a:t>
            </a:r>
            <a:endParaRPr lang="zh-CN" altLang="en-US" sz="1800" b="1" dirty="0">
              <a:gradFill>
                <a:gsLst>
                  <a:gs pos="21000">
                    <a:schemeClr val="bg1"/>
                  </a:gs>
                  <a:gs pos="77000">
                    <a:schemeClr val="bg1"/>
                  </a:gs>
                </a:gsLst>
                <a:lin ang="0" scaled="0"/>
              </a:gra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5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8" fill="hold" grpId="0" nodeType="clickEffect">
                                  <p:stCondLst>
                                    <p:cond delay="0"/>
                                  </p:stCondLst>
                                  <p:childTnLst>
                                    <p:set>
                                      <p:cBhvr>
                                        <p:cTn id="19" dur="1" fill="hold">
                                          <p:stCondLst>
                                            <p:cond delay="0"/>
                                          </p:stCondLst>
                                        </p:cTn>
                                        <p:tgtEl>
                                          <p:spTgt spid="37"/>
                                        </p:tgtEl>
                                        <p:attrNameLst>
                                          <p:attrName>style.visibility</p:attrName>
                                        </p:attrNameLst>
                                      </p:cBhvr>
                                      <p:to>
                                        <p:strVal val="visible"/>
                                      </p:to>
                                    </p:set>
                                    <p:anim calcmode="lin" valueType="num">
                                      <p:cBhvr additive="base">
                                        <p:cTn id="20" dur="500" fill="hold"/>
                                        <p:tgtEl>
                                          <p:spTgt spid="37"/>
                                        </p:tgtEl>
                                        <p:attrNameLst>
                                          <p:attrName>ppt_x</p:attrName>
                                        </p:attrNameLst>
                                      </p:cBhvr>
                                      <p:tavLst>
                                        <p:tav tm="0">
                                          <p:val>
                                            <p:strVal val="0-#ppt_w/2"/>
                                          </p:val>
                                        </p:tav>
                                        <p:tav tm="100000">
                                          <p:val>
                                            <p:strVal val="#ppt_x"/>
                                          </p:val>
                                        </p:tav>
                                      </p:tavLst>
                                    </p:anim>
                                    <p:anim calcmode="lin" valueType="num">
                                      <p:cBhvr additive="base">
                                        <p:cTn id="21" dur="500" fill="hold"/>
                                        <p:tgtEl>
                                          <p:spTgt spid="37"/>
                                        </p:tgtEl>
                                        <p:attrNameLst>
                                          <p:attrName>ppt_y</p:attrName>
                                        </p:attrNameLst>
                                      </p:cBhvr>
                                      <p:tavLst>
                                        <p:tav tm="0">
                                          <p:val>
                                            <p:strVal val="#ppt_y"/>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8" fill="hold" grpId="0" nodeType="click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additive="base">
                                        <p:cTn id="26" dur="500" fill="hold"/>
                                        <p:tgtEl>
                                          <p:spTgt spid="20"/>
                                        </p:tgtEl>
                                        <p:attrNameLst>
                                          <p:attrName>ppt_x</p:attrName>
                                        </p:attrNameLst>
                                      </p:cBhvr>
                                      <p:tavLst>
                                        <p:tav tm="0">
                                          <p:val>
                                            <p:strVal val="0-#ppt_w/2"/>
                                          </p:val>
                                        </p:tav>
                                        <p:tav tm="100000">
                                          <p:val>
                                            <p:strVal val="#ppt_x"/>
                                          </p:val>
                                        </p:tav>
                                      </p:tavLst>
                                    </p:anim>
                                    <p:anim calcmode="lin" valueType="num">
                                      <p:cBhvr additive="base">
                                        <p:cTn id="27"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8" fill="hold" grpId="0" nodeType="clickEffect">
                                  <p:stCondLst>
                                    <p:cond delay="0"/>
                                  </p:stCondLst>
                                  <p:childTnLst>
                                    <p:set>
                                      <p:cBhvr>
                                        <p:cTn id="31" dur="1" fill="hold">
                                          <p:stCondLst>
                                            <p:cond delay="0"/>
                                          </p:stCondLst>
                                        </p:cTn>
                                        <p:tgtEl>
                                          <p:spTgt spid="21"/>
                                        </p:tgtEl>
                                        <p:attrNameLst>
                                          <p:attrName>style.visibility</p:attrName>
                                        </p:attrNameLst>
                                      </p:cBhvr>
                                      <p:to>
                                        <p:strVal val="visible"/>
                                      </p:to>
                                    </p:set>
                                    <p:anim calcmode="lin" valueType="num">
                                      <p:cBhvr additive="base">
                                        <p:cTn id="32" dur="500" fill="hold"/>
                                        <p:tgtEl>
                                          <p:spTgt spid="21"/>
                                        </p:tgtEl>
                                        <p:attrNameLst>
                                          <p:attrName>ppt_x</p:attrName>
                                        </p:attrNameLst>
                                      </p:cBhvr>
                                      <p:tavLst>
                                        <p:tav tm="0">
                                          <p:val>
                                            <p:strVal val="0-#ppt_w/2"/>
                                          </p:val>
                                        </p:tav>
                                        <p:tav tm="100000">
                                          <p:val>
                                            <p:strVal val="#ppt_x"/>
                                          </p:val>
                                        </p:tav>
                                      </p:tavLst>
                                    </p:anim>
                                    <p:anim calcmode="lin" valueType="num">
                                      <p:cBhvr additive="base">
                                        <p:cTn id="33"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37" grpId="0" bldLvl="0" animBg="1"/>
      <p:bldP spid="20" grpId="0" bldLvl="0" animBg="1"/>
      <p:bldP spid="21"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997325" cy="59118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找出你的霍兰德职业代码</a:t>
            </a:r>
            <a:endParaRPr lang="zh-CN" altLang="en-US" sz="1700" b="1" dirty="0">
              <a:solidFill>
                <a:srgbClr val="1B4367"/>
              </a:solidFill>
              <a:cs typeface="+mn-ea"/>
              <a:sym typeface="+mn-lt"/>
            </a:endParaRPr>
          </a:p>
          <a:p>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16510" y="909955"/>
            <a:ext cx="9220200" cy="831850"/>
            <a:chOff x="2249" y="1492"/>
            <a:chExt cx="11780" cy="1310"/>
          </a:xfrm>
        </p:grpSpPr>
        <p:sp>
          <p:nvSpPr>
            <p:cNvPr id="9" name="矩形 8"/>
            <p:cNvSpPr/>
            <p:nvPr/>
          </p:nvSpPr>
          <p:spPr>
            <a:xfrm>
              <a:off x="2249" y="1492"/>
              <a:ext cx="11780" cy="1310"/>
            </a:xfrm>
            <a:prstGeom prst="rect">
              <a:avLst/>
            </a:prstGeom>
            <a:solidFill>
              <a:srgbClr val="1D4865"/>
            </a:solidFill>
            <a:ln w="25400" cap="flat" cmpd="sng" algn="ctr">
              <a:noFill/>
              <a:prstDash val="solid"/>
            </a:ln>
            <a:effectLst/>
          </p:spPr>
          <p:txBody>
            <a:bodyPr anchor="ctr"/>
            <a:p>
              <a:pPr algn="ctr" defTabSz="608965" fontAlgn="auto">
                <a:spcBef>
                  <a:spcPts val="0"/>
                </a:spcBef>
                <a:spcAft>
                  <a:spcPts val="0"/>
                </a:spcAft>
                <a:defRPr/>
              </a:pPr>
              <a:r>
                <a:rPr lang="en-US" altLang="zh-CN" sz="3200" kern="0">
                  <a:solidFill>
                    <a:srgbClr val="FFFFFF"/>
                  </a:solidFill>
                  <a:latin typeface="Century Gothic" panose="020B0502020202020204"/>
                  <a:ea typeface="微软雅黑" panose="020B0503020204020204" pitchFamily="34" charset="-122"/>
                </a:rPr>
                <a:t> </a:t>
              </a:r>
              <a:endParaRPr lang="en-US" altLang="zh-CN" sz="3200" kern="0">
                <a:solidFill>
                  <a:srgbClr val="FFFFFF"/>
                </a:solidFill>
                <a:latin typeface="Century Gothic" panose="020B0502020202020204"/>
                <a:ea typeface="微软雅黑" panose="020B0503020204020204" pitchFamily="34" charset="-122"/>
              </a:endParaRPr>
            </a:p>
          </p:txBody>
        </p:sp>
        <p:sp>
          <p:nvSpPr>
            <p:cNvPr id="5" name="矩形 4"/>
            <p:cNvSpPr>
              <a:spLocks noChangeArrowheads="1"/>
            </p:cNvSpPr>
            <p:nvPr/>
          </p:nvSpPr>
          <p:spPr bwMode="auto">
            <a:xfrm>
              <a:off x="2580" y="1617"/>
              <a:ext cx="6300" cy="919"/>
            </a:xfrm>
            <a:prstGeom prst="rect">
              <a:avLst/>
            </a:prstGeom>
            <a:noFill/>
            <a:ln w="9525">
              <a:noFill/>
              <a:miter lim="800000"/>
            </a:ln>
          </p:spPr>
          <p:txBody>
            <a:bodyPr wrap="square">
              <a:spAutoFit/>
            </a:bodyPr>
            <a:p>
              <a:pPr algn="ctr"/>
              <a:r>
                <a:rPr lang="zh-CN" altLang="en-US" sz="3200" b="1">
                  <a:solidFill>
                    <a:schemeClr val="bg1"/>
                  </a:solidFill>
                  <a:latin typeface="微软雅黑" panose="020B0503020204020204" pitchFamily="34" charset="-122"/>
                  <a:ea typeface="微软雅黑" panose="020B0503020204020204" pitchFamily="34" charset="-122"/>
                </a:rPr>
                <a:t>四、个人与环境的适配</a:t>
              </a:r>
              <a:endParaRPr lang="zh-CN" altLang="en-US" sz="3200" b="1">
                <a:solidFill>
                  <a:schemeClr val="bg1"/>
                </a:solidFill>
                <a:latin typeface="微软雅黑" panose="020B0503020204020204" pitchFamily="34" charset="-122"/>
                <a:ea typeface="微软雅黑" panose="020B0503020204020204" pitchFamily="34" charset="-122"/>
              </a:endParaRPr>
            </a:p>
          </p:txBody>
        </p:sp>
      </p:grpSp>
      <p:sp>
        <p:nvSpPr>
          <p:cNvPr id="100" name="文本框 99"/>
          <p:cNvSpPr txBox="1"/>
          <p:nvPr>
            <p:custDataLst>
              <p:tags r:id="rId1"/>
            </p:custDataLst>
          </p:nvPr>
        </p:nvSpPr>
        <p:spPr>
          <a:xfrm>
            <a:off x="758190" y="1905000"/>
            <a:ext cx="7636510" cy="2829560"/>
          </a:xfrm>
          <a:prstGeom prst="rect">
            <a:avLst/>
          </a:prstGeom>
          <a:noFill/>
          <a:ln w="9525">
            <a:noFill/>
          </a:ln>
        </p:spPr>
        <p:txBody>
          <a:bodyPr wrap="square">
            <a:noAutofit/>
          </a:bodyPr>
          <a:p>
            <a:pPr indent="457200" fontAlgn="auto">
              <a:lnSpc>
                <a:spcPts val="2660"/>
              </a:lnSpc>
            </a:pPr>
            <a:r>
              <a:rPr lang="zh-CN" sz="1800" b="0">
                <a:cs typeface="宋体" panose="02010600030101010101" pitchFamily="2" charset="-122"/>
              </a:rPr>
              <a:t>霍兰德提出，如果个人兴趣类型与职业环境匹配，就有可能增加职业满意度、带来职业成就感并提高职业稳定性。一个人的职业兴趣会极大地影响职业的适宜和稳定度。当他从事的职业与其兴趣相吻合时，就可能发挥最佳水平，易于做出成就；反之，则可能感到极不适应或者毫无兴趣，即使取得了一定的成绩也难以获得成就感。因此，我们可以使用霍兰德的兴趣类型模型来了解自己的兴趣类型，并根据它来探索及熟悉自己。通过自我探索活动或测评工具得出自己的兴趣代码后，就可以对照找出与之相匹配的职业，从而了解有哪些适合自己的工作领域和岗位</a:t>
            </a:r>
            <a:endParaRPr lang="zh-CN" sz="1800" b="0">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5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386" y="309785"/>
            <a:ext cx="2261711"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项目二</a:t>
            </a:r>
            <a:r>
              <a:rPr lang="en-US" altLang="zh-CN" sz="1700" b="1" dirty="0">
                <a:solidFill>
                  <a:srgbClr val="1B4367"/>
                </a:solidFill>
                <a:cs typeface="+mn-ea"/>
                <a:sym typeface="+mn-lt"/>
              </a:rPr>
              <a:t>  </a:t>
            </a:r>
            <a:r>
              <a:rPr lang="zh-CN" altLang="en-US" sz="1700" b="1" dirty="0">
                <a:solidFill>
                  <a:srgbClr val="1B4367"/>
                </a:solidFill>
                <a:cs typeface="+mn-ea"/>
                <a:sym typeface="+mn-lt"/>
              </a:rPr>
              <a:t>职业性格测试</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grpSp>
        <p:nvGrpSpPr>
          <p:cNvPr id="69" name="组合 68"/>
          <p:cNvGrpSpPr/>
          <p:nvPr>
            <p:custDataLst>
              <p:tags r:id="rId1"/>
            </p:custDataLst>
          </p:nvPr>
        </p:nvGrpSpPr>
        <p:grpSpPr>
          <a:xfrm>
            <a:off x="1260045" y="1544263"/>
            <a:ext cx="828000" cy="828000"/>
            <a:chOff x="3909356" y="1685526"/>
            <a:chExt cx="828000" cy="828000"/>
          </a:xfrm>
        </p:grpSpPr>
        <p:sp>
          <p:nvSpPr>
            <p:cNvPr id="17" name="文本框 16"/>
            <p:cNvSpPr txBox="1"/>
            <p:nvPr>
              <p:custDataLst>
                <p:tags r:id="rId2"/>
              </p:custDataLst>
            </p:nvPr>
          </p:nvSpPr>
          <p:spPr>
            <a:xfrm>
              <a:off x="3909356" y="1745583"/>
              <a:ext cx="828000" cy="706755"/>
            </a:xfrm>
            <a:prstGeom prst="rect">
              <a:avLst/>
            </a:prstGeom>
            <a:noFill/>
            <a:ln>
              <a:solidFill>
                <a:srgbClr val="1B4367"/>
              </a:solidFill>
            </a:ln>
          </p:spPr>
          <p:txBody>
            <a:bodyPr wrap="square" rtlCol="0">
              <a:spAutoFit/>
            </a:bodyPr>
            <a:lstStyle/>
            <a:p>
              <a:pPr algn="ctr"/>
              <a:r>
                <a:rPr lang="en-US" altLang="zh-CN" sz="4000" b="1" dirty="0" smtClean="0">
                  <a:solidFill>
                    <a:srgbClr val="1B4367"/>
                  </a:solidFill>
                  <a:latin typeface="微软雅黑" panose="020B0503020204020204" pitchFamily="34" charset="-122"/>
                  <a:ea typeface="微软雅黑" panose="020B0503020204020204" pitchFamily="34" charset="-122"/>
                </a:rPr>
                <a:t>01</a:t>
              </a:r>
              <a:endParaRPr lang="en-US" altLang="zh-CN" sz="4000" b="1" dirty="0" smtClean="0">
                <a:solidFill>
                  <a:srgbClr val="1B4367"/>
                </a:solidFill>
                <a:latin typeface="微软雅黑" panose="020B0503020204020204" pitchFamily="34" charset="-122"/>
                <a:ea typeface="微软雅黑" panose="020B0503020204020204" pitchFamily="34" charset="-122"/>
              </a:endParaRPr>
            </a:p>
          </p:txBody>
        </p:sp>
        <p:sp>
          <p:nvSpPr>
            <p:cNvPr id="3" name="矩形 2"/>
            <p:cNvSpPr/>
            <p:nvPr>
              <p:custDataLst>
                <p:tags r:id="rId3"/>
              </p:custDataLst>
            </p:nvPr>
          </p:nvSpPr>
          <p:spPr>
            <a:xfrm>
              <a:off x="3909356" y="1685526"/>
              <a:ext cx="828000" cy="828000"/>
            </a:xfrm>
            <a:prstGeom prst="rect">
              <a:avLst/>
            </a:prstGeom>
            <a:noFill/>
            <a:ln>
              <a:solidFill>
                <a:srgbClr val="1B43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custDataLst>
              <p:tags r:id="rId4"/>
            </p:custDataLst>
          </p:nvPr>
        </p:nvGrpSpPr>
        <p:grpSpPr>
          <a:xfrm>
            <a:off x="1260045" y="2774218"/>
            <a:ext cx="828000" cy="827405"/>
            <a:chOff x="3909356" y="1685526"/>
            <a:chExt cx="828000" cy="828000"/>
          </a:xfrm>
        </p:grpSpPr>
        <p:sp>
          <p:nvSpPr>
            <p:cNvPr id="12" name="文本框 11"/>
            <p:cNvSpPr txBox="1"/>
            <p:nvPr>
              <p:custDataLst>
                <p:tags r:id="rId5"/>
              </p:custDataLst>
            </p:nvPr>
          </p:nvSpPr>
          <p:spPr>
            <a:xfrm>
              <a:off x="3909356" y="1745583"/>
              <a:ext cx="828000" cy="707263"/>
            </a:xfrm>
            <a:prstGeom prst="rect">
              <a:avLst/>
            </a:prstGeom>
            <a:noFill/>
            <a:ln>
              <a:solidFill>
                <a:srgbClr val="1B4367"/>
              </a:solidFill>
            </a:ln>
          </p:spPr>
          <p:txBody>
            <a:bodyPr wrap="square" rtlCol="0">
              <a:spAutoFit/>
            </a:bodyPr>
            <a:p>
              <a:pPr algn="ctr"/>
              <a:r>
                <a:rPr lang="en-US" altLang="zh-CN" sz="4000" b="1" dirty="0" smtClean="0">
                  <a:solidFill>
                    <a:srgbClr val="1B4367"/>
                  </a:solidFill>
                  <a:latin typeface="微软雅黑" panose="020B0503020204020204" pitchFamily="34" charset="-122"/>
                  <a:ea typeface="微软雅黑" panose="020B0503020204020204" pitchFamily="34" charset="-122"/>
                </a:rPr>
                <a:t>02</a:t>
              </a:r>
              <a:endParaRPr lang="en-US" altLang="zh-CN" sz="4000" b="1" dirty="0" smtClean="0">
                <a:solidFill>
                  <a:srgbClr val="1B4367"/>
                </a:solidFill>
                <a:latin typeface="微软雅黑" panose="020B0503020204020204" pitchFamily="34" charset="-122"/>
                <a:ea typeface="微软雅黑" panose="020B0503020204020204" pitchFamily="34" charset="-122"/>
              </a:endParaRPr>
            </a:p>
          </p:txBody>
        </p:sp>
        <p:sp>
          <p:nvSpPr>
            <p:cNvPr id="13" name="矩形 12"/>
            <p:cNvSpPr/>
            <p:nvPr>
              <p:custDataLst>
                <p:tags r:id="rId6"/>
              </p:custDataLst>
            </p:nvPr>
          </p:nvSpPr>
          <p:spPr>
            <a:xfrm>
              <a:off x="3909356" y="1685526"/>
              <a:ext cx="828000" cy="828000"/>
            </a:xfrm>
            <a:prstGeom prst="rect">
              <a:avLst/>
            </a:prstGeom>
            <a:noFill/>
            <a:ln>
              <a:solidFill>
                <a:srgbClr val="1B43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8" name="文本框 17"/>
          <p:cNvSpPr txBox="1"/>
          <p:nvPr>
            <p:custDataLst>
              <p:tags r:id="rId7"/>
            </p:custDataLst>
          </p:nvPr>
        </p:nvSpPr>
        <p:spPr>
          <a:xfrm>
            <a:off x="2287270" y="1604010"/>
            <a:ext cx="5963285" cy="591185"/>
          </a:xfrm>
          <a:prstGeom prst="rect">
            <a:avLst/>
          </a:prstGeom>
          <a:noFill/>
        </p:spPr>
        <p:txBody>
          <a:bodyPr wrap="square" lIns="68580" tIns="34290" rIns="68580" bIns="34290" rtlCol="0">
            <a:spAutoFit/>
          </a:bodyPr>
          <a:p>
            <a:pPr algn="just"/>
            <a:r>
              <a:rPr lang="zh-CN" altLang="en-US" sz="3400" dirty="0">
                <a:solidFill>
                  <a:srgbClr val="1B4367"/>
                </a:solidFill>
                <a:cs typeface="+mn-ea"/>
                <a:sym typeface="+mn-lt"/>
              </a:rPr>
              <a:t>任务一</a:t>
            </a:r>
            <a:r>
              <a:rPr lang="en-US" altLang="zh-CN" sz="3400" dirty="0">
                <a:solidFill>
                  <a:srgbClr val="1B4367"/>
                </a:solidFill>
                <a:cs typeface="+mn-ea"/>
                <a:sym typeface="+mn-lt"/>
              </a:rPr>
              <a:t>   </a:t>
            </a:r>
            <a:r>
              <a:rPr lang="zh-CN" altLang="en-US" sz="3400" dirty="0">
                <a:solidFill>
                  <a:srgbClr val="1B4367"/>
                </a:solidFill>
                <a:cs typeface="+mn-ea"/>
                <a:sym typeface="+mn-lt"/>
              </a:rPr>
              <a:t>性格与职业</a:t>
            </a:r>
            <a:endParaRPr lang="zh-CN" altLang="en-US" sz="3400" dirty="0">
              <a:solidFill>
                <a:srgbClr val="1B4367"/>
              </a:solidFill>
              <a:cs typeface="+mn-ea"/>
              <a:sym typeface="+mn-lt"/>
            </a:endParaRPr>
          </a:p>
        </p:txBody>
      </p:sp>
      <p:sp>
        <p:nvSpPr>
          <p:cNvPr id="19" name="文本框 18"/>
          <p:cNvSpPr txBox="1"/>
          <p:nvPr>
            <p:custDataLst>
              <p:tags r:id="rId8"/>
            </p:custDataLst>
          </p:nvPr>
        </p:nvSpPr>
        <p:spPr>
          <a:xfrm>
            <a:off x="2287270" y="2834005"/>
            <a:ext cx="6155690" cy="591185"/>
          </a:xfrm>
          <a:prstGeom prst="rect">
            <a:avLst/>
          </a:prstGeom>
          <a:noFill/>
        </p:spPr>
        <p:txBody>
          <a:bodyPr wrap="square" lIns="68580" tIns="34290" rIns="68580" bIns="34290" rtlCol="0">
            <a:spAutoFit/>
          </a:bodyPr>
          <a:p>
            <a:pPr algn="just"/>
            <a:r>
              <a:rPr lang="zh-CN" altLang="en-US" sz="3400" dirty="0">
                <a:solidFill>
                  <a:srgbClr val="1B4367"/>
                </a:solidFill>
                <a:cs typeface="+mn-ea"/>
                <a:sym typeface="+mn-lt"/>
              </a:rPr>
              <a:t>任务二</a:t>
            </a:r>
            <a:r>
              <a:rPr lang="en-US" altLang="zh-CN" sz="3400" dirty="0">
                <a:solidFill>
                  <a:srgbClr val="1B4367"/>
                </a:solidFill>
                <a:cs typeface="+mn-ea"/>
                <a:sym typeface="+mn-lt"/>
              </a:rPr>
              <a:t>   </a:t>
            </a:r>
            <a:r>
              <a:rPr lang="zh-CN" altLang="en-US" sz="3400" dirty="0">
                <a:solidFill>
                  <a:srgbClr val="1B4367"/>
                </a:solidFill>
                <a:cs typeface="+mn-ea"/>
                <a:sym typeface="+mn-lt"/>
              </a:rPr>
              <a:t>性格倾向探索</a:t>
            </a:r>
            <a:endParaRPr lang="zh-CN" altLang="en-US" sz="3400" dirty="0">
              <a:solidFill>
                <a:srgbClr val="1B4367"/>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69"/>
                                        </p:tgtEl>
                                        <p:attrNameLst>
                                          <p:attrName>style.visibility</p:attrName>
                                        </p:attrNameLst>
                                      </p:cBhvr>
                                      <p:to>
                                        <p:strVal val="visible"/>
                                      </p:to>
                                    </p:set>
                                    <p:animEffect transition="in" filter="wipe(left)">
                                      <p:cBhvr>
                                        <p:cTn id="20" dur="500"/>
                                        <p:tgtEl>
                                          <p:spTgt spid="69"/>
                                        </p:tgtEl>
                                      </p:cBhvr>
                                    </p:animEffect>
                                  </p:childTnLst>
                                </p:cTn>
                              </p:par>
                            </p:childTnLst>
                          </p:cTn>
                        </p:par>
                        <p:par>
                          <p:cTn id="21" fill="hold">
                            <p:stCondLst>
                              <p:cond delay="5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18"/>
                                        </p:tgtEl>
                                        <p:attrNameLst>
                                          <p:attrName>style.visibility</p:attrName>
                                        </p:attrNameLst>
                                      </p:cBhvr>
                                      <p:to>
                                        <p:strVal val="visible"/>
                                      </p:to>
                                    </p:set>
                                    <p:anim calcmode="lin" valueType="num">
                                      <p:cBhvr>
                                        <p:cTn id="24"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18"/>
                                        </p:tgtEl>
                                        <p:attrNameLst>
                                          <p:attrName>ppt_y</p:attrName>
                                        </p:attrNameLst>
                                      </p:cBhvr>
                                      <p:tavLst>
                                        <p:tav tm="0">
                                          <p:val>
                                            <p:strVal val="#ppt_y"/>
                                          </p:val>
                                        </p:tav>
                                        <p:tav tm="100000">
                                          <p:val>
                                            <p:strVal val="#ppt_y"/>
                                          </p:val>
                                        </p:tav>
                                      </p:tavLst>
                                    </p:anim>
                                    <p:anim calcmode="lin" valueType="num">
                                      <p:cBhvr>
                                        <p:cTn id="26"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18"/>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left)">
                                      <p:cBhvr>
                                        <p:cTn id="33" dur="500"/>
                                        <p:tgtEl>
                                          <p:spTgt spid="11"/>
                                        </p:tgtEl>
                                      </p:cBhvr>
                                    </p:animEffect>
                                  </p:childTnLst>
                                </p:cTn>
                              </p:par>
                            </p:childTnLst>
                          </p:cTn>
                        </p:par>
                        <p:par>
                          <p:cTn id="34" fill="hold">
                            <p:stCondLst>
                              <p:cond delay="500"/>
                            </p:stCondLst>
                            <p:childTnLst>
                              <p:par>
                                <p:cTn id="35" presetID="41" presetClass="entr" presetSubtype="0" fill="hold" grpId="0" nodeType="afterEffect">
                                  <p:stCondLst>
                                    <p:cond delay="0"/>
                                  </p:stCondLst>
                                  <p:iterate type="lt">
                                    <p:tmPct val="10000"/>
                                  </p:iterate>
                                  <p:childTnLst>
                                    <p:set>
                                      <p:cBhvr>
                                        <p:cTn id="36" dur="1" fill="hold">
                                          <p:stCondLst>
                                            <p:cond delay="0"/>
                                          </p:stCondLst>
                                        </p:cTn>
                                        <p:tgtEl>
                                          <p:spTgt spid="19"/>
                                        </p:tgtEl>
                                        <p:attrNameLst>
                                          <p:attrName>style.visibility</p:attrName>
                                        </p:attrNameLst>
                                      </p:cBhvr>
                                      <p:to>
                                        <p:strVal val="visible"/>
                                      </p:to>
                                    </p:set>
                                    <p:anim calcmode="lin" valueType="num">
                                      <p:cBhvr>
                                        <p:cTn id="3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19"/>
                                        </p:tgtEl>
                                        <p:attrNameLst>
                                          <p:attrName>ppt_y</p:attrName>
                                        </p:attrNameLst>
                                      </p:cBhvr>
                                      <p:tavLst>
                                        <p:tav tm="0">
                                          <p:val>
                                            <p:strVal val="#ppt_y"/>
                                          </p:val>
                                        </p:tav>
                                        <p:tav tm="100000">
                                          <p:val>
                                            <p:strVal val="#ppt_y"/>
                                          </p:val>
                                        </p:tav>
                                      </p:tavLst>
                                    </p:anim>
                                    <p:anim calcmode="lin" valueType="num">
                                      <p:cBhvr>
                                        <p:cTn id="3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8" grpId="0"/>
      <p:bldP spid="1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2729865"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任务一</a:t>
            </a:r>
            <a:r>
              <a:rPr lang="en-US" altLang="zh-CN" sz="1700" b="1" dirty="0">
                <a:solidFill>
                  <a:srgbClr val="1B4367"/>
                </a:solidFill>
                <a:cs typeface="+mn-ea"/>
                <a:sym typeface="+mn-lt"/>
              </a:rPr>
              <a:t>  </a:t>
            </a:r>
            <a:r>
              <a:rPr lang="zh-CN" altLang="en-US" sz="1700" b="1" dirty="0">
                <a:solidFill>
                  <a:srgbClr val="1B4367"/>
                </a:solidFill>
                <a:cs typeface="+mn-ea"/>
                <a:sym typeface="+mn-lt"/>
              </a:rPr>
              <a:t>性格与职业</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254760" y="965835"/>
            <a:ext cx="3215005"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rPr>
              <a:t>一、什么是性格</a:t>
            </a:r>
            <a:endParaRPr lang="zh-CN" altLang="en-US" sz="3200" b="1">
              <a:solidFill>
                <a:srgbClr val="1B4367"/>
              </a:solidFill>
              <a:latin typeface="微软雅黑" panose="020B0503020204020204" pitchFamily="34" charset="-122"/>
              <a:ea typeface="微软雅黑" panose="020B0503020204020204" pitchFamily="34" charset="-122"/>
            </a:endParaRPr>
          </a:p>
        </p:txBody>
      </p:sp>
      <p:sp>
        <p:nvSpPr>
          <p:cNvPr id="8" name="矩形 7"/>
          <p:cNvSpPr>
            <a:spLocks noChangeArrowheads="1"/>
          </p:cNvSpPr>
          <p:nvPr/>
        </p:nvSpPr>
        <p:spPr bwMode="auto">
          <a:xfrm>
            <a:off x="663575" y="1672590"/>
            <a:ext cx="8008620" cy="781685"/>
          </a:xfrm>
          <a:prstGeom prst="rect">
            <a:avLst/>
          </a:prstGeom>
          <a:noFill/>
          <a:ln w="9525">
            <a:noFill/>
            <a:miter lim="800000"/>
          </a:ln>
        </p:spPr>
        <p:txBody>
          <a:bodyPr wrap="square">
            <a:noAutofit/>
          </a:bodyPr>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性格是指个人稳定的态度和习惯化了的行为方式，尤其是指一个人在各种场合一贯表现出来的某种特征。</a:t>
            </a:r>
            <a:endParaRPr lang="zh-CN" altLang="en-US" sz="1800">
              <a:solidFill>
                <a:schemeClr val="tx1"/>
              </a:solidFill>
              <a:latin typeface="微软雅黑" panose="020B0503020204020204" pitchFamily="34" charset="-122"/>
              <a:ea typeface="微软雅黑" panose="020B0503020204020204" pitchFamily="34" charset="-122"/>
            </a:endParaRPr>
          </a:p>
        </p:txBody>
      </p:sp>
      <p:grpSp>
        <p:nvGrpSpPr>
          <p:cNvPr id="11" name="组合 10"/>
          <p:cNvGrpSpPr>
            <a:grpSpLocks noChangeAspect="1"/>
          </p:cNvGrpSpPr>
          <p:nvPr>
            <p:custDataLst>
              <p:tags r:id="rId1"/>
            </p:custDataLst>
          </p:nvPr>
        </p:nvGrpSpPr>
        <p:grpSpPr>
          <a:xfrm>
            <a:off x="374857" y="842901"/>
            <a:ext cx="828760" cy="829746"/>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grpSp>
        <p:nvGrpSpPr>
          <p:cNvPr id="2" name="组合 1"/>
          <p:cNvGrpSpPr>
            <a:grpSpLocks noChangeAspect="1"/>
          </p:cNvGrpSpPr>
          <p:nvPr>
            <p:custDataLst>
              <p:tags r:id="rId4"/>
            </p:custDataLst>
          </p:nvPr>
        </p:nvGrpSpPr>
        <p:grpSpPr>
          <a:xfrm>
            <a:off x="395018" y="2473585"/>
            <a:ext cx="814960" cy="829746"/>
            <a:chOff x="8565208" y="1856641"/>
            <a:chExt cx="1574800" cy="1603375"/>
          </a:xfrm>
          <a:solidFill>
            <a:srgbClr val="1B4367"/>
          </a:solidFill>
        </p:grpSpPr>
        <p:sp>
          <p:nvSpPr>
            <p:cNvPr id="20488" name="Rectangle 7"/>
            <p:cNvSpPr/>
            <p:nvPr>
              <p:custDataLst>
                <p:tags r:id="rId5"/>
              </p:custDataLst>
            </p:nvPr>
          </p:nvSpPr>
          <p:spPr>
            <a:xfrm>
              <a:off x="8565208" y="1856641"/>
              <a:ext cx="1574800" cy="1603375"/>
            </a:xfrm>
            <a:prstGeom prst="flowChartConnector">
              <a:avLst/>
            </a:prstGeom>
            <a:grpFill/>
            <a:ln w="9525">
              <a:noFill/>
              <a:miter/>
            </a:ln>
          </p:spPr>
          <p:txBody>
            <a:bodyPr anchor="ctr"/>
            <a:p>
              <a:pPr lvl="0" algn="ctr" eaLnBrk="1" hangingPunct="1"/>
              <a:endParaRPr lang="en-US" altLang="zh-CN" sz="1000" dirty="0">
                <a:solidFill>
                  <a:srgbClr val="FFFFFF"/>
                </a:solidFill>
                <a:cs typeface="+mn-ea"/>
                <a:sym typeface="+mn-lt"/>
              </a:endParaRPr>
            </a:p>
          </p:txBody>
        </p:sp>
        <p:sp>
          <p:nvSpPr>
            <p:cNvPr id="20492" name="Freeform 289"/>
            <p:cNvSpPr>
              <a:spLocks noEditPoints="1"/>
            </p:cNvSpPr>
            <p:nvPr>
              <p:custDataLst>
                <p:tags r:id="rId6"/>
              </p:custDataLst>
            </p:nvPr>
          </p:nvSpPr>
          <p:spPr>
            <a:xfrm>
              <a:off x="9100279" y="2382692"/>
              <a:ext cx="557770" cy="565878"/>
            </a:xfrm>
            <a:custGeom>
              <a:avLst/>
              <a:gdLst/>
              <a:ahLst/>
              <a:cxnLst>
                <a:cxn ang="0">
                  <a:pos x="244146" y="20836"/>
                </a:cxn>
                <a:cxn ang="0">
                  <a:pos x="163149" y="0"/>
                </a:cxn>
                <a:cxn ang="0">
                  <a:pos x="0" y="0"/>
                </a:cxn>
                <a:cxn ang="0">
                  <a:pos x="0" y="77556"/>
                </a:cxn>
                <a:cxn ang="0">
                  <a:pos x="161992" y="77556"/>
                </a:cxn>
                <a:cxn ang="0">
                  <a:pos x="208276" y="90289"/>
                </a:cxn>
                <a:cxn ang="0">
                  <a:pos x="251088" y="167845"/>
                </a:cxn>
                <a:cxn ang="0">
                  <a:pos x="210590" y="243086"/>
                </a:cxn>
                <a:cxn ang="0">
                  <a:pos x="161992" y="255819"/>
                </a:cxn>
                <a:cxn ang="0">
                  <a:pos x="0" y="255819"/>
                </a:cxn>
                <a:cxn ang="0">
                  <a:pos x="0" y="333375"/>
                </a:cxn>
                <a:cxn ang="0">
                  <a:pos x="161992" y="333375"/>
                </a:cxn>
                <a:cxn ang="0">
                  <a:pos x="242988" y="313697"/>
                </a:cxn>
                <a:cxn ang="0">
                  <a:pos x="328613" y="167845"/>
                </a:cxn>
                <a:cxn ang="0">
                  <a:pos x="244146" y="20836"/>
                </a:cxn>
                <a:cxn ang="0">
                  <a:pos x="60169" y="57878"/>
                </a:cxn>
                <a:cxn ang="0">
                  <a:pos x="21985" y="57878"/>
                </a:cxn>
                <a:cxn ang="0">
                  <a:pos x="21985" y="19678"/>
                </a:cxn>
                <a:cxn ang="0">
                  <a:pos x="60169" y="19678"/>
                </a:cxn>
                <a:cxn ang="0">
                  <a:pos x="60169" y="57878"/>
                </a:cxn>
                <a:cxn ang="0">
                  <a:pos x="60169" y="314854"/>
                </a:cxn>
                <a:cxn ang="0">
                  <a:pos x="21985" y="314854"/>
                </a:cxn>
                <a:cxn ang="0">
                  <a:pos x="21985" y="275497"/>
                </a:cxn>
                <a:cxn ang="0">
                  <a:pos x="60169" y="275497"/>
                </a:cxn>
                <a:cxn ang="0">
                  <a:pos x="60169" y="314854"/>
                </a:cxn>
              </a:cxnLst>
              <a:rect l="0" t="0" r="0" b="0"/>
              <a:pathLst>
                <a:path w="284" h="288">
                  <a:moveTo>
                    <a:pt x="211" y="18"/>
                  </a:moveTo>
                  <a:cubicBezTo>
                    <a:pt x="177" y="1"/>
                    <a:pt x="144" y="0"/>
                    <a:pt x="141" y="0"/>
                  </a:cubicBezTo>
                  <a:cubicBezTo>
                    <a:pt x="0" y="0"/>
                    <a:pt x="0" y="0"/>
                    <a:pt x="0" y="0"/>
                  </a:cubicBezTo>
                  <a:cubicBezTo>
                    <a:pt x="0" y="67"/>
                    <a:pt x="0" y="67"/>
                    <a:pt x="0" y="67"/>
                  </a:cubicBezTo>
                  <a:cubicBezTo>
                    <a:pt x="140" y="67"/>
                    <a:pt x="140" y="67"/>
                    <a:pt x="140" y="67"/>
                  </a:cubicBezTo>
                  <a:cubicBezTo>
                    <a:pt x="141" y="67"/>
                    <a:pt x="161" y="68"/>
                    <a:pt x="180" y="78"/>
                  </a:cubicBezTo>
                  <a:cubicBezTo>
                    <a:pt x="205" y="91"/>
                    <a:pt x="217" y="112"/>
                    <a:pt x="217" y="145"/>
                  </a:cubicBezTo>
                  <a:cubicBezTo>
                    <a:pt x="217" y="177"/>
                    <a:pt x="206" y="198"/>
                    <a:pt x="182" y="210"/>
                  </a:cubicBezTo>
                  <a:cubicBezTo>
                    <a:pt x="162" y="221"/>
                    <a:pt x="140" y="221"/>
                    <a:pt x="140" y="221"/>
                  </a:cubicBezTo>
                  <a:cubicBezTo>
                    <a:pt x="0" y="221"/>
                    <a:pt x="0" y="221"/>
                    <a:pt x="0" y="221"/>
                  </a:cubicBezTo>
                  <a:cubicBezTo>
                    <a:pt x="0" y="288"/>
                    <a:pt x="0" y="288"/>
                    <a:pt x="0" y="288"/>
                  </a:cubicBezTo>
                  <a:cubicBezTo>
                    <a:pt x="140" y="288"/>
                    <a:pt x="140" y="288"/>
                    <a:pt x="140" y="288"/>
                  </a:cubicBezTo>
                  <a:cubicBezTo>
                    <a:pt x="144" y="288"/>
                    <a:pt x="177" y="288"/>
                    <a:pt x="210" y="271"/>
                  </a:cubicBezTo>
                  <a:cubicBezTo>
                    <a:pt x="258" y="247"/>
                    <a:pt x="284" y="203"/>
                    <a:pt x="284" y="145"/>
                  </a:cubicBezTo>
                  <a:cubicBezTo>
                    <a:pt x="284" y="87"/>
                    <a:pt x="258" y="42"/>
                    <a:pt x="211" y="18"/>
                  </a:cubicBezTo>
                  <a:close/>
                  <a:moveTo>
                    <a:pt x="52" y="50"/>
                  </a:moveTo>
                  <a:cubicBezTo>
                    <a:pt x="19" y="50"/>
                    <a:pt x="19" y="50"/>
                    <a:pt x="19" y="50"/>
                  </a:cubicBezTo>
                  <a:cubicBezTo>
                    <a:pt x="19" y="17"/>
                    <a:pt x="19" y="17"/>
                    <a:pt x="19" y="17"/>
                  </a:cubicBezTo>
                  <a:cubicBezTo>
                    <a:pt x="52" y="17"/>
                    <a:pt x="52" y="17"/>
                    <a:pt x="52" y="17"/>
                  </a:cubicBezTo>
                  <a:lnTo>
                    <a:pt x="52" y="50"/>
                  </a:lnTo>
                  <a:close/>
                  <a:moveTo>
                    <a:pt x="52" y="272"/>
                  </a:moveTo>
                  <a:cubicBezTo>
                    <a:pt x="19" y="272"/>
                    <a:pt x="19" y="272"/>
                    <a:pt x="19" y="272"/>
                  </a:cubicBezTo>
                  <a:cubicBezTo>
                    <a:pt x="19" y="238"/>
                    <a:pt x="19" y="238"/>
                    <a:pt x="19" y="238"/>
                  </a:cubicBezTo>
                  <a:cubicBezTo>
                    <a:pt x="52" y="238"/>
                    <a:pt x="52" y="238"/>
                    <a:pt x="52" y="238"/>
                  </a:cubicBezTo>
                  <a:lnTo>
                    <a:pt x="52" y="272"/>
                  </a:lnTo>
                  <a:close/>
                </a:path>
              </a:pathLst>
            </a:custGeom>
            <a:solidFill>
              <a:schemeClr val="bg1"/>
            </a:solidFill>
            <a:ln w="9525">
              <a:noFill/>
            </a:ln>
          </p:spPr>
          <p:txBody>
            <a:bodyPr/>
            <a:p>
              <a:endParaRPr lang="zh-CN" altLang="en-US">
                <a:cs typeface="+mn-ea"/>
                <a:sym typeface="+mn-lt"/>
              </a:endParaRPr>
            </a:p>
          </p:txBody>
        </p:sp>
      </p:grpSp>
      <p:sp>
        <p:nvSpPr>
          <p:cNvPr id="3" name="矩形 2"/>
          <p:cNvSpPr>
            <a:spLocks noChangeArrowheads="1"/>
          </p:cNvSpPr>
          <p:nvPr/>
        </p:nvSpPr>
        <p:spPr bwMode="auto">
          <a:xfrm>
            <a:off x="1254760" y="2600325"/>
            <a:ext cx="396875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rPr>
              <a:t>二、性格与职业选择</a:t>
            </a:r>
            <a:endParaRPr lang="zh-CN" altLang="en-US" sz="3200" b="1">
              <a:solidFill>
                <a:srgbClr val="1B4367"/>
              </a:solidFill>
              <a:latin typeface="微软雅黑" panose="020B0503020204020204" pitchFamily="34" charset="-122"/>
              <a:ea typeface="微软雅黑" panose="020B0503020204020204" pitchFamily="34" charset="-122"/>
            </a:endParaRPr>
          </a:p>
        </p:txBody>
      </p:sp>
      <p:sp>
        <p:nvSpPr>
          <p:cNvPr id="4" name="矩形 3"/>
          <p:cNvSpPr>
            <a:spLocks noChangeArrowheads="1"/>
          </p:cNvSpPr>
          <p:nvPr/>
        </p:nvSpPr>
        <p:spPr bwMode="auto">
          <a:xfrm>
            <a:off x="774700" y="3183890"/>
            <a:ext cx="8008620" cy="1877695"/>
          </a:xfrm>
          <a:prstGeom prst="rect">
            <a:avLst/>
          </a:prstGeom>
          <a:noFill/>
          <a:ln w="9525">
            <a:noFill/>
            <a:miter lim="800000"/>
          </a:ln>
        </p:spPr>
        <p:txBody>
          <a:bodyPr wrap="square">
            <a:noAutofit/>
          </a:bodyPr>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从职业选择这一角度来说，每一种性格特征都有优势。职业选择不是弥补劣势，而是要发挥优势。性格类型与职业之间存在一定的关联性：一方面，不同性格适应不同的职业环境与要求；另一方面，从事某种职业的人会按照职业要求不断调整原有的性格，以便更好地满足工作需要。性格与职业之间并不存在严格的一一对应的关系。</a:t>
            </a:r>
            <a:endParaRPr lang="zh-CN" altLang="en-US" sz="18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94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449"/>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900"/>
                                  </p:stCondLst>
                                  <p:childTnLst>
                                    <p:set>
                                      <p:cBhvr>
                                        <p:cTn id="32" dur="1" fill="hold">
                                          <p:stCondLst>
                                            <p:cond delay="0"/>
                                          </p:stCondLst>
                                        </p:cTn>
                                        <p:tgtEl>
                                          <p:spTgt spid="8"/>
                                        </p:tgtEl>
                                        <p:attrNameLst>
                                          <p:attrName>style.visibility</p:attrName>
                                        </p:attrNameLst>
                                      </p:cBhvr>
                                      <p:to>
                                        <p:strVal val="visible"/>
                                      </p:to>
                                    </p:set>
                                    <p:animEffect transition="in" filter="wipe(up)">
                                      <p:cBhvr>
                                        <p:cTn id="33" dur="500"/>
                                        <p:tgtEl>
                                          <p:spTgt spid="8"/>
                                        </p:tgtEl>
                                      </p:cBhvr>
                                    </p:animEffect>
                                  </p:childTnLst>
                                </p:cTn>
                              </p:par>
                            </p:childTnLst>
                          </p:cTn>
                        </p:par>
                        <p:par>
                          <p:cTn id="34" fill="hold">
                            <p:stCondLst>
                              <p:cond delay="1400"/>
                            </p:stCondLst>
                            <p:childTnLst>
                              <p:par>
                                <p:cTn id="35" presetID="53" presetClass="entr" presetSubtype="528" fill="hold" nodeType="afterEffect">
                                  <p:stCondLst>
                                    <p:cond delay="0"/>
                                  </p:stCondLst>
                                  <p:childTnLst>
                                    <p:set>
                                      <p:cBhvr>
                                        <p:cTn id="36" dur="1" fill="hold">
                                          <p:stCondLst>
                                            <p:cond delay="0"/>
                                          </p:stCondLst>
                                        </p:cTn>
                                        <p:tgtEl>
                                          <p:spTgt spid="2"/>
                                        </p:tgtEl>
                                        <p:attrNameLst>
                                          <p:attrName>style.visibility</p:attrName>
                                        </p:attrNameLst>
                                      </p:cBhvr>
                                      <p:to>
                                        <p:strVal val="visible"/>
                                      </p:to>
                                    </p:set>
                                    <p:anim calcmode="lin" valueType="num">
                                      <p:cBhvr>
                                        <p:cTn id="37" dur="500" fill="hold"/>
                                        <p:tgtEl>
                                          <p:spTgt spid="2"/>
                                        </p:tgtEl>
                                        <p:attrNameLst>
                                          <p:attrName>ppt_w</p:attrName>
                                        </p:attrNameLst>
                                      </p:cBhvr>
                                      <p:tavLst>
                                        <p:tav tm="0">
                                          <p:val>
                                            <p:fltVal val="0"/>
                                          </p:val>
                                        </p:tav>
                                        <p:tav tm="100000">
                                          <p:val>
                                            <p:strVal val="#ppt_w"/>
                                          </p:val>
                                        </p:tav>
                                      </p:tavLst>
                                    </p:anim>
                                    <p:anim calcmode="lin" valueType="num">
                                      <p:cBhvr>
                                        <p:cTn id="38" dur="500" fill="hold"/>
                                        <p:tgtEl>
                                          <p:spTgt spid="2"/>
                                        </p:tgtEl>
                                        <p:attrNameLst>
                                          <p:attrName>ppt_h</p:attrName>
                                        </p:attrNameLst>
                                      </p:cBhvr>
                                      <p:tavLst>
                                        <p:tav tm="0">
                                          <p:val>
                                            <p:fltVal val="0"/>
                                          </p:val>
                                        </p:tav>
                                        <p:tav tm="100000">
                                          <p:val>
                                            <p:strVal val="#ppt_h"/>
                                          </p:val>
                                        </p:tav>
                                      </p:tavLst>
                                    </p:anim>
                                    <p:animEffect transition="in" filter="fade">
                                      <p:cBhvr>
                                        <p:cTn id="39" dur="500"/>
                                        <p:tgtEl>
                                          <p:spTgt spid="2"/>
                                        </p:tgtEl>
                                      </p:cBhvr>
                                    </p:animEffect>
                                    <p:anim calcmode="lin" valueType="num">
                                      <p:cBhvr>
                                        <p:cTn id="40" dur="500" fill="hold"/>
                                        <p:tgtEl>
                                          <p:spTgt spid="2"/>
                                        </p:tgtEl>
                                        <p:attrNameLst>
                                          <p:attrName>ppt_x</p:attrName>
                                        </p:attrNameLst>
                                      </p:cBhvr>
                                      <p:tavLst>
                                        <p:tav tm="0">
                                          <p:val>
                                            <p:fltVal val="0.5"/>
                                          </p:val>
                                        </p:tav>
                                        <p:tav tm="100000">
                                          <p:val>
                                            <p:strVal val="#ppt_x"/>
                                          </p:val>
                                        </p:tav>
                                      </p:tavLst>
                                    </p:anim>
                                    <p:anim calcmode="lin" valueType="num">
                                      <p:cBhvr>
                                        <p:cTn id="41" dur="500" fill="hold"/>
                                        <p:tgtEl>
                                          <p:spTgt spid="2"/>
                                        </p:tgtEl>
                                        <p:attrNameLst>
                                          <p:attrName>ppt_y</p:attrName>
                                        </p:attrNameLst>
                                      </p:cBhvr>
                                      <p:tavLst>
                                        <p:tav tm="0">
                                          <p:val>
                                            <p:fltVal val="0.5"/>
                                          </p:val>
                                        </p:tav>
                                        <p:tav tm="100000">
                                          <p:val>
                                            <p:strVal val="#ppt_y"/>
                                          </p:val>
                                        </p:tav>
                                      </p:tavLst>
                                    </p:anim>
                                  </p:childTnLst>
                                </p:cTn>
                              </p:par>
                              <p:par>
                                <p:cTn id="42" presetID="53" presetClass="entr" presetSubtype="16" fill="hold" grpId="0" nodeType="withEffect">
                                  <p:stCondLst>
                                    <p:cond delay="600"/>
                                  </p:stCondLst>
                                  <p:childTnLst>
                                    <p:set>
                                      <p:cBhvr>
                                        <p:cTn id="43" dur="1" fill="hold">
                                          <p:stCondLst>
                                            <p:cond delay="0"/>
                                          </p:stCondLst>
                                        </p:cTn>
                                        <p:tgtEl>
                                          <p:spTgt spid="3"/>
                                        </p:tgtEl>
                                        <p:attrNameLst>
                                          <p:attrName>style.visibility</p:attrName>
                                        </p:attrNameLst>
                                      </p:cBhvr>
                                      <p:to>
                                        <p:strVal val="visible"/>
                                      </p:to>
                                    </p:set>
                                    <p:anim calcmode="lin" valueType="num">
                                      <p:cBhvr>
                                        <p:cTn id="44" dur="500" fill="hold"/>
                                        <p:tgtEl>
                                          <p:spTgt spid="3"/>
                                        </p:tgtEl>
                                        <p:attrNameLst>
                                          <p:attrName>ppt_w</p:attrName>
                                        </p:attrNameLst>
                                      </p:cBhvr>
                                      <p:tavLst>
                                        <p:tav tm="0">
                                          <p:val>
                                            <p:fltVal val="0"/>
                                          </p:val>
                                        </p:tav>
                                        <p:tav tm="100000">
                                          <p:val>
                                            <p:strVal val="#ppt_w"/>
                                          </p:val>
                                        </p:tav>
                                      </p:tavLst>
                                    </p:anim>
                                    <p:anim calcmode="lin" valueType="num">
                                      <p:cBhvr>
                                        <p:cTn id="45" dur="500" fill="hold"/>
                                        <p:tgtEl>
                                          <p:spTgt spid="3"/>
                                        </p:tgtEl>
                                        <p:attrNameLst>
                                          <p:attrName>ppt_h</p:attrName>
                                        </p:attrNameLst>
                                      </p:cBhvr>
                                      <p:tavLst>
                                        <p:tav tm="0">
                                          <p:val>
                                            <p:fltVal val="0"/>
                                          </p:val>
                                        </p:tav>
                                        <p:tav tm="100000">
                                          <p:val>
                                            <p:strVal val="#ppt_h"/>
                                          </p:val>
                                        </p:tav>
                                      </p:tavLst>
                                    </p:anim>
                                    <p:animEffect transition="in" filter="fade">
                                      <p:cBhvr>
                                        <p:cTn id="46" dur="500"/>
                                        <p:tgtEl>
                                          <p:spTgt spid="3"/>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1" fill="hold" grpId="0" nodeType="clickEffect">
                                  <p:stCondLst>
                                    <p:cond delay="900"/>
                                  </p:stCondLst>
                                  <p:childTnLst>
                                    <p:set>
                                      <p:cBhvr>
                                        <p:cTn id="50" dur="1" fill="hold">
                                          <p:stCondLst>
                                            <p:cond delay="0"/>
                                          </p:stCondLst>
                                        </p:cTn>
                                        <p:tgtEl>
                                          <p:spTgt spid="4"/>
                                        </p:tgtEl>
                                        <p:attrNameLst>
                                          <p:attrName>style.visibility</p:attrName>
                                        </p:attrNameLst>
                                      </p:cBhvr>
                                      <p:to>
                                        <p:strVal val="visible"/>
                                      </p:to>
                                    </p:set>
                                    <p:animEffect transition="in" filter="wipe(up)">
                                      <p:cBhvr>
                                        <p:cTn id="5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P spid="3" grpId="0"/>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2729865"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性格倾向探索</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254760" y="965835"/>
            <a:ext cx="3665855"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rPr>
              <a:t>一、性格分类维度</a:t>
            </a:r>
            <a:endParaRPr lang="zh-CN" altLang="en-US" sz="3200" b="1">
              <a:solidFill>
                <a:srgbClr val="1B4367"/>
              </a:solidFill>
              <a:latin typeface="微软雅黑" panose="020B0503020204020204" pitchFamily="34" charset="-122"/>
              <a:ea typeface="微软雅黑" panose="020B0503020204020204" pitchFamily="34" charset="-122"/>
            </a:endParaRPr>
          </a:p>
        </p:txBody>
      </p:sp>
      <p:grpSp>
        <p:nvGrpSpPr>
          <p:cNvPr id="11" name="组合 10"/>
          <p:cNvGrpSpPr>
            <a:grpSpLocks noChangeAspect="1"/>
          </p:cNvGrpSpPr>
          <p:nvPr>
            <p:custDataLst>
              <p:tags r:id="rId1"/>
            </p:custDataLst>
          </p:nvPr>
        </p:nvGrpSpPr>
        <p:grpSpPr>
          <a:xfrm>
            <a:off x="374857" y="842901"/>
            <a:ext cx="828760" cy="829746"/>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cxnSp>
        <p:nvCxnSpPr>
          <p:cNvPr id="5" name="直接连接符 4"/>
          <p:cNvCxnSpPr/>
          <p:nvPr/>
        </p:nvCxnSpPr>
        <p:spPr>
          <a:xfrm flipV="1">
            <a:off x="1670977" y="2149698"/>
            <a:ext cx="2254385" cy="939044"/>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flipV="1">
            <a:off x="1661287" y="2879911"/>
            <a:ext cx="2264075" cy="20775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1729342" y="3177344"/>
            <a:ext cx="2270601" cy="432782"/>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1729342" y="3177344"/>
            <a:ext cx="2196020" cy="1162996"/>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3791653" y="1941948"/>
            <a:ext cx="422319" cy="446276"/>
            <a:chOff x="6368440" y="1774897"/>
            <a:chExt cx="563092" cy="595035"/>
          </a:xfrm>
          <a:solidFill>
            <a:srgbClr val="1B4367"/>
          </a:solidFill>
        </p:grpSpPr>
        <p:sp>
          <p:nvSpPr>
            <p:cNvPr id="33" name="椭圆 32"/>
            <p:cNvSpPr/>
            <p:nvPr/>
          </p:nvSpPr>
          <p:spPr>
            <a:xfrm>
              <a:off x="6368440" y="1774898"/>
              <a:ext cx="555440" cy="555438"/>
            </a:xfrm>
            <a:prstGeom prst="ellipse">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35" name="文本框 34"/>
            <p:cNvSpPr txBox="1"/>
            <p:nvPr/>
          </p:nvSpPr>
          <p:spPr>
            <a:xfrm>
              <a:off x="6378447" y="1774897"/>
              <a:ext cx="553085" cy="595035"/>
            </a:xfrm>
            <a:prstGeom prst="rect">
              <a:avLst/>
            </a:prstGeom>
            <a:noFill/>
            <a:ln>
              <a:noFill/>
            </a:ln>
          </p:spPr>
          <p:txBody>
            <a:bodyPr wrap="square" rtlCol="0">
              <a:spAutoFit/>
            </a:bodyPr>
            <a:lstStyle/>
            <a:p>
              <a:pPr algn="ctr">
                <a:defRPr/>
              </a:pPr>
              <a:r>
                <a:rPr lang="en-US" altLang="zh-CN" sz="2300" dirty="0">
                  <a:solidFill>
                    <a:schemeClr val="bg1"/>
                  </a:solidFill>
                  <a:cs typeface="+mn-ea"/>
                  <a:sym typeface="+mn-lt"/>
                </a:rPr>
                <a:t>1</a:t>
              </a:r>
              <a:endParaRPr lang="en-US" altLang="zh-CN" sz="2300" b="1" dirty="0">
                <a:solidFill>
                  <a:schemeClr val="bg1"/>
                </a:solidFill>
                <a:cs typeface="+mn-ea"/>
                <a:sym typeface="+mn-lt"/>
              </a:endParaRPr>
            </a:p>
          </p:txBody>
        </p:sp>
      </p:grpSp>
      <p:sp>
        <p:nvSpPr>
          <p:cNvPr id="61" name="文本框 60"/>
          <p:cNvSpPr txBox="1"/>
          <p:nvPr/>
        </p:nvSpPr>
        <p:spPr>
          <a:xfrm>
            <a:off x="4315460" y="1885315"/>
            <a:ext cx="4183380" cy="637540"/>
          </a:xfrm>
          <a:prstGeom prst="rect">
            <a:avLst/>
          </a:prstGeom>
          <a:noFill/>
          <a:ln>
            <a:noFill/>
          </a:ln>
          <a:effectLst/>
          <a:extLst>
            <a:ext uri="{909E8E84-426E-40DD-AFC4-6F175D3DCCD1}">
              <a14:hiddenFill xmlns:a14="http://schemas.microsoft.com/office/drawing/2010/main">
                <a:solidFill>
                  <a:srgbClr val="424B51"/>
                </a:solidFill>
              </a14:hiddenFill>
            </a:ext>
          </a:extLst>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fontAlgn="auto">
              <a:lnSpc>
                <a:spcPts val="2220"/>
              </a:lnSpc>
            </a:pPr>
            <a:r>
              <a:rPr lang="zh-CN" altLang="en-US" sz="1600" kern="0" dirty="0">
                <a:solidFill>
                  <a:schemeClr val="tx1">
                    <a:lumMod val="75000"/>
                    <a:lumOff val="25000"/>
                  </a:schemeClr>
                </a:solidFill>
                <a:cs typeface="+mn-ea"/>
                <a:sym typeface="+mn-lt"/>
              </a:rPr>
              <a:t>我们与世界相互作用的方式，即能量倾向：外向（E）—内向（I）。</a:t>
            </a:r>
            <a:endParaRPr lang="zh-CN" altLang="en-US" sz="1600" kern="0" dirty="0">
              <a:solidFill>
                <a:schemeClr val="tx1">
                  <a:lumMod val="75000"/>
                  <a:lumOff val="25000"/>
                </a:schemeClr>
              </a:solidFill>
              <a:cs typeface="+mn-ea"/>
              <a:sym typeface="+mn-lt"/>
            </a:endParaRPr>
          </a:p>
        </p:txBody>
      </p:sp>
      <p:grpSp>
        <p:nvGrpSpPr>
          <p:cNvPr id="7" name="组合 6"/>
          <p:cNvGrpSpPr/>
          <p:nvPr/>
        </p:nvGrpSpPr>
        <p:grpSpPr>
          <a:xfrm>
            <a:off x="3791653" y="2672163"/>
            <a:ext cx="422319" cy="446276"/>
            <a:chOff x="6368440" y="2745273"/>
            <a:chExt cx="563092" cy="595035"/>
          </a:xfrm>
          <a:solidFill>
            <a:srgbClr val="1B4367"/>
          </a:solidFill>
        </p:grpSpPr>
        <p:sp>
          <p:nvSpPr>
            <p:cNvPr id="34" name="椭圆 33"/>
            <p:cNvSpPr/>
            <p:nvPr/>
          </p:nvSpPr>
          <p:spPr>
            <a:xfrm>
              <a:off x="6368440" y="2745274"/>
              <a:ext cx="555440" cy="555438"/>
            </a:xfrm>
            <a:prstGeom prst="ellipse">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37" name="文本框 34"/>
            <p:cNvSpPr txBox="1"/>
            <p:nvPr/>
          </p:nvSpPr>
          <p:spPr>
            <a:xfrm>
              <a:off x="6378447" y="2745273"/>
              <a:ext cx="553085" cy="595035"/>
            </a:xfrm>
            <a:prstGeom prst="rect">
              <a:avLst/>
            </a:prstGeom>
            <a:noFill/>
            <a:ln>
              <a:noFill/>
            </a:ln>
          </p:spPr>
          <p:txBody>
            <a:bodyPr wrap="square" rtlCol="0">
              <a:spAutoFit/>
            </a:bodyPr>
            <a:lstStyle/>
            <a:p>
              <a:pPr algn="ctr">
                <a:defRPr/>
              </a:pPr>
              <a:r>
                <a:rPr lang="en-US" altLang="zh-CN" sz="2300" dirty="0">
                  <a:solidFill>
                    <a:schemeClr val="bg1"/>
                  </a:solidFill>
                  <a:cs typeface="+mn-ea"/>
                  <a:sym typeface="+mn-lt"/>
                </a:rPr>
                <a:t>2</a:t>
              </a:r>
              <a:endParaRPr lang="en-US" altLang="zh-CN" sz="2300" b="1" dirty="0">
                <a:solidFill>
                  <a:schemeClr val="bg1"/>
                </a:solidFill>
                <a:cs typeface="+mn-ea"/>
                <a:sym typeface="+mn-lt"/>
              </a:endParaRPr>
            </a:p>
          </p:txBody>
        </p:sp>
      </p:grpSp>
      <p:sp>
        <p:nvSpPr>
          <p:cNvPr id="38" name="文本框 60"/>
          <p:cNvSpPr txBox="1"/>
          <p:nvPr/>
        </p:nvSpPr>
        <p:spPr>
          <a:xfrm>
            <a:off x="4315460" y="2615565"/>
            <a:ext cx="3966845" cy="637540"/>
          </a:xfrm>
          <a:prstGeom prst="rect">
            <a:avLst/>
          </a:prstGeom>
          <a:noFill/>
          <a:ln>
            <a:noFill/>
          </a:ln>
          <a:effectLst/>
          <a:extLst>
            <a:ext uri="{909E8E84-426E-40DD-AFC4-6F175D3DCCD1}">
              <a14:hiddenFill xmlns:a14="http://schemas.microsoft.com/office/drawing/2010/main">
                <a:solidFill>
                  <a:srgbClr val="424B51"/>
                </a:solidFill>
              </a14:hiddenFill>
            </a:ext>
          </a:extLst>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fontAlgn="auto">
              <a:lnSpc>
                <a:spcPts val="2220"/>
              </a:lnSpc>
            </a:pPr>
            <a:r>
              <a:rPr lang="zh-CN" altLang="en-US" sz="1600" kern="0" dirty="0">
                <a:solidFill>
                  <a:schemeClr val="tx1">
                    <a:lumMod val="75000"/>
                    <a:lumOff val="25000"/>
                  </a:schemeClr>
                </a:solidFill>
                <a:cs typeface="+mn-ea"/>
                <a:sym typeface="+mn-lt"/>
              </a:rPr>
              <a:t>我们获取信息的主要方式，即接受信息：感觉（S）—直觉（N）。</a:t>
            </a:r>
            <a:endParaRPr lang="zh-CN" altLang="en-US" sz="1000" kern="0" dirty="0">
              <a:solidFill>
                <a:schemeClr val="tx1">
                  <a:lumMod val="75000"/>
                  <a:lumOff val="25000"/>
                </a:schemeClr>
              </a:solidFill>
              <a:cs typeface="+mn-ea"/>
              <a:sym typeface="+mn-lt"/>
            </a:endParaRPr>
          </a:p>
        </p:txBody>
      </p:sp>
      <p:grpSp>
        <p:nvGrpSpPr>
          <p:cNvPr id="10" name="组合 9"/>
          <p:cNvGrpSpPr/>
          <p:nvPr/>
        </p:nvGrpSpPr>
        <p:grpSpPr>
          <a:xfrm>
            <a:off x="3791653" y="3402377"/>
            <a:ext cx="422319" cy="446276"/>
            <a:chOff x="6280888" y="3790231"/>
            <a:chExt cx="563092" cy="595035"/>
          </a:xfrm>
          <a:solidFill>
            <a:srgbClr val="1B4367"/>
          </a:solidFill>
        </p:grpSpPr>
        <p:sp>
          <p:nvSpPr>
            <p:cNvPr id="39" name="椭圆 38"/>
            <p:cNvSpPr/>
            <p:nvPr/>
          </p:nvSpPr>
          <p:spPr>
            <a:xfrm>
              <a:off x="6280888" y="3790232"/>
              <a:ext cx="555440" cy="555438"/>
            </a:xfrm>
            <a:prstGeom prst="ellipse">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40" name="文本框 34"/>
            <p:cNvSpPr txBox="1"/>
            <p:nvPr/>
          </p:nvSpPr>
          <p:spPr>
            <a:xfrm>
              <a:off x="6290895" y="3790231"/>
              <a:ext cx="553085" cy="595035"/>
            </a:xfrm>
            <a:prstGeom prst="rect">
              <a:avLst/>
            </a:prstGeom>
            <a:noFill/>
            <a:ln>
              <a:noFill/>
            </a:ln>
          </p:spPr>
          <p:txBody>
            <a:bodyPr wrap="square" rtlCol="0">
              <a:spAutoFit/>
            </a:bodyPr>
            <a:lstStyle/>
            <a:p>
              <a:pPr algn="ctr">
                <a:defRPr/>
              </a:pPr>
              <a:r>
                <a:rPr lang="en-US" altLang="zh-CN" sz="2300" dirty="0">
                  <a:solidFill>
                    <a:schemeClr val="bg1"/>
                  </a:solidFill>
                  <a:cs typeface="+mn-ea"/>
                  <a:sym typeface="+mn-lt"/>
                </a:rPr>
                <a:t>3</a:t>
              </a:r>
              <a:endParaRPr lang="en-US" altLang="zh-CN" sz="2300" b="1" dirty="0">
                <a:solidFill>
                  <a:schemeClr val="bg1"/>
                </a:solidFill>
                <a:cs typeface="+mn-ea"/>
                <a:sym typeface="+mn-lt"/>
              </a:endParaRPr>
            </a:p>
          </p:txBody>
        </p:sp>
      </p:grpSp>
      <p:sp>
        <p:nvSpPr>
          <p:cNvPr id="41" name="文本框 60"/>
          <p:cNvSpPr txBox="1"/>
          <p:nvPr/>
        </p:nvSpPr>
        <p:spPr>
          <a:xfrm>
            <a:off x="4315460" y="3345815"/>
            <a:ext cx="2928620" cy="637540"/>
          </a:xfrm>
          <a:prstGeom prst="rect">
            <a:avLst/>
          </a:prstGeom>
          <a:noFill/>
          <a:ln>
            <a:noFill/>
          </a:ln>
          <a:effectLst/>
          <a:extLst>
            <a:ext uri="{909E8E84-426E-40DD-AFC4-6F175D3DCCD1}">
              <a14:hiddenFill xmlns:a14="http://schemas.microsoft.com/office/drawing/2010/main">
                <a:solidFill>
                  <a:srgbClr val="424B51"/>
                </a:solidFill>
              </a14:hiddenFill>
            </a:ext>
          </a:extLst>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fontAlgn="auto">
              <a:lnSpc>
                <a:spcPts val="2220"/>
              </a:lnSpc>
            </a:pPr>
            <a:r>
              <a:rPr lang="zh-CN" altLang="en-US" sz="1600" kern="0" dirty="0">
                <a:solidFill>
                  <a:schemeClr val="tx1">
                    <a:lumMod val="75000"/>
                    <a:lumOff val="25000"/>
                  </a:schemeClr>
                </a:solidFill>
                <a:cs typeface="+mn-ea"/>
                <a:sym typeface="+mn-lt"/>
              </a:rPr>
              <a:t>我们的决策方式，即处理信息：思考（T）—情感（F）。</a:t>
            </a:r>
            <a:endParaRPr lang="zh-CN" altLang="en-US" sz="1600" kern="0" dirty="0">
              <a:solidFill>
                <a:schemeClr val="tx1">
                  <a:lumMod val="75000"/>
                  <a:lumOff val="25000"/>
                </a:schemeClr>
              </a:solidFill>
              <a:cs typeface="+mn-ea"/>
              <a:sym typeface="+mn-lt"/>
            </a:endParaRPr>
          </a:p>
        </p:txBody>
      </p:sp>
      <p:grpSp>
        <p:nvGrpSpPr>
          <p:cNvPr id="15" name="组合 14"/>
          <p:cNvGrpSpPr/>
          <p:nvPr/>
        </p:nvGrpSpPr>
        <p:grpSpPr>
          <a:xfrm>
            <a:off x="3791653" y="4132590"/>
            <a:ext cx="422319" cy="446276"/>
            <a:chOff x="6280888" y="4763849"/>
            <a:chExt cx="563092" cy="595035"/>
          </a:xfrm>
          <a:solidFill>
            <a:srgbClr val="1B4367"/>
          </a:solidFill>
        </p:grpSpPr>
        <p:sp>
          <p:nvSpPr>
            <p:cNvPr id="42" name="椭圆 41"/>
            <p:cNvSpPr/>
            <p:nvPr/>
          </p:nvSpPr>
          <p:spPr>
            <a:xfrm>
              <a:off x="6280888" y="4763850"/>
              <a:ext cx="555440" cy="555438"/>
            </a:xfrm>
            <a:prstGeom prst="ellipse">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43" name="文本框 34"/>
            <p:cNvSpPr txBox="1"/>
            <p:nvPr/>
          </p:nvSpPr>
          <p:spPr>
            <a:xfrm>
              <a:off x="6290895" y="4763849"/>
              <a:ext cx="553085" cy="595035"/>
            </a:xfrm>
            <a:prstGeom prst="rect">
              <a:avLst/>
            </a:prstGeom>
            <a:noFill/>
            <a:ln>
              <a:noFill/>
            </a:ln>
          </p:spPr>
          <p:txBody>
            <a:bodyPr wrap="square" rtlCol="0">
              <a:spAutoFit/>
            </a:bodyPr>
            <a:lstStyle/>
            <a:p>
              <a:pPr algn="ctr">
                <a:defRPr/>
              </a:pPr>
              <a:r>
                <a:rPr lang="en-US" altLang="zh-CN" sz="2300" dirty="0">
                  <a:solidFill>
                    <a:schemeClr val="bg1"/>
                  </a:solidFill>
                  <a:cs typeface="+mn-ea"/>
                  <a:sym typeface="+mn-lt"/>
                </a:rPr>
                <a:t>4</a:t>
              </a:r>
              <a:endParaRPr lang="en-US" altLang="zh-CN" sz="2300" b="1" dirty="0">
                <a:solidFill>
                  <a:schemeClr val="bg1"/>
                </a:solidFill>
                <a:cs typeface="+mn-ea"/>
                <a:sym typeface="+mn-lt"/>
              </a:endParaRPr>
            </a:p>
          </p:txBody>
        </p:sp>
      </p:grpSp>
      <p:sp>
        <p:nvSpPr>
          <p:cNvPr id="44" name="文本框 60"/>
          <p:cNvSpPr txBox="1"/>
          <p:nvPr/>
        </p:nvSpPr>
        <p:spPr>
          <a:xfrm>
            <a:off x="4315460" y="4076065"/>
            <a:ext cx="3110369" cy="637540"/>
          </a:xfrm>
          <a:prstGeom prst="rect">
            <a:avLst/>
          </a:prstGeom>
          <a:noFill/>
          <a:ln>
            <a:noFill/>
          </a:ln>
          <a:effectLst/>
          <a:extLst>
            <a:ext uri="{909E8E84-426E-40DD-AFC4-6F175D3DCCD1}">
              <a14:hiddenFill xmlns:a14="http://schemas.microsoft.com/office/drawing/2010/main">
                <a:solidFill>
                  <a:srgbClr val="424B51"/>
                </a:solidFill>
              </a14:hiddenFill>
            </a:ext>
          </a:extLst>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fontAlgn="auto">
              <a:lnSpc>
                <a:spcPts val="2220"/>
              </a:lnSpc>
            </a:pPr>
            <a:r>
              <a:rPr lang="zh-CN" altLang="en-US" sz="1600" kern="0" dirty="0">
                <a:solidFill>
                  <a:schemeClr val="tx1">
                    <a:lumMod val="75000"/>
                    <a:lumOff val="25000"/>
                  </a:schemeClr>
                </a:solidFill>
                <a:cs typeface="+mn-ea"/>
                <a:sym typeface="+mn-lt"/>
              </a:rPr>
              <a:t>我们的做事方式，即行动方式：判断（J）—知觉（P）。</a:t>
            </a:r>
            <a:endParaRPr lang="zh-CN" altLang="en-US" sz="1600" kern="0" dirty="0">
              <a:solidFill>
                <a:schemeClr val="tx1">
                  <a:lumMod val="75000"/>
                  <a:lumOff val="25000"/>
                </a:schemeClr>
              </a:solidFill>
              <a:cs typeface="+mn-ea"/>
              <a:sym typeface="+mn-lt"/>
            </a:endParaRPr>
          </a:p>
        </p:txBody>
      </p:sp>
      <p:grpSp>
        <p:nvGrpSpPr>
          <p:cNvPr id="69" name="组合 68"/>
          <p:cNvGrpSpPr/>
          <p:nvPr/>
        </p:nvGrpSpPr>
        <p:grpSpPr>
          <a:xfrm>
            <a:off x="791300" y="2438357"/>
            <a:ext cx="1477981" cy="1477975"/>
            <a:chOff x="2056673" y="2524327"/>
            <a:chExt cx="1970641" cy="1970633"/>
          </a:xfrm>
          <a:solidFill>
            <a:srgbClr val="1B4367"/>
          </a:solidFill>
        </p:grpSpPr>
        <p:sp>
          <p:nvSpPr>
            <p:cNvPr id="47" name="椭圆 46"/>
            <p:cNvSpPr/>
            <p:nvPr/>
          </p:nvSpPr>
          <p:spPr>
            <a:xfrm>
              <a:off x="2056673" y="2524327"/>
              <a:ext cx="1970641" cy="1970633"/>
            </a:xfrm>
            <a:prstGeom prst="ellipse">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67" name="文本框 15"/>
            <p:cNvSpPr txBox="1"/>
            <p:nvPr/>
          </p:nvSpPr>
          <p:spPr>
            <a:xfrm>
              <a:off x="2056673" y="3020851"/>
              <a:ext cx="1970641" cy="1065106"/>
            </a:xfrm>
            <a:prstGeom prst="rect">
              <a:avLst/>
            </a:prstGeom>
            <a:noFill/>
            <a:ln>
              <a:noFill/>
            </a:ln>
          </p:spPr>
          <p:txBody>
            <a:bodyPr wrap="square" rtlCol="0">
              <a:spAutoFit/>
            </a:bodyPr>
            <a:lstStyle/>
            <a:p>
              <a:pPr algn="ctr"/>
              <a:r>
                <a:rPr lang="zh-CN" sz="2300" b="1" dirty="0">
                  <a:solidFill>
                    <a:schemeClr val="bg1"/>
                  </a:solidFill>
                  <a:cs typeface="+mn-ea"/>
                  <a:sym typeface="+mn-lt"/>
                </a:rPr>
                <a:t>性格分类维度</a:t>
              </a:r>
              <a:endParaRPr lang="zh-CN" sz="2300" b="1" dirty="0">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500"/>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par>
                          <p:cTn id="29" fill="hold">
                            <p:stCondLst>
                              <p:cond delay="2000"/>
                            </p:stCondLst>
                            <p:childTnLst>
                              <p:par>
                                <p:cTn id="30" presetID="53" presetClass="entr" presetSubtype="16" fill="hold" nodeType="afterEffect">
                                  <p:stCondLst>
                                    <p:cond delay="0"/>
                                  </p:stCondLst>
                                  <p:childTnLst>
                                    <p:set>
                                      <p:cBhvr>
                                        <p:cTn id="31" dur="1" fill="hold">
                                          <p:stCondLst>
                                            <p:cond delay="0"/>
                                          </p:stCondLst>
                                        </p:cTn>
                                        <p:tgtEl>
                                          <p:spTgt spid="69"/>
                                        </p:tgtEl>
                                        <p:attrNameLst>
                                          <p:attrName>style.visibility</p:attrName>
                                        </p:attrNameLst>
                                      </p:cBhvr>
                                      <p:to>
                                        <p:strVal val="visible"/>
                                      </p:to>
                                    </p:set>
                                    <p:anim calcmode="lin" valueType="num">
                                      <p:cBhvr>
                                        <p:cTn id="32" dur="500" fill="hold"/>
                                        <p:tgtEl>
                                          <p:spTgt spid="69"/>
                                        </p:tgtEl>
                                        <p:attrNameLst>
                                          <p:attrName>ppt_w</p:attrName>
                                        </p:attrNameLst>
                                      </p:cBhvr>
                                      <p:tavLst>
                                        <p:tav tm="0">
                                          <p:val>
                                            <p:fltVal val="0"/>
                                          </p:val>
                                        </p:tav>
                                        <p:tav tm="100000">
                                          <p:val>
                                            <p:strVal val="#ppt_w"/>
                                          </p:val>
                                        </p:tav>
                                      </p:tavLst>
                                    </p:anim>
                                    <p:anim calcmode="lin" valueType="num">
                                      <p:cBhvr>
                                        <p:cTn id="33" dur="500" fill="hold"/>
                                        <p:tgtEl>
                                          <p:spTgt spid="69"/>
                                        </p:tgtEl>
                                        <p:attrNameLst>
                                          <p:attrName>ppt_h</p:attrName>
                                        </p:attrNameLst>
                                      </p:cBhvr>
                                      <p:tavLst>
                                        <p:tav tm="0">
                                          <p:val>
                                            <p:fltVal val="0"/>
                                          </p:val>
                                        </p:tav>
                                        <p:tav tm="100000">
                                          <p:val>
                                            <p:strVal val="#ppt_h"/>
                                          </p:val>
                                        </p:tav>
                                      </p:tavLst>
                                    </p:anim>
                                    <p:animEffect transition="in" filter="fade">
                                      <p:cBhvr>
                                        <p:cTn id="34" dur="500"/>
                                        <p:tgtEl>
                                          <p:spTgt spid="69"/>
                                        </p:tgtEl>
                                      </p:cBhvr>
                                    </p:animEffect>
                                  </p:childTnLst>
                                </p:cTn>
                              </p:par>
                            </p:childTnLst>
                          </p:cTn>
                        </p:par>
                        <p:par>
                          <p:cTn id="35" fill="hold">
                            <p:stCondLst>
                              <p:cond delay="2500"/>
                            </p:stCondLst>
                            <p:childTnLst>
                              <p:par>
                                <p:cTn id="36" presetID="22" presetClass="entr" presetSubtype="8" fill="hold" nodeType="after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wipe(left)">
                                      <p:cBhvr>
                                        <p:cTn id="38" dur="500"/>
                                        <p:tgtEl>
                                          <p:spTgt spid="5"/>
                                        </p:tgtEl>
                                      </p:cBhvr>
                                    </p:animEffect>
                                  </p:childTnLst>
                                </p:cTn>
                              </p:par>
                            </p:childTnLst>
                          </p:cTn>
                        </p:par>
                        <p:par>
                          <p:cTn id="39" fill="hold">
                            <p:stCondLst>
                              <p:cond delay="3000"/>
                            </p:stCondLst>
                            <p:childTnLst>
                              <p:par>
                                <p:cTn id="40" presetID="53" presetClass="entr" presetSubtype="16" fill="hold" nodeType="after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p:cTn id="42" dur="500" fill="hold"/>
                                        <p:tgtEl>
                                          <p:spTgt spid="9"/>
                                        </p:tgtEl>
                                        <p:attrNameLst>
                                          <p:attrName>ppt_w</p:attrName>
                                        </p:attrNameLst>
                                      </p:cBhvr>
                                      <p:tavLst>
                                        <p:tav tm="0">
                                          <p:val>
                                            <p:fltVal val="0"/>
                                          </p:val>
                                        </p:tav>
                                        <p:tav tm="100000">
                                          <p:val>
                                            <p:strVal val="#ppt_w"/>
                                          </p:val>
                                        </p:tav>
                                      </p:tavLst>
                                    </p:anim>
                                    <p:anim calcmode="lin" valueType="num">
                                      <p:cBhvr>
                                        <p:cTn id="43" dur="500" fill="hold"/>
                                        <p:tgtEl>
                                          <p:spTgt spid="9"/>
                                        </p:tgtEl>
                                        <p:attrNameLst>
                                          <p:attrName>ppt_h</p:attrName>
                                        </p:attrNameLst>
                                      </p:cBhvr>
                                      <p:tavLst>
                                        <p:tav tm="0">
                                          <p:val>
                                            <p:fltVal val="0"/>
                                          </p:val>
                                        </p:tav>
                                        <p:tav tm="100000">
                                          <p:val>
                                            <p:strVal val="#ppt_h"/>
                                          </p:val>
                                        </p:tav>
                                      </p:tavLst>
                                    </p:anim>
                                    <p:animEffect transition="in" filter="fade">
                                      <p:cBhvr>
                                        <p:cTn id="44" dur="500"/>
                                        <p:tgtEl>
                                          <p:spTgt spid="9"/>
                                        </p:tgtEl>
                                      </p:cBhvr>
                                    </p:animEffect>
                                  </p:childTnLst>
                                </p:cTn>
                              </p:par>
                            </p:childTnLst>
                          </p:cTn>
                        </p:par>
                        <p:par>
                          <p:cTn id="45" fill="hold">
                            <p:stCondLst>
                              <p:cond delay="3500"/>
                            </p:stCondLst>
                            <p:childTnLst>
                              <p:par>
                                <p:cTn id="46" presetID="42" presetClass="entr" presetSubtype="0" fill="hold" grpId="0" nodeType="afterEffect">
                                  <p:stCondLst>
                                    <p:cond delay="0"/>
                                  </p:stCondLst>
                                  <p:childTnLst>
                                    <p:set>
                                      <p:cBhvr>
                                        <p:cTn id="47" dur="1" fill="hold">
                                          <p:stCondLst>
                                            <p:cond delay="0"/>
                                          </p:stCondLst>
                                        </p:cTn>
                                        <p:tgtEl>
                                          <p:spTgt spid="61"/>
                                        </p:tgtEl>
                                        <p:attrNameLst>
                                          <p:attrName>style.visibility</p:attrName>
                                        </p:attrNameLst>
                                      </p:cBhvr>
                                      <p:to>
                                        <p:strVal val="visible"/>
                                      </p:to>
                                    </p:set>
                                    <p:animEffect transition="in" filter="fade">
                                      <p:cBhvr>
                                        <p:cTn id="48" dur="1000"/>
                                        <p:tgtEl>
                                          <p:spTgt spid="61"/>
                                        </p:tgtEl>
                                      </p:cBhvr>
                                    </p:animEffect>
                                    <p:anim calcmode="lin" valueType="num">
                                      <p:cBhvr>
                                        <p:cTn id="49" dur="1000" fill="hold"/>
                                        <p:tgtEl>
                                          <p:spTgt spid="61"/>
                                        </p:tgtEl>
                                        <p:attrNameLst>
                                          <p:attrName>ppt_x</p:attrName>
                                        </p:attrNameLst>
                                      </p:cBhvr>
                                      <p:tavLst>
                                        <p:tav tm="0">
                                          <p:val>
                                            <p:strVal val="#ppt_x"/>
                                          </p:val>
                                        </p:tav>
                                        <p:tav tm="100000">
                                          <p:val>
                                            <p:strVal val="#ppt_x"/>
                                          </p:val>
                                        </p:tav>
                                      </p:tavLst>
                                    </p:anim>
                                    <p:anim calcmode="lin" valueType="num">
                                      <p:cBhvr>
                                        <p:cTn id="50" dur="1000" fill="hold"/>
                                        <p:tgtEl>
                                          <p:spTgt spid="61"/>
                                        </p:tgtEl>
                                        <p:attrNameLst>
                                          <p:attrName>ppt_y</p:attrName>
                                        </p:attrNameLst>
                                      </p:cBhvr>
                                      <p:tavLst>
                                        <p:tav tm="0">
                                          <p:val>
                                            <p:strVal val="#ppt_y+.1"/>
                                          </p:val>
                                        </p:tav>
                                        <p:tav tm="100000">
                                          <p:val>
                                            <p:strVal val="#ppt_y"/>
                                          </p:val>
                                        </p:tav>
                                      </p:tavLst>
                                    </p:anim>
                                  </p:childTnLst>
                                </p:cTn>
                              </p:par>
                            </p:childTnLst>
                          </p:cTn>
                        </p:par>
                        <p:par>
                          <p:cTn id="51" fill="hold">
                            <p:stCondLst>
                              <p:cond delay="4500"/>
                            </p:stCondLst>
                            <p:childTnLst>
                              <p:par>
                                <p:cTn id="52" presetID="22" presetClass="entr" presetSubtype="8" fill="hold" nodeType="afterEffect">
                                  <p:stCondLst>
                                    <p:cond delay="0"/>
                                  </p:stCondLst>
                                  <p:childTnLst>
                                    <p:set>
                                      <p:cBhvr>
                                        <p:cTn id="53" dur="1" fill="hold">
                                          <p:stCondLst>
                                            <p:cond delay="0"/>
                                          </p:stCondLst>
                                        </p:cTn>
                                        <p:tgtEl>
                                          <p:spTgt spid="58"/>
                                        </p:tgtEl>
                                        <p:attrNameLst>
                                          <p:attrName>style.visibility</p:attrName>
                                        </p:attrNameLst>
                                      </p:cBhvr>
                                      <p:to>
                                        <p:strVal val="visible"/>
                                      </p:to>
                                    </p:set>
                                    <p:animEffect transition="in" filter="wipe(left)">
                                      <p:cBhvr>
                                        <p:cTn id="54" dur="500"/>
                                        <p:tgtEl>
                                          <p:spTgt spid="58"/>
                                        </p:tgtEl>
                                      </p:cBhvr>
                                    </p:animEffect>
                                  </p:childTnLst>
                                </p:cTn>
                              </p:par>
                            </p:childTnLst>
                          </p:cTn>
                        </p:par>
                        <p:par>
                          <p:cTn id="55" fill="hold">
                            <p:stCondLst>
                              <p:cond delay="5000"/>
                            </p:stCondLst>
                            <p:childTnLst>
                              <p:par>
                                <p:cTn id="56" presetID="53" presetClass="entr" presetSubtype="16" fill="hold" nodeType="afterEffect">
                                  <p:stCondLst>
                                    <p:cond delay="0"/>
                                  </p:stCondLst>
                                  <p:childTnLst>
                                    <p:set>
                                      <p:cBhvr>
                                        <p:cTn id="57" dur="1" fill="hold">
                                          <p:stCondLst>
                                            <p:cond delay="0"/>
                                          </p:stCondLst>
                                        </p:cTn>
                                        <p:tgtEl>
                                          <p:spTgt spid="7"/>
                                        </p:tgtEl>
                                        <p:attrNameLst>
                                          <p:attrName>style.visibility</p:attrName>
                                        </p:attrNameLst>
                                      </p:cBhvr>
                                      <p:to>
                                        <p:strVal val="visible"/>
                                      </p:to>
                                    </p:set>
                                    <p:anim calcmode="lin" valueType="num">
                                      <p:cBhvr>
                                        <p:cTn id="58" dur="500" fill="hold"/>
                                        <p:tgtEl>
                                          <p:spTgt spid="7"/>
                                        </p:tgtEl>
                                        <p:attrNameLst>
                                          <p:attrName>ppt_w</p:attrName>
                                        </p:attrNameLst>
                                      </p:cBhvr>
                                      <p:tavLst>
                                        <p:tav tm="0">
                                          <p:val>
                                            <p:fltVal val="0"/>
                                          </p:val>
                                        </p:tav>
                                        <p:tav tm="100000">
                                          <p:val>
                                            <p:strVal val="#ppt_w"/>
                                          </p:val>
                                        </p:tav>
                                      </p:tavLst>
                                    </p:anim>
                                    <p:anim calcmode="lin" valueType="num">
                                      <p:cBhvr>
                                        <p:cTn id="59" dur="500" fill="hold"/>
                                        <p:tgtEl>
                                          <p:spTgt spid="7"/>
                                        </p:tgtEl>
                                        <p:attrNameLst>
                                          <p:attrName>ppt_h</p:attrName>
                                        </p:attrNameLst>
                                      </p:cBhvr>
                                      <p:tavLst>
                                        <p:tav tm="0">
                                          <p:val>
                                            <p:fltVal val="0"/>
                                          </p:val>
                                        </p:tav>
                                        <p:tav tm="100000">
                                          <p:val>
                                            <p:strVal val="#ppt_h"/>
                                          </p:val>
                                        </p:tav>
                                      </p:tavLst>
                                    </p:anim>
                                    <p:animEffect transition="in" filter="fade">
                                      <p:cBhvr>
                                        <p:cTn id="60" dur="500"/>
                                        <p:tgtEl>
                                          <p:spTgt spid="7"/>
                                        </p:tgtEl>
                                      </p:cBhvr>
                                    </p:animEffect>
                                  </p:childTnLst>
                                </p:cTn>
                              </p:par>
                            </p:childTnLst>
                          </p:cTn>
                        </p:par>
                        <p:par>
                          <p:cTn id="61" fill="hold">
                            <p:stCondLst>
                              <p:cond delay="5500"/>
                            </p:stCondLst>
                            <p:childTnLst>
                              <p:par>
                                <p:cTn id="62" presetID="42" presetClass="entr" presetSubtype="0" fill="hold" grpId="0" nodeType="afterEffect">
                                  <p:stCondLst>
                                    <p:cond delay="0"/>
                                  </p:stCondLst>
                                  <p:childTnLst>
                                    <p:set>
                                      <p:cBhvr>
                                        <p:cTn id="63" dur="1" fill="hold">
                                          <p:stCondLst>
                                            <p:cond delay="0"/>
                                          </p:stCondLst>
                                        </p:cTn>
                                        <p:tgtEl>
                                          <p:spTgt spid="38"/>
                                        </p:tgtEl>
                                        <p:attrNameLst>
                                          <p:attrName>style.visibility</p:attrName>
                                        </p:attrNameLst>
                                      </p:cBhvr>
                                      <p:to>
                                        <p:strVal val="visible"/>
                                      </p:to>
                                    </p:set>
                                    <p:animEffect transition="in" filter="fade">
                                      <p:cBhvr>
                                        <p:cTn id="64" dur="1000"/>
                                        <p:tgtEl>
                                          <p:spTgt spid="38"/>
                                        </p:tgtEl>
                                      </p:cBhvr>
                                    </p:animEffect>
                                    <p:anim calcmode="lin" valueType="num">
                                      <p:cBhvr>
                                        <p:cTn id="65" dur="1000" fill="hold"/>
                                        <p:tgtEl>
                                          <p:spTgt spid="38"/>
                                        </p:tgtEl>
                                        <p:attrNameLst>
                                          <p:attrName>ppt_x</p:attrName>
                                        </p:attrNameLst>
                                      </p:cBhvr>
                                      <p:tavLst>
                                        <p:tav tm="0">
                                          <p:val>
                                            <p:strVal val="#ppt_x"/>
                                          </p:val>
                                        </p:tav>
                                        <p:tav tm="100000">
                                          <p:val>
                                            <p:strVal val="#ppt_x"/>
                                          </p:val>
                                        </p:tav>
                                      </p:tavLst>
                                    </p:anim>
                                    <p:anim calcmode="lin" valueType="num">
                                      <p:cBhvr>
                                        <p:cTn id="66" dur="1000" fill="hold"/>
                                        <p:tgtEl>
                                          <p:spTgt spid="38"/>
                                        </p:tgtEl>
                                        <p:attrNameLst>
                                          <p:attrName>ppt_y</p:attrName>
                                        </p:attrNameLst>
                                      </p:cBhvr>
                                      <p:tavLst>
                                        <p:tav tm="0">
                                          <p:val>
                                            <p:strVal val="#ppt_y+.1"/>
                                          </p:val>
                                        </p:tav>
                                        <p:tav tm="100000">
                                          <p:val>
                                            <p:strVal val="#ppt_y"/>
                                          </p:val>
                                        </p:tav>
                                      </p:tavLst>
                                    </p:anim>
                                  </p:childTnLst>
                                </p:cTn>
                              </p:par>
                            </p:childTnLst>
                          </p:cTn>
                        </p:par>
                        <p:par>
                          <p:cTn id="67" fill="hold">
                            <p:stCondLst>
                              <p:cond delay="6500"/>
                            </p:stCondLst>
                            <p:childTnLst>
                              <p:par>
                                <p:cTn id="68" presetID="22" presetClass="entr" presetSubtype="8" fill="hold" nodeType="afterEffect">
                                  <p:stCondLst>
                                    <p:cond delay="0"/>
                                  </p:stCondLst>
                                  <p:childTnLst>
                                    <p:set>
                                      <p:cBhvr>
                                        <p:cTn id="69" dur="1" fill="hold">
                                          <p:stCondLst>
                                            <p:cond delay="0"/>
                                          </p:stCondLst>
                                        </p:cTn>
                                        <p:tgtEl>
                                          <p:spTgt spid="60"/>
                                        </p:tgtEl>
                                        <p:attrNameLst>
                                          <p:attrName>style.visibility</p:attrName>
                                        </p:attrNameLst>
                                      </p:cBhvr>
                                      <p:to>
                                        <p:strVal val="visible"/>
                                      </p:to>
                                    </p:set>
                                    <p:animEffect transition="in" filter="wipe(left)">
                                      <p:cBhvr>
                                        <p:cTn id="70" dur="500"/>
                                        <p:tgtEl>
                                          <p:spTgt spid="60"/>
                                        </p:tgtEl>
                                      </p:cBhvr>
                                    </p:animEffect>
                                  </p:childTnLst>
                                </p:cTn>
                              </p:par>
                            </p:childTnLst>
                          </p:cTn>
                        </p:par>
                        <p:par>
                          <p:cTn id="71" fill="hold">
                            <p:stCondLst>
                              <p:cond delay="7000"/>
                            </p:stCondLst>
                            <p:childTnLst>
                              <p:par>
                                <p:cTn id="72" presetID="53" presetClass="entr" presetSubtype="16" fill="hold" nodeType="afterEffect">
                                  <p:stCondLst>
                                    <p:cond delay="0"/>
                                  </p:stCondLst>
                                  <p:childTnLst>
                                    <p:set>
                                      <p:cBhvr>
                                        <p:cTn id="73" dur="1" fill="hold">
                                          <p:stCondLst>
                                            <p:cond delay="0"/>
                                          </p:stCondLst>
                                        </p:cTn>
                                        <p:tgtEl>
                                          <p:spTgt spid="10"/>
                                        </p:tgtEl>
                                        <p:attrNameLst>
                                          <p:attrName>style.visibility</p:attrName>
                                        </p:attrNameLst>
                                      </p:cBhvr>
                                      <p:to>
                                        <p:strVal val="visible"/>
                                      </p:to>
                                    </p:set>
                                    <p:anim calcmode="lin" valueType="num">
                                      <p:cBhvr>
                                        <p:cTn id="74" dur="500" fill="hold"/>
                                        <p:tgtEl>
                                          <p:spTgt spid="10"/>
                                        </p:tgtEl>
                                        <p:attrNameLst>
                                          <p:attrName>ppt_w</p:attrName>
                                        </p:attrNameLst>
                                      </p:cBhvr>
                                      <p:tavLst>
                                        <p:tav tm="0">
                                          <p:val>
                                            <p:fltVal val="0"/>
                                          </p:val>
                                        </p:tav>
                                        <p:tav tm="100000">
                                          <p:val>
                                            <p:strVal val="#ppt_w"/>
                                          </p:val>
                                        </p:tav>
                                      </p:tavLst>
                                    </p:anim>
                                    <p:anim calcmode="lin" valueType="num">
                                      <p:cBhvr>
                                        <p:cTn id="75" dur="500" fill="hold"/>
                                        <p:tgtEl>
                                          <p:spTgt spid="10"/>
                                        </p:tgtEl>
                                        <p:attrNameLst>
                                          <p:attrName>ppt_h</p:attrName>
                                        </p:attrNameLst>
                                      </p:cBhvr>
                                      <p:tavLst>
                                        <p:tav tm="0">
                                          <p:val>
                                            <p:fltVal val="0"/>
                                          </p:val>
                                        </p:tav>
                                        <p:tav tm="100000">
                                          <p:val>
                                            <p:strVal val="#ppt_h"/>
                                          </p:val>
                                        </p:tav>
                                      </p:tavLst>
                                    </p:anim>
                                    <p:animEffect transition="in" filter="fade">
                                      <p:cBhvr>
                                        <p:cTn id="76" dur="500"/>
                                        <p:tgtEl>
                                          <p:spTgt spid="10"/>
                                        </p:tgtEl>
                                      </p:cBhvr>
                                    </p:animEffect>
                                  </p:childTnLst>
                                </p:cTn>
                              </p:par>
                            </p:childTnLst>
                          </p:cTn>
                        </p:par>
                        <p:par>
                          <p:cTn id="77" fill="hold">
                            <p:stCondLst>
                              <p:cond delay="7500"/>
                            </p:stCondLst>
                            <p:childTnLst>
                              <p:par>
                                <p:cTn id="78" presetID="42" presetClass="entr" presetSubtype="0" fill="hold" grpId="0" nodeType="afterEffect">
                                  <p:stCondLst>
                                    <p:cond delay="0"/>
                                  </p:stCondLst>
                                  <p:childTnLst>
                                    <p:set>
                                      <p:cBhvr>
                                        <p:cTn id="79" dur="1" fill="hold">
                                          <p:stCondLst>
                                            <p:cond delay="0"/>
                                          </p:stCondLst>
                                        </p:cTn>
                                        <p:tgtEl>
                                          <p:spTgt spid="41"/>
                                        </p:tgtEl>
                                        <p:attrNameLst>
                                          <p:attrName>style.visibility</p:attrName>
                                        </p:attrNameLst>
                                      </p:cBhvr>
                                      <p:to>
                                        <p:strVal val="visible"/>
                                      </p:to>
                                    </p:set>
                                    <p:animEffect transition="in" filter="fade">
                                      <p:cBhvr>
                                        <p:cTn id="80" dur="1000"/>
                                        <p:tgtEl>
                                          <p:spTgt spid="41"/>
                                        </p:tgtEl>
                                      </p:cBhvr>
                                    </p:animEffect>
                                    <p:anim calcmode="lin" valueType="num">
                                      <p:cBhvr>
                                        <p:cTn id="81" dur="1000" fill="hold"/>
                                        <p:tgtEl>
                                          <p:spTgt spid="41"/>
                                        </p:tgtEl>
                                        <p:attrNameLst>
                                          <p:attrName>ppt_x</p:attrName>
                                        </p:attrNameLst>
                                      </p:cBhvr>
                                      <p:tavLst>
                                        <p:tav tm="0">
                                          <p:val>
                                            <p:strVal val="#ppt_x"/>
                                          </p:val>
                                        </p:tav>
                                        <p:tav tm="100000">
                                          <p:val>
                                            <p:strVal val="#ppt_x"/>
                                          </p:val>
                                        </p:tav>
                                      </p:tavLst>
                                    </p:anim>
                                    <p:anim calcmode="lin" valueType="num">
                                      <p:cBhvr>
                                        <p:cTn id="82" dur="1000" fill="hold"/>
                                        <p:tgtEl>
                                          <p:spTgt spid="41"/>
                                        </p:tgtEl>
                                        <p:attrNameLst>
                                          <p:attrName>ppt_y</p:attrName>
                                        </p:attrNameLst>
                                      </p:cBhvr>
                                      <p:tavLst>
                                        <p:tav tm="0">
                                          <p:val>
                                            <p:strVal val="#ppt_y+.1"/>
                                          </p:val>
                                        </p:tav>
                                        <p:tav tm="100000">
                                          <p:val>
                                            <p:strVal val="#ppt_y"/>
                                          </p:val>
                                        </p:tav>
                                      </p:tavLst>
                                    </p:anim>
                                  </p:childTnLst>
                                </p:cTn>
                              </p:par>
                            </p:childTnLst>
                          </p:cTn>
                        </p:par>
                        <p:par>
                          <p:cTn id="83" fill="hold">
                            <p:stCondLst>
                              <p:cond delay="8500"/>
                            </p:stCondLst>
                            <p:childTnLst>
                              <p:par>
                                <p:cTn id="84" presetID="22" presetClass="entr" presetSubtype="8" fill="hold" nodeType="afterEffect">
                                  <p:stCondLst>
                                    <p:cond delay="0"/>
                                  </p:stCondLst>
                                  <p:childTnLst>
                                    <p:set>
                                      <p:cBhvr>
                                        <p:cTn id="85" dur="1" fill="hold">
                                          <p:stCondLst>
                                            <p:cond delay="0"/>
                                          </p:stCondLst>
                                        </p:cTn>
                                        <p:tgtEl>
                                          <p:spTgt spid="65"/>
                                        </p:tgtEl>
                                        <p:attrNameLst>
                                          <p:attrName>style.visibility</p:attrName>
                                        </p:attrNameLst>
                                      </p:cBhvr>
                                      <p:to>
                                        <p:strVal val="visible"/>
                                      </p:to>
                                    </p:set>
                                    <p:animEffect transition="in" filter="wipe(left)">
                                      <p:cBhvr>
                                        <p:cTn id="86" dur="500"/>
                                        <p:tgtEl>
                                          <p:spTgt spid="65"/>
                                        </p:tgtEl>
                                      </p:cBhvr>
                                    </p:animEffect>
                                  </p:childTnLst>
                                </p:cTn>
                              </p:par>
                            </p:childTnLst>
                          </p:cTn>
                        </p:par>
                        <p:par>
                          <p:cTn id="87" fill="hold">
                            <p:stCondLst>
                              <p:cond delay="9000"/>
                            </p:stCondLst>
                            <p:childTnLst>
                              <p:par>
                                <p:cTn id="88" presetID="53" presetClass="entr" presetSubtype="16" fill="hold" nodeType="afterEffect">
                                  <p:stCondLst>
                                    <p:cond delay="0"/>
                                  </p:stCondLst>
                                  <p:childTnLst>
                                    <p:set>
                                      <p:cBhvr>
                                        <p:cTn id="89" dur="1" fill="hold">
                                          <p:stCondLst>
                                            <p:cond delay="0"/>
                                          </p:stCondLst>
                                        </p:cTn>
                                        <p:tgtEl>
                                          <p:spTgt spid="15"/>
                                        </p:tgtEl>
                                        <p:attrNameLst>
                                          <p:attrName>style.visibility</p:attrName>
                                        </p:attrNameLst>
                                      </p:cBhvr>
                                      <p:to>
                                        <p:strVal val="visible"/>
                                      </p:to>
                                    </p:set>
                                    <p:anim calcmode="lin" valueType="num">
                                      <p:cBhvr>
                                        <p:cTn id="90" dur="500" fill="hold"/>
                                        <p:tgtEl>
                                          <p:spTgt spid="15"/>
                                        </p:tgtEl>
                                        <p:attrNameLst>
                                          <p:attrName>ppt_w</p:attrName>
                                        </p:attrNameLst>
                                      </p:cBhvr>
                                      <p:tavLst>
                                        <p:tav tm="0">
                                          <p:val>
                                            <p:fltVal val="0"/>
                                          </p:val>
                                        </p:tav>
                                        <p:tav tm="100000">
                                          <p:val>
                                            <p:strVal val="#ppt_w"/>
                                          </p:val>
                                        </p:tav>
                                      </p:tavLst>
                                    </p:anim>
                                    <p:anim calcmode="lin" valueType="num">
                                      <p:cBhvr>
                                        <p:cTn id="91" dur="500" fill="hold"/>
                                        <p:tgtEl>
                                          <p:spTgt spid="15"/>
                                        </p:tgtEl>
                                        <p:attrNameLst>
                                          <p:attrName>ppt_h</p:attrName>
                                        </p:attrNameLst>
                                      </p:cBhvr>
                                      <p:tavLst>
                                        <p:tav tm="0">
                                          <p:val>
                                            <p:fltVal val="0"/>
                                          </p:val>
                                        </p:tav>
                                        <p:tav tm="100000">
                                          <p:val>
                                            <p:strVal val="#ppt_h"/>
                                          </p:val>
                                        </p:tav>
                                      </p:tavLst>
                                    </p:anim>
                                    <p:animEffect transition="in" filter="fade">
                                      <p:cBhvr>
                                        <p:cTn id="92" dur="500"/>
                                        <p:tgtEl>
                                          <p:spTgt spid="15"/>
                                        </p:tgtEl>
                                      </p:cBhvr>
                                    </p:animEffect>
                                  </p:childTnLst>
                                </p:cTn>
                              </p:par>
                            </p:childTnLst>
                          </p:cTn>
                        </p:par>
                        <p:par>
                          <p:cTn id="93" fill="hold">
                            <p:stCondLst>
                              <p:cond delay="9500"/>
                            </p:stCondLst>
                            <p:childTnLst>
                              <p:par>
                                <p:cTn id="94" presetID="42" presetClass="entr" presetSubtype="0" fill="hold" grpId="0" nodeType="afterEffect">
                                  <p:stCondLst>
                                    <p:cond delay="0"/>
                                  </p:stCondLst>
                                  <p:childTnLst>
                                    <p:set>
                                      <p:cBhvr>
                                        <p:cTn id="95" dur="1" fill="hold">
                                          <p:stCondLst>
                                            <p:cond delay="0"/>
                                          </p:stCondLst>
                                        </p:cTn>
                                        <p:tgtEl>
                                          <p:spTgt spid="44"/>
                                        </p:tgtEl>
                                        <p:attrNameLst>
                                          <p:attrName>style.visibility</p:attrName>
                                        </p:attrNameLst>
                                      </p:cBhvr>
                                      <p:to>
                                        <p:strVal val="visible"/>
                                      </p:to>
                                    </p:set>
                                    <p:animEffect transition="in" filter="fade">
                                      <p:cBhvr>
                                        <p:cTn id="96" dur="1000"/>
                                        <p:tgtEl>
                                          <p:spTgt spid="44"/>
                                        </p:tgtEl>
                                      </p:cBhvr>
                                    </p:animEffect>
                                    <p:anim calcmode="lin" valueType="num">
                                      <p:cBhvr>
                                        <p:cTn id="97" dur="1000" fill="hold"/>
                                        <p:tgtEl>
                                          <p:spTgt spid="44"/>
                                        </p:tgtEl>
                                        <p:attrNameLst>
                                          <p:attrName>ppt_x</p:attrName>
                                        </p:attrNameLst>
                                      </p:cBhvr>
                                      <p:tavLst>
                                        <p:tav tm="0">
                                          <p:val>
                                            <p:strVal val="#ppt_x"/>
                                          </p:val>
                                        </p:tav>
                                        <p:tav tm="100000">
                                          <p:val>
                                            <p:strVal val="#ppt_x"/>
                                          </p:val>
                                        </p:tav>
                                      </p:tavLst>
                                    </p:anim>
                                    <p:anim calcmode="lin" valueType="num">
                                      <p:cBhvr>
                                        <p:cTn id="98"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61" grpId="0" bldLvl="0" animBg="1"/>
      <p:bldP spid="38" grpId="0" bldLvl="0" animBg="1"/>
      <p:bldP spid="41" grpId="0" bldLvl="0" animBg="1"/>
      <p:bldP spid="44"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3"/>
          <p:cNvSpPr>
            <a:spLocks noChangeArrowheads="1"/>
          </p:cNvSpPr>
          <p:nvPr/>
        </p:nvSpPr>
        <p:spPr bwMode="auto">
          <a:xfrm>
            <a:off x="651193" y="1043305"/>
            <a:ext cx="7841615" cy="3276600"/>
          </a:xfrm>
          <a:prstGeom prst="rect">
            <a:avLst/>
          </a:prstGeom>
          <a:solidFill>
            <a:srgbClr val="1B4367"/>
          </a:solidFill>
          <a:ln w="9525">
            <a:noFill/>
            <a:bevel/>
          </a:ln>
        </p:spPr>
        <p:txBody>
          <a:bodyPr lIns="68580" tIns="34290" rIns="68580" bIns="34290"/>
          <a:lstStyle/>
          <a:p>
            <a:pPr eaLnBrk="1" hangingPunct="1"/>
            <a:endParaRPr lang="zh-CN" altLang="en-US">
              <a:cs typeface="+mn-ea"/>
              <a:sym typeface="+mn-lt"/>
            </a:endParaRPr>
          </a:p>
        </p:txBody>
      </p:sp>
      <p:sp>
        <p:nvSpPr>
          <p:cNvPr id="25" name="TextBox 1210"/>
          <p:cNvSpPr/>
          <p:nvPr/>
        </p:nvSpPr>
        <p:spPr>
          <a:xfrm>
            <a:off x="3995420" y="1337000"/>
            <a:ext cx="1153160" cy="375920"/>
          </a:xfrm>
          <a:prstGeom prst="rect">
            <a:avLst/>
          </a:prstGeom>
          <a:noFill/>
          <a:ln w="9525">
            <a:noFill/>
            <a:miter/>
          </a:ln>
          <a:extLst>
            <a:ext uri="{909E8E84-426E-40DD-AFC4-6F175D3DCCD1}">
              <a14:hiddenFill xmlns:a14="http://schemas.microsoft.com/office/drawing/2010/main">
                <a:solidFill>
                  <a:srgbClr val="5CA0B4"/>
                </a:solidFill>
              </a14:hiddenFill>
            </a:ext>
          </a:extLst>
        </p:spPr>
        <p:txBody>
          <a:bodyPr wrap="none" lIns="68580" tIns="34290" rIns="68580" bIns="34290">
            <a:spAutoFit/>
          </a:bodyPr>
          <a:lstStyle/>
          <a:p>
            <a:pPr lvl="0" algn="l"/>
            <a:r>
              <a:rPr lang="zh-CN" altLang="en-US" sz="2000" b="1" dirty="0">
                <a:solidFill>
                  <a:schemeClr val="bg1"/>
                </a:solidFill>
                <a:cs typeface="+mn-ea"/>
                <a:sym typeface="+mn-lt"/>
              </a:rPr>
              <a:t>模块导学</a:t>
            </a:r>
            <a:endParaRPr lang="zh-CN" altLang="en-US" sz="2000" b="1" dirty="0">
              <a:solidFill>
                <a:schemeClr val="bg1"/>
              </a:solidFill>
              <a:cs typeface="+mn-ea"/>
              <a:sym typeface="+mn-lt"/>
            </a:endParaRPr>
          </a:p>
        </p:txBody>
      </p:sp>
      <p:sp>
        <p:nvSpPr>
          <p:cNvPr id="12" name="文本框 11"/>
          <p:cNvSpPr txBox="1"/>
          <p:nvPr/>
        </p:nvSpPr>
        <p:spPr>
          <a:xfrm>
            <a:off x="905828" y="2011045"/>
            <a:ext cx="7332345" cy="1949450"/>
          </a:xfrm>
          <a:prstGeom prst="rect">
            <a:avLst/>
          </a:prstGeom>
          <a:noFill/>
          <a:ln>
            <a:noFill/>
          </a:ln>
          <a:extLst>
            <a:ext uri="{909E8E84-426E-40DD-AFC4-6F175D3DCCD1}">
              <a14:hiddenFill xmlns:a14="http://schemas.microsoft.com/office/drawing/2010/main">
                <a:solidFill>
                  <a:srgbClr val="5CA0B4"/>
                </a:solidFill>
              </a14:hiddenFill>
            </a:ext>
          </a:extLst>
        </p:spPr>
        <p:txBody>
          <a:bodyPr wrap="square" lIns="68580" tIns="34290" rIns="68580" bIns="34290" rtlCol="0">
            <a:noAutofit/>
          </a:bodyPr>
          <a:lstStyle/>
          <a:p>
            <a:pPr indent="0" fontAlgn="auto">
              <a:lnSpc>
                <a:spcPts val="2220"/>
              </a:lnSpc>
            </a:pPr>
            <a:r>
              <a:rPr lang="zh-CN" altLang="en-US" sz="1600" dirty="0">
                <a:solidFill>
                  <a:schemeClr val="bg1"/>
                </a:solidFill>
                <a:cs typeface="+mn-ea"/>
                <a:sym typeface="+mn-lt"/>
              </a:rPr>
              <a:t>中国有句经典名言：“人贵有自知之明。”可见，认识自己是何等重要！一件</a:t>
            </a:r>
            <a:endParaRPr lang="zh-CN" altLang="en-US" sz="1600" dirty="0">
              <a:solidFill>
                <a:schemeClr val="bg1"/>
              </a:solidFill>
              <a:cs typeface="+mn-ea"/>
              <a:sym typeface="+mn-lt"/>
            </a:endParaRPr>
          </a:p>
          <a:p>
            <a:pPr indent="0" fontAlgn="auto">
              <a:lnSpc>
                <a:spcPts val="2220"/>
              </a:lnSpc>
            </a:pPr>
            <a:r>
              <a:rPr lang="zh-CN" altLang="en-US" sz="1600" dirty="0">
                <a:solidFill>
                  <a:schemeClr val="bg1"/>
                </a:solidFill>
                <a:cs typeface="+mn-ea"/>
                <a:sym typeface="+mn-lt"/>
              </a:rPr>
              <a:t>事情，别人这样去做是对的，自己模仿去做，很有可能是错的。知己知彼，百战不殆。要正确认识自己，才能促进自我发展，增强对自己的信心，更好地提高自己的能力。对于大学毕业生来说，更需要认识自己，只有正确地认识自己的性格特点、兴趣爱好，并结合所学的专业进行合理的职业规划，才能在人山人海的招聘会、人才中介所、宣讲会中有的放矢，扬长避短，进行正确的职业选择。</a:t>
            </a:r>
            <a:endParaRPr lang="zh-CN" altLang="en-US" sz="1600" dirty="0">
              <a:solidFill>
                <a:schemeClr val="bg1"/>
              </a:solidFill>
              <a:cs typeface="+mn-ea"/>
              <a:sym typeface="+mn-lt"/>
            </a:endParaRPr>
          </a:p>
        </p:txBody>
      </p:sp>
      <p:sp>
        <p:nvSpPr>
          <p:cNvPr id="16" name="文本框 15"/>
          <p:cNvSpPr txBox="1"/>
          <p:nvPr/>
        </p:nvSpPr>
        <p:spPr>
          <a:xfrm>
            <a:off x="716110" y="316509"/>
            <a:ext cx="2261711"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模块二</a:t>
            </a:r>
            <a:r>
              <a:rPr lang="en-US" altLang="zh-CN" sz="1700" b="1" dirty="0">
                <a:solidFill>
                  <a:srgbClr val="1B4367"/>
                </a:solidFill>
                <a:cs typeface="+mn-ea"/>
                <a:sym typeface="+mn-lt"/>
              </a:rPr>
              <a:t>  </a:t>
            </a:r>
            <a:r>
              <a:rPr lang="zh-CN" altLang="en-US" sz="1700" b="1" dirty="0">
                <a:solidFill>
                  <a:srgbClr val="1B4367"/>
                </a:solidFill>
                <a:cs typeface="+mn-ea"/>
                <a:sym typeface="+mn-lt"/>
              </a:rPr>
              <a:t>认识自我</a:t>
            </a:r>
            <a:endParaRPr lang="zh-CN" altLang="en-US" sz="1700" b="1" dirty="0">
              <a:solidFill>
                <a:srgbClr val="1B4367"/>
              </a:solidFill>
              <a:cs typeface="+mn-ea"/>
              <a:sym typeface="+mn-lt"/>
            </a:endParaRPr>
          </a:p>
        </p:txBody>
      </p:sp>
      <p:cxnSp>
        <p:nvCxnSpPr>
          <p:cNvPr id="3" name="直接连接符 2"/>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899"/>
                            </p:stCondLst>
                            <p:childTnLst>
                              <p:par>
                                <p:cTn id="13" presetID="22" presetClass="entr" presetSubtype="8"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300"/>
                                        <p:tgtEl>
                                          <p:spTgt spid="3"/>
                                        </p:tgtEl>
                                      </p:cBhvr>
                                    </p:animEffect>
                                  </p:childTnLst>
                                </p:cTn>
                              </p:par>
                              <p:par>
                                <p:cTn id="16" presetID="2" presetClass="entr" presetSubtype="2" fill="hold" grpId="0" nodeType="withEffect">
                                  <p:stCondLst>
                                    <p:cond delay="0"/>
                                  </p:stCondLst>
                                  <p:childTnLst>
                                    <p:set>
                                      <p:cBhvr>
                                        <p:cTn id="17" dur="1" fill="hold">
                                          <p:stCondLst>
                                            <p:cond delay="0"/>
                                          </p:stCondLst>
                                        </p:cTn>
                                        <p:tgtEl>
                                          <p:spTgt spid="23"/>
                                        </p:tgtEl>
                                        <p:attrNameLst>
                                          <p:attrName>style.visibility</p:attrName>
                                        </p:attrNameLst>
                                      </p:cBhvr>
                                      <p:to>
                                        <p:strVal val="visible"/>
                                      </p:to>
                                    </p:set>
                                    <p:anim calcmode="lin" valueType="num">
                                      <p:cBhvr additive="base">
                                        <p:cTn id="18" dur="500" fill="hold"/>
                                        <p:tgtEl>
                                          <p:spTgt spid="23"/>
                                        </p:tgtEl>
                                        <p:attrNameLst>
                                          <p:attrName>ppt_x</p:attrName>
                                        </p:attrNameLst>
                                      </p:cBhvr>
                                      <p:tavLst>
                                        <p:tav tm="0">
                                          <p:val>
                                            <p:strVal val="1+#ppt_w/2"/>
                                          </p:val>
                                        </p:tav>
                                        <p:tav tm="100000">
                                          <p:val>
                                            <p:strVal val="#ppt_x"/>
                                          </p:val>
                                        </p:tav>
                                      </p:tavLst>
                                    </p:anim>
                                    <p:anim calcmode="lin" valueType="num">
                                      <p:cBhvr additive="base">
                                        <p:cTn id="19" dur="500" fill="hold"/>
                                        <p:tgtEl>
                                          <p:spTgt spid="23"/>
                                        </p:tgtEl>
                                        <p:attrNameLst>
                                          <p:attrName>ppt_y</p:attrName>
                                        </p:attrNameLst>
                                      </p:cBhvr>
                                      <p:tavLst>
                                        <p:tav tm="0">
                                          <p:val>
                                            <p:strVal val="#ppt_y"/>
                                          </p:val>
                                        </p:tav>
                                        <p:tav tm="100000">
                                          <p:val>
                                            <p:strVal val="#ppt_y"/>
                                          </p:val>
                                        </p:tav>
                                      </p:tavLst>
                                    </p:anim>
                                  </p:childTnLst>
                                </p:cTn>
                              </p:par>
                            </p:childTnLst>
                          </p:cTn>
                        </p:par>
                        <p:par>
                          <p:cTn id="20" fill="hold">
                            <p:stCondLst>
                              <p:cond delay="1399"/>
                            </p:stCondLst>
                            <p:childTnLst>
                              <p:par>
                                <p:cTn id="21" presetID="12" presetClass="entr" presetSubtype="1"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500"/>
                                        <p:tgtEl>
                                          <p:spTgt spid="25"/>
                                        </p:tgtEl>
                                        <p:attrNameLst>
                                          <p:attrName>ppt_y</p:attrName>
                                        </p:attrNameLst>
                                      </p:cBhvr>
                                      <p:tavLst>
                                        <p:tav tm="0">
                                          <p:val>
                                            <p:strVal val="#ppt_y-#ppt_h*1.125000"/>
                                          </p:val>
                                        </p:tav>
                                        <p:tav tm="100000">
                                          <p:val>
                                            <p:strVal val="#ppt_y"/>
                                          </p:val>
                                        </p:tav>
                                      </p:tavLst>
                                    </p:anim>
                                    <p:animEffect transition="in" filter="wipe(down)">
                                      <p:cBhvr>
                                        <p:cTn id="24" dur="500"/>
                                        <p:tgtEl>
                                          <p:spTgt spid="25"/>
                                        </p:tgtEl>
                                      </p:cBhvr>
                                    </p:animEffect>
                                  </p:childTnLst>
                                </p:cTn>
                              </p:par>
                            </p:childTnLst>
                          </p:cTn>
                        </p:par>
                        <p:par>
                          <p:cTn id="25" fill="hold">
                            <p:stCondLst>
                              <p:cond delay="1899"/>
                            </p:stCondLst>
                            <p:childTnLst>
                              <p:par>
                                <p:cTn id="26" presetID="2" presetClass="entr" presetSubtype="2"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additive="base">
                                        <p:cTn id="28" dur="500" fill="hold"/>
                                        <p:tgtEl>
                                          <p:spTgt spid="12"/>
                                        </p:tgtEl>
                                        <p:attrNameLst>
                                          <p:attrName>ppt_x</p:attrName>
                                        </p:attrNameLst>
                                      </p:cBhvr>
                                      <p:tavLst>
                                        <p:tav tm="0">
                                          <p:val>
                                            <p:strVal val="1+#ppt_w/2"/>
                                          </p:val>
                                        </p:tav>
                                        <p:tav tm="100000">
                                          <p:val>
                                            <p:strVal val="#ppt_x"/>
                                          </p:val>
                                        </p:tav>
                                      </p:tavLst>
                                    </p:anim>
                                    <p:anim calcmode="lin" valueType="num">
                                      <p:cBhvr additive="base">
                                        <p:cTn id="29"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1" autoUpdateAnimBg="0"/>
      <p:bldP spid="25" grpId="0"/>
      <p:bldP spid="12" grpId="0"/>
      <p:bldP spid="1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2729865"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性格倾向探索</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254760" y="965835"/>
            <a:ext cx="3665855"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rPr>
              <a:t>一、性格分类维度</a:t>
            </a:r>
            <a:endParaRPr lang="zh-CN" altLang="en-US" sz="3200" b="1">
              <a:solidFill>
                <a:srgbClr val="1B4367"/>
              </a:solidFill>
              <a:latin typeface="微软雅黑" panose="020B0503020204020204" pitchFamily="34" charset="-122"/>
              <a:ea typeface="微软雅黑" panose="020B0503020204020204" pitchFamily="34" charset="-122"/>
            </a:endParaRPr>
          </a:p>
        </p:txBody>
      </p:sp>
      <p:grpSp>
        <p:nvGrpSpPr>
          <p:cNvPr id="11" name="组合 10"/>
          <p:cNvGrpSpPr>
            <a:grpSpLocks noChangeAspect="1"/>
          </p:cNvGrpSpPr>
          <p:nvPr>
            <p:custDataLst>
              <p:tags r:id="rId1"/>
            </p:custDataLst>
          </p:nvPr>
        </p:nvGrpSpPr>
        <p:grpSpPr>
          <a:xfrm>
            <a:off x="374857" y="842901"/>
            <a:ext cx="828760" cy="829746"/>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pic>
        <p:nvPicPr>
          <p:cNvPr id="2" name="图片 1" descr="1"/>
          <p:cNvPicPr>
            <a:picLocks noChangeAspect="1"/>
          </p:cNvPicPr>
          <p:nvPr/>
        </p:nvPicPr>
        <p:blipFill>
          <a:blip r:embed="rId4">
            <a:clrChange>
              <a:clrFrom>
                <a:srgbClr val="FFFFFF">
                  <a:alpha val="100000"/>
                </a:srgbClr>
              </a:clrFrom>
              <a:clrTo>
                <a:srgbClr val="FFFFFF">
                  <a:alpha val="100000"/>
                  <a:alpha val="0"/>
                </a:srgbClr>
              </a:clrTo>
            </a:clrChange>
          </a:blip>
          <a:stretch>
            <a:fillRect/>
          </a:stretch>
        </p:blipFill>
        <p:spPr>
          <a:xfrm>
            <a:off x="1178878" y="1986915"/>
            <a:ext cx="6786245" cy="2964815"/>
          </a:xfrm>
          <a:prstGeom prst="rect">
            <a:avLst/>
          </a:prstGeom>
        </p:spPr>
      </p:pic>
      <p:sp>
        <p:nvSpPr>
          <p:cNvPr id="3" name="文本框 60"/>
          <p:cNvSpPr txBox="1"/>
          <p:nvPr/>
        </p:nvSpPr>
        <p:spPr>
          <a:xfrm>
            <a:off x="1113155" y="1633855"/>
            <a:ext cx="3110369" cy="353060"/>
          </a:xfrm>
          <a:prstGeom prst="rect">
            <a:avLst/>
          </a:prstGeom>
          <a:noFill/>
          <a:ln>
            <a:noFill/>
          </a:ln>
          <a:effectLst/>
          <a:extLst>
            <a:ext uri="{909E8E84-426E-40DD-AFC4-6F175D3DCCD1}">
              <a14:hiddenFill xmlns:a14="http://schemas.microsoft.com/office/drawing/2010/main">
                <a:solidFill>
                  <a:srgbClr val="424B51"/>
                </a:solidFill>
              </a14:hiddenFill>
            </a:ext>
          </a:extLst>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fontAlgn="auto">
              <a:lnSpc>
                <a:spcPts val="2220"/>
              </a:lnSpc>
            </a:pPr>
            <a:r>
              <a:rPr lang="zh-CN" altLang="en-US" sz="1600" kern="0" dirty="0">
                <a:solidFill>
                  <a:schemeClr val="tx1">
                    <a:lumMod val="75000"/>
                    <a:lumOff val="25000"/>
                  </a:schemeClr>
                </a:solidFill>
                <a:cs typeface="+mn-ea"/>
                <a:sym typeface="+mn-lt"/>
              </a:rPr>
              <a:t>（一）能量倾向</a:t>
            </a:r>
            <a:endParaRPr lang="zh-CN" altLang="en-US" sz="1600" kern="0" dirty="0">
              <a:solidFill>
                <a:schemeClr val="tx1">
                  <a:lumMod val="75000"/>
                  <a:lumOff val="2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500"/>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par>
                          <p:cTn id="29" fill="hold">
                            <p:stCondLst>
                              <p:cond delay="2000"/>
                            </p:stCondLst>
                            <p:childTnLst>
                              <p:par>
                                <p:cTn id="30" presetID="42" presetClass="entr" presetSubtype="0" fill="hold" grpId="0" nodeType="after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1000"/>
                                        <p:tgtEl>
                                          <p:spTgt spid="3"/>
                                        </p:tgtEl>
                                      </p:cBhvr>
                                    </p:animEffect>
                                    <p:anim calcmode="lin" valueType="num">
                                      <p:cBhvr>
                                        <p:cTn id="33" dur="1000" fill="hold"/>
                                        <p:tgtEl>
                                          <p:spTgt spid="3"/>
                                        </p:tgtEl>
                                        <p:attrNameLst>
                                          <p:attrName>ppt_x</p:attrName>
                                        </p:attrNameLst>
                                      </p:cBhvr>
                                      <p:tavLst>
                                        <p:tav tm="0">
                                          <p:val>
                                            <p:strVal val="#ppt_x"/>
                                          </p:val>
                                        </p:tav>
                                        <p:tav tm="100000">
                                          <p:val>
                                            <p:strVal val="#ppt_x"/>
                                          </p:val>
                                        </p:tav>
                                      </p:tavLst>
                                    </p:anim>
                                    <p:anim calcmode="lin" valueType="num">
                                      <p:cBhvr>
                                        <p:cTn id="3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3" grpId="0" bldLvl="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2729865"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性格倾向探索</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254760" y="965835"/>
            <a:ext cx="3665855"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rPr>
              <a:t>一、性格分类维度</a:t>
            </a:r>
            <a:endParaRPr lang="zh-CN" altLang="en-US" sz="3200" b="1">
              <a:solidFill>
                <a:srgbClr val="1B4367"/>
              </a:solidFill>
              <a:latin typeface="微软雅黑" panose="020B0503020204020204" pitchFamily="34" charset="-122"/>
              <a:ea typeface="微软雅黑" panose="020B0503020204020204" pitchFamily="34" charset="-122"/>
            </a:endParaRPr>
          </a:p>
        </p:txBody>
      </p:sp>
      <p:grpSp>
        <p:nvGrpSpPr>
          <p:cNvPr id="11" name="组合 10"/>
          <p:cNvGrpSpPr>
            <a:grpSpLocks noChangeAspect="1"/>
          </p:cNvGrpSpPr>
          <p:nvPr>
            <p:custDataLst>
              <p:tags r:id="rId1"/>
            </p:custDataLst>
          </p:nvPr>
        </p:nvGrpSpPr>
        <p:grpSpPr>
          <a:xfrm>
            <a:off x="374857" y="842901"/>
            <a:ext cx="828760" cy="829746"/>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3" name="文本框 60"/>
          <p:cNvSpPr txBox="1"/>
          <p:nvPr/>
        </p:nvSpPr>
        <p:spPr>
          <a:xfrm>
            <a:off x="1113155" y="1633855"/>
            <a:ext cx="3110369" cy="353060"/>
          </a:xfrm>
          <a:prstGeom prst="rect">
            <a:avLst/>
          </a:prstGeom>
          <a:noFill/>
          <a:ln>
            <a:noFill/>
          </a:ln>
          <a:effectLst/>
          <a:extLst>
            <a:ext uri="{909E8E84-426E-40DD-AFC4-6F175D3DCCD1}">
              <a14:hiddenFill xmlns:a14="http://schemas.microsoft.com/office/drawing/2010/main">
                <a:solidFill>
                  <a:srgbClr val="424B51"/>
                </a:solidFill>
              </a14:hiddenFill>
            </a:ext>
          </a:extLst>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fontAlgn="auto">
              <a:lnSpc>
                <a:spcPts val="2220"/>
              </a:lnSpc>
            </a:pPr>
            <a:r>
              <a:rPr lang="zh-CN" altLang="en-US" sz="1600" kern="0" dirty="0">
                <a:solidFill>
                  <a:schemeClr val="tx1">
                    <a:lumMod val="75000"/>
                    <a:lumOff val="25000"/>
                  </a:schemeClr>
                </a:solidFill>
                <a:cs typeface="+mn-ea"/>
                <a:sym typeface="+mn-lt"/>
              </a:rPr>
              <a:t>（二）获取信息的方式</a:t>
            </a:r>
            <a:endParaRPr lang="zh-CN" altLang="en-US" sz="1600" kern="0" dirty="0">
              <a:solidFill>
                <a:schemeClr val="tx1">
                  <a:lumMod val="75000"/>
                  <a:lumOff val="25000"/>
                </a:schemeClr>
              </a:solidFill>
              <a:cs typeface="+mn-ea"/>
              <a:sym typeface="+mn-lt"/>
            </a:endParaRPr>
          </a:p>
        </p:txBody>
      </p:sp>
      <p:pic>
        <p:nvPicPr>
          <p:cNvPr id="4" name="图片 3" descr="2"/>
          <p:cNvPicPr>
            <a:picLocks noChangeAspect="1"/>
          </p:cNvPicPr>
          <p:nvPr/>
        </p:nvPicPr>
        <p:blipFill>
          <a:blip r:embed="rId4">
            <a:clrChange>
              <a:clrFrom>
                <a:srgbClr val="FFFFFF">
                  <a:alpha val="100000"/>
                </a:srgbClr>
              </a:clrFrom>
              <a:clrTo>
                <a:srgbClr val="FFFFFF">
                  <a:alpha val="100000"/>
                  <a:alpha val="0"/>
                </a:srgbClr>
              </a:clrTo>
            </a:clrChange>
          </a:blip>
          <a:stretch>
            <a:fillRect/>
          </a:stretch>
        </p:blipFill>
        <p:spPr>
          <a:xfrm>
            <a:off x="827088" y="2226310"/>
            <a:ext cx="7489825" cy="23526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500"/>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par>
                          <p:cTn id="29" fill="hold">
                            <p:stCondLst>
                              <p:cond delay="2000"/>
                            </p:stCondLst>
                            <p:childTnLst>
                              <p:par>
                                <p:cTn id="30" presetID="42" presetClass="entr" presetSubtype="0" fill="hold" grpId="0" nodeType="after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1000"/>
                                        <p:tgtEl>
                                          <p:spTgt spid="3"/>
                                        </p:tgtEl>
                                      </p:cBhvr>
                                    </p:animEffect>
                                    <p:anim calcmode="lin" valueType="num">
                                      <p:cBhvr>
                                        <p:cTn id="33" dur="1000" fill="hold"/>
                                        <p:tgtEl>
                                          <p:spTgt spid="3"/>
                                        </p:tgtEl>
                                        <p:attrNameLst>
                                          <p:attrName>ppt_x</p:attrName>
                                        </p:attrNameLst>
                                      </p:cBhvr>
                                      <p:tavLst>
                                        <p:tav tm="0">
                                          <p:val>
                                            <p:strVal val="#ppt_x"/>
                                          </p:val>
                                        </p:tav>
                                        <p:tav tm="100000">
                                          <p:val>
                                            <p:strVal val="#ppt_x"/>
                                          </p:val>
                                        </p:tav>
                                      </p:tavLst>
                                    </p:anim>
                                    <p:anim calcmode="lin" valueType="num">
                                      <p:cBhvr>
                                        <p:cTn id="3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3" grpId="0" bldLvl="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2729865"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性格倾向探索</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254760" y="965835"/>
            <a:ext cx="3665855"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rPr>
              <a:t>一、性格分类维度</a:t>
            </a:r>
            <a:endParaRPr lang="zh-CN" altLang="en-US" sz="3200" b="1">
              <a:solidFill>
                <a:srgbClr val="1B4367"/>
              </a:solidFill>
              <a:latin typeface="微软雅黑" panose="020B0503020204020204" pitchFamily="34" charset="-122"/>
              <a:ea typeface="微软雅黑" panose="020B0503020204020204" pitchFamily="34" charset="-122"/>
            </a:endParaRPr>
          </a:p>
        </p:txBody>
      </p:sp>
      <p:grpSp>
        <p:nvGrpSpPr>
          <p:cNvPr id="11" name="组合 10"/>
          <p:cNvGrpSpPr>
            <a:grpSpLocks noChangeAspect="1"/>
          </p:cNvGrpSpPr>
          <p:nvPr>
            <p:custDataLst>
              <p:tags r:id="rId1"/>
            </p:custDataLst>
          </p:nvPr>
        </p:nvGrpSpPr>
        <p:grpSpPr>
          <a:xfrm>
            <a:off x="374857" y="842901"/>
            <a:ext cx="828760" cy="829746"/>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3" name="文本框 60"/>
          <p:cNvSpPr txBox="1"/>
          <p:nvPr/>
        </p:nvSpPr>
        <p:spPr>
          <a:xfrm>
            <a:off x="1113155" y="1633855"/>
            <a:ext cx="3110369" cy="353060"/>
          </a:xfrm>
          <a:prstGeom prst="rect">
            <a:avLst/>
          </a:prstGeom>
          <a:noFill/>
          <a:ln>
            <a:noFill/>
          </a:ln>
          <a:effectLst/>
          <a:extLst>
            <a:ext uri="{909E8E84-426E-40DD-AFC4-6F175D3DCCD1}">
              <a14:hiddenFill xmlns:a14="http://schemas.microsoft.com/office/drawing/2010/main">
                <a:solidFill>
                  <a:srgbClr val="424B51"/>
                </a:solidFill>
              </a14:hiddenFill>
            </a:ext>
          </a:extLst>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fontAlgn="auto">
              <a:lnSpc>
                <a:spcPts val="2220"/>
              </a:lnSpc>
            </a:pPr>
            <a:r>
              <a:rPr lang="zh-CN" altLang="en-US" sz="1600" kern="0" dirty="0">
                <a:solidFill>
                  <a:schemeClr val="tx1">
                    <a:lumMod val="75000"/>
                    <a:lumOff val="25000"/>
                  </a:schemeClr>
                </a:solidFill>
                <a:cs typeface="+mn-ea"/>
                <a:sym typeface="+mn-lt"/>
              </a:rPr>
              <a:t>（三）做决策的方式</a:t>
            </a:r>
            <a:endParaRPr lang="zh-CN" altLang="en-US" sz="1600" kern="0" dirty="0">
              <a:solidFill>
                <a:schemeClr val="tx1">
                  <a:lumMod val="75000"/>
                  <a:lumOff val="25000"/>
                </a:schemeClr>
              </a:solidFill>
              <a:cs typeface="+mn-ea"/>
              <a:sym typeface="+mn-lt"/>
            </a:endParaRPr>
          </a:p>
        </p:txBody>
      </p:sp>
      <p:pic>
        <p:nvPicPr>
          <p:cNvPr id="2" name="图片 1" descr="3"/>
          <p:cNvPicPr>
            <a:picLocks noChangeAspect="1"/>
          </p:cNvPicPr>
          <p:nvPr/>
        </p:nvPicPr>
        <p:blipFill>
          <a:blip r:embed="rId4">
            <a:clrChange>
              <a:clrFrom>
                <a:srgbClr val="FFFFFF">
                  <a:alpha val="100000"/>
                </a:srgbClr>
              </a:clrFrom>
              <a:clrTo>
                <a:srgbClr val="FFFFFF">
                  <a:alpha val="100000"/>
                  <a:alpha val="0"/>
                </a:srgbClr>
              </a:clrTo>
            </a:clrChange>
          </a:blip>
          <a:stretch>
            <a:fillRect/>
          </a:stretch>
        </p:blipFill>
        <p:spPr>
          <a:xfrm>
            <a:off x="523875" y="1986915"/>
            <a:ext cx="8096250" cy="28695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500"/>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par>
                          <p:cTn id="29" fill="hold">
                            <p:stCondLst>
                              <p:cond delay="2000"/>
                            </p:stCondLst>
                            <p:childTnLst>
                              <p:par>
                                <p:cTn id="30" presetID="42" presetClass="entr" presetSubtype="0" fill="hold" grpId="0" nodeType="after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1000"/>
                                        <p:tgtEl>
                                          <p:spTgt spid="3"/>
                                        </p:tgtEl>
                                      </p:cBhvr>
                                    </p:animEffect>
                                    <p:anim calcmode="lin" valueType="num">
                                      <p:cBhvr>
                                        <p:cTn id="33" dur="1000" fill="hold"/>
                                        <p:tgtEl>
                                          <p:spTgt spid="3"/>
                                        </p:tgtEl>
                                        <p:attrNameLst>
                                          <p:attrName>ppt_x</p:attrName>
                                        </p:attrNameLst>
                                      </p:cBhvr>
                                      <p:tavLst>
                                        <p:tav tm="0">
                                          <p:val>
                                            <p:strVal val="#ppt_x"/>
                                          </p:val>
                                        </p:tav>
                                        <p:tav tm="100000">
                                          <p:val>
                                            <p:strVal val="#ppt_x"/>
                                          </p:val>
                                        </p:tav>
                                      </p:tavLst>
                                    </p:anim>
                                    <p:anim calcmode="lin" valueType="num">
                                      <p:cBhvr>
                                        <p:cTn id="3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3" grpId="0" bldLvl="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2729865"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性格倾向探索</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254760" y="965835"/>
            <a:ext cx="3665855"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rPr>
              <a:t>一、性格分类维度</a:t>
            </a:r>
            <a:endParaRPr lang="zh-CN" altLang="en-US" sz="3200" b="1">
              <a:solidFill>
                <a:srgbClr val="1B4367"/>
              </a:solidFill>
              <a:latin typeface="微软雅黑" panose="020B0503020204020204" pitchFamily="34" charset="-122"/>
              <a:ea typeface="微软雅黑" panose="020B0503020204020204" pitchFamily="34" charset="-122"/>
            </a:endParaRPr>
          </a:p>
        </p:txBody>
      </p:sp>
      <p:grpSp>
        <p:nvGrpSpPr>
          <p:cNvPr id="11" name="组合 10"/>
          <p:cNvGrpSpPr>
            <a:grpSpLocks noChangeAspect="1"/>
          </p:cNvGrpSpPr>
          <p:nvPr>
            <p:custDataLst>
              <p:tags r:id="rId1"/>
            </p:custDataLst>
          </p:nvPr>
        </p:nvGrpSpPr>
        <p:grpSpPr>
          <a:xfrm>
            <a:off x="374857" y="842901"/>
            <a:ext cx="828760" cy="829746"/>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3" name="文本框 60"/>
          <p:cNvSpPr txBox="1"/>
          <p:nvPr/>
        </p:nvSpPr>
        <p:spPr>
          <a:xfrm>
            <a:off x="1113155" y="1633855"/>
            <a:ext cx="3110369" cy="353060"/>
          </a:xfrm>
          <a:prstGeom prst="rect">
            <a:avLst/>
          </a:prstGeom>
          <a:noFill/>
          <a:ln>
            <a:noFill/>
          </a:ln>
          <a:effectLst/>
          <a:extLst>
            <a:ext uri="{909E8E84-426E-40DD-AFC4-6F175D3DCCD1}">
              <a14:hiddenFill xmlns:a14="http://schemas.microsoft.com/office/drawing/2010/main">
                <a:solidFill>
                  <a:srgbClr val="424B51"/>
                </a:solidFill>
              </a14:hiddenFill>
            </a:ext>
          </a:extLst>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fontAlgn="auto">
              <a:lnSpc>
                <a:spcPts val="2220"/>
              </a:lnSpc>
            </a:pPr>
            <a:r>
              <a:rPr lang="zh-CN" altLang="en-US" sz="1600" kern="0" dirty="0">
                <a:solidFill>
                  <a:schemeClr val="tx1">
                    <a:lumMod val="75000"/>
                    <a:lumOff val="25000"/>
                  </a:schemeClr>
                </a:solidFill>
                <a:cs typeface="+mn-ea"/>
                <a:sym typeface="+mn-lt"/>
              </a:rPr>
              <a:t>（四）日常生活方式</a:t>
            </a:r>
            <a:endParaRPr lang="zh-CN" altLang="en-US" sz="1600" kern="0" dirty="0">
              <a:solidFill>
                <a:schemeClr val="tx1">
                  <a:lumMod val="75000"/>
                  <a:lumOff val="25000"/>
                </a:schemeClr>
              </a:solidFill>
              <a:cs typeface="+mn-ea"/>
              <a:sym typeface="+mn-lt"/>
            </a:endParaRPr>
          </a:p>
        </p:txBody>
      </p:sp>
      <p:pic>
        <p:nvPicPr>
          <p:cNvPr id="4" name="图片 3" descr="4"/>
          <p:cNvPicPr>
            <a:picLocks noChangeAspect="1"/>
          </p:cNvPicPr>
          <p:nvPr/>
        </p:nvPicPr>
        <p:blipFill>
          <a:blip r:embed="rId4">
            <a:clrChange>
              <a:clrFrom>
                <a:srgbClr val="FFFFFF">
                  <a:alpha val="100000"/>
                </a:srgbClr>
              </a:clrFrom>
              <a:clrTo>
                <a:srgbClr val="FFFFFF">
                  <a:alpha val="100000"/>
                  <a:alpha val="0"/>
                </a:srgbClr>
              </a:clrTo>
            </a:clrChange>
          </a:blip>
          <a:stretch>
            <a:fillRect/>
          </a:stretch>
        </p:blipFill>
        <p:spPr>
          <a:xfrm>
            <a:off x="457200" y="2009775"/>
            <a:ext cx="8229600" cy="28981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500"/>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par>
                          <p:cTn id="29" fill="hold">
                            <p:stCondLst>
                              <p:cond delay="2000"/>
                            </p:stCondLst>
                            <p:childTnLst>
                              <p:par>
                                <p:cTn id="30" presetID="42" presetClass="entr" presetSubtype="0" fill="hold" grpId="0" nodeType="after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1000"/>
                                        <p:tgtEl>
                                          <p:spTgt spid="3"/>
                                        </p:tgtEl>
                                      </p:cBhvr>
                                    </p:animEffect>
                                    <p:anim calcmode="lin" valueType="num">
                                      <p:cBhvr>
                                        <p:cTn id="33" dur="1000" fill="hold"/>
                                        <p:tgtEl>
                                          <p:spTgt spid="3"/>
                                        </p:tgtEl>
                                        <p:attrNameLst>
                                          <p:attrName>ppt_x</p:attrName>
                                        </p:attrNameLst>
                                      </p:cBhvr>
                                      <p:tavLst>
                                        <p:tav tm="0">
                                          <p:val>
                                            <p:strVal val="#ppt_x"/>
                                          </p:val>
                                        </p:tav>
                                        <p:tav tm="100000">
                                          <p:val>
                                            <p:strVal val="#ppt_x"/>
                                          </p:val>
                                        </p:tav>
                                      </p:tavLst>
                                    </p:anim>
                                    <p:anim calcmode="lin" valueType="num">
                                      <p:cBhvr>
                                        <p:cTn id="3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3" grpId="0" bldLvl="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文本框 15"/>
          <p:cNvSpPr txBox="1"/>
          <p:nvPr/>
        </p:nvSpPr>
        <p:spPr>
          <a:xfrm>
            <a:off x="709295" y="309880"/>
            <a:ext cx="284480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任务三</a:t>
            </a:r>
            <a:r>
              <a:rPr lang="en-US" altLang="zh-CN" sz="1700" b="1" dirty="0">
                <a:solidFill>
                  <a:srgbClr val="1B4367"/>
                </a:solidFill>
                <a:cs typeface="+mn-ea"/>
                <a:sym typeface="+mn-lt"/>
              </a:rPr>
              <a:t>  </a:t>
            </a:r>
            <a:r>
              <a:rPr lang="zh-CN" altLang="en-US" sz="1700" b="1" dirty="0">
                <a:solidFill>
                  <a:srgbClr val="1B4367"/>
                </a:solidFill>
                <a:cs typeface="+mn-ea"/>
                <a:sym typeface="+mn-lt"/>
              </a:rPr>
              <a:t>职业生涯规划认知</a:t>
            </a:r>
            <a:endParaRPr lang="zh-CN" altLang="en-US" sz="1700" b="1" dirty="0">
              <a:solidFill>
                <a:srgbClr val="1B4367"/>
              </a:solidFill>
              <a:cs typeface="+mn-ea"/>
              <a:sym typeface="+mn-lt"/>
            </a:endParaRPr>
          </a:p>
        </p:txBody>
      </p:sp>
      <p:cxnSp>
        <p:nvCxnSpPr>
          <p:cNvPr id="45" name="直接连接符 44"/>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635" y="857885"/>
            <a:ext cx="9144000" cy="615950"/>
          </a:xfrm>
          <a:prstGeom prst="rect">
            <a:avLst/>
          </a:prstGeom>
          <a:solidFill>
            <a:srgbClr val="1D4865"/>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6" name="矩形 13"/>
          <p:cNvSpPr>
            <a:spLocks noChangeArrowheads="1"/>
          </p:cNvSpPr>
          <p:nvPr/>
        </p:nvSpPr>
        <p:spPr bwMode="auto">
          <a:xfrm>
            <a:off x="497840" y="864235"/>
            <a:ext cx="5174615" cy="583565"/>
          </a:xfrm>
          <a:prstGeom prst="rect">
            <a:avLst/>
          </a:prstGeom>
          <a:noFill/>
          <a:ln w="9525">
            <a:noFill/>
            <a:miter lim="800000"/>
          </a:ln>
        </p:spPr>
        <p:txBody>
          <a:bodyPr wrap="square">
            <a:spAutoFit/>
          </a:bodyPr>
          <a:p>
            <a:pPr algn="ctr"/>
            <a:r>
              <a:rPr lang="zh-CN" altLang="en-US" sz="3200" b="1">
                <a:solidFill>
                  <a:schemeClr val="bg1"/>
                </a:solidFill>
                <a:latin typeface="微软雅黑" panose="020B0503020204020204" pitchFamily="34" charset="-122"/>
                <a:ea typeface="微软雅黑" panose="020B0503020204020204" pitchFamily="34" charset="-122"/>
              </a:rPr>
              <a:t>二、16 种职业性格类型</a:t>
            </a:r>
            <a:endParaRPr lang="zh-CN" altLang="en-US" sz="3200" b="1">
              <a:solidFill>
                <a:schemeClr val="bg1"/>
              </a:solidFill>
              <a:latin typeface="微软雅黑" panose="020B0503020204020204" pitchFamily="34" charset="-122"/>
              <a:ea typeface="微软雅黑" panose="020B0503020204020204" pitchFamily="34" charset="-122"/>
            </a:endParaRPr>
          </a:p>
        </p:txBody>
      </p:sp>
      <p:pic>
        <p:nvPicPr>
          <p:cNvPr id="43" name="图片 42" descr="SharedScreenshot"/>
          <p:cNvPicPr>
            <a:picLocks noChangeAspect="1"/>
          </p:cNvPicPr>
          <p:nvPr/>
        </p:nvPicPr>
        <p:blipFill>
          <a:blip r:embed="rId1"/>
          <a:stretch>
            <a:fillRect/>
          </a:stretch>
        </p:blipFill>
        <p:spPr>
          <a:xfrm>
            <a:off x="480060" y="1545590"/>
            <a:ext cx="8183880" cy="35115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900" advClick="0" advTm="0">
        <p14:warp/>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16"/>
                                        </p:tgtEl>
                                        <p:attrNameLst>
                                          <p:attrName>style.visibility</p:attrName>
                                        </p:attrNameLst>
                                      </p:cBhvr>
                                      <p:to>
                                        <p:strVal val="visible"/>
                                      </p:to>
                                    </p:set>
                                    <p:anim calcmode="lin" valueType="num">
                                      <p:cBhvr>
                                        <p:cTn id="7" dur="500" fill="hold"/>
                                        <p:tgtEl>
                                          <p:spTgt spid="1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6"/>
                                        </p:tgtEl>
                                        <p:attrNameLst>
                                          <p:attrName>ppt_y</p:attrName>
                                        </p:attrNameLst>
                                      </p:cBhvr>
                                      <p:tavLst>
                                        <p:tav tm="0">
                                          <p:val>
                                            <p:strVal val="#ppt_y"/>
                                          </p:val>
                                        </p:tav>
                                        <p:tav tm="100000">
                                          <p:val>
                                            <p:strVal val="#ppt_y"/>
                                          </p:val>
                                        </p:tav>
                                      </p:tavLst>
                                    </p:anim>
                                    <p:anim calcmode="lin" valueType="num">
                                      <p:cBhvr>
                                        <p:cTn id="9" dur="500" fill="hold"/>
                                        <p:tgtEl>
                                          <p:spTgt spid="1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16"/>
                                        </p:tgtEl>
                                      </p:cBhvr>
                                    </p:animEffect>
                                  </p:childTnLst>
                                </p:cTn>
                              </p:par>
                            </p:childTnLst>
                          </p:cTn>
                        </p:par>
                        <p:par>
                          <p:cTn id="12" fill="hold">
                            <p:stCondLst>
                              <p:cond delay="1100"/>
                            </p:stCondLst>
                            <p:childTnLst>
                              <p:par>
                                <p:cTn id="13" presetID="22" presetClass="entr" presetSubtype="8" fill="hold" nodeType="afterEffect">
                                  <p:stCondLst>
                                    <p:cond delay="0"/>
                                  </p:stCondLst>
                                  <p:childTnLst>
                                    <p:set>
                                      <p:cBhvr>
                                        <p:cTn id="14" dur="1" fill="hold">
                                          <p:stCondLst>
                                            <p:cond delay="0"/>
                                          </p:stCondLst>
                                        </p:cTn>
                                        <p:tgtEl>
                                          <p:spTgt spid="45"/>
                                        </p:tgtEl>
                                        <p:attrNameLst>
                                          <p:attrName>style.visibility</p:attrName>
                                        </p:attrNameLst>
                                      </p:cBhvr>
                                      <p:to>
                                        <p:strVal val="visible"/>
                                      </p:to>
                                    </p:set>
                                    <p:animEffect transition="in" filter="wipe(left)">
                                      <p:cBhvr>
                                        <p:cTn id="15" dur="300"/>
                                        <p:tgtEl>
                                          <p:spTgt spid="45"/>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26"/>
                                        </p:tgtEl>
                                        <p:attrNameLst>
                                          <p:attrName>style.visibility</p:attrName>
                                        </p:attrNameLst>
                                      </p:cBhvr>
                                      <p:to>
                                        <p:strVal val="visible"/>
                                      </p:to>
                                    </p:set>
                                    <p:anim calcmode="lin" valueType="num">
                                      <p:cBhvr>
                                        <p:cTn id="18" dur="500" fill="hold"/>
                                        <p:tgtEl>
                                          <p:spTgt spid="26"/>
                                        </p:tgtEl>
                                        <p:attrNameLst>
                                          <p:attrName>ppt_w</p:attrName>
                                        </p:attrNameLst>
                                      </p:cBhvr>
                                      <p:tavLst>
                                        <p:tav tm="0">
                                          <p:val>
                                            <p:fltVal val="0"/>
                                          </p:val>
                                        </p:tav>
                                        <p:tav tm="100000">
                                          <p:val>
                                            <p:strVal val="#ppt_w"/>
                                          </p:val>
                                        </p:tav>
                                      </p:tavLst>
                                    </p:anim>
                                    <p:anim calcmode="lin" valueType="num">
                                      <p:cBhvr>
                                        <p:cTn id="19" dur="500" fill="hold"/>
                                        <p:tgtEl>
                                          <p:spTgt spid="26"/>
                                        </p:tgtEl>
                                        <p:attrNameLst>
                                          <p:attrName>ppt_h</p:attrName>
                                        </p:attrNameLst>
                                      </p:cBhvr>
                                      <p:tavLst>
                                        <p:tav tm="0">
                                          <p:val>
                                            <p:fltVal val="0"/>
                                          </p:val>
                                        </p:tav>
                                        <p:tav tm="100000">
                                          <p:val>
                                            <p:strVal val="#ppt_h"/>
                                          </p:val>
                                        </p:tav>
                                      </p:tavLst>
                                    </p:anim>
                                    <p:animEffect transition="in" filter="fade">
                                      <p:cBhvr>
                                        <p:cTn id="2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p:bldP spid="2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386" y="309785"/>
            <a:ext cx="2261711"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项目三</a:t>
            </a:r>
            <a:r>
              <a:rPr lang="en-US" altLang="zh-CN" sz="1700" b="1" dirty="0">
                <a:solidFill>
                  <a:srgbClr val="1B4367"/>
                </a:solidFill>
                <a:cs typeface="+mn-ea"/>
                <a:sym typeface="+mn-lt"/>
              </a:rPr>
              <a:t>  </a:t>
            </a:r>
            <a:r>
              <a:rPr lang="zh-CN" altLang="en-US" sz="1700" b="1" dirty="0">
                <a:solidFill>
                  <a:srgbClr val="1B4367"/>
                </a:solidFill>
                <a:cs typeface="+mn-ea"/>
                <a:sym typeface="+mn-lt"/>
              </a:rPr>
              <a:t>职业技能评估</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grpSp>
        <p:nvGrpSpPr>
          <p:cNvPr id="69" name="组合 68"/>
          <p:cNvGrpSpPr/>
          <p:nvPr>
            <p:custDataLst>
              <p:tags r:id="rId1"/>
            </p:custDataLst>
          </p:nvPr>
        </p:nvGrpSpPr>
        <p:grpSpPr>
          <a:xfrm>
            <a:off x="810465" y="1245027"/>
            <a:ext cx="824238" cy="824238"/>
            <a:chOff x="3909356" y="1685526"/>
            <a:chExt cx="828000" cy="828000"/>
          </a:xfrm>
        </p:grpSpPr>
        <p:sp>
          <p:nvSpPr>
            <p:cNvPr id="17" name="文本框 16"/>
            <p:cNvSpPr txBox="1"/>
            <p:nvPr>
              <p:custDataLst>
                <p:tags r:id="rId2"/>
              </p:custDataLst>
            </p:nvPr>
          </p:nvSpPr>
          <p:spPr>
            <a:xfrm>
              <a:off x="3909356" y="1745583"/>
              <a:ext cx="828000" cy="709981"/>
            </a:xfrm>
            <a:prstGeom prst="rect">
              <a:avLst/>
            </a:prstGeom>
            <a:noFill/>
            <a:ln>
              <a:solidFill>
                <a:srgbClr val="1B4367"/>
              </a:solidFill>
            </a:ln>
          </p:spPr>
          <p:txBody>
            <a:bodyPr wrap="square" rtlCol="0">
              <a:spAutoFit/>
            </a:bodyPr>
            <a:lstStyle/>
            <a:p>
              <a:pPr algn="ctr"/>
              <a:r>
                <a:rPr lang="en-US" altLang="zh-CN" sz="4000" b="1" dirty="0" smtClean="0">
                  <a:solidFill>
                    <a:srgbClr val="1B4367"/>
                  </a:solidFill>
                  <a:latin typeface="微软雅黑" panose="020B0503020204020204" pitchFamily="34" charset="-122"/>
                  <a:ea typeface="微软雅黑" panose="020B0503020204020204" pitchFamily="34" charset="-122"/>
                </a:rPr>
                <a:t>01</a:t>
              </a:r>
              <a:endParaRPr lang="en-US" altLang="zh-CN" sz="4000" b="1" dirty="0" smtClean="0">
                <a:solidFill>
                  <a:srgbClr val="1B4367"/>
                </a:solidFill>
                <a:latin typeface="微软雅黑" panose="020B0503020204020204" pitchFamily="34" charset="-122"/>
                <a:ea typeface="微软雅黑" panose="020B0503020204020204" pitchFamily="34" charset="-122"/>
              </a:endParaRPr>
            </a:p>
          </p:txBody>
        </p:sp>
        <p:sp>
          <p:nvSpPr>
            <p:cNvPr id="3" name="矩形 2"/>
            <p:cNvSpPr/>
            <p:nvPr>
              <p:custDataLst>
                <p:tags r:id="rId3"/>
              </p:custDataLst>
            </p:nvPr>
          </p:nvSpPr>
          <p:spPr>
            <a:xfrm>
              <a:off x="3909356" y="1685526"/>
              <a:ext cx="828000" cy="828000"/>
            </a:xfrm>
            <a:prstGeom prst="rect">
              <a:avLst/>
            </a:prstGeom>
            <a:noFill/>
            <a:ln>
              <a:solidFill>
                <a:srgbClr val="1B43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custDataLst>
              <p:tags r:id="rId4"/>
            </p:custDataLst>
          </p:nvPr>
        </p:nvGrpSpPr>
        <p:grpSpPr>
          <a:xfrm>
            <a:off x="810465" y="2502970"/>
            <a:ext cx="824238" cy="823595"/>
            <a:chOff x="3909356" y="1685526"/>
            <a:chExt cx="828000" cy="828000"/>
          </a:xfrm>
        </p:grpSpPr>
        <p:sp>
          <p:nvSpPr>
            <p:cNvPr id="12" name="文本框 11"/>
            <p:cNvSpPr txBox="1"/>
            <p:nvPr>
              <p:custDataLst>
                <p:tags r:id="rId5"/>
              </p:custDataLst>
            </p:nvPr>
          </p:nvSpPr>
          <p:spPr>
            <a:xfrm>
              <a:off x="3909356" y="1745583"/>
              <a:ext cx="828000" cy="710491"/>
            </a:xfrm>
            <a:prstGeom prst="rect">
              <a:avLst/>
            </a:prstGeom>
            <a:noFill/>
            <a:ln>
              <a:solidFill>
                <a:srgbClr val="1B4367"/>
              </a:solidFill>
            </a:ln>
          </p:spPr>
          <p:txBody>
            <a:bodyPr wrap="square" rtlCol="0">
              <a:spAutoFit/>
            </a:bodyPr>
            <a:p>
              <a:pPr algn="ctr"/>
              <a:r>
                <a:rPr lang="en-US" altLang="zh-CN" sz="4000" b="1" dirty="0" smtClean="0">
                  <a:solidFill>
                    <a:srgbClr val="1B4367"/>
                  </a:solidFill>
                  <a:latin typeface="微软雅黑" panose="020B0503020204020204" pitchFamily="34" charset="-122"/>
                  <a:ea typeface="微软雅黑" panose="020B0503020204020204" pitchFamily="34" charset="-122"/>
                </a:rPr>
                <a:t>02</a:t>
              </a:r>
              <a:endParaRPr lang="en-US" altLang="zh-CN" sz="4000" b="1" dirty="0" smtClean="0">
                <a:solidFill>
                  <a:srgbClr val="1B4367"/>
                </a:solidFill>
                <a:latin typeface="微软雅黑" panose="020B0503020204020204" pitchFamily="34" charset="-122"/>
                <a:ea typeface="微软雅黑" panose="020B0503020204020204" pitchFamily="34" charset="-122"/>
              </a:endParaRPr>
            </a:p>
          </p:txBody>
        </p:sp>
        <p:sp>
          <p:nvSpPr>
            <p:cNvPr id="13" name="矩形 12"/>
            <p:cNvSpPr/>
            <p:nvPr>
              <p:custDataLst>
                <p:tags r:id="rId6"/>
              </p:custDataLst>
            </p:nvPr>
          </p:nvSpPr>
          <p:spPr>
            <a:xfrm>
              <a:off x="3909356" y="1685526"/>
              <a:ext cx="828000" cy="828000"/>
            </a:xfrm>
            <a:prstGeom prst="rect">
              <a:avLst/>
            </a:prstGeom>
            <a:noFill/>
            <a:ln>
              <a:solidFill>
                <a:srgbClr val="1B43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8" name="文本框 17"/>
          <p:cNvSpPr txBox="1"/>
          <p:nvPr>
            <p:custDataLst>
              <p:tags r:id="rId7"/>
            </p:custDataLst>
          </p:nvPr>
        </p:nvSpPr>
        <p:spPr>
          <a:xfrm>
            <a:off x="1833245" y="1304290"/>
            <a:ext cx="7138035" cy="591185"/>
          </a:xfrm>
          <a:prstGeom prst="rect">
            <a:avLst/>
          </a:prstGeom>
          <a:noFill/>
        </p:spPr>
        <p:txBody>
          <a:bodyPr wrap="square" lIns="68580" tIns="34290" rIns="68580" bIns="34290" rtlCol="0">
            <a:spAutoFit/>
          </a:bodyPr>
          <a:p>
            <a:pPr algn="just"/>
            <a:r>
              <a:rPr lang="zh-CN" altLang="en-US" sz="3400" dirty="0">
                <a:solidFill>
                  <a:srgbClr val="1B4367"/>
                </a:solidFill>
                <a:cs typeface="+mn-ea"/>
                <a:sym typeface="+mn-lt"/>
              </a:rPr>
              <a:t>任务一</a:t>
            </a:r>
            <a:r>
              <a:rPr lang="en-US" altLang="zh-CN" sz="3400" dirty="0">
                <a:solidFill>
                  <a:srgbClr val="1B4367"/>
                </a:solidFill>
                <a:cs typeface="+mn-ea"/>
                <a:sym typeface="+mn-lt"/>
              </a:rPr>
              <a:t>   </a:t>
            </a:r>
            <a:r>
              <a:rPr lang="zh-CN" altLang="en-US" sz="3400" dirty="0">
                <a:solidFill>
                  <a:srgbClr val="1B4367"/>
                </a:solidFill>
                <a:cs typeface="+mn-ea"/>
                <a:sym typeface="+mn-lt"/>
              </a:rPr>
              <a:t>能力和职业能力</a:t>
            </a:r>
            <a:endParaRPr lang="zh-CN" altLang="en-US" sz="3400" dirty="0">
              <a:solidFill>
                <a:srgbClr val="1B4367"/>
              </a:solidFill>
              <a:cs typeface="+mn-ea"/>
              <a:sym typeface="+mn-lt"/>
            </a:endParaRPr>
          </a:p>
        </p:txBody>
      </p:sp>
      <p:sp>
        <p:nvSpPr>
          <p:cNvPr id="19" name="文本框 18"/>
          <p:cNvSpPr txBox="1"/>
          <p:nvPr>
            <p:custDataLst>
              <p:tags r:id="rId8"/>
            </p:custDataLst>
          </p:nvPr>
        </p:nvSpPr>
        <p:spPr>
          <a:xfrm>
            <a:off x="1833023" y="2528909"/>
            <a:ext cx="6629622" cy="591185"/>
          </a:xfrm>
          <a:prstGeom prst="rect">
            <a:avLst/>
          </a:prstGeom>
          <a:noFill/>
        </p:spPr>
        <p:txBody>
          <a:bodyPr wrap="square" lIns="68580" tIns="34290" rIns="68580" bIns="34290" rtlCol="0">
            <a:spAutoFit/>
          </a:bodyPr>
          <a:p>
            <a:pPr algn="just"/>
            <a:r>
              <a:rPr lang="zh-CN" altLang="en-US" sz="3400" dirty="0">
                <a:solidFill>
                  <a:srgbClr val="1B4367"/>
                </a:solidFill>
                <a:cs typeface="+mn-ea"/>
                <a:sym typeface="+mn-lt"/>
              </a:rPr>
              <a:t>任务二</a:t>
            </a:r>
            <a:r>
              <a:rPr lang="en-US" altLang="zh-CN" sz="3400" dirty="0">
                <a:solidFill>
                  <a:srgbClr val="1B4367"/>
                </a:solidFill>
                <a:cs typeface="+mn-ea"/>
                <a:sym typeface="+mn-lt"/>
              </a:rPr>
              <a:t>   </a:t>
            </a:r>
            <a:r>
              <a:rPr lang="zh-CN" altLang="en-US" sz="3400" dirty="0">
                <a:solidFill>
                  <a:srgbClr val="1B4367"/>
                </a:solidFill>
                <a:cs typeface="+mn-ea"/>
                <a:sym typeface="+mn-lt"/>
              </a:rPr>
              <a:t>职业能力和职业生涯发展</a:t>
            </a:r>
            <a:endParaRPr lang="zh-CN" altLang="en-US" sz="3400" dirty="0">
              <a:solidFill>
                <a:srgbClr val="1B4367"/>
              </a:solidFill>
              <a:cs typeface="+mn-ea"/>
              <a:sym typeface="+mn-lt"/>
            </a:endParaRPr>
          </a:p>
        </p:txBody>
      </p:sp>
      <p:grpSp>
        <p:nvGrpSpPr>
          <p:cNvPr id="2" name="组合 1"/>
          <p:cNvGrpSpPr/>
          <p:nvPr>
            <p:custDataLst>
              <p:tags r:id="rId9"/>
            </p:custDataLst>
          </p:nvPr>
        </p:nvGrpSpPr>
        <p:grpSpPr>
          <a:xfrm>
            <a:off x="821895" y="3760270"/>
            <a:ext cx="824238" cy="823595"/>
            <a:chOff x="3909356" y="1685526"/>
            <a:chExt cx="828000" cy="828000"/>
          </a:xfrm>
        </p:grpSpPr>
        <p:sp>
          <p:nvSpPr>
            <p:cNvPr id="4" name="文本框 3"/>
            <p:cNvSpPr txBox="1"/>
            <p:nvPr>
              <p:custDataLst>
                <p:tags r:id="rId10"/>
              </p:custDataLst>
            </p:nvPr>
          </p:nvSpPr>
          <p:spPr>
            <a:xfrm>
              <a:off x="3909356" y="1745583"/>
              <a:ext cx="828000" cy="710535"/>
            </a:xfrm>
            <a:prstGeom prst="rect">
              <a:avLst/>
            </a:prstGeom>
            <a:noFill/>
            <a:ln>
              <a:solidFill>
                <a:srgbClr val="1B4367"/>
              </a:solidFill>
            </a:ln>
          </p:spPr>
          <p:txBody>
            <a:bodyPr wrap="square" rtlCol="0">
              <a:spAutoFit/>
            </a:bodyPr>
            <a:p>
              <a:pPr algn="ctr"/>
              <a:r>
                <a:rPr lang="en-US" altLang="zh-CN" sz="4000" b="1" dirty="0" smtClean="0">
                  <a:solidFill>
                    <a:srgbClr val="1B4367"/>
                  </a:solidFill>
                  <a:latin typeface="微软雅黑" panose="020B0503020204020204" pitchFamily="34" charset="-122"/>
                  <a:ea typeface="微软雅黑" panose="020B0503020204020204" pitchFamily="34" charset="-122"/>
                </a:rPr>
                <a:t>03</a:t>
              </a:r>
              <a:endParaRPr lang="en-US" altLang="zh-CN" sz="4000" b="1" dirty="0" smtClean="0">
                <a:solidFill>
                  <a:srgbClr val="1B4367"/>
                </a:solidFill>
                <a:latin typeface="微软雅黑" panose="020B0503020204020204" pitchFamily="34" charset="-122"/>
                <a:ea typeface="微软雅黑" panose="020B0503020204020204" pitchFamily="34" charset="-122"/>
              </a:endParaRPr>
            </a:p>
          </p:txBody>
        </p:sp>
        <p:sp>
          <p:nvSpPr>
            <p:cNvPr id="5" name="矩形 4"/>
            <p:cNvSpPr/>
            <p:nvPr>
              <p:custDataLst>
                <p:tags r:id="rId11"/>
              </p:custDataLst>
            </p:nvPr>
          </p:nvSpPr>
          <p:spPr>
            <a:xfrm>
              <a:off x="3909356" y="1685526"/>
              <a:ext cx="828000" cy="828000"/>
            </a:xfrm>
            <a:prstGeom prst="rect">
              <a:avLst/>
            </a:prstGeom>
            <a:noFill/>
            <a:ln>
              <a:solidFill>
                <a:srgbClr val="1B43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6" name="文本框 5"/>
          <p:cNvSpPr txBox="1"/>
          <p:nvPr>
            <p:custDataLst>
              <p:tags r:id="rId12"/>
            </p:custDataLst>
          </p:nvPr>
        </p:nvSpPr>
        <p:spPr>
          <a:xfrm>
            <a:off x="1844453" y="3819864"/>
            <a:ext cx="6629622" cy="591185"/>
          </a:xfrm>
          <a:prstGeom prst="rect">
            <a:avLst/>
          </a:prstGeom>
          <a:noFill/>
        </p:spPr>
        <p:txBody>
          <a:bodyPr wrap="square" lIns="68580" tIns="34290" rIns="68580" bIns="34290" rtlCol="0">
            <a:spAutoFit/>
          </a:bodyPr>
          <a:p>
            <a:pPr algn="just"/>
            <a:r>
              <a:rPr lang="zh-CN" altLang="en-US" sz="3400" dirty="0">
                <a:solidFill>
                  <a:srgbClr val="1B4367"/>
                </a:solidFill>
                <a:cs typeface="+mn-ea"/>
                <a:sym typeface="+mn-lt"/>
              </a:rPr>
              <a:t>任务三</a:t>
            </a:r>
            <a:r>
              <a:rPr lang="en-US" altLang="zh-CN" sz="3400" dirty="0">
                <a:solidFill>
                  <a:srgbClr val="1B4367"/>
                </a:solidFill>
                <a:cs typeface="+mn-ea"/>
                <a:sym typeface="+mn-lt"/>
              </a:rPr>
              <a:t>   </a:t>
            </a:r>
            <a:r>
              <a:rPr lang="zh-CN" altLang="en-US" sz="3400" dirty="0">
                <a:solidFill>
                  <a:srgbClr val="1B4367"/>
                </a:solidFill>
                <a:cs typeface="+mn-ea"/>
                <a:sym typeface="+mn-lt"/>
              </a:rPr>
              <a:t>职业能力评估及培养</a:t>
            </a:r>
            <a:endParaRPr lang="zh-CN" altLang="en-US" sz="3400" dirty="0">
              <a:solidFill>
                <a:srgbClr val="1B4367"/>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69"/>
                                        </p:tgtEl>
                                        <p:attrNameLst>
                                          <p:attrName>style.visibility</p:attrName>
                                        </p:attrNameLst>
                                      </p:cBhvr>
                                      <p:to>
                                        <p:strVal val="visible"/>
                                      </p:to>
                                    </p:set>
                                    <p:animEffect transition="in" filter="wipe(left)">
                                      <p:cBhvr>
                                        <p:cTn id="20" dur="500"/>
                                        <p:tgtEl>
                                          <p:spTgt spid="69"/>
                                        </p:tgtEl>
                                      </p:cBhvr>
                                    </p:animEffect>
                                  </p:childTnLst>
                                </p:cTn>
                              </p:par>
                            </p:childTnLst>
                          </p:cTn>
                        </p:par>
                        <p:par>
                          <p:cTn id="21" fill="hold">
                            <p:stCondLst>
                              <p:cond delay="5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18"/>
                                        </p:tgtEl>
                                        <p:attrNameLst>
                                          <p:attrName>style.visibility</p:attrName>
                                        </p:attrNameLst>
                                      </p:cBhvr>
                                      <p:to>
                                        <p:strVal val="visible"/>
                                      </p:to>
                                    </p:set>
                                    <p:anim calcmode="lin" valueType="num">
                                      <p:cBhvr>
                                        <p:cTn id="24"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18"/>
                                        </p:tgtEl>
                                        <p:attrNameLst>
                                          <p:attrName>ppt_y</p:attrName>
                                        </p:attrNameLst>
                                      </p:cBhvr>
                                      <p:tavLst>
                                        <p:tav tm="0">
                                          <p:val>
                                            <p:strVal val="#ppt_y"/>
                                          </p:val>
                                        </p:tav>
                                        <p:tav tm="100000">
                                          <p:val>
                                            <p:strVal val="#ppt_y"/>
                                          </p:val>
                                        </p:tav>
                                      </p:tavLst>
                                    </p:anim>
                                    <p:anim calcmode="lin" valueType="num">
                                      <p:cBhvr>
                                        <p:cTn id="26"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18"/>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left)">
                                      <p:cBhvr>
                                        <p:cTn id="33" dur="500"/>
                                        <p:tgtEl>
                                          <p:spTgt spid="11"/>
                                        </p:tgtEl>
                                      </p:cBhvr>
                                    </p:animEffect>
                                  </p:childTnLst>
                                </p:cTn>
                              </p:par>
                            </p:childTnLst>
                          </p:cTn>
                        </p:par>
                        <p:par>
                          <p:cTn id="34" fill="hold">
                            <p:stCondLst>
                              <p:cond delay="500"/>
                            </p:stCondLst>
                            <p:childTnLst>
                              <p:par>
                                <p:cTn id="35" presetID="41" presetClass="entr" presetSubtype="0" fill="hold" grpId="0" nodeType="afterEffect">
                                  <p:stCondLst>
                                    <p:cond delay="0"/>
                                  </p:stCondLst>
                                  <p:iterate type="lt">
                                    <p:tmPct val="10000"/>
                                  </p:iterate>
                                  <p:childTnLst>
                                    <p:set>
                                      <p:cBhvr>
                                        <p:cTn id="36" dur="1" fill="hold">
                                          <p:stCondLst>
                                            <p:cond delay="0"/>
                                          </p:stCondLst>
                                        </p:cTn>
                                        <p:tgtEl>
                                          <p:spTgt spid="19"/>
                                        </p:tgtEl>
                                        <p:attrNameLst>
                                          <p:attrName>style.visibility</p:attrName>
                                        </p:attrNameLst>
                                      </p:cBhvr>
                                      <p:to>
                                        <p:strVal val="visible"/>
                                      </p:to>
                                    </p:set>
                                    <p:anim calcmode="lin" valueType="num">
                                      <p:cBhvr>
                                        <p:cTn id="3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19"/>
                                        </p:tgtEl>
                                        <p:attrNameLst>
                                          <p:attrName>ppt_y</p:attrName>
                                        </p:attrNameLst>
                                      </p:cBhvr>
                                      <p:tavLst>
                                        <p:tav tm="0">
                                          <p:val>
                                            <p:strVal val="#ppt_y"/>
                                          </p:val>
                                        </p:tav>
                                        <p:tav tm="100000">
                                          <p:val>
                                            <p:strVal val="#ppt_y"/>
                                          </p:val>
                                        </p:tav>
                                      </p:tavLst>
                                    </p:anim>
                                    <p:anim calcmode="lin" valueType="num">
                                      <p:cBhvr>
                                        <p:cTn id="3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19"/>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nodeType="clickEffect">
                                  <p:stCondLst>
                                    <p:cond delay="0"/>
                                  </p:stCondLst>
                                  <p:childTnLst>
                                    <p:set>
                                      <p:cBhvr>
                                        <p:cTn id="45" dur="1" fill="hold">
                                          <p:stCondLst>
                                            <p:cond delay="0"/>
                                          </p:stCondLst>
                                        </p:cTn>
                                        <p:tgtEl>
                                          <p:spTgt spid="2"/>
                                        </p:tgtEl>
                                        <p:attrNameLst>
                                          <p:attrName>style.visibility</p:attrName>
                                        </p:attrNameLst>
                                      </p:cBhvr>
                                      <p:to>
                                        <p:strVal val="visible"/>
                                      </p:to>
                                    </p:set>
                                    <p:animEffect transition="in" filter="wipe(left)">
                                      <p:cBhvr>
                                        <p:cTn id="46" dur="500"/>
                                        <p:tgtEl>
                                          <p:spTgt spid="2"/>
                                        </p:tgtEl>
                                      </p:cBhvr>
                                    </p:animEffect>
                                  </p:childTnLst>
                                </p:cTn>
                              </p:par>
                            </p:childTnLst>
                          </p:cTn>
                        </p:par>
                        <p:par>
                          <p:cTn id="47" fill="hold">
                            <p:stCondLst>
                              <p:cond delay="500"/>
                            </p:stCondLst>
                            <p:childTnLst>
                              <p:par>
                                <p:cTn id="48" presetID="41" presetClass="entr" presetSubtype="0" fill="hold" grpId="0" nodeType="afterEffect">
                                  <p:stCondLst>
                                    <p:cond delay="0"/>
                                  </p:stCondLst>
                                  <p:iterate type="lt">
                                    <p:tmPct val="10000"/>
                                  </p:iterate>
                                  <p:childTnLst>
                                    <p:set>
                                      <p:cBhvr>
                                        <p:cTn id="49" dur="1" fill="hold">
                                          <p:stCondLst>
                                            <p:cond delay="0"/>
                                          </p:stCondLst>
                                        </p:cTn>
                                        <p:tgtEl>
                                          <p:spTgt spid="6"/>
                                        </p:tgtEl>
                                        <p:attrNameLst>
                                          <p:attrName>style.visibility</p:attrName>
                                        </p:attrNameLst>
                                      </p:cBhvr>
                                      <p:to>
                                        <p:strVal val="visible"/>
                                      </p:to>
                                    </p:set>
                                    <p:anim calcmode="lin" valueType="num">
                                      <p:cBhvr>
                                        <p:cTn id="50"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51" dur="500" fill="hold"/>
                                        <p:tgtEl>
                                          <p:spTgt spid="6"/>
                                        </p:tgtEl>
                                        <p:attrNameLst>
                                          <p:attrName>ppt_y</p:attrName>
                                        </p:attrNameLst>
                                      </p:cBhvr>
                                      <p:tavLst>
                                        <p:tav tm="0">
                                          <p:val>
                                            <p:strVal val="#ppt_y"/>
                                          </p:val>
                                        </p:tav>
                                        <p:tav tm="100000">
                                          <p:val>
                                            <p:strVal val="#ppt_y"/>
                                          </p:val>
                                        </p:tav>
                                      </p:tavLst>
                                    </p:anim>
                                    <p:anim calcmode="lin" valueType="num">
                                      <p:cBhvr>
                                        <p:cTn id="52"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53"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54" dur="500" tmFilter="0,0; .5, 1; 1, 1"/>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8" grpId="0"/>
      <p:bldP spid="19" grpId="0"/>
      <p:bldP spid="6"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文本框 15"/>
          <p:cNvSpPr txBox="1"/>
          <p:nvPr/>
        </p:nvSpPr>
        <p:spPr>
          <a:xfrm>
            <a:off x="709295" y="309880"/>
            <a:ext cx="284480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任务一</a:t>
            </a:r>
            <a:r>
              <a:rPr lang="en-US" altLang="zh-CN" sz="1700" b="1" dirty="0">
                <a:solidFill>
                  <a:srgbClr val="1B4367"/>
                </a:solidFill>
                <a:cs typeface="+mn-ea"/>
                <a:sym typeface="+mn-lt"/>
              </a:rPr>
              <a:t>  </a:t>
            </a:r>
            <a:r>
              <a:rPr lang="zh-CN" altLang="en-US" sz="1700" b="1" dirty="0">
                <a:solidFill>
                  <a:srgbClr val="1B4367"/>
                </a:solidFill>
                <a:cs typeface="+mn-ea"/>
                <a:sym typeface="+mn-lt"/>
              </a:rPr>
              <a:t>能力和职业能力</a:t>
            </a:r>
            <a:endParaRPr lang="zh-CN" altLang="en-US" sz="1700" b="1" dirty="0">
              <a:solidFill>
                <a:srgbClr val="1B4367"/>
              </a:solidFill>
              <a:cs typeface="+mn-ea"/>
              <a:sym typeface="+mn-lt"/>
            </a:endParaRPr>
          </a:p>
        </p:txBody>
      </p:sp>
      <p:cxnSp>
        <p:nvCxnSpPr>
          <p:cNvPr id="45" name="直接连接符 44"/>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635" y="857885"/>
            <a:ext cx="9144000" cy="615950"/>
          </a:xfrm>
          <a:prstGeom prst="rect">
            <a:avLst/>
          </a:prstGeom>
          <a:solidFill>
            <a:srgbClr val="1D4865"/>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6" name="矩形 13"/>
          <p:cNvSpPr>
            <a:spLocks noChangeArrowheads="1"/>
          </p:cNvSpPr>
          <p:nvPr/>
        </p:nvSpPr>
        <p:spPr bwMode="auto">
          <a:xfrm>
            <a:off x="737235" y="864235"/>
            <a:ext cx="5174615" cy="583565"/>
          </a:xfrm>
          <a:prstGeom prst="rect">
            <a:avLst/>
          </a:prstGeom>
          <a:noFill/>
          <a:ln w="9525">
            <a:noFill/>
            <a:miter lim="800000"/>
          </a:ln>
        </p:spPr>
        <p:txBody>
          <a:bodyPr wrap="square">
            <a:spAutoFit/>
          </a:bodyPr>
          <a:p>
            <a:pPr algn="just"/>
            <a:r>
              <a:rPr lang="zh-CN" altLang="en-US" sz="3200" b="1">
                <a:solidFill>
                  <a:schemeClr val="bg1"/>
                </a:solidFill>
                <a:latin typeface="微软雅黑" panose="020B0503020204020204" pitchFamily="34" charset="-122"/>
                <a:ea typeface="微软雅黑" panose="020B0503020204020204" pitchFamily="34" charset="-122"/>
              </a:rPr>
              <a:t>一、能力的定义与分类</a:t>
            </a:r>
            <a:endParaRPr lang="zh-CN" altLang="en-US" sz="3200" b="1">
              <a:solidFill>
                <a:schemeClr val="bg1"/>
              </a:solidFill>
              <a:latin typeface="微软雅黑" panose="020B0503020204020204" pitchFamily="34" charset="-122"/>
              <a:ea typeface="微软雅黑" panose="020B0503020204020204" pitchFamily="34" charset="-122"/>
            </a:endParaRPr>
          </a:p>
        </p:txBody>
      </p:sp>
      <p:sp>
        <p:nvSpPr>
          <p:cNvPr id="31" name="矩形 30"/>
          <p:cNvSpPr>
            <a:spLocks noChangeArrowheads="1"/>
          </p:cNvSpPr>
          <p:nvPr/>
        </p:nvSpPr>
        <p:spPr bwMode="auto">
          <a:xfrm>
            <a:off x="1369060" y="2399030"/>
            <a:ext cx="6803390" cy="1955800"/>
          </a:xfrm>
          <a:prstGeom prst="rect">
            <a:avLst/>
          </a:prstGeom>
          <a:noFill/>
          <a:ln w="9525">
            <a:noFill/>
            <a:miter lim="800000"/>
          </a:ln>
        </p:spPr>
        <p:txBody>
          <a:bodyPr wrap="square">
            <a:noAutofit/>
          </a:bodyPr>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能力是顺利完成一项任务或者目标所体现出来的综合素质。能力是直接影响活动效率，并使活动顺利完成的个性心理特征。能力总是和人类完成的一定任务或目标联系在一起，而且只有完成任务或目标所必需的、直接影响效率的，并能使任务或目标顺利进行的心理特征，才是能力。</a:t>
            </a:r>
            <a:endParaRPr lang="zh-CN" altLang="en-US" sz="1800">
              <a:solidFill>
                <a:schemeClr val="tx1"/>
              </a:solidFill>
              <a:latin typeface="微软雅黑" panose="020B0503020204020204" pitchFamily="34" charset="-122"/>
              <a:ea typeface="微软雅黑" panose="020B0503020204020204" pitchFamily="34" charset="-122"/>
            </a:endParaRPr>
          </a:p>
        </p:txBody>
      </p:sp>
      <p:grpSp>
        <p:nvGrpSpPr>
          <p:cNvPr id="19" name="组合 18"/>
          <p:cNvGrpSpPr/>
          <p:nvPr>
            <p:custDataLst>
              <p:tags r:id="rId1"/>
            </p:custDataLst>
          </p:nvPr>
        </p:nvGrpSpPr>
        <p:grpSpPr>
          <a:xfrm>
            <a:off x="670767" y="1813082"/>
            <a:ext cx="507683" cy="507683"/>
            <a:chOff x="3424768" y="1611109"/>
            <a:chExt cx="759650" cy="759649"/>
          </a:xfrm>
          <a:solidFill>
            <a:schemeClr val="bg1"/>
          </a:solidFill>
        </p:grpSpPr>
        <p:sp>
          <p:nvSpPr>
            <p:cNvPr id="33" name="椭圆 32"/>
            <p:cNvSpPr/>
            <p:nvPr>
              <p:custDataLst>
                <p:tags r:id="rId2"/>
              </p:custDataLst>
            </p:nvPr>
          </p:nvSpPr>
          <p:spPr>
            <a:xfrm>
              <a:off x="3424768" y="1611109"/>
              <a:ext cx="759650" cy="759649"/>
            </a:xfrm>
            <a:prstGeom prst="ellipse">
              <a:avLst/>
            </a:prstGeom>
            <a:solidFill>
              <a:srgbClr val="1B4367"/>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75000"/>
                    <a:lumOff val="25000"/>
                  </a:schemeClr>
                </a:solidFill>
                <a:cs typeface="+mn-ea"/>
                <a:sym typeface="+mn-lt"/>
              </a:endParaRPr>
            </a:p>
          </p:txBody>
        </p:sp>
        <p:sp>
          <p:nvSpPr>
            <p:cNvPr id="34" name="Freeform 5"/>
            <p:cNvSpPr>
              <a:spLocks noEditPoints="1"/>
            </p:cNvSpPr>
            <p:nvPr>
              <p:custDataLst>
                <p:tags r:id="rId3"/>
              </p:custDataLst>
            </p:nvPr>
          </p:nvSpPr>
          <p:spPr bwMode="auto">
            <a:xfrm>
              <a:off x="3524311" y="1805900"/>
              <a:ext cx="555723" cy="348110"/>
            </a:xfrm>
            <a:custGeom>
              <a:avLst/>
              <a:gdLst>
                <a:gd name="T0" fmla="*/ 211 w 260"/>
                <a:gd name="T1" fmla="*/ 65 h 162"/>
                <a:gd name="T2" fmla="*/ 146 w 260"/>
                <a:gd name="T3" fmla="*/ 0 h 162"/>
                <a:gd name="T4" fmla="*/ 90 w 260"/>
                <a:gd name="T5" fmla="*/ 33 h 162"/>
                <a:gd name="T6" fmla="*/ 81 w 260"/>
                <a:gd name="T7" fmla="*/ 32 h 162"/>
                <a:gd name="T8" fmla="*/ 35 w 260"/>
                <a:gd name="T9" fmla="*/ 67 h 162"/>
                <a:gd name="T10" fmla="*/ 0 w 260"/>
                <a:gd name="T11" fmla="*/ 114 h 162"/>
                <a:gd name="T12" fmla="*/ 49 w 260"/>
                <a:gd name="T13" fmla="*/ 162 h 162"/>
                <a:gd name="T14" fmla="*/ 211 w 260"/>
                <a:gd name="T15" fmla="*/ 162 h 162"/>
                <a:gd name="T16" fmla="*/ 260 w 260"/>
                <a:gd name="T17" fmla="*/ 114 h 162"/>
                <a:gd name="T18" fmla="*/ 211 w 260"/>
                <a:gd name="T19" fmla="*/ 65 h 162"/>
                <a:gd name="T20" fmla="*/ 130 w 260"/>
                <a:gd name="T21" fmla="*/ 146 h 162"/>
                <a:gd name="T22" fmla="*/ 81 w 260"/>
                <a:gd name="T23" fmla="*/ 81 h 162"/>
                <a:gd name="T24" fmla="*/ 114 w 260"/>
                <a:gd name="T25" fmla="*/ 81 h 162"/>
                <a:gd name="T26" fmla="*/ 114 w 260"/>
                <a:gd name="T27" fmla="*/ 32 h 162"/>
                <a:gd name="T28" fmla="*/ 146 w 260"/>
                <a:gd name="T29" fmla="*/ 32 h 162"/>
                <a:gd name="T30" fmla="*/ 146 w 260"/>
                <a:gd name="T31" fmla="*/ 81 h 162"/>
                <a:gd name="T32" fmla="*/ 179 w 260"/>
                <a:gd name="T33" fmla="*/ 81 h 162"/>
                <a:gd name="T34" fmla="*/ 130 w 260"/>
                <a:gd name="T35" fmla="*/ 146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0" h="162">
                  <a:moveTo>
                    <a:pt x="211" y="65"/>
                  </a:moveTo>
                  <a:cubicBezTo>
                    <a:pt x="211" y="29"/>
                    <a:pt x="182" y="0"/>
                    <a:pt x="146" y="0"/>
                  </a:cubicBezTo>
                  <a:cubicBezTo>
                    <a:pt x="122" y="0"/>
                    <a:pt x="101" y="13"/>
                    <a:pt x="90" y="33"/>
                  </a:cubicBezTo>
                  <a:cubicBezTo>
                    <a:pt x="87" y="33"/>
                    <a:pt x="84" y="32"/>
                    <a:pt x="81" y="32"/>
                  </a:cubicBezTo>
                  <a:cubicBezTo>
                    <a:pt x="59" y="32"/>
                    <a:pt x="41" y="47"/>
                    <a:pt x="35" y="67"/>
                  </a:cubicBezTo>
                  <a:cubicBezTo>
                    <a:pt x="15" y="73"/>
                    <a:pt x="0" y="92"/>
                    <a:pt x="0" y="114"/>
                  </a:cubicBezTo>
                  <a:cubicBezTo>
                    <a:pt x="0" y="140"/>
                    <a:pt x="22" y="162"/>
                    <a:pt x="49" y="162"/>
                  </a:cubicBezTo>
                  <a:cubicBezTo>
                    <a:pt x="211" y="162"/>
                    <a:pt x="211" y="162"/>
                    <a:pt x="211" y="162"/>
                  </a:cubicBezTo>
                  <a:cubicBezTo>
                    <a:pt x="238" y="162"/>
                    <a:pt x="260" y="140"/>
                    <a:pt x="260" y="114"/>
                  </a:cubicBezTo>
                  <a:cubicBezTo>
                    <a:pt x="260" y="87"/>
                    <a:pt x="238" y="65"/>
                    <a:pt x="211" y="65"/>
                  </a:cubicBezTo>
                  <a:close/>
                  <a:moveTo>
                    <a:pt x="130" y="146"/>
                  </a:moveTo>
                  <a:cubicBezTo>
                    <a:pt x="81" y="81"/>
                    <a:pt x="81" y="81"/>
                    <a:pt x="81" y="81"/>
                  </a:cubicBezTo>
                  <a:cubicBezTo>
                    <a:pt x="114" y="81"/>
                    <a:pt x="114" y="81"/>
                    <a:pt x="114" y="81"/>
                  </a:cubicBezTo>
                  <a:cubicBezTo>
                    <a:pt x="114" y="32"/>
                    <a:pt x="114" y="32"/>
                    <a:pt x="114" y="32"/>
                  </a:cubicBezTo>
                  <a:cubicBezTo>
                    <a:pt x="146" y="32"/>
                    <a:pt x="146" y="32"/>
                    <a:pt x="146" y="32"/>
                  </a:cubicBezTo>
                  <a:cubicBezTo>
                    <a:pt x="146" y="81"/>
                    <a:pt x="146" y="81"/>
                    <a:pt x="146" y="81"/>
                  </a:cubicBezTo>
                  <a:cubicBezTo>
                    <a:pt x="179" y="81"/>
                    <a:pt x="179" y="81"/>
                    <a:pt x="179" y="81"/>
                  </a:cubicBezTo>
                  <a:lnTo>
                    <a:pt x="130" y="146"/>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cs typeface="+mn-ea"/>
                <a:sym typeface="+mn-lt"/>
              </a:endParaRPr>
            </a:p>
          </p:txBody>
        </p:sp>
      </p:grpSp>
      <p:sp>
        <p:nvSpPr>
          <p:cNvPr id="40" name="TextBox 1210"/>
          <p:cNvSpPr/>
          <p:nvPr>
            <p:custDataLst>
              <p:tags r:id="rId4"/>
            </p:custDataLst>
          </p:nvPr>
        </p:nvSpPr>
        <p:spPr>
          <a:xfrm>
            <a:off x="1254651" y="1879021"/>
            <a:ext cx="645160" cy="375920"/>
          </a:xfrm>
          <a:prstGeom prst="rect">
            <a:avLst/>
          </a:prstGeom>
          <a:noFill/>
          <a:ln w="9525">
            <a:noFill/>
            <a:miter/>
          </a:ln>
          <a:extLst>
            <a:ext uri="{909E8E84-426E-40DD-AFC4-6F175D3DCCD1}">
              <a14:hiddenFill xmlns:a14="http://schemas.microsoft.com/office/drawing/2010/main">
                <a:solidFill>
                  <a:srgbClr val="5CA0B4"/>
                </a:solidFill>
              </a14:hiddenFill>
            </a:ext>
          </a:extLst>
        </p:spPr>
        <p:txBody>
          <a:bodyPr wrap="none" lIns="68580" tIns="34290" rIns="68580" bIns="34290">
            <a:spAutoFit/>
          </a:bodyPr>
          <a:p>
            <a:pPr lvl="0" algn="l"/>
            <a:r>
              <a:rPr lang="zh-CN" altLang="en-US" sz="2000" b="1" dirty="0">
                <a:solidFill>
                  <a:srgbClr val="1B4367"/>
                </a:solidFill>
                <a:cs typeface="+mn-ea"/>
                <a:sym typeface="+mn-lt"/>
              </a:rPr>
              <a:t>能力</a:t>
            </a:r>
            <a:endParaRPr lang="zh-CN" altLang="en-US" sz="2000" b="1" dirty="0">
              <a:solidFill>
                <a:srgbClr val="1B4367"/>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0">
        <p14:warp/>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16"/>
                                        </p:tgtEl>
                                        <p:attrNameLst>
                                          <p:attrName>style.visibility</p:attrName>
                                        </p:attrNameLst>
                                      </p:cBhvr>
                                      <p:to>
                                        <p:strVal val="visible"/>
                                      </p:to>
                                    </p:set>
                                    <p:anim calcmode="lin" valueType="num">
                                      <p:cBhvr>
                                        <p:cTn id="7" dur="500" fill="hold"/>
                                        <p:tgtEl>
                                          <p:spTgt spid="1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6"/>
                                        </p:tgtEl>
                                        <p:attrNameLst>
                                          <p:attrName>ppt_y</p:attrName>
                                        </p:attrNameLst>
                                      </p:cBhvr>
                                      <p:tavLst>
                                        <p:tav tm="0">
                                          <p:val>
                                            <p:strVal val="#ppt_y"/>
                                          </p:val>
                                        </p:tav>
                                        <p:tav tm="100000">
                                          <p:val>
                                            <p:strVal val="#ppt_y"/>
                                          </p:val>
                                        </p:tav>
                                      </p:tavLst>
                                    </p:anim>
                                    <p:anim calcmode="lin" valueType="num">
                                      <p:cBhvr>
                                        <p:cTn id="9" dur="500" fill="hold"/>
                                        <p:tgtEl>
                                          <p:spTgt spid="1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16"/>
                                        </p:tgtEl>
                                      </p:cBhvr>
                                    </p:animEffect>
                                  </p:childTnLst>
                                </p:cTn>
                              </p:par>
                            </p:childTnLst>
                          </p:cTn>
                        </p:par>
                        <p:par>
                          <p:cTn id="12" fill="hold">
                            <p:stCondLst>
                              <p:cond delay="1049"/>
                            </p:stCondLst>
                            <p:childTnLst>
                              <p:par>
                                <p:cTn id="13" presetID="22" presetClass="entr" presetSubtype="8" fill="hold" nodeType="afterEffect">
                                  <p:stCondLst>
                                    <p:cond delay="0"/>
                                  </p:stCondLst>
                                  <p:childTnLst>
                                    <p:set>
                                      <p:cBhvr>
                                        <p:cTn id="14" dur="1" fill="hold">
                                          <p:stCondLst>
                                            <p:cond delay="0"/>
                                          </p:stCondLst>
                                        </p:cTn>
                                        <p:tgtEl>
                                          <p:spTgt spid="45"/>
                                        </p:tgtEl>
                                        <p:attrNameLst>
                                          <p:attrName>style.visibility</p:attrName>
                                        </p:attrNameLst>
                                      </p:cBhvr>
                                      <p:to>
                                        <p:strVal val="visible"/>
                                      </p:to>
                                    </p:set>
                                    <p:animEffect transition="in" filter="wipe(left)">
                                      <p:cBhvr>
                                        <p:cTn id="15" dur="300"/>
                                        <p:tgtEl>
                                          <p:spTgt spid="45"/>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26"/>
                                        </p:tgtEl>
                                        <p:attrNameLst>
                                          <p:attrName>style.visibility</p:attrName>
                                        </p:attrNameLst>
                                      </p:cBhvr>
                                      <p:to>
                                        <p:strVal val="visible"/>
                                      </p:to>
                                    </p:set>
                                    <p:anim calcmode="lin" valueType="num">
                                      <p:cBhvr>
                                        <p:cTn id="18" dur="500" fill="hold"/>
                                        <p:tgtEl>
                                          <p:spTgt spid="26"/>
                                        </p:tgtEl>
                                        <p:attrNameLst>
                                          <p:attrName>ppt_w</p:attrName>
                                        </p:attrNameLst>
                                      </p:cBhvr>
                                      <p:tavLst>
                                        <p:tav tm="0">
                                          <p:val>
                                            <p:fltVal val="0"/>
                                          </p:val>
                                        </p:tav>
                                        <p:tav tm="100000">
                                          <p:val>
                                            <p:strVal val="#ppt_w"/>
                                          </p:val>
                                        </p:tav>
                                      </p:tavLst>
                                    </p:anim>
                                    <p:anim calcmode="lin" valueType="num">
                                      <p:cBhvr>
                                        <p:cTn id="19" dur="500" fill="hold"/>
                                        <p:tgtEl>
                                          <p:spTgt spid="26"/>
                                        </p:tgtEl>
                                        <p:attrNameLst>
                                          <p:attrName>ppt_h</p:attrName>
                                        </p:attrNameLst>
                                      </p:cBhvr>
                                      <p:tavLst>
                                        <p:tav tm="0">
                                          <p:val>
                                            <p:fltVal val="0"/>
                                          </p:val>
                                        </p:tav>
                                        <p:tav tm="100000">
                                          <p:val>
                                            <p:strVal val="#ppt_h"/>
                                          </p:val>
                                        </p:tav>
                                      </p:tavLst>
                                    </p:anim>
                                    <p:animEffect transition="in" filter="fade">
                                      <p:cBhvr>
                                        <p:cTn id="20" dur="500"/>
                                        <p:tgtEl>
                                          <p:spTgt spid="26"/>
                                        </p:tgtEl>
                                      </p:cBhvr>
                                    </p:animEffect>
                                  </p:childTnLst>
                                </p:cTn>
                              </p:par>
                            </p:childTnLst>
                          </p:cTn>
                        </p:par>
                        <p:par>
                          <p:cTn id="21" fill="hold">
                            <p:stCondLst>
                              <p:cond delay="1549"/>
                            </p:stCondLst>
                            <p:childTnLst>
                              <p:par>
                                <p:cTn id="22" presetID="53" presetClass="entr" presetSubtype="16" fill="hold" nodeType="after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p:cTn id="24" dur="500" fill="hold"/>
                                        <p:tgtEl>
                                          <p:spTgt spid="19"/>
                                        </p:tgtEl>
                                        <p:attrNameLst>
                                          <p:attrName>ppt_w</p:attrName>
                                        </p:attrNameLst>
                                      </p:cBhvr>
                                      <p:tavLst>
                                        <p:tav tm="0">
                                          <p:val>
                                            <p:fltVal val="0"/>
                                          </p:val>
                                        </p:tav>
                                        <p:tav tm="100000">
                                          <p:val>
                                            <p:strVal val="#ppt_w"/>
                                          </p:val>
                                        </p:tav>
                                      </p:tavLst>
                                    </p:anim>
                                    <p:anim calcmode="lin" valueType="num">
                                      <p:cBhvr>
                                        <p:cTn id="25" dur="500" fill="hold"/>
                                        <p:tgtEl>
                                          <p:spTgt spid="19"/>
                                        </p:tgtEl>
                                        <p:attrNameLst>
                                          <p:attrName>ppt_h</p:attrName>
                                        </p:attrNameLst>
                                      </p:cBhvr>
                                      <p:tavLst>
                                        <p:tav tm="0">
                                          <p:val>
                                            <p:fltVal val="0"/>
                                          </p:val>
                                        </p:tav>
                                        <p:tav tm="100000">
                                          <p:val>
                                            <p:strVal val="#ppt_h"/>
                                          </p:val>
                                        </p:tav>
                                      </p:tavLst>
                                    </p:anim>
                                    <p:animEffect transition="in" filter="fade">
                                      <p:cBhvr>
                                        <p:cTn id="26" dur="500"/>
                                        <p:tgtEl>
                                          <p:spTgt spid="19"/>
                                        </p:tgtEl>
                                      </p:cBhvr>
                                    </p:animEffect>
                                  </p:childTnLst>
                                </p:cTn>
                              </p:par>
                              <p:par>
                                <p:cTn id="27" presetID="2" presetClass="entr" presetSubtype="2" fill="hold" grpId="0" nodeType="withEffect">
                                  <p:stCondLst>
                                    <p:cond delay="0"/>
                                  </p:stCondLst>
                                  <p:childTnLst>
                                    <p:set>
                                      <p:cBhvr>
                                        <p:cTn id="28" dur="1" fill="hold">
                                          <p:stCondLst>
                                            <p:cond delay="0"/>
                                          </p:stCondLst>
                                        </p:cTn>
                                        <p:tgtEl>
                                          <p:spTgt spid="40"/>
                                        </p:tgtEl>
                                        <p:attrNameLst>
                                          <p:attrName>style.visibility</p:attrName>
                                        </p:attrNameLst>
                                      </p:cBhvr>
                                      <p:to>
                                        <p:strVal val="visible"/>
                                      </p:to>
                                    </p:set>
                                    <p:anim calcmode="lin" valueType="num">
                                      <p:cBhvr additive="base">
                                        <p:cTn id="29" dur="500" fill="hold"/>
                                        <p:tgtEl>
                                          <p:spTgt spid="40"/>
                                        </p:tgtEl>
                                        <p:attrNameLst>
                                          <p:attrName>ppt_x</p:attrName>
                                        </p:attrNameLst>
                                      </p:cBhvr>
                                      <p:tavLst>
                                        <p:tav tm="0">
                                          <p:val>
                                            <p:strVal val="1+#ppt_w/2"/>
                                          </p:val>
                                        </p:tav>
                                        <p:tav tm="100000">
                                          <p:val>
                                            <p:strVal val="#ppt_x"/>
                                          </p:val>
                                        </p:tav>
                                      </p:tavLst>
                                    </p:anim>
                                    <p:anim calcmode="lin" valueType="num">
                                      <p:cBhvr additive="base">
                                        <p:cTn id="30" dur="500" fill="hold"/>
                                        <p:tgtEl>
                                          <p:spTgt spid="40"/>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grpId="0" nodeType="clickEffect">
                                  <p:stCondLst>
                                    <p:cond delay="900"/>
                                  </p:stCondLst>
                                  <p:childTnLst>
                                    <p:set>
                                      <p:cBhvr>
                                        <p:cTn id="34" dur="1" fill="hold">
                                          <p:stCondLst>
                                            <p:cond delay="0"/>
                                          </p:stCondLst>
                                        </p:cTn>
                                        <p:tgtEl>
                                          <p:spTgt spid="31"/>
                                        </p:tgtEl>
                                        <p:attrNameLst>
                                          <p:attrName>style.visibility</p:attrName>
                                        </p:attrNameLst>
                                      </p:cBhvr>
                                      <p:to>
                                        <p:strVal val="visible"/>
                                      </p:to>
                                    </p:set>
                                    <p:animEffect transition="in" filter="wipe(up)">
                                      <p:cBhvr>
                                        <p:cTn id="3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p:bldP spid="26" grpId="0"/>
      <p:bldP spid="31" grpId="0"/>
      <p:bldP spid="40"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文本框 15"/>
          <p:cNvSpPr txBox="1"/>
          <p:nvPr/>
        </p:nvSpPr>
        <p:spPr>
          <a:xfrm>
            <a:off x="709295" y="309880"/>
            <a:ext cx="284480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任务一</a:t>
            </a:r>
            <a:r>
              <a:rPr lang="en-US" altLang="zh-CN" sz="1700" b="1" dirty="0">
                <a:solidFill>
                  <a:srgbClr val="1B4367"/>
                </a:solidFill>
                <a:cs typeface="+mn-ea"/>
                <a:sym typeface="+mn-lt"/>
              </a:rPr>
              <a:t>  </a:t>
            </a:r>
            <a:r>
              <a:rPr lang="zh-CN" altLang="en-US" sz="1700" b="1" dirty="0">
                <a:solidFill>
                  <a:srgbClr val="1B4367"/>
                </a:solidFill>
                <a:cs typeface="+mn-ea"/>
                <a:sym typeface="+mn-lt"/>
              </a:rPr>
              <a:t>能力和职业能力</a:t>
            </a:r>
            <a:endParaRPr lang="zh-CN" altLang="en-US" sz="1700" b="1" dirty="0">
              <a:solidFill>
                <a:srgbClr val="1B4367"/>
              </a:solidFill>
              <a:cs typeface="+mn-ea"/>
              <a:sym typeface="+mn-lt"/>
            </a:endParaRPr>
          </a:p>
        </p:txBody>
      </p:sp>
      <p:cxnSp>
        <p:nvCxnSpPr>
          <p:cNvPr id="45" name="直接连接符 44"/>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635" y="857885"/>
            <a:ext cx="9144000" cy="615950"/>
          </a:xfrm>
          <a:prstGeom prst="rect">
            <a:avLst/>
          </a:prstGeom>
          <a:solidFill>
            <a:srgbClr val="1D4865"/>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6" name="矩形 13"/>
          <p:cNvSpPr>
            <a:spLocks noChangeArrowheads="1"/>
          </p:cNvSpPr>
          <p:nvPr/>
        </p:nvSpPr>
        <p:spPr bwMode="auto">
          <a:xfrm>
            <a:off x="737235" y="864235"/>
            <a:ext cx="5174615" cy="583565"/>
          </a:xfrm>
          <a:prstGeom prst="rect">
            <a:avLst/>
          </a:prstGeom>
          <a:noFill/>
          <a:ln w="9525">
            <a:noFill/>
            <a:miter lim="800000"/>
          </a:ln>
        </p:spPr>
        <p:txBody>
          <a:bodyPr wrap="square">
            <a:spAutoFit/>
          </a:bodyPr>
          <a:p>
            <a:pPr algn="just"/>
            <a:r>
              <a:rPr lang="zh-CN" altLang="en-US" sz="3200" b="1">
                <a:solidFill>
                  <a:schemeClr val="bg1"/>
                </a:solidFill>
                <a:latin typeface="微软雅黑" panose="020B0503020204020204" pitchFamily="34" charset="-122"/>
                <a:ea typeface="微软雅黑" panose="020B0503020204020204" pitchFamily="34" charset="-122"/>
              </a:rPr>
              <a:t>一、能力的定义与分类</a:t>
            </a:r>
            <a:endParaRPr lang="zh-CN" altLang="en-US" sz="3200" b="1">
              <a:solidFill>
                <a:schemeClr val="bg1"/>
              </a:solidFill>
              <a:latin typeface="微软雅黑" panose="020B0503020204020204" pitchFamily="34" charset="-122"/>
              <a:ea typeface="微软雅黑" panose="020B0503020204020204" pitchFamily="34" charset="-122"/>
            </a:endParaRPr>
          </a:p>
        </p:txBody>
      </p:sp>
      <p:grpSp>
        <p:nvGrpSpPr>
          <p:cNvPr id="19" name="组合 18"/>
          <p:cNvGrpSpPr/>
          <p:nvPr>
            <p:custDataLst>
              <p:tags r:id="rId1"/>
            </p:custDataLst>
          </p:nvPr>
        </p:nvGrpSpPr>
        <p:grpSpPr>
          <a:xfrm>
            <a:off x="670767" y="1813082"/>
            <a:ext cx="507683" cy="507683"/>
            <a:chOff x="3424768" y="1611109"/>
            <a:chExt cx="759650" cy="759649"/>
          </a:xfrm>
          <a:solidFill>
            <a:schemeClr val="bg1"/>
          </a:solidFill>
        </p:grpSpPr>
        <p:sp>
          <p:nvSpPr>
            <p:cNvPr id="33" name="椭圆 32"/>
            <p:cNvSpPr/>
            <p:nvPr>
              <p:custDataLst>
                <p:tags r:id="rId2"/>
              </p:custDataLst>
            </p:nvPr>
          </p:nvSpPr>
          <p:spPr>
            <a:xfrm>
              <a:off x="3424768" y="1611109"/>
              <a:ext cx="759650" cy="759649"/>
            </a:xfrm>
            <a:prstGeom prst="ellipse">
              <a:avLst/>
            </a:prstGeom>
            <a:solidFill>
              <a:srgbClr val="1B4367"/>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75000"/>
                    <a:lumOff val="25000"/>
                  </a:schemeClr>
                </a:solidFill>
                <a:cs typeface="+mn-ea"/>
                <a:sym typeface="+mn-lt"/>
              </a:endParaRPr>
            </a:p>
          </p:txBody>
        </p:sp>
        <p:sp>
          <p:nvSpPr>
            <p:cNvPr id="34" name="Freeform 5"/>
            <p:cNvSpPr>
              <a:spLocks noEditPoints="1"/>
            </p:cNvSpPr>
            <p:nvPr>
              <p:custDataLst>
                <p:tags r:id="rId3"/>
              </p:custDataLst>
            </p:nvPr>
          </p:nvSpPr>
          <p:spPr bwMode="auto">
            <a:xfrm>
              <a:off x="3524311" y="1805900"/>
              <a:ext cx="555723" cy="348110"/>
            </a:xfrm>
            <a:custGeom>
              <a:avLst/>
              <a:gdLst>
                <a:gd name="T0" fmla="*/ 211 w 260"/>
                <a:gd name="T1" fmla="*/ 65 h 162"/>
                <a:gd name="T2" fmla="*/ 146 w 260"/>
                <a:gd name="T3" fmla="*/ 0 h 162"/>
                <a:gd name="T4" fmla="*/ 90 w 260"/>
                <a:gd name="T5" fmla="*/ 33 h 162"/>
                <a:gd name="T6" fmla="*/ 81 w 260"/>
                <a:gd name="T7" fmla="*/ 32 h 162"/>
                <a:gd name="T8" fmla="*/ 35 w 260"/>
                <a:gd name="T9" fmla="*/ 67 h 162"/>
                <a:gd name="T10" fmla="*/ 0 w 260"/>
                <a:gd name="T11" fmla="*/ 114 h 162"/>
                <a:gd name="T12" fmla="*/ 49 w 260"/>
                <a:gd name="T13" fmla="*/ 162 h 162"/>
                <a:gd name="T14" fmla="*/ 211 w 260"/>
                <a:gd name="T15" fmla="*/ 162 h 162"/>
                <a:gd name="T16" fmla="*/ 260 w 260"/>
                <a:gd name="T17" fmla="*/ 114 h 162"/>
                <a:gd name="T18" fmla="*/ 211 w 260"/>
                <a:gd name="T19" fmla="*/ 65 h 162"/>
                <a:gd name="T20" fmla="*/ 130 w 260"/>
                <a:gd name="T21" fmla="*/ 146 h 162"/>
                <a:gd name="T22" fmla="*/ 81 w 260"/>
                <a:gd name="T23" fmla="*/ 81 h 162"/>
                <a:gd name="T24" fmla="*/ 114 w 260"/>
                <a:gd name="T25" fmla="*/ 81 h 162"/>
                <a:gd name="T26" fmla="*/ 114 w 260"/>
                <a:gd name="T27" fmla="*/ 32 h 162"/>
                <a:gd name="T28" fmla="*/ 146 w 260"/>
                <a:gd name="T29" fmla="*/ 32 h 162"/>
                <a:gd name="T30" fmla="*/ 146 w 260"/>
                <a:gd name="T31" fmla="*/ 81 h 162"/>
                <a:gd name="T32" fmla="*/ 179 w 260"/>
                <a:gd name="T33" fmla="*/ 81 h 162"/>
                <a:gd name="T34" fmla="*/ 130 w 260"/>
                <a:gd name="T35" fmla="*/ 146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0" h="162">
                  <a:moveTo>
                    <a:pt x="211" y="65"/>
                  </a:moveTo>
                  <a:cubicBezTo>
                    <a:pt x="211" y="29"/>
                    <a:pt x="182" y="0"/>
                    <a:pt x="146" y="0"/>
                  </a:cubicBezTo>
                  <a:cubicBezTo>
                    <a:pt x="122" y="0"/>
                    <a:pt x="101" y="13"/>
                    <a:pt x="90" y="33"/>
                  </a:cubicBezTo>
                  <a:cubicBezTo>
                    <a:pt x="87" y="33"/>
                    <a:pt x="84" y="32"/>
                    <a:pt x="81" y="32"/>
                  </a:cubicBezTo>
                  <a:cubicBezTo>
                    <a:pt x="59" y="32"/>
                    <a:pt x="41" y="47"/>
                    <a:pt x="35" y="67"/>
                  </a:cubicBezTo>
                  <a:cubicBezTo>
                    <a:pt x="15" y="73"/>
                    <a:pt x="0" y="92"/>
                    <a:pt x="0" y="114"/>
                  </a:cubicBezTo>
                  <a:cubicBezTo>
                    <a:pt x="0" y="140"/>
                    <a:pt x="22" y="162"/>
                    <a:pt x="49" y="162"/>
                  </a:cubicBezTo>
                  <a:cubicBezTo>
                    <a:pt x="211" y="162"/>
                    <a:pt x="211" y="162"/>
                    <a:pt x="211" y="162"/>
                  </a:cubicBezTo>
                  <a:cubicBezTo>
                    <a:pt x="238" y="162"/>
                    <a:pt x="260" y="140"/>
                    <a:pt x="260" y="114"/>
                  </a:cubicBezTo>
                  <a:cubicBezTo>
                    <a:pt x="260" y="87"/>
                    <a:pt x="238" y="65"/>
                    <a:pt x="211" y="65"/>
                  </a:cubicBezTo>
                  <a:close/>
                  <a:moveTo>
                    <a:pt x="130" y="146"/>
                  </a:moveTo>
                  <a:cubicBezTo>
                    <a:pt x="81" y="81"/>
                    <a:pt x="81" y="81"/>
                    <a:pt x="81" y="81"/>
                  </a:cubicBezTo>
                  <a:cubicBezTo>
                    <a:pt x="114" y="81"/>
                    <a:pt x="114" y="81"/>
                    <a:pt x="114" y="81"/>
                  </a:cubicBezTo>
                  <a:cubicBezTo>
                    <a:pt x="114" y="32"/>
                    <a:pt x="114" y="32"/>
                    <a:pt x="114" y="32"/>
                  </a:cubicBezTo>
                  <a:cubicBezTo>
                    <a:pt x="146" y="32"/>
                    <a:pt x="146" y="32"/>
                    <a:pt x="146" y="32"/>
                  </a:cubicBezTo>
                  <a:cubicBezTo>
                    <a:pt x="146" y="81"/>
                    <a:pt x="146" y="81"/>
                    <a:pt x="146" y="81"/>
                  </a:cubicBezTo>
                  <a:cubicBezTo>
                    <a:pt x="179" y="81"/>
                    <a:pt x="179" y="81"/>
                    <a:pt x="179" y="81"/>
                  </a:cubicBezTo>
                  <a:lnTo>
                    <a:pt x="130" y="146"/>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cs typeface="+mn-ea"/>
                <a:sym typeface="+mn-lt"/>
              </a:endParaRPr>
            </a:p>
          </p:txBody>
        </p:sp>
      </p:grpSp>
      <p:sp>
        <p:nvSpPr>
          <p:cNvPr id="40" name="TextBox 1210"/>
          <p:cNvSpPr/>
          <p:nvPr>
            <p:custDataLst>
              <p:tags r:id="rId4"/>
            </p:custDataLst>
          </p:nvPr>
        </p:nvSpPr>
        <p:spPr>
          <a:xfrm>
            <a:off x="1254651" y="1879021"/>
            <a:ext cx="1407160" cy="375920"/>
          </a:xfrm>
          <a:prstGeom prst="rect">
            <a:avLst/>
          </a:prstGeom>
          <a:noFill/>
          <a:ln w="9525">
            <a:noFill/>
            <a:miter/>
          </a:ln>
          <a:extLst>
            <a:ext uri="{909E8E84-426E-40DD-AFC4-6F175D3DCCD1}">
              <a14:hiddenFill xmlns:a14="http://schemas.microsoft.com/office/drawing/2010/main">
                <a:solidFill>
                  <a:srgbClr val="5CA0B4"/>
                </a:solidFill>
              </a14:hiddenFill>
            </a:ext>
          </a:extLst>
        </p:spPr>
        <p:txBody>
          <a:bodyPr wrap="none" lIns="68580" tIns="34290" rIns="68580" bIns="34290">
            <a:spAutoFit/>
          </a:bodyPr>
          <a:p>
            <a:pPr lvl="0" algn="l"/>
            <a:r>
              <a:rPr lang="zh-CN" altLang="en-US" sz="2000" b="1" dirty="0">
                <a:solidFill>
                  <a:srgbClr val="1B4367"/>
                </a:solidFill>
                <a:cs typeface="+mn-ea"/>
                <a:sym typeface="+mn-lt"/>
              </a:rPr>
              <a:t>能力的分类</a:t>
            </a:r>
            <a:endParaRPr lang="zh-CN" altLang="en-US" sz="2000" b="1" dirty="0">
              <a:solidFill>
                <a:srgbClr val="1B4367"/>
              </a:solidFill>
              <a:cs typeface="+mn-ea"/>
              <a:sym typeface="+mn-lt"/>
            </a:endParaRPr>
          </a:p>
        </p:txBody>
      </p:sp>
      <p:pic>
        <p:nvPicPr>
          <p:cNvPr id="2" name="图片 1" descr="SharedScreenshot"/>
          <p:cNvPicPr>
            <a:picLocks noChangeAspect="1"/>
          </p:cNvPicPr>
          <p:nvPr/>
        </p:nvPicPr>
        <p:blipFill>
          <a:blip r:embed="rId5">
            <a:clrChange>
              <a:clrFrom>
                <a:srgbClr val="FFFFFF">
                  <a:alpha val="100000"/>
                </a:srgbClr>
              </a:clrFrom>
              <a:clrTo>
                <a:srgbClr val="FFFFFF">
                  <a:alpha val="100000"/>
                  <a:alpha val="0"/>
                </a:srgbClr>
              </a:clrTo>
            </a:clrChange>
          </a:blip>
          <a:stretch>
            <a:fillRect/>
          </a:stretch>
        </p:blipFill>
        <p:spPr>
          <a:xfrm>
            <a:off x="844233" y="2336165"/>
            <a:ext cx="7455535" cy="26009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900" advClick="0" advTm="0">
        <p14:warp/>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16"/>
                                        </p:tgtEl>
                                        <p:attrNameLst>
                                          <p:attrName>style.visibility</p:attrName>
                                        </p:attrNameLst>
                                      </p:cBhvr>
                                      <p:to>
                                        <p:strVal val="visible"/>
                                      </p:to>
                                    </p:set>
                                    <p:anim calcmode="lin" valueType="num">
                                      <p:cBhvr>
                                        <p:cTn id="7" dur="500" fill="hold"/>
                                        <p:tgtEl>
                                          <p:spTgt spid="1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6"/>
                                        </p:tgtEl>
                                        <p:attrNameLst>
                                          <p:attrName>ppt_y</p:attrName>
                                        </p:attrNameLst>
                                      </p:cBhvr>
                                      <p:tavLst>
                                        <p:tav tm="0">
                                          <p:val>
                                            <p:strVal val="#ppt_y"/>
                                          </p:val>
                                        </p:tav>
                                        <p:tav tm="100000">
                                          <p:val>
                                            <p:strVal val="#ppt_y"/>
                                          </p:val>
                                        </p:tav>
                                      </p:tavLst>
                                    </p:anim>
                                    <p:anim calcmode="lin" valueType="num">
                                      <p:cBhvr>
                                        <p:cTn id="9" dur="500" fill="hold"/>
                                        <p:tgtEl>
                                          <p:spTgt spid="1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16"/>
                                        </p:tgtEl>
                                      </p:cBhvr>
                                    </p:animEffect>
                                  </p:childTnLst>
                                </p:cTn>
                              </p:par>
                            </p:childTnLst>
                          </p:cTn>
                        </p:par>
                        <p:par>
                          <p:cTn id="12" fill="hold">
                            <p:stCondLst>
                              <p:cond delay="1049"/>
                            </p:stCondLst>
                            <p:childTnLst>
                              <p:par>
                                <p:cTn id="13" presetID="22" presetClass="entr" presetSubtype="8" fill="hold" nodeType="afterEffect">
                                  <p:stCondLst>
                                    <p:cond delay="0"/>
                                  </p:stCondLst>
                                  <p:childTnLst>
                                    <p:set>
                                      <p:cBhvr>
                                        <p:cTn id="14" dur="1" fill="hold">
                                          <p:stCondLst>
                                            <p:cond delay="0"/>
                                          </p:stCondLst>
                                        </p:cTn>
                                        <p:tgtEl>
                                          <p:spTgt spid="45"/>
                                        </p:tgtEl>
                                        <p:attrNameLst>
                                          <p:attrName>style.visibility</p:attrName>
                                        </p:attrNameLst>
                                      </p:cBhvr>
                                      <p:to>
                                        <p:strVal val="visible"/>
                                      </p:to>
                                    </p:set>
                                    <p:animEffect transition="in" filter="wipe(left)">
                                      <p:cBhvr>
                                        <p:cTn id="15" dur="300"/>
                                        <p:tgtEl>
                                          <p:spTgt spid="45"/>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26"/>
                                        </p:tgtEl>
                                        <p:attrNameLst>
                                          <p:attrName>style.visibility</p:attrName>
                                        </p:attrNameLst>
                                      </p:cBhvr>
                                      <p:to>
                                        <p:strVal val="visible"/>
                                      </p:to>
                                    </p:set>
                                    <p:anim calcmode="lin" valueType="num">
                                      <p:cBhvr>
                                        <p:cTn id="18" dur="500" fill="hold"/>
                                        <p:tgtEl>
                                          <p:spTgt spid="26"/>
                                        </p:tgtEl>
                                        <p:attrNameLst>
                                          <p:attrName>ppt_w</p:attrName>
                                        </p:attrNameLst>
                                      </p:cBhvr>
                                      <p:tavLst>
                                        <p:tav tm="0">
                                          <p:val>
                                            <p:fltVal val="0"/>
                                          </p:val>
                                        </p:tav>
                                        <p:tav tm="100000">
                                          <p:val>
                                            <p:strVal val="#ppt_w"/>
                                          </p:val>
                                        </p:tav>
                                      </p:tavLst>
                                    </p:anim>
                                    <p:anim calcmode="lin" valueType="num">
                                      <p:cBhvr>
                                        <p:cTn id="19" dur="500" fill="hold"/>
                                        <p:tgtEl>
                                          <p:spTgt spid="26"/>
                                        </p:tgtEl>
                                        <p:attrNameLst>
                                          <p:attrName>ppt_h</p:attrName>
                                        </p:attrNameLst>
                                      </p:cBhvr>
                                      <p:tavLst>
                                        <p:tav tm="0">
                                          <p:val>
                                            <p:fltVal val="0"/>
                                          </p:val>
                                        </p:tav>
                                        <p:tav tm="100000">
                                          <p:val>
                                            <p:strVal val="#ppt_h"/>
                                          </p:val>
                                        </p:tav>
                                      </p:tavLst>
                                    </p:anim>
                                    <p:animEffect transition="in" filter="fade">
                                      <p:cBhvr>
                                        <p:cTn id="20" dur="500"/>
                                        <p:tgtEl>
                                          <p:spTgt spid="26"/>
                                        </p:tgtEl>
                                      </p:cBhvr>
                                    </p:animEffect>
                                  </p:childTnLst>
                                </p:cTn>
                              </p:par>
                            </p:childTnLst>
                          </p:cTn>
                        </p:par>
                        <p:par>
                          <p:cTn id="21" fill="hold">
                            <p:stCondLst>
                              <p:cond delay="1549"/>
                            </p:stCondLst>
                            <p:childTnLst>
                              <p:par>
                                <p:cTn id="22" presetID="53" presetClass="entr" presetSubtype="16" fill="hold" nodeType="after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p:cTn id="24" dur="500" fill="hold"/>
                                        <p:tgtEl>
                                          <p:spTgt spid="19"/>
                                        </p:tgtEl>
                                        <p:attrNameLst>
                                          <p:attrName>ppt_w</p:attrName>
                                        </p:attrNameLst>
                                      </p:cBhvr>
                                      <p:tavLst>
                                        <p:tav tm="0">
                                          <p:val>
                                            <p:fltVal val="0"/>
                                          </p:val>
                                        </p:tav>
                                        <p:tav tm="100000">
                                          <p:val>
                                            <p:strVal val="#ppt_w"/>
                                          </p:val>
                                        </p:tav>
                                      </p:tavLst>
                                    </p:anim>
                                    <p:anim calcmode="lin" valueType="num">
                                      <p:cBhvr>
                                        <p:cTn id="25" dur="500" fill="hold"/>
                                        <p:tgtEl>
                                          <p:spTgt spid="19"/>
                                        </p:tgtEl>
                                        <p:attrNameLst>
                                          <p:attrName>ppt_h</p:attrName>
                                        </p:attrNameLst>
                                      </p:cBhvr>
                                      <p:tavLst>
                                        <p:tav tm="0">
                                          <p:val>
                                            <p:fltVal val="0"/>
                                          </p:val>
                                        </p:tav>
                                        <p:tav tm="100000">
                                          <p:val>
                                            <p:strVal val="#ppt_h"/>
                                          </p:val>
                                        </p:tav>
                                      </p:tavLst>
                                    </p:anim>
                                    <p:animEffect transition="in" filter="fade">
                                      <p:cBhvr>
                                        <p:cTn id="26" dur="500"/>
                                        <p:tgtEl>
                                          <p:spTgt spid="19"/>
                                        </p:tgtEl>
                                      </p:cBhvr>
                                    </p:animEffect>
                                  </p:childTnLst>
                                </p:cTn>
                              </p:par>
                              <p:par>
                                <p:cTn id="27" presetID="2" presetClass="entr" presetSubtype="2" fill="hold" grpId="0" nodeType="withEffect">
                                  <p:stCondLst>
                                    <p:cond delay="0"/>
                                  </p:stCondLst>
                                  <p:childTnLst>
                                    <p:set>
                                      <p:cBhvr>
                                        <p:cTn id="28" dur="1" fill="hold">
                                          <p:stCondLst>
                                            <p:cond delay="0"/>
                                          </p:stCondLst>
                                        </p:cTn>
                                        <p:tgtEl>
                                          <p:spTgt spid="40"/>
                                        </p:tgtEl>
                                        <p:attrNameLst>
                                          <p:attrName>style.visibility</p:attrName>
                                        </p:attrNameLst>
                                      </p:cBhvr>
                                      <p:to>
                                        <p:strVal val="visible"/>
                                      </p:to>
                                    </p:set>
                                    <p:anim calcmode="lin" valueType="num">
                                      <p:cBhvr additive="base">
                                        <p:cTn id="29" dur="500" fill="hold"/>
                                        <p:tgtEl>
                                          <p:spTgt spid="40"/>
                                        </p:tgtEl>
                                        <p:attrNameLst>
                                          <p:attrName>ppt_x</p:attrName>
                                        </p:attrNameLst>
                                      </p:cBhvr>
                                      <p:tavLst>
                                        <p:tav tm="0">
                                          <p:val>
                                            <p:strVal val="1+#ppt_w/2"/>
                                          </p:val>
                                        </p:tav>
                                        <p:tav tm="100000">
                                          <p:val>
                                            <p:strVal val="#ppt_x"/>
                                          </p:val>
                                        </p:tav>
                                      </p:tavLst>
                                    </p:anim>
                                    <p:anim calcmode="lin" valueType="num">
                                      <p:cBhvr additive="base">
                                        <p:cTn id="30" dur="500" fill="hold"/>
                                        <p:tgtEl>
                                          <p:spTgt spid="4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p:bldP spid="26" grpId="0"/>
      <p:bldP spid="40"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文本框 15"/>
          <p:cNvSpPr txBox="1"/>
          <p:nvPr/>
        </p:nvSpPr>
        <p:spPr>
          <a:xfrm>
            <a:off x="709295" y="309880"/>
            <a:ext cx="284480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任务一</a:t>
            </a:r>
            <a:r>
              <a:rPr lang="en-US" altLang="zh-CN" sz="1700" b="1" dirty="0">
                <a:solidFill>
                  <a:srgbClr val="1B4367"/>
                </a:solidFill>
                <a:cs typeface="+mn-ea"/>
                <a:sym typeface="+mn-lt"/>
              </a:rPr>
              <a:t>  </a:t>
            </a:r>
            <a:r>
              <a:rPr lang="zh-CN" altLang="en-US" sz="1700" b="1" dirty="0">
                <a:solidFill>
                  <a:srgbClr val="1B4367"/>
                </a:solidFill>
                <a:cs typeface="+mn-ea"/>
                <a:sym typeface="+mn-lt"/>
              </a:rPr>
              <a:t>能力和职业能力</a:t>
            </a:r>
            <a:endParaRPr lang="zh-CN" altLang="en-US" sz="1700" b="1" dirty="0">
              <a:solidFill>
                <a:srgbClr val="1B4367"/>
              </a:solidFill>
              <a:cs typeface="+mn-ea"/>
              <a:sym typeface="+mn-lt"/>
            </a:endParaRPr>
          </a:p>
        </p:txBody>
      </p:sp>
      <p:cxnSp>
        <p:nvCxnSpPr>
          <p:cNvPr id="45" name="直接连接符 44"/>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635" y="857885"/>
            <a:ext cx="9144000" cy="615950"/>
          </a:xfrm>
          <a:prstGeom prst="rect">
            <a:avLst/>
          </a:prstGeom>
          <a:solidFill>
            <a:srgbClr val="1D4865"/>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6" name="矩形 13"/>
          <p:cNvSpPr>
            <a:spLocks noChangeArrowheads="1"/>
          </p:cNvSpPr>
          <p:nvPr/>
        </p:nvSpPr>
        <p:spPr bwMode="auto">
          <a:xfrm>
            <a:off x="737235" y="864235"/>
            <a:ext cx="5174615" cy="583565"/>
          </a:xfrm>
          <a:prstGeom prst="rect">
            <a:avLst/>
          </a:prstGeom>
          <a:noFill/>
          <a:ln w="9525">
            <a:noFill/>
            <a:miter lim="800000"/>
          </a:ln>
        </p:spPr>
        <p:txBody>
          <a:bodyPr wrap="square">
            <a:spAutoFit/>
          </a:bodyPr>
          <a:p>
            <a:pPr algn="just"/>
            <a:r>
              <a:rPr lang="zh-CN" altLang="en-US" sz="3200" b="1">
                <a:solidFill>
                  <a:schemeClr val="bg1"/>
                </a:solidFill>
                <a:latin typeface="微软雅黑" panose="020B0503020204020204" pitchFamily="34" charset="-122"/>
                <a:ea typeface="微软雅黑" panose="020B0503020204020204" pitchFamily="34" charset="-122"/>
              </a:rPr>
              <a:t>一、能力的定义与分类</a:t>
            </a:r>
            <a:endParaRPr lang="zh-CN" altLang="en-US" sz="3200" b="1">
              <a:solidFill>
                <a:schemeClr val="bg1"/>
              </a:solidFill>
              <a:latin typeface="微软雅黑" panose="020B0503020204020204" pitchFamily="34" charset="-122"/>
              <a:ea typeface="微软雅黑" panose="020B0503020204020204" pitchFamily="34" charset="-122"/>
            </a:endParaRPr>
          </a:p>
        </p:txBody>
      </p:sp>
      <p:grpSp>
        <p:nvGrpSpPr>
          <p:cNvPr id="19" name="组合 18"/>
          <p:cNvGrpSpPr/>
          <p:nvPr>
            <p:custDataLst>
              <p:tags r:id="rId1"/>
            </p:custDataLst>
          </p:nvPr>
        </p:nvGrpSpPr>
        <p:grpSpPr>
          <a:xfrm>
            <a:off x="670767" y="1813082"/>
            <a:ext cx="507683" cy="507683"/>
            <a:chOff x="3424768" y="1611109"/>
            <a:chExt cx="759650" cy="759649"/>
          </a:xfrm>
          <a:solidFill>
            <a:schemeClr val="bg1"/>
          </a:solidFill>
        </p:grpSpPr>
        <p:sp>
          <p:nvSpPr>
            <p:cNvPr id="33" name="椭圆 32"/>
            <p:cNvSpPr/>
            <p:nvPr>
              <p:custDataLst>
                <p:tags r:id="rId2"/>
              </p:custDataLst>
            </p:nvPr>
          </p:nvSpPr>
          <p:spPr>
            <a:xfrm>
              <a:off x="3424768" y="1611109"/>
              <a:ext cx="759650" cy="759649"/>
            </a:xfrm>
            <a:prstGeom prst="ellipse">
              <a:avLst/>
            </a:prstGeom>
            <a:solidFill>
              <a:srgbClr val="1B4367"/>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75000"/>
                    <a:lumOff val="25000"/>
                  </a:schemeClr>
                </a:solidFill>
                <a:cs typeface="+mn-ea"/>
                <a:sym typeface="+mn-lt"/>
              </a:endParaRPr>
            </a:p>
          </p:txBody>
        </p:sp>
        <p:sp>
          <p:nvSpPr>
            <p:cNvPr id="34" name="Freeform 5"/>
            <p:cNvSpPr>
              <a:spLocks noEditPoints="1"/>
            </p:cNvSpPr>
            <p:nvPr>
              <p:custDataLst>
                <p:tags r:id="rId3"/>
              </p:custDataLst>
            </p:nvPr>
          </p:nvSpPr>
          <p:spPr bwMode="auto">
            <a:xfrm>
              <a:off x="3524311" y="1805900"/>
              <a:ext cx="555723" cy="348110"/>
            </a:xfrm>
            <a:custGeom>
              <a:avLst/>
              <a:gdLst>
                <a:gd name="T0" fmla="*/ 211 w 260"/>
                <a:gd name="T1" fmla="*/ 65 h 162"/>
                <a:gd name="T2" fmla="*/ 146 w 260"/>
                <a:gd name="T3" fmla="*/ 0 h 162"/>
                <a:gd name="T4" fmla="*/ 90 w 260"/>
                <a:gd name="T5" fmla="*/ 33 h 162"/>
                <a:gd name="T6" fmla="*/ 81 w 260"/>
                <a:gd name="T7" fmla="*/ 32 h 162"/>
                <a:gd name="T8" fmla="*/ 35 w 260"/>
                <a:gd name="T9" fmla="*/ 67 h 162"/>
                <a:gd name="T10" fmla="*/ 0 w 260"/>
                <a:gd name="T11" fmla="*/ 114 h 162"/>
                <a:gd name="T12" fmla="*/ 49 w 260"/>
                <a:gd name="T13" fmla="*/ 162 h 162"/>
                <a:gd name="T14" fmla="*/ 211 w 260"/>
                <a:gd name="T15" fmla="*/ 162 h 162"/>
                <a:gd name="T16" fmla="*/ 260 w 260"/>
                <a:gd name="T17" fmla="*/ 114 h 162"/>
                <a:gd name="T18" fmla="*/ 211 w 260"/>
                <a:gd name="T19" fmla="*/ 65 h 162"/>
                <a:gd name="T20" fmla="*/ 130 w 260"/>
                <a:gd name="T21" fmla="*/ 146 h 162"/>
                <a:gd name="T22" fmla="*/ 81 w 260"/>
                <a:gd name="T23" fmla="*/ 81 h 162"/>
                <a:gd name="T24" fmla="*/ 114 w 260"/>
                <a:gd name="T25" fmla="*/ 81 h 162"/>
                <a:gd name="T26" fmla="*/ 114 w 260"/>
                <a:gd name="T27" fmla="*/ 32 h 162"/>
                <a:gd name="T28" fmla="*/ 146 w 260"/>
                <a:gd name="T29" fmla="*/ 32 h 162"/>
                <a:gd name="T30" fmla="*/ 146 w 260"/>
                <a:gd name="T31" fmla="*/ 81 h 162"/>
                <a:gd name="T32" fmla="*/ 179 w 260"/>
                <a:gd name="T33" fmla="*/ 81 h 162"/>
                <a:gd name="T34" fmla="*/ 130 w 260"/>
                <a:gd name="T35" fmla="*/ 146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0" h="162">
                  <a:moveTo>
                    <a:pt x="211" y="65"/>
                  </a:moveTo>
                  <a:cubicBezTo>
                    <a:pt x="211" y="29"/>
                    <a:pt x="182" y="0"/>
                    <a:pt x="146" y="0"/>
                  </a:cubicBezTo>
                  <a:cubicBezTo>
                    <a:pt x="122" y="0"/>
                    <a:pt x="101" y="13"/>
                    <a:pt x="90" y="33"/>
                  </a:cubicBezTo>
                  <a:cubicBezTo>
                    <a:pt x="87" y="33"/>
                    <a:pt x="84" y="32"/>
                    <a:pt x="81" y="32"/>
                  </a:cubicBezTo>
                  <a:cubicBezTo>
                    <a:pt x="59" y="32"/>
                    <a:pt x="41" y="47"/>
                    <a:pt x="35" y="67"/>
                  </a:cubicBezTo>
                  <a:cubicBezTo>
                    <a:pt x="15" y="73"/>
                    <a:pt x="0" y="92"/>
                    <a:pt x="0" y="114"/>
                  </a:cubicBezTo>
                  <a:cubicBezTo>
                    <a:pt x="0" y="140"/>
                    <a:pt x="22" y="162"/>
                    <a:pt x="49" y="162"/>
                  </a:cubicBezTo>
                  <a:cubicBezTo>
                    <a:pt x="211" y="162"/>
                    <a:pt x="211" y="162"/>
                    <a:pt x="211" y="162"/>
                  </a:cubicBezTo>
                  <a:cubicBezTo>
                    <a:pt x="238" y="162"/>
                    <a:pt x="260" y="140"/>
                    <a:pt x="260" y="114"/>
                  </a:cubicBezTo>
                  <a:cubicBezTo>
                    <a:pt x="260" y="87"/>
                    <a:pt x="238" y="65"/>
                    <a:pt x="211" y="65"/>
                  </a:cubicBezTo>
                  <a:close/>
                  <a:moveTo>
                    <a:pt x="130" y="146"/>
                  </a:moveTo>
                  <a:cubicBezTo>
                    <a:pt x="81" y="81"/>
                    <a:pt x="81" y="81"/>
                    <a:pt x="81" y="81"/>
                  </a:cubicBezTo>
                  <a:cubicBezTo>
                    <a:pt x="114" y="81"/>
                    <a:pt x="114" y="81"/>
                    <a:pt x="114" y="81"/>
                  </a:cubicBezTo>
                  <a:cubicBezTo>
                    <a:pt x="114" y="32"/>
                    <a:pt x="114" y="32"/>
                    <a:pt x="114" y="32"/>
                  </a:cubicBezTo>
                  <a:cubicBezTo>
                    <a:pt x="146" y="32"/>
                    <a:pt x="146" y="32"/>
                    <a:pt x="146" y="32"/>
                  </a:cubicBezTo>
                  <a:cubicBezTo>
                    <a:pt x="146" y="81"/>
                    <a:pt x="146" y="81"/>
                    <a:pt x="146" y="81"/>
                  </a:cubicBezTo>
                  <a:cubicBezTo>
                    <a:pt x="179" y="81"/>
                    <a:pt x="179" y="81"/>
                    <a:pt x="179" y="81"/>
                  </a:cubicBezTo>
                  <a:lnTo>
                    <a:pt x="130" y="146"/>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cs typeface="+mn-ea"/>
                <a:sym typeface="+mn-lt"/>
              </a:endParaRPr>
            </a:p>
          </p:txBody>
        </p:sp>
      </p:grpSp>
      <p:sp>
        <p:nvSpPr>
          <p:cNvPr id="40" name="TextBox 1210"/>
          <p:cNvSpPr/>
          <p:nvPr>
            <p:custDataLst>
              <p:tags r:id="rId4"/>
            </p:custDataLst>
          </p:nvPr>
        </p:nvSpPr>
        <p:spPr>
          <a:xfrm>
            <a:off x="1254651" y="1879021"/>
            <a:ext cx="1407160" cy="375920"/>
          </a:xfrm>
          <a:prstGeom prst="rect">
            <a:avLst/>
          </a:prstGeom>
          <a:noFill/>
          <a:ln w="9525">
            <a:noFill/>
            <a:miter/>
          </a:ln>
          <a:extLst>
            <a:ext uri="{909E8E84-426E-40DD-AFC4-6F175D3DCCD1}">
              <a14:hiddenFill xmlns:a14="http://schemas.microsoft.com/office/drawing/2010/main">
                <a:solidFill>
                  <a:srgbClr val="5CA0B4"/>
                </a:solidFill>
              </a14:hiddenFill>
            </a:ext>
          </a:extLst>
        </p:spPr>
        <p:txBody>
          <a:bodyPr wrap="none" lIns="68580" tIns="34290" rIns="68580" bIns="34290">
            <a:spAutoFit/>
          </a:bodyPr>
          <a:p>
            <a:pPr lvl="0" algn="l"/>
            <a:r>
              <a:rPr lang="zh-CN" altLang="en-US" sz="2000" b="1" dirty="0">
                <a:solidFill>
                  <a:srgbClr val="1B4367"/>
                </a:solidFill>
                <a:cs typeface="+mn-ea"/>
                <a:sym typeface="+mn-lt"/>
              </a:rPr>
              <a:t>能力的分类</a:t>
            </a:r>
            <a:endParaRPr lang="zh-CN" altLang="en-US" sz="2000" b="1" dirty="0">
              <a:solidFill>
                <a:srgbClr val="1B4367"/>
              </a:solidFill>
              <a:cs typeface="+mn-ea"/>
              <a:sym typeface="+mn-lt"/>
            </a:endParaRPr>
          </a:p>
        </p:txBody>
      </p:sp>
      <p:sp>
        <p:nvSpPr>
          <p:cNvPr id="31" name="矩形 30"/>
          <p:cNvSpPr>
            <a:spLocks noChangeArrowheads="1"/>
          </p:cNvSpPr>
          <p:nvPr/>
        </p:nvSpPr>
        <p:spPr bwMode="auto">
          <a:xfrm>
            <a:off x="1170305" y="2459990"/>
            <a:ext cx="6803390" cy="2258060"/>
          </a:xfrm>
          <a:prstGeom prst="rect">
            <a:avLst/>
          </a:prstGeom>
          <a:noFill/>
          <a:ln w="9525">
            <a:noFill/>
            <a:miter lim="800000"/>
          </a:ln>
        </p:spPr>
        <p:txBody>
          <a:bodyPr wrap="square">
            <a:noAutofit/>
          </a:bodyPr>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（一）能力倾向</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先天或遗传的、并不直接依赖于专门的教学或者训练的潜在能力趋势，它是一个人做什么和学什么与生俱来的能力。能力倾向是一种潜能。</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（二）技能</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通过后天的训练、经历以及实践而产生的做事能力。</a:t>
            </a:r>
            <a:endParaRPr lang="zh-CN" altLang="en-US" sz="18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0">
        <p14:warp/>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16"/>
                                        </p:tgtEl>
                                        <p:attrNameLst>
                                          <p:attrName>style.visibility</p:attrName>
                                        </p:attrNameLst>
                                      </p:cBhvr>
                                      <p:to>
                                        <p:strVal val="visible"/>
                                      </p:to>
                                    </p:set>
                                    <p:anim calcmode="lin" valueType="num">
                                      <p:cBhvr>
                                        <p:cTn id="7" dur="500" fill="hold"/>
                                        <p:tgtEl>
                                          <p:spTgt spid="1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6"/>
                                        </p:tgtEl>
                                        <p:attrNameLst>
                                          <p:attrName>ppt_y</p:attrName>
                                        </p:attrNameLst>
                                      </p:cBhvr>
                                      <p:tavLst>
                                        <p:tav tm="0">
                                          <p:val>
                                            <p:strVal val="#ppt_y"/>
                                          </p:val>
                                        </p:tav>
                                        <p:tav tm="100000">
                                          <p:val>
                                            <p:strVal val="#ppt_y"/>
                                          </p:val>
                                        </p:tav>
                                      </p:tavLst>
                                    </p:anim>
                                    <p:anim calcmode="lin" valueType="num">
                                      <p:cBhvr>
                                        <p:cTn id="9" dur="500" fill="hold"/>
                                        <p:tgtEl>
                                          <p:spTgt spid="1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16"/>
                                        </p:tgtEl>
                                      </p:cBhvr>
                                    </p:animEffect>
                                  </p:childTnLst>
                                </p:cTn>
                              </p:par>
                            </p:childTnLst>
                          </p:cTn>
                        </p:par>
                        <p:par>
                          <p:cTn id="12" fill="hold">
                            <p:stCondLst>
                              <p:cond delay="1049"/>
                            </p:stCondLst>
                            <p:childTnLst>
                              <p:par>
                                <p:cTn id="13" presetID="22" presetClass="entr" presetSubtype="8" fill="hold" nodeType="afterEffect">
                                  <p:stCondLst>
                                    <p:cond delay="0"/>
                                  </p:stCondLst>
                                  <p:childTnLst>
                                    <p:set>
                                      <p:cBhvr>
                                        <p:cTn id="14" dur="1" fill="hold">
                                          <p:stCondLst>
                                            <p:cond delay="0"/>
                                          </p:stCondLst>
                                        </p:cTn>
                                        <p:tgtEl>
                                          <p:spTgt spid="45"/>
                                        </p:tgtEl>
                                        <p:attrNameLst>
                                          <p:attrName>style.visibility</p:attrName>
                                        </p:attrNameLst>
                                      </p:cBhvr>
                                      <p:to>
                                        <p:strVal val="visible"/>
                                      </p:to>
                                    </p:set>
                                    <p:animEffect transition="in" filter="wipe(left)">
                                      <p:cBhvr>
                                        <p:cTn id="15" dur="300"/>
                                        <p:tgtEl>
                                          <p:spTgt spid="45"/>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26"/>
                                        </p:tgtEl>
                                        <p:attrNameLst>
                                          <p:attrName>style.visibility</p:attrName>
                                        </p:attrNameLst>
                                      </p:cBhvr>
                                      <p:to>
                                        <p:strVal val="visible"/>
                                      </p:to>
                                    </p:set>
                                    <p:anim calcmode="lin" valueType="num">
                                      <p:cBhvr>
                                        <p:cTn id="18" dur="500" fill="hold"/>
                                        <p:tgtEl>
                                          <p:spTgt spid="26"/>
                                        </p:tgtEl>
                                        <p:attrNameLst>
                                          <p:attrName>ppt_w</p:attrName>
                                        </p:attrNameLst>
                                      </p:cBhvr>
                                      <p:tavLst>
                                        <p:tav tm="0">
                                          <p:val>
                                            <p:fltVal val="0"/>
                                          </p:val>
                                        </p:tav>
                                        <p:tav tm="100000">
                                          <p:val>
                                            <p:strVal val="#ppt_w"/>
                                          </p:val>
                                        </p:tav>
                                      </p:tavLst>
                                    </p:anim>
                                    <p:anim calcmode="lin" valueType="num">
                                      <p:cBhvr>
                                        <p:cTn id="19" dur="500" fill="hold"/>
                                        <p:tgtEl>
                                          <p:spTgt spid="26"/>
                                        </p:tgtEl>
                                        <p:attrNameLst>
                                          <p:attrName>ppt_h</p:attrName>
                                        </p:attrNameLst>
                                      </p:cBhvr>
                                      <p:tavLst>
                                        <p:tav tm="0">
                                          <p:val>
                                            <p:fltVal val="0"/>
                                          </p:val>
                                        </p:tav>
                                        <p:tav tm="100000">
                                          <p:val>
                                            <p:strVal val="#ppt_h"/>
                                          </p:val>
                                        </p:tav>
                                      </p:tavLst>
                                    </p:anim>
                                    <p:animEffect transition="in" filter="fade">
                                      <p:cBhvr>
                                        <p:cTn id="20" dur="500"/>
                                        <p:tgtEl>
                                          <p:spTgt spid="26"/>
                                        </p:tgtEl>
                                      </p:cBhvr>
                                    </p:animEffect>
                                  </p:childTnLst>
                                </p:cTn>
                              </p:par>
                            </p:childTnLst>
                          </p:cTn>
                        </p:par>
                        <p:par>
                          <p:cTn id="21" fill="hold">
                            <p:stCondLst>
                              <p:cond delay="1549"/>
                            </p:stCondLst>
                            <p:childTnLst>
                              <p:par>
                                <p:cTn id="22" presetID="53" presetClass="entr" presetSubtype="16" fill="hold" nodeType="after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p:cTn id="24" dur="500" fill="hold"/>
                                        <p:tgtEl>
                                          <p:spTgt spid="19"/>
                                        </p:tgtEl>
                                        <p:attrNameLst>
                                          <p:attrName>ppt_w</p:attrName>
                                        </p:attrNameLst>
                                      </p:cBhvr>
                                      <p:tavLst>
                                        <p:tav tm="0">
                                          <p:val>
                                            <p:fltVal val="0"/>
                                          </p:val>
                                        </p:tav>
                                        <p:tav tm="100000">
                                          <p:val>
                                            <p:strVal val="#ppt_w"/>
                                          </p:val>
                                        </p:tav>
                                      </p:tavLst>
                                    </p:anim>
                                    <p:anim calcmode="lin" valueType="num">
                                      <p:cBhvr>
                                        <p:cTn id="25" dur="500" fill="hold"/>
                                        <p:tgtEl>
                                          <p:spTgt spid="19"/>
                                        </p:tgtEl>
                                        <p:attrNameLst>
                                          <p:attrName>ppt_h</p:attrName>
                                        </p:attrNameLst>
                                      </p:cBhvr>
                                      <p:tavLst>
                                        <p:tav tm="0">
                                          <p:val>
                                            <p:fltVal val="0"/>
                                          </p:val>
                                        </p:tav>
                                        <p:tav tm="100000">
                                          <p:val>
                                            <p:strVal val="#ppt_h"/>
                                          </p:val>
                                        </p:tav>
                                      </p:tavLst>
                                    </p:anim>
                                    <p:animEffect transition="in" filter="fade">
                                      <p:cBhvr>
                                        <p:cTn id="26" dur="500"/>
                                        <p:tgtEl>
                                          <p:spTgt spid="19"/>
                                        </p:tgtEl>
                                      </p:cBhvr>
                                    </p:animEffect>
                                  </p:childTnLst>
                                </p:cTn>
                              </p:par>
                              <p:par>
                                <p:cTn id="27" presetID="2" presetClass="entr" presetSubtype="2" fill="hold" grpId="0" nodeType="withEffect">
                                  <p:stCondLst>
                                    <p:cond delay="0"/>
                                  </p:stCondLst>
                                  <p:childTnLst>
                                    <p:set>
                                      <p:cBhvr>
                                        <p:cTn id="28" dur="1" fill="hold">
                                          <p:stCondLst>
                                            <p:cond delay="0"/>
                                          </p:stCondLst>
                                        </p:cTn>
                                        <p:tgtEl>
                                          <p:spTgt spid="40"/>
                                        </p:tgtEl>
                                        <p:attrNameLst>
                                          <p:attrName>style.visibility</p:attrName>
                                        </p:attrNameLst>
                                      </p:cBhvr>
                                      <p:to>
                                        <p:strVal val="visible"/>
                                      </p:to>
                                    </p:set>
                                    <p:anim calcmode="lin" valueType="num">
                                      <p:cBhvr additive="base">
                                        <p:cTn id="29" dur="500" fill="hold"/>
                                        <p:tgtEl>
                                          <p:spTgt spid="40"/>
                                        </p:tgtEl>
                                        <p:attrNameLst>
                                          <p:attrName>ppt_x</p:attrName>
                                        </p:attrNameLst>
                                      </p:cBhvr>
                                      <p:tavLst>
                                        <p:tav tm="0">
                                          <p:val>
                                            <p:strVal val="1+#ppt_w/2"/>
                                          </p:val>
                                        </p:tav>
                                        <p:tav tm="100000">
                                          <p:val>
                                            <p:strVal val="#ppt_x"/>
                                          </p:val>
                                        </p:tav>
                                      </p:tavLst>
                                    </p:anim>
                                    <p:anim calcmode="lin" valueType="num">
                                      <p:cBhvr additive="base">
                                        <p:cTn id="30" dur="500" fill="hold"/>
                                        <p:tgtEl>
                                          <p:spTgt spid="40"/>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grpId="0" nodeType="clickEffect">
                                  <p:stCondLst>
                                    <p:cond delay="900"/>
                                  </p:stCondLst>
                                  <p:childTnLst>
                                    <p:set>
                                      <p:cBhvr>
                                        <p:cTn id="34" dur="1" fill="hold">
                                          <p:stCondLst>
                                            <p:cond delay="0"/>
                                          </p:stCondLst>
                                        </p:cTn>
                                        <p:tgtEl>
                                          <p:spTgt spid="31"/>
                                        </p:tgtEl>
                                        <p:attrNameLst>
                                          <p:attrName>style.visibility</p:attrName>
                                        </p:attrNameLst>
                                      </p:cBhvr>
                                      <p:to>
                                        <p:strVal val="visible"/>
                                      </p:to>
                                    </p:set>
                                    <p:animEffect transition="in" filter="wipe(up)">
                                      <p:cBhvr>
                                        <p:cTn id="3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p:bldP spid="26" grpId="0"/>
      <p:bldP spid="40" grpId="0"/>
      <p:bldP spid="31"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文本框 15"/>
          <p:cNvSpPr txBox="1"/>
          <p:nvPr/>
        </p:nvSpPr>
        <p:spPr>
          <a:xfrm>
            <a:off x="709295" y="309880"/>
            <a:ext cx="284480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任务一</a:t>
            </a:r>
            <a:r>
              <a:rPr lang="en-US" altLang="zh-CN" sz="1700" b="1" dirty="0">
                <a:solidFill>
                  <a:srgbClr val="1B4367"/>
                </a:solidFill>
                <a:cs typeface="+mn-ea"/>
                <a:sym typeface="+mn-lt"/>
              </a:rPr>
              <a:t>  </a:t>
            </a:r>
            <a:r>
              <a:rPr lang="zh-CN" altLang="en-US" sz="1700" b="1" dirty="0">
                <a:solidFill>
                  <a:srgbClr val="1B4367"/>
                </a:solidFill>
                <a:cs typeface="+mn-ea"/>
                <a:sym typeface="+mn-lt"/>
              </a:rPr>
              <a:t>能力和职业能力</a:t>
            </a:r>
            <a:endParaRPr lang="zh-CN" altLang="en-US" sz="1700" b="1" dirty="0">
              <a:solidFill>
                <a:srgbClr val="1B4367"/>
              </a:solidFill>
              <a:cs typeface="+mn-ea"/>
              <a:sym typeface="+mn-lt"/>
            </a:endParaRPr>
          </a:p>
        </p:txBody>
      </p:sp>
      <p:cxnSp>
        <p:nvCxnSpPr>
          <p:cNvPr id="45" name="直接连接符 44"/>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635" y="857885"/>
            <a:ext cx="9144000" cy="615950"/>
          </a:xfrm>
          <a:prstGeom prst="rect">
            <a:avLst/>
          </a:prstGeom>
          <a:solidFill>
            <a:srgbClr val="1D4865"/>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6" name="矩形 13"/>
          <p:cNvSpPr>
            <a:spLocks noChangeArrowheads="1"/>
          </p:cNvSpPr>
          <p:nvPr/>
        </p:nvSpPr>
        <p:spPr bwMode="auto">
          <a:xfrm>
            <a:off x="737235" y="864235"/>
            <a:ext cx="5174615" cy="583565"/>
          </a:xfrm>
          <a:prstGeom prst="rect">
            <a:avLst/>
          </a:prstGeom>
          <a:noFill/>
          <a:ln w="9525">
            <a:noFill/>
            <a:miter lim="800000"/>
          </a:ln>
        </p:spPr>
        <p:txBody>
          <a:bodyPr wrap="square">
            <a:spAutoFit/>
          </a:bodyPr>
          <a:p>
            <a:pPr algn="just"/>
            <a:r>
              <a:rPr lang="zh-CN" altLang="en-US" sz="3200" b="1">
                <a:solidFill>
                  <a:schemeClr val="bg1"/>
                </a:solidFill>
                <a:latin typeface="微软雅黑" panose="020B0503020204020204" pitchFamily="34" charset="-122"/>
                <a:ea typeface="微软雅黑" panose="020B0503020204020204" pitchFamily="34" charset="-122"/>
              </a:rPr>
              <a:t>一、能力的定义与分类</a:t>
            </a:r>
            <a:endParaRPr lang="zh-CN" altLang="en-US" sz="3200" b="1">
              <a:solidFill>
                <a:schemeClr val="bg1"/>
              </a:solidFill>
              <a:latin typeface="微软雅黑" panose="020B0503020204020204" pitchFamily="34" charset="-122"/>
              <a:ea typeface="微软雅黑" panose="020B0503020204020204" pitchFamily="34" charset="-122"/>
            </a:endParaRPr>
          </a:p>
        </p:txBody>
      </p:sp>
      <p:grpSp>
        <p:nvGrpSpPr>
          <p:cNvPr id="19" name="组合 18"/>
          <p:cNvGrpSpPr/>
          <p:nvPr>
            <p:custDataLst>
              <p:tags r:id="rId1"/>
            </p:custDataLst>
          </p:nvPr>
        </p:nvGrpSpPr>
        <p:grpSpPr>
          <a:xfrm>
            <a:off x="670767" y="1813082"/>
            <a:ext cx="507683" cy="507683"/>
            <a:chOff x="3424768" y="1611109"/>
            <a:chExt cx="759650" cy="759649"/>
          </a:xfrm>
          <a:solidFill>
            <a:schemeClr val="bg1"/>
          </a:solidFill>
        </p:grpSpPr>
        <p:sp>
          <p:nvSpPr>
            <p:cNvPr id="33" name="椭圆 32"/>
            <p:cNvSpPr/>
            <p:nvPr>
              <p:custDataLst>
                <p:tags r:id="rId2"/>
              </p:custDataLst>
            </p:nvPr>
          </p:nvSpPr>
          <p:spPr>
            <a:xfrm>
              <a:off x="3424768" y="1611109"/>
              <a:ext cx="759650" cy="759649"/>
            </a:xfrm>
            <a:prstGeom prst="ellipse">
              <a:avLst/>
            </a:prstGeom>
            <a:solidFill>
              <a:srgbClr val="1B4367"/>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75000"/>
                    <a:lumOff val="25000"/>
                  </a:schemeClr>
                </a:solidFill>
                <a:cs typeface="+mn-ea"/>
                <a:sym typeface="+mn-lt"/>
              </a:endParaRPr>
            </a:p>
          </p:txBody>
        </p:sp>
        <p:sp>
          <p:nvSpPr>
            <p:cNvPr id="34" name="Freeform 5"/>
            <p:cNvSpPr>
              <a:spLocks noEditPoints="1"/>
            </p:cNvSpPr>
            <p:nvPr>
              <p:custDataLst>
                <p:tags r:id="rId3"/>
              </p:custDataLst>
            </p:nvPr>
          </p:nvSpPr>
          <p:spPr bwMode="auto">
            <a:xfrm>
              <a:off x="3524311" y="1805900"/>
              <a:ext cx="555723" cy="348110"/>
            </a:xfrm>
            <a:custGeom>
              <a:avLst/>
              <a:gdLst>
                <a:gd name="T0" fmla="*/ 211 w 260"/>
                <a:gd name="T1" fmla="*/ 65 h 162"/>
                <a:gd name="T2" fmla="*/ 146 w 260"/>
                <a:gd name="T3" fmla="*/ 0 h 162"/>
                <a:gd name="T4" fmla="*/ 90 w 260"/>
                <a:gd name="T5" fmla="*/ 33 h 162"/>
                <a:gd name="T6" fmla="*/ 81 w 260"/>
                <a:gd name="T7" fmla="*/ 32 h 162"/>
                <a:gd name="T8" fmla="*/ 35 w 260"/>
                <a:gd name="T9" fmla="*/ 67 h 162"/>
                <a:gd name="T10" fmla="*/ 0 w 260"/>
                <a:gd name="T11" fmla="*/ 114 h 162"/>
                <a:gd name="T12" fmla="*/ 49 w 260"/>
                <a:gd name="T13" fmla="*/ 162 h 162"/>
                <a:gd name="T14" fmla="*/ 211 w 260"/>
                <a:gd name="T15" fmla="*/ 162 h 162"/>
                <a:gd name="T16" fmla="*/ 260 w 260"/>
                <a:gd name="T17" fmla="*/ 114 h 162"/>
                <a:gd name="T18" fmla="*/ 211 w 260"/>
                <a:gd name="T19" fmla="*/ 65 h 162"/>
                <a:gd name="T20" fmla="*/ 130 w 260"/>
                <a:gd name="T21" fmla="*/ 146 h 162"/>
                <a:gd name="T22" fmla="*/ 81 w 260"/>
                <a:gd name="T23" fmla="*/ 81 h 162"/>
                <a:gd name="T24" fmla="*/ 114 w 260"/>
                <a:gd name="T25" fmla="*/ 81 h 162"/>
                <a:gd name="T26" fmla="*/ 114 w 260"/>
                <a:gd name="T27" fmla="*/ 32 h 162"/>
                <a:gd name="T28" fmla="*/ 146 w 260"/>
                <a:gd name="T29" fmla="*/ 32 h 162"/>
                <a:gd name="T30" fmla="*/ 146 w 260"/>
                <a:gd name="T31" fmla="*/ 81 h 162"/>
                <a:gd name="T32" fmla="*/ 179 w 260"/>
                <a:gd name="T33" fmla="*/ 81 h 162"/>
                <a:gd name="T34" fmla="*/ 130 w 260"/>
                <a:gd name="T35" fmla="*/ 146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0" h="162">
                  <a:moveTo>
                    <a:pt x="211" y="65"/>
                  </a:moveTo>
                  <a:cubicBezTo>
                    <a:pt x="211" y="29"/>
                    <a:pt x="182" y="0"/>
                    <a:pt x="146" y="0"/>
                  </a:cubicBezTo>
                  <a:cubicBezTo>
                    <a:pt x="122" y="0"/>
                    <a:pt x="101" y="13"/>
                    <a:pt x="90" y="33"/>
                  </a:cubicBezTo>
                  <a:cubicBezTo>
                    <a:pt x="87" y="33"/>
                    <a:pt x="84" y="32"/>
                    <a:pt x="81" y="32"/>
                  </a:cubicBezTo>
                  <a:cubicBezTo>
                    <a:pt x="59" y="32"/>
                    <a:pt x="41" y="47"/>
                    <a:pt x="35" y="67"/>
                  </a:cubicBezTo>
                  <a:cubicBezTo>
                    <a:pt x="15" y="73"/>
                    <a:pt x="0" y="92"/>
                    <a:pt x="0" y="114"/>
                  </a:cubicBezTo>
                  <a:cubicBezTo>
                    <a:pt x="0" y="140"/>
                    <a:pt x="22" y="162"/>
                    <a:pt x="49" y="162"/>
                  </a:cubicBezTo>
                  <a:cubicBezTo>
                    <a:pt x="211" y="162"/>
                    <a:pt x="211" y="162"/>
                    <a:pt x="211" y="162"/>
                  </a:cubicBezTo>
                  <a:cubicBezTo>
                    <a:pt x="238" y="162"/>
                    <a:pt x="260" y="140"/>
                    <a:pt x="260" y="114"/>
                  </a:cubicBezTo>
                  <a:cubicBezTo>
                    <a:pt x="260" y="87"/>
                    <a:pt x="238" y="65"/>
                    <a:pt x="211" y="65"/>
                  </a:cubicBezTo>
                  <a:close/>
                  <a:moveTo>
                    <a:pt x="130" y="146"/>
                  </a:moveTo>
                  <a:cubicBezTo>
                    <a:pt x="81" y="81"/>
                    <a:pt x="81" y="81"/>
                    <a:pt x="81" y="81"/>
                  </a:cubicBezTo>
                  <a:cubicBezTo>
                    <a:pt x="114" y="81"/>
                    <a:pt x="114" y="81"/>
                    <a:pt x="114" y="81"/>
                  </a:cubicBezTo>
                  <a:cubicBezTo>
                    <a:pt x="114" y="32"/>
                    <a:pt x="114" y="32"/>
                    <a:pt x="114" y="32"/>
                  </a:cubicBezTo>
                  <a:cubicBezTo>
                    <a:pt x="146" y="32"/>
                    <a:pt x="146" y="32"/>
                    <a:pt x="146" y="32"/>
                  </a:cubicBezTo>
                  <a:cubicBezTo>
                    <a:pt x="146" y="81"/>
                    <a:pt x="146" y="81"/>
                    <a:pt x="146" y="81"/>
                  </a:cubicBezTo>
                  <a:cubicBezTo>
                    <a:pt x="179" y="81"/>
                    <a:pt x="179" y="81"/>
                    <a:pt x="179" y="81"/>
                  </a:cubicBezTo>
                  <a:lnTo>
                    <a:pt x="130" y="146"/>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cs typeface="+mn-ea"/>
                <a:sym typeface="+mn-lt"/>
              </a:endParaRPr>
            </a:p>
          </p:txBody>
        </p:sp>
      </p:grpSp>
      <p:sp>
        <p:nvSpPr>
          <p:cNvPr id="40" name="TextBox 1210"/>
          <p:cNvSpPr/>
          <p:nvPr>
            <p:custDataLst>
              <p:tags r:id="rId4"/>
            </p:custDataLst>
          </p:nvPr>
        </p:nvSpPr>
        <p:spPr>
          <a:xfrm>
            <a:off x="1254651" y="1879021"/>
            <a:ext cx="1407160" cy="375920"/>
          </a:xfrm>
          <a:prstGeom prst="rect">
            <a:avLst/>
          </a:prstGeom>
          <a:noFill/>
          <a:ln w="9525">
            <a:noFill/>
            <a:miter/>
          </a:ln>
          <a:extLst>
            <a:ext uri="{909E8E84-426E-40DD-AFC4-6F175D3DCCD1}">
              <a14:hiddenFill xmlns:a14="http://schemas.microsoft.com/office/drawing/2010/main">
                <a:solidFill>
                  <a:srgbClr val="5CA0B4"/>
                </a:solidFill>
              </a14:hiddenFill>
            </a:ext>
          </a:extLst>
        </p:spPr>
        <p:txBody>
          <a:bodyPr wrap="none" lIns="68580" tIns="34290" rIns="68580" bIns="34290">
            <a:spAutoFit/>
          </a:bodyPr>
          <a:p>
            <a:pPr lvl="0" algn="l"/>
            <a:r>
              <a:rPr lang="zh-CN" altLang="en-US" sz="2000" b="1" dirty="0">
                <a:solidFill>
                  <a:srgbClr val="1B4367"/>
                </a:solidFill>
                <a:cs typeface="+mn-ea"/>
                <a:sym typeface="+mn-lt"/>
              </a:rPr>
              <a:t>能力的分类</a:t>
            </a:r>
            <a:endParaRPr lang="zh-CN" altLang="en-US" sz="2000" b="1" dirty="0">
              <a:solidFill>
                <a:srgbClr val="1B4367"/>
              </a:solidFill>
              <a:cs typeface="+mn-ea"/>
              <a:sym typeface="+mn-lt"/>
            </a:endParaRPr>
          </a:p>
        </p:txBody>
      </p:sp>
      <p:sp>
        <p:nvSpPr>
          <p:cNvPr id="31" name="矩形 30"/>
          <p:cNvSpPr>
            <a:spLocks noChangeArrowheads="1"/>
          </p:cNvSpPr>
          <p:nvPr/>
        </p:nvSpPr>
        <p:spPr bwMode="auto">
          <a:xfrm>
            <a:off x="709295" y="2502535"/>
            <a:ext cx="4133850" cy="1870075"/>
          </a:xfrm>
          <a:prstGeom prst="rect">
            <a:avLst/>
          </a:prstGeom>
          <a:noFill/>
          <a:ln w="9525">
            <a:noFill/>
            <a:miter lim="800000"/>
          </a:ln>
        </p:spPr>
        <p:txBody>
          <a:bodyPr wrap="square">
            <a:noAutofit/>
          </a:bodyPr>
          <a:p>
            <a:pPr indent="0" fontAlgn="auto">
              <a:lnSpc>
                <a:spcPts val="2660"/>
              </a:lnSpc>
            </a:pPr>
            <a:r>
              <a:rPr lang="zh-CN" altLang="en-US" sz="2000" b="1">
                <a:solidFill>
                  <a:srgbClr val="1D4865"/>
                </a:solidFill>
                <a:latin typeface="微软雅黑" panose="020B0503020204020204" pitchFamily="34" charset="-122"/>
                <a:ea typeface="微软雅黑" panose="020B0503020204020204" pitchFamily="34" charset="-122"/>
              </a:rPr>
              <a:t>加德纳多元智能理论</a:t>
            </a:r>
            <a:endParaRPr lang="zh-CN" altLang="en-US" sz="2000" b="1">
              <a:solidFill>
                <a:srgbClr val="1D4865"/>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智力是多元的——是由同样重要的多种能力而不是一两种核心能力构成的，而且各种能力不是以整合的形式存在，而是以相对独立的形式表现出来。</a:t>
            </a:r>
            <a:endParaRPr lang="zh-CN" altLang="en-US" sz="1800">
              <a:solidFill>
                <a:schemeClr val="tx1"/>
              </a:solidFill>
              <a:latin typeface="微软雅黑" panose="020B0503020204020204" pitchFamily="34" charset="-122"/>
              <a:ea typeface="微软雅黑" panose="020B0503020204020204" pitchFamily="34" charset="-122"/>
            </a:endParaRPr>
          </a:p>
        </p:txBody>
      </p:sp>
      <p:pic>
        <p:nvPicPr>
          <p:cNvPr id="2" name="图片 1" descr="SharedScreenshot"/>
          <p:cNvPicPr>
            <a:picLocks noChangeAspect="1"/>
          </p:cNvPicPr>
          <p:nvPr/>
        </p:nvPicPr>
        <p:blipFill>
          <a:blip r:embed="rId5">
            <a:clrChange>
              <a:clrFrom>
                <a:srgbClr val="FFFFFF">
                  <a:alpha val="100000"/>
                </a:srgbClr>
              </a:clrFrom>
              <a:clrTo>
                <a:srgbClr val="FFFFFF">
                  <a:alpha val="100000"/>
                  <a:alpha val="0"/>
                </a:srgbClr>
              </a:clrTo>
            </a:clrChange>
          </a:blip>
          <a:stretch>
            <a:fillRect/>
          </a:stretch>
        </p:blipFill>
        <p:spPr>
          <a:xfrm>
            <a:off x="5104765" y="1543050"/>
            <a:ext cx="3575050" cy="34880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900" advClick="0" advTm="0">
        <p14:warp/>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16"/>
                                        </p:tgtEl>
                                        <p:attrNameLst>
                                          <p:attrName>style.visibility</p:attrName>
                                        </p:attrNameLst>
                                      </p:cBhvr>
                                      <p:to>
                                        <p:strVal val="visible"/>
                                      </p:to>
                                    </p:set>
                                    <p:anim calcmode="lin" valueType="num">
                                      <p:cBhvr>
                                        <p:cTn id="7" dur="500" fill="hold"/>
                                        <p:tgtEl>
                                          <p:spTgt spid="1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6"/>
                                        </p:tgtEl>
                                        <p:attrNameLst>
                                          <p:attrName>ppt_y</p:attrName>
                                        </p:attrNameLst>
                                      </p:cBhvr>
                                      <p:tavLst>
                                        <p:tav tm="0">
                                          <p:val>
                                            <p:strVal val="#ppt_y"/>
                                          </p:val>
                                        </p:tav>
                                        <p:tav tm="100000">
                                          <p:val>
                                            <p:strVal val="#ppt_y"/>
                                          </p:val>
                                        </p:tav>
                                      </p:tavLst>
                                    </p:anim>
                                    <p:anim calcmode="lin" valueType="num">
                                      <p:cBhvr>
                                        <p:cTn id="9" dur="500" fill="hold"/>
                                        <p:tgtEl>
                                          <p:spTgt spid="1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16"/>
                                        </p:tgtEl>
                                      </p:cBhvr>
                                    </p:animEffect>
                                  </p:childTnLst>
                                </p:cTn>
                              </p:par>
                            </p:childTnLst>
                          </p:cTn>
                        </p:par>
                        <p:par>
                          <p:cTn id="12" fill="hold">
                            <p:stCondLst>
                              <p:cond delay="1049"/>
                            </p:stCondLst>
                            <p:childTnLst>
                              <p:par>
                                <p:cTn id="13" presetID="22" presetClass="entr" presetSubtype="8" fill="hold" nodeType="afterEffect">
                                  <p:stCondLst>
                                    <p:cond delay="0"/>
                                  </p:stCondLst>
                                  <p:childTnLst>
                                    <p:set>
                                      <p:cBhvr>
                                        <p:cTn id="14" dur="1" fill="hold">
                                          <p:stCondLst>
                                            <p:cond delay="0"/>
                                          </p:stCondLst>
                                        </p:cTn>
                                        <p:tgtEl>
                                          <p:spTgt spid="45"/>
                                        </p:tgtEl>
                                        <p:attrNameLst>
                                          <p:attrName>style.visibility</p:attrName>
                                        </p:attrNameLst>
                                      </p:cBhvr>
                                      <p:to>
                                        <p:strVal val="visible"/>
                                      </p:to>
                                    </p:set>
                                    <p:animEffect transition="in" filter="wipe(left)">
                                      <p:cBhvr>
                                        <p:cTn id="15" dur="300"/>
                                        <p:tgtEl>
                                          <p:spTgt spid="45"/>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26"/>
                                        </p:tgtEl>
                                        <p:attrNameLst>
                                          <p:attrName>style.visibility</p:attrName>
                                        </p:attrNameLst>
                                      </p:cBhvr>
                                      <p:to>
                                        <p:strVal val="visible"/>
                                      </p:to>
                                    </p:set>
                                    <p:anim calcmode="lin" valueType="num">
                                      <p:cBhvr>
                                        <p:cTn id="18" dur="500" fill="hold"/>
                                        <p:tgtEl>
                                          <p:spTgt spid="26"/>
                                        </p:tgtEl>
                                        <p:attrNameLst>
                                          <p:attrName>ppt_w</p:attrName>
                                        </p:attrNameLst>
                                      </p:cBhvr>
                                      <p:tavLst>
                                        <p:tav tm="0">
                                          <p:val>
                                            <p:fltVal val="0"/>
                                          </p:val>
                                        </p:tav>
                                        <p:tav tm="100000">
                                          <p:val>
                                            <p:strVal val="#ppt_w"/>
                                          </p:val>
                                        </p:tav>
                                      </p:tavLst>
                                    </p:anim>
                                    <p:anim calcmode="lin" valueType="num">
                                      <p:cBhvr>
                                        <p:cTn id="19" dur="500" fill="hold"/>
                                        <p:tgtEl>
                                          <p:spTgt spid="26"/>
                                        </p:tgtEl>
                                        <p:attrNameLst>
                                          <p:attrName>ppt_h</p:attrName>
                                        </p:attrNameLst>
                                      </p:cBhvr>
                                      <p:tavLst>
                                        <p:tav tm="0">
                                          <p:val>
                                            <p:fltVal val="0"/>
                                          </p:val>
                                        </p:tav>
                                        <p:tav tm="100000">
                                          <p:val>
                                            <p:strVal val="#ppt_h"/>
                                          </p:val>
                                        </p:tav>
                                      </p:tavLst>
                                    </p:anim>
                                    <p:animEffect transition="in" filter="fade">
                                      <p:cBhvr>
                                        <p:cTn id="20" dur="500"/>
                                        <p:tgtEl>
                                          <p:spTgt spid="26"/>
                                        </p:tgtEl>
                                      </p:cBhvr>
                                    </p:animEffect>
                                  </p:childTnLst>
                                </p:cTn>
                              </p:par>
                            </p:childTnLst>
                          </p:cTn>
                        </p:par>
                        <p:par>
                          <p:cTn id="21" fill="hold">
                            <p:stCondLst>
                              <p:cond delay="1549"/>
                            </p:stCondLst>
                            <p:childTnLst>
                              <p:par>
                                <p:cTn id="22" presetID="53" presetClass="entr" presetSubtype="16" fill="hold" nodeType="after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p:cTn id="24" dur="500" fill="hold"/>
                                        <p:tgtEl>
                                          <p:spTgt spid="19"/>
                                        </p:tgtEl>
                                        <p:attrNameLst>
                                          <p:attrName>ppt_w</p:attrName>
                                        </p:attrNameLst>
                                      </p:cBhvr>
                                      <p:tavLst>
                                        <p:tav tm="0">
                                          <p:val>
                                            <p:fltVal val="0"/>
                                          </p:val>
                                        </p:tav>
                                        <p:tav tm="100000">
                                          <p:val>
                                            <p:strVal val="#ppt_w"/>
                                          </p:val>
                                        </p:tav>
                                      </p:tavLst>
                                    </p:anim>
                                    <p:anim calcmode="lin" valueType="num">
                                      <p:cBhvr>
                                        <p:cTn id="25" dur="500" fill="hold"/>
                                        <p:tgtEl>
                                          <p:spTgt spid="19"/>
                                        </p:tgtEl>
                                        <p:attrNameLst>
                                          <p:attrName>ppt_h</p:attrName>
                                        </p:attrNameLst>
                                      </p:cBhvr>
                                      <p:tavLst>
                                        <p:tav tm="0">
                                          <p:val>
                                            <p:fltVal val="0"/>
                                          </p:val>
                                        </p:tav>
                                        <p:tav tm="100000">
                                          <p:val>
                                            <p:strVal val="#ppt_h"/>
                                          </p:val>
                                        </p:tav>
                                      </p:tavLst>
                                    </p:anim>
                                    <p:animEffect transition="in" filter="fade">
                                      <p:cBhvr>
                                        <p:cTn id="26" dur="500"/>
                                        <p:tgtEl>
                                          <p:spTgt spid="19"/>
                                        </p:tgtEl>
                                      </p:cBhvr>
                                    </p:animEffect>
                                  </p:childTnLst>
                                </p:cTn>
                              </p:par>
                              <p:par>
                                <p:cTn id="27" presetID="2" presetClass="entr" presetSubtype="2" fill="hold" grpId="0" nodeType="withEffect">
                                  <p:stCondLst>
                                    <p:cond delay="0"/>
                                  </p:stCondLst>
                                  <p:childTnLst>
                                    <p:set>
                                      <p:cBhvr>
                                        <p:cTn id="28" dur="1" fill="hold">
                                          <p:stCondLst>
                                            <p:cond delay="0"/>
                                          </p:stCondLst>
                                        </p:cTn>
                                        <p:tgtEl>
                                          <p:spTgt spid="40"/>
                                        </p:tgtEl>
                                        <p:attrNameLst>
                                          <p:attrName>style.visibility</p:attrName>
                                        </p:attrNameLst>
                                      </p:cBhvr>
                                      <p:to>
                                        <p:strVal val="visible"/>
                                      </p:to>
                                    </p:set>
                                    <p:anim calcmode="lin" valueType="num">
                                      <p:cBhvr additive="base">
                                        <p:cTn id="29" dur="500" fill="hold"/>
                                        <p:tgtEl>
                                          <p:spTgt spid="40"/>
                                        </p:tgtEl>
                                        <p:attrNameLst>
                                          <p:attrName>ppt_x</p:attrName>
                                        </p:attrNameLst>
                                      </p:cBhvr>
                                      <p:tavLst>
                                        <p:tav tm="0">
                                          <p:val>
                                            <p:strVal val="1+#ppt_w/2"/>
                                          </p:val>
                                        </p:tav>
                                        <p:tav tm="100000">
                                          <p:val>
                                            <p:strVal val="#ppt_x"/>
                                          </p:val>
                                        </p:tav>
                                      </p:tavLst>
                                    </p:anim>
                                    <p:anim calcmode="lin" valueType="num">
                                      <p:cBhvr additive="base">
                                        <p:cTn id="30" dur="500" fill="hold"/>
                                        <p:tgtEl>
                                          <p:spTgt spid="40"/>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grpId="0" nodeType="clickEffect">
                                  <p:stCondLst>
                                    <p:cond delay="900"/>
                                  </p:stCondLst>
                                  <p:childTnLst>
                                    <p:set>
                                      <p:cBhvr>
                                        <p:cTn id="34" dur="1" fill="hold">
                                          <p:stCondLst>
                                            <p:cond delay="0"/>
                                          </p:stCondLst>
                                        </p:cTn>
                                        <p:tgtEl>
                                          <p:spTgt spid="31"/>
                                        </p:tgtEl>
                                        <p:attrNameLst>
                                          <p:attrName>style.visibility</p:attrName>
                                        </p:attrNameLst>
                                      </p:cBhvr>
                                      <p:to>
                                        <p:strVal val="visible"/>
                                      </p:to>
                                    </p:set>
                                    <p:animEffect transition="in" filter="wipe(up)">
                                      <p:cBhvr>
                                        <p:cTn id="3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p:bldP spid="26" grpId="0"/>
      <p:bldP spid="40" grpId="0"/>
      <p:bldP spid="3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716110" y="316509"/>
            <a:ext cx="2261711"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模块二</a:t>
            </a:r>
            <a:r>
              <a:rPr lang="en-US" altLang="zh-CN" sz="1700" b="1" dirty="0">
                <a:solidFill>
                  <a:srgbClr val="1B4367"/>
                </a:solidFill>
                <a:cs typeface="+mn-ea"/>
                <a:sym typeface="+mn-lt"/>
              </a:rPr>
              <a:t>  </a:t>
            </a:r>
            <a:r>
              <a:rPr lang="zh-CN" altLang="en-US" sz="1700" b="1" dirty="0">
                <a:solidFill>
                  <a:srgbClr val="1B4367"/>
                </a:solidFill>
                <a:cs typeface="+mn-ea"/>
                <a:sym typeface="+mn-lt"/>
              </a:rPr>
              <a:t>认识自我</a:t>
            </a:r>
            <a:endParaRPr lang="zh-CN" altLang="en-US" sz="1700" b="1" dirty="0">
              <a:solidFill>
                <a:srgbClr val="1B4367"/>
              </a:solidFill>
              <a:cs typeface="+mn-ea"/>
              <a:sym typeface="+mn-lt"/>
            </a:endParaRPr>
          </a:p>
        </p:txBody>
      </p:sp>
      <p:sp>
        <p:nvSpPr>
          <p:cNvPr id="106" name="TextBox 1210"/>
          <p:cNvSpPr/>
          <p:nvPr>
            <p:custDataLst>
              <p:tags r:id="rId1"/>
            </p:custDataLst>
          </p:nvPr>
        </p:nvSpPr>
        <p:spPr>
          <a:xfrm>
            <a:off x="2100690" y="1481706"/>
            <a:ext cx="1737360" cy="345440"/>
          </a:xfrm>
          <a:prstGeom prst="rect">
            <a:avLst/>
          </a:prstGeom>
          <a:noFill/>
          <a:ln w="9525">
            <a:noFill/>
            <a:miter/>
          </a:ln>
          <a:extLst>
            <a:ext uri="{909E8E84-426E-40DD-AFC4-6F175D3DCCD1}">
              <a14:hiddenFill xmlns:a14="http://schemas.microsoft.com/office/drawing/2010/main">
                <a:solidFill>
                  <a:srgbClr val="5CA0B4"/>
                </a:solidFill>
              </a14:hiddenFill>
            </a:ext>
          </a:extLst>
        </p:spPr>
        <p:txBody>
          <a:bodyPr wrap="none" lIns="68580" tIns="34290" rIns="68580" bIns="34290">
            <a:spAutoFit/>
          </a:bodyPr>
          <a:lstStyle/>
          <a:p>
            <a:pPr lvl="0" algn="l"/>
            <a:r>
              <a:rPr lang="zh-CN" altLang="en-US" sz="1800" b="1" dirty="0">
                <a:solidFill>
                  <a:srgbClr val="1B4367"/>
                </a:solidFill>
                <a:cs typeface="+mn-ea"/>
                <a:sym typeface="+mn-lt"/>
              </a:rPr>
              <a:t>知识与能力目标</a:t>
            </a:r>
            <a:endParaRPr lang="zh-CN" altLang="en-US" sz="1800" b="1" dirty="0">
              <a:solidFill>
                <a:srgbClr val="1B4367"/>
              </a:solidFill>
              <a:cs typeface="+mn-ea"/>
              <a:sym typeface="+mn-lt"/>
            </a:endParaRPr>
          </a:p>
        </p:txBody>
      </p:sp>
      <p:sp>
        <p:nvSpPr>
          <p:cNvPr id="107" name="文本框 11"/>
          <p:cNvSpPr txBox="1"/>
          <p:nvPr/>
        </p:nvSpPr>
        <p:spPr>
          <a:xfrm>
            <a:off x="1297305" y="2172335"/>
            <a:ext cx="5532755" cy="922655"/>
          </a:xfrm>
          <a:prstGeom prst="rect">
            <a:avLst/>
          </a:prstGeom>
          <a:noFill/>
          <a:ln>
            <a:noFill/>
          </a:ln>
          <a:extLst>
            <a:ext uri="{909E8E84-426E-40DD-AFC4-6F175D3DCCD1}">
              <a14:hiddenFill xmlns:a14="http://schemas.microsoft.com/office/drawing/2010/main">
                <a:solidFill>
                  <a:srgbClr val="5CA0B4"/>
                </a:solidFill>
              </a14:hiddenFill>
            </a:ext>
          </a:extLst>
        </p:spPr>
        <p:txBody>
          <a:bodyPr wrap="square" lIns="68580" tIns="34290" rIns="68580" bIns="34290" rtlCol="0">
            <a:spAutoFit/>
          </a:bodyPr>
          <a:lstStyle/>
          <a:p>
            <a:pPr indent="0" fontAlgn="auto">
              <a:lnSpc>
                <a:spcPts val="2220"/>
              </a:lnSpc>
            </a:pPr>
            <a:r>
              <a:rPr lang="zh-CN" altLang="en-US" sz="1600" dirty="0">
                <a:solidFill>
                  <a:schemeClr val="tx1">
                    <a:lumMod val="75000"/>
                    <a:lumOff val="25000"/>
                  </a:schemeClr>
                </a:solidFill>
                <a:cs typeface="+mn-ea"/>
                <a:sym typeface="+mn-lt"/>
              </a:rPr>
              <a:t>1. 认识兴趣与职业生涯发展的关系。</a:t>
            </a:r>
            <a:endParaRPr lang="zh-CN" altLang="en-US" sz="1600" dirty="0">
              <a:solidFill>
                <a:schemeClr val="tx1">
                  <a:lumMod val="75000"/>
                  <a:lumOff val="25000"/>
                </a:schemeClr>
              </a:solidFill>
              <a:cs typeface="+mn-ea"/>
              <a:sym typeface="+mn-lt"/>
            </a:endParaRPr>
          </a:p>
          <a:p>
            <a:pPr indent="0" fontAlgn="auto">
              <a:lnSpc>
                <a:spcPts val="2220"/>
              </a:lnSpc>
            </a:pPr>
            <a:r>
              <a:rPr lang="zh-CN" altLang="en-US" sz="1600" dirty="0">
                <a:solidFill>
                  <a:schemeClr val="tx1">
                    <a:lumMod val="75000"/>
                    <a:lumOff val="25000"/>
                  </a:schemeClr>
                </a:solidFill>
                <a:cs typeface="+mn-ea"/>
                <a:sym typeface="+mn-lt"/>
              </a:rPr>
              <a:t>2. 了解价值观与职业的关系。</a:t>
            </a:r>
            <a:endParaRPr lang="zh-CN" altLang="en-US" sz="1600" dirty="0">
              <a:solidFill>
                <a:schemeClr val="tx1">
                  <a:lumMod val="75000"/>
                  <a:lumOff val="25000"/>
                </a:schemeClr>
              </a:solidFill>
              <a:cs typeface="+mn-ea"/>
              <a:sym typeface="+mn-lt"/>
            </a:endParaRPr>
          </a:p>
          <a:p>
            <a:pPr indent="0" fontAlgn="auto">
              <a:lnSpc>
                <a:spcPts val="2220"/>
              </a:lnSpc>
            </a:pPr>
            <a:r>
              <a:rPr lang="zh-CN" altLang="en-US" sz="1600" dirty="0">
                <a:solidFill>
                  <a:schemeClr val="tx1">
                    <a:lumMod val="75000"/>
                    <a:lumOff val="25000"/>
                  </a:schemeClr>
                </a:solidFill>
                <a:cs typeface="+mn-ea"/>
                <a:sym typeface="+mn-lt"/>
              </a:rPr>
              <a:t>3. 了解职业价值观的含义与特点。</a:t>
            </a:r>
            <a:endParaRPr lang="zh-CN" altLang="en-US" sz="1600" dirty="0">
              <a:solidFill>
                <a:schemeClr val="tx1">
                  <a:lumMod val="75000"/>
                  <a:lumOff val="25000"/>
                </a:schemeClr>
              </a:solidFill>
              <a:cs typeface="+mn-ea"/>
              <a:sym typeface="+mn-lt"/>
            </a:endParaRPr>
          </a:p>
        </p:txBody>
      </p:sp>
      <p:sp>
        <p:nvSpPr>
          <p:cNvPr id="111" name="TextBox 1210"/>
          <p:cNvSpPr/>
          <p:nvPr>
            <p:custDataLst>
              <p:tags r:id="rId2"/>
            </p:custDataLst>
          </p:nvPr>
        </p:nvSpPr>
        <p:spPr>
          <a:xfrm>
            <a:off x="2100690" y="3773202"/>
            <a:ext cx="1051560" cy="345440"/>
          </a:xfrm>
          <a:prstGeom prst="rect">
            <a:avLst/>
          </a:prstGeom>
          <a:noFill/>
          <a:ln w="9525">
            <a:noFill/>
            <a:miter/>
          </a:ln>
          <a:extLst>
            <a:ext uri="{909E8E84-426E-40DD-AFC4-6F175D3DCCD1}">
              <a14:hiddenFill xmlns:a14="http://schemas.microsoft.com/office/drawing/2010/main">
                <a:solidFill>
                  <a:srgbClr val="5CA0B4"/>
                </a:solidFill>
              </a14:hiddenFill>
            </a:ext>
          </a:extLst>
        </p:spPr>
        <p:txBody>
          <a:bodyPr wrap="none" lIns="68580" tIns="34290" rIns="68580" bIns="34290">
            <a:spAutoFit/>
          </a:bodyPr>
          <a:lstStyle/>
          <a:p>
            <a:pPr lvl="0" algn="l"/>
            <a:r>
              <a:rPr lang="zh-CN" altLang="en-US" sz="1800" b="1" dirty="0">
                <a:solidFill>
                  <a:srgbClr val="1B4367"/>
                </a:solidFill>
                <a:cs typeface="+mn-ea"/>
                <a:sym typeface="+mn-lt"/>
              </a:rPr>
              <a:t>素质目标</a:t>
            </a:r>
            <a:endParaRPr lang="zh-CN" altLang="en-US" sz="1800" b="1" dirty="0">
              <a:solidFill>
                <a:srgbClr val="1B4367"/>
              </a:solidFill>
              <a:cs typeface="+mn-ea"/>
              <a:sym typeface="+mn-lt"/>
            </a:endParaRPr>
          </a:p>
        </p:txBody>
      </p:sp>
      <p:sp>
        <p:nvSpPr>
          <p:cNvPr id="112" name="文本框 11"/>
          <p:cNvSpPr txBox="1"/>
          <p:nvPr/>
        </p:nvSpPr>
        <p:spPr>
          <a:xfrm>
            <a:off x="1442720" y="4418330"/>
            <a:ext cx="4686300" cy="353060"/>
          </a:xfrm>
          <a:prstGeom prst="rect">
            <a:avLst/>
          </a:prstGeom>
          <a:noFill/>
          <a:ln>
            <a:noFill/>
          </a:ln>
          <a:extLst>
            <a:ext uri="{909E8E84-426E-40DD-AFC4-6F175D3DCCD1}">
              <a14:hiddenFill xmlns:a14="http://schemas.microsoft.com/office/drawing/2010/main">
                <a:solidFill>
                  <a:srgbClr val="5CA0B4"/>
                </a:solidFill>
              </a14:hiddenFill>
            </a:ext>
          </a:extLst>
        </p:spPr>
        <p:txBody>
          <a:bodyPr wrap="square" lIns="68580" tIns="34290" rIns="68580" bIns="34290" rtlCol="0">
            <a:spAutoFit/>
          </a:bodyPr>
          <a:lstStyle/>
          <a:p>
            <a:pPr indent="0" fontAlgn="auto">
              <a:lnSpc>
                <a:spcPts val="2220"/>
              </a:lnSpc>
            </a:pPr>
            <a:r>
              <a:rPr lang="zh-CN" altLang="en-US" sz="1600" dirty="0">
                <a:solidFill>
                  <a:schemeClr val="tx1">
                    <a:lumMod val="75000"/>
                    <a:lumOff val="25000"/>
                  </a:schemeClr>
                </a:solidFill>
                <a:cs typeface="+mn-ea"/>
                <a:sym typeface="+mn-lt"/>
              </a:rPr>
              <a:t>树立正确的职业价值观。</a:t>
            </a:r>
            <a:endParaRPr lang="zh-CN" altLang="en-US" sz="1600" dirty="0">
              <a:solidFill>
                <a:schemeClr val="tx1">
                  <a:lumMod val="75000"/>
                  <a:lumOff val="25000"/>
                </a:schemeClr>
              </a:solidFill>
              <a:cs typeface="+mn-ea"/>
              <a:sym typeface="+mn-lt"/>
            </a:endParaRPr>
          </a:p>
        </p:txBody>
      </p:sp>
      <p:cxnSp>
        <p:nvCxnSpPr>
          <p:cNvPr id="3" name="直接连接符 2"/>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grpSp>
        <p:nvGrpSpPr>
          <p:cNvPr id="50" name="组合 49"/>
          <p:cNvGrpSpPr/>
          <p:nvPr>
            <p:custDataLst>
              <p:tags r:id="rId3"/>
            </p:custDataLst>
          </p:nvPr>
        </p:nvGrpSpPr>
        <p:grpSpPr>
          <a:xfrm>
            <a:off x="310013" y="1102187"/>
            <a:ext cx="1618841" cy="1647000"/>
            <a:chOff x="471707" y="1675770"/>
            <a:chExt cx="2158455" cy="2196000"/>
          </a:xfrm>
          <a:solidFill>
            <a:srgbClr val="1B4367"/>
          </a:solidFill>
        </p:grpSpPr>
        <p:grpSp>
          <p:nvGrpSpPr>
            <p:cNvPr id="51" name="组合 50"/>
            <p:cNvGrpSpPr>
              <a:grpSpLocks noChangeAspect="1"/>
            </p:cNvGrpSpPr>
            <p:nvPr/>
          </p:nvGrpSpPr>
          <p:grpSpPr>
            <a:xfrm>
              <a:off x="471707" y="1675770"/>
              <a:ext cx="2158455" cy="2196000"/>
              <a:chOff x="5397500" y="5734050"/>
              <a:chExt cx="365125" cy="371476"/>
            </a:xfrm>
            <a:grpFill/>
          </p:grpSpPr>
          <p:sp>
            <p:nvSpPr>
              <p:cNvPr id="56" name="Freeform 288"/>
              <p:cNvSpPr/>
              <p:nvPr>
                <p:custDataLst>
                  <p:tags r:id="rId4"/>
                </p:custDataLst>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57" name="Freeform 289"/>
              <p:cNvSpPr>
                <a:spLocks noEditPoints="1"/>
              </p:cNvSpPr>
              <p:nvPr>
                <p:custDataLst>
                  <p:tags r:id="rId5"/>
                </p:custDataLst>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58" name="Freeform 291"/>
              <p:cNvSpPr/>
              <p:nvPr>
                <p:custDataLst>
                  <p:tags r:id="rId6"/>
                </p:custDataLst>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grpSp>
        <p:grpSp>
          <p:nvGrpSpPr>
            <p:cNvPr id="52" name="组合 51"/>
            <p:cNvGrpSpPr>
              <a:grpSpLocks noChangeAspect="1"/>
            </p:cNvGrpSpPr>
            <p:nvPr/>
          </p:nvGrpSpPr>
          <p:grpSpPr>
            <a:xfrm>
              <a:off x="1735992" y="2108076"/>
              <a:ext cx="462003" cy="468000"/>
              <a:chOff x="2665059" y="4979202"/>
              <a:chExt cx="284308" cy="288000"/>
            </a:xfrm>
            <a:grpFill/>
          </p:grpSpPr>
          <p:sp>
            <p:nvSpPr>
              <p:cNvPr id="53" name="Freeform 932"/>
              <p:cNvSpPr>
                <a:spLocks noEditPoints="1"/>
              </p:cNvSpPr>
              <p:nvPr>
                <p:custDataLst>
                  <p:tags r:id="rId7"/>
                </p:custDataLst>
              </p:nvPr>
            </p:nvSpPr>
            <p:spPr bwMode="auto">
              <a:xfrm>
                <a:off x="2665059" y="4979202"/>
                <a:ext cx="284308" cy="288000"/>
              </a:xfrm>
              <a:custGeom>
                <a:avLst/>
                <a:gdLst>
                  <a:gd name="T0" fmla="*/ 70 w 98"/>
                  <a:gd name="T1" fmla="*/ 42 h 99"/>
                  <a:gd name="T2" fmla="*/ 66 w 98"/>
                  <a:gd name="T3" fmla="*/ 42 h 99"/>
                  <a:gd name="T4" fmla="*/ 41 w 98"/>
                  <a:gd name="T5" fmla="*/ 67 h 99"/>
                  <a:gd name="T6" fmla="*/ 41 w 98"/>
                  <a:gd name="T7" fmla="*/ 70 h 99"/>
                  <a:gd name="T8" fmla="*/ 70 w 98"/>
                  <a:gd name="T9" fmla="*/ 99 h 99"/>
                  <a:gd name="T10" fmla="*/ 98 w 98"/>
                  <a:gd name="T11" fmla="*/ 70 h 99"/>
                  <a:gd name="T12" fmla="*/ 70 w 98"/>
                  <a:gd name="T13" fmla="*/ 42 h 99"/>
                  <a:gd name="T14" fmla="*/ 70 w 98"/>
                  <a:gd name="T15" fmla="*/ 90 h 99"/>
                  <a:gd name="T16" fmla="*/ 50 w 98"/>
                  <a:gd name="T17" fmla="*/ 70 h 99"/>
                  <a:gd name="T18" fmla="*/ 70 w 98"/>
                  <a:gd name="T19" fmla="*/ 51 h 99"/>
                  <a:gd name="T20" fmla="*/ 89 w 98"/>
                  <a:gd name="T21" fmla="*/ 70 h 99"/>
                  <a:gd name="T22" fmla="*/ 70 w 98"/>
                  <a:gd name="T23" fmla="*/ 90 h 99"/>
                  <a:gd name="T24" fmla="*/ 57 w 98"/>
                  <a:gd name="T25" fmla="*/ 29 h 99"/>
                  <a:gd name="T26" fmla="*/ 28 w 98"/>
                  <a:gd name="T27" fmla="*/ 0 h 99"/>
                  <a:gd name="T28" fmla="*/ 0 w 98"/>
                  <a:gd name="T29" fmla="*/ 29 h 99"/>
                  <a:gd name="T30" fmla="*/ 28 w 98"/>
                  <a:gd name="T31" fmla="*/ 57 h 99"/>
                  <a:gd name="T32" fmla="*/ 32 w 98"/>
                  <a:gd name="T33" fmla="*/ 57 h 99"/>
                  <a:gd name="T34" fmla="*/ 56 w 98"/>
                  <a:gd name="T35" fmla="*/ 32 h 99"/>
                  <a:gd name="T36" fmla="*/ 57 w 98"/>
                  <a:gd name="T37" fmla="*/ 29 h 99"/>
                  <a:gd name="T38" fmla="*/ 28 w 98"/>
                  <a:gd name="T39" fmla="*/ 48 h 99"/>
                  <a:gd name="T40" fmla="*/ 8 w 98"/>
                  <a:gd name="T41" fmla="*/ 29 h 99"/>
                  <a:gd name="T42" fmla="*/ 28 w 98"/>
                  <a:gd name="T43" fmla="*/ 9 h 99"/>
                  <a:gd name="T44" fmla="*/ 48 w 98"/>
                  <a:gd name="T45" fmla="*/ 29 h 99"/>
                  <a:gd name="T46" fmla="*/ 28 w 98"/>
                  <a:gd name="T47" fmla="*/ 4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8" h="99">
                    <a:moveTo>
                      <a:pt x="70" y="42"/>
                    </a:moveTo>
                    <a:cubicBezTo>
                      <a:pt x="68" y="42"/>
                      <a:pt x="67" y="42"/>
                      <a:pt x="66" y="42"/>
                    </a:cubicBezTo>
                    <a:cubicBezTo>
                      <a:pt x="41" y="67"/>
                      <a:pt x="41" y="67"/>
                      <a:pt x="41" y="67"/>
                    </a:cubicBezTo>
                    <a:cubicBezTo>
                      <a:pt x="41" y="68"/>
                      <a:pt x="41" y="69"/>
                      <a:pt x="41" y="70"/>
                    </a:cubicBezTo>
                    <a:cubicBezTo>
                      <a:pt x="41" y="86"/>
                      <a:pt x="54" y="99"/>
                      <a:pt x="70" y="99"/>
                    </a:cubicBezTo>
                    <a:cubicBezTo>
                      <a:pt x="85" y="99"/>
                      <a:pt x="98" y="86"/>
                      <a:pt x="98" y="70"/>
                    </a:cubicBezTo>
                    <a:cubicBezTo>
                      <a:pt x="98" y="55"/>
                      <a:pt x="85" y="42"/>
                      <a:pt x="70" y="42"/>
                    </a:cubicBezTo>
                    <a:close/>
                    <a:moveTo>
                      <a:pt x="70" y="90"/>
                    </a:moveTo>
                    <a:cubicBezTo>
                      <a:pt x="59" y="90"/>
                      <a:pt x="50" y="81"/>
                      <a:pt x="50" y="70"/>
                    </a:cubicBezTo>
                    <a:cubicBezTo>
                      <a:pt x="50" y="59"/>
                      <a:pt x="59" y="51"/>
                      <a:pt x="70" y="51"/>
                    </a:cubicBezTo>
                    <a:cubicBezTo>
                      <a:pt x="81" y="51"/>
                      <a:pt x="89" y="59"/>
                      <a:pt x="89" y="70"/>
                    </a:cubicBezTo>
                    <a:cubicBezTo>
                      <a:pt x="89" y="81"/>
                      <a:pt x="81" y="90"/>
                      <a:pt x="70" y="90"/>
                    </a:cubicBezTo>
                    <a:close/>
                    <a:moveTo>
                      <a:pt x="57" y="29"/>
                    </a:moveTo>
                    <a:cubicBezTo>
                      <a:pt x="57" y="13"/>
                      <a:pt x="44" y="0"/>
                      <a:pt x="28" y="0"/>
                    </a:cubicBezTo>
                    <a:cubicBezTo>
                      <a:pt x="12" y="0"/>
                      <a:pt x="0" y="13"/>
                      <a:pt x="0" y="29"/>
                    </a:cubicBezTo>
                    <a:cubicBezTo>
                      <a:pt x="0" y="44"/>
                      <a:pt x="12" y="57"/>
                      <a:pt x="28" y="57"/>
                    </a:cubicBezTo>
                    <a:cubicBezTo>
                      <a:pt x="29" y="57"/>
                      <a:pt x="31" y="57"/>
                      <a:pt x="32" y="57"/>
                    </a:cubicBezTo>
                    <a:cubicBezTo>
                      <a:pt x="56" y="32"/>
                      <a:pt x="56" y="32"/>
                      <a:pt x="56" y="32"/>
                    </a:cubicBezTo>
                    <a:cubicBezTo>
                      <a:pt x="56" y="31"/>
                      <a:pt x="57" y="30"/>
                      <a:pt x="57" y="29"/>
                    </a:cubicBezTo>
                    <a:close/>
                    <a:moveTo>
                      <a:pt x="28" y="48"/>
                    </a:moveTo>
                    <a:cubicBezTo>
                      <a:pt x="17" y="48"/>
                      <a:pt x="8" y="40"/>
                      <a:pt x="8" y="29"/>
                    </a:cubicBezTo>
                    <a:cubicBezTo>
                      <a:pt x="8" y="18"/>
                      <a:pt x="17" y="9"/>
                      <a:pt x="28" y="9"/>
                    </a:cubicBezTo>
                    <a:cubicBezTo>
                      <a:pt x="39" y="9"/>
                      <a:pt x="48" y="18"/>
                      <a:pt x="48" y="29"/>
                    </a:cubicBezTo>
                    <a:cubicBezTo>
                      <a:pt x="48" y="40"/>
                      <a:pt x="39" y="48"/>
                      <a:pt x="28" y="48"/>
                    </a:cubicBez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55" name="Freeform 933"/>
              <p:cNvSpPr/>
              <p:nvPr>
                <p:custDataLst>
                  <p:tags r:id="rId8"/>
                </p:custDataLst>
              </p:nvPr>
            </p:nvSpPr>
            <p:spPr bwMode="auto">
              <a:xfrm>
                <a:off x="2697062" y="5013663"/>
                <a:ext cx="220309" cy="219077"/>
              </a:xfrm>
              <a:custGeom>
                <a:avLst/>
                <a:gdLst>
                  <a:gd name="T0" fmla="*/ 179 w 179"/>
                  <a:gd name="T1" fmla="*/ 12 h 178"/>
                  <a:gd name="T2" fmla="*/ 14 w 179"/>
                  <a:gd name="T3" fmla="*/ 178 h 178"/>
                  <a:gd name="T4" fmla="*/ 0 w 179"/>
                  <a:gd name="T5" fmla="*/ 166 h 178"/>
                  <a:gd name="T6" fmla="*/ 165 w 179"/>
                  <a:gd name="T7" fmla="*/ 0 h 178"/>
                  <a:gd name="T8" fmla="*/ 179 w 179"/>
                  <a:gd name="T9" fmla="*/ 12 h 178"/>
                </a:gdLst>
                <a:ahLst/>
                <a:cxnLst>
                  <a:cxn ang="0">
                    <a:pos x="T0" y="T1"/>
                  </a:cxn>
                  <a:cxn ang="0">
                    <a:pos x="T2" y="T3"/>
                  </a:cxn>
                  <a:cxn ang="0">
                    <a:pos x="T4" y="T5"/>
                  </a:cxn>
                  <a:cxn ang="0">
                    <a:pos x="T6" y="T7"/>
                  </a:cxn>
                  <a:cxn ang="0">
                    <a:pos x="T8" y="T9"/>
                  </a:cxn>
                </a:cxnLst>
                <a:rect l="0" t="0" r="r" b="b"/>
                <a:pathLst>
                  <a:path w="179" h="178">
                    <a:moveTo>
                      <a:pt x="179" y="12"/>
                    </a:moveTo>
                    <a:lnTo>
                      <a:pt x="14" y="178"/>
                    </a:lnTo>
                    <a:lnTo>
                      <a:pt x="0" y="166"/>
                    </a:lnTo>
                    <a:lnTo>
                      <a:pt x="165" y="0"/>
                    </a:lnTo>
                    <a:lnTo>
                      <a:pt x="179" y="12"/>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59" name="组合 58"/>
          <p:cNvGrpSpPr/>
          <p:nvPr>
            <p:custDataLst>
              <p:tags r:id="rId9"/>
            </p:custDataLst>
          </p:nvPr>
        </p:nvGrpSpPr>
        <p:grpSpPr>
          <a:xfrm>
            <a:off x="390605" y="3332307"/>
            <a:ext cx="1618833" cy="1647000"/>
            <a:chOff x="478915" y="4355475"/>
            <a:chExt cx="2158444" cy="2196000"/>
          </a:xfrm>
          <a:solidFill>
            <a:srgbClr val="1B4367"/>
          </a:solidFill>
        </p:grpSpPr>
        <p:grpSp>
          <p:nvGrpSpPr>
            <p:cNvPr id="60" name="组合 59"/>
            <p:cNvGrpSpPr>
              <a:grpSpLocks noChangeAspect="1"/>
            </p:cNvGrpSpPr>
            <p:nvPr/>
          </p:nvGrpSpPr>
          <p:grpSpPr>
            <a:xfrm>
              <a:off x="1795203" y="4733013"/>
              <a:ext cx="366333" cy="576000"/>
              <a:chOff x="2257888" y="5547128"/>
              <a:chExt cx="137373" cy="216000"/>
            </a:xfrm>
            <a:grpFill/>
          </p:grpSpPr>
          <p:sp>
            <p:nvSpPr>
              <p:cNvPr id="65" name="Freeform 69"/>
              <p:cNvSpPr/>
              <p:nvPr>
                <p:custDataLst>
                  <p:tags r:id="rId10"/>
                </p:custDataLst>
              </p:nvPr>
            </p:nvSpPr>
            <p:spPr bwMode="auto">
              <a:xfrm>
                <a:off x="2257888" y="5547128"/>
                <a:ext cx="137373" cy="140987"/>
              </a:xfrm>
              <a:custGeom>
                <a:avLst/>
                <a:gdLst>
                  <a:gd name="T0" fmla="*/ 57 w 64"/>
                  <a:gd name="T1" fmla="*/ 37 h 66"/>
                  <a:gd name="T2" fmla="*/ 43 w 64"/>
                  <a:gd name="T3" fmla="*/ 12 h 66"/>
                  <a:gd name="T4" fmla="*/ 39 w 64"/>
                  <a:gd name="T5" fmla="*/ 6 h 66"/>
                  <a:gd name="T6" fmla="*/ 25 w 64"/>
                  <a:gd name="T7" fmla="*/ 6 h 66"/>
                  <a:gd name="T8" fmla="*/ 22 w 64"/>
                  <a:gd name="T9" fmla="*/ 12 h 66"/>
                  <a:gd name="T10" fmla="*/ 8 w 64"/>
                  <a:gd name="T11" fmla="*/ 37 h 66"/>
                  <a:gd name="T12" fmla="*/ 4 w 64"/>
                  <a:gd name="T13" fmla="*/ 43 h 66"/>
                  <a:gd name="T14" fmla="*/ 11 w 64"/>
                  <a:gd name="T15" fmla="*/ 55 h 66"/>
                  <a:gd name="T16" fmla="*/ 18 w 64"/>
                  <a:gd name="T17" fmla="*/ 55 h 66"/>
                  <a:gd name="T18" fmla="*/ 19 w 64"/>
                  <a:gd name="T19" fmla="*/ 55 h 66"/>
                  <a:gd name="T20" fmla="*/ 19 w 64"/>
                  <a:gd name="T21" fmla="*/ 66 h 66"/>
                  <a:gd name="T22" fmla="*/ 32 w 64"/>
                  <a:gd name="T23" fmla="*/ 62 h 66"/>
                  <a:gd name="T24" fmla="*/ 32 w 64"/>
                  <a:gd name="T25" fmla="*/ 62 h 66"/>
                  <a:gd name="T26" fmla="*/ 46 w 64"/>
                  <a:gd name="T27" fmla="*/ 66 h 66"/>
                  <a:gd name="T28" fmla="*/ 46 w 64"/>
                  <a:gd name="T29" fmla="*/ 55 h 66"/>
                  <a:gd name="T30" fmla="*/ 46 w 64"/>
                  <a:gd name="T31" fmla="*/ 55 h 66"/>
                  <a:gd name="T32" fmla="*/ 53 w 64"/>
                  <a:gd name="T33" fmla="*/ 55 h 66"/>
                  <a:gd name="T34" fmla="*/ 60 w 64"/>
                  <a:gd name="T35" fmla="*/ 43 h 66"/>
                  <a:gd name="T36" fmla="*/ 57 w 64"/>
                  <a:gd name="T37" fmla="*/ 3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4" h="66">
                    <a:moveTo>
                      <a:pt x="57" y="37"/>
                    </a:moveTo>
                    <a:cubicBezTo>
                      <a:pt x="53" y="30"/>
                      <a:pt x="47" y="19"/>
                      <a:pt x="43" y="12"/>
                    </a:cubicBezTo>
                    <a:cubicBezTo>
                      <a:pt x="39" y="6"/>
                      <a:pt x="39" y="6"/>
                      <a:pt x="39" y="6"/>
                    </a:cubicBezTo>
                    <a:cubicBezTo>
                      <a:pt x="35" y="0"/>
                      <a:pt x="29" y="0"/>
                      <a:pt x="25" y="6"/>
                    </a:cubicBezTo>
                    <a:cubicBezTo>
                      <a:pt x="22" y="12"/>
                      <a:pt x="22" y="12"/>
                      <a:pt x="22" y="12"/>
                    </a:cubicBezTo>
                    <a:cubicBezTo>
                      <a:pt x="18" y="19"/>
                      <a:pt x="11" y="30"/>
                      <a:pt x="8" y="37"/>
                    </a:cubicBezTo>
                    <a:cubicBezTo>
                      <a:pt x="4" y="43"/>
                      <a:pt x="4" y="43"/>
                      <a:pt x="4" y="43"/>
                    </a:cubicBezTo>
                    <a:cubicBezTo>
                      <a:pt x="0" y="50"/>
                      <a:pt x="3" y="55"/>
                      <a:pt x="11" y="55"/>
                    </a:cubicBezTo>
                    <a:cubicBezTo>
                      <a:pt x="18" y="55"/>
                      <a:pt x="18" y="55"/>
                      <a:pt x="18" y="55"/>
                    </a:cubicBezTo>
                    <a:cubicBezTo>
                      <a:pt x="19" y="55"/>
                      <a:pt x="19" y="55"/>
                      <a:pt x="19" y="55"/>
                    </a:cubicBezTo>
                    <a:cubicBezTo>
                      <a:pt x="19" y="66"/>
                      <a:pt x="19" y="66"/>
                      <a:pt x="19" y="66"/>
                    </a:cubicBezTo>
                    <a:cubicBezTo>
                      <a:pt x="23" y="63"/>
                      <a:pt x="27" y="62"/>
                      <a:pt x="32" y="62"/>
                    </a:cubicBezTo>
                    <a:cubicBezTo>
                      <a:pt x="32" y="62"/>
                      <a:pt x="32" y="62"/>
                      <a:pt x="32" y="62"/>
                    </a:cubicBezTo>
                    <a:cubicBezTo>
                      <a:pt x="37" y="62"/>
                      <a:pt x="42" y="63"/>
                      <a:pt x="46" y="66"/>
                    </a:cubicBezTo>
                    <a:cubicBezTo>
                      <a:pt x="46" y="55"/>
                      <a:pt x="46" y="55"/>
                      <a:pt x="46" y="55"/>
                    </a:cubicBezTo>
                    <a:cubicBezTo>
                      <a:pt x="46" y="55"/>
                      <a:pt x="46" y="55"/>
                      <a:pt x="46" y="55"/>
                    </a:cubicBezTo>
                    <a:cubicBezTo>
                      <a:pt x="53" y="55"/>
                      <a:pt x="53" y="55"/>
                      <a:pt x="53" y="55"/>
                    </a:cubicBezTo>
                    <a:cubicBezTo>
                      <a:pt x="61" y="55"/>
                      <a:pt x="64" y="49"/>
                      <a:pt x="60" y="43"/>
                    </a:cubicBezTo>
                    <a:lnTo>
                      <a:pt x="57" y="37"/>
                    </a:lnTo>
                    <a:close/>
                  </a:path>
                </a:pathLst>
              </a:custGeom>
              <a:grpFill/>
              <a:ln w="9525">
                <a:noFill/>
                <a:round/>
              </a:ln>
            </p:spPr>
            <p:txBody>
              <a:bodyPr vert="horz" wrap="square" lIns="121920" tIns="60960" rIns="121920" bIns="60960" numCol="1" anchor="t" anchorCtr="0" compatLnSpc="1"/>
              <a:lstStyle/>
              <a:p>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66" name="Freeform 70"/>
              <p:cNvSpPr/>
              <p:nvPr>
                <p:custDataLst>
                  <p:tags r:id="rId11"/>
                </p:custDataLst>
              </p:nvPr>
            </p:nvSpPr>
            <p:spPr bwMode="auto">
              <a:xfrm>
                <a:off x="2290424" y="5688115"/>
                <a:ext cx="75013" cy="75013"/>
              </a:xfrm>
              <a:custGeom>
                <a:avLst/>
                <a:gdLst>
                  <a:gd name="T0" fmla="*/ 17 w 35"/>
                  <a:gd name="T1" fmla="*/ 0 h 35"/>
                  <a:gd name="T2" fmla="*/ 17 w 35"/>
                  <a:gd name="T3" fmla="*/ 0 h 35"/>
                  <a:gd name="T4" fmla="*/ 17 w 35"/>
                  <a:gd name="T5" fmla="*/ 0 h 35"/>
                  <a:gd name="T6" fmla="*/ 17 w 35"/>
                  <a:gd name="T7" fmla="*/ 0 h 35"/>
                  <a:gd name="T8" fmla="*/ 17 w 35"/>
                  <a:gd name="T9" fmla="*/ 0 h 35"/>
                  <a:gd name="T10" fmla="*/ 4 w 35"/>
                  <a:gd name="T11" fmla="*/ 6 h 35"/>
                  <a:gd name="T12" fmla="*/ 0 w 35"/>
                  <a:gd name="T13" fmla="*/ 17 h 35"/>
                  <a:gd name="T14" fmla="*/ 0 w 35"/>
                  <a:gd name="T15" fmla="*/ 17 h 35"/>
                  <a:gd name="T16" fmla="*/ 17 w 35"/>
                  <a:gd name="T17" fmla="*/ 35 h 35"/>
                  <a:gd name="T18" fmla="*/ 17 w 35"/>
                  <a:gd name="T19" fmla="*/ 35 h 35"/>
                  <a:gd name="T20" fmla="*/ 35 w 35"/>
                  <a:gd name="T21" fmla="*/ 17 h 35"/>
                  <a:gd name="T22" fmla="*/ 35 w 35"/>
                  <a:gd name="T23" fmla="*/ 17 h 35"/>
                  <a:gd name="T24" fmla="*/ 31 w 35"/>
                  <a:gd name="T25" fmla="*/ 6 h 35"/>
                  <a:gd name="T26" fmla="*/ 17 w 35"/>
                  <a:gd name="T2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35">
                    <a:moveTo>
                      <a:pt x="17" y="0"/>
                    </a:moveTo>
                    <a:cubicBezTo>
                      <a:pt x="17" y="0"/>
                      <a:pt x="17" y="0"/>
                      <a:pt x="17" y="0"/>
                    </a:cubicBezTo>
                    <a:cubicBezTo>
                      <a:pt x="17" y="0"/>
                      <a:pt x="17" y="0"/>
                      <a:pt x="17" y="0"/>
                    </a:cubicBezTo>
                    <a:cubicBezTo>
                      <a:pt x="17" y="0"/>
                      <a:pt x="17" y="0"/>
                      <a:pt x="17" y="0"/>
                    </a:cubicBezTo>
                    <a:cubicBezTo>
                      <a:pt x="17" y="0"/>
                      <a:pt x="17" y="0"/>
                      <a:pt x="17" y="0"/>
                    </a:cubicBezTo>
                    <a:cubicBezTo>
                      <a:pt x="12" y="0"/>
                      <a:pt x="7" y="2"/>
                      <a:pt x="4" y="6"/>
                    </a:cubicBezTo>
                    <a:cubicBezTo>
                      <a:pt x="1" y="9"/>
                      <a:pt x="0" y="13"/>
                      <a:pt x="0" y="17"/>
                    </a:cubicBezTo>
                    <a:cubicBezTo>
                      <a:pt x="0" y="17"/>
                      <a:pt x="0" y="17"/>
                      <a:pt x="0" y="17"/>
                    </a:cubicBezTo>
                    <a:cubicBezTo>
                      <a:pt x="0" y="27"/>
                      <a:pt x="8" y="35"/>
                      <a:pt x="17" y="35"/>
                    </a:cubicBezTo>
                    <a:cubicBezTo>
                      <a:pt x="17" y="35"/>
                      <a:pt x="17" y="35"/>
                      <a:pt x="17" y="35"/>
                    </a:cubicBezTo>
                    <a:cubicBezTo>
                      <a:pt x="27" y="35"/>
                      <a:pt x="35" y="27"/>
                      <a:pt x="35" y="17"/>
                    </a:cubicBezTo>
                    <a:cubicBezTo>
                      <a:pt x="35" y="17"/>
                      <a:pt x="35" y="17"/>
                      <a:pt x="35" y="17"/>
                    </a:cubicBezTo>
                    <a:cubicBezTo>
                      <a:pt x="35" y="13"/>
                      <a:pt x="33" y="9"/>
                      <a:pt x="31" y="6"/>
                    </a:cubicBezTo>
                    <a:cubicBezTo>
                      <a:pt x="27" y="2"/>
                      <a:pt x="23" y="0"/>
                      <a:pt x="17" y="0"/>
                    </a:cubicBezTo>
                    <a:close/>
                  </a:path>
                </a:pathLst>
              </a:custGeom>
              <a:grpFill/>
              <a:ln w="9525">
                <a:noFill/>
                <a:round/>
              </a:ln>
            </p:spPr>
            <p:txBody>
              <a:bodyPr vert="horz" wrap="square" lIns="121920" tIns="60960" rIns="121920" bIns="60960" numCol="1" anchor="t" anchorCtr="0" compatLnSpc="1"/>
              <a:lstStyle/>
              <a:p>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grpSp>
        <p:grpSp>
          <p:nvGrpSpPr>
            <p:cNvPr id="61" name="组合 60"/>
            <p:cNvGrpSpPr>
              <a:grpSpLocks noChangeAspect="1"/>
            </p:cNvGrpSpPr>
            <p:nvPr/>
          </p:nvGrpSpPr>
          <p:grpSpPr>
            <a:xfrm>
              <a:off x="478915" y="4355475"/>
              <a:ext cx="2158444" cy="2196000"/>
              <a:chOff x="5397500" y="5734050"/>
              <a:chExt cx="365123" cy="371476"/>
            </a:xfrm>
            <a:grpFill/>
          </p:grpSpPr>
          <p:sp>
            <p:nvSpPr>
              <p:cNvPr id="62" name="Freeform 288"/>
              <p:cNvSpPr/>
              <p:nvPr>
                <p:custDataLst>
                  <p:tags r:id="rId12"/>
                </p:custDataLst>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grpFill/>
              <a:ln w="9525">
                <a:noFill/>
                <a:round/>
              </a:ln>
            </p:spPr>
            <p:txBody>
              <a:bodyPr vert="horz" wrap="square" lIns="121920" tIns="60960" rIns="121920" bIns="60960" numCol="1" anchor="t" anchorCtr="0" compatLnSpc="1"/>
              <a:lstStyle/>
              <a:p>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63" name="Freeform 289"/>
              <p:cNvSpPr>
                <a:spLocks noEditPoints="1"/>
              </p:cNvSpPr>
              <p:nvPr>
                <p:custDataLst>
                  <p:tags r:id="rId13"/>
                </p:custDataLst>
              </p:nvPr>
            </p:nvSpPr>
            <p:spPr bwMode="auto">
              <a:xfrm>
                <a:off x="5537198"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grpFill/>
              <a:ln w="9525">
                <a:noFill/>
                <a:round/>
              </a:ln>
            </p:spPr>
            <p:txBody>
              <a:bodyPr vert="horz" wrap="square" lIns="121920" tIns="60960" rIns="121920" bIns="60960" numCol="1" anchor="t" anchorCtr="0" compatLnSpc="1"/>
              <a:lstStyle/>
              <a:p>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64" name="Freeform 291"/>
              <p:cNvSpPr/>
              <p:nvPr>
                <p:custDataLst>
                  <p:tags r:id="rId14"/>
                </p:custDataLst>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grpFill/>
              <a:ln w="9525">
                <a:noFill/>
                <a:round/>
              </a:ln>
            </p:spPr>
            <p:txBody>
              <a:bodyPr vert="horz" wrap="square" lIns="121920" tIns="60960" rIns="121920" bIns="60960" numCol="1" anchor="t" anchorCtr="0" compatLnSpc="1"/>
              <a:lstStyle/>
              <a:p>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grpSp>
      </p:grpSp>
      <p:sp>
        <p:nvSpPr>
          <p:cNvPr id="4" name="Flowchart: Manual Input 14"/>
          <p:cNvSpPr>
            <a:spLocks noChangeAspect="1"/>
          </p:cNvSpPr>
          <p:nvPr/>
        </p:nvSpPr>
        <p:spPr>
          <a:xfrm flipV="1">
            <a:off x="5221605" y="1777365"/>
            <a:ext cx="3220269" cy="1948720"/>
          </a:xfrm>
          <a:prstGeom prst="flowChartManualInput">
            <a:avLst/>
          </a:prstGeom>
          <a:blipFill dpi="0" rotWithShape="0">
            <a:blip r:embed="rId15"/>
            <a:srcRect/>
            <a:stretch>
              <a:fillRect/>
            </a:stretch>
          </a:blipFill>
          <a:ln w="38100" cap="flat" cmpd="sng" algn="ctr">
            <a:noFill/>
            <a:prstDash val="solid"/>
            <a:miter lim="800000"/>
          </a:ln>
          <a:effectLst>
            <a:reflection blurRad="6350" stA="52000" endA="300" endPos="35000" dir="5400000" sy="-100000" algn="bl" rotWithShape="0"/>
          </a:effectLst>
        </p:spPr>
        <p:txBody>
          <a:bodyPr lIns="68580" tIns="34290" rIns="68580" bIns="34290" rtlCol="0" anchor="ctr"/>
          <a:p>
            <a:pPr algn="ctr">
              <a:defRPr/>
            </a:pPr>
            <a:endParaRPr lang="en-US" kern="0">
              <a:solidFill>
                <a:srgbClr val="FFFFFF"/>
              </a:solidFill>
              <a:latin typeface="Agency FB" panose="020B0503020202020204" pitchFamily="34" charset="0"/>
              <a:ea typeface="微软雅黑" panose="020B0503020204020204" pitchFamily="34" charset="-122"/>
              <a:cs typeface="+mn-ea"/>
              <a:sym typeface="Agency FB" panose="020B0503020202020204" pitchFamily="34" charset="0"/>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899"/>
                            </p:stCondLst>
                            <p:childTnLst>
                              <p:par>
                                <p:cTn id="13" presetID="22" presetClass="entr" presetSubtype="8"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300"/>
                                        <p:tgtEl>
                                          <p:spTgt spid="3"/>
                                        </p:tgtEl>
                                      </p:cBhvr>
                                    </p:animEffect>
                                  </p:childTnLst>
                                </p:cTn>
                              </p:par>
                            </p:childTnLst>
                          </p:cTn>
                        </p:par>
                        <p:par>
                          <p:cTn id="16" fill="hold">
                            <p:stCondLst>
                              <p:cond delay="1399"/>
                            </p:stCondLst>
                            <p:childTnLst>
                              <p:par>
                                <p:cTn id="17" presetID="12" presetClass="entr" presetSubtype="1" fill="hold" grpId="0" nodeType="afterEffect">
                                  <p:stCondLst>
                                    <p:cond delay="0"/>
                                  </p:stCondLst>
                                  <p:childTnLst>
                                    <p:set>
                                      <p:cBhvr>
                                        <p:cTn id="18" dur="1" fill="hold">
                                          <p:stCondLst>
                                            <p:cond delay="0"/>
                                          </p:stCondLst>
                                        </p:cTn>
                                        <p:tgtEl>
                                          <p:spTgt spid="106"/>
                                        </p:tgtEl>
                                        <p:attrNameLst>
                                          <p:attrName>style.visibility</p:attrName>
                                        </p:attrNameLst>
                                      </p:cBhvr>
                                      <p:to>
                                        <p:strVal val="visible"/>
                                      </p:to>
                                    </p:set>
                                    <p:anim calcmode="lin" valueType="num">
                                      <p:cBhvr additive="base">
                                        <p:cTn id="19" dur="500"/>
                                        <p:tgtEl>
                                          <p:spTgt spid="106"/>
                                        </p:tgtEl>
                                        <p:attrNameLst>
                                          <p:attrName>ppt_y</p:attrName>
                                        </p:attrNameLst>
                                      </p:cBhvr>
                                      <p:tavLst>
                                        <p:tav tm="0">
                                          <p:val>
                                            <p:strVal val="#ppt_y-#ppt_h*1.125000"/>
                                          </p:val>
                                        </p:tav>
                                        <p:tav tm="100000">
                                          <p:val>
                                            <p:strVal val="#ppt_y"/>
                                          </p:val>
                                        </p:tav>
                                      </p:tavLst>
                                    </p:anim>
                                    <p:animEffect transition="in" filter="wipe(down)">
                                      <p:cBhvr>
                                        <p:cTn id="20" dur="500"/>
                                        <p:tgtEl>
                                          <p:spTgt spid="106"/>
                                        </p:tgtEl>
                                      </p:cBhvr>
                                    </p:animEffect>
                                  </p:childTnLst>
                                </p:cTn>
                              </p:par>
                            </p:childTnLst>
                          </p:cTn>
                        </p:par>
                        <p:par>
                          <p:cTn id="21" fill="hold">
                            <p:stCondLst>
                              <p:cond delay="1899"/>
                            </p:stCondLst>
                            <p:childTnLst>
                              <p:par>
                                <p:cTn id="22" presetID="2" presetClass="entr" presetSubtype="2" fill="hold" grpId="0" nodeType="afterEffect">
                                  <p:stCondLst>
                                    <p:cond delay="0"/>
                                  </p:stCondLst>
                                  <p:childTnLst>
                                    <p:set>
                                      <p:cBhvr>
                                        <p:cTn id="23" dur="1" fill="hold">
                                          <p:stCondLst>
                                            <p:cond delay="0"/>
                                          </p:stCondLst>
                                        </p:cTn>
                                        <p:tgtEl>
                                          <p:spTgt spid="107"/>
                                        </p:tgtEl>
                                        <p:attrNameLst>
                                          <p:attrName>style.visibility</p:attrName>
                                        </p:attrNameLst>
                                      </p:cBhvr>
                                      <p:to>
                                        <p:strVal val="visible"/>
                                      </p:to>
                                    </p:set>
                                    <p:anim calcmode="lin" valueType="num">
                                      <p:cBhvr additive="base">
                                        <p:cTn id="24" dur="500" fill="hold"/>
                                        <p:tgtEl>
                                          <p:spTgt spid="107"/>
                                        </p:tgtEl>
                                        <p:attrNameLst>
                                          <p:attrName>ppt_x</p:attrName>
                                        </p:attrNameLst>
                                      </p:cBhvr>
                                      <p:tavLst>
                                        <p:tav tm="0">
                                          <p:val>
                                            <p:strVal val="1+#ppt_w/2"/>
                                          </p:val>
                                        </p:tav>
                                        <p:tav tm="100000">
                                          <p:val>
                                            <p:strVal val="#ppt_x"/>
                                          </p:val>
                                        </p:tav>
                                      </p:tavLst>
                                    </p:anim>
                                    <p:anim calcmode="lin" valueType="num">
                                      <p:cBhvr additive="base">
                                        <p:cTn id="25" dur="500" fill="hold"/>
                                        <p:tgtEl>
                                          <p:spTgt spid="107"/>
                                        </p:tgtEl>
                                        <p:attrNameLst>
                                          <p:attrName>ppt_y</p:attrName>
                                        </p:attrNameLst>
                                      </p:cBhvr>
                                      <p:tavLst>
                                        <p:tav tm="0">
                                          <p:val>
                                            <p:strVal val="#ppt_y"/>
                                          </p:val>
                                        </p:tav>
                                        <p:tav tm="100000">
                                          <p:val>
                                            <p:strVal val="#ppt_y"/>
                                          </p:val>
                                        </p:tav>
                                      </p:tavLst>
                                    </p:anim>
                                  </p:childTnLst>
                                </p:cTn>
                              </p:par>
                            </p:childTnLst>
                          </p:cTn>
                        </p:par>
                        <p:par>
                          <p:cTn id="26" fill="hold">
                            <p:stCondLst>
                              <p:cond delay="2399"/>
                            </p:stCondLst>
                            <p:childTnLst>
                              <p:par>
                                <p:cTn id="27" presetID="12" presetClass="entr" presetSubtype="1" fill="hold" grpId="0" nodeType="afterEffect">
                                  <p:stCondLst>
                                    <p:cond delay="0"/>
                                  </p:stCondLst>
                                  <p:childTnLst>
                                    <p:set>
                                      <p:cBhvr>
                                        <p:cTn id="28" dur="1" fill="hold">
                                          <p:stCondLst>
                                            <p:cond delay="0"/>
                                          </p:stCondLst>
                                        </p:cTn>
                                        <p:tgtEl>
                                          <p:spTgt spid="111"/>
                                        </p:tgtEl>
                                        <p:attrNameLst>
                                          <p:attrName>style.visibility</p:attrName>
                                        </p:attrNameLst>
                                      </p:cBhvr>
                                      <p:to>
                                        <p:strVal val="visible"/>
                                      </p:to>
                                    </p:set>
                                    <p:anim calcmode="lin" valueType="num">
                                      <p:cBhvr additive="base">
                                        <p:cTn id="29" dur="500"/>
                                        <p:tgtEl>
                                          <p:spTgt spid="111"/>
                                        </p:tgtEl>
                                        <p:attrNameLst>
                                          <p:attrName>ppt_y</p:attrName>
                                        </p:attrNameLst>
                                      </p:cBhvr>
                                      <p:tavLst>
                                        <p:tav tm="0">
                                          <p:val>
                                            <p:strVal val="#ppt_y-#ppt_h*1.125000"/>
                                          </p:val>
                                        </p:tav>
                                        <p:tav tm="100000">
                                          <p:val>
                                            <p:strVal val="#ppt_y"/>
                                          </p:val>
                                        </p:tav>
                                      </p:tavLst>
                                    </p:anim>
                                    <p:animEffect transition="in" filter="wipe(down)">
                                      <p:cBhvr>
                                        <p:cTn id="30" dur="500"/>
                                        <p:tgtEl>
                                          <p:spTgt spid="111"/>
                                        </p:tgtEl>
                                      </p:cBhvr>
                                    </p:animEffect>
                                  </p:childTnLst>
                                </p:cTn>
                              </p:par>
                            </p:childTnLst>
                          </p:cTn>
                        </p:par>
                        <p:par>
                          <p:cTn id="31" fill="hold">
                            <p:stCondLst>
                              <p:cond delay="2899"/>
                            </p:stCondLst>
                            <p:childTnLst>
                              <p:par>
                                <p:cTn id="32" presetID="2" presetClass="entr" presetSubtype="2" fill="hold" grpId="0" nodeType="afterEffect">
                                  <p:stCondLst>
                                    <p:cond delay="0"/>
                                  </p:stCondLst>
                                  <p:childTnLst>
                                    <p:set>
                                      <p:cBhvr>
                                        <p:cTn id="33" dur="1" fill="hold">
                                          <p:stCondLst>
                                            <p:cond delay="0"/>
                                          </p:stCondLst>
                                        </p:cTn>
                                        <p:tgtEl>
                                          <p:spTgt spid="112"/>
                                        </p:tgtEl>
                                        <p:attrNameLst>
                                          <p:attrName>style.visibility</p:attrName>
                                        </p:attrNameLst>
                                      </p:cBhvr>
                                      <p:to>
                                        <p:strVal val="visible"/>
                                      </p:to>
                                    </p:set>
                                    <p:anim calcmode="lin" valueType="num">
                                      <p:cBhvr additive="base">
                                        <p:cTn id="34" dur="500" fill="hold"/>
                                        <p:tgtEl>
                                          <p:spTgt spid="112"/>
                                        </p:tgtEl>
                                        <p:attrNameLst>
                                          <p:attrName>ppt_x</p:attrName>
                                        </p:attrNameLst>
                                      </p:cBhvr>
                                      <p:tavLst>
                                        <p:tav tm="0">
                                          <p:val>
                                            <p:strVal val="1+#ppt_w/2"/>
                                          </p:val>
                                        </p:tav>
                                        <p:tav tm="100000">
                                          <p:val>
                                            <p:strVal val="#ppt_x"/>
                                          </p:val>
                                        </p:tav>
                                      </p:tavLst>
                                    </p:anim>
                                    <p:anim calcmode="lin" valueType="num">
                                      <p:cBhvr additive="base">
                                        <p:cTn id="35" dur="500" fill="hold"/>
                                        <p:tgtEl>
                                          <p:spTgt spid="112"/>
                                        </p:tgtEl>
                                        <p:attrNameLst>
                                          <p:attrName>ppt_y</p:attrName>
                                        </p:attrNameLst>
                                      </p:cBhvr>
                                      <p:tavLst>
                                        <p:tav tm="0">
                                          <p:val>
                                            <p:strVal val="#ppt_y"/>
                                          </p:val>
                                        </p:tav>
                                        <p:tav tm="100000">
                                          <p:val>
                                            <p:strVal val="#ppt_y"/>
                                          </p:val>
                                        </p:tav>
                                      </p:tavLst>
                                    </p:anim>
                                  </p:childTnLst>
                                </p:cTn>
                              </p:par>
                              <p:par>
                                <p:cTn id="36" presetID="10" presetClass="entr" presetSubtype="0" fill="hold" grpId="0" nodeType="withEffect">
                                  <p:stCondLst>
                                    <p:cond delay="0"/>
                                  </p:stCondLst>
                                  <p:childTnLst>
                                    <p:set>
                                      <p:cBhvr>
                                        <p:cTn id="37" dur="1" fill="hold">
                                          <p:stCondLst>
                                            <p:cond delay="0"/>
                                          </p:stCondLst>
                                        </p:cTn>
                                        <p:tgtEl>
                                          <p:spTgt spid="4"/>
                                        </p:tgtEl>
                                        <p:attrNameLst>
                                          <p:attrName>style.visibility</p:attrName>
                                        </p:attrNameLst>
                                      </p:cBhvr>
                                      <p:to>
                                        <p:strVal val="visible"/>
                                      </p:to>
                                    </p:set>
                                    <p:animEffect transition="in" filter="fade">
                                      <p:cBhvr>
                                        <p:cTn id="3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06" grpId="0"/>
      <p:bldP spid="107" grpId="0"/>
      <p:bldP spid="111" grpId="0"/>
      <p:bldP spid="112" grpId="0"/>
      <p:bldP spid="4" grpId="0" bldLvl="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文本框 15"/>
          <p:cNvSpPr txBox="1"/>
          <p:nvPr/>
        </p:nvSpPr>
        <p:spPr>
          <a:xfrm>
            <a:off x="709295" y="309880"/>
            <a:ext cx="284480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任务一</a:t>
            </a:r>
            <a:r>
              <a:rPr lang="en-US" altLang="zh-CN" sz="1700" b="1" dirty="0">
                <a:solidFill>
                  <a:srgbClr val="1B4367"/>
                </a:solidFill>
                <a:cs typeface="+mn-ea"/>
                <a:sym typeface="+mn-lt"/>
              </a:rPr>
              <a:t>  </a:t>
            </a:r>
            <a:r>
              <a:rPr lang="zh-CN" altLang="en-US" sz="1700" b="1" dirty="0">
                <a:solidFill>
                  <a:srgbClr val="1B4367"/>
                </a:solidFill>
                <a:cs typeface="+mn-ea"/>
                <a:sym typeface="+mn-lt"/>
              </a:rPr>
              <a:t>能力和职业能力</a:t>
            </a:r>
            <a:endParaRPr lang="zh-CN" altLang="en-US" sz="1700" b="1" dirty="0">
              <a:solidFill>
                <a:srgbClr val="1B4367"/>
              </a:solidFill>
              <a:cs typeface="+mn-ea"/>
              <a:sym typeface="+mn-lt"/>
            </a:endParaRPr>
          </a:p>
        </p:txBody>
      </p:sp>
      <p:cxnSp>
        <p:nvCxnSpPr>
          <p:cNvPr id="45" name="直接连接符 44"/>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635" y="857885"/>
            <a:ext cx="9144000" cy="615950"/>
          </a:xfrm>
          <a:prstGeom prst="rect">
            <a:avLst/>
          </a:prstGeom>
          <a:solidFill>
            <a:srgbClr val="1D4865"/>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6" name="矩形 13"/>
          <p:cNvSpPr>
            <a:spLocks noChangeArrowheads="1"/>
          </p:cNvSpPr>
          <p:nvPr/>
        </p:nvSpPr>
        <p:spPr bwMode="auto">
          <a:xfrm>
            <a:off x="737235" y="864235"/>
            <a:ext cx="5174615" cy="583565"/>
          </a:xfrm>
          <a:prstGeom prst="rect">
            <a:avLst/>
          </a:prstGeom>
          <a:noFill/>
          <a:ln w="9525">
            <a:noFill/>
            <a:miter lim="800000"/>
          </a:ln>
        </p:spPr>
        <p:txBody>
          <a:bodyPr wrap="square">
            <a:spAutoFit/>
          </a:bodyPr>
          <a:p>
            <a:pPr algn="just"/>
            <a:r>
              <a:rPr lang="zh-CN" altLang="en-US" sz="3200" b="1">
                <a:solidFill>
                  <a:schemeClr val="bg1"/>
                </a:solidFill>
                <a:latin typeface="微软雅黑" panose="020B0503020204020204" pitchFamily="34" charset="-122"/>
                <a:ea typeface="微软雅黑" panose="020B0503020204020204" pitchFamily="34" charset="-122"/>
              </a:rPr>
              <a:t>一、能力的定义与分类</a:t>
            </a:r>
            <a:endParaRPr lang="zh-CN" altLang="en-US" sz="3200" b="1">
              <a:solidFill>
                <a:schemeClr val="bg1"/>
              </a:solidFill>
              <a:latin typeface="微软雅黑" panose="020B0503020204020204" pitchFamily="34" charset="-122"/>
              <a:ea typeface="微软雅黑" panose="020B0503020204020204" pitchFamily="34" charset="-122"/>
            </a:endParaRPr>
          </a:p>
        </p:txBody>
      </p:sp>
      <p:grpSp>
        <p:nvGrpSpPr>
          <p:cNvPr id="19" name="组合 18"/>
          <p:cNvGrpSpPr/>
          <p:nvPr>
            <p:custDataLst>
              <p:tags r:id="rId1"/>
            </p:custDataLst>
          </p:nvPr>
        </p:nvGrpSpPr>
        <p:grpSpPr>
          <a:xfrm>
            <a:off x="670767" y="1491137"/>
            <a:ext cx="507683" cy="507683"/>
            <a:chOff x="3424768" y="1611109"/>
            <a:chExt cx="759650" cy="759649"/>
          </a:xfrm>
          <a:solidFill>
            <a:schemeClr val="bg1"/>
          </a:solidFill>
        </p:grpSpPr>
        <p:sp>
          <p:nvSpPr>
            <p:cNvPr id="33" name="椭圆 32"/>
            <p:cNvSpPr/>
            <p:nvPr>
              <p:custDataLst>
                <p:tags r:id="rId2"/>
              </p:custDataLst>
            </p:nvPr>
          </p:nvSpPr>
          <p:spPr>
            <a:xfrm>
              <a:off x="3424768" y="1611109"/>
              <a:ext cx="759650" cy="759649"/>
            </a:xfrm>
            <a:prstGeom prst="ellipse">
              <a:avLst/>
            </a:prstGeom>
            <a:solidFill>
              <a:srgbClr val="1B4367"/>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75000"/>
                    <a:lumOff val="25000"/>
                  </a:schemeClr>
                </a:solidFill>
                <a:cs typeface="+mn-ea"/>
                <a:sym typeface="+mn-lt"/>
              </a:endParaRPr>
            </a:p>
          </p:txBody>
        </p:sp>
        <p:sp>
          <p:nvSpPr>
            <p:cNvPr id="34" name="Freeform 5"/>
            <p:cNvSpPr>
              <a:spLocks noEditPoints="1"/>
            </p:cNvSpPr>
            <p:nvPr>
              <p:custDataLst>
                <p:tags r:id="rId3"/>
              </p:custDataLst>
            </p:nvPr>
          </p:nvSpPr>
          <p:spPr bwMode="auto">
            <a:xfrm>
              <a:off x="3524311" y="1805900"/>
              <a:ext cx="555723" cy="348110"/>
            </a:xfrm>
            <a:custGeom>
              <a:avLst/>
              <a:gdLst>
                <a:gd name="T0" fmla="*/ 211 w 260"/>
                <a:gd name="T1" fmla="*/ 65 h 162"/>
                <a:gd name="T2" fmla="*/ 146 w 260"/>
                <a:gd name="T3" fmla="*/ 0 h 162"/>
                <a:gd name="T4" fmla="*/ 90 w 260"/>
                <a:gd name="T5" fmla="*/ 33 h 162"/>
                <a:gd name="T6" fmla="*/ 81 w 260"/>
                <a:gd name="T7" fmla="*/ 32 h 162"/>
                <a:gd name="T8" fmla="*/ 35 w 260"/>
                <a:gd name="T9" fmla="*/ 67 h 162"/>
                <a:gd name="T10" fmla="*/ 0 w 260"/>
                <a:gd name="T11" fmla="*/ 114 h 162"/>
                <a:gd name="T12" fmla="*/ 49 w 260"/>
                <a:gd name="T13" fmla="*/ 162 h 162"/>
                <a:gd name="T14" fmla="*/ 211 w 260"/>
                <a:gd name="T15" fmla="*/ 162 h 162"/>
                <a:gd name="T16" fmla="*/ 260 w 260"/>
                <a:gd name="T17" fmla="*/ 114 h 162"/>
                <a:gd name="T18" fmla="*/ 211 w 260"/>
                <a:gd name="T19" fmla="*/ 65 h 162"/>
                <a:gd name="T20" fmla="*/ 130 w 260"/>
                <a:gd name="T21" fmla="*/ 146 h 162"/>
                <a:gd name="T22" fmla="*/ 81 w 260"/>
                <a:gd name="T23" fmla="*/ 81 h 162"/>
                <a:gd name="T24" fmla="*/ 114 w 260"/>
                <a:gd name="T25" fmla="*/ 81 h 162"/>
                <a:gd name="T26" fmla="*/ 114 w 260"/>
                <a:gd name="T27" fmla="*/ 32 h 162"/>
                <a:gd name="T28" fmla="*/ 146 w 260"/>
                <a:gd name="T29" fmla="*/ 32 h 162"/>
                <a:gd name="T30" fmla="*/ 146 w 260"/>
                <a:gd name="T31" fmla="*/ 81 h 162"/>
                <a:gd name="T32" fmla="*/ 179 w 260"/>
                <a:gd name="T33" fmla="*/ 81 h 162"/>
                <a:gd name="T34" fmla="*/ 130 w 260"/>
                <a:gd name="T35" fmla="*/ 146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0" h="162">
                  <a:moveTo>
                    <a:pt x="211" y="65"/>
                  </a:moveTo>
                  <a:cubicBezTo>
                    <a:pt x="211" y="29"/>
                    <a:pt x="182" y="0"/>
                    <a:pt x="146" y="0"/>
                  </a:cubicBezTo>
                  <a:cubicBezTo>
                    <a:pt x="122" y="0"/>
                    <a:pt x="101" y="13"/>
                    <a:pt x="90" y="33"/>
                  </a:cubicBezTo>
                  <a:cubicBezTo>
                    <a:pt x="87" y="33"/>
                    <a:pt x="84" y="32"/>
                    <a:pt x="81" y="32"/>
                  </a:cubicBezTo>
                  <a:cubicBezTo>
                    <a:pt x="59" y="32"/>
                    <a:pt x="41" y="47"/>
                    <a:pt x="35" y="67"/>
                  </a:cubicBezTo>
                  <a:cubicBezTo>
                    <a:pt x="15" y="73"/>
                    <a:pt x="0" y="92"/>
                    <a:pt x="0" y="114"/>
                  </a:cubicBezTo>
                  <a:cubicBezTo>
                    <a:pt x="0" y="140"/>
                    <a:pt x="22" y="162"/>
                    <a:pt x="49" y="162"/>
                  </a:cubicBezTo>
                  <a:cubicBezTo>
                    <a:pt x="211" y="162"/>
                    <a:pt x="211" y="162"/>
                    <a:pt x="211" y="162"/>
                  </a:cubicBezTo>
                  <a:cubicBezTo>
                    <a:pt x="238" y="162"/>
                    <a:pt x="260" y="140"/>
                    <a:pt x="260" y="114"/>
                  </a:cubicBezTo>
                  <a:cubicBezTo>
                    <a:pt x="260" y="87"/>
                    <a:pt x="238" y="65"/>
                    <a:pt x="211" y="65"/>
                  </a:cubicBezTo>
                  <a:close/>
                  <a:moveTo>
                    <a:pt x="130" y="146"/>
                  </a:moveTo>
                  <a:cubicBezTo>
                    <a:pt x="81" y="81"/>
                    <a:pt x="81" y="81"/>
                    <a:pt x="81" y="81"/>
                  </a:cubicBezTo>
                  <a:cubicBezTo>
                    <a:pt x="114" y="81"/>
                    <a:pt x="114" y="81"/>
                    <a:pt x="114" y="81"/>
                  </a:cubicBezTo>
                  <a:cubicBezTo>
                    <a:pt x="114" y="32"/>
                    <a:pt x="114" y="32"/>
                    <a:pt x="114" y="32"/>
                  </a:cubicBezTo>
                  <a:cubicBezTo>
                    <a:pt x="146" y="32"/>
                    <a:pt x="146" y="32"/>
                    <a:pt x="146" y="32"/>
                  </a:cubicBezTo>
                  <a:cubicBezTo>
                    <a:pt x="146" y="81"/>
                    <a:pt x="146" y="81"/>
                    <a:pt x="146" y="81"/>
                  </a:cubicBezTo>
                  <a:cubicBezTo>
                    <a:pt x="179" y="81"/>
                    <a:pt x="179" y="81"/>
                    <a:pt x="179" y="81"/>
                  </a:cubicBezTo>
                  <a:lnTo>
                    <a:pt x="130" y="146"/>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cs typeface="+mn-ea"/>
                <a:sym typeface="+mn-lt"/>
              </a:endParaRPr>
            </a:p>
          </p:txBody>
        </p:sp>
      </p:grpSp>
      <p:sp>
        <p:nvSpPr>
          <p:cNvPr id="40" name="TextBox 1210"/>
          <p:cNvSpPr/>
          <p:nvPr>
            <p:custDataLst>
              <p:tags r:id="rId4"/>
            </p:custDataLst>
          </p:nvPr>
        </p:nvSpPr>
        <p:spPr>
          <a:xfrm>
            <a:off x="1254651" y="1557076"/>
            <a:ext cx="1407160" cy="375920"/>
          </a:xfrm>
          <a:prstGeom prst="rect">
            <a:avLst/>
          </a:prstGeom>
          <a:noFill/>
          <a:ln w="9525">
            <a:noFill/>
            <a:miter/>
          </a:ln>
          <a:extLst>
            <a:ext uri="{909E8E84-426E-40DD-AFC4-6F175D3DCCD1}">
              <a14:hiddenFill xmlns:a14="http://schemas.microsoft.com/office/drawing/2010/main">
                <a:solidFill>
                  <a:srgbClr val="5CA0B4"/>
                </a:solidFill>
              </a14:hiddenFill>
            </a:ext>
          </a:extLst>
        </p:spPr>
        <p:txBody>
          <a:bodyPr wrap="none" lIns="68580" tIns="34290" rIns="68580" bIns="34290">
            <a:spAutoFit/>
          </a:bodyPr>
          <a:p>
            <a:pPr lvl="0" algn="l"/>
            <a:r>
              <a:rPr lang="zh-CN" altLang="en-US" sz="2000" b="1" dirty="0">
                <a:solidFill>
                  <a:srgbClr val="1B4367"/>
                </a:solidFill>
                <a:cs typeface="+mn-ea"/>
                <a:sym typeface="+mn-lt"/>
              </a:rPr>
              <a:t>能力的分类</a:t>
            </a:r>
            <a:endParaRPr lang="zh-CN" altLang="en-US" sz="2000" b="1" dirty="0">
              <a:solidFill>
                <a:srgbClr val="1B4367"/>
              </a:solidFill>
              <a:cs typeface="+mn-ea"/>
              <a:sym typeface="+mn-lt"/>
            </a:endParaRPr>
          </a:p>
        </p:txBody>
      </p:sp>
      <p:sp>
        <p:nvSpPr>
          <p:cNvPr id="31" name="矩形 30"/>
          <p:cNvSpPr>
            <a:spLocks noChangeArrowheads="1"/>
          </p:cNvSpPr>
          <p:nvPr/>
        </p:nvSpPr>
        <p:spPr bwMode="auto">
          <a:xfrm>
            <a:off x="3228340" y="1534160"/>
            <a:ext cx="2497455" cy="407035"/>
          </a:xfrm>
          <a:prstGeom prst="rect">
            <a:avLst/>
          </a:prstGeom>
          <a:noFill/>
          <a:ln w="9525">
            <a:noFill/>
            <a:miter lim="800000"/>
          </a:ln>
        </p:spPr>
        <p:txBody>
          <a:bodyPr wrap="square">
            <a:noAutofit/>
          </a:bodyPr>
          <a:p>
            <a:pPr indent="0" fontAlgn="auto">
              <a:lnSpc>
                <a:spcPts val="2660"/>
              </a:lnSpc>
            </a:pPr>
            <a:r>
              <a:rPr lang="zh-CN" altLang="en-US" sz="2000" b="1">
                <a:solidFill>
                  <a:srgbClr val="1D4865"/>
                </a:solidFill>
                <a:latin typeface="微软雅黑" panose="020B0503020204020204" pitchFamily="34" charset="-122"/>
                <a:ea typeface="微软雅黑" panose="020B0503020204020204" pitchFamily="34" charset="-122"/>
              </a:rPr>
              <a:t>加德纳多元智能理论</a:t>
            </a:r>
            <a:endParaRPr lang="zh-CN" altLang="en-US" sz="1800">
              <a:solidFill>
                <a:schemeClr val="tx1"/>
              </a:solidFill>
              <a:latin typeface="微软雅黑" panose="020B0503020204020204" pitchFamily="34" charset="-122"/>
              <a:ea typeface="微软雅黑" panose="020B0503020204020204" pitchFamily="34" charset="-122"/>
            </a:endParaRPr>
          </a:p>
        </p:txBody>
      </p:sp>
      <p:pic>
        <p:nvPicPr>
          <p:cNvPr id="3" name="图片 2" descr="SharedScreenshot"/>
          <p:cNvPicPr>
            <a:picLocks noChangeAspect="1"/>
          </p:cNvPicPr>
          <p:nvPr/>
        </p:nvPicPr>
        <p:blipFill>
          <a:blip r:embed="rId5">
            <a:clrChange>
              <a:clrFrom>
                <a:srgbClr val="FFFFFF">
                  <a:alpha val="100000"/>
                </a:srgbClr>
              </a:clrFrom>
              <a:clrTo>
                <a:srgbClr val="FFFFFF">
                  <a:alpha val="100000"/>
                  <a:alpha val="0"/>
                </a:srgbClr>
              </a:clrTo>
            </a:clrChange>
          </a:blip>
          <a:stretch>
            <a:fillRect/>
          </a:stretch>
        </p:blipFill>
        <p:spPr>
          <a:xfrm>
            <a:off x="1837690" y="1932940"/>
            <a:ext cx="5468620" cy="32410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900" advClick="0" advTm="0">
        <p14:warp/>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16"/>
                                        </p:tgtEl>
                                        <p:attrNameLst>
                                          <p:attrName>style.visibility</p:attrName>
                                        </p:attrNameLst>
                                      </p:cBhvr>
                                      <p:to>
                                        <p:strVal val="visible"/>
                                      </p:to>
                                    </p:set>
                                    <p:anim calcmode="lin" valueType="num">
                                      <p:cBhvr>
                                        <p:cTn id="7" dur="500" fill="hold"/>
                                        <p:tgtEl>
                                          <p:spTgt spid="1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6"/>
                                        </p:tgtEl>
                                        <p:attrNameLst>
                                          <p:attrName>ppt_y</p:attrName>
                                        </p:attrNameLst>
                                      </p:cBhvr>
                                      <p:tavLst>
                                        <p:tav tm="0">
                                          <p:val>
                                            <p:strVal val="#ppt_y"/>
                                          </p:val>
                                        </p:tav>
                                        <p:tav tm="100000">
                                          <p:val>
                                            <p:strVal val="#ppt_y"/>
                                          </p:val>
                                        </p:tav>
                                      </p:tavLst>
                                    </p:anim>
                                    <p:anim calcmode="lin" valueType="num">
                                      <p:cBhvr>
                                        <p:cTn id="9" dur="500" fill="hold"/>
                                        <p:tgtEl>
                                          <p:spTgt spid="1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16"/>
                                        </p:tgtEl>
                                      </p:cBhvr>
                                    </p:animEffect>
                                  </p:childTnLst>
                                </p:cTn>
                              </p:par>
                            </p:childTnLst>
                          </p:cTn>
                        </p:par>
                        <p:par>
                          <p:cTn id="12" fill="hold">
                            <p:stCondLst>
                              <p:cond delay="1049"/>
                            </p:stCondLst>
                            <p:childTnLst>
                              <p:par>
                                <p:cTn id="13" presetID="22" presetClass="entr" presetSubtype="8" fill="hold" nodeType="afterEffect">
                                  <p:stCondLst>
                                    <p:cond delay="0"/>
                                  </p:stCondLst>
                                  <p:childTnLst>
                                    <p:set>
                                      <p:cBhvr>
                                        <p:cTn id="14" dur="1" fill="hold">
                                          <p:stCondLst>
                                            <p:cond delay="0"/>
                                          </p:stCondLst>
                                        </p:cTn>
                                        <p:tgtEl>
                                          <p:spTgt spid="45"/>
                                        </p:tgtEl>
                                        <p:attrNameLst>
                                          <p:attrName>style.visibility</p:attrName>
                                        </p:attrNameLst>
                                      </p:cBhvr>
                                      <p:to>
                                        <p:strVal val="visible"/>
                                      </p:to>
                                    </p:set>
                                    <p:animEffect transition="in" filter="wipe(left)">
                                      <p:cBhvr>
                                        <p:cTn id="15" dur="300"/>
                                        <p:tgtEl>
                                          <p:spTgt spid="45"/>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26"/>
                                        </p:tgtEl>
                                        <p:attrNameLst>
                                          <p:attrName>style.visibility</p:attrName>
                                        </p:attrNameLst>
                                      </p:cBhvr>
                                      <p:to>
                                        <p:strVal val="visible"/>
                                      </p:to>
                                    </p:set>
                                    <p:anim calcmode="lin" valueType="num">
                                      <p:cBhvr>
                                        <p:cTn id="18" dur="500" fill="hold"/>
                                        <p:tgtEl>
                                          <p:spTgt spid="26"/>
                                        </p:tgtEl>
                                        <p:attrNameLst>
                                          <p:attrName>ppt_w</p:attrName>
                                        </p:attrNameLst>
                                      </p:cBhvr>
                                      <p:tavLst>
                                        <p:tav tm="0">
                                          <p:val>
                                            <p:fltVal val="0"/>
                                          </p:val>
                                        </p:tav>
                                        <p:tav tm="100000">
                                          <p:val>
                                            <p:strVal val="#ppt_w"/>
                                          </p:val>
                                        </p:tav>
                                      </p:tavLst>
                                    </p:anim>
                                    <p:anim calcmode="lin" valueType="num">
                                      <p:cBhvr>
                                        <p:cTn id="19" dur="500" fill="hold"/>
                                        <p:tgtEl>
                                          <p:spTgt spid="26"/>
                                        </p:tgtEl>
                                        <p:attrNameLst>
                                          <p:attrName>ppt_h</p:attrName>
                                        </p:attrNameLst>
                                      </p:cBhvr>
                                      <p:tavLst>
                                        <p:tav tm="0">
                                          <p:val>
                                            <p:fltVal val="0"/>
                                          </p:val>
                                        </p:tav>
                                        <p:tav tm="100000">
                                          <p:val>
                                            <p:strVal val="#ppt_h"/>
                                          </p:val>
                                        </p:tav>
                                      </p:tavLst>
                                    </p:anim>
                                    <p:animEffect transition="in" filter="fade">
                                      <p:cBhvr>
                                        <p:cTn id="20" dur="500"/>
                                        <p:tgtEl>
                                          <p:spTgt spid="26"/>
                                        </p:tgtEl>
                                      </p:cBhvr>
                                    </p:animEffect>
                                  </p:childTnLst>
                                </p:cTn>
                              </p:par>
                            </p:childTnLst>
                          </p:cTn>
                        </p:par>
                        <p:par>
                          <p:cTn id="21" fill="hold">
                            <p:stCondLst>
                              <p:cond delay="1549"/>
                            </p:stCondLst>
                            <p:childTnLst>
                              <p:par>
                                <p:cTn id="22" presetID="53" presetClass="entr" presetSubtype="16" fill="hold" nodeType="after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p:cTn id="24" dur="500" fill="hold"/>
                                        <p:tgtEl>
                                          <p:spTgt spid="19"/>
                                        </p:tgtEl>
                                        <p:attrNameLst>
                                          <p:attrName>ppt_w</p:attrName>
                                        </p:attrNameLst>
                                      </p:cBhvr>
                                      <p:tavLst>
                                        <p:tav tm="0">
                                          <p:val>
                                            <p:fltVal val="0"/>
                                          </p:val>
                                        </p:tav>
                                        <p:tav tm="100000">
                                          <p:val>
                                            <p:strVal val="#ppt_w"/>
                                          </p:val>
                                        </p:tav>
                                      </p:tavLst>
                                    </p:anim>
                                    <p:anim calcmode="lin" valueType="num">
                                      <p:cBhvr>
                                        <p:cTn id="25" dur="500" fill="hold"/>
                                        <p:tgtEl>
                                          <p:spTgt spid="19"/>
                                        </p:tgtEl>
                                        <p:attrNameLst>
                                          <p:attrName>ppt_h</p:attrName>
                                        </p:attrNameLst>
                                      </p:cBhvr>
                                      <p:tavLst>
                                        <p:tav tm="0">
                                          <p:val>
                                            <p:fltVal val="0"/>
                                          </p:val>
                                        </p:tav>
                                        <p:tav tm="100000">
                                          <p:val>
                                            <p:strVal val="#ppt_h"/>
                                          </p:val>
                                        </p:tav>
                                      </p:tavLst>
                                    </p:anim>
                                    <p:animEffect transition="in" filter="fade">
                                      <p:cBhvr>
                                        <p:cTn id="26" dur="500"/>
                                        <p:tgtEl>
                                          <p:spTgt spid="19"/>
                                        </p:tgtEl>
                                      </p:cBhvr>
                                    </p:animEffect>
                                  </p:childTnLst>
                                </p:cTn>
                              </p:par>
                              <p:par>
                                <p:cTn id="27" presetID="2" presetClass="entr" presetSubtype="2" fill="hold" grpId="0" nodeType="withEffect">
                                  <p:stCondLst>
                                    <p:cond delay="0"/>
                                  </p:stCondLst>
                                  <p:childTnLst>
                                    <p:set>
                                      <p:cBhvr>
                                        <p:cTn id="28" dur="1" fill="hold">
                                          <p:stCondLst>
                                            <p:cond delay="0"/>
                                          </p:stCondLst>
                                        </p:cTn>
                                        <p:tgtEl>
                                          <p:spTgt spid="40"/>
                                        </p:tgtEl>
                                        <p:attrNameLst>
                                          <p:attrName>style.visibility</p:attrName>
                                        </p:attrNameLst>
                                      </p:cBhvr>
                                      <p:to>
                                        <p:strVal val="visible"/>
                                      </p:to>
                                    </p:set>
                                    <p:anim calcmode="lin" valueType="num">
                                      <p:cBhvr additive="base">
                                        <p:cTn id="29" dur="500" fill="hold"/>
                                        <p:tgtEl>
                                          <p:spTgt spid="40"/>
                                        </p:tgtEl>
                                        <p:attrNameLst>
                                          <p:attrName>ppt_x</p:attrName>
                                        </p:attrNameLst>
                                      </p:cBhvr>
                                      <p:tavLst>
                                        <p:tav tm="0">
                                          <p:val>
                                            <p:strVal val="1+#ppt_w/2"/>
                                          </p:val>
                                        </p:tav>
                                        <p:tav tm="100000">
                                          <p:val>
                                            <p:strVal val="#ppt_x"/>
                                          </p:val>
                                        </p:tav>
                                      </p:tavLst>
                                    </p:anim>
                                    <p:anim calcmode="lin" valueType="num">
                                      <p:cBhvr additive="base">
                                        <p:cTn id="30" dur="500" fill="hold"/>
                                        <p:tgtEl>
                                          <p:spTgt spid="40"/>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grpId="0" nodeType="clickEffect">
                                  <p:stCondLst>
                                    <p:cond delay="900"/>
                                  </p:stCondLst>
                                  <p:childTnLst>
                                    <p:set>
                                      <p:cBhvr>
                                        <p:cTn id="34" dur="1" fill="hold">
                                          <p:stCondLst>
                                            <p:cond delay="0"/>
                                          </p:stCondLst>
                                        </p:cTn>
                                        <p:tgtEl>
                                          <p:spTgt spid="31"/>
                                        </p:tgtEl>
                                        <p:attrNameLst>
                                          <p:attrName>style.visibility</p:attrName>
                                        </p:attrNameLst>
                                      </p:cBhvr>
                                      <p:to>
                                        <p:strVal val="visible"/>
                                      </p:to>
                                    </p:set>
                                    <p:animEffect transition="in" filter="wipe(up)">
                                      <p:cBhvr>
                                        <p:cTn id="3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p:bldP spid="26" grpId="0"/>
      <p:bldP spid="40" grpId="0"/>
      <p:bldP spid="31"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文本框 15"/>
          <p:cNvSpPr txBox="1"/>
          <p:nvPr/>
        </p:nvSpPr>
        <p:spPr>
          <a:xfrm>
            <a:off x="709295" y="309880"/>
            <a:ext cx="284480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任务一</a:t>
            </a:r>
            <a:r>
              <a:rPr lang="en-US" altLang="zh-CN" sz="1700" b="1" dirty="0">
                <a:solidFill>
                  <a:srgbClr val="1B4367"/>
                </a:solidFill>
                <a:cs typeface="+mn-ea"/>
                <a:sym typeface="+mn-lt"/>
              </a:rPr>
              <a:t>  </a:t>
            </a:r>
            <a:r>
              <a:rPr lang="zh-CN" altLang="en-US" sz="1700" b="1" dirty="0">
                <a:solidFill>
                  <a:srgbClr val="1B4367"/>
                </a:solidFill>
                <a:cs typeface="+mn-ea"/>
                <a:sym typeface="+mn-lt"/>
              </a:rPr>
              <a:t>能力和职业能力</a:t>
            </a:r>
            <a:endParaRPr lang="zh-CN" altLang="en-US" sz="1700" b="1" dirty="0">
              <a:solidFill>
                <a:srgbClr val="1B4367"/>
              </a:solidFill>
              <a:cs typeface="+mn-ea"/>
              <a:sym typeface="+mn-lt"/>
            </a:endParaRPr>
          </a:p>
        </p:txBody>
      </p:sp>
      <p:cxnSp>
        <p:nvCxnSpPr>
          <p:cNvPr id="45" name="直接连接符 44"/>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635" y="857885"/>
            <a:ext cx="9144000" cy="615950"/>
          </a:xfrm>
          <a:prstGeom prst="rect">
            <a:avLst/>
          </a:prstGeom>
          <a:solidFill>
            <a:srgbClr val="1D4865"/>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6" name="矩形 13"/>
          <p:cNvSpPr>
            <a:spLocks noChangeArrowheads="1"/>
          </p:cNvSpPr>
          <p:nvPr/>
        </p:nvSpPr>
        <p:spPr bwMode="auto">
          <a:xfrm>
            <a:off x="737235" y="864235"/>
            <a:ext cx="5174615" cy="583565"/>
          </a:xfrm>
          <a:prstGeom prst="rect">
            <a:avLst/>
          </a:prstGeom>
          <a:noFill/>
          <a:ln w="9525">
            <a:noFill/>
            <a:miter lim="800000"/>
          </a:ln>
        </p:spPr>
        <p:txBody>
          <a:bodyPr wrap="square">
            <a:spAutoFit/>
          </a:bodyPr>
          <a:p>
            <a:pPr algn="just"/>
            <a:r>
              <a:rPr lang="zh-CN" altLang="en-US" sz="3200" b="1">
                <a:solidFill>
                  <a:schemeClr val="bg1"/>
                </a:solidFill>
                <a:latin typeface="微软雅黑" panose="020B0503020204020204" pitchFamily="34" charset="-122"/>
                <a:ea typeface="微软雅黑" panose="020B0503020204020204" pitchFamily="34" charset="-122"/>
              </a:rPr>
              <a:t>一、能力的定义与分类</a:t>
            </a:r>
            <a:endParaRPr lang="zh-CN" altLang="en-US" sz="3200" b="1">
              <a:solidFill>
                <a:schemeClr val="bg1"/>
              </a:solidFill>
              <a:latin typeface="微软雅黑" panose="020B0503020204020204" pitchFamily="34" charset="-122"/>
              <a:ea typeface="微软雅黑" panose="020B0503020204020204" pitchFamily="34" charset="-122"/>
            </a:endParaRPr>
          </a:p>
        </p:txBody>
      </p:sp>
      <p:grpSp>
        <p:nvGrpSpPr>
          <p:cNvPr id="19" name="组合 18"/>
          <p:cNvGrpSpPr/>
          <p:nvPr>
            <p:custDataLst>
              <p:tags r:id="rId1"/>
            </p:custDataLst>
          </p:nvPr>
        </p:nvGrpSpPr>
        <p:grpSpPr>
          <a:xfrm>
            <a:off x="670767" y="1813082"/>
            <a:ext cx="507683" cy="507683"/>
            <a:chOff x="3424768" y="1611109"/>
            <a:chExt cx="759650" cy="759649"/>
          </a:xfrm>
          <a:solidFill>
            <a:schemeClr val="bg1"/>
          </a:solidFill>
        </p:grpSpPr>
        <p:sp>
          <p:nvSpPr>
            <p:cNvPr id="33" name="椭圆 32"/>
            <p:cNvSpPr/>
            <p:nvPr>
              <p:custDataLst>
                <p:tags r:id="rId2"/>
              </p:custDataLst>
            </p:nvPr>
          </p:nvSpPr>
          <p:spPr>
            <a:xfrm>
              <a:off x="3424768" y="1611109"/>
              <a:ext cx="759650" cy="759649"/>
            </a:xfrm>
            <a:prstGeom prst="ellipse">
              <a:avLst/>
            </a:prstGeom>
            <a:solidFill>
              <a:srgbClr val="1B4367"/>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75000"/>
                    <a:lumOff val="25000"/>
                  </a:schemeClr>
                </a:solidFill>
                <a:cs typeface="+mn-ea"/>
                <a:sym typeface="+mn-lt"/>
              </a:endParaRPr>
            </a:p>
          </p:txBody>
        </p:sp>
        <p:sp>
          <p:nvSpPr>
            <p:cNvPr id="34" name="Freeform 5"/>
            <p:cNvSpPr>
              <a:spLocks noEditPoints="1"/>
            </p:cNvSpPr>
            <p:nvPr>
              <p:custDataLst>
                <p:tags r:id="rId3"/>
              </p:custDataLst>
            </p:nvPr>
          </p:nvSpPr>
          <p:spPr bwMode="auto">
            <a:xfrm>
              <a:off x="3524311" y="1805900"/>
              <a:ext cx="555723" cy="348110"/>
            </a:xfrm>
            <a:custGeom>
              <a:avLst/>
              <a:gdLst>
                <a:gd name="T0" fmla="*/ 211 w 260"/>
                <a:gd name="T1" fmla="*/ 65 h 162"/>
                <a:gd name="T2" fmla="*/ 146 w 260"/>
                <a:gd name="T3" fmla="*/ 0 h 162"/>
                <a:gd name="T4" fmla="*/ 90 w 260"/>
                <a:gd name="T5" fmla="*/ 33 h 162"/>
                <a:gd name="T6" fmla="*/ 81 w 260"/>
                <a:gd name="T7" fmla="*/ 32 h 162"/>
                <a:gd name="T8" fmla="*/ 35 w 260"/>
                <a:gd name="T9" fmla="*/ 67 h 162"/>
                <a:gd name="T10" fmla="*/ 0 w 260"/>
                <a:gd name="T11" fmla="*/ 114 h 162"/>
                <a:gd name="T12" fmla="*/ 49 w 260"/>
                <a:gd name="T13" fmla="*/ 162 h 162"/>
                <a:gd name="T14" fmla="*/ 211 w 260"/>
                <a:gd name="T15" fmla="*/ 162 h 162"/>
                <a:gd name="T16" fmla="*/ 260 w 260"/>
                <a:gd name="T17" fmla="*/ 114 h 162"/>
                <a:gd name="T18" fmla="*/ 211 w 260"/>
                <a:gd name="T19" fmla="*/ 65 h 162"/>
                <a:gd name="T20" fmla="*/ 130 w 260"/>
                <a:gd name="T21" fmla="*/ 146 h 162"/>
                <a:gd name="T22" fmla="*/ 81 w 260"/>
                <a:gd name="T23" fmla="*/ 81 h 162"/>
                <a:gd name="T24" fmla="*/ 114 w 260"/>
                <a:gd name="T25" fmla="*/ 81 h 162"/>
                <a:gd name="T26" fmla="*/ 114 w 260"/>
                <a:gd name="T27" fmla="*/ 32 h 162"/>
                <a:gd name="T28" fmla="*/ 146 w 260"/>
                <a:gd name="T29" fmla="*/ 32 h 162"/>
                <a:gd name="T30" fmla="*/ 146 w 260"/>
                <a:gd name="T31" fmla="*/ 81 h 162"/>
                <a:gd name="T32" fmla="*/ 179 w 260"/>
                <a:gd name="T33" fmla="*/ 81 h 162"/>
                <a:gd name="T34" fmla="*/ 130 w 260"/>
                <a:gd name="T35" fmla="*/ 146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0" h="162">
                  <a:moveTo>
                    <a:pt x="211" y="65"/>
                  </a:moveTo>
                  <a:cubicBezTo>
                    <a:pt x="211" y="29"/>
                    <a:pt x="182" y="0"/>
                    <a:pt x="146" y="0"/>
                  </a:cubicBezTo>
                  <a:cubicBezTo>
                    <a:pt x="122" y="0"/>
                    <a:pt x="101" y="13"/>
                    <a:pt x="90" y="33"/>
                  </a:cubicBezTo>
                  <a:cubicBezTo>
                    <a:pt x="87" y="33"/>
                    <a:pt x="84" y="32"/>
                    <a:pt x="81" y="32"/>
                  </a:cubicBezTo>
                  <a:cubicBezTo>
                    <a:pt x="59" y="32"/>
                    <a:pt x="41" y="47"/>
                    <a:pt x="35" y="67"/>
                  </a:cubicBezTo>
                  <a:cubicBezTo>
                    <a:pt x="15" y="73"/>
                    <a:pt x="0" y="92"/>
                    <a:pt x="0" y="114"/>
                  </a:cubicBezTo>
                  <a:cubicBezTo>
                    <a:pt x="0" y="140"/>
                    <a:pt x="22" y="162"/>
                    <a:pt x="49" y="162"/>
                  </a:cubicBezTo>
                  <a:cubicBezTo>
                    <a:pt x="211" y="162"/>
                    <a:pt x="211" y="162"/>
                    <a:pt x="211" y="162"/>
                  </a:cubicBezTo>
                  <a:cubicBezTo>
                    <a:pt x="238" y="162"/>
                    <a:pt x="260" y="140"/>
                    <a:pt x="260" y="114"/>
                  </a:cubicBezTo>
                  <a:cubicBezTo>
                    <a:pt x="260" y="87"/>
                    <a:pt x="238" y="65"/>
                    <a:pt x="211" y="65"/>
                  </a:cubicBezTo>
                  <a:close/>
                  <a:moveTo>
                    <a:pt x="130" y="146"/>
                  </a:moveTo>
                  <a:cubicBezTo>
                    <a:pt x="81" y="81"/>
                    <a:pt x="81" y="81"/>
                    <a:pt x="81" y="81"/>
                  </a:cubicBezTo>
                  <a:cubicBezTo>
                    <a:pt x="114" y="81"/>
                    <a:pt x="114" y="81"/>
                    <a:pt x="114" y="81"/>
                  </a:cubicBezTo>
                  <a:cubicBezTo>
                    <a:pt x="114" y="32"/>
                    <a:pt x="114" y="32"/>
                    <a:pt x="114" y="32"/>
                  </a:cubicBezTo>
                  <a:cubicBezTo>
                    <a:pt x="146" y="32"/>
                    <a:pt x="146" y="32"/>
                    <a:pt x="146" y="32"/>
                  </a:cubicBezTo>
                  <a:cubicBezTo>
                    <a:pt x="146" y="81"/>
                    <a:pt x="146" y="81"/>
                    <a:pt x="146" y="81"/>
                  </a:cubicBezTo>
                  <a:cubicBezTo>
                    <a:pt x="179" y="81"/>
                    <a:pt x="179" y="81"/>
                    <a:pt x="179" y="81"/>
                  </a:cubicBezTo>
                  <a:lnTo>
                    <a:pt x="130" y="146"/>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cs typeface="+mn-ea"/>
                <a:sym typeface="+mn-lt"/>
              </a:endParaRPr>
            </a:p>
          </p:txBody>
        </p:sp>
      </p:grpSp>
      <p:sp>
        <p:nvSpPr>
          <p:cNvPr id="40" name="TextBox 1210"/>
          <p:cNvSpPr/>
          <p:nvPr>
            <p:custDataLst>
              <p:tags r:id="rId4"/>
            </p:custDataLst>
          </p:nvPr>
        </p:nvSpPr>
        <p:spPr>
          <a:xfrm>
            <a:off x="1254651" y="1879021"/>
            <a:ext cx="1407160" cy="375920"/>
          </a:xfrm>
          <a:prstGeom prst="rect">
            <a:avLst/>
          </a:prstGeom>
          <a:noFill/>
          <a:ln w="9525">
            <a:noFill/>
            <a:miter/>
          </a:ln>
          <a:extLst>
            <a:ext uri="{909E8E84-426E-40DD-AFC4-6F175D3DCCD1}">
              <a14:hiddenFill xmlns:a14="http://schemas.microsoft.com/office/drawing/2010/main">
                <a:solidFill>
                  <a:srgbClr val="5CA0B4"/>
                </a:solidFill>
              </a14:hiddenFill>
            </a:ext>
          </a:extLst>
        </p:spPr>
        <p:txBody>
          <a:bodyPr wrap="none" lIns="68580" tIns="34290" rIns="68580" bIns="34290">
            <a:spAutoFit/>
          </a:bodyPr>
          <a:p>
            <a:pPr lvl="0" algn="l"/>
            <a:r>
              <a:rPr lang="zh-CN" altLang="en-US" sz="2000" b="1" dirty="0">
                <a:solidFill>
                  <a:srgbClr val="1B4367"/>
                </a:solidFill>
                <a:cs typeface="+mn-ea"/>
                <a:sym typeface="+mn-lt"/>
              </a:rPr>
              <a:t>能力的分类</a:t>
            </a:r>
            <a:endParaRPr lang="zh-CN" altLang="en-US" sz="2000" b="1" dirty="0">
              <a:solidFill>
                <a:srgbClr val="1B4367"/>
              </a:solidFill>
              <a:cs typeface="+mn-ea"/>
              <a:sym typeface="+mn-lt"/>
            </a:endParaRPr>
          </a:p>
        </p:txBody>
      </p:sp>
      <p:sp>
        <p:nvSpPr>
          <p:cNvPr id="31" name="矩形 30"/>
          <p:cNvSpPr>
            <a:spLocks noChangeArrowheads="1"/>
          </p:cNvSpPr>
          <p:nvPr/>
        </p:nvSpPr>
        <p:spPr bwMode="auto">
          <a:xfrm>
            <a:off x="1170305" y="2459990"/>
            <a:ext cx="6803390" cy="2258060"/>
          </a:xfrm>
          <a:prstGeom prst="rect">
            <a:avLst/>
          </a:prstGeom>
          <a:noFill/>
          <a:ln w="9525">
            <a:noFill/>
            <a:miter lim="800000"/>
          </a:ln>
        </p:spPr>
        <p:txBody>
          <a:bodyPr wrap="square">
            <a:noAutofit/>
          </a:bodyPr>
          <a:p>
            <a:pPr indent="457200" fontAlgn="auto">
              <a:lnSpc>
                <a:spcPts val="2660"/>
              </a:lnSpc>
            </a:pPr>
            <a:r>
              <a:rPr lang="zh-CN" altLang="en-US" sz="1800" b="1">
                <a:solidFill>
                  <a:srgbClr val="1D4865"/>
                </a:solidFill>
                <a:latin typeface="微软雅黑" panose="020B0503020204020204" pitchFamily="34" charset="-122"/>
                <a:ea typeface="微软雅黑" panose="020B0503020204020204" pitchFamily="34" charset="-122"/>
              </a:rPr>
              <a:t>言语理解能力</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运用语言文字进行表达、交流和思考的能力。</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例题1：从所给的四个词语中选出一个填入空格内，从而使句子的意思表达更准确：</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只要方向正确，任何一点积极性都应得到</a:t>
            </a:r>
            <a:r>
              <a:rPr lang="zh-CN" altLang="en-US" sz="1800" u="sng">
                <a:solidFill>
                  <a:schemeClr val="tx1"/>
                </a:solidFill>
                <a:latin typeface="微软雅黑" panose="020B0503020204020204" pitchFamily="34" charset="-122"/>
                <a:ea typeface="微软雅黑" panose="020B0503020204020204" pitchFamily="34" charset="-122"/>
              </a:rPr>
              <a:t>           </a:t>
            </a:r>
            <a:r>
              <a:rPr lang="zh-CN" altLang="en-US" sz="1800">
                <a:solidFill>
                  <a:schemeClr val="tx1"/>
                </a:solidFill>
                <a:latin typeface="微软雅黑" panose="020B0503020204020204" pitchFamily="34" charset="-122"/>
                <a:ea typeface="微软雅黑" panose="020B0503020204020204" pitchFamily="34" charset="-122"/>
              </a:rPr>
              <a:t>和支持。</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A. 尊重      B.肯定      C. 表彰       D. 重视</a:t>
            </a:r>
            <a:endParaRPr lang="zh-CN" altLang="en-US" sz="18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0">
        <p14:warp/>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16"/>
                                        </p:tgtEl>
                                        <p:attrNameLst>
                                          <p:attrName>style.visibility</p:attrName>
                                        </p:attrNameLst>
                                      </p:cBhvr>
                                      <p:to>
                                        <p:strVal val="visible"/>
                                      </p:to>
                                    </p:set>
                                    <p:anim calcmode="lin" valueType="num">
                                      <p:cBhvr>
                                        <p:cTn id="7" dur="500" fill="hold"/>
                                        <p:tgtEl>
                                          <p:spTgt spid="1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6"/>
                                        </p:tgtEl>
                                        <p:attrNameLst>
                                          <p:attrName>ppt_y</p:attrName>
                                        </p:attrNameLst>
                                      </p:cBhvr>
                                      <p:tavLst>
                                        <p:tav tm="0">
                                          <p:val>
                                            <p:strVal val="#ppt_y"/>
                                          </p:val>
                                        </p:tav>
                                        <p:tav tm="100000">
                                          <p:val>
                                            <p:strVal val="#ppt_y"/>
                                          </p:val>
                                        </p:tav>
                                      </p:tavLst>
                                    </p:anim>
                                    <p:anim calcmode="lin" valueType="num">
                                      <p:cBhvr>
                                        <p:cTn id="9" dur="500" fill="hold"/>
                                        <p:tgtEl>
                                          <p:spTgt spid="1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16"/>
                                        </p:tgtEl>
                                      </p:cBhvr>
                                    </p:animEffect>
                                  </p:childTnLst>
                                </p:cTn>
                              </p:par>
                            </p:childTnLst>
                          </p:cTn>
                        </p:par>
                        <p:par>
                          <p:cTn id="12" fill="hold">
                            <p:stCondLst>
                              <p:cond delay="1049"/>
                            </p:stCondLst>
                            <p:childTnLst>
                              <p:par>
                                <p:cTn id="13" presetID="22" presetClass="entr" presetSubtype="8" fill="hold" nodeType="afterEffect">
                                  <p:stCondLst>
                                    <p:cond delay="0"/>
                                  </p:stCondLst>
                                  <p:childTnLst>
                                    <p:set>
                                      <p:cBhvr>
                                        <p:cTn id="14" dur="1" fill="hold">
                                          <p:stCondLst>
                                            <p:cond delay="0"/>
                                          </p:stCondLst>
                                        </p:cTn>
                                        <p:tgtEl>
                                          <p:spTgt spid="45"/>
                                        </p:tgtEl>
                                        <p:attrNameLst>
                                          <p:attrName>style.visibility</p:attrName>
                                        </p:attrNameLst>
                                      </p:cBhvr>
                                      <p:to>
                                        <p:strVal val="visible"/>
                                      </p:to>
                                    </p:set>
                                    <p:animEffect transition="in" filter="wipe(left)">
                                      <p:cBhvr>
                                        <p:cTn id="15" dur="300"/>
                                        <p:tgtEl>
                                          <p:spTgt spid="45"/>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26"/>
                                        </p:tgtEl>
                                        <p:attrNameLst>
                                          <p:attrName>style.visibility</p:attrName>
                                        </p:attrNameLst>
                                      </p:cBhvr>
                                      <p:to>
                                        <p:strVal val="visible"/>
                                      </p:to>
                                    </p:set>
                                    <p:anim calcmode="lin" valueType="num">
                                      <p:cBhvr>
                                        <p:cTn id="18" dur="500" fill="hold"/>
                                        <p:tgtEl>
                                          <p:spTgt spid="26"/>
                                        </p:tgtEl>
                                        <p:attrNameLst>
                                          <p:attrName>ppt_w</p:attrName>
                                        </p:attrNameLst>
                                      </p:cBhvr>
                                      <p:tavLst>
                                        <p:tav tm="0">
                                          <p:val>
                                            <p:fltVal val="0"/>
                                          </p:val>
                                        </p:tav>
                                        <p:tav tm="100000">
                                          <p:val>
                                            <p:strVal val="#ppt_w"/>
                                          </p:val>
                                        </p:tav>
                                      </p:tavLst>
                                    </p:anim>
                                    <p:anim calcmode="lin" valueType="num">
                                      <p:cBhvr>
                                        <p:cTn id="19" dur="500" fill="hold"/>
                                        <p:tgtEl>
                                          <p:spTgt spid="26"/>
                                        </p:tgtEl>
                                        <p:attrNameLst>
                                          <p:attrName>ppt_h</p:attrName>
                                        </p:attrNameLst>
                                      </p:cBhvr>
                                      <p:tavLst>
                                        <p:tav tm="0">
                                          <p:val>
                                            <p:fltVal val="0"/>
                                          </p:val>
                                        </p:tav>
                                        <p:tav tm="100000">
                                          <p:val>
                                            <p:strVal val="#ppt_h"/>
                                          </p:val>
                                        </p:tav>
                                      </p:tavLst>
                                    </p:anim>
                                    <p:animEffect transition="in" filter="fade">
                                      <p:cBhvr>
                                        <p:cTn id="20" dur="500"/>
                                        <p:tgtEl>
                                          <p:spTgt spid="26"/>
                                        </p:tgtEl>
                                      </p:cBhvr>
                                    </p:animEffect>
                                  </p:childTnLst>
                                </p:cTn>
                              </p:par>
                            </p:childTnLst>
                          </p:cTn>
                        </p:par>
                        <p:par>
                          <p:cTn id="21" fill="hold">
                            <p:stCondLst>
                              <p:cond delay="1549"/>
                            </p:stCondLst>
                            <p:childTnLst>
                              <p:par>
                                <p:cTn id="22" presetID="53" presetClass="entr" presetSubtype="16" fill="hold" nodeType="after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p:cTn id="24" dur="500" fill="hold"/>
                                        <p:tgtEl>
                                          <p:spTgt spid="19"/>
                                        </p:tgtEl>
                                        <p:attrNameLst>
                                          <p:attrName>ppt_w</p:attrName>
                                        </p:attrNameLst>
                                      </p:cBhvr>
                                      <p:tavLst>
                                        <p:tav tm="0">
                                          <p:val>
                                            <p:fltVal val="0"/>
                                          </p:val>
                                        </p:tav>
                                        <p:tav tm="100000">
                                          <p:val>
                                            <p:strVal val="#ppt_w"/>
                                          </p:val>
                                        </p:tav>
                                      </p:tavLst>
                                    </p:anim>
                                    <p:anim calcmode="lin" valueType="num">
                                      <p:cBhvr>
                                        <p:cTn id="25" dur="500" fill="hold"/>
                                        <p:tgtEl>
                                          <p:spTgt spid="19"/>
                                        </p:tgtEl>
                                        <p:attrNameLst>
                                          <p:attrName>ppt_h</p:attrName>
                                        </p:attrNameLst>
                                      </p:cBhvr>
                                      <p:tavLst>
                                        <p:tav tm="0">
                                          <p:val>
                                            <p:fltVal val="0"/>
                                          </p:val>
                                        </p:tav>
                                        <p:tav tm="100000">
                                          <p:val>
                                            <p:strVal val="#ppt_h"/>
                                          </p:val>
                                        </p:tav>
                                      </p:tavLst>
                                    </p:anim>
                                    <p:animEffect transition="in" filter="fade">
                                      <p:cBhvr>
                                        <p:cTn id="26" dur="500"/>
                                        <p:tgtEl>
                                          <p:spTgt spid="19"/>
                                        </p:tgtEl>
                                      </p:cBhvr>
                                    </p:animEffect>
                                  </p:childTnLst>
                                </p:cTn>
                              </p:par>
                              <p:par>
                                <p:cTn id="27" presetID="2" presetClass="entr" presetSubtype="2" fill="hold" grpId="0" nodeType="withEffect">
                                  <p:stCondLst>
                                    <p:cond delay="0"/>
                                  </p:stCondLst>
                                  <p:childTnLst>
                                    <p:set>
                                      <p:cBhvr>
                                        <p:cTn id="28" dur="1" fill="hold">
                                          <p:stCondLst>
                                            <p:cond delay="0"/>
                                          </p:stCondLst>
                                        </p:cTn>
                                        <p:tgtEl>
                                          <p:spTgt spid="40"/>
                                        </p:tgtEl>
                                        <p:attrNameLst>
                                          <p:attrName>style.visibility</p:attrName>
                                        </p:attrNameLst>
                                      </p:cBhvr>
                                      <p:to>
                                        <p:strVal val="visible"/>
                                      </p:to>
                                    </p:set>
                                    <p:anim calcmode="lin" valueType="num">
                                      <p:cBhvr additive="base">
                                        <p:cTn id="29" dur="500" fill="hold"/>
                                        <p:tgtEl>
                                          <p:spTgt spid="40"/>
                                        </p:tgtEl>
                                        <p:attrNameLst>
                                          <p:attrName>ppt_x</p:attrName>
                                        </p:attrNameLst>
                                      </p:cBhvr>
                                      <p:tavLst>
                                        <p:tav tm="0">
                                          <p:val>
                                            <p:strVal val="1+#ppt_w/2"/>
                                          </p:val>
                                        </p:tav>
                                        <p:tav tm="100000">
                                          <p:val>
                                            <p:strVal val="#ppt_x"/>
                                          </p:val>
                                        </p:tav>
                                      </p:tavLst>
                                    </p:anim>
                                    <p:anim calcmode="lin" valueType="num">
                                      <p:cBhvr additive="base">
                                        <p:cTn id="30" dur="500" fill="hold"/>
                                        <p:tgtEl>
                                          <p:spTgt spid="40"/>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grpId="0" nodeType="clickEffect">
                                  <p:stCondLst>
                                    <p:cond delay="900"/>
                                  </p:stCondLst>
                                  <p:childTnLst>
                                    <p:set>
                                      <p:cBhvr>
                                        <p:cTn id="34" dur="1" fill="hold">
                                          <p:stCondLst>
                                            <p:cond delay="0"/>
                                          </p:stCondLst>
                                        </p:cTn>
                                        <p:tgtEl>
                                          <p:spTgt spid="31"/>
                                        </p:tgtEl>
                                        <p:attrNameLst>
                                          <p:attrName>style.visibility</p:attrName>
                                        </p:attrNameLst>
                                      </p:cBhvr>
                                      <p:to>
                                        <p:strVal val="visible"/>
                                      </p:to>
                                    </p:set>
                                    <p:animEffect transition="in" filter="wipe(up)">
                                      <p:cBhvr>
                                        <p:cTn id="3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p:bldP spid="26" grpId="0"/>
      <p:bldP spid="40" grpId="0"/>
      <p:bldP spid="31"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文本框 15"/>
          <p:cNvSpPr txBox="1"/>
          <p:nvPr/>
        </p:nvSpPr>
        <p:spPr>
          <a:xfrm>
            <a:off x="709295" y="309880"/>
            <a:ext cx="284480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任务一</a:t>
            </a:r>
            <a:r>
              <a:rPr lang="en-US" altLang="zh-CN" sz="1700" b="1" dirty="0">
                <a:solidFill>
                  <a:srgbClr val="1B4367"/>
                </a:solidFill>
                <a:cs typeface="+mn-ea"/>
                <a:sym typeface="+mn-lt"/>
              </a:rPr>
              <a:t>  </a:t>
            </a:r>
            <a:r>
              <a:rPr lang="zh-CN" altLang="en-US" sz="1700" b="1" dirty="0">
                <a:solidFill>
                  <a:srgbClr val="1B4367"/>
                </a:solidFill>
                <a:cs typeface="+mn-ea"/>
                <a:sym typeface="+mn-lt"/>
              </a:rPr>
              <a:t>能力和职业能力</a:t>
            </a:r>
            <a:endParaRPr lang="zh-CN" altLang="en-US" sz="1700" b="1" dirty="0">
              <a:solidFill>
                <a:srgbClr val="1B4367"/>
              </a:solidFill>
              <a:cs typeface="+mn-ea"/>
              <a:sym typeface="+mn-lt"/>
            </a:endParaRPr>
          </a:p>
        </p:txBody>
      </p:sp>
      <p:cxnSp>
        <p:nvCxnSpPr>
          <p:cNvPr id="45" name="直接连接符 44"/>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635" y="857885"/>
            <a:ext cx="9144000" cy="615950"/>
          </a:xfrm>
          <a:prstGeom prst="rect">
            <a:avLst/>
          </a:prstGeom>
          <a:solidFill>
            <a:srgbClr val="1D4865"/>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6" name="矩形 13"/>
          <p:cNvSpPr>
            <a:spLocks noChangeArrowheads="1"/>
          </p:cNvSpPr>
          <p:nvPr/>
        </p:nvSpPr>
        <p:spPr bwMode="auto">
          <a:xfrm>
            <a:off x="737235" y="864235"/>
            <a:ext cx="5174615" cy="583565"/>
          </a:xfrm>
          <a:prstGeom prst="rect">
            <a:avLst/>
          </a:prstGeom>
          <a:noFill/>
          <a:ln w="9525">
            <a:noFill/>
            <a:miter lim="800000"/>
          </a:ln>
        </p:spPr>
        <p:txBody>
          <a:bodyPr wrap="square">
            <a:spAutoFit/>
          </a:bodyPr>
          <a:p>
            <a:pPr algn="just"/>
            <a:r>
              <a:rPr lang="zh-CN" altLang="en-US" sz="3200" b="1">
                <a:solidFill>
                  <a:schemeClr val="bg1"/>
                </a:solidFill>
                <a:latin typeface="微软雅黑" panose="020B0503020204020204" pitchFamily="34" charset="-122"/>
                <a:ea typeface="微软雅黑" panose="020B0503020204020204" pitchFamily="34" charset="-122"/>
              </a:rPr>
              <a:t>一、能力的定义与分类</a:t>
            </a:r>
            <a:endParaRPr lang="zh-CN" altLang="en-US" sz="3200" b="1">
              <a:solidFill>
                <a:schemeClr val="bg1"/>
              </a:solidFill>
              <a:latin typeface="微软雅黑" panose="020B0503020204020204" pitchFamily="34" charset="-122"/>
              <a:ea typeface="微软雅黑" panose="020B0503020204020204" pitchFamily="34" charset="-122"/>
            </a:endParaRPr>
          </a:p>
        </p:txBody>
      </p:sp>
      <p:grpSp>
        <p:nvGrpSpPr>
          <p:cNvPr id="19" name="组合 18"/>
          <p:cNvGrpSpPr/>
          <p:nvPr>
            <p:custDataLst>
              <p:tags r:id="rId1"/>
            </p:custDataLst>
          </p:nvPr>
        </p:nvGrpSpPr>
        <p:grpSpPr>
          <a:xfrm>
            <a:off x="670767" y="1813082"/>
            <a:ext cx="507683" cy="507683"/>
            <a:chOff x="3424768" y="1611109"/>
            <a:chExt cx="759650" cy="759649"/>
          </a:xfrm>
          <a:solidFill>
            <a:schemeClr val="bg1"/>
          </a:solidFill>
        </p:grpSpPr>
        <p:sp>
          <p:nvSpPr>
            <p:cNvPr id="33" name="椭圆 32"/>
            <p:cNvSpPr/>
            <p:nvPr>
              <p:custDataLst>
                <p:tags r:id="rId2"/>
              </p:custDataLst>
            </p:nvPr>
          </p:nvSpPr>
          <p:spPr>
            <a:xfrm>
              <a:off x="3424768" y="1611109"/>
              <a:ext cx="759650" cy="759649"/>
            </a:xfrm>
            <a:prstGeom prst="ellipse">
              <a:avLst/>
            </a:prstGeom>
            <a:solidFill>
              <a:srgbClr val="1B4367"/>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75000"/>
                    <a:lumOff val="25000"/>
                  </a:schemeClr>
                </a:solidFill>
                <a:cs typeface="+mn-ea"/>
                <a:sym typeface="+mn-lt"/>
              </a:endParaRPr>
            </a:p>
          </p:txBody>
        </p:sp>
        <p:sp>
          <p:nvSpPr>
            <p:cNvPr id="34" name="Freeform 5"/>
            <p:cNvSpPr>
              <a:spLocks noEditPoints="1"/>
            </p:cNvSpPr>
            <p:nvPr>
              <p:custDataLst>
                <p:tags r:id="rId3"/>
              </p:custDataLst>
            </p:nvPr>
          </p:nvSpPr>
          <p:spPr bwMode="auto">
            <a:xfrm>
              <a:off x="3524311" y="1805900"/>
              <a:ext cx="555723" cy="348110"/>
            </a:xfrm>
            <a:custGeom>
              <a:avLst/>
              <a:gdLst>
                <a:gd name="T0" fmla="*/ 211 w 260"/>
                <a:gd name="T1" fmla="*/ 65 h 162"/>
                <a:gd name="T2" fmla="*/ 146 w 260"/>
                <a:gd name="T3" fmla="*/ 0 h 162"/>
                <a:gd name="T4" fmla="*/ 90 w 260"/>
                <a:gd name="T5" fmla="*/ 33 h 162"/>
                <a:gd name="T6" fmla="*/ 81 w 260"/>
                <a:gd name="T7" fmla="*/ 32 h 162"/>
                <a:gd name="T8" fmla="*/ 35 w 260"/>
                <a:gd name="T9" fmla="*/ 67 h 162"/>
                <a:gd name="T10" fmla="*/ 0 w 260"/>
                <a:gd name="T11" fmla="*/ 114 h 162"/>
                <a:gd name="T12" fmla="*/ 49 w 260"/>
                <a:gd name="T13" fmla="*/ 162 h 162"/>
                <a:gd name="T14" fmla="*/ 211 w 260"/>
                <a:gd name="T15" fmla="*/ 162 h 162"/>
                <a:gd name="T16" fmla="*/ 260 w 260"/>
                <a:gd name="T17" fmla="*/ 114 h 162"/>
                <a:gd name="T18" fmla="*/ 211 w 260"/>
                <a:gd name="T19" fmla="*/ 65 h 162"/>
                <a:gd name="T20" fmla="*/ 130 w 260"/>
                <a:gd name="T21" fmla="*/ 146 h 162"/>
                <a:gd name="T22" fmla="*/ 81 w 260"/>
                <a:gd name="T23" fmla="*/ 81 h 162"/>
                <a:gd name="T24" fmla="*/ 114 w 260"/>
                <a:gd name="T25" fmla="*/ 81 h 162"/>
                <a:gd name="T26" fmla="*/ 114 w 260"/>
                <a:gd name="T27" fmla="*/ 32 h 162"/>
                <a:gd name="T28" fmla="*/ 146 w 260"/>
                <a:gd name="T29" fmla="*/ 32 h 162"/>
                <a:gd name="T30" fmla="*/ 146 w 260"/>
                <a:gd name="T31" fmla="*/ 81 h 162"/>
                <a:gd name="T32" fmla="*/ 179 w 260"/>
                <a:gd name="T33" fmla="*/ 81 h 162"/>
                <a:gd name="T34" fmla="*/ 130 w 260"/>
                <a:gd name="T35" fmla="*/ 146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0" h="162">
                  <a:moveTo>
                    <a:pt x="211" y="65"/>
                  </a:moveTo>
                  <a:cubicBezTo>
                    <a:pt x="211" y="29"/>
                    <a:pt x="182" y="0"/>
                    <a:pt x="146" y="0"/>
                  </a:cubicBezTo>
                  <a:cubicBezTo>
                    <a:pt x="122" y="0"/>
                    <a:pt x="101" y="13"/>
                    <a:pt x="90" y="33"/>
                  </a:cubicBezTo>
                  <a:cubicBezTo>
                    <a:pt x="87" y="33"/>
                    <a:pt x="84" y="32"/>
                    <a:pt x="81" y="32"/>
                  </a:cubicBezTo>
                  <a:cubicBezTo>
                    <a:pt x="59" y="32"/>
                    <a:pt x="41" y="47"/>
                    <a:pt x="35" y="67"/>
                  </a:cubicBezTo>
                  <a:cubicBezTo>
                    <a:pt x="15" y="73"/>
                    <a:pt x="0" y="92"/>
                    <a:pt x="0" y="114"/>
                  </a:cubicBezTo>
                  <a:cubicBezTo>
                    <a:pt x="0" y="140"/>
                    <a:pt x="22" y="162"/>
                    <a:pt x="49" y="162"/>
                  </a:cubicBezTo>
                  <a:cubicBezTo>
                    <a:pt x="211" y="162"/>
                    <a:pt x="211" y="162"/>
                    <a:pt x="211" y="162"/>
                  </a:cubicBezTo>
                  <a:cubicBezTo>
                    <a:pt x="238" y="162"/>
                    <a:pt x="260" y="140"/>
                    <a:pt x="260" y="114"/>
                  </a:cubicBezTo>
                  <a:cubicBezTo>
                    <a:pt x="260" y="87"/>
                    <a:pt x="238" y="65"/>
                    <a:pt x="211" y="65"/>
                  </a:cubicBezTo>
                  <a:close/>
                  <a:moveTo>
                    <a:pt x="130" y="146"/>
                  </a:moveTo>
                  <a:cubicBezTo>
                    <a:pt x="81" y="81"/>
                    <a:pt x="81" y="81"/>
                    <a:pt x="81" y="81"/>
                  </a:cubicBezTo>
                  <a:cubicBezTo>
                    <a:pt x="114" y="81"/>
                    <a:pt x="114" y="81"/>
                    <a:pt x="114" y="81"/>
                  </a:cubicBezTo>
                  <a:cubicBezTo>
                    <a:pt x="114" y="32"/>
                    <a:pt x="114" y="32"/>
                    <a:pt x="114" y="32"/>
                  </a:cubicBezTo>
                  <a:cubicBezTo>
                    <a:pt x="146" y="32"/>
                    <a:pt x="146" y="32"/>
                    <a:pt x="146" y="32"/>
                  </a:cubicBezTo>
                  <a:cubicBezTo>
                    <a:pt x="146" y="81"/>
                    <a:pt x="146" y="81"/>
                    <a:pt x="146" y="81"/>
                  </a:cubicBezTo>
                  <a:cubicBezTo>
                    <a:pt x="179" y="81"/>
                    <a:pt x="179" y="81"/>
                    <a:pt x="179" y="81"/>
                  </a:cubicBezTo>
                  <a:lnTo>
                    <a:pt x="130" y="146"/>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cs typeface="+mn-ea"/>
                <a:sym typeface="+mn-lt"/>
              </a:endParaRPr>
            </a:p>
          </p:txBody>
        </p:sp>
      </p:grpSp>
      <p:sp>
        <p:nvSpPr>
          <p:cNvPr id="40" name="TextBox 1210"/>
          <p:cNvSpPr/>
          <p:nvPr>
            <p:custDataLst>
              <p:tags r:id="rId4"/>
            </p:custDataLst>
          </p:nvPr>
        </p:nvSpPr>
        <p:spPr>
          <a:xfrm>
            <a:off x="1254651" y="1879021"/>
            <a:ext cx="1407160" cy="375920"/>
          </a:xfrm>
          <a:prstGeom prst="rect">
            <a:avLst/>
          </a:prstGeom>
          <a:noFill/>
          <a:ln w="9525">
            <a:noFill/>
            <a:miter/>
          </a:ln>
          <a:extLst>
            <a:ext uri="{909E8E84-426E-40DD-AFC4-6F175D3DCCD1}">
              <a14:hiddenFill xmlns:a14="http://schemas.microsoft.com/office/drawing/2010/main">
                <a:solidFill>
                  <a:srgbClr val="5CA0B4"/>
                </a:solidFill>
              </a14:hiddenFill>
            </a:ext>
          </a:extLst>
        </p:spPr>
        <p:txBody>
          <a:bodyPr wrap="none" lIns="68580" tIns="34290" rIns="68580" bIns="34290">
            <a:spAutoFit/>
          </a:bodyPr>
          <a:p>
            <a:pPr lvl="0" algn="l"/>
            <a:r>
              <a:rPr lang="zh-CN" altLang="en-US" sz="2000" b="1" dirty="0">
                <a:solidFill>
                  <a:srgbClr val="1B4367"/>
                </a:solidFill>
                <a:cs typeface="+mn-ea"/>
                <a:sym typeface="+mn-lt"/>
              </a:rPr>
              <a:t>能力的分类</a:t>
            </a:r>
            <a:endParaRPr lang="zh-CN" altLang="en-US" sz="2000" b="1" dirty="0">
              <a:solidFill>
                <a:srgbClr val="1B4367"/>
              </a:solidFill>
              <a:cs typeface="+mn-ea"/>
              <a:sym typeface="+mn-lt"/>
            </a:endParaRPr>
          </a:p>
        </p:txBody>
      </p:sp>
      <p:sp>
        <p:nvSpPr>
          <p:cNvPr id="31" name="矩形 30"/>
          <p:cNvSpPr>
            <a:spLocks noChangeArrowheads="1"/>
          </p:cNvSpPr>
          <p:nvPr/>
        </p:nvSpPr>
        <p:spPr bwMode="auto">
          <a:xfrm>
            <a:off x="1108710" y="2893060"/>
            <a:ext cx="2384425" cy="752475"/>
          </a:xfrm>
          <a:prstGeom prst="rect">
            <a:avLst/>
          </a:prstGeom>
          <a:noFill/>
          <a:ln w="9525">
            <a:noFill/>
            <a:miter lim="800000"/>
          </a:ln>
        </p:spPr>
        <p:txBody>
          <a:bodyPr wrap="square">
            <a:noAutofit/>
          </a:bodyPr>
          <a:p>
            <a:pPr indent="457200" fontAlgn="auto">
              <a:lnSpc>
                <a:spcPts val="2660"/>
              </a:lnSpc>
            </a:pPr>
            <a:r>
              <a:rPr lang="zh-CN" altLang="en-US" sz="1800" b="1">
                <a:solidFill>
                  <a:srgbClr val="1D4865"/>
                </a:solidFill>
                <a:latin typeface="微软雅黑" panose="020B0503020204020204" pitchFamily="34" charset="-122"/>
                <a:ea typeface="微软雅黑" panose="020B0503020204020204" pitchFamily="34" charset="-122"/>
              </a:rPr>
              <a:t>数字推理能力</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狮子在哪里？</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endParaRPr lang="zh-CN" altLang="en-US" sz="1800">
              <a:solidFill>
                <a:schemeClr val="tx1"/>
              </a:solidFill>
              <a:latin typeface="微软雅黑" panose="020B0503020204020204" pitchFamily="34" charset="-122"/>
              <a:ea typeface="微软雅黑" panose="020B0503020204020204" pitchFamily="34" charset="-122"/>
            </a:endParaRPr>
          </a:p>
        </p:txBody>
      </p:sp>
      <p:pic>
        <p:nvPicPr>
          <p:cNvPr id="30722" name="Picture 4" descr="748671_17"/>
          <p:cNvPicPr>
            <a:picLocks noChangeAspect="1" noChangeArrowheads="1"/>
          </p:cNvPicPr>
          <p:nvPr/>
        </p:nvPicPr>
        <p:blipFill>
          <a:blip r:embed="rId5" cstate="print"/>
          <a:srcRect b="8079"/>
          <a:stretch>
            <a:fillRect/>
          </a:stretch>
        </p:blipFill>
        <p:spPr bwMode="auto">
          <a:xfrm>
            <a:off x="3688715" y="1878965"/>
            <a:ext cx="4486910" cy="2780665"/>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spd="slow" p14:dur="900" advClick="0" advTm="0">
        <p14:warp/>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16"/>
                                        </p:tgtEl>
                                        <p:attrNameLst>
                                          <p:attrName>style.visibility</p:attrName>
                                        </p:attrNameLst>
                                      </p:cBhvr>
                                      <p:to>
                                        <p:strVal val="visible"/>
                                      </p:to>
                                    </p:set>
                                    <p:anim calcmode="lin" valueType="num">
                                      <p:cBhvr>
                                        <p:cTn id="7" dur="500" fill="hold"/>
                                        <p:tgtEl>
                                          <p:spTgt spid="1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6"/>
                                        </p:tgtEl>
                                        <p:attrNameLst>
                                          <p:attrName>ppt_y</p:attrName>
                                        </p:attrNameLst>
                                      </p:cBhvr>
                                      <p:tavLst>
                                        <p:tav tm="0">
                                          <p:val>
                                            <p:strVal val="#ppt_y"/>
                                          </p:val>
                                        </p:tav>
                                        <p:tav tm="100000">
                                          <p:val>
                                            <p:strVal val="#ppt_y"/>
                                          </p:val>
                                        </p:tav>
                                      </p:tavLst>
                                    </p:anim>
                                    <p:anim calcmode="lin" valueType="num">
                                      <p:cBhvr>
                                        <p:cTn id="9" dur="500" fill="hold"/>
                                        <p:tgtEl>
                                          <p:spTgt spid="1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16"/>
                                        </p:tgtEl>
                                      </p:cBhvr>
                                    </p:animEffect>
                                  </p:childTnLst>
                                </p:cTn>
                              </p:par>
                            </p:childTnLst>
                          </p:cTn>
                        </p:par>
                        <p:par>
                          <p:cTn id="12" fill="hold">
                            <p:stCondLst>
                              <p:cond delay="1049"/>
                            </p:stCondLst>
                            <p:childTnLst>
                              <p:par>
                                <p:cTn id="13" presetID="22" presetClass="entr" presetSubtype="8" fill="hold" nodeType="afterEffect">
                                  <p:stCondLst>
                                    <p:cond delay="0"/>
                                  </p:stCondLst>
                                  <p:childTnLst>
                                    <p:set>
                                      <p:cBhvr>
                                        <p:cTn id="14" dur="1" fill="hold">
                                          <p:stCondLst>
                                            <p:cond delay="0"/>
                                          </p:stCondLst>
                                        </p:cTn>
                                        <p:tgtEl>
                                          <p:spTgt spid="45"/>
                                        </p:tgtEl>
                                        <p:attrNameLst>
                                          <p:attrName>style.visibility</p:attrName>
                                        </p:attrNameLst>
                                      </p:cBhvr>
                                      <p:to>
                                        <p:strVal val="visible"/>
                                      </p:to>
                                    </p:set>
                                    <p:animEffect transition="in" filter="wipe(left)">
                                      <p:cBhvr>
                                        <p:cTn id="15" dur="300"/>
                                        <p:tgtEl>
                                          <p:spTgt spid="45"/>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26"/>
                                        </p:tgtEl>
                                        <p:attrNameLst>
                                          <p:attrName>style.visibility</p:attrName>
                                        </p:attrNameLst>
                                      </p:cBhvr>
                                      <p:to>
                                        <p:strVal val="visible"/>
                                      </p:to>
                                    </p:set>
                                    <p:anim calcmode="lin" valueType="num">
                                      <p:cBhvr>
                                        <p:cTn id="18" dur="500" fill="hold"/>
                                        <p:tgtEl>
                                          <p:spTgt spid="26"/>
                                        </p:tgtEl>
                                        <p:attrNameLst>
                                          <p:attrName>ppt_w</p:attrName>
                                        </p:attrNameLst>
                                      </p:cBhvr>
                                      <p:tavLst>
                                        <p:tav tm="0">
                                          <p:val>
                                            <p:fltVal val="0"/>
                                          </p:val>
                                        </p:tav>
                                        <p:tav tm="100000">
                                          <p:val>
                                            <p:strVal val="#ppt_w"/>
                                          </p:val>
                                        </p:tav>
                                      </p:tavLst>
                                    </p:anim>
                                    <p:anim calcmode="lin" valueType="num">
                                      <p:cBhvr>
                                        <p:cTn id="19" dur="500" fill="hold"/>
                                        <p:tgtEl>
                                          <p:spTgt spid="26"/>
                                        </p:tgtEl>
                                        <p:attrNameLst>
                                          <p:attrName>ppt_h</p:attrName>
                                        </p:attrNameLst>
                                      </p:cBhvr>
                                      <p:tavLst>
                                        <p:tav tm="0">
                                          <p:val>
                                            <p:fltVal val="0"/>
                                          </p:val>
                                        </p:tav>
                                        <p:tav tm="100000">
                                          <p:val>
                                            <p:strVal val="#ppt_h"/>
                                          </p:val>
                                        </p:tav>
                                      </p:tavLst>
                                    </p:anim>
                                    <p:animEffect transition="in" filter="fade">
                                      <p:cBhvr>
                                        <p:cTn id="20" dur="500"/>
                                        <p:tgtEl>
                                          <p:spTgt spid="26"/>
                                        </p:tgtEl>
                                      </p:cBhvr>
                                    </p:animEffect>
                                  </p:childTnLst>
                                </p:cTn>
                              </p:par>
                            </p:childTnLst>
                          </p:cTn>
                        </p:par>
                        <p:par>
                          <p:cTn id="21" fill="hold">
                            <p:stCondLst>
                              <p:cond delay="1549"/>
                            </p:stCondLst>
                            <p:childTnLst>
                              <p:par>
                                <p:cTn id="22" presetID="53" presetClass="entr" presetSubtype="16" fill="hold" nodeType="after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p:cTn id="24" dur="500" fill="hold"/>
                                        <p:tgtEl>
                                          <p:spTgt spid="19"/>
                                        </p:tgtEl>
                                        <p:attrNameLst>
                                          <p:attrName>ppt_w</p:attrName>
                                        </p:attrNameLst>
                                      </p:cBhvr>
                                      <p:tavLst>
                                        <p:tav tm="0">
                                          <p:val>
                                            <p:fltVal val="0"/>
                                          </p:val>
                                        </p:tav>
                                        <p:tav tm="100000">
                                          <p:val>
                                            <p:strVal val="#ppt_w"/>
                                          </p:val>
                                        </p:tav>
                                      </p:tavLst>
                                    </p:anim>
                                    <p:anim calcmode="lin" valueType="num">
                                      <p:cBhvr>
                                        <p:cTn id="25" dur="500" fill="hold"/>
                                        <p:tgtEl>
                                          <p:spTgt spid="19"/>
                                        </p:tgtEl>
                                        <p:attrNameLst>
                                          <p:attrName>ppt_h</p:attrName>
                                        </p:attrNameLst>
                                      </p:cBhvr>
                                      <p:tavLst>
                                        <p:tav tm="0">
                                          <p:val>
                                            <p:fltVal val="0"/>
                                          </p:val>
                                        </p:tav>
                                        <p:tav tm="100000">
                                          <p:val>
                                            <p:strVal val="#ppt_h"/>
                                          </p:val>
                                        </p:tav>
                                      </p:tavLst>
                                    </p:anim>
                                    <p:animEffect transition="in" filter="fade">
                                      <p:cBhvr>
                                        <p:cTn id="26" dur="500"/>
                                        <p:tgtEl>
                                          <p:spTgt spid="19"/>
                                        </p:tgtEl>
                                      </p:cBhvr>
                                    </p:animEffect>
                                  </p:childTnLst>
                                </p:cTn>
                              </p:par>
                              <p:par>
                                <p:cTn id="27" presetID="2" presetClass="entr" presetSubtype="2" fill="hold" grpId="0" nodeType="withEffect">
                                  <p:stCondLst>
                                    <p:cond delay="0"/>
                                  </p:stCondLst>
                                  <p:childTnLst>
                                    <p:set>
                                      <p:cBhvr>
                                        <p:cTn id="28" dur="1" fill="hold">
                                          <p:stCondLst>
                                            <p:cond delay="0"/>
                                          </p:stCondLst>
                                        </p:cTn>
                                        <p:tgtEl>
                                          <p:spTgt spid="40"/>
                                        </p:tgtEl>
                                        <p:attrNameLst>
                                          <p:attrName>style.visibility</p:attrName>
                                        </p:attrNameLst>
                                      </p:cBhvr>
                                      <p:to>
                                        <p:strVal val="visible"/>
                                      </p:to>
                                    </p:set>
                                    <p:anim calcmode="lin" valueType="num">
                                      <p:cBhvr additive="base">
                                        <p:cTn id="29" dur="500" fill="hold"/>
                                        <p:tgtEl>
                                          <p:spTgt spid="40"/>
                                        </p:tgtEl>
                                        <p:attrNameLst>
                                          <p:attrName>ppt_x</p:attrName>
                                        </p:attrNameLst>
                                      </p:cBhvr>
                                      <p:tavLst>
                                        <p:tav tm="0">
                                          <p:val>
                                            <p:strVal val="1+#ppt_w/2"/>
                                          </p:val>
                                        </p:tav>
                                        <p:tav tm="100000">
                                          <p:val>
                                            <p:strVal val="#ppt_x"/>
                                          </p:val>
                                        </p:tav>
                                      </p:tavLst>
                                    </p:anim>
                                    <p:anim calcmode="lin" valueType="num">
                                      <p:cBhvr additive="base">
                                        <p:cTn id="30" dur="500" fill="hold"/>
                                        <p:tgtEl>
                                          <p:spTgt spid="40"/>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grpId="0" nodeType="clickEffect">
                                  <p:stCondLst>
                                    <p:cond delay="900"/>
                                  </p:stCondLst>
                                  <p:childTnLst>
                                    <p:set>
                                      <p:cBhvr>
                                        <p:cTn id="34" dur="1" fill="hold">
                                          <p:stCondLst>
                                            <p:cond delay="0"/>
                                          </p:stCondLst>
                                        </p:cTn>
                                        <p:tgtEl>
                                          <p:spTgt spid="31"/>
                                        </p:tgtEl>
                                        <p:attrNameLst>
                                          <p:attrName>style.visibility</p:attrName>
                                        </p:attrNameLst>
                                      </p:cBhvr>
                                      <p:to>
                                        <p:strVal val="visible"/>
                                      </p:to>
                                    </p:set>
                                    <p:animEffect transition="in" filter="wipe(up)">
                                      <p:cBhvr>
                                        <p:cTn id="3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p:bldP spid="26" grpId="0"/>
      <p:bldP spid="40" grpId="0"/>
      <p:bldP spid="31"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文本框 15"/>
          <p:cNvSpPr txBox="1"/>
          <p:nvPr/>
        </p:nvSpPr>
        <p:spPr>
          <a:xfrm>
            <a:off x="709295" y="309880"/>
            <a:ext cx="284480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任务一</a:t>
            </a:r>
            <a:r>
              <a:rPr lang="en-US" altLang="zh-CN" sz="1700" b="1" dirty="0">
                <a:solidFill>
                  <a:srgbClr val="1B4367"/>
                </a:solidFill>
                <a:cs typeface="+mn-ea"/>
                <a:sym typeface="+mn-lt"/>
              </a:rPr>
              <a:t>  </a:t>
            </a:r>
            <a:r>
              <a:rPr lang="zh-CN" altLang="en-US" sz="1700" b="1" dirty="0">
                <a:solidFill>
                  <a:srgbClr val="1B4367"/>
                </a:solidFill>
                <a:cs typeface="+mn-ea"/>
                <a:sym typeface="+mn-lt"/>
              </a:rPr>
              <a:t>能力和职业能力</a:t>
            </a:r>
            <a:endParaRPr lang="zh-CN" altLang="en-US" sz="1700" b="1" dirty="0">
              <a:solidFill>
                <a:srgbClr val="1B4367"/>
              </a:solidFill>
              <a:cs typeface="+mn-ea"/>
              <a:sym typeface="+mn-lt"/>
            </a:endParaRPr>
          </a:p>
        </p:txBody>
      </p:sp>
      <p:cxnSp>
        <p:nvCxnSpPr>
          <p:cNvPr id="45" name="直接连接符 44"/>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635" y="857885"/>
            <a:ext cx="9144000" cy="615950"/>
          </a:xfrm>
          <a:prstGeom prst="rect">
            <a:avLst/>
          </a:prstGeom>
          <a:solidFill>
            <a:srgbClr val="1D4865"/>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6" name="矩形 13"/>
          <p:cNvSpPr>
            <a:spLocks noChangeArrowheads="1"/>
          </p:cNvSpPr>
          <p:nvPr/>
        </p:nvSpPr>
        <p:spPr bwMode="auto">
          <a:xfrm>
            <a:off x="737235" y="864235"/>
            <a:ext cx="5174615" cy="583565"/>
          </a:xfrm>
          <a:prstGeom prst="rect">
            <a:avLst/>
          </a:prstGeom>
          <a:noFill/>
          <a:ln w="9525">
            <a:noFill/>
            <a:miter lim="800000"/>
          </a:ln>
        </p:spPr>
        <p:txBody>
          <a:bodyPr wrap="square">
            <a:spAutoFit/>
          </a:bodyPr>
          <a:p>
            <a:pPr algn="just"/>
            <a:r>
              <a:rPr lang="zh-CN" altLang="en-US" sz="3200" b="1">
                <a:solidFill>
                  <a:schemeClr val="bg1"/>
                </a:solidFill>
                <a:latin typeface="微软雅黑" panose="020B0503020204020204" pitchFamily="34" charset="-122"/>
                <a:ea typeface="微软雅黑" panose="020B0503020204020204" pitchFamily="34" charset="-122"/>
              </a:rPr>
              <a:t>一、能力的定义与分类</a:t>
            </a:r>
            <a:endParaRPr lang="zh-CN" altLang="en-US" sz="3200" b="1">
              <a:solidFill>
                <a:schemeClr val="bg1"/>
              </a:solidFill>
              <a:latin typeface="微软雅黑" panose="020B0503020204020204" pitchFamily="34" charset="-122"/>
              <a:ea typeface="微软雅黑" panose="020B0503020204020204" pitchFamily="34" charset="-122"/>
            </a:endParaRPr>
          </a:p>
        </p:txBody>
      </p:sp>
      <p:grpSp>
        <p:nvGrpSpPr>
          <p:cNvPr id="19" name="组合 18"/>
          <p:cNvGrpSpPr/>
          <p:nvPr>
            <p:custDataLst>
              <p:tags r:id="rId1"/>
            </p:custDataLst>
          </p:nvPr>
        </p:nvGrpSpPr>
        <p:grpSpPr>
          <a:xfrm>
            <a:off x="670767" y="1813082"/>
            <a:ext cx="507683" cy="507683"/>
            <a:chOff x="3424768" y="1611109"/>
            <a:chExt cx="759650" cy="759649"/>
          </a:xfrm>
          <a:solidFill>
            <a:schemeClr val="bg1"/>
          </a:solidFill>
        </p:grpSpPr>
        <p:sp>
          <p:nvSpPr>
            <p:cNvPr id="33" name="椭圆 32"/>
            <p:cNvSpPr/>
            <p:nvPr>
              <p:custDataLst>
                <p:tags r:id="rId2"/>
              </p:custDataLst>
            </p:nvPr>
          </p:nvSpPr>
          <p:spPr>
            <a:xfrm>
              <a:off x="3424768" y="1611109"/>
              <a:ext cx="759650" cy="759649"/>
            </a:xfrm>
            <a:prstGeom prst="ellipse">
              <a:avLst/>
            </a:prstGeom>
            <a:solidFill>
              <a:srgbClr val="1B4367"/>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75000"/>
                    <a:lumOff val="25000"/>
                  </a:schemeClr>
                </a:solidFill>
                <a:cs typeface="+mn-ea"/>
                <a:sym typeface="+mn-lt"/>
              </a:endParaRPr>
            </a:p>
          </p:txBody>
        </p:sp>
        <p:sp>
          <p:nvSpPr>
            <p:cNvPr id="34" name="Freeform 5"/>
            <p:cNvSpPr>
              <a:spLocks noEditPoints="1"/>
            </p:cNvSpPr>
            <p:nvPr>
              <p:custDataLst>
                <p:tags r:id="rId3"/>
              </p:custDataLst>
            </p:nvPr>
          </p:nvSpPr>
          <p:spPr bwMode="auto">
            <a:xfrm>
              <a:off x="3524311" y="1805900"/>
              <a:ext cx="555723" cy="348110"/>
            </a:xfrm>
            <a:custGeom>
              <a:avLst/>
              <a:gdLst>
                <a:gd name="T0" fmla="*/ 211 w 260"/>
                <a:gd name="T1" fmla="*/ 65 h 162"/>
                <a:gd name="T2" fmla="*/ 146 w 260"/>
                <a:gd name="T3" fmla="*/ 0 h 162"/>
                <a:gd name="T4" fmla="*/ 90 w 260"/>
                <a:gd name="T5" fmla="*/ 33 h 162"/>
                <a:gd name="T6" fmla="*/ 81 w 260"/>
                <a:gd name="T7" fmla="*/ 32 h 162"/>
                <a:gd name="T8" fmla="*/ 35 w 260"/>
                <a:gd name="T9" fmla="*/ 67 h 162"/>
                <a:gd name="T10" fmla="*/ 0 w 260"/>
                <a:gd name="T11" fmla="*/ 114 h 162"/>
                <a:gd name="T12" fmla="*/ 49 w 260"/>
                <a:gd name="T13" fmla="*/ 162 h 162"/>
                <a:gd name="T14" fmla="*/ 211 w 260"/>
                <a:gd name="T15" fmla="*/ 162 h 162"/>
                <a:gd name="T16" fmla="*/ 260 w 260"/>
                <a:gd name="T17" fmla="*/ 114 h 162"/>
                <a:gd name="T18" fmla="*/ 211 w 260"/>
                <a:gd name="T19" fmla="*/ 65 h 162"/>
                <a:gd name="T20" fmla="*/ 130 w 260"/>
                <a:gd name="T21" fmla="*/ 146 h 162"/>
                <a:gd name="T22" fmla="*/ 81 w 260"/>
                <a:gd name="T23" fmla="*/ 81 h 162"/>
                <a:gd name="T24" fmla="*/ 114 w 260"/>
                <a:gd name="T25" fmla="*/ 81 h 162"/>
                <a:gd name="T26" fmla="*/ 114 w 260"/>
                <a:gd name="T27" fmla="*/ 32 h 162"/>
                <a:gd name="T28" fmla="*/ 146 w 260"/>
                <a:gd name="T29" fmla="*/ 32 h 162"/>
                <a:gd name="T30" fmla="*/ 146 w 260"/>
                <a:gd name="T31" fmla="*/ 81 h 162"/>
                <a:gd name="T32" fmla="*/ 179 w 260"/>
                <a:gd name="T33" fmla="*/ 81 h 162"/>
                <a:gd name="T34" fmla="*/ 130 w 260"/>
                <a:gd name="T35" fmla="*/ 146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0" h="162">
                  <a:moveTo>
                    <a:pt x="211" y="65"/>
                  </a:moveTo>
                  <a:cubicBezTo>
                    <a:pt x="211" y="29"/>
                    <a:pt x="182" y="0"/>
                    <a:pt x="146" y="0"/>
                  </a:cubicBezTo>
                  <a:cubicBezTo>
                    <a:pt x="122" y="0"/>
                    <a:pt x="101" y="13"/>
                    <a:pt x="90" y="33"/>
                  </a:cubicBezTo>
                  <a:cubicBezTo>
                    <a:pt x="87" y="33"/>
                    <a:pt x="84" y="32"/>
                    <a:pt x="81" y="32"/>
                  </a:cubicBezTo>
                  <a:cubicBezTo>
                    <a:pt x="59" y="32"/>
                    <a:pt x="41" y="47"/>
                    <a:pt x="35" y="67"/>
                  </a:cubicBezTo>
                  <a:cubicBezTo>
                    <a:pt x="15" y="73"/>
                    <a:pt x="0" y="92"/>
                    <a:pt x="0" y="114"/>
                  </a:cubicBezTo>
                  <a:cubicBezTo>
                    <a:pt x="0" y="140"/>
                    <a:pt x="22" y="162"/>
                    <a:pt x="49" y="162"/>
                  </a:cubicBezTo>
                  <a:cubicBezTo>
                    <a:pt x="211" y="162"/>
                    <a:pt x="211" y="162"/>
                    <a:pt x="211" y="162"/>
                  </a:cubicBezTo>
                  <a:cubicBezTo>
                    <a:pt x="238" y="162"/>
                    <a:pt x="260" y="140"/>
                    <a:pt x="260" y="114"/>
                  </a:cubicBezTo>
                  <a:cubicBezTo>
                    <a:pt x="260" y="87"/>
                    <a:pt x="238" y="65"/>
                    <a:pt x="211" y="65"/>
                  </a:cubicBezTo>
                  <a:close/>
                  <a:moveTo>
                    <a:pt x="130" y="146"/>
                  </a:moveTo>
                  <a:cubicBezTo>
                    <a:pt x="81" y="81"/>
                    <a:pt x="81" y="81"/>
                    <a:pt x="81" y="81"/>
                  </a:cubicBezTo>
                  <a:cubicBezTo>
                    <a:pt x="114" y="81"/>
                    <a:pt x="114" y="81"/>
                    <a:pt x="114" y="81"/>
                  </a:cubicBezTo>
                  <a:cubicBezTo>
                    <a:pt x="114" y="32"/>
                    <a:pt x="114" y="32"/>
                    <a:pt x="114" y="32"/>
                  </a:cubicBezTo>
                  <a:cubicBezTo>
                    <a:pt x="146" y="32"/>
                    <a:pt x="146" y="32"/>
                    <a:pt x="146" y="32"/>
                  </a:cubicBezTo>
                  <a:cubicBezTo>
                    <a:pt x="146" y="81"/>
                    <a:pt x="146" y="81"/>
                    <a:pt x="146" y="81"/>
                  </a:cubicBezTo>
                  <a:cubicBezTo>
                    <a:pt x="179" y="81"/>
                    <a:pt x="179" y="81"/>
                    <a:pt x="179" y="81"/>
                  </a:cubicBezTo>
                  <a:lnTo>
                    <a:pt x="130" y="146"/>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cs typeface="+mn-ea"/>
                <a:sym typeface="+mn-lt"/>
              </a:endParaRPr>
            </a:p>
          </p:txBody>
        </p:sp>
      </p:grpSp>
      <p:sp>
        <p:nvSpPr>
          <p:cNvPr id="40" name="TextBox 1210"/>
          <p:cNvSpPr/>
          <p:nvPr>
            <p:custDataLst>
              <p:tags r:id="rId4"/>
            </p:custDataLst>
          </p:nvPr>
        </p:nvSpPr>
        <p:spPr>
          <a:xfrm>
            <a:off x="1254651" y="1879021"/>
            <a:ext cx="1407160" cy="375920"/>
          </a:xfrm>
          <a:prstGeom prst="rect">
            <a:avLst/>
          </a:prstGeom>
          <a:noFill/>
          <a:ln w="9525">
            <a:noFill/>
            <a:miter/>
          </a:ln>
          <a:extLst>
            <a:ext uri="{909E8E84-426E-40DD-AFC4-6F175D3DCCD1}">
              <a14:hiddenFill xmlns:a14="http://schemas.microsoft.com/office/drawing/2010/main">
                <a:solidFill>
                  <a:srgbClr val="5CA0B4"/>
                </a:solidFill>
              </a14:hiddenFill>
            </a:ext>
          </a:extLst>
        </p:spPr>
        <p:txBody>
          <a:bodyPr wrap="none" lIns="68580" tIns="34290" rIns="68580" bIns="34290">
            <a:spAutoFit/>
          </a:bodyPr>
          <a:p>
            <a:pPr lvl="0" algn="l"/>
            <a:r>
              <a:rPr lang="zh-CN" altLang="en-US" sz="2000" b="1" dirty="0">
                <a:solidFill>
                  <a:srgbClr val="1B4367"/>
                </a:solidFill>
                <a:cs typeface="+mn-ea"/>
                <a:sym typeface="+mn-lt"/>
              </a:rPr>
              <a:t>能力的分类</a:t>
            </a:r>
            <a:endParaRPr lang="zh-CN" altLang="en-US" sz="2000" b="1" dirty="0">
              <a:solidFill>
                <a:srgbClr val="1B4367"/>
              </a:solidFill>
              <a:cs typeface="+mn-ea"/>
              <a:sym typeface="+mn-lt"/>
            </a:endParaRPr>
          </a:p>
        </p:txBody>
      </p:sp>
      <p:sp>
        <p:nvSpPr>
          <p:cNvPr id="31" name="矩形 30"/>
          <p:cNvSpPr>
            <a:spLocks noChangeArrowheads="1"/>
          </p:cNvSpPr>
          <p:nvPr/>
        </p:nvSpPr>
        <p:spPr bwMode="auto">
          <a:xfrm>
            <a:off x="970280" y="2645410"/>
            <a:ext cx="4062730" cy="1263015"/>
          </a:xfrm>
          <a:prstGeom prst="rect">
            <a:avLst/>
          </a:prstGeom>
          <a:noFill/>
          <a:ln w="9525">
            <a:noFill/>
            <a:miter lim="800000"/>
          </a:ln>
        </p:spPr>
        <p:txBody>
          <a:bodyPr wrap="square">
            <a:noAutofit/>
          </a:bodyPr>
          <a:p>
            <a:pPr indent="457200" fontAlgn="auto">
              <a:lnSpc>
                <a:spcPts val="2660"/>
              </a:lnSpc>
            </a:pPr>
            <a:r>
              <a:rPr lang="zh-CN" altLang="en-US" sz="1800" b="1">
                <a:solidFill>
                  <a:srgbClr val="1D4865"/>
                </a:solidFill>
                <a:latin typeface="微软雅黑" panose="020B0503020204020204" pitchFamily="34" charset="-122"/>
                <a:ea typeface="微软雅黑" panose="020B0503020204020204" pitchFamily="34" charset="-122"/>
              </a:rPr>
              <a:t>空间想象能力</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这个试题的规律就是：</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第一列的三倍等于后两列的差值。</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endParaRPr lang="zh-CN" altLang="en-US" sz="1800">
              <a:solidFill>
                <a:schemeClr val="tx1"/>
              </a:solidFill>
              <a:latin typeface="微软雅黑" panose="020B0503020204020204" pitchFamily="34" charset="-122"/>
              <a:ea typeface="微软雅黑" panose="020B0503020204020204" pitchFamily="34" charset="-122"/>
            </a:endParaRPr>
          </a:p>
        </p:txBody>
      </p:sp>
      <p:graphicFrame>
        <p:nvGraphicFramePr>
          <p:cNvPr id="5" name="表格 4"/>
          <p:cNvGraphicFramePr/>
          <p:nvPr>
            <p:custDataLst>
              <p:tags r:id="rId5"/>
            </p:custDataLst>
          </p:nvPr>
        </p:nvGraphicFramePr>
        <p:xfrm>
          <a:off x="5181600" y="1943100"/>
          <a:ext cx="2720340" cy="2737485"/>
        </p:xfrm>
        <a:graphic>
          <a:graphicData uri="http://schemas.openxmlformats.org/drawingml/2006/table">
            <a:tbl>
              <a:tblPr>
                <a:tableStyleId>{5C22544A-7EE6-4342-B048-85BDC9FD1C3A}</a:tableStyleId>
              </a:tblPr>
              <a:tblGrid>
                <a:gridCol w="906780"/>
                <a:gridCol w="906780"/>
                <a:gridCol w="906780"/>
              </a:tblGrid>
              <a:tr h="912495">
                <a:tc>
                  <a:txBody>
                    <a:bodyPr/>
                    <a:p>
                      <a:pPr algn="ctr">
                        <a:buNone/>
                      </a:pPr>
                      <a:r>
                        <a:rPr lang="en-US" altLang="zh-CN" sz="3200" b="1">
                          <a:solidFill>
                            <a:srgbClr val="0053A3"/>
                          </a:solidFill>
                          <a:latin typeface="微软雅黑" panose="020B0503020204020204" pitchFamily="34" charset="-122"/>
                          <a:ea typeface="微软雅黑" panose="020B0503020204020204" pitchFamily="34" charset="-122"/>
                        </a:rPr>
                        <a:t>12</a:t>
                      </a:r>
                      <a:endParaRPr lang="en-US" altLang="zh-CN" sz="3200" b="1">
                        <a:solidFill>
                          <a:srgbClr val="0053A3"/>
                        </a:solidFill>
                        <a:latin typeface="微软雅黑" panose="020B0503020204020204" pitchFamily="34" charset="-122"/>
                        <a:ea typeface="微软雅黑" panose="020B0503020204020204" pitchFamily="34" charset="-122"/>
                      </a:endParaRPr>
                    </a:p>
                  </a:txBody>
                  <a:tcPr anchor="ctr" anchorCtr="0"/>
                </a:tc>
                <a:tc>
                  <a:txBody>
                    <a:bodyPr/>
                    <a:p>
                      <a:pPr algn="ctr">
                        <a:buNone/>
                      </a:pPr>
                      <a:r>
                        <a:rPr lang="en-US" altLang="zh-CN" sz="3200" b="1">
                          <a:solidFill>
                            <a:srgbClr val="0053A3"/>
                          </a:solidFill>
                          <a:latin typeface="微软雅黑" panose="020B0503020204020204" pitchFamily="34" charset="-122"/>
                          <a:ea typeface="微软雅黑" panose="020B0503020204020204" pitchFamily="34" charset="-122"/>
                        </a:rPr>
                        <a:t>9</a:t>
                      </a:r>
                      <a:endParaRPr lang="en-US" altLang="zh-CN" sz="3200" b="1">
                        <a:solidFill>
                          <a:srgbClr val="0053A3"/>
                        </a:solidFill>
                        <a:latin typeface="微软雅黑" panose="020B0503020204020204" pitchFamily="34" charset="-122"/>
                        <a:ea typeface="微软雅黑" panose="020B0503020204020204" pitchFamily="34" charset="-122"/>
                      </a:endParaRPr>
                    </a:p>
                  </a:txBody>
                  <a:tcPr anchor="ctr" anchorCtr="0"/>
                </a:tc>
                <a:tc>
                  <a:txBody>
                    <a:bodyPr/>
                    <a:p>
                      <a:pPr algn="ctr">
                        <a:buNone/>
                      </a:pPr>
                      <a:r>
                        <a:rPr lang="zh-CN" altLang="en-US" sz="3200" b="1">
                          <a:solidFill>
                            <a:srgbClr val="0053A3"/>
                          </a:solidFill>
                          <a:latin typeface="微软雅黑" panose="020B0503020204020204" pitchFamily="34" charset="-122"/>
                          <a:ea typeface="微软雅黑" panose="020B0503020204020204" pitchFamily="34" charset="-122"/>
                        </a:rPr>
                        <a:t>？</a:t>
                      </a:r>
                      <a:endParaRPr lang="zh-CN" altLang="en-US" sz="3200" b="1">
                        <a:solidFill>
                          <a:srgbClr val="0053A3"/>
                        </a:solidFill>
                        <a:latin typeface="微软雅黑" panose="020B0503020204020204" pitchFamily="34" charset="-122"/>
                        <a:ea typeface="微软雅黑" panose="020B0503020204020204" pitchFamily="34" charset="-122"/>
                      </a:endParaRPr>
                    </a:p>
                  </a:txBody>
                  <a:tcPr anchor="ctr" anchorCtr="0"/>
                </a:tc>
              </a:tr>
              <a:tr h="912495">
                <a:tc>
                  <a:txBody>
                    <a:bodyPr/>
                    <a:p>
                      <a:pPr algn="ctr">
                        <a:buNone/>
                      </a:pPr>
                      <a:r>
                        <a:rPr lang="en-US" altLang="zh-CN" sz="3200" b="1">
                          <a:solidFill>
                            <a:srgbClr val="0053A3"/>
                          </a:solidFill>
                          <a:latin typeface="微软雅黑" panose="020B0503020204020204" pitchFamily="34" charset="-122"/>
                          <a:ea typeface="微软雅黑" panose="020B0503020204020204" pitchFamily="34" charset="-122"/>
                        </a:rPr>
                        <a:t>11</a:t>
                      </a:r>
                      <a:endParaRPr lang="en-US" altLang="zh-CN" sz="3200" b="1">
                        <a:solidFill>
                          <a:srgbClr val="0053A3"/>
                        </a:solidFill>
                        <a:latin typeface="微软雅黑" panose="020B0503020204020204" pitchFamily="34" charset="-122"/>
                        <a:ea typeface="微软雅黑" panose="020B0503020204020204" pitchFamily="34" charset="-122"/>
                      </a:endParaRPr>
                    </a:p>
                  </a:txBody>
                  <a:tcPr anchor="ctr" anchorCtr="0"/>
                </a:tc>
                <a:tc>
                  <a:txBody>
                    <a:bodyPr/>
                    <a:p>
                      <a:pPr algn="ctr">
                        <a:buNone/>
                      </a:pPr>
                      <a:r>
                        <a:rPr lang="en-US" altLang="zh-CN" sz="3200" b="1">
                          <a:solidFill>
                            <a:srgbClr val="0053A3"/>
                          </a:solidFill>
                          <a:latin typeface="微软雅黑" panose="020B0503020204020204" pitchFamily="34" charset="-122"/>
                          <a:ea typeface="微软雅黑" panose="020B0503020204020204" pitchFamily="34" charset="-122"/>
                        </a:rPr>
                        <a:t>33</a:t>
                      </a:r>
                      <a:endParaRPr lang="en-US" altLang="zh-CN" sz="3200" b="1">
                        <a:solidFill>
                          <a:srgbClr val="0053A3"/>
                        </a:solidFill>
                        <a:latin typeface="微软雅黑" panose="020B0503020204020204" pitchFamily="34" charset="-122"/>
                        <a:ea typeface="微软雅黑" panose="020B0503020204020204" pitchFamily="34" charset="-122"/>
                      </a:endParaRPr>
                    </a:p>
                  </a:txBody>
                  <a:tcPr anchor="ctr" anchorCtr="0"/>
                </a:tc>
                <a:tc>
                  <a:txBody>
                    <a:bodyPr/>
                    <a:p>
                      <a:pPr algn="ctr">
                        <a:buNone/>
                      </a:pPr>
                      <a:r>
                        <a:rPr lang="en-US" altLang="zh-CN" sz="3200" b="1">
                          <a:solidFill>
                            <a:srgbClr val="0053A3"/>
                          </a:solidFill>
                          <a:latin typeface="微软雅黑" panose="020B0503020204020204" pitchFamily="34" charset="-122"/>
                          <a:ea typeface="微软雅黑" panose="020B0503020204020204" pitchFamily="34" charset="-122"/>
                        </a:rPr>
                        <a:t>66</a:t>
                      </a:r>
                      <a:endParaRPr lang="en-US" altLang="zh-CN" sz="3200" b="1">
                        <a:solidFill>
                          <a:srgbClr val="0053A3"/>
                        </a:solidFill>
                        <a:latin typeface="微软雅黑" panose="020B0503020204020204" pitchFamily="34" charset="-122"/>
                        <a:ea typeface="微软雅黑" panose="020B0503020204020204" pitchFamily="34" charset="-122"/>
                      </a:endParaRPr>
                    </a:p>
                  </a:txBody>
                  <a:tcPr anchor="ctr" anchorCtr="0"/>
                </a:tc>
              </a:tr>
              <a:tr h="912495">
                <a:tc>
                  <a:txBody>
                    <a:bodyPr/>
                    <a:p>
                      <a:pPr algn="ctr">
                        <a:buNone/>
                      </a:pPr>
                      <a:r>
                        <a:rPr lang="en-US" altLang="zh-CN" sz="3200" b="1">
                          <a:solidFill>
                            <a:srgbClr val="0053A3"/>
                          </a:solidFill>
                          <a:latin typeface="微软雅黑" panose="020B0503020204020204" pitchFamily="34" charset="-122"/>
                          <a:ea typeface="微软雅黑" panose="020B0503020204020204" pitchFamily="34" charset="-122"/>
                        </a:rPr>
                        <a:t>8</a:t>
                      </a:r>
                      <a:endParaRPr lang="en-US" altLang="zh-CN" sz="3200" b="1">
                        <a:solidFill>
                          <a:srgbClr val="0053A3"/>
                        </a:solidFill>
                        <a:latin typeface="微软雅黑" panose="020B0503020204020204" pitchFamily="34" charset="-122"/>
                        <a:ea typeface="微软雅黑" panose="020B0503020204020204" pitchFamily="34" charset="-122"/>
                      </a:endParaRPr>
                    </a:p>
                  </a:txBody>
                  <a:tcPr anchor="ctr" anchorCtr="0"/>
                </a:tc>
                <a:tc>
                  <a:txBody>
                    <a:bodyPr/>
                    <a:p>
                      <a:pPr algn="ctr">
                        <a:buNone/>
                      </a:pPr>
                      <a:r>
                        <a:rPr lang="en-US" altLang="zh-CN" sz="3200" b="1">
                          <a:solidFill>
                            <a:srgbClr val="0053A3"/>
                          </a:solidFill>
                          <a:latin typeface="微软雅黑" panose="020B0503020204020204" pitchFamily="34" charset="-122"/>
                          <a:ea typeface="微软雅黑" panose="020B0503020204020204" pitchFamily="34" charset="-122"/>
                        </a:rPr>
                        <a:t>3</a:t>
                      </a:r>
                      <a:endParaRPr lang="en-US" altLang="zh-CN" sz="3200" b="1">
                        <a:solidFill>
                          <a:srgbClr val="0053A3"/>
                        </a:solidFill>
                        <a:latin typeface="微软雅黑" panose="020B0503020204020204" pitchFamily="34" charset="-122"/>
                        <a:ea typeface="微软雅黑" panose="020B0503020204020204" pitchFamily="34" charset="-122"/>
                      </a:endParaRPr>
                    </a:p>
                  </a:txBody>
                  <a:tcPr anchor="ctr" anchorCtr="0"/>
                </a:tc>
                <a:tc>
                  <a:txBody>
                    <a:bodyPr/>
                    <a:p>
                      <a:pPr algn="ctr">
                        <a:buNone/>
                      </a:pPr>
                      <a:r>
                        <a:rPr lang="en-US" altLang="zh-CN" sz="3200" b="1">
                          <a:solidFill>
                            <a:srgbClr val="0053A3"/>
                          </a:solidFill>
                          <a:latin typeface="微软雅黑" panose="020B0503020204020204" pitchFamily="34" charset="-122"/>
                          <a:ea typeface="微软雅黑" panose="020B0503020204020204" pitchFamily="34" charset="-122"/>
                        </a:rPr>
                        <a:t>27</a:t>
                      </a:r>
                      <a:endParaRPr lang="en-US" altLang="zh-CN" sz="3200" b="1">
                        <a:solidFill>
                          <a:srgbClr val="0053A3"/>
                        </a:solidFill>
                        <a:latin typeface="微软雅黑" panose="020B0503020204020204" pitchFamily="34" charset="-122"/>
                        <a:ea typeface="微软雅黑" panose="020B0503020204020204" pitchFamily="34" charset="-122"/>
                      </a:endParaRPr>
                    </a:p>
                  </a:txBody>
                  <a:tcPr anchor="ctr" anchorCtr="0"/>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900" advClick="0" advTm="0">
        <p14:warp/>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16"/>
                                        </p:tgtEl>
                                        <p:attrNameLst>
                                          <p:attrName>style.visibility</p:attrName>
                                        </p:attrNameLst>
                                      </p:cBhvr>
                                      <p:to>
                                        <p:strVal val="visible"/>
                                      </p:to>
                                    </p:set>
                                    <p:anim calcmode="lin" valueType="num">
                                      <p:cBhvr>
                                        <p:cTn id="7" dur="500" fill="hold"/>
                                        <p:tgtEl>
                                          <p:spTgt spid="1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6"/>
                                        </p:tgtEl>
                                        <p:attrNameLst>
                                          <p:attrName>ppt_y</p:attrName>
                                        </p:attrNameLst>
                                      </p:cBhvr>
                                      <p:tavLst>
                                        <p:tav tm="0">
                                          <p:val>
                                            <p:strVal val="#ppt_y"/>
                                          </p:val>
                                        </p:tav>
                                        <p:tav tm="100000">
                                          <p:val>
                                            <p:strVal val="#ppt_y"/>
                                          </p:val>
                                        </p:tav>
                                      </p:tavLst>
                                    </p:anim>
                                    <p:anim calcmode="lin" valueType="num">
                                      <p:cBhvr>
                                        <p:cTn id="9" dur="500" fill="hold"/>
                                        <p:tgtEl>
                                          <p:spTgt spid="1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16"/>
                                        </p:tgtEl>
                                      </p:cBhvr>
                                    </p:animEffect>
                                  </p:childTnLst>
                                </p:cTn>
                              </p:par>
                            </p:childTnLst>
                          </p:cTn>
                        </p:par>
                        <p:par>
                          <p:cTn id="12" fill="hold">
                            <p:stCondLst>
                              <p:cond delay="1049"/>
                            </p:stCondLst>
                            <p:childTnLst>
                              <p:par>
                                <p:cTn id="13" presetID="22" presetClass="entr" presetSubtype="8" fill="hold" nodeType="afterEffect">
                                  <p:stCondLst>
                                    <p:cond delay="0"/>
                                  </p:stCondLst>
                                  <p:childTnLst>
                                    <p:set>
                                      <p:cBhvr>
                                        <p:cTn id="14" dur="1" fill="hold">
                                          <p:stCondLst>
                                            <p:cond delay="0"/>
                                          </p:stCondLst>
                                        </p:cTn>
                                        <p:tgtEl>
                                          <p:spTgt spid="45"/>
                                        </p:tgtEl>
                                        <p:attrNameLst>
                                          <p:attrName>style.visibility</p:attrName>
                                        </p:attrNameLst>
                                      </p:cBhvr>
                                      <p:to>
                                        <p:strVal val="visible"/>
                                      </p:to>
                                    </p:set>
                                    <p:animEffect transition="in" filter="wipe(left)">
                                      <p:cBhvr>
                                        <p:cTn id="15" dur="300"/>
                                        <p:tgtEl>
                                          <p:spTgt spid="45"/>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26"/>
                                        </p:tgtEl>
                                        <p:attrNameLst>
                                          <p:attrName>style.visibility</p:attrName>
                                        </p:attrNameLst>
                                      </p:cBhvr>
                                      <p:to>
                                        <p:strVal val="visible"/>
                                      </p:to>
                                    </p:set>
                                    <p:anim calcmode="lin" valueType="num">
                                      <p:cBhvr>
                                        <p:cTn id="18" dur="500" fill="hold"/>
                                        <p:tgtEl>
                                          <p:spTgt spid="26"/>
                                        </p:tgtEl>
                                        <p:attrNameLst>
                                          <p:attrName>ppt_w</p:attrName>
                                        </p:attrNameLst>
                                      </p:cBhvr>
                                      <p:tavLst>
                                        <p:tav tm="0">
                                          <p:val>
                                            <p:fltVal val="0"/>
                                          </p:val>
                                        </p:tav>
                                        <p:tav tm="100000">
                                          <p:val>
                                            <p:strVal val="#ppt_w"/>
                                          </p:val>
                                        </p:tav>
                                      </p:tavLst>
                                    </p:anim>
                                    <p:anim calcmode="lin" valueType="num">
                                      <p:cBhvr>
                                        <p:cTn id="19" dur="500" fill="hold"/>
                                        <p:tgtEl>
                                          <p:spTgt spid="26"/>
                                        </p:tgtEl>
                                        <p:attrNameLst>
                                          <p:attrName>ppt_h</p:attrName>
                                        </p:attrNameLst>
                                      </p:cBhvr>
                                      <p:tavLst>
                                        <p:tav tm="0">
                                          <p:val>
                                            <p:fltVal val="0"/>
                                          </p:val>
                                        </p:tav>
                                        <p:tav tm="100000">
                                          <p:val>
                                            <p:strVal val="#ppt_h"/>
                                          </p:val>
                                        </p:tav>
                                      </p:tavLst>
                                    </p:anim>
                                    <p:animEffect transition="in" filter="fade">
                                      <p:cBhvr>
                                        <p:cTn id="20" dur="500"/>
                                        <p:tgtEl>
                                          <p:spTgt spid="26"/>
                                        </p:tgtEl>
                                      </p:cBhvr>
                                    </p:animEffect>
                                  </p:childTnLst>
                                </p:cTn>
                              </p:par>
                            </p:childTnLst>
                          </p:cTn>
                        </p:par>
                        <p:par>
                          <p:cTn id="21" fill="hold">
                            <p:stCondLst>
                              <p:cond delay="1549"/>
                            </p:stCondLst>
                            <p:childTnLst>
                              <p:par>
                                <p:cTn id="22" presetID="53" presetClass="entr" presetSubtype="16" fill="hold" nodeType="after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p:cTn id="24" dur="500" fill="hold"/>
                                        <p:tgtEl>
                                          <p:spTgt spid="19"/>
                                        </p:tgtEl>
                                        <p:attrNameLst>
                                          <p:attrName>ppt_w</p:attrName>
                                        </p:attrNameLst>
                                      </p:cBhvr>
                                      <p:tavLst>
                                        <p:tav tm="0">
                                          <p:val>
                                            <p:fltVal val="0"/>
                                          </p:val>
                                        </p:tav>
                                        <p:tav tm="100000">
                                          <p:val>
                                            <p:strVal val="#ppt_w"/>
                                          </p:val>
                                        </p:tav>
                                      </p:tavLst>
                                    </p:anim>
                                    <p:anim calcmode="lin" valueType="num">
                                      <p:cBhvr>
                                        <p:cTn id="25" dur="500" fill="hold"/>
                                        <p:tgtEl>
                                          <p:spTgt spid="19"/>
                                        </p:tgtEl>
                                        <p:attrNameLst>
                                          <p:attrName>ppt_h</p:attrName>
                                        </p:attrNameLst>
                                      </p:cBhvr>
                                      <p:tavLst>
                                        <p:tav tm="0">
                                          <p:val>
                                            <p:fltVal val="0"/>
                                          </p:val>
                                        </p:tav>
                                        <p:tav tm="100000">
                                          <p:val>
                                            <p:strVal val="#ppt_h"/>
                                          </p:val>
                                        </p:tav>
                                      </p:tavLst>
                                    </p:anim>
                                    <p:animEffect transition="in" filter="fade">
                                      <p:cBhvr>
                                        <p:cTn id="26" dur="500"/>
                                        <p:tgtEl>
                                          <p:spTgt spid="19"/>
                                        </p:tgtEl>
                                      </p:cBhvr>
                                    </p:animEffect>
                                  </p:childTnLst>
                                </p:cTn>
                              </p:par>
                              <p:par>
                                <p:cTn id="27" presetID="2" presetClass="entr" presetSubtype="2" fill="hold" grpId="0" nodeType="withEffect">
                                  <p:stCondLst>
                                    <p:cond delay="0"/>
                                  </p:stCondLst>
                                  <p:childTnLst>
                                    <p:set>
                                      <p:cBhvr>
                                        <p:cTn id="28" dur="1" fill="hold">
                                          <p:stCondLst>
                                            <p:cond delay="0"/>
                                          </p:stCondLst>
                                        </p:cTn>
                                        <p:tgtEl>
                                          <p:spTgt spid="40"/>
                                        </p:tgtEl>
                                        <p:attrNameLst>
                                          <p:attrName>style.visibility</p:attrName>
                                        </p:attrNameLst>
                                      </p:cBhvr>
                                      <p:to>
                                        <p:strVal val="visible"/>
                                      </p:to>
                                    </p:set>
                                    <p:anim calcmode="lin" valueType="num">
                                      <p:cBhvr additive="base">
                                        <p:cTn id="29" dur="500" fill="hold"/>
                                        <p:tgtEl>
                                          <p:spTgt spid="40"/>
                                        </p:tgtEl>
                                        <p:attrNameLst>
                                          <p:attrName>ppt_x</p:attrName>
                                        </p:attrNameLst>
                                      </p:cBhvr>
                                      <p:tavLst>
                                        <p:tav tm="0">
                                          <p:val>
                                            <p:strVal val="1+#ppt_w/2"/>
                                          </p:val>
                                        </p:tav>
                                        <p:tav tm="100000">
                                          <p:val>
                                            <p:strVal val="#ppt_x"/>
                                          </p:val>
                                        </p:tav>
                                      </p:tavLst>
                                    </p:anim>
                                    <p:anim calcmode="lin" valueType="num">
                                      <p:cBhvr additive="base">
                                        <p:cTn id="30" dur="500" fill="hold"/>
                                        <p:tgtEl>
                                          <p:spTgt spid="40"/>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grpId="0" nodeType="clickEffect">
                                  <p:stCondLst>
                                    <p:cond delay="900"/>
                                  </p:stCondLst>
                                  <p:childTnLst>
                                    <p:set>
                                      <p:cBhvr>
                                        <p:cTn id="34" dur="1" fill="hold">
                                          <p:stCondLst>
                                            <p:cond delay="0"/>
                                          </p:stCondLst>
                                        </p:cTn>
                                        <p:tgtEl>
                                          <p:spTgt spid="31"/>
                                        </p:tgtEl>
                                        <p:attrNameLst>
                                          <p:attrName>style.visibility</p:attrName>
                                        </p:attrNameLst>
                                      </p:cBhvr>
                                      <p:to>
                                        <p:strVal val="visible"/>
                                      </p:to>
                                    </p:set>
                                    <p:animEffect transition="in" filter="wipe(up)">
                                      <p:cBhvr>
                                        <p:cTn id="3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p:bldP spid="26" grpId="0"/>
      <p:bldP spid="40" grpId="0"/>
      <p:bldP spid="31"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文本框 15"/>
          <p:cNvSpPr txBox="1"/>
          <p:nvPr/>
        </p:nvSpPr>
        <p:spPr>
          <a:xfrm>
            <a:off x="709295" y="309880"/>
            <a:ext cx="284480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任务一</a:t>
            </a:r>
            <a:r>
              <a:rPr lang="en-US" altLang="zh-CN" sz="1700" b="1" dirty="0">
                <a:solidFill>
                  <a:srgbClr val="1B4367"/>
                </a:solidFill>
                <a:cs typeface="+mn-ea"/>
                <a:sym typeface="+mn-lt"/>
              </a:rPr>
              <a:t>  </a:t>
            </a:r>
            <a:r>
              <a:rPr lang="zh-CN" altLang="en-US" sz="1700" b="1" dirty="0">
                <a:solidFill>
                  <a:srgbClr val="1B4367"/>
                </a:solidFill>
                <a:cs typeface="+mn-ea"/>
                <a:sym typeface="+mn-lt"/>
              </a:rPr>
              <a:t>能力和职业能力</a:t>
            </a:r>
            <a:endParaRPr lang="zh-CN" altLang="en-US" sz="1700" b="1" dirty="0">
              <a:solidFill>
                <a:srgbClr val="1B4367"/>
              </a:solidFill>
              <a:cs typeface="+mn-ea"/>
              <a:sym typeface="+mn-lt"/>
            </a:endParaRPr>
          </a:p>
        </p:txBody>
      </p:sp>
      <p:cxnSp>
        <p:nvCxnSpPr>
          <p:cNvPr id="45" name="直接连接符 44"/>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635" y="857885"/>
            <a:ext cx="9144000" cy="615950"/>
          </a:xfrm>
          <a:prstGeom prst="rect">
            <a:avLst/>
          </a:prstGeom>
          <a:solidFill>
            <a:srgbClr val="1D4865"/>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6" name="矩形 13"/>
          <p:cNvSpPr>
            <a:spLocks noChangeArrowheads="1"/>
          </p:cNvSpPr>
          <p:nvPr/>
        </p:nvSpPr>
        <p:spPr bwMode="auto">
          <a:xfrm>
            <a:off x="737235" y="864235"/>
            <a:ext cx="5174615" cy="583565"/>
          </a:xfrm>
          <a:prstGeom prst="rect">
            <a:avLst/>
          </a:prstGeom>
          <a:noFill/>
          <a:ln w="9525">
            <a:noFill/>
            <a:miter lim="800000"/>
          </a:ln>
        </p:spPr>
        <p:txBody>
          <a:bodyPr wrap="square">
            <a:spAutoFit/>
          </a:bodyPr>
          <a:p>
            <a:pPr algn="just"/>
            <a:r>
              <a:rPr lang="zh-CN" altLang="en-US" sz="3200" b="1">
                <a:solidFill>
                  <a:schemeClr val="bg1"/>
                </a:solidFill>
                <a:latin typeface="微软雅黑" panose="020B0503020204020204" pitchFamily="34" charset="-122"/>
                <a:ea typeface="微软雅黑" panose="020B0503020204020204" pitchFamily="34" charset="-122"/>
              </a:rPr>
              <a:t>二、职业能力和职业技能</a:t>
            </a:r>
            <a:endParaRPr lang="zh-CN" altLang="en-US" sz="3200" b="1">
              <a:solidFill>
                <a:schemeClr val="bg1"/>
              </a:solidFill>
              <a:latin typeface="微软雅黑" panose="020B0503020204020204" pitchFamily="34" charset="-122"/>
              <a:ea typeface="微软雅黑" panose="020B0503020204020204" pitchFamily="34" charset="-122"/>
            </a:endParaRPr>
          </a:p>
        </p:txBody>
      </p:sp>
      <p:grpSp>
        <p:nvGrpSpPr>
          <p:cNvPr id="19" name="组合 18"/>
          <p:cNvGrpSpPr/>
          <p:nvPr>
            <p:custDataLst>
              <p:tags r:id="rId1"/>
            </p:custDataLst>
          </p:nvPr>
        </p:nvGrpSpPr>
        <p:grpSpPr>
          <a:xfrm>
            <a:off x="670767" y="1813082"/>
            <a:ext cx="507683" cy="507683"/>
            <a:chOff x="3424768" y="1611109"/>
            <a:chExt cx="759650" cy="759649"/>
          </a:xfrm>
          <a:solidFill>
            <a:schemeClr val="bg1"/>
          </a:solidFill>
        </p:grpSpPr>
        <p:sp>
          <p:nvSpPr>
            <p:cNvPr id="33" name="椭圆 32"/>
            <p:cNvSpPr/>
            <p:nvPr>
              <p:custDataLst>
                <p:tags r:id="rId2"/>
              </p:custDataLst>
            </p:nvPr>
          </p:nvSpPr>
          <p:spPr>
            <a:xfrm>
              <a:off x="3424768" y="1611109"/>
              <a:ext cx="759650" cy="759649"/>
            </a:xfrm>
            <a:prstGeom prst="ellipse">
              <a:avLst/>
            </a:prstGeom>
            <a:solidFill>
              <a:srgbClr val="1B4367"/>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75000"/>
                    <a:lumOff val="25000"/>
                  </a:schemeClr>
                </a:solidFill>
                <a:cs typeface="+mn-ea"/>
                <a:sym typeface="+mn-lt"/>
              </a:endParaRPr>
            </a:p>
          </p:txBody>
        </p:sp>
        <p:sp>
          <p:nvSpPr>
            <p:cNvPr id="34" name="Freeform 5"/>
            <p:cNvSpPr>
              <a:spLocks noEditPoints="1"/>
            </p:cNvSpPr>
            <p:nvPr>
              <p:custDataLst>
                <p:tags r:id="rId3"/>
              </p:custDataLst>
            </p:nvPr>
          </p:nvSpPr>
          <p:spPr bwMode="auto">
            <a:xfrm>
              <a:off x="3524311" y="1805900"/>
              <a:ext cx="555723" cy="348110"/>
            </a:xfrm>
            <a:custGeom>
              <a:avLst/>
              <a:gdLst>
                <a:gd name="T0" fmla="*/ 211 w 260"/>
                <a:gd name="T1" fmla="*/ 65 h 162"/>
                <a:gd name="T2" fmla="*/ 146 w 260"/>
                <a:gd name="T3" fmla="*/ 0 h 162"/>
                <a:gd name="T4" fmla="*/ 90 w 260"/>
                <a:gd name="T5" fmla="*/ 33 h 162"/>
                <a:gd name="T6" fmla="*/ 81 w 260"/>
                <a:gd name="T7" fmla="*/ 32 h 162"/>
                <a:gd name="T8" fmla="*/ 35 w 260"/>
                <a:gd name="T9" fmla="*/ 67 h 162"/>
                <a:gd name="T10" fmla="*/ 0 w 260"/>
                <a:gd name="T11" fmla="*/ 114 h 162"/>
                <a:gd name="T12" fmla="*/ 49 w 260"/>
                <a:gd name="T13" fmla="*/ 162 h 162"/>
                <a:gd name="T14" fmla="*/ 211 w 260"/>
                <a:gd name="T15" fmla="*/ 162 h 162"/>
                <a:gd name="T16" fmla="*/ 260 w 260"/>
                <a:gd name="T17" fmla="*/ 114 h 162"/>
                <a:gd name="T18" fmla="*/ 211 w 260"/>
                <a:gd name="T19" fmla="*/ 65 h 162"/>
                <a:gd name="T20" fmla="*/ 130 w 260"/>
                <a:gd name="T21" fmla="*/ 146 h 162"/>
                <a:gd name="T22" fmla="*/ 81 w 260"/>
                <a:gd name="T23" fmla="*/ 81 h 162"/>
                <a:gd name="T24" fmla="*/ 114 w 260"/>
                <a:gd name="T25" fmla="*/ 81 h 162"/>
                <a:gd name="T26" fmla="*/ 114 w 260"/>
                <a:gd name="T27" fmla="*/ 32 h 162"/>
                <a:gd name="T28" fmla="*/ 146 w 260"/>
                <a:gd name="T29" fmla="*/ 32 h 162"/>
                <a:gd name="T30" fmla="*/ 146 w 260"/>
                <a:gd name="T31" fmla="*/ 81 h 162"/>
                <a:gd name="T32" fmla="*/ 179 w 260"/>
                <a:gd name="T33" fmla="*/ 81 h 162"/>
                <a:gd name="T34" fmla="*/ 130 w 260"/>
                <a:gd name="T35" fmla="*/ 146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0" h="162">
                  <a:moveTo>
                    <a:pt x="211" y="65"/>
                  </a:moveTo>
                  <a:cubicBezTo>
                    <a:pt x="211" y="29"/>
                    <a:pt x="182" y="0"/>
                    <a:pt x="146" y="0"/>
                  </a:cubicBezTo>
                  <a:cubicBezTo>
                    <a:pt x="122" y="0"/>
                    <a:pt x="101" y="13"/>
                    <a:pt x="90" y="33"/>
                  </a:cubicBezTo>
                  <a:cubicBezTo>
                    <a:pt x="87" y="33"/>
                    <a:pt x="84" y="32"/>
                    <a:pt x="81" y="32"/>
                  </a:cubicBezTo>
                  <a:cubicBezTo>
                    <a:pt x="59" y="32"/>
                    <a:pt x="41" y="47"/>
                    <a:pt x="35" y="67"/>
                  </a:cubicBezTo>
                  <a:cubicBezTo>
                    <a:pt x="15" y="73"/>
                    <a:pt x="0" y="92"/>
                    <a:pt x="0" y="114"/>
                  </a:cubicBezTo>
                  <a:cubicBezTo>
                    <a:pt x="0" y="140"/>
                    <a:pt x="22" y="162"/>
                    <a:pt x="49" y="162"/>
                  </a:cubicBezTo>
                  <a:cubicBezTo>
                    <a:pt x="211" y="162"/>
                    <a:pt x="211" y="162"/>
                    <a:pt x="211" y="162"/>
                  </a:cubicBezTo>
                  <a:cubicBezTo>
                    <a:pt x="238" y="162"/>
                    <a:pt x="260" y="140"/>
                    <a:pt x="260" y="114"/>
                  </a:cubicBezTo>
                  <a:cubicBezTo>
                    <a:pt x="260" y="87"/>
                    <a:pt x="238" y="65"/>
                    <a:pt x="211" y="65"/>
                  </a:cubicBezTo>
                  <a:close/>
                  <a:moveTo>
                    <a:pt x="130" y="146"/>
                  </a:moveTo>
                  <a:cubicBezTo>
                    <a:pt x="81" y="81"/>
                    <a:pt x="81" y="81"/>
                    <a:pt x="81" y="81"/>
                  </a:cubicBezTo>
                  <a:cubicBezTo>
                    <a:pt x="114" y="81"/>
                    <a:pt x="114" y="81"/>
                    <a:pt x="114" y="81"/>
                  </a:cubicBezTo>
                  <a:cubicBezTo>
                    <a:pt x="114" y="32"/>
                    <a:pt x="114" y="32"/>
                    <a:pt x="114" y="32"/>
                  </a:cubicBezTo>
                  <a:cubicBezTo>
                    <a:pt x="146" y="32"/>
                    <a:pt x="146" y="32"/>
                    <a:pt x="146" y="32"/>
                  </a:cubicBezTo>
                  <a:cubicBezTo>
                    <a:pt x="146" y="81"/>
                    <a:pt x="146" y="81"/>
                    <a:pt x="146" y="81"/>
                  </a:cubicBezTo>
                  <a:cubicBezTo>
                    <a:pt x="179" y="81"/>
                    <a:pt x="179" y="81"/>
                    <a:pt x="179" y="81"/>
                  </a:cubicBezTo>
                  <a:lnTo>
                    <a:pt x="130" y="146"/>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cs typeface="+mn-ea"/>
                <a:sym typeface="+mn-lt"/>
              </a:endParaRPr>
            </a:p>
          </p:txBody>
        </p:sp>
      </p:grpSp>
      <p:sp>
        <p:nvSpPr>
          <p:cNvPr id="40" name="TextBox 1210"/>
          <p:cNvSpPr/>
          <p:nvPr>
            <p:custDataLst>
              <p:tags r:id="rId4"/>
            </p:custDataLst>
          </p:nvPr>
        </p:nvSpPr>
        <p:spPr>
          <a:xfrm>
            <a:off x="1254651" y="1879021"/>
            <a:ext cx="1153160" cy="375920"/>
          </a:xfrm>
          <a:prstGeom prst="rect">
            <a:avLst/>
          </a:prstGeom>
          <a:noFill/>
          <a:ln w="9525">
            <a:noFill/>
            <a:miter/>
          </a:ln>
          <a:extLst>
            <a:ext uri="{909E8E84-426E-40DD-AFC4-6F175D3DCCD1}">
              <a14:hiddenFill xmlns:a14="http://schemas.microsoft.com/office/drawing/2010/main">
                <a:solidFill>
                  <a:srgbClr val="5CA0B4"/>
                </a:solidFill>
              </a14:hiddenFill>
            </a:ext>
          </a:extLst>
        </p:spPr>
        <p:txBody>
          <a:bodyPr wrap="none" lIns="68580" tIns="34290" rIns="68580" bIns="34290">
            <a:spAutoFit/>
          </a:bodyPr>
          <a:p>
            <a:pPr lvl="0" algn="l"/>
            <a:r>
              <a:rPr lang="zh-CN" altLang="en-US" sz="2000" b="1" dirty="0">
                <a:solidFill>
                  <a:srgbClr val="1B4367"/>
                </a:solidFill>
                <a:cs typeface="+mn-ea"/>
                <a:sym typeface="+mn-lt"/>
              </a:rPr>
              <a:t>职业能力</a:t>
            </a:r>
            <a:endParaRPr lang="zh-CN" altLang="en-US" sz="2000" b="1" dirty="0">
              <a:solidFill>
                <a:srgbClr val="1B4367"/>
              </a:solidFill>
              <a:cs typeface="+mn-ea"/>
              <a:sym typeface="+mn-lt"/>
            </a:endParaRPr>
          </a:p>
        </p:txBody>
      </p:sp>
      <p:sp>
        <p:nvSpPr>
          <p:cNvPr id="31" name="矩形 30"/>
          <p:cNvSpPr>
            <a:spLocks noChangeArrowheads="1"/>
          </p:cNvSpPr>
          <p:nvPr/>
        </p:nvSpPr>
        <p:spPr bwMode="auto">
          <a:xfrm>
            <a:off x="1170305" y="2261870"/>
            <a:ext cx="6803390" cy="1184275"/>
          </a:xfrm>
          <a:prstGeom prst="rect">
            <a:avLst/>
          </a:prstGeom>
          <a:noFill/>
          <a:ln w="9525">
            <a:noFill/>
            <a:miter lim="800000"/>
          </a:ln>
        </p:spPr>
        <p:txBody>
          <a:bodyPr wrap="square">
            <a:noAutofit/>
          </a:bodyPr>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指人们从事某种职业的多种能力的综合，它是人们将所学的知识、技能和态度在特定的职业活动或情境中进行类化迁移与整合所形成的能完成一定职业任务的能力。</a:t>
            </a:r>
            <a:endParaRPr lang="zh-CN" altLang="en-US" sz="1800">
              <a:solidFill>
                <a:schemeClr val="tx1"/>
              </a:solidFill>
              <a:latin typeface="微软雅黑" panose="020B0503020204020204" pitchFamily="34" charset="-122"/>
              <a:ea typeface="微软雅黑" panose="020B0503020204020204" pitchFamily="34" charset="-122"/>
            </a:endParaRPr>
          </a:p>
        </p:txBody>
      </p:sp>
      <p:grpSp>
        <p:nvGrpSpPr>
          <p:cNvPr id="2" name="组合 1"/>
          <p:cNvGrpSpPr/>
          <p:nvPr>
            <p:custDataLst>
              <p:tags r:id="rId5"/>
            </p:custDataLst>
          </p:nvPr>
        </p:nvGrpSpPr>
        <p:grpSpPr>
          <a:xfrm>
            <a:off x="670767" y="3687602"/>
            <a:ext cx="507683" cy="507683"/>
            <a:chOff x="3424768" y="1611109"/>
            <a:chExt cx="759650" cy="759649"/>
          </a:xfrm>
          <a:solidFill>
            <a:schemeClr val="bg1"/>
          </a:solidFill>
        </p:grpSpPr>
        <p:sp>
          <p:nvSpPr>
            <p:cNvPr id="3" name="椭圆 2"/>
            <p:cNvSpPr/>
            <p:nvPr>
              <p:custDataLst>
                <p:tags r:id="rId6"/>
              </p:custDataLst>
            </p:nvPr>
          </p:nvSpPr>
          <p:spPr>
            <a:xfrm>
              <a:off x="3424768" y="1611109"/>
              <a:ext cx="759650" cy="759649"/>
            </a:xfrm>
            <a:prstGeom prst="ellipse">
              <a:avLst/>
            </a:prstGeom>
            <a:solidFill>
              <a:srgbClr val="1B4367"/>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75000"/>
                    <a:lumOff val="25000"/>
                  </a:schemeClr>
                </a:solidFill>
                <a:cs typeface="+mn-ea"/>
                <a:sym typeface="+mn-lt"/>
              </a:endParaRPr>
            </a:p>
          </p:txBody>
        </p:sp>
        <p:sp>
          <p:nvSpPr>
            <p:cNvPr id="4" name="Freeform 5"/>
            <p:cNvSpPr>
              <a:spLocks noEditPoints="1"/>
            </p:cNvSpPr>
            <p:nvPr>
              <p:custDataLst>
                <p:tags r:id="rId7"/>
              </p:custDataLst>
            </p:nvPr>
          </p:nvSpPr>
          <p:spPr bwMode="auto">
            <a:xfrm>
              <a:off x="3524311" y="1805900"/>
              <a:ext cx="555723" cy="348110"/>
            </a:xfrm>
            <a:custGeom>
              <a:avLst/>
              <a:gdLst>
                <a:gd name="T0" fmla="*/ 211 w 260"/>
                <a:gd name="T1" fmla="*/ 65 h 162"/>
                <a:gd name="T2" fmla="*/ 146 w 260"/>
                <a:gd name="T3" fmla="*/ 0 h 162"/>
                <a:gd name="T4" fmla="*/ 90 w 260"/>
                <a:gd name="T5" fmla="*/ 33 h 162"/>
                <a:gd name="T6" fmla="*/ 81 w 260"/>
                <a:gd name="T7" fmla="*/ 32 h 162"/>
                <a:gd name="T8" fmla="*/ 35 w 260"/>
                <a:gd name="T9" fmla="*/ 67 h 162"/>
                <a:gd name="T10" fmla="*/ 0 w 260"/>
                <a:gd name="T11" fmla="*/ 114 h 162"/>
                <a:gd name="T12" fmla="*/ 49 w 260"/>
                <a:gd name="T13" fmla="*/ 162 h 162"/>
                <a:gd name="T14" fmla="*/ 211 w 260"/>
                <a:gd name="T15" fmla="*/ 162 h 162"/>
                <a:gd name="T16" fmla="*/ 260 w 260"/>
                <a:gd name="T17" fmla="*/ 114 h 162"/>
                <a:gd name="T18" fmla="*/ 211 w 260"/>
                <a:gd name="T19" fmla="*/ 65 h 162"/>
                <a:gd name="T20" fmla="*/ 130 w 260"/>
                <a:gd name="T21" fmla="*/ 146 h 162"/>
                <a:gd name="T22" fmla="*/ 81 w 260"/>
                <a:gd name="T23" fmla="*/ 81 h 162"/>
                <a:gd name="T24" fmla="*/ 114 w 260"/>
                <a:gd name="T25" fmla="*/ 81 h 162"/>
                <a:gd name="T26" fmla="*/ 114 w 260"/>
                <a:gd name="T27" fmla="*/ 32 h 162"/>
                <a:gd name="T28" fmla="*/ 146 w 260"/>
                <a:gd name="T29" fmla="*/ 32 h 162"/>
                <a:gd name="T30" fmla="*/ 146 w 260"/>
                <a:gd name="T31" fmla="*/ 81 h 162"/>
                <a:gd name="T32" fmla="*/ 179 w 260"/>
                <a:gd name="T33" fmla="*/ 81 h 162"/>
                <a:gd name="T34" fmla="*/ 130 w 260"/>
                <a:gd name="T35" fmla="*/ 146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0" h="162">
                  <a:moveTo>
                    <a:pt x="211" y="65"/>
                  </a:moveTo>
                  <a:cubicBezTo>
                    <a:pt x="211" y="29"/>
                    <a:pt x="182" y="0"/>
                    <a:pt x="146" y="0"/>
                  </a:cubicBezTo>
                  <a:cubicBezTo>
                    <a:pt x="122" y="0"/>
                    <a:pt x="101" y="13"/>
                    <a:pt x="90" y="33"/>
                  </a:cubicBezTo>
                  <a:cubicBezTo>
                    <a:pt x="87" y="33"/>
                    <a:pt x="84" y="32"/>
                    <a:pt x="81" y="32"/>
                  </a:cubicBezTo>
                  <a:cubicBezTo>
                    <a:pt x="59" y="32"/>
                    <a:pt x="41" y="47"/>
                    <a:pt x="35" y="67"/>
                  </a:cubicBezTo>
                  <a:cubicBezTo>
                    <a:pt x="15" y="73"/>
                    <a:pt x="0" y="92"/>
                    <a:pt x="0" y="114"/>
                  </a:cubicBezTo>
                  <a:cubicBezTo>
                    <a:pt x="0" y="140"/>
                    <a:pt x="22" y="162"/>
                    <a:pt x="49" y="162"/>
                  </a:cubicBezTo>
                  <a:cubicBezTo>
                    <a:pt x="211" y="162"/>
                    <a:pt x="211" y="162"/>
                    <a:pt x="211" y="162"/>
                  </a:cubicBezTo>
                  <a:cubicBezTo>
                    <a:pt x="238" y="162"/>
                    <a:pt x="260" y="140"/>
                    <a:pt x="260" y="114"/>
                  </a:cubicBezTo>
                  <a:cubicBezTo>
                    <a:pt x="260" y="87"/>
                    <a:pt x="238" y="65"/>
                    <a:pt x="211" y="65"/>
                  </a:cubicBezTo>
                  <a:close/>
                  <a:moveTo>
                    <a:pt x="130" y="146"/>
                  </a:moveTo>
                  <a:cubicBezTo>
                    <a:pt x="81" y="81"/>
                    <a:pt x="81" y="81"/>
                    <a:pt x="81" y="81"/>
                  </a:cubicBezTo>
                  <a:cubicBezTo>
                    <a:pt x="114" y="81"/>
                    <a:pt x="114" y="81"/>
                    <a:pt x="114" y="81"/>
                  </a:cubicBezTo>
                  <a:cubicBezTo>
                    <a:pt x="114" y="32"/>
                    <a:pt x="114" y="32"/>
                    <a:pt x="114" y="32"/>
                  </a:cubicBezTo>
                  <a:cubicBezTo>
                    <a:pt x="146" y="32"/>
                    <a:pt x="146" y="32"/>
                    <a:pt x="146" y="32"/>
                  </a:cubicBezTo>
                  <a:cubicBezTo>
                    <a:pt x="146" y="81"/>
                    <a:pt x="146" y="81"/>
                    <a:pt x="146" y="81"/>
                  </a:cubicBezTo>
                  <a:cubicBezTo>
                    <a:pt x="179" y="81"/>
                    <a:pt x="179" y="81"/>
                    <a:pt x="179" y="81"/>
                  </a:cubicBezTo>
                  <a:lnTo>
                    <a:pt x="130" y="146"/>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cs typeface="+mn-ea"/>
                <a:sym typeface="+mn-lt"/>
              </a:endParaRPr>
            </a:p>
          </p:txBody>
        </p:sp>
      </p:grpSp>
      <p:sp>
        <p:nvSpPr>
          <p:cNvPr id="5" name="TextBox 1210"/>
          <p:cNvSpPr/>
          <p:nvPr>
            <p:custDataLst>
              <p:tags r:id="rId8"/>
            </p:custDataLst>
          </p:nvPr>
        </p:nvSpPr>
        <p:spPr>
          <a:xfrm>
            <a:off x="1254651" y="3753541"/>
            <a:ext cx="1153160" cy="375920"/>
          </a:xfrm>
          <a:prstGeom prst="rect">
            <a:avLst/>
          </a:prstGeom>
          <a:noFill/>
          <a:ln w="9525">
            <a:noFill/>
            <a:miter/>
          </a:ln>
          <a:extLst>
            <a:ext uri="{909E8E84-426E-40DD-AFC4-6F175D3DCCD1}">
              <a14:hiddenFill xmlns:a14="http://schemas.microsoft.com/office/drawing/2010/main">
                <a:solidFill>
                  <a:srgbClr val="5CA0B4"/>
                </a:solidFill>
              </a14:hiddenFill>
            </a:ext>
          </a:extLst>
        </p:spPr>
        <p:txBody>
          <a:bodyPr wrap="none" lIns="68580" tIns="34290" rIns="68580" bIns="34290">
            <a:spAutoFit/>
          </a:bodyPr>
          <a:p>
            <a:pPr lvl="0" algn="l"/>
            <a:r>
              <a:rPr lang="zh-CN" altLang="en-US" sz="2000" b="1" dirty="0">
                <a:solidFill>
                  <a:srgbClr val="1B4367"/>
                </a:solidFill>
                <a:cs typeface="+mn-ea"/>
                <a:sym typeface="+mn-lt"/>
              </a:rPr>
              <a:t>职业技能</a:t>
            </a:r>
            <a:endParaRPr lang="zh-CN" altLang="en-US" sz="2000" b="1" dirty="0">
              <a:solidFill>
                <a:srgbClr val="1B4367"/>
              </a:solidFill>
              <a:cs typeface="+mn-ea"/>
              <a:sym typeface="+mn-lt"/>
            </a:endParaRPr>
          </a:p>
        </p:txBody>
      </p:sp>
      <p:sp>
        <p:nvSpPr>
          <p:cNvPr id="6" name="矩形 5"/>
          <p:cNvSpPr>
            <a:spLocks noChangeArrowheads="1"/>
          </p:cNvSpPr>
          <p:nvPr/>
        </p:nvSpPr>
        <p:spPr bwMode="auto">
          <a:xfrm>
            <a:off x="1170305" y="4136390"/>
            <a:ext cx="6803390" cy="492125"/>
          </a:xfrm>
          <a:prstGeom prst="rect">
            <a:avLst/>
          </a:prstGeom>
          <a:noFill/>
          <a:ln w="9525">
            <a:noFill/>
            <a:miter lim="800000"/>
          </a:ln>
        </p:spPr>
        <p:txBody>
          <a:bodyPr wrap="square">
            <a:noAutofit/>
          </a:bodyPr>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指人们就业所需的技术和能力。</a:t>
            </a:r>
            <a:endParaRPr lang="zh-CN" altLang="en-US" sz="18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0">
        <p14:warp/>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16"/>
                                        </p:tgtEl>
                                        <p:attrNameLst>
                                          <p:attrName>style.visibility</p:attrName>
                                        </p:attrNameLst>
                                      </p:cBhvr>
                                      <p:to>
                                        <p:strVal val="visible"/>
                                      </p:to>
                                    </p:set>
                                    <p:anim calcmode="lin" valueType="num">
                                      <p:cBhvr>
                                        <p:cTn id="7" dur="500" fill="hold"/>
                                        <p:tgtEl>
                                          <p:spTgt spid="1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6"/>
                                        </p:tgtEl>
                                        <p:attrNameLst>
                                          <p:attrName>ppt_y</p:attrName>
                                        </p:attrNameLst>
                                      </p:cBhvr>
                                      <p:tavLst>
                                        <p:tav tm="0">
                                          <p:val>
                                            <p:strVal val="#ppt_y"/>
                                          </p:val>
                                        </p:tav>
                                        <p:tav tm="100000">
                                          <p:val>
                                            <p:strVal val="#ppt_y"/>
                                          </p:val>
                                        </p:tav>
                                      </p:tavLst>
                                    </p:anim>
                                    <p:anim calcmode="lin" valueType="num">
                                      <p:cBhvr>
                                        <p:cTn id="9" dur="500" fill="hold"/>
                                        <p:tgtEl>
                                          <p:spTgt spid="1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16"/>
                                        </p:tgtEl>
                                      </p:cBhvr>
                                    </p:animEffect>
                                  </p:childTnLst>
                                </p:cTn>
                              </p:par>
                            </p:childTnLst>
                          </p:cTn>
                        </p:par>
                        <p:par>
                          <p:cTn id="12" fill="hold">
                            <p:stCondLst>
                              <p:cond delay="1049"/>
                            </p:stCondLst>
                            <p:childTnLst>
                              <p:par>
                                <p:cTn id="13" presetID="22" presetClass="entr" presetSubtype="8" fill="hold" nodeType="afterEffect">
                                  <p:stCondLst>
                                    <p:cond delay="0"/>
                                  </p:stCondLst>
                                  <p:childTnLst>
                                    <p:set>
                                      <p:cBhvr>
                                        <p:cTn id="14" dur="1" fill="hold">
                                          <p:stCondLst>
                                            <p:cond delay="0"/>
                                          </p:stCondLst>
                                        </p:cTn>
                                        <p:tgtEl>
                                          <p:spTgt spid="45"/>
                                        </p:tgtEl>
                                        <p:attrNameLst>
                                          <p:attrName>style.visibility</p:attrName>
                                        </p:attrNameLst>
                                      </p:cBhvr>
                                      <p:to>
                                        <p:strVal val="visible"/>
                                      </p:to>
                                    </p:set>
                                    <p:animEffect transition="in" filter="wipe(left)">
                                      <p:cBhvr>
                                        <p:cTn id="15" dur="300"/>
                                        <p:tgtEl>
                                          <p:spTgt spid="45"/>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26"/>
                                        </p:tgtEl>
                                        <p:attrNameLst>
                                          <p:attrName>style.visibility</p:attrName>
                                        </p:attrNameLst>
                                      </p:cBhvr>
                                      <p:to>
                                        <p:strVal val="visible"/>
                                      </p:to>
                                    </p:set>
                                    <p:anim calcmode="lin" valueType="num">
                                      <p:cBhvr>
                                        <p:cTn id="18" dur="500" fill="hold"/>
                                        <p:tgtEl>
                                          <p:spTgt spid="26"/>
                                        </p:tgtEl>
                                        <p:attrNameLst>
                                          <p:attrName>ppt_w</p:attrName>
                                        </p:attrNameLst>
                                      </p:cBhvr>
                                      <p:tavLst>
                                        <p:tav tm="0">
                                          <p:val>
                                            <p:fltVal val="0"/>
                                          </p:val>
                                        </p:tav>
                                        <p:tav tm="100000">
                                          <p:val>
                                            <p:strVal val="#ppt_w"/>
                                          </p:val>
                                        </p:tav>
                                      </p:tavLst>
                                    </p:anim>
                                    <p:anim calcmode="lin" valueType="num">
                                      <p:cBhvr>
                                        <p:cTn id="19" dur="500" fill="hold"/>
                                        <p:tgtEl>
                                          <p:spTgt spid="26"/>
                                        </p:tgtEl>
                                        <p:attrNameLst>
                                          <p:attrName>ppt_h</p:attrName>
                                        </p:attrNameLst>
                                      </p:cBhvr>
                                      <p:tavLst>
                                        <p:tav tm="0">
                                          <p:val>
                                            <p:fltVal val="0"/>
                                          </p:val>
                                        </p:tav>
                                        <p:tav tm="100000">
                                          <p:val>
                                            <p:strVal val="#ppt_h"/>
                                          </p:val>
                                        </p:tav>
                                      </p:tavLst>
                                    </p:anim>
                                    <p:animEffect transition="in" filter="fade">
                                      <p:cBhvr>
                                        <p:cTn id="20" dur="500"/>
                                        <p:tgtEl>
                                          <p:spTgt spid="26"/>
                                        </p:tgtEl>
                                      </p:cBhvr>
                                    </p:animEffect>
                                  </p:childTnLst>
                                </p:cTn>
                              </p:par>
                            </p:childTnLst>
                          </p:cTn>
                        </p:par>
                        <p:par>
                          <p:cTn id="21" fill="hold">
                            <p:stCondLst>
                              <p:cond delay="1549"/>
                            </p:stCondLst>
                            <p:childTnLst>
                              <p:par>
                                <p:cTn id="22" presetID="53" presetClass="entr" presetSubtype="16" fill="hold" nodeType="after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p:cTn id="24" dur="500" fill="hold"/>
                                        <p:tgtEl>
                                          <p:spTgt spid="19"/>
                                        </p:tgtEl>
                                        <p:attrNameLst>
                                          <p:attrName>ppt_w</p:attrName>
                                        </p:attrNameLst>
                                      </p:cBhvr>
                                      <p:tavLst>
                                        <p:tav tm="0">
                                          <p:val>
                                            <p:fltVal val="0"/>
                                          </p:val>
                                        </p:tav>
                                        <p:tav tm="100000">
                                          <p:val>
                                            <p:strVal val="#ppt_w"/>
                                          </p:val>
                                        </p:tav>
                                      </p:tavLst>
                                    </p:anim>
                                    <p:anim calcmode="lin" valueType="num">
                                      <p:cBhvr>
                                        <p:cTn id="25" dur="500" fill="hold"/>
                                        <p:tgtEl>
                                          <p:spTgt spid="19"/>
                                        </p:tgtEl>
                                        <p:attrNameLst>
                                          <p:attrName>ppt_h</p:attrName>
                                        </p:attrNameLst>
                                      </p:cBhvr>
                                      <p:tavLst>
                                        <p:tav tm="0">
                                          <p:val>
                                            <p:fltVal val="0"/>
                                          </p:val>
                                        </p:tav>
                                        <p:tav tm="100000">
                                          <p:val>
                                            <p:strVal val="#ppt_h"/>
                                          </p:val>
                                        </p:tav>
                                      </p:tavLst>
                                    </p:anim>
                                    <p:animEffect transition="in" filter="fade">
                                      <p:cBhvr>
                                        <p:cTn id="26" dur="500"/>
                                        <p:tgtEl>
                                          <p:spTgt spid="19"/>
                                        </p:tgtEl>
                                      </p:cBhvr>
                                    </p:animEffect>
                                  </p:childTnLst>
                                </p:cTn>
                              </p:par>
                              <p:par>
                                <p:cTn id="27" presetID="2" presetClass="entr" presetSubtype="2" fill="hold" grpId="0" nodeType="withEffect">
                                  <p:stCondLst>
                                    <p:cond delay="0"/>
                                  </p:stCondLst>
                                  <p:childTnLst>
                                    <p:set>
                                      <p:cBhvr>
                                        <p:cTn id="28" dur="1" fill="hold">
                                          <p:stCondLst>
                                            <p:cond delay="0"/>
                                          </p:stCondLst>
                                        </p:cTn>
                                        <p:tgtEl>
                                          <p:spTgt spid="40"/>
                                        </p:tgtEl>
                                        <p:attrNameLst>
                                          <p:attrName>style.visibility</p:attrName>
                                        </p:attrNameLst>
                                      </p:cBhvr>
                                      <p:to>
                                        <p:strVal val="visible"/>
                                      </p:to>
                                    </p:set>
                                    <p:anim calcmode="lin" valueType="num">
                                      <p:cBhvr additive="base">
                                        <p:cTn id="29" dur="500" fill="hold"/>
                                        <p:tgtEl>
                                          <p:spTgt spid="40"/>
                                        </p:tgtEl>
                                        <p:attrNameLst>
                                          <p:attrName>ppt_x</p:attrName>
                                        </p:attrNameLst>
                                      </p:cBhvr>
                                      <p:tavLst>
                                        <p:tav tm="0">
                                          <p:val>
                                            <p:strVal val="1+#ppt_w/2"/>
                                          </p:val>
                                        </p:tav>
                                        <p:tav tm="100000">
                                          <p:val>
                                            <p:strVal val="#ppt_x"/>
                                          </p:val>
                                        </p:tav>
                                      </p:tavLst>
                                    </p:anim>
                                    <p:anim calcmode="lin" valueType="num">
                                      <p:cBhvr additive="base">
                                        <p:cTn id="30" dur="500" fill="hold"/>
                                        <p:tgtEl>
                                          <p:spTgt spid="40"/>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grpId="0" nodeType="clickEffect">
                                  <p:stCondLst>
                                    <p:cond delay="900"/>
                                  </p:stCondLst>
                                  <p:childTnLst>
                                    <p:set>
                                      <p:cBhvr>
                                        <p:cTn id="34" dur="1" fill="hold">
                                          <p:stCondLst>
                                            <p:cond delay="0"/>
                                          </p:stCondLst>
                                        </p:cTn>
                                        <p:tgtEl>
                                          <p:spTgt spid="31"/>
                                        </p:tgtEl>
                                        <p:attrNameLst>
                                          <p:attrName>style.visibility</p:attrName>
                                        </p:attrNameLst>
                                      </p:cBhvr>
                                      <p:to>
                                        <p:strVal val="visible"/>
                                      </p:to>
                                    </p:set>
                                    <p:animEffect transition="in" filter="wipe(up)">
                                      <p:cBhvr>
                                        <p:cTn id="35" dur="500"/>
                                        <p:tgtEl>
                                          <p:spTgt spid="31"/>
                                        </p:tgtEl>
                                      </p:cBhvr>
                                    </p:animEffect>
                                  </p:childTnLst>
                                </p:cTn>
                              </p:par>
                            </p:childTnLst>
                          </p:cTn>
                        </p:par>
                        <p:par>
                          <p:cTn id="36" fill="hold">
                            <p:stCondLst>
                              <p:cond delay="1400"/>
                            </p:stCondLst>
                            <p:childTnLst>
                              <p:par>
                                <p:cTn id="37" presetID="53" presetClass="entr" presetSubtype="16" fill="hold" nodeType="afterEffect">
                                  <p:stCondLst>
                                    <p:cond delay="0"/>
                                  </p:stCondLst>
                                  <p:childTnLst>
                                    <p:set>
                                      <p:cBhvr>
                                        <p:cTn id="38" dur="1" fill="hold">
                                          <p:stCondLst>
                                            <p:cond delay="0"/>
                                          </p:stCondLst>
                                        </p:cTn>
                                        <p:tgtEl>
                                          <p:spTgt spid="2"/>
                                        </p:tgtEl>
                                        <p:attrNameLst>
                                          <p:attrName>style.visibility</p:attrName>
                                        </p:attrNameLst>
                                      </p:cBhvr>
                                      <p:to>
                                        <p:strVal val="visible"/>
                                      </p:to>
                                    </p:set>
                                    <p:anim calcmode="lin" valueType="num">
                                      <p:cBhvr>
                                        <p:cTn id="39" dur="500" fill="hold"/>
                                        <p:tgtEl>
                                          <p:spTgt spid="2"/>
                                        </p:tgtEl>
                                        <p:attrNameLst>
                                          <p:attrName>ppt_w</p:attrName>
                                        </p:attrNameLst>
                                      </p:cBhvr>
                                      <p:tavLst>
                                        <p:tav tm="0">
                                          <p:val>
                                            <p:fltVal val="0"/>
                                          </p:val>
                                        </p:tav>
                                        <p:tav tm="100000">
                                          <p:val>
                                            <p:strVal val="#ppt_w"/>
                                          </p:val>
                                        </p:tav>
                                      </p:tavLst>
                                    </p:anim>
                                    <p:anim calcmode="lin" valueType="num">
                                      <p:cBhvr>
                                        <p:cTn id="40" dur="500" fill="hold"/>
                                        <p:tgtEl>
                                          <p:spTgt spid="2"/>
                                        </p:tgtEl>
                                        <p:attrNameLst>
                                          <p:attrName>ppt_h</p:attrName>
                                        </p:attrNameLst>
                                      </p:cBhvr>
                                      <p:tavLst>
                                        <p:tav tm="0">
                                          <p:val>
                                            <p:fltVal val="0"/>
                                          </p:val>
                                        </p:tav>
                                        <p:tav tm="100000">
                                          <p:val>
                                            <p:strVal val="#ppt_h"/>
                                          </p:val>
                                        </p:tav>
                                      </p:tavLst>
                                    </p:anim>
                                    <p:animEffect transition="in" filter="fade">
                                      <p:cBhvr>
                                        <p:cTn id="41" dur="500"/>
                                        <p:tgtEl>
                                          <p:spTgt spid="2"/>
                                        </p:tgtEl>
                                      </p:cBhvr>
                                    </p:animEffect>
                                  </p:childTnLst>
                                </p:cTn>
                              </p:par>
                              <p:par>
                                <p:cTn id="42" presetID="2" presetClass="entr" presetSubtype="2" fill="hold" grpId="0" nodeType="withEffect">
                                  <p:stCondLst>
                                    <p:cond delay="0"/>
                                  </p:stCondLst>
                                  <p:childTnLst>
                                    <p:set>
                                      <p:cBhvr>
                                        <p:cTn id="43" dur="1" fill="hold">
                                          <p:stCondLst>
                                            <p:cond delay="0"/>
                                          </p:stCondLst>
                                        </p:cTn>
                                        <p:tgtEl>
                                          <p:spTgt spid="5"/>
                                        </p:tgtEl>
                                        <p:attrNameLst>
                                          <p:attrName>style.visibility</p:attrName>
                                        </p:attrNameLst>
                                      </p:cBhvr>
                                      <p:to>
                                        <p:strVal val="visible"/>
                                      </p:to>
                                    </p:set>
                                    <p:anim calcmode="lin" valueType="num">
                                      <p:cBhvr additive="base">
                                        <p:cTn id="44" dur="500" fill="hold"/>
                                        <p:tgtEl>
                                          <p:spTgt spid="5"/>
                                        </p:tgtEl>
                                        <p:attrNameLst>
                                          <p:attrName>ppt_x</p:attrName>
                                        </p:attrNameLst>
                                      </p:cBhvr>
                                      <p:tavLst>
                                        <p:tav tm="0">
                                          <p:val>
                                            <p:strVal val="1+#ppt_w/2"/>
                                          </p:val>
                                        </p:tav>
                                        <p:tav tm="100000">
                                          <p:val>
                                            <p:strVal val="#ppt_x"/>
                                          </p:val>
                                        </p:tav>
                                      </p:tavLst>
                                    </p:anim>
                                    <p:anim calcmode="lin" valueType="num">
                                      <p:cBhvr additive="base">
                                        <p:cTn id="45"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2" presetClass="entr" presetSubtype="1" fill="hold" grpId="0" nodeType="clickEffect">
                                  <p:stCondLst>
                                    <p:cond delay="900"/>
                                  </p:stCondLst>
                                  <p:childTnLst>
                                    <p:set>
                                      <p:cBhvr>
                                        <p:cTn id="49" dur="1" fill="hold">
                                          <p:stCondLst>
                                            <p:cond delay="0"/>
                                          </p:stCondLst>
                                        </p:cTn>
                                        <p:tgtEl>
                                          <p:spTgt spid="6"/>
                                        </p:tgtEl>
                                        <p:attrNameLst>
                                          <p:attrName>style.visibility</p:attrName>
                                        </p:attrNameLst>
                                      </p:cBhvr>
                                      <p:to>
                                        <p:strVal val="visible"/>
                                      </p:to>
                                    </p:set>
                                    <p:animEffect transition="in" filter="wipe(up)">
                                      <p:cBhvr>
                                        <p:cTn id="5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p:bldP spid="26" grpId="0"/>
      <p:bldP spid="40" grpId="0"/>
      <p:bldP spid="31" grpId="0"/>
      <p:bldP spid="5" grpId="0"/>
      <p:bldP spid="6"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文本框 15"/>
          <p:cNvSpPr txBox="1"/>
          <p:nvPr/>
        </p:nvSpPr>
        <p:spPr>
          <a:xfrm>
            <a:off x="709295" y="309880"/>
            <a:ext cx="3762375"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职业能力和职业生涯发展</a:t>
            </a:r>
            <a:endParaRPr lang="zh-CN" altLang="en-US" sz="1700" b="1" dirty="0">
              <a:solidFill>
                <a:srgbClr val="1B4367"/>
              </a:solidFill>
              <a:cs typeface="+mn-ea"/>
              <a:sym typeface="+mn-lt"/>
            </a:endParaRPr>
          </a:p>
        </p:txBody>
      </p:sp>
      <p:cxnSp>
        <p:nvCxnSpPr>
          <p:cNvPr id="45" name="直接连接符 44"/>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635" y="857885"/>
            <a:ext cx="9144000" cy="615950"/>
          </a:xfrm>
          <a:prstGeom prst="rect">
            <a:avLst/>
          </a:prstGeom>
          <a:solidFill>
            <a:srgbClr val="1D4865"/>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6" name="矩形 13"/>
          <p:cNvSpPr>
            <a:spLocks noChangeArrowheads="1"/>
          </p:cNvSpPr>
          <p:nvPr/>
        </p:nvSpPr>
        <p:spPr bwMode="auto">
          <a:xfrm>
            <a:off x="737235" y="864235"/>
            <a:ext cx="5174615" cy="583565"/>
          </a:xfrm>
          <a:prstGeom prst="rect">
            <a:avLst/>
          </a:prstGeom>
          <a:noFill/>
          <a:ln w="9525">
            <a:noFill/>
            <a:miter lim="800000"/>
          </a:ln>
        </p:spPr>
        <p:txBody>
          <a:bodyPr wrap="square">
            <a:spAutoFit/>
          </a:bodyPr>
          <a:p>
            <a:pPr algn="just"/>
            <a:r>
              <a:rPr lang="zh-CN" altLang="en-US" sz="3200" b="1">
                <a:solidFill>
                  <a:schemeClr val="bg1"/>
                </a:solidFill>
                <a:latin typeface="微软雅黑" panose="020B0503020204020204" pitchFamily="34" charset="-122"/>
                <a:ea typeface="微软雅黑" panose="020B0503020204020204" pitchFamily="34" charset="-122"/>
              </a:rPr>
              <a:t>明尼苏达工作适应论</a:t>
            </a:r>
            <a:endParaRPr lang="zh-CN" altLang="en-US" sz="3200" b="1">
              <a:solidFill>
                <a:schemeClr val="bg1"/>
              </a:solidFill>
              <a:latin typeface="微软雅黑" panose="020B0503020204020204" pitchFamily="34" charset="-122"/>
              <a:ea typeface="微软雅黑" panose="020B0503020204020204" pitchFamily="34" charset="-122"/>
            </a:endParaRPr>
          </a:p>
        </p:txBody>
      </p:sp>
      <p:sp>
        <p:nvSpPr>
          <p:cNvPr id="31" name="矩形 30"/>
          <p:cNvSpPr>
            <a:spLocks noChangeArrowheads="1"/>
          </p:cNvSpPr>
          <p:nvPr/>
        </p:nvSpPr>
        <p:spPr bwMode="auto">
          <a:xfrm>
            <a:off x="525780" y="1880870"/>
            <a:ext cx="8092440" cy="2733675"/>
          </a:xfrm>
          <a:prstGeom prst="rect">
            <a:avLst/>
          </a:prstGeom>
          <a:noFill/>
          <a:ln w="9525">
            <a:noFill/>
            <a:miter lim="800000"/>
          </a:ln>
        </p:spPr>
        <p:txBody>
          <a:bodyPr wrap="square">
            <a:noAutofit/>
          </a:bodyPr>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当工作环境能够满足个人需求时，个人会感到内在满意；当个人能够满足工作要求时，个人能达到外在满意。当个人同时达到内在和外在满意时，表明个人在该工作领域能够持久发展。</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对于企业来说，一个人进入一个岗位，企业会有相关的工作要求，当你的技能符合工作要求的时候，组织的满意程度就高，组织满意程度高，就有升迁的机会；组织满意程度低，则有可能被解雇。</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对于个人来说，你有各方面的需要，如工资、晋升等，当这些需要得到满足的时候，你的个人满意度就高，你就会留职，反之，则会辞职。</a:t>
            </a:r>
            <a:endParaRPr lang="zh-CN" altLang="en-US" sz="18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0">
        <p14:warp/>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16"/>
                                        </p:tgtEl>
                                        <p:attrNameLst>
                                          <p:attrName>style.visibility</p:attrName>
                                        </p:attrNameLst>
                                      </p:cBhvr>
                                      <p:to>
                                        <p:strVal val="visible"/>
                                      </p:to>
                                    </p:set>
                                    <p:anim calcmode="lin" valueType="num">
                                      <p:cBhvr>
                                        <p:cTn id="7" dur="500" fill="hold"/>
                                        <p:tgtEl>
                                          <p:spTgt spid="1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6"/>
                                        </p:tgtEl>
                                        <p:attrNameLst>
                                          <p:attrName>ppt_y</p:attrName>
                                        </p:attrNameLst>
                                      </p:cBhvr>
                                      <p:tavLst>
                                        <p:tav tm="0">
                                          <p:val>
                                            <p:strVal val="#ppt_y"/>
                                          </p:val>
                                        </p:tav>
                                        <p:tav tm="100000">
                                          <p:val>
                                            <p:strVal val="#ppt_y"/>
                                          </p:val>
                                        </p:tav>
                                      </p:tavLst>
                                    </p:anim>
                                    <p:anim calcmode="lin" valueType="num">
                                      <p:cBhvr>
                                        <p:cTn id="9" dur="500" fill="hold"/>
                                        <p:tgtEl>
                                          <p:spTgt spid="1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16"/>
                                        </p:tgtEl>
                                      </p:cBhvr>
                                    </p:animEffect>
                                  </p:childTnLst>
                                </p:cTn>
                              </p:par>
                            </p:childTnLst>
                          </p:cTn>
                        </p:par>
                        <p:par>
                          <p:cTn id="12" fill="hold">
                            <p:stCondLst>
                              <p:cond delay="1250"/>
                            </p:stCondLst>
                            <p:childTnLst>
                              <p:par>
                                <p:cTn id="13" presetID="22" presetClass="entr" presetSubtype="8" fill="hold" nodeType="afterEffect">
                                  <p:stCondLst>
                                    <p:cond delay="0"/>
                                  </p:stCondLst>
                                  <p:childTnLst>
                                    <p:set>
                                      <p:cBhvr>
                                        <p:cTn id="14" dur="1" fill="hold">
                                          <p:stCondLst>
                                            <p:cond delay="0"/>
                                          </p:stCondLst>
                                        </p:cTn>
                                        <p:tgtEl>
                                          <p:spTgt spid="45"/>
                                        </p:tgtEl>
                                        <p:attrNameLst>
                                          <p:attrName>style.visibility</p:attrName>
                                        </p:attrNameLst>
                                      </p:cBhvr>
                                      <p:to>
                                        <p:strVal val="visible"/>
                                      </p:to>
                                    </p:set>
                                    <p:animEffect transition="in" filter="wipe(left)">
                                      <p:cBhvr>
                                        <p:cTn id="15" dur="300"/>
                                        <p:tgtEl>
                                          <p:spTgt spid="45"/>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26"/>
                                        </p:tgtEl>
                                        <p:attrNameLst>
                                          <p:attrName>style.visibility</p:attrName>
                                        </p:attrNameLst>
                                      </p:cBhvr>
                                      <p:to>
                                        <p:strVal val="visible"/>
                                      </p:to>
                                    </p:set>
                                    <p:anim calcmode="lin" valueType="num">
                                      <p:cBhvr>
                                        <p:cTn id="18" dur="500" fill="hold"/>
                                        <p:tgtEl>
                                          <p:spTgt spid="26"/>
                                        </p:tgtEl>
                                        <p:attrNameLst>
                                          <p:attrName>ppt_w</p:attrName>
                                        </p:attrNameLst>
                                      </p:cBhvr>
                                      <p:tavLst>
                                        <p:tav tm="0">
                                          <p:val>
                                            <p:fltVal val="0"/>
                                          </p:val>
                                        </p:tav>
                                        <p:tav tm="100000">
                                          <p:val>
                                            <p:strVal val="#ppt_w"/>
                                          </p:val>
                                        </p:tav>
                                      </p:tavLst>
                                    </p:anim>
                                    <p:anim calcmode="lin" valueType="num">
                                      <p:cBhvr>
                                        <p:cTn id="19" dur="500" fill="hold"/>
                                        <p:tgtEl>
                                          <p:spTgt spid="26"/>
                                        </p:tgtEl>
                                        <p:attrNameLst>
                                          <p:attrName>ppt_h</p:attrName>
                                        </p:attrNameLst>
                                      </p:cBhvr>
                                      <p:tavLst>
                                        <p:tav tm="0">
                                          <p:val>
                                            <p:fltVal val="0"/>
                                          </p:val>
                                        </p:tav>
                                        <p:tav tm="100000">
                                          <p:val>
                                            <p:strVal val="#ppt_h"/>
                                          </p:val>
                                        </p:tav>
                                      </p:tavLst>
                                    </p:anim>
                                    <p:animEffect transition="in" filter="fade">
                                      <p:cBhvr>
                                        <p:cTn id="20" dur="500"/>
                                        <p:tgtEl>
                                          <p:spTgt spid="26"/>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900"/>
                                  </p:stCondLst>
                                  <p:childTnLst>
                                    <p:set>
                                      <p:cBhvr>
                                        <p:cTn id="24" dur="1" fill="hold">
                                          <p:stCondLst>
                                            <p:cond delay="0"/>
                                          </p:stCondLst>
                                        </p:cTn>
                                        <p:tgtEl>
                                          <p:spTgt spid="31"/>
                                        </p:tgtEl>
                                        <p:attrNameLst>
                                          <p:attrName>style.visibility</p:attrName>
                                        </p:attrNameLst>
                                      </p:cBhvr>
                                      <p:to>
                                        <p:strVal val="visible"/>
                                      </p:to>
                                    </p:set>
                                    <p:animEffect transition="in" filter="wipe(up)">
                                      <p:cBhvr>
                                        <p:cTn id="2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p:bldP spid="26" grpId="0"/>
      <p:bldP spid="31"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文本框 15"/>
          <p:cNvSpPr txBox="1"/>
          <p:nvPr/>
        </p:nvSpPr>
        <p:spPr>
          <a:xfrm>
            <a:off x="709295" y="309880"/>
            <a:ext cx="3762375"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职业能力和职业生涯发展</a:t>
            </a:r>
            <a:endParaRPr lang="zh-CN" altLang="en-US" sz="1700" b="1" dirty="0">
              <a:solidFill>
                <a:srgbClr val="1B4367"/>
              </a:solidFill>
              <a:cs typeface="+mn-ea"/>
              <a:sym typeface="+mn-lt"/>
            </a:endParaRPr>
          </a:p>
        </p:txBody>
      </p:sp>
      <p:cxnSp>
        <p:nvCxnSpPr>
          <p:cNvPr id="45" name="直接连接符 44"/>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635" y="857885"/>
            <a:ext cx="9144000" cy="615950"/>
          </a:xfrm>
          <a:prstGeom prst="rect">
            <a:avLst/>
          </a:prstGeom>
          <a:solidFill>
            <a:srgbClr val="1D4865"/>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6" name="矩形 13"/>
          <p:cNvSpPr>
            <a:spLocks noChangeArrowheads="1"/>
          </p:cNvSpPr>
          <p:nvPr/>
        </p:nvSpPr>
        <p:spPr bwMode="auto">
          <a:xfrm>
            <a:off x="737235" y="864235"/>
            <a:ext cx="6195695" cy="583565"/>
          </a:xfrm>
          <a:prstGeom prst="rect">
            <a:avLst/>
          </a:prstGeom>
          <a:noFill/>
          <a:ln w="9525">
            <a:noFill/>
            <a:miter lim="800000"/>
          </a:ln>
        </p:spPr>
        <p:txBody>
          <a:bodyPr wrap="square">
            <a:spAutoFit/>
          </a:bodyPr>
          <a:p>
            <a:pPr algn="just"/>
            <a:r>
              <a:rPr lang="zh-CN" altLang="en-US" sz="3200" b="1">
                <a:solidFill>
                  <a:schemeClr val="bg1"/>
                </a:solidFill>
                <a:latin typeface="微软雅黑" panose="020B0503020204020204" pitchFamily="34" charset="-122"/>
                <a:ea typeface="微软雅黑" panose="020B0503020204020204" pitchFamily="34" charset="-122"/>
              </a:rPr>
              <a:t>个人职业满意度与各要素的关系</a:t>
            </a:r>
            <a:endParaRPr lang="zh-CN" altLang="en-US" sz="3200" b="1">
              <a:solidFill>
                <a:schemeClr val="bg1"/>
              </a:solidFill>
              <a:latin typeface="微软雅黑" panose="020B0503020204020204" pitchFamily="34" charset="-122"/>
              <a:ea typeface="微软雅黑" panose="020B0503020204020204" pitchFamily="34" charset="-122"/>
            </a:endParaRPr>
          </a:p>
        </p:txBody>
      </p:sp>
      <p:pic>
        <p:nvPicPr>
          <p:cNvPr id="2" name="图片 1" descr="SharedScreenshot"/>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1774190" y="1497330"/>
            <a:ext cx="5595620" cy="34505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900" advClick="0" advTm="0">
        <p14:warp/>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16"/>
                                        </p:tgtEl>
                                        <p:attrNameLst>
                                          <p:attrName>style.visibility</p:attrName>
                                        </p:attrNameLst>
                                      </p:cBhvr>
                                      <p:to>
                                        <p:strVal val="visible"/>
                                      </p:to>
                                    </p:set>
                                    <p:anim calcmode="lin" valueType="num">
                                      <p:cBhvr>
                                        <p:cTn id="7" dur="500" fill="hold"/>
                                        <p:tgtEl>
                                          <p:spTgt spid="1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6"/>
                                        </p:tgtEl>
                                        <p:attrNameLst>
                                          <p:attrName>ppt_y</p:attrName>
                                        </p:attrNameLst>
                                      </p:cBhvr>
                                      <p:tavLst>
                                        <p:tav tm="0">
                                          <p:val>
                                            <p:strVal val="#ppt_y"/>
                                          </p:val>
                                        </p:tav>
                                        <p:tav tm="100000">
                                          <p:val>
                                            <p:strVal val="#ppt_y"/>
                                          </p:val>
                                        </p:tav>
                                      </p:tavLst>
                                    </p:anim>
                                    <p:anim calcmode="lin" valueType="num">
                                      <p:cBhvr>
                                        <p:cTn id="9" dur="500" fill="hold"/>
                                        <p:tgtEl>
                                          <p:spTgt spid="1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16"/>
                                        </p:tgtEl>
                                      </p:cBhvr>
                                    </p:animEffect>
                                  </p:childTnLst>
                                </p:cTn>
                              </p:par>
                            </p:childTnLst>
                          </p:cTn>
                        </p:par>
                        <p:par>
                          <p:cTn id="12" fill="hold">
                            <p:stCondLst>
                              <p:cond delay="1250"/>
                            </p:stCondLst>
                            <p:childTnLst>
                              <p:par>
                                <p:cTn id="13" presetID="22" presetClass="entr" presetSubtype="8" fill="hold" nodeType="afterEffect">
                                  <p:stCondLst>
                                    <p:cond delay="0"/>
                                  </p:stCondLst>
                                  <p:childTnLst>
                                    <p:set>
                                      <p:cBhvr>
                                        <p:cTn id="14" dur="1" fill="hold">
                                          <p:stCondLst>
                                            <p:cond delay="0"/>
                                          </p:stCondLst>
                                        </p:cTn>
                                        <p:tgtEl>
                                          <p:spTgt spid="45"/>
                                        </p:tgtEl>
                                        <p:attrNameLst>
                                          <p:attrName>style.visibility</p:attrName>
                                        </p:attrNameLst>
                                      </p:cBhvr>
                                      <p:to>
                                        <p:strVal val="visible"/>
                                      </p:to>
                                    </p:set>
                                    <p:animEffect transition="in" filter="wipe(left)">
                                      <p:cBhvr>
                                        <p:cTn id="15" dur="300"/>
                                        <p:tgtEl>
                                          <p:spTgt spid="45"/>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26"/>
                                        </p:tgtEl>
                                        <p:attrNameLst>
                                          <p:attrName>style.visibility</p:attrName>
                                        </p:attrNameLst>
                                      </p:cBhvr>
                                      <p:to>
                                        <p:strVal val="visible"/>
                                      </p:to>
                                    </p:set>
                                    <p:anim calcmode="lin" valueType="num">
                                      <p:cBhvr>
                                        <p:cTn id="18" dur="500" fill="hold"/>
                                        <p:tgtEl>
                                          <p:spTgt spid="26"/>
                                        </p:tgtEl>
                                        <p:attrNameLst>
                                          <p:attrName>ppt_w</p:attrName>
                                        </p:attrNameLst>
                                      </p:cBhvr>
                                      <p:tavLst>
                                        <p:tav tm="0">
                                          <p:val>
                                            <p:fltVal val="0"/>
                                          </p:val>
                                        </p:tav>
                                        <p:tav tm="100000">
                                          <p:val>
                                            <p:strVal val="#ppt_w"/>
                                          </p:val>
                                        </p:tav>
                                      </p:tavLst>
                                    </p:anim>
                                    <p:anim calcmode="lin" valueType="num">
                                      <p:cBhvr>
                                        <p:cTn id="19" dur="500" fill="hold"/>
                                        <p:tgtEl>
                                          <p:spTgt spid="26"/>
                                        </p:tgtEl>
                                        <p:attrNameLst>
                                          <p:attrName>ppt_h</p:attrName>
                                        </p:attrNameLst>
                                      </p:cBhvr>
                                      <p:tavLst>
                                        <p:tav tm="0">
                                          <p:val>
                                            <p:fltVal val="0"/>
                                          </p:val>
                                        </p:tav>
                                        <p:tav tm="100000">
                                          <p:val>
                                            <p:strVal val="#ppt_h"/>
                                          </p:val>
                                        </p:tav>
                                      </p:tavLst>
                                    </p:anim>
                                    <p:animEffect transition="in" filter="fade">
                                      <p:cBhvr>
                                        <p:cTn id="2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p:bldP spid="26"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文本框 15"/>
          <p:cNvSpPr txBox="1"/>
          <p:nvPr/>
        </p:nvSpPr>
        <p:spPr>
          <a:xfrm>
            <a:off x="709295" y="309880"/>
            <a:ext cx="3762375"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任务三</a:t>
            </a:r>
            <a:r>
              <a:rPr lang="en-US" altLang="zh-CN" sz="1700" b="1" dirty="0">
                <a:solidFill>
                  <a:srgbClr val="1B4367"/>
                </a:solidFill>
                <a:cs typeface="+mn-ea"/>
                <a:sym typeface="+mn-lt"/>
              </a:rPr>
              <a:t>  </a:t>
            </a:r>
            <a:r>
              <a:rPr lang="zh-CN" altLang="en-US" sz="1700" b="1" dirty="0">
                <a:solidFill>
                  <a:srgbClr val="1B4367"/>
                </a:solidFill>
                <a:cs typeface="+mn-ea"/>
                <a:sym typeface="+mn-lt"/>
              </a:rPr>
              <a:t>职业能力评估及培养</a:t>
            </a:r>
            <a:endParaRPr lang="zh-CN" altLang="en-US" sz="1700" b="1" dirty="0">
              <a:solidFill>
                <a:srgbClr val="1B4367"/>
              </a:solidFill>
              <a:cs typeface="+mn-ea"/>
              <a:sym typeface="+mn-lt"/>
            </a:endParaRPr>
          </a:p>
        </p:txBody>
      </p:sp>
      <p:cxnSp>
        <p:nvCxnSpPr>
          <p:cNvPr id="45" name="直接连接符 44"/>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26" name="矩形 13"/>
          <p:cNvSpPr>
            <a:spLocks noChangeArrowheads="1"/>
          </p:cNvSpPr>
          <p:nvPr/>
        </p:nvSpPr>
        <p:spPr bwMode="auto">
          <a:xfrm>
            <a:off x="287020" y="751840"/>
            <a:ext cx="3702050" cy="583565"/>
          </a:xfrm>
          <a:prstGeom prst="rect">
            <a:avLst/>
          </a:prstGeom>
          <a:noFill/>
          <a:ln w="9525">
            <a:noFill/>
            <a:miter lim="800000"/>
          </a:ln>
        </p:spPr>
        <p:txBody>
          <a:bodyPr wrap="square">
            <a:spAutoFit/>
          </a:bodyPr>
          <a:p>
            <a:pPr algn="just"/>
            <a:r>
              <a:rPr lang="zh-CN" altLang="en-US" sz="3200" b="1">
                <a:solidFill>
                  <a:srgbClr val="1D4865"/>
                </a:solidFill>
                <a:latin typeface="微软雅黑" panose="020B0503020204020204" pitchFamily="34" charset="-122"/>
                <a:ea typeface="微软雅黑" panose="020B0503020204020204" pitchFamily="34" charset="-122"/>
              </a:rPr>
              <a:t>一、职业能力评估</a:t>
            </a:r>
            <a:endParaRPr lang="zh-CN" altLang="en-US" sz="3200" b="1">
              <a:solidFill>
                <a:srgbClr val="1D4865"/>
              </a:solidFill>
              <a:latin typeface="微软雅黑" panose="020B0503020204020204" pitchFamily="34" charset="-122"/>
              <a:ea typeface="微软雅黑" panose="020B0503020204020204" pitchFamily="34" charset="-122"/>
            </a:endParaRPr>
          </a:p>
        </p:txBody>
      </p:sp>
      <p:grpSp>
        <p:nvGrpSpPr>
          <p:cNvPr id="11" name="组合 10"/>
          <p:cNvGrpSpPr/>
          <p:nvPr>
            <p:custDataLst>
              <p:tags r:id="rId1"/>
            </p:custDataLst>
          </p:nvPr>
        </p:nvGrpSpPr>
        <p:grpSpPr>
          <a:xfrm>
            <a:off x="2735469" y="3891756"/>
            <a:ext cx="503873" cy="504825"/>
            <a:chOff x="5202" y="5131"/>
            <a:chExt cx="1058" cy="1060"/>
          </a:xfrm>
          <a:solidFill>
            <a:srgbClr val="1B4367"/>
          </a:solidFill>
        </p:grpSpPr>
        <p:sp>
          <p:nvSpPr>
            <p:cNvPr id="175117" name="Freeform 12"/>
            <p:cNvSpPr/>
            <p:nvPr>
              <p:custDataLst>
                <p:tags r:id="rId2"/>
              </p:custDataLst>
            </p:nvPr>
          </p:nvSpPr>
          <p:spPr>
            <a:xfrm>
              <a:off x="5202" y="5131"/>
              <a:ext cx="1058" cy="1061"/>
            </a:xfrm>
            <a:custGeom>
              <a:avLst/>
              <a:gdLst>
                <a:gd name="txL" fmla="*/ 0 w 271"/>
                <a:gd name="txT" fmla="*/ 0 h 271"/>
                <a:gd name="txR" fmla="*/ 271 w 271"/>
                <a:gd name="txB" fmla="*/ 271 h 271"/>
              </a:gdLst>
              <a:ahLst/>
              <a:cxnLst>
                <a:cxn ang="0">
                  <a:pos x="104722" y="74794"/>
                </a:cxn>
                <a:cxn ang="0">
                  <a:pos x="406465" y="103287"/>
                </a:cxn>
                <a:cxn ang="0">
                  <a:pos x="378066" y="406025"/>
                </a:cxn>
                <a:cxn ang="0">
                  <a:pos x="76323" y="377532"/>
                </a:cxn>
                <a:cxn ang="0">
                  <a:pos x="104722" y="74794"/>
                </a:cxn>
              </a:cxnLst>
              <a:rect l="txL" t="txT" r="txR" b="txB"/>
              <a:pathLst>
                <a:path w="271" h="271">
                  <a:moveTo>
                    <a:pt x="59" y="42"/>
                  </a:moveTo>
                  <a:cubicBezTo>
                    <a:pt x="110" y="0"/>
                    <a:pt x="186" y="7"/>
                    <a:pt x="229" y="58"/>
                  </a:cubicBezTo>
                  <a:cubicBezTo>
                    <a:pt x="271" y="110"/>
                    <a:pt x="264" y="186"/>
                    <a:pt x="213" y="228"/>
                  </a:cubicBezTo>
                  <a:cubicBezTo>
                    <a:pt x="161" y="271"/>
                    <a:pt x="85" y="264"/>
                    <a:pt x="43" y="212"/>
                  </a:cubicBezTo>
                  <a:cubicBezTo>
                    <a:pt x="0" y="161"/>
                    <a:pt x="7" y="85"/>
                    <a:pt x="59" y="42"/>
                  </a:cubicBezTo>
                  <a:close/>
                </a:path>
              </a:pathLst>
            </a:custGeom>
            <a:grpFill/>
            <a:ln w="9525">
              <a:noFill/>
            </a:ln>
          </p:spPr>
          <p:txBody>
            <a:bodyPr/>
            <a:lstStyle/>
            <a:p>
              <a:endParaRPr lang="zh-CN" altLang="en-US">
                <a:solidFill>
                  <a:schemeClr val="tx1">
                    <a:lumMod val="50000"/>
                    <a:lumOff val="50000"/>
                  </a:schemeClr>
                </a:solidFill>
                <a:cs typeface="+mn-ea"/>
                <a:sym typeface="+mn-lt"/>
              </a:endParaRPr>
            </a:p>
          </p:txBody>
        </p:sp>
        <p:sp>
          <p:nvSpPr>
            <p:cNvPr id="175148" name="Freeform 43"/>
            <p:cNvSpPr/>
            <p:nvPr>
              <p:custDataLst>
                <p:tags r:id="rId3"/>
              </p:custDataLst>
            </p:nvPr>
          </p:nvSpPr>
          <p:spPr>
            <a:xfrm>
              <a:off x="5394" y="5396"/>
              <a:ext cx="628" cy="562"/>
            </a:xfrm>
            <a:custGeom>
              <a:avLst/>
              <a:gdLst>
                <a:gd name="txL" fmla="*/ 0 w 161"/>
                <a:gd name="txT" fmla="*/ 0 h 144"/>
                <a:gd name="txR" fmla="*/ 161 w 161"/>
                <a:gd name="txB" fmla="*/ 144 h 144"/>
              </a:gdLst>
              <a:ahLst/>
              <a:cxnLst>
                <a:cxn ang="0">
                  <a:pos x="141988" y="55022"/>
                </a:cxn>
                <a:cxn ang="0">
                  <a:pos x="70994" y="1775"/>
                </a:cxn>
                <a:cxn ang="0">
                  <a:pos x="5325" y="88746"/>
                </a:cxn>
                <a:cxn ang="0">
                  <a:pos x="140213" y="255588"/>
                </a:cxn>
                <a:cxn ang="0">
                  <a:pos x="280425" y="90521"/>
                </a:cxn>
                <a:cxn ang="0">
                  <a:pos x="214756" y="3550"/>
                </a:cxn>
                <a:cxn ang="0">
                  <a:pos x="141988" y="55022"/>
                </a:cxn>
              </a:cxnLst>
              <a:rect l="txL" t="txT" r="txR" b="txB"/>
              <a:pathLst>
                <a:path w="161" h="144">
                  <a:moveTo>
                    <a:pt x="80" y="31"/>
                  </a:moveTo>
                  <a:cubicBezTo>
                    <a:pt x="73" y="11"/>
                    <a:pt x="60" y="0"/>
                    <a:pt x="40" y="1"/>
                  </a:cubicBezTo>
                  <a:cubicBezTo>
                    <a:pt x="11" y="3"/>
                    <a:pt x="0" y="23"/>
                    <a:pt x="3" y="50"/>
                  </a:cubicBezTo>
                  <a:cubicBezTo>
                    <a:pt x="6" y="83"/>
                    <a:pt x="49" y="103"/>
                    <a:pt x="79" y="144"/>
                  </a:cubicBezTo>
                  <a:cubicBezTo>
                    <a:pt x="110" y="103"/>
                    <a:pt x="154" y="84"/>
                    <a:pt x="158" y="51"/>
                  </a:cubicBezTo>
                  <a:cubicBezTo>
                    <a:pt x="161" y="24"/>
                    <a:pt x="150" y="4"/>
                    <a:pt x="121" y="2"/>
                  </a:cubicBezTo>
                  <a:cubicBezTo>
                    <a:pt x="101" y="0"/>
                    <a:pt x="89" y="11"/>
                    <a:pt x="80" y="31"/>
                  </a:cubicBezTo>
                  <a:close/>
                </a:path>
              </a:pathLst>
            </a:custGeom>
            <a:solidFill>
              <a:schemeClr val="bg1"/>
            </a:solidFill>
            <a:ln w="9525">
              <a:noFill/>
            </a:ln>
          </p:spPr>
          <p:txBody>
            <a:bodyPr/>
            <a:lstStyle/>
            <a:p>
              <a:endParaRPr lang="zh-CN" altLang="en-US">
                <a:solidFill>
                  <a:schemeClr val="tx1">
                    <a:lumMod val="50000"/>
                    <a:lumOff val="50000"/>
                  </a:schemeClr>
                </a:solidFill>
                <a:cs typeface="+mn-ea"/>
                <a:sym typeface="+mn-lt"/>
              </a:endParaRPr>
            </a:p>
          </p:txBody>
        </p:sp>
      </p:grpSp>
      <p:grpSp>
        <p:nvGrpSpPr>
          <p:cNvPr id="10" name="组合 9"/>
          <p:cNvGrpSpPr/>
          <p:nvPr>
            <p:custDataLst>
              <p:tags r:id="rId4"/>
            </p:custDataLst>
          </p:nvPr>
        </p:nvGrpSpPr>
        <p:grpSpPr>
          <a:xfrm>
            <a:off x="5845940" y="3891756"/>
            <a:ext cx="506730" cy="506730"/>
            <a:chOff x="9978" y="7833"/>
            <a:chExt cx="1064" cy="1064"/>
          </a:xfrm>
          <a:solidFill>
            <a:srgbClr val="1B4367"/>
          </a:solidFill>
        </p:grpSpPr>
        <p:sp>
          <p:nvSpPr>
            <p:cNvPr id="175123" name="Freeform 18"/>
            <p:cNvSpPr/>
            <p:nvPr>
              <p:custDataLst>
                <p:tags r:id="rId5"/>
              </p:custDataLst>
            </p:nvPr>
          </p:nvSpPr>
          <p:spPr>
            <a:xfrm>
              <a:off x="9978" y="7833"/>
              <a:ext cx="1065" cy="1065"/>
            </a:xfrm>
            <a:custGeom>
              <a:avLst/>
              <a:gdLst>
                <a:gd name="txL" fmla="*/ 0 w 273"/>
                <a:gd name="txT" fmla="*/ 0 h 273"/>
                <a:gd name="txR" fmla="*/ 273 w 273"/>
                <a:gd name="txB" fmla="*/ 273 h 273"/>
              </a:gdLst>
              <a:ahLst/>
              <a:cxnLst>
                <a:cxn ang="0">
                  <a:pos x="168490" y="443396"/>
                </a:cxn>
                <a:cxn ang="0">
                  <a:pos x="40792" y="168490"/>
                </a:cxn>
                <a:cxn ang="0">
                  <a:pos x="317471" y="40792"/>
                </a:cxn>
                <a:cxn ang="0">
                  <a:pos x="443396" y="317471"/>
                </a:cxn>
                <a:cxn ang="0">
                  <a:pos x="168490" y="443396"/>
                </a:cxn>
              </a:cxnLst>
              <a:rect l="txL" t="txT" r="txR" b="txB"/>
              <a:pathLst>
                <a:path w="273" h="273">
                  <a:moveTo>
                    <a:pt x="95" y="250"/>
                  </a:moveTo>
                  <a:cubicBezTo>
                    <a:pt x="32" y="227"/>
                    <a:pt x="0" y="157"/>
                    <a:pt x="23" y="95"/>
                  </a:cubicBezTo>
                  <a:cubicBezTo>
                    <a:pt x="47" y="32"/>
                    <a:pt x="116" y="0"/>
                    <a:pt x="179" y="23"/>
                  </a:cubicBezTo>
                  <a:cubicBezTo>
                    <a:pt x="241" y="47"/>
                    <a:pt x="273" y="116"/>
                    <a:pt x="250" y="179"/>
                  </a:cubicBezTo>
                  <a:cubicBezTo>
                    <a:pt x="227" y="241"/>
                    <a:pt x="157" y="273"/>
                    <a:pt x="95" y="250"/>
                  </a:cubicBezTo>
                  <a:close/>
                </a:path>
              </a:pathLst>
            </a:custGeom>
            <a:grpFill/>
            <a:ln w="9525">
              <a:noFill/>
            </a:ln>
          </p:spPr>
          <p:txBody>
            <a:bodyPr/>
            <a:lstStyle/>
            <a:p>
              <a:endParaRPr lang="zh-CN" altLang="en-US">
                <a:solidFill>
                  <a:schemeClr val="tx1">
                    <a:lumMod val="50000"/>
                    <a:lumOff val="50000"/>
                  </a:schemeClr>
                </a:solidFill>
                <a:cs typeface="+mn-ea"/>
                <a:sym typeface="+mn-lt"/>
              </a:endParaRPr>
            </a:p>
          </p:txBody>
        </p:sp>
        <p:sp>
          <p:nvSpPr>
            <p:cNvPr id="175158" name="Freeform 53"/>
            <p:cNvSpPr/>
            <p:nvPr>
              <p:custDataLst>
                <p:tags r:id="rId6"/>
              </p:custDataLst>
            </p:nvPr>
          </p:nvSpPr>
          <p:spPr>
            <a:xfrm>
              <a:off x="10251" y="8102"/>
              <a:ext cx="478" cy="321"/>
            </a:xfrm>
            <a:custGeom>
              <a:avLst/>
              <a:gdLst>
                <a:gd name="txL" fmla="*/ 0 w 123"/>
                <a:gd name="txT" fmla="*/ 0 h 82"/>
                <a:gd name="txR" fmla="*/ 123 w 123"/>
                <a:gd name="txB" fmla="*/ 82 h 82"/>
              </a:gdLst>
              <a:ahLst/>
              <a:cxnLst>
                <a:cxn ang="0">
                  <a:pos x="205111" y="46309"/>
                </a:cxn>
                <a:cxn ang="0">
                  <a:pos x="38900" y="46309"/>
                </a:cxn>
                <a:cxn ang="0">
                  <a:pos x="5305" y="146050"/>
                </a:cxn>
                <a:cxn ang="0">
                  <a:pos x="31828" y="94398"/>
                </a:cxn>
                <a:cxn ang="0">
                  <a:pos x="166210" y="85493"/>
                </a:cxn>
                <a:cxn ang="0">
                  <a:pos x="152065" y="99741"/>
                </a:cxn>
                <a:cxn ang="0">
                  <a:pos x="217488" y="99741"/>
                </a:cxn>
                <a:cxn ang="0">
                  <a:pos x="217488" y="32060"/>
                </a:cxn>
                <a:cxn ang="0">
                  <a:pos x="205111" y="46309"/>
                </a:cxn>
              </a:cxnLst>
              <a:rect l="txL" t="txT" r="txR" b="txB"/>
              <a:pathLst>
                <a:path w="123" h="82">
                  <a:moveTo>
                    <a:pt x="116" y="26"/>
                  </a:moveTo>
                  <a:cubicBezTo>
                    <a:pt x="90" y="0"/>
                    <a:pt x="48" y="0"/>
                    <a:pt x="22" y="26"/>
                  </a:cubicBezTo>
                  <a:cubicBezTo>
                    <a:pt x="7" y="41"/>
                    <a:pt x="0" y="62"/>
                    <a:pt x="3" y="82"/>
                  </a:cubicBezTo>
                  <a:cubicBezTo>
                    <a:pt x="5" y="71"/>
                    <a:pt x="10" y="61"/>
                    <a:pt x="18" y="53"/>
                  </a:cubicBezTo>
                  <a:cubicBezTo>
                    <a:pt x="39" y="33"/>
                    <a:pt x="71" y="31"/>
                    <a:pt x="94" y="48"/>
                  </a:cubicBezTo>
                  <a:cubicBezTo>
                    <a:pt x="86" y="56"/>
                    <a:pt x="86" y="56"/>
                    <a:pt x="86" y="56"/>
                  </a:cubicBezTo>
                  <a:cubicBezTo>
                    <a:pt x="123" y="56"/>
                    <a:pt x="123" y="56"/>
                    <a:pt x="123" y="56"/>
                  </a:cubicBezTo>
                  <a:cubicBezTo>
                    <a:pt x="123" y="18"/>
                    <a:pt x="123" y="18"/>
                    <a:pt x="123" y="18"/>
                  </a:cubicBezTo>
                  <a:lnTo>
                    <a:pt x="116" y="26"/>
                  </a:lnTo>
                  <a:close/>
                </a:path>
              </a:pathLst>
            </a:custGeom>
            <a:solidFill>
              <a:schemeClr val="bg1"/>
            </a:solidFill>
            <a:ln w="9525">
              <a:noFill/>
            </a:ln>
          </p:spPr>
          <p:txBody>
            <a:bodyPr/>
            <a:lstStyle/>
            <a:p>
              <a:endParaRPr lang="zh-CN" altLang="en-US">
                <a:solidFill>
                  <a:schemeClr val="tx1">
                    <a:lumMod val="50000"/>
                    <a:lumOff val="50000"/>
                  </a:schemeClr>
                </a:solidFill>
                <a:cs typeface="+mn-ea"/>
                <a:sym typeface="+mn-lt"/>
              </a:endParaRPr>
            </a:p>
          </p:txBody>
        </p:sp>
        <p:sp>
          <p:nvSpPr>
            <p:cNvPr id="175159" name="Freeform 54"/>
            <p:cNvSpPr/>
            <p:nvPr>
              <p:custDataLst>
                <p:tags r:id="rId7"/>
              </p:custDataLst>
            </p:nvPr>
          </p:nvSpPr>
          <p:spPr>
            <a:xfrm>
              <a:off x="10303" y="8357"/>
              <a:ext cx="478" cy="318"/>
            </a:xfrm>
            <a:custGeom>
              <a:avLst/>
              <a:gdLst>
                <a:gd name="txL" fmla="*/ 0 w 123"/>
                <a:gd name="txT" fmla="*/ 0 h 81"/>
                <a:gd name="txR" fmla="*/ 123 w 123"/>
                <a:gd name="txB" fmla="*/ 81 h 81"/>
              </a:gdLst>
              <a:ahLst/>
              <a:cxnLst>
                <a:cxn ang="0">
                  <a:pos x="14145" y="98092"/>
                </a:cxn>
                <a:cxn ang="0">
                  <a:pos x="180355" y="98092"/>
                </a:cxn>
                <a:cxn ang="0">
                  <a:pos x="213951" y="0"/>
                </a:cxn>
                <a:cxn ang="0">
                  <a:pos x="185660" y="49938"/>
                </a:cxn>
                <a:cxn ang="0">
                  <a:pos x="53046" y="58855"/>
                </a:cxn>
                <a:cxn ang="0">
                  <a:pos x="67191" y="44587"/>
                </a:cxn>
                <a:cxn ang="0">
                  <a:pos x="0" y="44587"/>
                </a:cxn>
                <a:cxn ang="0">
                  <a:pos x="0" y="112360"/>
                </a:cxn>
                <a:cxn ang="0">
                  <a:pos x="14145" y="98092"/>
                </a:cxn>
              </a:cxnLst>
              <a:rect l="txL" t="txT" r="txR" b="txB"/>
              <a:pathLst>
                <a:path w="123" h="81">
                  <a:moveTo>
                    <a:pt x="8" y="55"/>
                  </a:moveTo>
                  <a:cubicBezTo>
                    <a:pt x="34" y="81"/>
                    <a:pt x="76" y="81"/>
                    <a:pt x="102" y="55"/>
                  </a:cubicBezTo>
                  <a:cubicBezTo>
                    <a:pt x="117" y="40"/>
                    <a:pt x="123" y="19"/>
                    <a:pt x="121" y="0"/>
                  </a:cubicBezTo>
                  <a:cubicBezTo>
                    <a:pt x="118" y="10"/>
                    <a:pt x="113" y="20"/>
                    <a:pt x="105" y="28"/>
                  </a:cubicBezTo>
                  <a:cubicBezTo>
                    <a:pt x="85" y="48"/>
                    <a:pt x="52" y="50"/>
                    <a:pt x="30" y="33"/>
                  </a:cubicBezTo>
                  <a:cubicBezTo>
                    <a:pt x="38" y="25"/>
                    <a:pt x="38" y="25"/>
                    <a:pt x="38" y="25"/>
                  </a:cubicBezTo>
                  <a:cubicBezTo>
                    <a:pt x="0" y="25"/>
                    <a:pt x="0" y="25"/>
                    <a:pt x="0" y="25"/>
                  </a:cubicBezTo>
                  <a:cubicBezTo>
                    <a:pt x="0" y="63"/>
                    <a:pt x="0" y="63"/>
                    <a:pt x="0" y="63"/>
                  </a:cubicBezTo>
                  <a:lnTo>
                    <a:pt x="8" y="55"/>
                  </a:lnTo>
                  <a:close/>
                </a:path>
              </a:pathLst>
            </a:custGeom>
            <a:solidFill>
              <a:schemeClr val="bg1"/>
            </a:solidFill>
            <a:ln w="9525">
              <a:noFill/>
            </a:ln>
          </p:spPr>
          <p:txBody>
            <a:bodyPr/>
            <a:lstStyle/>
            <a:p>
              <a:endParaRPr lang="zh-CN" altLang="en-US">
                <a:solidFill>
                  <a:schemeClr val="tx1">
                    <a:lumMod val="50000"/>
                    <a:lumOff val="50000"/>
                  </a:schemeClr>
                </a:solidFill>
                <a:cs typeface="+mn-ea"/>
                <a:sym typeface="+mn-lt"/>
              </a:endParaRPr>
            </a:p>
          </p:txBody>
        </p:sp>
      </p:grpSp>
      <p:grpSp>
        <p:nvGrpSpPr>
          <p:cNvPr id="8" name="组合 7"/>
          <p:cNvGrpSpPr/>
          <p:nvPr>
            <p:custDataLst>
              <p:tags r:id="rId8"/>
            </p:custDataLst>
          </p:nvPr>
        </p:nvGrpSpPr>
        <p:grpSpPr>
          <a:xfrm>
            <a:off x="4270608" y="2764155"/>
            <a:ext cx="504825" cy="501968"/>
            <a:chOff x="8470" y="2554"/>
            <a:chExt cx="1060" cy="1054"/>
          </a:xfrm>
          <a:solidFill>
            <a:srgbClr val="1B4367"/>
          </a:solidFill>
        </p:grpSpPr>
        <p:sp>
          <p:nvSpPr>
            <p:cNvPr id="175113" name="Freeform 8"/>
            <p:cNvSpPr/>
            <p:nvPr>
              <p:custDataLst>
                <p:tags r:id="rId9"/>
              </p:custDataLst>
            </p:nvPr>
          </p:nvSpPr>
          <p:spPr>
            <a:xfrm>
              <a:off x="8470" y="2554"/>
              <a:ext cx="1061" cy="1054"/>
            </a:xfrm>
            <a:custGeom>
              <a:avLst/>
              <a:gdLst>
                <a:gd name="txL" fmla="*/ 0 w 271"/>
                <a:gd name="txT" fmla="*/ 0 h 271"/>
                <a:gd name="txR" fmla="*/ 271 w 271"/>
                <a:gd name="txB" fmla="*/ 271 h 271"/>
              </a:gdLst>
              <a:ahLst/>
              <a:cxnLst>
                <a:cxn ang="0">
                  <a:pos x="381094" y="77840"/>
                </a:cxn>
                <a:cxn ang="0">
                  <a:pos x="406025" y="378587"/>
                </a:cxn>
                <a:cxn ang="0">
                  <a:pos x="101506" y="403354"/>
                </a:cxn>
                <a:cxn ang="0">
                  <a:pos x="78356" y="100838"/>
                </a:cxn>
                <a:cxn ang="0">
                  <a:pos x="381094" y="77840"/>
                </a:cxn>
              </a:cxnLst>
              <a:rect l="txL" t="txT" r="txR" b="txB"/>
              <a:pathLst>
                <a:path w="271" h="271">
                  <a:moveTo>
                    <a:pt x="214" y="44"/>
                  </a:moveTo>
                  <a:cubicBezTo>
                    <a:pt x="265" y="87"/>
                    <a:pt x="271" y="163"/>
                    <a:pt x="228" y="214"/>
                  </a:cubicBezTo>
                  <a:cubicBezTo>
                    <a:pt x="184" y="265"/>
                    <a:pt x="108" y="271"/>
                    <a:pt x="57" y="228"/>
                  </a:cubicBezTo>
                  <a:cubicBezTo>
                    <a:pt x="7" y="184"/>
                    <a:pt x="0" y="108"/>
                    <a:pt x="44" y="57"/>
                  </a:cubicBezTo>
                  <a:cubicBezTo>
                    <a:pt x="87" y="7"/>
                    <a:pt x="163" y="0"/>
                    <a:pt x="214" y="44"/>
                  </a:cubicBezTo>
                  <a:close/>
                </a:path>
              </a:pathLst>
            </a:custGeom>
            <a:grpFill/>
            <a:ln w="9525">
              <a:noFill/>
            </a:ln>
          </p:spPr>
          <p:txBody>
            <a:bodyPr/>
            <a:lstStyle/>
            <a:p>
              <a:endParaRPr lang="zh-CN" altLang="en-US">
                <a:solidFill>
                  <a:schemeClr val="tx1">
                    <a:lumMod val="50000"/>
                    <a:lumOff val="50000"/>
                  </a:schemeClr>
                </a:solidFill>
                <a:cs typeface="+mn-ea"/>
                <a:sym typeface="+mn-lt"/>
              </a:endParaRPr>
            </a:p>
          </p:txBody>
        </p:sp>
        <p:sp>
          <p:nvSpPr>
            <p:cNvPr id="175179" name="Freeform 87"/>
            <p:cNvSpPr>
              <a:spLocks noEditPoints="1"/>
            </p:cNvSpPr>
            <p:nvPr>
              <p:custDataLst>
                <p:tags r:id="rId10"/>
              </p:custDataLst>
            </p:nvPr>
          </p:nvSpPr>
          <p:spPr>
            <a:xfrm>
              <a:off x="8669" y="2847"/>
              <a:ext cx="712" cy="468"/>
            </a:xfrm>
            <a:custGeom>
              <a:avLst/>
              <a:gdLst>
                <a:gd name="txL" fmla="*/ 0 w 162"/>
                <a:gd name="txT" fmla="*/ 0 h 106"/>
                <a:gd name="txR" fmla="*/ 162 w 162"/>
                <a:gd name="txB" fmla="*/ 106 h 106"/>
              </a:gdLst>
              <a:ahLst/>
              <a:cxnLst>
                <a:cxn ang="0">
                  <a:pos x="323850" y="24082"/>
                </a:cxn>
                <a:cxn ang="0">
                  <a:pos x="173919" y="0"/>
                </a:cxn>
                <a:cxn ang="0">
                  <a:pos x="9995" y="24082"/>
                </a:cxn>
                <a:cxn ang="0">
                  <a:pos x="9995" y="110376"/>
                </a:cxn>
                <a:cxn ang="0">
                  <a:pos x="5997" y="120410"/>
                </a:cxn>
                <a:cxn ang="0">
                  <a:pos x="15993" y="132451"/>
                </a:cxn>
                <a:cxn ang="0">
                  <a:pos x="27987" y="120410"/>
                </a:cxn>
                <a:cxn ang="0">
                  <a:pos x="21990" y="110376"/>
                </a:cxn>
                <a:cxn ang="0">
                  <a:pos x="21990" y="56192"/>
                </a:cxn>
                <a:cxn ang="0">
                  <a:pos x="173919" y="78267"/>
                </a:cxn>
                <a:cxn ang="0">
                  <a:pos x="323850" y="54185"/>
                </a:cxn>
                <a:cxn ang="0">
                  <a:pos x="323850" y="24082"/>
                </a:cxn>
                <a:cxn ang="0">
                  <a:pos x="25988" y="136465"/>
                </a:cxn>
                <a:cxn ang="0">
                  <a:pos x="7996" y="136465"/>
                </a:cxn>
                <a:cxn ang="0">
                  <a:pos x="0" y="188643"/>
                </a:cxn>
                <a:cxn ang="0">
                  <a:pos x="5997" y="190650"/>
                </a:cxn>
                <a:cxn ang="0">
                  <a:pos x="7996" y="184629"/>
                </a:cxn>
                <a:cxn ang="0">
                  <a:pos x="7996" y="190650"/>
                </a:cxn>
                <a:cxn ang="0">
                  <a:pos x="17992" y="192657"/>
                </a:cxn>
                <a:cxn ang="0">
                  <a:pos x="19991" y="186636"/>
                </a:cxn>
                <a:cxn ang="0">
                  <a:pos x="21990" y="190650"/>
                </a:cxn>
                <a:cxn ang="0">
                  <a:pos x="23989" y="190650"/>
                </a:cxn>
                <a:cxn ang="0">
                  <a:pos x="25988" y="166568"/>
                </a:cxn>
                <a:cxn ang="0">
                  <a:pos x="27987" y="190650"/>
                </a:cxn>
                <a:cxn ang="0">
                  <a:pos x="33984" y="188643"/>
                </a:cxn>
                <a:cxn ang="0">
                  <a:pos x="25988" y="136465"/>
                </a:cxn>
                <a:cxn ang="0">
                  <a:pos x="59972" y="188643"/>
                </a:cxn>
                <a:cxn ang="0">
                  <a:pos x="59972" y="74253"/>
                </a:cxn>
                <a:cxn ang="0">
                  <a:pos x="173919" y="90308"/>
                </a:cxn>
                <a:cxn ang="0">
                  <a:pos x="281869" y="74253"/>
                </a:cxn>
                <a:cxn ang="0">
                  <a:pos x="281869" y="186636"/>
                </a:cxn>
                <a:cxn ang="0">
                  <a:pos x="171920" y="212725"/>
                </a:cxn>
                <a:cxn ang="0">
                  <a:pos x="59972" y="188643"/>
                </a:cxn>
              </a:cxnLst>
              <a:rect l="txL" t="txT" r="txR" b="txB"/>
              <a:pathLst>
                <a:path w="162" h="106">
                  <a:moveTo>
                    <a:pt x="162" y="12"/>
                  </a:moveTo>
                  <a:cubicBezTo>
                    <a:pt x="87" y="0"/>
                    <a:pt x="87" y="0"/>
                    <a:pt x="87" y="0"/>
                  </a:cubicBezTo>
                  <a:cubicBezTo>
                    <a:pt x="5" y="12"/>
                    <a:pt x="5" y="12"/>
                    <a:pt x="5" y="12"/>
                  </a:cubicBezTo>
                  <a:cubicBezTo>
                    <a:pt x="5" y="27"/>
                    <a:pt x="5" y="41"/>
                    <a:pt x="5" y="55"/>
                  </a:cubicBezTo>
                  <a:cubicBezTo>
                    <a:pt x="4" y="56"/>
                    <a:pt x="3" y="58"/>
                    <a:pt x="3" y="60"/>
                  </a:cubicBezTo>
                  <a:cubicBezTo>
                    <a:pt x="3" y="63"/>
                    <a:pt x="5" y="66"/>
                    <a:pt x="8" y="66"/>
                  </a:cubicBezTo>
                  <a:cubicBezTo>
                    <a:pt x="12" y="66"/>
                    <a:pt x="14" y="63"/>
                    <a:pt x="14" y="60"/>
                  </a:cubicBezTo>
                  <a:cubicBezTo>
                    <a:pt x="14" y="58"/>
                    <a:pt x="13" y="56"/>
                    <a:pt x="11" y="55"/>
                  </a:cubicBezTo>
                  <a:cubicBezTo>
                    <a:pt x="11" y="28"/>
                    <a:pt x="11" y="28"/>
                    <a:pt x="11" y="28"/>
                  </a:cubicBezTo>
                  <a:cubicBezTo>
                    <a:pt x="87" y="39"/>
                    <a:pt x="87" y="39"/>
                    <a:pt x="87" y="39"/>
                  </a:cubicBezTo>
                  <a:cubicBezTo>
                    <a:pt x="162" y="27"/>
                    <a:pt x="162" y="27"/>
                    <a:pt x="162" y="27"/>
                  </a:cubicBezTo>
                  <a:cubicBezTo>
                    <a:pt x="162" y="12"/>
                    <a:pt x="162" y="12"/>
                    <a:pt x="162" y="12"/>
                  </a:cubicBezTo>
                  <a:close/>
                  <a:moveTo>
                    <a:pt x="13" y="68"/>
                  </a:moveTo>
                  <a:cubicBezTo>
                    <a:pt x="10" y="69"/>
                    <a:pt x="7" y="69"/>
                    <a:pt x="4" y="68"/>
                  </a:cubicBezTo>
                  <a:cubicBezTo>
                    <a:pt x="3" y="77"/>
                    <a:pt x="1" y="85"/>
                    <a:pt x="0" y="94"/>
                  </a:cubicBezTo>
                  <a:cubicBezTo>
                    <a:pt x="1" y="94"/>
                    <a:pt x="2" y="94"/>
                    <a:pt x="3" y="95"/>
                  </a:cubicBezTo>
                  <a:cubicBezTo>
                    <a:pt x="4" y="92"/>
                    <a:pt x="4" y="92"/>
                    <a:pt x="4" y="92"/>
                  </a:cubicBezTo>
                  <a:cubicBezTo>
                    <a:pt x="4" y="95"/>
                    <a:pt x="4" y="95"/>
                    <a:pt x="4" y="95"/>
                  </a:cubicBezTo>
                  <a:cubicBezTo>
                    <a:pt x="6" y="95"/>
                    <a:pt x="8" y="96"/>
                    <a:pt x="9" y="96"/>
                  </a:cubicBezTo>
                  <a:cubicBezTo>
                    <a:pt x="10" y="93"/>
                    <a:pt x="10" y="93"/>
                    <a:pt x="10" y="93"/>
                  </a:cubicBezTo>
                  <a:cubicBezTo>
                    <a:pt x="11" y="95"/>
                    <a:pt x="11" y="95"/>
                    <a:pt x="11" y="95"/>
                  </a:cubicBezTo>
                  <a:cubicBezTo>
                    <a:pt x="12" y="95"/>
                    <a:pt x="12" y="95"/>
                    <a:pt x="12" y="95"/>
                  </a:cubicBezTo>
                  <a:cubicBezTo>
                    <a:pt x="13" y="83"/>
                    <a:pt x="13" y="83"/>
                    <a:pt x="13" y="83"/>
                  </a:cubicBezTo>
                  <a:cubicBezTo>
                    <a:pt x="14" y="95"/>
                    <a:pt x="14" y="95"/>
                    <a:pt x="14" y="95"/>
                  </a:cubicBezTo>
                  <a:cubicBezTo>
                    <a:pt x="15" y="94"/>
                    <a:pt x="16" y="94"/>
                    <a:pt x="17" y="94"/>
                  </a:cubicBezTo>
                  <a:cubicBezTo>
                    <a:pt x="16" y="85"/>
                    <a:pt x="14" y="77"/>
                    <a:pt x="13" y="68"/>
                  </a:cubicBezTo>
                  <a:close/>
                  <a:moveTo>
                    <a:pt x="30" y="94"/>
                  </a:moveTo>
                  <a:cubicBezTo>
                    <a:pt x="30" y="37"/>
                    <a:pt x="30" y="37"/>
                    <a:pt x="30" y="37"/>
                  </a:cubicBezTo>
                  <a:cubicBezTo>
                    <a:pt x="87" y="45"/>
                    <a:pt x="87" y="45"/>
                    <a:pt x="87" y="45"/>
                  </a:cubicBezTo>
                  <a:cubicBezTo>
                    <a:pt x="141" y="37"/>
                    <a:pt x="141" y="37"/>
                    <a:pt x="141" y="37"/>
                  </a:cubicBezTo>
                  <a:cubicBezTo>
                    <a:pt x="141" y="93"/>
                    <a:pt x="141" y="93"/>
                    <a:pt x="141" y="93"/>
                  </a:cubicBezTo>
                  <a:cubicBezTo>
                    <a:pt x="122" y="93"/>
                    <a:pt x="104" y="98"/>
                    <a:pt x="86" y="106"/>
                  </a:cubicBezTo>
                  <a:cubicBezTo>
                    <a:pt x="68" y="97"/>
                    <a:pt x="49" y="94"/>
                    <a:pt x="30" y="94"/>
                  </a:cubicBezTo>
                  <a:close/>
                </a:path>
              </a:pathLst>
            </a:custGeom>
            <a:solidFill>
              <a:schemeClr val="bg1"/>
            </a:solidFill>
            <a:ln w="9525">
              <a:noFill/>
            </a:ln>
          </p:spPr>
          <p:txBody>
            <a:bodyPr/>
            <a:lstStyle/>
            <a:p>
              <a:endParaRPr lang="zh-CN" altLang="en-US">
                <a:solidFill>
                  <a:schemeClr val="tx1">
                    <a:lumMod val="50000"/>
                    <a:lumOff val="50000"/>
                  </a:schemeClr>
                </a:solidFill>
                <a:cs typeface="+mn-ea"/>
                <a:sym typeface="+mn-lt"/>
              </a:endParaRPr>
            </a:p>
          </p:txBody>
        </p:sp>
      </p:grpSp>
      <p:grpSp>
        <p:nvGrpSpPr>
          <p:cNvPr id="5" name="组合 4"/>
          <p:cNvGrpSpPr/>
          <p:nvPr>
            <p:custDataLst>
              <p:tags r:id="rId11"/>
            </p:custDataLst>
          </p:nvPr>
        </p:nvGrpSpPr>
        <p:grpSpPr>
          <a:xfrm>
            <a:off x="3273023" y="3120232"/>
            <a:ext cx="450533" cy="452438"/>
            <a:chOff x="4704" y="4364"/>
            <a:chExt cx="946" cy="950"/>
          </a:xfrm>
          <a:solidFill>
            <a:srgbClr val="1B4367"/>
          </a:solidFill>
        </p:grpSpPr>
        <p:sp>
          <p:nvSpPr>
            <p:cNvPr id="175115" name="Freeform 10"/>
            <p:cNvSpPr/>
            <p:nvPr>
              <p:custDataLst>
                <p:tags r:id="rId12"/>
              </p:custDataLst>
            </p:nvPr>
          </p:nvSpPr>
          <p:spPr>
            <a:xfrm>
              <a:off x="4704" y="4364"/>
              <a:ext cx="946" cy="950"/>
            </a:xfrm>
            <a:custGeom>
              <a:avLst/>
              <a:gdLst>
                <a:gd name="txL" fmla="*/ 0 w 242"/>
                <a:gd name="txT" fmla="*/ 0 h 243"/>
                <a:gd name="txR" fmla="*/ 242 w 242"/>
                <a:gd name="txB" fmla="*/ 243 h 243"/>
              </a:gdLst>
              <a:ahLst/>
              <a:cxnLst>
                <a:cxn ang="0">
                  <a:pos x="216884" y="1777"/>
                </a:cxn>
                <a:cxn ang="0">
                  <a:pos x="430213" y="216788"/>
                </a:cxn>
                <a:cxn ang="0">
                  <a:pos x="213329" y="430023"/>
                </a:cxn>
                <a:cxn ang="0">
                  <a:pos x="0" y="215012"/>
                </a:cxn>
                <a:cxn ang="0">
                  <a:pos x="216884" y="1777"/>
                </a:cxn>
              </a:cxnLst>
              <a:rect l="txL" t="txT" r="txR" b="txB"/>
              <a:pathLst>
                <a:path w="242" h="243">
                  <a:moveTo>
                    <a:pt x="122" y="1"/>
                  </a:moveTo>
                  <a:cubicBezTo>
                    <a:pt x="188" y="1"/>
                    <a:pt x="242" y="56"/>
                    <a:pt x="242" y="122"/>
                  </a:cubicBezTo>
                  <a:cubicBezTo>
                    <a:pt x="241" y="189"/>
                    <a:pt x="187" y="243"/>
                    <a:pt x="120" y="242"/>
                  </a:cubicBezTo>
                  <a:cubicBezTo>
                    <a:pt x="53" y="242"/>
                    <a:pt x="0" y="188"/>
                    <a:pt x="0" y="121"/>
                  </a:cubicBezTo>
                  <a:cubicBezTo>
                    <a:pt x="1" y="54"/>
                    <a:pt x="55" y="0"/>
                    <a:pt x="122" y="1"/>
                  </a:cubicBezTo>
                  <a:close/>
                </a:path>
              </a:pathLst>
            </a:custGeom>
            <a:grpFill/>
            <a:ln w="9525">
              <a:noFill/>
            </a:ln>
          </p:spPr>
          <p:txBody>
            <a:bodyPr/>
            <a:lstStyle/>
            <a:p>
              <a:endParaRPr lang="zh-CN" altLang="en-US">
                <a:solidFill>
                  <a:schemeClr val="tx1">
                    <a:lumMod val="50000"/>
                    <a:lumOff val="50000"/>
                  </a:schemeClr>
                </a:solidFill>
                <a:cs typeface="+mn-ea"/>
                <a:sym typeface="+mn-lt"/>
              </a:endParaRPr>
            </a:p>
          </p:txBody>
        </p:sp>
        <p:sp>
          <p:nvSpPr>
            <p:cNvPr id="175151" name="Freeform 46"/>
            <p:cNvSpPr>
              <a:spLocks noEditPoints="1"/>
            </p:cNvSpPr>
            <p:nvPr>
              <p:custDataLst>
                <p:tags r:id="rId13"/>
              </p:custDataLst>
            </p:nvPr>
          </p:nvSpPr>
          <p:spPr>
            <a:xfrm>
              <a:off x="4994" y="4517"/>
              <a:ext cx="367" cy="642"/>
            </a:xfrm>
            <a:custGeom>
              <a:avLst/>
              <a:gdLst>
                <a:gd name="txL" fmla="*/ 0 w 94"/>
                <a:gd name="txT" fmla="*/ 0 h 165"/>
                <a:gd name="txR" fmla="*/ 94 w 94"/>
                <a:gd name="txB" fmla="*/ 165 h 165"/>
              </a:gdLst>
              <a:ahLst/>
              <a:cxnLst>
                <a:cxn ang="0">
                  <a:pos x="147181" y="0"/>
                </a:cxn>
                <a:cxn ang="0">
                  <a:pos x="17733" y="0"/>
                </a:cxn>
                <a:cxn ang="0">
                  <a:pos x="0" y="19473"/>
                </a:cxn>
                <a:cxn ang="0">
                  <a:pos x="0" y="272627"/>
                </a:cxn>
                <a:cxn ang="0">
                  <a:pos x="17733" y="292100"/>
                </a:cxn>
                <a:cxn ang="0">
                  <a:pos x="147181" y="292100"/>
                </a:cxn>
                <a:cxn ang="0">
                  <a:pos x="166687" y="272627"/>
                </a:cxn>
                <a:cxn ang="0">
                  <a:pos x="166687" y="19473"/>
                </a:cxn>
                <a:cxn ang="0">
                  <a:pos x="147181" y="0"/>
                </a:cxn>
                <a:cxn ang="0">
                  <a:pos x="56745" y="21244"/>
                </a:cxn>
                <a:cxn ang="0">
                  <a:pos x="109942" y="21244"/>
                </a:cxn>
                <a:cxn ang="0">
                  <a:pos x="109942" y="28325"/>
                </a:cxn>
                <a:cxn ang="0">
                  <a:pos x="56745" y="28325"/>
                </a:cxn>
                <a:cxn ang="0">
                  <a:pos x="56745" y="21244"/>
                </a:cxn>
                <a:cxn ang="0">
                  <a:pos x="83344" y="279708"/>
                </a:cxn>
                <a:cxn ang="0">
                  <a:pos x="72704" y="269086"/>
                </a:cxn>
                <a:cxn ang="0">
                  <a:pos x="83344" y="260235"/>
                </a:cxn>
                <a:cxn ang="0">
                  <a:pos x="93983" y="269086"/>
                </a:cxn>
                <a:cxn ang="0">
                  <a:pos x="83344" y="279708"/>
                </a:cxn>
                <a:cxn ang="0">
                  <a:pos x="154274" y="244302"/>
                </a:cxn>
                <a:cxn ang="0">
                  <a:pos x="12413" y="244302"/>
                </a:cxn>
                <a:cxn ang="0">
                  <a:pos x="12413" y="46028"/>
                </a:cxn>
                <a:cxn ang="0">
                  <a:pos x="154274" y="46028"/>
                </a:cxn>
                <a:cxn ang="0">
                  <a:pos x="154274" y="244302"/>
                </a:cxn>
              </a:cxnLst>
              <a:rect l="txL" t="txT" r="txR" b="txB"/>
              <a:pathLst>
                <a:path w="94" h="165">
                  <a:moveTo>
                    <a:pt x="83" y="0"/>
                  </a:moveTo>
                  <a:cubicBezTo>
                    <a:pt x="10" y="0"/>
                    <a:pt x="10" y="0"/>
                    <a:pt x="10" y="0"/>
                  </a:cubicBezTo>
                  <a:cubicBezTo>
                    <a:pt x="5" y="0"/>
                    <a:pt x="0" y="5"/>
                    <a:pt x="0" y="11"/>
                  </a:cubicBezTo>
                  <a:cubicBezTo>
                    <a:pt x="0" y="154"/>
                    <a:pt x="0" y="154"/>
                    <a:pt x="0" y="154"/>
                  </a:cubicBezTo>
                  <a:cubicBezTo>
                    <a:pt x="0" y="160"/>
                    <a:pt x="5" y="165"/>
                    <a:pt x="10" y="165"/>
                  </a:cubicBezTo>
                  <a:cubicBezTo>
                    <a:pt x="83" y="165"/>
                    <a:pt x="83" y="165"/>
                    <a:pt x="83" y="165"/>
                  </a:cubicBezTo>
                  <a:cubicBezTo>
                    <a:pt x="89" y="165"/>
                    <a:pt x="94" y="160"/>
                    <a:pt x="94" y="154"/>
                  </a:cubicBezTo>
                  <a:cubicBezTo>
                    <a:pt x="94" y="11"/>
                    <a:pt x="94" y="11"/>
                    <a:pt x="94" y="11"/>
                  </a:cubicBezTo>
                  <a:cubicBezTo>
                    <a:pt x="94" y="5"/>
                    <a:pt x="89" y="0"/>
                    <a:pt x="83" y="0"/>
                  </a:cubicBezTo>
                  <a:close/>
                  <a:moveTo>
                    <a:pt x="32" y="12"/>
                  </a:moveTo>
                  <a:cubicBezTo>
                    <a:pt x="62" y="12"/>
                    <a:pt x="62" y="12"/>
                    <a:pt x="62" y="12"/>
                  </a:cubicBezTo>
                  <a:cubicBezTo>
                    <a:pt x="62" y="16"/>
                    <a:pt x="62" y="16"/>
                    <a:pt x="62" y="16"/>
                  </a:cubicBezTo>
                  <a:cubicBezTo>
                    <a:pt x="32" y="16"/>
                    <a:pt x="32" y="16"/>
                    <a:pt x="32" y="16"/>
                  </a:cubicBezTo>
                  <a:lnTo>
                    <a:pt x="32" y="12"/>
                  </a:lnTo>
                  <a:close/>
                  <a:moveTo>
                    <a:pt x="47" y="158"/>
                  </a:moveTo>
                  <a:cubicBezTo>
                    <a:pt x="44" y="158"/>
                    <a:pt x="41" y="156"/>
                    <a:pt x="41" y="152"/>
                  </a:cubicBezTo>
                  <a:cubicBezTo>
                    <a:pt x="41" y="149"/>
                    <a:pt x="44" y="147"/>
                    <a:pt x="47" y="147"/>
                  </a:cubicBezTo>
                  <a:cubicBezTo>
                    <a:pt x="50" y="147"/>
                    <a:pt x="53" y="149"/>
                    <a:pt x="53" y="152"/>
                  </a:cubicBezTo>
                  <a:cubicBezTo>
                    <a:pt x="53" y="156"/>
                    <a:pt x="50" y="158"/>
                    <a:pt x="47" y="158"/>
                  </a:cubicBezTo>
                  <a:close/>
                  <a:moveTo>
                    <a:pt x="87" y="138"/>
                  </a:moveTo>
                  <a:cubicBezTo>
                    <a:pt x="7" y="138"/>
                    <a:pt x="7" y="138"/>
                    <a:pt x="7" y="138"/>
                  </a:cubicBezTo>
                  <a:cubicBezTo>
                    <a:pt x="7" y="26"/>
                    <a:pt x="7" y="26"/>
                    <a:pt x="7" y="26"/>
                  </a:cubicBezTo>
                  <a:cubicBezTo>
                    <a:pt x="87" y="26"/>
                    <a:pt x="87" y="26"/>
                    <a:pt x="87" y="26"/>
                  </a:cubicBezTo>
                  <a:lnTo>
                    <a:pt x="87" y="138"/>
                  </a:lnTo>
                  <a:close/>
                </a:path>
              </a:pathLst>
            </a:custGeom>
            <a:solidFill>
              <a:schemeClr val="bg1"/>
            </a:solidFill>
            <a:ln w="9525">
              <a:noFill/>
            </a:ln>
          </p:spPr>
          <p:txBody>
            <a:bodyPr/>
            <a:lstStyle/>
            <a:p>
              <a:endParaRPr lang="zh-CN" altLang="en-US">
                <a:solidFill>
                  <a:schemeClr val="tx1">
                    <a:lumMod val="50000"/>
                    <a:lumOff val="50000"/>
                  </a:schemeClr>
                </a:solidFill>
                <a:cs typeface="+mn-ea"/>
                <a:sym typeface="+mn-lt"/>
              </a:endParaRPr>
            </a:p>
          </p:txBody>
        </p:sp>
      </p:grpSp>
      <p:grpSp>
        <p:nvGrpSpPr>
          <p:cNvPr id="15" name="组合 14"/>
          <p:cNvGrpSpPr/>
          <p:nvPr>
            <p:custDataLst>
              <p:tags r:id="rId14"/>
            </p:custDataLst>
          </p:nvPr>
        </p:nvGrpSpPr>
        <p:grpSpPr>
          <a:xfrm>
            <a:off x="5385510" y="3120232"/>
            <a:ext cx="504349" cy="506254"/>
            <a:chOff x="4030" y="4930"/>
            <a:chExt cx="840" cy="843"/>
          </a:xfrm>
          <a:solidFill>
            <a:srgbClr val="1B4367"/>
          </a:solidFill>
        </p:grpSpPr>
        <p:sp>
          <p:nvSpPr>
            <p:cNvPr id="93246" name="Freeform 1819"/>
            <p:cNvSpPr/>
            <p:nvPr>
              <p:custDataLst>
                <p:tags r:id="rId15"/>
              </p:custDataLst>
            </p:nvPr>
          </p:nvSpPr>
          <p:spPr>
            <a:xfrm>
              <a:off x="4030" y="4930"/>
              <a:ext cx="840" cy="843"/>
            </a:xfrm>
            <a:custGeom>
              <a:avLst/>
              <a:gdLst>
                <a:gd name="txL" fmla="*/ 0 w 92"/>
                <a:gd name="txT" fmla="*/ 0 h 92"/>
                <a:gd name="txR" fmla="*/ 92 w 92"/>
                <a:gd name="txB" fmla="*/ 92 h 92"/>
              </a:gdLst>
              <a:ahLst/>
              <a:cxnLst>
                <a:cxn ang="0">
                  <a:pos x="382657" y="63966"/>
                </a:cxn>
                <a:cxn ang="0">
                  <a:pos x="469624" y="383796"/>
                </a:cxn>
                <a:cxn ang="0">
                  <a:pos x="150743" y="471022"/>
                </a:cxn>
                <a:cxn ang="0">
                  <a:pos x="69574" y="151192"/>
                </a:cxn>
                <a:cxn ang="0">
                  <a:pos x="382657" y="63966"/>
                </a:cxn>
              </a:cxnLst>
              <a:rect l="txL" t="txT" r="txR" b="txB"/>
              <a:pathLst>
                <a:path w="92" h="92">
                  <a:moveTo>
                    <a:pt x="66" y="11"/>
                  </a:moveTo>
                  <a:cubicBezTo>
                    <a:pt x="85" y="23"/>
                    <a:pt x="92" y="47"/>
                    <a:pt x="81" y="66"/>
                  </a:cubicBezTo>
                  <a:cubicBezTo>
                    <a:pt x="70" y="85"/>
                    <a:pt x="45" y="92"/>
                    <a:pt x="26" y="81"/>
                  </a:cubicBezTo>
                  <a:cubicBezTo>
                    <a:pt x="7" y="70"/>
                    <a:pt x="0" y="45"/>
                    <a:pt x="12" y="26"/>
                  </a:cubicBezTo>
                  <a:cubicBezTo>
                    <a:pt x="23" y="7"/>
                    <a:pt x="47" y="0"/>
                    <a:pt x="66" y="11"/>
                  </a:cubicBezTo>
                </a:path>
              </a:pathLst>
            </a:custGeom>
            <a:grpFill/>
            <a:ln w="9525">
              <a:noFill/>
            </a:ln>
          </p:spPr>
          <p:txBody>
            <a:bodyPr/>
            <a:lstStyle/>
            <a:p>
              <a:endParaRPr lang="zh-CN" altLang="en-US">
                <a:solidFill>
                  <a:schemeClr val="tx1">
                    <a:lumMod val="50000"/>
                    <a:lumOff val="50000"/>
                  </a:schemeClr>
                </a:solidFill>
                <a:cs typeface="+mn-ea"/>
                <a:sym typeface="+mn-lt"/>
              </a:endParaRPr>
            </a:p>
          </p:txBody>
        </p:sp>
        <p:sp>
          <p:nvSpPr>
            <p:cNvPr id="29717" name="稻壳儿小白白(http://dwz.cn/Wu2UP)"/>
            <p:cNvSpPr>
              <a:spLocks noEditPoints="1"/>
            </p:cNvSpPr>
            <p:nvPr>
              <p:custDataLst>
                <p:tags r:id="rId16"/>
              </p:custDataLst>
            </p:nvPr>
          </p:nvSpPr>
          <p:spPr>
            <a:xfrm>
              <a:off x="4214" y="5125"/>
              <a:ext cx="425" cy="425"/>
            </a:xfrm>
            <a:custGeom>
              <a:avLst/>
              <a:gdLst/>
              <a:ahLst/>
              <a:cxnLst>
                <a:cxn ang="0">
                  <a:pos x="1479576135" y="12226576"/>
                </a:cxn>
                <a:cxn ang="0">
                  <a:pos x="1455122931" y="0"/>
                </a:cxn>
                <a:cxn ang="0">
                  <a:pos x="1430665982" y="12226576"/>
                </a:cxn>
                <a:cxn ang="0">
                  <a:pos x="24456949" y="941543682"/>
                </a:cxn>
                <a:cxn ang="0">
                  <a:pos x="0" y="990457474"/>
                </a:cxn>
                <a:cxn ang="0">
                  <a:pos x="24456949" y="1027140945"/>
                </a:cxn>
                <a:cxn ang="0">
                  <a:pos x="391292460" y="1173874831"/>
                </a:cxn>
                <a:cxn ang="0">
                  <a:pos x="562483613" y="1479569178"/>
                </a:cxn>
                <a:cxn ang="0">
                  <a:pos x="611393766" y="1504026074"/>
                </a:cxn>
                <a:cxn ang="0">
                  <a:pos x="611393766" y="1504026074"/>
                </a:cxn>
                <a:cxn ang="0">
                  <a:pos x="648081062" y="1479569178"/>
                </a:cxn>
                <a:cxn ang="0">
                  <a:pos x="745901369" y="1308382141"/>
                </a:cxn>
                <a:cxn ang="0">
                  <a:pos x="1198334329" y="1491799499"/>
                </a:cxn>
                <a:cxn ang="0">
                  <a:pos x="1222791278" y="1504026074"/>
                </a:cxn>
                <a:cxn ang="0">
                  <a:pos x="1235017880" y="1491799499"/>
                </a:cxn>
                <a:cxn ang="0">
                  <a:pos x="1259474829" y="1455116027"/>
                </a:cxn>
                <a:cxn ang="0">
                  <a:pos x="1504033084" y="48910047"/>
                </a:cxn>
                <a:cxn ang="0">
                  <a:pos x="1479576135" y="12226576"/>
                </a:cxn>
                <a:cxn ang="0">
                  <a:pos x="146734204" y="978227154"/>
                </a:cxn>
                <a:cxn ang="0">
                  <a:pos x="1235017880" y="244557725"/>
                </a:cxn>
                <a:cxn ang="0">
                  <a:pos x="440206358" y="1088277568"/>
                </a:cxn>
                <a:cxn ang="0">
                  <a:pos x="427976011" y="1088277568"/>
                </a:cxn>
                <a:cxn ang="0">
                  <a:pos x="146734204" y="978227154"/>
                </a:cxn>
                <a:cxn ang="0">
                  <a:pos x="476889909" y="1124961039"/>
                </a:cxn>
                <a:cxn ang="0">
                  <a:pos x="476889909" y="1124961039"/>
                </a:cxn>
                <a:cxn ang="0">
                  <a:pos x="1369525482" y="171190782"/>
                </a:cxn>
                <a:cxn ang="0">
                  <a:pos x="611393766" y="1357292188"/>
                </a:cxn>
                <a:cxn ang="0">
                  <a:pos x="476889909" y="1124961039"/>
                </a:cxn>
                <a:cxn ang="0">
                  <a:pos x="1186107726" y="1381749084"/>
                </a:cxn>
                <a:cxn ang="0">
                  <a:pos x="782584920" y="1222784878"/>
                </a:cxn>
                <a:cxn ang="0">
                  <a:pos x="745901369" y="1222784878"/>
                </a:cxn>
                <a:cxn ang="0">
                  <a:pos x="1369525482" y="269014620"/>
                </a:cxn>
                <a:cxn ang="0">
                  <a:pos x="1186107726" y="1381749084"/>
                </a:cxn>
                <a:cxn ang="0">
                  <a:pos x="1186107726" y="1381749084"/>
                </a:cxn>
                <a:cxn ang="0">
                  <a:pos x="1186107726" y="1381749084"/>
                </a:cxn>
              </a:cxnLst>
              <a:rect l="0" t="0" r="0" b="0"/>
              <a:pathLst>
                <a:path w="123" h="123">
                  <a:moveTo>
                    <a:pt x="121" y="1"/>
                  </a:moveTo>
                  <a:cubicBezTo>
                    <a:pt x="120" y="0"/>
                    <a:pt x="119" y="0"/>
                    <a:pt x="119" y="0"/>
                  </a:cubicBezTo>
                  <a:cubicBezTo>
                    <a:pt x="118" y="0"/>
                    <a:pt x="117" y="0"/>
                    <a:pt x="117" y="1"/>
                  </a:cubicBezTo>
                  <a:cubicBezTo>
                    <a:pt x="2" y="77"/>
                    <a:pt x="2" y="77"/>
                    <a:pt x="2" y="77"/>
                  </a:cubicBezTo>
                  <a:cubicBezTo>
                    <a:pt x="0" y="78"/>
                    <a:pt x="0" y="79"/>
                    <a:pt x="0" y="81"/>
                  </a:cubicBezTo>
                  <a:cubicBezTo>
                    <a:pt x="0" y="82"/>
                    <a:pt x="1" y="83"/>
                    <a:pt x="2" y="84"/>
                  </a:cubicBezTo>
                  <a:cubicBezTo>
                    <a:pt x="32" y="96"/>
                    <a:pt x="32" y="96"/>
                    <a:pt x="32" y="96"/>
                  </a:cubicBezTo>
                  <a:cubicBezTo>
                    <a:pt x="46" y="121"/>
                    <a:pt x="46" y="121"/>
                    <a:pt x="46" y="121"/>
                  </a:cubicBezTo>
                  <a:cubicBezTo>
                    <a:pt x="47" y="122"/>
                    <a:pt x="48" y="123"/>
                    <a:pt x="50" y="123"/>
                  </a:cubicBezTo>
                  <a:cubicBezTo>
                    <a:pt x="50" y="123"/>
                    <a:pt x="50" y="123"/>
                    <a:pt x="50" y="123"/>
                  </a:cubicBezTo>
                  <a:cubicBezTo>
                    <a:pt x="51" y="123"/>
                    <a:pt x="52" y="122"/>
                    <a:pt x="53" y="121"/>
                  </a:cubicBezTo>
                  <a:cubicBezTo>
                    <a:pt x="61" y="107"/>
                    <a:pt x="61" y="107"/>
                    <a:pt x="61" y="107"/>
                  </a:cubicBezTo>
                  <a:cubicBezTo>
                    <a:pt x="98" y="122"/>
                    <a:pt x="98" y="122"/>
                    <a:pt x="98" y="122"/>
                  </a:cubicBezTo>
                  <a:cubicBezTo>
                    <a:pt x="99" y="123"/>
                    <a:pt x="99" y="123"/>
                    <a:pt x="100" y="123"/>
                  </a:cubicBezTo>
                  <a:cubicBezTo>
                    <a:pt x="100" y="123"/>
                    <a:pt x="101" y="122"/>
                    <a:pt x="101" y="122"/>
                  </a:cubicBezTo>
                  <a:cubicBezTo>
                    <a:pt x="102" y="122"/>
                    <a:pt x="103" y="121"/>
                    <a:pt x="103" y="119"/>
                  </a:cubicBezTo>
                  <a:cubicBezTo>
                    <a:pt x="123" y="4"/>
                    <a:pt x="123" y="4"/>
                    <a:pt x="123" y="4"/>
                  </a:cubicBezTo>
                  <a:cubicBezTo>
                    <a:pt x="123" y="3"/>
                    <a:pt x="122" y="1"/>
                    <a:pt x="121" y="1"/>
                  </a:cubicBezTo>
                  <a:close/>
                  <a:moveTo>
                    <a:pt x="12" y="80"/>
                  </a:moveTo>
                  <a:cubicBezTo>
                    <a:pt x="101" y="20"/>
                    <a:pt x="101" y="20"/>
                    <a:pt x="101" y="20"/>
                  </a:cubicBezTo>
                  <a:cubicBezTo>
                    <a:pt x="36" y="89"/>
                    <a:pt x="36" y="89"/>
                    <a:pt x="36" y="89"/>
                  </a:cubicBezTo>
                  <a:cubicBezTo>
                    <a:pt x="36" y="89"/>
                    <a:pt x="35" y="89"/>
                    <a:pt x="35" y="89"/>
                  </a:cubicBezTo>
                  <a:lnTo>
                    <a:pt x="12" y="80"/>
                  </a:lnTo>
                  <a:close/>
                  <a:moveTo>
                    <a:pt x="39" y="92"/>
                  </a:moveTo>
                  <a:cubicBezTo>
                    <a:pt x="39" y="92"/>
                    <a:pt x="39" y="92"/>
                    <a:pt x="39" y="92"/>
                  </a:cubicBezTo>
                  <a:cubicBezTo>
                    <a:pt x="112" y="14"/>
                    <a:pt x="112" y="14"/>
                    <a:pt x="112" y="14"/>
                  </a:cubicBezTo>
                  <a:cubicBezTo>
                    <a:pt x="50" y="111"/>
                    <a:pt x="50" y="111"/>
                    <a:pt x="50" y="111"/>
                  </a:cubicBezTo>
                  <a:lnTo>
                    <a:pt x="39" y="92"/>
                  </a:lnTo>
                  <a:close/>
                  <a:moveTo>
                    <a:pt x="97" y="113"/>
                  </a:moveTo>
                  <a:cubicBezTo>
                    <a:pt x="64" y="100"/>
                    <a:pt x="64" y="100"/>
                    <a:pt x="64" y="100"/>
                  </a:cubicBezTo>
                  <a:cubicBezTo>
                    <a:pt x="63" y="100"/>
                    <a:pt x="62" y="100"/>
                    <a:pt x="61" y="100"/>
                  </a:cubicBezTo>
                  <a:cubicBezTo>
                    <a:pt x="112" y="22"/>
                    <a:pt x="112" y="22"/>
                    <a:pt x="112" y="22"/>
                  </a:cubicBezTo>
                  <a:lnTo>
                    <a:pt x="97" y="113"/>
                  </a:lnTo>
                  <a:close/>
                  <a:moveTo>
                    <a:pt x="97" y="113"/>
                  </a:moveTo>
                  <a:cubicBezTo>
                    <a:pt x="97" y="113"/>
                    <a:pt x="97" y="113"/>
                    <a:pt x="97" y="113"/>
                  </a:cubicBezTo>
                </a:path>
              </a:pathLst>
            </a:custGeom>
            <a:solidFill>
              <a:schemeClr val="bg1"/>
            </a:solidFill>
            <a:ln w="9525">
              <a:noFill/>
            </a:ln>
          </p:spPr>
          <p:txBody>
            <a:bodyPr/>
            <a:lstStyle/>
            <a:p>
              <a:endParaRPr lang="zh-CN" altLang="en-US">
                <a:solidFill>
                  <a:schemeClr val="tx1">
                    <a:lumMod val="50000"/>
                    <a:lumOff val="50000"/>
                  </a:schemeClr>
                </a:solidFill>
                <a:cs typeface="+mn-ea"/>
                <a:sym typeface="+mn-lt"/>
              </a:endParaRPr>
            </a:p>
          </p:txBody>
        </p:sp>
      </p:grpSp>
      <p:sp>
        <p:nvSpPr>
          <p:cNvPr id="39962" name="TextBox 1210"/>
          <p:cNvSpPr/>
          <p:nvPr>
            <p:custDataLst>
              <p:tags r:id="rId17"/>
            </p:custDataLst>
          </p:nvPr>
        </p:nvSpPr>
        <p:spPr>
          <a:xfrm>
            <a:off x="1204420" y="2861115"/>
            <a:ext cx="1737360" cy="345440"/>
          </a:xfrm>
          <a:prstGeom prst="rect">
            <a:avLst/>
          </a:prstGeom>
          <a:noFill/>
          <a:ln w="9525">
            <a:noFill/>
            <a:miter/>
          </a:ln>
          <a:extLst>
            <a:ext uri="{909E8E84-426E-40DD-AFC4-6F175D3DCCD1}">
              <a14:hiddenFill xmlns:a14="http://schemas.microsoft.com/office/drawing/2010/main">
                <a:solidFill>
                  <a:srgbClr val="5CA0B4"/>
                </a:solidFill>
              </a14:hiddenFill>
            </a:ext>
          </a:extLst>
        </p:spPr>
        <p:txBody>
          <a:bodyPr wrap="none" lIns="68580" tIns="34290" rIns="68580" bIns="34290">
            <a:spAutoFit/>
          </a:bodyPr>
          <a:lstStyle/>
          <a:p>
            <a:pPr lvl="0" algn="r"/>
            <a:r>
              <a:rPr lang="zh-CN" altLang="en-US" sz="1800" b="1" dirty="0">
                <a:solidFill>
                  <a:srgbClr val="1B4367"/>
                </a:solidFill>
                <a:cs typeface="+mn-ea"/>
                <a:sym typeface="+mn-lt"/>
              </a:rPr>
              <a:t>利用他人的认可</a:t>
            </a:r>
            <a:endParaRPr lang="zh-CN" altLang="en-US" sz="1800" b="1" dirty="0">
              <a:solidFill>
                <a:srgbClr val="1B4367"/>
              </a:solidFill>
              <a:cs typeface="+mn-ea"/>
              <a:sym typeface="+mn-lt"/>
            </a:endParaRPr>
          </a:p>
        </p:txBody>
      </p:sp>
      <p:sp>
        <p:nvSpPr>
          <p:cNvPr id="18" name="文本框 17"/>
          <p:cNvSpPr txBox="1"/>
          <p:nvPr>
            <p:custDataLst>
              <p:tags r:id="rId18"/>
            </p:custDataLst>
          </p:nvPr>
        </p:nvSpPr>
        <p:spPr>
          <a:xfrm>
            <a:off x="169545" y="3143885"/>
            <a:ext cx="3078480" cy="637540"/>
          </a:xfrm>
          <a:prstGeom prst="rect">
            <a:avLst/>
          </a:prstGeom>
          <a:noFill/>
          <a:ln>
            <a:noFill/>
          </a:ln>
          <a:extLst>
            <a:ext uri="{909E8E84-426E-40DD-AFC4-6F175D3DCCD1}">
              <a14:hiddenFill xmlns:a14="http://schemas.microsoft.com/office/drawing/2010/main">
                <a:solidFill>
                  <a:srgbClr val="5CA0B4"/>
                </a:solidFill>
              </a14:hiddenFill>
            </a:ext>
          </a:extLst>
        </p:spPr>
        <p:txBody>
          <a:bodyPr wrap="square" lIns="68580" tIns="34290" rIns="68580" bIns="34290" rtlCol="0">
            <a:spAutoFit/>
          </a:bodyPr>
          <a:lstStyle/>
          <a:p>
            <a:pPr indent="0" algn="just" fontAlgn="auto">
              <a:lnSpc>
                <a:spcPts val="2220"/>
              </a:lnSpc>
            </a:pPr>
            <a:r>
              <a:rPr lang="zh-CN" altLang="da-DK" dirty="0" smtClean="0">
                <a:solidFill>
                  <a:schemeClr val="tx1">
                    <a:lumMod val="75000"/>
                    <a:lumOff val="25000"/>
                  </a:schemeClr>
                </a:solidFill>
                <a:cs typeface="+mn-ea"/>
                <a:sym typeface="+mn-lt"/>
              </a:rPr>
              <a:t>成绩单、获奖证明等材料，领导或同事的口头表扬或工作岗位的升职。</a:t>
            </a:r>
            <a:endParaRPr lang="zh-CN" altLang="da-DK" dirty="0" smtClean="0">
              <a:solidFill>
                <a:schemeClr val="tx1">
                  <a:lumMod val="75000"/>
                  <a:lumOff val="25000"/>
                </a:schemeClr>
              </a:solidFill>
              <a:cs typeface="+mn-ea"/>
              <a:sym typeface="+mn-lt"/>
            </a:endParaRPr>
          </a:p>
        </p:txBody>
      </p:sp>
      <p:sp>
        <p:nvSpPr>
          <p:cNvPr id="20" name="TextBox 1210"/>
          <p:cNvSpPr/>
          <p:nvPr>
            <p:custDataLst>
              <p:tags r:id="rId19"/>
            </p:custDataLst>
          </p:nvPr>
        </p:nvSpPr>
        <p:spPr>
          <a:xfrm>
            <a:off x="702663" y="4057009"/>
            <a:ext cx="1965960" cy="345440"/>
          </a:xfrm>
          <a:prstGeom prst="rect">
            <a:avLst/>
          </a:prstGeom>
          <a:noFill/>
          <a:ln w="9525">
            <a:noFill/>
            <a:miter/>
          </a:ln>
          <a:extLst>
            <a:ext uri="{909E8E84-426E-40DD-AFC4-6F175D3DCCD1}">
              <a14:hiddenFill xmlns:a14="http://schemas.microsoft.com/office/drawing/2010/main">
                <a:solidFill>
                  <a:srgbClr val="5CA0B4"/>
                </a:solidFill>
              </a14:hiddenFill>
            </a:ext>
          </a:extLst>
        </p:spPr>
        <p:txBody>
          <a:bodyPr wrap="none" lIns="68580" tIns="34290" rIns="68580" bIns="34290">
            <a:spAutoFit/>
          </a:bodyPr>
          <a:lstStyle/>
          <a:p>
            <a:pPr lvl="0" algn="r"/>
            <a:r>
              <a:rPr lang="zh-CN" altLang="en-US" sz="1800" b="1" dirty="0">
                <a:solidFill>
                  <a:srgbClr val="1B4367"/>
                </a:solidFill>
                <a:cs typeface="+mn-ea"/>
                <a:sym typeface="+mn-lt"/>
              </a:rPr>
              <a:t>利用可衡量的业绩</a:t>
            </a:r>
            <a:endParaRPr lang="zh-CN" altLang="en-US" sz="1800" b="1" dirty="0">
              <a:solidFill>
                <a:srgbClr val="1B4367"/>
              </a:solidFill>
              <a:cs typeface="+mn-ea"/>
              <a:sym typeface="+mn-lt"/>
            </a:endParaRPr>
          </a:p>
        </p:txBody>
      </p:sp>
      <p:sp>
        <p:nvSpPr>
          <p:cNvPr id="21" name="文本框 20"/>
          <p:cNvSpPr txBox="1"/>
          <p:nvPr>
            <p:custDataLst>
              <p:tags r:id="rId20"/>
            </p:custDataLst>
          </p:nvPr>
        </p:nvSpPr>
        <p:spPr>
          <a:xfrm>
            <a:off x="168910" y="4396740"/>
            <a:ext cx="3554730" cy="637540"/>
          </a:xfrm>
          <a:prstGeom prst="rect">
            <a:avLst/>
          </a:prstGeom>
          <a:noFill/>
          <a:ln>
            <a:noFill/>
          </a:ln>
          <a:extLst>
            <a:ext uri="{909E8E84-426E-40DD-AFC4-6F175D3DCCD1}">
              <a14:hiddenFill xmlns:a14="http://schemas.microsoft.com/office/drawing/2010/main">
                <a:solidFill>
                  <a:srgbClr val="5CA0B4"/>
                </a:solidFill>
              </a14:hiddenFill>
            </a:ext>
          </a:extLst>
        </p:spPr>
        <p:txBody>
          <a:bodyPr wrap="square" lIns="68580" tIns="34290" rIns="68580" bIns="34290" rtlCol="0">
            <a:spAutoFit/>
          </a:bodyPr>
          <a:lstStyle/>
          <a:p>
            <a:pPr indent="0" algn="just" fontAlgn="auto">
              <a:lnSpc>
                <a:spcPts val="2220"/>
              </a:lnSpc>
            </a:pPr>
            <a:r>
              <a:rPr lang="zh-CN" altLang="da-DK" dirty="0" smtClean="0">
                <a:solidFill>
                  <a:schemeClr val="tx1">
                    <a:lumMod val="75000"/>
                    <a:lumOff val="25000"/>
                  </a:schemeClr>
                </a:solidFill>
                <a:cs typeface="+mn-ea"/>
                <a:sym typeface="+mn-lt"/>
              </a:rPr>
              <a:t>从一个人取得的业绩或成就入手，衡量他的职业技能是否符合企业需求</a:t>
            </a:r>
            <a:endParaRPr lang="zh-CN" altLang="da-DK" dirty="0" smtClean="0">
              <a:solidFill>
                <a:schemeClr val="tx1">
                  <a:lumMod val="75000"/>
                  <a:lumOff val="25000"/>
                </a:schemeClr>
              </a:solidFill>
              <a:cs typeface="+mn-ea"/>
              <a:sym typeface="+mn-lt"/>
            </a:endParaRPr>
          </a:p>
        </p:txBody>
      </p:sp>
      <p:sp>
        <p:nvSpPr>
          <p:cNvPr id="22" name="TextBox 1210"/>
          <p:cNvSpPr/>
          <p:nvPr>
            <p:custDataLst>
              <p:tags r:id="rId21"/>
            </p:custDataLst>
          </p:nvPr>
        </p:nvSpPr>
        <p:spPr>
          <a:xfrm>
            <a:off x="3723397" y="2394416"/>
            <a:ext cx="1737360" cy="345440"/>
          </a:xfrm>
          <a:prstGeom prst="rect">
            <a:avLst/>
          </a:prstGeom>
          <a:noFill/>
          <a:ln w="9525">
            <a:noFill/>
            <a:miter/>
          </a:ln>
          <a:extLst>
            <a:ext uri="{909E8E84-426E-40DD-AFC4-6F175D3DCCD1}">
              <a14:hiddenFill xmlns:a14="http://schemas.microsoft.com/office/drawing/2010/main">
                <a:solidFill>
                  <a:srgbClr val="5CA0B4"/>
                </a:solidFill>
              </a14:hiddenFill>
            </a:ext>
          </a:extLst>
        </p:spPr>
        <p:txBody>
          <a:bodyPr wrap="none" lIns="68580" tIns="34290" rIns="68580" bIns="34290">
            <a:spAutoFit/>
          </a:bodyPr>
          <a:lstStyle/>
          <a:p>
            <a:pPr lvl="0" algn="r"/>
            <a:r>
              <a:rPr lang="zh-CN" altLang="en-US" sz="1800" b="1" dirty="0">
                <a:solidFill>
                  <a:srgbClr val="1B4367"/>
                </a:solidFill>
                <a:cs typeface="+mn-ea"/>
                <a:sym typeface="+mn-lt"/>
              </a:rPr>
              <a:t>利用技能词汇表</a:t>
            </a:r>
            <a:endParaRPr lang="zh-CN" altLang="en-US" sz="1800" b="1" dirty="0">
              <a:solidFill>
                <a:srgbClr val="1B4367"/>
              </a:solidFill>
              <a:cs typeface="+mn-ea"/>
              <a:sym typeface="+mn-lt"/>
            </a:endParaRPr>
          </a:p>
        </p:txBody>
      </p:sp>
      <p:sp>
        <p:nvSpPr>
          <p:cNvPr id="23" name="文本框 22"/>
          <p:cNvSpPr txBox="1"/>
          <p:nvPr>
            <p:custDataLst>
              <p:tags r:id="rId22"/>
            </p:custDataLst>
          </p:nvPr>
        </p:nvSpPr>
        <p:spPr>
          <a:xfrm>
            <a:off x="3009265" y="1418590"/>
            <a:ext cx="3437255" cy="922655"/>
          </a:xfrm>
          <a:prstGeom prst="rect">
            <a:avLst/>
          </a:prstGeom>
          <a:noFill/>
          <a:ln>
            <a:noFill/>
          </a:ln>
          <a:extLst>
            <a:ext uri="{909E8E84-426E-40DD-AFC4-6F175D3DCCD1}">
              <a14:hiddenFill xmlns:a14="http://schemas.microsoft.com/office/drawing/2010/main">
                <a:solidFill>
                  <a:srgbClr val="5CA0B4"/>
                </a:solidFill>
              </a14:hiddenFill>
            </a:ext>
          </a:extLst>
        </p:spPr>
        <p:txBody>
          <a:bodyPr wrap="square" lIns="68580" tIns="34290" rIns="68580" bIns="34290" rtlCol="0">
            <a:spAutoFit/>
          </a:bodyPr>
          <a:lstStyle/>
          <a:p>
            <a:pPr indent="0" algn="just" fontAlgn="auto">
              <a:lnSpc>
                <a:spcPts val="2220"/>
              </a:lnSpc>
            </a:pPr>
            <a:r>
              <a:rPr lang="zh-CN" altLang="da-DK" dirty="0">
                <a:solidFill>
                  <a:schemeClr val="tx1">
                    <a:lumMod val="75000"/>
                    <a:lumOff val="25000"/>
                  </a:schemeClr>
                </a:solidFill>
                <a:cs typeface="+mn-ea"/>
                <a:sym typeface="+mn-lt"/>
              </a:rPr>
              <a:t>借助专业知识技能词汇表、可迁移/通用技能词汇表、自我管理技能词汇表，从表中圈出任何你所拥有的技能并归纳总结。</a:t>
            </a:r>
            <a:endParaRPr lang="zh-CN" altLang="da-DK" dirty="0">
              <a:solidFill>
                <a:schemeClr val="tx1">
                  <a:lumMod val="75000"/>
                  <a:lumOff val="25000"/>
                </a:schemeClr>
              </a:solidFill>
              <a:cs typeface="+mn-ea"/>
              <a:sym typeface="+mn-lt"/>
            </a:endParaRPr>
          </a:p>
        </p:txBody>
      </p:sp>
      <p:sp>
        <p:nvSpPr>
          <p:cNvPr id="3" name="TextBox 1210"/>
          <p:cNvSpPr/>
          <p:nvPr>
            <p:custDataLst>
              <p:tags r:id="rId23"/>
            </p:custDataLst>
          </p:nvPr>
        </p:nvSpPr>
        <p:spPr>
          <a:xfrm>
            <a:off x="6446634" y="2844579"/>
            <a:ext cx="1280160" cy="345440"/>
          </a:xfrm>
          <a:prstGeom prst="rect">
            <a:avLst/>
          </a:prstGeom>
          <a:noFill/>
          <a:ln w="9525">
            <a:noFill/>
            <a:miter/>
          </a:ln>
          <a:extLst>
            <a:ext uri="{909E8E84-426E-40DD-AFC4-6F175D3DCCD1}">
              <a14:hiddenFill xmlns:a14="http://schemas.microsoft.com/office/drawing/2010/main">
                <a:solidFill>
                  <a:srgbClr val="5CA0B4"/>
                </a:solidFill>
              </a14:hiddenFill>
            </a:ext>
          </a:extLst>
        </p:spPr>
        <p:txBody>
          <a:bodyPr wrap="none" lIns="68580" tIns="34290" rIns="68580" bIns="34290">
            <a:spAutoFit/>
          </a:bodyPr>
          <a:lstStyle/>
          <a:p>
            <a:pPr lvl="0" algn="l"/>
            <a:r>
              <a:rPr lang="zh-CN" altLang="en-US" sz="1800" b="1" dirty="0">
                <a:solidFill>
                  <a:srgbClr val="1B4367"/>
                </a:solidFill>
                <a:cs typeface="+mn-ea"/>
                <a:sym typeface="+mn-lt"/>
              </a:rPr>
              <a:t>利用测评表</a:t>
            </a:r>
            <a:endParaRPr lang="zh-CN" altLang="en-US" sz="1800" b="1" dirty="0">
              <a:solidFill>
                <a:srgbClr val="1B4367"/>
              </a:solidFill>
              <a:cs typeface="+mn-ea"/>
              <a:sym typeface="+mn-lt"/>
            </a:endParaRPr>
          </a:p>
        </p:txBody>
      </p:sp>
      <p:sp>
        <p:nvSpPr>
          <p:cNvPr id="12" name="文本框 11"/>
          <p:cNvSpPr txBox="1"/>
          <p:nvPr>
            <p:custDataLst>
              <p:tags r:id="rId24"/>
            </p:custDataLst>
          </p:nvPr>
        </p:nvSpPr>
        <p:spPr>
          <a:xfrm>
            <a:off x="6171565" y="3082925"/>
            <a:ext cx="2901950" cy="922655"/>
          </a:xfrm>
          <a:prstGeom prst="rect">
            <a:avLst/>
          </a:prstGeom>
          <a:noFill/>
          <a:ln>
            <a:noFill/>
          </a:ln>
          <a:extLst>
            <a:ext uri="{909E8E84-426E-40DD-AFC4-6F175D3DCCD1}">
              <a14:hiddenFill xmlns:a14="http://schemas.microsoft.com/office/drawing/2010/main">
                <a:solidFill>
                  <a:srgbClr val="5CA0B4"/>
                </a:solidFill>
              </a14:hiddenFill>
            </a:ext>
          </a:extLst>
        </p:spPr>
        <p:txBody>
          <a:bodyPr wrap="square" lIns="68580" tIns="34290" rIns="68580" bIns="34290" rtlCol="0">
            <a:spAutoFit/>
          </a:bodyPr>
          <a:lstStyle/>
          <a:p>
            <a:pPr indent="0" algn="just" fontAlgn="auto">
              <a:lnSpc>
                <a:spcPts val="2220"/>
              </a:lnSpc>
            </a:pPr>
            <a:r>
              <a:rPr lang="zh-CN" altLang="da-DK" dirty="0">
                <a:solidFill>
                  <a:schemeClr val="tx1">
                    <a:lumMod val="75000"/>
                    <a:lumOff val="25000"/>
                  </a:schemeClr>
                </a:solidFill>
                <a:cs typeface="+mn-ea"/>
                <a:sym typeface="+mn-lt"/>
              </a:rPr>
              <a:t>利用职业技能测评对现有技能水平进行测验，或是进行职业能力倾向测验。</a:t>
            </a:r>
            <a:endParaRPr lang="zh-CN" altLang="da-DK" dirty="0">
              <a:solidFill>
                <a:schemeClr val="tx1">
                  <a:lumMod val="75000"/>
                  <a:lumOff val="25000"/>
                </a:schemeClr>
              </a:solidFill>
              <a:cs typeface="+mn-ea"/>
              <a:sym typeface="+mn-lt"/>
            </a:endParaRPr>
          </a:p>
        </p:txBody>
      </p:sp>
      <p:sp>
        <p:nvSpPr>
          <p:cNvPr id="13" name="TextBox 1210"/>
          <p:cNvSpPr/>
          <p:nvPr>
            <p:custDataLst>
              <p:tags r:id="rId25"/>
            </p:custDataLst>
          </p:nvPr>
        </p:nvSpPr>
        <p:spPr>
          <a:xfrm>
            <a:off x="6513867" y="4056843"/>
            <a:ext cx="2194560" cy="345440"/>
          </a:xfrm>
          <a:prstGeom prst="rect">
            <a:avLst/>
          </a:prstGeom>
          <a:noFill/>
          <a:ln w="9525">
            <a:noFill/>
            <a:miter/>
          </a:ln>
          <a:extLst>
            <a:ext uri="{909E8E84-426E-40DD-AFC4-6F175D3DCCD1}">
              <a14:hiddenFill xmlns:a14="http://schemas.microsoft.com/office/drawing/2010/main">
                <a:solidFill>
                  <a:srgbClr val="5CA0B4"/>
                </a:solidFill>
              </a14:hiddenFill>
            </a:ext>
          </a:extLst>
        </p:spPr>
        <p:txBody>
          <a:bodyPr wrap="none" lIns="68580" tIns="34290" rIns="68580" bIns="34290">
            <a:spAutoFit/>
          </a:bodyPr>
          <a:lstStyle/>
          <a:p>
            <a:pPr lvl="0" algn="l"/>
            <a:r>
              <a:rPr lang="zh-CN" altLang="en-US" sz="1800" b="1" dirty="0">
                <a:solidFill>
                  <a:srgbClr val="1B4367"/>
                </a:solidFill>
                <a:cs typeface="+mn-ea"/>
                <a:sym typeface="+mn-lt"/>
              </a:rPr>
              <a:t>编写与分析成就故事</a:t>
            </a:r>
            <a:endParaRPr lang="zh-CN" altLang="en-US" sz="1800" b="1" dirty="0">
              <a:solidFill>
                <a:srgbClr val="1B4367"/>
              </a:solidFill>
              <a:cs typeface="+mn-ea"/>
              <a:sym typeface="+mn-lt"/>
            </a:endParaRPr>
          </a:p>
        </p:txBody>
      </p:sp>
      <p:sp>
        <p:nvSpPr>
          <p:cNvPr id="30" name="文本框 29"/>
          <p:cNvSpPr txBox="1"/>
          <p:nvPr>
            <p:custDataLst>
              <p:tags r:id="rId26"/>
            </p:custDataLst>
          </p:nvPr>
        </p:nvSpPr>
        <p:spPr>
          <a:xfrm>
            <a:off x="6513830" y="4402455"/>
            <a:ext cx="2270760" cy="353060"/>
          </a:xfrm>
          <a:prstGeom prst="rect">
            <a:avLst/>
          </a:prstGeom>
          <a:noFill/>
          <a:ln>
            <a:noFill/>
          </a:ln>
          <a:extLst>
            <a:ext uri="{909E8E84-426E-40DD-AFC4-6F175D3DCCD1}">
              <a14:hiddenFill xmlns:a14="http://schemas.microsoft.com/office/drawing/2010/main">
                <a:solidFill>
                  <a:srgbClr val="5CA0B4"/>
                </a:solidFill>
              </a14:hiddenFill>
            </a:ext>
          </a:extLst>
        </p:spPr>
        <p:txBody>
          <a:bodyPr wrap="square" lIns="68580" tIns="34290" rIns="68580" bIns="34290" rtlCol="0">
            <a:spAutoFit/>
          </a:bodyPr>
          <a:lstStyle/>
          <a:p>
            <a:pPr indent="0" algn="just" fontAlgn="auto">
              <a:lnSpc>
                <a:spcPts val="2220"/>
              </a:lnSpc>
            </a:pPr>
            <a:r>
              <a:rPr lang="zh-CN" altLang="da-DK" dirty="0">
                <a:solidFill>
                  <a:schemeClr val="tx1">
                    <a:lumMod val="75000"/>
                    <a:lumOff val="25000"/>
                  </a:schemeClr>
                </a:solidFill>
                <a:cs typeface="+mn-ea"/>
                <a:sym typeface="+mn-lt"/>
              </a:rPr>
              <a:t>回忆自己取得过的成就。</a:t>
            </a:r>
            <a:endParaRPr lang="zh-CN" altLang="da-DK" dirty="0">
              <a:solidFill>
                <a:schemeClr val="tx1">
                  <a:lumMod val="75000"/>
                  <a:lumOff val="25000"/>
                </a:schemeClr>
              </a:solidFill>
              <a:cs typeface="+mn-ea"/>
              <a:sym typeface="+mn-lt"/>
            </a:endParaRPr>
          </a:p>
        </p:txBody>
      </p:sp>
      <p:sp>
        <p:nvSpPr>
          <p:cNvPr id="89" name="Chord 88"/>
          <p:cNvSpPr/>
          <p:nvPr/>
        </p:nvSpPr>
        <p:spPr>
          <a:xfrm>
            <a:off x="3478848" y="3325495"/>
            <a:ext cx="2186305" cy="1818005"/>
          </a:xfrm>
          <a:prstGeom prst="chord">
            <a:avLst>
              <a:gd name="adj1" fmla="val 10841139"/>
              <a:gd name="adj2" fmla="val 21551980"/>
            </a:avLst>
          </a:pr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6270" tIns="226270" rIns="226270" bIns="226270" numCol="1" spcCol="1270" anchor="b" anchorCtr="0">
            <a:noAutofit/>
          </a:bodyPr>
          <a:p>
            <a:pPr algn="ctr" defTabSz="1718310">
              <a:lnSpc>
                <a:spcPct val="90000"/>
              </a:lnSpc>
              <a:spcBef>
                <a:spcPct val="0"/>
              </a:spcBef>
              <a:spcAft>
                <a:spcPct val="35000"/>
              </a:spcAft>
            </a:pPr>
            <a:endParaRPr lang="en-US" sz="7200" dirty="0">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0">
        <p14:warp/>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16"/>
                                        </p:tgtEl>
                                        <p:attrNameLst>
                                          <p:attrName>style.visibility</p:attrName>
                                        </p:attrNameLst>
                                      </p:cBhvr>
                                      <p:to>
                                        <p:strVal val="visible"/>
                                      </p:to>
                                    </p:set>
                                    <p:anim calcmode="lin" valueType="num">
                                      <p:cBhvr>
                                        <p:cTn id="7" dur="500" fill="hold"/>
                                        <p:tgtEl>
                                          <p:spTgt spid="1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6"/>
                                        </p:tgtEl>
                                        <p:attrNameLst>
                                          <p:attrName>ppt_y</p:attrName>
                                        </p:attrNameLst>
                                      </p:cBhvr>
                                      <p:tavLst>
                                        <p:tav tm="0">
                                          <p:val>
                                            <p:strVal val="#ppt_y"/>
                                          </p:val>
                                        </p:tav>
                                        <p:tav tm="100000">
                                          <p:val>
                                            <p:strVal val="#ppt_y"/>
                                          </p:val>
                                        </p:tav>
                                      </p:tavLst>
                                    </p:anim>
                                    <p:anim calcmode="lin" valueType="num">
                                      <p:cBhvr>
                                        <p:cTn id="9" dur="500" fill="hold"/>
                                        <p:tgtEl>
                                          <p:spTgt spid="1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16"/>
                                        </p:tgtEl>
                                      </p:cBhvr>
                                    </p:animEffect>
                                  </p:childTnLst>
                                </p:cTn>
                              </p:par>
                            </p:childTnLst>
                          </p:cTn>
                        </p:par>
                        <p:par>
                          <p:cTn id="12" fill="hold">
                            <p:stCondLst>
                              <p:cond delay="1149"/>
                            </p:stCondLst>
                            <p:childTnLst>
                              <p:par>
                                <p:cTn id="13" presetID="22" presetClass="entr" presetSubtype="8" fill="hold" nodeType="afterEffect">
                                  <p:stCondLst>
                                    <p:cond delay="0"/>
                                  </p:stCondLst>
                                  <p:childTnLst>
                                    <p:set>
                                      <p:cBhvr>
                                        <p:cTn id="14" dur="1" fill="hold">
                                          <p:stCondLst>
                                            <p:cond delay="0"/>
                                          </p:stCondLst>
                                        </p:cTn>
                                        <p:tgtEl>
                                          <p:spTgt spid="45"/>
                                        </p:tgtEl>
                                        <p:attrNameLst>
                                          <p:attrName>style.visibility</p:attrName>
                                        </p:attrNameLst>
                                      </p:cBhvr>
                                      <p:to>
                                        <p:strVal val="visible"/>
                                      </p:to>
                                    </p:set>
                                    <p:animEffect transition="in" filter="wipe(left)">
                                      <p:cBhvr>
                                        <p:cTn id="15" dur="300"/>
                                        <p:tgtEl>
                                          <p:spTgt spid="45"/>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26"/>
                                        </p:tgtEl>
                                        <p:attrNameLst>
                                          <p:attrName>style.visibility</p:attrName>
                                        </p:attrNameLst>
                                      </p:cBhvr>
                                      <p:to>
                                        <p:strVal val="visible"/>
                                      </p:to>
                                    </p:set>
                                    <p:anim calcmode="lin" valueType="num">
                                      <p:cBhvr>
                                        <p:cTn id="18" dur="500" fill="hold"/>
                                        <p:tgtEl>
                                          <p:spTgt spid="26"/>
                                        </p:tgtEl>
                                        <p:attrNameLst>
                                          <p:attrName>ppt_w</p:attrName>
                                        </p:attrNameLst>
                                      </p:cBhvr>
                                      <p:tavLst>
                                        <p:tav tm="0">
                                          <p:val>
                                            <p:fltVal val="0"/>
                                          </p:val>
                                        </p:tav>
                                        <p:tav tm="100000">
                                          <p:val>
                                            <p:strVal val="#ppt_w"/>
                                          </p:val>
                                        </p:tav>
                                      </p:tavLst>
                                    </p:anim>
                                    <p:anim calcmode="lin" valueType="num">
                                      <p:cBhvr>
                                        <p:cTn id="19" dur="500" fill="hold"/>
                                        <p:tgtEl>
                                          <p:spTgt spid="26"/>
                                        </p:tgtEl>
                                        <p:attrNameLst>
                                          <p:attrName>ppt_h</p:attrName>
                                        </p:attrNameLst>
                                      </p:cBhvr>
                                      <p:tavLst>
                                        <p:tav tm="0">
                                          <p:val>
                                            <p:fltVal val="0"/>
                                          </p:val>
                                        </p:tav>
                                        <p:tav tm="100000">
                                          <p:val>
                                            <p:strVal val="#ppt_h"/>
                                          </p:val>
                                        </p:tav>
                                      </p:tavLst>
                                    </p:anim>
                                    <p:animEffect transition="in" filter="fade">
                                      <p:cBhvr>
                                        <p:cTn id="20" dur="500"/>
                                        <p:tgtEl>
                                          <p:spTgt spid="26"/>
                                        </p:tgtEl>
                                      </p:cBhvr>
                                    </p:animEffect>
                                  </p:childTnLst>
                                </p:cTn>
                              </p:par>
                            </p:childTnLst>
                          </p:cTn>
                        </p:par>
                        <p:par>
                          <p:cTn id="21" fill="hold">
                            <p:stCondLst>
                              <p:cond delay="1649"/>
                            </p:stCondLst>
                            <p:childTnLst>
                              <p:par>
                                <p:cTn id="22" presetID="53" presetClass="entr" presetSubtype="16" fill="hold" nodeType="after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p:cTn id="24" dur="500" fill="hold"/>
                                        <p:tgtEl>
                                          <p:spTgt spid="11"/>
                                        </p:tgtEl>
                                        <p:attrNameLst>
                                          <p:attrName>ppt_w</p:attrName>
                                        </p:attrNameLst>
                                      </p:cBhvr>
                                      <p:tavLst>
                                        <p:tav tm="0">
                                          <p:val>
                                            <p:fltVal val="0"/>
                                          </p:val>
                                        </p:tav>
                                        <p:tav tm="100000">
                                          <p:val>
                                            <p:strVal val="#ppt_w"/>
                                          </p:val>
                                        </p:tav>
                                      </p:tavLst>
                                    </p:anim>
                                    <p:anim calcmode="lin" valueType="num">
                                      <p:cBhvr>
                                        <p:cTn id="25" dur="500" fill="hold"/>
                                        <p:tgtEl>
                                          <p:spTgt spid="11"/>
                                        </p:tgtEl>
                                        <p:attrNameLst>
                                          <p:attrName>ppt_h</p:attrName>
                                        </p:attrNameLst>
                                      </p:cBhvr>
                                      <p:tavLst>
                                        <p:tav tm="0">
                                          <p:val>
                                            <p:fltVal val="0"/>
                                          </p:val>
                                        </p:tav>
                                        <p:tav tm="100000">
                                          <p:val>
                                            <p:strVal val="#ppt_h"/>
                                          </p:val>
                                        </p:tav>
                                      </p:tavLst>
                                    </p:anim>
                                    <p:animEffect transition="in" filter="fade">
                                      <p:cBhvr>
                                        <p:cTn id="26" dur="500"/>
                                        <p:tgtEl>
                                          <p:spTgt spid="11"/>
                                        </p:tgtEl>
                                      </p:cBhvr>
                                    </p:animEffect>
                                  </p:childTnLst>
                                </p:cTn>
                              </p:par>
                            </p:childTnLst>
                          </p:cTn>
                        </p:par>
                        <p:par>
                          <p:cTn id="27" fill="hold">
                            <p:stCondLst>
                              <p:cond delay="2149"/>
                            </p:stCondLst>
                            <p:childTnLst>
                              <p:par>
                                <p:cTn id="28" presetID="42" presetClass="entr" presetSubtype="0" fill="hold" grpId="0" nodeType="after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fade">
                                      <p:cBhvr>
                                        <p:cTn id="30" dur="1000"/>
                                        <p:tgtEl>
                                          <p:spTgt spid="20"/>
                                        </p:tgtEl>
                                      </p:cBhvr>
                                    </p:animEffect>
                                    <p:anim calcmode="lin" valueType="num">
                                      <p:cBhvr>
                                        <p:cTn id="31" dur="1000" fill="hold"/>
                                        <p:tgtEl>
                                          <p:spTgt spid="20"/>
                                        </p:tgtEl>
                                        <p:attrNameLst>
                                          <p:attrName>ppt_x</p:attrName>
                                        </p:attrNameLst>
                                      </p:cBhvr>
                                      <p:tavLst>
                                        <p:tav tm="0">
                                          <p:val>
                                            <p:strVal val="#ppt_x"/>
                                          </p:val>
                                        </p:tav>
                                        <p:tav tm="100000">
                                          <p:val>
                                            <p:strVal val="#ppt_x"/>
                                          </p:val>
                                        </p:tav>
                                      </p:tavLst>
                                    </p:anim>
                                    <p:anim calcmode="lin" valueType="num">
                                      <p:cBhvr>
                                        <p:cTn id="32" dur="1000" fill="hold"/>
                                        <p:tgtEl>
                                          <p:spTgt spid="20"/>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fade">
                                      <p:cBhvr>
                                        <p:cTn id="35" dur="1000"/>
                                        <p:tgtEl>
                                          <p:spTgt spid="21"/>
                                        </p:tgtEl>
                                      </p:cBhvr>
                                    </p:animEffect>
                                    <p:anim calcmode="lin" valueType="num">
                                      <p:cBhvr>
                                        <p:cTn id="36" dur="1000" fill="hold"/>
                                        <p:tgtEl>
                                          <p:spTgt spid="21"/>
                                        </p:tgtEl>
                                        <p:attrNameLst>
                                          <p:attrName>ppt_x</p:attrName>
                                        </p:attrNameLst>
                                      </p:cBhvr>
                                      <p:tavLst>
                                        <p:tav tm="0">
                                          <p:val>
                                            <p:strVal val="#ppt_x"/>
                                          </p:val>
                                        </p:tav>
                                        <p:tav tm="100000">
                                          <p:val>
                                            <p:strVal val="#ppt_x"/>
                                          </p:val>
                                        </p:tav>
                                      </p:tavLst>
                                    </p:anim>
                                    <p:anim calcmode="lin" valueType="num">
                                      <p:cBhvr>
                                        <p:cTn id="37" dur="1000" fill="hold"/>
                                        <p:tgtEl>
                                          <p:spTgt spid="21"/>
                                        </p:tgtEl>
                                        <p:attrNameLst>
                                          <p:attrName>ppt_y</p:attrName>
                                        </p:attrNameLst>
                                      </p:cBhvr>
                                      <p:tavLst>
                                        <p:tav tm="0">
                                          <p:val>
                                            <p:strVal val="#ppt_y+.1"/>
                                          </p:val>
                                        </p:tav>
                                        <p:tav tm="100000">
                                          <p:val>
                                            <p:strVal val="#ppt_y"/>
                                          </p:val>
                                        </p:tav>
                                      </p:tavLst>
                                    </p:anim>
                                  </p:childTnLst>
                                </p:cTn>
                              </p:par>
                            </p:childTnLst>
                          </p:cTn>
                        </p:par>
                        <p:par>
                          <p:cTn id="38" fill="hold">
                            <p:stCondLst>
                              <p:cond delay="3149"/>
                            </p:stCondLst>
                            <p:childTnLst>
                              <p:par>
                                <p:cTn id="39" presetID="53" presetClass="entr" presetSubtype="16" fill="hold" nodeType="afterEffect">
                                  <p:stCondLst>
                                    <p:cond delay="0"/>
                                  </p:stCondLst>
                                  <p:childTnLst>
                                    <p:set>
                                      <p:cBhvr>
                                        <p:cTn id="40" dur="1" fill="hold">
                                          <p:stCondLst>
                                            <p:cond delay="0"/>
                                          </p:stCondLst>
                                        </p:cTn>
                                        <p:tgtEl>
                                          <p:spTgt spid="5"/>
                                        </p:tgtEl>
                                        <p:attrNameLst>
                                          <p:attrName>style.visibility</p:attrName>
                                        </p:attrNameLst>
                                      </p:cBhvr>
                                      <p:to>
                                        <p:strVal val="visible"/>
                                      </p:to>
                                    </p:set>
                                    <p:anim calcmode="lin" valueType="num">
                                      <p:cBhvr>
                                        <p:cTn id="41" dur="500" fill="hold"/>
                                        <p:tgtEl>
                                          <p:spTgt spid="5"/>
                                        </p:tgtEl>
                                        <p:attrNameLst>
                                          <p:attrName>ppt_w</p:attrName>
                                        </p:attrNameLst>
                                      </p:cBhvr>
                                      <p:tavLst>
                                        <p:tav tm="0">
                                          <p:val>
                                            <p:fltVal val="0"/>
                                          </p:val>
                                        </p:tav>
                                        <p:tav tm="100000">
                                          <p:val>
                                            <p:strVal val="#ppt_w"/>
                                          </p:val>
                                        </p:tav>
                                      </p:tavLst>
                                    </p:anim>
                                    <p:anim calcmode="lin" valueType="num">
                                      <p:cBhvr>
                                        <p:cTn id="42" dur="500" fill="hold"/>
                                        <p:tgtEl>
                                          <p:spTgt spid="5"/>
                                        </p:tgtEl>
                                        <p:attrNameLst>
                                          <p:attrName>ppt_h</p:attrName>
                                        </p:attrNameLst>
                                      </p:cBhvr>
                                      <p:tavLst>
                                        <p:tav tm="0">
                                          <p:val>
                                            <p:fltVal val="0"/>
                                          </p:val>
                                        </p:tav>
                                        <p:tav tm="100000">
                                          <p:val>
                                            <p:strVal val="#ppt_h"/>
                                          </p:val>
                                        </p:tav>
                                      </p:tavLst>
                                    </p:anim>
                                    <p:animEffect transition="in" filter="fade">
                                      <p:cBhvr>
                                        <p:cTn id="43" dur="500"/>
                                        <p:tgtEl>
                                          <p:spTgt spid="5"/>
                                        </p:tgtEl>
                                      </p:cBhvr>
                                    </p:animEffect>
                                  </p:childTnLst>
                                </p:cTn>
                              </p:par>
                            </p:childTnLst>
                          </p:cTn>
                        </p:par>
                        <p:par>
                          <p:cTn id="44" fill="hold">
                            <p:stCondLst>
                              <p:cond delay="3649"/>
                            </p:stCondLst>
                            <p:childTnLst>
                              <p:par>
                                <p:cTn id="45" presetID="42" presetClass="entr" presetSubtype="0" fill="hold" grpId="0" nodeType="afterEffect">
                                  <p:stCondLst>
                                    <p:cond delay="0"/>
                                  </p:stCondLst>
                                  <p:childTnLst>
                                    <p:set>
                                      <p:cBhvr>
                                        <p:cTn id="46" dur="1" fill="hold">
                                          <p:stCondLst>
                                            <p:cond delay="0"/>
                                          </p:stCondLst>
                                        </p:cTn>
                                        <p:tgtEl>
                                          <p:spTgt spid="39962"/>
                                        </p:tgtEl>
                                        <p:attrNameLst>
                                          <p:attrName>style.visibility</p:attrName>
                                        </p:attrNameLst>
                                      </p:cBhvr>
                                      <p:to>
                                        <p:strVal val="visible"/>
                                      </p:to>
                                    </p:set>
                                    <p:animEffect transition="in" filter="fade">
                                      <p:cBhvr>
                                        <p:cTn id="47" dur="1000"/>
                                        <p:tgtEl>
                                          <p:spTgt spid="39962"/>
                                        </p:tgtEl>
                                      </p:cBhvr>
                                    </p:animEffect>
                                    <p:anim calcmode="lin" valueType="num">
                                      <p:cBhvr>
                                        <p:cTn id="48" dur="1000" fill="hold"/>
                                        <p:tgtEl>
                                          <p:spTgt spid="39962"/>
                                        </p:tgtEl>
                                        <p:attrNameLst>
                                          <p:attrName>ppt_x</p:attrName>
                                        </p:attrNameLst>
                                      </p:cBhvr>
                                      <p:tavLst>
                                        <p:tav tm="0">
                                          <p:val>
                                            <p:strVal val="#ppt_x"/>
                                          </p:val>
                                        </p:tav>
                                        <p:tav tm="100000">
                                          <p:val>
                                            <p:strVal val="#ppt_x"/>
                                          </p:val>
                                        </p:tav>
                                      </p:tavLst>
                                    </p:anim>
                                    <p:anim calcmode="lin" valueType="num">
                                      <p:cBhvr>
                                        <p:cTn id="49" dur="1000" fill="hold"/>
                                        <p:tgtEl>
                                          <p:spTgt spid="39962"/>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fade">
                                      <p:cBhvr>
                                        <p:cTn id="52" dur="1000"/>
                                        <p:tgtEl>
                                          <p:spTgt spid="18"/>
                                        </p:tgtEl>
                                      </p:cBhvr>
                                    </p:animEffect>
                                    <p:anim calcmode="lin" valueType="num">
                                      <p:cBhvr>
                                        <p:cTn id="53" dur="1000" fill="hold"/>
                                        <p:tgtEl>
                                          <p:spTgt spid="18"/>
                                        </p:tgtEl>
                                        <p:attrNameLst>
                                          <p:attrName>ppt_x</p:attrName>
                                        </p:attrNameLst>
                                      </p:cBhvr>
                                      <p:tavLst>
                                        <p:tav tm="0">
                                          <p:val>
                                            <p:strVal val="#ppt_x"/>
                                          </p:val>
                                        </p:tav>
                                        <p:tav tm="100000">
                                          <p:val>
                                            <p:strVal val="#ppt_x"/>
                                          </p:val>
                                        </p:tav>
                                      </p:tavLst>
                                    </p:anim>
                                    <p:anim calcmode="lin" valueType="num">
                                      <p:cBhvr>
                                        <p:cTn id="54" dur="1000" fill="hold"/>
                                        <p:tgtEl>
                                          <p:spTgt spid="18"/>
                                        </p:tgtEl>
                                        <p:attrNameLst>
                                          <p:attrName>ppt_y</p:attrName>
                                        </p:attrNameLst>
                                      </p:cBhvr>
                                      <p:tavLst>
                                        <p:tav tm="0">
                                          <p:val>
                                            <p:strVal val="#ppt_y+.1"/>
                                          </p:val>
                                        </p:tav>
                                        <p:tav tm="100000">
                                          <p:val>
                                            <p:strVal val="#ppt_y"/>
                                          </p:val>
                                        </p:tav>
                                      </p:tavLst>
                                    </p:anim>
                                  </p:childTnLst>
                                </p:cTn>
                              </p:par>
                            </p:childTnLst>
                          </p:cTn>
                        </p:par>
                        <p:par>
                          <p:cTn id="55" fill="hold">
                            <p:stCondLst>
                              <p:cond delay="4649"/>
                            </p:stCondLst>
                            <p:childTnLst>
                              <p:par>
                                <p:cTn id="56" presetID="53" presetClass="entr" presetSubtype="16" fill="hold" nodeType="afterEffect">
                                  <p:stCondLst>
                                    <p:cond delay="0"/>
                                  </p:stCondLst>
                                  <p:childTnLst>
                                    <p:set>
                                      <p:cBhvr>
                                        <p:cTn id="57" dur="1" fill="hold">
                                          <p:stCondLst>
                                            <p:cond delay="0"/>
                                          </p:stCondLst>
                                        </p:cTn>
                                        <p:tgtEl>
                                          <p:spTgt spid="8"/>
                                        </p:tgtEl>
                                        <p:attrNameLst>
                                          <p:attrName>style.visibility</p:attrName>
                                        </p:attrNameLst>
                                      </p:cBhvr>
                                      <p:to>
                                        <p:strVal val="visible"/>
                                      </p:to>
                                    </p:set>
                                    <p:anim calcmode="lin" valueType="num">
                                      <p:cBhvr>
                                        <p:cTn id="58" dur="500" fill="hold"/>
                                        <p:tgtEl>
                                          <p:spTgt spid="8"/>
                                        </p:tgtEl>
                                        <p:attrNameLst>
                                          <p:attrName>ppt_w</p:attrName>
                                        </p:attrNameLst>
                                      </p:cBhvr>
                                      <p:tavLst>
                                        <p:tav tm="0">
                                          <p:val>
                                            <p:fltVal val="0"/>
                                          </p:val>
                                        </p:tav>
                                        <p:tav tm="100000">
                                          <p:val>
                                            <p:strVal val="#ppt_w"/>
                                          </p:val>
                                        </p:tav>
                                      </p:tavLst>
                                    </p:anim>
                                    <p:anim calcmode="lin" valueType="num">
                                      <p:cBhvr>
                                        <p:cTn id="59" dur="500" fill="hold"/>
                                        <p:tgtEl>
                                          <p:spTgt spid="8"/>
                                        </p:tgtEl>
                                        <p:attrNameLst>
                                          <p:attrName>ppt_h</p:attrName>
                                        </p:attrNameLst>
                                      </p:cBhvr>
                                      <p:tavLst>
                                        <p:tav tm="0">
                                          <p:val>
                                            <p:fltVal val="0"/>
                                          </p:val>
                                        </p:tav>
                                        <p:tav tm="100000">
                                          <p:val>
                                            <p:strVal val="#ppt_h"/>
                                          </p:val>
                                        </p:tav>
                                      </p:tavLst>
                                    </p:anim>
                                    <p:animEffect transition="in" filter="fade">
                                      <p:cBhvr>
                                        <p:cTn id="60" dur="500"/>
                                        <p:tgtEl>
                                          <p:spTgt spid="8"/>
                                        </p:tgtEl>
                                      </p:cBhvr>
                                    </p:animEffect>
                                  </p:childTnLst>
                                </p:cTn>
                              </p:par>
                            </p:childTnLst>
                          </p:cTn>
                        </p:par>
                        <p:par>
                          <p:cTn id="61" fill="hold">
                            <p:stCondLst>
                              <p:cond delay="5149"/>
                            </p:stCondLst>
                            <p:childTnLst>
                              <p:par>
                                <p:cTn id="62" presetID="42" presetClass="entr" presetSubtype="0" fill="hold" grpId="0" nodeType="afterEffect">
                                  <p:stCondLst>
                                    <p:cond delay="0"/>
                                  </p:stCondLst>
                                  <p:childTnLst>
                                    <p:set>
                                      <p:cBhvr>
                                        <p:cTn id="63" dur="1" fill="hold">
                                          <p:stCondLst>
                                            <p:cond delay="0"/>
                                          </p:stCondLst>
                                        </p:cTn>
                                        <p:tgtEl>
                                          <p:spTgt spid="22"/>
                                        </p:tgtEl>
                                        <p:attrNameLst>
                                          <p:attrName>style.visibility</p:attrName>
                                        </p:attrNameLst>
                                      </p:cBhvr>
                                      <p:to>
                                        <p:strVal val="visible"/>
                                      </p:to>
                                    </p:set>
                                    <p:animEffect transition="in" filter="fade">
                                      <p:cBhvr>
                                        <p:cTn id="64" dur="1000"/>
                                        <p:tgtEl>
                                          <p:spTgt spid="22"/>
                                        </p:tgtEl>
                                      </p:cBhvr>
                                    </p:animEffect>
                                    <p:anim calcmode="lin" valueType="num">
                                      <p:cBhvr>
                                        <p:cTn id="65" dur="1000" fill="hold"/>
                                        <p:tgtEl>
                                          <p:spTgt spid="22"/>
                                        </p:tgtEl>
                                        <p:attrNameLst>
                                          <p:attrName>ppt_x</p:attrName>
                                        </p:attrNameLst>
                                      </p:cBhvr>
                                      <p:tavLst>
                                        <p:tav tm="0">
                                          <p:val>
                                            <p:strVal val="#ppt_x"/>
                                          </p:val>
                                        </p:tav>
                                        <p:tav tm="100000">
                                          <p:val>
                                            <p:strVal val="#ppt_x"/>
                                          </p:val>
                                        </p:tav>
                                      </p:tavLst>
                                    </p:anim>
                                    <p:anim calcmode="lin" valueType="num">
                                      <p:cBhvr>
                                        <p:cTn id="66" dur="1000" fill="hold"/>
                                        <p:tgtEl>
                                          <p:spTgt spid="22"/>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23"/>
                                        </p:tgtEl>
                                        <p:attrNameLst>
                                          <p:attrName>style.visibility</p:attrName>
                                        </p:attrNameLst>
                                      </p:cBhvr>
                                      <p:to>
                                        <p:strVal val="visible"/>
                                      </p:to>
                                    </p:set>
                                    <p:animEffect transition="in" filter="fade">
                                      <p:cBhvr>
                                        <p:cTn id="69" dur="1000"/>
                                        <p:tgtEl>
                                          <p:spTgt spid="23"/>
                                        </p:tgtEl>
                                      </p:cBhvr>
                                    </p:animEffect>
                                    <p:anim calcmode="lin" valueType="num">
                                      <p:cBhvr>
                                        <p:cTn id="70" dur="1000" fill="hold"/>
                                        <p:tgtEl>
                                          <p:spTgt spid="23"/>
                                        </p:tgtEl>
                                        <p:attrNameLst>
                                          <p:attrName>ppt_x</p:attrName>
                                        </p:attrNameLst>
                                      </p:cBhvr>
                                      <p:tavLst>
                                        <p:tav tm="0">
                                          <p:val>
                                            <p:strVal val="#ppt_x"/>
                                          </p:val>
                                        </p:tav>
                                        <p:tav tm="100000">
                                          <p:val>
                                            <p:strVal val="#ppt_x"/>
                                          </p:val>
                                        </p:tav>
                                      </p:tavLst>
                                    </p:anim>
                                    <p:anim calcmode="lin" valueType="num">
                                      <p:cBhvr>
                                        <p:cTn id="71" dur="1000" fill="hold"/>
                                        <p:tgtEl>
                                          <p:spTgt spid="23"/>
                                        </p:tgtEl>
                                        <p:attrNameLst>
                                          <p:attrName>ppt_y</p:attrName>
                                        </p:attrNameLst>
                                      </p:cBhvr>
                                      <p:tavLst>
                                        <p:tav tm="0">
                                          <p:val>
                                            <p:strVal val="#ppt_y+.1"/>
                                          </p:val>
                                        </p:tav>
                                        <p:tav tm="100000">
                                          <p:val>
                                            <p:strVal val="#ppt_y"/>
                                          </p:val>
                                        </p:tav>
                                      </p:tavLst>
                                    </p:anim>
                                  </p:childTnLst>
                                </p:cTn>
                              </p:par>
                            </p:childTnLst>
                          </p:cTn>
                        </p:par>
                        <p:par>
                          <p:cTn id="72" fill="hold">
                            <p:stCondLst>
                              <p:cond delay="6149"/>
                            </p:stCondLst>
                            <p:childTnLst>
                              <p:par>
                                <p:cTn id="73" presetID="53" presetClass="entr" presetSubtype="16" fill="hold" nodeType="afterEffect">
                                  <p:stCondLst>
                                    <p:cond delay="0"/>
                                  </p:stCondLst>
                                  <p:childTnLst>
                                    <p:set>
                                      <p:cBhvr>
                                        <p:cTn id="74" dur="1" fill="hold">
                                          <p:stCondLst>
                                            <p:cond delay="0"/>
                                          </p:stCondLst>
                                        </p:cTn>
                                        <p:tgtEl>
                                          <p:spTgt spid="15"/>
                                        </p:tgtEl>
                                        <p:attrNameLst>
                                          <p:attrName>style.visibility</p:attrName>
                                        </p:attrNameLst>
                                      </p:cBhvr>
                                      <p:to>
                                        <p:strVal val="visible"/>
                                      </p:to>
                                    </p:set>
                                    <p:anim calcmode="lin" valueType="num">
                                      <p:cBhvr>
                                        <p:cTn id="75" dur="500" fill="hold"/>
                                        <p:tgtEl>
                                          <p:spTgt spid="15"/>
                                        </p:tgtEl>
                                        <p:attrNameLst>
                                          <p:attrName>ppt_w</p:attrName>
                                        </p:attrNameLst>
                                      </p:cBhvr>
                                      <p:tavLst>
                                        <p:tav tm="0">
                                          <p:val>
                                            <p:fltVal val="0"/>
                                          </p:val>
                                        </p:tav>
                                        <p:tav tm="100000">
                                          <p:val>
                                            <p:strVal val="#ppt_w"/>
                                          </p:val>
                                        </p:tav>
                                      </p:tavLst>
                                    </p:anim>
                                    <p:anim calcmode="lin" valueType="num">
                                      <p:cBhvr>
                                        <p:cTn id="76" dur="500" fill="hold"/>
                                        <p:tgtEl>
                                          <p:spTgt spid="15"/>
                                        </p:tgtEl>
                                        <p:attrNameLst>
                                          <p:attrName>ppt_h</p:attrName>
                                        </p:attrNameLst>
                                      </p:cBhvr>
                                      <p:tavLst>
                                        <p:tav tm="0">
                                          <p:val>
                                            <p:fltVal val="0"/>
                                          </p:val>
                                        </p:tav>
                                        <p:tav tm="100000">
                                          <p:val>
                                            <p:strVal val="#ppt_h"/>
                                          </p:val>
                                        </p:tav>
                                      </p:tavLst>
                                    </p:anim>
                                    <p:animEffect transition="in" filter="fade">
                                      <p:cBhvr>
                                        <p:cTn id="77" dur="500"/>
                                        <p:tgtEl>
                                          <p:spTgt spid="15"/>
                                        </p:tgtEl>
                                      </p:cBhvr>
                                    </p:animEffect>
                                  </p:childTnLst>
                                </p:cTn>
                              </p:par>
                            </p:childTnLst>
                          </p:cTn>
                        </p:par>
                        <p:par>
                          <p:cTn id="78" fill="hold">
                            <p:stCondLst>
                              <p:cond delay="6649"/>
                            </p:stCondLst>
                            <p:childTnLst>
                              <p:par>
                                <p:cTn id="79" presetID="42" presetClass="entr" presetSubtype="0" fill="hold" grpId="0" nodeType="afterEffect">
                                  <p:stCondLst>
                                    <p:cond delay="0"/>
                                  </p:stCondLst>
                                  <p:childTnLst>
                                    <p:set>
                                      <p:cBhvr>
                                        <p:cTn id="80" dur="1" fill="hold">
                                          <p:stCondLst>
                                            <p:cond delay="0"/>
                                          </p:stCondLst>
                                        </p:cTn>
                                        <p:tgtEl>
                                          <p:spTgt spid="3"/>
                                        </p:tgtEl>
                                        <p:attrNameLst>
                                          <p:attrName>style.visibility</p:attrName>
                                        </p:attrNameLst>
                                      </p:cBhvr>
                                      <p:to>
                                        <p:strVal val="visible"/>
                                      </p:to>
                                    </p:set>
                                    <p:animEffect transition="in" filter="fade">
                                      <p:cBhvr>
                                        <p:cTn id="81" dur="1000"/>
                                        <p:tgtEl>
                                          <p:spTgt spid="3"/>
                                        </p:tgtEl>
                                      </p:cBhvr>
                                    </p:animEffect>
                                    <p:anim calcmode="lin" valueType="num">
                                      <p:cBhvr>
                                        <p:cTn id="82" dur="1000" fill="hold"/>
                                        <p:tgtEl>
                                          <p:spTgt spid="3"/>
                                        </p:tgtEl>
                                        <p:attrNameLst>
                                          <p:attrName>ppt_x</p:attrName>
                                        </p:attrNameLst>
                                      </p:cBhvr>
                                      <p:tavLst>
                                        <p:tav tm="0">
                                          <p:val>
                                            <p:strVal val="#ppt_x"/>
                                          </p:val>
                                        </p:tav>
                                        <p:tav tm="100000">
                                          <p:val>
                                            <p:strVal val="#ppt_x"/>
                                          </p:val>
                                        </p:tav>
                                      </p:tavLst>
                                    </p:anim>
                                    <p:anim calcmode="lin" valueType="num">
                                      <p:cBhvr>
                                        <p:cTn id="83" dur="1000" fill="hold"/>
                                        <p:tgtEl>
                                          <p:spTgt spid="3"/>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12"/>
                                        </p:tgtEl>
                                        <p:attrNameLst>
                                          <p:attrName>style.visibility</p:attrName>
                                        </p:attrNameLst>
                                      </p:cBhvr>
                                      <p:to>
                                        <p:strVal val="visible"/>
                                      </p:to>
                                    </p:set>
                                    <p:animEffect transition="in" filter="fade">
                                      <p:cBhvr>
                                        <p:cTn id="86" dur="1000"/>
                                        <p:tgtEl>
                                          <p:spTgt spid="12"/>
                                        </p:tgtEl>
                                      </p:cBhvr>
                                    </p:animEffect>
                                    <p:anim calcmode="lin" valueType="num">
                                      <p:cBhvr>
                                        <p:cTn id="87" dur="1000" fill="hold"/>
                                        <p:tgtEl>
                                          <p:spTgt spid="12"/>
                                        </p:tgtEl>
                                        <p:attrNameLst>
                                          <p:attrName>ppt_x</p:attrName>
                                        </p:attrNameLst>
                                      </p:cBhvr>
                                      <p:tavLst>
                                        <p:tav tm="0">
                                          <p:val>
                                            <p:strVal val="#ppt_x"/>
                                          </p:val>
                                        </p:tav>
                                        <p:tav tm="100000">
                                          <p:val>
                                            <p:strVal val="#ppt_x"/>
                                          </p:val>
                                        </p:tav>
                                      </p:tavLst>
                                    </p:anim>
                                    <p:anim calcmode="lin" valueType="num">
                                      <p:cBhvr>
                                        <p:cTn id="88" dur="1000" fill="hold"/>
                                        <p:tgtEl>
                                          <p:spTgt spid="12"/>
                                        </p:tgtEl>
                                        <p:attrNameLst>
                                          <p:attrName>ppt_y</p:attrName>
                                        </p:attrNameLst>
                                      </p:cBhvr>
                                      <p:tavLst>
                                        <p:tav tm="0">
                                          <p:val>
                                            <p:strVal val="#ppt_y+.1"/>
                                          </p:val>
                                        </p:tav>
                                        <p:tav tm="100000">
                                          <p:val>
                                            <p:strVal val="#ppt_y"/>
                                          </p:val>
                                        </p:tav>
                                      </p:tavLst>
                                    </p:anim>
                                  </p:childTnLst>
                                </p:cTn>
                              </p:par>
                            </p:childTnLst>
                          </p:cTn>
                        </p:par>
                        <p:par>
                          <p:cTn id="89" fill="hold">
                            <p:stCondLst>
                              <p:cond delay="7649"/>
                            </p:stCondLst>
                            <p:childTnLst>
                              <p:par>
                                <p:cTn id="90" presetID="53" presetClass="entr" presetSubtype="16" fill="hold" nodeType="afterEffect">
                                  <p:stCondLst>
                                    <p:cond delay="0"/>
                                  </p:stCondLst>
                                  <p:childTnLst>
                                    <p:set>
                                      <p:cBhvr>
                                        <p:cTn id="91" dur="1" fill="hold">
                                          <p:stCondLst>
                                            <p:cond delay="0"/>
                                          </p:stCondLst>
                                        </p:cTn>
                                        <p:tgtEl>
                                          <p:spTgt spid="10"/>
                                        </p:tgtEl>
                                        <p:attrNameLst>
                                          <p:attrName>style.visibility</p:attrName>
                                        </p:attrNameLst>
                                      </p:cBhvr>
                                      <p:to>
                                        <p:strVal val="visible"/>
                                      </p:to>
                                    </p:set>
                                    <p:anim calcmode="lin" valueType="num">
                                      <p:cBhvr>
                                        <p:cTn id="92" dur="500" fill="hold"/>
                                        <p:tgtEl>
                                          <p:spTgt spid="10"/>
                                        </p:tgtEl>
                                        <p:attrNameLst>
                                          <p:attrName>ppt_w</p:attrName>
                                        </p:attrNameLst>
                                      </p:cBhvr>
                                      <p:tavLst>
                                        <p:tav tm="0">
                                          <p:val>
                                            <p:fltVal val="0"/>
                                          </p:val>
                                        </p:tav>
                                        <p:tav tm="100000">
                                          <p:val>
                                            <p:strVal val="#ppt_w"/>
                                          </p:val>
                                        </p:tav>
                                      </p:tavLst>
                                    </p:anim>
                                    <p:anim calcmode="lin" valueType="num">
                                      <p:cBhvr>
                                        <p:cTn id="93" dur="500" fill="hold"/>
                                        <p:tgtEl>
                                          <p:spTgt spid="10"/>
                                        </p:tgtEl>
                                        <p:attrNameLst>
                                          <p:attrName>ppt_h</p:attrName>
                                        </p:attrNameLst>
                                      </p:cBhvr>
                                      <p:tavLst>
                                        <p:tav tm="0">
                                          <p:val>
                                            <p:fltVal val="0"/>
                                          </p:val>
                                        </p:tav>
                                        <p:tav tm="100000">
                                          <p:val>
                                            <p:strVal val="#ppt_h"/>
                                          </p:val>
                                        </p:tav>
                                      </p:tavLst>
                                    </p:anim>
                                    <p:animEffect transition="in" filter="fade">
                                      <p:cBhvr>
                                        <p:cTn id="94" dur="500"/>
                                        <p:tgtEl>
                                          <p:spTgt spid="10"/>
                                        </p:tgtEl>
                                      </p:cBhvr>
                                    </p:animEffect>
                                  </p:childTnLst>
                                </p:cTn>
                              </p:par>
                            </p:childTnLst>
                          </p:cTn>
                        </p:par>
                        <p:par>
                          <p:cTn id="95" fill="hold">
                            <p:stCondLst>
                              <p:cond delay="8149"/>
                            </p:stCondLst>
                            <p:childTnLst>
                              <p:par>
                                <p:cTn id="96" presetID="42" presetClass="entr" presetSubtype="0" fill="hold" grpId="0" nodeType="afterEffect">
                                  <p:stCondLst>
                                    <p:cond delay="0"/>
                                  </p:stCondLst>
                                  <p:childTnLst>
                                    <p:set>
                                      <p:cBhvr>
                                        <p:cTn id="97" dur="1" fill="hold">
                                          <p:stCondLst>
                                            <p:cond delay="0"/>
                                          </p:stCondLst>
                                        </p:cTn>
                                        <p:tgtEl>
                                          <p:spTgt spid="13"/>
                                        </p:tgtEl>
                                        <p:attrNameLst>
                                          <p:attrName>style.visibility</p:attrName>
                                        </p:attrNameLst>
                                      </p:cBhvr>
                                      <p:to>
                                        <p:strVal val="visible"/>
                                      </p:to>
                                    </p:set>
                                    <p:animEffect transition="in" filter="fade">
                                      <p:cBhvr>
                                        <p:cTn id="98" dur="1000"/>
                                        <p:tgtEl>
                                          <p:spTgt spid="13"/>
                                        </p:tgtEl>
                                      </p:cBhvr>
                                    </p:animEffect>
                                    <p:anim calcmode="lin" valueType="num">
                                      <p:cBhvr>
                                        <p:cTn id="99" dur="1000" fill="hold"/>
                                        <p:tgtEl>
                                          <p:spTgt spid="13"/>
                                        </p:tgtEl>
                                        <p:attrNameLst>
                                          <p:attrName>ppt_x</p:attrName>
                                        </p:attrNameLst>
                                      </p:cBhvr>
                                      <p:tavLst>
                                        <p:tav tm="0">
                                          <p:val>
                                            <p:strVal val="#ppt_x"/>
                                          </p:val>
                                        </p:tav>
                                        <p:tav tm="100000">
                                          <p:val>
                                            <p:strVal val="#ppt_x"/>
                                          </p:val>
                                        </p:tav>
                                      </p:tavLst>
                                    </p:anim>
                                    <p:anim calcmode="lin" valueType="num">
                                      <p:cBhvr>
                                        <p:cTn id="100" dur="1000" fill="hold"/>
                                        <p:tgtEl>
                                          <p:spTgt spid="13"/>
                                        </p:tgtEl>
                                        <p:attrNameLst>
                                          <p:attrName>ppt_y</p:attrName>
                                        </p:attrNameLst>
                                      </p:cBhvr>
                                      <p:tavLst>
                                        <p:tav tm="0">
                                          <p:val>
                                            <p:strVal val="#ppt_y+.1"/>
                                          </p:val>
                                        </p:tav>
                                        <p:tav tm="100000">
                                          <p:val>
                                            <p:strVal val="#ppt_y"/>
                                          </p:val>
                                        </p:tav>
                                      </p:tavLst>
                                    </p:anim>
                                  </p:childTnLst>
                                </p:cTn>
                              </p:par>
                              <p:par>
                                <p:cTn id="101" presetID="42" presetClass="entr" presetSubtype="0" fill="hold" grpId="0" nodeType="withEffect">
                                  <p:stCondLst>
                                    <p:cond delay="0"/>
                                  </p:stCondLst>
                                  <p:childTnLst>
                                    <p:set>
                                      <p:cBhvr>
                                        <p:cTn id="102" dur="1" fill="hold">
                                          <p:stCondLst>
                                            <p:cond delay="0"/>
                                          </p:stCondLst>
                                        </p:cTn>
                                        <p:tgtEl>
                                          <p:spTgt spid="30"/>
                                        </p:tgtEl>
                                        <p:attrNameLst>
                                          <p:attrName>style.visibility</p:attrName>
                                        </p:attrNameLst>
                                      </p:cBhvr>
                                      <p:to>
                                        <p:strVal val="visible"/>
                                      </p:to>
                                    </p:set>
                                    <p:animEffect transition="in" filter="fade">
                                      <p:cBhvr>
                                        <p:cTn id="103" dur="1000"/>
                                        <p:tgtEl>
                                          <p:spTgt spid="30"/>
                                        </p:tgtEl>
                                      </p:cBhvr>
                                    </p:animEffect>
                                    <p:anim calcmode="lin" valueType="num">
                                      <p:cBhvr>
                                        <p:cTn id="104" dur="1000" fill="hold"/>
                                        <p:tgtEl>
                                          <p:spTgt spid="30"/>
                                        </p:tgtEl>
                                        <p:attrNameLst>
                                          <p:attrName>ppt_x</p:attrName>
                                        </p:attrNameLst>
                                      </p:cBhvr>
                                      <p:tavLst>
                                        <p:tav tm="0">
                                          <p:val>
                                            <p:strVal val="#ppt_x"/>
                                          </p:val>
                                        </p:tav>
                                        <p:tav tm="100000">
                                          <p:val>
                                            <p:strVal val="#ppt_x"/>
                                          </p:val>
                                        </p:tav>
                                      </p:tavLst>
                                    </p:anim>
                                    <p:anim calcmode="lin" valueType="num">
                                      <p:cBhvr>
                                        <p:cTn id="105"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p:bldP spid="26" grpId="0"/>
      <p:bldP spid="39962" grpId="0"/>
      <p:bldP spid="18" grpId="0"/>
      <p:bldP spid="20" grpId="0"/>
      <p:bldP spid="21" grpId="0"/>
      <p:bldP spid="22" grpId="0"/>
      <p:bldP spid="23" grpId="0"/>
      <p:bldP spid="3" grpId="0"/>
      <p:bldP spid="12" grpId="0"/>
      <p:bldP spid="13" grpId="0"/>
      <p:bldP spid="30"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文本框 15"/>
          <p:cNvSpPr txBox="1"/>
          <p:nvPr/>
        </p:nvSpPr>
        <p:spPr>
          <a:xfrm>
            <a:off x="709295" y="309880"/>
            <a:ext cx="3762375"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任务三</a:t>
            </a:r>
            <a:r>
              <a:rPr lang="en-US" altLang="zh-CN" sz="1700" b="1" dirty="0">
                <a:solidFill>
                  <a:srgbClr val="1B4367"/>
                </a:solidFill>
                <a:cs typeface="+mn-ea"/>
                <a:sym typeface="+mn-lt"/>
              </a:rPr>
              <a:t>  </a:t>
            </a:r>
            <a:r>
              <a:rPr lang="zh-CN" altLang="en-US" sz="1700" b="1" dirty="0">
                <a:solidFill>
                  <a:srgbClr val="1B4367"/>
                </a:solidFill>
                <a:cs typeface="+mn-ea"/>
                <a:sym typeface="+mn-lt"/>
              </a:rPr>
              <a:t>职业能力评估及培养</a:t>
            </a:r>
            <a:endParaRPr lang="zh-CN" altLang="en-US" sz="1700" b="1" dirty="0">
              <a:solidFill>
                <a:srgbClr val="1B4367"/>
              </a:solidFill>
              <a:cs typeface="+mn-ea"/>
              <a:sym typeface="+mn-lt"/>
            </a:endParaRPr>
          </a:p>
        </p:txBody>
      </p:sp>
      <p:cxnSp>
        <p:nvCxnSpPr>
          <p:cNvPr id="45" name="直接连接符 44"/>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26" name="矩形 13"/>
          <p:cNvSpPr>
            <a:spLocks noChangeArrowheads="1"/>
          </p:cNvSpPr>
          <p:nvPr/>
        </p:nvSpPr>
        <p:spPr bwMode="auto">
          <a:xfrm>
            <a:off x="287020" y="751840"/>
            <a:ext cx="3702050" cy="583565"/>
          </a:xfrm>
          <a:prstGeom prst="rect">
            <a:avLst/>
          </a:prstGeom>
          <a:noFill/>
          <a:ln w="9525">
            <a:noFill/>
            <a:miter lim="800000"/>
          </a:ln>
        </p:spPr>
        <p:txBody>
          <a:bodyPr wrap="square">
            <a:spAutoFit/>
          </a:bodyPr>
          <a:p>
            <a:pPr algn="just"/>
            <a:r>
              <a:rPr lang="zh-CN" altLang="en-US" sz="3200" b="1">
                <a:solidFill>
                  <a:srgbClr val="1D4865"/>
                </a:solidFill>
                <a:latin typeface="微软雅黑" panose="020B0503020204020204" pitchFamily="34" charset="-122"/>
                <a:ea typeface="微软雅黑" panose="020B0503020204020204" pitchFamily="34" charset="-122"/>
              </a:rPr>
              <a:t>二、职业能力培养</a:t>
            </a:r>
            <a:endParaRPr lang="zh-CN" altLang="en-US" sz="3200" b="1">
              <a:solidFill>
                <a:srgbClr val="1D4865"/>
              </a:solidFill>
              <a:latin typeface="微软雅黑" panose="020B0503020204020204" pitchFamily="34" charset="-122"/>
              <a:ea typeface="微软雅黑" panose="020B0503020204020204" pitchFamily="34" charset="-122"/>
            </a:endParaRPr>
          </a:p>
        </p:txBody>
      </p:sp>
      <p:sp>
        <p:nvSpPr>
          <p:cNvPr id="2" name="对象6"/>
          <p:cNvSpPr>
            <a:spLocks noChangeAspect="1"/>
          </p:cNvSpPr>
          <p:nvPr>
            <p:custDataLst>
              <p:tags r:id="rId1"/>
            </p:custDataLst>
          </p:nvPr>
        </p:nvSpPr>
        <p:spPr>
          <a:xfrm>
            <a:off x="131215" y="1690429"/>
            <a:ext cx="2868171" cy="2842031"/>
          </a:xfrm>
          <a:custGeom>
            <a:avLst/>
            <a:gdLst/>
            <a:ahLst/>
            <a:cxnLst/>
            <a:rect l="l" t="t" r="r" b="b"/>
            <a:pathLst>
              <a:path w="4059936" h="4059936">
                <a:moveTo>
                  <a:pt x="137160" y="2359152"/>
                </a:moveTo>
                <a:cubicBezTo>
                  <a:pt x="-45720" y="2176272"/>
                  <a:pt x="-45720" y="1883664"/>
                  <a:pt x="137160" y="1700784"/>
                </a:cubicBezTo>
                <a:lnTo>
                  <a:pt x="1700784" y="137160"/>
                </a:lnTo>
                <a:cubicBezTo>
                  <a:pt x="1883664" y="-45720"/>
                  <a:pt x="2176272" y="-45720"/>
                  <a:pt x="2359152" y="137160"/>
                </a:cubicBezTo>
                <a:lnTo>
                  <a:pt x="3931920" y="1700784"/>
                </a:lnTo>
                <a:cubicBezTo>
                  <a:pt x="4105656" y="1883664"/>
                  <a:pt x="4105656" y="2176272"/>
                  <a:pt x="3931920" y="2359152"/>
                </a:cubicBezTo>
                <a:lnTo>
                  <a:pt x="2359152" y="3931920"/>
                </a:lnTo>
                <a:cubicBezTo>
                  <a:pt x="2176272" y="4105656"/>
                  <a:pt x="1883664" y="4105656"/>
                  <a:pt x="1700784" y="3931920"/>
                </a:cubicBezTo>
                <a:lnTo>
                  <a:pt x="137160" y="2359152"/>
                </a:lnTo>
              </a:path>
            </a:pathLst>
          </a:custGeom>
          <a:solidFill>
            <a:schemeClr val="accent1">
              <a:lumMod val="30000"/>
              <a:lumOff val="70000"/>
              <a:alpha val="30000"/>
            </a:schemeClr>
          </a:solidFill>
        </p:spPr>
        <p:txBody>
          <a:bodyPr lIns="0" tIns="0" rIns="0" bIns="0">
            <a:noAutofit/>
          </a:bodyPr>
          <a:p>
            <a:endParaRPr lang="zh-CN" altLang="en-US" dirty="0">
              <a:latin typeface="+mn-ea"/>
            </a:endParaRPr>
          </a:p>
        </p:txBody>
      </p:sp>
      <p:sp>
        <p:nvSpPr>
          <p:cNvPr id="14" name="对象1"/>
          <p:cNvSpPr/>
          <p:nvPr>
            <p:custDataLst>
              <p:tags r:id="rId2"/>
            </p:custDataLst>
          </p:nvPr>
        </p:nvSpPr>
        <p:spPr>
          <a:xfrm>
            <a:off x="3077845" y="2755265"/>
            <a:ext cx="5879465" cy="895350"/>
          </a:xfrm>
          <a:custGeom>
            <a:avLst/>
            <a:gdLst/>
            <a:ahLst/>
            <a:cxnLst/>
            <a:rect l="l" t="t" r="r" b="b"/>
            <a:pathLst>
              <a:path w="6409944" h="1143000">
                <a:moveTo>
                  <a:pt x="9144" y="1143000"/>
                </a:moveTo>
                <a:lnTo>
                  <a:pt x="6391656" y="1143000"/>
                </a:lnTo>
                <a:cubicBezTo>
                  <a:pt x="6400800" y="1143000"/>
                  <a:pt x="6409944" y="1133856"/>
                  <a:pt x="6409944" y="1133856"/>
                </a:cubicBezTo>
                <a:lnTo>
                  <a:pt x="6409944" y="9144"/>
                </a:lnTo>
                <a:cubicBezTo>
                  <a:pt x="6409944" y="9144"/>
                  <a:pt x="6400800" y="0"/>
                  <a:pt x="6391656" y="0"/>
                </a:cubicBezTo>
                <a:lnTo>
                  <a:pt x="9144" y="0"/>
                </a:lnTo>
                <a:cubicBezTo>
                  <a:pt x="0" y="0"/>
                  <a:pt x="0" y="9144"/>
                  <a:pt x="0" y="18288"/>
                </a:cubicBezTo>
                <a:lnTo>
                  <a:pt x="548640" y="566928"/>
                </a:lnTo>
                <a:cubicBezTo>
                  <a:pt x="548640" y="566928"/>
                  <a:pt x="548640" y="576072"/>
                  <a:pt x="548640" y="576072"/>
                </a:cubicBezTo>
                <a:lnTo>
                  <a:pt x="0" y="1124712"/>
                </a:lnTo>
                <a:cubicBezTo>
                  <a:pt x="0" y="1133856"/>
                  <a:pt x="0" y="1143000"/>
                  <a:pt x="9144" y="1143000"/>
                </a:cubicBezTo>
              </a:path>
            </a:pathLst>
          </a:custGeom>
          <a:noFill/>
          <a:ln w="12700">
            <a:solidFill>
              <a:srgbClr val="2D495C"/>
            </a:solid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936000" tIns="0" rIns="0" bIns="0" numCol="1" spcCol="0" rtlCol="0" fromWordArt="0" anchor="ctr" anchorCtr="0" forceAA="0" compatLnSpc="1">
            <a:noAutofit/>
          </a:bodyPr>
          <a:p>
            <a:pPr indent="0" fontAlgn="auto">
              <a:lnSpc>
                <a:spcPts val="2220"/>
              </a:lnSpc>
              <a:spcBef>
                <a:spcPct val="0"/>
              </a:spcBef>
              <a:spcAft>
                <a:spcPct val="0"/>
              </a:spcAft>
            </a:pPr>
            <a:r>
              <a:rPr lang="zh-CN" altLang="en-US" sz="1600" dirty="0">
                <a:solidFill>
                  <a:schemeClr val="tx1">
                    <a:lumMod val="85000"/>
                    <a:lumOff val="15000"/>
                  </a:schemeClr>
                </a:solidFill>
                <a:latin typeface="+mn-ea"/>
                <a:cs typeface="+mn-ea"/>
                <a:sym typeface="+mn-ea"/>
              </a:rPr>
              <a:t>在职业环境中，可以通过团队成员间优势互补，弥补天赋不足的缺陷，使我们的共同价值达到最大化，最终达到理想的职业效果。</a:t>
            </a:r>
            <a:endParaRPr lang="zh-CN" altLang="en-US" sz="1600" dirty="0">
              <a:solidFill>
                <a:schemeClr val="tx1">
                  <a:lumMod val="85000"/>
                  <a:lumOff val="15000"/>
                </a:schemeClr>
              </a:solidFill>
              <a:latin typeface="+mn-ea"/>
              <a:cs typeface="+mn-ea"/>
              <a:sym typeface="+mn-ea"/>
            </a:endParaRPr>
          </a:p>
        </p:txBody>
      </p:sp>
      <p:sp>
        <p:nvSpPr>
          <p:cNvPr id="16" name="对象2"/>
          <p:cNvSpPr/>
          <p:nvPr>
            <p:custDataLst>
              <p:tags r:id="rId3"/>
            </p:custDataLst>
          </p:nvPr>
        </p:nvSpPr>
        <p:spPr>
          <a:xfrm>
            <a:off x="2048510" y="1701165"/>
            <a:ext cx="6908800" cy="916305"/>
          </a:xfrm>
          <a:custGeom>
            <a:avLst/>
            <a:gdLst>
              <a:gd name="connsiteX0" fmla="*/ 1722 w 11918"/>
              <a:gd name="connsiteY0" fmla="*/ 1783 h 1783"/>
              <a:gd name="connsiteX1" fmla="*/ 1665 w 11918"/>
              <a:gd name="connsiteY1" fmla="*/ 1754 h 1783"/>
              <a:gd name="connsiteX2" fmla="*/ 1636 w 11918"/>
              <a:gd name="connsiteY2" fmla="*/ 1740 h 1783"/>
              <a:gd name="connsiteX3" fmla="*/ 9 w 11918"/>
              <a:gd name="connsiteY3" fmla="*/ 127 h 1783"/>
              <a:gd name="connsiteX4" fmla="*/ 253 w 11918"/>
              <a:gd name="connsiteY4" fmla="*/ 8 h 1783"/>
              <a:gd name="connsiteX5" fmla="*/ 11810 w 11918"/>
              <a:gd name="connsiteY5" fmla="*/ 0 h 1783"/>
              <a:gd name="connsiteX6" fmla="*/ 11918 w 11918"/>
              <a:gd name="connsiteY6" fmla="*/ 69 h 1783"/>
              <a:gd name="connsiteX7" fmla="*/ 11918 w 11918"/>
              <a:gd name="connsiteY7" fmla="*/ 1697 h 1783"/>
              <a:gd name="connsiteX8" fmla="*/ 11831 w 11918"/>
              <a:gd name="connsiteY8" fmla="*/ 1783 h 1783"/>
              <a:gd name="connsiteX9" fmla="*/ 1722 w 11918"/>
              <a:gd name="connsiteY9" fmla="*/ 1783 h 1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918" h="1783">
                <a:moveTo>
                  <a:pt x="1722" y="1783"/>
                </a:moveTo>
                <a:cubicBezTo>
                  <a:pt x="1694" y="1783"/>
                  <a:pt x="1679" y="1769"/>
                  <a:pt x="1665" y="1754"/>
                </a:cubicBezTo>
                <a:cubicBezTo>
                  <a:pt x="1650" y="1754"/>
                  <a:pt x="1650" y="1740"/>
                  <a:pt x="1636" y="1740"/>
                </a:cubicBezTo>
                <a:lnTo>
                  <a:pt x="9" y="127"/>
                </a:lnTo>
                <a:cubicBezTo>
                  <a:pt x="-49" y="69"/>
                  <a:pt x="181" y="8"/>
                  <a:pt x="253" y="8"/>
                </a:cubicBezTo>
                <a:lnTo>
                  <a:pt x="11810" y="0"/>
                </a:lnTo>
                <a:cubicBezTo>
                  <a:pt x="11897" y="28"/>
                  <a:pt x="11918" y="12"/>
                  <a:pt x="11918" y="69"/>
                </a:cubicBezTo>
                <a:lnTo>
                  <a:pt x="11918" y="1697"/>
                </a:lnTo>
                <a:cubicBezTo>
                  <a:pt x="11918" y="1754"/>
                  <a:pt x="11874" y="1783"/>
                  <a:pt x="11831" y="1783"/>
                </a:cubicBezTo>
                <a:lnTo>
                  <a:pt x="1722" y="1783"/>
                </a:lnTo>
              </a:path>
            </a:pathLst>
          </a:custGeom>
          <a:noFill/>
          <a:ln w="12700">
            <a:solidFill>
              <a:srgbClr val="2D495C"/>
            </a:solid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224000" tIns="0" rIns="0" bIns="0" numCol="1" spcCol="0" rtlCol="0" fromWordArt="0" anchor="ctr" anchorCtr="0" forceAA="0" compatLnSpc="1">
            <a:noAutofit/>
          </a:bodyPr>
          <a:p>
            <a:pPr indent="0" fontAlgn="auto">
              <a:lnSpc>
                <a:spcPts val="2220"/>
              </a:lnSpc>
              <a:spcBef>
                <a:spcPct val="0"/>
              </a:spcBef>
              <a:spcAft>
                <a:spcPct val="0"/>
              </a:spcAft>
            </a:pPr>
            <a:r>
              <a:rPr lang="zh-CN" altLang="en-US" sz="1600" dirty="0">
                <a:solidFill>
                  <a:schemeClr val="tx1">
                    <a:lumMod val="85000"/>
                    <a:lumOff val="15000"/>
                  </a:schemeClr>
                </a:solidFill>
                <a:latin typeface="+mn-ea"/>
                <a:cs typeface="+mn-ea"/>
                <a:sym typeface="+mn-ea"/>
              </a:rPr>
              <a:t>因为天赋或能力倾向是可以存在于不同领域中的，所以我们平时要早发现多尝试早觉察，着重培养，扬长补短。</a:t>
            </a:r>
            <a:endParaRPr lang="zh-CN" altLang="en-US" sz="1600" dirty="0">
              <a:solidFill>
                <a:schemeClr val="tx1">
                  <a:lumMod val="85000"/>
                  <a:lumOff val="15000"/>
                </a:schemeClr>
              </a:solidFill>
              <a:latin typeface="+mn-ea"/>
              <a:cs typeface="+mn-ea"/>
              <a:sym typeface="+mn-ea"/>
            </a:endParaRPr>
          </a:p>
        </p:txBody>
      </p:sp>
      <p:sp>
        <p:nvSpPr>
          <p:cNvPr id="4" name="对象3"/>
          <p:cNvSpPr/>
          <p:nvPr>
            <p:custDataLst>
              <p:tags r:id="rId4"/>
            </p:custDataLst>
          </p:nvPr>
        </p:nvSpPr>
        <p:spPr>
          <a:xfrm>
            <a:off x="2026285" y="3787775"/>
            <a:ext cx="6930390" cy="908050"/>
          </a:xfrm>
          <a:custGeom>
            <a:avLst/>
            <a:gdLst/>
            <a:ahLst/>
            <a:cxnLst/>
            <a:rect l="l" t="t" r="r" b="b"/>
            <a:pathLst>
              <a:path w="7580376" h="1143000">
                <a:moveTo>
                  <a:pt x="1106424" y="0"/>
                </a:moveTo>
                <a:cubicBezTo>
                  <a:pt x="1088136" y="0"/>
                  <a:pt x="1078992" y="9144"/>
                  <a:pt x="1069848" y="18288"/>
                </a:cubicBezTo>
                <a:cubicBezTo>
                  <a:pt x="1060704" y="18288"/>
                  <a:pt x="1060704" y="27432"/>
                  <a:pt x="1051560" y="27432"/>
                </a:cubicBezTo>
                <a:lnTo>
                  <a:pt x="18288" y="1051560"/>
                </a:lnTo>
                <a:cubicBezTo>
                  <a:pt x="-18288" y="1088136"/>
                  <a:pt x="9144" y="1143000"/>
                  <a:pt x="54864" y="1143000"/>
                </a:cubicBezTo>
                <a:lnTo>
                  <a:pt x="7525512" y="1143000"/>
                </a:lnTo>
                <a:cubicBezTo>
                  <a:pt x="7552944" y="1143000"/>
                  <a:pt x="7580376" y="1124712"/>
                  <a:pt x="7580376" y="1088136"/>
                </a:cubicBezTo>
                <a:lnTo>
                  <a:pt x="7580376" y="54864"/>
                </a:lnTo>
                <a:cubicBezTo>
                  <a:pt x="7580376" y="18288"/>
                  <a:pt x="7552944" y="0"/>
                  <a:pt x="7525512" y="0"/>
                </a:cubicBezTo>
                <a:lnTo>
                  <a:pt x="1106424" y="0"/>
                </a:lnTo>
              </a:path>
            </a:pathLst>
          </a:custGeom>
          <a:noFill/>
          <a:ln w="12700">
            <a:solidFill>
              <a:srgbClr val="2D495C"/>
            </a:solid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224000" tIns="0" rIns="0" bIns="0" numCol="1" spcCol="0" rtlCol="0" fromWordArt="0" anchor="ctr" anchorCtr="0" forceAA="0" compatLnSpc="1">
            <a:noAutofit/>
          </a:bodyPr>
          <a:p>
            <a:pPr indent="0" fontAlgn="auto">
              <a:lnSpc>
                <a:spcPts val="2220"/>
              </a:lnSpc>
              <a:spcBef>
                <a:spcPct val="0"/>
              </a:spcBef>
              <a:spcAft>
                <a:spcPct val="0"/>
              </a:spcAft>
            </a:pPr>
            <a:r>
              <a:rPr lang="zh-CN" altLang="en-US" sz="1600" dirty="0">
                <a:solidFill>
                  <a:schemeClr val="tx1">
                    <a:lumMod val="85000"/>
                    <a:lumOff val="15000"/>
                  </a:schemeClr>
                </a:solidFill>
                <a:latin typeface="+mn-ea"/>
                <a:cs typeface="+mn-ea"/>
                <a:sym typeface="+mn-ea"/>
              </a:rPr>
              <a:t>在技能领域中，一个人要提升自己的职业能力，归根结底需要积累，而能力的提升，就是量变到质变的过程。</a:t>
            </a:r>
            <a:endParaRPr lang="zh-CN" altLang="en-US" sz="1600" dirty="0">
              <a:solidFill>
                <a:schemeClr val="tx1">
                  <a:lumMod val="85000"/>
                  <a:lumOff val="15000"/>
                </a:schemeClr>
              </a:solidFill>
              <a:latin typeface="+mn-ea"/>
              <a:cs typeface="+mn-ea"/>
              <a:sym typeface="+mn-ea"/>
            </a:endParaRPr>
          </a:p>
          <a:p>
            <a:pPr indent="0" fontAlgn="auto">
              <a:lnSpc>
                <a:spcPts val="2220"/>
              </a:lnSpc>
              <a:spcBef>
                <a:spcPct val="0"/>
              </a:spcBef>
              <a:spcAft>
                <a:spcPct val="0"/>
              </a:spcAft>
            </a:pPr>
            <a:r>
              <a:rPr lang="zh-CN" altLang="en-US" sz="1600" b="1" dirty="0">
                <a:solidFill>
                  <a:schemeClr val="tx1"/>
                </a:solidFill>
                <a:latin typeface="+mn-ea"/>
                <a:cs typeface="+mn-ea"/>
                <a:sym typeface="+mn-ea"/>
              </a:rPr>
              <a:t>技能的一万小时定律</a:t>
            </a:r>
            <a:endParaRPr lang="zh-CN" altLang="en-US" sz="1600" b="1" dirty="0">
              <a:solidFill>
                <a:schemeClr val="tx1"/>
              </a:solidFill>
              <a:latin typeface="+mn-ea"/>
              <a:cs typeface="+mn-ea"/>
              <a:sym typeface="+mn-ea"/>
            </a:endParaRPr>
          </a:p>
        </p:txBody>
      </p:sp>
      <p:sp>
        <p:nvSpPr>
          <p:cNvPr id="6" name="对象5"/>
          <p:cNvSpPr/>
          <p:nvPr>
            <p:custDataLst>
              <p:tags r:id="rId5"/>
            </p:custDataLst>
          </p:nvPr>
        </p:nvSpPr>
        <p:spPr>
          <a:xfrm>
            <a:off x="1987444" y="1350995"/>
            <a:ext cx="733551" cy="733551"/>
          </a:xfrm>
          <a:custGeom>
            <a:avLst/>
            <a:gdLst/>
            <a:ahLst/>
            <a:cxnLst/>
            <a:rect l="l" t="t" r="r" b="b"/>
            <a:pathLst>
              <a:path w="731520" h="731520">
                <a:moveTo>
                  <a:pt x="27432" y="292608"/>
                </a:moveTo>
                <a:cubicBezTo>
                  <a:pt x="-9144" y="329184"/>
                  <a:pt x="-9144" y="393192"/>
                  <a:pt x="27432" y="438912"/>
                </a:cubicBezTo>
                <a:lnTo>
                  <a:pt x="292608" y="694944"/>
                </a:lnTo>
                <a:cubicBezTo>
                  <a:pt x="329184" y="740664"/>
                  <a:pt x="393192" y="740664"/>
                  <a:pt x="438912" y="694944"/>
                </a:cubicBezTo>
                <a:lnTo>
                  <a:pt x="694944" y="438912"/>
                </a:lnTo>
                <a:cubicBezTo>
                  <a:pt x="740664" y="393192"/>
                  <a:pt x="740664" y="329184"/>
                  <a:pt x="694944" y="292608"/>
                </a:cubicBezTo>
                <a:lnTo>
                  <a:pt x="438912" y="27432"/>
                </a:lnTo>
                <a:cubicBezTo>
                  <a:pt x="393192" y="-9144"/>
                  <a:pt x="329184" y="-9144"/>
                  <a:pt x="292608" y="27432"/>
                </a:cubicBezTo>
                <a:lnTo>
                  <a:pt x="27432" y="292608"/>
                </a:lnTo>
              </a:path>
            </a:pathLst>
          </a:custGeom>
          <a:solidFill>
            <a:srgbClr val="1D4865"/>
          </a:solidFill>
          <a:ln w="25400">
            <a:noFill/>
          </a:ln>
          <a:effectLst/>
        </p:spPr>
        <p:style>
          <a:lnRef idx="2">
            <a:schemeClr val="accent1">
              <a:lumMod val="75000"/>
            </a:schemeClr>
          </a:lnRef>
          <a:fillRef idx="1">
            <a:schemeClr val="accent1"/>
          </a:fillRef>
          <a:effectRef idx="0">
            <a:srgbClr val="FFFFFF"/>
          </a:effectRef>
          <a:fontRef idx="minor">
            <a:schemeClr val="lt1"/>
          </a:fontRef>
        </p:style>
        <p:txBody>
          <a:bodyPr wrap="square" lIns="0" tIns="0" rIns="0" bIns="0" anchor="ctr">
            <a:normAutofit/>
          </a:bodyPr>
          <a:p>
            <a:pPr algn="ctr">
              <a:spcBef>
                <a:spcPct val="0"/>
              </a:spcBef>
              <a:spcAft>
                <a:spcPct val="0"/>
              </a:spcAft>
            </a:pPr>
            <a:r>
              <a:rPr lang="en-US" altLang="zh-CN" sz="2400" b="1" smtClean="0">
                <a:latin typeface="+mn-ea"/>
                <a:cs typeface="+mn-ea"/>
                <a:sym typeface="+mn-ea"/>
              </a:rPr>
              <a:t>01</a:t>
            </a:r>
            <a:endParaRPr lang="en-US" altLang="zh-CN" sz="2400" b="1" dirty="0">
              <a:latin typeface="+mn-ea"/>
              <a:cs typeface="+mn-ea"/>
              <a:sym typeface="+mn-ea"/>
            </a:endParaRPr>
          </a:p>
        </p:txBody>
      </p:sp>
      <p:sp>
        <p:nvSpPr>
          <p:cNvPr id="7" name="对象6"/>
          <p:cNvSpPr/>
          <p:nvPr>
            <p:custDataLst>
              <p:tags r:id="rId6"/>
            </p:custDataLst>
          </p:nvPr>
        </p:nvSpPr>
        <p:spPr>
          <a:xfrm>
            <a:off x="3187214" y="2822568"/>
            <a:ext cx="733551" cy="733551"/>
          </a:xfrm>
          <a:custGeom>
            <a:avLst/>
            <a:gdLst/>
            <a:ahLst/>
            <a:cxnLst/>
            <a:rect l="l" t="t" r="r" b="b"/>
            <a:pathLst>
              <a:path w="731520" h="731520">
                <a:moveTo>
                  <a:pt x="27432" y="292608"/>
                </a:moveTo>
                <a:cubicBezTo>
                  <a:pt x="-9144" y="329184"/>
                  <a:pt x="-9144" y="393192"/>
                  <a:pt x="27432" y="438912"/>
                </a:cubicBezTo>
                <a:lnTo>
                  <a:pt x="292608" y="694944"/>
                </a:lnTo>
                <a:cubicBezTo>
                  <a:pt x="329184" y="740664"/>
                  <a:pt x="393192" y="740664"/>
                  <a:pt x="438912" y="694944"/>
                </a:cubicBezTo>
                <a:lnTo>
                  <a:pt x="694944" y="438912"/>
                </a:lnTo>
                <a:cubicBezTo>
                  <a:pt x="740664" y="393192"/>
                  <a:pt x="740664" y="329184"/>
                  <a:pt x="694944" y="292608"/>
                </a:cubicBezTo>
                <a:lnTo>
                  <a:pt x="438912" y="27432"/>
                </a:lnTo>
                <a:cubicBezTo>
                  <a:pt x="393192" y="-9144"/>
                  <a:pt x="329184" y="-9144"/>
                  <a:pt x="292608" y="27432"/>
                </a:cubicBezTo>
                <a:lnTo>
                  <a:pt x="27432" y="292608"/>
                </a:lnTo>
              </a:path>
            </a:pathLst>
          </a:custGeom>
          <a:solidFill>
            <a:srgbClr val="1D4865"/>
          </a:solidFill>
          <a:ln w="25400">
            <a:noFill/>
          </a:ln>
          <a:effectLst/>
        </p:spPr>
        <p:style>
          <a:lnRef idx="2">
            <a:schemeClr val="accent1">
              <a:lumMod val="75000"/>
            </a:schemeClr>
          </a:lnRef>
          <a:fillRef idx="1">
            <a:schemeClr val="accent1"/>
          </a:fillRef>
          <a:effectRef idx="0">
            <a:srgbClr val="FFFFFF"/>
          </a:effectRef>
          <a:fontRef idx="minor">
            <a:schemeClr val="lt1"/>
          </a:fontRef>
        </p:style>
        <p:txBody>
          <a:bodyPr wrap="square" lIns="0" tIns="0" rIns="0" bIns="0" anchor="ctr">
            <a:normAutofit/>
          </a:bodyPr>
          <a:p>
            <a:pPr algn="ctr">
              <a:spcBef>
                <a:spcPct val="0"/>
              </a:spcBef>
              <a:spcAft>
                <a:spcPct val="0"/>
              </a:spcAft>
            </a:pPr>
            <a:r>
              <a:rPr lang="en-US" altLang="zh-CN" sz="2400" b="1" smtClean="0">
                <a:latin typeface="+mn-ea"/>
                <a:cs typeface="+mn-ea"/>
                <a:sym typeface="+mn-ea"/>
              </a:rPr>
              <a:t>02</a:t>
            </a:r>
            <a:endParaRPr lang="en-US" altLang="zh-CN" sz="2400" b="1" dirty="0">
              <a:latin typeface="+mn-ea"/>
              <a:cs typeface="+mn-ea"/>
              <a:sym typeface="+mn-ea"/>
            </a:endParaRPr>
          </a:p>
        </p:txBody>
      </p:sp>
      <p:sp>
        <p:nvSpPr>
          <p:cNvPr id="9" name="对象7"/>
          <p:cNvSpPr/>
          <p:nvPr>
            <p:custDataLst>
              <p:tags r:id="rId7"/>
            </p:custDataLst>
          </p:nvPr>
        </p:nvSpPr>
        <p:spPr>
          <a:xfrm>
            <a:off x="2016019" y="4308606"/>
            <a:ext cx="733551" cy="733551"/>
          </a:xfrm>
          <a:custGeom>
            <a:avLst/>
            <a:gdLst/>
            <a:ahLst/>
            <a:cxnLst/>
            <a:rect l="l" t="t" r="r" b="b"/>
            <a:pathLst>
              <a:path w="731520" h="731520">
                <a:moveTo>
                  <a:pt x="27432" y="292608"/>
                </a:moveTo>
                <a:cubicBezTo>
                  <a:pt x="-9144" y="329184"/>
                  <a:pt x="-9144" y="393192"/>
                  <a:pt x="27432" y="438912"/>
                </a:cubicBezTo>
                <a:lnTo>
                  <a:pt x="292608" y="694944"/>
                </a:lnTo>
                <a:cubicBezTo>
                  <a:pt x="329184" y="740664"/>
                  <a:pt x="393192" y="740664"/>
                  <a:pt x="438912" y="694944"/>
                </a:cubicBezTo>
                <a:lnTo>
                  <a:pt x="694944" y="438912"/>
                </a:lnTo>
                <a:cubicBezTo>
                  <a:pt x="740664" y="393192"/>
                  <a:pt x="740664" y="329184"/>
                  <a:pt x="694944" y="292608"/>
                </a:cubicBezTo>
                <a:lnTo>
                  <a:pt x="438912" y="27432"/>
                </a:lnTo>
                <a:cubicBezTo>
                  <a:pt x="393192" y="-9144"/>
                  <a:pt x="329184" y="-9144"/>
                  <a:pt x="292608" y="27432"/>
                </a:cubicBezTo>
                <a:lnTo>
                  <a:pt x="27432" y="292608"/>
                </a:lnTo>
              </a:path>
            </a:pathLst>
          </a:custGeom>
          <a:solidFill>
            <a:srgbClr val="1D4865"/>
          </a:solidFill>
          <a:ln w="25400">
            <a:noFill/>
          </a:ln>
          <a:effectLst/>
        </p:spPr>
        <p:style>
          <a:lnRef idx="2">
            <a:schemeClr val="accent1">
              <a:lumMod val="75000"/>
            </a:schemeClr>
          </a:lnRef>
          <a:fillRef idx="1">
            <a:schemeClr val="accent1"/>
          </a:fillRef>
          <a:effectRef idx="0">
            <a:srgbClr val="FFFFFF"/>
          </a:effectRef>
          <a:fontRef idx="minor">
            <a:schemeClr val="lt1"/>
          </a:fontRef>
        </p:style>
        <p:txBody>
          <a:bodyPr wrap="square" lIns="0" tIns="0" rIns="0" bIns="0" anchor="ctr">
            <a:normAutofit/>
          </a:bodyPr>
          <a:p>
            <a:pPr algn="ctr">
              <a:spcBef>
                <a:spcPct val="0"/>
              </a:spcBef>
              <a:spcAft>
                <a:spcPct val="0"/>
              </a:spcAft>
            </a:pPr>
            <a:r>
              <a:rPr lang="en-US" altLang="zh-CN" sz="2400" b="1" smtClean="0">
                <a:latin typeface="+mn-ea"/>
                <a:cs typeface="+mn-ea"/>
                <a:sym typeface="+mn-ea"/>
              </a:rPr>
              <a:t>03</a:t>
            </a:r>
            <a:endParaRPr lang="en-US" altLang="zh-CN" sz="2400" b="1" dirty="0">
              <a:latin typeface="+mn-ea"/>
              <a:cs typeface="+mn-ea"/>
              <a:sym typeface="+mn-ea"/>
            </a:endParaRPr>
          </a:p>
        </p:txBody>
      </p:sp>
      <p:sp>
        <p:nvSpPr>
          <p:cNvPr id="17" name="对象12"/>
          <p:cNvSpPr>
            <a:spLocks noChangeAspect="1"/>
          </p:cNvSpPr>
          <p:nvPr>
            <p:custDataLst>
              <p:tags r:id="rId8"/>
            </p:custDataLst>
          </p:nvPr>
        </p:nvSpPr>
        <p:spPr>
          <a:xfrm>
            <a:off x="390778" y="2006916"/>
            <a:ext cx="2238084" cy="2198924"/>
          </a:xfrm>
          <a:custGeom>
            <a:avLst/>
            <a:gdLst/>
            <a:ahLst/>
            <a:cxnLst/>
            <a:rect l="l" t="t" r="r" b="b"/>
            <a:pathLst>
              <a:path w="2340864" h="2340864">
                <a:moveTo>
                  <a:pt x="987552" y="73152"/>
                </a:moveTo>
                <a:lnTo>
                  <a:pt x="73152" y="987552"/>
                </a:lnTo>
                <a:cubicBezTo>
                  <a:pt x="-27432" y="1088136"/>
                  <a:pt x="-27432" y="1252728"/>
                  <a:pt x="73152" y="1353312"/>
                </a:cubicBezTo>
                <a:lnTo>
                  <a:pt x="987552" y="2267712"/>
                </a:lnTo>
                <a:cubicBezTo>
                  <a:pt x="1088136" y="2368296"/>
                  <a:pt x="1252728" y="2368296"/>
                  <a:pt x="1353312" y="2267712"/>
                </a:cubicBezTo>
                <a:lnTo>
                  <a:pt x="2267712" y="1353312"/>
                </a:lnTo>
                <a:cubicBezTo>
                  <a:pt x="2368296" y="1252728"/>
                  <a:pt x="2368296" y="1088136"/>
                  <a:pt x="2267712" y="987552"/>
                </a:cubicBezTo>
                <a:lnTo>
                  <a:pt x="1353312" y="73152"/>
                </a:lnTo>
                <a:cubicBezTo>
                  <a:pt x="1252728" y="-27432"/>
                  <a:pt x="1088136" y="-27432"/>
                  <a:pt x="987552" y="73152"/>
                </a:cubicBezTo>
              </a:path>
            </a:pathLst>
          </a:custGeom>
          <a:noFill/>
          <a:ln w="53975">
            <a:solidFill>
              <a:srgbClr val="2D495C"/>
            </a:solidFill>
          </a:ln>
        </p:spPr>
        <p:txBody>
          <a:bodyPr wrap="square" lIns="360000" tIns="0" rIns="360000" bIns="0" anchor="ctr" anchorCtr="0">
            <a:noAutofit/>
          </a:bodyPr>
          <a:p>
            <a:pPr algn="ctr">
              <a:spcBef>
                <a:spcPct val="0"/>
              </a:spcBef>
              <a:spcAft>
                <a:spcPct val="0"/>
              </a:spcAft>
            </a:pPr>
            <a:r>
              <a:rPr lang="zh-CN" altLang="en-US" sz="2700" b="1" dirty="0">
                <a:solidFill>
                  <a:srgbClr val="1D4865"/>
                </a:solidFill>
                <a:latin typeface="+mn-ea"/>
                <a:cs typeface="+mn-ea"/>
                <a:sym typeface="+mn-ea"/>
              </a:rPr>
              <a:t>职业能力培养</a:t>
            </a:r>
            <a:endParaRPr lang="zh-CN" altLang="en-US" sz="2700" b="1" dirty="0">
              <a:solidFill>
                <a:srgbClr val="1D4865"/>
              </a:solidFill>
              <a:latin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0">
        <p14:warp/>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16"/>
                                        </p:tgtEl>
                                        <p:attrNameLst>
                                          <p:attrName>style.visibility</p:attrName>
                                        </p:attrNameLst>
                                      </p:cBhvr>
                                      <p:to>
                                        <p:strVal val="visible"/>
                                      </p:to>
                                    </p:set>
                                    <p:anim calcmode="lin" valueType="num">
                                      <p:cBhvr>
                                        <p:cTn id="7" dur="500" fill="hold"/>
                                        <p:tgtEl>
                                          <p:spTgt spid="1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6"/>
                                        </p:tgtEl>
                                        <p:attrNameLst>
                                          <p:attrName>ppt_y</p:attrName>
                                        </p:attrNameLst>
                                      </p:cBhvr>
                                      <p:tavLst>
                                        <p:tav tm="0">
                                          <p:val>
                                            <p:strVal val="#ppt_y"/>
                                          </p:val>
                                        </p:tav>
                                        <p:tav tm="100000">
                                          <p:val>
                                            <p:strVal val="#ppt_y"/>
                                          </p:val>
                                        </p:tav>
                                      </p:tavLst>
                                    </p:anim>
                                    <p:anim calcmode="lin" valueType="num">
                                      <p:cBhvr>
                                        <p:cTn id="9" dur="500" fill="hold"/>
                                        <p:tgtEl>
                                          <p:spTgt spid="1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16"/>
                                        </p:tgtEl>
                                      </p:cBhvr>
                                    </p:animEffect>
                                  </p:childTnLst>
                                </p:cTn>
                              </p:par>
                            </p:childTnLst>
                          </p:cTn>
                        </p:par>
                        <p:par>
                          <p:cTn id="12" fill="hold">
                            <p:stCondLst>
                              <p:cond delay="1149"/>
                            </p:stCondLst>
                            <p:childTnLst>
                              <p:par>
                                <p:cTn id="13" presetID="22" presetClass="entr" presetSubtype="8" fill="hold" nodeType="afterEffect">
                                  <p:stCondLst>
                                    <p:cond delay="0"/>
                                  </p:stCondLst>
                                  <p:childTnLst>
                                    <p:set>
                                      <p:cBhvr>
                                        <p:cTn id="14" dur="1" fill="hold">
                                          <p:stCondLst>
                                            <p:cond delay="0"/>
                                          </p:stCondLst>
                                        </p:cTn>
                                        <p:tgtEl>
                                          <p:spTgt spid="45"/>
                                        </p:tgtEl>
                                        <p:attrNameLst>
                                          <p:attrName>style.visibility</p:attrName>
                                        </p:attrNameLst>
                                      </p:cBhvr>
                                      <p:to>
                                        <p:strVal val="visible"/>
                                      </p:to>
                                    </p:set>
                                    <p:animEffect transition="in" filter="wipe(left)">
                                      <p:cBhvr>
                                        <p:cTn id="15" dur="300"/>
                                        <p:tgtEl>
                                          <p:spTgt spid="45"/>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26"/>
                                        </p:tgtEl>
                                        <p:attrNameLst>
                                          <p:attrName>style.visibility</p:attrName>
                                        </p:attrNameLst>
                                      </p:cBhvr>
                                      <p:to>
                                        <p:strVal val="visible"/>
                                      </p:to>
                                    </p:set>
                                    <p:anim calcmode="lin" valueType="num">
                                      <p:cBhvr>
                                        <p:cTn id="18" dur="500" fill="hold"/>
                                        <p:tgtEl>
                                          <p:spTgt spid="26"/>
                                        </p:tgtEl>
                                        <p:attrNameLst>
                                          <p:attrName>ppt_w</p:attrName>
                                        </p:attrNameLst>
                                      </p:cBhvr>
                                      <p:tavLst>
                                        <p:tav tm="0">
                                          <p:val>
                                            <p:fltVal val="0"/>
                                          </p:val>
                                        </p:tav>
                                        <p:tav tm="100000">
                                          <p:val>
                                            <p:strVal val="#ppt_w"/>
                                          </p:val>
                                        </p:tav>
                                      </p:tavLst>
                                    </p:anim>
                                    <p:anim calcmode="lin" valueType="num">
                                      <p:cBhvr>
                                        <p:cTn id="19" dur="500" fill="hold"/>
                                        <p:tgtEl>
                                          <p:spTgt spid="26"/>
                                        </p:tgtEl>
                                        <p:attrNameLst>
                                          <p:attrName>ppt_h</p:attrName>
                                        </p:attrNameLst>
                                      </p:cBhvr>
                                      <p:tavLst>
                                        <p:tav tm="0">
                                          <p:val>
                                            <p:fltVal val="0"/>
                                          </p:val>
                                        </p:tav>
                                        <p:tav tm="100000">
                                          <p:val>
                                            <p:strVal val="#ppt_h"/>
                                          </p:val>
                                        </p:tav>
                                      </p:tavLst>
                                    </p:anim>
                                    <p:animEffect transition="in" filter="fade">
                                      <p:cBhvr>
                                        <p:cTn id="2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p:bldP spid="26"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2633345"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项目四</a:t>
            </a:r>
            <a:r>
              <a:rPr lang="en-US" altLang="zh-CN" sz="1700" b="1" dirty="0">
                <a:solidFill>
                  <a:srgbClr val="1B4367"/>
                </a:solidFill>
                <a:cs typeface="+mn-ea"/>
                <a:sym typeface="+mn-lt"/>
              </a:rPr>
              <a:t>  </a:t>
            </a:r>
            <a:r>
              <a:rPr lang="zh-CN" altLang="en-US" sz="1700" b="1" dirty="0">
                <a:solidFill>
                  <a:srgbClr val="1B4367"/>
                </a:solidFill>
                <a:cs typeface="+mn-ea"/>
                <a:sym typeface="+mn-lt"/>
              </a:rPr>
              <a:t>职业价值观探索</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grpSp>
        <p:nvGrpSpPr>
          <p:cNvPr id="69" name="组合 68"/>
          <p:cNvGrpSpPr/>
          <p:nvPr>
            <p:custDataLst>
              <p:tags r:id="rId1"/>
            </p:custDataLst>
          </p:nvPr>
        </p:nvGrpSpPr>
        <p:grpSpPr>
          <a:xfrm>
            <a:off x="810465" y="1245027"/>
            <a:ext cx="824238" cy="824238"/>
            <a:chOff x="3909356" y="1685526"/>
            <a:chExt cx="828000" cy="828000"/>
          </a:xfrm>
        </p:grpSpPr>
        <p:sp>
          <p:nvSpPr>
            <p:cNvPr id="17" name="文本框 16"/>
            <p:cNvSpPr txBox="1"/>
            <p:nvPr>
              <p:custDataLst>
                <p:tags r:id="rId2"/>
              </p:custDataLst>
            </p:nvPr>
          </p:nvSpPr>
          <p:spPr>
            <a:xfrm>
              <a:off x="3909356" y="1745583"/>
              <a:ext cx="828000" cy="709981"/>
            </a:xfrm>
            <a:prstGeom prst="rect">
              <a:avLst/>
            </a:prstGeom>
            <a:noFill/>
            <a:ln>
              <a:solidFill>
                <a:srgbClr val="1B4367"/>
              </a:solidFill>
            </a:ln>
          </p:spPr>
          <p:txBody>
            <a:bodyPr wrap="square" rtlCol="0">
              <a:spAutoFit/>
            </a:bodyPr>
            <a:lstStyle/>
            <a:p>
              <a:pPr algn="ctr"/>
              <a:r>
                <a:rPr lang="en-US" altLang="zh-CN" sz="4000" b="1" dirty="0" smtClean="0">
                  <a:solidFill>
                    <a:srgbClr val="1B4367"/>
                  </a:solidFill>
                  <a:latin typeface="微软雅黑" panose="020B0503020204020204" pitchFamily="34" charset="-122"/>
                  <a:ea typeface="微软雅黑" panose="020B0503020204020204" pitchFamily="34" charset="-122"/>
                </a:rPr>
                <a:t>01</a:t>
              </a:r>
              <a:endParaRPr lang="en-US" altLang="zh-CN" sz="4000" b="1" dirty="0" smtClean="0">
                <a:solidFill>
                  <a:srgbClr val="1B4367"/>
                </a:solidFill>
                <a:latin typeface="微软雅黑" panose="020B0503020204020204" pitchFamily="34" charset="-122"/>
                <a:ea typeface="微软雅黑" panose="020B0503020204020204" pitchFamily="34" charset="-122"/>
              </a:endParaRPr>
            </a:p>
          </p:txBody>
        </p:sp>
        <p:sp>
          <p:nvSpPr>
            <p:cNvPr id="3" name="矩形 2"/>
            <p:cNvSpPr/>
            <p:nvPr>
              <p:custDataLst>
                <p:tags r:id="rId3"/>
              </p:custDataLst>
            </p:nvPr>
          </p:nvSpPr>
          <p:spPr>
            <a:xfrm>
              <a:off x="3909356" y="1685526"/>
              <a:ext cx="828000" cy="828000"/>
            </a:xfrm>
            <a:prstGeom prst="rect">
              <a:avLst/>
            </a:prstGeom>
            <a:noFill/>
            <a:ln>
              <a:solidFill>
                <a:srgbClr val="1B43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custDataLst>
              <p:tags r:id="rId4"/>
            </p:custDataLst>
          </p:nvPr>
        </p:nvGrpSpPr>
        <p:grpSpPr>
          <a:xfrm>
            <a:off x="810465" y="2502970"/>
            <a:ext cx="824238" cy="823595"/>
            <a:chOff x="3909356" y="1685526"/>
            <a:chExt cx="828000" cy="828000"/>
          </a:xfrm>
        </p:grpSpPr>
        <p:sp>
          <p:nvSpPr>
            <p:cNvPr id="12" name="文本框 11"/>
            <p:cNvSpPr txBox="1"/>
            <p:nvPr>
              <p:custDataLst>
                <p:tags r:id="rId5"/>
              </p:custDataLst>
            </p:nvPr>
          </p:nvSpPr>
          <p:spPr>
            <a:xfrm>
              <a:off x="3909356" y="1745583"/>
              <a:ext cx="828000" cy="710491"/>
            </a:xfrm>
            <a:prstGeom prst="rect">
              <a:avLst/>
            </a:prstGeom>
            <a:noFill/>
            <a:ln>
              <a:solidFill>
                <a:srgbClr val="1B4367"/>
              </a:solidFill>
            </a:ln>
          </p:spPr>
          <p:txBody>
            <a:bodyPr wrap="square" rtlCol="0">
              <a:spAutoFit/>
            </a:bodyPr>
            <a:p>
              <a:pPr algn="ctr"/>
              <a:r>
                <a:rPr lang="en-US" altLang="zh-CN" sz="4000" b="1" dirty="0" smtClean="0">
                  <a:solidFill>
                    <a:srgbClr val="1B4367"/>
                  </a:solidFill>
                  <a:latin typeface="微软雅黑" panose="020B0503020204020204" pitchFamily="34" charset="-122"/>
                  <a:ea typeface="微软雅黑" panose="020B0503020204020204" pitchFamily="34" charset="-122"/>
                </a:rPr>
                <a:t>02</a:t>
              </a:r>
              <a:endParaRPr lang="en-US" altLang="zh-CN" sz="4000" b="1" dirty="0" smtClean="0">
                <a:solidFill>
                  <a:srgbClr val="1B4367"/>
                </a:solidFill>
                <a:latin typeface="微软雅黑" panose="020B0503020204020204" pitchFamily="34" charset="-122"/>
                <a:ea typeface="微软雅黑" panose="020B0503020204020204" pitchFamily="34" charset="-122"/>
              </a:endParaRPr>
            </a:p>
          </p:txBody>
        </p:sp>
        <p:sp>
          <p:nvSpPr>
            <p:cNvPr id="13" name="矩形 12"/>
            <p:cNvSpPr/>
            <p:nvPr>
              <p:custDataLst>
                <p:tags r:id="rId6"/>
              </p:custDataLst>
            </p:nvPr>
          </p:nvSpPr>
          <p:spPr>
            <a:xfrm>
              <a:off x="3909356" y="1685526"/>
              <a:ext cx="828000" cy="828000"/>
            </a:xfrm>
            <a:prstGeom prst="rect">
              <a:avLst/>
            </a:prstGeom>
            <a:noFill/>
            <a:ln>
              <a:solidFill>
                <a:srgbClr val="1B43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8" name="文本框 17"/>
          <p:cNvSpPr txBox="1"/>
          <p:nvPr>
            <p:custDataLst>
              <p:tags r:id="rId7"/>
            </p:custDataLst>
          </p:nvPr>
        </p:nvSpPr>
        <p:spPr>
          <a:xfrm>
            <a:off x="1833245" y="1304290"/>
            <a:ext cx="7138035" cy="591185"/>
          </a:xfrm>
          <a:prstGeom prst="rect">
            <a:avLst/>
          </a:prstGeom>
          <a:noFill/>
        </p:spPr>
        <p:txBody>
          <a:bodyPr wrap="square" lIns="68580" tIns="34290" rIns="68580" bIns="34290" rtlCol="0">
            <a:spAutoFit/>
          </a:bodyPr>
          <a:p>
            <a:pPr algn="just"/>
            <a:r>
              <a:rPr lang="zh-CN" altLang="en-US" sz="3400" dirty="0">
                <a:solidFill>
                  <a:srgbClr val="1B4367"/>
                </a:solidFill>
                <a:cs typeface="+mn-ea"/>
                <a:sym typeface="+mn-lt"/>
              </a:rPr>
              <a:t>任务一</a:t>
            </a:r>
            <a:r>
              <a:rPr lang="en-US" altLang="zh-CN" sz="3400" dirty="0">
                <a:solidFill>
                  <a:srgbClr val="1B4367"/>
                </a:solidFill>
                <a:cs typeface="+mn-ea"/>
                <a:sym typeface="+mn-lt"/>
              </a:rPr>
              <a:t>   </a:t>
            </a:r>
            <a:r>
              <a:rPr lang="zh-CN" altLang="en-US" sz="3400" dirty="0">
                <a:solidFill>
                  <a:srgbClr val="1B4367"/>
                </a:solidFill>
                <a:cs typeface="+mn-ea"/>
                <a:sym typeface="+mn-lt"/>
              </a:rPr>
              <a:t>价值观</a:t>
            </a:r>
            <a:endParaRPr lang="zh-CN" altLang="en-US" sz="3400" dirty="0">
              <a:solidFill>
                <a:srgbClr val="1B4367"/>
              </a:solidFill>
              <a:cs typeface="+mn-ea"/>
              <a:sym typeface="+mn-lt"/>
            </a:endParaRPr>
          </a:p>
        </p:txBody>
      </p:sp>
      <p:sp>
        <p:nvSpPr>
          <p:cNvPr id="19" name="文本框 18"/>
          <p:cNvSpPr txBox="1"/>
          <p:nvPr>
            <p:custDataLst>
              <p:tags r:id="rId8"/>
            </p:custDataLst>
          </p:nvPr>
        </p:nvSpPr>
        <p:spPr>
          <a:xfrm>
            <a:off x="1833023" y="2528909"/>
            <a:ext cx="6629622" cy="591185"/>
          </a:xfrm>
          <a:prstGeom prst="rect">
            <a:avLst/>
          </a:prstGeom>
          <a:noFill/>
        </p:spPr>
        <p:txBody>
          <a:bodyPr wrap="square" lIns="68580" tIns="34290" rIns="68580" bIns="34290" rtlCol="0">
            <a:spAutoFit/>
          </a:bodyPr>
          <a:p>
            <a:pPr algn="just"/>
            <a:r>
              <a:rPr lang="zh-CN" altLang="en-US" sz="3400" dirty="0">
                <a:solidFill>
                  <a:srgbClr val="1B4367"/>
                </a:solidFill>
                <a:cs typeface="+mn-ea"/>
                <a:sym typeface="+mn-lt"/>
              </a:rPr>
              <a:t>任务二</a:t>
            </a:r>
            <a:r>
              <a:rPr lang="en-US" altLang="zh-CN" sz="3400" dirty="0">
                <a:solidFill>
                  <a:srgbClr val="1B4367"/>
                </a:solidFill>
                <a:cs typeface="+mn-ea"/>
                <a:sym typeface="+mn-lt"/>
              </a:rPr>
              <a:t>   </a:t>
            </a:r>
            <a:r>
              <a:rPr lang="zh-CN" altLang="en-US" sz="3400" dirty="0">
                <a:solidFill>
                  <a:srgbClr val="1B4367"/>
                </a:solidFill>
                <a:cs typeface="+mn-ea"/>
                <a:sym typeface="+mn-lt"/>
              </a:rPr>
              <a:t>职业价值观</a:t>
            </a:r>
            <a:endParaRPr lang="zh-CN" altLang="en-US" sz="3400" dirty="0">
              <a:solidFill>
                <a:srgbClr val="1B4367"/>
              </a:solidFill>
              <a:cs typeface="+mn-ea"/>
              <a:sym typeface="+mn-lt"/>
            </a:endParaRPr>
          </a:p>
        </p:txBody>
      </p:sp>
      <p:grpSp>
        <p:nvGrpSpPr>
          <p:cNvPr id="2" name="组合 1"/>
          <p:cNvGrpSpPr/>
          <p:nvPr>
            <p:custDataLst>
              <p:tags r:id="rId9"/>
            </p:custDataLst>
          </p:nvPr>
        </p:nvGrpSpPr>
        <p:grpSpPr>
          <a:xfrm>
            <a:off x="821895" y="3760270"/>
            <a:ext cx="824238" cy="823595"/>
            <a:chOff x="3909356" y="1685526"/>
            <a:chExt cx="828000" cy="828000"/>
          </a:xfrm>
        </p:grpSpPr>
        <p:sp>
          <p:nvSpPr>
            <p:cNvPr id="4" name="文本框 3"/>
            <p:cNvSpPr txBox="1"/>
            <p:nvPr>
              <p:custDataLst>
                <p:tags r:id="rId10"/>
              </p:custDataLst>
            </p:nvPr>
          </p:nvSpPr>
          <p:spPr>
            <a:xfrm>
              <a:off x="3909356" y="1745583"/>
              <a:ext cx="828000" cy="710535"/>
            </a:xfrm>
            <a:prstGeom prst="rect">
              <a:avLst/>
            </a:prstGeom>
            <a:noFill/>
            <a:ln>
              <a:solidFill>
                <a:srgbClr val="1B4367"/>
              </a:solidFill>
            </a:ln>
          </p:spPr>
          <p:txBody>
            <a:bodyPr wrap="square" rtlCol="0">
              <a:spAutoFit/>
            </a:bodyPr>
            <a:p>
              <a:pPr algn="ctr"/>
              <a:r>
                <a:rPr lang="en-US" altLang="zh-CN" sz="4000" b="1" dirty="0" smtClean="0">
                  <a:solidFill>
                    <a:srgbClr val="1B4367"/>
                  </a:solidFill>
                  <a:latin typeface="微软雅黑" panose="020B0503020204020204" pitchFamily="34" charset="-122"/>
                  <a:ea typeface="微软雅黑" panose="020B0503020204020204" pitchFamily="34" charset="-122"/>
                </a:rPr>
                <a:t>03</a:t>
              </a:r>
              <a:endParaRPr lang="en-US" altLang="zh-CN" sz="4000" b="1" dirty="0" smtClean="0">
                <a:solidFill>
                  <a:srgbClr val="1B4367"/>
                </a:solidFill>
                <a:latin typeface="微软雅黑" panose="020B0503020204020204" pitchFamily="34" charset="-122"/>
                <a:ea typeface="微软雅黑" panose="020B0503020204020204" pitchFamily="34" charset="-122"/>
              </a:endParaRPr>
            </a:p>
          </p:txBody>
        </p:sp>
        <p:sp>
          <p:nvSpPr>
            <p:cNvPr id="5" name="矩形 4"/>
            <p:cNvSpPr/>
            <p:nvPr>
              <p:custDataLst>
                <p:tags r:id="rId11"/>
              </p:custDataLst>
            </p:nvPr>
          </p:nvSpPr>
          <p:spPr>
            <a:xfrm>
              <a:off x="3909356" y="1685526"/>
              <a:ext cx="828000" cy="828000"/>
            </a:xfrm>
            <a:prstGeom prst="rect">
              <a:avLst/>
            </a:prstGeom>
            <a:noFill/>
            <a:ln>
              <a:solidFill>
                <a:srgbClr val="1B43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6" name="文本框 5"/>
          <p:cNvSpPr txBox="1"/>
          <p:nvPr>
            <p:custDataLst>
              <p:tags r:id="rId12"/>
            </p:custDataLst>
          </p:nvPr>
        </p:nvSpPr>
        <p:spPr>
          <a:xfrm>
            <a:off x="1844453" y="3819864"/>
            <a:ext cx="6629622" cy="591185"/>
          </a:xfrm>
          <a:prstGeom prst="rect">
            <a:avLst/>
          </a:prstGeom>
          <a:noFill/>
        </p:spPr>
        <p:txBody>
          <a:bodyPr wrap="square" lIns="68580" tIns="34290" rIns="68580" bIns="34290" rtlCol="0">
            <a:spAutoFit/>
          </a:bodyPr>
          <a:p>
            <a:pPr algn="just"/>
            <a:r>
              <a:rPr lang="zh-CN" altLang="en-US" sz="3400" dirty="0">
                <a:solidFill>
                  <a:srgbClr val="1B4367"/>
                </a:solidFill>
                <a:cs typeface="+mn-ea"/>
                <a:sym typeface="+mn-lt"/>
              </a:rPr>
              <a:t>任务三</a:t>
            </a:r>
            <a:r>
              <a:rPr lang="en-US" altLang="zh-CN" sz="3400" dirty="0">
                <a:solidFill>
                  <a:srgbClr val="1B4367"/>
                </a:solidFill>
                <a:cs typeface="+mn-ea"/>
                <a:sym typeface="+mn-lt"/>
              </a:rPr>
              <a:t>   </a:t>
            </a:r>
            <a:r>
              <a:rPr lang="zh-CN" altLang="en-US" sz="3400" dirty="0">
                <a:solidFill>
                  <a:srgbClr val="1B4367"/>
                </a:solidFill>
                <a:cs typeface="+mn-ea"/>
                <a:sym typeface="+mn-lt"/>
              </a:rPr>
              <a:t>个人职业价值观探索</a:t>
            </a:r>
            <a:endParaRPr lang="zh-CN" altLang="en-US" sz="3400" dirty="0">
              <a:solidFill>
                <a:srgbClr val="1B4367"/>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04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69"/>
                                        </p:tgtEl>
                                        <p:attrNameLst>
                                          <p:attrName>style.visibility</p:attrName>
                                        </p:attrNameLst>
                                      </p:cBhvr>
                                      <p:to>
                                        <p:strVal val="visible"/>
                                      </p:to>
                                    </p:set>
                                    <p:animEffect transition="in" filter="wipe(left)">
                                      <p:cBhvr>
                                        <p:cTn id="20" dur="500"/>
                                        <p:tgtEl>
                                          <p:spTgt spid="69"/>
                                        </p:tgtEl>
                                      </p:cBhvr>
                                    </p:animEffect>
                                  </p:childTnLst>
                                </p:cTn>
                              </p:par>
                            </p:childTnLst>
                          </p:cTn>
                        </p:par>
                        <p:par>
                          <p:cTn id="21" fill="hold">
                            <p:stCondLst>
                              <p:cond delay="5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18"/>
                                        </p:tgtEl>
                                        <p:attrNameLst>
                                          <p:attrName>style.visibility</p:attrName>
                                        </p:attrNameLst>
                                      </p:cBhvr>
                                      <p:to>
                                        <p:strVal val="visible"/>
                                      </p:to>
                                    </p:set>
                                    <p:anim calcmode="lin" valueType="num">
                                      <p:cBhvr>
                                        <p:cTn id="24"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18"/>
                                        </p:tgtEl>
                                        <p:attrNameLst>
                                          <p:attrName>ppt_y</p:attrName>
                                        </p:attrNameLst>
                                      </p:cBhvr>
                                      <p:tavLst>
                                        <p:tav tm="0">
                                          <p:val>
                                            <p:strVal val="#ppt_y"/>
                                          </p:val>
                                        </p:tav>
                                        <p:tav tm="100000">
                                          <p:val>
                                            <p:strVal val="#ppt_y"/>
                                          </p:val>
                                        </p:tav>
                                      </p:tavLst>
                                    </p:anim>
                                    <p:anim calcmode="lin" valueType="num">
                                      <p:cBhvr>
                                        <p:cTn id="26"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18"/>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left)">
                                      <p:cBhvr>
                                        <p:cTn id="33" dur="500"/>
                                        <p:tgtEl>
                                          <p:spTgt spid="11"/>
                                        </p:tgtEl>
                                      </p:cBhvr>
                                    </p:animEffect>
                                  </p:childTnLst>
                                </p:cTn>
                              </p:par>
                            </p:childTnLst>
                          </p:cTn>
                        </p:par>
                        <p:par>
                          <p:cTn id="34" fill="hold">
                            <p:stCondLst>
                              <p:cond delay="500"/>
                            </p:stCondLst>
                            <p:childTnLst>
                              <p:par>
                                <p:cTn id="35" presetID="41" presetClass="entr" presetSubtype="0" fill="hold" grpId="0" nodeType="afterEffect">
                                  <p:stCondLst>
                                    <p:cond delay="0"/>
                                  </p:stCondLst>
                                  <p:iterate type="lt">
                                    <p:tmPct val="10000"/>
                                  </p:iterate>
                                  <p:childTnLst>
                                    <p:set>
                                      <p:cBhvr>
                                        <p:cTn id="36" dur="1" fill="hold">
                                          <p:stCondLst>
                                            <p:cond delay="0"/>
                                          </p:stCondLst>
                                        </p:cTn>
                                        <p:tgtEl>
                                          <p:spTgt spid="19"/>
                                        </p:tgtEl>
                                        <p:attrNameLst>
                                          <p:attrName>style.visibility</p:attrName>
                                        </p:attrNameLst>
                                      </p:cBhvr>
                                      <p:to>
                                        <p:strVal val="visible"/>
                                      </p:to>
                                    </p:set>
                                    <p:anim calcmode="lin" valueType="num">
                                      <p:cBhvr>
                                        <p:cTn id="3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19"/>
                                        </p:tgtEl>
                                        <p:attrNameLst>
                                          <p:attrName>ppt_y</p:attrName>
                                        </p:attrNameLst>
                                      </p:cBhvr>
                                      <p:tavLst>
                                        <p:tav tm="0">
                                          <p:val>
                                            <p:strVal val="#ppt_y"/>
                                          </p:val>
                                        </p:tav>
                                        <p:tav tm="100000">
                                          <p:val>
                                            <p:strVal val="#ppt_y"/>
                                          </p:val>
                                        </p:tav>
                                      </p:tavLst>
                                    </p:anim>
                                    <p:anim calcmode="lin" valueType="num">
                                      <p:cBhvr>
                                        <p:cTn id="3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19"/>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nodeType="clickEffect">
                                  <p:stCondLst>
                                    <p:cond delay="0"/>
                                  </p:stCondLst>
                                  <p:childTnLst>
                                    <p:set>
                                      <p:cBhvr>
                                        <p:cTn id="45" dur="1" fill="hold">
                                          <p:stCondLst>
                                            <p:cond delay="0"/>
                                          </p:stCondLst>
                                        </p:cTn>
                                        <p:tgtEl>
                                          <p:spTgt spid="2"/>
                                        </p:tgtEl>
                                        <p:attrNameLst>
                                          <p:attrName>style.visibility</p:attrName>
                                        </p:attrNameLst>
                                      </p:cBhvr>
                                      <p:to>
                                        <p:strVal val="visible"/>
                                      </p:to>
                                    </p:set>
                                    <p:animEffect transition="in" filter="wipe(left)">
                                      <p:cBhvr>
                                        <p:cTn id="46" dur="500"/>
                                        <p:tgtEl>
                                          <p:spTgt spid="2"/>
                                        </p:tgtEl>
                                      </p:cBhvr>
                                    </p:animEffect>
                                  </p:childTnLst>
                                </p:cTn>
                              </p:par>
                            </p:childTnLst>
                          </p:cTn>
                        </p:par>
                        <p:par>
                          <p:cTn id="47" fill="hold">
                            <p:stCondLst>
                              <p:cond delay="500"/>
                            </p:stCondLst>
                            <p:childTnLst>
                              <p:par>
                                <p:cTn id="48" presetID="41" presetClass="entr" presetSubtype="0" fill="hold" grpId="0" nodeType="afterEffect">
                                  <p:stCondLst>
                                    <p:cond delay="0"/>
                                  </p:stCondLst>
                                  <p:iterate type="lt">
                                    <p:tmPct val="10000"/>
                                  </p:iterate>
                                  <p:childTnLst>
                                    <p:set>
                                      <p:cBhvr>
                                        <p:cTn id="49" dur="1" fill="hold">
                                          <p:stCondLst>
                                            <p:cond delay="0"/>
                                          </p:stCondLst>
                                        </p:cTn>
                                        <p:tgtEl>
                                          <p:spTgt spid="6"/>
                                        </p:tgtEl>
                                        <p:attrNameLst>
                                          <p:attrName>style.visibility</p:attrName>
                                        </p:attrNameLst>
                                      </p:cBhvr>
                                      <p:to>
                                        <p:strVal val="visible"/>
                                      </p:to>
                                    </p:set>
                                    <p:anim calcmode="lin" valueType="num">
                                      <p:cBhvr>
                                        <p:cTn id="50"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51" dur="500" fill="hold"/>
                                        <p:tgtEl>
                                          <p:spTgt spid="6"/>
                                        </p:tgtEl>
                                        <p:attrNameLst>
                                          <p:attrName>ppt_y</p:attrName>
                                        </p:attrNameLst>
                                      </p:cBhvr>
                                      <p:tavLst>
                                        <p:tav tm="0">
                                          <p:val>
                                            <p:strVal val="#ppt_y"/>
                                          </p:val>
                                        </p:tav>
                                        <p:tav tm="100000">
                                          <p:val>
                                            <p:strVal val="#ppt_y"/>
                                          </p:val>
                                        </p:tav>
                                      </p:tavLst>
                                    </p:anim>
                                    <p:anim calcmode="lin" valueType="num">
                                      <p:cBhvr>
                                        <p:cTn id="52"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53"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54" dur="500" tmFilter="0,0; .5, 1; 1, 1"/>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8" grpId="0"/>
      <p:bldP spid="19" grpId="0"/>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386" y="309785"/>
            <a:ext cx="2261711"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项目一</a:t>
            </a:r>
            <a:r>
              <a:rPr lang="en-US" altLang="zh-CN" sz="1700" b="1" dirty="0">
                <a:solidFill>
                  <a:srgbClr val="1B4367"/>
                </a:solidFill>
                <a:cs typeface="+mn-ea"/>
                <a:sym typeface="+mn-lt"/>
              </a:rPr>
              <a:t>  </a:t>
            </a:r>
            <a:r>
              <a:rPr lang="zh-CN" altLang="en-US" sz="1700" b="1" dirty="0">
                <a:solidFill>
                  <a:srgbClr val="1B4367"/>
                </a:solidFill>
                <a:cs typeface="+mn-ea"/>
                <a:sym typeface="+mn-lt"/>
              </a:rPr>
              <a:t>职业兴趣培养</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grpSp>
        <p:nvGrpSpPr>
          <p:cNvPr id="69" name="组合 68"/>
          <p:cNvGrpSpPr/>
          <p:nvPr>
            <p:custDataLst>
              <p:tags r:id="rId1"/>
            </p:custDataLst>
          </p:nvPr>
        </p:nvGrpSpPr>
        <p:grpSpPr>
          <a:xfrm>
            <a:off x="750140" y="1686987"/>
            <a:ext cx="824238" cy="824238"/>
            <a:chOff x="3909356" y="1685526"/>
            <a:chExt cx="828000" cy="828000"/>
          </a:xfrm>
        </p:grpSpPr>
        <p:sp>
          <p:nvSpPr>
            <p:cNvPr id="17" name="文本框 16"/>
            <p:cNvSpPr txBox="1"/>
            <p:nvPr>
              <p:custDataLst>
                <p:tags r:id="rId2"/>
              </p:custDataLst>
            </p:nvPr>
          </p:nvSpPr>
          <p:spPr>
            <a:xfrm>
              <a:off x="3909356" y="1745583"/>
              <a:ext cx="828000" cy="709981"/>
            </a:xfrm>
            <a:prstGeom prst="rect">
              <a:avLst/>
            </a:prstGeom>
            <a:noFill/>
            <a:ln>
              <a:solidFill>
                <a:srgbClr val="1B4367"/>
              </a:solidFill>
            </a:ln>
          </p:spPr>
          <p:txBody>
            <a:bodyPr wrap="square" rtlCol="0">
              <a:spAutoFit/>
            </a:bodyPr>
            <a:lstStyle/>
            <a:p>
              <a:pPr algn="ctr"/>
              <a:r>
                <a:rPr lang="en-US" altLang="zh-CN" sz="4000" b="1" dirty="0" smtClean="0">
                  <a:solidFill>
                    <a:srgbClr val="1B4367"/>
                  </a:solidFill>
                  <a:latin typeface="微软雅黑" panose="020B0503020204020204" pitchFamily="34" charset="-122"/>
                  <a:ea typeface="微软雅黑" panose="020B0503020204020204" pitchFamily="34" charset="-122"/>
                </a:rPr>
                <a:t>01</a:t>
              </a:r>
              <a:endParaRPr lang="en-US" altLang="zh-CN" sz="4000" b="1" dirty="0" smtClean="0">
                <a:solidFill>
                  <a:srgbClr val="1B4367"/>
                </a:solidFill>
                <a:latin typeface="微软雅黑" panose="020B0503020204020204" pitchFamily="34" charset="-122"/>
                <a:ea typeface="微软雅黑" panose="020B0503020204020204" pitchFamily="34" charset="-122"/>
              </a:endParaRPr>
            </a:p>
          </p:txBody>
        </p:sp>
        <p:sp>
          <p:nvSpPr>
            <p:cNvPr id="3" name="矩形 2"/>
            <p:cNvSpPr/>
            <p:nvPr>
              <p:custDataLst>
                <p:tags r:id="rId3"/>
              </p:custDataLst>
            </p:nvPr>
          </p:nvSpPr>
          <p:spPr>
            <a:xfrm>
              <a:off x="3909356" y="1685526"/>
              <a:ext cx="828000" cy="828000"/>
            </a:xfrm>
            <a:prstGeom prst="rect">
              <a:avLst/>
            </a:prstGeom>
            <a:noFill/>
            <a:ln>
              <a:solidFill>
                <a:srgbClr val="1B43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custDataLst>
              <p:tags r:id="rId4"/>
            </p:custDataLst>
          </p:nvPr>
        </p:nvGrpSpPr>
        <p:grpSpPr>
          <a:xfrm>
            <a:off x="750140" y="2911354"/>
            <a:ext cx="824238" cy="823646"/>
            <a:chOff x="3909356" y="1685526"/>
            <a:chExt cx="828000" cy="828000"/>
          </a:xfrm>
        </p:grpSpPr>
        <p:sp>
          <p:nvSpPr>
            <p:cNvPr id="12" name="文本框 11"/>
            <p:cNvSpPr txBox="1"/>
            <p:nvPr>
              <p:custDataLst>
                <p:tags r:id="rId5"/>
              </p:custDataLst>
            </p:nvPr>
          </p:nvSpPr>
          <p:spPr>
            <a:xfrm>
              <a:off x="3909356" y="1745583"/>
              <a:ext cx="828000" cy="710491"/>
            </a:xfrm>
            <a:prstGeom prst="rect">
              <a:avLst/>
            </a:prstGeom>
            <a:noFill/>
            <a:ln>
              <a:solidFill>
                <a:srgbClr val="1B4367"/>
              </a:solidFill>
            </a:ln>
          </p:spPr>
          <p:txBody>
            <a:bodyPr wrap="square" rtlCol="0">
              <a:spAutoFit/>
            </a:bodyPr>
            <a:p>
              <a:pPr algn="ctr"/>
              <a:r>
                <a:rPr lang="en-US" altLang="zh-CN" sz="4000" b="1" dirty="0" smtClean="0">
                  <a:solidFill>
                    <a:srgbClr val="1B4367"/>
                  </a:solidFill>
                  <a:latin typeface="微软雅黑" panose="020B0503020204020204" pitchFamily="34" charset="-122"/>
                  <a:ea typeface="微软雅黑" panose="020B0503020204020204" pitchFamily="34" charset="-122"/>
                </a:rPr>
                <a:t>02</a:t>
              </a:r>
              <a:endParaRPr lang="en-US" altLang="zh-CN" sz="4000" b="1" dirty="0" smtClean="0">
                <a:solidFill>
                  <a:srgbClr val="1B4367"/>
                </a:solidFill>
                <a:latin typeface="微软雅黑" panose="020B0503020204020204" pitchFamily="34" charset="-122"/>
                <a:ea typeface="微软雅黑" panose="020B0503020204020204" pitchFamily="34" charset="-122"/>
              </a:endParaRPr>
            </a:p>
          </p:txBody>
        </p:sp>
        <p:sp>
          <p:nvSpPr>
            <p:cNvPr id="13" name="矩形 12"/>
            <p:cNvSpPr/>
            <p:nvPr>
              <p:custDataLst>
                <p:tags r:id="rId6"/>
              </p:custDataLst>
            </p:nvPr>
          </p:nvSpPr>
          <p:spPr>
            <a:xfrm>
              <a:off x="3909356" y="1685526"/>
              <a:ext cx="828000" cy="828000"/>
            </a:xfrm>
            <a:prstGeom prst="rect">
              <a:avLst/>
            </a:prstGeom>
            <a:noFill/>
            <a:ln>
              <a:solidFill>
                <a:srgbClr val="1B43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8" name="文本框 17"/>
          <p:cNvSpPr txBox="1"/>
          <p:nvPr>
            <p:custDataLst>
              <p:tags r:id="rId7"/>
            </p:custDataLst>
          </p:nvPr>
        </p:nvSpPr>
        <p:spPr>
          <a:xfrm>
            <a:off x="1772920" y="1746250"/>
            <a:ext cx="7138035" cy="591185"/>
          </a:xfrm>
          <a:prstGeom prst="rect">
            <a:avLst/>
          </a:prstGeom>
          <a:noFill/>
        </p:spPr>
        <p:txBody>
          <a:bodyPr wrap="square" lIns="68580" tIns="34290" rIns="68580" bIns="34290" rtlCol="0">
            <a:spAutoFit/>
          </a:bodyPr>
          <a:p>
            <a:pPr algn="just"/>
            <a:r>
              <a:rPr lang="zh-CN" altLang="en-US" sz="3400" dirty="0">
                <a:solidFill>
                  <a:srgbClr val="1B4367"/>
                </a:solidFill>
                <a:cs typeface="+mn-ea"/>
                <a:sym typeface="+mn-lt"/>
              </a:rPr>
              <a:t>任务一</a:t>
            </a:r>
            <a:r>
              <a:rPr lang="en-US" altLang="zh-CN" sz="3400" dirty="0">
                <a:solidFill>
                  <a:srgbClr val="1B4367"/>
                </a:solidFill>
                <a:cs typeface="+mn-ea"/>
                <a:sym typeface="+mn-lt"/>
              </a:rPr>
              <a:t>   </a:t>
            </a:r>
            <a:r>
              <a:rPr lang="zh-CN" altLang="en-US" sz="3400" dirty="0">
                <a:solidFill>
                  <a:srgbClr val="1B4367"/>
                </a:solidFill>
                <a:cs typeface="+mn-ea"/>
                <a:sym typeface="+mn-lt"/>
              </a:rPr>
              <a:t>兴趣与职业生涯发展的关系</a:t>
            </a:r>
            <a:endParaRPr lang="zh-CN" altLang="en-US" sz="3400" dirty="0">
              <a:solidFill>
                <a:srgbClr val="1B4367"/>
              </a:solidFill>
              <a:cs typeface="+mn-ea"/>
              <a:sym typeface="+mn-lt"/>
            </a:endParaRPr>
          </a:p>
        </p:txBody>
      </p:sp>
      <p:sp>
        <p:nvSpPr>
          <p:cNvPr id="19" name="文本框 18"/>
          <p:cNvSpPr txBox="1"/>
          <p:nvPr>
            <p:custDataLst>
              <p:tags r:id="rId8"/>
            </p:custDataLst>
          </p:nvPr>
        </p:nvSpPr>
        <p:spPr>
          <a:xfrm>
            <a:off x="1772698" y="2970869"/>
            <a:ext cx="6629622" cy="591185"/>
          </a:xfrm>
          <a:prstGeom prst="rect">
            <a:avLst/>
          </a:prstGeom>
          <a:noFill/>
        </p:spPr>
        <p:txBody>
          <a:bodyPr wrap="square" lIns="68580" tIns="34290" rIns="68580" bIns="34290" rtlCol="0">
            <a:spAutoFit/>
          </a:bodyPr>
          <a:p>
            <a:pPr algn="just"/>
            <a:r>
              <a:rPr lang="zh-CN" altLang="en-US" sz="3400" dirty="0">
                <a:solidFill>
                  <a:srgbClr val="1B4367"/>
                </a:solidFill>
                <a:cs typeface="+mn-ea"/>
                <a:sym typeface="+mn-lt"/>
              </a:rPr>
              <a:t>任务二</a:t>
            </a:r>
            <a:r>
              <a:rPr lang="en-US" altLang="zh-CN" sz="3400" dirty="0">
                <a:solidFill>
                  <a:srgbClr val="1B4367"/>
                </a:solidFill>
                <a:cs typeface="+mn-ea"/>
                <a:sym typeface="+mn-lt"/>
              </a:rPr>
              <a:t>   </a:t>
            </a:r>
            <a:r>
              <a:rPr lang="zh-CN" altLang="en-US" sz="3400" dirty="0">
                <a:solidFill>
                  <a:srgbClr val="1B4367"/>
                </a:solidFill>
                <a:cs typeface="+mn-ea"/>
                <a:sym typeface="+mn-lt"/>
              </a:rPr>
              <a:t>找出你的</a:t>
            </a:r>
            <a:r>
              <a:rPr lang="zh-CN" altLang="en-US" sz="3400" dirty="0">
                <a:solidFill>
                  <a:srgbClr val="1B4367"/>
                </a:solidFill>
                <a:cs typeface="+mn-ea"/>
                <a:sym typeface="+mn-lt"/>
              </a:rPr>
              <a:t>霍兰德职业代码</a:t>
            </a:r>
            <a:endParaRPr lang="zh-CN" altLang="en-US" sz="3400" dirty="0">
              <a:solidFill>
                <a:srgbClr val="1B4367"/>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69"/>
                                        </p:tgtEl>
                                        <p:attrNameLst>
                                          <p:attrName>style.visibility</p:attrName>
                                        </p:attrNameLst>
                                      </p:cBhvr>
                                      <p:to>
                                        <p:strVal val="visible"/>
                                      </p:to>
                                    </p:set>
                                    <p:animEffect transition="in" filter="wipe(left)">
                                      <p:cBhvr>
                                        <p:cTn id="20" dur="500"/>
                                        <p:tgtEl>
                                          <p:spTgt spid="69"/>
                                        </p:tgtEl>
                                      </p:cBhvr>
                                    </p:animEffect>
                                  </p:childTnLst>
                                </p:cTn>
                              </p:par>
                            </p:childTnLst>
                          </p:cTn>
                        </p:par>
                        <p:par>
                          <p:cTn id="21" fill="hold">
                            <p:stCondLst>
                              <p:cond delay="5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18"/>
                                        </p:tgtEl>
                                        <p:attrNameLst>
                                          <p:attrName>style.visibility</p:attrName>
                                        </p:attrNameLst>
                                      </p:cBhvr>
                                      <p:to>
                                        <p:strVal val="visible"/>
                                      </p:to>
                                    </p:set>
                                    <p:anim calcmode="lin" valueType="num">
                                      <p:cBhvr>
                                        <p:cTn id="24"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18"/>
                                        </p:tgtEl>
                                        <p:attrNameLst>
                                          <p:attrName>ppt_y</p:attrName>
                                        </p:attrNameLst>
                                      </p:cBhvr>
                                      <p:tavLst>
                                        <p:tav tm="0">
                                          <p:val>
                                            <p:strVal val="#ppt_y"/>
                                          </p:val>
                                        </p:tav>
                                        <p:tav tm="100000">
                                          <p:val>
                                            <p:strVal val="#ppt_y"/>
                                          </p:val>
                                        </p:tav>
                                      </p:tavLst>
                                    </p:anim>
                                    <p:anim calcmode="lin" valueType="num">
                                      <p:cBhvr>
                                        <p:cTn id="26"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18"/>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left)">
                                      <p:cBhvr>
                                        <p:cTn id="33" dur="500"/>
                                        <p:tgtEl>
                                          <p:spTgt spid="11"/>
                                        </p:tgtEl>
                                      </p:cBhvr>
                                    </p:animEffect>
                                  </p:childTnLst>
                                </p:cTn>
                              </p:par>
                            </p:childTnLst>
                          </p:cTn>
                        </p:par>
                        <p:par>
                          <p:cTn id="34" fill="hold">
                            <p:stCondLst>
                              <p:cond delay="500"/>
                            </p:stCondLst>
                            <p:childTnLst>
                              <p:par>
                                <p:cTn id="35" presetID="41" presetClass="entr" presetSubtype="0" fill="hold" grpId="0" nodeType="afterEffect">
                                  <p:stCondLst>
                                    <p:cond delay="0"/>
                                  </p:stCondLst>
                                  <p:iterate type="lt">
                                    <p:tmPct val="10000"/>
                                  </p:iterate>
                                  <p:childTnLst>
                                    <p:set>
                                      <p:cBhvr>
                                        <p:cTn id="36" dur="1" fill="hold">
                                          <p:stCondLst>
                                            <p:cond delay="0"/>
                                          </p:stCondLst>
                                        </p:cTn>
                                        <p:tgtEl>
                                          <p:spTgt spid="19"/>
                                        </p:tgtEl>
                                        <p:attrNameLst>
                                          <p:attrName>style.visibility</p:attrName>
                                        </p:attrNameLst>
                                      </p:cBhvr>
                                      <p:to>
                                        <p:strVal val="visible"/>
                                      </p:to>
                                    </p:set>
                                    <p:anim calcmode="lin" valueType="num">
                                      <p:cBhvr>
                                        <p:cTn id="3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19"/>
                                        </p:tgtEl>
                                        <p:attrNameLst>
                                          <p:attrName>ppt_y</p:attrName>
                                        </p:attrNameLst>
                                      </p:cBhvr>
                                      <p:tavLst>
                                        <p:tav tm="0">
                                          <p:val>
                                            <p:strVal val="#ppt_y"/>
                                          </p:val>
                                        </p:tav>
                                        <p:tav tm="100000">
                                          <p:val>
                                            <p:strVal val="#ppt_y"/>
                                          </p:val>
                                        </p:tav>
                                      </p:tavLst>
                                    </p:anim>
                                    <p:anim calcmode="lin" valueType="num">
                                      <p:cBhvr>
                                        <p:cTn id="3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8" grpId="0"/>
      <p:bldP spid="19"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任务一</a:t>
            </a:r>
            <a:r>
              <a:rPr lang="en-US" altLang="zh-CN" sz="1700" b="1" dirty="0">
                <a:solidFill>
                  <a:srgbClr val="1B4367"/>
                </a:solidFill>
                <a:cs typeface="+mn-ea"/>
                <a:sym typeface="+mn-lt"/>
              </a:rPr>
              <a:t>  </a:t>
            </a:r>
            <a:r>
              <a:rPr lang="zh-CN" altLang="en-US" sz="1700" b="1" dirty="0">
                <a:solidFill>
                  <a:srgbClr val="1B4367"/>
                </a:solidFill>
                <a:cs typeface="+mn-ea"/>
                <a:sym typeface="+mn-lt"/>
              </a:rPr>
              <a:t>价值观</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621155" y="1183005"/>
            <a:ext cx="5520055"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rPr>
              <a:t>一、价值观的概念</a:t>
            </a:r>
            <a:endParaRPr lang="zh-CN" altLang="en-US" sz="3200" b="1">
              <a:solidFill>
                <a:srgbClr val="1B4367"/>
              </a:solidFill>
              <a:latin typeface="微软雅黑" panose="020B0503020204020204" pitchFamily="34" charset="-122"/>
              <a:ea typeface="微软雅黑" panose="020B0503020204020204" pitchFamily="34" charset="-122"/>
            </a:endParaRPr>
          </a:p>
        </p:txBody>
      </p:sp>
      <p:sp>
        <p:nvSpPr>
          <p:cNvPr id="8" name="矩形 7"/>
          <p:cNvSpPr>
            <a:spLocks noChangeArrowheads="1"/>
          </p:cNvSpPr>
          <p:nvPr/>
        </p:nvSpPr>
        <p:spPr bwMode="auto">
          <a:xfrm>
            <a:off x="856615" y="1980565"/>
            <a:ext cx="7743190" cy="2858770"/>
          </a:xfrm>
          <a:prstGeom prst="rect">
            <a:avLst/>
          </a:prstGeom>
          <a:noFill/>
          <a:ln w="9525">
            <a:noFill/>
            <a:miter lim="800000"/>
          </a:ln>
        </p:spPr>
        <p:txBody>
          <a:bodyPr wrap="square">
            <a:noAutofit/>
          </a:bodyPr>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价值观是基于人一定的思维感官而作出的认知、理解、判断或抉择，也就是人认定事物、辨别是非的一种思维或价值取向。</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价值观是一种内心尺度，它支配着人的行为、态度、观察、信念、理解等，支配着人们认识世界、明白事物对自己的意义。</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价值观是我们区别好坏、分辨是非及事物重要性的心理倾向体系，它反映人对客观事物的是非及重要性的评价。</a:t>
            </a:r>
            <a:endParaRPr lang="zh-CN" altLang="en-US" sz="1800">
              <a:solidFill>
                <a:schemeClr val="tx1"/>
              </a:solidFill>
              <a:latin typeface="微软雅黑" panose="020B0503020204020204" pitchFamily="34" charset="-122"/>
              <a:ea typeface="微软雅黑" panose="020B0503020204020204" pitchFamily="34" charset="-122"/>
            </a:endParaRPr>
          </a:p>
        </p:txBody>
      </p:sp>
      <p:grpSp>
        <p:nvGrpSpPr>
          <p:cNvPr id="11" name="组合 10"/>
          <p:cNvGrpSpPr/>
          <p:nvPr>
            <p:custDataLst>
              <p:tags r:id="rId1"/>
            </p:custDataLst>
          </p:nvPr>
        </p:nvGrpSpPr>
        <p:grpSpPr>
          <a:xfrm>
            <a:off x="374857" y="842901"/>
            <a:ext cx="1201103" cy="1202531"/>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85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350"/>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900"/>
                                  </p:stCondLst>
                                  <p:childTnLst>
                                    <p:set>
                                      <p:cBhvr>
                                        <p:cTn id="32" dur="1" fill="hold">
                                          <p:stCondLst>
                                            <p:cond delay="0"/>
                                          </p:stCondLst>
                                        </p:cTn>
                                        <p:tgtEl>
                                          <p:spTgt spid="8"/>
                                        </p:tgtEl>
                                        <p:attrNameLst>
                                          <p:attrName>style.visibility</p:attrName>
                                        </p:attrNameLst>
                                      </p:cBhvr>
                                      <p:to>
                                        <p:strVal val="visible"/>
                                      </p:to>
                                    </p:set>
                                    <p:animEffect transition="in" filter="wipe(up)">
                                      <p:cBhvr>
                                        <p:cTn id="3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任务一</a:t>
            </a:r>
            <a:r>
              <a:rPr lang="en-US" altLang="zh-CN" sz="1700" b="1" dirty="0">
                <a:solidFill>
                  <a:srgbClr val="1B4367"/>
                </a:solidFill>
                <a:cs typeface="+mn-ea"/>
                <a:sym typeface="+mn-lt"/>
              </a:rPr>
              <a:t>  </a:t>
            </a:r>
            <a:r>
              <a:rPr lang="zh-CN" altLang="en-US" sz="1700" b="1" dirty="0">
                <a:solidFill>
                  <a:srgbClr val="1B4367"/>
                </a:solidFill>
                <a:cs typeface="+mn-ea"/>
                <a:sym typeface="+mn-lt"/>
              </a:rPr>
              <a:t>价值观</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621155" y="1183005"/>
            <a:ext cx="5520055"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rPr>
              <a:t>一、价值观与职业的关系</a:t>
            </a:r>
            <a:endParaRPr lang="en-US" altLang="zh-CN" sz="3200" b="1">
              <a:solidFill>
                <a:srgbClr val="1B4367"/>
              </a:solidFill>
              <a:latin typeface="微软雅黑" panose="020B0503020204020204" pitchFamily="34" charset="-122"/>
              <a:ea typeface="微软雅黑" panose="020B0503020204020204" pitchFamily="34" charset="-122"/>
            </a:endParaRPr>
          </a:p>
        </p:txBody>
      </p:sp>
      <p:sp>
        <p:nvSpPr>
          <p:cNvPr id="8" name="矩形 7"/>
          <p:cNvSpPr>
            <a:spLocks noChangeArrowheads="1"/>
          </p:cNvSpPr>
          <p:nvPr/>
        </p:nvSpPr>
        <p:spPr bwMode="auto">
          <a:xfrm>
            <a:off x="856615" y="1980565"/>
            <a:ext cx="7743190" cy="3163570"/>
          </a:xfrm>
          <a:prstGeom prst="rect">
            <a:avLst/>
          </a:prstGeom>
          <a:noFill/>
          <a:ln w="9525">
            <a:noFill/>
            <a:miter lim="800000"/>
          </a:ln>
        </p:spPr>
        <p:txBody>
          <a:bodyPr wrap="square">
            <a:noAutofit/>
          </a:bodyPr>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一个人越清楚自己的价值观，越了解自己在工作、生活中想要寻求什么、什么对自己来说是最重要的，他的生涯发展目标也就越清晰，工作和生活才更有成就感。</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职业的选择，实质上是人们个性与才能一致的专业选择。对于大学生来说，在职业选择的过程中，不仅要考虑个人的性格、兴趣、能力、价值观等因素，还应考虑到国家和人类社会的需要。</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只有确立正确的价值观，才能进行正确的职业选择，才能确立职业奋斗目标，激发学习的动力。</a:t>
            </a:r>
            <a:endParaRPr lang="zh-CN" altLang="en-US" sz="1800">
              <a:solidFill>
                <a:schemeClr val="tx1"/>
              </a:solidFill>
              <a:latin typeface="微软雅黑" panose="020B0503020204020204" pitchFamily="34" charset="-122"/>
              <a:ea typeface="微软雅黑" panose="020B0503020204020204" pitchFamily="34" charset="-122"/>
            </a:endParaRPr>
          </a:p>
        </p:txBody>
      </p:sp>
      <p:grpSp>
        <p:nvGrpSpPr>
          <p:cNvPr id="11" name="组合 10"/>
          <p:cNvGrpSpPr/>
          <p:nvPr>
            <p:custDataLst>
              <p:tags r:id="rId1"/>
            </p:custDataLst>
          </p:nvPr>
        </p:nvGrpSpPr>
        <p:grpSpPr>
          <a:xfrm>
            <a:off x="374857" y="842901"/>
            <a:ext cx="1201103" cy="1202531"/>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85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350"/>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900"/>
                                  </p:stCondLst>
                                  <p:childTnLst>
                                    <p:set>
                                      <p:cBhvr>
                                        <p:cTn id="32" dur="1" fill="hold">
                                          <p:stCondLst>
                                            <p:cond delay="0"/>
                                          </p:stCondLst>
                                        </p:cTn>
                                        <p:tgtEl>
                                          <p:spTgt spid="8"/>
                                        </p:tgtEl>
                                        <p:attrNameLst>
                                          <p:attrName>style.visibility</p:attrName>
                                        </p:attrNameLst>
                                      </p:cBhvr>
                                      <p:to>
                                        <p:strVal val="visible"/>
                                      </p:to>
                                    </p:set>
                                    <p:animEffect transition="in" filter="wipe(up)">
                                      <p:cBhvr>
                                        <p:cTn id="3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文本框 15"/>
          <p:cNvSpPr txBox="1"/>
          <p:nvPr/>
        </p:nvSpPr>
        <p:spPr>
          <a:xfrm>
            <a:off x="709295" y="309880"/>
            <a:ext cx="284480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职业价值观</a:t>
            </a:r>
            <a:endParaRPr lang="zh-CN" altLang="en-US" sz="1700" b="1" dirty="0">
              <a:solidFill>
                <a:srgbClr val="1B4367"/>
              </a:solidFill>
              <a:cs typeface="+mn-ea"/>
              <a:sym typeface="+mn-lt"/>
            </a:endParaRPr>
          </a:p>
        </p:txBody>
      </p:sp>
      <p:cxnSp>
        <p:nvCxnSpPr>
          <p:cNvPr id="45" name="直接连接符 44"/>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635" y="857885"/>
            <a:ext cx="9144000" cy="615950"/>
          </a:xfrm>
          <a:prstGeom prst="rect">
            <a:avLst/>
          </a:prstGeom>
          <a:solidFill>
            <a:srgbClr val="1D4865"/>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6" name="矩形 13"/>
          <p:cNvSpPr>
            <a:spLocks noChangeArrowheads="1"/>
          </p:cNvSpPr>
          <p:nvPr/>
        </p:nvSpPr>
        <p:spPr bwMode="auto">
          <a:xfrm>
            <a:off x="745490" y="864235"/>
            <a:ext cx="5174615" cy="583565"/>
          </a:xfrm>
          <a:prstGeom prst="rect">
            <a:avLst/>
          </a:prstGeom>
          <a:noFill/>
          <a:ln w="9525">
            <a:noFill/>
            <a:miter lim="800000"/>
          </a:ln>
        </p:spPr>
        <p:txBody>
          <a:bodyPr wrap="square">
            <a:spAutoFit/>
          </a:bodyPr>
          <a:p>
            <a:pPr algn="just"/>
            <a:r>
              <a:rPr lang="zh-CN" altLang="en-US" sz="3200" b="1">
                <a:solidFill>
                  <a:schemeClr val="bg1"/>
                </a:solidFill>
                <a:latin typeface="微软雅黑" panose="020B0503020204020204" pitchFamily="34" charset="-122"/>
                <a:ea typeface="微软雅黑" panose="020B0503020204020204" pitchFamily="34" charset="-122"/>
              </a:rPr>
              <a:t>一、职业价值观概述</a:t>
            </a:r>
            <a:endParaRPr lang="en-US" altLang="zh-CN" sz="3200" b="1">
              <a:solidFill>
                <a:schemeClr val="bg1"/>
              </a:solidFill>
              <a:latin typeface="微软雅黑" panose="020B0503020204020204" pitchFamily="34" charset="-122"/>
              <a:ea typeface="微软雅黑" panose="020B0503020204020204" pitchFamily="34" charset="-122"/>
            </a:endParaRPr>
          </a:p>
        </p:txBody>
      </p:sp>
      <p:sp>
        <p:nvSpPr>
          <p:cNvPr id="8" name="矩形 7"/>
          <p:cNvSpPr>
            <a:spLocks noChangeArrowheads="1"/>
          </p:cNvSpPr>
          <p:nvPr/>
        </p:nvSpPr>
        <p:spPr bwMode="auto">
          <a:xfrm>
            <a:off x="700405" y="1809115"/>
            <a:ext cx="7743190" cy="3163570"/>
          </a:xfrm>
          <a:prstGeom prst="rect">
            <a:avLst/>
          </a:prstGeom>
          <a:noFill/>
          <a:ln w="9525">
            <a:noFill/>
            <a:miter lim="800000"/>
          </a:ln>
        </p:spPr>
        <p:txBody>
          <a:bodyPr wrap="square">
            <a:noAutofit/>
          </a:bodyPr>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职业价值观是指人生目标和人生态度在职业选择时的具体表现，也就是一个人对职业的认识和态度，以及他对职业目标的追求和向往。</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职业价值观决定了人们的职业期望，影响着人们对职业方向和职业目标的选择，决定着人们就业后的工作态度和薪酬绩效水平，进而决定人们的职业发展情况。</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大学生职业价值观是大学生对职业选择、评价和价值取向的看法，贯穿着大学生学习、生活、择业和从业的全过程，直接决定了他们的择业行为，并对工作满意度和劳动积极性产生影响。</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endParaRPr lang="zh-CN" altLang="en-US" sz="18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0">
        <p14:warp/>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16"/>
                                        </p:tgtEl>
                                        <p:attrNameLst>
                                          <p:attrName>style.visibility</p:attrName>
                                        </p:attrNameLst>
                                      </p:cBhvr>
                                      <p:to>
                                        <p:strVal val="visible"/>
                                      </p:to>
                                    </p:set>
                                    <p:anim calcmode="lin" valueType="num">
                                      <p:cBhvr>
                                        <p:cTn id="7" dur="500" fill="hold"/>
                                        <p:tgtEl>
                                          <p:spTgt spid="1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6"/>
                                        </p:tgtEl>
                                        <p:attrNameLst>
                                          <p:attrName>ppt_y</p:attrName>
                                        </p:attrNameLst>
                                      </p:cBhvr>
                                      <p:tavLst>
                                        <p:tav tm="0">
                                          <p:val>
                                            <p:strVal val="#ppt_y"/>
                                          </p:val>
                                        </p:tav>
                                        <p:tav tm="100000">
                                          <p:val>
                                            <p:strVal val="#ppt_y"/>
                                          </p:val>
                                        </p:tav>
                                      </p:tavLst>
                                    </p:anim>
                                    <p:anim calcmode="lin" valueType="num">
                                      <p:cBhvr>
                                        <p:cTn id="9" dur="500" fill="hold"/>
                                        <p:tgtEl>
                                          <p:spTgt spid="1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16"/>
                                        </p:tgtEl>
                                      </p:cBhvr>
                                    </p:animEffect>
                                  </p:childTnLst>
                                </p:cTn>
                              </p:par>
                            </p:childTnLst>
                          </p:cTn>
                        </p:par>
                        <p:par>
                          <p:cTn id="12" fill="hold">
                            <p:stCondLst>
                              <p:cond delay="949"/>
                            </p:stCondLst>
                            <p:childTnLst>
                              <p:par>
                                <p:cTn id="13" presetID="22" presetClass="entr" presetSubtype="8" fill="hold" nodeType="afterEffect">
                                  <p:stCondLst>
                                    <p:cond delay="0"/>
                                  </p:stCondLst>
                                  <p:childTnLst>
                                    <p:set>
                                      <p:cBhvr>
                                        <p:cTn id="14" dur="1" fill="hold">
                                          <p:stCondLst>
                                            <p:cond delay="0"/>
                                          </p:stCondLst>
                                        </p:cTn>
                                        <p:tgtEl>
                                          <p:spTgt spid="45"/>
                                        </p:tgtEl>
                                        <p:attrNameLst>
                                          <p:attrName>style.visibility</p:attrName>
                                        </p:attrNameLst>
                                      </p:cBhvr>
                                      <p:to>
                                        <p:strVal val="visible"/>
                                      </p:to>
                                    </p:set>
                                    <p:animEffect transition="in" filter="wipe(left)">
                                      <p:cBhvr>
                                        <p:cTn id="15" dur="300"/>
                                        <p:tgtEl>
                                          <p:spTgt spid="45"/>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26"/>
                                        </p:tgtEl>
                                        <p:attrNameLst>
                                          <p:attrName>style.visibility</p:attrName>
                                        </p:attrNameLst>
                                      </p:cBhvr>
                                      <p:to>
                                        <p:strVal val="visible"/>
                                      </p:to>
                                    </p:set>
                                    <p:anim calcmode="lin" valueType="num">
                                      <p:cBhvr>
                                        <p:cTn id="18" dur="500" fill="hold"/>
                                        <p:tgtEl>
                                          <p:spTgt spid="26"/>
                                        </p:tgtEl>
                                        <p:attrNameLst>
                                          <p:attrName>ppt_w</p:attrName>
                                        </p:attrNameLst>
                                      </p:cBhvr>
                                      <p:tavLst>
                                        <p:tav tm="0">
                                          <p:val>
                                            <p:fltVal val="0"/>
                                          </p:val>
                                        </p:tav>
                                        <p:tav tm="100000">
                                          <p:val>
                                            <p:strVal val="#ppt_w"/>
                                          </p:val>
                                        </p:tav>
                                      </p:tavLst>
                                    </p:anim>
                                    <p:anim calcmode="lin" valueType="num">
                                      <p:cBhvr>
                                        <p:cTn id="19" dur="500" fill="hold"/>
                                        <p:tgtEl>
                                          <p:spTgt spid="26"/>
                                        </p:tgtEl>
                                        <p:attrNameLst>
                                          <p:attrName>ppt_h</p:attrName>
                                        </p:attrNameLst>
                                      </p:cBhvr>
                                      <p:tavLst>
                                        <p:tav tm="0">
                                          <p:val>
                                            <p:fltVal val="0"/>
                                          </p:val>
                                        </p:tav>
                                        <p:tav tm="100000">
                                          <p:val>
                                            <p:strVal val="#ppt_h"/>
                                          </p:val>
                                        </p:tav>
                                      </p:tavLst>
                                    </p:anim>
                                    <p:animEffect transition="in" filter="fade">
                                      <p:cBhvr>
                                        <p:cTn id="20" dur="500"/>
                                        <p:tgtEl>
                                          <p:spTgt spid="26"/>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900"/>
                                  </p:stCondLst>
                                  <p:childTnLst>
                                    <p:set>
                                      <p:cBhvr>
                                        <p:cTn id="24" dur="1" fill="hold">
                                          <p:stCondLst>
                                            <p:cond delay="0"/>
                                          </p:stCondLst>
                                        </p:cTn>
                                        <p:tgtEl>
                                          <p:spTgt spid="8"/>
                                        </p:tgtEl>
                                        <p:attrNameLst>
                                          <p:attrName>style.visibility</p:attrName>
                                        </p:attrNameLst>
                                      </p:cBhvr>
                                      <p:to>
                                        <p:strVal val="visible"/>
                                      </p:to>
                                    </p:set>
                                    <p:animEffect transition="in" filter="wipe(up)">
                                      <p:cBhvr>
                                        <p:cTn id="2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p:bldP spid="26" grpId="0"/>
      <p:bldP spid="8"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文本框 15"/>
          <p:cNvSpPr txBox="1"/>
          <p:nvPr/>
        </p:nvSpPr>
        <p:spPr>
          <a:xfrm>
            <a:off x="709295" y="309880"/>
            <a:ext cx="284480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职业价值观</a:t>
            </a:r>
            <a:endParaRPr lang="zh-CN" altLang="en-US" sz="1700" b="1" dirty="0">
              <a:solidFill>
                <a:srgbClr val="1B4367"/>
              </a:solidFill>
              <a:cs typeface="+mn-ea"/>
              <a:sym typeface="+mn-lt"/>
            </a:endParaRPr>
          </a:p>
        </p:txBody>
      </p:sp>
      <p:cxnSp>
        <p:nvCxnSpPr>
          <p:cNvPr id="45" name="直接连接符 44"/>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635" y="857885"/>
            <a:ext cx="9144000" cy="615950"/>
          </a:xfrm>
          <a:prstGeom prst="rect">
            <a:avLst/>
          </a:prstGeom>
          <a:solidFill>
            <a:srgbClr val="1D4865"/>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6" name="矩形 13"/>
          <p:cNvSpPr>
            <a:spLocks noChangeArrowheads="1"/>
          </p:cNvSpPr>
          <p:nvPr/>
        </p:nvSpPr>
        <p:spPr bwMode="auto">
          <a:xfrm>
            <a:off x="745490" y="864235"/>
            <a:ext cx="5669915" cy="583565"/>
          </a:xfrm>
          <a:prstGeom prst="rect">
            <a:avLst/>
          </a:prstGeom>
          <a:noFill/>
          <a:ln w="9525">
            <a:noFill/>
            <a:miter lim="800000"/>
          </a:ln>
        </p:spPr>
        <p:txBody>
          <a:bodyPr wrap="square">
            <a:spAutoFit/>
          </a:bodyPr>
          <a:p>
            <a:pPr algn="just"/>
            <a:r>
              <a:rPr lang="zh-CN" altLang="en-US" sz="3200" b="1">
                <a:solidFill>
                  <a:schemeClr val="bg1"/>
                </a:solidFill>
                <a:latin typeface="微软雅黑" panose="020B0503020204020204" pitchFamily="34" charset="-122"/>
                <a:ea typeface="微软雅黑" panose="020B0503020204020204" pitchFamily="34" charset="-122"/>
              </a:rPr>
              <a:t>二、大学生职业价值观的特点</a:t>
            </a:r>
            <a:endParaRPr lang="zh-CN" altLang="en-US" sz="3200" b="1">
              <a:solidFill>
                <a:schemeClr val="bg1"/>
              </a:solidFill>
              <a:latin typeface="微软雅黑" panose="020B0503020204020204" pitchFamily="34" charset="-122"/>
              <a:ea typeface="微软雅黑" panose="020B0503020204020204" pitchFamily="34" charset="-122"/>
            </a:endParaRPr>
          </a:p>
        </p:txBody>
      </p:sp>
      <p:grpSp>
        <p:nvGrpSpPr>
          <p:cNvPr id="75" name="组合 74"/>
          <p:cNvGrpSpPr/>
          <p:nvPr/>
        </p:nvGrpSpPr>
        <p:grpSpPr>
          <a:xfrm>
            <a:off x="4698675" y="1625459"/>
            <a:ext cx="4104005" cy="1179830"/>
            <a:chOff x="6178340" y="1457775"/>
            <a:chExt cx="5472006" cy="1573103"/>
          </a:xfrm>
        </p:grpSpPr>
        <p:sp>
          <p:nvSpPr>
            <p:cNvPr id="86" name="文本框 85"/>
            <p:cNvSpPr txBox="1"/>
            <p:nvPr/>
          </p:nvSpPr>
          <p:spPr>
            <a:xfrm>
              <a:off x="6178340" y="1746488"/>
              <a:ext cx="5472006" cy="1284390"/>
            </a:xfrm>
            <a:prstGeom prst="rect">
              <a:avLst/>
            </a:prstGeom>
            <a:noFill/>
          </p:spPr>
          <p:txBody>
            <a:bodyPr wrap="square" rtlCol="0">
              <a:spAutoFit/>
            </a:bodyPr>
            <a:p>
              <a:pPr indent="0" algn="just" fontAlgn="auto">
                <a:lnSpc>
                  <a:spcPts val="1700"/>
                </a:lnSpc>
              </a:pPr>
              <a:r>
                <a:rPr lang="zh-CN" altLang="en-US" dirty="0">
                  <a:solidFill>
                    <a:schemeClr val="tx1">
                      <a:lumMod val="75000"/>
                      <a:lumOff val="25000"/>
                    </a:schemeClr>
                  </a:solidFill>
                  <a:cs typeface="+mn-ea"/>
                  <a:sym typeface="+mn-lt"/>
                </a:rPr>
                <a:t>受社会经济环境和文化环境的影响，很多大学生的自我意识正逐渐增强。一些学生将自己的第一份工作作为短期的过渡跳板，先就业再择业（创业）的职业发展模式正悄然形成。</a:t>
              </a:r>
              <a:endParaRPr lang="zh-CN" altLang="en-US" dirty="0">
                <a:solidFill>
                  <a:schemeClr val="tx1">
                    <a:lumMod val="75000"/>
                    <a:lumOff val="25000"/>
                  </a:schemeClr>
                </a:solidFill>
                <a:cs typeface="+mn-ea"/>
                <a:sym typeface="+mn-lt"/>
              </a:endParaRPr>
            </a:p>
          </p:txBody>
        </p:sp>
        <p:sp>
          <p:nvSpPr>
            <p:cNvPr id="2" name="TextBox 1956"/>
            <p:cNvSpPr/>
            <p:nvPr/>
          </p:nvSpPr>
          <p:spPr>
            <a:xfrm>
              <a:off x="6182573" y="1457775"/>
              <a:ext cx="2733039" cy="377612"/>
            </a:xfrm>
            <a:prstGeom prst="rect">
              <a:avLst/>
            </a:prstGeom>
            <a:noFill/>
            <a:ln w="9525">
              <a:noFill/>
              <a:miter/>
            </a:ln>
          </p:spPr>
          <p:txBody>
            <a:bodyPr wrap="square">
              <a:spAutoFit/>
            </a:bodyPr>
            <a:p>
              <a:pPr lvl="0" algn="l">
                <a:lnSpc>
                  <a:spcPts val="1500"/>
                </a:lnSpc>
              </a:pPr>
              <a:r>
                <a:rPr lang="zh-CN" altLang="en-US" sz="1800" b="1" dirty="0">
                  <a:solidFill>
                    <a:srgbClr val="1B4367"/>
                  </a:solidFill>
                  <a:cs typeface="+mn-ea"/>
                  <a:sym typeface="+mn-lt"/>
                </a:rPr>
                <a:t>职业发展意识增强</a:t>
              </a:r>
              <a:endParaRPr lang="zh-CN" altLang="en-US" sz="1800" b="1" dirty="0">
                <a:solidFill>
                  <a:srgbClr val="1B4367"/>
                </a:solidFill>
                <a:cs typeface="+mn-ea"/>
                <a:sym typeface="+mn-lt"/>
              </a:endParaRPr>
            </a:p>
          </p:txBody>
        </p:sp>
      </p:grpSp>
      <p:grpSp>
        <p:nvGrpSpPr>
          <p:cNvPr id="74" name="组合 73"/>
          <p:cNvGrpSpPr/>
          <p:nvPr/>
        </p:nvGrpSpPr>
        <p:grpSpPr>
          <a:xfrm>
            <a:off x="4679035" y="3173352"/>
            <a:ext cx="4123690" cy="1199515"/>
            <a:chOff x="6152153" y="3533581"/>
            <a:chExt cx="5498252" cy="1599350"/>
          </a:xfrm>
        </p:grpSpPr>
        <p:sp>
          <p:nvSpPr>
            <p:cNvPr id="6" name="文本框 5"/>
            <p:cNvSpPr txBox="1"/>
            <p:nvPr/>
          </p:nvSpPr>
          <p:spPr>
            <a:xfrm>
              <a:off x="6152153" y="4430199"/>
              <a:ext cx="5498252" cy="702732"/>
            </a:xfrm>
            <a:prstGeom prst="rect">
              <a:avLst/>
            </a:prstGeom>
            <a:noFill/>
          </p:spPr>
          <p:txBody>
            <a:bodyPr wrap="square" rtlCol="0">
              <a:spAutoFit/>
            </a:bodyPr>
            <a:p>
              <a:pPr indent="0" algn="just" fontAlgn="auto">
                <a:lnSpc>
                  <a:spcPts val="1700"/>
                </a:lnSpc>
              </a:pPr>
              <a:r>
                <a:rPr lang="zh-CN" altLang="en-US" dirty="0">
                  <a:solidFill>
                    <a:schemeClr val="tx1">
                      <a:lumMod val="75000"/>
                      <a:lumOff val="25000"/>
                    </a:schemeClr>
                  </a:solidFill>
                  <a:cs typeface="+mn-ea"/>
                  <a:sym typeface="+mn-lt"/>
                </a:rPr>
                <a:t>在择业时会优先考虑实现自我价值，优先满足个人利益，而很少能考虑到国家、集体以及社会利益。</a:t>
              </a:r>
              <a:endParaRPr lang="zh-CN" altLang="en-US" dirty="0">
                <a:solidFill>
                  <a:schemeClr val="tx1">
                    <a:lumMod val="75000"/>
                    <a:lumOff val="25000"/>
                  </a:schemeClr>
                </a:solidFill>
                <a:cs typeface="+mn-ea"/>
                <a:sym typeface="+mn-lt"/>
              </a:endParaRPr>
            </a:p>
          </p:txBody>
        </p:sp>
        <p:sp>
          <p:nvSpPr>
            <p:cNvPr id="7" name="TextBox 1956"/>
            <p:cNvSpPr/>
            <p:nvPr/>
          </p:nvSpPr>
          <p:spPr>
            <a:xfrm>
              <a:off x="6152153" y="3533581"/>
              <a:ext cx="4461086" cy="1010918"/>
            </a:xfrm>
            <a:prstGeom prst="rect">
              <a:avLst/>
            </a:prstGeom>
            <a:noFill/>
            <a:ln w="9525">
              <a:noFill/>
              <a:miter/>
            </a:ln>
          </p:spPr>
          <p:txBody>
            <a:bodyPr wrap="square">
              <a:spAutoFit/>
            </a:bodyPr>
            <a:p>
              <a:pPr lvl="0" indent="0" algn="l" fontAlgn="auto">
                <a:lnSpc>
                  <a:spcPts val="2600"/>
                </a:lnSpc>
              </a:pPr>
              <a:r>
                <a:rPr lang="zh-CN" altLang="en-US" sz="1800" b="1" dirty="0">
                  <a:solidFill>
                    <a:srgbClr val="1B4367"/>
                  </a:solidFill>
                  <a:cs typeface="+mn-ea"/>
                  <a:sym typeface="+mn-lt"/>
                </a:rPr>
                <a:t>追求个人利益，实现自我价值，社会责任感淡化</a:t>
              </a:r>
              <a:endParaRPr lang="zh-CN" altLang="en-US" sz="1800" b="1" dirty="0">
                <a:solidFill>
                  <a:srgbClr val="1B4367"/>
                </a:solidFill>
                <a:cs typeface="+mn-ea"/>
                <a:sym typeface="+mn-lt"/>
              </a:endParaRPr>
            </a:p>
          </p:txBody>
        </p:sp>
      </p:grpSp>
      <p:cxnSp>
        <p:nvCxnSpPr>
          <p:cNvPr id="11" name="直接连接符 10"/>
          <p:cNvCxnSpPr/>
          <p:nvPr/>
        </p:nvCxnSpPr>
        <p:spPr>
          <a:xfrm>
            <a:off x="4340344" y="1725400"/>
            <a:ext cx="0" cy="3349214"/>
          </a:xfrm>
          <a:prstGeom prst="line">
            <a:avLst/>
          </a:prstGeom>
          <a:ln w="9525">
            <a:solidFill>
              <a:srgbClr val="1B4367"/>
            </a:solidFill>
            <a:prstDash val="solid"/>
          </a:ln>
        </p:spPr>
        <p:style>
          <a:lnRef idx="1">
            <a:schemeClr val="accent1"/>
          </a:lnRef>
          <a:fillRef idx="0">
            <a:schemeClr val="accent1"/>
          </a:fillRef>
          <a:effectRef idx="0">
            <a:schemeClr val="accent1"/>
          </a:effectRef>
          <a:fontRef idx="minor">
            <a:schemeClr val="tx1"/>
          </a:fontRef>
        </p:style>
      </p:cxnSp>
      <p:grpSp>
        <p:nvGrpSpPr>
          <p:cNvPr id="73" name="组合 72"/>
          <p:cNvGrpSpPr/>
          <p:nvPr/>
        </p:nvGrpSpPr>
        <p:grpSpPr>
          <a:xfrm>
            <a:off x="3992838" y="4262186"/>
            <a:ext cx="686184" cy="694853"/>
            <a:chOff x="5237224" y="4937554"/>
            <a:chExt cx="914912" cy="926470"/>
          </a:xfrm>
          <a:solidFill>
            <a:schemeClr val="bg1"/>
          </a:solidFill>
        </p:grpSpPr>
        <p:sp>
          <p:nvSpPr>
            <p:cNvPr id="65" name="Freeform 1812"/>
            <p:cNvSpPr/>
            <p:nvPr/>
          </p:nvSpPr>
          <p:spPr>
            <a:xfrm>
              <a:off x="5237224" y="4937554"/>
              <a:ext cx="914912" cy="926470"/>
            </a:xfrm>
            <a:custGeom>
              <a:avLst/>
              <a:gdLst>
                <a:gd name="txL" fmla="*/ 0 w 91"/>
                <a:gd name="txT" fmla="*/ 0 h 92"/>
                <a:gd name="txR" fmla="*/ 91 w 91"/>
                <a:gd name="txB" fmla="*/ 92 h 92"/>
              </a:gdLst>
              <a:ahLst/>
              <a:cxnLst>
                <a:cxn ang="0">
                  <a:pos x="463341" y="150743"/>
                </a:cxn>
                <a:cxn ang="0">
                  <a:pos x="376464" y="463826"/>
                </a:cxn>
                <a:cxn ang="0">
                  <a:pos x="63709" y="382657"/>
                </a:cxn>
                <a:cxn ang="0">
                  <a:pos x="150586" y="63776"/>
                </a:cxn>
                <a:cxn ang="0">
                  <a:pos x="463341" y="150743"/>
                </a:cxn>
              </a:cxnLst>
              <a:rect l="txL" t="txT" r="txR" b="txB"/>
              <a:pathLst>
                <a:path w="91" h="92">
                  <a:moveTo>
                    <a:pt x="80" y="26"/>
                  </a:moveTo>
                  <a:cubicBezTo>
                    <a:pt x="91" y="45"/>
                    <a:pt x="84" y="69"/>
                    <a:pt x="65" y="80"/>
                  </a:cubicBezTo>
                  <a:cubicBezTo>
                    <a:pt x="46" y="92"/>
                    <a:pt x="22" y="85"/>
                    <a:pt x="11" y="66"/>
                  </a:cubicBezTo>
                  <a:cubicBezTo>
                    <a:pt x="0" y="47"/>
                    <a:pt x="6" y="22"/>
                    <a:pt x="26" y="11"/>
                  </a:cubicBezTo>
                  <a:cubicBezTo>
                    <a:pt x="45" y="0"/>
                    <a:pt x="69" y="7"/>
                    <a:pt x="80" y="26"/>
                  </a:cubicBezTo>
                </a:path>
              </a:pathLst>
            </a:custGeom>
            <a:solidFill>
              <a:srgbClr val="1B4367"/>
            </a:solidFill>
            <a:ln w="9525">
              <a:solidFill>
                <a:schemeClr val="bg1"/>
              </a:solidFill>
            </a:ln>
          </p:spPr>
          <p:txBody>
            <a:bodyPr/>
            <a:p>
              <a:endParaRPr lang="zh-CN" altLang="en-US">
                <a:cs typeface="+mn-ea"/>
                <a:sym typeface="+mn-lt"/>
              </a:endParaRPr>
            </a:p>
          </p:txBody>
        </p:sp>
        <p:grpSp>
          <p:nvGrpSpPr>
            <p:cNvPr id="3" name="组合 2"/>
            <p:cNvGrpSpPr/>
            <p:nvPr/>
          </p:nvGrpSpPr>
          <p:grpSpPr>
            <a:xfrm>
              <a:off x="5474309" y="5184293"/>
              <a:ext cx="438631" cy="441328"/>
              <a:chOff x="5595939" y="4999038"/>
              <a:chExt cx="515938" cy="519113"/>
            </a:xfrm>
            <a:grpFill/>
          </p:grpSpPr>
          <p:sp>
            <p:nvSpPr>
              <p:cNvPr id="49" name="Freeform 5"/>
              <p:cNvSpPr/>
              <p:nvPr/>
            </p:nvSpPr>
            <p:spPr bwMode="auto">
              <a:xfrm>
                <a:off x="5599114" y="4999038"/>
                <a:ext cx="430213" cy="303213"/>
              </a:xfrm>
              <a:custGeom>
                <a:avLst/>
                <a:gdLst>
                  <a:gd name="T0" fmla="*/ 298 w 298"/>
                  <a:gd name="T1" fmla="*/ 81 h 211"/>
                  <a:gd name="T2" fmla="*/ 292 w 298"/>
                  <a:gd name="T3" fmla="*/ 0 h 211"/>
                  <a:gd name="T4" fmla="*/ 210 w 298"/>
                  <a:gd name="T5" fmla="*/ 30 h 211"/>
                  <a:gd name="T6" fmla="*/ 242 w 298"/>
                  <a:gd name="T7" fmla="*/ 48 h 211"/>
                  <a:gd name="T8" fmla="*/ 100 w 298"/>
                  <a:gd name="T9" fmla="*/ 155 h 211"/>
                  <a:gd name="T10" fmla="*/ 1 w 298"/>
                  <a:gd name="T11" fmla="*/ 169 h 211"/>
                  <a:gd name="T12" fmla="*/ 1 w 298"/>
                  <a:gd name="T13" fmla="*/ 188 h 211"/>
                  <a:gd name="T14" fmla="*/ 1 w 298"/>
                  <a:gd name="T15" fmla="*/ 207 h 211"/>
                  <a:gd name="T16" fmla="*/ 1 w 298"/>
                  <a:gd name="T17" fmla="*/ 207 h 211"/>
                  <a:gd name="T18" fmla="*/ 112 w 298"/>
                  <a:gd name="T19" fmla="*/ 191 h 211"/>
                  <a:gd name="T20" fmla="*/ 208 w 298"/>
                  <a:gd name="T21" fmla="*/ 139 h 211"/>
                  <a:gd name="T22" fmla="*/ 275 w 298"/>
                  <a:gd name="T23" fmla="*/ 68 h 211"/>
                  <a:gd name="T24" fmla="*/ 298 w 298"/>
                  <a:gd name="T25" fmla="*/ 81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8" h="211">
                    <a:moveTo>
                      <a:pt x="298" y="81"/>
                    </a:moveTo>
                    <a:cubicBezTo>
                      <a:pt x="292" y="0"/>
                      <a:pt x="292" y="0"/>
                      <a:pt x="292" y="0"/>
                    </a:cubicBezTo>
                    <a:cubicBezTo>
                      <a:pt x="210" y="30"/>
                      <a:pt x="210" y="30"/>
                      <a:pt x="210" y="30"/>
                    </a:cubicBezTo>
                    <a:cubicBezTo>
                      <a:pt x="242" y="48"/>
                      <a:pt x="242" y="48"/>
                      <a:pt x="242" y="48"/>
                    </a:cubicBezTo>
                    <a:cubicBezTo>
                      <a:pt x="208" y="98"/>
                      <a:pt x="160" y="133"/>
                      <a:pt x="100" y="155"/>
                    </a:cubicBezTo>
                    <a:cubicBezTo>
                      <a:pt x="46" y="174"/>
                      <a:pt x="1" y="169"/>
                      <a:pt x="1" y="169"/>
                    </a:cubicBezTo>
                    <a:cubicBezTo>
                      <a:pt x="1" y="188"/>
                      <a:pt x="1" y="188"/>
                      <a:pt x="1" y="188"/>
                    </a:cubicBezTo>
                    <a:cubicBezTo>
                      <a:pt x="1" y="207"/>
                      <a:pt x="1" y="207"/>
                      <a:pt x="1" y="207"/>
                    </a:cubicBezTo>
                    <a:cubicBezTo>
                      <a:pt x="1" y="207"/>
                      <a:pt x="0" y="207"/>
                      <a:pt x="1" y="207"/>
                    </a:cubicBezTo>
                    <a:cubicBezTo>
                      <a:pt x="8" y="207"/>
                      <a:pt x="55" y="211"/>
                      <a:pt x="112" y="191"/>
                    </a:cubicBezTo>
                    <a:cubicBezTo>
                      <a:pt x="147" y="179"/>
                      <a:pt x="180" y="161"/>
                      <a:pt x="208" y="139"/>
                    </a:cubicBezTo>
                    <a:cubicBezTo>
                      <a:pt x="234" y="119"/>
                      <a:pt x="256" y="95"/>
                      <a:pt x="275" y="68"/>
                    </a:cubicBezTo>
                    <a:lnTo>
                      <a:pt x="298" y="81"/>
                    </a:lnTo>
                    <a:close/>
                  </a:path>
                </a:pathLst>
              </a:custGeom>
              <a:grpFill/>
              <a:ln w="9525">
                <a:solidFill>
                  <a:schemeClr val="bg1"/>
                </a:solidFill>
                <a:round/>
              </a:ln>
            </p:spPr>
            <p:txBody>
              <a:bodyPr/>
              <a:p>
                <a:pPr>
                  <a:defRPr/>
                </a:pPr>
                <a:endParaRPr lang="zh-CN" altLang="en-US">
                  <a:cs typeface="+mn-ea"/>
                  <a:sym typeface="+mn-lt"/>
                </a:endParaRPr>
              </a:p>
            </p:txBody>
          </p:sp>
          <p:sp>
            <p:nvSpPr>
              <p:cNvPr id="50" name="Rectangle 6"/>
              <p:cNvSpPr>
                <a:spLocks noChangeArrowheads="1"/>
              </p:cNvSpPr>
              <p:nvPr/>
            </p:nvSpPr>
            <p:spPr bwMode="auto">
              <a:xfrm>
                <a:off x="5595939" y="5345113"/>
                <a:ext cx="100013" cy="109538"/>
              </a:xfrm>
              <a:prstGeom prst="rect">
                <a:avLst/>
              </a:prstGeom>
              <a:grpFill/>
              <a:ln w="9525">
                <a:solidFill>
                  <a:schemeClr val="bg1"/>
                </a:solidFill>
                <a:miter lim="800000"/>
              </a:ln>
            </p:spPr>
            <p:txBody>
              <a:bodyPr/>
              <a:p>
                <a:pPr>
                  <a:defRPr/>
                </a:pPr>
                <a:endParaRPr lang="zh-CN" altLang="en-US">
                  <a:cs typeface="+mn-ea"/>
                  <a:sym typeface="+mn-lt"/>
                </a:endParaRPr>
              </a:p>
            </p:txBody>
          </p:sp>
          <p:sp>
            <p:nvSpPr>
              <p:cNvPr id="51" name="Freeform 7"/>
              <p:cNvSpPr/>
              <p:nvPr/>
            </p:nvSpPr>
            <p:spPr bwMode="auto">
              <a:xfrm>
                <a:off x="5713414" y="5310188"/>
                <a:ext cx="98425" cy="144463"/>
              </a:xfrm>
              <a:custGeom>
                <a:avLst/>
                <a:gdLst>
                  <a:gd name="T0" fmla="*/ 62 w 62"/>
                  <a:gd name="T1" fmla="*/ 0 h 91"/>
                  <a:gd name="T2" fmla="*/ 1 w 62"/>
                  <a:gd name="T3" fmla="*/ 0 h 91"/>
                  <a:gd name="T4" fmla="*/ 0 w 62"/>
                  <a:gd name="T5" fmla="*/ 91 h 91"/>
                  <a:gd name="T6" fmla="*/ 62 w 62"/>
                  <a:gd name="T7" fmla="*/ 91 h 91"/>
                  <a:gd name="T8" fmla="*/ 62 w 62"/>
                  <a:gd name="T9" fmla="*/ 0 h 91"/>
                </a:gdLst>
                <a:ahLst/>
                <a:cxnLst>
                  <a:cxn ang="0">
                    <a:pos x="T0" y="T1"/>
                  </a:cxn>
                  <a:cxn ang="0">
                    <a:pos x="T2" y="T3"/>
                  </a:cxn>
                  <a:cxn ang="0">
                    <a:pos x="T4" y="T5"/>
                  </a:cxn>
                  <a:cxn ang="0">
                    <a:pos x="T6" y="T7"/>
                  </a:cxn>
                  <a:cxn ang="0">
                    <a:pos x="T8" y="T9"/>
                  </a:cxn>
                </a:cxnLst>
                <a:rect l="0" t="0" r="r" b="b"/>
                <a:pathLst>
                  <a:path w="62" h="91">
                    <a:moveTo>
                      <a:pt x="62" y="0"/>
                    </a:moveTo>
                    <a:lnTo>
                      <a:pt x="1" y="0"/>
                    </a:lnTo>
                    <a:lnTo>
                      <a:pt x="0" y="91"/>
                    </a:lnTo>
                    <a:lnTo>
                      <a:pt x="62" y="91"/>
                    </a:lnTo>
                    <a:lnTo>
                      <a:pt x="62" y="0"/>
                    </a:lnTo>
                    <a:close/>
                  </a:path>
                </a:pathLst>
              </a:custGeom>
              <a:grpFill/>
              <a:ln w="9525">
                <a:solidFill>
                  <a:schemeClr val="bg1"/>
                </a:solidFill>
                <a:round/>
              </a:ln>
            </p:spPr>
            <p:txBody>
              <a:bodyPr/>
              <a:p>
                <a:pPr>
                  <a:defRPr/>
                </a:pPr>
                <a:endParaRPr lang="zh-CN" altLang="en-US">
                  <a:cs typeface="+mn-ea"/>
                  <a:sym typeface="+mn-lt"/>
                </a:endParaRPr>
              </a:p>
            </p:txBody>
          </p:sp>
          <p:sp>
            <p:nvSpPr>
              <p:cNvPr id="52" name="Rectangle 8"/>
              <p:cNvSpPr>
                <a:spLocks noChangeArrowheads="1"/>
              </p:cNvSpPr>
              <p:nvPr/>
            </p:nvSpPr>
            <p:spPr bwMode="auto">
              <a:xfrm>
                <a:off x="5830889" y="5260976"/>
                <a:ext cx="98425" cy="193675"/>
              </a:xfrm>
              <a:prstGeom prst="rect">
                <a:avLst/>
              </a:prstGeom>
              <a:grpFill/>
              <a:ln w="9525">
                <a:solidFill>
                  <a:schemeClr val="bg1"/>
                </a:solidFill>
                <a:miter lim="800000"/>
              </a:ln>
            </p:spPr>
            <p:txBody>
              <a:bodyPr/>
              <a:p>
                <a:pPr>
                  <a:defRPr/>
                </a:pPr>
                <a:endParaRPr lang="zh-CN" altLang="en-US">
                  <a:cs typeface="+mn-ea"/>
                  <a:sym typeface="+mn-lt"/>
                </a:endParaRPr>
              </a:p>
            </p:txBody>
          </p:sp>
          <p:sp>
            <p:nvSpPr>
              <p:cNvPr id="53" name="Rectangle 9"/>
              <p:cNvSpPr>
                <a:spLocks noChangeArrowheads="1"/>
              </p:cNvSpPr>
              <p:nvPr/>
            </p:nvSpPr>
            <p:spPr bwMode="auto">
              <a:xfrm>
                <a:off x="5948364" y="5183188"/>
                <a:ext cx="98425" cy="271463"/>
              </a:xfrm>
              <a:prstGeom prst="rect">
                <a:avLst/>
              </a:prstGeom>
              <a:grpFill/>
              <a:ln w="9525">
                <a:solidFill>
                  <a:schemeClr val="bg1"/>
                </a:solidFill>
                <a:miter lim="800000"/>
              </a:ln>
            </p:spPr>
            <p:txBody>
              <a:bodyPr/>
              <a:p>
                <a:pPr>
                  <a:defRPr/>
                </a:pPr>
                <a:endParaRPr lang="zh-CN" altLang="en-US">
                  <a:cs typeface="+mn-ea"/>
                  <a:sym typeface="+mn-lt"/>
                </a:endParaRPr>
              </a:p>
            </p:txBody>
          </p:sp>
          <p:sp>
            <p:nvSpPr>
              <p:cNvPr id="54" name="Freeform 10"/>
              <p:cNvSpPr/>
              <p:nvPr/>
            </p:nvSpPr>
            <p:spPr bwMode="auto">
              <a:xfrm>
                <a:off x="5595939" y="4999038"/>
                <a:ext cx="515938" cy="519113"/>
              </a:xfrm>
              <a:custGeom>
                <a:avLst/>
                <a:gdLst>
                  <a:gd name="T0" fmla="*/ 343 w 358"/>
                  <a:gd name="T1" fmla="*/ 0 h 361"/>
                  <a:gd name="T2" fmla="*/ 343 w 358"/>
                  <a:gd name="T3" fmla="*/ 0 h 361"/>
                  <a:gd name="T4" fmla="*/ 343 w 358"/>
                  <a:gd name="T5" fmla="*/ 0 h 361"/>
                  <a:gd name="T6" fmla="*/ 334 w 358"/>
                  <a:gd name="T7" fmla="*/ 4 h 361"/>
                  <a:gd name="T8" fmla="*/ 329 w 358"/>
                  <a:gd name="T9" fmla="*/ 14 h 361"/>
                  <a:gd name="T10" fmla="*/ 339 w 358"/>
                  <a:gd name="T11" fmla="*/ 28 h 361"/>
                  <a:gd name="T12" fmla="*/ 339 w 358"/>
                  <a:gd name="T13" fmla="*/ 343 h 361"/>
                  <a:gd name="T14" fmla="*/ 29 w 358"/>
                  <a:gd name="T15" fmla="*/ 343 h 361"/>
                  <a:gd name="T16" fmla="*/ 15 w 358"/>
                  <a:gd name="T17" fmla="*/ 332 h 361"/>
                  <a:gd name="T18" fmla="*/ 0 w 358"/>
                  <a:gd name="T19" fmla="*/ 347 h 361"/>
                  <a:gd name="T20" fmla="*/ 0 w 358"/>
                  <a:gd name="T21" fmla="*/ 348 h 361"/>
                  <a:gd name="T22" fmla="*/ 15 w 358"/>
                  <a:gd name="T23" fmla="*/ 361 h 361"/>
                  <a:gd name="T24" fmla="*/ 29 w 358"/>
                  <a:gd name="T25" fmla="*/ 351 h 361"/>
                  <a:gd name="T26" fmla="*/ 347 w 358"/>
                  <a:gd name="T27" fmla="*/ 351 h 361"/>
                  <a:gd name="T28" fmla="*/ 347 w 358"/>
                  <a:gd name="T29" fmla="*/ 28 h 361"/>
                  <a:gd name="T30" fmla="*/ 358 w 358"/>
                  <a:gd name="T31" fmla="*/ 14 h 361"/>
                  <a:gd name="T32" fmla="*/ 343 w 358"/>
                  <a:gd name="T33" fmla="*/ 0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58" h="361">
                    <a:moveTo>
                      <a:pt x="343" y="0"/>
                    </a:moveTo>
                    <a:cubicBezTo>
                      <a:pt x="343" y="0"/>
                      <a:pt x="343" y="0"/>
                      <a:pt x="343" y="0"/>
                    </a:cubicBezTo>
                    <a:cubicBezTo>
                      <a:pt x="343" y="0"/>
                      <a:pt x="343" y="0"/>
                      <a:pt x="343" y="0"/>
                    </a:cubicBezTo>
                    <a:cubicBezTo>
                      <a:pt x="339" y="0"/>
                      <a:pt x="336" y="1"/>
                      <a:pt x="334" y="4"/>
                    </a:cubicBezTo>
                    <a:cubicBezTo>
                      <a:pt x="331" y="6"/>
                      <a:pt x="329" y="10"/>
                      <a:pt x="329" y="14"/>
                    </a:cubicBezTo>
                    <a:cubicBezTo>
                      <a:pt x="329" y="21"/>
                      <a:pt x="333" y="26"/>
                      <a:pt x="339" y="28"/>
                    </a:cubicBezTo>
                    <a:cubicBezTo>
                      <a:pt x="339" y="343"/>
                      <a:pt x="339" y="343"/>
                      <a:pt x="339" y="343"/>
                    </a:cubicBezTo>
                    <a:cubicBezTo>
                      <a:pt x="29" y="343"/>
                      <a:pt x="29" y="343"/>
                      <a:pt x="29" y="343"/>
                    </a:cubicBezTo>
                    <a:cubicBezTo>
                      <a:pt x="27" y="337"/>
                      <a:pt x="21" y="332"/>
                      <a:pt x="15" y="332"/>
                    </a:cubicBezTo>
                    <a:cubicBezTo>
                      <a:pt x="7" y="332"/>
                      <a:pt x="0" y="339"/>
                      <a:pt x="0" y="347"/>
                    </a:cubicBezTo>
                    <a:cubicBezTo>
                      <a:pt x="0" y="347"/>
                      <a:pt x="0" y="348"/>
                      <a:pt x="0" y="348"/>
                    </a:cubicBezTo>
                    <a:cubicBezTo>
                      <a:pt x="1" y="355"/>
                      <a:pt x="7" y="361"/>
                      <a:pt x="15" y="361"/>
                    </a:cubicBezTo>
                    <a:cubicBezTo>
                      <a:pt x="21" y="361"/>
                      <a:pt x="27" y="357"/>
                      <a:pt x="29" y="351"/>
                    </a:cubicBezTo>
                    <a:cubicBezTo>
                      <a:pt x="347" y="351"/>
                      <a:pt x="347" y="351"/>
                      <a:pt x="347" y="351"/>
                    </a:cubicBezTo>
                    <a:cubicBezTo>
                      <a:pt x="347" y="28"/>
                      <a:pt x="347" y="28"/>
                      <a:pt x="347" y="28"/>
                    </a:cubicBezTo>
                    <a:cubicBezTo>
                      <a:pt x="353" y="27"/>
                      <a:pt x="358" y="21"/>
                      <a:pt x="358" y="14"/>
                    </a:cubicBezTo>
                    <a:cubicBezTo>
                      <a:pt x="358" y="6"/>
                      <a:pt x="351" y="0"/>
                      <a:pt x="343" y="0"/>
                    </a:cubicBezTo>
                    <a:close/>
                  </a:path>
                </a:pathLst>
              </a:custGeom>
              <a:grpFill/>
              <a:ln w="9525">
                <a:solidFill>
                  <a:schemeClr val="bg1"/>
                </a:solidFill>
                <a:round/>
              </a:ln>
            </p:spPr>
            <p:txBody>
              <a:bodyPr/>
              <a:p>
                <a:pPr>
                  <a:defRPr/>
                </a:pPr>
                <a:endParaRPr lang="zh-CN" altLang="en-US">
                  <a:cs typeface="+mn-ea"/>
                  <a:sym typeface="+mn-lt"/>
                </a:endParaRPr>
              </a:p>
            </p:txBody>
          </p:sp>
        </p:grpSp>
      </p:grpSp>
      <p:grpSp>
        <p:nvGrpSpPr>
          <p:cNvPr id="70" name="组合 69"/>
          <p:cNvGrpSpPr/>
          <p:nvPr/>
        </p:nvGrpSpPr>
        <p:grpSpPr>
          <a:xfrm>
            <a:off x="3992838" y="1612343"/>
            <a:ext cx="686184" cy="694853"/>
            <a:chOff x="5237224" y="1404429"/>
            <a:chExt cx="914912" cy="926470"/>
          </a:xfrm>
          <a:solidFill>
            <a:schemeClr val="bg1"/>
          </a:solidFill>
        </p:grpSpPr>
        <p:sp>
          <p:nvSpPr>
            <p:cNvPr id="56" name="Freeform 1812"/>
            <p:cNvSpPr/>
            <p:nvPr/>
          </p:nvSpPr>
          <p:spPr>
            <a:xfrm>
              <a:off x="5237224" y="1404429"/>
              <a:ext cx="914912" cy="926470"/>
            </a:xfrm>
            <a:custGeom>
              <a:avLst/>
              <a:gdLst>
                <a:gd name="txL" fmla="*/ 0 w 91"/>
                <a:gd name="txT" fmla="*/ 0 h 92"/>
                <a:gd name="txR" fmla="*/ 91 w 91"/>
                <a:gd name="txB" fmla="*/ 92 h 92"/>
              </a:gdLst>
              <a:ahLst/>
              <a:cxnLst>
                <a:cxn ang="0">
                  <a:pos x="463341" y="150743"/>
                </a:cxn>
                <a:cxn ang="0">
                  <a:pos x="376464" y="463826"/>
                </a:cxn>
                <a:cxn ang="0">
                  <a:pos x="63709" y="382657"/>
                </a:cxn>
                <a:cxn ang="0">
                  <a:pos x="150586" y="63776"/>
                </a:cxn>
                <a:cxn ang="0">
                  <a:pos x="463341" y="150743"/>
                </a:cxn>
              </a:cxnLst>
              <a:rect l="txL" t="txT" r="txR" b="txB"/>
              <a:pathLst>
                <a:path w="91" h="92">
                  <a:moveTo>
                    <a:pt x="80" y="26"/>
                  </a:moveTo>
                  <a:cubicBezTo>
                    <a:pt x="91" y="45"/>
                    <a:pt x="84" y="69"/>
                    <a:pt x="65" y="80"/>
                  </a:cubicBezTo>
                  <a:cubicBezTo>
                    <a:pt x="46" y="92"/>
                    <a:pt x="22" y="85"/>
                    <a:pt x="11" y="66"/>
                  </a:cubicBezTo>
                  <a:cubicBezTo>
                    <a:pt x="0" y="47"/>
                    <a:pt x="6" y="22"/>
                    <a:pt x="26" y="11"/>
                  </a:cubicBezTo>
                  <a:cubicBezTo>
                    <a:pt x="45" y="0"/>
                    <a:pt x="69" y="7"/>
                    <a:pt x="80" y="26"/>
                  </a:cubicBezTo>
                </a:path>
              </a:pathLst>
            </a:custGeom>
            <a:solidFill>
              <a:srgbClr val="1B4367"/>
            </a:solidFill>
            <a:ln w="9525">
              <a:solidFill>
                <a:schemeClr val="bg1"/>
              </a:solidFill>
            </a:ln>
          </p:spPr>
          <p:txBody>
            <a:bodyPr/>
            <a:p>
              <a:endParaRPr lang="zh-CN" altLang="en-US">
                <a:cs typeface="+mn-ea"/>
                <a:sym typeface="+mn-lt"/>
              </a:endParaRPr>
            </a:p>
          </p:txBody>
        </p:sp>
        <p:grpSp>
          <p:nvGrpSpPr>
            <p:cNvPr id="4" name="组合 3"/>
            <p:cNvGrpSpPr/>
            <p:nvPr/>
          </p:nvGrpSpPr>
          <p:grpSpPr>
            <a:xfrm>
              <a:off x="5414070" y="1669201"/>
              <a:ext cx="567104" cy="386174"/>
              <a:chOff x="5842315" y="2065986"/>
              <a:chExt cx="592138" cy="403225"/>
            </a:xfrm>
            <a:grpFill/>
          </p:grpSpPr>
          <p:sp>
            <p:nvSpPr>
              <p:cNvPr id="36" name="Oval 14"/>
              <p:cNvSpPr>
                <a:spLocks noChangeArrowheads="1"/>
              </p:cNvSpPr>
              <p:nvPr/>
            </p:nvSpPr>
            <p:spPr bwMode="auto">
              <a:xfrm>
                <a:off x="6050278" y="2065986"/>
                <a:ext cx="174625" cy="171450"/>
              </a:xfrm>
              <a:prstGeom prst="ellipse">
                <a:avLst/>
              </a:prstGeom>
              <a:grpFill/>
              <a:ln w="9525">
                <a:solidFill>
                  <a:schemeClr val="bg1"/>
                </a:solidFill>
                <a:round/>
              </a:ln>
            </p:spPr>
            <p:txBody>
              <a:bodyPr/>
              <a:p>
                <a:pPr>
                  <a:defRPr/>
                </a:pPr>
                <a:endParaRPr lang="zh-CN" altLang="en-US">
                  <a:cs typeface="+mn-ea"/>
                  <a:sym typeface="+mn-lt"/>
                </a:endParaRPr>
              </a:p>
            </p:txBody>
          </p:sp>
          <p:grpSp>
            <p:nvGrpSpPr>
              <p:cNvPr id="37" name="组合 36"/>
              <p:cNvGrpSpPr/>
              <p:nvPr/>
            </p:nvGrpSpPr>
            <p:grpSpPr>
              <a:xfrm>
                <a:off x="5842315" y="2112023"/>
                <a:ext cx="592138" cy="357188"/>
                <a:chOff x="5543551" y="2033588"/>
                <a:chExt cx="592138" cy="357188"/>
              </a:xfrm>
              <a:grpFill/>
            </p:grpSpPr>
            <p:sp>
              <p:nvSpPr>
                <p:cNvPr id="38" name="Freeform 15"/>
                <p:cNvSpPr/>
                <p:nvPr/>
              </p:nvSpPr>
              <p:spPr bwMode="auto">
                <a:xfrm>
                  <a:off x="5681664" y="2170113"/>
                  <a:ext cx="315913" cy="220663"/>
                </a:xfrm>
                <a:custGeom>
                  <a:avLst/>
                  <a:gdLst>
                    <a:gd name="T0" fmla="*/ 219 w 219"/>
                    <a:gd name="T1" fmla="*/ 93 h 154"/>
                    <a:gd name="T2" fmla="*/ 156 w 219"/>
                    <a:gd name="T3" fmla="*/ 0 h 154"/>
                    <a:gd name="T4" fmla="*/ 110 w 219"/>
                    <a:gd name="T5" fmla="*/ 125 h 154"/>
                    <a:gd name="T6" fmla="*/ 64 w 219"/>
                    <a:gd name="T7" fmla="*/ 0 h 154"/>
                    <a:gd name="T8" fmla="*/ 0 w 219"/>
                    <a:gd name="T9" fmla="*/ 93 h 154"/>
                    <a:gd name="T10" fmla="*/ 0 w 219"/>
                    <a:gd name="T11" fmla="*/ 96 h 154"/>
                    <a:gd name="T12" fmla="*/ 0 w 219"/>
                    <a:gd name="T13" fmla="*/ 97 h 154"/>
                    <a:gd name="T14" fmla="*/ 110 w 219"/>
                    <a:gd name="T15" fmla="*/ 154 h 154"/>
                    <a:gd name="T16" fmla="*/ 219 w 219"/>
                    <a:gd name="T17" fmla="*/ 97 h 154"/>
                    <a:gd name="T18" fmla="*/ 219 w 219"/>
                    <a:gd name="T19" fmla="*/ 96 h 154"/>
                    <a:gd name="T20" fmla="*/ 219 w 219"/>
                    <a:gd name="T21" fmla="*/ 93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9" h="154">
                      <a:moveTo>
                        <a:pt x="219" y="93"/>
                      </a:moveTo>
                      <a:cubicBezTo>
                        <a:pt x="217" y="52"/>
                        <a:pt x="191" y="16"/>
                        <a:pt x="156" y="0"/>
                      </a:cubicBezTo>
                      <a:cubicBezTo>
                        <a:pt x="110" y="125"/>
                        <a:pt x="110" y="125"/>
                        <a:pt x="110" y="125"/>
                      </a:cubicBezTo>
                      <a:cubicBezTo>
                        <a:pt x="64" y="0"/>
                        <a:pt x="64" y="0"/>
                        <a:pt x="64" y="0"/>
                      </a:cubicBezTo>
                      <a:cubicBezTo>
                        <a:pt x="28" y="16"/>
                        <a:pt x="2" y="52"/>
                        <a:pt x="0" y="93"/>
                      </a:cubicBezTo>
                      <a:cubicBezTo>
                        <a:pt x="0" y="94"/>
                        <a:pt x="0" y="95"/>
                        <a:pt x="0" y="96"/>
                      </a:cubicBezTo>
                      <a:cubicBezTo>
                        <a:pt x="0" y="96"/>
                        <a:pt x="0" y="97"/>
                        <a:pt x="0" y="97"/>
                      </a:cubicBezTo>
                      <a:cubicBezTo>
                        <a:pt x="1" y="122"/>
                        <a:pt x="50" y="154"/>
                        <a:pt x="110" y="154"/>
                      </a:cubicBezTo>
                      <a:cubicBezTo>
                        <a:pt x="169" y="154"/>
                        <a:pt x="218" y="122"/>
                        <a:pt x="219" y="97"/>
                      </a:cubicBezTo>
                      <a:cubicBezTo>
                        <a:pt x="219" y="97"/>
                        <a:pt x="219" y="96"/>
                        <a:pt x="219" y="96"/>
                      </a:cubicBezTo>
                      <a:cubicBezTo>
                        <a:pt x="219" y="95"/>
                        <a:pt x="219" y="94"/>
                        <a:pt x="219" y="93"/>
                      </a:cubicBezTo>
                      <a:close/>
                    </a:path>
                  </a:pathLst>
                </a:custGeom>
                <a:grpFill/>
                <a:ln w="9525">
                  <a:solidFill>
                    <a:schemeClr val="bg1"/>
                  </a:solidFill>
                  <a:round/>
                </a:ln>
              </p:spPr>
              <p:txBody>
                <a:bodyPr/>
                <a:p>
                  <a:pPr>
                    <a:defRPr/>
                  </a:pPr>
                  <a:endParaRPr lang="zh-CN" altLang="en-US">
                    <a:cs typeface="+mn-ea"/>
                    <a:sym typeface="+mn-lt"/>
                  </a:endParaRPr>
                </a:p>
              </p:txBody>
            </p:sp>
            <p:sp>
              <p:nvSpPr>
                <p:cNvPr id="39" name="Freeform 16"/>
                <p:cNvSpPr/>
                <p:nvPr/>
              </p:nvSpPr>
              <p:spPr bwMode="auto">
                <a:xfrm>
                  <a:off x="5824539" y="2165351"/>
                  <a:ext cx="31750" cy="31750"/>
                </a:xfrm>
                <a:custGeom>
                  <a:avLst/>
                  <a:gdLst>
                    <a:gd name="T0" fmla="*/ 10 w 20"/>
                    <a:gd name="T1" fmla="*/ 0 h 20"/>
                    <a:gd name="T2" fmla="*/ 20 w 20"/>
                    <a:gd name="T3" fmla="*/ 10 h 20"/>
                    <a:gd name="T4" fmla="*/ 10 w 20"/>
                    <a:gd name="T5" fmla="*/ 20 h 20"/>
                    <a:gd name="T6" fmla="*/ 0 w 20"/>
                    <a:gd name="T7" fmla="*/ 10 h 20"/>
                    <a:gd name="T8" fmla="*/ 10 w 20"/>
                    <a:gd name="T9" fmla="*/ 0 h 20"/>
                  </a:gdLst>
                  <a:ahLst/>
                  <a:cxnLst>
                    <a:cxn ang="0">
                      <a:pos x="T0" y="T1"/>
                    </a:cxn>
                    <a:cxn ang="0">
                      <a:pos x="T2" y="T3"/>
                    </a:cxn>
                    <a:cxn ang="0">
                      <a:pos x="T4" y="T5"/>
                    </a:cxn>
                    <a:cxn ang="0">
                      <a:pos x="T6" y="T7"/>
                    </a:cxn>
                    <a:cxn ang="0">
                      <a:pos x="T8" y="T9"/>
                    </a:cxn>
                  </a:cxnLst>
                  <a:rect l="0" t="0" r="r" b="b"/>
                  <a:pathLst>
                    <a:path w="20" h="20">
                      <a:moveTo>
                        <a:pt x="10" y="0"/>
                      </a:moveTo>
                      <a:lnTo>
                        <a:pt x="20" y="10"/>
                      </a:lnTo>
                      <a:lnTo>
                        <a:pt x="10" y="20"/>
                      </a:lnTo>
                      <a:lnTo>
                        <a:pt x="0" y="10"/>
                      </a:lnTo>
                      <a:lnTo>
                        <a:pt x="10" y="0"/>
                      </a:lnTo>
                      <a:close/>
                    </a:path>
                  </a:pathLst>
                </a:custGeom>
                <a:grpFill/>
                <a:ln w="9525">
                  <a:solidFill>
                    <a:schemeClr val="bg1"/>
                  </a:solidFill>
                  <a:round/>
                </a:ln>
              </p:spPr>
              <p:txBody>
                <a:bodyPr/>
                <a:p>
                  <a:pPr>
                    <a:defRPr/>
                  </a:pPr>
                  <a:endParaRPr lang="zh-CN" altLang="en-US">
                    <a:cs typeface="+mn-ea"/>
                    <a:sym typeface="+mn-lt"/>
                  </a:endParaRPr>
                </a:p>
              </p:txBody>
            </p:sp>
            <p:sp>
              <p:nvSpPr>
                <p:cNvPr id="40" name="Freeform 17"/>
                <p:cNvSpPr/>
                <p:nvPr/>
              </p:nvSpPr>
              <p:spPr bwMode="auto">
                <a:xfrm>
                  <a:off x="5816601" y="2197101"/>
                  <a:ext cx="46038" cy="117475"/>
                </a:xfrm>
                <a:custGeom>
                  <a:avLst/>
                  <a:gdLst>
                    <a:gd name="T0" fmla="*/ 21 w 29"/>
                    <a:gd name="T1" fmla="*/ 6 h 74"/>
                    <a:gd name="T2" fmla="*/ 15 w 29"/>
                    <a:gd name="T3" fmla="*/ 0 h 74"/>
                    <a:gd name="T4" fmla="*/ 7 w 29"/>
                    <a:gd name="T5" fmla="*/ 6 h 74"/>
                    <a:gd name="T6" fmla="*/ 0 w 29"/>
                    <a:gd name="T7" fmla="*/ 37 h 74"/>
                    <a:gd name="T8" fmla="*/ 15 w 29"/>
                    <a:gd name="T9" fmla="*/ 74 h 74"/>
                    <a:gd name="T10" fmla="*/ 29 w 29"/>
                    <a:gd name="T11" fmla="*/ 37 h 74"/>
                    <a:gd name="T12" fmla="*/ 21 w 29"/>
                    <a:gd name="T13" fmla="*/ 6 h 74"/>
                  </a:gdLst>
                  <a:ahLst/>
                  <a:cxnLst>
                    <a:cxn ang="0">
                      <a:pos x="T0" y="T1"/>
                    </a:cxn>
                    <a:cxn ang="0">
                      <a:pos x="T2" y="T3"/>
                    </a:cxn>
                    <a:cxn ang="0">
                      <a:pos x="T4" y="T5"/>
                    </a:cxn>
                    <a:cxn ang="0">
                      <a:pos x="T6" y="T7"/>
                    </a:cxn>
                    <a:cxn ang="0">
                      <a:pos x="T8" y="T9"/>
                    </a:cxn>
                    <a:cxn ang="0">
                      <a:pos x="T10" y="T11"/>
                    </a:cxn>
                    <a:cxn ang="0">
                      <a:pos x="T12" y="T13"/>
                    </a:cxn>
                  </a:cxnLst>
                  <a:rect l="0" t="0" r="r" b="b"/>
                  <a:pathLst>
                    <a:path w="29" h="74">
                      <a:moveTo>
                        <a:pt x="21" y="6"/>
                      </a:moveTo>
                      <a:lnTo>
                        <a:pt x="15" y="0"/>
                      </a:lnTo>
                      <a:lnTo>
                        <a:pt x="7" y="6"/>
                      </a:lnTo>
                      <a:lnTo>
                        <a:pt x="0" y="37"/>
                      </a:lnTo>
                      <a:lnTo>
                        <a:pt x="15" y="74"/>
                      </a:lnTo>
                      <a:lnTo>
                        <a:pt x="29" y="37"/>
                      </a:lnTo>
                      <a:lnTo>
                        <a:pt x="21" y="6"/>
                      </a:lnTo>
                      <a:close/>
                    </a:path>
                  </a:pathLst>
                </a:custGeom>
                <a:grpFill/>
                <a:ln w="9525">
                  <a:solidFill>
                    <a:schemeClr val="bg1"/>
                  </a:solidFill>
                  <a:round/>
                </a:ln>
              </p:spPr>
              <p:txBody>
                <a:bodyPr/>
                <a:p>
                  <a:pPr>
                    <a:defRPr/>
                  </a:pPr>
                  <a:endParaRPr lang="zh-CN" altLang="en-US">
                    <a:cs typeface="+mn-ea"/>
                    <a:sym typeface="+mn-lt"/>
                  </a:endParaRPr>
                </a:p>
              </p:txBody>
            </p:sp>
            <p:sp>
              <p:nvSpPr>
                <p:cNvPr id="41" name="Freeform 18"/>
                <p:cNvSpPr/>
                <p:nvPr/>
              </p:nvSpPr>
              <p:spPr bwMode="auto">
                <a:xfrm>
                  <a:off x="5956301" y="2033588"/>
                  <a:ext cx="127000" cy="125413"/>
                </a:xfrm>
                <a:custGeom>
                  <a:avLst/>
                  <a:gdLst>
                    <a:gd name="T0" fmla="*/ 88 w 88"/>
                    <a:gd name="T1" fmla="*/ 44 h 87"/>
                    <a:gd name="T2" fmla="*/ 44 w 88"/>
                    <a:gd name="T3" fmla="*/ 0 h 87"/>
                    <a:gd name="T4" fmla="*/ 0 w 88"/>
                    <a:gd name="T5" fmla="*/ 44 h 87"/>
                    <a:gd name="T6" fmla="*/ 44 w 88"/>
                    <a:gd name="T7" fmla="*/ 87 h 87"/>
                    <a:gd name="T8" fmla="*/ 88 w 88"/>
                    <a:gd name="T9" fmla="*/ 44 h 87"/>
                  </a:gdLst>
                  <a:ahLst/>
                  <a:cxnLst>
                    <a:cxn ang="0">
                      <a:pos x="T0" y="T1"/>
                    </a:cxn>
                    <a:cxn ang="0">
                      <a:pos x="T2" y="T3"/>
                    </a:cxn>
                    <a:cxn ang="0">
                      <a:pos x="T4" y="T5"/>
                    </a:cxn>
                    <a:cxn ang="0">
                      <a:pos x="T6" y="T7"/>
                    </a:cxn>
                    <a:cxn ang="0">
                      <a:pos x="T8" y="T9"/>
                    </a:cxn>
                  </a:cxnLst>
                  <a:rect l="0" t="0" r="r" b="b"/>
                  <a:pathLst>
                    <a:path w="88" h="87">
                      <a:moveTo>
                        <a:pt x="88" y="44"/>
                      </a:moveTo>
                      <a:cubicBezTo>
                        <a:pt x="88" y="19"/>
                        <a:pt x="68" y="0"/>
                        <a:pt x="44" y="0"/>
                      </a:cubicBezTo>
                      <a:cubicBezTo>
                        <a:pt x="20" y="0"/>
                        <a:pt x="1" y="19"/>
                        <a:pt x="0" y="44"/>
                      </a:cubicBezTo>
                      <a:cubicBezTo>
                        <a:pt x="0" y="68"/>
                        <a:pt x="20" y="87"/>
                        <a:pt x="44" y="87"/>
                      </a:cubicBezTo>
                      <a:cubicBezTo>
                        <a:pt x="68" y="87"/>
                        <a:pt x="88" y="68"/>
                        <a:pt x="88" y="44"/>
                      </a:cubicBezTo>
                      <a:close/>
                    </a:path>
                  </a:pathLst>
                </a:custGeom>
                <a:grpFill/>
                <a:ln w="9525">
                  <a:solidFill>
                    <a:schemeClr val="bg1"/>
                  </a:solidFill>
                  <a:round/>
                </a:ln>
              </p:spPr>
              <p:txBody>
                <a:bodyPr/>
                <a:p>
                  <a:pPr>
                    <a:defRPr/>
                  </a:pPr>
                  <a:endParaRPr lang="zh-CN" altLang="en-US">
                    <a:cs typeface="+mn-ea"/>
                    <a:sym typeface="+mn-lt"/>
                  </a:endParaRPr>
                </a:p>
              </p:txBody>
            </p:sp>
            <p:sp>
              <p:nvSpPr>
                <p:cNvPr id="42" name="Freeform 19"/>
                <p:cNvSpPr/>
                <p:nvPr/>
              </p:nvSpPr>
              <p:spPr bwMode="auto">
                <a:xfrm>
                  <a:off x="6008689" y="2162176"/>
                  <a:ext cx="23813" cy="23813"/>
                </a:xfrm>
                <a:custGeom>
                  <a:avLst/>
                  <a:gdLst>
                    <a:gd name="T0" fmla="*/ 7 w 15"/>
                    <a:gd name="T1" fmla="*/ 0 h 15"/>
                    <a:gd name="T2" fmla="*/ 15 w 15"/>
                    <a:gd name="T3" fmla="*/ 7 h 15"/>
                    <a:gd name="T4" fmla="*/ 7 w 15"/>
                    <a:gd name="T5" fmla="*/ 15 h 15"/>
                    <a:gd name="T6" fmla="*/ 0 w 15"/>
                    <a:gd name="T7" fmla="*/ 7 h 15"/>
                    <a:gd name="T8" fmla="*/ 7 w 15"/>
                    <a:gd name="T9" fmla="*/ 0 h 15"/>
                  </a:gdLst>
                  <a:ahLst/>
                  <a:cxnLst>
                    <a:cxn ang="0">
                      <a:pos x="T0" y="T1"/>
                    </a:cxn>
                    <a:cxn ang="0">
                      <a:pos x="T2" y="T3"/>
                    </a:cxn>
                    <a:cxn ang="0">
                      <a:pos x="T4" y="T5"/>
                    </a:cxn>
                    <a:cxn ang="0">
                      <a:pos x="T6" y="T7"/>
                    </a:cxn>
                    <a:cxn ang="0">
                      <a:pos x="T8" y="T9"/>
                    </a:cxn>
                  </a:cxnLst>
                  <a:rect l="0" t="0" r="r" b="b"/>
                  <a:pathLst>
                    <a:path w="15" h="15">
                      <a:moveTo>
                        <a:pt x="7" y="0"/>
                      </a:moveTo>
                      <a:lnTo>
                        <a:pt x="15" y="7"/>
                      </a:lnTo>
                      <a:lnTo>
                        <a:pt x="7" y="15"/>
                      </a:lnTo>
                      <a:lnTo>
                        <a:pt x="0" y="7"/>
                      </a:lnTo>
                      <a:lnTo>
                        <a:pt x="7" y="0"/>
                      </a:lnTo>
                      <a:close/>
                    </a:path>
                  </a:pathLst>
                </a:custGeom>
                <a:grpFill/>
                <a:ln w="9525">
                  <a:solidFill>
                    <a:schemeClr val="bg1"/>
                  </a:solidFill>
                  <a:round/>
                </a:ln>
              </p:spPr>
              <p:txBody>
                <a:bodyPr/>
                <a:p>
                  <a:pPr>
                    <a:defRPr/>
                  </a:pPr>
                  <a:endParaRPr lang="zh-CN" altLang="en-US">
                    <a:cs typeface="+mn-ea"/>
                    <a:sym typeface="+mn-lt"/>
                  </a:endParaRPr>
                </a:p>
              </p:txBody>
            </p:sp>
            <p:sp>
              <p:nvSpPr>
                <p:cNvPr id="43" name="Freeform 20"/>
                <p:cNvSpPr/>
                <p:nvPr/>
              </p:nvSpPr>
              <p:spPr bwMode="auto">
                <a:xfrm>
                  <a:off x="6003926" y="2185988"/>
                  <a:ext cx="33338" cy="85725"/>
                </a:xfrm>
                <a:custGeom>
                  <a:avLst/>
                  <a:gdLst>
                    <a:gd name="T0" fmla="*/ 16 w 21"/>
                    <a:gd name="T1" fmla="*/ 4 h 54"/>
                    <a:gd name="T2" fmla="*/ 10 w 21"/>
                    <a:gd name="T3" fmla="*/ 0 h 54"/>
                    <a:gd name="T4" fmla="*/ 6 w 21"/>
                    <a:gd name="T5" fmla="*/ 4 h 54"/>
                    <a:gd name="T6" fmla="*/ 0 w 21"/>
                    <a:gd name="T7" fmla="*/ 27 h 54"/>
                    <a:gd name="T8" fmla="*/ 10 w 21"/>
                    <a:gd name="T9" fmla="*/ 54 h 54"/>
                    <a:gd name="T10" fmla="*/ 21 w 21"/>
                    <a:gd name="T11" fmla="*/ 27 h 54"/>
                    <a:gd name="T12" fmla="*/ 16 w 21"/>
                    <a:gd name="T13" fmla="*/ 4 h 54"/>
                  </a:gdLst>
                  <a:ahLst/>
                  <a:cxnLst>
                    <a:cxn ang="0">
                      <a:pos x="T0" y="T1"/>
                    </a:cxn>
                    <a:cxn ang="0">
                      <a:pos x="T2" y="T3"/>
                    </a:cxn>
                    <a:cxn ang="0">
                      <a:pos x="T4" y="T5"/>
                    </a:cxn>
                    <a:cxn ang="0">
                      <a:pos x="T6" y="T7"/>
                    </a:cxn>
                    <a:cxn ang="0">
                      <a:pos x="T8" y="T9"/>
                    </a:cxn>
                    <a:cxn ang="0">
                      <a:pos x="T10" y="T11"/>
                    </a:cxn>
                    <a:cxn ang="0">
                      <a:pos x="T12" y="T13"/>
                    </a:cxn>
                  </a:cxnLst>
                  <a:rect l="0" t="0" r="r" b="b"/>
                  <a:pathLst>
                    <a:path w="21" h="54">
                      <a:moveTo>
                        <a:pt x="16" y="4"/>
                      </a:moveTo>
                      <a:lnTo>
                        <a:pt x="10" y="0"/>
                      </a:lnTo>
                      <a:lnTo>
                        <a:pt x="6" y="4"/>
                      </a:lnTo>
                      <a:lnTo>
                        <a:pt x="0" y="27"/>
                      </a:lnTo>
                      <a:lnTo>
                        <a:pt x="10" y="54"/>
                      </a:lnTo>
                      <a:lnTo>
                        <a:pt x="21" y="27"/>
                      </a:lnTo>
                      <a:lnTo>
                        <a:pt x="16" y="4"/>
                      </a:lnTo>
                      <a:close/>
                    </a:path>
                  </a:pathLst>
                </a:custGeom>
                <a:grpFill/>
                <a:ln w="9525">
                  <a:solidFill>
                    <a:schemeClr val="bg1"/>
                  </a:solidFill>
                  <a:round/>
                </a:ln>
              </p:spPr>
              <p:txBody>
                <a:bodyPr/>
                <a:p>
                  <a:pPr>
                    <a:defRPr/>
                  </a:pPr>
                  <a:endParaRPr lang="zh-CN" altLang="en-US">
                    <a:cs typeface="+mn-ea"/>
                    <a:sym typeface="+mn-lt"/>
                  </a:endParaRPr>
                </a:p>
              </p:txBody>
            </p:sp>
            <p:sp>
              <p:nvSpPr>
                <p:cNvPr id="44" name="Oval 21"/>
                <p:cNvSpPr>
                  <a:spLocks noChangeArrowheads="1"/>
                </p:cNvSpPr>
                <p:nvPr/>
              </p:nvSpPr>
              <p:spPr bwMode="auto">
                <a:xfrm>
                  <a:off x="5594351" y="2033588"/>
                  <a:ext cx="127000" cy="125413"/>
                </a:xfrm>
                <a:prstGeom prst="ellipse">
                  <a:avLst/>
                </a:prstGeom>
                <a:grpFill/>
                <a:ln w="9525">
                  <a:solidFill>
                    <a:schemeClr val="bg1"/>
                  </a:solidFill>
                  <a:round/>
                </a:ln>
              </p:spPr>
              <p:txBody>
                <a:bodyPr/>
                <a:p>
                  <a:pPr>
                    <a:defRPr/>
                  </a:pPr>
                  <a:endParaRPr lang="zh-CN" altLang="en-US">
                    <a:cs typeface="+mn-ea"/>
                    <a:sym typeface="+mn-lt"/>
                  </a:endParaRPr>
                </a:p>
              </p:txBody>
            </p:sp>
            <p:sp>
              <p:nvSpPr>
                <p:cNvPr id="5" name="Freeform 22"/>
                <p:cNvSpPr/>
                <p:nvPr/>
              </p:nvSpPr>
              <p:spPr bwMode="auto">
                <a:xfrm>
                  <a:off x="5543551" y="2165351"/>
                  <a:ext cx="190500" cy="161925"/>
                </a:xfrm>
                <a:custGeom>
                  <a:avLst/>
                  <a:gdLst>
                    <a:gd name="T0" fmla="*/ 91 w 133"/>
                    <a:gd name="T1" fmla="*/ 100 h 112"/>
                    <a:gd name="T2" fmla="*/ 91 w 133"/>
                    <a:gd name="T3" fmla="*/ 100 h 112"/>
                    <a:gd name="T4" fmla="*/ 91 w 133"/>
                    <a:gd name="T5" fmla="*/ 99 h 112"/>
                    <a:gd name="T6" fmla="*/ 91 w 133"/>
                    <a:gd name="T7" fmla="*/ 96 h 112"/>
                    <a:gd name="T8" fmla="*/ 133 w 133"/>
                    <a:gd name="T9" fmla="*/ 13 h 112"/>
                    <a:gd name="T10" fmla="*/ 114 w 133"/>
                    <a:gd name="T11" fmla="*/ 0 h 112"/>
                    <a:gd name="T12" fmla="*/ 80 w 133"/>
                    <a:gd name="T13" fmla="*/ 92 h 112"/>
                    <a:gd name="T14" fmla="*/ 47 w 133"/>
                    <a:gd name="T15" fmla="*/ 0 h 112"/>
                    <a:gd name="T16" fmla="*/ 0 w 133"/>
                    <a:gd name="T17" fmla="*/ 68 h 112"/>
                    <a:gd name="T18" fmla="*/ 0 w 133"/>
                    <a:gd name="T19" fmla="*/ 70 h 112"/>
                    <a:gd name="T20" fmla="*/ 0 w 133"/>
                    <a:gd name="T21" fmla="*/ 71 h 112"/>
                    <a:gd name="T22" fmla="*/ 80 w 133"/>
                    <a:gd name="T23" fmla="*/ 112 h 112"/>
                    <a:gd name="T24" fmla="*/ 94 w 133"/>
                    <a:gd name="T25" fmla="*/ 112 h 112"/>
                    <a:gd name="T26" fmla="*/ 91 w 133"/>
                    <a:gd name="T27" fmla="*/ 10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3" h="112">
                      <a:moveTo>
                        <a:pt x="91" y="100"/>
                      </a:moveTo>
                      <a:cubicBezTo>
                        <a:pt x="91" y="100"/>
                        <a:pt x="91" y="100"/>
                        <a:pt x="91" y="100"/>
                      </a:cubicBezTo>
                      <a:cubicBezTo>
                        <a:pt x="91" y="100"/>
                        <a:pt x="91" y="100"/>
                        <a:pt x="91" y="99"/>
                      </a:cubicBezTo>
                      <a:cubicBezTo>
                        <a:pt x="91" y="98"/>
                        <a:pt x="91" y="97"/>
                        <a:pt x="91" y="96"/>
                      </a:cubicBezTo>
                      <a:cubicBezTo>
                        <a:pt x="93" y="63"/>
                        <a:pt x="108" y="33"/>
                        <a:pt x="133" y="13"/>
                      </a:cubicBezTo>
                      <a:cubicBezTo>
                        <a:pt x="127" y="8"/>
                        <a:pt x="121" y="4"/>
                        <a:pt x="114" y="0"/>
                      </a:cubicBezTo>
                      <a:cubicBezTo>
                        <a:pt x="80" y="92"/>
                        <a:pt x="80" y="92"/>
                        <a:pt x="80" y="92"/>
                      </a:cubicBezTo>
                      <a:cubicBezTo>
                        <a:pt x="47" y="0"/>
                        <a:pt x="47" y="0"/>
                        <a:pt x="47" y="0"/>
                      </a:cubicBezTo>
                      <a:cubicBezTo>
                        <a:pt x="21" y="12"/>
                        <a:pt x="2" y="38"/>
                        <a:pt x="0" y="68"/>
                      </a:cubicBezTo>
                      <a:cubicBezTo>
                        <a:pt x="0" y="69"/>
                        <a:pt x="0" y="70"/>
                        <a:pt x="0" y="70"/>
                      </a:cubicBezTo>
                      <a:cubicBezTo>
                        <a:pt x="0" y="71"/>
                        <a:pt x="0" y="71"/>
                        <a:pt x="0" y="71"/>
                      </a:cubicBezTo>
                      <a:cubicBezTo>
                        <a:pt x="1" y="90"/>
                        <a:pt x="37" y="112"/>
                        <a:pt x="80" y="112"/>
                      </a:cubicBezTo>
                      <a:cubicBezTo>
                        <a:pt x="85" y="112"/>
                        <a:pt x="89" y="112"/>
                        <a:pt x="94" y="112"/>
                      </a:cubicBezTo>
                      <a:cubicBezTo>
                        <a:pt x="92" y="108"/>
                        <a:pt x="91" y="104"/>
                        <a:pt x="91" y="100"/>
                      </a:cubicBezTo>
                      <a:close/>
                    </a:path>
                  </a:pathLst>
                </a:custGeom>
                <a:grpFill/>
                <a:ln w="9525">
                  <a:solidFill>
                    <a:schemeClr val="bg1"/>
                  </a:solidFill>
                  <a:round/>
                </a:ln>
              </p:spPr>
              <p:txBody>
                <a:bodyPr/>
                <a:p>
                  <a:pPr>
                    <a:defRPr/>
                  </a:pPr>
                  <a:endParaRPr lang="zh-CN" altLang="en-US">
                    <a:cs typeface="+mn-ea"/>
                    <a:sym typeface="+mn-lt"/>
                  </a:endParaRPr>
                </a:p>
              </p:txBody>
            </p:sp>
            <p:sp>
              <p:nvSpPr>
                <p:cNvPr id="46" name="Freeform 23"/>
                <p:cNvSpPr/>
                <p:nvPr/>
              </p:nvSpPr>
              <p:spPr bwMode="auto">
                <a:xfrm>
                  <a:off x="5646739" y="2162176"/>
                  <a:ext cx="23813" cy="23813"/>
                </a:xfrm>
                <a:custGeom>
                  <a:avLst/>
                  <a:gdLst>
                    <a:gd name="T0" fmla="*/ 7 w 15"/>
                    <a:gd name="T1" fmla="*/ 0 h 15"/>
                    <a:gd name="T2" fmla="*/ 15 w 15"/>
                    <a:gd name="T3" fmla="*/ 7 h 15"/>
                    <a:gd name="T4" fmla="*/ 7 w 15"/>
                    <a:gd name="T5" fmla="*/ 15 h 15"/>
                    <a:gd name="T6" fmla="*/ 0 w 15"/>
                    <a:gd name="T7" fmla="*/ 7 h 15"/>
                    <a:gd name="T8" fmla="*/ 7 w 15"/>
                    <a:gd name="T9" fmla="*/ 0 h 15"/>
                  </a:gdLst>
                  <a:ahLst/>
                  <a:cxnLst>
                    <a:cxn ang="0">
                      <a:pos x="T0" y="T1"/>
                    </a:cxn>
                    <a:cxn ang="0">
                      <a:pos x="T2" y="T3"/>
                    </a:cxn>
                    <a:cxn ang="0">
                      <a:pos x="T4" y="T5"/>
                    </a:cxn>
                    <a:cxn ang="0">
                      <a:pos x="T6" y="T7"/>
                    </a:cxn>
                    <a:cxn ang="0">
                      <a:pos x="T8" y="T9"/>
                    </a:cxn>
                  </a:cxnLst>
                  <a:rect l="0" t="0" r="r" b="b"/>
                  <a:pathLst>
                    <a:path w="15" h="15">
                      <a:moveTo>
                        <a:pt x="7" y="0"/>
                      </a:moveTo>
                      <a:lnTo>
                        <a:pt x="15" y="7"/>
                      </a:lnTo>
                      <a:lnTo>
                        <a:pt x="7" y="15"/>
                      </a:lnTo>
                      <a:lnTo>
                        <a:pt x="0" y="7"/>
                      </a:lnTo>
                      <a:lnTo>
                        <a:pt x="7" y="0"/>
                      </a:lnTo>
                      <a:close/>
                    </a:path>
                  </a:pathLst>
                </a:custGeom>
                <a:grpFill/>
                <a:ln w="9525">
                  <a:solidFill>
                    <a:schemeClr val="bg1"/>
                  </a:solidFill>
                  <a:round/>
                </a:ln>
              </p:spPr>
              <p:txBody>
                <a:bodyPr/>
                <a:p>
                  <a:pPr>
                    <a:defRPr/>
                  </a:pPr>
                  <a:endParaRPr lang="zh-CN" altLang="en-US">
                    <a:cs typeface="+mn-ea"/>
                    <a:sym typeface="+mn-lt"/>
                  </a:endParaRPr>
                </a:p>
              </p:txBody>
            </p:sp>
            <p:sp>
              <p:nvSpPr>
                <p:cNvPr id="47" name="Freeform 24"/>
                <p:cNvSpPr/>
                <p:nvPr/>
              </p:nvSpPr>
              <p:spPr bwMode="auto">
                <a:xfrm>
                  <a:off x="5641976" y="2185988"/>
                  <a:ext cx="33338" cy="85725"/>
                </a:xfrm>
                <a:custGeom>
                  <a:avLst/>
                  <a:gdLst>
                    <a:gd name="T0" fmla="*/ 16 w 21"/>
                    <a:gd name="T1" fmla="*/ 4 h 54"/>
                    <a:gd name="T2" fmla="*/ 10 w 21"/>
                    <a:gd name="T3" fmla="*/ 0 h 54"/>
                    <a:gd name="T4" fmla="*/ 5 w 21"/>
                    <a:gd name="T5" fmla="*/ 4 h 54"/>
                    <a:gd name="T6" fmla="*/ 0 w 21"/>
                    <a:gd name="T7" fmla="*/ 27 h 54"/>
                    <a:gd name="T8" fmla="*/ 10 w 21"/>
                    <a:gd name="T9" fmla="*/ 54 h 54"/>
                    <a:gd name="T10" fmla="*/ 21 w 21"/>
                    <a:gd name="T11" fmla="*/ 27 h 54"/>
                    <a:gd name="T12" fmla="*/ 16 w 21"/>
                    <a:gd name="T13" fmla="*/ 4 h 54"/>
                  </a:gdLst>
                  <a:ahLst/>
                  <a:cxnLst>
                    <a:cxn ang="0">
                      <a:pos x="T0" y="T1"/>
                    </a:cxn>
                    <a:cxn ang="0">
                      <a:pos x="T2" y="T3"/>
                    </a:cxn>
                    <a:cxn ang="0">
                      <a:pos x="T4" y="T5"/>
                    </a:cxn>
                    <a:cxn ang="0">
                      <a:pos x="T6" y="T7"/>
                    </a:cxn>
                    <a:cxn ang="0">
                      <a:pos x="T8" y="T9"/>
                    </a:cxn>
                    <a:cxn ang="0">
                      <a:pos x="T10" y="T11"/>
                    </a:cxn>
                    <a:cxn ang="0">
                      <a:pos x="T12" y="T13"/>
                    </a:cxn>
                  </a:cxnLst>
                  <a:rect l="0" t="0" r="r" b="b"/>
                  <a:pathLst>
                    <a:path w="21" h="54">
                      <a:moveTo>
                        <a:pt x="16" y="4"/>
                      </a:moveTo>
                      <a:lnTo>
                        <a:pt x="10" y="0"/>
                      </a:lnTo>
                      <a:lnTo>
                        <a:pt x="5" y="4"/>
                      </a:lnTo>
                      <a:lnTo>
                        <a:pt x="0" y="27"/>
                      </a:lnTo>
                      <a:lnTo>
                        <a:pt x="10" y="54"/>
                      </a:lnTo>
                      <a:lnTo>
                        <a:pt x="21" y="27"/>
                      </a:lnTo>
                      <a:lnTo>
                        <a:pt x="16" y="4"/>
                      </a:lnTo>
                      <a:close/>
                    </a:path>
                  </a:pathLst>
                </a:custGeom>
                <a:grpFill/>
                <a:ln w="9525">
                  <a:solidFill>
                    <a:schemeClr val="bg1"/>
                  </a:solidFill>
                  <a:round/>
                </a:ln>
              </p:spPr>
              <p:txBody>
                <a:bodyPr/>
                <a:p>
                  <a:pPr>
                    <a:defRPr/>
                  </a:pPr>
                  <a:endParaRPr lang="zh-CN" altLang="en-US">
                    <a:cs typeface="+mn-ea"/>
                    <a:sym typeface="+mn-lt"/>
                  </a:endParaRPr>
                </a:p>
              </p:txBody>
            </p:sp>
            <p:sp>
              <p:nvSpPr>
                <p:cNvPr id="48" name="Freeform 25"/>
                <p:cNvSpPr/>
                <p:nvPr/>
              </p:nvSpPr>
              <p:spPr bwMode="auto">
                <a:xfrm>
                  <a:off x="5943601" y="2165351"/>
                  <a:ext cx="192088" cy="161925"/>
                </a:xfrm>
                <a:custGeom>
                  <a:avLst/>
                  <a:gdLst>
                    <a:gd name="T0" fmla="*/ 133 w 133"/>
                    <a:gd name="T1" fmla="*/ 69 h 113"/>
                    <a:gd name="T2" fmla="*/ 87 w 133"/>
                    <a:gd name="T3" fmla="*/ 0 h 113"/>
                    <a:gd name="T4" fmla="*/ 53 w 133"/>
                    <a:gd name="T5" fmla="*/ 92 h 113"/>
                    <a:gd name="T6" fmla="*/ 20 w 133"/>
                    <a:gd name="T7" fmla="*/ 0 h 113"/>
                    <a:gd name="T8" fmla="*/ 0 w 133"/>
                    <a:gd name="T9" fmla="*/ 13 h 113"/>
                    <a:gd name="T10" fmla="*/ 22 w 133"/>
                    <a:gd name="T11" fmla="*/ 37 h 113"/>
                    <a:gd name="T12" fmla="*/ 43 w 133"/>
                    <a:gd name="T13" fmla="*/ 96 h 113"/>
                    <a:gd name="T14" fmla="*/ 43 w 133"/>
                    <a:gd name="T15" fmla="*/ 99 h 113"/>
                    <a:gd name="T16" fmla="*/ 43 w 133"/>
                    <a:gd name="T17" fmla="*/ 100 h 113"/>
                    <a:gd name="T18" fmla="*/ 43 w 133"/>
                    <a:gd name="T19" fmla="*/ 100 h 113"/>
                    <a:gd name="T20" fmla="*/ 40 w 133"/>
                    <a:gd name="T21" fmla="*/ 112 h 113"/>
                    <a:gd name="T22" fmla="*/ 53 w 133"/>
                    <a:gd name="T23" fmla="*/ 113 h 113"/>
                    <a:gd name="T24" fmla="*/ 133 w 133"/>
                    <a:gd name="T25" fmla="*/ 71 h 113"/>
                    <a:gd name="T26" fmla="*/ 133 w 133"/>
                    <a:gd name="T27" fmla="*/ 70 h 113"/>
                    <a:gd name="T28" fmla="*/ 133 w 133"/>
                    <a:gd name="T29" fmla="*/ 69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3" h="113">
                      <a:moveTo>
                        <a:pt x="133" y="69"/>
                      </a:moveTo>
                      <a:cubicBezTo>
                        <a:pt x="131" y="38"/>
                        <a:pt x="113" y="12"/>
                        <a:pt x="87" y="0"/>
                      </a:cubicBezTo>
                      <a:cubicBezTo>
                        <a:pt x="53" y="92"/>
                        <a:pt x="53" y="92"/>
                        <a:pt x="53" y="92"/>
                      </a:cubicBezTo>
                      <a:cubicBezTo>
                        <a:pt x="20" y="0"/>
                        <a:pt x="20" y="0"/>
                        <a:pt x="20" y="0"/>
                      </a:cubicBezTo>
                      <a:cubicBezTo>
                        <a:pt x="13" y="4"/>
                        <a:pt x="6" y="8"/>
                        <a:pt x="0" y="13"/>
                      </a:cubicBezTo>
                      <a:cubicBezTo>
                        <a:pt x="9" y="20"/>
                        <a:pt x="16" y="28"/>
                        <a:pt x="22" y="37"/>
                      </a:cubicBezTo>
                      <a:cubicBezTo>
                        <a:pt x="34" y="55"/>
                        <a:pt x="41" y="75"/>
                        <a:pt x="43" y="96"/>
                      </a:cubicBezTo>
                      <a:cubicBezTo>
                        <a:pt x="43" y="97"/>
                        <a:pt x="43" y="98"/>
                        <a:pt x="43" y="99"/>
                      </a:cubicBezTo>
                      <a:cubicBezTo>
                        <a:pt x="43" y="100"/>
                        <a:pt x="43" y="100"/>
                        <a:pt x="43" y="100"/>
                      </a:cubicBezTo>
                      <a:cubicBezTo>
                        <a:pt x="43" y="100"/>
                        <a:pt x="43" y="100"/>
                        <a:pt x="43" y="100"/>
                      </a:cubicBezTo>
                      <a:cubicBezTo>
                        <a:pt x="43" y="104"/>
                        <a:pt x="41" y="108"/>
                        <a:pt x="40" y="112"/>
                      </a:cubicBezTo>
                      <a:cubicBezTo>
                        <a:pt x="44" y="112"/>
                        <a:pt x="49" y="113"/>
                        <a:pt x="53" y="113"/>
                      </a:cubicBezTo>
                      <a:cubicBezTo>
                        <a:pt x="97" y="112"/>
                        <a:pt x="132" y="90"/>
                        <a:pt x="133" y="71"/>
                      </a:cubicBezTo>
                      <a:cubicBezTo>
                        <a:pt x="133" y="71"/>
                        <a:pt x="133" y="71"/>
                        <a:pt x="133" y="70"/>
                      </a:cubicBezTo>
                      <a:cubicBezTo>
                        <a:pt x="133" y="70"/>
                        <a:pt x="133" y="69"/>
                        <a:pt x="133" y="69"/>
                      </a:cubicBezTo>
                      <a:close/>
                    </a:path>
                  </a:pathLst>
                </a:custGeom>
                <a:grpFill/>
                <a:ln w="9525">
                  <a:solidFill>
                    <a:schemeClr val="bg1"/>
                  </a:solidFill>
                  <a:round/>
                </a:ln>
              </p:spPr>
              <p:txBody>
                <a:bodyPr/>
                <a:p>
                  <a:pPr>
                    <a:defRPr/>
                  </a:pPr>
                  <a:endParaRPr lang="zh-CN" altLang="en-US">
                    <a:cs typeface="+mn-ea"/>
                    <a:sym typeface="+mn-lt"/>
                  </a:endParaRPr>
                </a:p>
              </p:txBody>
            </p:sp>
          </p:grpSp>
        </p:grpSp>
      </p:grpSp>
      <p:grpSp>
        <p:nvGrpSpPr>
          <p:cNvPr id="71" name="组合 70"/>
          <p:cNvGrpSpPr/>
          <p:nvPr/>
        </p:nvGrpSpPr>
        <p:grpSpPr>
          <a:xfrm>
            <a:off x="3992839" y="2495624"/>
            <a:ext cx="686184" cy="694853"/>
            <a:chOff x="5237226" y="2582137"/>
            <a:chExt cx="914912" cy="926470"/>
          </a:xfrm>
          <a:solidFill>
            <a:schemeClr val="bg1"/>
          </a:solidFill>
        </p:grpSpPr>
        <p:sp>
          <p:nvSpPr>
            <p:cNvPr id="63" name="Freeform 1812"/>
            <p:cNvSpPr/>
            <p:nvPr/>
          </p:nvSpPr>
          <p:spPr>
            <a:xfrm>
              <a:off x="5237226" y="2582137"/>
              <a:ext cx="914912" cy="926470"/>
            </a:xfrm>
            <a:custGeom>
              <a:avLst/>
              <a:gdLst>
                <a:gd name="txL" fmla="*/ 0 w 91"/>
                <a:gd name="txT" fmla="*/ 0 h 92"/>
                <a:gd name="txR" fmla="*/ 91 w 91"/>
                <a:gd name="txB" fmla="*/ 92 h 92"/>
              </a:gdLst>
              <a:ahLst/>
              <a:cxnLst>
                <a:cxn ang="0">
                  <a:pos x="463341" y="150743"/>
                </a:cxn>
                <a:cxn ang="0">
                  <a:pos x="376464" y="463826"/>
                </a:cxn>
                <a:cxn ang="0">
                  <a:pos x="63709" y="382657"/>
                </a:cxn>
                <a:cxn ang="0">
                  <a:pos x="150586" y="63776"/>
                </a:cxn>
                <a:cxn ang="0">
                  <a:pos x="463341" y="150743"/>
                </a:cxn>
              </a:cxnLst>
              <a:rect l="txL" t="txT" r="txR" b="txB"/>
              <a:pathLst>
                <a:path w="91" h="92">
                  <a:moveTo>
                    <a:pt x="80" y="26"/>
                  </a:moveTo>
                  <a:cubicBezTo>
                    <a:pt x="91" y="45"/>
                    <a:pt x="84" y="69"/>
                    <a:pt x="65" y="80"/>
                  </a:cubicBezTo>
                  <a:cubicBezTo>
                    <a:pt x="46" y="92"/>
                    <a:pt x="22" y="85"/>
                    <a:pt x="11" y="66"/>
                  </a:cubicBezTo>
                  <a:cubicBezTo>
                    <a:pt x="0" y="47"/>
                    <a:pt x="6" y="22"/>
                    <a:pt x="26" y="11"/>
                  </a:cubicBezTo>
                  <a:cubicBezTo>
                    <a:pt x="45" y="0"/>
                    <a:pt x="69" y="7"/>
                    <a:pt x="80" y="26"/>
                  </a:cubicBezTo>
                </a:path>
              </a:pathLst>
            </a:custGeom>
            <a:solidFill>
              <a:srgbClr val="1B4367"/>
            </a:solidFill>
            <a:ln w="9525">
              <a:solidFill>
                <a:schemeClr val="bg1"/>
              </a:solidFill>
            </a:ln>
          </p:spPr>
          <p:txBody>
            <a:bodyPr/>
            <a:p>
              <a:endParaRPr lang="zh-CN" altLang="en-US">
                <a:cs typeface="+mn-ea"/>
                <a:sym typeface="+mn-lt"/>
              </a:endParaRPr>
            </a:p>
          </p:txBody>
        </p:sp>
        <p:grpSp>
          <p:nvGrpSpPr>
            <p:cNvPr id="27" name="组合 26"/>
            <p:cNvGrpSpPr/>
            <p:nvPr/>
          </p:nvGrpSpPr>
          <p:grpSpPr>
            <a:xfrm>
              <a:off x="5443702" y="2786512"/>
              <a:ext cx="478851" cy="491868"/>
              <a:chOff x="5572126" y="3962401"/>
              <a:chExt cx="525463" cy="539750"/>
            </a:xfrm>
            <a:grpFill/>
          </p:grpSpPr>
          <p:sp>
            <p:nvSpPr>
              <p:cNvPr id="33" name="Freeform 26"/>
              <p:cNvSpPr>
                <a:spLocks noEditPoints="1"/>
              </p:cNvSpPr>
              <p:nvPr/>
            </p:nvSpPr>
            <p:spPr bwMode="auto">
              <a:xfrm>
                <a:off x="5572126" y="4130676"/>
                <a:ext cx="371475" cy="371475"/>
              </a:xfrm>
              <a:custGeom>
                <a:avLst/>
                <a:gdLst>
                  <a:gd name="T0" fmla="*/ 258 w 258"/>
                  <a:gd name="T1" fmla="*/ 156 h 259"/>
                  <a:gd name="T2" fmla="*/ 258 w 258"/>
                  <a:gd name="T3" fmla="*/ 104 h 259"/>
                  <a:gd name="T4" fmla="*/ 239 w 258"/>
                  <a:gd name="T5" fmla="*/ 94 h 259"/>
                  <a:gd name="T6" fmla="*/ 232 w 258"/>
                  <a:gd name="T7" fmla="*/ 78 h 259"/>
                  <a:gd name="T8" fmla="*/ 239 w 258"/>
                  <a:gd name="T9" fmla="*/ 57 h 259"/>
                  <a:gd name="T10" fmla="*/ 202 w 258"/>
                  <a:gd name="T11" fmla="*/ 20 h 259"/>
                  <a:gd name="T12" fmla="*/ 180 w 258"/>
                  <a:gd name="T13" fmla="*/ 27 h 259"/>
                  <a:gd name="T14" fmla="*/ 166 w 258"/>
                  <a:gd name="T15" fmla="*/ 21 h 259"/>
                  <a:gd name="T16" fmla="*/ 155 w 258"/>
                  <a:gd name="T17" fmla="*/ 0 h 259"/>
                  <a:gd name="T18" fmla="*/ 103 w 258"/>
                  <a:gd name="T19" fmla="*/ 0 h 259"/>
                  <a:gd name="T20" fmla="*/ 92 w 258"/>
                  <a:gd name="T21" fmla="*/ 21 h 259"/>
                  <a:gd name="T22" fmla="*/ 79 w 258"/>
                  <a:gd name="T23" fmla="*/ 26 h 259"/>
                  <a:gd name="T24" fmla="*/ 56 w 258"/>
                  <a:gd name="T25" fmla="*/ 19 h 259"/>
                  <a:gd name="T26" fmla="*/ 19 w 258"/>
                  <a:gd name="T27" fmla="*/ 56 h 259"/>
                  <a:gd name="T28" fmla="*/ 26 w 258"/>
                  <a:gd name="T29" fmla="*/ 79 h 259"/>
                  <a:gd name="T30" fmla="*/ 21 w 258"/>
                  <a:gd name="T31" fmla="*/ 92 h 259"/>
                  <a:gd name="T32" fmla="*/ 0 w 258"/>
                  <a:gd name="T33" fmla="*/ 103 h 259"/>
                  <a:gd name="T34" fmla="*/ 0 w 258"/>
                  <a:gd name="T35" fmla="*/ 155 h 259"/>
                  <a:gd name="T36" fmla="*/ 20 w 258"/>
                  <a:gd name="T37" fmla="*/ 166 h 259"/>
                  <a:gd name="T38" fmla="*/ 26 w 258"/>
                  <a:gd name="T39" fmla="*/ 180 h 259"/>
                  <a:gd name="T40" fmla="*/ 19 w 258"/>
                  <a:gd name="T41" fmla="*/ 202 h 259"/>
                  <a:gd name="T42" fmla="*/ 56 w 258"/>
                  <a:gd name="T43" fmla="*/ 239 h 259"/>
                  <a:gd name="T44" fmla="*/ 76 w 258"/>
                  <a:gd name="T45" fmla="*/ 233 h 259"/>
                  <a:gd name="T46" fmla="*/ 92 w 258"/>
                  <a:gd name="T47" fmla="*/ 240 h 259"/>
                  <a:gd name="T48" fmla="*/ 102 w 258"/>
                  <a:gd name="T49" fmla="*/ 259 h 259"/>
                  <a:gd name="T50" fmla="*/ 155 w 258"/>
                  <a:gd name="T51" fmla="*/ 259 h 259"/>
                  <a:gd name="T52" fmla="*/ 164 w 258"/>
                  <a:gd name="T53" fmla="*/ 240 h 259"/>
                  <a:gd name="T54" fmla="*/ 181 w 258"/>
                  <a:gd name="T55" fmla="*/ 233 h 259"/>
                  <a:gd name="T56" fmla="*/ 201 w 258"/>
                  <a:gd name="T57" fmla="*/ 240 h 259"/>
                  <a:gd name="T58" fmla="*/ 238 w 258"/>
                  <a:gd name="T59" fmla="*/ 202 h 259"/>
                  <a:gd name="T60" fmla="*/ 232 w 258"/>
                  <a:gd name="T61" fmla="*/ 183 h 259"/>
                  <a:gd name="T62" fmla="*/ 239 w 258"/>
                  <a:gd name="T63" fmla="*/ 166 h 259"/>
                  <a:gd name="T64" fmla="*/ 258 w 258"/>
                  <a:gd name="T65" fmla="*/ 156 h 259"/>
                  <a:gd name="T66" fmla="*/ 187 w 258"/>
                  <a:gd name="T67" fmla="*/ 130 h 259"/>
                  <a:gd name="T68" fmla="*/ 130 w 258"/>
                  <a:gd name="T69" fmla="*/ 188 h 259"/>
                  <a:gd name="T70" fmla="*/ 71 w 258"/>
                  <a:gd name="T71" fmla="*/ 130 h 259"/>
                  <a:gd name="T72" fmla="*/ 130 w 258"/>
                  <a:gd name="T73" fmla="*/ 72 h 259"/>
                  <a:gd name="T74" fmla="*/ 187 w 258"/>
                  <a:gd name="T75" fmla="*/ 130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58" h="259">
                    <a:moveTo>
                      <a:pt x="258" y="156"/>
                    </a:moveTo>
                    <a:cubicBezTo>
                      <a:pt x="258" y="104"/>
                      <a:pt x="258" y="104"/>
                      <a:pt x="258" y="104"/>
                    </a:cubicBezTo>
                    <a:cubicBezTo>
                      <a:pt x="239" y="94"/>
                      <a:pt x="239" y="94"/>
                      <a:pt x="239" y="94"/>
                    </a:cubicBezTo>
                    <a:cubicBezTo>
                      <a:pt x="237" y="88"/>
                      <a:pt x="235" y="83"/>
                      <a:pt x="232" y="78"/>
                    </a:cubicBezTo>
                    <a:cubicBezTo>
                      <a:pt x="239" y="57"/>
                      <a:pt x="239" y="57"/>
                      <a:pt x="239" y="57"/>
                    </a:cubicBezTo>
                    <a:cubicBezTo>
                      <a:pt x="202" y="20"/>
                      <a:pt x="202" y="20"/>
                      <a:pt x="202" y="20"/>
                    </a:cubicBezTo>
                    <a:cubicBezTo>
                      <a:pt x="180" y="27"/>
                      <a:pt x="180" y="27"/>
                      <a:pt x="180" y="27"/>
                    </a:cubicBezTo>
                    <a:cubicBezTo>
                      <a:pt x="175" y="25"/>
                      <a:pt x="171" y="23"/>
                      <a:pt x="166" y="21"/>
                    </a:cubicBezTo>
                    <a:cubicBezTo>
                      <a:pt x="155" y="0"/>
                      <a:pt x="155" y="0"/>
                      <a:pt x="155" y="0"/>
                    </a:cubicBezTo>
                    <a:cubicBezTo>
                      <a:pt x="103" y="0"/>
                      <a:pt x="103" y="0"/>
                      <a:pt x="103" y="0"/>
                    </a:cubicBezTo>
                    <a:cubicBezTo>
                      <a:pt x="92" y="21"/>
                      <a:pt x="92" y="21"/>
                      <a:pt x="92" y="21"/>
                    </a:cubicBezTo>
                    <a:cubicBezTo>
                      <a:pt x="88" y="23"/>
                      <a:pt x="83" y="25"/>
                      <a:pt x="79" y="26"/>
                    </a:cubicBezTo>
                    <a:cubicBezTo>
                      <a:pt x="56" y="19"/>
                      <a:pt x="56" y="19"/>
                      <a:pt x="56" y="19"/>
                    </a:cubicBezTo>
                    <a:cubicBezTo>
                      <a:pt x="19" y="56"/>
                      <a:pt x="19" y="56"/>
                      <a:pt x="19" y="56"/>
                    </a:cubicBezTo>
                    <a:cubicBezTo>
                      <a:pt x="26" y="79"/>
                      <a:pt x="26" y="79"/>
                      <a:pt x="26" y="79"/>
                    </a:cubicBezTo>
                    <a:cubicBezTo>
                      <a:pt x="24" y="83"/>
                      <a:pt x="22" y="87"/>
                      <a:pt x="21" y="92"/>
                    </a:cubicBezTo>
                    <a:cubicBezTo>
                      <a:pt x="0" y="103"/>
                      <a:pt x="0" y="103"/>
                      <a:pt x="0" y="103"/>
                    </a:cubicBezTo>
                    <a:cubicBezTo>
                      <a:pt x="0" y="155"/>
                      <a:pt x="0" y="155"/>
                      <a:pt x="0" y="155"/>
                    </a:cubicBezTo>
                    <a:cubicBezTo>
                      <a:pt x="20" y="166"/>
                      <a:pt x="20" y="166"/>
                      <a:pt x="20" y="166"/>
                    </a:cubicBezTo>
                    <a:cubicBezTo>
                      <a:pt x="21" y="171"/>
                      <a:pt x="23" y="176"/>
                      <a:pt x="26" y="180"/>
                    </a:cubicBezTo>
                    <a:cubicBezTo>
                      <a:pt x="19" y="202"/>
                      <a:pt x="19" y="202"/>
                      <a:pt x="19" y="202"/>
                    </a:cubicBezTo>
                    <a:cubicBezTo>
                      <a:pt x="56" y="239"/>
                      <a:pt x="56" y="239"/>
                      <a:pt x="56" y="239"/>
                    </a:cubicBezTo>
                    <a:cubicBezTo>
                      <a:pt x="76" y="233"/>
                      <a:pt x="76" y="233"/>
                      <a:pt x="76" y="233"/>
                    </a:cubicBezTo>
                    <a:cubicBezTo>
                      <a:pt x="81" y="235"/>
                      <a:pt x="87" y="238"/>
                      <a:pt x="92" y="240"/>
                    </a:cubicBezTo>
                    <a:cubicBezTo>
                      <a:pt x="102" y="259"/>
                      <a:pt x="102" y="259"/>
                      <a:pt x="102" y="259"/>
                    </a:cubicBezTo>
                    <a:cubicBezTo>
                      <a:pt x="155" y="259"/>
                      <a:pt x="155" y="259"/>
                      <a:pt x="155" y="259"/>
                    </a:cubicBezTo>
                    <a:cubicBezTo>
                      <a:pt x="164" y="240"/>
                      <a:pt x="164" y="240"/>
                      <a:pt x="164" y="240"/>
                    </a:cubicBezTo>
                    <a:cubicBezTo>
                      <a:pt x="170" y="239"/>
                      <a:pt x="176" y="236"/>
                      <a:pt x="181" y="233"/>
                    </a:cubicBezTo>
                    <a:cubicBezTo>
                      <a:pt x="201" y="240"/>
                      <a:pt x="201" y="240"/>
                      <a:pt x="201" y="240"/>
                    </a:cubicBezTo>
                    <a:cubicBezTo>
                      <a:pt x="238" y="202"/>
                      <a:pt x="238" y="202"/>
                      <a:pt x="238" y="202"/>
                    </a:cubicBezTo>
                    <a:cubicBezTo>
                      <a:pt x="232" y="183"/>
                      <a:pt x="232" y="183"/>
                      <a:pt x="232" y="183"/>
                    </a:cubicBezTo>
                    <a:cubicBezTo>
                      <a:pt x="235" y="177"/>
                      <a:pt x="237" y="172"/>
                      <a:pt x="239" y="166"/>
                    </a:cubicBezTo>
                    <a:lnTo>
                      <a:pt x="258" y="156"/>
                    </a:lnTo>
                    <a:close/>
                    <a:moveTo>
                      <a:pt x="187" y="130"/>
                    </a:moveTo>
                    <a:cubicBezTo>
                      <a:pt x="187" y="162"/>
                      <a:pt x="161" y="188"/>
                      <a:pt x="130" y="188"/>
                    </a:cubicBezTo>
                    <a:cubicBezTo>
                      <a:pt x="97" y="188"/>
                      <a:pt x="71" y="162"/>
                      <a:pt x="71" y="130"/>
                    </a:cubicBezTo>
                    <a:cubicBezTo>
                      <a:pt x="71" y="98"/>
                      <a:pt x="97" y="72"/>
                      <a:pt x="130" y="72"/>
                    </a:cubicBezTo>
                    <a:cubicBezTo>
                      <a:pt x="161" y="72"/>
                      <a:pt x="187" y="98"/>
                      <a:pt x="187" y="130"/>
                    </a:cubicBezTo>
                    <a:close/>
                  </a:path>
                </a:pathLst>
              </a:cu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cs typeface="+mn-ea"/>
                  <a:sym typeface="+mn-lt"/>
                </a:endParaRPr>
              </a:p>
            </p:txBody>
          </p:sp>
          <p:sp>
            <p:nvSpPr>
              <p:cNvPr id="34" name="Freeform 27"/>
              <p:cNvSpPr>
                <a:spLocks noEditPoints="1"/>
              </p:cNvSpPr>
              <p:nvPr/>
            </p:nvSpPr>
            <p:spPr bwMode="auto">
              <a:xfrm>
                <a:off x="5818189" y="3962401"/>
                <a:ext cx="192088" cy="188913"/>
              </a:xfrm>
              <a:custGeom>
                <a:avLst/>
                <a:gdLst>
                  <a:gd name="T0" fmla="*/ 133 w 133"/>
                  <a:gd name="T1" fmla="*/ 80 h 132"/>
                  <a:gd name="T2" fmla="*/ 133 w 133"/>
                  <a:gd name="T3" fmla="*/ 53 h 132"/>
                  <a:gd name="T4" fmla="*/ 123 w 133"/>
                  <a:gd name="T5" fmla="*/ 48 h 132"/>
                  <a:gd name="T6" fmla="*/ 120 w 133"/>
                  <a:gd name="T7" fmla="*/ 40 h 132"/>
                  <a:gd name="T8" fmla="*/ 123 w 133"/>
                  <a:gd name="T9" fmla="*/ 29 h 132"/>
                  <a:gd name="T10" fmla="*/ 104 w 133"/>
                  <a:gd name="T11" fmla="*/ 9 h 132"/>
                  <a:gd name="T12" fmla="*/ 93 w 133"/>
                  <a:gd name="T13" fmla="*/ 13 h 132"/>
                  <a:gd name="T14" fmla="*/ 86 w 133"/>
                  <a:gd name="T15" fmla="*/ 10 h 132"/>
                  <a:gd name="T16" fmla="*/ 80 w 133"/>
                  <a:gd name="T17" fmla="*/ 0 h 132"/>
                  <a:gd name="T18" fmla="*/ 53 w 133"/>
                  <a:gd name="T19" fmla="*/ 0 h 132"/>
                  <a:gd name="T20" fmla="*/ 48 w 133"/>
                  <a:gd name="T21" fmla="*/ 10 h 132"/>
                  <a:gd name="T22" fmla="*/ 41 w 133"/>
                  <a:gd name="T23" fmla="*/ 13 h 132"/>
                  <a:gd name="T24" fmla="*/ 29 w 133"/>
                  <a:gd name="T25" fmla="*/ 9 h 132"/>
                  <a:gd name="T26" fmla="*/ 10 w 133"/>
                  <a:gd name="T27" fmla="*/ 28 h 132"/>
                  <a:gd name="T28" fmla="*/ 14 w 133"/>
                  <a:gd name="T29" fmla="*/ 40 h 132"/>
                  <a:gd name="T30" fmla="*/ 11 w 133"/>
                  <a:gd name="T31" fmla="*/ 47 h 132"/>
                  <a:gd name="T32" fmla="*/ 0 w 133"/>
                  <a:gd name="T33" fmla="*/ 52 h 132"/>
                  <a:gd name="T34" fmla="*/ 0 w 133"/>
                  <a:gd name="T35" fmla="*/ 79 h 132"/>
                  <a:gd name="T36" fmla="*/ 11 w 133"/>
                  <a:gd name="T37" fmla="*/ 85 h 132"/>
                  <a:gd name="T38" fmla="*/ 13 w 133"/>
                  <a:gd name="T39" fmla="*/ 92 h 132"/>
                  <a:gd name="T40" fmla="*/ 10 w 133"/>
                  <a:gd name="T41" fmla="*/ 103 h 132"/>
                  <a:gd name="T42" fmla="*/ 29 w 133"/>
                  <a:gd name="T43" fmla="*/ 122 h 132"/>
                  <a:gd name="T44" fmla="*/ 39 w 133"/>
                  <a:gd name="T45" fmla="*/ 119 h 132"/>
                  <a:gd name="T46" fmla="*/ 48 w 133"/>
                  <a:gd name="T47" fmla="*/ 122 h 132"/>
                  <a:gd name="T48" fmla="*/ 53 w 133"/>
                  <a:gd name="T49" fmla="*/ 132 h 132"/>
                  <a:gd name="T50" fmla="*/ 80 w 133"/>
                  <a:gd name="T51" fmla="*/ 132 h 132"/>
                  <a:gd name="T52" fmla="*/ 85 w 133"/>
                  <a:gd name="T53" fmla="*/ 123 h 132"/>
                  <a:gd name="T54" fmla="*/ 94 w 133"/>
                  <a:gd name="T55" fmla="*/ 119 h 132"/>
                  <a:gd name="T56" fmla="*/ 104 w 133"/>
                  <a:gd name="T57" fmla="*/ 122 h 132"/>
                  <a:gd name="T58" fmla="*/ 123 w 133"/>
                  <a:gd name="T59" fmla="*/ 103 h 132"/>
                  <a:gd name="T60" fmla="*/ 120 w 133"/>
                  <a:gd name="T61" fmla="*/ 93 h 132"/>
                  <a:gd name="T62" fmla="*/ 123 w 133"/>
                  <a:gd name="T63" fmla="*/ 85 h 132"/>
                  <a:gd name="T64" fmla="*/ 133 w 133"/>
                  <a:gd name="T65" fmla="*/ 80 h 132"/>
                  <a:gd name="T66" fmla="*/ 97 w 133"/>
                  <a:gd name="T67" fmla="*/ 66 h 132"/>
                  <a:gd name="T68" fmla="*/ 67 w 133"/>
                  <a:gd name="T69" fmla="*/ 96 h 132"/>
                  <a:gd name="T70" fmla="*/ 37 w 133"/>
                  <a:gd name="T71" fmla="*/ 66 h 132"/>
                  <a:gd name="T72" fmla="*/ 67 w 133"/>
                  <a:gd name="T73" fmla="*/ 37 h 132"/>
                  <a:gd name="T74" fmla="*/ 97 w 133"/>
                  <a:gd name="T75" fmla="*/ 66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3" h="132">
                    <a:moveTo>
                      <a:pt x="133" y="80"/>
                    </a:moveTo>
                    <a:cubicBezTo>
                      <a:pt x="133" y="53"/>
                      <a:pt x="133" y="53"/>
                      <a:pt x="133" y="53"/>
                    </a:cubicBezTo>
                    <a:cubicBezTo>
                      <a:pt x="123" y="48"/>
                      <a:pt x="123" y="48"/>
                      <a:pt x="123" y="48"/>
                    </a:cubicBezTo>
                    <a:cubicBezTo>
                      <a:pt x="122" y="45"/>
                      <a:pt x="121" y="42"/>
                      <a:pt x="120" y="40"/>
                    </a:cubicBezTo>
                    <a:cubicBezTo>
                      <a:pt x="123" y="29"/>
                      <a:pt x="123" y="29"/>
                      <a:pt x="123" y="29"/>
                    </a:cubicBezTo>
                    <a:cubicBezTo>
                      <a:pt x="104" y="9"/>
                      <a:pt x="104" y="9"/>
                      <a:pt x="104" y="9"/>
                    </a:cubicBezTo>
                    <a:cubicBezTo>
                      <a:pt x="93" y="13"/>
                      <a:pt x="93" y="13"/>
                      <a:pt x="93" y="13"/>
                    </a:cubicBezTo>
                    <a:cubicBezTo>
                      <a:pt x="91" y="12"/>
                      <a:pt x="88" y="11"/>
                      <a:pt x="86" y="10"/>
                    </a:cubicBezTo>
                    <a:cubicBezTo>
                      <a:pt x="80" y="0"/>
                      <a:pt x="80" y="0"/>
                      <a:pt x="80" y="0"/>
                    </a:cubicBezTo>
                    <a:cubicBezTo>
                      <a:pt x="53" y="0"/>
                      <a:pt x="53" y="0"/>
                      <a:pt x="53" y="0"/>
                    </a:cubicBezTo>
                    <a:cubicBezTo>
                      <a:pt x="48" y="10"/>
                      <a:pt x="48" y="10"/>
                      <a:pt x="48" y="10"/>
                    </a:cubicBezTo>
                    <a:cubicBezTo>
                      <a:pt x="46" y="11"/>
                      <a:pt x="43" y="12"/>
                      <a:pt x="41" y="13"/>
                    </a:cubicBezTo>
                    <a:cubicBezTo>
                      <a:pt x="29" y="9"/>
                      <a:pt x="29" y="9"/>
                      <a:pt x="29" y="9"/>
                    </a:cubicBezTo>
                    <a:cubicBezTo>
                      <a:pt x="10" y="28"/>
                      <a:pt x="10" y="28"/>
                      <a:pt x="10" y="28"/>
                    </a:cubicBezTo>
                    <a:cubicBezTo>
                      <a:pt x="14" y="40"/>
                      <a:pt x="14" y="40"/>
                      <a:pt x="14" y="40"/>
                    </a:cubicBezTo>
                    <a:cubicBezTo>
                      <a:pt x="13" y="42"/>
                      <a:pt x="12" y="44"/>
                      <a:pt x="11" y="47"/>
                    </a:cubicBezTo>
                    <a:cubicBezTo>
                      <a:pt x="0" y="52"/>
                      <a:pt x="0" y="52"/>
                      <a:pt x="0" y="52"/>
                    </a:cubicBezTo>
                    <a:cubicBezTo>
                      <a:pt x="0" y="79"/>
                      <a:pt x="0" y="79"/>
                      <a:pt x="0" y="79"/>
                    </a:cubicBezTo>
                    <a:cubicBezTo>
                      <a:pt x="11" y="85"/>
                      <a:pt x="11" y="85"/>
                      <a:pt x="11" y="85"/>
                    </a:cubicBezTo>
                    <a:cubicBezTo>
                      <a:pt x="11" y="87"/>
                      <a:pt x="12" y="90"/>
                      <a:pt x="13" y="92"/>
                    </a:cubicBezTo>
                    <a:cubicBezTo>
                      <a:pt x="10" y="103"/>
                      <a:pt x="10" y="103"/>
                      <a:pt x="10" y="103"/>
                    </a:cubicBezTo>
                    <a:cubicBezTo>
                      <a:pt x="29" y="122"/>
                      <a:pt x="29" y="122"/>
                      <a:pt x="29" y="122"/>
                    </a:cubicBezTo>
                    <a:cubicBezTo>
                      <a:pt x="39" y="119"/>
                      <a:pt x="39" y="119"/>
                      <a:pt x="39" y="119"/>
                    </a:cubicBezTo>
                    <a:cubicBezTo>
                      <a:pt x="42" y="120"/>
                      <a:pt x="45" y="122"/>
                      <a:pt x="48" y="122"/>
                    </a:cubicBezTo>
                    <a:cubicBezTo>
                      <a:pt x="53" y="132"/>
                      <a:pt x="53" y="132"/>
                      <a:pt x="53" y="132"/>
                    </a:cubicBezTo>
                    <a:cubicBezTo>
                      <a:pt x="80" y="132"/>
                      <a:pt x="80" y="132"/>
                      <a:pt x="80" y="132"/>
                    </a:cubicBezTo>
                    <a:cubicBezTo>
                      <a:pt x="85" y="123"/>
                      <a:pt x="85" y="123"/>
                      <a:pt x="85" y="123"/>
                    </a:cubicBezTo>
                    <a:cubicBezTo>
                      <a:pt x="88" y="122"/>
                      <a:pt x="91" y="121"/>
                      <a:pt x="94" y="119"/>
                    </a:cubicBezTo>
                    <a:cubicBezTo>
                      <a:pt x="104" y="122"/>
                      <a:pt x="104" y="122"/>
                      <a:pt x="104" y="122"/>
                    </a:cubicBezTo>
                    <a:cubicBezTo>
                      <a:pt x="123" y="103"/>
                      <a:pt x="123" y="103"/>
                      <a:pt x="123" y="103"/>
                    </a:cubicBezTo>
                    <a:cubicBezTo>
                      <a:pt x="120" y="93"/>
                      <a:pt x="120" y="93"/>
                      <a:pt x="120" y="93"/>
                    </a:cubicBezTo>
                    <a:cubicBezTo>
                      <a:pt x="121" y="90"/>
                      <a:pt x="122" y="88"/>
                      <a:pt x="123" y="85"/>
                    </a:cubicBezTo>
                    <a:lnTo>
                      <a:pt x="133" y="80"/>
                    </a:lnTo>
                    <a:close/>
                    <a:moveTo>
                      <a:pt x="97" y="66"/>
                    </a:moveTo>
                    <a:cubicBezTo>
                      <a:pt x="97" y="83"/>
                      <a:pt x="83" y="96"/>
                      <a:pt x="67" y="96"/>
                    </a:cubicBezTo>
                    <a:cubicBezTo>
                      <a:pt x="50" y="96"/>
                      <a:pt x="37" y="83"/>
                      <a:pt x="37" y="66"/>
                    </a:cubicBezTo>
                    <a:cubicBezTo>
                      <a:pt x="37" y="50"/>
                      <a:pt x="50" y="37"/>
                      <a:pt x="67" y="37"/>
                    </a:cubicBezTo>
                    <a:cubicBezTo>
                      <a:pt x="83" y="37"/>
                      <a:pt x="97" y="50"/>
                      <a:pt x="97" y="66"/>
                    </a:cubicBezTo>
                    <a:close/>
                  </a:path>
                </a:pathLst>
              </a:cu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cs typeface="+mn-ea"/>
                  <a:sym typeface="+mn-lt"/>
                </a:endParaRPr>
              </a:p>
            </p:txBody>
          </p:sp>
          <p:sp>
            <p:nvSpPr>
              <p:cNvPr id="35" name="Freeform 28"/>
              <p:cNvSpPr>
                <a:spLocks noEditPoints="1"/>
              </p:cNvSpPr>
              <p:nvPr/>
            </p:nvSpPr>
            <p:spPr bwMode="auto">
              <a:xfrm>
                <a:off x="5942014" y="4138613"/>
                <a:ext cx="155575" cy="155575"/>
              </a:xfrm>
              <a:custGeom>
                <a:avLst/>
                <a:gdLst>
                  <a:gd name="T0" fmla="*/ 108 w 108"/>
                  <a:gd name="T1" fmla="*/ 65 h 108"/>
                  <a:gd name="T2" fmla="*/ 108 w 108"/>
                  <a:gd name="T3" fmla="*/ 43 h 108"/>
                  <a:gd name="T4" fmla="*/ 100 w 108"/>
                  <a:gd name="T5" fmla="*/ 39 h 108"/>
                  <a:gd name="T6" fmla="*/ 97 w 108"/>
                  <a:gd name="T7" fmla="*/ 33 h 108"/>
                  <a:gd name="T8" fmla="*/ 100 w 108"/>
                  <a:gd name="T9" fmla="*/ 24 h 108"/>
                  <a:gd name="T10" fmla="*/ 84 w 108"/>
                  <a:gd name="T11" fmla="*/ 8 h 108"/>
                  <a:gd name="T12" fmla="*/ 75 w 108"/>
                  <a:gd name="T13" fmla="*/ 11 h 108"/>
                  <a:gd name="T14" fmla="*/ 70 w 108"/>
                  <a:gd name="T15" fmla="*/ 9 h 108"/>
                  <a:gd name="T16" fmla="*/ 65 w 108"/>
                  <a:gd name="T17" fmla="*/ 0 h 108"/>
                  <a:gd name="T18" fmla="*/ 43 w 108"/>
                  <a:gd name="T19" fmla="*/ 0 h 108"/>
                  <a:gd name="T20" fmla="*/ 39 w 108"/>
                  <a:gd name="T21" fmla="*/ 9 h 108"/>
                  <a:gd name="T22" fmla="*/ 33 w 108"/>
                  <a:gd name="T23" fmla="*/ 11 h 108"/>
                  <a:gd name="T24" fmla="*/ 24 w 108"/>
                  <a:gd name="T25" fmla="*/ 8 h 108"/>
                  <a:gd name="T26" fmla="*/ 8 w 108"/>
                  <a:gd name="T27" fmla="*/ 24 h 108"/>
                  <a:gd name="T28" fmla="*/ 11 w 108"/>
                  <a:gd name="T29" fmla="*/ 33 h 108"/>
                  <a:gd name="T30" fmla="*/ 9 w 108"/>
                  <a:gd name="T31" fmla="*/ 39 h 108"/>
                  <a:gd name="T32" fmla="*/ 0 w 108"/>
                  <a:gd name="T33" fmla="*/ 43 h 108"/>
                  <a:gd name="T34" fmla="*/ 0 w 108"/>
                  <a:gd name="T35" fmla="*/ 65 h 108"/>
                  <a:gd name="T36" fmla="*/ 8 w 108"/>
                  <a:gd name="T37" fmla="*/ 69 h 108"/>
                  <a:gd name="T38" fmla="*/ 11 w 108"/>
                  <a:gd name="T39" fmla="*/ 76 h 108"/>
                  <a:gd name="T40" fmla="*/ 8 w 108"/>
                  <a:gd name="T41" fmla="*/ 84 h 108"/>
                  <a:gd name="T42" fmla="*/ 23 w 108"/>
                  <a:gd name="T43" fmla="*/ 100 h 108"/>
                  <a:gd name="T44" fmla="*/ 32 w 108"/>
                  <a:gd name="T45" fmla="*/ 97 h 108"/>
                  <a:gd name="T46" fmla="*/ 39 w 108"/>
                  <a:gd name="T47" fmla="*/ 100 h 108"/>
                  <a:gd name="T48" fmla="*/ 43 w 108"/>
                  <a:gd name="T49" fmla="*/ 108 h 108"/>
                  <a:gd name="T50" fmla="*/ 65 w 108"/>
                  <a:gd name="T51" fmla="*/ 108 h 108"/>
                  <a:gd name="T52" fmla="*/ 69 w 108"/>
                  <a:gd name="T53" fmla="*/ 100 h 108"/>
                  <a:gd name="T54" fmla="*/ 76 w 108"/>
                  <a:gd name="T55" fmla="*/ 98 h 108"/>
                  <a:gd name="T56" fmla="*/ 84 w 108"/>
                  <a:gd name="T57" fmla="*/ 100 h 108"/>
                  <a:gd name="T58" fmla="*/ 100 w 108"/>
                  <a:gd name="T59" fmla="*/ 85 h 108"/>
                  <a:gd name="T60" fmla="*/ 97 w 108"/>
                  <a:gd name="T61" fmla="*/ 76 h 108"/>
                  <a:gd name="T62" fmla="*/ 100 w 108"/>
                  <a:gd name="T63" fmla="*/ 69 h 108"/>
                  <a:gd name="T64" fmla="*/ 108 w 108"/>
                  <a:gd name="T65" fmla="*/ 65 h 108"/>
                  <a:gd name="T66" fmla="*/ 78 w 108"/>
                  <a:gd name="T67" fmla="*/ 54 h 108"/>
                  <a:gd name="T68" fmla="*/ 54 w 108"/>
                  <a:gd name="T69" fmla="*/ 79 h 108"/>
                  <a:gd name="T70" fmla="*/ 30 w 108"/>
                  <a:gd name="T71" fmla="*/ 54 h 108"/>
                  <a:gd name="T72" fmla="*/ 54 w 108"/>
                  <a:gd name="T73" fmla="*/ 30 h 108"/>
                  <a:gd name="T74" fmla="*/ 78 w 108"/>
                  <a:gd name="T75" fmla="*/ 54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8" h="108">
                    <a:moveTo>
                      <a:pt x="108" y="65"/>
                    </a:moveTo>
                    <a:cubicBezTo>
                      <a:pt x="108" y="43"/>
                      <a:pt x="108" y="43"/>
                      <a:pt x="108" y="43"/>
                    </a:cubicBezTo>
                    <a:cubicBezTo>
                      <a:pt x="100" y="39"/>
                      <a:pt x="100" y="39"/>
                      <a:pt x="100" y="39"/>
                    </a:cubicBezTo>
                    <a:cubicBezTo>
                      <a:pt x="99" y="37"/>
                      <a:pt x="98" y="35"/>
                      <a:pt x="97" y="33"/>
                    </a:cubicBezTo>
                    <a:cubicBezTo>
                      <a:pt x="100" y="24"/>
                      <a:pt x="100" y="24"/>
                      <a:pt x="100" y="24"/>
                    </a:cubicBezTo>
                    <a:cubicBezTo>
                      <a:pt x="84" y="8"/>
                      <a:pt x="84" y="8"/>
                      <a:pt x="84" y="8"/>
                    </a:cubicBezTo>
                    <a:cubicBezTo>
                      <a:pt x="75" y="11"/>
                      <a:pt x="75" y="11"/>
                      <a:pt x="75" y="11"/>
                    </a:cubicBezTo>
                    <a:cubicBezTo>
                      <a:pt x="73" y="10"/>
                      <a:pt x="72" y="10"/>
                      <a:pt x="70" y="9"/>
                    </a:cubicBezTo>
                    <a:cubicBezTo>
                      <a:pt x="65" y="0"/>
                      <a:pt x="65" y="0"/>
                      <a:pt x="65" y="0"/>
                    </a:cubicBezTo>
                    <a:cubicBezTo>
                      <a:pt x="43" y="0"/>
                      <a:pt x="43" y="0"/>
                      <a:pt x="43" y="0"/>
                    </a:cubicBezTo>
                    <a:cubicBezTo>
                      <a:pt x="39" y="9"/>
                      <a:pt x="39" y="9"/>
                      <a:pt x="39" y="9"/>
                    </a:cubicBezTo>
                    <a:cubicBezTo>
                      <a:pt x="37" y="10"/>
                      <a:pt x="35" y="10"/>
                      <a:pt x="33" y="11"/>
                    </a:cubicBezTo>
                    <a:cubicBezTo>
                      <a:pt x="24" y="8"/>
                      <a:pt x="24" y="8"/>
                      <a:pt x="24" y="8"/>
                    </a:cubicBezTo>
                    <a:cubicBezTo>
                      <a:pt x="8" y="24"/>
                      <a:pt x="8" y="24"/>
                      <a:pt x="8" y="24"/>
                    </a:cubicBezTo>
                    <a:cubicBezTo>
                      <a:pt x="11" y="33"/>
                      <a:pt x="11" y="33"/>
                      <a:pt x="11" y="33"/>
                    </a:cubicBezTo>
                    <a:cubicBezTo>
                      <a:pt x="10" y="35"/>
                      <a:pt x="9" y="37"/>
                      <a:pt x="9" y="39"/>
                    </a:cubicBezTo>
                    <a:cubicBezTo>
                      <a:pt x="0" y="43"/>
                      <a:pt x="0" y="43"/>
                      <a:pt x="0" y="43"/>
                    </a:cubicBezTo>
                    <a:cubicBezTo>
                      <a:pt x="0" y="65"/>
                      <a:pt x="0" y="65"/>
                      <a:pt x="0" y="65"/>
                    </a:cubicBezTo>
                    <a:cubicBezTo>
                      <a:pt x="8" y="69"/>
                      <a:pt x="8" y="69"/>
                      <a:pt x="8" y="69"/>
                    </a:cubicBezTo>
                    <a:cubicBezTo>
                      <a:pt x="9" y="71"/>
                      <a:pt x="10" y="73"/>
                      <a:pt x="11" y="76"/>
                    </a:cubicBezTo>
                    <a:cubicBezTo>
                      <a:pt x="8" y="84"/>
                      <a:pt x="8" y="84"/>
                      <a:pt x="8" y="84"/>
                    </a:cubicBezTo>
                    <a:cubicBezTo>
                      <a:pt x="23" y="100"/>
                      <a:pt x="23" y="100"/>
                      <a:pt x="23" y="100"/>
                    </a:cubicBezTo>
                    <a:cubicBezTo>
                      <a:pt x="32" y="97"/>
                      <a:pt x="32" y="97"/>
                      <a:pt x="32" y="97"/>
                    </a:cubicBezTo>
                    <a:cubicBezTo>
                      <a:pt x="34" y="98"/>
                      <a:pt x="36" y="99"/>
                      <a:pt x="39" y="100"/>
                    </a:cubicBezTo>
                    <a:cubicBezTo>
                      <a:pt x="43" y="108"/>
                      <a:pt x="43" y="108"/>
                      <a:pt x="43" y="108"/>
                    </a:cubicBezTo>
                    <a:cubicBezTo>
                      <a:pt x="65" y="108"/>
                      <a:pt x="65" y="108"/>
                      <a:pt x="65" y="108"/>
                    </a:cubicBezTo>
                    <a:cubicBezTo>
                      <a:pt x="69" y="100"/>
                      <a:pt x="69" y="100"/>
                      <a:pt x="69" y="100"/>
                    </a:cubicBezTo>
                    <a:cubicBezTo>
                      <a:pt x="71" y="100"/>
                      <a:pt x="74" y="99"/>
                      <a:pt x="76" y="98"/>
                    </a:cubicBezTo>
                    <a:cubicBezTo>
                      <a:pt x="84" y="100"/>
                      <a:pt x="84" y="100"/>
                      <a:pt x="84" y="100"/>
                    </a:cubicBezTo>
                    <a:cubicBezTo>
                      <a:pt x="100" y="85"/>
                      <a:pt x="100" y="85"/>
                      <a:pt x="100" y="85"/>
                    </a:cubicBezTo>
                    <a:cubicBezTo>
                      <a:pt x="97" y="76"/>
                      <a:pt x="97" y="76"/>
                      <a:pt x="97" y="76"/>
                    </a:cubicBezTo>
                    <a:cubicBezTo>
                      <a:pt x="98" y="74"/>
                      <a:pt x="99" y="72"/>
                      <a:pt x="100" y="69"/>
                    </a:cubicBezTo>
                    <a:lnTo>
                      <a:pt x="108" y="65"/>
                    </a:lnTo>
                    <a:close/>
                    <a:moveTo>
                      <a:pt x="78" y="54"/>
                    </a:moveTo>
                    <a:cubicBezTo>
                      <a:pt x="78" y="68"/>
                      <a:pt x="68" y="79"/>
                      <a:pt x="54" y="79"/>
                    </a:cubicBezTo>
                    <a:cubicBezTo>
                      <a:pt x="41" y="79"/>
                      <a:pt x="30" y="68"/>
                      <a:pt x="30" y="54"/>
                    </a:cubicBezTo>
                    <a:cubicBezTo>
                      <a:pt x="30" y="41"/>
                      <a:pt x="41" y="30"/>
                      <a:pt x="54" y="30"/>
                    </a:cubicBezTo>
                    <a:cubicBezTo>
                      <a:pt x="68" y="30"/>
                      <a:pt x="78" y="41"/>
                      <a:pt x="78" y="54"/>
                    </a:cubicBezTo>
                    <a:close/>
                  </a:path>
                </a:pathLst>
              </a:cu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cs typeface="+mn-ea"/>
                  <a:sym typeface="+mn-lt"/>
                </a:endParaRPr>
              </a:p>
            </p:txBody>
          </p:sp>
        </p:grpSp>
      </p:grpSp>
      <p:grpSp>
        <p:nvGrpSpPr>
          <p:cNvPr id="72" name="组合 71"/>
          <p:cNvGrpSpPr/>
          <p:nvPr/>
        </p:nvGrpSpPr>
        <p:grpSpPr>
          <a:xfrm>
            <a:off x="3992838" y="3378905"/>
            <a:ext cx="686184" cy="694853"/>
            <a:chOff x="5237224" y="3759845"/>
            <a:chExt cx="914912" cy="926470"/>
          </a:xfrm>
          <a:solidFill>
            <a:schemeClr val="bg1"/>
          </a:solidFill>
        </p:grpSpPr>
        <p:sp>
          <p:nvSpPr>
            <p:cNvPr id="64" name="Freeform 1812"/>
            <p:cNvSpPr/>
            <p:nvPr/>
          </p:nvSpPr>
          <p:spPr>
            <a:xfrm>
              <a:off x="5237224" y="3759845"/>
              <a:ext cx="914912" cy="926470"/>
            </a:xfrm>
            <a:custGeom>
              <a:avLst/>
              <a:gdLst>
                <a:gd name="txL" fmla="*/ 0 w 91"/>
                <a:gd name="txT" fmla="*/ 0 h 92"/>
                <a:gd name="txR" fmla="*/ 91 w 91"/>
                <a:gd name="txB" fmla="*/ 92 h 92"/>
              </a:gdLst>
              <a:ahLst/>
              <a:cxnLst>
                <a:cxn ang="0">
                  <a:pos x="463341" y="150743"/>
                </a:cxn>
                <a:cxn ang="0">
                  <a:pos x="376464" y="463826"/>
                </a:cxn>
                <a:cxn ang="0">
                  <a:pos x="63709" y="382657"/>
                </a:cxn>
                <a:cxn ang="0">
                  <a:pos x="150586" y="63776"/>
                </a:cxn>
                <a:cxn ang="0">
                  <a:pos x="463341" y="150743"/>
                </a:cxn>
              </a:cxnLst>
              <a:rect l="txL" t="txT" r="txR" b="txB"/>
              <a:pathLst>
                <a:path w="91" h="92">
                  <a:moveTo>
                    <a:pt x="80" y="26"/>
                  </a:moveTo>
                  <a:cubicBezTo>
                    <a:pt x="91" y="45"/>
                    <a:pt x="84" y="69"/>
                    <a:pt x="65" y="80"/>
                  </a:cubicBezTo>
                  <a:cubicBezTo>
                    <a:pt x="46" y="92"/>
                    <a:pt x="22" y="85"/>
                    <a:pt x="11" y="66"/>
                  </a:cubicBezTo>
                  <a:cubicBezTo>
                    <a:pt x="0" y="47"/>
                    <a:pt x="6" y="22"/>
                    <a:pt x="26" y="11"/>
                  </a:cubicBezTo>
                  <a:cubicBezTo>
                    <a:pt x="45" y="0"/>
                    <a:pt x="69" y="7"/>
                    <a:pt x="80" y="26"/>
                  </a:cubicBezTo>
                </a:path>
              </a:pathLst>
            </a:custGeom>
            <a:solidFill>
              <a:srgbClr val="1B4367"/>
            </a:solidFill>
            <a:ln w="9525">
              <a:solidFill>
                <a:schemeClr val="bg1"/>
              </a:solidFill>
            </a:ln>
          </p:spPr>
          <p:txBody>
            <a:bodyPr/>
            <a:p>
              <a:endParaRPr lang="zh-CN" altLang="en-US">
                <a:cs typeface="+mn-ea"/>
                <a:sym typeface="+mn-lt"/>
              </a:endParaRPr>
            </a:p>
          </p:txBody>
        </p:sp>
        <p:grpSp>
          <p:nvGrpSpPr>
            <p:cNvPr id="28" name="组合 27"/>
            <p:cNvGrpSpPr/>
            <p:nvPr/>
          </p:nvGrpSpPr>
          <p:grpSpPr>
            <a:xfrm>
              <a:off x="5539564" y="3983837"/>
              <a:ext cx="345128" cy="512366"/>
              <a:chOff x="5649914" y="2946401"/>
              <a:chExt cx="360363" cy="534987"/>
            </a:xfrm>
            <a:grpFill/>
          </p:grpSpPr>
          <p:sp>
            <p:nvSpPr>
              <p:cNvPr id="29" name="Freeform 29"/>
              <p:cNvSpPr/>
              <p:nvPr/>
            </p:nvSpPr>
            <p:spPr bwMode="auto">
              <a:xfrm>
                <a:off x="5776914" y="3424238"/>
                <a:ext cx="106363" cy="57150"/>
              </a:xfrm>
              <a:custGeom>
                <a:avLst/>
                <a:gdLst>
                  <a:gd name="T0" fmla="*/ 0 w 74"/>
                  <a:gd name="T1" fmla="*/ 0 h 40"/>
                  <a:gd name="T2" fmla="*/ 37 w 74"/>
                  <a:gd name="T3" fmla="*/ 40 h 40"/>
                  <a:gd name="T4" fmla="*/ 74 w 74"/>
                  <a:gd name="T5" fmla="*/ 0 h 40"/>
                  <a:gd name="T6" fmla="*/ 0 w 74"/>
                  <a:gd name="T7" fmla="*/ 0 h 40"/>
                </a:gdLst>
                <a:ahLst/>
                <a:cxnLst>
                  <a:cxn ang="0">
                    <a:pos x="T0" y="T1"/>
                  </a:cxn>
                  <a:cxn ang="0">
                    <a:pos x="T2" y="T3"/>
                  </a:cxn>
                  <a:cxn ang="0">
                    <a:pos x="T4" y="T5"/>
                  </a:cxn>
                  <a:cxn ang="0">
                    <a:pos x="T6" y="T7"/>
                  </a:cxn>
                </a:cxnLst>
                <a:rect l="0" t="0" r="r" b="b"/>
                <a:pathLst>
                  <a:path w="74" h="40">
                    <a:moveTo>
                      <a:pt x="0" y="0"/>
                    </a:moveTo>
                    <a:cubicBezTo>
                      <a:pt x="0" y="22"/>
                      <a:pt x="17" y="40"/>
                      <a:pt x="37" y="40"/>
                    </a:cubicBezTo>
                    <a:cubicBezTo>
                      <a:pt x="57" y="40"/>
                      <a:pt x="74" y="22"/>
                      <a:pt x="74" y="0"/>
                    </a:cubicBezTo>
                    <a:lnTo>
                      <a:pt x="0" y="0"/>
                    </a:lnTo>
                    <a:close/>
                  </a:path>
                </a:pathLst>
              </a:custGeom>
              <a:grpFill/>
              <a:ln w="9525">
                <a:solidFill>
                  <a:schemeClr val="bg1"/>
                </a:solidFill>
                <a:round/>
              </a:ln>
            </p:spPr>
            <p:txBody>
              <a:bodyPr/>
              <a:p>
                <a:pPr>
                  <a:defRPr/>
                </a:pPr>
                <a:endParaRPr lang="zh-CN" altLang="en-US">
                  <a:cs typeface="+mn-ea"/>
                  <a:sym typeface="+mn-lt"/>
                </a:endParaRPr>
              </a:p>
            </p:txBody>
          </p:sp>
          <p:sp>
            <p:nvSpPr>
              <p:cNvPr id="30" name="Freeform 30"/>
              <p:cNvSpPr/>
              <p:nvPr/>
            </p:nvSpPr>
            <p:spPr bwMode="auto">
              <a:xfrm>
                <a:off x="5753101" y="3346451"/>
                <a:ext cx="153988" cy="26988"/>
              </a:xfrm>
              <a:custGeom>
                <a:avLst/>
                <a:gdLst>
                  <a:gd name="T0" fmla="*/ 106 w 106"/>
                  <a:gd name="T1" fmla="*/ 11 h 19"/>
                  <a:gd name="T2" fmla="*/ 98 w 106"/>
                  <a:gd name="T3" fmla="*/ 19 h 19"/>
                  <a:gd name="T4" fmla="*/ 8 w 106"/>
                  <a:gd name="T5" fmla="*/ 19 h 19"/>
                  <a:gd name="T6" fmla="*/ 0 w 106"/>
                  <a:gd name="T7" fmla="*/ 11 h 19"/>
                  <a:gd name="T8" fmla="*/ 0 w 106"/>
                  <a:gd name="T9" fmla="*/ 8 h 19"/>
                  <a:gd name="T10" fmla="*/ 8 w 106"/>
                  <a:gd name="T11" fmla="*/ 0 h 19"/>
                  <a:gd name="T12" fmla="*/ 98 w 106"/>
                  <a:gd name="T13" fmla="*/ 0 h 19"/>
                  <a:gd name="T14" fmla="*/ 106 w 106"/>
                  <a:gd name="T15" fmla="*/ 8 h 19"/>
                  <a:gd name="T16" fmla="*/ 106 w 106"/>
                  <a:gd name="T17" fmla="*/ 1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19">
                    <a:moveTo>
                      <a:pt x="106" y="11"/>
                    </a:moveTo>
                    <a:cubicBezTo>
                      <a:pt x="106" y="16"/>
                      <a:pt x="103" y="19"/>
                      <a:pt x="98" y="19"/>
                    </a:cubicBezTo>
                    <a:cubicBezTo>
                      <a:pt x="8" y="19"/>
                      <a:pt x="8" y="19"/>
                      <a:pt x="8" y="19"/>
                    </a:cubicBezTo>
                    <a:cubicBezTo>
                      <a:pt x="3" y="19"/>
                      <a:pt x="0" y="16"/>
                      <a:pt x="0" y="11"/>
                    </a:cubicBezTo>
                    <a:cubicBezTo>
                      <a:pt x="0" y="8"/>
                      <a:pt x="0" y="8"/>
                      <a:pt x="0" y="8"/>
                    </a:cubicBezTo>
                    <a:cubicBezTo>
                      <a:pt x="0" y="4"/>
                      <a:pt x="3" y="0"/>
                      <a:pt x="8" y="0"/>
                    </a:cubicBezTo>
                    <a:cubicBezTo>
                      <a:pt x="98" y="0"/>
                      <a:pt x="98" y="0"/>
                      <a:pt x="98" y="0"/>
                    </a:cubicBezTo>
                    <a:cubicBezTo>
                      <a:pt x="103" y="0"/>
                      <a:pt x="106" y="4"/>
                      <a:pt x="106" y="8"/>
                    </a:cubicBezTo>
                    <a:lnTo>
                      <a:pt x="106" y="11"/>
                    </a:lnTo>
                    <a:close/>
                  </a:path>
                </a:pathLst>
              </a:custGeom>
              <a:grpFill/>
              <a:ln w="9525">
                <a:solidFill>
                  <a:schemeClr val="bg1"/>
                </a:solidFill>
                <a:round/>
              </a:ln>
            </p:spPr>
            <p:txBody>
              <a:bodyPr/>
              <a:p>
                <a:pPr>
                  <a:defRPr/>
                </a:pPr>
                <a:endParaRPr lang="zh-CN" altLang="en-US">
                  <a:cs typeface="+mn-ea"/>
                  <a:sym typeface="+mn-lt"/>
                </a:endParaRPr>
              </a:p>
            </p:txBody>
          </p:sp>
          <p:sp>
            <p:nvSpPr>
              <p:cNvPr id="31" name="Freeform 31"/>
              <p:cNvSpPr/>
              <p:nvPr/>
            </p:nvSpPr>
            <p:spPr bwMode="auto">
              <a:xfrm>
                <a:off x="5753101" y="3386138"/>
                <a:ext cx="153988" cy="26988"/>
              </a:xfrm>
              <a:custGeom>
                <a:avLst/>
                <a:gdLst>
                  <a:gd name="T0" fmla="*/ 106 w 106"/>
                  <a:gd name="T1" fmla="*/ 11 h 19"/>
                  <a:gd name="T2" fmla="*/ 98 w 106"/>
                  <a:gd name="T3" fmla="*/ 19 h 19"/>
                  <a:gd name="T4" fmla="*/ 8 w 106"/>
                  <a:gd name="T5" fmla="*/ 19 h 19"/>
                  <a:gd name="T6" fmla="*/ 0 w 106"/>
                  <a:gd name="T7" fmla="*/ 11 h 19"/>
                  <a:gd name="T8" fmla="*/ 0 w 106"/>
                  <a:gd name="T9" fmla="*/ 8 h 19"/>
                  <a:gd name="T10" fmla="*/ 8 w 106"/>
                  <a:gd name="T11" fmla="*/ 0 h 19"/>
                  <a:gd name="T12" fmla="*/ 98 w 106"/>
                  <a:gd name="T13" fmla="*/ 0 h 19"/>
                  <a:gd name="T14" fmla="*/ 106 w 106"/>
                  <a:gd name="T15" fmla="*/ 8 h 19"/>
                  <a:gd name="T16" fmla="*/ 106 w 106"/>
                  <a:gd name="T17" fmla="*/ 1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19">
                    <a:moveTo>
                      <a:pt x="106" y="11"/>
                    </a:moveTo>
                    <a:cubicBezTo>
                      <a:pt x="106" y="15"/>
                      <a:pt x="103" y="19"/>
                      <a:pt x="98" y="19"/>
                    </a:cubicBezTo>
                    <a:cubicBezTo>
                      <a:pt x="8" y="19"/>
                      <a:pt x="8" y="19"/>
                      <a:pt x="8" y="19"/>
                    </a:cubicBezTo>
                    <a:cubicBezTo>
                      <a:pt x="3" y="19"/>
                      <a:pt x="0" y="15"/>
                      <a:pt x="0" y="11"/>
                    </a:cubicBezTo>
                    <a:cubicBezTo>
                      <a:pt x="0" y="8"/>
                      <a:pt x="0" y="8"/>
                      <a:pt x="0" y="8"/>
                    </a:cubicBezTo>
                    <a:cubicBezTo>
                      <a:pt x="0" y="3"/>
                      <a:pt x="3" y="0"/>
                      <a:pt x="8" y="0"/>
                    </a:cubicBezTo>
                    <a:cubicBezTo>
                      <a:pt x="98" y="0"/>
                      <a:pt x="98" y="0"/>
                      <a:pt x="98" y="0"/>
                    </a:cubicBezTo>
                    <a:cubicBezTo>
                      <a:pt x="103" y="0"/>
                      <a:pt x="106" y="3"/>
                      <a:pt x="106" y="8"/>
                    </a:cubicBezTo>
                    <a:lnTo>
                      <a:pt x="106" y="11"/>
                    </a:lnTo>
                    <a:close/>
                  </a:path>
                </a:pathLst>
              </a:custGeom>
              <a:grpFill/>
              <a:ln w="9525">
                <a:solidFill>
                  <a:schemeClr val="bg1"/>
                </a:solidFill>
                <a:round/>
              </a:ln>
            </p:spPr>
            <p:txBody>
              <a:bodyPr/>
              <a:p>
                <a:pPr>
                  <a:defRPr/>
                </a:pPr>
                <a:endParaRPr lang="zh-CN" altLang="en-US">
                  <a:cs typeface="+mn-ea"/>
                  <a:sym typeface="+mn-lt"/>
                </a:endParaRPr>
              </a:p>
            </p:txBody>
          </p:sp>
          <p:sp>
            <p:nvSpPr>
              <p:cNvPr id="32" name="Freeform 32"/>
              <p:cNvSpPr/>
              <p:nvPr/>
            </p:nvSpPr>
            <p:spPr bwMode="auto">
              <a:xfrm>
                <a:off x="5649914" y="2946401"/>
                <a:ext cx="360363" cy="385763"/>
              </a:xfrm>
              <a:custGeom>
                <a:avLst/>
                <a:gdLst>
                  <a:gd name="T0" fmla="*/ 250 w 250"/>
                  <a:gd name="T1" fmla="*/ 125 h 268"/>
                  <a:gd name="T2" fmla="*/ 125 w 250"/>
                  <a:gd name="T3" fmla="*/ 0 h 268"/>
                  <a:gd name="T4" fmla="*/ 0 w 250"/>
                  <a:gd name="T5" fmla="*/ 125 h 268"/>
                  <a:gd name="T6" fmla="*/ 72 w 250"/>
                  <a:gd name="T7" fmla="*/ 238 h 268"/>
                  <a:gd name="T8" fmla="*/ 72 w 250"/>
                  <a:gd name="T9" fmla="*/ 244 h 268"/>
                  <a:gd name="T10" fmla="*/ 96 w 250"/>
                  <a:gd name="T11" fmla="*/ 268 h 268"/>
                  <a:gd name="T12" fmla="*/ 154 w 250"/>
                  <a:gd name="T13" fmla="*/ 268 h 268"/>
                  <a:gd name="T14" fmla="*/ 178 w 250"/>
                  <a:gd name="T15" fmla="*/ 244 h 268"/>
                  <a:gd name="T16" fmla="*/ 178 w 250"/>
                  <a:gd name="T17" fmla="*/ 238 h 268"/>
                  <a:gd name="T18" fmla="*/ 250 w 250"/>
                  <a:gd name="T19" fmla="*/ 125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 h="268">
                    <a:moveTo>
                      <a:pt x="250" y="125"/>
                    </a:moveTo>
                    <a:cubicBezTo>
                      <a:pt x="250" y="56"/>
                      <a:pt x="194" y="0"/>
                      <a:pt x="125" y="0"/>
                    </a:cubicBezTo>
                    <a:cubicBezTo>
                      <a:pt x="56" y="0"/>
                      <a:pt x="0" y="56"/>
                      <a:pt x="0" y="125"/>
                    </a:cubicBezTo>
                    <a:cubicBezTo>
                      <a:pt x="0" y="175"/>
                      <a:pt x="30" y="218"/>
                      <a:pt x="72" y="238"/>
                    </a:cubicBezTo>
                    <a:cubicBezTo>
                      <a:pt x="72" y="244"/>
                      <a:pt x="72" y="244"/>
                      <a:pt x="72" y="244"/>
                    </a:cubicBezTo>
                    <a:cubicBezTo>
                      <a:pt x="72" y="257"/>
                      <a:pt x="83" y="268"/>
                      <a:pt x="96" y="268"/>
                    </a:cubicBezTo>
                    <a:cubicBezTo>
                      <a:pt x="154" y="268"/>
                      <a:pt x="154" y="268"/>
                      <a:pt x="154" y="268"/>
                    </a:cubicBezTo>
                    <a:cubicBezTo>
                      <a:pt x="167" y="268"/>
                      <a:pt x="178" y="257"/>
                      <a:pt x="178" y="244"/>
                    </a:cubicBezTo>
                    <a:cubicBezTo>
                      <a:pt x="178" y="238"/>
                      <a:pt x="178" y="238"/>
                      <a:pt x="178" y="238"/>
                    </a:cubicBezTo>
                    <a:cubicBezTo>
                      <a:pt x="221" y="218"/>
                      <a:pt x="250" y="175"/>
                      <a:pt x="250" y="125"/>
                    </a:cubicBezTo>
                    <a:close/>
                  </a:path>
                </a:pathLst>
              </a:custGeom>
              <a:grpFill/>
              <a:ln w="9525">
                <a:solidFill>
                  <a:schemeClr val="bg1"/>
                </a:solidFill>
                <a:round/>
              </a:ln>
            </p:spPr>
            <p:txBody>
              <a:bodyPr/>
              <a:p>
                <a:pPr>
                  <a:defRPr/>
                </a:pPr>
                <a:endParaRPr lang="zh-CN" altLang="en-US">
                  <a:cs typeface="+mn-ea"/>
                  <a:sym typeface="+mn-lt"/>
                </a:endParaRPr>
              </a:p>
            </p:txBody>
          </p:sp>
        </p:grpSp>
      </p:grpSp>
      <p:grpSp>
        <p:nvGrpSpPr>
          <p:cNvPr id="76" name="组合 75"/>
          <p:cNvGrpSpPr/>
          <p:nvPr/>
        </p:nvGrpSpPr>
        <p:grpSpPr>
          <a:xfrm>
            <a:off x="327255" y="2489515"/>
            <a:ext cx="3663950" cy="1179830"/>
            <a:chOff x="349781" y="2573986"/>
            <a:chExt cx="4885266" cy="1573103"/>
          </a:xfrm>
        </p:grpSpPr>
        <p:sp>
          <p:nvSpPr>
            <p:cNvPr id="66" name="文本框 85"/>
            <p:cNvSpPr txBox="1"/>
            <p:nvPr/>
          </p:nvSpPr>
          <p:spPr>
            <a:xfrm>
              <a:off x="349781" y="2862699"/>
              <a:ext cx="4885266" cy="1284390"/>
            </a:xfrm>
            <a:prstGeom prst="rect">
              <a:avLst/>
            </a:prstGeom>
            <a:noFill/>
          </p:spPr>
          <p:txBody>
            <a:bodyPr wrap="square" rtlCol="0">
              <a:spAutoFit/>
            </a:bodyPr>
            <a:p>
              <a:pPr indent="0" algn="just" fontAlgn="auto">
                <a:lnSpc>
                  <a:spcPts val="1700"/>
                </a:lnSpc>
              </a:pPr>
              <a:r>
                <a:rPr lang="zh-CN" altLang="en-US" dirty="0">
                  <a:solidFill>
                    <a:schemeClr val="tx1">
                      <a:lumMod val="75000"/>
                      <a:lumOff val="25000"/>
                    </a:schemeClr>
                  </a:solidFill>
                  <a:cs typeface="+mn-ea"/>
                  <a:sym typeface="+mn-lt"/>
                </a:rPr>
                <a:t>生长在新时代的大学生的职业价值观更是多元化。他们的职业价值观主要体现在以下两个方面：一是职业价值取向的领域多元化，二是就业途径的多元化。</a:t>
              </a:r>
              <a:endParaRPr lang="zh-CN" altLang="en-US" dirty="0">
                <a:solidFill>
                  <a:schemeClr val="tx1">
                    <a:lumMod val="75000"/>
                    <a:lumOff val="25000"/>
                  </a:schemeClr>
                </a:solidFill>
                <a:cs typeface="+mn-ea"/>
                <a:sym typeface="+mn-lt"/>
              </a:endParaRPr>
            </a:p>
          </p:txBody>
        </p:sp>
        <p:sp>
          <p:nvSpPr>
            <p:cNvPr id="67" name="TextBox 1956"/>
            <p:cNvSpPr/>
            <p:nvPr/>
          </p:nvSpPr>
          <p:spPr>
            <a:xfrm>
              <a:off x="2004167" y="2573986"/>
              <a:ext cx="3200399" cy="377612"/>
            </a:xfrm>
            <a:prstGeom prst="rect">
              <a:avLst/>
            </a:prstGeom>
            <a:noFill/>
            <a:ln w="9525">
              <a:noFill/>
              <a:miter/>
            </a:ln>
          </p:spPr>
          <p:txBody>
            <a:bodyPr wrap="square">
              <a:spAutoFit/>
            </a:bodyPr>
            <a:p>
              <a:pPr lvl="0" algn="r">
                <a:lnSpc>
                  <a:spcPts val="1500"/>
                </a:lnSpc>
              </a:pPr>
              <a:r>
                <a:rPr lang="zh-CN" altLang="en-US" sz="1800" b="1" dirty="0">
                  <a:solidFill>
                    <a:srgbClr val="1B4367"/>
                  </a:solidFill>
                  <a:cs typeface="+mn-ea"/>
                  <a:sym typeface="+mn-lt"/>
                </a:rPr>
                <a:t>职业价值取向多元化</a:t>
              </a:r>
              <a:endParaRPr lang="zh-CN" altLang="en-US" sz="1800" b="1" dirty="0">
                <a:solidFill>
                  <a:srgbClr val="1B4367"/>
                </a:solidFill>
                <a:cs typeface="+mn-ea"/>
                <a:sym typeface="+mn-lt"/>
              </a:endParaRPr>
            </a:p>
          </p:txBody>
        </p:sp>
      </p:grpSp>
      <p:grpSp>
        <p:nvGrpSpPr>
          <p:cNvPr id="77" name="组合 76"/>
          <p:cNvGrpSpPr/>
          <p:nvPr/>
        </p:nvGrpSpPr>
        <p:grpSpPr>
          <a:xfrm>
            <a:off x="327935" y="4195976"/>
            <a:ext cx="3665220" cy="743585"/>
            <a:chOff x="350687" y="4873181"/>
            <a:chExt cx="4886959" cy="991446"/>
          </a:xfrm>
        </p:grpSpPr>
        <p:sp>
          <p:nvSpPr>
            <p:cNvPr id="68" name="文本框 5"/>
            <p:cNvSpPr txBox="1"/>
            <p:nvPr/>
          </p:nvSpPr>
          <p:spPr>
            <a:xfrm>
              <a:off x="350687" y="5161894"/>
              <a:ext cx="4886959" cy="702733"/>
            </a:xfrm>
            <a:prstGeom prst="rect">
              <a:avLst/>
            </a:prstGeom>
            <a:noFill/>
          </p:spPr>
          <p:txBody>
            <a:bodyPr wrap="square" rtlCol="0">
              <a:spAutoFit/>
            </a:bodyPr>
            <a:p>
              <a:pPr indent="0" algn="just" fontAlgn="auto">
                <a:lnSpc>
                  <a:spcPts val="1700"/>
                </a:lnSpc>
              </a:pPr>
              <a:r>
                <a:rPr lang="zh-CN" altLang="en-US" dirty="0">
                  <a:solidFill>
                    <a:schemeClr val="tx1">
                      <a:lumMod val="75000"/>
                      <a:lumOff val="25000"/>
                    </a:schemeClr>
                  </a:solidFill>
                  <a:cs typeface="+mn-ea"/>
                  <a:sym typeface="+mn-lt"/>
                </a:rPr>
                <a:t>随着商品经济的发展，一些大学生在择业时追求“高薪”，表现出功利主义的价值取向。</a:t>
              </a:r>
              <a:endParaRPr lang="zh-CN" altLang="en-US" dirty="0">
                <a:solidFill>
                  <a:schemeClr val="tx1">
                    <a:lumMod val="75000"/>
                    <a:lumOff val="25000"/>
                  </a:schemeClr>
                </a:solidFill>
                <a:cs typeface="+mn-ea"/>
                <a:sym typeface="+mn-lt"/>
              </a:endParaRPr>
            </a:p>
          </p:txBody>
        </p:sp>
        <p:sp>
          <p:nvSpPr>
            <p:cNvPr id="69" name="TextBox 1956"/>
            <p:cNvSpPr/>
            <p:nvPr/>
          </p:nvSpPr>
          <p:spPr>
            <a:xfrm>
              <a:off x="1644394" y="4873181"/>
              <a:ext cx="3539066" cy="377613"/>
            </a:xfrm>
            <a:prstGeom prst="rect">
              <a:avLst/>
            </a:prstGeom>
            <a:noFill/>
            <a:ln w="9525">
              <a:noFill/>
              <a:miter/>
            </a:ln>
          </p:spPr>
          <p:txBody>
            <a:bodyPr wrap="square">
              <a:spAutoFit/>
            </a:bodyPr>
            <a:p>
              <a:pPr lvl="0" algn="r">
                <a:lnSpc>
                  <a:spcPts val="1500"/>
                </a:lnSpc>
              </a:pPr>
              <a:r>
                <a:rPr lang="zh-CN" altLang="en-US" sz="1800" b="1" dirty="0">
                  <a:solidFill>
                    <a:srgbClr val="1B4367"/>
                  </a:solidFill>
                  <a:cs typeface="+mn-ea"/>
                  <a:sym typeface="+mn-lt"/>
                </a:rPr>
                <a:t>职业价值取向功利化</a:t>
              </a:r>
              <a:endParaRPr lang="zh-CN" altLang="en-US" sz="1800" b="1" dirty="0">
                <a:solidFill>
                  <a:srgbClr val="1B4367"/>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900" advClick="0" advTm="0">
        <p14:warp/>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16"/>
                                        </p:tgtEl>
                                        <p:attrNameLst>
                                          <p:attrName>style.visibility</p:attrName>
                                        </p:attrNameLst>
                                      </p:cBhvr>
                                      <p:to>
                                        <p:strVal val="visible"/>
                                      </p:to>
                                    </p:set>
                                    <p:anim calcmode="lin" valueType="num">
                                      <p:cBhvr>
                                        <p:cTn id="7" dur="500" fill="hold"/>
                                        <p:tgtEl>
                                          <p:spTgt spid="1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6"/>
                                        </p:tgtEl>
                                        <p:attrNameLst>
                                          <p:attrName>ppt_y</p:attrName>
                                        </p:attrNameLst>
                                      </p:cBhvr>
                                      <p:tavLst>
                                        <p:tav tm="0">
                                          <p:val>
                                            <p:strVal val="#ppt_y"/>
                                          </p:val>
                                        </p:tav>
                                        <p:tav tm="100000">
                                          <p:val>
                                            <p:strVal val="#ppt_y"/>
                                          </p:val>
                                        </p:tav>
                                      </p:tavLst>
                                    </p:anim>
                                    <p:anim calcmode="lin" valueType="num">
                                      <p:cBhvr>
                                        <p:cTn id="9" dur="500" fill="hold"/>
                                        <p:tgtEl>
                                          <p:spTgt spid="1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16"/>
                                        </p:tgtEl>
                                      </p:cBhvr>
                                    </p:animEffect>
                                  </p:childTnLst>
                                </p:cTn>
                              </p:par>
                            </p:childTnLst>
                          </p:cTn>
                        </p:par>
                        <p:par>
                          <p:cTn id="12" fill="hold">
                            <p:stCondLst>
                              <p:cond delay="949"/>
                            </p:stCondLst>
                            <p:childTnLst>
                              <p:par>
                                <p:cTn id="13" presetID="22" presetClass="entr" presetSubtype="8" fill="hold" nodeType="afterEffect">
                                  <p:stCondLst>
                                    <p:cond delay="0"/>
                                  </p:stCondLst>
                                  <p:childTnLst>
                                    <p:set>
                                      <p:cBhvr>
                                        <p:cTn id="14" dur="1" fill="hold">
                                          <p:stCondLst>
                                            <p:cond delay="0"/>
                                          </p:stCondLst>
                                        </p:cTn>
                                        <p:tgtEl>
                                          <p:spTgt spid="45"/>
                                        </p:tgtEl>
                                        <p:attrNameLst>
                                          <p:attrName>style.visibility</p:attrName>
                                        </p:attrNameLst>
                                      </p:cBhvr>
                                      <p:to>
                                        <p:strVal val="visible"/>
                                      </p:to>
                                    </p:set>
                                    <p:animEffect transition="in" filter="wipe(left)">
                                      <p:cBhvr>
                                        <p:cTn id="15" dur="300"/>
                                        <p:tgtEl>
                                          <p:spTgt spid="45"/>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26"/>
                                        </p:tgtEl>
                                        <p:attrNameLst>
                                          <p:attrName>style.visibility</p:attrName>
                                        </p:attrNameLst>
                                      </p:cBhvr>
                                      <p:to>
                                        <p:strVal val="visible"/>
                                      </p:to>
                                    </p:set>
                                    <p:anim calcmode="lin" valueType="num">
                                      <p:cBhvr>
                                        <p:cTn id="18" dur="500" fill="hold"/>
                                        <p:tgtEl>
                                          <p:spTgt spid="26"/>
                                        </p:tgtEl>
                                        <p:attrNameLst>
                                          <p:attrName>ppt_w</p:attrName>
                                        </p:attrNameLst>
                                      </p:cBhvr>
                                      <p:tavLst>
                                        <p:tav tm="0">
                                          <p:val>
                                            <p:fltVal val="0"/>
                                          </p:val>
                                        </p:tav>
                                        <p:tav tm="100000">
                                          <p:val>
                                            <p:strVal val="#ppt_w"/>
                                          </p:val>
                                        </p:tav>
                                      </p:tavLst>
                                    </p:anim>
                                    <p:anim calcmode="lin" valueType="num">
                                      <p:cBhvr>
                                        <p:cTn id="19" dur="500" fill="hold"/>
                                        <p:tgtEl>
                                          <p:spTgt spid="26"/>
                                        </p:tgtEl>
                                        <p:attrNameLst>
                                          <p:attrName>ppt_h</p:attrName>
                                        </p:attrNameLst>
                                      </p:cBhvr>
                                      <p:tavLst>
                                        <p:tav tm="0">
                                          <p:val>
                                            <p:fltVal val="0"/>
                                          </p:val>
                                        </p:tav>
                                        <p:tav tm="100000">
                                          <p:val>
                                            <p:strVal val="#ppt_h"/>
                                          </p:val>
                                        </p:tav>
                                      </p:tavLst>
                                    </p:anim>
                                    <p:animEffect transition="in" filter="fade">
                                      <p:cBhvr>
                                        <p:cTn id="20" dur="500"/>
                                        <p:tgtEl>
                                          <p:spTgt spid="26"/>
                                        </p:tgtEl>
                                      </p:cBhvr>
                                    </p:animEffect>
                                  </p:childTnLst>
                                </p:cTn>
                              </p:par>
                            </p:childTnLst>
                          </p:cTn>
                        </p:par>
                        <p:par>
                          <p:cTn id="21" fill="hold">
                            <p:stCondLst>
                              <p:cond delay="1449"/>
                            </p:stCondLst>
                            <p:childTnLst>
                              <p:par>
                                <p:cTn id="22" presetID="22" presetClass="entr" presetSubtype="1" fill="hold"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ipe(up)">
                                      <p:cBhvr>
                                        <p:cTn id="24" dur="500"/>
                                        <p:tgtEl>
                                          <p:spTgt spid="11"/>
                                        </p:tgtEl>
                                      </p:cBhvr>
                                    </p:animEffect>
                                  </p:childTnLst>
                                </p:cTn>
                              </p:par>
                            </p:childTnLst>
                          </p:cTn>
                        </p:par>
                        <p:par>
                          <p:cTn id="25" fill="hold">
                            <p:stCondLst>
                              <p:cond delay="1949"/>
                            </p:stCondLst>
                            <p:childTnLst>
                              <p:par>
                                <p:cTn id="26" presetID="53" presetClass="entr" presetSubtype="16" fill="hold" nodeType="afterEffect">
                                  <p:stCondLst>
                                    <p:cond delay="0"/>
                                  </p:stCondLst>
                                  <p:childTnLst>
                                    <p:set>
                                      <p:cBhvr>
                                        <p:cTn id="27" dur="1" fill="hold">
                                          <p:stCondLst>
                                            <p:cond delay="0"/>
                                          </p:stCondLst>
                                        </p:cTn>
                                        <p:tgtEl>
                                          <p:spTgt spid="70"/>
                                        </p:tgtEl>
                                        <p:attrNameLst>
                                          <p:attrName>style.visibility</p:attrName>
                                        </p:attrNameLst>
                                      </p:cBhvr>
                                      <p:to>
                                        <p:strVal val="visible"/>
                                      </p:to>
                                    </p:set>
                                    <p:anim calcmode="lin" valueType="num">
                                      <p:cBhvr>
                                        <p:cTn id="28" dur="500" fill="hold"/>
                                        <p:tgtEl>
                                          <p:spTgt spid="70"/>
                                        </p:tgtEl>
                                        <p:attrNameLst>
                                          <p:attrName>ppt_w</p:attrName>
                                        </p:attrNameLst>
                                      </p:cBhvr>
                                      <p:tavLst>
                                        <p:tav tm="0">
                                          <p:val>
                                            <p:fltVal val="0"/>
                                          </p:val>
                                        </p:tav>
                                        <p:tav tm="100000">
                                          <p:val>
                                            <p:strVal val="#ppt_w"/>
                                          </p:val>
                                        </p:tav>
                                      </p:tavLst>
                                    </p:anim>
                                    <p:anim calcmode="lin" valueType="num">
                                      <p:cBhvr>
                                        <p:cTn id="29" dur="500" fill="hold"/>
                                        <p:tgtEl>
                                          <p:spTgt spid="70"/>
                                        </p:tgtEl>
                                        <p:attrNameLst>
                                          <p:attrName>ppt_h</p:attrName>
                                        </p:attrNameLst>
                                      </p:cBhvr>
                                      <p:tavLst>
                                        <p:tav tm="0">
                                          <p:val>
                                            <p:fltVal val="0"/>
                                          </p:val>
                                        </p:tav>
                                        <p:tav tm="100000">
                                          <p:val>
                                            <p:strVal val="#ppt_h"/>
                                          </p:val>
                                        </p:tav>
                                      </p:tavLst>
                                    </p:anim>
                                    <p:animEffect transition="in" filter="fade">
                                      <p:cBhvr>
                                        <p:cTn id="30" dur="500"/>
                                        <p:tgtEl>
                                          <p:spTgt spid="70"/>
                                        </p:tgtEl>
                                      </p:cBhvr>
                                    </p:animEffect>
                                  </p:childTnLst>
                                </p:cTn>
                              </p:par>
                            </p:childTnLst>
                          </p:cTn>
                        </p:par>
                        <p:par>
                          <p:cTn id="31" fill="hold">
                            <p:stCondLst>
                              <p:cond delay="2449"/>
                            </p:stCondLst>
                            <p:childTnLst>
                              <p:par>
                                <p:cTn id="32" presetID="2" presetClass="entr" presetSubtype="2" fill="hold" nodeType="afterEffect">
                                  <p:stCondLst>
                                    <p:cond delay="0"/>
                                  </p:stCondLst>
                                  <p:childTnLst>
                                    <p:set>
                                      <p:cBhvr>
                                        <p:cTn id="33" dur="1" fill="hold">
                                          <p:stCondLst>
                                            <p:cond delay="0"/>
                                          </p:stCondLst>
                                        </p:cTn>
                                        <p:tgtEl>
                                          <p:spTgt spid="75"/>
                                        </p:tgtEl>
                                        <p:attrNameLst>
                                          <p:attrName>style.visibility</p:attrName>
                                        </p:attrNameLst>
                                      </p:cBhvr>
                                      <p:to>
                                        <p:strVal val="visible"/>
                                      </p:to>
                                    </p:set>
                                    <p:anim calcmode="lin" valueType="num">
                                      <p:cBhvr additive="base">
                                        <p:cTn id="34" dur="500" fill="hold"/>
                                        <p:tgtEl>
                                          <p:spTgt spid="75"/>
                                        </p:tgtEl>
                                        <p:attrNameLst>
                                          <p:attrName>ppt_x</p:attrName>
                                        </p:attrNameLst>
                                      </p:cBhvr>
                                      <p:tavLst>
                                        <p:tav tm="0">
                                          <p:val>
                                            <p:strVal val="1+#ppt_w/2"/>
                                          </p:val>
                                        </p:tav>
                                        <p:tav tm="100000">
                                          <p:val>
                                            <p:strVal val="#ppt_x"/>
                                          </p:val>
                                        </p:tav>
                                      </p:tavLst>
                                    </p:anim>
                                    <p:anim calcmode="lin" valueType="num">
                                      <p:cBhvr additive="base">
                                        <p:cTn id="35" dur="500" fill="hold"/>
                                        <p:tgtEl>
                                          <p:spTgt spid="75"/>
                                        </p:tgtEl>
                                        <p:attrNameLst>
                                          <p:attrName>ppt_y</p:attrName>
                                        </p:attrNameLst>
                                      </p:cBhvr>
                                      <p:tavLst>
                                        <p:tav tm="0">
                                          <p:val>
                                            <p:strVal val="#ppt_y"/>
                                          </p:val>
                                        </p:tav>
                                        <p:tav tm="100000">
                                          <p:val>
                                            <p:strVal val="#ppt_y"/>
                                          </p:val>
                                        </p:tav>
                                      </p:tavLst>
                                    </p:anim>
                                  </p:childTnLst>
                                </p:cTn>
                              </p:par>
                            </p:childTnLst>
                          </p:cTn>
                        </p:par>
                        <p:par>
                          <p:cTn id="36" fill="hold">
                            <p:stCondLst>
                              <p:cond delay="2949"/>
                            </p:stCondLst>
                            <p:childTnLst>
                              <p:par>
                                <p:cTn id="37" presetID="53" presetClass="entr" presetSubtype="16" fill="hold" nodeType="afterEffect">
                                  <p:stCondLst>
                                    <p:cond delay="0"/>
                                  </p:stCondLst>
                                  <p:childTnLst>
                                    <p:set>
                                      <p:cBhvr>
                                        <p:cTn id="38" dur="1" fill="hold">
                                          <p:stCondLst>
                                            <p:cond delay="0"/>
                                          </p:stCondLst>
                                        </p:cTn>
                                        <p:tgtEl>
                                          <p:spTgt spid="71"/>
                                        </p:tgtEl>
                                        <p:attrNameLst>
                                          <p:attrName>style.visibility</p:attrName>
                                        </p:attrNameLst>
                                      </p:cBhvr>
                                      <p:to>
                                        <p:strVal val="visible"/>
                                      </p:to>
                                    </p:set>
                                    <p:anim calcmode="lin" valueType="num">
                                      <p:cBhvr>
                                        <p:cTn id="39" dur="500" fill="hold"/>
                                        <p:tgtEl>
                                          <p:spTgt spid="71"/>
                                        </p:tgtEl>
                                        <p:attrNameLst>
                                          <p:attrName>ppt_w</p:attrName>
                                        </p:attrNameLst>
                                      </p:cBhvr>
                                      <p:tavLst>
                                        <p:tav tm="0">
                                          <p:val>
                                            <p:fltVal val="0"/>
                                          </p:val>
                                        </p:tav>
                                        <p:tav tm="100000">
                                          <p:val>
                                            <p:strVal val="#ppt_w"/>
                                          </p:val>
                                        </p:tav>
                                      </p:tavLst>
                                    </p:anim>
                                    <p:anim calcmode="lin" valueType="num">
                                      <p:cBhvr>
                                        <p:cTn id="40" dur="500" fill="hold"/>
                                        <p:tgtEl>
                                          <p:spTgt spid="71"/>
                                        </p:tgtEl>
                                        <p:attrNameLst>
                                          <p:attrName>ppt_h</p:attrName>
                                        </p:attrNameLst>
                                      </p:cBhvr>
                                      <p:tavLst>
                                        <p:tav tm="0">
                                          <p:val>
                                            <p:fltVal val="0"/>
                                          </p:val>
                                        </p:tav>
                                        <p:tav tm="100000">
                                          <p:val>
                                            <p:strVal val="#ppt_h"/>
                                          </p:val>
                                        </p:tav>
                                      </p:tavLst>
                                    </p:anim>
                                    <p:animEffect transition="in" filter="fade">
                                      <p:cBhvr>
                                        <p:cTn id="41" dur="500"/>
                                        <p:tgtEl>
                                          <p:spTgt spid="71"/>
                                        </p:tgtEl>
                                      </p:cBhvr>
                                    </p:animEffect>
                                  </p:childTnLst>
                                </p:cTn>
                              </p:par>
                            </p:childTnLst>
                          </p:cTn>
                        </p:par>
                        <p:par>
                          <p:cTn id="42" fill="hold">
                            <p:stCondLst>
                              <p:cond delay="3449"/>
                            </p:stCondLst>
                            <p:childTnLst>
                              <p:par>
                                <p:cTn id="43" presetID="2" presetClass="entr" presetSubtype="8" fill="hold" nodeType="afterEffect">
                                  <p:stCondLst>
                                    <p:cond delay="0"/>
                                  </p:stCondLst>
                                  <p:childTnLst>
                                    <p:set>
                                      <p:cBhvr>
                                        <p:cTn id="44" dur="1" fill="hold">
                                          <p:stCondLst>
                                            <p:cond delay="0"/>
                                          </p:stCondLst>
                                        </p:cTn>
                                        <p:tgtEl>
                                          <p:spTgt spid="76"/>
                                        </p:tgtEl>
                                        <p:attrNameLst>
                                          <p:attrName>style.visibility</p:attrName>
                                        </p:attrNameLst>
                                      </p:cBhvr>
                                      <p:to>
                                        <p:strVal val="visible"/>
                                      </p:to>
                                    </p:set>
                                    <p:anim calcmode="lin" valueType="num">
                                      <p:cBhvr additive="base">
                                        <p:cTn id="45" dur="500" fill="hold"/>
                                        <p:tgtEl>
                                          <p:spTgt spid="76"/>
                                        </p:tgtEl>
                                        <p:attrNameLst>
                                          <p:attrName>ppt_x</p:attrName>
                                        </p:attrNameLst>
                                      </p:cBhvr>
                                      <p:tavLst>
                                        <p:tav tm="0">
                                          <p:val>
                                            <p:strVal val="0-#ppt_w/2"/>
                                          </p:val>
                                        </p:tav>
                                        <p:tav tm="100000">
                                          <p:val>
                                            <p:strVal val="#ppt_x"/>
                                          </p:val>
                                        </p:tav>
                                      </p:tavLst>
                                    </p:anim>
                                    <p:anim calcmode="lin" valueType="num">
                                      <p:cBhvr additive="base">
                                        <p:cTn id="46" dur="500" fill="hold"/>
                                        <p:tgtEl>
                                          <p:spTgt spid="76"/>
                                        </p:tgtEl>
                                        <p:attrNameLst>
                                          <p:attrName>ppt_y</p:attrName>
                                        </p:attrNameLst>
                                      </p:cBhvr>
                                      <p:tavLst>
                                        <p:tav tm="0">
                                          <p:val>
                                            <p:strVal val="#ppt_y"/>
                                          </p:val>
                                        </p:tav>
                                        <p:tav tm="100000">
                                          <p:val>
                                            <p:strVal val="#ppt_y"/>
                                          </p:val>
                                        </p:tav>
                                      </p:tavLst>
                                    </p:anim>
                                  </p:childTnLst>
                                </p:cTn>
                              </p:par>
                            </p:childTnLst>
                          </p:cTn>
                        </p:par>
                        <p:par>
                          <p:cTn id="47" fill="hold">
                            <p:stCondLst>
                              <p:cond delay="3949"/>
                            </p:stCondLst>
                            <p:childTnLst>
                              <p:par>
                                <p:cTn id="48" presetID="53" presetClass="entr" presetSubtype="16" fill="hold" nodeType="afterEffect">
                                  <p:stCondLst>
                                    <p:cond delay="0"/>
                                  </p:stCondLst>
                                  <p:childTnLst>
                                    <p:set>
                                      <p:cBhvr>
                                        <p:cTn id="49" dur="1" fill="hold">
                                          <p:stCondLst>
                                            <p:cond delay="0"/>
                                          </p:stCondLst>
                                        </p:cTn>
                                        <p:tgtEl>
                                          <p:spTgt spid="72"/>
                                        </p:tgtEl>
                                        <p:attrNameLst>
                                          <p:attrName>style.visibility</p:attrName>
                                        </p:attrNameLst>
                                      </p:cBhvr>
                                      <p:to>
                                        <p:strVal val="visible"/>
                                      </p:to>
                                    </p:set>
                                    <p:anim calcmode="lin" valueType="num">
                                      <p:cBhvr>
                                        <p:cTn id="50" dur="500" fill="hold"/>
                                        <p:tgtEl>
                                          <p:spTgt spid="72"/>
                                        </p:tgtEl>
                                        <p:attrNameLst>
                                          <p:attrName>ppt_w</p:attrName>
                                        </p:attrNameLst>
                                      </p:cBhvr>
                                      <p:tavLst>
                                        <p:tav tm="0">
                                          <p:val>
                                            <p:fltVal val="0"/>
                                          </p:val>
                                        </p:tav>
                                        <p:tav tm="100000">
                                          <p:val>
                                            <p:strVal val="#ppt_w"/>
                                          </p:val>
                                        </p:tav>
                                      </p:tavLst>
                                    </p:anim>
                                    <p:anim calcmode="lin" valueType="num">
                                      <p:cBhvr>
                                        <p:cTn id="51" dur="500" fill="hold"/>
                                        <p:tgtEl>
                                          <p:spTgt spid="72"/>
                                        </p:tgtEl>
                                        <p:attrNameLst>
                                          <p:attrName>ppt_h</p:attrName>
                                        </p:attrNameLst>
                                      </p:cBhvr>
                                      <p:tavLst>
                                        <p:tav tm="0">
                                          <p:val>
                                            <p:fltVal val="0"/>
                                          </p:val>
                                        </p:tav>
                                        <p:tav tm="100000">
                                          <p:val>
                                            <p:strVal val="#ppt_h"/>
                                          </p:val>
                                        </p:tav>
                                      </p:tavLst>
                                    </p:anim>
                                    <p:animEffect transition="in" filter="fade">
                                      <p:cBhvr>
                                        <p:cTn id="52" dur="500"/>
                                        <p:tgtEl>
                                          <p:spTgt spid="72"/>
                                        </p:tgtEl>
                                      </p:cBhvr>
                                    </p:animEffect>
                                  </p:childTnLst>
                                </p:cTn>
                              </p:par>
                            </p:childTnLst>
                          </p:cTn>
                        </p:par>
                        <p:par>
                          <p:cTn id="53" fill="hold">
                            <p:stCondLst>
                              <p:cond delay="4449"/>
                            </p:stCondLst>
                            <p:childTnLst>
                              <p:par>
                                <p:cTn id="54" presetID="2" presetClass="entr" presetSubtype="2" fill="hold" nodeType="afterEffect">
                                  <p:stCondLst>
                                    <p:cond delay="0"/>
                                  </p:stCondLst>
                                  <p:childTnLst>
                                    <p:set>
                                      <p:cBhvr>
                                        <p:cTn id="55" dur="1" fill="hold">
                                          <p:stCondLst>
                                            <p:cond delay="0"/>
                                          </p:stCondLst>
                                        </p:cTn>
                                        <p:tgtEl>
                                          <p:spTgt spid="74"/>
                                        </p:tgtEl>
                                        <p:attrNameLst>
                                          <p:attrName>style.visibility</p:attrName>
                                        </p:attrNameLst>
                                      </p:cBhvr>
                                      <p:to>
                                        <p:strVal val="visible"/>
                                      </p:to>
                                    </p:set>
                                    <p:anim calcmode="lin" valueType="num">
                                      <p:cBhvr additive="base">
                                        <p:cTn id="56" dur="500" fill="hold"/>
                                        <p:tgtEl>
                                          <p:spTgt spid="74"/>
                                        </p:tgtEl>
                                        <p:attrNameLst>
                                          <p:attrName>ppt_x</p:attrName>
                                        </p:attrNameLst>
                                      </p:cBhvr>
                                      <p:tavLst>
                                        <p:tav tm="0">
                                          <p:val>
                                            <p:strVal val="1+#ppt_w/2"/>
                                          </p:val>
                                        </p:tav>
                                        <p:tav tm="100000">
                                          <p:val>
                                            <p:strVal val="#ppt_x"/>
                                          </p:val>
                                        </p:tav>
                                      </p:tavLst>
                                    </p:anim>
                                    <p:anim calcmode="lin" valueType="num">
                                      <p:cBhvr additive="base">
                                        <p:cTn id="57" dur="500" fill="hold"/>
                                        <p:tgtEl>
                                          <p:spTgt spid="74"/>
                                        </p:tgtEl>
                                        <p:attrNameLst>
                                          <p:attrName>ppt_y</p:attrName>
                                        </p:attrNameLst>
                                      </p:cBhvr>
                                      <p:tavLst>
                                        <p:tav tm="0">
                                          <p:val>
                                            <p:strVal val="#ppt_y"/>
                                          </p:val>
                                        </p:tav>
                                        <p:tav tm="100000">
                                          <p:val>
                                            <p:strVal val="#ppt_y"/>
                                          </p:val>
                                        </p:tav>
                                      </p:tavLst>
                                    </p:anim>
                                  </p:childTnLst>
                                </p:cTn>
                              </p:par>
                            </p:childTnLst>
                          </p:cTn>
                        </p:par>
                        <p:par>
                          <p:cTn id="58" fill="hold">
                            <p:stCondLst>
                              <p:cond delay="4949"/>
                            </p:stCondLst>
                            <p:childTnLst>
                              <p:par>
                                <p:cTn id="59" presetID="53" presetClass="entr" presetSubtype="16" fill="hold" nodeType="afterEffect">
                                  <p:stCondLst>
                                    <p:cond delay="0"/>
                                  </p:stCondLst>
                                  <p:childTnLst>
                                    <p:set>
                                      <p:cBhvr>
                                        <p:cTn id="60" dur="1" fill="hold">
                                          <p:stCondLst>
                                            <p:cond delay="0"/>
                                          </p:stCondLst>
                                        </p:cTn>
                                        <p:tgtEl>
                                          <p:spTgt spid="73"/>
                                        </p:tgtEl>
                                        <p:attrNameLst>
                                          <p:attrName>style.visibility</p:attrName>
                                        </p:attrNameLst>
                                      </p:cBhvr>
                                      <p:to>
                                        <p:strVal val="visible"/>
                                      </p:to>
                                    </p:set>
                                    <p:anim calcmode="lin" valueType="num">
                                      <p:cBhvr>
                                        <p:cTn id="61" dur="500" fill="hold"/>
                                        <p:tgtEl>
                                          <p:spTgt spid="73"/>
                                        </p:tgtEl>
                                        <p:attrNameLst>
                                          <p:attrName>ppt_w</p:attrName>
                                        </p:attrNameLst>
                                      </p:cBhvr>
                                      <p:tavLst>
                                        <p:tav tm="0">
                                          <p:val>
                                            <p:fltVal val="0"/>
                                          </p:val>
                                        </p:tav>
                                        <p:tav tm="100000">
                                          <p:val>
                                            <p:strVal val="#ppt_w"/>
                                          </p:val>
                                        </p:tav>
                                      </p:tavLst>
                                    </p:anim>
                                    <p:anim calcmode="lin" valueType="num">
                                      <p:cBhvr>
                                        <p:cTn id="62" dur="500" fill="hold"/>
                                        <p:tgtEl>
                                          <p:spTgt spid="73"/>
                                        </p:tgtEl>
                                        <p:attrNameLst>
                                          <p:attrName>ppt_h</p:attrName>
                                        </p:attrNameLst>
                                      </p:cBhvr>
                                      <p:tavLst>
                                        <p:tav tm="0">
                                          <p:val>
                                            <p:fltVal val="0"/>
                                          </p:val>
                                        </p:tav>
                                        <p:tav tm="100000">
                                          <p:val>
                                            <p:strVal val="#ppt_h"/>
                                          </p:val>
                                        </p:tav>
                                      </p:tavLst>
                                    </p:anim>
                                    <p:animEffect transition="in" filter="fade">
                                      <p:cBhvr>
                                        <p:cTn id="63" dur="500"/>
                                        <p:tgtEl>
                                          <p:spTgt spid="73"/>
                                        </p:tgtEl>
                                      </p:cBhvr>
                                    </p:animEffect>
                                  </p:childTnLst>
                                </p:cTn>
                              </p:par>
                            </p:childTnLst>
                          </p:cTn>
                        </p:par>
                        <p:par>
                          <p:cTn id="64" fill="hold">
                            <p:stCondLst>
                              <p:cond delay="5449"/>
                            </p:stCondLst>
                            <p:childTnLst>
                              <p:par>
                                <p:cTn id="65" presetID="2" presetClass="entr" presetSubtype="8" fill="hold" nodeType="afterEffect">
                                  <p:stCondLst>
                                    <p:cond delay="0"/>
                                  </p:stCondLst>
                                  <p:childTnLst>
                                    <p:set>
                                      <p:cBhvr>
                                        <p:cTn id="66" dur="1" fill="hold">
                                          <p:stCondLst>
                                            <p:cond delay="0"/>
                                          </p:stCondLst>
                                        </p:cTn>
                                        <p:tgtEl>
                                          <p:spTgt spid="77"/>
                                        </p:tgtEl>
                                        <p:attrNameLst>
                                          <p:attrName>style.visibility</p:attrName>
                                        </p:attrNameLst>
                                      </p:cBhvr>
                                      <p:to>
                                        <p:strVal val="visible"/>
                                      </p:to>
                                    </p:set>
                                    <p:anim calcmode="lin" valueType="num">
                                      <p:cBhvr additive="base">
                                        <p:cTn id="67" dur="500" fill="hold"/>
                                        <p:tgtEl>
                                          <p:spTgt spid="77"/>
                                        </p:tgtEl>
                                        <p:attrNameLst>
                                          <p:attrName>ppt_x</p:attrName>
                                        </p:attrNameLst>
                                      </p:cBhvr>
                                      <p:tavLst>
                                        <p:tav tm="0">
                                          <p:val>
                                            <p:strVal val="0-#ppt_w/2"/>
                                          </p:val>
                                        </p:tav>
                                        <p:tav tm="100000">
                                          <p:val>
                                            <p:strVal val="#ppt_x"/>
                                          </p:val>
                                        </p:tav>
                                      </p:tavLst>
                                    </p:anim>
                                    <p:anim calcmode="lin" valueType="num">
                                      <p:cBhvr additive="base">
                                        <p:cTn id="68" dur="500" fill="hold"/>
                                        <p:tgtEl>
                                          <p:spTgt spid="7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p:bldP spid="26"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文本框 15"/>
          <p:cNvSpPr txBox="1"/>
          <p:nvPr/>
        </p:nvSpPr>
        <p:spPr>
          <a:xfrm>
            <a:off x="709295" y="309880"/>
            <a:ext cx="284480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职业价值观</a:t>
            </a:r>
            <a:endParaRPr lang="zh-CN" altLang="en-US" sz="1700" b="1" dirty="0">
              <a:solidFill>
                <a:srgbClr val="1B4367"/>
              </a:solidFill>
              <a:cs typeface="+mn-ea"/>
              <a:sym typeface="+mn-lt"/>
            </a:endParaRPr>
          </a:p>
        </p:txBody>
      </p:sp>
      <p:cxnSp>
        <p:nvCxnSpPr>
          <p:cNvPr id="45" name="直接连接符 44"/>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635" y="857885"/>
            <a:ext cx="9144000" cy="615950"/>
          </a:xfrm>
          <a:prstGeom prst="rect">
            <a:avLst/>
          </a:prstGeom>
          <a:solidFill>
            <a:srgbClr val="1D4865"/>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6" name="矩形 13"/>
          <p:cNvSpPr>
            <a:spLocks noChangeArrowheads="1"/>
          </p:cNvSpPr>
          <p:nvPr/>
        </p:nvSpPr>
        <p:spPr bwMode="auto">
          <a:xfrm>
            <a:off x="636270" y="864235"/>
            <a:ext cx="8784590" cy="583565"/>
          </a:xfrm>
          <a:prstGeom prst="rect">
            <a:avLst/>
          </a:prstGeom>
          <a:noFill/>
          <a:ln w="9525">
            <a:noFill/>
            <a:miter lim="800000"/>
          </a:ln>
        </p:spPr>
        <p:txBody>
          <a:bodyPr wrap="square">
            <a:spAutoFit/>
          </a:bodyPr>
          <a:p>
            <a:pPr algn="just"/>
            <a:r>
              <a:rPr lang="zh-CN" altLang="en-US" sz="3200" b="1">
                <a:solidFill>
                  <a:schemeClr val="bg1"/>
                </a:solidFill>
                <a:latin typeface="微软雅黑" panose="020B0503020204020204" pitchFamily="34" charset="-122"/>
                <a:ea typeface="微软雅黑" panose="020B0503020204020204" pitchFamily="34" charset="-122"/>
              </a:rPr>
              <a:t>宁将鲜血流尽，不失国土一寸</a:t>
            </a:r>
            <a:r>
              <a:rPr lang="en-US" altLang="zh-CN" sz="3200" b="1">
                <a:solidFill>
                  <a:schemeClr val="bg1"/>
                </a:solidFill>
                <a:latin typeface="微软雅黑" panose="020B0503020204020204" pitchFamily="34" charset="-122"/>
                <a:ea typeface="微软雅黑" panose="020B0503020204020204" pitchFamily="34" charset="-122"/>
              </a:rPr>
              <a:t>——</a:t>
            </a:r>
            <a:r>
              <a:rPr lang="zh-CN" altLang="en-US" sz="3200" b="1">
                <a:solidFill>
                  <a:schemeClr val="bg1"/>
                </a:solidFill>
                <a:latin typeface="微软雅黑" panose="020B0503020204020204" pitchFamily="34" charset="-122"/>
                <a:ea typeface="微软雅黑" panose="020B0503020204020204" pitchFamily="34" charset="-122"/>
              </a:rPr>
              <a:t>军人</a:t>
            </a:r>
            <a:endParaRPr lang="zh-CN" altLang="en-US" sz="3200" b="1">
              <a:solidFill>
                <a:schemeClr val="bg1"/>
              </a:solidFill>
              <a:latin typeface="微软雅黑" panose="020B0503020204020204" pitchFamily="34" charset="-122"/>
              <a:ea typeface="微软雅黑" panose="020B0503020204020204" pitchFamily="34" charset="-122"/>
            </a:endParaRPr>
          </a:p>
        </p:txBody>
      </p:sp>
      <p:pic>
        <p:nvPicPr>
          <p:cNvPr id="8" name="图片 7" descr="IMG_6057(20210221-140415)"/>
          <p:cNvPicPr>
            <a:picLocks noChangeAspect="1"/>
          </p:cNvPicPr>
          <p:nvPr/>
        </p:nvPicPr>
        <p:blipFill>
          <a:blip r:embed="rId1"/>
          <a:stretch>
            <a:fillRect/>
          </a:stretch>
        </p:blipFill>
        <p:spPr>
          <a:xfrm>
            <a:off x="955675" y="1530985"/>
            <a:ext cx="1814195" cy="3473450"/>
          </a:xfrm>
          <a:prstGeom prst="rect">
            <a:avLst/>
          </a:prstGeom>
        </p:spPr>
      </p:pic>
      <p:pic>
        <p:nvPicPr>
          <p:cNvPr id="9" name="图片 8" descr="IMG_6058(20210221-140420)"/>
          <p:cNvPicPr>
            <a:picLocks noChangeAspect="1"/>
          </p:cNvPicPr>
          <p:nvPr/>
        </p:nvPicPr>
        <p:blipFill>
          <a:blip r:embed="rId2"/>
          <a:stretch>
            <a:fillRect/>
          </a:stretch>
        </p:blipFill>
        <p:spPr>
          <a:xfrm>
            <a:off x="2769870" y="1530985"/>
            <a:ext cx="1886585" cy="3473450"/>
          </a:xfrm>
          <a:prstGeom prst="rect">
            <a:avLst/>
          </a:prstGeom>
        </p:spPr>
      </p:pic>
      <p:pic>
        <p:nvPicPr>
          <p:cNvPr id="10" name="图片 9" descr="IMG_6059(20210221-140425)"/>
          <p:cNvPicPr>
            <a:picLocks noChangeAspect="1"/>
          </p:cNvPicPr>
          <p:nvPr/>
        </p:nvPicPr>
        <p:blipFill>
          <a:blip r:embed="rId3"/>
          <a:stretch>
            <a:fillRect/>
          </a:stretch>
        </p:blipFill>
        <p:spPr>
          <a:xfrm>
            <a:off x="4656455" y="1530985"/>
            <a:ext cx="1786255" cy="3473450"/>
          </a:xfrm>
          <a:prstGeom prst="rect">
            <a:avLst/>
          </a:prstGeom>
        </p:spPr>
      </p:pic>
      <p:pic>
        <p:nvPicPr>
          <p:cNvPr id="12" name="图片 11" descr="IMG_6060(20210221-140430)"/>
          <p:cNvPicPr>
            <a:picLocks noChangeAspect="1"/>
          </p:cNvPicPr>
          <p:nvPr/>
        </p:nvPicPr>
        <p:blipFill>
          <a:blip r:embed="rId4"/>
          <a:stretch>
            <a:fillRect/>
          </a:stretch>
        </p:blipFill>
        <p:spPr>
          <a:xfrm>
            <a:off x="6442710" y="1530985"/>
            <a:ext cx="1842135" cy="34734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900" advClick="0" advTm="0">
        <p14:warp/>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16"/>
                                        </p:tgtEl>
                                        <p:attrNameLst>
                                          <p:attrName>style.visibility</p:attrName>
                                        </p:attrNameLst>
                                      </p:cBhvr>
                                      <p:to>
                                        <p:strVal val="visible"/>
                                      </p:to>
                                    </p:set>
                                    <p:anim calcmode="lin" valueType="num">
                                      <p:cBhvr>
                                        <p:cTn id="7" dur="500" fill="hold"/>
                                        <p:tgtEl>
                                          <p:spTgt spid="1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6"/>
                                        </p:tgtEl>
                                        <p:attrNameLst>
                                          <p:attrName>ppt_y</p:attrName>
                                        </p:attrNameLst>
                                      </p:cBhvr>
                                      <p:tavLst>
                                        <p:tav tm="0">
                                          <p:val>
                                            <p:strVal val="#ppt_y"/>
                                          </p:val>
                                        </p:tav>
                                        <p:tav tm="100000">
                                          <p:val>
                                            <p:strVal val="#ppt_y"/>
                                          </p:val>
                                        </p:tav>
                                      </p:tavLst>
                                    </p:anim>
                                    <p:anim calcmode="lin" valueType="num">
                                      <p:cBhvr>
                                        <p:cTn id="9" dur="500" fill="hold"/>
                                        <p:tgtEl>
                                          <p:spTgt spid="1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16"/>
                                        </p:tgtEl>
                                      </p:cBhvr>
                                    </p:animEffect>
                                  </p:childTnLst>
                                </p:cTn>
                              </p:par>
                            </p:childTnLst>
                          </p:cTn>
                        </p:par>
                        <p:par>
                          <p:cTn id="12" fill="hold">
                            <p:stCondLst>
                              <p:cond delay="949"/>
                            </p:stCondLst>
                            <p:childTnLst>
                              <p:par>
                                <p:cTn id="13" presetID="22" presetClass="entr" presetSubtype="8" fill="hold" nodeType="afterEffect">
                                  <p:stCondLst>
                                    <p:cond delay="0"/>
                                  </p:stCondLst>
                                  <p:childTnLst>
                                    <p:set>
                                      <p:cBhvr>
                                        <p:cTn id="14" dur="1" fill="hold">
                                          <p:stCondLst>
                                            <p:cond delay="0"/>
                                          </p:stCondLst>
                                        </p:cTn>
                                        <p:tgtEl>
                                          <p:spTgt spid="45"/>
                                        </p:tgtEl>
                                        <p:attrNameLst>
                                          <p:attrName>style.visibility</p:attrName>
                                        </p:attrNameLst>
                                      </p:cBhvr>
                                      <p:to>
                                        <p:strVal val="visible"/>
                                      </p:to>
                                    </p:set>
                                    <p:animEffect transition="in" filter="wipe(left)">
                                      <p:cBhvr>
                                        <p:cTn id="15" dur="300"/>
                                        <p:tgtEl>
                                          <p:spTgt spid="45"/>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26"/>
                                        </p:tgtEl>
                                        <p:attrNameLst>
                                          <p:attrName>style.visibility</p:attrName>
                                        </p:attrNameLst>
                                      </p:cBhvr>
                                      <p:to>
                                        <p:strVal val="visible"/>
                                      </p:to>
                                    </p:set>
                                    <p:anim calcmode="lin" valueType="num">
                                      <p:cBhvr>
                                        <p:cTn id="18" dur="500" fill="hold"/>
                                        <p:tgtEl>
                                          <p:spTgt spid="26"/>
                                        </p:tgtEl>
                                        <p:attrNameLst>
                                          <p:attrName>ppt_w</p:attrName>
                                        </p:attrNameLst>
                                      </p:cBhvr>
                                      <p:tavLst>
                                        <p:tav tm="0">
                                          <p:val>
                                            <p:fltVal val="0"/>
                                          </p:val>
                                        </p:tav>
                                        <p:tav tm="100000">
                                          <p:val>
                                            <p:strVal val="#ppt_w"/>
                                          </p:val>
                                        </p:tav>
                                      </p:tavLst>
                                    </p:anim>
                                    <p:anim calcmode="lin" valueType="num">
                                      <p:cBhvr>
                                        <p:cTn id="19" dur="500" fill="hold"/>
                                        <p:tgtEl>
                                          <p:spTgt spid="26"/>
                                        </p:tgtEl>
                                        <p:attrNameLst>
                                          <p:attrName>ppt_h</p:attrName>
                                        </p:attrNameLst>
                                      </p:cBhvr>
                                      <p:tavLst>
                                        <p:tav tm="0">
                                          <p:val>
                                            <p:fltVal val="0"/>
                                          </p:val>
                                        </p:tav>
                                        <p:tav tm="100000">
                                          <p:val>
                                            <p:strVal val="#ppt_h"/>
                                          </p:val>
                                        </p:tav>
                                      </p:tavLst>
                                    </p:anim>
                                    <p:animEffect transition="in" filter="fade">
                                      <p:cBhvr>
                                        <p:cTn id="2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p:bldP spid="26"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文本框 15"/>
          <p:cNvSpPr txBox="1"/>
          <p:nvPr/>
        </p:nvSpPr>
        <p:spPr>
          <a:xfrm>
            <a:off x="709295" y="309880"/>
            <a:ext cx="284480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职业价值观</a:t>
            </a:r>
            <a:endParaRPr lang="zh-CN" altLang="en-US" sz="1700" b="1" dirty="0">
              <a:solidFill>
                <a:srgbClr val="1B4367"/>
              </a:solidFill>
              <a:cs typeface="+mn-ea"/>
              <a:sym typeface="+mn-lt"/>
            </a:endParaRPr>
          </a:p>
        </p:txBody>
      </p:sp>
      <p:cxnSp>
        <p:nvCxnSpPr>
          <p:cNvPr id="45" name="直接连接符 44"/>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635" y="857885"/>
            <a:ext cx="9144000" cy="615950"/>
          </a:xfrm>
          <a:prstGeom prst="rect">
            <a:avLst/>
          </a:prstGeom>
          <a:solidFill>
            <a:srgbClr val="1D4865"/>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6" name="矩形 13"/>
          <p:cNvSpPr>
            <a:spLocks noChangeArrowheads="1"/>
          </p:cNvSpPr>
          <p:nvPr/>
        </p:nvSpPr>
        <p:spPr bwMode="auto">
          <a:xfrm>
            <a:off x="428625" y="864235"/>
            <a:ext cx="9420860" cy="583565"/>
          </a:xfrm>
          <a:prstGeom prst="rect">
            <a:avLst/>
          </a:prstGeom>
          <a:noFill/>
          <a:ln w="9525">
            <a:noFill/>
            <a:miter lim="800000"/>
          </a:ln>
        </p:spPr>
        <p:txBody>
          <a:bodyPr wrap="square">
            <a:spAutoFit/>
          </a:bodyPr>
          <a:p>
            <a:pPr algn="just"/>
            <a:r>
              <a:rPr sz="3200" b="1">
                <a:solidFill>
                  <a:schemeClr val="bg1"/>
                </a:solidFill>
                <a:latin typeface="微软雅黑" panose="020B0503020204020204" pitchFamily="34" charset="-122"/>
                <a:ea typeface="微软雅黑" panose="020B0503020204020204" pitchFamily="34" charset="-122"/>
              </a:rPr>
              <a:t>“中国芯片之母”黄令仪 </a:t>
            </a:r>
            <a:endParaRPr sz="3200" b="1">
              <a:solidFill>
                <a:schemeClr val="bg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2029778" y="1692275"/>
            <a:ext cx="5084445" cy="32245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900" advClick="0" advTm="0">
        <p14:warp/>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16"/>
                                        </p:tgtEl>
                                        <p:attrNameLst>
                                          <p:attrName>style.visibility</p:attrName>
                                        </p:attrNameLst>
                                      </p:cBhvr>
                                      <p:to>
                                        <p:strVal val="visible"/>
                                      </p:to>
                                    </p:set>
                                    <p:anim calcmode="lin" valueType="num">
                                      <p:cBhvr>
                                        <p:cTn id="7" dur="500" fill="hold"/>
                                        <p:tgtEl>
                                          <p:spTgt spid="1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6"/>
                                        </p:tgtEl>
                                        <p:attrNameLst>
                                          <p:attrName>ppt_y</p:attrName>
                                        </p:attrNameLst>
                                      </p:cBhvr>
                                      <p:tavLst>
                                        <p:tav tm="0">
                                          <p:val>
                                            <p:strVal val="#ppt_y"/>
                                          </p:val>
                                        </p:tav>
                                        <p:tav tm="100000">
                                          <p:val>
                                            <p:strVal val="#ppt_y"/>
                                          </p:val>
                                        </p:tav>
                                      </p:tavLst>
                                    </p:anim>
                                    <p:anim calcmode="lin" valueType="num">
                                      <p:cBhvr>
                                        <p:cTn id="9" dur="500" fill="hold"/>
                                        <p:tgtEl>
                                          <p:spTgt spid="1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16"/>
                                        </p:tgtEl>
                                      </p:cBhvr>
                                    </p:animEffect>
                                  </p:childTnLst>
                                </p:cTn>
                              </p:par>
                            </p:childTnLst>
                          </p:cTn>
                        </p:par>
                        <p:par>
                          <p:cTn id="12" fill="hold">
                            <p:stCondLst>
                              <p:cond delay="949"/>
                            </p:stCondLst>
                            <p:childTnLst>
                              <p:par>
                                <p:cTn id="13" presetID="22" presetClass="entr" presetSubtype="8" fill="hold" nodeType="afterEffect">
                                  <p:stCondLst>
                                    <p:cond delay="0"/>
                                  </p:stCondLst>
                                  <p:childTnLst>
                                    <p:set>
                                      <p:cBhvr>
                                        <p:cTn id="14" dur="1" fill="hold">
                                          <p:stCondLst>
                                            <p:cond delay="0"/>
                                          </p:stCondLst>
                                        </p:cTn>
                                        <p:tgtEl>
                                          <p:spTgt spid="45"/>
                                        </p:tgtEl>
                                        <p:attrNameLst>
                                          <p:attrName>style.visibility</p:attrName>
                                        </p:attrNameLst>
                                      </p:cBhvr>
                                      <p:to>
                                        <p:strVal val="visible"/>
                                      </p:to>
                                    </p:set>
                                    <p:animEffect transition="in" filter="wipe(left)">
                                      <p:cBhvr>
                                        <p:cTn id="15" dur="300"/>
                                        <p:tgtEl>
                                          <p:spTgt spid="45"/>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26"/>
                                        </p:tgtEl>
                                        <p:attrNameLst>
                                          <p:attrName>style.visibility</p:attrName>
                                        </p:attrNameLst>
                                      </p:cBhvr>
                                      <p:to>
                                        <p:strVal val="visible"/>
                                      </p:to>
                                    </p:set>
                                    <p:anim calcmode="lin" valueType="num">
                                      <p:cBhvr>
                                        <p:cTn id="18" dur="500" fill="hold"/>
                                        <p:tgtEl>
                                          <p:spTgt spid="26"/>
                                        </p:tgtEl>
                                        <p:attrNameLst>
                                          <p:attrName>ppt_w</p:attrName>
                                        </p:attrNameLst>
                                      </p:cBhvr>
                                      <p:tavLst>
                                        <p:tav tm="0">
                                          <p:val>
                                            <p:fltVal val="0"/>
                                          </p:val>
                                        </p:tav>
                                        <p:tav tm="100000">
                                          <p:val>
                                            <p:strVal val="#ppt_w"/>
                                          </p:val>
                                        </p:tav>
                                      </p:tavLst>
                                    </p:anim>
                                    <p:anim calcmode="lin" valueType="num">
                                      <p:cBhvr>
                                        <p:cTn id="19" dur="500" fill="hold"/>
                                        <p:tgtEl>
                                          <p:spTgt spid="26"/>
                                        </p:tgtEl>
                                        <p:attrNameLst>
                                          <p:attrName>ppt_h</p:attrName>
                                        </p:attrNameLst>
                                      </p:cBhvr>
                                      <p:tavLst>
                                        <p:tav tm="0">
                                          <p:val>
                                            <p:fltVal val="0"/>
                                          </p:val>
                                        </p:tav>
                                        <p:tav tm="100000">
                                          <p:val>
                                            <p:strVal val="#ppt_h"/>
                                          </p:val>
                                        </p:tav>
                                      </p:tavLst>
                                    </p:anim>
                                    <p:animEffect transition="in" filter="fade">
                                      <p:cBhvr>
                                        <p:cTn id="2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p:bldP spid="26"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任务三</a:t>
            </a:r>
            <a:r>
              <a:rPr lang="en-US" altLang="zh-CN" sz="1700" b="1" dirty="0">
                <a:solidFill>
                  <a:srgbClr val="1B4367"/>
                </a:solidFill>
                <a:cs typeface="+mn-ea"/>
                <a:sym typeface="+mn-lt"/>
              </a:rPr>
              <a:t>  </a:t>
            </a:r>
            <a:r>
              <a:rPr lang="zh-CN" altLang="en-US" sz="1700" b="1" dirty="0">
                <a:solidFill>
                  <a:srgbClr val="1B4367"/>
                </a:solidFill>
                <a:cs typeface="+mn-ea"/>
                <a:sym typeface="+mn-lt"/>
              </a:rPr>
              <a:t>个人职业价值观探索</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621155" y="1183005"/>
            <a:ext cx="5520055"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rPr>
              <a:t>一、10 种职业价值观探索</a:t>
            </a:r>
            <a:endParaRPr lang="zh-CN" altLang="en-US" sz="3200" b="1">
              <a:solidFill>
                <a:srgbClr val="1B4367"/>
              </a:solidFill>
              <a:latin typeface="微软雅黑" panose="020B0503020204020204" pitchFamily="34" charset="-122"/>
              <a:ea typeface="微软雅黑" panose="020B0503020204020204" pitchFamily="34" charset="-122"/>
            </a:endParaRPr>
          </a:p>
        </p:txBody>
      </p:sp>
      <p:sp>
        <p:nvSpPr>
          <p:cNvPr id="8" name="矩形 7"/>
          <p:cNvSpPr>
            <a:spLocks noChangeArrowheads="1"/>
          </p:cNvSpPr>
          <p:nvPr/>
        </p:nvSpPr>
        <p:spPr bwMode="auto">
          <a:xfrm>
            <a:off x="856615" y="1980565"/>
            <a:ext cx="7743190" cy="1554480"/>
          </a:xfrm>
          <a:prstGeom prst="rect">
            <a:avLst/>
          </a:prstGeom>
          <a:noFill/>
          <a:ln w="9525">
            <a:noFill/>
            <a:miter lim="800000"/>
          </a:ln>
        </p:spPr>
        <p:txBody>
          <a:bodyPr wrap="square">
            <a:noAutofit/>
          </a:bodyPr>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从下面几项中，选出 5 种你认为最重要的价值观，分别写在 5 张小纸条上。假设你不得不放弃其中一条，你会最先放弃哪一条？随着游戏的继续进行，直到你手里仅剩下一张小纸条，这张纸条上的职业价值观就是你无论如何都不愿放弃的。</a:t>
            </a:r>
            <a:endParaRPr lang="zh-CN" altLang="en-US" sz="1800">
              <a:solidFill>
                <a:schemeClr val="tx1"/>
              </a:solidFill>
              <a:latin typeface="微软雅黑" panose="020B0503020204020204" pitchFamily="34" charset="-122"/>
              <a:ea typeface="微软雅黑" panose="020B0503020204020204" pitchFamily="34" charset="-122"/>
            </a:endParaRPr>
          </a:p>
        </p:txBody>
      </p:sp>
      <p:grpSp>
        <p:nvGrpSpPr>
          <p:cNvPr id="11" name="组合 10"/>
          <p:cNvGrpSpPr/>
          <p:nvPr>
            <p:custDataLst>
              <p:tags r:id="rId1"/>
            </p:custDataLst>
          </p:nvPr>
        </p:nvGrpSpPr>
        <p:grpSpPr>
          <a:xfrm>
            <a:off x="374857" y="842901"/>
            <a:ext cx="1201103" cy="1202531"/>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2" name="下箭头 1"/>
          <p:cNvSpPr/>
          <p:nvPr/>
        </p:nvSpPr>
        <p:spPr>
          <a:xfrm>
            <a:off x="3862388" y="3429000"/>
            <a:ext cx="1419225" cy="1209675"/>
          </a:xfrm>
          <a:prstGeom prst="downArrow">
            <a:avLst/>
          </a:prstGeom>
          <a:solidFill>
            <a:srgbClr val="1D4865"/>
          </a:solidFill>
          <a:ln>
            <a:solidFill>
              <a:srgbClr val="2D495C"/>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14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649"/>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900"/>
                                  </p:stCondLst>
                                  <p:childTnLst>
                                    <p:set>
                                      <p:cBhvr>
                                        <p:cTn id="32" dur="1" fill="hold">
                                          <p:stCondLst>
                                            <p:cond delay="0"/>
                                          </p:stCondLst>
                                        </p:cTn>
                                        <p:tgtEl>
                                          <p:spTgt spid="8"/>
                                        </p:tgtEl>
                                        <p:attrNameLst>
                                          <p:attrName>style.visibility</p:attrName>
                                        </p:attrNameLst>
                                      </p:cBhvr>
                                      <p:to>
                                        <p:strVal val="visible"/>
                                      </p:to>
                                    </p:set>
                                    <p:animEffect transition="in" filter="wipe(up)">
                                      <p:cBhvr>
                                        <p:cTn id="3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任务三</a:t>
            </a:r>
            <a:r>
              <a:rPr lang="en-US" altLang="zh-CN" sz="1700" b="1" dirty="0">
                <a:solidFill>
                  <a:srgbClr val="1B4367"/>
                </a:solidFill>
                <a:cs typeface="+mn-ea"/>
                <a:sym typeface="+mn-lt"/>
              </a:rPr>
              <a:t>  </a:t>
            </a:r>
            <a:r>
              <a:rPr lang="zh-CN" altLang="en-US" sz="1700" b="1" dirty="0">
                <a:solidFill>
                  <a:srgbClr val="1B4367"/>
                </a:solidFill>
                <a:cs typeface="+mn-ea"/>
                <a:sym typeface="+mn-lt"/>
              </a:rPr>
              <a:t>个人职业价值观探索</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163955" y="899795"/>
            <a:ext cx="5520055"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rPr>
              <a:t>一、10 种职业价值观探索</a:t>
            </a:r>
            <a:endParaRPr lang="zh-CN" altLang="en-US" sz="3200" b="1">
              <a:solidFill>
                <a:srgbClr val="1B4367"/>
              </a:solidFill>
              <a:latin typeface="微软雅黑" panose="020B0503020204020204" pitchFamily="34" charset="-122"/>
              <a:ea typeface="微软雅黑" panose="020B0503020204020204" pitchFamily="34" charset="-122"/>
            </a:endParaRPr>
          </a:p>
        </p:txBody>
      </p:sp>
      <p:sp>
        <p:nvSpPr>
          <p:cNvPr id="8" name="矩形 7"/>
          <p:cNvSpPr>
            <a:spLocks noChangeArrowheads="1"/>
          </p:cNvSpPr>
          <p:nvPr/>
        </p:nvSpPr>
        <p:spPr bwMode="auto">
          <a:xfrm>
            <a:off x="733425" y="1530985"/>
            <a:ext cx="7677150" cy="3374390"/>
          </a:xfrm>
          <a:prstGeom prst="rect">
            <a:avLst/>
          </a:prstGeom>
          <a:noFill/>
          <a:ln w="9525">
            <a:noFill/>
            <a:miter lim="800000"/>
          </a:ln>
        </p:spPr>
        <p:txBody>
          <a:bodyPr wrap="square">
            <a:noAutofit/>
          </a:bodyPr>
          <a:p>
            <a:pPr indent="457200" fontAlgn="auto">
              <a:lnSpc>
                <a:spcPts val="2260"/>
              </a:lnSpc>
            </a:pPr>
            <a:r>
              <a:rPr lang="zh-CN" altLang="en-US" sz="1600">
                <a:solidFill>
                  <a:schemeClr val="tx1"/>
                </a:solidFill>
                <a:latin typeface="微软雅黑" panose="020B0503020204020204" pitchFamily="34" charset="-122"/>
                <a:ea typeface="微软雅黑" panose="020B0503020204020204" pitchFamily="34" charset="-122"/>
              </a:rPr>
              <a:t>（1）高收入：远远高出基本生活所需。</a:t>
            </a:r>
            <a:endParaRPr lang="zh-CN" altLang="en-US" sz="1600">
              <a:solidFill>
                <a:schemeClr val="tx1"/>
              </a:solidFill>
              <a:latin typeface="微软雅黑" panose="020B0503020204020204" pitchFamily="34" charset="-122"/>
              <a:ea typeface="微软雅黑" panose="020B0503020204020204" pitchFamily="34" charset="-122"/>
            </a:endParaRPr>
          </a:p>
          <a:p>
            <a:pPr indent="457200" fontAlgn="auto">
              <a:lnSpc>
                <a:spcPts val="2260"/>
              </a:lnSpc>
            </a:pPr>
            <a:r>
              <a:rPr lang="zh-CN" altLang="en-US" sz="1600">
                <a:solidFill>
                  <a:schemeClr val="tx1"/>
                </a:solidFill>
                <a:latin typeface="微软雅黑" panose="020B0503020204020204" pitchFamily="34" charset="-122"/>
                <a:ea typeface="微软雅黑" panose="020B0503020204020204" pitchFamily="34" charset="-122"/>
              </a:rPr>
              <a:t>（2）声望：人们敬重，对公共事务有发言权。</a:t>
            </a:r>
            <a:endParaRPr lang="zh-CN" altLang="en-US" sz="1600">
              <a:solidFill>
                <a:schemeClr val="tx1"/>
              </a:solidFill>
              <a:latin typeface="微软雅黑" panose="020B0503020204020204" pitchFamily="34" charset="-122"/>
              <a:ea typeface="微软雅黑" panose="020B0503020204020204" pitchFamily="34" charset="-122"/>
            </a:endParaRPr>
          </a:p>
          <a:p>
            <a:pPr indent="457200" fontAlgn="auto">
              <a:lnSpc>
                <a:spcPts val="2260"/>
              </a:lnSpc>
            </a:pPr>
            <a:r>
              <a:rPr lang="zh-CN" altLang="en-US" sz="1600">
                <a:solidFill>
                  <a:schemeClr val="tx1"/>
                </a:solidFill>
                <a:latin typeface="微软雅黑" panose="020B0503020204020204" pitchFamily="34" charset="-122"/>
                <a:ea typeface="微软雅黑" panose="020B0503020204020204" pitchFamily="34" charset="-122"/>
              </a:rPr>
              <a:t>（3）独立性：做决定的自由，不被监督和指导。</a:t>
            </a:r>
            <a:endParaRPr lang="zh-CN" altLang="en-US" sz="1600">
              <a:solidFill>
                <a:schemeClr val="tx1"/>
              </a:solidFill>
              <a:latin typeface="微软雅黑" panose="020B0503020204020204" pitchFamily="34" charset="-122"/>
              <a:ea typeface="微软雅黑" panose="020B0503020204020204" pitchFamily="34" charset="-122"/>
            </a:endParaRPr>
          </a:p>
          <a:p>
            <a:pPr indent="457200" fontAlgn="auto">
              <a:lnSpc>
                <a:spcPts val="2260"/>
              </a:lnSpc>
            </a:pPr>
            <a:r>
              <a:rPr lang="zh-CN" altLang="en-US" sz="1600">
                <a:solidFill>
                  <a:schemeClr val="tx1"/>
                </a:solidFill>
                <a:latin typeface="微软雅黑" panose="020B0503020204020204" pitchFamily="34" charset="-122"/>
                <a:ea typeface="微软雅黑" panose="020B0503020204020204" pitchFamily="34" charset="-122"/>
              </a:rPr>
              <a:t>（4）助人：以此为主要职业，用毕生的努力来促进人们的健康、教育、福祉。</a:t>
            </a:r>
            <a:endParaRPr lang="zh-CN" altLang="en-US" sz="1600">
              <a:solidFill>
                <a:schemeClr val="tx1"/>
              </a:solidFill>
              <a:latin typeface="微软雅黑" panose="020B0503020204020204" pitchFamily="34" charset="-122"/>
              <a:ea typeface="微软雅黑" panose="020B0503020204020204" pitchFamily="34" charset="-122"/>
            </a:endParaRPr>
          </a:p>
          <a:p>
            <a:pPr indent="457200" fontAlgn="auto">
              <a:lnSpc>
                <a:spcPts val="2260"/>
              </a:lnSpc>
            </a:pPr>
            <a:r>
              <a:rPr lang="zh-CN" altLang="en-US" sz="1600">
                <a:solidFill>
                  <a:schemeClr val="tx1"/>
                </a:solidFill>
                <a:latin typeface="微软雅黑" panose="020B0503020204020204" pitchFamily="34" charset="-122"/>
                <a:ea typeface="微软雅黑" panose="020B0503020204020204" pitchFamily="34" charset="-122"/>
              </a:rPr>
              <a:t>（5）稳定性：不必担心失业和没收入。</a:t>
            </a:r>
            <a:endParaRPr lang="zh-CN" altLang="en-US" sz="1600">
              <a:solidFill>
                <a:schemeClr val="tx1"/>
              </a:solidFill>
              <a:latin typeface="微软雅黑" panose="020B0503020204020204" pitchFamily="34" charset="-122"/>
              <a:ea typeface="微软雅黑" panose="020B0503020204020204" pitchFamily="34" charset="-122"/>
            </a:endParaRPr>
          </a:p>
          <a:p>
            <a:pPr indent="457200" fontAlgn="auto">
              <a:lnSpc>
                <a:spcPts val="2260"/>
              </a:lnSpc>
            </a:pPr>
            <a:r>
              <a:rPr lang="zh-CN" altLang="en-US" sz="1600">
                <a:solidFill>
                  <a:schemeClr val="tx1"/>
                </a:solidFill>
                <a:latin typeface="微软雅黑" panose="020B0503020204020204" pitchFamily="34" charset="-122"/>
                <a:ea typeface="微软雅黑" panose="020B0503020204020204" pitchFamily="34" charset="-122"/>
              </a:rPr>
              <a:t>（6）生活安逸：工作不辛苦，能照顾家庭。</a:t>
            </a:r>
            <a:endParaRPr lang="zh-CN" altLang="en-US" sz="1600">
              <a:solidFill>
                <a:schemeClr val="tx1"/>
              </a:solidFill>
              <a:latin typeface="微软雅黑" panose="020B0503020204020204" pitchFamily="34" charset="-122"/>
              <a:ea typeface="微软雅黑" panose="020B0503020204020204" pitchFamily="34" charset="-122"/>
            </a:endParaRPr>
          </a:p>
          <a:p>
            <a:pPr indent="457200" fontAlgn="auto">
              <a:lnSpc>
                <a:spcPts val="2260"/>
              </a:lnSpc>
            </a:pPr>
            <a:r>
              <a:rPr lang="zh-CN" altLang="en-US" sz="1600">
                <a:solidFill>
                  <a:schemeClr val="tx1"/>
                </a:solidFill>
                <a:latin typeface="微软雅黑" panose="020B0503020204020204" pitchFamily="34" charset="-122"/>
                <a:ea typeface="微软雅黑" panose="020B0503020204020204" pitchFamily="34" charset="-122"/>
              </a:rPr>
              <a:t>（7）领导性：能指导、控制事情，影响别人。</a:t>
            </a:r>
            <a:endParaRPr lang="zh-CN" altLang="en-US" sz="1600">
              <a:solidFill>
                <a:schemeClr val="tx1"/>
              </a:solidFill>
              <a:latin typeface="微软雅黑" panose="020B0503020204020204" pitchFamily="34" charset="-122"/>
              <a:ea typeface="微软雅黑" panose="020B0503020204020204" pitchFamily="34" charset="-122"/>
            </a:endParaRPr>
          </a:p>
          <a:p>
            <a:pPr indent="457200" fontAlgn="auto">
              <a:lnSpc>
                <a:spcPts val="2260"/>
              </a:lnSpc>
            </a:pPr>
            <a:r>
              <a:rPr lang="zh-CN" altLang="en-US" sz="1600">
                <a:solidFill>
                  <a:schemeClr val="tx1"/>
                </a:solidFill>
                <a:latin typeface="微软雅黑" panose="020B0503020204020204" pitchFamily="34" charset="-122"/>
                <a:ea typeface="微软雅黑" panose="020B0503020204020204" pitchFamily="34" charset="-122"/>
              </a:rPr>
              <a:t>（8）人际关系：非常和谐。</a:t>
            </a:r>
            <a:endParaRPr lang="zh-CN" altLang="en-US" sz="1600">
              <a:solidFill>
                <a:schemeClr val="tx1"/>
              </a:solidFill>
              <a:latin typeface="微软雅黑" panose="020B0503020204020204" pitchFamily="34" charset="-122"/>
              <a:ea typeface="微软雅黑" panose="020B0503020204020204" pitchFamily="34" charset="-122"/>
            </a:endParaRPr>
          </a:p>
          <a:p>
            <a:pPr indent="457200" fontAlgn="auto">
              <a:lnSpc>
                <a:spcPts val="2260"/>
              </a:lnSpc>
            </a:pPr>
            <a:r>
              <a:rPr lang="zh-CN" altLang="en-US" sz="1600">
                <a:solidFill>
                  <a:schemeClr val="tx1"/>
                </a:solidFill>
                <a:latin typeface="微软雅黑" panose="020B0503020204020204" pitchFamily="34" charset="-122"/>
                <a:ea typeface="微软雅黑" panose="020B0503020204020204" pitchFamily="34" charset="-122"/>
              </a:rPr>
              <a:t>（9）自我成长：工作符合自己兴趣，能展现自己的能力，能在工作中获取知识和技能，促进成长。</a:t>
            </a:r>
            <a:endParaRPr lang="zh-CN" altLang="en-US" sz="1600">
              <a:solidFill>
                <a:schemeClr val="tx1"/>
              </a:solidFill>
              <a:latin typeface="微软雅黑" panose="020B0503020204020204" pitchFamily="34" charset="-122"/>
              <a:ea typeface="微软雅黑" panose="020B0503020204020204" pitchFamily="34" charset="-122"/>
            </a:endParaRPr>
          </a:p>
          <a:p>
            <a:pPr indent="457200" fontAlgn="auto">
              <a:lnSpc>
                <a:spcPts val="2260"/>
              </a:lnSpc>
            </a:pPr>
            <a:r>
              <a:rPr lang="zh-CN" altLang="en-US" sz="1600">
                <a:solidFill>
                  <a:schemeClr val="tx1"/>
                </a:solidFill>
                <a:latin typeface="微软雅黑" panose="020B0503020204020204" pitchFamily="34" charset="-122"/>
                <a:ea typeface="微软雅黑" panose="020B0503020204020204" pitchFamily="34" charset="-122"/>
              </a:rPr>
              <a:t>（10）挑战性：不断创新工作内容，不断解决难题，不断实现自己想做的事情</a:t>
            </a:r>
            <a:endParaRPr lang="zh-CN" altLang="en-US" sz="1600">
              <a:solidFill>
                <a:schemeClr val="tx1"/>
              </a:solidFill>
              <a:latin typeface="微软雅黑" panose="020B0503020204020204" pitchFamily="34" charset="-122"/>
              <a:ea typeface="微软雅黑" panose="020B0503020204020204" pitchFamily="34" charset="-122"/>
            </a:endParaRPr>
          </a:p>
        </p:txBody>
      </p:sp>
      <p:grpSp>
        <p:nvGrpSpPr>
          <p:cNvPr id="11" name="组合 10"/>
          <p:cNvGrpSpPr>
            <a:grpSpLocks noChangeAspect="1"/>
          </p:cNvGrpSpPr>
          <p:nvPr>
            <p:custDataLst>
              <p:tags r:id="rId1"/>
            </p:custDataLst>
          </p:nvPr>
        </p:nvGrpSpPr>
        <p:grpSpPr>
          <a:xfrm>
            <a:off x="374857" y="842901"/>
            <a:ext cx="696639" cy="697468"/>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14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649"/>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900"/>
                                  </p:stCondLst>
                                  <p:childTnLst>
                                    <p:set>
                                      <p:cBhvr>
                                        <p:cTn id="32" dur="1" fill="hold">
                                          <p:stCondLst>
                                            <p:cond delay="0"/>
                                          </p:stCondLst>
                                        </p:cTn>
                                        <p:tgtEl>
                                          <p:spTgt spid="8"/>
                                        </p:tgtEl>
                                        <p:attrNameLst>
                                          <p:attrName>style.visibility</p:attrName>
                                        </p:attrNameLst>
                                      </p:cBhvr>
                                      <p:to>
                                        <p:strVal val="visible"/>
                                      </p:to>
                                    </p:set>
                                    <p:animEffect transition="in" filter="wipe(up)">
                                      <p:cBhvr>
                                        <p:cTn id="3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任务三</a:t>
            </a:r>
            <a:r>
              <a:rPr lang="en-US" altLang="zh-CN" sz="1700" b="1" dirty="0">
                <a:solidFill>
                  <a:srgbClr val="1B4367"/>
                </a:solidFill>
                <a:cs typeface="+mn-ea"/>
                <a:sym typeface="+mn-lt"/>
              </a:rPr>
              <a:t>  </a:t>
            </a:r>
            <a:r>
              <a:rPr lang="zh-CN" altLang="en-US" sz="1700" b="1" dirty="0">
                <a:solidFill>
                  <a:srgbClr val="1B4367"/>
                </a:solidFill>
                <a:cs typeface="+mn-ea"/>
                <a:sym typeface="+mn-lt"/>
              </a:rPr>
              <a:t>个人职业价值观探索</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163955" y="791845"/>
            <a:ext cx="5520055"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rPr>
              <a:t>二、确立正确的职业价值观</a:t>
            </a:r>
            <a:endParaRPr lang="zh-CN" altLang="en-US" sz="3200" b="1">
              <a:solidFill>
                <a:srgbClr val="1B4367"/>
              </a:solidFill>
              <a:latin typeface="微软雅黑" panose="020B0503020204020204" pitchFamily="34" charset="-122"/>
              <a:ea typeface="微软雅黑" panose="020B0503020204020204" pitchFamily="34" charset="-122"/>
            </a:endParaRPr>
          </a:p>
        </p:txBody>
      </p:sp>
      <p:grpSp>
        <p:nvGrpSpPr>
          <p:cNvPr id="11" name="组合 10"/>
          <p:cNvGrpSpPr>
            <a:grpSpLocks noChangeAspect="1"/>
          </p:cNvGrpSpPr>
          <p:nvPr>
            <p:custDataLst>
              <p:tags r:id="rId1"/>
            </p:custDataLst>
          </p:nvPr>
        </p:nvGrpSpPr>
        <p:grpSpPr>
          <a:xfrm>
            <a:off x="374857" y="734951"/>
            <a:ext cx="696639" cy="697468"/>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grpSp>
        <p:nvGrpSpPr>
          <p:cNvPr id="48" name="组合 27"/>
          <p:cNvGrpSpPr>
            <a:grpSpLocks noChangeAspect="1"/>
          </p:cNvGrpSpPr>
          <p:nvPr>
            <p:custDataLst>
              <p:tags r:id="rId4"/>
            </p:custDataLst>
          </p:nvPr>
        </p:nvGrpSpPr>
        <p:grpSpPr bwMode="auto">
          <a:xfrm>
            <a:off x="758057" y="2730408"/>
            <a:ext cx="1153049" cy="556565"/>
            <a:chOff x="0" y="234675"/>
            <a:chExt cx="2166010" cy="1045342"/>
          </a:xfrm>
          <a:solidFill>
            <a:srgbClr val="1B4367"/>
          </a:solidFill>
        </p:grpSpPr>
        <p:sp>
          <p:nvSpPr>
            <p:cNvPr id="49" name="任意多边形 14"/>
            <p:cNvSpPr/>
            <p:nvPr>
              <p:custDataLst>
                <p:tags r:id="rId5"/>
              </p:custDataLst>
            </p:nvPr>
          </p:nvSpPr>
          <p:spPr bwMode="auto">
            <a:xfrm>
              <a:off x="433519" y="234675"/>
              <a:ext cx="1732491" cy="1045342"/>
            </a:xfrm>
            <a:prstGeom prst="roundRect">
              <a:avLst/>
            </a:prstGeom>
            <a:grpFill/>
            <a:ln w="9525">
              <a:solidFill>
                <a:schemeClr val="tx1">
                  <a:lumMod val="75000"/>
                  <a:lumOff val="25000"/>
                </a:schemeClr>
              </a:solidFill>
              <a:miter lim="800000"/>
            </a:ln>
          </p:spPr>
          <p:txBody>
            <a:bodyPr lIns="481462" tIns="239269" rIns="478992" bIns="239269" anchor="ctr"/>
            <a:lstStyle/>
            <a:p>
              <a:pPr marL="128905" lvl="1" indent="-128905" defTabSz="633095" eaLnBrk="1" hangingPunct="1">
                <a:lnSpc>
                  <a:spcPct val="90000"/>
                </a:lnSpc>
                <a:spcAft>
                  <a:spcPct val="15000"/>
                </a:spcAft>
                <a:buFont typeface="Arial" panose="020B0604020202020204" pitchFamily="34" charset="0"/>
                <a:buChar char="•"/>
              </a:pPr>
              <a:endParaRPr lang="zh-CN" altLang="en-US" sz="1400">
                <a:solidFill>
                  <a:schemeClr val="bg1"/>
                </a:solidFill>
                <a:latin typeface="微软雅黑" panose="020B0503020204020204" pitchFamily="34" charset="-122"/>
                <a:ea typeface="微软雅黑" panose="020B0503020204020204" pitchFamily="34" charset="-122"/>
              </a:endParaRPr>
            </a:p>
            <a:p>
              <a:pPr marL="128905" lvl="1" indent="-128905" defTabSz="633095" eaLnBrk="1" hangingPunct="1">
                <a:lnSpc>
                  <a:spcPct val="90000"/>
                </a:lnSpc>
                <a:spcAft>
                  <a:spcPct val="15000"/>
                </a:spcAft>
                <a:buFont typeface="Arial" panose="020B0604020202020204" pitchFamily="34" charset="0"/>
                <a:buChar char="•"/>
              </a:pP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0" name="任意多边形 15"/>
            <p:cNvSpPr/>
            <p:nvPr>
              <p:custDataLst>
                <p:tags r:id="rId6"/>
              </p:custDataLst>
            </p:nvPr>
          </p:nvSpPr>
          <p:spPr bwMode="auto">
            <a:xfrm>
              <a:off x="0" y="323896"/>
              <a:ext cx="867039" cy="866899"/>
            </a:xfrm>
            <a:custGeom>
              <a:avLst/>
              <a:gdLst>
                <a:gd name="T0" fmla="*/ 0 w 866404"/>
                <a:gd name="T1" fmla="*/ 433945 h 866404"/>
                <a:gd name="T2" fmla="*/ 434156 w 866404"/>
                <a:gd name="T3" fmla="*/ 0 h 866404"/>
                <a:gd name="T4" fmla="*/ 868310 w 866404"/>
                <a:gd name="T5" fmla="*/ 433945 h 866404"/>
                <a:gd name="T6" fmla="*/ 434156 w 866404"/>
                <a:gd name="T7" fmla="*/ 867890 h 866404"/>
                <a:gd name="T8" fmla="*/ 0 w 866404"/>
                <a:gd name="T9" fmla="*/ 433945 h 866404"/>
                <a:gd name="T10" fmla="*/ 0 60000 65536"/>
                <a:gd name="T11" fmla="*/ 0 60000 65536"/>
                <a:gd name="T12" fmla="*/ 0 60000 65536"/>
                <a:gd name="T13" fmla="*/ 0 60000 65536"/>
                <a:gd name="T14" fmla="*/ 0 60000 65536"/>
                <a:gd name="T15" fmla="*/ 0 w 866404"/>
                <a:gd name="T16" fmla="*/ 0 h 866404"/>
                <a:gd name="T17" fmla="*/ 866404 w 866404"/>
                <a:gd name="T18" fmla="*/ 866404 h 866404"/>
              </a:gdLst>
              <a:ahLst/>
              <a:cxnLst>
                <a:cxn ang="T10">
                  <a:pos x="T0" y="T1"/>
                </a:cxn>
                <a:cxn ang="T11">
                  <a:pos x="T2" y="T3"/>
                </a:cxn>
                <a:cxn ang="T12">
                  <a:pos x="T4" y="T5"/>
                </a:cxn>
                <a:cxn ang="T13">
                  <a:pos x="T6" y="T7"/>
                </a:cxn>
                <a:cxn ang="T14">
                  <a:pos x="T8" y="T9"/>
                </a:cxn>
              </a:cxnLst>
              <a:rect l="T15" t="T16" r="T17" b="T18"/>
              <a:pathLst>
                <a:path w="866404" h="866404">
                  <a:moveTo>
                    <a:pt x="0" y="433202"/>
                  </a:moveTo>
                  <a:cubicBezTo>
                    <a:pt x="0" y="193951"/>
                    <a:pt x="193951" y="0"/>
                    <a:pt x="433202" y="0"/>
                  </a:cubicBezTo>
                  <a:cubicBezTo>
                    <a:pt x="672453" y="0"/>
                    <a:pt x="866404" y="193951"/>
                    <a:pt x="866404" y="433202"/>
                  </a:cubicBezTo>
                  <a:cubicBezTo>
                    <a:pt x="866404" y="672453"/>
                    <a:pt x="672453" y="866404"/>
                    <a:pt x="433202" y="866404"/>
                  </a:cubicBezTo>
                  <a:cubicBezTo>
                    <a:pt x="193951" y="866404"/>
                    <a:pt x="0" y="672453"/>
                    <a:pt x="0" y="433202"/>
                  </a:cubicBezTo>
                  <a:close/>
                </a:path>
              </a:pathLst>
            </a:custGeom>
            <a:grpFill/>
            <a:ln w="19050">
              <a:solidFill>
                <a:schemeClr val="bg1"/>
              </a:solidFill>
              <a:miter lim="800000"/>
            </a:ln>
          </p:spPr>
          <p:txBody>
            <a:bodyPr lIns="139582" tIns="139582" rIns="139582" bIns="139582" anchor="ctr"/>
            <a:lstStyle/>
            <a:p>
              <a:pPr algn="ctr" defTabSz="666750" eaLnBrk="1" hangingPunct="1">
                <a:lnSpc>
                  <a:spcPct val="90000"/>
                </a:lnSpc>
                <a:spcAft>
                  <a:spcPct val="35000"/>
                </a:spcAft>
              </a:pPr>
              <a:r>
                <a:rPr lang="en-US" altLang="zh-CN" sz="2100">
                  <a:solidFill>
                    <a:schemeClr val="bg1"/>
                  </a:solidFill>
                  <a:latin typeface="微软雅黑" panose="020B0503020204020204" pitchFamily="34" charset="-122"/>
                  <a:ea typeface="微软雅黑" panose="020B0503020204020204" pitchFamily="34" charset="-122"/>
                </a:rPr>
                <a:t>1</a:t>
              </a:r>
              <a:endParaRPr lang="zh-CN" altLang="en-US" sz="2100">
                <a:solidFill>
                  <a:schemeClr val="bg1"/>
                </a:solidFill>
                <a:latin typeface="微软雅黑" panose="020B0503020204020204" pitchFamily="34" charset="-122"/>
                <a:ea typeface="微软雅黑" panose="020B0503020204020204" pitchFamily="34" charset="-122"/>
              </a:endParaRPr>
            </a:p>
          </p:txBody>
        </p:sp>
        <p:sp>
          <p:nvSpPr>
            <p:cNvPr id="51" name="Freeform 13"/>
            <p:cNvSpPr/>
            <p:nvPr>
              <p:custDataLst>
                <p:tags r:id="rId7"/>
              </p:custDataLst>
            </p:nvPr>
          </p:nvSpPr>
          <p:spPr bwMode="auto">
            <a:xfrm>
              <a:off x="1202687" y="583515"/>
              <a:ext cx="371639" cy="347662"/>
            </a:xfrm>
            <a:custGeom>
              <a:avLst/>
              <a:gdLst>
                <a:gd name="T0" fmla="*/ 489318417 w 257"/>
                <a:gd name="T1" fmla="*/ 49945036 h 241"/>
                <a:gd name="T2" fmla="*/ 384763496 w 257"/>
                <a:gd name="T3" fmla="*/ 0 h 241"/>
                <a:gd name="T4" fmla="*/ 288572622 w 257"/>
                <a:gd name="T5" fmla="*/ 49945036 h 241"/>
                <a:gd name="T6" fmla="*/ 41821679 w 257"/>
                <a:gd name="T7" fmla="*/ 299670218 h 241"/>
                <a:gd name="T8" fmla="*/ 41821679 w 257"/>
                <a:gd name="T9" fmla="*/ 457829019 h 241"/>
                <a:gd name="T10" fmla="*/ 198654783 w 257"/>
                <a:gd name="T11" fmla="*/ 457829019 h 241"/>
                <a:gd name="T12" fmla="*/ 432859656 w 257"/>
                <a:gd name="T13" fmla="*/ 220590818 h 241"/>
                <a:gd name="T14" fmla="*/ 443314715 w 257"/>
                <a:gd name="T15" fmla="*/ 93646583 h 241"/>
                <a:gd name="T16" fmla="*/ 319939243 w 257"/>
                <a:gd name="T17" fmla="*/ 106133563 h 241"/>
                <a:gd name="T18" fmla="*/ 92008851 w 257"/>
                <a:gd name="T19" fmla="*/ 339209918 h 241"/>
                <a:gd name="T20" fmla="*/ 92008851 w 257"/>
                <a:gd name="T21" fmla="*/ 362100792 h 241"/>
                <a:gd name="T22" fmla="*/ 115011425 w 257"/>
                <a:gd name="T23" fmla="*/ 362100792 h 241"/>
                <a:gd name="T24" fmla="*/ 342941817 w 257"/>
                <a:gd name="T25" fmla="*/ 129024437 h 241"/>
                <a:gd name="T26" fmla="*/ 422403152 w 257"/>
                <a:gd name="T27" fmla="*/ 116538899 h 241"/>
                <a:gd name="T28" fmla="*/ 409857082 w 257"/>
                <a:gd name="T29" fmla="*/ 197698501 h 241"/>
                <a:gd name="T30" fmla="*/ 175653655 w 257"/>
                <a:gd name="T31" fmla="*/ 434936703 h 241"/>
                <a:gd name="T32" fmla="*/ 64824253 w 257"/>
                <a:gd name="T33" fmla="*/ 434936703 h 241"/>
                <a:gd name="T34" fmla="*/ 64824253 w 257"/>
                <a:gd name="T35" fmla="*/ 322561092 h 241"/>
                <a:gd name="T36" fmla="*/ 311575196 w 257"/>
                <a:gd name="T37" fmla="*/ 70755709 h 241"/>
                <a:gd name="T38" fmla="*/ 384763496 w 257"/>
                <a:gd name="T39" fmla="*/ 33296210 h 241"/>
                <a:gd name="T40" fmla="*/ 466317289 w 257"/>
                <a:gd name="T41" fmla="*/ 72835910 h 241"/>
                <a:gd name="T42" fmla="*/ 503956945 w 257"/>
                <a:gd name="T43" fmla="*/ 153996955 h 241"/>
                <a:gd name="T44" fmla="*/ 466317289 w 257"/>
                <a:gd name="T45" fmla="*/ 230994711 h 241"/>
                <a:gd name="T46" fmla="*/ 328303290 w 257"/>
                <a:gd name="T47" fmla="*/ 370424484 h 241"/>
                <a:gd name="T48" fmla="*/ 328303290 w 257"/>
                <a:gd name="T49" fmla="*/ 393316801 h 241"/>
                <a:gd name="T50" fmla="*/ 351305864 w 257"/>
                <a:gd name="T51" fmla="*/ 393316801 h 241"/>
                <a:gd name="T52" fmla="*/ 487227405 w 257"/>
                <a:gd name="T53" fmla="*/ 253887028 h 241"/>
                <a:gd name="T54" fmla="*/ 535323565 w 257"/>
                <a:gd name="T55" fmla="*/ 156078599 h 241"/>
                <a:gd name="T56" fmla="*/ 489318417 w 257"/>
                <a:gd name="T57" fmla="*/ 49945036 h 24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57" h="241">
                  <a:moveTo>
                    <a:pt x="234" y="24"/>
                  </a:moveTo>
                  <a:cubicBezTo>
                    <a:pt x="218" y="8"/>
                    <a:pt x="201" y="0"/>
                    <a:pt x="184" y="0"/>
                  </a:cubicBezTo>
                  <a:cubicBezTo>
                    <a:pt x="156" y="2"/>
                    <a:pt x="138" y="23"/>
                    <a:pt x="138" y="24"/>
                  </a:cubicBezTo>
                  <a:cubicBezTo>
                    <a:pt x="20" y="144"/>
                    <a:pt x="20" y="144"/>
                    <a:pt x="20" y="144"/>
                  </a:cubicBezTo>
                  <a:cubicBezTo>
                    <a:pt x="0" y="165"/>
                    <a:pt x="0" y="199"/>
                    <a:pt x="20" y="220"/>
                  </a:cubicBezTo>
                  <a:cubicBezTo>
                    <a:pt x="41" y="241"/>
                    <a:pt x="74" y="241"/>
                    <a:pt x="95" y="220"/>
                  </a:cubicBezTo>
                  <a:cubicBezTo>
                    <a:pt x="207" y="106"/>
                    <a:pt x="207" y="106"/>
                    <a:pt x="207" y="106"/>
                  </a:cubicBezTo>
                  <a:cubicBezTo>
                    <a:pt x="224" y="88"/>
                    <a:pt x="227" y="61"/>
                    <a:pt x="212" y="45"/>
                  </a:cubicBezTo>
                  <a:cubicBezTo>
                    <a:pt x="198" y="30"/>
                    <a:pt x="171" y="33"/>
                    <a:pt x="153" y="51"/>
                  </a:cubicBezTo>
                  <a:cubicBezTo>
                    <a:pt x="44" y="163"/>
                    <a:pt x="44" y="163"/>
                    <a:pt x="44" y="163"/>
                  </a:cubicBezTo>
                  <a:cubicBezTo>
                    <a:pt x="41" y="166"/>
                    <a:pt x="41" y="171"/>
                    <a:pt x="44" y="174"/>
                  </a:cubicBezTo>
                  <a:cubicBezTo>
                    <a:pt x="47" y="177"/>
                    <a:pt x="52" y="177"/>
                    <a:pt x="55" y="174"/>
                  </a:cubicBezTo>
                  <a:cubicBezTo>
                    <a:pt x="164" y="62"/>
                    <a:pt x="164" y="62"/>
                    <a:pt x="164" y="62"/>
                  </a:cubicBezTo>
                  <a:cubicBezTo>
                    <a:pt x="176" y="50"/>
                    <a:pt x="193" y="47"/>
                    <a:pt x="202" y="56"/>
                  </a:cubicBezTo>
                  <a:cubicBezTo>
                    <a:pt x="210" y="65"/>
                    <a:pt x="208" y="83"/>
                    <a:pt x="196" y="95"/>
                  </a:cubicBezTo>
                  <a:cubicBezTo>
                    <a:pt x="84" y="209"/>
                    <a:pt x="84" y="209"/>
                    <a:pt x="84" y="209"/>
                  </a:cubicBezTo>
                  <a:cubicBezTo>
                    <a:pt x="70" y="225"/>
                    <a:pt x="46" y="225"/>
                    <a:pt x="31" y="209"/>
                  </a:cubicBezTo>
                  <a:cubicBezTo>
                    <a:pt x="16" y="194"/>
                    <a:pt x="16" y="170"/>
                    <a:pt x="31" y="155"/>
                  </a:cubicBezTo>
                  <a:cubicBezTo>
                    <a:pt x="149" y="34"/>
                    <a:pt x="149" y="34"/>
                    <a:pt x="149" y="34"/>
                  </a:cubicBezTo>
                  <a:cubicBezTo>
                    <a:pt x="149" y="34"/>
                    <a:pt x="163" y="17"/>
                    <a:pt x="184" y="16"/>
                  </a:cubicBezTo>
                  <a:cubicBezTo>
                    <a:pt x="197" y="15"/>
                    <a:pt x="210" y="22"/>
                    <a:pt x="223" y="35"/>
                  </a:cubicBezTo>
                  <a:cubicBezTo>
                    <a:pt x="236" y="47"/>
                    <a:pt x="242" y="61"/>
                    <a:pt x="241" y="74"/>
                  </a:cubicBezTo>
                  <a:cubicBezTo>
                    <a:pt x="240" y="95"/>
                    <a:pt x="224" y="111"/>
                    <a:pt x="223" y="111"/>
                  </a:cubicBezTo>
                  <a:cubicBezTo>
                    <a:pt x="157" y="178"/>
                    <a:pt x="157" y="178"/>
                    <a:pt x="157" y="178"/>
                  </a:cubicBezTo>
                  <a:cubicBezTo>
                    <a:pt x="155" y="181"/>
                    <a:pt x="155" y="186"/>
                    <a:pt x="157" y="189"/>
                  </a:cubicBezTo>
                  <a:cubicBezTo>
                    <a:pt x="160" y="192"/>
                    <a:pt x="165" y="192"/>
                    <a:pt x="168" y="189"/>
                  </a:cubicBezTo>
                  <a:cubicBezTo>
                    <a:pt x="233" y="122"/>
                    <a:pt x="233" y="122"/>
                    <a:pt x="233" y="122"/>
                  </a:cubicBezTo>
                  <a:cubicBezTo>
                    <a:pt x="234" y="122"/>
                    <a:pt x="255" y="103"/>
                    <a:pt x="256" y="75"/>
                  </a:cubicBezTo>
                  <a:cubicBezTo>
                    <a:pt x="257" y="57"/>
                    <a:pt x="249" y="40"/>
                    <a:pt x="234" y="2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grpSp>
      <p:grpSp>
        <p:nvGrpSpPr>
          <p:cNvPr id="52" name="组合 29"/>
          <p:cNvGrpSpPr>
            <a:grpSpLocks noChangeAspect="1"/>
          </p:cNvGrpSpPr>
          <p:nvPr>
            <p:custDataLst>
              <p:tags r:id="rId8"/>
            </p:custDataLst>
          </p:nvPr>
        </p:nvGrpSpPr>
        <p:grpSpPr bwMode="auto">
          <a:xfrm>
            <a:off x="5141351" y="2730408"/>
            <a:ext cx="1153795" cy="556565"/>
            <a:chOff x="0" y="234675"/>
            <a:chExt cx="2166010" cy="1045342"/>
          </a:xfrm>
          <a:solidFill>
            <a:srgbClr val="1B4367"/>
          </a:solidFill>
        </p:grpSpPr>
        <p:sp>
          <p:nvSpPr>
            <p:cNvPr id="53" name="任意多边形 18"/>
            <p:cNvSpPr/>
            <p:nvPr>
              <p:custDataLst>
                <p:tags r:id="rId9"/>
              </p:custDataLst>
            </p:nvPr>
          </p:nvSpPr>
          <p:spPr bwMode="auto">
            <a:xfrm>
              <a:off x="433202" y="234675"/>
              <a:ext cx="1732808" cy="1045342"/>
            </a:xfrm>
            <a:prstGeom prst="roundRect">
              <a:avLst/>
            </a:prstGeom>
            <a:grpFill/>
            <a:ln w="9525">
              <a:solidFill>
                <a:schemeClr val="tx1">
                  <a:lumMod val="75000"/>
                  <a:lumOff val="25000"/>
                </a:schemeClr>
              </a:solidFill>
              <a:miter lim="800000"/>
            </a:ln>
          </p:spPr>
          <p:txBody>
            <a:bodyPr lIns="481462" tIns="239269" rIns="478992" bIns="239269" anchor="ctr"/>
            <a:lstStyle/>
            <a:p>
              <a:pPr marL="128905" lvl="1" indent="-128905" defTabSz="633095" eaLnBrk="1" hangingPunct="1">
                <a:lnSpc>
                  <a:spcPct val="90000"/>
                </a:lnSpc>
                <a:spcAft>
                  <a:spcPct val="15000"/>
                </a:spcAft>
                <a:buFont typeface="Arial" panose="020B0604020202020204" pitchFamily="34" charset="0"/>
                <a:buChar char="•"/>
              </a:pPr>
              <a:endParaRPr lang="zh-CN" altLang="en-US" sz="1400">
                <a:solidFill>
                  <a:schemeClr val="bg1"/>
                </a:solidFill>
                <a:latin typeface="微软雅黑" panose="020B0503020204020204" pitchFamily="34" charset="-122"/>
                <a:ea typeface="微软雅黑" panose="020B0503020204020204" pitchFamily="34" charset="-122"/>
              </a:endParaRPr>
            </a:p>
            <a:p>
              <a:pPr marL="128905" lvl="1" indent="-128905" defTabSz="633095" eaLnBrk="1" hangingPunct="1">
                <a:lnSpc>
                  <a:spcPct val="90000"/>
                </a:lnSpc>
                <a:spcAft>
                  <a:spcPct val="15000"/>
                </a:spcAft>
                <a:buFont typeface="Arial" panose="020B0604020202020204" pitchFamily="34" charset="0"/>
                <a:buChar char="•"/>
              </a:pP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4" name="任意多边形 19"/>
            <p:cNvSpPr/>
            <p:nvPr>
              <p:custDataLst>
                <p:tags r:id="rId10"/>
              </p:custDataLst>
            </p:nvPr>
          </p:nvSpPr>
          <p:spPr bwMode="auto">
            <a:xfrm>
              <a:off x="0" y="323896"/>
              <a:ext cx="866404" cy="866899"/>
            </a:xfrm>
            <a:custGeom>
              <a:avLst/>
              <a:gdLst>
                <a:gd name="T0" fmla="*/ 0 w 866404"/>
                <a:gd name="T1" fmla="*/ 433945 h 866404"/>
                <a:gd name="T2" fmla="*/ 433202 w 866404"/>
                <a:gd name="T3" fmla="*/ 0 h 866404"/>
                <a:gd name="T4" fmla="*/ 866404 w 866404"/>
                <a:gd name="T5" fmla="*/ 433945 h 866404"/>
                <a:gd name="T6" fmla="*/ 433202 w 866404"/>
                <a:gd name="T7" fmla="*/ 867890 h 866404"/>
                <a:gd name="T8" fmla="*/ 0 w 866404"/>
                <a:gd name="T9" fmla="*/ 433945 h 866404"/>
                <a:gd name="T10" fmla="*/ 0 60000 65536"/>
                <a:gd name="T11" fmla="*/ 0 60000 65536"/>
                <a:gd name="T12" fmla="*/ 0 60000 65536"/>
                <a:gd name="T13" fmla="*/ 0 60000 65536"/>
                <a:gd name="T14" fmla="*/ 0 60000 65536"/>
                <a:gd name="T15" fmla="*/ 0 w 866404"/>
                <a:gd name="T16" fmla="*/ 0 h 866404"/>
                <a:gd name="T17" fmla="*/ 866404 w 866404"/>
                <a:gd name="T18" fmla="*/ 866404 h 866404"/>
              </a:gdLst>
              <a:ahLst/>
              <a:cxnLst>
                <a:cxn ang="T10">
                  <a:pos x="T0" y="T1"/>
                </a:cxn>
                <a:cxn ang="T11">
                  <a:pos x="T2" y="T3"/>
                </a:cxn>
                <a:cxn ang="T12">
                  <a:pos x="T4" y="T5"/>
                </a:cxn>
                <a:cxn ang="T13">
                  <a:pos x="T6" y="T7"/>
                </a:cxn>
                <a:cxn ang="T14">
                  <a:pos x="T8" y="T9"/>
                </a:cxn>
              </a:cxnLst>
              <a:rect l="T15" t="T16" r="T17" b="T18"/>
              <a:pathLst>
                <a:path w="866404" h="866404">
                  <a:moveTo>
                    <a:pt x="0" y="433202"/>
                  </a:moveTo>
                  <a:cubicBezTo>
                    <a:pt x="0" y="193951"/>
                    <a:pt x="193951" y="0"/>
                    <a:pt x="433202" y="0"/>
                  </a:cubicBezTo>
                  <a:cubicBezTo>
                    <a:pt x="672453" y="0"/>
                    <a:pt x="866404" y="193951"/>
                    <a:pt x="866404" y="433202"/>
                  </a:cubicBezTo>
                  <a:cubicBezTo>
                    <a:pt x="866404" y="672453"/>
                    <a:pt x="672453" y="866404"/>
                    <a:pt x="433202" y="866404"/>
                  </a:cubicBezTo>
                  <a:cubicBezTo>
                    <a:pt x="193951" y="866404"/>
                    <a:pt x="0" y="672453"/>
                    <a:pt x="0" y="433202"/>
                  </a:cubicBezTo>
                  <a:close/>
                </a:path>
              </a:pathLst>
            </a:custGeom>
            <a:grpFill/>
            <a:ln w="19050">
              <a:solidFill>
                <a:schemeClr val="bg1"/>
              </a:solidFill>
              <a:miter lim="800000"/>
            </a:ln>
          </p:spPr>
          <p:txBody>
            <a:bodyPr lIns="139582" tIns="139582" rIns="139582" bIns="139582" anchor="ctr"/>
            <a:lstStyle/>
            <a:p>
              <a:pPr algn="ctr" defTabSz="666750" eaLnBrk="1" hangingPunct="1">
                <a:lnSpc>
                  <a:spcPct val="90000"/>
                </a:lnSpc>
                <a:spcAft>
                  <a:spcPct val="35000"/>
                </a:spcAft>
              </a:pPr>
              <a:r>
                <a:rPr lang="en-US" altLang="zh-CN" sz="2100">
                  <a:solidFill>
                    <a:schemeClr val="bg1"/>
                  </a:solidFill>
                  <a:latin typeface="微软雅黑" panose="020B0503020204020204" pitchFamily="34" charset="-122"/>
                  <a:ea typeface="微软雅黑" panose="020B0503020204020204" pitchFamily="34" charset="-122"/>
                </a:rPr>
                <a:t>3</a:t>
              </a:r>
              <a:endParaRPr lang="zh-CN" altLang="en-US" sz="2100">
                <a:solidFill>
                  <a:schemeClr val="bg1"/>
                </a:solidFill>
                <a:latin typeface="微软雅黑" panose="020B0503020204020204" pitchFamily="34" charset="-122"/>
                <a:ea typeface="微软雅黑" panose="020B0503020204020204" pitchFamily="34" charset="-122"/>
              </a:endParaRPr>
            </a:p>
          </p:txBody>
        </p:sp>
        <p:sp>
          <p:nvSpPr>
            <p:cNvPr id="55" name="Freeform 14"/>
            <p:cNvSpPr>
              <a:spLocks noEditPoints="1"/>
            </p:cNvSpPr>
            <p:nvPr>
              <p:custDataLst>
                <p:tags r:id="rId11"/>
              </p:custDataLst>
            </p:nvPr>
          </p:nvSpPr>
          <p:spPr bwMode="auto">
            <a:xfrm>
              <a:off x="1212278" y="581118"/>
              <a:ext cx="352457" cy="352457"/>
            </a:xfrm>
            <a:custGeom>
              <a:avLst/>
              <a:gdLst>
                <a:gd name="T0" fmla="*/ 327681910 w 147"/>
                <a:gd name="T1" fmla="*/ 845074400 h 147"/>
                <a:gd name="T2" fmla="*/ 0 w 147"/>
                <a:gd name="T3" fmla="*/ 0 h 147"/>
                <a:gd name="T4" fmla="*/ 845074400 w 147"/>
                <a:gd name="T5" fmla="*/ 356425138 h 147"/>
                <a:gd name="T6" fmla="*/ 454156429 w 147"/>
                <a:gd name="T7" fmla="*/ 454156429 h 147"/>
                <a:gd name="T8" fmla="*/ 327681910 w 147"/>
                <a:gd name="T9" fmla="*/ 845074400 h 147"/>
                <a:gd name="T10" fmla="*/ 97728893 w 147"/>
                <a:gd name="T11" fmla="*/ 97728893 h 147"/>
                <a:gd name="T12" fmla="*/ 321932306 w 147"/>
                <a:gd name="T13" fmla="*/ 684107049 h 147"/>
                <a:gd name="T14" fmla="*/ 413913992 w 147"/>
                <a:gd name="T15" fmla="*/ 413913992 h 147"/>
                <a:gd name="T16" fmla="*/ 678359842 w 147"/>
                <a:gd name="T17" fmla="*/ 344928327 h 147"/>
                <a:gd name="T18" fmla="*/ 97728893 w 147"/>
                <a:gd name="T19" fmla="*/ 97728893 h 14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47" h="147">
                  <a:moveTo>
                    <a:pt x="57" y="147"/>
                  </a:moveTo>
                  <a:lnTo>
                    <a:pt x="0" y="0"/>
                  </a:lnTo>
                  <a:lnTo>
                    <a:pt x="147" y="62"/>
                  </a:lnTo>
                  <a:lnTo>
                    <a:pt x="79" y="79"/>
                  </a:lnTo>
                  <a:lnTo>
                    <a:pt x="57" y="147"/>
                  </a:lnTo>
                  <a:close/>
                  <a:moveTo>
                    <a:pt x="17" y="17"/>
                  </a:moveTo>
                  <a:lnTo>
                    <a:pt x="56" y="119"/>
                  </a:lnTo>
                  <a:lnTo>
                    <a:pt x="72" y="72"/>
                  </a:lnTo>
                  <a:lnTo>
                    <a:pt x="118" y="60"/>
                  </a:lnTo>
                  <a:lnTo>
                    <a:pt x="17" y="17"/>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grpSp>
      <p:grpSp>
        <p:nvGrpSpPr>
          <p:cNvPr id="56" name="组合 28"/>
          <p:cNvGrpSpPr>
            <a:grpSpLocks noChangeAspect="1"/>
          </p:cNvGrpSpPr>
          <p:nvPr>
            <p:custDataLst>
              <p:tags r:id="rId12"/>
            </p:custDataLst>
          </p:nvPr>
        </p:nvGrpSpPr>
        <p:grpSpPr bwMode="auto">
          <a:xfrm>
            <a:off x="2806456" y="2730408"/>
            <a:ext cx="1153795" cy="556565"/>
            <a:chOff x="0" y="234675"/>
            <a:chExt cx="2166010" cy="1045342"/>
          </a:xfrm>
          <a:solidFill>
            <a:srgbClr val="1B4367"/>
          </a:solidFill>
        </p:grpSpPr>
        <p:sp>
          <p:nvSpPr>
            <p:cNvPr id="57" name="任意多边形 16"/>
            <p:cNvSpPr/>
            <p:nvPr>
              <p:custDataLst>
                <p:tags r:id="rId13"/>
              </p:custDataLst>
            </p:nvPr>
          </p:nvSpPr>
          <p:spPr bwMode="auto">
            <a:xfrm>
              <a:off x="433203" y="234675"/>
              <a:ext cx="1732807" cy="1045342"/>
            </a:xfrm>
            <a:prstGeom prst="roundRect">
              <a:avLst/>
            </a:prstGeom>
            <a:grpFill/>
            <a:ln w="9525">
              <a:solidFill>
                <a:schemeClr val="tx1">
                  <a:lumMod val="75000"/>
                  <a:lumOff val="25000"/>
                </a:schemeClr>
              </a:solidFill>
              <a:miter lim="800000"/>
            </a:ln>
          </p:spPr>
          <p:txBody>
            <a:bodyPr lIns="481462" tIns="239269" rIns="478992" bIns="239269" anchor="ctr"/>
            <a:lstStyle/>
            <a:p>
              <a:pPr marL="128905" lvl="1" indent="-128905" defTabSz="633095" eaLnBrk="1" hangingPunct="1">
                <a:lnSpc>
                  <a:spcPct val="90000"/>
                </a:lnSpc>
                <a:spcAft>
                  <a:spcPct val="15000"/>
                </a:spcAft>
                <a:buFont typeface="Arial" panose="020B0604020202020204" pitchFamily="34" charset="0"/>
                <a:buChar char="•"/>
              </a:pPr>
              <a:endParaRPr lang="zh-CN" altLang="en-US" sz="1400" dirty="0">
                <a:solidFill>
                  <a:schemeClr val="bg1"/>
                </a:solidFill>
                <a:latin typeface="微软雅黑" panose="020B0503020204020204" pitchFamily="34" charset="-122"/>
                <a:ea typeface="微软雅黑" panose="020B0503020204020204" pitchFamily="34" charset="-122"/>
              </a:endParaRPr>
            </a:p>
            <a:p>
              <a:pPr marL="128905" lvl="1" indent="-128905" defTabSz="633095" eaLnBrk="1" hangingPunct="1">
                <a:lnSpc>
                  <a:spcPct val="90000"/>
                </a:lnSpc>
                <a:spcAft>
                  <a:spcPct val="15000"/>
                </a:spcAft>
                <a:buFont typeface="Arial" panose="020B0604020202020204" pitchFamily="34" charset="0"/>
                <a:buChar char="•"/>
              </a:pP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8" name="任意多边形 17"/>
            <p:cNvSpPr/>
            <p:nvPr>
              <p:custDataLst>
                <p:tags r:id="rId14"/>
              </p:custDataLst>
            </p:nvPr>
          </p:nvSpPr>
          <p:spPr bwMode="auto">
            <a:xfrm>
              <a:off x="0" y="323896"/>
              <a:ext cx="866404" cy="866899"/>
            </a:xfrm>
            <a:custGeom>
              <a:avLst/>
              <a:gdLst>
                <a:gd name="T0" fmla="*/ 0 w 866404"/>
                <a:gd name="T1" fmla="*/ 433945 h 866404"/>
                <a:gd name="T2" fmla="*/ 433202 w 866404"/>
                <a:gd name="T3" fmla="*/ 0 h 866404"/>
                <a:gd name="T4" fmla="*/ 866404 w 866404"/>
                <a:gd name="T5" fmla="*/ 433945 h 866404"/>
                <a:gd name="T6" fmla="*/ 433202 w 866404"/>
                <a:gd name="T7" fmla="*/ 867890 h 866404"/>
                <a:gd name="T8" fmla="*/ 0 w 866404"/>
                <a:gd name="T9" fmla="*/ 433945 h 866404"/>
                <a:gd name="T10" fmla="*/ 0 60000 65536"/>
                <a:gd name="T11" fmla="*/ 0 60000 65536"/>
                <a:gd name="T12" fmla="*/ 0 60000 65536"/>
                <a:gd name="T13" fmla="*/ 0 60000 65536"/>
                <a:gd name="T14" fmla="*/ 0 60000 65536"/>
                <a:gd name="T15" fmla="*/ 0 w 866404"/>
                <a:gd name="T16" fmla="*/ 0 h 866404"/>
                <a:gd name="T17" fmla="*/ 866404 w 866404"/>
                <a:gd name="T18" fmla="*/ 866404 h 866404"/>
              </a:gdLst>
              <a:ahLst/>
              <a:cxnLst>
                <a:cxn ang="T10">
                  <a:pos x="T0" y="T1"/>
                </a:cxn>
                <a:cxn ang="T11">
                  <a:pos x="T2" y="T3"/>
                </a:cxn>
                <a:cxn ang="T12">
                  <a:pos x="T4" y="T5"/>
                </a:cxn>
                <a:cxn ang="T13">
                  <a:pos x="T6" y="T7"/>
                </a:cxn>
                <a:cxn ang="T14">
                  <a:pos x="T8" y="T9"/>
                </a:cxn>
              </a:cxnLst>
              <a:rect l="T15" t="T16" r="T17" b="T18"/>
              <a:pathLst>
                <a:path w="866404" h="866404">
                  <a:moveTo>
                    <a:pt x="0" y="433202"/>
                  </a:moveTo>
                  <a:cubicBezTo>
                    <a:pt x="0" y="193951"/>
                    <a:pt x="193951" y="0"/>
                    <a:pt x="433202" y="0"/>
                  </a:cubicBezTo>
                  <a:cubicBezTo>
                    <a:pt x="672453" y="0"/>
                    <a:pt x="866404" y="193951"/>
                    <a:pt x="866404" y="433202"/>
                  </a:cubicBezTo>
                  <a:cubicBezTo>
                    <a:pt x="866404" y="672453"/>
                    <a:pt x="672453" y="866404"/>
                    <a:pt x="433202" y="866404"/>
                  </a:cubicBezTo>
                  <a:cubicBezTo>
                    <a:pt x="193951" y="866404"/>
                    <a:pt x="0" y="672453"/>
                    <a:pt x="0" y="433202"/>
                  </a:cubicBezTo>
                  <a:close/>
                </a:path>
              </a:pathLst>
            </a:custGeom>
            <a:grpFill/>
            <a:ln w="19050">
              <a:solidFill>
                <a:schemeClr val="bg1"/>
              </a:solidFill>
              <a:miter lim="800000"/>
            </a:ln>
          </p:spPr>
          <p:txBody>
            <a:bodyPr lIns="139582" tIns="139582" rIns="139582" bIns="139582" anchor="ctr"/>
            <a:lstStyle/>
            <a:p>
              <a:pPr algn="ctr" defTabSz="666750" eaLnBrk="1" hangingPunct="1">
                <a:lnSpc>
                  <a:spcPct val="90000"/>
                </a:lnSpc>
                <a:spcAft>
                  <a:spcPct val="35000"/>
                </a:spcAft>
              </a:pPr>
              <a:r>
                <a:rPr lang="en-US" altLang="zh-CN" sz="2100">
                  <a:solidFill>
                    <a:schemeClr val="bg1"/>
                  </a:solidFill>
                  <a:latin typeface="微软雅黑" panose="020B0503020204020204" pitchFamily="34" charset="-122"/>
                  <a:ea typeface="微软雅黑" panose="020B0503020204020204" pitchFamily="34" charset="-122"/>
                </a:rPr>
                <a:t>2</a:t>
              </a:r>
              <a:endParaRPr lang="zh-CN" altLang="en-US" sz="2100">
                <a:solidFill>
                  <a:schemeClr val="bg1"/>
                </a:solidFill>
                <a:latin typeface="微软雅黑" panose="020B0503020204020204" pitchFamily="34" charset="-122"/>
                <a:ea typeface="微软雅黑" panose="020B0503020204020204" pitchFamily="34" charset="-122"/>
              </a:endParaRPr>
            </a:p>
          </p:txBody>
        </p:sp>
        <p:sp>
          <p:nvSpPr>
            <p:cNvPr id="59" name="Freeform 19"/>
            <p:cNvSpPr>
              <a:spLocks noEditPoints="1"/>
            </p:cNvSpPr>
            <p:nvPr>
              <p:custDataLst>
                <p:tags r:id="rId15"/>
              </p:custDataLst>
            </p:nvPr>
          </p:nvSpPr>
          <p:spPr bwMode="auto">
            <a:xfrm>
              <a:off x="1157132" y="608691"/>
              <a:ext cx="462749" cy="297310"/>
            </a:xfrm>
            <a:custGeom>
              <a:avLst/>
              <a:gdLst>
                <a:gd name="T0" fmla="*/ 516520434 w 320"/>
                <a:gd name="T1" fmla="*/ 429093379 h 206"/>
                <a:gd name="T2" fmla="*/ 98284995 w 320"/>
                <a:gd name="T3" fmla="*/ 429093379 h 206"/>
                <a:gd name="T4" fmla="*/ 0 w 320"/>
                <a:gd name="T5" fmla="*/ 306197548 h 206"/>
                <a:gd name="T6" fmla="*/ 127562546 w 320"/>
                <a:gd name="T7" fmla="*/ 185384331 h 206"/>
                <a:gd name="T8" fmla="*/ 340862359 w 320"/>
                <a:gd name="T9" fmla="*/ 0 h 206"/>
                <a:gd name="T10" fmla="*/ 549980079 w 320"/>
                <a:gd name="T11" fmla="*/ 141642236 h 206"/>
                <a:gd name="T12" fmla="*/ 669176991 w 320"/>
                <a:gd name="T13" fmla="*/ 283284473 h 206"/>
                <a:gd name="T14" fmla="*/ 516520434 w 320"/>
                <a:gd name="T15" fmla="*/ 429093379 h 206"/>
                <a:gd name="T16" fmla="*/ 102467090 w 320"/>
                <a:gd name="T17" fmla="*/ 397848407 h 206"/>
                <a:gd name="T18" fmla="*/ 516520434 w 320"/>
                <a:gd name="T19" fmla="*/ 397848407 h 206"/>
                <a:gd name="T20" fmla="*/ 637809839 w 320"/>
                <a:gd name="T21" fmla="*/ 283284473 h 206"/>
                <a:gd name="T22" fmla="*/ 535341303 w 320"/>
                <a:gd name="T23" fmla="*/ 170804595 h 206"/>
                <a:gd name="T24" fmla="*/ 524886068 w 320"/>
                <a:gd name="T25" fmla="*/ 170804595 h 206"/>
                <a:gd name="T26" fmla="*/ 522795021 w 320"/>
                <a:gd name="T27" fmla="*/ 160388642 h 206"/>
                <a:gd name="T28" fmla="*/ 340862359 w 320"/>
                <a:gd name="T29" fmla="*/ 33327585 h 206"/>
                <a:gd name="T30" fmla="*/ 156838651 w 320"/>
                <a:gd name="T31" fmla="*/ 204132180 h 206"/>
                <a:gd name="T32" fmla="*/ 156838651 w 320"/>
                <a:gd name="T33" fmla="*/ 222878586 h 206"/>
                <a:gd name="T34" fmla="*/ 138017781 w 320"/>
                <a:gd name="T35" fmla="*/ 218713359 h 206"/>
                <a:gd name="T36" fmla="*/ 123379006 w 320"/>
                <a:gd name="T37" fmla="*/ 218713359 h 206"/>
                <a:gd name="T38" fmla="*/ 31367152 w 320"/>
                <a:gd name="T39" fmla="*/ 306197548 h 206"/>
                <a:gd name="T40" fmla="*/ 102467090 w 320"/>
                <a:gd name="T41" fmla="*/ 397848407 h 20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320" h="206">
                  <a:moveTo>
                    <a:pt x="247" y="206"/>
                  </a:moveTo>
                  <a:cubicBezTo>
                    <a:pt x="47" y="206"/>
                    <a:pt x="47" y="206"/>
                    <a:pt x="47" y="206"/>
                  </a:cubicBezTo>
                  <a:cubicBezTo>
                    <a:pt x="20" y="200"/>
                    <a:pt x="0" y="175"/>
                    <a:pt x="0" y="147"/>
                  </a:cubicBezTo>
                  <a:cubicBezTo>
                    <a:pt x="0" y="115"/>
                    <a:pt x="27" y="88"/>
                    <a:pt x="61" y="89"/>
                  </a:cubicBezTo>
                  <a:cubicBezTo>
                    <a:pt x="67" y="38"/>
                    <a:pt x="110" y="0"/>
                    <a:pt x="163" y="0"/>
                  </a:cubicBezTo>
                  <a:cubicBezTo>
                    <a:pt x="208" y="0"/>
                    <a:pt x="248" y="28"/>
                    <a:pt x="263" y="68"/>
                  </a:cubicBezTo>
                  <a:cubicBezTo>
                    <a:pt x="296" y="74"/>
                    <a:pt x="320" y="103"/>
                    <a:pt x="320" y="136"/>
                  </a:cubicBezTo>
                  <a:cubicBezTo>
                    <a:pt x="320" y="174"/>
                    <a:pt x="287" y="206"/>
                    <a:pt x="247" y="206"/>
                  </a:cubicBezTo>
                  <a:close/>
                  <a:moveTo>
                    <a:pt x="49" y="191"/>
                  </a:moveTo>
                  <a:cubicBezTo>
                    <a:pt x="247" y="191"/>
                    <a:pt x="247" y="191"/>
                    <a:pt x="247" y="191"/>
                  </a:cubicBezTo>
                  <a:cubicBezTo>
                    <a:pt x="278" y="191"/>
                    <a:pt x="305" y="165"/>
                    <a:pt x="305" y="136"/>
                  </a:cubicBezTo>
                  <a:cubicBezTo>
                    <a:pt x="305" y="109"/>
                    <a:pt x="284" y="86"/>
                    <a:pt x="256" y="82"/>
                  </a:cubicBezTo>
                  <a:cubicBezTo>
                    <a:pt x="251" y="82"/>
                    <a:pt x="251" y="82"/>
                    <a:pt x="251" y="82"/>
                  </a:cubicBezTo>
                  <a:cubicBezTo>
                    <a:pt x="250" y="77"/>
                    <a:pt x="250" y="77"/>
                    <a:pt x="250" y="77"/>
                  </a:cubicBezTo>
                  <a:cubicBezTo>
                    <a:pt x="239" y="41"/>
                    <a:pt x="203" y="16"/>
                    <a:pt x="163" y="16"/>
                  </a:cubicBezTo>
                  <a:cubicBezTo>
                    <a:pt x="115" y="16"/>
                    <a:pt x="77" y="51"/>
                    <a:pt x="75" y="98"/>
                  </a:cubicBezTo>
                  <a:cubicBezTo>
                    <a:pt x="75" y="107"/>
                    <a:pt x="75" y="107"/>
                    <a:pt x="75" y="107"/>
                  </a:cubicBezTo>
                  <a:cubicBezTo>
                    <a:pt x="66" y="105"/>
                    <a:pt x="66" y="105"/>
                    <a:pt x="66" y="105"/>
                  </a:cubicBezTo>
                  <a:cubicBezTo>
                    <a:pt x="63" y="105"/>
                    <a:pt x="61" y="105"/>
                    <a:pt x="59" y="105"/>
                  </a:cubicBezTo>
                  <a:cubicBezTo>
                    <a:pt x="35" y="105"/>
                    <a:pt x="15" y="124"/>
                    <a:pt x="15" y="147"/>
                  </a:cubicBezTo>
                  <a:cubicBezTo>
                    <a:pt x="15" y="167"/>
                    <a:pt x="30" y="186"/>
                    <a:pt x="49" y="19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grpSp>
      <p:grpSp>
        <p:nvGrpSpPr>
          <p:cNvPr id="60" name="组合 30"/>
          <p:cNvGrpSpPr>
            <a:grpSpLocks noChangeAspect="1"/>
          </p:cNvGrpSpPr>
          <p:nvPr>
            <p:custDataLst>
              <p:tags r:id="rId16"/>
            </p:custDataLst>
          </p:nvPr>
        </p:nvGrpSpPr>
        <p:grpSpPr bwMode="auto">
          <a:xfrm>
            <a:off x="7273046" y="2730408"/>
            <a:ext cx="1152525" cy="556565"/>
            <a:chOff x="0" y="234675"/>
            <a:chExt cx="2166010" cy="1045342"/>
          </a:xfrm>
          <a:solidFill>
            <a:srgbClr val="1B4367"/>
          </a:solidFill>
        </p:grpSpPr>
        <p:sp>
          <p:nvSpPr>
            <p:cNvPr id="61" name="右箭头 20"/>
            <p:cNvSpPr>
              <a:spLocks noChangeArrowheads="1"/>
            </p:cNvSpPr>
            <p:nvPr>
              <p:custDataLst>
                <p:tags r:id="rId17"/>
              </p:custDataLst>
            </p:nvPr>
          </p:nvSpPr>
          <p:spPr bwMode="auto">
            <a:xfrm>
              <a:off x="433519" y="234675"/>
              <a:ext cx="1732491" cy="1045342"/>
            </a:xfrm>
            <a:prstGeom prst="roundRect">
              <a:avLst/>
            </a:prstGeom>
            <a:grpFill/>
            <a:ln w="9525">
              <a:solidFill>
                <a:schemeClr val="tx1">
                  <a:lumMod val="75000"/>
                  <a:lumOff val="25000"/>
                </a:schemeClr>
              </a:solidFill>
              <a:miter lim="800000"/>
            </a:ln>
          </p:spPr>
          <p:txBody>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62" name="任意多边形 21"/>
            <p:cNvSpPr/>
            <p:nvPr>
              <p:custDataLst>
                <p:tags r:id="rId18"/>
              </p:custDataLst>
            </p:nvPr>
          </p:nvSpPr>
          <p:spPr bwMode="auto">
            <a:xfrm>
              <a:off x="0" y="323896"/>
              <a:ext cx="867039" cy="866899"/>
            </a:xfrm>
            <a:custGeom>
              <a:avLst/>
              <a:gdLst>
                <a:gd name="T0" fmla="*/ 0 w 866404"/>
                <a:gd name="T1" fmla="*/ 433945 h 866404"/>
                <a:gd name="T2" fmla="*/ 434156 w 866404"/>
                <a:gd name="T3" fmla="*/ 0 h 866404"/>
                <a:gd name="T4" fmla="*/ 868310 w 866404"/>
                <a:gd name="T5" fmla="*/ 433945 h 866404"/>
                <a:gd name="T6" fmla="*/ 434156 w 866404"/>
                <a:gd name="T7" fmla="*/ 867890 h 866404"/>
                <a:gd name="T8" fmla="*/ 0 w 866404"/>
                <a:gd name="T9" fmla="*/ 433945 h 866404"/>
                <a:gd name="T10" fmla="*/ 0 60000 65536"/>
                <a:gd name="T11" fmla="*/ 0 60000 65536"/>
                <a:gd name="T12" fmla="*/ 0 60000 65536"/>
                <a:gd name="T13" fmla="*/ 0 60000 65536"/>
                <a:gd name="T14" fmla="*/ 0 60000 65536"/>
                <a:gd name="T15" fmla="*/ 0 w 866404"/>
                <a:gd name="T16" fmla="*/ 0 h 866404"/>
                <a:gd name="T17" fmla="*/ 866404 w 866404"/>
                <a:gd name="T18" fmla="*/ 866404 h 866404"/>
              </a:gdLst>
              <a:ahLst/>
              <a:cxnLst>
                <a:cxn ang="T10">
                  <a:pos x="T0" y="T1"/>
                </a:cxn>
                <a:cxn ang="T11">
                  <a:pos x="T2" y="T3"/>
                </a:cxn>
                <a:cxn ang="T12">
                  <a:pos x="T4" y="T5"/>
                </a:cxn>
                <a:cxn ang="T13">
                  <a:pos x="T6" y="T7"/>
                </a:cxn>
                <a:cxn ang="T14">
                  <a:pos x="T8" y="T9"/>
                </a:cxn>
              </a:cxnLst>
              <a:rect l="T15" t="T16" r="T17" b="T18"/>
              <a:pathLst>
                <a:path w="866404" h="866404">
                  <a:moveTo>
                    <a:pt x="0" y="433202"/>
                  </a:moveTo>
                  <a:cubicBezTo>
                    <a:pt x="0" y="193951"/>
                    <a:pt x="193951" y="0"/>
                    <a:pt x="433202" y="0"/>
                  </a:cubicBezTo>
                  <a:cubicBezTo>
                    <a:pt x="672453" y="0"/>
                    <a:pt x="866404" y="193951"/>
                    <a:pt x="866404" y="433202"/>
                  </a:cubicBezTo>
                  <a:cubicBezTo>
                    <a:pt x="866404" y="672453"/>
                    <a:pt x="672453" y="866404"/>
                    <a:pt x="433202" y="866404"/>
                  </a:cubicBezTo>
                  <a:cubicBezTo>
                    <a:pt x="193951" y="866404"/>
                    <a:pt x="0" y="672453"/>
                    <a:pt x="0" y="433202"/>
                  </a:cubicBezTo>
                  <a:close/>
                </a:path>
              </a:pathLst>
            </a:custGeom>
            <a:grpFill/>
            <a:ln w="19050">
              <a:solidFill>
                <a:schemeClr val="bg1"/>
              </a:solidFill>
              <a:miter lim="800000"/>
            </a:ln>
          </p:spPr>
          <p:txBody>
            <a:bodyPr lIns="152282" tIns="152282" rIns="152282" bIns="152282" anchor="ctr"/>
            <a:lstStyle/>
            <a:p>
              <a:pPr algn="ctr" defTabSz="666750" eaLnBrk="1" hangingPunct="1">
                <a:lnSpc>
                  <a:spcPct val="90000"/>
                </a:lnSpc>
                <a:spcAft>
                  <a:spcPct val="35000"/>
                </a:spcAft>
              </a:pPr>
              <a:r>
                <a:rPr lang="en-US" altLang="zh-CN" sz="2100">
                  <a:solidFill>
                    <a:schemeClr val="bg1"/>
                  </a:solidFill>
                  <a:latin typeface="微软雅黑" panose="020B0503020204020204" pitchFamily="34" charset="-122"/>
                  <a:ea typeface="微软雅黑" panose="020B0503020204020204" pitchFamily="34" charset="-122"/>
                </a:rPr>
                <a:t>4</a:t>
              </a:r>
              <a:endParaRPr lang="zh-CN" altLang="en-US" sz="2100">
                <a:solidFill>
                  <a:schemeClr val="bg1"/>
                </a:solidFill>
                <a:latin typeface="微软雅黑" panose="020B0503020204020204" pitchFamily="34" charset="-122"/>
                <a:ea typeface="微软雅黑" panose="020B0503020204020204" pitchFamily="34" charset="-122"/>
              </a:endParaRPr>
            </a:p>
          </p:txBody>
        </p:sp>
        <p:sp>
          <p:nvSpPr>
            <p:cNvPr id="63" name="Freeform 26"/>
            <p:cNvSpPr>
              <a:spLocks noEditPoints="1"/>
            </p:cNvSpPr>
            <p:nvPr>
              <p:custDataLst>
                <p:tags r:id="rId19"/>
              </p:custDataLst>
            </p:nvPr>
          </p:nvSpPr>
          <p:spPr bwMode="auto">
            <a:xfrm>
              <a:off x="1214675" y="534364"/>
              <a:ext cx="347662" cy="445965"/>
            </a:xfrm>
            <a:custGeom>
              <a:avLst/>
              <a:gdLst>
                <a:gd name="T0" fmla="*/ 182561662 w 240"/>
                <a:gd name="T1" fmla="*/ 645729809 h 308"/>
                <a:gd name="T2" fmla="*/ 142692074 w 240"/>
                <a:gd name="T3" fmla="*/ 612185422 h 308"/>
                <a:gd name="T4" fmla="*/ 4196570 w 240"/>
                <a:gd name="T5" fmla="*/ 113212849 h 308"/>
                <a:gd name="T6" fmla="*/ 8393140 w 240"/>
                <a:gd name="T7" fmla="*/ 79668462 h 308"/>
                <a:gd name="T8" fmla="*/ 31476448 w 240"/>
                <a:gd name="T9" fmla="*/ 62895544 h 308"/>
                <a:gd name="T10" fmla="*/ 73445046 w 240"/>
                <a:gd name="T11" fmla="*/ 85956858 h 308"/>
                <a:gd name="T12" fmla="*/ 119610214 w 240"/>
                <a:gd name="T13" fmla="*/ 94343317 h 308"/>
                <a:gd name="T14" fmla="*/ 119610214 w 240"/>
                <a:gd name="T15" fmla="*/ 94343317 h 308"/>
                <a:gd name="T16" fmla="*/ 228726830 w 240"/>
                <a:gd name="T17" fmla="*/ 50317304 h 308"/>
                <a:gd name="T18" fmla="*/ 352533614 w 240"/>
                <a:gd name="T19" fmla="*/ 0 h 308"/>
                <a:gd name="T20" fmla="*/ 421782090 w 240"/>
                <a:gd name="T21" fmla="*/ 16772917 h 308"/>
                <a:gd name="T22" fmla="*/ 428077669 w 240"/>
                <a:gd name="T23" fmla="*/ 18868084 h 308"/>
                <a:gd name="T24" fmla="*/ 503620276 w 240"/>
                <a:gd name="T25" fmla="*/ 295609638 h 308"/>
                <a:gd name="T26" fmla="*/ 474242837 w 240"/>
                <a:gd name="T27" fmla="*/ 280934783 h 308"/>
                <a:gd name="T28" fmla="*/ 419683080 w 240"/>
                <a:gd name="T29" fmla="*/ 266258480 h 308"/>
                <a:gd name="T30" fmla="*/ 310566465 w 240"/>
                <a:gd name="T31" fmla="*/ 310285941 h 308"/>
                <a:gd name="T32" fmla="*/ 184660671 w 240"/>
                <a:gd name="T33" fmla="*/ 360601797 h 308"/>
                <a:gd name="T34" fmla="*/ 151086662 w 240"/>
                <a:gd name="T35" fmla="*/ 356410015 h 308"/>
                <a:gd name="T36" fmla="*/ 218236129 w 240"/>
                <a:gd name="T37" fmla="*/ 595412505 h 308"/>
                <a:gd name="T38" fmla="*/ 214038110 w 240"/>
                <a:gd name="T39" fmla="*/ 628956892 h 308"/>
                <a:gd name="T40" fmla="*/ 188857241 w 240"/>
                <a:gd name="T41" fmla="*/ 645729809 h 308"/>
                <a:gd name="T42" fmla="*/ 182561662 w 240"/>
                <a:gd name="T43" fmla="*/ 645729809 h 308"/>
                <a:gd name="T44" fmla="*/ 37772028 w 240"/>
                <a:gd name="T45" fmla="*/ 90150087 h 308"/>
                <a:gd name="T46" fmla="*/ 31476448 w 240"/>
                <a:gd name="T47" fmla="*/ 94343317 h 308"/>
                <a:gd name="T48" fmla="*/ 29377439 w 240"/>
                <a:gd name="T49" fmla="*/ 104826390 h 308"/>
                <a:gd name="T50" fmla="*/ 169971952 w 240"/>
                <a:gd name="T51" fmla="*/ 603798964 h 308"/>
                <a:gd name="T52" fmla="*/ 184660671 w 240"/>
                <a:gd name="T53" fmla="*/ 618475266 h 308"/>
                <a:gd name="T54" fmla="*/ 188857241 w 240"/>
                <a:gd name="T55" fmla="*/ 614282037 h 308"/>
                <a:gd name="T56" fmla="*/ 190956251 w 240"/>
                <a:gd name="T57" fmla="*/ 603798964 h 308"/>
                <a:gd name="T58" fmla="*/ 109118064 w 240"/>
                <a:gd name="T59" fmla="*/ 308189326 h 308"/>
                <a:gd name="T60" fmla="*/ 136396494 w 240"/>
                <a:gd name="T61" fmla="*/ 320769014 h 308"/>
                <a:gd name="T62" fmla="*/ 184660671 w 240"/>
                <a:gd name="T63" fmla="*/ 333347254 h 308"/>
                <a:gd name="T64" fmla="*/ 293778736 w 240"/>
                <a:gd name="T65" fmla="*/ 287224627 h 308"/>
                <a:gd name="T66" fmla="*/ 419683080 w 240"/>
                <a:gd name="T67" fmla="*/ 236907323 h 308"/>
                <a:gd name="T68" fmla="*/ 459554118 w 240"/>
                <a:gd name="T69" fmla="*/ 243197167 h 308"/>
                <a:gd name="T70" fmla="*/ 402896800 w 240"/>
                <a:gd name="T71" fmla="*/ 39834231 h 308"/>
                <a:gd name="T72" fmla="*/ 352533614 w 240"/>
                <a:gd name="T73" fmla="*/ 27254543 h 308"/>
                <a:gd name="T74" fmla="*/ 243416998 w 240"/>
                <a:gd name="T75" fmla="*/ 73378618 h 308"/>
                <a:gd name="T76" fmla="*/ 119610214 w 240"/>
                <a:gd name="T77" fmla="*/ 123694474 h 308"/>
                <a:gd name="T78" fmla="*/ 119610214 w 240"/>
                <a:gd name="T79" fmla="*/ 123694474 h 308"/>
                <a:gd name="T80" fmla="*/ 58756327 w 240"/>
                <a:gd name="T81" fmla="*/ 109019619 h 308"/>
                <a:gd name="T82" fmla="*/ 52460747 w 240"/>
                <a:gd name="T83" fmla="*/ 106923005 h 308"/>
                <a:gd name="T84" fmla="*/ 50361738 w 240"/>
                <a:gd name="T85" fmla="*/ 100633161 h 308"/>
                <a:gd name="T86" fmla="*/ 37772028 w 240"/>
                <a:gd name="T87" fmla="*/ 90150087 h 30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40" h="308">
                  <a:moveTo>
                    <a:pt x="87" y="308"/>
                  </a:moveTo>
                  <a:cubicBezTo>
                    <a:pt x="79" y="308"/>
                    <a:pt x="70" y="301"/>
                    <a:pt x="68" y="292"/>
                  </a:cubicBezTo>
                  <a:cubicBezTo>
                    <a:pt x="2" y="54"/>
                    <a:pt x="2" y="54"/>
                    <a:pt x="2" y="54"/>
                  </a:cubicBezTo>
                  <a:cubicBezTo>
                    <a:pt x="0" y="48"/>
                    <a:pt x="1" y="42"/>
                    <a:pt x="4" y="38"/>
                  </a:cubicBezTo>
                  <a:cubicBezTo>
                    <a:pt x="6" y="34"/>
                    <a:pt x="10" y="31"/>
                    <a:pt x="15" y="30"/>
                  </a:cubicBezTo>
                  <a:cubicBezTo>
                    <a:pt x="23" y="29"/>
                    <a:pt x="31" y="33"/>
                    <a:pt x="35" y="41"/>
                  </a:cubicBezTo>
                  <a:cubicBezTo>
                    <a:pt x="43" y="44"/>
                    <a:pt x="50" y="45"/>
                    <a:pt x="57" y="45"/>
                  </a:cubicBezTo>
                  <a:cubicBezTo>
                    <a:pt x="57" y="45"/>
                    <a:pt x="57" y="45"/>
                    <a:pt x="57" y="45"/>
                  </a:cubicBezTo>
                  <a:cubicBezTo>
                    <a:pt x="75" y="45"/>
                    <a:pt x="92" y="35"/>
                    <a:pt x="109" y="24"/>
                  </a:cubicBezTo>
                  <a:cubicBezTo>
                    <a:pt x="127" y="12"/>
                    <a:pt x="146" y="0"/>
                    <a:pt x="168" y="0"/>
                  </a:cubicBezTo>
                  <a:cubicBezTo>
                    <a:pt x="179" y="0"/>
                    <a:pt x="190" y="2"/>
                    <a:pt x="201" y="8"/>
                  </a:cubicBezTo>
                  <a:cubicBezTo>
                    <a:pt x="204" y="9"/>
                    <a:pt x="204" y="9"/>
                    <a:pt x="204" y="9"/>
                  </a:cubicBezTo>
                  <a:cubicBezTo>
                    <a:pt x="240" y="141"/>
                    <a:pt x="240" y="141"/>
                    <a:pt x="240" y="141"/>
                  </a:cubicBezTo>
                  <a:cubicBezTo>
                    <a:pt x="226" y="134"/>
                    <a:pt x="226" y="134"/>
                    <a:pt x="226" y="134"/>
                  </a:cubicBezTo>
                  <a:cubicBezTo>
                    <a:pt x="217" y="129"/>
                    <a:pt x="209" y="127"/>
                    <a:pt x="200" y="127"/>
                  </a:cubicBezTo>
                  <a:cubicBezTo>
                    <a:pt x="181" y="127"/>
                    <a:pt x="165" y="137"/>
                    <a:pt x="148" y="148"/>
                  </a:cubicBezTo>
                  <a:cubicBezTo>
                    <a:pt x="130" y="160"/>
                    <a:pt x="111" y="172"/>
                    <a:pt x="88" y="172"/>
                  </a:cubicBezTo>
                  <a:cubicBezTo>
                    <a:pt x="83" y="172"/>
                    <a:pt x="77" y="172"/>
                    <a:pt x="72" y="170"/>
                  </a:cubicBezTo>
                  <a:cubicBezTo>
                    <a:pt x="104" y="284"/>
                    <a:pt x="104" y="284"/>
                    <a:pt x="104" y="284"/>
                  </a:cubicBezTo>
                  <a:cubicBezTo>
                    <a:pt x="105" y="290"/>
                    <a:pt x="104" y="296"/>
                    <a:pt x="102" y="300"/>
                  </a:cubicBezTo>
                  <a:cubicBezTo>
                    <a:pt x="99" y="304"/>
                    <a:pt x="95" y="307"/>
                    <a:pt x="90" y="308"/>
                  </a:cubicBezTo>
                  <a:cubicBezTo>
                    <a:pt x="89" y="308"/>
                    <a:pt x="88" y="308"/>
                    <a:pt x="87" y="308"/>
                  </a:cubicBezTo>
                  <a:close/>
                  <a:moveTo>
                    <a:pt x="18" y="43"/>
                  </a:moveTo>
                  <a:cubicBezTo>
                    <a:pt x="16" y="43"/>
                    <a:pt x="15" y="44"/>
                    <a:pt x="15" y="45"/>
                  </a:cubicBezTo>
                  <a:cubicBezTo>
                    <a:pt x="14" y="46"/>
                    <a:pt x="14" y="48"/>
                    <a:pt x="14" y="50"/>
                  </a:cubicBezTo>
                  <a:cubicBezTo>
                    <a:pt x="81" y="288"/>
                    <a:pt x="81" y="288"/>
                    <a:pt x="81" y="288"/>
                  </a:cubicBezTo>
                  <a:cubicBezTo>
                    <a:pt x="82" y="293"/>
                    <a:pt x="85" y="295"/>
                    <a:pt x="88" y="295"/>
                  </a:cubicBezTo>
                  <a:cubicBezTo>
                    <a:pt x="89" y="294"/>
                    <a:pt x="90" y="294"/>
                    <a:pt x="90" y="293"/>
                  </a:cubicBezTo>
                  <a:cubicBezTo>
                    <a:pt x="91" y="292"/>
                    <a:pt x="91" y="290"/>
                    <a:pt x="91" y="288"/>
                  </a:cubicBezTo>
                  <a:cubicBezTo>
                    <a:pt x="52" y="147"/>
                    <a:pt x="52" y="147"/>
                    <a:pt x="52" y="147"/>
                  </a:cubicBezTo>
                  <a:cubicBezTo>
                    <a:pt x="65" y="153"/>
                    <a:pt x="65" y="153"/>
                    <a:pt x="65" y="153"/>
                  </a:cubicBezTo>
                  <a:cubicBezTo>
                    <a:pt x="73" y="157"/>
                    <a:pt x="80" y="159"/>
                    <a:pt x="88" y="159"/>
                  </a:cubicBezTo>
                  <a:cubicBezTo>
                    <a:pt x="107" y="159"/>
                    <a:pt x="123" y="148"/>
                    <a:pt x="140" y="137"/>
                  </a:cubicBezTo>
                  <a:cubicBezTo>
                    <a:pt x="159" y="125"/>
                    <a:pt x="177" y="113"/>
                    <a:pt x="200" y="113"/>
                  </a:cubicBezTo>
                  <a:cubicBezTo>
                    <a:pt x="206" y="113"/>
                    <a:pt x="213" y="114"/>
                    <a:pt x="219" y="116"/>
                  </a:cubicBezTo>
                  <a:cubicBezTo>
                    <a:pt x="192" y="19"/>
                    <a:pt x="192" y="19"/>
                    <a:pt x="192" y="19"/>
                  </a:cubicBezTo>
                  <a:cubicBezTo>
                    <a:pt x="184" y="15"/>
                    <a:pt x="176" y="13"/>
                    <a:pt x="168" y="13"/>
                  </a:cubicBezTo>
                  <a:cubicBezTo>
                    <a:pt x="150" y="13"/>
                    <a:pt x="133" y="24"/>
                    <a:pt x="116" y="35"/>
                  </a:cubicBezTo>
                  <a:cubicBezTo>
                    <a:pt x="98" y="47"/>
                    <a:pt x="79" y="59"/>
                    <a:pt x="57" y="59"/>
                  </a:cubicBezTo>
                  <a:cubicBezTo>
                    <a:pt x="57" y="59"/>
                    <a:pt x="57" y="59"/>
                    <a:pt x="57" y="59"/>
                  </a:cubicBezTo>
                  <a:cubicBezTo>
                    <a:pt x="47" y="59"/>
                    <a:pt x="37" y="57"/>
                    <a:pt x="28" y="52"/>
                  </a:cubicBezTo>
                  <a:cubicBezTo>
                    <a:pt x="25" y="51"/>
                    <a:pt x="25" y="51"/>
                    <a:pt x="25" y="51"/>
                  </a:cubicBezTo>
                  <a:cubicBezTo>
                    <a:pt x="24" y="48"/>
                    <a:pt x="24" y="48"/>
                    <a:pt x="24" y="48"/>
                  </a:cubicBezTo>
                  <a:cubicBezTo>
                    <a:pt x="23" y="45"/>
                    <a:pt x="20" y="43"/>
                    <a:pt x="18" y="4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grpSp>
      <p:sp>
        <p:nvSpPr>
          <p:cNvPr id="68" name="TextBox 1210"/>
          <p:cNvSpPr/>
          <p:nvPr>
            <p:custDataLst>
              <p:tags r:id="rId20"/>
            </p:custDataLst>
          </p:nvPr>
        </p:nvSpPr>
        <p:spPr>
          <a:xfrm>
            <a:off x="496470" y="3342895"/>
            <a:ext cx="1965960" cy="622300"/>
          </a:xfrm>
          <a:prstGeom prst="rect">
            <a:avLst/>
          </a:prstGeom>
          <a:noFill/>
          <a:ln w="9525">
            <a:noFill/>
            <a:miter/>
          </a:ln>
          <a:extLst>
            <a:ext uri="{909E8E84-426E-40DD-AFC4-6F175D3DCCD1}">
              <a14:hiddenFill xmlns:a14="http://schemas.microsoft.com/office/drawing/2010/main">
                <a:solidFill>
                  <a:srgbClr val="5CA0B4"/>
                </a:solidFill>
              </a14:hiddenFill>
            </a:ext>
          </a:extLst>
        </p:spPr>
        <p:txBody>
          <a:bodyPr wrap="none" lIns="68580" tIns="34290" rIns="68580" bIns="34290">
            <a:spAutoFit/>
          </a:bodyPr>
          <a:lstStyle/>
          <a:p>
            <a:pPr lvl="0" algn="ctr"/>
            <a:r>
              <a:rPr lang="zh-CN" altLang="en-US" sz="1800" b="1" dirty="0">
                <a:solidFill>
                  <a:srgbClr val="1B4367"/>
                </a:solidFill>
                <a:cs typeface="+mn-ea"/>
                <a:sym typeface="+mn-lt"/>
              </a:rPr>
              <a:t>处理好职业价值观</a:t>
            </a:r>
            <a:endParaRPr lang="zh-CN" altLang="en-US" sz="1800" b="1" dirty="0">
              <a:solidFill>
                <a:srgbClr val="1B4367"/>
              </a:solidFill>
              <a:cs typeface="+mn-ea"/>
              <a:sym typeface="+mn-lt"/>
            </a:endParaRPr>
          </a:p>
          <a:p>
            <a:pPr lvl="0" algn="ctr"/>
            <a:r>
              <a:rPr lang="zh-CN" altLang="en-US" sz="1800" b="1" dirty="0">
                <a:solidFill>
                  <a:srgbClr val="1B4367"/>
                </a:solidFill>
                <a:cs typeface="+mn-ea"/>
                <a:sym typeface="+mn-lt"/>
              </a:rPr>
              <a:t>与金钱的关系</a:t>
            </a:r>
            <a:endParaRPr lang="zh-CN" altLang="en-US" sz="1800" b="1" dirty="0">
              <a:solidFill>
                <a:srgbClr val="1B4367"/>
              </a:solidFill>
              <a:cs typeface="+mn-ea"/>
              <a:sym typeface="+mn-lt"/>
            </a:endParaRPr>
          </a:p>
        </p:txBody>
      </p:sp>
      <p:sp>
        <p:nvSpPr>
          <p:cNvPr id="69" name="文本框 8"/>
          <p:cNvSpPr txBox="1"/>
          <p:nvPr>
            <p:custDataLst>
              <p:tags r:id="rId21"/>
            </p:custDataLst>
          </p:nvPr>
        </p:nvSpPr>
        <p:spPr>
          <a:xfrm>
            <a:off x="458470" y="4010025"/>
            <a:ext cx="3211195" cy="914400"/>
          </a:xfrm>
          <a:prstGeom prst="rect">
            <a:avLst/>
          </a:prstGeom>
          <a:noFill/>
          <a:ln>
            <a:noFill/>
          </a:ln>
          <a:extLst>
            <a:ext uri="{909E8E84-426E-40DD-AFC4-6F175D3DCCD1}">
              <a14:hiddenFill xmlns:a14="http://schemas.microsoft.com/office/drawing/2010/main">
                <a:solidFill>
                  <a:srgbClr val="5CA0B4"/>
                </a:solidFill>
              </a14:hiddenFill>
            </a:ext>
          </a:extLst>
        </p:spPr>
        <p:txBody>
          <a:bodyPr wrap="square" lIns="68580" tIns="34290" rIns="68580" bIns="34290" rtlCol="0">
            <a:spAutoFit/>
          </a:bodyPr>
          <a:lstStyle/>
          <a:p>
            <a:pPr indent="0" algn="just" fontAlgn="auto">
              <a:lnSpc>
                <a:spcPts val="2200"/>
              </a:lnSpc>
            </a:pPr>
            <a:r>
              <a:rPr lang="zh-CN" altLang="en-US" sz="1600" dirty="0">
                <a:solidFill>
                  <a:schemeClr val="tx1">
                    <a:lumMod val="75000"/>
                    <a:lumOff val="25000"/>
                  </a:schemeClr>
                </a:solidFill>
                <a:cs typeface="+mn-ea"/>
                <a:sym typeface="+mn-lt"/>
              </a:rPr>
              <a:t>大学生应理性降低对工作薪水的期望值，应将积累经验、提高技能、自我成长作为首选价值观。</a:t>
            </a:r>
            <a:endParaRPr lang="zh-CN" altLang="en-US" sz="1600" dirty="0">
              <a:solidFill>
                <a:schemeClr val="tx1">
                  <a:lumMod val="75000"/>
                  <a:lumOff val="25000"/>
                </a:schemeClr>
              </a:solidFill>
              <a:cs typeface="+mn-ea"/>
              <a:sym typeface="+mn-lt"/>
            </a:endParaRPr>
          </a:p>
        </p:txBody>
      </p:sp>
      <p:sp>
        <p:nvSpPr>
          <p:cNvPr id="70" name="TextBox 1210"/>
          <p:cNvSpPr/>
          <p:nvPr>
            <p:custDataLst>
              <p:tags r:id="rId22"/>
            </p:custDataLst>
          </p:nvPr>
        </p:nvSpPr>
        <p:spPr>
          <a:xfrm>
            <a:off x="2376516" y="2052817"/>
            <a:ext cx="2423160" cy="622300"/>
          </a:xfrm>
          <a:prstGeom prst="rect">
            <a:avLst/>
          </a:prstGeom>
          <a:noFill/>
          <a:ln w="9525">
            <a:noFill/>
            <a:miter/>
          </a:ln>
          <a:extLst>
            <a:ext uri="{909E8E84-426E-40DD-AFC4-6F175D3DCCD1}">
              <a14:hiddenFill xmlns:a14="http://schemas.microsoft.com/office/drawing/2010/main">
                <a:solidFill>
                  <a:srgbClr val="5CA0B4"/>
                </a:solidFill>
              </a14:hiddenFill>
            </a:ext>
          </a:extLst>
        </p:spPr>
        <p:txBody>
          <a:bodyPr wrap="none" lIns="68580" tIns="34290" rIns="68580" bIns="34290">
            <a:spAutoFit/>
          </a:bodyPr>
          <a:lstStyle/>
          <a:p>
            <a:pPr lvl="0" algn="ctr"/>
            <a:r>
              <a:rPr lang="zh-CN" altLang="en-US" sz="1800" b="1" dirty="0">
                <a:solidFill>
                  <a:srgbClr val="1B4367"/>
                </a:solidFill>
                <a:cs typeface="+mn-ea"/>
                <a:sym typeface="+mn-lt"/>
              </a:rPr>
              <a:t>处理好职业价值观与</a:t>
            </a:r>
            <a:endParaRPr lang="zh-CN" altLang="en-US" sz="1800" b="1" dirty="0">
              <a:solidFill>
                <a:srgbClr val="1B4367"/>
              </a:solidFill>
              <a:cs typeface="+mn-ea"/>
              <a:sym typeface="+mn-lt"/>
            </a:endParaRPr>
          </a:p>
          <a:p>
            <a:pPr lvl="0" algn="ctr"/>
            <a:r>
              <a:rPr lang="zh-CN" altLang="en-US" sz="1800" b="1" dirty="0">
                <a:solidFill>
                  <a:srgbClr val="1B4367"/>
                </a:solidFill>
                <a:cs typeface="+mn-ea"/>
                <a:sym typeface="+mn-lt"/>
              </a:rPr>
              <a:t>个人兴趣、特长的关系</a:t>
            </a:r>
            <a:endParaRPr lang="zh-CN" altLang="en-US" sz="1800" b="1" dirty="0">
              <a:solidFill>
                <a:srgbClr val="1B4367"/>
              </a:solidFill>
              <a:cs typeface="+mn-ea"/>
              <a:sym typeface="+mn-lt"/>
            </a:endParaRPr>
          </a:p>
        </p:txBody>
      </p:sp>
      <p:sp>
        <p:nvSpPr>
          <p:cNvPr id="71" name="文本框 8"/>
          <p:cNvSpPr txBox="1"/>
          <p:nvPr>
            <p:custDataLst>
              <p:tags r:id="rId23"/>
            </p:custDataLst>
          </p:nvPr>
        </p:nvSpPr>
        <p:spPr>
          <a:xfrm>
            <a:off x="1894840" y="1432560"/>
            <a:ext cx="3638550" cy="632460"/>
          </a:xfrm>
          <a:prstGeom prst="rect">
            <a:avLst/>
          </a:prstGeom>
          <a:noFill/>
          <a:ln>
            <a:noFill/>
          </a:ln>
          <a:extLst>
            <a:ext uri="{909E8E84-426E-40DD-AFC4-6F175D3DCCD1}">
              <a14:hiddenFill xmlns:a14="http://schemas.microsoft.com/office/drawing/2010/main">
                <a:solidFill>
                  <a:srgbClr val="5CA0B4"/>
                </a:solidFill>
              </a14:hiddenFill>
            </a:ext>
          </a:extLst>
        </p:spPr>
        <p:txBody>
          <a:bodyPr wrap="square" lIns="68580" tIns="34290" rIns="68580" bIns="34290" rtlCol="0">
            <a:spAutoFit/>
          </a:bodyPr>
          <a:lstStyle/>
          <a:p>
            <a:pPr indent="0" algn="just" fontAlgn="auto">
              <a:lnSpc>
                <a:spcPts val="2200"/>
              </a:lnSpc>
            </a:pPr>
            <a:r>
              <a:rPr lang="zh-CN" altLang="en-US" sz="1600" dirty="0">
                <a:solidFill>
                  <a:schemeClr val="tx1">
                    <a:lumMod val="75000"/>
                    <a:lumOff val="25000"/>
                  </a:schemeClr>
                </a:solidFill>
                <a:cs typeface="+mn-ea"/>
                <a:sym typeface="+mn-lt"/>
              </a:rPr>
              <a:t>要清楚自己最看重所选职业的哪一方面，它是否与自己的兴趣和特长相适应。</a:t>
            </a:r>
            <a:endParaRPr lang="zh-CN" altLang="en-US" sz="1600" dirty="0">
              <a:solidFill>
                <a:schemeClr val="tx1">
                  <a:lumMod val="75000"/>
                  <a:lumOff val="25000"/>
                </a:schemeClr>
              </a:solidFill>
              <a:cs typeface="+mn-ea"/>
              <a:sym typeface="+mn-lt"/>
            </a:endParaRPr>
          </a:p>
        </p:txBody>
      </p:sp>
      <p:sp>
        <p:nvSpPr>
          <p:cNvPr id="72" name="TextBox 1210"/>
          <p:cNvSpPr/>
          <p:nvPr>
            <p:custDataLst>
              <p:tags r:id="rId24"/>
            </p:custDataLst>
          </p:nvPr>
        </p:nvSpPr>
        <p:spPr>
          <a:xfrm>
            <a:off x="4681037" y="3409570"/>
            <a:ext cx="2194560" cy="622300"/>
          </a:xfrm>
          <a:prstGeom prst="rect">
            <a:avLst/>
          </a:prstGeom>
          <a:noFill/>
          <a:ln w="9525">
            <a:noFill/>
            <a:miter/>
          </a:ln>
          <a:extLst>
            <a:ext uri="{909E8E84-426E-40DD-AFC4-6F175D3DCCD1}">
              <a14:hiddenFill xmlns:a14="http://schemas.microsoft.com/office/drawing/2010/main">
                <a:solidFill>
                  <a:srgbClr val="5CA0B4"/>
                </a:solidFill>
              </a14:hiddenFill>
            </a:ext>
          </a:extLst>
        </p:spPr>
        <p:txBody>
          <a:bodyPr wrap="none" lIns="68580" tIns="34290" rIns="68580" bIns="34290">
            <a:spAutoFit/>
          </a:bodyPr>
          <a:lstStyle/>
          <a:p>
            <a:pPr lvl="0" algn="ctr"/>
            <a:r>
              <a:rPr lang="zh-CN" altLang="en-US" sz="1800" b="1" dirty="0">
                <a:solidFill>
                  <a:srgbClr val="1B4367"/>
                </a:solidFill>
                <a:cs typeface="+mn-ea"/>
                <a:sym typeface="+mn-lt"/>
              </a:rPr>
              <a:t>处理好职业价值观的</a:t>
            </a:r>
            <a:endParaRPr lang="zh-CN" altLang="en-US" sz="1800" b="1" dirty="0">
              <a:solidFill>
                <a:srgbClr val="1B4367"/>
              </a:solidFill>
              <a:cs typeface="+mn-ea"/>
              <a:sym typeface="+mn-lt"/>
            </a:endParaRPr>
          </a:p>
          <a:p>
            <a:pPr lvl="0" algn="ctr"/>
            <a:r>
              <a:rPr lang="zh-CN" altLang="en-US" sz="1800" b="1" dirty="0">
                <a:solidFill>
                  <a:srgbClr val="1B4367"/>
                </a:solidFill>
                <a:cs typeface="+mn-ea"/>
                <a:sym typeface="+mn-lt"/>
              </a:rPr>
              <a:t>排序与取舍问题</a:t>
            </a:r>
            <a:endParaRPr lang="zh-CN" altLang="en-US" sz="1800" b="1" dirty="0">
              <a:solidFill>
                <a:srgbClr val="1B4367"/>
              </a:solidFill>
              <a:cs typeface="+mn-ea"/>
              <a:sym typeface="+mn-lt"/>
            </a:endParaRPr>
          </a:p>
        </p:txBody>
      </p:sp>
      <p:sp>
        <p:nvSpPr>
          <p:cNvPr id="73" name="文本框 8"/>
          <p:cNvSpPr txBox="1"/>
          <p:nvPr>
            <p:custDataLst>
              <p:tags r:id="rId25"/>
            </p:custDataLst>
          </p:nvPr>
        </p:nvSpPr>
        <p:spPr>
          <a:xfrm>
            <a:off x="4065905" y="4015740"/>
            <a:ext cx="3388995" cy="914400"/>
          </a:xfrm>
          <a:prstGeom prst="rect">
            <a:avLst/>
          </a:prstGeom>
          <a:noFill/>
          <a:ln>
            <a:noFill/>
          </a:ln>
          <a:extLst>
            <a:ext uri="{909E8E84-426E-40DD-AFC4-6F175D3DCCD1}">
              <a14:hiddenFill xmlns:a14="http://schemas.microsoft.com/office/drawing/2010/main">
                <a:solidFill>
                  <a:srgbClr val="5CA0B4"/>
                </a:solidFill>
              </a14:hiddenFill>
            </a:ext>
          </a:extLst>
        </p:spPr>
        <p:txBody>
          <a:bodyPr wrap="square" lIns="68580" tIns="34290" rIns="68580" bIns="34290" rtlCol="0">
            <a:spAutoFit/>
          </a:bodyPr>
          <a:lstStyle/>
          <a:p>
            <a:pPr indent="0" algn="just" fontAlgn="auto">
              <a:lnSpc>
                <a:spcPts val="2200"/>
              </a:lnSpc>
            </a:pPr>
            <a:r>
              <a:rPr lang="zh-CN" altLang="en-US" sz="1600" dirty="0">
                <a:solidFill>
                  <a:schemeClr val="tx1">
                    <a:lumMod val="75000"/>
                    <a:lumOff val="25000"/>
                  </a:schemeClr>
                </a:solidFill>
                <a:cs typeface="+mn-ea"/>
                <a:sym typeface="+mn-lt"/>
              </a:rPr>
              <a:t>要对自己的职业价值观进行排序，找出自己认为最重要、次要、不重要的价值观，并提醒自己不可能全部得到。</a:t>
            </a:r>
            <a:endParaRPr lang="zh-CN" altLang="en-US" sz="1600" dirty="0">
              <a:solidFill>
                <a:schemeClr val="tx1">
                  <a:lumMod val="75000"/>
                  <a:lumOff val="25000"/>
                </a:schemeClr>
              </a:solidFill>
              <a:cs typeface="+mn-ea"/>
              <a:sym typeface="+mn-lt"/>
            </a:endParaRPr>
          </a:p>
        </p:txBody>
      </p:sp>
      <p:sp>
        <p:nvSpPr>
          <p:cNvPr id="74" name="TextBox 1210"/>
          <p:cNvSpPr/>
          <p:nvPr>
            <p:custDataLst>
              <p:tags r:id="rId26"/>
            </p:custDataLst>
          </p:nvPr>
        </p:nvSpPr>
        <p:spPr>
          <a:xfrm>
            <a:off x="6290310" y="2076450"/>
            <a:ext cx="2726690" cy="678815"/>
          </a:xfrm>
          <a:prstGeom prst="rect">
            <a:avLst/>
          </a:prstGeom>
          <a:noFill/>
          <a:ln w="9525">
            <a:noFill/>
            <a:miter/>
          </a:ln>
          <a:extLst>
            <a:ext uri="{909E8E84-426E-40DD-AFC4-6F175D3DCCD1}">
              <a14:hiddenFill xmlns:a14="http://schemas.microsoft.com/office/drawing/2010/main">
                <a:solidFill>
                  <a:srgbClr val="5CA0B4"/>
                </a:solidFill>
              </a14:hiddenFill>
            </a:ext>
          </a:extLst>
        </p:spPr>
        <p:txBody>
          <a:bodyPr wrap="none" lIns="68580" tIns="34290" rIns="68580" bIns="34290">
            <a:noAutofit/>
          </a:bodyPr>
          <a:lstStyle/>
          <a:p>
            <a:pPr lvl="0" algn="ctr"/>
            <a:r>
              <a:rPr lang="zh-CN" altLang="en-US" sz="1800" b="1" dirty="0">
                <a:solidFill>
                  <a:srgbClr val="1B4367"/>
                </a:solidFill>
                <a:cs typeface="+mn-ea"/>
                <a:sym typeface="+mn-lt"/>
              </a:rPr>
              <a:t>处理好职业价值观中</a:t>
            </a:r>
            <a:endParaRPr lang="zh-CN" altLang="en-US" sz="1800" b="1" dirty="0">
              <a:solidFill>
                <a:srgbClr val="1B4367"/>
              </a:solidFill>
              <a:cs typeface="+mn-ea"/>
              <a:sym typeface="+mn-lt"/>
            </a:endParaRPr>
          </a:p>
          <a:p>
            <a:pPr lvl="0" algn="ctr"/>
            <a:r>
              <a:rPr lang="zh-CN" altLang="en-US" sz="1800" b="1" dirty="0">
                <a:solidFill>
                  <a:srgbClr val="1B4367"/>
                </a:solidFill>
                <a:cs typeface="+mn-ea"/>
                <a:sym typeface="+mn-lt"/>
              </a:rPr>
              <a:t>个人与社会的关系</a:t>
            </a:r>
            <a:endParaRPr lang="zh-CN" altLang="en-US" sz="1800" b="1" dirty="0">
              <a:solidFill>
                <a:srgbClr val="1B4367"/>
              </a:solidFill>
              <a:cs typeface="+mn-ea"/>
              <a:sym typeface="+mn-lt"/>
            </a:endParaRPr>
          </a:p>
        </p:txBody>
      </p:sp>
      <p:sp>
        <p:nvSpPr>
          <p:cNvPr id="2" name="文本框 8"/>
          <p:cNvSpPr txBox="1"/>
          <p:nvPr>
            <p:custDataLst>
              <p:tags r:id="rId27"/>
            </p:custDataLst>
          </p:nvPr>
        </p:nvSpPr>
        <p:spPr>
          <a:xfrm>
            <a:off x="6286500" y="1443355"/>
            <a:ext cx="2565400" cy="632460"/>
          </a:xfrm>
          <a:prstGeom prst="rect">
            <a:avLst/>
          </a:prstGeom>
          <a:noFill/>
          <a:ln>
            <a:noFill/>
          </a:ln>
          <a:extLst>
            <a:ext uri="{909E8E84-426E-40DD-AFC4-6F175D3DCCD1}">
              <a14:hiddenFill xmlns:a14="http://schemas.microsoft.com/office/drawing/2010/main">
                <a:solidFill>
                  <a:srgbClr val="5CA0B4"/>
                </a:solidFill>
              </a14:hiddenFill>
            </a:ext>
          </a:extLst>
        </p:spPr>
        <p:txBody>
          <a:bodyPr wrap="square" lIns="68580" tIns="34290" rIns="68580" bIns="34290" rtlCol="0">
            <a:spAutoFit/>
          </a:bodyPr>
          <a:p>
            <a:pPr indent="0" algn="just" fontAlgn="auto">
              <a:lnSpc>
                <a:spcPts val="2200"/>
              </a:lnSpc>
            </a:pPr>
            <a:r>
              <a:rPr lang="zh-CN" altLang="en-US" sz="1600" dirty="0">
                <a:solidFill>
                  <a:schemeClr val="tx1">
                    <a:lumMod val="75000"/>
                    <a:lumOff val="25000"/>
                  </a:schemeClr>
                </a:solidFill>
                <a:cs typeface="+mn-ea"/>
                <a:sym typeface="+mn-lt"/>
              </a:rPr>
              <a:t>将自己的职业价值和服务社会结合起来。</a:t>
            </a:r>
            <a:endParaRPr lang="zh-CN" altLang="en-US" sz="1600" dirty="0">
              <a:solidFill>
                <a:schemeClr val="tx1">
                  <a:lumMod val="75000"/>
                  <a:lumOff val="2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14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649"/>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par>
                          <p:cTn id="29" fill="hold">
                            <p:stCondLst>
                              <p:cond delay="2149"/>
                            </p:stCondLst>
                            <p:childTnLst>
                              <p:par>
                                <p:cTn id="30" presetID="2" presetClass="entr" presetSubtype="8" fill="hold" nodeType="afterEffect">
                                  <p:stCondLst>
                                    <p:cond delay="0"/>
                                  </p:stCondLst>
                                  <p:childTnLst>
                                    <p:set>
                                      <p:cBhvr>
                                        <p:cTn id="31" dur="1" fill="hold">
                                          <p:stCondLst>
                                            <p:cond delay="0"/>
                                          </p:stCondLst>
                                        </p:cTn>
                                        <p:tgtEl>
                                          <p:spTgt spid="48"/>
                                        </p:tgtEl>
                                        <p:attrNameLst>
                                          <p:attrName>style.visibility</p:attrName>
                                        </p:attrNameLst>
                                      </p:cBhvr>
                                      <p:to>
                                        <p:strVal val="visible"/>
                                      </p:to>
                                    </p:set>
                                    <p:anim calcmode="lin" valueType="num">
                                      <p:cBhvr additive="base">
                                        <p:cTn id="32" dur="500" fill="hold"/>
                                        <p:tgtEl>
                                          <p:spTgt spid="48"/>
                                        </p:tgtEl>
                                        <p:attrNameLst>
                                          <p:attrName>ppt_x</p:attrName>
                                        </p:attrNameLst>
                                      </p:cBhvr>
                                      <p:tavLst>
                                        <p:tav tm="0">
                                          <p:val>
                                            <p:strVal val="0-#ppt_w/2"/>
                                          </p:val>
                                        </p:tav>
                                        <p:tav tm="100000">
                                          <p:val>
                                            <p:strVal val="#ppt_x"/>
                                          </p:val>
                                        </p:tav>
                                      </p:tavLst>
                                    </p:anim>
                                    <p:anim calcmode="lin" valueType="num">
                                      <p:cBhvr additive="base">
                                        <p:cTn id="33" dur="500" fill="hold"/>
                                        <p:tgtEl>
                                          <p:spTgt spid="48"/>
                                        </p:tgtEl>
                                        <p:attrNameLst>
                                          <p:attrName>ppt_y</p:attrName>
                                        </p:attrNameLst>
                                      </p:cBhvr>
                                      <p:tavLst>
                                        <p:tav tm="0">
                                          <p:val>
                                            <p:strVal val="#ppt_y"/>
                                          </p:val>
                                        </p:tav>
                                        <p:tav tm="100000">
                                          <p:val>
                                            <p:strVal val="#ppt_y"/>
                                          </p:val>
                                        </p:tav>
                                      </p:tavLst>
                                    </p:anim>
                                  </p:childTnLst>
                                </p:cTn>
                              </p:par>
                              <p:par>
                                <p:cTn id="34" presetID="2" presetClass="entr" presetSubtype="8" fill="hold" nodeType="withEffect">
                                  <p:stCondLst>
                                    <p:cond delay="0"/>
                                  </p:stCondLst>
                                  <p:childTnLst>
                                    <p:set>
                                      <p:cBhvr>
                                        <p:cTn id="35" dur="1" fill="hold">
                                          <p:stCondLst>
                                            <p:cond delay="0"/>
                                          </p:stCondLst>
                                        </p:cTn>
                                        <p:tgtEl>
                                          <p:spTgt spid="56"/>
                                        </p:tgtEl>
                                        <p:attrNameLst>
                                          <p:attrName>style.visibility</p:attrName>
                                        </p:attrNameLst>
                                      </p:cBhvr>
                                      <p:to>
                                        <p:strVal val="visible"/>
                                      </p:to>
                                    </p:set>
                                    <p:anim calcmode="lin" valueType="num">
                                      <p:cBhvr additive="base">
                                        <p:cTn id="36" dur="500" fill="hold"/>
                                        <p:tgtEl>
                                          <p:spTgt spid="56"/>
                                        </p:tgtEl>
                                        <p:attrNameLst>
                                          <p:attrName>ppt_x</p:attrName>
                                        </p:attrNameLst>
                                      </p:cBhvr>
                                      <p:tavLst>
                                        <p:tav tm="0">
                                          <p:val>
                                            <p:strVal val="0-#ppt_w/2"/>
                                          </p:val>
                                        </p:tav>
                                        <p:tav tm="100000">
                                          <p:val>
                                            <p:strVal val="#ppt_x"/>
                                          </p:val>
                                        </p:tav>
                                      </p:tavLst>
                                    </p:anim>
                                    <p:anim calcmode="lin" valueType="num">
                                      <p:cBhvr additive="base">
                                        <p:cTn id="37" dur="500" fill="hold"/>
                                        <p:tgtEl>
                                          <p:spTgt spid="56"/>
                                        </p:tgtEl>
                                        <p:attrNameLst>
                                          <p:attrName>ppt_y</p:attrName>
                                        </p:attrNameLst>
                                      </p:cBhvr>
                                      <p:tavLst>
                                        <p:tav tm="0">
                                          <p:val>
                                            <p:strVal val="#ppt_y"/>
                                          </p:val>
                                        </p:tav>
                                        <p:tav tm="100000">
                                          <p:val>
                                            <p:strVal val="#ppt_y"/>
                                          </p:val>
                                        </p:tav>
                                      </p:tavLst>
                                    </p:anim>
                                  </p:childTnLst>
                                </p:cTn>
                              </p:par>
                              <p:par>
                                <p:cTn id="38" presetID="2" presetClass="entr" presetSubtype="8" fill="hold" nodeType="withEffect">
                                  <p:stCondLst>
                                    <p:cond delay="0"/>
                                  </p:stCondLst>
                                  <p:childTnLst>
                                    <p:set>
                                      <p:cBhvr>
                                        <p:cTn id="39" dur="1" fill="hold">
                                          <p:stCondLst>
                                            <p:cond delay="0"/>
                                          </p:stCondLst>
                                        </p:cTn>
                                        <p:tgtEl>
                                          <p:spTgt spid="52"/>
                                        </p:tgtEl>
                                        <p:attrNameLst>
                                          <p:attrName>style.visibility</p:attrName>
                                        </p:attrNameLst>
                                      </p:cBhvr>
                                      <p:to>
                                        <p:strVal val="visible"/>
                                      </p:to>
                                    </p:set>
                                    <p:anim calcmode="lin" valueType="num">
                                      <p:cBhvr additive="base">
                                        <p:cTn id="40" dur="500" fill="hold"/>
                                        <p:tgtEl>
                                          <p:spTgt spid="52"/>
                                        </p:tgtEl>
                                        <p:attrNameLst>
                                          <p:attrName>ppt_x</p:attrName>
                                        </p:attrNameLst>
                                      </p:cBhvr>
                                      <p:tavLst>
                                        <p:tav tm="0">
                                          <p:val>
                                            <p:strVal val="0-#ppt_w/2"/>
                                          </p:val>
                                        </p:tav>
                                        <p:tav tm="100000">
                                          <p:val>
                                            <p:strVal val="#ppt_x"/>
                                          </p:val>
                                        </p:tav>
                                      </p:tavLst>
                                    </p:anim>
                                    <p:anim calcmode="lin" valueType="num">
                                      <p:cBhvr additive="base">
                                        <p:cTn id="41" dur="500" fill="hold"/>
                                        <p:tgtEl>
                                          <p:spTgt spid="52"/>
                                        </p:tgtEl>
                                        <p:attrNameLst>
                                          <p:attrName>ppt_y</p:attrName>
                                        </p:attrNameLst>
                                      </p:cBhvr>
                                      <p:tavLst>
                                        <p:tav tm="0">
                                          <p:val>
                                            <p:strVal val="#ppt_y"/>
                                          </p:val>
                                        </p:tav>
                                        <p:tav tm="100000">
                                          <p:val>
                                            <p:strVal val="#ppt_y"/>
                                          </p:val>
                                        </p:tav>
                                      </p:tavLst>
                                    </p:anim>
                                  </p:childTnLst>
                                </p:cTn>
                              </p:par>
                              <p:par>
                                <p:cTn id="42" presetID="2" presetClass="entr" presetSubtype="8" fill="hold" nodeType="withEffect">
                                  <p:stCondLst>
                                    <p:cond delay="0"/>
                                  </p:stCondLst>
                                  <p:childTnLst>
                                    <p:set>
                                      <p:cBhvr>
                                        <p:cTn id="43" dur="1" fill="hold">
                                          <p:stCondLst>
                                            <p:cond delay="0"/>
                                          </p:stCondLst>
                                        </p:cTn>
                                        <p:tgtEl>
                                          <p:spTgt spid="60"/>
                                        </p:tgtEl>
                                        <p:attrNameLst>
                                          <p:attrName>style.visibility</p:attrName>
                                        </p:attrNameLst>
                                      </p:cBhvr>
                                      <p:to>
                                        <p:strVal val="visible"/>
                                      </p:to>
                                    </p:set>
                                    <p:anim calcmode="lin" valueType="num">
                                      <p:cBhvr additive="base">
                                        <p:cTn id="44" dur="500" fill="hold"/>
                                        <p:tgtEl>
                                          <p:spTgt spid="60"/>
                                        </p:tgtEl>
                                        <p:attrNameLst>
                                          <p:attrName>ppt_x</p:attrName>
                                        </p:attrNameLst>
                                      </p:cBhvr>
                                      <p:tavLst>
                                        <p:tav tm="0">
                                          <p:val>
                                            <p:strVal val="0-#ppt_w/2"/>
                                          </p:val>
                                        </p:tav>
                                        <p:tav tm="100000">
                                          <p:val>
                                            <p:strVal val="#ppt_x"/>
                                          </p:val>
                                        </p:tav>
                                      </p:tavLst>
                                    </p:anim>
                                    <p:anim calcmode="lin" valueType="num">
                                      <p:cBhvr additive="base">
                                        <p:cTn id="45" dur="500" fill="hold"/>
                                        <p:tgtEl>
                                          <p:spTgt spid="60"/>
                                        </p:tgtEl>
                                        <p:attrNameLst>
                                          <p:attrName>ppt_y</p:attrName>
                                        </p:attrNameLst>
                                      </p:cBhvr>
                                      <p:tavLst>
                                        <p:tav tm="0">
                                          <p:val>
                                            <p:strVal val="#ppt_y"/>
                                          </p:val>
                                        </p:tav>
                                        <p:tav tm="100000">
                                          <p:val>
                                            <p:strVal val="#ppt_y"/>
                                          </p:val>
                                        </p:tav>
                                      </p:tavLst>
                                    </p:anim>
                                  </p:childTnLst>
                                </p:cTn>
                              </p:par>
                            </p:childTnLst>
                          </p:cTn>
                        </p:par>
                        <p:par>
                          <p:cTn id="46" fill="hold">
                            <p:stCondLst>
                              <p:cond delay="2649"/>
                            </p:stCondLst>
                            <p:childTnLst>
                              <p:par>
                                <p:cTn id="47" presetID="2" presetClass="entr" presetSubtype="4" fill="hold" grpId="0" nodeType="afterEffect">
                                  <p:stCondLst>
                                    <p:cond delay="0"/>
                                  </p:stCondLst>
                                  <p:childTnLst>
                                    <p:set>
                                      <p:cBhvr>
                                        <p:cTn id="48" dur="1" fill="hold">
                                          <p:stCondLst>
                                            <p:cond delay="0"/>
                                          </p:stCondLst>
                                        </p:cTn>
                                        <p:tgtEl>
                                          <p:spTgt spid="68"/>
                                        </p:tgtEl>
                                        <p:attrNameLst>
                                          <p:attrName>style.visibility</p:attrName>
                                        </p:attrNameLst>
                                      </p:cBhvr>
                                      <p:to>
                                        <p:strVal val="visible"/>
                                      </p:to>
                                    </p:set>
                                    <p:anim calcmode="lin" valueType="num">
                                      <p:cBhvr additive="base">
                                        <p:cTn id="49" dur="500" fill="hold"/>
                                        <p:tgtEl>
                                          <p:spTgt spid="68"/>
                                        </p:tgtEl>
                                        <p:attrNameLst>
                                          <p:attrName>ppt_x</p:attrName>
                                        </p:attrNameLst>
                                      </p:cBhvr>
                                      <p:tavLst>
                                        <p:tav tm="0">
                                          <p:val>
                                            <p:strVal val="#ppt_x"/>
                                          </p:val>
                                        </p:tav>
                                        <p:tav tm="100000">
                                          <p:val>
                                            <p:strVal val="#ppt_x"/>
                                          </p:val>
                                        </p:tav>
                                      </p:tavLst>
                                    </p:anim>
                                    <p:anim calcmode="lin" valueType="num">
                                      <p:cBhvr additive="base">
                                        <p:cTn id="50" dur="500" fill="hold"/>
                                        <p:tgtEl>
                                          <p:spTgt spid="68"/>
                                        </p:tgtEl>
                                        <p:attrNameLst>
                                          <p:attrName>ppt_y</p:attrName>
                                        </p:attrNameLst>
                                      </p:cBhvr>
                                      <p:tavLst>
                                        <p:tav tm="0">
                                          <p:val>
                                            <p:strVal val="1+#ppt_h/2"/>
                                          </p:val>
                                        </p:tav>
                                        <p:tav tm="100000">
                                          <p:val>
                                            <p:strVal val="#ppt_y"/>
                                          </p:val>
                                        </p:tav>
                                      </p:tavLst>
                                    </p:anim>
                                  </p:childTnLst>
                                </p:cTn>
                              </p:par>
                            </p:childTnLst>
                          </p:cTn>
                        </p:par>
                        <p:par>
                          <p:cTn id="51" fill="hold">
                            <p:stCondLst>
                              <p:cond delay="3149"/>
                            </p:stCondLst>
                            <p:childTnLst>
                              <p:par>
                                <p:cTn id="52" presetID="2" presetClass="entr" presetSubtype="4" fill="hold" grpId="0" nodeType="afterEffect">
                                  <p:stCondLst>
                                    <p:cond delay="0"/>
                                  </p:stCondLst>
                                  <p:childTnLst>
                                    <p:set>
                                      <p:cBhvr>
                                        <p:cTn id="53" dur="1" fill="hold">
                                          <p:stCondLst>
                                            <p:cond delay="0"/>
                                          </p:stCondLst>
                                        </p:cTn>
                                        <p:tgtEl>
                                          <p:spTgt spid="69"/>
                                        </p:tgtEl>
                                        <p:attrNameLst>
                                          <p:attrName>style.visibility</p:attrName>
                                        </p:attrNameLst>
                                      </p:cBhvr>
                                      <p:to>
                                        <p:strVal val="visible"/>
                                      </p:to>
                                    </p:set>
                                    <p:anim calcmode="lin" valueType="num">
                                      <p:cBhvr additive="base">
                                        <p:cTn id="54" dur="500" fill="hold"/>
                                        <p:tgtEl>
                                          <p:spTgt spid="69"/>
                                        </p:tgtEl>
                                        <p:attrNameLst>
                                          <p:attrName>ppt_x</p:attrName>
                                        </p:attrNameLst>
                                      </p:cBhvr>
                                      <p:tavLst>
                                        <p:tav tm="0">
                                          <p:val>
                                            <p:strVal val="#ppt_x"/>
                                          </p:val>
                                        </p:tav>
                                        <p:tav tm="100000">
                                          <p:val>
                                            <p:strVal val="#ppt_x"/>
                                          </p:val>
                                        </p:tav>
                                      </p:tavLst>
                                    </p:anim>
                                    <p:anim calcmode="lin" valueType="num">
                                      <p:cBhvr additive="base">
                                        <p:cTn id="55" dur="500" fill="hold"/>
                                        <p:tgtEl>
                                          <p:spTgt spid="69"/>
                                        </p:tgtEl>
                                        <p:attrNameLst>
                                          <p:attrName>ppt_y</p:attrName>
                                        </p:attrNameLst>
                                      </p:cBhvr>
                                      <p:tavLst>
                                        <p:tav tm="0">
                                          <p:val>
                                            <p:strVal val="1+#ppt_h/2"/>
                                          </p:val>
                                        </p:tav>
                                        <p:tav tm="100000">
                                          <p:val>
                                            <p:strVal val="#ppt_y"/>
                                          </p:val>
                                        </p:tav>
                                      </p:tavLst>
                                    </p:anim>
                                  </p:childTnLst>
                                </p:cTn>
                              </p:par>
                            </p:childTnLst>
                          </p:cTn>
                        </p:par>
                        <p:par>
                          <p:cTn id="56" fill="hold">
                            <p:stCondLst>
                              <p:cond delay="3649"/>
                            </p:stCondLst>
                            <p:childTnLst>
                              <p:par>
                                <p:cTn id="57" presetID="2" presetClass="entr" presetSubtype="1" fill="hold" grpId="0" nodeType="afterEffect">
                                  <p:stCondLst>
                                    <p:cond delay="0"/>
                                  </p:stCondLst>
                                  <p:childTnLst>
                                    <p:set>
                                      <p:cBhvr>
                                        <p:cTn id="58" dur="1" fill="hold">
                                          <p:stCondLst>
                                            <p:cond delay="0"/>
                                          </p:stCondLst>
                                        </p:cTn>
                                        <p:tgtEl>
                                          <p:spTgt spid="70"/>
                                        </p:tgtEl>
                                        <p:attrNameLst>
                                          <p:attrName>style.visibility</p:attrName>
                                        </p:attrNameLst>
                                      </p:cBhvr>
                                      <p:to>
                                        <p:strVal val="visible"/>
                                      </p:to>
                                    </p:set>
                                    <p:anim calcmode="lin" valueType="num">
                                      <p:cBhvr additive="base">
                                        <p:cTn id="59" dur="500" fill="hold"/>
                                        <p:tgtEl>
                                          <p:spTgt spid="70"/>
                                        </p:tgtEl>
                                        <p:attrNameLst>
                                          <p:attrName>ppt_x</p:attrName>
                                        </p:attrNameLst>
                                      </p:cBhvr>
                                      <p:tavLst>
                                        <p:tav tm="0">
                                          <p:val>
                                            <p:strVal val="#ppt_x"/>
                                          </p:val>
                                        </p:tav>
                                        <p:tav tm="100000">
                                          <p:val>
                                            <p:strVal val="#ppt_x"/>
                                          </p:val>
                                        </p:tav>
                                      </p:tavLst>
                                    </p:anim>
                                    <p:anim calcmode="lin" valueType="num">
                                      <p:cBhvr additive="base">
                                        <p:cTn id="60" dur="500" fill="hold"/>
                                        <p:tgtEl>
                                          <p:spTgt spid="70"/>
                                        </p:tgtEl>
                                        <p:attrNameLst>
                                          <p:attrName>ppt_y</p:attrName>
                                        </p:attrNameLst>
                                      </p:cBhvr>
                                      <p:tavLst>
                                        <p:tav tm="0">
                                          <p:val>
                                            <p:strVal val="0-#ppt_h/2"/>
                                          </p:val>
                                        </p:tav>
                                        <p:tav tm="100000">
                                          <p:val>
                                            <p:strVal val="#ppt_y"/>
                                          </p:val>
                                        </p:tav>
                                      </p:tavLst>
                                    </p:anim>
                                  </p:childTnLst>
                                </p:cTn>
                              </p:par>
                            </p:childTnLst>
                          </p:cTn>
                        </p:par>
                        <p:par>
                          <p:cTn id="61" fill="hold">
                            <p:stCondLst>
                              <p:cond delay="4149"/>
                            </p:stCondLst>
                            <p:childTnLst>
                              <p:par>
                                <p:cTn id="62" presetID="2" presetClass="entr" presetSubtype="1" fill="hold" grpId="0" nodeType="afterEffect">
                                  <p:stCondLst>
                                    <p:cond delay="0"/>
                                  </p:stCondLst>
                                  <p:childTnLst>
                                    <p:set>
                                      <p:cBhvr>
                                        <p:cTn id="63" dur="1" fill="hold">
                                          <p:stCondLst>
                                            <p:cond delay="0"/>
                                          </p:stCondLst>
                                        </p:cTn>
                                        <p:tgtEl>
                                          <p:spTgt spid="71"/>
                                        </p:tgtEl>
                                        <p:attrNameLst>
                                          <p:attrName>style.visibility</p:attrName>
                                        </p:attrNameLst>
                                      </p:cBhvr>
                                      <p:to>
                                        <p:strVal val="visible"/>
                                      </p:to>
                                    </p:set>
                                    <p:anim calcmode="lin" valueType="num">
                                      <p:cBhvr additive="base">
                                        <p:cTn id="64" dur="500" fill="hold"/>
                                        <p:tgtEl>
                                          <p:spTgt spid="71"/>
                                        </p:tgtEl>
                                        <p:attrNameLst>
                                          <p:attrName>ppt_x</p:attrName>
                                        </p:attrNameLst>
                                      </p:cBhvr>
                                      <p:tavLst>
                                        <p:tav tm="0">
                                          <p:val>
                                            <p:strVal val="#ppt_x"/>
                                          </p:val>
                                        </p:tav>
                                        <p:tav tm="100000">
                                          <p:val>
                                            <p:strVal val="#ppt_x"/>
                                          </p:val>
                                        </p:tav>
                                      </p:tavLst>
                                    </p:anim>
                                    <p:anim calcmode="lin" valueType="num">
                                      <p:cBhvr additive="base">
                                        <p:cTn id="65" dur="500" fill="hold"/>
                                        <p:tgtEl>
                                          <p:spTgt spid="71"/>
                                        </p:tgtEl>
                                        <p:attrNameLst>
                                          <p:attrName>ppt_y</p:attrName>
                                        </p:attrNameLst>
                                      </p:cBhvr>
                                      <p:tavLst>
                                        <p:tav tm="0">
                                          <p:val>
                                            <p:strVal val="0-#ppt_h/2"/>
                                          </p:val>
                                        </p:tav>
                                        <p:tav tm="100000">
                                          <p:val>
                                            <p:strVal val="#ppt_y"/>
                                          </p:val>
                                        </p:tav>
                                      </p:tavLst>
                                    </p:anim>
                                  </p:childTnLst>
                                </p:cTn>
                              </p:par>
                            </p:childTnLst>
                          </p:cTn>
                        </p:par>
                        <p:par>
                          <p:cTn id="66" fill="hold">
                            <p:stCondLst>
                              <p:cond delay="4649"/>
                            </p:stCondLst>
                            <p:childTnLst>
                              <p:par>
                                <p:cTn id="67" presetID="2" presetClass="entr" presetSubtype="4" fill="hold" grpId="0" nodeType="afterEffect">
                                  <p:stCondLst>
                                    <p:cond delay="0"/>
                                  </p:stCondLst>
                                  <p:childTnLst>
                                    <p:set>
                                      <p:cBhvr>
                                        <p:cTn id="68" dur="1" fill="hold">
                                          <p:stCondLst>
                                            <p:cond delay="0"/>
                                          </p:stCondLst>
                                        </p:cTn>
                                        <p:tgtEl>
                                          <p:spTgt spid="72"/>
                                        </p:tgtEl>
                                        <p:attrNameLst>
                                          <p:attrName>style.visibility</p:attrName>
                                        </p:attrNameLst>
                                      </p:cBhvr>
                                      <p:to>
                                        <p:strVal val="visible"/>
                                      </p:to>
                                    </p:set>
                                    <p:anim calcmode="lin" valueType="num">
                                      <p:cBhvr additive="base">
                                        <p:cTn id="69" dur="500" fill="hold"/>
                                        <p:tgtEl>
                                          <p:spTgt spid="72"/>
                                        </p:tgtEl>
                                        <p:attrNameLst>
                                          <p:attrName>ppt_x</p:attrName>
                                        </p:attrNameLst>
                                      </p:cBhvr>
                                      <p:tavLst>
                                        <p:tav tm="0">
                                          <p:val>
                                            <p:strVal val="#ppt_x"/>
                                          </p:val>
                                        </p:tav>
                                        <p:tav tm="100000">
                                          <p:val>
                                            <p:strVal val="#ppt_x"/>
                                          </p:val>
                                        </p:tav>
                                      </p:tavLst>
                                    </p:anim>
                                    <p:anim calcmode="lin" valueType="num">
                                      <p:cBhvr additive="base">
                                        <p:cTn id="70" dur="500" fill="hold"/>
                                        <p:tgtEl>
                                          <p:spTgt spid="72"/>
                                        </p:tgtEl>
                                        <p:attrNameLst>
                                          <p:attrName>ppt_y</p:attrName>
                                        </p:attrNameLst>
                                      </p:cBhvr>
                                      <p:tavLst>
                                        <p:tav tm="0">
                                          <p:val>
                                            <p:strVal val="1+#ppt_h/2"/>
                                          </p:val>
                                        </p:tav>
                                        <p:tav tm="100000">
                                          <p:val>
                                            <p:strVal val="#ppt_y"/>
                                          </p:val>
                                        </p:tav>
                                      </p:tavLst>
                                    </p:anim>
                                  </p:childTnLst>
                                </p:cTn>
                              </p:par>
                            </p:childTnLst>
                          </p:cTn>
                        </p:par>
                        <p:par>
                          <p:cTn id="71" fill="hold">
                            <p:stCondLst>
                              <p:cond delay="5149"/>
                            </p:stCondLst>
                            <p:childTnLst>
                              <p:par>
                                <p:cTn id="72" presetID="2" presetClass="entr" presetSubtype="4" fill="hold" grpId="0" nodeType="afterEffect">
                                  <p:stCondLst>
                                    <p:cond delay="0"/>
                                  </p:stCondLst>
                                  <p:childTnLst>
                                    <p:set>
                                      <p:cBhvr>
                                        <p:cTn id="73" dur="1" fill="hold">
                                          <p:stCondLst>
                                            <p:cond delay="0"/>
                                          </p:stCondLst>
                                        </p:cTn>
                                        <p:tgtEl>
                                          <p:spTgt spid="73"/>
                                        </p:tgtEl>
                                        <p:attrNameLst>
                                          <p:attrName>style.visibility</p:attrName>
                                        </p:attrNameLst>
                                      </p:cBhvr>
                                      <p:to>
                                        <p:strVal val="visible"/>
                                      </p:to>
                                    </p:set>
                                    <p:anim calcmode="lin" valueType="num">
                                      <p:cBhvr additive="base">
                                        <p:cTn id="74" dur="500" fill="hold"/>
                                        <p:tgtEl>
                                          <p:spTgt spid="73"/>
                                        </p:tgtEl>
                                        <p:attrNameLst>
                                          <p:attrName>ppt_x</p:attrName>
                                        </p:attrNameLst>
                                      </p:cBhvr>
                                      <p:tavLst>
                                        <p:tav tm="0">
                                          <p:val>
                                            <p:strVal val="#ppt_x"/>
                                          </p:val>
                                        </p:tav>
                                        <p:tav tm="100000">
                                          <p:val>
                                            <p:strVal val="#ppt_x"/>
                                          </p:val>
                                        </p:tav>
                                      </p:tavLst>
                                    </p:anim>
                                    <p:anim calcmode="lin" valueType="num">
                                      <p:cBhvr additive="base">
                                        <p:cTn id="75" dur="500" fill="hold"/>
                                        <p:tgtEl>
                                          <p:spTgt spid="73"/>
                                        </p:tgtEl>
                                        <p:attrNameLst>
                                          <p:attrName>ppt_y</p:attrName>
                                        </p:attrNameLst>
                                      </p:cBhvr>
                                      <p:tavLst>
                                        <p:tav tm="0">
                                          <p:val>
                                            <p:strVal val="1+#ppt_h/2"/>
                                          </p:val>
                                        </p:tav>
                                        <p:tav tm="100000">
                                          <p:val>
                                            <p:strVal val="#ppt_y"/>
                                          </p:val>
                                        </p:tav>
                                      </p:tavLst>
                                    </p:anim>
                                  </p:childTnLst>
                                </p:cTn>
                              </p:par>
                            </p:childTnLst>
                          </p:cTn>
                        </p:par>
                        <p:par>
                          <p:cTn id="76" fill="hold">
                            <p:stCondLst>
                              <p:cond delay="5649"/>
                            </p:stCondLst>
                            <p:childTnLst>
                              <p:par>
                                <p:cTn id="77" presetID="2" presetClass="entr" presetSubtype="1" fill="hold" grpId="0" nodeType="afterEffect">
                                  <p:stCondLst>
                                    <p:cond delay="0"/>
                                  </p:stCondLst>
                                  <p:childTnLst>
                                    <p:set>
                                      <p:cBhvr>
                                        <p:cTn id="78" dur="1" fill="hold">
                                          <p:stCondLst>
                                            <p:cond delay="0"/>
                                          </p:stCondLst>
                                        </p:cTn>
                                        <p:tgtEl>
                                          <p:spTgt spid="74"/>
                                        </p:tgtEl>
                                        <p:attrNameLst>
                                          <p:attrName>style.visibility</p:attrName>
                                        </p:attrNameLst>
                                      </p:cBhvr>
                                      <p:to>
                                        <p:strVal val="visible"/>
                                      </p:to>
                                    </p:set>
                                    <p:anim calcmode="lin" valueType="num">
                                      <p:cBhvr additive="base">
                                        <p:cTn id="79" dur="500" fill="hold"/>
                                        <p:tgtEl>
                                          <p:spTgt spid="74"/>
                                        </p:tgtEl>
                                        <p:attrNameLst>
                                          <p:attrName>ppt_x</p:attrName>
                                        </p:attrNameLst>
                                      </p:cBhvr>
                                      <p:tavLst>
                                        <p:tav tm="0">
                                          <p:val>
                                            <p:strVal val="#ppt_x"/>
                                          </p:val>
                                        </p:tav>
                                        <p:tav tm="100000">
                                          <p:val>
                                            <p:strVal val="#ppt_x"/>
                                          </p:val>
                                        </p:tav>
                                      </p:tavLst>
                                    </p:anim>
                                    <p:anim calcmode="lin" valueType="num">
                                      <p:cBhvr additive="base">
                                        <p:cTn id="80" dur="500" fill="hold"/>
                                        <p:tgtEl>
                                          <p:spTgt spid="74"/>
                                        </p:tgtEl>
                                        <p:attrNameLst>
                                          <p:attrName>ppt_y</p:attrName>
                                        </p:attrNameLst>
                                      </p:cBhvr>
                                      <p:tavLst>
                                        <p:tav tm="0">
                                          <p:val>
                                            <p:strVal val="0-#ppt_h/2"/>
                                          </p:val>
                                        </p:tav>
                                        <p:tav tm="100000">
                                          <p:val>
                                            <p:strVal val="#ppt_y"/>
                                          </p:val>
                                        </p:tav>
                                      </p:tavLst>
                                    </p:anim>
                                  </p:childTnLst>
                                </p:cTn>
                              </p:par>
                            </p:childTnLst>
                          </p:cTn>
                        </p:par>
                        <p:par>
                          <p:cTn id="81" fill="hold">
                            <p:stCondLst>
                              <p:cond delay="6149"/>
                            </p:stCondLst>
                            <p:childTnLst>
                              <p:par>
                                <p:cTn id="82" presetID="2" presetClass="entr" presetSubtype="1" fill="hold" grpId="0" nodeType="afterEffect">
                                  <p:stCondLst>
                                    <p:cond delay="0"/>
                                  </p:stCondLst>
                                  <p:childTnLst>
                                    <p:set>
                                      <p:cBhvr>
                                        <p:cTn id="83" dur="1" fill="hold">
                                          <p:stCondLst>
                                            <p:cond delay="0"/>
                                          </p:stCondLst>
                                        </p:cTn>
                                        <p:tgtEl>
                                          <p:spTgt spid="2"/>
                                        </p:tgtEl>
                                        <p:attrNameLst>
                                          <p:attrName>style.visibility</p:attrName>
                                        </p:attrNameLst>
                                      </p:cBhvr>
                                      <p:to>
                                        <p:strVal val="visible"/>
                                      </p:to>
                                    </p:set>
                                    <p:anim calcmode="lin" valueType="num">
                                      <p:cBhvr additive="base">
                                        <p:cTn id="84" dur="500" fill="hold"/>
                                        <p:tgtEl>
                                          <p:spTgt spid="2"/>
                                        </p:tgtEl>
                                        <p:attrNameLst>
                                          <p:attrName>ppt_x</p:attrName>
                                        </p:attrNameLst>
                                      </p:cBhvr>
                                      <p:tavLst>
                                        <p:tav tm="0">
                                          <p:val>
                                            <p:strVal val="#ppt_x"/>
                                          </p:val>
                                        </p:tav>
                                        <p:tav tm="100000">
                                          <p:val>
                                            <p:strVal val="#ppt_x"/>
                                          </p:val>
                                        </p:tav>
                                      </p:tavLst>
                                    </p:anim>
                                    <p:anim calcmode="lin" valueType="num">
                                      <p:cBhvr additive="base">
                                        <p:cTn id="85" dur="500" fill="hold"/>
                                        <p:tgtEl>
                                          <p:spTgt spid="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68" grpId="0"/>
      <p:bldP spid="69" grpId="0"/>
      <p:bldP spid="70" grpId="0"/>
      <p:bldP spid="71" grpId="0"/>
      <p:bldP spid="72" grpId="0"/>
      <p:bldP spid="73" grpId="0"/>
      <p:bldP spid="74" grpId="0"/>
      <p:bldP spid="2" grpId="0"/>
    </p:bldLst>
  </p:timing>
</p:sld>
</file>

<file path=ppt/slides/slide59.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0" name="文本框 9"/>
          <p:cNvSpPr txBox="1"/>
          <p:nvPr/>
        </p:nvSpPr>
        <p:spPr>
          <a:xfrm>
            <a:off x="2374137" y="1884748"/>
            <a:ext cx="4272439" cy="1084912"/>
          </a:xfrm>
          <a:prstGeom prst="rect">
            <a:avLst/>
          </a:prstGeom>
          <a:noFill/>
        </p:spPr>
        <p:txBody>
          <a:bodyPr wrap="square" lIns="68580" tIns="34290" rIns="68580" bIns="34290" rtlCol="0">
            <a:spAutoFit/>
          </a:bodyPr>
          <a:lstStyle/>
          <a:p>
            <a:pPr algn="ctr">
              <a:defRPr/>
            </a:pPr>
            <a:r>
              <a:rPr lang="en-US" altLang="zh-CN" sz="6600" b="1" dirty="0">
                <a:solidFill>
                  <a:srgbClr val="1B4367"/>
                </a:solidFill>
                <a:cs typeface="+mn-ea"/>
                <a:sym typeface="+mn-lt"/>
              </a:rPr>
              <a:t>THANKS</a:t>
            </a:r>
            <a:endParaRPr lang="en-US" altLang="zh-CN" sz="6600" b="1" dirty="0">
              <a:solidFill>
                <a:srgbClr val="1B4367"/>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任务一</a:t>
            </a:r>
            <a:r>
              <a:rPr lang="en-US" altLang="zh-CN" sz="1700" b="1" dirty="0">
                <a:solidFill>
                  <a:srgbClr val="1B4367"/>
                </a:solidFill>
                <a:cs typeface="+mn-ea"/>
                <a:sym typeface="+mn-lt"/>
              </a:rPr>
              <a:t>  </a:t>
            </a:r>
            <a:r>
              <a:rPr lang="zh-CN" altLang="en-US" sz="1700" b="1" dirty="0">
                <a:solidFill>
                  <a:srgbClr val="1B4367"/>
                </a:solidFill>
                <a:cs typeface="+mn-ea"/>
                <a:sym typeface="+mn-lt"/>
              </a:rPr>
              <a:t>兴趣与职业生涯发展的关系</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621155" y="1183005"/>
            <a:ext cx="5520055" cy="583565"/>
          </a:xfrm>
          <a:prstGeom prst="rect">
            <a:avLst/>
          </a:prstGeom>
          <a:noFill/>
          <a:ln w="9525">
            <a:noFill/>
            <a:miter lim="800000"/>
          </a:ln>
        </p:spPr>
        <p:txBody>
          <a:bodyPr wrap="square">
            <a:spAutoFit/>
          </a:bodyPr>
          <a:p>
            <a:pPr algn="ctr"/>
            <a:r>
              <a:rPr lang="zh-CN" altLang="en-US" sz="3200" b="1">
                <a:solidFill>
                  <a:srgbClr val="1B4367"/>
                </a:solidFill>
                <a:latin typeface="微软雅黑" panose="020B0503020204020204" pitchFamily="34" charset="-122"/>
                <a:ea typeface="微软雅黑" panose="020B0503020204020204" pitchFamily="34" charset="-122"/>
              </a:rPr>
              <a:t>一、兴趣是人生幸福感的来源</a:t>
            </a:r>
            <a:endParaRPr lang="zh-CN" altLang="en-US" sz="3200" b="1">
              <a:solidFill>
                <a:srgbClr val="1B4367"/>
              </a:solidFill>
              <a:latin typeface="微软雅黑" panose="020B0503020204020204" pitchFamily="34" charset="-122"/>
              <a:ea typeface="微软雅黑" panose="020B0503020204020204" pitchFamily="34" charset="-122"/>
            </a:endParaRPr>
          </a:p>
        </p:txBody>
      </p:sp>
      <p:sp>
        <p:nvSpPr>
          <p:cNvPr id="8" name="矩形 7"/>
          <p:cNvSpPr>
            <a:spLocks noChangeArrowheads="1"/>
          </p:cNvSpPr>
          <p:nvPr/>
        </p:nvSpPr>
        <p:spPr bwMode="auto">
          <a:xfrm>
            <a:off x="856615" y="2180590"/>
            <a:ext cx="7743190" cy="2170430"/>
          </a:xfrm>
          <a:prstGeom prst="rect">
            <a:avLst/>
          </a:prstGeom>
          <a:noFill/>
          <a:ln w="9525">
            <a:noFill/>
            <a:miter lim="800000"/>
          </a:ln>
        </p:spPr>
        <p:txBody>
          <a:bodyPr wrap="square">
            <a:noAutofit/>
          </a:bodyPr>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美国芝加哥大学心理学教授米哈里花了很长的时间对几百位各行各业的人进行访谈，研究什么能真正令人们感到幸福和满足。</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他发现：人们的满足感、幸福感往往来源于从事某项活动，而不是无所事事地享乐游玩，要做自己喜爱的事情才能获得快乐。</a:t>
            </a:r>
            <a:endParaRPr lang="zh-CN" altLang="en-US" sz="1800">
              <a:solidFill>
                <a:schemeClr val="tx1"/>
              </a:solidFill>
              <a:latin typeface="微软雅黑" panose="020B0503020204020204" pitchFamily="34" charset="-122"/>
              <a:ea typeface="微软雅黑" panose="020B0503020204020204" pitchFamily="34" charset="-122"/>
            </a:endParaRPr>
          </a:p>
        </p:txBody>
      </p:sp>
      <p:grpSp>
        <p:nvGrpSpPr>
          <p:cNvPr id="11" name="组合 10"/>
          <p:cNvGrpSpPr/>
          <p:nvPr>
            <p:custDataLst>
              <p:tags r:id="rId1"/>
            </p:custDataLst>
          </p:nvPr>
        </p:nvGrpSpPr>
        <p:grpSpPr>
          <a:xfrm>
            <a:off x="374857" y="842901"/>
            <a:ext cx="1201103" cy="1202531"/>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9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799"/>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900"/>
                                  </p:stCondLst>
                                  <p:childTnLst>
                                    <p:set>
                                      <p:cBhvr>
                                        <p:cTn id="32" dur="1" fill="hold">
                                          <p:stCondLst>
                                            <p:cond delay="0"/>
                                          </p:stCondLst>
                                        </p:cTn>
                                        <p:tgtEl>
                                          <p:spTgt spid="8"/>
                                        </p:tgtEl>
                                        <p:attrNameLst>
                                          <p:attrName>style.visibility</p:attrName>
                                        </p:attrNameLst>
                                      </p:cBhvr>
                                      <p:to>
                                        <p:strVal val="visible"/>
                                      </p:to>
                                    </p:set>
                                    <p:animEffect transition="in" filter="wipe(up)">
                                      <p:cBhvr>
                                        <p:cTn id="3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任务一</a:t>
            </a:r>
            <a:r>
              <a:rPr lang="en-US" altLang="zh-CN" sz="1700" b="1" dirty="0">
                <a:solidFill>
                  <a:srgbClr val="1B4367"/>
                </a:solidFill>
                <a:cs typeface="+mn-ea"/>
                <a:sym typeface="+mn-lt"/>
              </a:rPr>
              <a:t>  </a:t>
            </a:r>
            <a:r>
              <a:rPr lang="zh-CN" altLang="en-US" sz="1700" b="1" dirty="0">
                <a:solidFill>
                  <a:srgbClr val="1B4367"/>
                </a:solidFill>
                <a:cs typeface="+mn-ea"/>
                <a:sym typeface="+mn-lt"/>
              </a:rPr>
              <a:t>兴趣与职业生涯发展的关系</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254760" y="1183005"/>
            <a:ext cx="7437755" cy="583565"/>
          </a:xfrm>
          <a:prstGeom prst="rect">
            <a:avLst/>
          </a:prstGeom>
          <a:noFill/>
          <a:ln w="9525">
            <a:noFill/>
            <a:miter lim="800000"/>
          </a:ln>
        </p:spPr>
        <p:txBody>
          <a:bodyPr wrap="square">
            <a:spAutoFit/>
          </a:bodyPr>
          <a:p>
            <a:pPr algn="ctr"/>
            <a:r>
              <a:rPr lang="zh-CN" altLang="en-US" sz="3200" b="1">
                <a:solidFill>
                  <a:srgbClr val="1B4367"/>
                </a:solidFill>
                <a:latin typeface="微软雅黑" panose="020B0503020204020204" pitchFamily="34" charset="-122"/>
                <a:ea typeface="微软雅黑" panose="020B0503020204020204" pitchFamily="34" charset="-122"/>
              </a:rPr>
              <a:t>二、兴趣是职业生涯选择的重要依据</a:t>
            </a:r>
            <a:endParaRPr lang="zh-CN" altLang="en-US" sz="3200" b="1">
              <a:solidFill>
                <a:srgbClr val="1B4367"/>
              </a:solidFill>
              <a:latin typeface="微软雅黑" panose="020B0503020204020204" pitchFamily="34" charset="-122"/>
              <a:ea typeface="微软雅黑" panose="020B0503020204020204" pitchFamily="34" charset="-122"/>
            </a:endParaRPr>
          </a:p>
        </p:txBody>
      </p:sp>
      <p:sp>
        <p:nvSpPr>
          <p:cNvPr id="8" name="矩形 7"/>
          <p:cNvSpPr>
            <a:spLocks noChangeArrowheads="1"/>
          </p:cNvSpPr>
          <p:nvPr/>
        </p:nvSpPr>
        <p:spPr bwMode="auto">
          <a:xfrm>
            <a:off x="856615" y="2180590"/>
            <a:ext cx="7743190" cy="2170430"/>
          </a:xfrm>
          <a:prstGeom prst="rect">
            <a:avLst/>
          </a:prstGeom>
          <a:noFill/>
          <a:ln w="9525">
            <a:noFill/>
            <a:miter lim="800000"/>
          </a:ln>
        </p:spPr>
        <p:txBody>
          <a:bodyPr wrap="square">
            <a:noAutofit/>
          </a:bodyPr>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在日常生活中，很多同学喜欢玩网游、踢足球、逛街购物等。正如人们在日常生活中喜欢从事自己感兴趣的活动一样，选择职业时也更倾向于自己感兴趣的职业。因而，对自己的兴趣或兴趣类型有了正确的评估判断后，就可以预测或帮助自己进行正确的职业选择与职业生涯规划。</a:t>
            </a:r>
            <a:endParaRPr lang="zh-CN" altLang="en-US" sz="1800">
              <a:solidFill>
                <a:schemeClr val="tx1"/>
              </a:solidFill>
              <a:latin typeface="微软雅黑" panose="020B0503020204020204" pitchFamily="34" charset="-122"/>
              <a:ea typeface="微软雅黑" panose="020B0503020204020204" pitchFamily="34" charset="-122"/>
            </a:endParaRPr>
          </a:p>
        </p:txBody>
      </p:sp>
      <p:grpSp>
        <p:nvGrpSpPr>
          <p:cNvPr id="11" name="组合 10"/>
          <p:cNvGrpSpPr/>
          <p:nvPr>
            <p:custDataLst>
              <p:tags r:id="rId1"/>
            </p:custDataLst>
          </p:nvPr>
        </p:nvGrpSpPr>
        <p:grpSpPr>
          <a:xfrm>
            <a:off x="374857" y="842901"/>
            <a:ext cx="1201103" cy="1202531"/>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9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799"/>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900"/>
                                  </p:stCondLst>
                                  <p:childTnLst>
                                    <p:set>
                                      <p:cBhvr>
                                        <p:cTn id="32" dur="1" fill="hold">
                                          <p:stCondLst>
                                            <p:cond delay="0"/>
                                          </p:stCondLst>
                                        </p:cTn>
                                        <p:tgtEl>
                                          <p:spTgt spid="8"/>
                                        </p:tgtEl>
                                        <p:attrNameLst>
                                          <p:attrName>style.visibility</p:attrName>
                                        </p:attrNameLst>
                                      </p:cBhvr>
                                      <p:to>
                                        <p:strVal val="visible"/>
                                      </p:to>
                                    </p:set>
                                    <p:animEffect transition="in" filter="wipe(up)">
                                      <p:cBhvr>
                                        <p:cTn id="3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任务一</a:t>
            </a:r>
            <a:r>
              <a:rPr lang="en-US" altLang="zh-CN" sz="1700" b="1" dirty="0">
                <a:solidFill>
                  <a:srgbClr val="1B4367"/>
                </a:solidFill>
                <a:cs typeface="+mn-ea"/>
                <a:sym typeface="+mn-lt"/>
              </a:rPr>
              <a:t>  </a:t>
            </a:r>
            <a:r>
              <a:rPr lang="zh-CN" altLang="en-US" sz="1700" b="1" dirty="0">
                <a:solidFill>
                  <a:srgbClr val="1B4367"/>
                </a:solidFill>
                <a:cs typeface="+mn-ea"/>
                <a:sym typeface="+mn-lt"/>
              </a:rPr>
              <a:t>兴趣与职业生涯发展的关系</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254760" y="1183005"/>
            <a:ext cx="7437755" cy="583565"/>
          </a:xfrm>
          <a:prstGeom prst="rect">
            <a:avLst/>
          </a:prstGeom>
          <a:noFill/>
          <a:ln w="9525">
            <a:noFill/>
            <a:miter lim="800000"/>
          </a:ln>
        </p:spPr>
        <p:txBody>
          <a:bodyPr wrap="square">
            <a:spAutoFit/>
          </a:bodyPr>
          <a:p>
            <a:pPr algn="ctr"/>
            <a:r>
              <a:rPr lang="zh-CN" altLang="en-US" sz="3200" b="1">
                <a:solidFill>
                  <a:srgbClr val="1B4367"/>
                </a:solidFill>
                <a:latin typeface="微软雅黑" panose="020B0503020204020204" pitchFamily="34" charset="-122"/>
                <a:ea typeface="微软雅黑" panose="020B0503020204020204" pitchFamily="34" charset="-122"/>
              </a:rPr>
              <a:t>三、兴趣是职业生涯成功的重要因素</a:t>
            </a:r>
            <a:endParaRPr lang="zh-CN" altLang="en-US" sz="3200" b="1">
              <a:solidFill>
                <a:srgbClr val="1B4367"/>
              </a:solidFill>
              <a:latin typeface="微软雅黑" panose="020B0503020204020204" pitchFamily="34" charset="-122"/>
              <a:ea typeface="微软雅黑" panose="020B0503020204020204" pitchFamily="34" charset="-122"/>
            </a:endParaRPr>
          </a:p>
        </p:txBody>
      </p:sp>
      <p:sp>
        <p:nvSpPr>
          <p:cNvPr id="8" name="矩形 7"/>
          <p:cNvSpPr>
            <a:spLocks noChangeArrowheads="1"/>
          </p:cNvSpPr>
          <p:nvPr/>
        </p:nvSpPr>
        <p:spPr bwMode="auto">
          <a:xfrm>
            <a:off x="856615" y="2180590"/>
            <a:ext cx="7743190" cy="2170430"/>
          </a:xfrm>
          <a:prstGeom prst="rect">
            <a:avLst/>
          </a:prstGeom>
          <a:noFill/>
          <a:ln w="9525">
            <a:noFill/>
            <a:miter lim="800000"/>
          </a:ln>
        </p:spPr>
        <p:txBody>
          <a:bodyPr wrap="square">
            <a:noAutofit/>
          </a:bodyPr>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曾有一项针对 2000 多位著名科学家的调查，调查发现他们当中很少有人出于谋生的目的而工作，他们大多是出于对某一领域的强烈兴趣而孜孜不倦地去追求，不计较名利报酬，忘我地工作。他们职业生涯的成功是与他们的兴趣紧密联系的。因此，我们进行职业生涯规划时，不能不考虑个人的兴趣。可以说谁找到了自己最感兴趣的职业，谁就等于踏上了通向成功的道路。</a:t>
            </a:r>
            <a:endParaRPr lang="zh-CN" altLang="en-US" sz="1800">
              <a:solidFill>
                <a:schemeClr val="tx1"/>
              </a:solidFill>
              <a:latin typeface="微软雅黑" panose="020B0503020204020204" pitchFamily="34" charset="-122"/>
              <a:ea typeface="微软雅黑" panose="020B0503020204020204" pitchFamily="34" charset="-122"/>
            </a:endParaRPr>
          </a:p>
        </p:txBody>
      </p:sp>
      <p:grpSp>
        <p:nvGrpSpPr>
          <p:cNvPr id="11" name="组合 10"/>
          <p:cNvGrpSpPr/>
          <p:nvPr>
            <p:custDataLst>
              <p:tags r:id="rId1"/>
            </p:custDataLst>
          </p:nvPr>
        </p:nvGrpSpPr>
        <p:grpSpPr>
          <a:xfrm>
            <a:off x="374857" y="842901"/>
            <a:ext cx="1201103" cy="1202531"/>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9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799"/>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900"/>
                                  </p:stCondLst>
                                  <p:childTnLst>
                                    <p:set>
                                      <p:cBhvr>
                                        <p:cTn id="32" dur="1" fill="hold">
                                          <p:stCondLst>
                                            <p:cond delay="0"/>
                                          </p:stCondLst>
                                        </p:cTn>
                                        <p:tgtEl>
                                          <p:spTgt spid="8"/>
                                        </p:tgtEl>
                                        <p:attrNameLst>
                                          <p:attrName>style.visibility</p:attrName>
                                        </p:attrNameLst>
                                      </p:cBhvr>
                                      <p:to>
                                        <p:strVal val="visible"/>
                                      </p:to>
                                    </p:set>
                                    <p:animEffect transition="in" filter="wipe(up)">
                                      <p:cBhvr>
                                        <p:cTn id="3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任务一</a:t>
            </a:r>
            <a:r>
              <a:rPr lang="en-US" altLang="zh-CN" sz="1700" b="1" dirty="0">
                <a:solidFill>
                  <a:srgbClr val="1B4367"/>
                </a:solidFill>
                <a:cs typeface="+mn-ea"/>
                <a:sym typeface="+mn-lt"/>
              </a:rPr>
              <a:t>  </a:t>
            </a:r>
            <a:r>
              <a:rPr lang="zh-CN" altLang="en-US" sz="1700" b="1" dirty="0">
                <a:solidFill>
                  <a:srgbClr val="1B4367"/>
                </a:solidFill>
                <a:cs typeface="+mn-ea"/>
                <a:sym typeface="+mn-lt"/>
              </a:rPr>
              <a:t>兴趣与职业生涯发展的关系</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049020" y="1183005"/>
            <a:ext cx="6247765" cy="583565"/>
          </a:xfrm>
          <a:prstGeom prst="rect">
            <a:avLst/>
          </a:prstGeom>
          <a:noFill/>
          <a:ln w="9525">
            <a:noFill/>
            <a:miter lim="800000"/>
          </a:ln>
        </p:spPr>
        <p:txBody>
          <a:bodyPr wrap="square">
            <a:spAutoFit/>
          </a:bodyPr>
          <a:p>
            <a:pPr algn="ctr"/>
            <a:r>
              <a:rPr lang="zh-CN" altLang="en-US" sz="3200" b="1">
                <a:solidFill>
                  <a:srgbClr val="1B4367"/>
                </a:solidFill>
                <a:latin typeface="微软雅黑" panose="020B0503020204020204" pitchFamily="34" charset="-122"/>
                <a:ea typeface="微软雅黑" panose="020B0503020204020204" pitchFamily="34" charset="-122"/>
              </a:rPr>
              <a:t>四、兴趣可以提高工作效率</a:t>
            </a:r>
            <a:endParaRPr lang="zh-CN" altLang="en-US" sz="3200" b="1">
              <a:solidFill>
                <a:srgbClr val="1B4367"/>
              </a:solidFill>
              <a:latin typeface="微软雅黑" panose="020B0503020204020204" pitchFamily="34" charset="-122"/>
              <a:ea typeface="微软雅黑" panose="020B0503020204020204" pitchFamily="34" charset="-122"/>
            </a:endParaRPr>
          </a:p>
        </p:txBody>
      </p:sp>
      <p:sp>
        <p:nvSpPr>
          <p:cNvPr id="8" name="矩形 7"/>
          <p:cNvSpPr>
            <a:spLocks noChangeArrowheads="1"/>
          </p:cNvSpPr>
          <p:nvPr/>
        </p:nvSpPr>
        <p:spPr bwMode="auto">
          <a:xfrm>
            <a:off x="856615" y="2180590"/>
            <a:ext cx="7743190" cy="2170430"/>
          </a:xfrm>
          <a:prstGeom prst="rect">
            <a:avLst/>
          </a:prstGeom>
          <a:noFill/>
          <a:ln w="9525">
            <a:noFill/>
            <a:miter lim="800000"/>
          </a:ln>
        </p:spPr>
        <p:txBody>
          <a:bodyPr wrap="square">
            <a:noAutofit/>
          </a:bodyPr>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兴趣使工作不再是一种负担，而是一种享受。一个人对某一工作有兴趣时，枯燥的工作会变得丰富多彩、妙趣横生。兴趣还可以调动人们身心的全部精力，以高度集中的注意力、敏锐的观察力、丰富的想象和深刻的思维投入工作，这些都有助于提高工作效率。由此可见，职业兴趣影响着人们在职业活动中的工作成绩和职业生涯。</a:t>
            </a:r>
            <a:endParaRPr lang="zh-CN" altLang="en-US" sz="1800">
              <a:solidFill>
                <a:schemeClr val="tx1"/>
              </a:solidFill>
              <a:latin typeface="微软雅黑" panose="020B0503020204020204" pitchFamily="34" charset="-122"/>
              <a:ea typeface="微软雅黑" panose="020B0503020204020204" pitchFamily="34" charset="-122"/>
            </a:endParaRPr>
          </a:p>
        </p:txBody>
      </p:sp>
      <p:grpSp>
        <p:nvGrpSpPr>
          <p:cNvPr id="11" name="组合 10"/>
          <p:cNvGrpSpPr/>
          <p:nvPr>
            <p:custDataLst>
              <p:tags r:id="rId1"/>
            </p:custDataLst>
          </p:nvPr>
        </p:nvGrpSpPr>
        <p:grpSpPr>
          <a:xfrm>
            <a:off x="374857" y="842901"/>
            <a:ext cx="1201103" cy="1202531"/>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9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799"/>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900"/>
                                  </p:stCondLst>
                                  <p:childTnLst>
                                    <p:set>
                                      <p:cBhvr>
                                        <p:cTn id="32" dur="1" fill="hold">
                                          <p:stCondLst>
                                            <p:cond delay="0"/>
                                          </p:stCondLst>
                                        </p:cTn>
                                        <p:tgtEl>
                                          <p:spTgt spid="8"/>
                                        </p:tgtEl>
                                        <p:attrNameLst>
                                          <p:attrName>style.visibility</p:attrName>
                                        </p:attrNameLst>
                                      </p:cBhvr>
                                      <p:to>
                                        <p:strVal val="visible"/>
                                      </p:to>
                                    </p:set>
                                    <p:animEffect transition="in" filter="wipe(up)">
                                      <p:cBhvr>
                                        <p:cTn id="3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Lst>
  </p:timing>
</p:sld>
</file>

<file path=ppt/tags/tag1.xml><?xml version="1.0" encoding="utf-8"?>
<p:tagLst xmlns:p="http://schemas.openxmlformats.org/presentationml/2006/main">
  <p:tag name="KSO_WM_DIAGRAM_VIRTUALLY_FRAME" val="{&quot;height&quot;:139.63503937007874,&quot;left&quot;:24.410472440944886,&quot;top&quot;:86.78637795275588,&quot;width&quot;:648.5662992125983}"/>
</p:tagLst>
</file>

<file path=ppt/tags/tag10.xml><?xml version="1.0" encoding="utf-8"?>
<p:tagLst xmlns:p="http://schemas.openxmlformats.org/presentationml/2006/main">
  <p:tag name="KSO_WM_DIAGRAM_VIRTUALLY_FRAME" val="{&quot;height&quot;:139.63503937007874,&quot;left&quot;:24.410472440944886,&quot;top&quot;:86.78637795275588,&quot;width&quot;:648.5662992125983}"/>
</p:tagLst>
</file>

<file path=ppt/tags/tag100.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01.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02.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03.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04.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05.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06.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07.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08.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09.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1.xml><?xml version="1.0" encoding="utf-8"?>
<p:tagLst xmlns:p="http://schemas.openxmlformats.org/presentationml/2006/main">
  <p:tag name="KSO_WM_DIAGRAM_VIRTUALLY_FRAME" val="{&quot;height&quot;:139.63503937007874,&quot;left&quot;:24.410472440944886,&quot;top&quot;:86.78637795275588,&quot;width&quot;:648.5662992125983}"/>
</p:tagLst>
</file>

<file path=ppt/tags/tag110.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11.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12.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13.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14.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15.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16.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17.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18.xml><?xml version="1.0" encoding="utf-8"?>
<p:tagLst xmlns:p="http://schemas.openxmlformats.org/presentationml/2006/main">
  <p:tag name="KSO_WM_DIAGRAM_VIRTUALLY_FRAME" val="{&quot;height&quot;:300.7250393700788,&quot;left&quot;:76.62503937007874,&quot;top&quot;:213.65,&quot;width&quot;:808.6249606299212}"/>
</p:tagLst>
</file>

<file path=ppt/tags/tag119.xml><?xml version="1.0" encoding="utf-8"?>
<p:tagLst xmlns:p="http://schemas.openxmlformats.org/presentationml/2006/main">
  <p:tag name="KSO_WM_DIAGRAM_VIRTUALLY_FRAME" val="{&quot;height&quot;:300.7250393700788,&quot;left&quot;:76.62503937007874,&quot;top&quot;:213.65,&quot;width&quot;:808.6249606299212}"/>
</p:tagLst>
</file>

<file path=ppt/tags/tag12.xml><?xml version="1.0" encoding="utf-8"?>
<p:tagLst xmlns:p="http://schemas.openxmlformats.org/presentationml/2006/main">
  <p:tag name="KSO_WM_DIAGRAM_VIRTUALLY_FRAME" val="{&quot;height&quot;:139.63503937007874,&quot;left&quot;:24.410472440944886,&quot;top&quot;:86.78637795275588,&quot;width&quot;:648.5662992125983}"/>
</p:tagLst>
</file>

<file path=ppt/tags/tag120.xml><?xml version="1.0" encoding="utf-8"?>
<p:tagLst xmlns:p="http://schemas.openxmlformats.org/presentationml/2006/main">
  <p:tag name="KSO_WM_DIAGRAM_VIRTUALLY_FRAME" val="{&quot;height&quot;:300.7250393700788,&quot;left&quot;:76.62503937007874,&quot;top&quot;:213.65,&quot;width&quot;:808.6249606299212}"/>
</p:tagLst>
</file>

<file path=ppt/tags/tag121.xml><?xml version="1.0" encoding="utf-8"?>
<p:tagLst xmlns:p="http://schemas.openxmlformats.org/presentationml/2006/main">
  <p:tag name="KSO_WM_DIAGRAM_VIRTUALLY_FRAME" val="{&quot;height&quot;:300.7250393700788,&quot;left&quot;:76.62503937007874,&quot;top&quot;:213.65,&quot;width&quot;:808.6249606299212}"/>
</p:tagLst>
</file>

<file path=ppt/tags/tag122.xml><?xml version="1.0" encoding="utf-8"?>
<p:tagLst xmlns:p="http://schemas.openxmlformats.org/presentationml/2006/main">
  <p:tag name="KSO_WM_DIAGRAM_VIRTUALLY_FRAME" val="{&quot;height&quot;:300.7250393700788,&quot;left&quot;:76.62503937007874,&quot;top&quot;:213.65,&quot;width&quot;:808.6249606299212}"/>
</p:tagLst>
</file>

<file path=ppt/tags/tag123.xml><?xml version="1.0" encoding="utf-8"?>
<p:tagLst xmlns:p="http://schemas.openxmlformats.org/presentationml/2006/main">
  <p:tag name="KSO_WM_DIAGRAM_VIRTUALLY_FRAME" val="{&quot;height&quot;:167.28708661417323,&quot;left&quot;:99.21614173228346,&quot;top&quot;:121.59551181102361,&quot;width&quot;:672.5838582677166}"/>
</p:tagLst>
</file>

<file path=ppt/tags/tag124.xml><?xml version="1.0" encoding="utf-8"?>
<p:tagLst xmlns:p="http://schemas.openxmlformats.org/presentationml/2006/main">
  <p:tag name="KSO_WM_DIAGRAM_VIRTUALLY_FRAME" val="{&quot;height&quot;:167.28708661417323,&quot;left&quot;:99.21614173228346,&quot;top&quot;:121.59551181102361,&quot;width&quot;:672.5838582677166}"/>
</p:tagLst>
</file>

<file path=ppt/tags/tag125.xml><?xml version="1.0" encoding="utf-8"?>
<p:tagLst xmlns:p="http://schemas.openxmlformats.org/presentationml/2006/main">
  <p:tag name="KSO_WM_DIAGRAM_VIRTUALLY_FRAME" val="{&quot;height&quot;:167.28708661417323,&quot;left&quot;:99.21614173228346,&quot;top&quot;:121.59551181102361,&quot;width&quot;:672.5838582677166}"/>
</p:tagLst>
</file>

<file path=ppt/tags/tag126.xml><?xml version="1.0" encoding="utf-8"?>
<p:tagLst xmlns:p="http://schemas.openxmlformats.org/presentationml/2006/main">
  <p:tag name="KSO_WM_DIAGRAM_VIRTUALLY_FRAME" val="{&quot;height&quot;:167.28708661417323,&quot;left&quot;:99.21614173228346,&quot;top&quot;:121.59551181102361,&quot;width&quot;:672.5838582677166}"/>
</p:tagLst>
</file>

<file path=ppt/tags/tag127.xml><?xml version="1.0" encoding="utf-8"?>
<p:tagLst xmlns:p="http://schemas.openxmlformats.org/presentationml/2006/main">
  <p:tag name="KSO_WM_DIAGRAM_VIRTUALLY_FRAME" val="{&quot;height&quot;:167.28708661417323,&quot;left&quot;:99.21614173228346,&quot;top&quot;:121.59551181102361,&quot;width&quot;:672.5838582677166}"/>
</p:tagLst>
</file>

<file path=ppt/tags/tag128.xml><?xml version="1.0" encoding="utf-8"?>
<p:tagLst xmlns:p="http://schemas.openxmlformats.org/presentationml/2006/main">
  <p:tag name="KSO_WM_DIAGRAM_VIRTUALLY_FRAME" val="{&quot;height&quot;:167.28708661417323,&quot;left&quot;:99.21614173228346,&quot;top&quot;:121.59551181102361,&quot;width&quot;:672.5838582677166}"/>
</p:tagLst>
</file>

<file path=ppt/tags/tag129.xml><?xml version="1.0" encoding="utf-8"?>
<p:tagLst xmlns:p="http://schemas.openxmlformats.org/presentationml/2006/main">
  <p:tag name="KSO_WM_DIAGRAM_VIRTUALLY_FRAME" val="{&quot;height&quot;:167.28708661417323,&quot;left&quot;:99.21614173228346,&quot;top&quot;:121.59551181102361,&quot;width&quot;:672.5838582677166}"/>
</p:tagLst>
</file>

<file path=ppt/tags/tag13.xml><?xml version="1.0" encoding="utf-8"?>
<p:tagLst xmlns:p="http://schemas.openxmlformats.org/presentationml/2006/main">
  <p:tag name="KSO_WM_DIAGRAM_VIRTUALLY_FRAME" val="{&quot;height&quot;:139.63503937007874,&quot;left&quot;:24.410472440944886,&quot;top&quot;:86.78637795275588,&quot;width&quot;:648.5662992125983}"/>
</p:tagLst>
</file>

<file path=ppt/tags/tag130.xml><?xml version="1.0" encoding="utf-8"?>
<p:tagLst xmlns:p="http://schemas.openxmlformats.org/presentationml/2006/main">
  <p:tag name="KSO_WM_DIAGRAM_VIRTUALLY_FRAME" val="{&quot;height&quot;:167.28708661417323,&quot;left&quot;:99.21614173228346,&quot;top&quot;:121.59551181102361,&quot;width&quot;:672.5838582677166}"/>
</p:tagLst>
</file>

<file path=ppt/tags/tag131.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32.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33.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34.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35.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36.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37.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38.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39.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4.xml><?xml version="1.0" encoding="utf-8"?>
<p:tagLst xmlns:p="http://schemas.openxmlformats.org/presentationml/2006/main">
  <p:tag name="KSO_WM_DIAGRAM_VIRTUALLY_FRAME" val="{&quot;height&quot;:139.63503937007874,&quot;left&quot;:24.410472440944886,&quot;top&quot;:86.78637795275588,&quot;width&quot;:648.5662992125983}"/>
</p:tagLst>
</file>

<file path=ppt/tags/tag140.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41.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42.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43.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44.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45.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46.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47.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48.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49.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5.xml><?xml version="1.0" encoding="utf-8"?>
<p:tagLst xmlns:p="http://schemas.openxmlformats.org/presentationml/2006/main">
  <p:tag name="KSO_WM_DIAGRAM_VIRTUALLY_FRAME" val="{&quot;height&quot;:188.88121346797124,&quot;left&quot;:59.06614173228347,&quot;top&quot;:132.7955118110236,&quot;width&quot;:642.5838582677166}"/>
</p:tagLst>
</file>

<file path=ppt/tags/tag150.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51.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52.xml><?xml version="1.0" encoding="utf-8"?>
<p:tagLst xmlns:p="http://schemas.openxmlformats.org/presentationml/2006/main">
  <p:tag name="KSO_WM_DIAGRAM_VIRTUALLY_FRAME" val="{&quot;height&quot;:262.90062992125985,&quot;left&quot;:59.06614173228346,&quot;top&quot;:98.03362204724408,&quot;width&quot;:647.3338582677166}"/>
</p:tagLst>
</file>

<file path=ppt/tags/tag153.xml><?xml version="1.0" encoding="utf-8"?>
<p:tagLst xmlns:p="http://schemas.openxmlformats.org/presentationml/2006/main">
  <p:tag name="KSO_WM_DIAGRAM_VIRTUALLY_FRAME" val="{&quot;height&quot;:262.90062992125985,&quot;left&quot;:59.06614173228346,&quot;top&quot;:98.03362204724408,&quot;width&quot;:647.3338582677166}"/>
</p:tagLst>
</file>

<file path=ppt/tags/tag154.xml><?xml version="1.0" encoding="utf-8"?>
<p:tagLst xmlns:p="http://schemas.openxmlformats.org/presentationml/2006/main">
  <p:tag name="KSO_WM_DIAGRAM_VIRTUALLY_FRAME" val="{&quot;height&quot;:262.90062992125985,&quot;left&quot;:59.06614173228346,&quot;top&quot;:98.03362204724408,&quot;width&quot;:647.3338582677166}"/>
</p:tagLst>
</file>

<file path=ppt/tags/tag155.xml><?xml version="1.0" encoding="utf-8"?>
<p:tagLst xmlns:p="http://schemas.openxmlformats.org/presentationml/2006/main">
  <p:tag name="KSO_WM_DIAGRAM_VIRTUALLY_FRAME" val="{&quot;height&quot;:262.90062992125985,&quot;left&quot;:59.06614173228346,&quot;top&quot;:98.03362204724408,&quot;width&quot;:647.3338582677166}"/>
</p:tagLst>
</file>

<file path=ppt/tags/tag156.xml><?xml version="1.0" encoding="utf-8"?>
<p:tagLst xmlns:p="http://schemas.openxmlformats.org/presentationml/2006/main">
  <p:tag name="KSO_WM_DIAGRAM_VIRTUALLY_FRAME" val="{&quot;height&quot;:262.90062992125985,&quot;left&quot;:59.06614173228346,&quot;top&quot;:98.03362204724408,&quot;width&quot;:647.3338582677166}"/>
</p:tagLst>
</file>

<file path=ppt/tags/tag157.xml><?xml version="1.0" encoding="utf-8"?>
<p:tagLst xmlns:p="http://schemas.openxmlformats.org/presentationml/2006/main">
  <p:tag name="KSO_WM_DIAGRAM_VIRTUALLY_FRAME" val="{&quot;height&quot;:262.90062992125985,&quot;left&quot;:59.06614173228346,&quot;top&quot;:98.03362204724408,&quot;width&quot;:647.3338582677166}"/>
</p:tagLst>
</file>

<file path=ppt/tags/tag158.xml><?xml version="1.0" encoding="utf-8"?>
<p:tagLst xmlns:p="http://schemas.openxmlformats.org/presentationml/2006/main">
  <p:tag name="KSO_WM_DIAGRAM_VIRTUALLY_FRAME" val="{&quot;height&quot;:262.90062992125985,&quot;left&quot;:59.06614173228346,&quot;top&quot;:98.03362204724408,&quot;width&quot;:647.3338582677166}"/>
</p:tagLst>
</file>

<file path=ppt/tags/tag159.xml><?xml version="1.0" encoding="utf-8"?>
<p:tagLst xmlns:p="http://schemas.openxmlformats.org/presentationml/2006/main">
  <p:tag name="KSO_WM_DIAGRAM_VIRTUALLY_FRAME" val="{&quot;height&quot;:262.90062992125985,&quot;left&quot;:59.06614173228346,&quot;top&quot;:98.03362204724408,&quot;width&quot;:647.3338582677166}"/>
</p:tagLst>
</file>

<file path=ppt/tags/tag16.xml><?xml version="1.0" encoding="utf-8"?>
<p:tagLst xmlns:p="http://schemas.openxmlformats.org/presentationml/2006/main">
  <p:tag name="KSO_WM_DIAGRAM_VIRTUALLY_FRAME" val="{&quot;height&quot;:188.88121346797124,&quot;left&quot;:59.06614173228347,&quot;top&quot;:132.7955118110236,&quot;width&quot;:642.5838582677166}"/>
</p:tagLst>
</file>

<file path=ppt/tags/tag160.xml><?xml version="1.0" encoding="utf-8"?>
<p:tagLst xmlns:p="http://schemas.openxmlformats.org/presentationml/2006/main">
  <p:tag name="KSO_WM_DIAGRAM_VIRTUALLY_FRAME" val="{&quot;height&quot;:262.90062992125985,&quot;left&quot;:59.06614173228346,&quot;top&quot;:98.03362204724408,&quot;width&quot;:647.3338582677166}"/>
</p:tagLst>
</file>

<file path=ppt/tags/tag161.xml><?xml version="1.0" encoding="utf-8"?>
<p:tagLst xmlns:p="http://schemas.openxmlformats.org/presentationml/2006/main">
  <p:tag name="KSO_WM_DIAGRAM_VIRTUALLY_FRAME" val="{&quot;height&quot;:262.90062992125985,&quot;left&quot;:59.06614173228346,&quot;top&quot;:98.03362204724408,&quot;width&quot;:647.3338582677166}"/>
</p:tagLst>
</file>

<file path=ppt/tags/tag162.xml><?xml version="1.0" encoding="utf-8"?>
<p:tagLst xmlns:p="http://schemas.openxmlformats.org/presentationml/2006/main">
  <p:tag name="KSO_WM_DIAGRAM_VIRTUALLY_FRAME" val="{&quot;height&quot;:262.90062992125985,&quot;left&quot;:59.06614173228346,&quot;top&quot;:98.03362204724408,&quot;width&quot;:647.3338582677166}"/>
</p:tagLst>
</file>

<file path=ppt/tags/tag163.xml><?xml version="1.0" encoding="utf-8"?>
<p:tagLst xmlns:p="http://schemas.openxmlformats.org/presentationml/2006/main">
  <p:tag name="KSO_WM_DIAGRAM_VIRTUALLY_FRAME" val="{&quot;height&quot;:262.90062992125985,&quot;left&quot;:59.06614173228346,&quot;top&quot;:98.03362204724408,&quot;width&quot;:647.3338582677166}"/>
</p:tagLst>
</file>

<file path=ppt/tags/tag164.xml><?xml version="1.0" encoding="utf-8"?>
<p:tagLst xmlns:p="http://schemas.openxmlformats.org/presentationml/2006/main">
  <p:tag name="KSO_WM_DIAGRAM_VIRTUALLY_FRAME" val="{&quot;height&quot;:218.52133858267717,&quot;left&quot;:74.26629921259843,&quot;top&quot;:96.7544094488189,&quot;width&quot;:578.9837007874015}"/>
</p:tagLst>
</file>

<file path=ppt/tags/tag165.xml><?xml version="1.0" encoding="utf-8"?>
<p:tagLst xmlns:p="http://schemas.openxmlformats.org/presentationml/2006/main">
  <p:tag name="KSO_WM_DIAGRAM_VIRTUALLY_FRAME" val="{&quot;height&quot;:218.52133858267717,&quot;left&quot;:74.26629921259843,&quot;top&quot;:96.7544094488189,&quot;width&quot;:578.9837007874015}"/>
</p:tagLst>
</file>

<file path=ppt/tags/tag166.xml><?xml version="1.0" encoding="utf-8"?>
<p:tagLst xmlns:p="http://schemas.openxmlformats.org/presentationml/2006/main">
  <p:tag name="KSO_WM_DIAGRAM_VIRTUALLY_FRAME" val="{&quot;height&quot;:218.52133858267717,&quot;left&quot;:74.26629921259843,&quot;top&quot;:96.7544094488189,&quot;width&quot;:578.9837007874015}"/>
</p:tagLst>
</file>

<file path=ppt/tags/tag167.xml><?xml version="1.0" encoding="utf-8"?>
<p:tagLst xmlns:p="http://schemas.openxmlformats.org/presentationml/2006/main">
  <p:tag name="KSO_WM_DIAGRAM_VIRTUALLY_FRAME" val="{&quot;height&quot;:218.5213385826772,&quot;left&quot;:74.26629921259843,&quot;top&quot;:96.7544094488189,&quot;width&quot;:578.9837007874015}"/>
</p:tagLst>
</file>

<file path=ppt/tags/tag168.xml><?xml version="1.0" encoding="utf-8"?>
<p:tagLst xmlns:p="http://schemas.openxmlformats.org/presentationml/2006/main">
  <p:tag name="KSO_WM_DIAGRAM_VIRTUALLY_FRAME" val="{&quot;height&quot;:218.52133858267717,&quot;left&quot;:74.26629921259843,&quot;top&quot;:96.7544094488189,&quot;width&quot;:578.9837007874015}"/>
</p:tagLst>
</file>

<file path=ppt/tags/tag169.xml><?xml version="1.0" encoding="utf-8"?>
<p:tagLst xmlns:p="http://schemas.openxmlformats.org/presentationml/2006/main">
  <p:tag name="KSO_WM_DIAGRAM_VIRTUALLY_FRAME" val="{&quot;height&quot;:218.52133858267717,&quot;left&quot;:74.26629921259843,&quot;top&quot;:96.7544094488189,&quot;width&quot;:578.9837007874015}"/>
</p:tagLst>
</file>

<file path=ppt/tags/tag17.xml><?xml version="1.0" encoding="utf-8"?>
<p:tagLst xmlns:p="http://schemas.openxmlformats.org/presentationml/2006/main">
  <p:tag name="KSO_WM_DIAGRAM_VIRTUALLY_FRAME" val="{&quot;height&quot;:188.88121346797124,&quot;left&quot;:59.06614173228347,&quot;top&quot;:132.7955118110236,&quot;width&quot;:642.5838582677166}"/>
</p:tagLst>
</file>

<file path=ppt/tags/tag170.xml><?xml version="1.0" encoding="utf-8"?>
<p:tagLst xmlns:p="http://schemas.openxmlformats.org/presentationml/2006/main">
  <p:tag name="KSO_WM_DIAGRAM_VIRTUALLY_FRAME" val="{&quot;height&quot;:218.52133858267717,&quot;left&quot;:74.26629921259843,&quot;top&quot;:96.7544094488189,&quot;width&quot;:578.9837007874015}"/>
</p:tagLst>
</file>

<file path=ppt/tags/tag171.xml><?xml version="1.0" encoding="utf-8"?>
<p:tagLst xmlns:p="http://schemas.openxmlformats.org/presentationml/2006/main">
  <p:tag name="KSO_WM_DIAGRAM_VIRTUALLY_FRAME" val="{&quot;height&quot;:218.5213385826772,&quot;left&quot;:74.26629921259843,&quot;top&quot;:96.7544094488189,&quot;width&quot;:578.9837007874015}"/>
</p:tagLst>
</file>

<file path=ppt/tags/tag172.xml><?xml version="1.0" encoding="utf-8"?>
<p:tagLst xmlns:p="http://schemas.openxmlformats.org/presentationml/2006/main">
  <p:tag name="KSO_WM_DIAGRAM_VIRTUALLY_FRAME" val="{&quot;height&quot;:218.52133858267717,&quot;left&quot;:74.26629921259843,&quot;top&quot;:96.7544094488189,&quot;width&quot;:578.9837007874015}"/>
</p:tagLst>
</file>

<file path=ppt/tags/tag173.xml><?xml version="1.0" encoding="utf-8"?>
<p:tagLst xmlns:p="http://schemas.openxmlformats.org/presentationml/2006/main">
  <p:tag name="KSO_WM_DIAGRAM_VIRTUALLY_FRAME" val="{&quot;height&quot;:218.52133858267717,&quot;left&quot;:74.26629921259843,&quot;top&quot;:96.7544094488189,&quot;width&quot;:578.9837007874015}"/>
</p:tagLst>
</file>

<file path=ppt/tags/tag174.xml><?xml version="1.0" encoding="utf-8"?>
<p:tagLst xmlns:p="http://schemas.openxmlformats.org/presentationml/2006/main">
  <p:tag name="KSO_WM_DIAGRAM_VIRTUALLY_FRAME" val="{&quot;height&quot;:218.52133858267717,&quot;left&quot;:74.26629921259843,&quot;top&quot;:96.7544094488189,&quot;width&quot;:578.9837007874015}"/>
</p:tagLst>
</file>

<file path=ppt/tags/tag175.xml><?xml version="1.0" encoding="utf-8"?>
<p:tagLst xmlns:p="http://schemas.openxmlformats.org/presentationml/2006/main">
  <p:tag name="KSO_WM_DIAGRAM_VIRTUALLY_FRAME" val="{&quot;height&quot;:218.5213385826772,&quot;left&quot;:74.26629921259843,&quot;top&quot;:96.7544094488189,&quot;width&quot;:578.9837007874015}"/>
</p:tagLst>
</file>

<file path=ppt/tags/tag176.xml><?xml version="1.0" encoding="utf-8"?>
<p:tagLst xmlns:p="http://schemas.openxmlformats.org/presentationml/2006/main">
  <p:tag name="KSO_WM_DIAGRAM_VIRTUALLY_FRAME" val="{&quot;height&quot;:218.52133858267717,&quot;left&quot;:74.26629921259843,&quot;top&quot;:96.7544094488189,&quot;width&quot;:578.9837007874015}"/>
</p:tagLst>
</file>

<file path=ppt/tags/tag177.xml><?xml version="1.0" encoding="utf-8"?>
<p:tagLst xmlns:p="http://schemas.openxmlformats.org/presentationml/2006/main">
  <p:tag name="KSO_WM_DIAGRAM_VIRTUALLY_FRAME" val="{&quot;height&quot;:218.52133858267717,&quot;left&quot;:74.26629921259843,&quot;top&quot;:96.7544094488189,&quot;width&quot;:578.9837007874015}"/>
</p:tagLst>
</file>

<file path=ppt/tags/tag178.xml><?xml version="1.0" encoding="utf-8"?>
<p:tagLst xmlns:p="http://schemas.openxmlformats.org/presentationml/2006/main">
  <p:tag name="KSO_WM_DIAGRAM_VIRTUALLY_FRAME" val="{&quot;height&quot;:218.52133858267717,&quot;left&quot;:74.26629921259843,&quot;top&quot;:96.7544094488189,&quot;width&quot;:578.9837007874015}"/>
</p:tagLst>
</file>

<file path=ppt/tags/tag179.xml><?xml version="1.0" encoding="utf-8"?>
<p:tagLst xmlns:p="http://schemas.openxmlformats.org/presentationml/2006/main">
  <p:tag name="KSO_WM_DIAGRAM_VIRTUALLY_FRAME" val="{&quot;height&quot;:218.5213385826772,&quot;left&quot;:74.26629921259843,&quot;top&quot;:96.7544094488189,&quot;width&quot;:578.9837007874015}"/>
</p:tagLst>
</file>

<file path=ppt/tags/tag18.xml><?xml version="1.0" encoding="utf-8"?>
<p:tagLst xmlns:p="http://schemas.openxmlformats.org/presentationml/2006/main">
  <p:tag name="KSO_WM_DIAGRAM_VIRTUALLY_FRAME" val="{&quot;height&quot;:188.88121346797124,&quot;left&quot;:59.06614173228347,&quot;top&quot;:132.7955118110236,&quot;width&quot;:642.5838582677166}"/>
</p:tagLst>
</file>

<file path=ppt/tags/tag180.xml><?xml version="1.0" encoding="utf-8"?>
<p:tagLst xmlns:p="http://schemas.openxmlformats.org/presentationml/2006/main">
  <p:tag name="KSO_WM_DIAGRAM_VIRTUALLY_FRAME" val="{&quot;height&quot;:218.52133858267717,&quot;left&quot;:74.26629921259843,&quot;top&quot;:96.7544094488189,&quot;width&quot;:578.9837007874015}"/>
</p:tagLst>
</file>

<file path=ppt/tags/tag181.xml><?xml version="1.0" encoding="utf-8"?>
<p:tagLst xmlns:p="http://schemas.openxmlformats.org/presentationml/2006/main">
  <p:tag name="KSO_WM_DIAGRAM_VIRTUALLY_FRAME" val="{&quot;height&quot;:218.52133858267717,&quot;left&quot;:74.26629921259843,&quot;top&quot;:96.7544094488189,&quot;width&quot;:578.9837007874015}"/>
</p:tagLst>
</file>

<file path=ppt/tags/tag182.xml><?xml version="1.0" encoding="utf-8"?>
<p:tagLst xmlns:p="http://schemas.openxmlformats.org/presentationml/2006/main">
  <p:tag name="KSO_WM_DIAGRAM_VIRTUALLY_FRAME" val="{&quot;height&quot;:218.52133858267717,&quot;left&quot;:74.26629921259843,&quot;top&quot;:96.7544094488189,&quot;width&quot;:578.9837007874015}"/>
</p:tagLst>
</file>

<file path=ppt/tags/tag183.xml><?xml version="1.0" encoding="utf-8"?>
<p:tagLst xmlns:p="http://schemas.openxmlformats.org/presentationml/2006/main">
  <p:tag name="KSO_WM_DIAGRAM_VIRTUALLY_FRAME" val="{&quot;height&quot;:218.5213385826772,&quot;left&quot;:74.26629921259843,&quot;top&quot;:96.7544094488189,&quot;width&quot;:578.9837007874015}"/>
</p:tagLst>
</file>

<file path=ppt/tags/tag184.xml><?xml version="1.0" encoding="utf-8"?>
<p:tagLst xmlns:p="http://schemas.openxmlformats.org/presentationml/2006/main">
  <p:tag name="KSO_WM_DIAGRAM_VIRTUALLY_FRAME" val="{&quot;height&quot;:218.52133858267717,&quot;left&quot;:74.26629921259843,&quot;top&quot;:96.7544094488189,&quot;width&quot;:578.9837007874015}"/>
</p:tagLst>
</file>

<file path=ppt/tags/tag185.xml><?xml version="1.0" encoding="utf-8"?>
<p:tagLst xmlns:p="http://schemas.openxmlformats.org/presentationml/2006/main">
  <p:tag name="KSO_WM_DIAGRAM_VIRTUALLY_FRAME" val="{&quot;height&quot;:218.52133858267717,&quot;left&quot;:74.26629921259843,&quot;top&quot;:96.7544094488189,&quot;width&quot;:578.9837007874015}"/>
</p:tagLst>
</file>

<file path=ppt/tags/tag186.xml><?xml version="1.0" encoding="utf-8"?>
<p:tagLst xmlns:p="http://schemas.openxmlformats.org/presentationml/2006/main">
  <p:tag name="KSO_WM_DIAGRAM_VIRTUALLY_FRAME" val="{&quot;height&quot;:218.52133858267717,&quot;left&quot;:74.26629921259843,&quot;top&quot;:96.7544094488189,&quot;width&quot;:578.9837007874015}"/>
</p:tagLst>
</file>

<file path=ppt/tags/tag187.xml><?xml version="1.0" encoding="utf-8"?>
<p:tagLst xmlns:p="http://schemas.openxmlformats.org/presentationml/2006/main">
  <p:tag name="KSO_WM_DIAGRAM_VIRTUALLY_FRAME" val="{&quot;height&quot;:218.5213385826772,&quot;left&quot;:74.26629921259843,&quot;top&quot;:96.7544094488189,&quot;width&quot;:578.9837007874015}"/>
</p:tagLst>
</file>

<file path=ppt/tags/tag188.xml><?xml version="1.0" encoding="utf-8"?>
<p:tagLst xmlns:p="http://schemas.openxmlformats.org/presentationml/2006/main">
  <p:tag name="KSO_WM_DIAGRAM_VIRTUALLY_FRAME" val="{&quot;height&quot;:218.52133858267717,&quot;left&quot;:74.26629921259843,&quot;top&quot;:96.7544094488189,&quot;width&quot;:578.9837007874015}"/>
</p:tagLst>
</file>

<file path=ppt/tags/tag189.xml><?xml version="1.0" encoding="utf-8"?>
<p:tagLst xmlns:p="http://schemas.openxmlformats.org/presentationml/2006/main">
  <p:tag name="KSO_WM_DIAGRAM_VIRTUALLY_FRAME" val="{&quot;height&quot;:218.52133858267717,&quot;left&quot;:74.26629921259843,&quot;top&quot;:96.7544094488189,&quot;width&quot;:578.9837007874015}"/>
</p:tagLst>
</file>

<file path=ppt/tags/tag19.xml><?xml version="1.0" encoding="utf-8"?>
<p:tagLst xmlns:p="http://schemas.openxmlformats.org/presentationml/2006/main">
  <p:tag name="KSO_WM_DIAGRAM_VIRTUALLY_FRAME" val="{&quot;height&quot;:188.88121346797124,&quot;left&quot;:59.06614173228347,&quot;top&quot;:132.7955118110236,&quot;width&quot;:642.5838582677166}"/>
</p:tagLst>
</file>

<file path=ppt/tags/tag190.xml><?xml version="1.0" encoding="utf-8"?>
<p:tagLst xmlns:p="http://schemas.openxmlformats.org/presentationml/2006/main">
  <p:tag name="KSO_WM_DIAGRAM_VIRTUALLY_FRAME" val="{&quot;height&quot;:218.52133858267717,&quot;left&quot;:74.26629921259843,&quot;top&quot;:96.7544094488189,&quot;width&quot;:578.9837007874015}"/>
</p:tagLst>
</file>

<file path=ppt/tags/tag191.xml><?xml version="1.0" encoding="utf-8"?>
<p:tagLst xmlns:p="http://schemas.openxmlformats.org/presentationml/2006/main">
  <p:tag name="KSO_WM_DIAGRAM_VIRTUALLY_FRAME" val="{&quot;height&quot;:218.5213385826772,&quot;left&quot;:74.26629921259843,&quot;top&quot;:96.7544094488189,&quot;width&quot;:578.9837007874015}"/>
</p:tagLst>
</file>

<file path=ppt/tags/tag192.xml><?xml version="1.0" encoding="utf-8"?>
<p:tagLst xmlns:p="http://schemas.openxmlformats.org/presentationml/2006/main">
  <p:tag name="KSO_WM_DIAGRAM_VIRTUALLY_FRAME" val="{&quot;height&quot;:218.52133858267717,&quot;left&quot;:74.26629921259843,&quot;top&quot;:96.7544094488189,&quot;width&quot;:578.9837007874015}"/>
</p:tagLst>
</file>

<file path=ppt/tags/tag193.xml><?xml version="1.0" encoding="utf-8"?>
<p:tagLst xmlns:p="http://schemas.openxmlformats.org/presentationml/2006/main">
  <p:tag name="KSO_WM_DIAGRAM_VIRTUALLY_FRAME" val="{&quot;height&quot;:218.52133858267717,&quot;left&quot;:74.26629921259843,&quot;top&quot;:96.7544094488189,&quot;width&quot;:578.9837007874015}"/>
</p:tagLst>
</file>

<file path=ppt/tags/tag194.xml><?xml version="1.0" encoding="utf-8"?>
<p:tagLst xmlns:p="http://schemas.openxmlformats.org/presentationml/2006/main">
  <p:tag name="KSO_WM_DIAGRAM_VIRTUALLY_FRAME" val="{&quot;height&quot;:218.52133858267717,&quot;left&quot;:74.26629921259843,&quot;top&quot;:96.7544094488189,&quot;width&quot;:578.9837007874015}"/>
</p:tagLst>
</file>

<file path=ppt/tags/tag195.xml><?xml version="1.0" encoding="utf-8"?>
<p:tagLst xmlns:p="http://schemas.openxmlformats.org/presentationml/2006/main">
  <p:tag name="KSO_WM_DIAGRAM_VIRTUALLY_FRAME" val="{&quot;height&quot;:218.5213385826772,&quot;left&quot;:74.26629921259843,&quot;top&quot;:96.7544094488189,&quot;width&quot;:578.9837007874015}"/>
</p:tagLst>
</file>

<file path=ppt/tags/tag196.xml><?xml version="1.0" encoding="utf-8"?>
<p:tagLst xmlns:p="http://schemas.openxmlformats.org/presentationml/2006/main">
  <p:tag name="TABLE_ENDDRAG_ORIGIN_RECT" val="214*215"/>
  <p:tag name="TABLE_ENDDRAG_RECT" val="233*246*214*215"/>
</p:tagLst>
</file>

<file path=ppt/tags/tag197.xml><?xml version="1.0" encoding="utf-8"?>
<p:tagLst xmlns:p="http://schemas.openxmlformats.org/presentationml/2006/main">
  <p:tag name="KSO_WM_DIAGRAM_VIRTUALLY_FRAME" val="{&quot;height&quot;:218.52133858267717,&quot;left&quot;:74.26629921259843,&quot;top&quot;:96.7544094488189,&quot;width&quot;:578.9837007874015}"/>
</p:tagLst>
</file>

<file path=ppt/tags/tag198.xml><?xml version="1.0" encoding="utf-8"?>
<p:tagLst xmlns:p="http://schemas.openxmlformats.org/presentationml/2006/main">
  <p:tag name="KSO_WM_DIAGRAM_VIRTUALLY_FRAME" val="{&quot;height&quot;:218.52133858267717,&quot;left&quot;:74.26629921259843,&quot;top&quot;:96.7544094488189,&quot;width&quot;:578.9837007874015}"/>
</p:tagLst>
</file>

<file path=ppt/tags/tag199.xml><?xml version="1.0" encoding="utf-8"?>
<p:tagLst xmlns:p="http://schemas.openxmlformats.org/presentationml/2006/main">
  <p:tag name="KSO_WM_DIAGRAM_VIRTUALLY_FRAME" val="{&quot;height&quot;:218.52133858267717,&quot;left&quot;:74.26629921259843,&quot;top&quot;:96.7544094488189,&quot;width&quot;:578.9837007874015}"/>
</p:tagLst>
</file>

<file path=ppt/tags/tag2.xml><?xml version="1.0" encoding="utf-8"?>
<p:tagLst xmlns:p="http://schemas.openxmlformats.org/presentationml/2006/main">
  <p:tag name="KSO_WM_DIAGRAM_VIRTUALLY_FRAME" val="{&quot;height&quot;:139.63503937007874,&quot;left&quot;:24.410472440944886,&quot;top&quot;:86.78637795275588,&quot;width&quot;:648.5662992125983}"/>
</p:tagLst>
</file>

<file path=ppt/tags/tag20.xml><?xml version="1.0" encoding="utf-8"?>
<p:tagLst xmlns:p="http://schemas.openxmlformats.org/presentationml/2006/main">
  <p:tag name="KSO_WM_DIAGRAM_VIRTUALLY_FRAME" val="{&quot;height&quot;:188.88121346797124,&quot;left&quot;:59.06614173228347,&quot;top&quot;:132.7955118110236,&quot;width&quot;:642.5838582677166}"/>
</p:tagLst>
</file>

<file path=ppt/tags/tag200.xml><?xml version="1.0" encoding="utf-8"?>
<p:tagLst xmlns:p="http://schemas.openxmlformats.org/presentationml/2006/main">
  <p:tag name="KSO_WM_DIAGRAM_VIRTUALLY_FRAME" val="{&quot;height&quot;:218.5213385826772,&quot;left&quot;:74.26629921259843,&quot;top&quot;:96.7544094488189,&quot;width&quot;:578.9837007874015}"/>
</p:tagLst>
</file>

<file path=ppt/tags/tag201.xml><?xml version="1.0" encoding="utf-8"?>
<p:tagLst xmlns:p="http://schemas.openxmlformats.org/presentationml/2006/main">
  <p:tag name="KSO_WM_DIAGRAM_VIRTUALLY_FRAME" val="{&quot;height&quot;:218.52133858267717,&quot;left&quot;:74.26629921259843,&quot;top&quot;:96.7544094488189,&quot;width&quot;:578.9837007874015}"/>
</p:tagLst>
</file>

<file path=ppt/tags/tag202.xml><?xml version="1.0" encoding="utf-8"?>
<p:tagLst xmlns:p="http://schemas.openxmlformats.org/presentationml/2006/main">
  <p:tag name="KSO_WM_DIAGRAM_VIRTUALLY_FRAME" val="{&quot;height&quot;:218.52133858267717,&quot;left&quot;:74.26629921259843,&quot;top&quot;:96.7544094488189,&quot;width&quot;:578.9837007874015}"/>
</p:tagLst>
</file>

<file path=ppt/tags/tag203.xml><?xml version="1.0" encoding="utf-8"?>
<p:tagLst xmlns:p="http://schemas.openxmlformats.org/presentationml/2006/main">
  <p:tag name="KSO_WM_DIAGRAM_VIRTUALLY_FRAME" val="{&quot;height&quot;:218.52133858267717,&quot;left&quot;:74.26629921259843,&quot;top&quot;:96.7544094488189,&quot;width&quot;:578.9837007874015}"/>
</p:tagLst>
</file>

<file path=ppt/tags/tag204.xml><?xml version="1.0" encoding="utf-8"?>
<p:tagLst xmlns:p="http://schemas.openxmlformats.org/presentationml/2006/main">
  <p:tag name="KSO_WM_DIAGRAM_VIRTUALLY_FRAME" val="{&quot;height&quot;:218.5213385826772,&quot;left&quot;:74.26629921259843,&quot;top&quot;:96.7544094488189,&quot;width&quot;:578.9837007874015}"/>
</p:tagLst>
</file>

<file path=ppt/tags/tag205.xml><?xml version="1.0" encoding="utf-8"?>
<p:tagLst xmlns:p="http://schemas.openxmlformats.org/presentationml/2006/main">
  <p:tag name="KSO_WM_DIAGRAM_VIRTUALLY_FRAME" val="{&quot;height&quot;:295.57628276089224,&quot;left&quot;:36.490314960629924,&quot;top&quot;:75.58669291338582,&quot;width&quot;:635.5268503937008}"/>
</p:tagLst>
</file>

<file path=ppt/tags/tag206.xml><?xml version="1.0" encoding="utf-8"?>
<p:tagLst xmlns:p="http://schemas.openxmlformats.org/presentationml/2006/main">
  <p:tag name="KSO_WM_DIAGRAM_VIRTUALLY_FRAME" val="{&quot;height&quot;:295.57628276089224,&quot;left&quot;:36.490314960629924,&quot;top&quot;:75.58669291338582,&quot;width&quot;:635.5268503937008}"/>
</p:tagLst>
</file>

<file path=ppt/tags/tag207.xml><?xml version="1.0" encoding="utf-8"?>
<p:tagLst xmlns:p="http://schemas.openxmlformats.org/presentationml/2006/main">
  <p:tag name="KSO_WM_DIAGRAM_VIRTUALLY_FRAME" val="{&quot;height&quot;:295.57628276089224,&quot;left&quot;:36.490314960629924,&quot;top&quot;:75.58669291338582,&quot;width&quot;:635.5268503937008}"/>
</p:tagLst>
</file>

<file path=ppt/tags/tag208.xml><?xml version="1.0" encoding="utf-8"?>
<p:tagLst xmlns:p="http://schemas.openxmlformats.org/presentationml/2006/main">
  <p:tag name="KSO_WM_DIAGRAM_VIRTUALLY_FRAME" val="{&quot;height&quot;:295.57628276089224,&quot;left&quot;:36.490314960629924,&quot;top&quot;:75.58669291338582,&quot;width&quot;:635.5268503937008}"/>
</p:tagLst>
</file>

<file path=ppt/tags/tag209.xml><?xml version="1.0" encoding="utf-8"?>
<p:tagLst xmlns:p="http://schemas.openxmlformats.org/presentationml/2006/main">
  <p:tag name="KSO_WM_DIAGRAM_VIRTUALLY_FRAME" val="{&quot;height&quot;:295.57628276089224,&quot;left&quot;:36.490314960629924,&quot;top&quot;:75.58669291338582,&quot;width&quot;:635.5268503937008}"/>
</p:tagLst>
</file>

<file path=ppt/tags/tag21.xml><?xml version="1.0" encoding="utf-8"?>
<p:tagLst xmlns:p="http://schemas.openxmlformats.org/presentationml/2006/main">
  <p:tag name="KSO_WM_DIAGRAM_VIRTUALLY_FRAME" val="{&quot;height&quot;:188.88121346797124,&quot;left&quot;:59.06614173228347,&quot;top&quot;:132.7955118110236,&quot;width&quot;:642.5838582677166}"/>
</p:tagLst>
</file>

<file path=ppt/tags/tag210.xml><?xml version="1.0" encoding="utf-8"?>
<p:tagLst xmlns:p="http://schemas.openxmlformats.org/presentationml/2006/main">
  <p:tag name="KSO_WM_DIAGRAM_VIRTUALLY_FRAME" val="{&quot;height&quot;:295.57628276089224,&quot;left&quot;:36.490314960629924,&quot;top&quot;:75.58669291338582,&quot;width&quot;:635.5268503937008}"/>
</p:tagLst>
</file>

<file path=ppt/tags/tag211.xml><?xml version="1.0" encoding="utf-8"?>
<p:tagLst xmlns:p="http://schemas.openxmlformats.org/presentationml/2006/main">
  <p:tag name="KSO_WM_DIAGRAM_VIRTUALLY_FRAME" val="{&quot;height&quot;:295.57628276089224,&quot;left&quot;:36.490314960629924,&quot;top&quot;:75.58669291338582,&quot;width&quot;:635.5268503937008}"/>
</p:tagLst>
</file>

<file path=ppt/tags/tag212.xml><?xml version="1.0" encoding="utf-8"?>
<p:tagLst xmlns:p="http://schemas.openxmlformats.org/presentationml/2006/main">
  <p:tag name="KSO_WM_DIAGRAM_VIRTUALLY_FRAME" val="{&quot;height&quot;:295.57628276089224,&quot;left&quot;:36.490314960629924,&quot;top&quot;:75.58669291338582,&quot;width&quot;:635.5268503937008}"/>
</p:tagLst>
</file>

<file path=ppt/tags/tag213.xml><?xml version="1.0" encoding="utf-8"?>
<p:tagLst xmlns:p="http://schemas.openxmlformats.org/presentationml/2006/main">
  <p:tag name="KSO_WM_DIAGRAM_VIRTUALLY_FRAME" val="{&quot;height&quot;:295.57628276089224,&quot;left&quot;:36.490314960629924,&quot;top&quot;:75.58669291338582,&quot;width&quot;:635.5268503937008}"/>
</p:tagLst>
</file>

<file path=ppt/tags/tag214.xml><?xml version="1.0" encoding="utf-8"?>
<p:tagLst xmlns:p="http://schemas.openxmlformats.org/presentationml/2006/main">
  <p:tag name="KSO_WM_DIAGRAM_VIRTUALLY_FRAME" val="{&quot;height&quot;:295.57628276089224,&quot;left&quot;:36.490314960629924,&quot;top&quot;:75.58669291338582,&quot;width&quot;:635.5268503937008}"/>
</p:tagLst>
</file>

<file path=ppt/tags/tag215.xml><?xml version="1.0" encoding="utf-8"?>
<p:tagLst xmlns:p="http://schemas.openxmlformats.org/presentationml/2006/main">
  <p:tag name="KSO_WM_DIAGRAM_VIRTUALLY_FRAME" val="{&quot;height&quot;:295.57628276089224,&quot;left&quot;:36.490314960629924,&quot;top&quot;:75.58669291338582,&quot;width&quot;:635.5268503937008}"/>
</p:tagLst>
</file>

<file path=ppt/tags/tag216.xml><?xml version="1.0" encoding="utf-8"?>
<p:tagLst xmlns:p="http://schemas.openxmlformats.org/presentationml/2006/main">
  <p:tag name="KSO_WM_DIAGRAM_VIRTUALLY_FRAME" val="{&quot;height&quot;:295.57628276089224,&quot;left&quot;:36.490314960629924,&quot;top&quot;:75.58669291338582,&quot;width&quot;:635.5268503937008}"/>
</p:tagLst>
</file>

<file path=ppt/tags/tag217.xml><?xml version="1.0" encoding="utf-8"?>
<p:tagLst xmlns:p="http://schemas.openxmlformats.org/presentationml/2006/main">
  <p:tag name="KSO_WM_DIAGRAM_VIRTUALLY_FRAME" val="{&quot;height&quot;:295.57628276089224,&quot;left&quot;:36.490314960629924,&quot;top&quot;:75.58669291338582,&quot;width&quot;:635.5268503937008}"/>
</p:tagLst>
</file>

<file path=ppt/tags/tag218.xml><?xml version="1.0" encoding="utf-8"?>
<p:tagLst xmlns:p="http://schemas.openxmlformats.org/presentationml/2006/main">
  <p:tag name="KSO_WM_DIAGRAM_VIRTUALLY_FRAME" val="{&quot;height&quot;:295.57628276089224,&quot;left&quot;:36.490314960629924,&quot;top&quot;:75.58669291338582,&quot;width&quot;:635.5268503937008}"/>
</p:tagLst>
</file>

<file path=ppt/tags/tag219.xml><?xml version="1.0" encoding="utf-8"?>
<p:tagLst xmlns:p="http://schemas.openxmlformats.org/presentationml/2006/main">
  <p:tag name="KSO_WM_DIAGRAM_VIRTUALLY_FRAME" val="{&quot;height&quot;:295.57628276089224,&quot;left&quot;:36.490314960629924,&quot;top&quot;:75.58669291338582,&quot;width&quot;:635.5268503937008}"/>
</p:tagLst>
</file>

<file path=ppt/tags/tag22.xml><?xml version="1.0" encoding="utf-8"?>
<p:tagLst xmlns:p="http://schemas.openxmlformats.org/presentationml/2006/main">
  <p:tag name="KSO_WM_DIAGRAM_VIRTUALLY_FRAME" val="{&quot;height&quot;:188.88121346797124,&quot;left&quot;:59.06614173228347,&quot;top&quot;:132.7955118110236,&quot;width&quot;:642.5838582677166}"/>
</p:tagLst>
</file>

<file path=ppt/tags/tag220.xml><?xml version="1.0" encoding="utf-8"?>
<p:tagLst xmlns:p="http://schemas.openxmlformats.org/presentationml/2006/main">
  <p:tag name="KSO_WM_DIAGRAM_VIRTUALLY_FRAME" val="{&quot;height&quot;:295.57628276089224,&quot;left&quot;:36.490314960629924,&quot;top&quot;:75.58669291338582,&quot;width&quot;:635.5268503937008}"/>
</p:tagLst>
</file>

<file path=ppt/tags/tag221.xml><?xml version="1.0" encoding="utf-8"?>
<p:tagLst xmlns:p="http://schemas.openxmlformats.org/presentationml/2006/main">
  <p:tag name="KSO_WM_DIAGRAM_VIRTUALLY_FRAME" val="{&quot;height&quot;:295.57628276089224,&quot;left&quot;:36.490314960629924,&quot;top&quot;:75.58669291338582,&quot;width&quot;:635.5268503937008}"/>
</p:tagLst>
</file>

<file path=ppt/tags/tag222.xml><?xml version="1.0" encoding="utf-8"?>
<p:tagLst xmlns:p="http://schemas.openxmlformats.org/presentationml/2006/main">
  <p:tag name="KSO_WM_DIAGRAM_VIRTUALLY_FRAME" val="{&quot;height&quot;:295.57628276089224,&quot;left&quot;:36.490314960629924,&quot;top&quot;:75.58669291338582,&quot;width&quot;:635.5268503937008}"/>
</p:tagLst>
</file>

<file path=ppt/tags/tag223.xml><?xml version="1.0" encoding="utf-8"?>
<p:tagLst xmlns:p="http://schemas.openxmlformats.org/presentationml/2006/main">
  <p:tag name="KSO_WM_DIAGRAM_VIRTUALLY_FRAME" val="{&quot;height&quot;:295.57628276089224,&quot;left&quot;:36.490314960629924,&quot;top&quot;:75.58669291338582,&quot;width&quot;:635.5268503937008}"/>
</p:tagLst>
</file>

<file path=ppt/tags/tag224.xml><?xml version="1.0" encoding="utf-8"?>
<p:tagLst xmlns:p="http://schemas.openxmlformats.org/presentationml/2006/main">
  <p:tag name="KSO_WM_DIAGRAM_VIRTUALLY_FRAME" val="{&quot;height&quot;:295.57628276089224,&quot;left&quot;:36.490314960629924,&quot;top&quot;:75.58669291338582,&quot;width&quot;:635.5268503937008}"/>
</p:tagLst>
</file>

<file path=ppt/tags/tag225.xml><?xml version="1.0" encoding="utf-8"?>
<p:tagLst xmlns:p="http://schemas.openxmlformats.org/presentationml/2006/main">
  <p:tag name="KSO_WM_DIAGRAM_VIRTUALLY_FRAME" val="{&quot;height&quot;:295.57628276089224,&quot;left&quot;:36.490314960629924,&quot;top&quot;:75.58669291338582,&quot;width&quot;:635.5268503937008}"/>
</p:tagLst>
</file>

<file path=ppt/tags/tag226.xml><?xml version="1.0" encoding="utf-8"?>
<p:tagLst xmlns:p="http://schemas.openxmlformats.org/presentationml/2006/main">
  <p:tag name="KSO_WM_DIAGRAM_VIRTUALLY_FRAME" val="{&quot;height&quot;:295.57628276089224,&quot;left&quot;:36.490314960629924,&quot;top&quot;:75.58669291338582,&quot;width&quot;:635.5268503937008}"/>
</p:tagLst>
</file>

<file path=ppt/tags/tag227.xml><?xml version="1.0" encoding="utf-8"?>
<p:tagLst xmlns:p="http://schemas.openxmlformats.org/presentationml/2006/main">
  <p:tag name="KSO_WM_DIAGRAM_VIRTUALLY_FRAME" val="{&quot;height&quot;:295.57628276089224,&quot;left&quot;:36.490314960629924,&quot;top&quot;:75.58669291338582,&quot;width&quot;:635.5268503937008}"/>
</p:tagLst>
</file>

<file path=ppt/tags/tag228.xml><?xml version="1.0" encoding="utf-8"?>
<p:tagLst xmlns:p="http://schemas.openxmlformats.org/presentationml/2006/main">
  <p:tag name="KSO_WM_DIAGRAM_VIRTUALLY_FRAME" val="{&quot;height&quot;:295.57628276089224,&quot;left&quot;:36.490314960629924,&quot;top&quot;:75.58669291338582,&quot;width&quot;:635.5268503937008}"/>
</p:tagLst>
</file>

<file path=ppt/tags/tag229.xml><?xml version="1.0" encoding="utf-8"?>
<p:tagLst xmlns:p="http://schemas.openxmlformats.org/presentationml/2006/main">
  <p:tag name="KSO_WM_DIAGRAM_VIRTUALLY_FRAME" val="{&quot;height&quot;:295.57628276089224,&quot;left&quot;:36.490314960629924,&quot;top&quot;:75.58669291338582,&quot;width&quot;:635.5268503937008}"/>
</p:tagLst>
</file>

<file path=ppt/tags/tag23.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30.xml><?xml version="1.0" encoding="utf-8"?>
<p:tagLst xmlns:p="http://schemas.openxmlformats.org/presentationml/2006/main">
  <p:tag name="KSO_WM_DIAGRAM_VIRTUALLY_FRAME" val="{&quot;height&quot;:295.57628276089224,&quot;left&quot;:36.490314960629924,&quot;top&quot;:75.58669291338582,&quot;width&quot;:635.5268503937008}"/>
</p:tagLst>
</file>

<file path=ppt/tags/tag231.xml><?xml version="1.0" encoding="utf-8"?>
<p:tagLst xmlns:p="http://schemas.openxmlformats.org/presentationml/2006/main">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n1-1"/>
  <p:tag name="KSO_WM_UNIT_TYPE" val="n_h_i"/>
  <p:tag name="KSO_WM_UNIT_INDEX" val="1_1_3"/>
  <p:tag name="KSO_WM_UNIT_ID" val="diagram20231636_2*n_h_i*1_1_3"/>
  <p:tag name="KSO_WM_TEMPLATE_CATEGORY" val="diagram"/>
  <p:tag name="KSO_WM_TEMPLATE_INDEX" val="20231636"/>
  <p:tag name="KSO_WM_UNIT_LAYERLEVEL" val="1_1_1"/>
  <p:tag name="KSO_WM_TAG_VERSION" val="3.0"/>
  <p:tag name="KSO_WM_DIAGRAM_VERSION" val="3"/>
  <p:tag name="KSO_WM_DIAGRAM_MAX_ITEMCNT" val="6"/>
  <p:tag name="KSO_WM_DIAGRAM_MIN_ITEMCNT" val="2"/>
  <p:tag name="KSO_WM_DIAGRAM_VIRTUALLY_FRAME" val="{&quot;height&quot;:351.67489624023443,&quot;left&quot;:43.466220472440945,&quot;top&quot;:129.86200069878046,&quot;width&quot;:860.6837795275591}"/>
  <p:tag name="KSO_WM_DIAGRAM_COLOR_MATCH_VALUE" val="{&quot;shape&quot;:{&quot;fill&quot;:{&quot;solid&quot;:{&quot;brightness&quot;:0.699999988079071,&quot;colorType&quot;:1,&quot;foreColorIndex&quot;:5,&quot;transparency&quot;:0.69999998807907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7"/>
  <p:tag name="KSO_WM_UNIT_TEXT_FILL_FORE_SCHEMECOLOR_INDEX_BRIGHTNESS" val="0"/>
  <p:tag name="KSO_WM_UNIT_TEXT_FILL_FORE_SCHEMECOLOR_INDEX" val="13"/>
  <p:tag name="KSO_WM_UNIT_TEXT_FILL_TYPE" val="1"/>
  <p:tag name="KSO_WM_UNIT_USESOURCEFORMAT_APPLY" val="1"/>
  <p:tag name="KSO_WM_DIAGRAM_USE_COLOR_VALUE" val="{&quot;color_scheme&quot;:1,&quot;color_type&quot;:1,&quot;theme_color_indexes&quot;:[]}"/>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6_2*n_h_h_f*1_2_2_1"/>
  <p:tag name="KSO_WM_TEMPLATE_CATEGORY" val="diagram"/>
  <p:tag name="KSO_WM_TEMPLATE_INDEX" val="20231636"/>
  <p:tag name="KSO_WM_UNIT_LAYERLEVEL" val="1_1_1_1"/>
  <p:tag name="KSO_WM_TAG_VERSION" val="3.0"/>
  <p:tag name="KSO_WM_UNIT_SUBTYPE" val="a"/>
  <p:tag name="KSO_WM_UNIT_NOCLEAR" val="0"/>
  <p:tag name="KSO_WM_DIAGRAM_GROUP_CODE" val="n1-1"/>
  <p:tag name="KSO_WM_UNIT_TYPE" val="n_h_h_f"/>
  <p:tag name="KSO_WM_UNIT_INDEX" val="1_2_2_1"/>
  <p:tag name="KSO_WM_UNIT_VALUE" val="104"/>
  <p:tag name="KSO_WM_DIAGRAM_VERSION" val="3"/>
  <p:tag name="KSO_WM_DIAGRAM_COLOR_TRICK" val="1"/>
  <p:tag name="KSO_WM_DIAGRAM_COLOR_TEXT_CAN_REMOVE" val="n"/>
  <p:tag name="KSO_WM_DIAGRAM_MAX_ITEMCNT" val="6"/>
  <p:tag name="KSO_WM_DIAGRAM_MIN_ITEMCNT" val="2"/>
  <p:tag name="KSO_WM_DIAGRAM_VIRTUALLY_FRAME" val="{&quot;height&quot;:375.15933788389674,&quot;left&quot;:43.466220472440945,&quot;top&quot;:106.3775590551181,&quot;width&quot;:860.6837795275591}"/>
  <p:tag name="KSO_WM_DIAGRAM_COLOR_MATCH_VALUE" val="{&quot;shape&quot;:{&quot;fill&quot;:{&quot;type&quot;:0},&quot;glow&quot;:{&quot;colorType&quot;:0},&quot;line&quot;:{&quot;gradient&quot;:[{&quot;brightness&quot;:0.800000011920929,&quot;colorType&quot;:1,&quot;foreColorIndex&quot;:6,&quot;pos&quot;:1,&quot;transparency&quot;:1},{&quot;brightness&quot;:0,&quot;colorType&quot;:1,&quot;foreColorIndex&quot;:5,&quot;pos&quot;:0.019999999552965164,&quot;transparency&quot;:0}],&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
  <p:tag name="KSO_WM_UNIT_TEXT_FILL_TYPE" val="1"/>
  <p:tag name="KSO_WM_UNIT_PRESET_TEXT" val="单击此处输入你的项正文，文字是您思想的提炼，请尽量言简意赅的阐述观点，单击此处输入你的项正文"/>
  <p:tag name="KSO_WM_UNIT_LINE_FORE_SCHEMECOLOR_INDEX_1_BRIGHTNESS" val="0"/>
  <p:tag name="KSO_WM_UNIT_LINE_FORE_SCHEMECOLOR_INDEX_1" val="5"/>
  <p:tag name="KSO_WM_UNIT_LINE_FORE_SCHEMECOLOR_INDEX_1_POS" val="0.02"/>
  <p:tag name="KSO_WM_UNIT_LINE_FORE_SCHEMECOLOR_INDEX_1_TRANS" val="0"/>
  <p:tag name="KSO_WM_UNIT_LINE_FORE_SCHEMECOLOR_INDEX_2_BRIGHTNESS" val="0.8"/>
  <p:tag name="KSO_WM_UNIT_LINE_FORE_SCHEMECOLOR_INDEX_2" val="6"/>
  <p:tag name="KSO_WM_UNIT_LINE_FORE_SCHEMECOLOR_INDEX_2_POS" val="1"/>
  <p:tag name="KSO_WM_UNIT_LINE_FORE_SCHEMECOLOR_INDEX_2_TRANS" val="1"/>
  <p:tag name="KSO_WM_UNIT_LINE_GRADIENT_TYPE" val="0"/>
  <p:tag name="KSO_WM_UNIT_LINE_GRADIENT_ANGLE" val="0"/>
  <p:tag name="KSO_WM_UNIT_LINE_GRADIENT_Direction" val="3"/>
  <p:tag name="KSO_WM_UNIT_LINE_FILL_TYPE" val="5"/>
  <p:tag name="KSO_WM_UNIT_USESOURCEFORMAT_APPLY" val="1"/>
  <p:tag name="KSO_WM_DIAGRAM_USE_COLOR_VALUE" val="{&quot;color_scheme&quot;:1,&quot;color_type&quot;:1,&quot;theme_color_indexes&quot;:[]}"/>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6_2*n_h_h_f*1_2_1_1"/>
  <p:tag name="KSO_WM_TEMPLATE_CATEGORY" val="diagram"/>
  <p:tag name="KSO_WM_TEMPLATE_INDEX" val="20231636"/>
  <p:tag name="KSO_WM_UNIT_LAYERLEVEL" val="1_1_1_1"/>
  <p:tag name="KSO_WM_TAG_VERSION" val="3.0"/>
  <p:tag name="KSO_WM_UNIT_SUBTYPE" val="a"/>
  <p:tag name="KSO_WM_UNIT_NOCLEAR" val="0"/>
  <p:tag name="KSO_WM_DIAGRAM_GROUP_CODE" val="n1-1"/>
  <p:tag name="KSO_WM_UNIT_TYPE" val="n_h_h_f"/>
  <p:tag name="KSO_WM_UNIT_INDEX" val="1_2_1_1"/>
  <p:tag name="KSO_WM_UNIT_VALUE" val="116"/>
  <p:tag name="KSO_WM_DIAGRAM_VERSION" val="3"/>
  <p:tag name="KSO_WM_DIAGRAM_COLOR_TRICK" val="1"/>
  <p:tag name="KSO_WM_DIAGRAM_COLOR_TEXT_CAN_REMOVE" val="n"/>
  <p:tag name="KSO_WM_DIAGRAM_MAX_ITEMCNT" val="6"/>
  <p:tag name="KSO_WM_DIAGRAM_MIN_ITEMCNT" val="2"/>
  <p:tag name="KSO_WM_DIAGRAM_VIRTUALLY_FRAME" val="{&quot;height&quot;:375.15933788389674,&quot;left&quot;:43.466220472440945,&quot;top&quot;:106.3775590551181,&quot;width&quot;:860.6837795275591}"/>
  <p:tag name="KSO_WM_DIAGRAM_COLOR_MATCH_VALUE" val="{&quot;shape&quot;:{&quot;fill&quot;:{&quot;type&quot;:0},&quot;glow&quot;:{&quot;colorType&quot;:0},&quot;line&quot;:{&quot;gradient&quot;:[{&quot;brightness&quot;:0.800000011920929,&quot;colorType&quot;:1,&quot;foreColorIndex&quot;:6,&quot;pos&quot;:1,&quot;transparency&quot;:1},{&quot;brightness&quot;:0,&quot;colorType&quot;:1,&quot;foreColorIndex&quot;:5,&quot;pos&quot;:0.019999999552965164,&quot;transparency&quot;:0}],&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
  <p:tag name="KSO_WM_UNIT_TEXT_FILL_TYPE" val="1"/>
  <p:tag name="KSO_WM_UNIT_PRESET_TEXT" val="单击此处输入你的项正文，文字是您思想的提炼，请尽量言简意赅的阐述观点，单击此处输入你的项正文"/>
  <p:tag name="KSO_WM_UNIT_LINE_FORE_SCHEMECOLOR_INDEX_1_BRIGHTNESS" val="0"/>
  <p:tag name="KSO_WM_UNIT_LINE_FORE_SCHEMECOLOR_INDEX_1" val="5"/>
  <p:tag name="KSO_WM_UNIT_LINE_FORE_SCHEMECOLOR_INDEX_1_POS" val="0.02"/>
  <p:tag name="KSO_WM_UNIT_LINE_FORE_SCHEMECOLOR_INDEX_1_TRANS" val="0"/>
  <p:tag name="KSO_WM_UNIT_LINE_FORE_SCHEMECOLOR_INDEX_2_BRIGHTNESS" val="0.8"/>
  <p:tag name="KSO_WM_UNIT_LINE_FORE_SCHEMECOLOR_INDEX_2" val="6"/>
  <p:tag name="KSO_WM_UNIT_LINE_FORE_SCHEMECOLOR_INDEX_2_POS" val="1"/>
  <p:tag name="KSO_WM_UNIT_LINE_FORE_SCHEMECOLOR_INDEX_2_TRANS" val="1"/>
  <p:tag name="KSO_WM_UNIT_LINE_GRADIENT_TYPE" val="0"/>
  <p:tag name="KSO_WM_UNIT_LINE_GRADIENT_ANGLE" val="0"/>
  <p:tag name="KSO_WM_UNIT_LINE_GRADIENT_Direction" val="3"/>
  <p:tag name="KSO_WM_UNIT_LINE_FILL_TYPE" val="5"/>
  <p:tag name="KSO_WM_UNIT_USESOURCEFORMAT_APPLY" val="1"/>
  <p:tag name="KSO_WM_DIAGRAM_USE_COLOR_VALUE" val="{&quot;color_scheme&quot;:1,&quot;color_type&quot;:1,&quot;theme_color_indexes&quot;:[]}"/>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6_2*n_h_h_f*1_2_3_1"/>
  <p:tag name="KSO_WM_TEMPLATE_CATEGORY" val="diagram"/>
  <p:tag name="KSO_WM_TEMPLATE_INDEX" val="20231636"/>
  <p:tag name="KSO_WM_UNIT_LAYERLEVEL" val="1_1_1_1"/>
  <p:tag name="KSO_WM_TAG_VERSION" val="3.0"/>
  <p:tag name="KSO_WM_UNIT_SUBTYPE" val="a"/>
  <p:tag name="KSO_WM_UNIT_NOCLEAR" val="0"/>
  <p:tag name="KSO_WM_DIAGRAM_GROUP_CODE" val="n1-1"/>
  <p:tag name="KSO_WM_UNIT_TYPE" val="n_h_h_f"/>
  <p:tag name="KSO_WM_UNIT_INDEX" val="1_2_3_1"/>
  <p:tag name="KSO_WM_UNIT_VALUE" val="116"/>
  <p:tag name="KSO_WM_DIAGRAM_VERSION" val="3"/>
  <p:tag name="KSO_WM_DIAGRAM_COLOR_TRICK" val="1"/>
  <p:tag name="KSO_WM_DIAGRAM_COLOR_TEXT_CAN_REMOVE" val="n"/>
  <p:tag name="KSO_WM_DIAGRAM_MAX_ITEMCNT" val="6"/>
  <p:tag name="KSO_WM_DIAGRAM_MIN_ITEMCNT" val="2"/>
  <p:tag name="KSO_WM_DIAGRAM_VIRTUALLY_FRAME" val="{&quot;height&quot;:375.15933788389674,&quot;left&quot;:43.466220472440945,&quot;top&quot;:106.3775590551181,&quot;width&quot;:860.6837795275591}"/>
  <p:tag name="KSO_WM_DIAGRAM_COLOR_MATCH_VALUE" val="{&quot;shape&quot;:{&quot;fill&quot;:{&quot;type&quot;:0},&quot;glow&quot;:{&quot;colorType&quot;:0},&quot;line&quot;:{&quot;gradient&quot;:[{&quot;brightness&quot;:0.800000011920929,&quot;colorType&quot;:1,&quot;foreColorIndex&quot;:6,&quot;pos&quot;:1,&quot;transparency&quot;:1},{&quot;brightness&quot;:0,&quot;colorType&quot;:1,&quot;foreColorIndex&quot;:5,&quot;pos&quot;:0.019999999552965164,&quot;transparency&quot;:0}],&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
  <p:tag name="KSO_WM_UNIT_TEXT_FILL_TYPE" val="1"/>
  <p:tag name="KSO_WM_UNIT_PRESET_TEXT" val="单击此处输入你的项正文，文字是您思想的提炼，请尽量言简意赅的阐述观点，单击此处输入你的项正文"/>
  <p:tag name="KSO_WM_UNIT_LINE_FORE_SCHEMECOLOR_INDEX_1_BRIGHTNESS" val="0"/>
  <p:tag name="KSO_WM_UNIT_LINE_FORE_SCHEMECOLOR_INDEX_1" val="5"/>
  <p:tag name="KSO_WM_UNIT_LINE_FORE_SCHEMECOLOR_INDEX_1_POS" val="0.02"/>
  <p:tag name="KSO_WM_UNIT_LINE_FORE_SCHEMECOLOR_INDEX_1_TRANS" val="0"/>
  <p:tag name="KSO_WM_UNIT_LINE_FORE_SCHEMECOLOR_INDEX_2_BRIGHTNESS" val="0.8"/>
  <p:tag name="KSO_WM_UNIT_LINE_FORE_SCHEMECOLOR_INDEX_2" val="6"/>
  <p:tag name="KSO_WM_UNIT_LINE_FORE_SCHEMECOLOR_INDEX_2_POS" val="1"/>
  <p:tag name="KSO_WM_UNIT_LINE_FORE_SCHEMECOLOR_INDEX_2_TRANS" val="1"/>
  <p:tag name="KSO_WM_UNIT_LINE_GRADIENT_TYPE" val="0"/>
  <p:tag name="KSO_WM_UNIT_LINE_GRADIENT_ANGLE" val="0"/>
  <p:tag name="KSO_WM_UNIT_LINE_GRADIENT_Direction" val="3"/>
  <p:tag name="KSO_WM_UNIT_LINE_FILL_TYPE" val="5"/>
  <p:tag name="KSO_WM_UNIT_USESOURCEFORMAT_APPLY" val="1"/>
  <p:tag name="KSO_WM_DIAGRAM_USE_COLOR_VALUE" val="{&quot;color_scheme&quot;:1,&quot;color_type&quot;:1,&quot;theme_color_indexes&quot;:[]}"/>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1_1"/>
  <p:tag name="KSO_WM_UNIT_ID" val="diagram20231636_2*n_h_h_i*1_2_1_1"/>
  <p:tag name="KSO_WM_TEMPLATE_CATEGORY" val="diagram"/>
  <p:tag name="KSO_WM_TEMPLATE_INDEX" val="20231636"/>
  <p:tag name="KSO_WM_UNIT_LAYERLEVEL" val="1_1_1_1"/>
  <p:tag name="KSO_WM_TAG_VERSION" val="3.0"/>
  <p:tag name="KSO_WM_UNIT_TEXT_FILL_FORE_SCHEMECOLOR_INDEX_BRIGHTNESS" val="0.15"/>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375.15933788389674,&quot;left&quot;:43.466220472440945,&quot;top&quot;:106.3775590551181,&quot;width&quot;:860.6837795275591}"/>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1"/>
  <p:tag name="KSO_WM_UNIT_USESOURCEFORMAT_APPLY" val="1"/>
  <p:tag name="KSO_WM_DIAGRAM_USE_COLOR_VALUE" val="{&quot;color_scheme&quot;:1,&quot;color_type&quot;:1,&quot;theme_color_indexes&quot;:[]}"/>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2_1"/>
  <p:tag name="KSO_WM_UNIT_ID" val="diagram20231636_2*n_h_h_i*1_2_2_1"/>
  <p:tag name="KSO_WM_TEMPLATE_CATEGORY" val="diagram"/>
  <p:tag name="KSO_WM_TEMPLATE_INDEX" val="20231636"/>
  <p:tag name="KSO_WM_UNIT_LAYERLEVEL" val="1_1_1_1"/>
  <p:tag name="KSO_WM_TAG_VERSION" val="3.0"/>
  <p:tag name="KSO_WM_UNIT_TEXT_FILL_FORE_SCHEMECOLOR_INDEX_BRIGHTNESS" val="0.15"/>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375.15933788389674,&quot;left&quot;:43.466220472440945,&quot;top&quot;:106.3775590551181,&quot;width&quot;:860.6837795275591}"/>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2"/>
  <p:tag name="KSO_WM_UNIT_USESOURCEFORMAT_APPLY" val="1"/>
  <p:tag name="KSO_WM_DIAGRAM_USE_COLOR_VALUE" val="{&quot;color_scheme&quot;:1,&quot;color_type&quot;:1,&quot;theme_color_indexes&quot;:[]}"/>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3_1"/>
  <p:tag name="KSO_WM_UNIT_ID" val="diagram20231636_2*n_h_h_i*1_2_3_1"/>
  <p:tag name="KSO_WM_TEMPLATE_CATEGORY" val="diagram"/>
  <p:tag name="KSO_WM_TEMPLATE_INDEX" val="20231636"/>
  <p:tag name="KSO_WM_UNIT_LAYERLEVEL" val="1_1_1_1"/>
  <p:tag name="KSO_WM_TAG_VERSION" val="3.0"/>
  <p:tag name="KSO_WM_UNIT_TEXT_FILL_FORE_SCHEMECOLOR_INDEX_BRIGHTNESS" val="0.15"/>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375.15933788389674,&quot;left&quot;:43.466220472440945,&quot;top&quot;:106.3775590551181,&quot;width&quot;:860.6837795275591}"/>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3"/>
  <p:tag name="KSO_WM_UNIT_USESOURCEFORMAT_APPLY" val="1"/>
  <p:tag name="KSO_WM_DIAGRAM_USE_COLOR_VALUE" val="{&quot;color_scheme&quot;:1,&quot;color_type&quot;:1,&quot;theme_color_indexes&quot;:[]}"/>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6_2*n_h_a*1_1_1"/>
  <p:tag name="KSO_WM_TEMPLATE_CATEGORY" val="diagram"/>
  <p:tag name="KSO_WM_TEMPLATE_INDEX" val="20231636"/>
  <p:tag name="KSO_WM_UNIT_LAYERLEVEL" val="1_1_1"/>
  <p:tag name="KSO_WM_TAG_VERSION" val="3.0"/>
  <p:tag name="KSO_WM_DIAGRAM_GROUP_CODE" val="n1-1"/>
  <p:tag name="KSO_WM_UNIT_TYPE" val="n_h_a"/>
  <p:tag name="KSO_WM_UNIT_INDEX" val="1_1_1"/>
  <p:tag name="KSO_WM_UNIT_ISCONTENTSTITLE" val="0"/>
  <p:tag name="KSO_WM_UNIT_ISNUMDGMTITLE" val="0"/>
  <p:tag name="KSO_WM_UNIT_NOCLEAR" val="0"/>
  <p:tag name="KSO_WM_DIAGRAM_VERSION" val="3"/>
  <p:tag name="KSO_WM_DIAGRAM_COLOR_TRICK" val="1"/>
  <p:tag name="KSO_WM_DIAGRAM_COLOR_TEXT_CAN_REMOVE" val="n"/>
  <p:tag name="KSO_WM_DIAGRAM_MAX_ITEMCNT" val="6"/>
  <p:tag name="KSO_WM_DIAGRAM_MIN_ITEMCNT" val="2"/>
  <p:tag name="KSO_WM_DIAGRAM_VIRTUALLY_FRAME" val="{&quot;height&quot;:351.67489624023443,&quot;left&quot;:43.466220472440945,&quot;top&quot;:129.86200069878046,&quot;width&quot;:860.6837795275591}"/>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70"/>
  <p:tag name="KSO_WM_UNIT_LINE_FORE_SCHEMECOLOR_INDEX" val="5"/>
  <p:tag name="KSO_WM_UNIT_TEXT_FILL_FORE_SCHEMECOLOR_INDEX" val="1"/>
  <p:tag name="KSO_WM_UNIT_TEXT_FILL_TYPE" val="1"/>
  <p:tag name="KSO_WM_UNIT_PRESET_TEXT" val="添加项标题"/>
  <p:tag name="KSO_WM_UNIT_LINE_FORE_SCHEMECOLOR_INDEX_BRIGHTNESS" val="0"/>
  <p:tag name="KSO_WM_UNIT_LINE_FILL_TYPE" val="2"/>
  <p:tag name="KSO_WM_UNIT_USESOURCEFORMAT_APPLY" val="1"/>
  <p:tag name="KSO_WM_DIAGRAM_USE_COLOR_VALUE" val="{&quot;color_scheme&quot;:1,&quot;color_type&quot;:1,&quot;theme_color_indexes&quot;:[]}"/>
</p:tagLst>
</file>

<file path=ppt/tags/tag239.xml><?xml version="1.0" encoding="utf-8"?>
<p:tagLst xmlns:p="http://schemas.openxmlformats.org/presentationml/2006/main">
  <p:tag name="KSO_WM_DIAGRAM_VIRTUALLY_FRAME" val="{&quot;height&quot;:262.90062992125985,&quot;left&quot;:59.06614173228346,&quot;top&quot;:98.03362204724408,&quot;width&quot;:647.3338582677166}"/>
</p:tagLst>
</file>

<file path=ppt/tags/tag24.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40.xml><?xml version="1.0" encoding="utf-8"?>
<p:tagLst xmlns:p="http://schemas.openxmlformats.org/presentationml/2006/main">
  <p:tag name="KSO_WM_DIAGRAM_VIRTUALLY_FRAME" val="{&quot;height&quot;:262.90062992125985,&quot;left&quot;:59.06614173228346,&quot;top&quot;:98.03362204724408,&quot;width&quot;:647.3338582677166}"/>
</p:tagLst>
</file>

<file path=ppt/tags/tag241.xml><?xml version="1.0" encoding="utf-8"?>
<p:tagLst xmlns:p="http://schemas.openxmlformats.org/presentationml/2006/main">
  <p:tag name="KSO_WM_DIAGRAM_VIRTUALLY_FRAME" val="{&quot;height&quot;:262.90062992125985,&quot;left&quot;:59.06614173228346,&quot;top&quot;:98.03362204724408,&quot;width&quot;:647.3338582677166}"/>
</p:tagLst>
</file>

<file path=ppt/tags/tag242.xml><?xml version="1.0" encoding="utf-8"?>
<p:tagLst xmlns:p="http://schemas.openxmlformats.org/presentationml/2006/main">
  <p:tag name="KSO_WM_DIAGRAM_VIRTUALLY_FRAME" val="{&quot;height&quot;:262.90062992125985,&quot;left&quot;:59.06614173228346,&quot;top&quot;:98.03362204724408,&quot;width&quot;:647.3338582677166}"/>
</p:tagLst>
</file>

<file path=ppt/tags/tag243.xml><?xml version="1.0" encoding="utf-8"?>
<p:tagLst xmlns:p="http://schemas.openxmlformats.org/presentationml/2006/main">
  <p:tag name="KSO_WM_DIAGRAM_VIRTUALLY_FRAME" val="{&quot;height&quot;:262.90062992125985,&quot;left&quot;:59.06614173228346,&quot;top&quot;:98.03362204724408,&quot;width&quot;:647.3338582677166}"/>
</p:tagLst>
</file>

<file path=ppt/tags/tag244.xml><?xml version="1.0" encoding="utf-8"?>
<p:tagLst xmlns:p="http://schemas.openxmlformats.org/presentationml/2006/main">
  <p:tag name="KSO_WM_DIAGRAM_VIRTUALLY_FRAME" val="{&quot;height&quot;:262.90062992125985,&quot;left&quot;:59.06614173228346,&quot;top&quot;:98.03362204724408,&quot;width&quot;:647.3338582677166}"/>
</p:tagLst>
</file>

<file path=ppt/tags/tag245.xml><?xml version="1.0" encoding="utf-8"?>
<p:tagLst xmlns:p="http://schemas.openxmlformats.org/presentationml/2006/main">
  <p:tag name="KSO_WM_DIAGRAM_VIRTUALLY_FRAME" val="{&quot;height&quot;:262.90062992125985,&quot;left&quot;:59.06614173228346,&quot;top&quot;:98.03362204724408,&quot;width&quot;:647.3338582677166}"/>
</p:tagLst>
</file>

<file path=ppt/tags/tag246.xml><?xml version="1.0" encoding="utf-8"?>
<p:tagLst xmlns:p="http://schemas.openxmlformats.org/presentationml/2006/main">
  <p:tag name="KSO_WM_DIAGRAM_VIRTUALLY_FRAME" val="{&quot;height&quot;:262.90062992125985,&quot;left&quot;:59.06614173228346,&quot;top&quot;:98.03362204724408,&quot;width&quot;:647.3338582677166}"/>
</p:tagLst>
</file>

<file path=ppt/tags/tag247.xml><?xml version="1.0" encoding="utf-8"?>
<p:tagLst xmlns:p="http://schemas.openxmlformats.org/presentationml/2006/main">
  <p:tag name="KSO_WM_DIAGRAM_VIRTUALLY_FRAME" val="{&quot;height&quot;:262.90062992125985,&quot;left&quot;:59.06614173228346,&quot;top&quot;:98.03362204724408,&quot;width&quot;:647.3338582677166}"/>
</p:tagLst>
</file>

<file path=ppt/tags/tag248.xml><?xml version="1.0" encoding="utf-8"?>
<p:tagLst xmlns:p="http://schemas.openxmlformats.org/presentationml/2006/main">
  <p:tag name="KSO_WM_DIAGRAM_VIRTUALLY_FRAME" val="{&quot;height&quot;:262.90062992125985,&quot;left&quot;:59.06614173228346,&quot;top&quot;:98.03362204724408,&quot;width&quot;:647.3338582677166}"/>
</p:tagLst>
</file>

<file path=ppt/tags/tag249.xml><?xml version="1.0" encoding="utf-8"?>
<p:tagLst xmlns:p="http://schemas.openxmlformats.org/presentationml/2006/main">
  <p:tag name="KSO_WM_DIAGRAM_VIRTUALLY_FRAME" val="{&quot;height&quot;:262.90062992125985,&quot;left&quot;:59.06614173228346,&quot;top&quot;:98.03362204724408,&quot;width&quot;:647.3338582677166}"/>
</p:tagLst>
</file>

<file path=ppt/tags/tag25.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50.xml><?xml version="1.0" encoding="utf-8"?>
<p:tagLst xmlns:p="http://schemas.openxmlformats.org/presentationml/2006/main">
  <p:tag name="KSO_WM_DIAGRAM_VIRTUALLY_FRAME" val="{&quot;height&quot;:262.90062992125985,&quot;left&quot;:59.06614173228346,&quot;top&quot;:98.03362204724408,&quot;width&quot;:647.3338582677166}"/>
</p:tagLst>
</file>

<file path=ppt/tags/tag251.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52.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53.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54.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55.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56.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57.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58.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59.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6.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60.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61.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62.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63.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64.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65.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66.xml><?xml version="1.0" encoding="utf-8"?>
<p:tagLst xmlns:p="http://schemas.openxmlformats.org/presentationml/2006/main">
  <p:tag name="KSO_WM_DIAGRAM_VIRTUALLY_FRAME" val="{&quot;height&quot;:302.4,&quot;left&quot;:-17.1,&quot;top&quot;:103.1,&quot;width&quot;:767.45}"/>
</p:tagLst>
</file>

<file path=ppt/tags/tag267.xml><?xml version="1.0" encoding="utf-8"?>
<p:tagLst xmlns:p="http://schemas.openxmlformats.org/presentationml/2006/main">
  <p:tag name="KSO_WM_DIAGRAM_VIRTUALLY_FRAME" val="{&quot;height&quot;:302.4,&quot;left&quot;:-17.1,&quot;top&quot;:103.1,&quot;width&quot;:767.45}"/>
</p:tagLst>
</file>

<file path=ppt/tags/tag268.xml><?xml version="1.0" encoding="utf-8"?>
<p:tagLst xmlns:p="http://schemas.openxmlformats.org/presentationml/2006/main">
  <p:tag name="KSO_WM_DIAGRAM_VIRTUALLY_FRAME" val="{&quot;height&quot;:302.4,&quot;left&quot;:-17.1,&quot;top&quot;:103.1,&quot;width&quot;:767.45}"/>
</p:tagLst>
</file>

<file path=ppt/tags/tag269.xml><?xml version="1.0" encoding="utf-8"?>
<p:tagLst xmlns:p="http://schemas.openxmlformats.org/presentationml/2006/main">
  <p:tag name="KSO_WM_DIAGRAM_VIRTUALLY_FRAME" val="{&quot;height&quot;:302.4,&quot;left&quot;:-17.1,&quot;top&quot;:103.1,&quot;width&quot;:767.45}"/>
</p:tagLst>
</file>

<file path=ppt/tags/tag27.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70.xml><?xml version="1.0" encoding="utf-8"?>
<p:tagLst xmlns:p="http://schemas.openxmlformats.org/presentationml/2006/main">
  <p:tag name="KSO_WM_DIAGRAM_VIRTUALLY_FRAME" val="{&quot;height&quot;:302.4,&quot;left&quot;:-17.1,&quot;top&quot;:103.1,&quot;width&quot;:767.45}"/>
</p:tagLst>
</file>

<file path=ppt/tags/tag271.xml><?xml version="1.0" encoding="utf-8"?>
<p:tagLst xmlns:p="http://schemas.openxmlformats.org/presentationml/2006/main">
  <p:tag name="KSO_WM_DIAGRAM_VIRTUALLY_FRAME" val="{&quot;height&quot;:302.4,&quot;left&quot;:-17.1,&quot;top&quot;:103.1,&quot;width&quot;:767.45}"/>
</p:tagLst>
</file>

<file path=ppt/tags/tag272.xml><?xml version="1.0" encoding="utf-8"?>
<p:tagLst xmlns:p="http://schemas.openxmlformats.org/presentationml/2006/main">
  <p:tag name="KSO_WM_DIAGRAM_VIRTUALLY_FRAME" val="{&quot;height&quot;:302.4,&quot;left&quot;:-17.1,&quot;top&quot;:103.1,&quot;width&quot;:767.45}"/>
</p:tagLst>
</file>

<file path=ppt/tags/tag273.xml><?xml version="1.0" encoding="utf-8"?>
<p:tagLst xmlns:p="http://schemas.openxmlformats.org/presentationml/2006/main">
  <p:tag name="KSO_WM_DIAGRAM_VIRTUALLY_FRAME" val="{&quot;height&quot;:302.4,&quot;left&quot;:-17.1,&quot;top&quot;:103.1,&quot;width&quot;:767.45}"/>
</p:tagLst>
</file>

<file path=ppt/tags/tag274.xml><?xml version="1.0" encoding="utf-8"?>
<p:tagLst xmlns:p="http://schemas.openxmlformats.org/presentationml/2006/main">
  <p:tag name="KSO_WM_DIAGRAM_VIRTUALLY_FRAME" val="{&quot;height&quot;:302.4,&quot;left&quot;:-17.1,&quot;top&quot;:103.1,&quot;width&quot;:767.45}"/>
</p:tagLst>
</file>

<file path=ppt/tags/tag275.xml><?xml version="1.0" encoding="utf-8"?>
<p:tagLst xmlns:p="http://schemas.openxmlformats.org/presentationml/2006/main">
  <p:tag name="KSO_WM_DIAGRAM_VIRTUALLY_FRAME" val="{&quot;height&quot;:302.4,&quot;left&quot;:-17.1,&quot;top&quot;:103.1,&quot;width&quot;:767.45}"/>
</p:tagLst>
</file>

<file path=ppt/tags/tag276.xml><?xml version="1.0" encoding="utf-8"?>
<p:tagLst xmlns:p="http://schemas.openxmlformats.org/presentationml/2006/main">
  <p:tag name="KSO_WM_DIAGRAM_VIRTUALLY_FRAME" val="{&quot;height&quot;:302.4,&quot;left&quot;:-17.1,&quot;top&quot;:103.1,&quot;width&quot;:767.45}"/>
</p:tagLst>
</file>

<file path=ppt/tags/tag277.xml><?xml version="1.0" encoding="utf-8"?>
<p:tagLst xmlns:p="http://schemas.openxmlformats.org/presentationml/2006/main">
  <p:tag name="KSO_WM_DIAGRAM_VIRTUALLY_FRAME" val="{&quot;height&quot;:302.4,&quot;left&quot;:-17.1,&quot;top&quot;:103.1,&quot;width&quot;:767.45}"/>
</p:tagLst>
</file>

<file path=ppt/tags/tag278.xml><?xml version="1.0" encoding="utf-8"?>
<p:tagLst xmlns:p="http://schemas.openxmlformats.org/presentationml/2006/main">
  <p:tag name="KSO_WM_DIAGRAM_VIRTUALLY_FRAME" val="{&quot;height&quot;:302.4,&quot;left&quot;:-17.1,&quot;top&quot;:103.1,&quot;width&quot;:767.45}"/>
</p:tagLst>
</file>

<file path=ppt/tags/tag279.xml><?xml version="1.0" encoding="utf-8"?>
<p:tagLst xmlns:p="http://schemas.openxmlformats.org/presentationml/2006/main">
  <p:tag name="KSO_WM_DIAGRAM_VIRTUALLY_FRAME" val="{&quot;height&quot;:302.4,&quot;left&quot;:-17.1,&quot;top&quot;:103.1,&quot;width&quot;:767.45}"/>
</p:tagLst>
</file>

<file path=ppt/tags/tag28.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80.xml><?xml version="1.0" encoding="utf-8"?>
<p:tagLst xmlns:p="http://schemas.openxmlformats.org/presentationml/2006/main">
  <p:tag name="KSO_WM_DIAGRAM_VIRTUALLY_FRAME" val="{&quot;height&quot;:302.4,&quot;left&quot;:-17.1,&quot;top&quot;:103.1,&quot;width&quot;:767.45}"/>
</p:tagLst>
</file>

<file path=ppt/tags/tag281.xml><?xml version="1.0" encoding="utf-8"?>
<p:tagLst xmlns:p="http://schemas.openxmlformats.org/presentationml/2006/main">
  <p:tag name="KSO_WM_DIAGRAM_VIRTUALLY_FRAME" val="{&quot;height&quot;:302.4,&quot;left&quot;:-17.1,&quot;top&quot;:103.1,&quot;width&quot;:767.45}"/>
</p:tagLst>
</file>

<file path=ppt/tags/tag282.xml><?xml version="1.0" encoding="utf-8"?>
<p:tagLst xmlns:p="http://schemas.openxmlformats.org/presentationml/2006/main">
  <p:tag name="KSO_WM_DIAGRAM_VIRTUALLY_FRAME" val="{&quot;height&quot;:302.4,&quot;left&quot;:-17.1,&quot;top&quot;:103.1,&quot;width&quot;:767.45}"/>
</p:tagLst>
</file>

<file path=ppt/tags/tag283.xml><?xml version="1.0" encoding="utf-8"?>
<p:tagLst xmlns:p="http://schemas.openxmlformats.org/presentationml/2006/main">
  <p:tag name="KSO_WM_DIAGRAM_VIRTUALLY_FRAME" val="{&quot;height&quot;:302.4,&quot;left&quot;:-17.1,&quot;top&quot;:103.1,&quot;width&quot;:767.45}"/>
</p:tagLst>
</file>

<file path=ppt/tags/tag284.xml><?xml version="1.0" encoding="utf-8"?>
<p:tagLst xmlns:p="http://schemas.openxmlformats.org/presentationml/2006/main">
  <p:tag name="KSO_WM_DIAGRAM_VIRTUALLY_FRAME" val="{&quot;height&quot;:302.4,&quot;left&quot;:-17.1,&quot;top&quot;:103.1,&quot;width&quot;:767.45}"/>
</p:tagLst>
</file>

<file path=ppt/tags/tag285.xml><?xml version="1.0" encoding="utf-8"?>
<p:tagLst xmlns:p="http://schemas.openxmlformats.org/presentationml/2006/main">
  <p:tag name="KSO_WM_DIAGRAM_VIRTUALLY_FRAME" val="{&quot;height&quot;:302.4,&quot;left&quot;:-17.1,&quot;top&quot;:103.1,&quot;width&quot;:767.45}"/>
</p:tagLst>
</file>

<file path=ppt/tags/tag286.xml><?xml version="1.0" encoding="utf-8"?>
<p:tagLst xmlns:p="http://schemas.openxmlformats.org/presentationml/2006/main">
  <p:tag name="KSO_WM_DIAGRAM_VIRTUALLY_FRAME" val="{&quot;height&quot;:302.4,&quot;left&quot;:-17.1,&quot;top&quot;:103.1,&quot;width&quot;:767.45}"/>
</p:tagLst>
</file>

<file path=ppt/tags/tag287.xml><?xml version="1.0" encoding="utf-8"?>
<p:tagLst xmlns:p="http://schemas.openxmlformats.org/presentationml/2006/main">
  <p:tag name="KSO_WM_DIAGRAM_VIRTUALLY_FRAME" val="{&quot;height&quot;:302.4,&quot;left&quot;:-17.1,&quot;top&quot;:103.1,&quot;width&quot;:767.45}"/>
</p:tagLst>
</file>

<file path=ppt/tags/tag288.xml><?xml version="1.0" encoding="utf-8"?>
<p:tagLst xmlns:p="http://schemas.openxmlformats.org/presentationml/2006/main">
  <p:tag name="KSO_WM_DIAGRAM_VIRTUALLY_FRAME" val="{&quot;height&quot;:302.4,&quot;left&quot;:-17.1,&quot;top&quot;:103.1,&quot;width&quot;:767.45}"/>
</p:tagLst>
</file>

<file path=ppt/tags/tag289.xml><?xml version="1.0" encoding="utf-8"?>
<p:tagLst xmlns:p="http://schemas.openxmlformats.org/presentationml/2006/main">
  <p:tag name="KSO_WM_DIAGRAM_VIRTUALLY_FRAME" val="{&quot;height&quot;:302.4,&quot;left&quot;:-17.1,&quot;top&quot;:103.1,&quot;width&quot;:767.45}"/>
</p:tagLst>
</file>

<file path=ppt/tags/tag29.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90.xml><?xml version="1.0" encoding="utf-8"?>
<p:tagLst xmlns:p="http://schemas.openxmlformats.org/presentationml/2006/main">
  <p:tag name="commondata" val="eyJoZGlkIjoiZDUxNDg3YzE4ODE1YjFkMDljZDAwMDBjOGUwM2I2YzQifQ=="/>
</p:tagLst>
</file>

<file path=ppt/tags/tag3.xml><?xml version="1.0" encoding="utf-8"?>
<p:tagLst xmlns:p="http://schemas.openxmlformats.org/presentationml/2006/main">
  <p:tag name="KSO_WM_DIAGRAM_VIRTUALLY_FRAME" val="{&quot;height&quot;:139.63503937007874,&quot;left&quot;:24.410472440944886,&quot;top&quot;:86.78637795275588,&quot;width&quot;:648.5662992125983}"/>
</p:tagLst>
</file>

<file path=ppt/tags/tag30.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31.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32.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33.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34.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35.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36.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37.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38.xml><?xml version="1.0" encoding="utf-8"?>
<p:tagLst xmlns:p="http://schemas.openxmlformats.org/presentationml/2006/main">
  <p:tag name="PA" val="v4.0.0"/>
  <p:tag name="KSO_WM_DIAGRAM_VIRTUALLY_FRAME" val="{&quot;height&quot;:381.67889763779533,&quot;left&quot;:71.9807874015748,&quot;top&quot;:158.32110236220473,&quot;width&quot;:821.8610236220472}"/>
</p:tagLst>
</file>

<file path=ppt/tags/tag39.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4.xml><?xml version="1.0" encoding="utf-8"?>
<p:tagLst xmlns:p="http://schemas.openxmlformats.org/presentationml/2006/main">
  <p:tag name="KSO_WM_DIAGRAM_VIRTUALLY_FRAME" val="{&quot;height&quot;:139.63503937007874,&quot;left&quot;:24.410472440944886,&quot;top&quot;:86.78637795275588,&quot;width&quot;:648.5662992125983}"/>
</p:tagLst>
</file>

<file path=ppt/tags/tag40.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41.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42.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43.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44.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45.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46.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47.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48.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49.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5.xml><?xml version="1.0" encoding="utf-8"?>
<p:tagLst xmlns:p="http://schemas.openxmlformats.org/presentationml/2006/main">
  <p:tag name="KSO_WM_DIAGRAM_VIRTUALLY_FRAME" val="{&quot;height&quot;:139.63503937007874,&quot;left&quot;:24.410472440944886,&quot;top&quot;:86.78637795275588,&quot;width&quot;:648.5662992125983}"/>
</p:tagLst>
</file>

<file path=ppt/tags/tag50.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51.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52.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53.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54.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55.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56.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57.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58.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59.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6.xml><?xml version="1.0" encoding="utf-8"?>
<p:tagLst xmlns:p="http://schemas.openxmlformats.org/presentationml/2006/main">
  <p:tag name="KSO_WM_DIAGRAM_VIRTUALLY_FRAME" val="{&quot;height&quot;:139.63503937007874,&quot;left&quot;:24.410472440944886,&quot;top&quot;:86.78637795275588,&quot;width&quot;:648.5662992125983}"/>
</p:tagLst>
</file>

<file path=ppt/tags/tag60.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61.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62.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63.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64.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65.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66.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67.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68.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69.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7.xml><?xml version="1.0" encoding="utf-8"?>
<p:tagLst xmlns:p="http://schemas.openxmlformats.org/presentationml/2006/main">
  <p:tag name="KSO_WM_DIAGRAM_VIRTUALLY_FRAME" val="{&quot;height&quot;:139.63503937007874,&quot;left&quot;:24.410472440944886,&quot;top&quot;:86.78637795275588,&quot;width&quot;:648.5662992125983}"/>
</p:tagLst>
</file>

<file path=ppt/tags/tag70.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71.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72.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73.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74.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75.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76.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77.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78.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79.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8.xml><?xml version="1.0" encoding="utf-8"?>
<p:tagLst xmlns:p="http://schemas.openxmlformats.org/presentationml/2006/main">
  <p:tag name="KSO_WM_DIAGRAM_VIRTUALLY_FRAME" val="{&quot;height&quot;:139.63503937007874,&quot;left&quot;:24.410472440944886,&quot;top&quot;:86.78637795275588,&quot;width&quot;:648.5662992125983}"/>
</p:tagLst>
</file>

<file path=ppt/tags/tag80.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81.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82.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83.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84.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85.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86.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87.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88.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89.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9.xml><?xml version="1.0" encoding="utf-8"?>
<p:tagLst xmlns:p="http://schemas.openxmlformats.org/presentationml/2006/main">
  <p:tag name="KSO_WM_DIAGRAM_VIRTUALLY_FRAME" val="{&quot;height&quot;:139.63503937007874,&quot;left&quot;:24.410472440944886,&quot;top&quot;:86.78637795275588,&quot;width&quot;:648.5662992125983}"/>
</p:tagLst>
</file>

<file path=ppt/tags/tag90.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91.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92.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93.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94.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95.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96.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97.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98.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99.xml><?xml version="1.0" encoding="utf-8"?>
<p:tagLst xmlns:p="http://schemas.openxmlformats.org/presentationml/2006/main">
  <p:tag name="KSO_WM_DIAGRAM_VIRTUALLY_FRAME" val="{&quot;height&quot;:238.29543307086615,&quot;left&quot;:64.93842519685039,&quot;top&quot;:83.86251968503936,&quot;width&quot;:587.683779527559}"/>
</p:tagLst>
</file>

<file path=ppt/theme/theme1.xml><?xml version="1.0" encoding="utf-8"?>
<a:theme xmlns:a="http://schemas.openxmlformats.org/drawingml/2006/main" name="夏雨家 https://xnwe.taobao.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p">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8369</Words>
  <Application>WPS 演示</Application>
  <PresentationFormat>全屏显示(16:9)</PresentationFormat>
  <Paragraphs>644</Paragraphs>
  <Slides>59</Slides>
  <Notes>23</Notes>
  <HiddenSlides>0</HiddenSlides>
  <MMClips>1</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59</vt:i4>
      </vt:variant>
    </vt:vector>
  </HeadingPairs>
  <TitlesOfParts>
    <vt:vector size="69" baseType="lpstr">
      <vt:lpstr>Arial</vt:lpstr>
      <vt:lpstr>宋体</vt:lpstr>
      <vt:lpstr>Wingdings</vt:lpstr>
      <vt:lpstr>微软雅黑</vt:lpstr>
      <vt:lpstr>Agency FB</vt:lpstr>
      <vt:lpstr>Calibri</vt:lpstr>
      <vt:lpstr>Arial Unicode MS</vt:lpstr>
      <vt:lpstr>Century Gothic</vt:lpstr>
      <vt:lpstr>Trebuchet MS</vt:lpstr>
      <vt:lpstr>夏雨家 https://xnwe.taobao.com/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简约线条创意毕业论文答辩开题报告动态PPT模板</dc:title>
  <dc:creator>qzuser</dc:creator>
  <cp:keywords>qzuser</cp:keywords>
  <cp:category>qzuser</cp:category>
  <cp:lastModifiedBy>编辑小白</cp:lastModifiedBy>
  <cp:revision>65</cp:revision>
  <dcterms:created xsi:type="dcterms:W3CDTF">2018-11-08T00:27:00Z</dcterms:created>
  <dcterms:modified xsi:type="dcterms:W3CDTF">2024-05-21T01:35:47Z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2052-12.1.0.16729</vt:lpwstr>
  </property>
  <property fmtid="{D5CDD505-2E9C-101B-9397-08002B2CF9AE}" pid="3" name="ICV">
    <vt:lpwstr>26BBDF8EA1F34077A1E1056A69ABF668_13</vt:lpwstr>
  </property>
</Properties>
</file>