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5"/>
  </p:handoutMasterIdLst>
  <p:sldIdLst>
    <p:sldId id="256" r:id="rId3"/>
    <p:sldId id="284" r:id="rId5"/>
    <p:sldId id="263" r:id="rId6"/>
    <p:sldId id="335" r:id="rId7"/>
    <p:sldId id="484" r:id="rId8"/>
    <p:sldId id="307" r:id="rId9"/>
    <p:sldId id="485" r:id="rId10"/>
    <p:sldId id="486" r:id="rId11"/>
    <p:sldId id="400" r:id="rId12"/>
    <p:sldId id="487" r:id="rId13"/>
    <p:sldId id="488" r:id="rId14"/>
    <p:sldId id="489" r:id="rId15"/>
    <p:sldId id="490" r:id="rId16"/>
    <p:sldId id="491" r:id="rId17"/>
    <p:sldId id="492" r:id="rId18"/>
    <p:sldId id="365" r:id="rId19"/>
    <p:sldId id="493" r:id="rId20"/>
    <p:sldId id="494" r:id="rId21"/>
    <p:sldId id="495" r:id="rId22"/>
    <p:sldId id="496" r:id="rId23"/>
    <p:sldId id="497" r:id="rId24"/>
    <p:sldId id="402" r:id="rId25"/>
    <p:sldId id="498" r:id="rId26"/>
    <p:sldId id="499" r:id="rId27"/>
    <p:sldId id="500" r:id="rId28"/>
    <p:sldId id="403" r:id="rId29"/>
    <p:sldId id="345" r:id="rId30"/>
    <p:sldId id="501" r:id="rId31"/>
    <p:sldId id="502" r:id="rId32"/>
    <p:sldId id="503" r:id="rId33"/>
    <p:sldId id="504" r:id="rId34"/>
    <p:sldId id="505" r:id="rId35"/>
    <p:sldId id="506" r:id="rId36"/>
    <p:sldId id="507" r:id="rId37"/>
    <p:sldId id="508" r:id="rId38"/>
    <p:sldId id="509" r:id="rId39"/>
    <p:sldId id="510" r:id="rId40"/>
    <p:sldId id="511" r:id="rId41"/>
    <p:sldId id="512" r:id="rId42"/>
    <p:sldId id="513" r:id="rId43"/>
    <p:sldId id="514" r:id="rId44"/>
    <p:sldId id="457" r:id="rId45"/>
    <p:sldId id="515" r:id="rId46"/>
    <p:sldId id="516" r:id="rId47"/>
    <p:sldId id="518" r:id="rId48"/>
    <p:sldId id="517" r:id="rId49"/>
    <p:sldId id="519" r:id="rId50"/>
    <p:sldId id="520" r:id="rId51"/>
    <p:sldId id="460" r:id="rId52"/>
    <p:sldId id="521" r:id="rId53"/>
    <p:sldId id="522" r:id="rId54"/>
    <p:sldId id="462" r:id="rId55"/>
    <p:sldId id="523" r:id="rId56"/>
    <p:sldId id="524" r:id="rId57"/>
    <p:sldId id="525" r:id="rId58"/>
    <p:sldId id="526" r:id="rId59"/>
    <p:sldId id="527" r:id="rId60"/>
    <p:sldId id="528" r:id="rId61"/>
    <p:sldId id="529" r:id="rId62"/>
    <p:sldId id="530" r:id="rId63"/>
    <p:sldId id="531" r:id="rId64"/>
    <p:sldId id="532" r:id="rId65"/>
    <p:sldId id="533" r:id="rId66"/>
    <p:sldId id="534" r:id="rId67"/>
    <p:sldId id="535" r:id="rId68"/>
    <p:sldId id="463" r:id="rId69"/>
    <p:sldId id="537" r:id="rId70"/>
    <p:sldId id="538" r:id="rId71"/>
    <p:sldId id="539" r:id="rId72"/>
    <p:sldId id="540" r:id="rId73"/>
    <p:sldId id="288" r:id="rId74"/>
  </p:sldIdLst>
  <p:sldSz cx="9144000" cy="5143500" type="screen16x9"/>
  <p:notesSz cx="6858000" cy="9144000"/>
  <p:custDataLst>
    <p:tags r:id="rId79"/>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30" userDrawn="1">
          <p15:clr>
            <a:srgbClr val="A4A3A4"/>
          </p15:clr>
        </p15:guide>
        <p15:guide id="2" pos="287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4367"/>
    <a:srgbClr val="1D4865"/>
    <a:srgbClr val="222A35"/>
    <a:srgbClr val="C0C0C0"/>
    <a:srgbClr val="A4A4A4"/>
    <a:srgbClr val="535353"/>
    <a:srgbClr val="843C0B"/>
    <a:srgbClr val="44546A"/>
    <a:srgbClr val="203864"/>
    <a:srgbClr val="2D49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01" d="100"/>
          <a:sy n="101" d="100"/>
        </p:scale>
        <p:origin x="-108" y="-528"/>
      </p:cViewPr>
      <p:guideLst>
        <p:guide orient="horz" pos="1630"/>
        <p:guide pos="28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9" Type="http://schemas.openxmlformats.org/officeDocument/2006/relationships/tags" Target="tags/tag330.xml"/><Relationship Id="rId78" Type="http://schemas.openxmlformats.org/officeDocument/2006/relationships/tableStyles" Target="tableStyles.xml"/><Relationship Id="rId77" Type="http://schemas.openxmlformats.org/officeDocument/2006/relationships/viewProps" Target="viewProps.xml"/><Relationship Id="rId76" Type="http://schemas.openxmlformats.org/officeDocument/2006/relationships/presProps" Target="presProps.xml"/><Relationship Id="rId75" Type="http://schemas.openxmlformats.org/officeDocument/2006/relationships/handoutMaster" Target="handoutMasters/handoutMaster1.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43"/>
            <a:ext cx="7886700" cy="435887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a:lstStyle>
            <a:lvl1pPr>
              <a:defRPr/>
            </a:lvl1pPr>
          </a:lstStyle>
          <a:p>
            <a:fld id="{80F42DC0-2E3F-F440-A3AA-64F0AA1F84F2}" type="datetime1">
              <a:rPr lang="zh-CN" altLang="en-US"/>
            </a:fld>
            <a:endParaRPr lang="zh-CN" altLang="en-US" sz="1400">
              <a:solidFill>
                <a:schemeClr val="tx1"/>
              </a:solidFill>
            </a:endParaRPr>
          </a:p>
        </p:txBody>
      </p:sp>
      <p:sp>
        <p:nvSpPr>
          <p:cNvPr id="4" name="页脚占位符 3"/>
          <p:cNvSpPr>
            <a:spLocks noGrp="1"/>
          </p:cNvSpPr>
          <p:nvPr>
            <p:ph type="ftr" sz="quarter" idx="11"/>
          </p:nvPr>
        </p:nvSpPr>
        <p:spPr>
          <a:xfrm>
            <a:off x="3028950" y="4767263"/>
            <a:ext cx="3086100" cy="273844"/>
          </a:xfrm>
        </p:spPr>
        <p:txBody>
          <a:bodyPr/>
          <a:lstStyle>
            <a:lvl1pPr>
              <a:defRPr/>
            </a:lvl1pPr>
          </a:lstStyle>
          <a:p>
            <a:endParaRPr lang="zh-CN" altLang="zh-CN"/>
          </a:p>
        </p:txBody>
      </p:sp>
      <p:sp>
        <p:nvSpPr>
          <p:cNvPr id="5" name="幻灯片编号占位符 4"/>
          <p:cNvSpPr>
            <a:spLocks noGrp="1"/>
          </p:cNvSpPr>
          <p:nvPr>
            <p:ph type="sldNum" sz="quarter" idx="12"/>
          </p:nvPr>
        </p:nvSpPr>
        <p:spPr>
          <a:xfrm>
            <a:off x="6457950" y="4767263"/>
            <a:ext cx="2057400" cy="273844"/>
          </a:xfrm>
        </p:spPr>
        <p:txBody>
          <a:bodyPr/>
          <a:lstStyle>
            <a:lvl1pPr>
              <a:defRPr/>
            </a:lvl1pPr>
          </a:lstStyle>
          <a:p>
            <a:fld id="{C5FC99A0-26D8-5E4B-82FB-70809BCEE9F6}" type="slidenum">
              <a:rPr lang="zh-CN" altLang="en-US"/>
            </a:fld>
            <a:endParaRPr lang="zh-CN" altLang="en-US" sz="14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7"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7"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8"/>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8"/>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0" y="1333829"/>
            <a:ext cx="3655181"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0" y="1999034"/>
            <a:ext cx="3655181"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333829"/>
            <a:ext cx="3673182"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1999034"/>
            <a:ext cx="3673182"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342900"/>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3"/>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3"/>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8"/>
            <a:ext cx="7886700" cy="3263504"/>
          </a:xfrm>
          <a:prstGeom prst="rect">
            <a:avLst/>
          </a:prstGeom>
        </p:spPr>
        <p:txBody>
          <a:bodyPr vert="horz" lIns="68580" tIns="34290" rIns="68580" bIns="3429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6" Type="http://schemas.openxmlformats.org/officeDocument/2006/relationships/notesSlide" Target="../notesSlides/notesSlide19.xml"/><Relationship Id="rId55" Type="http://schemas.openxmlformats.org/officeDocument/2006/relationships/slideLayout" Target="../slideLayouts/slideLayout2.xml"/><Relationship Id="rId54" Type="http://schemas.openxmlformats.org/officeDocument/2006/relationships/tags" Target="../tags/tag117.xml"/><Relationship Id="rId53" Type="http://schemas.openxmlformats.org/officeDocument/2006/relationships/tags" Target="../tags/tag116.xml"/><Relationship Id="rId52" Type="http://schemas.openxmlformats.org/officeDocument/2006/relationships/tags" Target="../tags/tag115.xml"/><Relationship Id="rId51" Type="http://schemas.openxmlformats.org/officeDocument/2006/relationships/tags" Target="../tags/tag114.xml"/><Relationship Id="rId50" Type="http://schemas.openxmlformats.org/officeDocument/2006/relationships/tags" Target="../tags/tag113.xml"/><Relationship Id="rId5" Type="http://schemas.openxmlformats.org/officeDocument/2006/relationships/tags" Target="../tags/tag68.xml"/><Relationship Id="rId49" Type="http://schemas.openxmlformats.org/officeDocument/2006/relationships/tags" Target="../tags/tag112.xml"/><Relationship Id="rId48" Type="http://schemas.openxmlformats.org/officeDocument/2006/relationships/tags" Target="../tags/tag111.xml"/><Relationship Id="rId47" Type="http://schemas.openxmlformats.org/officeDocument/2006/relationships/tags" Target="../tags/tag110.xml"/><Relationship Id="rId46" Type="http://schemas.openxmlformats.org/officeDocument/2006/relationships/tags" Target="../tags/tag109.xml"/><Relationship Id="rId45" Type="http://schemas.openxmlformats.org/officeDocument/2006/relationships/tags" Target="../tags/tag108.xml"/><Relationship Id="rId44" Type="http://schemas.openxmlformats.org/officeDocument/2006/relationships/tags" Target="../tags/tag107.xml"/><Relationship Id="rId43" Type="http://schemas.openxmlformats.org/officeDocument/2006/relationships/tags" Target="../tags/tag106.xml"/><Relationship Id="rId42" Type="http://schemas.openxmlformats.org/officeDocument/2006/relationships/tags" Target="../tags/tag105.xml"/><Relationship Id="rId41" Type="http://schemas.openxmlformats.org/officeDocument/2006/relationships/tags" Target="../tags/tag104.xml"/><Relationship Id="rId40" Type="http://schemas.openxmlformats.org/officeDocument/2006/relationships/tags" Target="../tags/tag103.xml"/><Relationship Id="rId4" Type="http://schemas.openxmlformats.org/officeDocument/2006/relationships/tags" Target="../tags/tag67.xml"/><Relationship Id="rId39" Type="http://schemas.openxmlformats.org/officeDocument/2006/relationships/tags" Target="../tags/tag102.xml"/><Relationship Id="rId38" Type="http://schemas.openxmlformats.org/officeDocument/2006/relationships/tags" Target="../tags/tag101.xml"/><Relationship Id="rId37" Type="http://schemas.openxmlformats.org/officeDocument/2006/relationships/tags" Target="../tags/tag100.xml"/><Relationship Id="rId36" Type="http://schemas.openxmlformats.org/officeDocument/2006/relationships/tags" Target="../tags/tag99.xml"/><Relationship Id="rId35" Type="http://schemas.openxmlformats.org/officeDocument/2006/relationships/tags" Target="../tags/tag98.xml"/><Relationship Id="rId34" Type="http://schemas.openxmlformats.org/officeDocument/2006/relationships/tags" Target="../tags/tag97.xml"/><Relationship Id="rId33" Type="http://schemas.openxmlformats.org/officeDocument/2006/relationships/tags" Target="../tags/tag96.xml"/><Relationship Id="rId32" Type="http://schemas.openxmlformats.org/officeDocument/2006/relationships/tags" Target="../tags/tag95.xml"/><Relationship Id="rId31" Type="http://schemas.openxmlformats.org/officeDocument/2006/relationships/tags" Target="../tags/tag94.xml"/><Relationship Id="rId30" Type="http://schemas.openxmlformats.org/officeDocument/2006/relationships/tags" Target="../tags/tag93.xml"/><Relationship Id="rId3" Type="http://schemas.openxmlformats.org/officeDocument/2006/relationships/tags" Target="../tags/tag66.xml"/><Relationship Id="rId29" Type="http://schemas.openxmlformats.org/officeDocument/2006/relationships/tags" Target="../tags/tag92.xml"/><Relationship Id="rId28" Type="http://schemas.openxmlformats.org/officeDocument/2006/relationships/tags" Target="../tags/tag91.xml"/><Relationship Id="rId27" Type="http://schemas.openxmlformats.org/officeDocument/2006/relationships/tags" Target="../tags/tag90.xml"/><Relationship Id="rId26" Type="http://schemas.openxmlformats.org/officeDocument/2006/relationships/tags" Target="../tags/tag89.xml"/><Relationship Id="rId25" Type="http://schemas.openxmlformats.org/officeDocument/2006/relationships/tags" Target="../tags/tag88.xml"/><Relationship Id="rId24" Type="http://schemas.openxmlformats.org/officeDocument/2006/relationships/tags" Target="../tags/tag87.xml"/><Relationship Id="rId23" Type="http://schemas.openxmlformats.org/officeDocument/2006/relationships/tags" Target="../tags/tag86.xml"/><Relationship Id="rId22" Type="http://schemas.openxmlformats.org/officeDocument/2006/relationships/tags" Target="../tags/tag85.xml"/><Relationship Id="rId21" Type="http://schemas.openxmlformats.org/officeDocument/2006/relationships/tags" Target="../tags/tag84.xml"/><Relationship Id="rId20" Type="http://schemas.openxmlformats.org/officeDocument/2006/relationships/tags" Target="../tags/tag83.xml"/><Relationship Id="rId2" Type="http://schemas.openxmlformats.org/officeDocument/2006/relationships/tags" Target="../tags/tag65.xml"/><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tags" Target="../tags/tag11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2" Type="http://schemas.openxmlformats.org/officeDocument/2006/relationships/notesSlide" Target="../notesSlides/notesSlide23.xml"/><Relationship Id="rId21" Type="http://schemas.openxmlformats.org/officeDocument/2006/relationships/slideLayout" Target="../slideLayouts/slideLayout2.xml"/><Relationship Id="rId20" Type="http://schemas.openxmlformats.org/officeDocument/2006/relationships/tags" Target="../tags/tag138.xml"/><Relationship Id="rId2" Type="http://schemas.openxmlformats.org/officeDocument/2006/relationships/tags" Target="../tags/tag120.xml"/><Relationship Id="rId19" Type="http://schemas.openxmlformats.org/officeDocument/2006/relationships/tags" Target="../tags/tag137.xml"/><Relationship Id="rId18" Type="http://schemas.openxmlformats.org/officeDocument/2006/relationships/tags" Target="../tags/tag136.xml"/><Relationship Id="rId17" Type="http://schemas.openxmlformats.org/officeDocument/2006/relationships/tags" Target="../tags/tag135.xml"/><Relationship Id="rId16" Type="http://schemas.openxmlformats.org/officeDocument/2006/relationships/tags" Target="../tags/tag134.xml"/><Relationship Id="rId15" Type="http://schemas.openxmlformats.org/officeDocument/2006/relationships/tags" Target="../tags/tag133.xml"/><Relationship Id="rId14" Type="http://schemas.openxmlformats.org/officeDocument/2006/relationships/tags" Target="../tags/tag132.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tags" Target="../tags/tag119.xml"/></Relationships>
</file>

<file path=ppt/slides/_rels/slide24.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2" Type="http://schemas.openxmlformats.org/officeDocument/2006/relationships/notesSlide" Target="../notesSlides/notesSlide24.xml"/><Relationship Id="rId21" Type="http://schemas.openxmlformats.org/officeDocument/2006/relationships/slideLayout" Target="../slideLayouts/slideLayout2.xml"/><Relationship Id="rId20" Type="http://schemas.openxmlformats.org/officeDocument/2006/relationships/tags" Target="../tags/tag158.xml"/><Relationship Id="rId2" Type="http://schemas.openxmlformats.org/officeDocument/2006/relationships/tags" Target="../tags/tag140.xml"/><Relationship Id="rId19" Type="http://schemas.openxmlformats.org/officeDocument/2006/relationships/tags" Target="../tags/tag157.xml"/><Relationship Id="rId18" Type="http://schemas.openxmlformats.org/officeDocument/2006/relationships/tags" Target="../tags/tag156.xml"/><Relationship Id="rId17" Type="http://schemas.openxmlformats.org/officeDocument/2006/relationships/tags" Target="../tags/tag155.xml"/><Relationship Id="rId16" Type="http://schemas.openxmlformats.org/officeDocument/2006/relationships/tags" Target="../tags/tag154.xml"/><Relationship Id="rId15" Type="http://schemas.openxmlformats.org/officeDocument/2006/relationships/tags" Target="../tags/tag153.xml"/><Relationship Id="rId14" Type="http://schemas.openxmlformats.org/officeDocument/2006/relationships/tags" Target="../tags/tag152.xml"/><Relationship Id="rId13" Type="http://schemas.openxmlformats.org/officeDocument/2006/relationships/tags" Target="../tags/tag151.xml"/><Relationship Id="rId12" Type="http://schemas.openxmlformats.org/officeDocument/2006/relationships/tags" Target="../tags/tag150.xml"/><Relationship Id="rId11" Type="http://schemas.openxmlformats.org/officeDocument/2006/relationships/tags" Target="../tags/tag149.xml"/><Relationship Id="rId10" Type="http://schemas.openxmlformats.org/officeDocument/2006/relationships/tags" Target="../tags/tag148.xml"/><Relationship Id="rId1" Type="http://schemas.openxmlformats.org/officeDocument/2006/relationships/tags" Target="../tags/tag139.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0" Type="http://schemas.openxmlformats.org/officeDocument/2006/relationships/notesSlide" Target="../notesSlides/notesSlide25.xml"/><Relationship Id="rId1" Type="http://schemas.openxmlformats.org/officeDocument/2006/relationships/tags" Target="../tags/tag159.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tags" Target="../tags/tag167.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s>
</file>

<file path=ppt/slides/_rels/slide28.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2" Type="http://schemas.openxmlformats.org/officeDocument/2006/relationships/notesSlide" Target="../notesSlides/notesSlide28.xml"/><Relationship Id="rId11" Type="http://schemas.openxmlformats.org/officeDocument/2006/relationships/slideLayout" Target="../slideLayouts/slideLayout2.xml"/><Relationship Id="rId10" Type="http://schemas.openxmlformats.org/officeDocument/2006/relationships/tags" Target="../tags/tag181.xml"/><Relationship Id="rId1" Type="http://schemas.openxmlformats.org/officeDocument/2006/relationships/tags" Target="../tags/tag172.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2.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2.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2.xml"/><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34.xml"/><Relationship Id="rId6"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2.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2.xml"/><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38.xml"/><Relationship Id="rId5" Type="http://schemas.openxmlformats.org/officeDocument/2006/relationships/slideLayout" Target="../slideLayouts/slideLayout2.xml"/><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s>
</file>

<file path=ppt/slides/_rels/slide39.xml.rels><?xml version="1.0" encoding="UTF-8" standalone="yes"?>
<Relationships xmlns="http://schemas.openxmlformats.org/package/2006/relationships"><Relationship Id="rId7" Type="http://schemas.openxmlformats.org/officeDocument/2006/relationships/notesSlide" Target="../notesSlides/notesSlide39.xml"/><Relationship Id="rId6"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s>
</file>

<file path=ppt/slides/_rels/slide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7" Type="http://schemas.openxmlformats.org/officeDocument/2006/relationships/notesSlide" Target="../notesSlides/notesSlide4.xml"/><Relationship Id="rId16" Type="http://schemas.openxmlformats.org/officeDocument/2006/relationships/slideLayout" Target="../slideLayouts/slideLayout2.xml"/><Relationship Id="rId15" Type="http://schemas.openxmlformats.org/officeDocument/2006/relationships/image" Target="../media/image4.png"/><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40.xml"/><Relationship Id="rId6"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7" Type="http://schemas.openxmlformats.org/officeDocument/2006/relationships/notesSlide" Target="../notesSlides/notesSlide44.xml"/><Relationship Id="rId6"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45.xml"/><Relationship Id="rId5" Type="http://schemas.openxmlformats.org/officeDocument/2006/relationships/slideLayout" Target="../slideLayouts/slideLayout2.xml"/><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s>
</file>

<file path=ppt/slides/_rels/slide46.xml.rels><?xml version="1.0" encoding="UTF-8" standalone="yes"?>
<Relationships xmlns="http://schemas.openxmlformats.org/package/2006/relationships"><Relationship Id="rId7" Type="http://schemas.openxmlformats.org/officeDocument/2006/relationships/notesSlide" Target="../notesSlides/notesSlide46.xml"/><Relationship Id="rId6"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47.xml"/><Relationship Id="rId6"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s>
</file>

<file path=ppt/slides/_rels/slide48.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2.xml"/><Relationship Id="rId4" Type="http://schemas.openxmlformats.org/officeDocument/2006/relationships/tags" Target="../tags/tag241.xml"/><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s>
</file>

<file path=ppt/slides/_rels/slide49.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1" Type="http://schemas.openxmlformats.org/officeDocument/2006/relationships/notesSlide" Target="../notesSlides/notesSlide49.xml"/><Relationship Id="rId10" Type="http://schemas.openxmlformats.org/officeDocument/2006/relationships/slideLayout" Target="../slideLayouts/slideLayout2.xml"/><Relationship Id="rId1" Type="http://schemas.openxmlformats.org/officeDocument/2006/relationships/tags" Target="../tags/tag242.xml"/></Relationships>
</file>

<file path=ppt/slides/_rels/slide5.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4" Type="http://schemas.openxmlformats.org/officeDocument/2006/relationships/notesSlide" Target="../notesSlides/notesSlide5.xml"/><Relationship Id="rId13" Type="http://schemas.openxmlformats.org/officeDocument/2006/relationships/slideLayout" Target="../slideLayouts/slideLayout2.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15.xml"/></Relationships>
</file>

<file path=ppt/slides/_rels/slide5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58.xml"/><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0" Type="http://schemas.openxmlformats.org/officeDocument/2006/relationships/notesSlide" Target="../notesSlides/notesSlide50.xml"/><Relationship Id="rId1" Type="http://schemas.openxmlformats.org/officeDocument/2006/relationships/tags" Target="../tags/tag251.xml"/></Relationships>
</file>

<file path=ppt/slides/_rels/slide5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66.xml"/><Relationship Id="rId7" Type="http://schemas.openxmlformats.org/officeDocument/2006/relationships/tags" Target="../tags/tag265.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tags" Target="../tags/tag262.xml"/><Relationship Id="rId3" Type="http://schemas.openxmlformats.org/officeDocument/2006/relationships/tags" Target="../tags/tag261.xml"/><Relationship Id="rId2" Type="http://schemas.openxmlformats.org/officeDocument/2006/relationships/tags" Target="../tags/tag260.xml"/><Relationship Id="rId10" Type="http://schemas.openxmlformats.org/officeDocument/2006/relationships/notesSlide" Target="../notesSlides/notesSlide51.xml"/><Relationship Id="rId1" Type="http://schemas.openxmlformats.org/officeDocument/2006/relationships/tags" Target="../tags/tag259.xml"/></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2.xml"/><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tags" Target="../tags/tag267.xml"/></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2.xml"/><Relationship Id="rId3" Type="http://schemas.openxmlformats.org/officeDocument/2006/relationships/tags" Target="../tags/tag272.xml"/><Relationship Id="rId2" Type="http://schemas.openxmlformats.org/officeDocument/2006/relationships/tags" Target="../tags/tag271.xml"/><Relationship Id="rId1" Type="http://schemas.openxmlformats.org/officeDocument/2006/relationships/tags" Target="../tags/tag270.xml"/></Relationships>
</file>

<file path=ppt/slides/_rels/slide54.xml.rels><?xml version="1.0" encoding="UTF-8" standalone="yes"?>
<Relationships xmlns="http://schemas.openxmlformats.org/package/2006/relationships"><Relationship Id="rId5" Type="http://schemas.openxmlformats.org/officeDocument/2006/relationships/notesSlide" Target="../notesSlides/notesSlide54.xml"/><Relationship Id="rId4" Type="http://schemas.openxmlformats.org/officeDocument/2006/relationships/slideLayout" Target="../slideLayouts/slideLayout2.xml"/><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tags" Target="../tags/tag273.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jpeg"/></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56.xml"/><Relationship Id="rId4" Type="http://schemas.openxmlformats.org/officeDocument/2006/relationships/slideLayout" Target="../slideLayouts/slideLayout2.xml"/><Relationship Id="rId3" Type="http://schemas.openxmlformats.org/officeDocument/2006/relationships/tags" Target="../tags/tag278.xml"/><Relationship Id="rId2" Type="http://schemas.openxmlformats.org/officeDocument/2006/relationships/tags" Target="../tags/tag277.xml"/><Relationship Id="rId1" Type="http://schemas.openxmlformats.org/officeDocument/2006/relationships/tags" Target="../tags/tag276.xml"/></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2.xml"/><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tags" Target="../tags/tag279.xml"/></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58.xml"/><Relationship Id="rId4" Type="http://schemas.openxmlformats.org/officeDocument/2006/relationships/slideLayout" Target="../slideLayouts/slideLayout2.xml"/><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tags" Target="../tags/tag282.xml"/></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59.xml"/><Relationship Id="rId4" Type="http://schemas.openxmlformats.org/officeDocument/2006/relationships/slideLayout" Target="../slideLayouts/slideLayout2.xml"/><Relationship Id="rId3" Type="http://schemas.openxmlformats.org/officeDocument/2006/relationships/tags" Target="../tags/tag287.xml"/><Relationship Id="rId2" Type="http://schemas.openxmlformats.org/officeDocument/2006/relationships/tags" Target="../tags/tag286.xml"/><Relationship Id="rId1" Type="http://schemas.openxmlformats.org/officeDocument/2006/relationships/tags" Target="../tags/tag285.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60.xml"/><Relationship Id="rId4" Type="http://schemas.openxmlformats.org/officeDocument/2006/relationships/slideLayout" Target="../slideLayouts/slideLayout2.xml"/><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tags" Target="../tags/tag288.xml"/></Relationships>
</file>

<file path=ppt/slides/_rels/slide61.xml.rels><?xml version="1.0" encoding="UTF-8" standalone="yes"?>
<Relationships xmlns="http://schemas.openxmlformats.org/package/2006/relationships"><Relationship Id="rId5" Type="http://schemas.openxmlformats.org/officeDocument/2006/relationships/notesSlide" Target="../notesSlides/notesSlide61.xml"/><Relationship Id="rId4" Type="http://schemas.openxmlformats.org/officeDocument/2006/relationships/slideLayout" Target="../slideLayouts/slideLayout2.xml"/><Relationship Id="rId3" Type="http://schemas.openxmlformats.org/officeDocument/2006/relationships/tags" Target="../tags/tag293.xml"/><Relationship Id="rId2" Type="http://schemas.openxmlformats.org/officeDocument/2006/relationships/tags" Target="../tags/tag292.xml"/><Relationship Id="rId1" Type="http://schemas.openxmlformats.org/officeDocument/2006/relationships/tags" Target="../tags/tag291.xml"/></Relationships>
</file>

<file path=ppt/slides/_rels/slide62.xml.rels><?xml version="1.0" encoding="UTF-8" standalone="yes"?>
<Relationships xmlns="http://schemas.openxmlformats.org/package/2006/relationships"><Relationship Id="rId5" Type="http://schemas.openxmlformats.org/officeDocument/2006/relationships/notesSlide" Target="../notesSlides/notesSlide62.xml"/><Relationship Id="rId4" Type="http://schemas.openxmlformats.org/officeDocument/2006/relationships/slideLayout" Target="../slideLayouts/slideLayout2.xml"/><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tags" Target="../tags/tag294.xml"/></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63.xml"/><Relationship Id="rId4" Type="http://schemas.openxmlformats.org/officeDocument/2006/relationships/slideLayout" Target="../slideLayouts/slideLayout2.xml"/><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tags" Target="../tags/tag297.xml"/></Relationships>
</file>

<file path=ppt/slides/_rels/slide64.xml.rels><?xml version="1.0" encoding="UTF-8" standalone="yes"?>
<Relationships xmlns="http://schemas.openxmlformats.org/package/2006/relationships"><Relationship Id="rId5" Type="http://schemas.openxmlformats.org/officeDocument/2006/relationships/notesSlide" Target="../notesSlides/notesSlide64.xml"/><Relationship Id="rId4" Type="http://schemas.openxmlformats.org/officeDocument/2006/relationships/slideLayout" Target="../slideLayouts/slideLayout2.xml"/><Relationship Id="rId3" Type="http://schemas.openxmlformats.org/officeDocument/2006/relationships/tags" Target="../tags/tag302.xml"/><Relationship Id="rId2" Type="http://schemas.openxmlformats.org/officeDocument/2006/relationships/tags" Target="../tags/tag301.xml"/><Relationship Id="rId1" Type="http://schemas.openxmlformats.org/officeDocument/2006/relationships/tags" Target="../tags/tag300.xml"/></Relationships>
</file>

<file path=ppt/slides/_rels/slide65.xml.rels><?xml version="1.0" encoding="UTF-8" standalone="yes"?>
<Relationships xmlns="http://schemas.openxmlformats.org/package/2006/relationships"><Relationship Id="rId5" Type="http://schemas.openxmlformats.org/officeDocument/2006/relationships/notesSlide" Target="../notesSlides/notesSlide65.xml"/><Relationship Id="rId4" Type="http://schemas.openxmlformats.org/officeDocument/2006/relationships/slideLayout" Target="../slideLayouts/slideLayout2.xml"/><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tags" Target="../tags/tag303.xml"/></Relationships>
</file>

<file path=ppt/slides/_rels/slide66.xml.rels><?xml version="1.0" encoding="UTF-8" standalone="yes"?>
<Relationships xmlns="http://schemas.openxmlformats.org/package/2006/relationships"><Relationship Id="rId8" Type="http://schemas.openxmlformats.org/officeDocument/2006/relationships/notesSlide" Target="../notesSlides/notesSlide66.xml"/><Relationship Id="rId7" Type="http://schemas.openxmlformats.org/officeDocument/2006/relationships/slideLayout" Target="../slideLayouts/slideLayout2.xml"/><Relationship Id="rId6" Type="http://schemas.openxmlformats.org/officeDocument/2006/relationships/tags" Target="../tags/tag311.xml"/><Relationship Id="rId5" Type="http://schemas.openxmlformats.org/officeDocument/2006/relationships/tags" Target="../tags/tag310.xml"/><Relationship Id="rId4" Type="http://schemas.openxmlformats.org/officeDocument/2006/relationships/tags" Target="../tags/tag309.xml"/><Relationship Id="rId3" Type="http://schemas.openxmlformats.org/officeDocument/2006/relationships/tags" Target="../tags/tag308.xml"/><Relationship Id="rId2" Type="http://schemas.openxmlformats.org/officeDocument/2006/relationships/tags" Target="../tags/tag307.xml"/><Relationship Id="rId1" Type="http://schemas.openxmlformats.org/officeDocument/2006/relationships/tags" Target="../tags/tag306.xml"/></Relationships>
</file>

<file path=ppt/slides/_rels/slide67.xml.rels><?xml version="1.0" encoding="UTF-8" standalone="yes"?>
<Relationships xmlns="http://schemas.openxmlformats.org/package/2006/relationships"><Relationship Id="rId8" Type="http://schemas.openxmlformats.org/officeDocument/2006/relationships/notesSlide" Target="../notesSlides/notesSlide67.xml"/><Relationship Id="rId7" Type="http://schemas.openxmlformats.org/officeDocument/2006/relationships/slideLayout" Target="../slideLayouts/slideLayout2.xml"/><Relationship Id="rId6" Type="http://schemas.openxmlformats.org/officeDocument/2006/relationships/tags" Target="../tags/tag317.xml"/><Relationship Id="rId5" Type="http://schemas.openxmlformats.org/officeDocument/2006/relationships/tags" Target="../tags/tag316.xml"/><Relationship Id="rId4" Type="http://schemas.openxmlformats.org/officeDocument/2006/relationships/tags" Target="../tags/tag315.xml"/><Relationship Id="rId3" Type="http://schemas.openxmlformats.org/officeDocument/2006/relationships/tags" Target="../tags/tag314.xml"/><Relationship Id="rId2" Type="http://schemas.openxmlformats.org/officeDocument/2006/relationships/tags" Target="../tags/tag313.xml"/><Relationship Id="rId1" Type="http://schemas.openxmlformats.org/officeDocument/2006/relationships/tags" Target="../tags/tag312.xml"/></Relationships>
</file>

<file path=ppt/slides/_rels/slide68.xml.rels><?xml version="1.0" encoding="UTF-8" standalone="yes"?>
<Relationships xmlns="http://schemas.openxmlformats.org/package/2006/relationships"><Relationship Id="rId8" Type="http://schemas.openxmlformats.org/officeDocument/2006/relationships/notesSlide" Target="../notesSlides/notesSlide68.xml"/><Relationship Id="rId7" Type="http://schemas.openxmlformats.org/officeDocument/2006/relationships/slideLayout" Target="../slideLayouts/slideLayout2.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 Type="http://schemas.openxmlformats.org/officeDocument/2006/relationships/tags" Target="../tags/tag318.xml"/></Relationships>
</file>

<file path=ppt/slides/_rels/slide69.xml.rels><?xml version="1.0" encoding="UTF-8" standalone="yes"?>
<Relationships xmlns="http://schemas.openxmlformats.org/package/2006/relationships"><Relationship Id="rId5" Type="http://schemas.openxmlformats.org/officeDocument/2006/relationships/notesSlide" Target="../notesSlides/notesSlide69.xml"/><Relationship Id="rId4" Type="http://schemas.openxmlformats.org/officeDocument/2006/relationships/slideLayout" Target="../slideLayouts/slideLayout2.xml"/><Relationship Id="rId3" Type="http://schemas.openxmlformats.org/officeDocument/2006/relationships/tags" Target="../tags/tag326.xml"/><Relationship Id="rId2" Type="http://schemas.openxmlformats.org/officeDocument/2006/relationships/tags" Target="../tags/tag325.xml"/><Relationship Id="rId1" Type="http://schemas.openxmlformats.org/officeDocument/2006/relationships/tags" Target="../tags/tag324.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70.xml.rels><?xml version="1.0" encoding="UTF-8" standalone="yes"?>
<Relationships xmlns="http://schemas.openxmlformats.org/package/2006/relationships"><Relationship Id="rId5" Type="http://schemas.openxmlformats.org/officeDocument/2006/relationships/notesSlide" Target="../notesSlides/notesSlide70.xml"/><Relationship Id="rId4" Type="http://schemas.openxmlformats.org/officeDocument/2006/relationships/slideLayout" Target="../slideLayouts/slideLayout2.xml"/><Relationship Id="rId3" Type="http://schemas.openxmlformats.org/officeDocument/2006/relationships/tags" Target="../tags/tag329.xml"/><Relationship Id="rId2" Type="http://schemas.openxmlformats.org/officeDocument/2006/relationships/tags" Target="../tags/tag328.xml"/><Relationship Id="rId1" Type="http://schemas.openxmlformats.org/officeDocument/2006/relationships/tags" Target="../tags/tag327.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image" Target="../media/image5.png"/><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s>
</file>

<file path=ppt/slides/_rels/slide9.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2" Type="http://schemas.openxmlformats.org/officeDocument/2006/relationships/notesSlide" Target="../notesSlides/notesSlide9.xml"/><Relationship Id="rId11" Type="http://schemas.openxmlformats.org/officeDocument/2006/relationships/slideLayout" Target="../slideLayouts/slideLayout2.xml"/><Relationship Id="rId10" Type="http://schemas.openxmlformats.org/officeDocument/2006/relationships/tags" Target="../tags/tag45.xml"/><Relationship Id="rId1" Type="http://schemas.openxmlformats.org/officeDocument/2006/relationships/tags" Target="../tags/tag3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3387576" y="1582090"/>
            <a:ext cx="5340191" cy="1360805"/>
          </a:xfrm>
          <a:prstGeom prst="rect">
            <a:avLst/>
          </a:prstGeom>
          <a:noFill/>
        </p:spPr>
        <p:txBody>
          <a:bodyPr wrap="square" lIns="68580" tIns="34290" rIns="68580" bIns="34290" rtlCol="0">
            <a:spAutoFit/>
          </a:bodyPr>
          <a:lstStyle/>
          <a:p>
            <a:r>
              <a:rPr lang="zh-CN" altLang="en-US" sz="4200" b="1">
                <a:solidFill>
                  <a:srgbClr val="1B4367"/>
                </a:solidFill>
                <a:cs typeface="+mn-ea"/>
                <a:sym typeface="+mn-lt"/>
              </a:rPr>
              <a:t>大学生职业生涯规划与就业指导</a:t>
            </a:r>
            <a:r>
              <a:rPr lang="zh-CN" altLang="en-US" sz="1800" b="1">
                <a:solidFill>
                  <a:srgbClr val="1B4367"/>
                </a:solidFill>
                <a:cs typeface="+mn-ea"/>
                <a:sym typeface="+mn-lt"/>
              </a:rPr>
              <a:t>（第</a:t>
            </a:r>
            <a:r>
              <a:rPr lang="en-US" altLang="zh-CN" sz="1800" b="1">
                <a:solidFill>
                  <a:srgbClr val="1B4367"/>
                </a:solidFill>
                <a:cs typeface="+mn-ea"/>
                <a:sym typeface="+mn-lt"/>
              </a:rPr>
              <a:t>2</a:t>
            </a:r>
            <a:r>
              <a:rPr lang="zh-CN" altLang="en-US" sz="1800" b="1">
                <a:solidFill>
                  <a:srgbClr val="1B4367"/>
                </a:solidFill>
                <a:cs typeface="+mn-ea"/>
                <a:sym typeface="+mn-lt"/>
              </a:rPr>
              <a:t>版）</a:t>
            </a:r>
            <a:endParaRPr lang="zh-CN" altLang="en-US" sz="1800" b="1">
              <a:solidFill>
                <a:srgbClr val="1B4367"/>
              </a:solidFill>
              <a:cs typeface="+mn-ea"/>
              <a:sym typeface="+mn-lt"/>
            </a:endParaRPr>
          </a:p>
        </p:txBody>
      </p:sp>
      <p:sp>
        <p:nvSpPr>
          <p:cNvPr id="121" name="TextBox 120"/>
          <p:cNvSpPr txBox="1"/>
          <p:nvPr/>
        </p:nvSpPr>
        <p:spPr>
          <a:xfrm>
            <a:off x="3523615" y="3279775"/>
            <a:ext cx="1728470" cy="305406"/>
          </a:xfrm>
          <a:prstGeom prst="roundRect">
            <a:avLst/>
          </a:prstGeom>
          <a:solidFill>
            <a:srgbClr val="1B4367"/>
          </a:solidFill>
        </p:spPr>
        <p:txBody>
          <a:bodyPr wrap="square" rtlCol="0">
            <a:spAutoFit/>
          </a:bodyPr>
          <a:lstStyle/>
          <a:p>
            <a:r>
              <a:rPr lang="zh-CN" sz="1200" dirty="0" smtClean="0">
                <a:solidFill>
                  <a:schemeClr val="bg1"/>
                </a:solidFill>
                <a:cs typeface="+mn-ea"/>
                <a:sym typeface="+mn-lt"/>
              </a:rPr>
              <a:t>主编：</a:t>
            </a:r>
            <a:r>
              <a:rPr lang="zh-CN" altLang="en-US" sz="1200" dirty="0" smtClean="0">
                <a:solidFill>
                  <a:schemeClr val="bg1"/>
                </a:solidFill>
                <a:cs typeface="+mn-ea"/>
                <a:sym typeface="+mn-lt"/>
              </a:rPr>
              <a:t> 黄淑敏</a:t>
            </a:r>
            <a:r>
              <a:rPr lang="en-US" altLang="zh-CN" sz="1200" dirty="0" smtClean="0">
                <a:solidFill>
                  <a:schemeClr val="bg1"/>
                </a:solidFill>
                <a:cs typeface="+mn-ea"/>
                <a:sym typeface="+mn-lt"/>
              </a:rPr>
              <a:t>    </a:t>
            </a:r>
            <a:r>
              <a:rPr lang="zh-CN" altLang="en-US" sz="1200" dirty="0" smtClean="0">
                <a:solidFill>
                  <a:schemeClr val="bg1"/>
                </a:solidFill>
                <a:cs typeface="+mn-ea"/>
                <a:sym typeface="+mn-lt"/>
              </a:rPr>
              <a:t>吕闽      </a:t>
            </a:r>
            <a:endParaRPr lang="zh-CN" altLang="en-US" sz="1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1399"/>
                            </p:stCondLst>
                            <p:childTnLst>
                              <p:par>
                                <p:cTn id="13" presetID="14" presetClass="entr" presetSubtype="10" fill="hold" grpId="0" nodeType="afterEffect">
                                  <p:stCondLst>
                                    <p:cond delay="0"/>
                                  </p:stCondLst>
                                  <p:childTnLst>
                                    <p:set>
                                      <p:cBhvr>
                                        <p:cTn id="14" dur="1" fill="hold">
                                          <p:stCondLst>
                                            <p:cond delay="0"/>
                                          </p:stCondLst>
                                        </p:cTn>
                                        <p:tgtEl>
                                          <p:spTgt spid="121"/>
                                        </p:tgtEl>
                                        <p:attrNameLst>
                                          <p:attrName>style.visibility</p:attrName>
                                        </p:attrNameLst>
                                      </p:cBhvr>
                                      <p:to>
                                        <p:strVal val="visible"/>
                                      </p:to>
                                    </p:set>
                                    <p:animEffect transition="in" filter="randombar(horizontal)">
                                      <p:cBhvr>
                                        <p:cTn id="15"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确立职业目标的方法和原则</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13815" y="886460"/>
            <a:ext cx="5520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a:t>
            </a:r>
            <a:r>
              <a:rPr lang="en-US" altLang="zh-CN" sz="3200" b="1">
                <a:solidFill>
                  <a:srgbClr val="1B4367"/>
                </a:solidFill>
                <a:latin typeface="微软雅黑" panose="020B0503020204020204" pitchFamily="34" charset="-122"/>
                <a:ea typeface="微软雅黑" panose="020B0503020204020204" pitchFamily="34" charset="-122"/>
              </a:rPr>
              <a:t>SWOT</a:t>
            </a:r>
            <a:r>
              <a:rPr lang="zh-CN" altLang="en-US" sz="3200" b="1">
                <a:solidFill>
                  <a:srgbClr val="1B4367"/>
                </a:solidFill>
                <a:latin typeface="微软雅黑" panose="020B0503020204020204" pitchFamily="34" charset="-122"/>
                <a:ea typeface="微软雅黑" panose="020B0503020204020204" pitchFamily="34" charset="-122"/>
              </a:rPr>
              <a:t>分析法</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14227" y="75717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41" name="Quad Arrow 40"/>
          <p:cNvSpPr>
            <a:spLocks noChangeAspect="1"/>
          </p:cNvSpPr>
          <p:nvPr/>
        </p:nvSpPr>
        <p:spPr>
          <a:xfrm>
            <a:off x="4893040" y="1182910"/>
            <a:ext cx="3958712" cy="3959225"/>
          </a:xfrm>
          <a:prstGeom prst="quadArrow">
            <a:avLst>
              <a:gd name="adj1" fmla="val 2000"/>
              <a:gd name="adj2" fmla="val 4000"/>
              <a:gd name="adj3" fmla="val 5000"/>
            </a:avLst>
          </a:prstGeom>
          <a:solidFill>
            <a:schemeClr val="tx1">
              <a:lumMod val="65000"/>
              <a:lumOff val="3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42" name="Freeform 41"/>
          <p:cNvSpPr>
            <a:spLocks noChangeAspect="1"/>
          </p:cNvSpPr>
          <p:nvPr/>
        </p:nvSpPr>
        <p:spPr>
          <a:xfrm>
            <a:off x="5083697" y="1470123"/>
            <a:ext cx="1583484" cy="1583689"/>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chemeClr val="tx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51" tIns="277751" rIns="277751" bIns="277751" numCol="1" spcCol="1693" anchor="ctr" anchorCtr="0">
            <a:noAutofit/>
          </a:bodyPr>
          <a:lstStyle/>
          <a:p>
            <a:pPr algn="ctr" defTabSz="2132965">
              <a:lnSpc>
                <a:spcPct val="90000"/>
              </a:lnSpc>
              <a:spcBef>
                <a:spcPct val="0"/>
              </a:spcBef>
              <a:spcAft>
                <a:spcPct val="35000"/>
              </a:spcAft>
            </a:pPr>
            <a:r>
              <a:rPr sz="2000" b="1" dirty="0">
                <a:latin typeface="+mn-ea"/>
              </a:rPr>
              <a:t>优 势</a:t>
            </a:r>
            <a:r>
              <a:rPr sz="1000" dirty="0">
                <a:latin typeface="+mn-ea"/>
              </a:rPr>
              <a:t>（strengths）</a:t>
            </a:r>
            <a:endParaRPr sz="1000" dirty="0">
              <a:latin typeface="+mn-ea"/>
            </a:endParaRPr>
          </a:p>
        </p:txBody>
      </p:sp>
      <p:sp>
        <p:nvSpPr>
          <p:cNvPr id="43" name="Freeform 42"/>
          <p:cNvSpPr>
            <a:spLocks noChangeAspect="1"/>
          </p:cNvSpPr>
          <p:nvPr/>
        </p:nvSpPr>
        <p:spPr>
          <a:xfrm>
            <a:off x="7065299" y="1470123"/>
            <a:ext cx="1583484" cy="1583689"/>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rgbClr val="843C0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51" tIns="277751" rIns="277751" bIns="277751" numCol="1" spcCol="1693" anchor="ctr" anchorCtr="0">
            <a:noAutofit/>
          </a:bodyPr>
          <a:lstStyle/>
          <a:p>
            <a:pPr algn="ctr" defTabSz="2132965">
              <a:lnSpc>
                <a:spcPct val="90000"/>
              </a:lnSpc>
              <a:spcBef>
                <a:spcPct val="0"/>
              </a:spcBef>
              <a:spcAft>
                <a:spcPct val="35000"/>
              </a:spcAft>
            </a:pPr>
            <a:r>
              <a:rPr sz="2000" b="1" dirty="0">
                <a:latin typeface="+mn-ea"/>
              </a:rPr>
              <a:t>劣 势</a:t>
            </a:r>
            <a:r>
              <a:rPr lang="zh-CN" sz="1000" dirty="0">
                <a:latin typeface="+mn-ea"/>
              </a:rPr>
              <a:t>（</a:t>
            </a:r>
            <a:r>
              <a:rPr sz="1000" dirty="0">
                <a:latin typeface="+mn-ea"/>
              </a:rPr>
              <a:t>weaknesses）</a:t>
            </a:r>
            <a:endParaRPr sz="1000" dirty="0">
              <a:latin typeface="+mn-ea"/>
            </a:endParaRPr>
          </a:p>
        </p:txBody>
      </p:sp>
      <p:sp>
        <p:nvSpPr>
          <p:cNvPr id="44" name="Freeform 43"/>
          <p:cNvSpPr>
            <a:spLocks noChangeAspect="1"/>
          </p:cNvSpPr>
          <p:nvPr/>
        </p:nvSpPr>
        <p:spPr>
          <a:xfrm>
            <a:off x="5083697" y="3308484"/>
            <a:ext cx="1583484" cy="1583689"/>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rgbClr val="1B436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51" tIns="277751" rIns="277751" bIns="277751" numCol="1" spcCol="1693" anchor="ctr" anchorCtr="0">
            <a:noAutofit/>
          </a:bodyPr>
          <a:lstStyle/>
          <a:p>
            <a:pPr algn="ctr" defTabSz="2132965">
              <a:lnSpc>
                <a:spcPct val="90000"/>
              </a:lnSpc>
              <a:spcBef>
                <a:spcPct val="0"/>
              </a:spcBef>
              <a:spcAft>
                <a:spcPct val="35000"/>
              </a:spcAft>
            </a:pPr>
            <a:r>
              <a:rPr dirty="0">
                <a:latin typeface="+mn-ea"/>
              </a:rPr>
              <a:t> </a:t>
            </a:r>
            <a:r>
              <a:rPr sz="2000" b="1" dirty="0">
                <a:latin typeface="+mn-ea"/>
              </a:rPr>
              <a:t>机 会</a:t>
            </a:r>
            <a:r>
              <a:rPr sz="1000" dirty="0">
                <a:latin typeface="+mn-ea"/>
              </a:rPr>
              <a:t>（opportunities）</a:t>
            </a:r>
            <a:endParaRPr sz="1000" dirty="0">
              <a:latin typeface="+mn-ea"/>
            </a:endParaRPr>
          </a:p>
        </p:txBody>
      </p:sp>
      <p:sp>
        <p:nvSpPr>
          <p:cNvPr id="45" name="Freeform 44"/>
          <p:cNvSpPr>
            <a:spLocks noChangeAspect="1"/>
          </p:cNvSpPr>
          <p:nvPr/>
        </p:nvSpPr>
        <p:spPr>
          <a:xfrm>
            <a:off x="7065299" y="3308484"/>
            <a:ext cx="1583484" cy="1583689"/>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51" tIns="277751" rIns="277751" bIns="277751" numCol="1" spcCol="1693" anchor="ctr" anchorCtr="0">
            <a:noAutofit/>
          </a:bodyPr>
          <a:lstStyle/>
          <a:p>
            <a:pPr algn="ctr" defTabSz="2132965">
              <a:lnSpc>
                <a:spcPct val="90000"/>
              </a:lnSpc>
              <a:spcBef>
                <a:spcPct val="0"/>
              </a:spcBef>
              <a:spcAft>
                <a:spcPct val="35000"/>
              </a:spcAft>
            </a:pPr>
            <a:r>
              <a:rPr sz="2000" b="1" dirty="0">
                <a:latin typeface="+mn-ea"/>
              </a:rPr>
              <a:t>威</a:t>
            </a:r>
            <a:r>
              <a:rPr lang="en-US" sz="2000" b="1" dirty="0">
                <a:latin typeface="+mn-ea"/>
              </a:rPr>
              <a:t> </a:t>
            </a:r>
            <a:r>
              <a:rPr sz="2000" b="1" dirty="0">
                <a:latin typeface="+mn-ea"/>
              </a:rPr>
              <a:t>胁</a:t>
            </a:r>
            <a:r>
              <a:rPr sz="1000" dirty="0">
                <a:latin typeface="+mn-ea"/>
              </a:rPr>
              <a:t>（threats）</a:t>
            </a:r>
            <a:endParaRPr sz="1000" dirty="0">
              <a:latin typeface="+mn-ea"/>
            </a:endParaRPr>
          </a:p>
        </p:txBody>
      </p:sp>
      <p:sp>
        <p:nvSpPr>
          <p:cNvPr id="5" name="矩形 4"/>
          <p:cNvSpPr>
            <a:spLocks noChangeArrowheads="1"/>
          </p:cNvSpPr>
          <p:nvPr/>
        </p:nvSpPr>
        <p:spPr bwMode="auto">
          <a:xfrm>
            <a:off x="655955" y="1889125"/>
            <a:ext cx="4237355" cy="2546985"/>
          </a:xfrm>
          <a:prstGeom prst="rect">
            <a:avLst/>
          </a:prstGeom>
          <a:noFill/>
          <a:ln w="9525">
            <a:noFill/>
            <a:miter lim="800000"/>
          </a:ln>
        </p:spPr>
        <p:txBody>
          <a:bodyPr wrap="square">
            <a:noAutofit/>
          </a:bodyPr>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SWOT 分析经常用于企业战略和市场策略等方面。通过 SWOT 分析，我们可以了解自己的能力、职业偏好和职业机会。如果你认真细致地对自己进行 SWOT 分析，就会明确地知道自己的优势和劣势，以及你的职业生涯中的机会和威胁所在</a:t>
            </a:r>
            <a:r>
              <a:rPr lang="zh-CN" sz="1800">
                <a:solidFill>
                  <a:schemeClr val="tx1"/>
                </a:solidFill>
                <a:latin typeface="微软雅黑" panose="020B0503020204020204" pitchFamily="34" charset="-122"/>
                <a:ea typeface="微软雅黑" panose="020B0503020204020204" pitchFamily="34" charset="-122"/>
              </a:rPr>
              <a:t>。</a:t>
            </a:r>
            <a:endParaRPr lang="zh-CN"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99"/>
                            </p:stCondLst>
                            <p:childTnLst>
                              <p:par>
                                <p:cTn id="30" presetID="18" presetClass="entr" presetSubtype="12" fill="hold" nodeType="after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strips(downLeft)">
                                      <p:cBhvr>
                                        <p:cTn id="32" dur="500"/>
                                        <p:tgtEl>
                                          <p:spTgt spid="41"/>
                                        </p:tgtEl>
                                      </p:cBhvr>
                                    </p:animEffect>
                                  </p:childTnLst>
                                </p:cTn>
                              </p:par>
                            </p:childTnLst>
                          </p:cTn>
                        </p:par>
                        <p:par>
                          <p:cTn id="33" fill="hold">
                            <p:stCondLst>
                              <p:cond delay="2799"/>
                            </p:stCondLst>
                            <p:childTnLst>
                              <p:par>
                                <p:cTn id="34" presetID="23" presetClass="entr" presetSubtype="16"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 calcmode="lin" valueType="num">
                                      <p:cBhvr>
                                        <p:cTn id="36" dur="500" fill="hold"/>
                                        <p:tgtEl>
                                          <p:spTgt spid="42"/>
                                        </p:tgtEl>
                                        <p:attrNameLst>
                                          <p:attrName>ppt_w</p:attrName>
                                        </p:attrNameLst>
                                      </p:cBhvr>
                                      <p:tavLst>
                                        <p:tav tm="0">
                                          <p:val>
                                            <p:fltVal val="0"/>
                                          </p:val>
                                        </p:tav>
                                        <p:tav tm="100000">
                                          <p:val>
                                            <p:strVal val="#ppt_w"/>
                                          </p:val>
                                        </p:tav>
                                      </p:tavLst>
                                    </p:anim>
                                    <p:anim calcmode="lin" valueType="num">
                                      <p:cBhvr>
                                        <p:cTn id="37" dur="500" fill="hold"/>
                                        <p:tgtEl>
                                          <p:spTgt spid="42"/>
                                        </p:tgtEl>
                                        <p:attrNameLst>
                                          <p:attrName>ppt_h</p:attrName>
                                        </p:attrNameLst>
                                      </p:cBhvr>
                                      <p:tavLst>
                                        <p:tav tm="0">
                                          <p:val>
                                            <p:fltVal val="0"/>
                                          </p:val>
                                        </p:tav>
                                        <p:tav tm="100000">
                                          <p:val>
                                            <p:strVal val="#ppt_h"/>
                                          </p:val>
                                        </p:tav>
                                      </p:tavLst>
                                    </p:anim>
                                  </p:childTnLst>
                                </p:cTn>
                              </p:par>
                            </p:childTnLst>
                          </p:cTn>
                        </p:par>
                        <p:par>
                          <p:cTn id="38" fill="hold">
                            <p:stCondLst>
                              <p:cond delay="3299"/>
                            </p:stCondLst>
                            <p:childTnLst>
                              <p:par>
                                <p:cTn id="39" presetID="23" presetClass="entr" presetSubtype="16"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p:cTn id="41" dur="500" fill="hold"/>
                                        <p:tgtEl>
                                          <p:spTgt spid="43"/>
                                        </p:tgtEl>
                                        <p:attrNameLst>
                                          <p:attrName>ppt_w</p:attrName>
                                        </p:attrNameLst>
                                      </p:cBhvr>
                                      <p:tavLst>
                                        <p:tav tm="0">
                                          <p:val>
                                            <p:fltVal val="0"/>
                                          </p:val>
                                        </p:tav>
                                        <p:tav tm="100000">
                                          <p:val>
                                            <p:strVal val="#ppt_w"/>
                                          </p:val>
                                        </p:tav>
                                      </p:tavLst>
                                    </p:anim>
                                    <p:anim calcmode="lin" valueType="num">
                                      <p:cBhvr>
                                        <p:cTn id="42" dur="500" fill="hold"/>
                                        <p:tgtEl>
                                          <p:spTgt spid="43"/>
                                        </p:tgtEl>
                                        <p:attrNameLst>
                                          <p:attrName>ppt_h</p:attrName>
                                        </p:attrNameLst>
                                      </p:cBhvr>
                                      <p:tavLst>
                                        <p:tav tm="0">
                                          <p:val>
                                            <p:fltVal val="0"/>
                                          </p:val>
                                        </p:tav>
                                        <p:tav tm="100000">
                                          <p:val>
                                            <p:strVal val="#ppt_h"/>
                                          </p:val>
                                        </p:tav>
                                      </p:tavLst>
                                    </p:anim>
                                  </p:childTnLst>
                                </p:cTn>
                              </p:par>
                            </p:childTnLst>
                          </p:cTn>
                        </p:par>
                        <p:par>
                          <p:cTn id="43" fill="hold">
                            <p:stCondLst>
                              <p:cond delay="3799"/>
                            </p:stCondLst>
                            <p:childTnLst>
                              <p:par>
                                <p:cTn id="44" presetID="23" presetClass="entr" presetSubtype="16"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p:cTn id="46" dur="500" fill="hold"/>
                                        <p:tgtEl>
                                          <p:spTgt spid="44"/>
                                        </p:tgtEl>
                                        <p:attrNameLst>
                                          <p:attrName>ppt_w</p:attrName>
                                        </p:attrNameLst>
                                      </p:cBhvr>
                                      <p:tavLst>
                                        <p:tav tm="0">
                                          <p:val>
                                            <p:fltVal val="0"/>
                                          </p:val>
                                        </p:tav>
                                        <p:tav tm="100000">
                                          <p:val>
                                            <p:strVal val="#ppt_w"/>
                                          </p:val>
                                        </p:tav>
                                      </p:tavLst>
                                    </p:anim>
                                    <p:anim calcmode="lin" valueType="num">
                                      <p:cBhvr>
                                        <p:cTn id="47" dur="500" fill="hold"/>
                                        <p:tgtEl>
                                          <p:spTgt spid="44"/>
                                        </p:tgtEl>
                                        <p:attrNameLst>
                                          <p:attrName>ppt_h</p:attrName>
                                        </p:attrNameLst>
                                      </p:cBhvr>
                                      <p:tavLst>
                                        <p:tav tm="0">
                                          <p:val>
                                            <p:fltVal val="0"/>
                                          </p:val>
                                        </p:tav>
                                        <p:tav tm="100000">
                                          <p:val>
                                            <p:strVal val="#ppt_h"/>
                                          </p:val>
                                        </p:tav>
                                      </p:tavLst>
                                    </p:anim>
                                  </p:childTnLst>
                                </p:cTn>
                              </p:par>
                            </p:childTnLst>
                          </p:cTn>
                        </p:par>
                        <p:par>
                          <p:cTn id="48" fill="hold">
                            <p:stCondLst>
                              <p:cond delay="4299"/>
                            </p:stCondLst>
                            <p:childTnLst>
                              <p:par>
                                <p:cTn id="49" presetID="23" presetClass="entr" presetSubtype="16"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p:cTn id="51" dur="500" fill="hold"/>
                                        <p:tgtEl>
                                          <p:spTgt spid="45"/>
                                        </p:tgtEl>
                                        <p:attrNameLst>
                                          <p:attrName>ppt_w</p:attrName>
                                        </p:attrNameLst>
                                      </p:cBhvr>
                                      <p:tavLst>
                                        <p:tav tm="0">
                                          <p:val>
                                            <p:fltVal val="0"/>
                                          </p:val>
                                        </p:tav>
                                        <p:tav tm="100000">
                                          <p:val>
                                            <p:strVal val="#ppt_w"/>
                                          </p:val>
                                        </p:tav>
                                      </p:tavLst>
                                    </p:anim>
                                    <p:anim calcmode="lin" valueType="num">
                                      <p:cBhvr>
                                        <p:cTn id="52" dur="500" fill="hold"/>
                                        <p:tgtEl>
                                          <p:spTgt spid="45"/>
                                        </p:tgtEl>
                                        <p:attrNameLst>
                                          <p:attrName>ppt_h</p:attrName>
                                        </p:attrNameLst>
                                      </p:cBhvr>
                                      <p:tavLst>
                                        <p:tav tm="0">
                                          <p:val>
                                            <p:fltVal val="0"/>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900"/>
                                  </p:stCondLst>
                                  <p:childTnLst>
                                    <p:set>
                                      <p:cBhvr>
                                        <p:cTn id="56" dur="1" fill="hold">
                                          <p:stCondLst>
                                            <p:cond delay="0"/>
                                          </p:stCondLst>
                                        </p:cTn>
                                        <p:tgtEl>
                                          <p:spTgt spid="5"/>
                                        </p:tgtEl>
                                        <p:attrNameLst>
                                          <p:attrName>style.visibility</p:attrName>
                                        </p:attrNameLst>
                                      </p:cBhvr>
                                      <p:to>
                                        <p:strVal val="visible"/>
                                      </p:to>
                                    </p:set>
                                    <p:animEffect transition="in" filter="wipe(up)">
                                      <p:cBhvr>
                                        <p:cTn id="5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42" grpId="0" bldLvl="0" animBg="1"/>
      <p:bldP spid="43" grpId="0" bldLvl="0" animBg="1"/>
      <p:bldP spid="44" grpId="0" bldLvl="0" animBg="1"/>
      <p:bldP spid="45" grpId="0" bldLvl="0" animBg="1"/>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确立职业目标的方法和原则</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13815" y="886460"/>
            <a:ext cx="5520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a:t>
            </a:r>
            <a:r>
              <a:rPr lang="en-US" altLang="zh-CN" sz="3200" b="1">
                <a:solidFill>
                  <a:srgbClr val="1B4367"/>
                </a:solidFill>
                <a:latin typeface="微软雅黑" panose="020B0503020204020204" pitchFamily="34" charset="-122"/>
                <a:ea typeface="微软雅黑" panose="020B0503020204020204" pitchFamily="34" charset="-122"/>
              </a:rPr>
              <a:t>SWOT</a:t>
            </a:r>
            <a:r>
              <a:rPr lang="zh-CN" altLang="en-US" sz="3200" b="1">
                <a:solidFill>
                  <a:srgbClr val="1B4367"/>
                </a:solidFill>
                <a:latin typeface="微软雅黑" panose="020B0503020204020204" pitchFamily="34" charset="-122"/>
                <a:ea typeface="微软雅黑" panose="020B0503020204020204" pitchFamily="34" charset="-122"/>
              </a:rPr>
              <a:t>分析法</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14227" y="75717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5" name="矩形 4"/>
          <p:cNvSpPr>
            <a:spLocks noChangeArrowheads="1"/>
          </p:cNvSpPr>
          <p:nvPr/>
        </p:nvSpPr>
        <p:spPr bwMode="auto">
          <a:xfrm>
            <a:off x="457835" y="1598930"/>
            <a:ext cx="8228330" cy="3318510"/>
          </a:xfrm>
          <a:prstGeom prst="rect">
            <a:avLst/>
          </a:prstGeom>
          <a:noFill/>
          <a:ln w="9525">
            <a:noFill/>
            <a:miter lim="800000"/>
          </a:ln>
        </p:spPr>
        <p:txBody>
          <a:bodyPr wrap="square">
            <a:noAutofit/>
          </a:bodyPr>
          <a:p>
            <a:pPr indent="457200" fontAlgn="auto">
              <a:lnSpc>
                <a:spcPts val="2660"/>
              </a:lnSpc>
            </a:pPr>
            <a:r>
              <a:rPr sz="2000" b="1">
                <a:solidFill>
                  <a:srgbClr val="1B4367"/>
                </a:solidFill>
                <a:latin typeface="微软雅黑" panose="020B0503020204020204" pitchFamily="34" charset="-122"/>
                <a:ea typeface="微软雅黑" panose="020B0503020204020204" pitchFamily="34" charset="-122"/>
              </a:rPr>
              <a:t>（一）优势（strengths）</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对于大学生而言，主要分为个人优势和资源优势。个人优势指的是纯粹的个人因素，是不会随外界因素而变化的优势，比如：个人的学习能力很强，不需要外人监督，能够静下心来认真看书、写作业、做总结。</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还有一些优势就相对隐性了，比如对图形推理和数字题型很敏感（适合数学方面的问题思考和公务员试题研究），逻辑能力很强（能从一些较为细微的方面分析问题，并能建立与之相对应的逻辑联系），善于收集信息和情报（如看新闻不仅能看到其表面现象而且还能够读懂其背后更深层次的含义），等等。这些都是个人优势，是潜力所在。</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5"/>
                                        </p:tgtEl>
                                        <p:attrNameLst>
                                          <p:attrName>style.visibility</p:attrName>
                                        </p:attrNameLst>
                                      </p:cBhvr>
                                      <p:to>
                                        <p:strVal val="visible"/>
                                      </p:to>
                                    </p:set>
                                    <p:animEffect transition="in" filter="wipe(up)">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确立职业目标的方法和原则</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13815" y="886460"/>
            <a:ext cx="5520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a:t>
            </a:r>
            <a:r>
              <a:rPr lang="en-US" altLang="zh-CN" sz="3200" b="1">
                <a:solidFill>
                  <a:srgbClr val="1B4367"/>
                </a:solidFill>
                <a:latin typeface="微软雅黑" panose="020B0503020204020204" pitchFamily="34" charset="-122"/>
                <a:ea typeface="微软雅黑" panose="020B0503020204020204" pitchFamily="34" charset="-122"/>
              </a:rPr>
              <a:t>SWOT</a:t>
            </a:r>
            <a:r>
              <a:rPr lang="zh-CN" altLang="en-US" sz="3200" b="1">
                <a:solidFill>
                  <a:srgbClr val="1B4367"/>
                </a:solidFill>
                <a:latin typeface="微软雅黑" panose="020B0503020204020204" pitchFamily="34" charset="-122"/>
                <a:ea typeface="微软雅黑" panose="020B0503020204020204" pitchFamily="34" charset="-122"/>
              </a:rPr>
              <a:t>分析法</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14227" y="75717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5" name="矩形 4"/>
          <p:cNvSpPr>
            <a:spLocks noChangeArrowheads="1"/>
          </p:cNvSpPr>
          <p:nvPr/>
        </p:nvSpPr>
        <p:spPr bwMode="auto">
          <a:xfrm>
            <a:off x="457835" y="1598930"/>
            <a:ext cx="8228330" cy="3480435"/>
          </a:xfrm>
          <a:prstGeom prst="rect">
            <a:avLst/>
          </a:prstGeom>
          <a:noFill/>
          <a:ln w="9525">
            <a:noFill/>
            <a:miter lim="800000"/>
          </a:ln>
        </p:spPr>
        <p:txBody>
          <a:bodyPr wrap="square">
            <a:noAutofit/>
          </a:bodyPr>
          <a:p>
            <a:pPr indent="457200" fontAlgn="auto">
              <a:lnSpc>
                <a:spcPts val="2660"/>
              </a:lnSpc>
            </a:pPr>
            <a:r>
              <a:rPr sz="2000" b="1">
                <a:solidFill>
                  <a:srgbClr val="1B4367"/>
                </a:solidFill>
                <a:latin typeface="微软雅黑" panose="020B0503020204020204" pitchFamily="34" charset="-122"/>
                <a:ea typeface="微软雅黑" panose="020B0503020204020204" pitchFamily="34" charset="-122"/>
              </a:rPr>
              <a:t>（二）劣势（weaknesses）</a:t>
            </a:r>
            <a:endParaRPr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所谓劣势，是相对于优势而言的，是指自己欠缺的东西。找出自己的劣势所在，对于规划自己的人生也有积极意义。</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过分谦虚、狂妄自大、过分自卑都可能会对个人的价值判断和价值选择产生影响。一个人可以谦虚，但不能过度谦虚，过度的谦虚就是极度的虚伪。谦虚既要有度也要有数。</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什么是狂妄自大呢？取得了一点儿成绩就得意忘形，就是一种狂妄自大。</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什么是过分自卑呢？就是一个人看到的自己，总是不好的</a:t>
            </a:r>
            <a:r>
              <a:rPr lang="zh-CN" sz="1800">
                <a:solidFill>
                  <a:schemeClr val="tx1"/>
                </a:solidFill>
                <a:latin typeface="微软雅黑" panose="020B0503020204020204" pitchFamily="34" charset="-122"/>
                <a:ea typeface="微软雅黑" panose="020B0503020204020204" pitchFamily="34" charset="-122"/>
              </a:rPr>
              <a:t>，</a:t>
            </a:r>
            <a:r>
              <a:rPr sz="1800">
                <a:solidFill>
                  <a:schemeClr val="tx1"/>
                </a:solidFill>
                <a:latin typeface="微软雅黑" panose="020B0503020204020204" pitchFamily="34" charset="-122"/>
                <a:ea typeface="微软雅黑" panose="020B0503020204020204" pitchFamily="34" charset="-122"/>
              </a:rPr>
              <a:t>这样看不起自己的人，何谈自信？</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5"/>
                                        </p:tgtEl>
                                        <p:attrNameLst>
                                          <p:attrName>style.visibility</p:attrName>
                                        </p:attrNameLst>
                                      </p:cBhvr>
                                      <p:to>
                                        <p:strVal val="visible"/>
                                      </p:to>
                                    </p:set>
                                    <p:animEffect transition="in" filter="wipe(up)">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确立职业目标的方法和原则</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13815" y="886460"/>
            <a:ext cx="5520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a:t>
            </a:r>
            <a:r>
              <a:rPr lang="en-US" altLang="zh-CN" sz="3200" b="1">
                <a:solidFill>
                  <a:srgbClr val="1B4367"/>
                </a:solidFill>
                <a:latin typeface="微软雅黑" panose="020B0503020204020204" pitchFamily="34" charset="-122"/>
                <a:ea typeface="微软雅黑" panose="020B0503020204020204" pitchFamily="34" charset="-122"/>
              </a:rPr>
              <a:t>SWOT</a:t>
            </a:r>
            <a:r>
              <a:rPr lang="zh-CN" altLang="en-US" sz="3200" b="1">
                <a:solidFill>
                  <a:srgbClr val="1B4367"/>
                </a:solidFill>
                <a:latin typeface="微软雅黑" panose="020B0503020204020204" pitchFamily="34" charset="-122"/>
                <a:ea typeface="微软雅黑" panose="020B0503020204020204" pitchFamily="34" charset="-122"/>
              </a:rPr>
              <a:t>分析法</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14227" y="75717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5" name="矩形 4"/>
          <p:cNvSpPr>
            <a:spLocks noChangeArrowheads="1"/>
          </p:cNvSpPr>
          <p:nvPr/>
        </p:nvSpPr>
        <p:spPr bwMode="auto">
          <a:xfrm>
            <a:off x="457835" y="1598930"/>
            <a:ext cx="8228330" cy="3480435"/>
          </a:xfrm>
          <a:prstGeom prst="rect">
            <a:avLst/>
          </a:prstGeom>
          <a:noFill/>
          <a:ln w="9525">
            <a:noFill/>
            <a:miter lim="800000"/>
          </a:ln>
        </p:spPr>
        <p:txBody>
          <a:bodyPr wrap="square">
            <a:noAutofit/>
          </a:bodyPr>
          <a:p>
            <a:pPr indent="457200" fontAlgn="auto">
              <a:lnSpc>
                <a:spcPts val="2660"/>
              </a:lnSpc>
            </a:pPr>
            <a:r>
              <a:rPr sz="2000" b="1">
                <a:solidFill>
                  <a:srgbClr val="1B4367"/>
                </a:solidFill>
                <a:latin typeface="微软雅黑" panose="020B0503020204020204" pitchFamily="34" charset="-122"/>
                <a:ea typeface="微软雅黑" panose="020B0503020204020204" pitchFamily="34" charset="-122"/>
              </a:rPr>
              <a:t>（三）机会（opportunities）</a:t>
            </a:r>
            <a:endParaRPr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所谓机会，主要是针对外界而言的，当然也包括学校可能提供的诸如“出国学习”“进修”“考研”等机会，以及自己所面临的其他对自己有利的时机等。校园招聘会是一个机会，应该抓住它，但同时，也要有长远的计划。机会在宏观上包括国家的经济形势、产业政策、法律法规，各区域的产业发展态势、行业趋势等，在微观上包括来自各企业、政府部门、人才市场、学校或学长们提供的各类有用的信息。尤其是要关注有高增长和高预期的职业领域、和自己专业有关的或与自身优势有关的领域、国家便利的人才政策等各方面的信息。机会总是在经过的某个角落里，稍纵即逝。</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5"/>
                                        </p:tgtEl>
                                        <p:attrNameLst>
                                          <p:attrName>style.visibility</p:attrName>
                                        </p:attrNameLst>
                                      </p:cBhvr>
                                      <p:to>
                                        <p:strVal val="visible"/>
                                      </p:to>
                                    </p:set>
                                    <p:animEffect transition="in" filter="wipe(up)">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确立职业目标的方法和原则</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13815" y="886460"/>
            <a:ext cx="5520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a:t>
            </a:r>
            <a:r>
              <a:rPr lang="en-US" altLang="zh-CN" sz="3200" b="1">
                <a:solidFill>
                  <a:srgbClr val="1B4367"/>
                </a:solidFill>
                <a:latin typeface="微软雅黑" panose="020B0503020204020204" pitchFamily="34" charset="-122"/>
                <a:ea typeface="微软雅黑" panose="020B0503020204020204" pitchFamily="34" charset="-122"/>
              </a:rPr>
              <a:t>SWOT</a:t>
            </a:r>
            <a:r>
              <a:rPr lang="zh-CN" altLang="en-US" sz="3200" b="1">
                <a:solidFill>
                  <a:srgbClr val="1B4367"/>
                </a:solidFill>
                <a:latin typeface="微软雅黑" panose="020B0503020204020204" pitchFamily="34" charset="-122"/>
                <a:ea typeface="微软雅黑" panose="020B0503020204020204" pitchFamily="34" charset="-122"/>
              </a:rPr>
              <a:t>分析法</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14227" y="75717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5" name="矩形 4"/>
          <p:cNvSpPr>
            <a:spLocks noChangeArrowheads="1"/>
          </p:cNvSpPr>
          <p:nvPr/>
        </p:nvSpPr>
        <p:spPr bwMode="auto">
          <a:xfrm>
            <a:off x="457835" y="1598930"/>
            <a:ext cx="8228330" cy="3480435"/>
          </a:xfrm>
          <a:prstGeom prst="rect">
            <a:avLst/>
          </a:prstGeom>
          <a:noFill/>
          <a:ln w="9525">
            <a:noFill/>
            <a:miter lim="800000"/>
          </a:ln>
        </p:spPr>
        <p:txBody>
          <a:bodyPr wrap="square">
            <a:noAutofit/>
          </a:bodyPr>
          <a:p>
            <a:pPr indent="457200" fontAlgn="auto">
              <a:lnSpc>
                <a:spcPts val="2660"/>
              </a:lnSpc>
            </a:pPr>
            <a:r>
              <a:rPr sz="2000" b="1">
                <a:solidFill>
                  <a:srgbClr val="1B4367"/>
                </a:solidFill>
                <a:latin typeface="微软雅黑" panose="020B0503020204020204" pitchFamily="34" charset="-122"/>
                <a:ea typeface="微软雅黑" panose="020B0503020204020204" pitchFamily="34" charset="-122"/>
              </a:rPr>
              <a:t>（四）威胁（threats）</a:t>
            </a:r>
            <a:endParaRPr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总体看来，大学生面临的威胁主要体现在以下几个方面。</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第一，社会的知识分子和精英越来越多，有些大学生有“高不成，低不就”的情况，导致就业困难，同时他们还要承担更多的社会责任和家庭责任，压力也变得更大，身上的担子变得更重。</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第二，缺乏社会经验和职业经历，尤其缺乏工作经验，而现在的很多用人单位在招聘的时候，往往更看重工作经验和技能技巧。</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第三，喜欢纸上谈兵，创业设想大而无当，市场预测普遍过于乐观，但市场的风险性却很大。</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5"/>
                                        </p:tgtEl>
                                        <p:attrNameLst>
                                          <p:attrName>style.visibility</p:attrName>
                                        </p:attrNameLst>
                                      </p:cBhvr>
                                      <p:to>
                                        <p:strVal val="visible"/>
                                      </p:to>
                                    </p:set>
                                    <p:animEffect transition="in" filter="wipe(up)">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确立职业目标的方法和原则</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13815" y="886460"/>
            <a:ext cx="5520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a:t>
            </a:r>
            <a:r>
              <a:rPr lang="en-US" altLang="zh-CN" sz="3200" b="1">
                <a:solidFill>
                  <a:srgbClr val="1B4367"/>
                </a:solidFill>
                <a:latin typeface="微软雅黑" panose="020B0503020204020204" pitchFamily="34" charset="-122"/>
                <a:ea typeface="微软雅黑" panose="020B0503020204020204" pitchFamily="34" charset="-122"/>
              </a:rPr>
              <a:t>SWOT</a:t>
            </a:r>
            <a:r>
              <a:rPr lang="zh-CN" altLang="en-US" sz="3200" b="1">
                <a:solidFill>
                  <a:srgbClr val="1B4367"/>
                </a:solidFill>
                <a:latin typeface="微软雅黑" panose="020B0503020204020204" pitchFamily="34" charset="-122"/>
                <a:ea typeface="微软雅黑" panose="020B0503020204020204" pitchFamily="34" charset="-122"/>
              </a:rPr>
              <a:t>分析法</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14227" y="75717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5" name="矩形 4"/>
          <p:cNvSpPr>
            <a:spLocks noChangeArrowheads="1"/>
          </p:cNvSpPr>
          <p:nvPr/>
        </p:nvSpPr>
        <p:spPr bwMode="auto">
          <a:xfrm>
            <a:off x="457835" y="1598930"/>
            <a:ext cx="8228330" cy="3480435"/>
          </a:xfrm>
          <a:prstGeom prst="rect">
            <a:avLst/>
          </a:prstGeom>
          <a:noFill/>
          <a:ln w="9525">
            <a:noFill/>
            <a:miter lim="800000"/>
          </a:ln>
        </p:spPr>
        <p:txBody>
          <a:bodyPr wrap="square">
            <a:noAutofit/>
          </a:bodyPr>
          <a:p>
            <a:pPr indent="457200" fontAlgn="auto">
              <a:lnSpc>
                <a:spcPts val="2660"/>
              </a:lnSpc>
            </a:pPr>
            <a:r>
              <a:rPr sz="2000" b="1">
                <a:solidFill>
                  <a:srgbClr val="1B4367"/>
                </a:solidFill>
                <a:latin typeface="微软雅黑" panose="020B0503020204020204" pitchFamily="34" charset="-122"/>
                <a:ea typeface="微软雅黑" panose="020B0503020204020204" pitchFamily="34" charset="-122"/>
              </a:rPr>
              <a:t>（四）威胁（threats）</a:t>
            </a:r>
            <a:endParaRPr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第四，眼高手低，好高骛远，往往大谈人生的“第一桶金”，却不谈赚的“第一份钱”。</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第五，独立的人格还没有完全养成，缺乏对社会和个人的责任感，甚至毕业以后还有继续依赖父母过日子的想法。</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第六，心理承受能力极差，一遇到挫折就选择放弃，有的学生在前期听到创业艰难，在没有尝试的情况下就选择放弃了。</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第七，整个社会文化和商业交往中对青年人的不信任，对大学生的就业造成不利影响。</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5"/>
                                        </p:tgtEl>
                                        <p:attrNameLst>
                                          <p:attrName>style.visibility</p:attrName>
                                        </p:attrNameLst>
                                      </p:cBhvr>
                                      <p:to>
                                        <p:strVal val="visible"/>
                                      </p:to>
                                    </p:set>
                                    <p:animEffect transition="in" filter="wipe(up)">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确立职业目标的方法和原则</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6300"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二、</a:t>
              </a:r>
              <a:r>
                <a:rPr lang="en-US" altLang="zh-CN" sz="3200" b="1">
                  <a:solidFill>
                    <a:schemeClr val="bg1"/>
                  </a:solidFill>
                  <a:latin typeface="微软雅黑" panose="020B0503020204020204" pitchFamily="34" charset="-122"/>
                  <a:ea typeface="微软雅黑" panose="020B0503020204020204" pitchFamily="34" charset="-122"/>
                </a:rPr>
                <a:t>SWOT</a:t>
              </a:r>
              <a:r>
                <a:rPr lang="zh-CN" altLang="en-US" sz="3200" b="1">
                  <a:solidFill>
                    <a:schemeClr val="bg1"/>
                  </a:solidFill>
                  <a:latin typeface="微软雅黑" panose="020B0503020204020204" pitchFamily="34" charset="-122"/>
                  <a:ea typeface="微软雅黑" panose="020B0503020204020204" pitchFamily="34" charset="-122"/>
                </a:rPr>
                <a:t>分析的步骤</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sp>
        <p:nvSpPr>
          <p:cNvPr id="33" name="燕尾形 12"/>
          <p:cNvSpPr>
            <a:spLocks noChangeArrowheads="1"/>
          </p:cNvSpPr>
          <p:nvPr/>
        </p:nvSpPr>
        <p:spPr bwMode="auto">
          <a:xfrm>
            <a:off x="1429444" y="2936206"/>
            <a:ext cx="1646635" cy="614363"/>
          </a:xfrm>
          <a:prstGeom prst="chevron">
            <a:avLst>
              <a:gd name="adj" fmla="val 38367"/>
            </a:avLst>
          </a:prstGeom>
          <a:solidFill>
            <a:srgbClr val="1B4367"/>
          </a:solidFill>
          <a:ln w="9525">
            <a:solidFill>
              <a:schemeClr val="tx1">
                <a:lumMod val="75000"/>
                <a:lumOff val="25000"/>
              </a:schemeClr>
            </a:solidFill>
          </a:ln>
        </p:spPr>
        <p:txBody>
          <a:bodyPr lIns="68580" tIns="34290" rIns="68580" bIns="34290" anchor="ctr"/>
          <a:p>
            <a:pPr algn="ctr"/>
            <a:r>
              <a:rPr lang="zh-CN" altLang="en-US" b="1" dirty="0" smtClean="0">
                <a:solidFill>
                  <a:schemeClr val="bg1"/>
                </a:solidFill>
              </a:rPr>
              <a:t>步骤一</a:t>
            </a:r>
            <a:endParaRPr lang="zh-CN" altLang="en-US" b="1" dirty="0">
              <a:solidFill>
                <a:schemeClr val="bg1"/>
              </a:solidFill>
            </a:endParaRPr>
          </a:p>
        </p:txBody>
      </p:sp>
      <p:sp>
        <p:nvSpPr>
          <p:cNvPr id="34" name="燕尾形 13"/>
          <p:cNvSpPr>
            <a:spLocks noChangeArrowheads="1"/>
          </p:cNvSpPr>
          <p:nvPr/>
        </p:nvSpPr>
        <p:spPr bwMode="auto">
          <a:xfrm>
            <a:off x="2922001" y="2936206"/>
            <a:ext cx="1646635" cy="614363"/>
          </a:xfrm>
          <a:prstGeom prst="chevron">
            <a:avLst>
              <a:gd name="adj" fmla="val 38367"/>
            </a:avLst>
          </a:prstGeom>
          <a:solidFill>
            <a:srgbClr val="1B4367"/>
          </a:solidFill>
          <a:ln w="9525">
            <a:solidFill>
              <a:schemeClr val="tx1">
                <a:lumMod val="75000"/>
                <a:lumOff val="25000"/>
              </a:schemeClr>
            </a:solidFill>
          </a:ln>
        </p:spPr>
        <p:txBody>
          <a:bodyPr lIns="68580" tIns="34290" rIns="68580" bIns="34290" anchor="ctr"/>
          <a:p>
            <a:pPr algn="ctr"/>
            <a:r>
              <a:rPr lang="zh-CN" altLang="en-US" b="1" dirty="0" smtClean="0">
                <a:solidFill>
                  <a:schemeClr val="bg1"/>
                </a:solidFill>
              </a:rPr>
              <a:t>步骤二</a:t>
            </a:r>
            <a:endParaRPr lang="zh-CN" altLang="en-US" b="1" dirty="0">
              <a:solidFill>
                <a:schemeClr val="bg1"/>
              </a:solidFill>
            </a:endParaRPr>
          </a:p>
        </p:txBody>
      </p:sp>
      <p:sp>
        <p:nvSpPr>
          <p:cNvPr id="35" name="燕尾形 14"/>
          <p:cNvSpPr>
            <a:spLocks noChangeArrowheads="1"/>
          </p:cNvSpPr>
          <p:nvPr/>
        </p:nvSpPr>
        <p:spPr bwMode="auto">
          <a:xfrm>
            <a:off x="4409620" y="2936206"/>
            <a:ext cx="1646634" cy="614363"/>
          </a:xfrm>
          <a:prstGeom prst="chevron">
            <a:avLst>
              <a:gd name="adj" fmla="val 38367"/>
            </a:avLst>
          </a:prstGeom>
          <a:solidFill>
            <a:srgbClr val="1B4367"/>
          </a:solidFill>
          <a:ln w="9525">
            <a:solidFill>
              <a:schemeClr val="tx1">
                <a:lumMod val="75000"/>
                <a:lumOff val="25000"/>
              </a:schemeClr>
            </a:solidFill>
          </a:ln>
        </p:spPr>
        <p:txBody>
          <a:bodyPr lIns="68580" tIns="34290" rIns="68580" bIns="34290" anchor="ctr"/>
          <a:p>
            <a:pPr algn="ctr"/>
            <a:r>
              <a:rPr lang="zh-CN" altLang="en-US" b="1" dirty="0" smtClean="0">
                <a:solidFill>
                  <a:schemeClr val="bg1"/>
                </a:solidFill>
              </a:rPr>
              <a:t>步骤三</a:t>
            </a:r>
            <a:endParaRPr lang="zh-CN" altLang="en-US" b="1" dirty="0">
              <a:solidFill>
                <a:schemeClr val="bg1"/>
              </a:solidFill>
            </a:endParaRPr>
          </a:p>
        </p:txBody>
      </p:sp>
      <p:sp>
        <p:nvSpPr>
          <p:cNvPr id="36" name="燕尾形 15"/>
          <p:cNvSpPr>
            <a:spLocks noChangeArrowheads="1"/>
          </p:cNvSpPr>
          <p:nvPr/>
        </p:nvSpPr>
        <p:spPr bwMode="auto">
          <a:xfrm>
            <a:off x="5890743" y="2936206"/>
            <a:ext cx="1646634" cy="614363"/>
          </a:xfrm>
          <a:prstGeom prst="chevron">
            <a:avLst>
              <a:gd name="adj" fmla="val 38367"/>
            </a:avLst>
          </a:prstGeom>
          <a:solidFill>
            <a:srgbClr val="1B4367"/>
          </a:solidFill>
          <a:ln w="9525">
            <a:solidFill>
              <a:schemeClr val="tx1">
                <a:lumMod val="75000"/>
                <a:lumOff val="25000"/>
              </a:schemeClr>
            </a:solidFill>
          </a:ln>
        </p:spPr>
        <p:txBody>
          <a:bodyPr lIns="68580" tIns="34290" rIns="68580" bIns="34290" anchor="ctr"/>
          <a:p>
            <a:pPr algn="ctr"/>
            <a:r>
              <a:rPr lang="zh-CN" altLang="en-US" b="1" dirty="0" smtClean="0">
                <a:solidFill>
                  <a:schemeClr val="bg1"/>
                </a:solidFill>
              </a:rPr>
              <a:t>步骤四</a:t>
            </a:r>
            <a:endParaRPr lang="zh-CN" altLang="en-US" b="1" dirty="0">
              <a:solidFill>
                <a:schemeClr val="bg1"/>
              </a:solidFill>
            </a:endParaRPr>
          </a:p>
        </p:txBody>
      </p:sp>
      <p:cxnSp>
        <p:nvCxnSpPr>
          <p:cNvPr id="37" name="直接连接符 16"/>
          <p:cNvCxnSpPr>
            <a:cxnSpLocks noChangeShapeType="1"/>
          </p:cNvCxnSpPr>
          <p:nvPr/>
        </p:nvCxnSpPr>
        <p:spPr bwMode="auto">
          <a:xfrm>
            <a:off x="2253356" y="3550569"/>
            <a:ext cx="0" cy="270272"/>
          </a:xfrm>
          <a:prstGeom prst="line">
            <a:avLst/>
          </a:prstGeom>
          <a:noFill/>
          <a:ln w="9525">
            <a:solidFill>
              <a:srgbClr val="1B4367"/>
            </a:solidFill>
            <a:round/>
            <a:tailEnd type="oval" w="med" len="med"/>
          </a:ln>
          <a:extLst>
            <a:ext uri="{909E8E84-426E-40DD-AFC4-6F175D3DCCD1}">
              <a14:hiddenFill xmlns:a14="http://schemas.microsoft.com/office/drawing/2010/main">
                <a:noFill/>
              </a14:hiddenFill>
            </a:ext>
          </a:extLst>
        </p:spPr>
      </p:cxnSp>
      <p:cxnSp>
        <p:nvCxnSpPr>
          <p:cNvPr id="38" name="直接连接符 17"/>
          <p:cNvCxnSpPr>
            <a:cxnSpLocks noChangeShapeType="1"/>
          </p:cNvCxnSpPr>
          <p:nvPr/>
        </p:nvCxnSpPr>
        <p:spPr bwMode="auto">
          <a:xfrm flipV="1">
            <a:off x="3745913" y="2659982"/>
            <a:ext cx="0" cy="270272"/>
          </a:xfrm>
          <a:prstGeom prst="line">
            <a:avLst/>
          </a:prstGeom>
          <a:noFill/>
          <a:ln w="9525">
            <a:solidFill>
              <a:srgbClr val="1B4367"/>
            </a:solidFill>
            <a:round/>
            <a:tailEnd type="oval" w="med" len="med"/>
          </a:ln>
          <a:extLst>
            <a:ext uri="{909E8E84-426E-40DD-AFC4-6F175D3DCCD1}">
              <a14:hiddenFill xmlns:a14="http://schemas.microsoft.com/office/drawing/2010/main">
                <a:noFill/>
              </a14:hiddenFill>
            </a:ext>
          </a:extLst>
        </p:spPr>
      </p:cxnSp>
      <p:cxnSp>
        <p:nvCxnSpPr>
          <p:cNvPr id="39" name="直接连接符 18"/>
          <p:cNvCxnSpPr>
            <a:cxnSpLocks noChangeShapeType="1"/>
          </p:cNvCxnSpPr>
          <p:nvPr/>
        </p:nvCxnSpPr>
        <p:spPr bwMode="auto">
          <a:xfrm>
            <a:off x="5232342" y="3550569"/>
            <a:ext cx="0" cy="270272"/>
          </a:xfrm>
          <a:prstGeom prst="line">
            <a:avLst/>
          </a:prstGeom>
          <a:noFill/>
          <a:ln w="9525">
            <a:solidFill>
              <a:srgbClr val="1B4367"/>
            </a:solidFill>
            <a:round/>
            <a:tailEnd type="oval" w="med" len="med"/>
          </a:ln>
          <a:extLst>
            <a:ext uri="{909E8E84-426E-40DD-AFC4-6F175D3DCCD1}">
              <a14:hiddenFill xmlns:a14="http://schemas.microsoft.com/office/drawing/2010/main">
                <a:noFill/>
              </a14:hiddenFill>
            </a:ext>
          </a:extLst>
        </p:spPr>
      </p:cxnSp>
      <p:cxnSp>
        <p:nvCxnSpPr>
          <p:cNvPr id="40" name="直接连接符 19"/>
          <p:cNvCxnSpPr>
            <a:cxnSpLocks noChangeShapeType="1"/>
          </p:cNvCxnSpPr>
          <p:nvPr/>
        </p:nvCxnSpPr>
        <p:spPr bwMode="auto">
          <a:xfrm flipV="1">
            <a:off x="6713464" y="2659982"/>
            <a:ext cx="0" cy="270272"/>
          </a:xfrm>
          <a:prstGeom prst="line">
            <a:avLst/>
          </a:prstGeom>
          <a:noFill/>
          <a:ln w="9525">
            <a:solidFill>
              <a:srgbClr val="1B4367"/>
            </a:solidFill>
            <a:round/>
            <a:tailEnd type="oval" w="med" len="med"/>
          </a:ln>
          <a:extLst>
            <a:ext uri="{909E8E84-426E-40DD-AFC4-6F175D3DCCD1}">
              <a14:hiddenFill xmlns:a14="http://schemas.microsoft.com/office/drawing/2010/main">
                <a:noFill/>
              </a14:hiddenFill>
            </a:ext>
          </a:extLst>
        </p:spPr>
      </p:cxnSp>
      <p:sp>
        <p:nvSpPr>
          <p:cNvPr id="41" name="TextBox 1210"/>
          <p:cNvSpPr/>
          <p:nvPr/>
        </p:nvSpPr>
        <p:spPr>
          <a:xfrm>
            <a:off x="928128" y="3893874"/>
            <a:ext cx="2677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ctr"/>
            <a:r>
              <a:rPr lang="zh-CN" altLang="en-US" sz="2000" b="1" dirty="0">
                <a:solidFill>
                  <a:srgbClr val="1B4367"/>
                </a:solidFill>
                <a:cs typeface="+mn-ea"/>
                <a:sym typeface="+mn-lt"/>
              </a:rPr>
              <a:t>评估自己的长处和短处</a:t>
            </a:r>
            <a:endParaRPr lang="zh-CN" altLang="en-US" sz="2000" b="1" dirty="0">
              <a:solidFill>
                <a:srgbClr val="1B4367"/>
              </a:solidFill>
              <a:cs typeface="+mn-ea"/>
              <a:sym typeface="+mn-lt"/>
            </a:endParaRPr>
          </a:p>
        </p:txBody>
      </p:sp>
      <p:sp>
        <p:nvSpPr>
          <p:cNvPr id="2" name="TextBox 1210"/>
          <p:cNvSpPr/>
          <p:nvPr/>
        </p:nvSpPr>
        <p:spPr>
          <a:xfrm>
            <a:off x="4215765" y="3893874"/>
            <a:ext cx="2217420" cy="726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noAutofit/>
          </a:bodyPr>
          <a:p>
            <a:pPr lvl="0" algn="ctr"/>
            <a:r>
              <a:rPr lang="zh-CN" altLang="en-US" sz="2000" b="1" dirty="0">
                <a:solidFill>
                  <a:srgbClr val="1B4367"/>
                </a:solidFill>
                <a:cs typeface="+mn-ea"/>
                <a:sym typeface="+mn-lt"/>
              </a:rPr>
              <a:t>提纲式地列出今后 </a:t>
            </a:r>
            <a:endParaRPr lang="zh-CN" altLang="en-US" sz="2000" b="1" dirty="0">
              <a:solidFill>
                <a:srgbClr val="1B4367"/>
              </a:solidFill>
              <a:cs typeface="+mn-ea"/>
              <a:sym typeface="+mn-lt"/>
            </a:endParaRPr>
          </a:p>
          <a:p>
            <a:pPr lvl="0" algn="ctr"/>
            <a:r>
              <a:rPr lang="zh-CN" altLang="en-US" sz="2000" b="1" dirty="0">
                <a:solidFill>
                  <a:srgbClr val="1B4367"/>
                </a:solidFill>
                <a:cs typeface="+mn-ea"/>
                <a:sym typeface="+mn-lt"/>
              </a:rPr>
              <a:t>5 年内的职业目标</a:t>
            </a:r>
            <a:endParaRPr lang="zh-CN" altLang="en-US" sz="2000" b="1" dirty="0">
              <a:solidFill>
                <a:srgbClr val="1B4367"/>
              </a:solidFill>
              <a:cs typeface="+mn-ea"/>
              <a:sym typeface="+mn-lt"/>
            </a:endParaRPr>
          </a:p>
        </p:txBody>
      </p:sp>
      <p:sp>
        <p:nvSpPr>
          <p:cNvPr id="3" name="TextBox 1210"/>
          <p:cNvSpPr/>
          <p:nvPr/>
        </p:nvSpPr>
        <p:spPr>
          <a:xfrm>
            <a:off x="2795028" y="1874574"/>
            <a:ext cx="1915160" cy="68389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ctr"/>
            <a:r>
              <a:rPr lang="zh-CN" altLang="en-US" sz="2000" b="1" dirty="0">
                <a:solidFill>
                  <a:srgbClr val="1B4367"/>
                </a:solidFill>
                <a:cs typeface="+mn-ea"/>
                <a:sym typeface="+mn-lt"/>
              </a:rPr>
              <a:t>找出自己的</a:t>
            </a:r>
            <a:endParaRPr lang="zh-CN" altLang="en-US" sz="2000" b="1" dirty="0">
              <a:solidFill>
                <a:srgbClr val="1B4367"/>
              </a:solidFill>
              <a:cs typeface="+mn-ea"/>
              <a:sym typeface="+mn-lt"/>
            </a:endParaRPr>
          </a:p>
          <a:p>
            <a:pPr lvl="0" algn="ctr"/>
            <a:r>
              <a:rPr lang="zh-CN" altLang="en-US" sz="2000" b="1" dirty="0">
                <a:solidFill>
                  <a:srgbClr val="1B4367"/>
                </a:solidFill>
                <a:cs typeface="+mn-ea"/>
                <a:sym typeface="+mn-lt"/>
              </a:rPr>
              <a:t>职业机会和威胁</a:t>
            </a:r>
            <a:endParaRPr lang="zh-CN" altLang="en-US" sz="2000" b="1" dirty="0">
              <a:solidFill>
                <a:srgbClr val="1B4367"/>
              </a:solidFill>
              <a:cs typeface="+mn-ea"/>
              <a:sym typeface="+mn-lt"/>
            </a:endParaRPr>
          </a:p>
        </p:txBody>
      </p:sp>
      <p:sp>
        <p:nvSpPr>
          <p:cNvPr id="4" name="TextBox 1210"/>
          <p:cNvSpPr/>
          <p:nvPr/>
        </p:nvSpPr>
        <p:spPr>
          <a:xfrm>
            <a:off x="5348046" y="1874574"/>
            <a:ext cx="2752725" cy="68389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ctr"/>
            <a:r>
              <a:rPr lang="zh-CN" altLang="en-US" sz="2000" b="1" dirty="0">
                <a:solidFill>
                  <a:srgbClr val="1B4367"/>
                </a:solidFill>
                <a:cs typeface="+mn-ea"/>
                <a:sym typeface="+mn-lt"/>
              </a:rPr>
              <a:t>提纲式地列出一份今后 </a:t>
            </a:r>
            <a:endParaRPr lang="zh-CN" altLang="en-US" sz="2000" b="1" dirty="0">
              <a:solidFill>
                <a:srgbClr val="1B4367"/>
              </a:solidFill>
              <a:cs typeface="+mn-ea"/>
              <a:sym typeface="+mn-lt"/>
            </a:endParaRPr>
          </a:p>
          <a:p>
            <a:pPr lvl="0" algn="ctr"/>
            <a:r>
              <a:rPr lang="zh-CN" altLang="en-US" sz="2000" b="1" dirty="0">
                <a:solidFill>
                  <a:srgbClr val="1B4367"/>
                </a:solidFill>
                <a:cs typeface="+mn-ea"/>
                <a:sym typeface="+mn-lt"/>
              </a:rPr>
              <a:t>5 年的职业行动计划</a:t>
            </a:r>
            <a:endParaRPr lang="zh-CN" altLang="en-US" sz="20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1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ppt_x</p:attrName>
                                        </p:attrNameLst>
                                      </p:cBhvr>
                                      <p:tavLst>
                                        <p:tav tm="0">
                                          <p:val>
                                            <p:strVal val="#ppt_x-#ppt_w*1.125000"/>
                                          </p:val>
                                        </p:tav>
                                        <p:tav tm="100000">
                                          <p:val>
                                            <p:strVal val="#ppt_x"/>
                                          </p:val>
                                        </p:tav>
                                      </p:tavLst>
                                    </p:anim>
                                    <p:animEffect transition="in" filter="wipe(right)">
                                      <p:cBhvr>
                                        <p:cTn id="20" dur="500"/>
                                        <p:tgtEl>
                                          <p:spTgt spid="33"/>
                                        </p:tgtEl>
                                      </p:cBhvr>
                                    </p:animEffect>
                                  </p:childTnLst>
                                </p:cTn>
                              </p:par>
                            </p:childTnLst>
                          </p:cTn>
                        </p:par>
                        <p:par>
                          <p:cTn id="21" fill="hold">
                            <p:stCondLst>
                              <p:cond delay="2299"/>
                            </p:stCondLst>
                            <p:childTnLst>
                              <p:par>
                                <p:cTn id="22" presetID="22" presetClass="entr" presetSubtype="1"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up)">
                                      <p:cBhvr>
                                        <p:cTn id="24" dur="500"/>
                                        <p:tgtEl>
                                          <p:spTgt spid="37"/>
                                        </p:tgtEl>
                                      </p:cBhvr>
                                    </p:animEffect>
                                  </p:childTnLst>
                                </p:cTn>
                              </p:par>
                            </p:childTnLst>
                          </p:cTn>
                        </p:par>
                        <p:par>
                          <p:cTn id="25" fill="hold">
                            <p:stCondLst>
                              <p:cond delay="2799"/>
                            </p:stCondLst>
                            <p:childTnLst>
                              <p:par>
                                <p:cTn id="26" presetID="2" presetClass="entr" presetSubtype="4"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additive="base">
                                        <p:cTn id="28" dur="500" fill="hold"/>
                                        <p:tgtEl>
                                          <p:spTgt spid="41"/>
                                        </p:tgtEl>
                                        <p:attrNameLst>
                                          <p:attrName>ppt_x</p:attrName>
                                        </p:attrNameLst>
                                      </p:cBhvr>
                                      <p:tavLst>
                                        <p:tav tm="0">
                                          <p:val>
                                            <p:strVal val="#ppt_x"/>
                                          </p:val>
                                        </p:tav>
                                        <p:tav tm="100000">
                                          <p:val>
                                            <p:strVal val="#ppt_x"/>
                                          </p:val>
                                        </p:tav>
                                      </p:tavLst>
                                    </p:anim>
                                    <p:anim calcmode="lin" valueType="num">
                                      <p:cBhvr additive="base">
                                        <p:cTn id="29" dur="500" fill="hold"/>
                                        <p:tgtEl>
                                          <p:spTgt spid="41"/>
                                        </p:tgtEl>
                                        <p:attrNameLst>
                                          <p:attrName>ppt_y</p:attrName>
                                        </p:attrNameLst>
                                      </p:cBhvr>
                                      <p:tavLst>
                                        <p:tav tm="0">
                                          <p:val>
                                            <p:strVal val="1+#ppt_h/2"/>
                                          </p:val>
                                        </p:tav>
                                        <p:tav tm="100000">
                                          <p:val>
                                            <p:strVal val="#ppt_y"/>
                                          </p:val>
                                        </p:tav>
                                      </p:tavLst>
                                    </p:anim>
                                  </p:childTnLst>
                                </p:cTn>
                              </p:par>
                            </p:childTnLst>
                          </p:cTn>
                        </p:par>
                        <p:par>
                          <p:cTn id="30" fill="hold">
                            <p:stCondLst>
                              <p:cond delay="3299"/>
                            </p:stCondLst>
                            <p:childTnLst>
                              <p:par>
                                <p:cTn id="31" presetID="12" presetClass="entr" presetSubtype="8"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p:tgtEl>
                                          <p:spTgt spid="34"/>
                                        </p:tgtEl>
                                        <p:attrNameLst>
                                          <p:attrName>ppt_x</p:attrName>
                                        </p:attrNameLst>
                                      </p:cBhvr>
                                      <p:tavLst>
                                        <p:tav tm="0">
                                          <p:val>
                                            <p:strVal val="#ppt_x-#ppt_w*1.125000"/>
                                          </p:val>
                                        </p:tav>
                                        <p:tav tm="100000">
                                          <p:val>
                                            <p:strVal val="#ppt_x"/>
                                          </p:val>
                                        </p:tav>
                                      </p:tavLst>
                                    </p:anim>
                                    <p:animEffect transition="in" filter="wipe(right)">
                                      <p:cBhvr>
                                        <p:cTn id="34" dur="500"/>
                                        <p:tgtEl>
                                          <p:spTgt spid="34"/>
                                        </p:tgtEl>
                                      </p:cBhvr>
                                    </p:animEffect>
                                  </p:childTnLst>
                                </p:cTn>
                              </p:par>
                            </p:childTnLst>
                          </p:cTn>
                        </p:par>
                        <p:par>
                          <p:cTn id="35" fill="hold">
                            <p:stCondLst>
                              <p:cond delay="3799"/>
                            </p:stCondLst>
                            <p:childTnLst>
                              <p:par>
                                <p:cTn id="36" presetID="22" presetClass="entr" presetSubtype="4"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down)">
                                      <p:cBhvr>
                                        <p:cTn id="38" dur="500"/>
                                        <p:tgtEl>
                                          <p:spTgt spid="38"/>
                                        </p:tgtEl>
                                      </p:cBhvr>
                                    </p:animEffect>
                                  </p:childTnLst>
                                </p:cTn>
                              </p:par>
                            </p:childTnLst>
                          </p:cTn>
                        </p:par>
                        <p:par>
                          <p:cTn id="39" fill="hold">
                            <p:stCondLst>
                              <p:cond delay="4299"/>
                            </p:stCondLst>
                            <p:childTnLst>
                              <p:par>
                                <p:cTn id="40" presetID="2" presetClass="entr" presetSubtype="4"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fill="hold"/>
                                        <p:tgtEl>
                                          <p:spTgt spid="3"/>
                                        </p:tgtEl>
                                        <p:attrNameLst>
                                          <p:attrName>ppt_x</p:attrName>
                                        </p:attrNameLst>
                                      </p:cBhvr>
                                      <p:tavLst>
                                        <p:tav tm="0">
                                          <p:val>
                                            <p:strVal val="#ppt_x"/>
                                          </p:val>
                                        </p:tav>
                                        <p:tav tm="100000">
                                          <p:val>
                                            <p:strVal val="#ppt_x"/>
                                          </p:val>
                                        </p:tav>
                                      </p:tavLst>
                                    </p:anim>
                                    <p:anim calcmode="lin" valueType="num">
                                      <p:cBhvr additive="base">
                                        <p:cTn id="43" dur="500" fill="hold"/>
                                        <p:tgtEl>
                                          <p:spTgt spid="3"/>
                                        </p:tgtEl>
                                        <p:attrNameLst>
                                          <p:attrName>ppt_y</p:attrName>
                                        </p:attrNameLst>
                                      </p:cBhvr>
                                      <p:tavLst>
                                        <p:tav tm="0">
                                          <p:val>
                                            <p:strVal val="1+#ppt_h/2"/>
                                          </p:val>
                                        </p:tav>
                                        <p:tav tm="100000">
                                          <p:val>
                                            <p:strVal val="#ppt_y"/>
                                          </p:val>
                                        </p:tav>
                                      </p:tavLst>
                                    </p:anim>
                                  </p:childTnLst>
                                </p:cTn>
                              </p:par>
                            </p:childTnLst>
                          </p:cTn>
                        </p:par>
                        <p:par>
                          <p:cTn id="44" fill="hold">
                            <p:stCondLst>
                              <p:cond delay="4799"/>
                            </p:stCondLst>
                            <p:childTnLst>
                              <p:par>
                                <p:cTn id="45" presetID="12" presetClass="entr" presetSubtype="8"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p:tgtEl>
                                          <p:spTgt spid="35"/>
                                        </p:tgtEl>
                                        <p:attrNameLst>
                                          <p:attrName>ppt_x</p:attrName>
                                        </p:attrNameLst>
                                      </p:cBhvr>
                                      <p:tavLst>
                                        <p:tav tm="0">
                                          <p:val>
                                            <p:strVal val="#ppt_x-#ppt_w*1.125000"/>
                                          </p:val>
                                        </p:tav>
                                        <p:tav tm="100000">
                                          <p:val>
                                            <p:strVal val="#ppt_x"/>
                                          </p:val>
                                        </p:tav>
                                      </p:tavLst>
                                    </p:anim>
                                    <p:animEffect transition="in" filter="wipe(right)">
                                      <p:cBhvr>
                                        <p:cTn id="48" dur="500"/>
                                        <p:tgtEl>
                                          <p:spTgt spid="35"/>
                                        </p:tgtEl>
                                      </p:cBhvr>
                                    </p:animEffect>
                                  </p:childTnLst>
                                </p:cTn>
                              </p:par>
                            </p:childTnLst>
                          </p:cTn>
                        </p:par>
                        <p:par>
                          <p:cTn id="49" fill="hold">
                            <p:stCondLst>
                              <p:cond delay="5299"/>
                            </p:stCondLst>
                            <p:childTnLst>
                              <p:par>
                                <p:cTn id="50" presetID="22" presetClass="entr" presetSubtype="1" fill="hold" nodeType="after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wipe(up)">
                                      <p:cBhvr>
                                        <p:cTn id="52" dur="500"/>
                                        <p:tgtEl>
                                          <p:spTgt spid="39"/>
                                        </p:tgtEl>
                                      </p:cBhvr>
                                    </p:animEffect>
                                  </p:childTnLst>
                                </p:cTn>
                              </p:par>
                            </p:childTnLst>
                          </p:cTn>
                        </p:par>
                        <p:par>
                          <p:cTn id="53" fill="hold">
                            <p:stCondLst>
                              <p:cond delay="5799"/>
                            </p:stCondLst>
                            <p:childTnLst>
                              <p:par>
                                <p:cTn id="54" presetID="2" presetClass="entr" presetSubtype="4" fill="hold" grpId="0" nodeType="afterEffect">
                                  <p:stCondLst>
                                    <p:cond delay="0"/>
                                  </p:stCondLst>
                                  <p:childTnLst>
                                    <p:set>
                                      <p:cBhvr>
                                        <p:cTn id="55" dur="1" fill="hold">
                                          <p:stCondLst>
                                            <p:cond delay="0"/>
                                          </p:stCondLst>
                                        </p:cTn>
                                        <p:tgtEl>
                                          <p:spTgt spid="2"/>
                                        </p:tgtEl>
                                        <p:attrNameLst>
                                          <p:attrName>style.visibility</p:attrName>
                                        </p:attrNameLst>
                                      </p:cBhvr>
                                      <p:to>
                                        <p:strVal val="visible"/>
                                      </p:to>
                                    </p:set>
                                    <p:anim calcmode="lin" valueType="num">
                                      <p:cBhvr additive="base">
                                        <p:cTn id="56" dur="500" fill="hold"/>
                                        <p:tgtEl>
                                          <p:spTgt spid="2"/>
                                        </p:tgtEl>
                                        <p:attrNameLst>
                                          <p:attrName>ppt_x</p:attrName>
                                        </p:attrNameLst>
                                      </p:cBhvr>
                                      <p:tavLst>
                                        <p:tav tm="0">
                                          <p:val>
                                            <p:strVal val="#ppt_x"/>
                                          </p:val>
                                        </p:tav>
                                        <p:tav tm="100000">
                                          <p:val>
                                            <p:strVal val="#ppt_x"/>
                                          </p:val>
                                        </p:tav>
                                      </p:tavLst>
                                    </p:anim>
                                    <p:anim calcmode="lin" valueType="num">
                                      <p:cBhvr additive="base">
                                        <p:cTn id="57" dur="500" fill="hold"/>
                                        <p:tgtEl>
                                          <p:spTgt spid="2"/>
                                        </p:tgtEl>
                                        <p:attrNameLst>
                                          <p:attrName>ppt_y</p:attrName>
                                        </p:attrNameLst>
                                      </p:cBhvr>
                                      <p:tavLst>
                                        <p:tav tm="0">
                                          <p:val>
                                            <p:strVal val="1+#ppt_h/2"/>
                                          </p:val>
                                        </p:tav>
                                        <p:tav tm="100000">
                                          <p:val>
                                            <p:strVal val="#ppt_y"/>
                                          </p:val>
                                        </p:tav>
                                      </p:tavLst>
                                    </p:anim>
                                  </p:childTnLst>
                                </p:cTn>
                              </p:par>
                            </p:childTnLst>
                          </p:cTn>
                        </p:par>
                        <p:par>
                          <p:cTn id="58" fill="hold">
                            <p:stCondLst>
                              <p:cond delay="6299"/>
                            </p:stCondLst>
                            <p:childTnLst>
                              <p:par>
                                <p:cTn id="59" presetID="12" presetClass="entr" presetSubtype="8"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p:tgtEl>
                                          <p:spTgt spid="36"/>
                                        </p:tgtEl>
                                        <p:attrNameLst>
                                          <p:attrName>ppt_x</p:attrName>
                                        </p:attrNameLst>
                                      </p:cBhvr>
                                      <p:tavLst>
                                        <p:tav tm="0">
                                          <p:val>
                                            <p:strVal val="#ppt_x-#ppt_w*1.125000"/>
                                          </p:val>
                                        </p:tav>
                                        <p:tav tm="100000">
                                          <p:val>
                                            <p:strVal val="#ppt_x"/>
                                          </p:val>
                                        </p:tav>
                                      </p:tavLst>
                                    </p:anim>
                                    <p:animEffect transition="in" filter="wipe(right)">
                                      <p:cBhvr>
                                        <p:cTn id="62" dur="500"/>
                                        <p:tgtEl>
                                          <p:spTgt spid="36"/>
                                        </p:tgtEl>
                                      </p:cBhvr>
                                    </p:animEffect>
                                  </p:childTnLst>
                                </p:cTn>
                              </p:par>
                            </p:childTnLst>
                          </p:cTn>
                        </p:par>
                        <p:par>
                          <p:cTn id="63" fill="hold">
                            <p:stCondLst>
                              <p:cond delay="6799"/>
                            </p:stCondLst>
                            <p:childTnLst>
                              <p:par>
                                <p:cTn id="64" presetID="22" presetClass="entr" presetSubtype="4" fill="hold" nodeType="after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wipe(down)">
                                      <p:cBhvr>
                                        <p:cTn id="66" dur="500"/>
                                        <p:tgtEl>
                                          <p:spTgt spid="40"/>
                                        </p:tgtEl>
                                      </p:cBhvr>
                                    </p:animEffect>
                                  </p:childTnLst>
                                </p:cTn>
                              </p:par>
                            </p:childTnLst>
                          </p:cTn>
                        </p:par>
                        <p:par>
                          <p:cTn id="67" fill="hold">
                            <p:stCondLst>
                              <p:cond delay="7299"/>
                            </p:stCondLst>
                            <p:childTnLst>
                              <p:par>
                                <p:cTn id="68" presetID="2" presetClass="entr" presetSubtype="4" fill="hold" grpId="0" nodeType="afterEffect">
                                  <p:stCondLst>
                                    <p:cond delay="0"/>
                                  </p:stCondLst>
                                  <p:childTnLst>
                                    <p:set>
                                      <p:cBhvr>
                                        <p:cTn id="69" dur="1" fill="hold">
                                          <p:stCondLst>
                                            <p:cond delay="0"/>
                                          </p:stCondLst>
                                        </p:cTn>
                                        <p:tgtEl>
                                          <p:spTgt spid="4"/>
                                        </p:tgtEl>
                                        <p:attrNameLst>
                                          <p:attrName>style.visibility</p:attrName>
                                        </p:attrNameLst>
                                      </p:cBhvr>
                                      <p:to>
                                        <p:strVal val="visible"/>
                                      </p:to>
                                    </p:set>
                                    <p:anim calcmode="lin" valueType="num">
                                      <p:cBhvr additive="base">
                                        <p:cTn id="70" dur="500" fill="hold"/>
                                        <p:tgtEl>
                                          <p:spTgt spid="4"/>
                                        </p:tgtEl>
                                        <p:attrNameLst>
                                          <p:attrName>ppt_x</p:attrName>
                                        </p:attrNameLst>
                                      </p:cBhvr>
                                      <p:tavLst>
                                        <p:tav tm="0">
                                          <p:val>
                                            <p:strVal val="#ppt_x"/>
                                          </p:val>
                                        </p:tav>
                                        <p:tav tm="100000">
                                          <p:val>
                                            <p:strVal val="#ppt_x"/>
                                          </p:val>
                                        </p:tav>
                                      </p:tavLst>
                                    </p:anim>
                                    <p:anim calcmode="lin" valueType="num">
                                      <p:cBhvr additive="base">
                                        <p:cTn id="7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3" grpId="0" bldLvl="0" animBg="1"/>
      <p:bldP spid="34" grpId="0" bldLvl="0" animBg="1"/>
      <p:bldP spid="35" grpId="0" bldLvl="0" animBg="1"/>
      <p:bldP spid="36" grpId="0" bldLvl="0" animBg="1"/>
      <p:bldP spid="41" grpId="0"/>
      <p:bldP spid="2" grpId="0"/>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确立职业目标的方法和原则</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6300"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二、</a:t>
              </a:r>
              <a:r>
                <a:rPr lang="en-US" altLang="zh-CN" sz="3200" b="1">
                  <a:solidFill>
                    <a:schemeClr val="bg1"/>
                  </a:solidFill>
                  <a:latin typeface="微软雅黑" panose="020B0503020204020204" pitchFamily="34" charset="-122"/>
                  <a:ea typeface="微软雅黑" panose="020B0503020204020204" pitchFamily="34" charset="-122"/>
                </a:rPr>
                <a:t>SWOT</a:t>
              </a:r>
              <a:r>
                <a:rPr lang="zh-CN" altLang="en-US" sz="3200" b="1">
                  <a:solidFill>
                    <a:schemeClr val="bg1"/>
                  </a:solidFill>
                  <a:latin typeface="微软雅黑" panose="020B0503020204020204" pitchFamily="34" charset="-122"/>
                  <a:ea typeface="微软雅黑" panose="020B0503020204020204" pitchFamily="34" charset="-122"/>
                </a:rPr>
                <a:t>分析的步骤</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sp>
        <p:nvSpPr>
          <p:cNvPr id="6" name="矩形 5"/>
          <p:cNvSpPr>
            <a:spLocks noChangeArrowheads="1"/>
          </p:cNvSpPr>
          <p:nvPr/>
        </p:nvSpPr>
        <p:spPr bwMode="auto">
          <a:xfrm>
            <a:off x="457835" y="1789430"/>
            <a:ext cx="8228330" cy="3232785"/>
          </a:xfrm>
          <a:prstGeom prst="rect">
            <a:avLst/>
          </a:prstGeom>
          <a:noFill/>
          <a:ln w="9525">
            <a:noFill/>
            <a:miter lim="800000"/>
          </a:ln>
        </p:spPr>
        <p:txBody>
          <a:bodyPr wrap="square">
            <a:noAutofit/>
          </a:bodyPr>
          <a:p>
            <a:pPr indent="457200" fontAlgn="auto">
              <a:lnSpc>
                <a:spcPts val="2660"/>
              </a:lnSpc>
            </a:pPr>
            <a:r>
              <a:rPr sz="2000" b="1">
                <a:solidFill>
                  <a:srgbClr val="1B4367"/>
                </a:solidFill>
                <a:latin typeface="微软雅黑" panose="020B0503020204020204" pitchFamily="34" charset="-122"/>
                <a:ea typeface="微软雅黑" panose="020B0503020204020204" pitchFamily="34" charset="-122"/>
              </a:rPr>
              <a:t>（一）评估自己的长处和短处</a:t>
            </a:r>
            <a:endParaRPr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我们每个人都有自己独特的技能、天赋和能力，每个人都有擅长的领域，如有的人喜欢做办公室文员，有的人喜欢跑市场等。我们可以做个表，列出自己喜欢做和不喜欢做的事情与原因，找出强势面和弱势面。</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sz="2000" b="1">
                <a:solidFill>
                  <a:srgbClr val="1B4367"/>
                </a:solidFill>
                <a:latin typeface="微软雅黑" panose="020B0503020204020204" pitchFamily="34" charset="-122"/>
                <a:ea typeface="微软雅黑" panose="020B0503020204020204" pitchFamily="34" charset="-122"/>
              </a:rPr>
              <a:t>（二）找出自己的职业机会和威胁</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不同的行业面临着不同的外部机会和威胁，找出这些外界因素将帮助自己成功地找到一份适合的工作。我们可以选择一两个感兴趣的行业，然后认真评估该行业所面临的机会和威胁。</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90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确立职业目标的方法和原则</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6300"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二、</a:t>
              </a:r>
              <a:r>
                <a:rPr lang="en-US" altLang="zh-CN" sz="3200" b="1">
                  <a:solidFill>
                    <a:schemeClr val="bg1"/>
                  </a:solidFill>
                  <a:latin typeface="微软雅黑" panose="020B0503020204020204" pitchFamily="34" charset="-122"/>
                  <a:ea typeface="微软雅黑" panose="020B0503020204020204" pitchFamily="34" charset="-122"/>
                </a:rPr>
                <a:t>SWOT</a:t>
              </a:r>
              <a:r>
                <a:rPr lang="zh-CN" altLang="en-US" sz="3200" b="1">
                  <a:solidFill>
                    <a:schemeClr val="bg1"/>
                  </a:solidFill>
                  <a:latin typeface="微软雅黑" panose="020B0503020204020204" pitchFamily="34" charset="-122"/>
                  <a:ea typeface="微软雅黑" panose="020B0503020204020204" pitchFamily="34" charset="-122"/>
                </a:rPr>
                <a:t>分析的步骤</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sp>
        <p:nvSpPr>
          <p:cNvPr id="6" name="矩形 5"/>
          <p:cNvSpPr>
            <a:spLocks noChangeArrowheads="1"/>
          </p:cNvSpPr>
          <p:nvPr/>
        </p:nvSpPr>
        <p:spPr bwMode="auto">
          <a:xfrm>
            <a:off x="457835" y="1789430"/>
            <a:ext cx="8228330" cy="3232785"/>
          </a:xfrm>
          <a:prstGeom prst="rect">
            <a:avLst/>
          </a:prstGeom>
          <a:noFill/>
          <a:ln w="9525">
            <a:noFill/>
            <a:miter lim="800000"/>
          </a:ln>
        </p:spPr>
        <p:txBody>
          <a:bodyPr wrap="square">
            <a:noAutofit/>
          </a:bodyPr>
          <a:p>
            <a:pPr indent="457200" fontAlgn="auto">
              <a:lnSpc>
                <a:spcPts val="2660"/>
              </a:lnSpc>
            </a:pPr>
            <a:r>
              <a:rPr sz="2000" b="1">
                <a:solidFill>
                  <a:srgbClr val="1B4367"/>
                </a:solidFill>
                <a:latin typeface="微软雅黑" panose="020B0503020204020204" pitchFamily="34" charset="-122"/>
                <a:ea typeface="微软雅黑" panose="020B0503020204020204" pitchFamily="34" charset="-122"/>
              </a:rPr>
              <a:t>（三）提纲式地列出今后 5 年内的职业目标</a:t>
            </a:r>
            <a:endParaRPr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对自己做一个 SWOT 分析评估，列出自己毕业后 5 年内最想实现的 4~5 个职业目标。这些目标可以是想从事哪一种职业、将管理多少人、希望自己拿到哪一级别的薪水等。</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sz="2000" b="1">
                <a:solidFill>
                  <a:srgbClr val="1B4367"/>
                </a:solidFill>
                <a:latin typeface="微软雅黑" panose="020B0503020204020204" pitchFamily="34" charset="-122"/>
                <a:ea typeface="微软雅黑" panose="020B0503020204020204" pitchFamily="34" charset="-122"/>
              </a:rPr>
              <a:t>（四）提纲式地列出一份今后 5 年的职业行动计划</a:t>
            </a:r>
            <a:endParaRPr sz="20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这一步主要涉及一些具体的内容。拟出一份实现上述第三步列出的每一目标的行动计划，并且详细地说明为了实现每一目标需要做的每一件事，以及完成这些事的时间。</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90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确立职业目标的方法和原则</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5" name="矩形 4"/>
          <p:cNvSpPr>
            <a:spLocks noChangeArrowheads="1"/>
          </p:cNvSpPr>
          <p:nvPr/>
        </p:nvSpPr>
        <p:spPr bwMode="auto">
          <a:xfrm>
            <a:off x="709295" y="827405"/>
            <a:ext cx="4930775" cy="583565"/>
          </a:xfrm>
          <a:prstGeom prst="rect">
            <a:avLst/>
          </a:prstGeom>
          <a:noFill/>
          <a:ln w="9525">
            <a:noFill/>
            <a:miter lim="800000"/>
          </a:ln>
        </p:spPr>
        <p:txBody>
          <a:bodyPr wrap="square">
            <a:spAutoFit/>
          </a:bodyPr>
          <a:p>
            <a:pPr algn="just"/>
            <a:r>
              <a:rPr lang="zh-CN" sz="3200" b="1">
                <a:solidFill>
                  <a:srgbClr val="1B4367"/>
                </a:solidFill>
                <a:latin typeface="微软雅黑" panose="020B0503020204020204" pitchFamily="34" charset="-122"/>
                <a:ea typeface="微软雅黑" panose="020B0503020204020204" pitchFamily="34" charset="-122"/>
              </a:rPr>
              <a:t>三、确立目标的原则</a:t>
            </a:r>
            <a:endParaRPr lang="zh-CN" sz="3200" b="1">
              <a:solidFill>
                <a:srgbClr val="1B4367"/>
              </a:solidFill>
              <a:latin typeface="微软雅黑" panose="020B0503020204020204" pitchFamily="34" charset="-122"/>
              <a:ea typeface="微软雅黑" panose="020B0503020204020204" pitchFamily="34" charset="-122"/>
            </a:endParaRPr>
          </a:p>
        </p:txBody>
      </p:sp>
      <p:grpSp>
        <p:nvGrpSpPr>
          <p:cNvPr id="3" name="组合 2"/>
          <p:cNvGrpSpPr/>
          <p:nvPr>
            <p:custDataLst>
              <p:tags r:id="rId1"/>
            </p:custDataLst>
          </p:nvPr>
        </p:nvGrpSpPr>
        <p:grpSpPr>
          <a:xfrm>
            <a:off x="194758" y="1602338"/>
            <a:ext cx="1656184" cy="1210447"/>
            <a:chOff x="5741988" y="2093068"/>
            <a:chExt cx="4459288" cy="3259138"/>
          </a:xfrm>
        </p:grpSpPr>
        <p:sp>
          <p:nvSpPr>
            <p:cNvPr id="4" name="Freeform 20"/>
            <p:cNvSpPr/>
            <p:nvPr>
              <p:custDataLst>
                <p:tags r:id="rId2"/>
              </p:custDataLst>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85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2" name="Rectangle 9"/>
            <p:cNvSpPr>
              <a:spLocks noChangeArrowheads="1"/>
            </p:cNvSpPr>
            <p:nvPr>
              <p:custDataLst>
                <p:tags r:id="rId3"/>
              </p:custDataLst>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8" name="Rectangle 10"/>
            <p:cNvSpPr>
              <a:spLocks noChangeArrowheads="1"/>
            </p:cNvSpPr>
            <p:nvPr>
              <p:custDataLst>
                <p:tags r:id="rId4"/>
              </p:custDataLst>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10" name="Rectangle 11"/>
            <p:cNvSpPr>
              <a:spLocks noChangeArrowheads="1"/>
            </p:cNvSpPr>
            <p:nvPr>
              <p:custDataLst>
                <p:tags r:id="rId5"/>
              </p:custDataLst>
            </p:nvPr>
          </p:nvSpPr>
          <p:spPr bwMode="auto">
            <a:xfrm>
              <a:off x="8709026" y="3615481"/>
              <a:ext cx="268288" cy="107950"/>
            </a:xfrm>
            <a:prstGeom prst="rect">
              <a:avLst/>
            </a:prstGeom>
            <a:solidFill>
              <a:schemeClr val="tx2">
                <a:lumMod val="40000"/>
                <a:lumOff val="60000"/>
              </a:schemeClr>
            </a:solidFill>
            <a:ln w="3175" cap="flat">
              <a:solidFill>
                <a:srgbClr val="1BAEB1"/>
              </a:solidFill>
              <a:prstDash val="solid"/>
              <a:miter lim="800000"/>
            </a:ln>
          </p:spPr>
          <p:txBody>
            <a:bodyPr vert="horz" wrap="square" lIns="91440" tIns="45720" rIns="91440" bIns="45720" numCol="1" anchor="t" anchorCtr="0" compatLnSpc="1"/>
            <a:lstStyle/>
            <a:p>
              <a:endParaRPr lang="zh-CN" altLang="en-US"/>
            </a:p>
          </p:txBody>
        </p:sp>
        <p:sp>
          <p:nvSpPr>
            <p:cNvPr id="11" name="Rectangle 12"/>
            <p:cNvSpPr>
              <a:spLocks noChangeArrowheads="1"/>
            </p:cNvSpPr>
            <p:nvPr>
              <p:custDataLst>
                <p:tags r:id="rId6"/>
              </p:custDataLst>
            </p:nvPr>
          </p:nvSpPr>
          <p:spPr bwMode="auto">
            <a:xfrm>
              <a:off x="8709026" y="3723431"/>
              <a:ext cx="268288" cy="106363"/>
            </a:xfrm>
            <a:prstGeom prst="rect">
              <a:avLst/>
            </a:prstGeom>
            <a:solidFill>
              <a:schemeClr val="tx2">
                <a:lumMod val="60000"/>
                <a:lumOff val="4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a:p>
          </p:txBody>
        </p:sp>
        <p:sp>
          <p:nvSpPr>
            <p:cNvPr id="12" name="Freeform 13"/>
            <p:cNvSpPr/>
            <p:nvPr>
              <p:custDataLst>
                <p:tags r:id="rId7"/>
              </p:custDataLst>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13" name="Freeform 14"/>
            <p:cNvSpPr/>
            <p:nvPr>
              <p:custDataLst>
                <p:tags r:id="rId8"/>
              </p:custDataLst>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14" name="Freeform 15"/>
            <p:cNvSpPr/>
            <p:nvPr>
              <p:custDataLst>
                <p:tags r:id="rId9"/>
              </p:custDataLst>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15" name="Freeform 16"/>
            <p:cNvSpPr/>
            <p:nvPr>
              <p:custDataLst>
                <p:tags r:id="rId10"/>
              </p:custDataLst>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16" name="Freeform 18"/>
            <p:cNvSpPr/>
            <p:nvPr>
              <p:custDataLst>
                <p:tags r:id="rId11"/>
              </p:custDataLst>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dirty="0"/>
            </a:p>
          </p:txBody>
        </p:sp>
        <p:sp>
          <p:nvSpPr>
            <p:cNvPr id="17" name="Freeform 19"/>
            <p:cNvSpPr/>
            <p:nvPr>
              <p:custDataLst>
                <p:tags r:id="rId12"/>
              </p:custDataLst>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18" name="Freeform 17"/>
            <p:cNvSpPr/>
            <p:nvPr>
              <p:custDataLst>
                <p:tags r:id="rId13"/>
              </p:custDataLst>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a:p>
          </p:txBody>
        </p:sp>
      </p:grpSp>
      <p:grpSp>
        <p:nvGrpSpPr>
          <p:cNvPr id="19" name="组合 18"/>
          <p:cNvGrpSpPr/>
          <p:nvPr>
            <p:custDataLst>
              <p:tags r:id="rId14"/>
            </p:custDataLst>
          </p:nvPr>
        </p:nvGrpSpPr>
        <p:grpSpPr>
          <a:xfrm>
            <a:off x="1308548" y="3695850"/>
            <a:ext cx="1656184" cy="1210447"/>
            <a:chOff x="5741988" y="2093068"/>
            <a:chExt cx="4459288" cy="3259138"/>
          </a:xfrm>
        </p:grpSpPr>
        <p:sp>
          <p:nvSpPr>
            <p:cNvPr id="20" name="Freeform 20"/>
            <p:cNvSpPr/>
            <p:nvPr>
              <p:custDataLst>
                <p:tags r:id="rId15"/>
              </p:custDataLst>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85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21" name="Rectangle 9"/>
            <p:cNvSpPr>
              <a:spLocks noChangeArrowheads="1"/>
            </p:cNvSpPr>
            <p:nvPr>
              <p:custDataLst>
                <p:tags r:id="rId16"/>
              </p:custDataLst>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22" name="Rectangle 10"/>
            <p:cNvSpPr>
              <a:spLocks noChangeArrowheads="1"/>
            </p:cNvSpPr>
            <p:nvPr>
              <p:custDataLst>
                <p:tags r:id="rId17"/>
              </p:custDataLst>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23" name="Rectangle 11"/>
            <p:cNvSpPr>
              <a:spLocks noChangeArrowheads="1"/>
            </p:cNvSpPr>
            <p:nvPr>
              <p:custDataLst>
                <p:tags r:id="rId18"/>
              </p:custDataLst>
            </p:nvPr>
          </p:nvSpPr>
          <p:spPr bwMode="auto">
            <a:xfrm>
              <a:off x="8709026" y="3615481"/>
              <a:ext cx="268288" cy="107950"/>
            </a:xfrm>
            <a:prstGeom prst="rect">
              <a:avLst/>
            </a:prstGeom>
            <a:solidFill>
              <a:schemeClr val="tx2">
                <a:lumMod val="40000"/>
                <a:lumOff val="6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a:p>
          </p:txBody>
        </p:sp>
        <p:sp>
          <p:nvSpPr>
            <p:cNvPr id="25" name="Rectangle 12"/>
            <p:cNvSpPr>
              <a:spLocks noChangeArrowheads="1"/>
            </p:cNvSpPr>
            <p:nvPr>
              <p:custDataLst>
                <p:tags r:id="rId19"/>
              </p:custDataLst>
            </p:nvPr>
          </p:nvSpPr>
          <p:spPr bwMode="auto">
            <a:xfrm>
              <a:off x="8709026" y="3723431"/>
              <a:ext cx="268288" cy="106363"/>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27" name="Freeform 13"/>
            <p:cNvSpPr/>
            <p:nvPr>
              <p:custDataLst>
                <p:tags r:id="rId20"/>
              </p:custDataLst>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28" name="Freeform 14"/>
            <p:cNvSpPr/>
            <p:nvPr>
              <p:custDataLst>
                <p:tags r:id="rId21"/>
              </p:custDataLst>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29" name="Freeform 15"/>
            <p:cNvSpPr/>
            <p:nvPr>
              <p:custDataLst>
                <p:tags r:id="rId22"/>
              </p:custDataLst>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30" name="Freeform 16"/>
            <p:cNvSpPr/>
            <p:nvPr>
              <p:custDataLst>
                <p:tags r:id="rId23"/>
              </p:custDataLst>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31" name="Freeform 18"/>
            <p:cNvSpPr/>
            <p:nvPr>
              <p:custDataLst>
                <p:tags r:id="rId24"/>
              </p:custDataLst>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32" name="Freeform 19"/>
            <p:cNvSpPr/>
            <p:nvPr>
              <p:custDataLst>
                <p:tags r:id="rId25"/>
              </p:custDataLst>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33" name="Freeform 17"/>
            <p:cNvSpPr/>
            <p:nvPr>
              <p:custDataLst>
                <p:tags r:id="rId26"/>
              </p:custDataLst>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a:p>
          </p:txBody>
        </p:sp>
      </p:grpSp>
      <p:grpSp>
        <p:nvGrpSpPr>
          <p:cNvPr id="55" name="组合 54"/>
          <p:cNvGrpSpPr/>
          <p:nvPr>
            <p:custDataLst>
              <p:tags r:id="rId27"/>
            </p:custDataLst>
          </p:nvPr>
        </p:nvGrpSpPr>
        <p:grpSpPr>
          <a:xfrm flipH="1">
            <a:off x="7308181" y="2320656"/>
            <a:ext cx="1656184" cy="1210447"/>
            <a:chOff x="5741988" y="2093068"/>
            <a:chExt cx="4459288" cy="3259138"/>
          </a:xfrm>
        </p:grpSpPr>
        <p:sp>
          <p:nvSpPr>
            <p:cNvPr id="56" name="Freeform 20"/>
            <p:cNvSpPr/>
            <p:nvPr>
              <p:custDataLst>
                <p:tags r:id="rId28"/>
              </p:custDataLst>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75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57" name="Rectangle 9"/>
            <p:cNvSpPr>
              <a:spLocks noChangeArrowheads="1"/>
            </p:cNvSpPr>
            <p:nvPr>
              <p:custDataLst>
                <p:tags r:id="rId29"/>
              </p:custDataLst>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58" name="Rectangle 10"/>
            <p:cNvSpPr>
              <a:spLocks noChangeArrowheads="1"/>
            </p:cNvSpPr>
            <p:nvPr>
              <p:custDataLst>
                <p:tags r:id="rId30"/>
              </p:custDataLst>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59" name="Rectangle 11"/>
            <p:cNvSpPr>
              <a:spLocks noChangeArrowheads="1"/>
            </p:cNvSpPr>
            <p:nvPr>
              <p:custDataLst>
                <p:tags r:id="rId31"/>
              </p:custDataLst>
            </p:nvPr>
          </p:nvSpPr>
          <p:spPr bwMode="auto">
            <a:xfrm>
              <a:off x="8709026" y="3615481"/>
              <a:ext cx="268288" cy="107950"/>
            </a:xfrm>
            <a:prstGeom prst="rect">
              <a:avLst/>
            </a:prstGeom>
            <a:solidFill>
              <a:schemeClr val="tx2">
                <a:lumMod val="40000"/>
                <a:lumOff val="6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a:p>
          </p:txBody>
        </p:sp>
        <p:sp>
          <p:nvSpPr>
            <p:cNvPr id="60" name="Rectangle 12"/>
            <p:cNvSpPr>
              <a:spLocks noChangeArrowheads="1"/>
            </p:cNvSpPr>
            <p:nvPr>
              <p:custDataLst>
                <p:tags r:id="rId32"/>
              </p:custDataLst>
            </p:nvPr>
          </p:nvSpPr>
          <p:spPr bwMode="auto">
            <a:xfrm>
              <a:off x="8709026" y="3723431"/>
              <a:ext cx="268288" cy="106363"/>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61" name="Freeform 13"/>
            <p:cNvSpPr/>
            <p:nvPr>
              <p:custDataLst>
                <p:tags r:id="rId33"/>
              </p:custDataLst>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62" name="Freeform 14"/>
            <p:cNvSpPr/>
            <p:nvPr>
              <p:custDataLst>
                <p:tags r:id="rId34"/>
              </p:custDataLst>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63" name="Freeform 15"/>
            <p:cNvSpPr/>
            <p:nvPr>
              <p:custDataLst>
                <p:tags r:id="rId35"/>
              </p:custDataLst>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64" name="Freeform 16"/>
            <p:cNvSpPr/>
            <p:nvPr>
              <p:custDataLst>
                <p:tags r:id="rId36"/>
              </p:custDataLst>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65" name="Freeform 18"/>
            <p:cNvSpPr/>
            <p:nvPr>
              <p:custDataLst>
                <p:tags r:id="rId37"/>
              </p:custDataLst>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dirty="0"/>
            </a:p>
          </p:txBody>
        </p:sp>
        <p:sp>
          <p:nvSpPr>
            <p:cNvPr id="66" name="Freeform 19"/>
            <p:cNvSpPr/>
            <p:nvPr>
              <p:custDataLst>
                <p:tags r:id="rId38"/>
              </p:custDataLst>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67" name="Freeform 17"/>
            <p:cNvSpPr/>
            <p:nvPr>
              <p:custDataLst>
                <p:tags r:id="rId39"/>
              </p:custDataLst>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a:p>
          </p:txBody>
        </p:sp>
      </p:grpSp>
      <p:grpSp>
        <p:nvGrpSpPr>
          <p:cNvPr id="87" name="组合 86"/>
          <p:cNvGrpSpPr/>
          <p:nvPr>
            <p:custDataLst>
              <p:tags r:id="rId40"/>
            </p:custDataLst>
          </p:nvPr>
        </p:nvGrpSpPr>
        <p:grpSpPr>
          <a:xfrm>
            <a:off x="2086230" y="1842186"/>
            <a:ext cx="817548" cy="817526"/>
            <a:chOff x="3140888" y="1558570"/>
            <a:chExt cx="1005662" cy="1005634"/>
          </a:xfrm>
          <a:solidFill>
            <a:srgbClr val="595959"/>
          </a:solidFill>
        </p:grpSpPr>
        <p:sp>
          <p:nvSpPr>
            <p:cNvPr id="84" name="椭圆 83"/>
            <p:cNvSpPr/>
            <p:nvPr>
              <p:custDataLst>
                <p:tags r:id="rId41"/>
              </p:custDataLst>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85" name="椭圆 84"/>
            <p:cNvSpPr/>
            <p:nvPr>
              <p:custDataLst>
                <p:tags r:id="rId42"/>
              </p:custDataLst>
            </p:nvPr>
          </p:nvSpPr>
          <p:spPr>
            <a:xfrm>
              <a:off x="3229788"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86" name="椭圆 85"/>
          <p:cNvSpPr/>
          <p:nvPr>
            <p:custDataLst>
              <p:tags r:id="rId43"/>
            </p:custDataLst>
          </p:nvPr>
        </p:nvSpPr>
        <p:spPr>
          <a:xfrm>
            <a:off x="2243713" y="1999668"/>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01</a:t>
            </a:r>
            <a:endParaRPr lang="zh-CN" altLang="en-US" sz="1800" dirty="0">
              <a:solidFill>
                <a:srgbClr val="595959"/>
              </a:solidFill>
              <a:latin typeface="Impact" panose="020B0806030902050204" pitchFamily="34" charset="0"/>
            </a:endParaRPr>
          </a:p>
        </p:txBody>
      </p:sp>
      <p:grpSp>
        <p:nvGrpSpPr>
          <p:cNvPr id="94" name="组合 93"/>
          <p:cNvGrpSpPr/>
          <p:nvPr>
            <p:custDataLst>
              <p:tags r:id="rId44"/>
            </p:custDataLst>
          </p:nvPr>
        </p:nvGrpSpPr>
        <p:grpSpPr>
          <a:xfrm>
            <a:off x="3200020" y="3921000"/>
            <a:ext cx="817548" cy="817526"/>
            <a:chOff x="3140888" y="1558570"/>
            <a:chExt cx="1005662" cy="1005634"/>
          </a:xfrm>
          <a:solidFill>
            <a:srgbClr val="595959"/>
          </a:solidFill>
        </p:grpSpPr>
        <p:sp>
          <p:nvSpPr>
            <p:cNvPr id="95" name="椭圆 94"/>
            <p:cNvSpPr/>
            <p:nvPr>
              <p:custDataLst>
                <p:tags r:id="rId45"/>
              </p:custDataLst>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96" name="椭圆 95"/>
            <p:cNvSpPr/>
            <p:nvPr>
              <p:custDataLst>
                <p:tags r:id="rId46"/>
              </p:custDataLst>
            </p:nvPr>
          </p:nvSpPr>
          <p:spPr>
            <a:xfrm>
              <a:off x="3229788"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97" name="椭圆 96"/>
          <p:cNvSpPr/>
          <p:nvPr>
            <p:custDataLst>
              <p:tags r:id="rId47"/>
            </p:custDataLst>
          </p:nvPr>
        </p:nvSpPr>
        <p:spPr>
          <a:xfrm>
            <a:off x="3357503" y="4078482"/>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03</a:t>
            </a:r>
            <a:endParaRPr lang="zh-CN" altLang="en-US" sz="1800" dirty="0">
              <a:solidFill>
                <a:srgbClr val="595959"/>
              </a:solidFill>
              <a:latin typeface="Impact" panose="020B0806030902050204" pitchFamily="34" charset="0"/>
            </a:endParaRPr>
          </a:p>
        </p:txBody>
      </p:sp>
      <p:grpSp>
        <p:nvGrpSpPr>
          <p:cNvPr id="100" name="组合 99"/>
          <p:cNvGrpSpPr/>
          <p:nvPr>
            <p:custDataLst>
              <p:tags r:id="rId48"/>
            </p:custDataLst>
          </p:nvPr>
        </p:nvGrpSpPr>
        <p:grpSpPr>
          <a:xfrm>
            <a:off x="6270497" y="2504551"/>
            <a:ext cx="817548" cy="817526"/>
            <a:chOff x="3140888" y="1558570"/>
            <a:chExt cx="1005662" cy="1005634"/>
          </a:xfrm>
          <a:solidFill>
            <a:srgbClr val="595959"/>
          </a:solidFill>
        </p:grpSpPr>
        <p:sp>
          <p:nvSpPr>
            <p:cNvPr id="101" name="椭圆 100"/>
            <p:cNvSpPr/>
            <p:nvPr>
              <p:custDataLst>
                <p:tags r:id="rId49"/>
              </p:custDataLst>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102" name="椭圆 101"/>
            <p:cNvSpPr/>
            <p:nvPr>
              <p:custDataLst>
                <p:tags r:id="rId50"/>
              </p:custDataLst>
            </p:nvPr>
          </p:nvSpPr>
          <p:spPr>
            <a:xfrm>
              <a:off x="3229789"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103" name="椭圆 102"/>
          <p:cNvSpPr/>
          <p:nvPr>
            <p:custDataLst>
              <p:tags r:id="rId51"/>
            </p:custDataLst>
          </p:nvPr>
        </p:nvSpPr>
        <p:spPr>
          <a:xfrm>
            <a:off x="6427980" y="2662033"/>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02</a:t>
            </a:r>
            <a:endParaRPr lang="zh-CN" altLang="en-US" sz="1800" dirty="0">
              <a:solidFill>
                <a:srgbClr val="595959"/>
              </a:solidFill>
              <a:latin typeface="Impact" panose="020B0806030902050204" pitchFamily="34" charset="0"/>
            </a:endParaRPr>
          </a:p>
        </p:txBody>
      </p:sp>
      <p:sp>
        <p:nvSpPr>
          <p:cNvPr id="34" name="矩形 33"/>
          <p:cNvSpPr>
            <a:spLocks noChangeArrowheads="1"/>
          </p:cNvSpPr>
          <p:nvPr>
            <p:custDataLst>
              <p:tags r:id="rId52"/>
            </p:custDataLst>
          </p:nvPr>
        </p:nvSpPr>
        <p:spPr bwMode="auto">
          <a:xfrm>
            <a:off x="3018790" y="1999615"/>
            <a:ext cx="3251835" cy="429895"/>
          </a:xfrm>
          <a:prstGeom prst="rect">
            <a:avLst/>
          </a:prstGeom>
          <a:noFill/>
          <a:ln w="9525">
            <a:noFill/>
            <a:miter lim="800000"/>
          </a:ln>
        </p:spPr>
        <p:txBody>
          <a:bodyPr wrap="square">
            <a:noAutofit/>
          </a:bodyPr>
          <a:p>
            <a:pPr indent="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rPr>
              <a:t>职业生涯设计首先要“</a:t>
            </a:r>
            <a:r>
              <a:rPr lang="zh-CN" altLang="en-US" sz="1800" b="1">
                <a:solidFill>
                  <a:srgbClr val="1B4367"/>
                </a:solidFill>
                <a:latin typeface="微软雅黑" panose="020B0503020204020204" pitchFamily="34" charset="-122"/>
                <a:ea typeface="微软雅黑" panose="020B0503020204020204" pitchFamily="34" charset="-122"/>
              </a:rPr>
              <a:t>定向</a:t>
            </a:r>
            <a:r>
              <a:rPr lang="zh-CN" altLang="en-US" sz="1800">
                <a:solidFill>
                  <a:schemeClr val="tx1"/>
                </a:solidFill>
                <a:latin typeface="微软雅黑" panose="020B0503020204020204" pitchFamily="34" charset="-122"/>
                <a:ea typeface="微软雅黑" panose="020B0503020204020204" pitchFamily="34" charset="-122"/>
              </a:rPr>
              <a:t>”</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35" name="矩形 34"/>
          <p:cNvSpPr>
            <a:spLocks noChangeArrowheads="1"/>
          </p:cNvSpPr>
          <p:nvPr>
            <p:custDataLst>
              <p:tags r:id="rId53"/>
            </p:custDataLst>
          </p:nvPr>
        </p:nvSpPr>
        <p:spPr bwMode="auto">
          <a:xfrm>
            <a:off x="2631440" y="2734945"/>
            <a:ext cx="3509645" cy="429895"/>
          </a:xfrm>
          <a:prstGeom prst="rect">
            <a:avLst/>
          </a:prstGeom>
          <a:noFill/>
          <a:ln w="9525">
            <a:noFill/>
            <a:miter lim="800000"/>
          </a:ln>
        </p:spPr>
        <p:txBody>
          <a:bodyPr wrap="square">
            <a:noAutofit/>
          </a:bodyPr>
          <a:p>
            <a:pPr indent="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rPr>
              <a:t>“</a:t>
            </a:r>
            <a:r>
              <a:rPr lang="zh-CN" altLang="en-US" sz="1800" b="1">
                <a:solidFill>
                  <a:srgbClr val="1B4367"/>
                </a:solidFill>
                <a:latin typeface="微软雅黑" panose="020B0503020204020204" pitchFamily="34" charset="-122"/>
                <a:ea typeface="微软雅黑" panose="020B0503020204020204" pitchFamily="34" charset="-122"/>
              </a:rPr>
              <a:t>定点</a:t>
            </a:r>
            <a:r>
              <a:rPr lang="zh-CN" altLang="en-US" sz="1800">
                <a:solidFill>
                  <a:schemeClr val="tx1"/>
                </a:solidFill>
                <a:latin typeface="微软雅黑" panose="020B0503020204020204" pitchFamily="34" charset="-122"/>
                <a:ea typeface="微软雅黑" panose="020B0503020204020204" pitchFamily="34" charset="-122"/>
              </a:rPr>
              <a:t>”就是定职业发展的地点</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36" name="矩形 35"/>
          <p:cNvSpPr>
            <a:spLocks noChangeArrowheads="1"/>
          </p:cNvSpPr>
          <p:nvPr>
            <p:custDataLst>
              <p:tags r:id="rId54"/>
            </p:custDataLst>
          </p:nvPr>
        </p:nvSpPr>
        <p:spPr bwMode="auto">
          <a:xfrm>
            <a:off x="4081780" y="3757930"/>
            <a:ext cx="3681730" cy="1099185"/>
          </a:xfrm>
          <a:prstGeom prst="rect">
            <a:avLst/>
          </a:prstGeom>
          <a:noFill/>
          <a:ln w="9525">
            <a:noFill/>
            <a:miter lim="800000"/>
          </a:ln>
        </p:spPr>
        <p:txBody>
          <a:bodyPr wrap="square">
            <a:noAutofit/>
          </a:bodyPr>
          <a:p>
            <a:pPr indent="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择业前要对自己的水平、能力、薪资期望、心理承受度等进行全面分析，做出较准确的</a:t>
            </a:r>
            <a:r>
              <a:rPr lang="zh-CN" altLang="en-US" sz="1800" b="1">
                <a:solidFill>
                  <a:srgbClr val="1B4367"/>
                </a:solidFill>
                <a:latin typeface="微软雅黑" panose="020B0503020204020204" pitchFamily="34" charset="-122"/>
                <a:ea typeface="微软雅黑" panose="020B0503020204020204" pitchFamily="34" charset="-122"/>
              </a:rPr>
              <a:t>定位</a:t>
            </a:r>
            <a:endParaRPr lang="zh-CN" altLang="en-US" sz="1800" b="1">
              <a:solidFill>
                <a:srgbClr val="1B436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900"/>
                                  </p:stCondLst>
                                  <p:childTnLst>
                                    <p:set>
                                      <p:cBhvr>
                                        <p:cTn id="19" dur="1" fill="hold">
                                          <p:stCondLst>
                                            <p:cond delay="0"/>
                                          </p:stCondLst>
                                        </p:cTn>
                                        <p:tgtEl>
                                          <p:spTgt spid="34"/>
                                        </p:tgtEl>
                                        <p:attrNameLst>
                                          <p:attrName>style.visibility</p:attrName>
                                        </p:attrNameLst>
                                      </p:cBhvr>
                                      <p:to>
                                        <p:strVal val="visible"/>
                                      </p:to>
                                    </p:set>
                                    <p:animEffect transition="in" filter="wipe(up)">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35"/>
                                        </p:tgtEl>
                                        <p:attrNameLst>
                                          <p:attrName>style.visibility</p:attrName>
                                        </p:attrNameLst>
                                      </p:cBhvr>
                                      <p:to>
                                        <p:strVal val="visible"/>
                                      </p:to>
                                    </p:set>
                                    <p:animEffect transition="in" filter="wipe(up)">
                                      <p:cBhvr>
                                        <p:cTn id="25" dur="500"/>
                                        <p:tgtEl>
                                          <p:spTgt spid="3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900"/>
                                  </p:stCondLst>
                                  <p:childTnLst>
                                    <p:set>
                                      <p:cBhvr>
                                        <p:cTn id="29" dur="1" fill="hold">
                                          <p:stCondLst>
                                            <p:cond delay="0"/>
                                          </p:stCondLst>
                                        </p:cTn>
                                        <p:tgtEl>
                                          <p:spTgt spid="36"/>
                                        </p:tgtEl>
                                        <p:attrNameLst>
                                          <p:attrName>style.visibility</p:attrName>
                                        </p:attrNameLst>
                                      </p:cBhvr>
                                      <p:to>
                                        <p:strVal val="visible"/>
                                      </p:to>
                                    </p:set>
                                    <p:animEffect transition="in" filter="wipe(up)">
                                      <p:cBhvr>
                                        <p:cTn id="3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4" grpId="0"/>
      <p:bldP spid="35" grpId="0"/>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椭圆 1"/>
          <p:cNvSpPr>
            <a:spLocks noChangeAspect="1"/>
          </p:cNvSpPr>
          <p:nvPr/>
        </p:nvSpPr>
        <p:spPr>
          <a:xfrm>
            <a:off x="3549521" y="975995"/>
            <a:ext cx="2040255" cy="2040255"/>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624103" y="3278716"/>
            <a:ext cx="4171762" cy="591185"/>
          </a:xfrm>
          <a:prstGeom prst="rect">
            <a:avLst/>
          </a:prstGeom>
          <a:noFill/>
        </p:spPr>
        <p:txBody>
          <a:bodyPr wrap="square" lIns="68580" tIns="34290" rIns="68580" bIns="34290" rtlCol="0">
            <a:spAutoFit/>
          </a:bodyPr>
          <a:lstStyle/>
          <a:p>
            <a:pPr algn="ctr"/>
            <a:r>
              <a:rPr lang="zh-CN" altLang="en-US" sz="3400" b="1" dirty="0">
                <a:solidFill>
                  <a:srgbClr val="1B4367"/>
                </a:solidFill>
                <a:cs typeface="+mn-ea"/>
                <a:sym typeface="+mn-lt"/>
              </a:rPr>
              <a:t>规划职业生涯</a:t>
            </a:r>
            <a:endParaRPr lang="zh-CN" altLang="en-US" sz="3400" b="1" dirty="0">
              <a:solidFill>
                <a:srgbClr val="1B4367"/>
              </a:solidFill>
              <a:cs typeface="+mn-ea"/>
              <a:sym typeface="+mn-lt"/>
            </a:endParaRPr>
          </a:p>
        </p:txBody>
      </p:sp>
      <p:sp>
        <p:nvSpPr>
          <p:cNvPr id="95" name="文本框 11"/>
          <p:cNvSpPr txBox="1"/>
          <p:nvPr/>
        </p:nvSpPr>
        <p:spPr>
          <a:xfrm>
            <a:off x="3176459" y="1769745"/>
            <a:ext cx="2786380" cy="452755"/>
          </a:xfrm>
          <a:prstGeom prst="rect">
            <a:avLst/>
          </a:prstGeom>
          <a:noFill/>
        </p:spPr>
        <p:txBody>
          <a:bodyPr wrap="square" lIns="68580" tIns="34290" rIns="68580" bIns="34290" rtlCol="0">
            <a:spAutoFit/>
          </a:bodyPr>
          <a:lstStyle/>
          <a:p>
            <a:pPr algn="ctr">
              <a:lnSpc>
                <a:spcPts val="3000"/>
              </a:lnSpc>
            </a:pPr>
            <a:r>
              <a:rPr lang="zh-CN" sz="4000" dirty="0">
                <a:solidFill>
                  <a:schemeClr val="bg1"/>
                </a:solidFill>
                <a:cs typeface="+mn-ea"/>
                <a:sym typeface="+mn-lt"/>
              </a:rPr>
              <a:t>模块四</a:t>
            </a:r>
            <a:r>
              <a:rPr lang="en-US" altLang="zh-CN" sz="4000" dirty="0" smtClean="0">
                <a:solidFill>
                  <a:schemeClr val="bg1"/>
                </a:solidFill>
                <a:cs typeface="+mn-ea"/>
                <a:sym typeface="+mn-lt"/>
              </a:rPr>
              <a:t> </a:t>
            </a:r>
            <a:endParaRPr lang="en-US" altLang="zh-CN" sz="4000" dirty="0" smtClean="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6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95"/>
                                        </p:tgtEl>
                                        <p:attrNameLst>
                                          <p:attrName>style.visibility</p:attrName>
                                        </p:attrNameLst>
                                      </p:cBhvr>
                                      <p:to>
                                        <p:strVal val="visible"/>
                                      </p:to>
                                    </p:set>
                                    <p:anim calcmode="lin" valueType="num">
                                      <p:cBhvr>
                                        <p:cTn id="11" dur="500" fill="hold"/>
                                        <p:tgtEl>
                                          <p:spTgt spid="95"/>
                                        </p:tgtEl>
                                        <p:attrNameLst>
                                          <p:attrName>ppt_w</p:attrName>
                                        </p:attrNameLst>
                                      </p:cBhvr>
                                      <p:tavLst>
                                        <p:tav tm="0">
                                          <p:val>
                                            <p:fltVal val="0"/>
                                          </p:val>
                                        </p:tav>
                                        <p:tav tm="100000">
                                          <p:val>
                                            <p:strVal val="#ppt_w"/>
                                          </p:val>
                                        </p:tav>
                                      </p:tavLst>
                                    </p:anim>
                                    <p:anim calcmode="lin" valueType="num">
                                      <p:cBhvr>
                                        <p:cTn id="12" dur="500" fill="hold"/>
                                        <p:tgtEl>
                                          <p:spTgt spid="95"/>
                                        </p:tgtEl>
                                        <p:attrNameLst>
                                          <p:attrName>ppt_h</p:attrName>
                                        </p:attrNameLst>
                                      </p:cBhvr>
                                      <p:tavLst>
                                        <p:tav tm="0">
                                          <p:val>
                                            <p:fltVal val="0"/>
                                          </p:val>
                                        </p:tav>
                                        <p:tav tm="100000">
                                          <p:val>
                                            <p:strVal val="#ppt_h"/>
                                          </p:val>
                                        </p:tav>
                                      </p:tavLst>
                                    </p:anim>
                                    <p:animEffect transition="in" filter="fade">
                                      <p:cBhvr>
                                        <p:cTn id="13" dur="500"/>
                                        <p:tgtEl>
                                          <p:spTgt spid="95"/>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2"/>
                                        </p:tgtEl>
                                        <p:attrNameLst>
                                          <p:attrName>ppt_y</p:attrName>
                                        </p:attrNameLst>
                                      </p:cBhvr>
                                      <p:tavLst>
                                        <p:tav tm="0">
                                          <p:val>
                                            <p:strVal val="#ppt_y"/>
                                          </p:val>
                                        </p:tav>
                                        <p:tav tm="100000">
                                          <p:val>
                                            <p:strVal val="#ppt_y"/>
                                          </p:val>
                                        </p:tav>
                                      </p:tavLst>
                                    </p:anim>
                                    <p:anim calcmode="lin" valueType="num">
                                      <p:cBhvr>
                                        <p:cTn id="1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2" grpId="0"/>
      <p:bldP spid="9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确立职业目标的方法和原则</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5" name="矩形 4"/>
          <p:cNvSpPr>
            <a:spLocks noChangeArrowheads="1"/>
          </p:cNvSpPr>
          <p:nvPr/>
        </p:nvSpPr>
        <p:spPr bwMode="auto">
          <a:xfrm>
            <a:off x="709295" y="827405"/>
            <a:ext cx="4930775" cy="583565"/>
          </a:xfrm>
          <a:prstGeom prst="rect">
            <a:avLst/>
          </a:prstGeom>
          <a:noFill/>
          <a:ln w="9525">
            <a:noFill/>
            <a:miter lim="800000"/>
          </a:ln>
        </p:spPr>
        <p:txBody>
          <a:bodyPr wrap="square">
            <a:spAutoFit/>
          </a:bodyPr>
          <a:p>
            <a:pPr algn="just"/>
            <a:r>
              <a:rPr lang="zh-CN" sz="3200" b="1">
                <a:solidFill>
                  <a:srgbClr val="1B4367"/>
                </a:solidFill>
                <a:latin typeface="微软雅黑" panose="020B0503020204020204" pitchFamily="34" charset="-122"/>
                <a:ea typeface="微软雅黑" panose="020B0503020204020204" pitchFamily="34" charset="-122"/>
              </a:rPr>
              <a:t>三、确立目标的原则</a:t>
            </a:r>
            <a:endParaRPr lang="zh-CN" sz="3200" b="1">
              <a:solidFill>
                <a:srgbClr val="1B4367"/>
              </a:solidFill>
              <a:latin typeface="微软雅黑" panose="020B0503020204020204" pitchFamily="34" charset="-122"/>
              <a:ea typeface="微软雅黑" panose="020B0503020204020204" pitchFamily="34" charset="-122"/>
            </a:endParaRPr>
          </a:p>
        </p:txBody>
      </p:sp>
      <p:sp>
        <p:nvSpPr>
          <p:cNvPr id="36" name="矩形 35"/>
          <p:cNvSpPr>
            <a:spLocks noChangeArrowheads="1"/>
          </p:cNvSpPr>
          <p:nvPr>
            <p:custDataLst>
              <p:tags r:id="rId1"/>
            </p:custDataLst>
          </p:nvPr>
        </p:nvSpPr>
        <p:spPr bwMode="auto">
          <a:xfrm>
            <a:off x="709295" y="1976755"/>
            <a:ext cx="4577080" cy="1623060"/>
          </a:xfrm>
          <a:prstGeom prst="rect">
            <a:avLst/>
          </a:prstGeom>
          <a:noFill/>
          <a:ln w="9525">
            <a:noFill/>
            <a:miter lim="800000"/>
          </a:ln>
        </p:spPr>
        <p:txBody>
          <a:bodyPr wrap="square">
            <a:noAutofit/>
          </a:bodyPr>
          <a:p>
            <a:pPr indent="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除了这“三定”，其实还有很重要的“一定”，就是“</a:t>
            </a:r>
            <a:r>
              <a:rPr lang="zh-CN" altLang="en-US" sz="1800" b="1">
                <a:solidFill>
                  <a:srgbClr val="1B4367"/>
                </a:solidFill>
                <a:latin typeface="微软雅黑" panose="020B0503020204020204" pitchFamily="34" charset="-122"/>
                <a:ea typeface="微软雅黑" panose="020B0503020204020204" pitchFamily="34" charset="-122"/>
              </a:rPr>
              <a:t>定心</a:t>
            </a:r>
            <a:r>
              <a:rPr lang="zh-CN" altLang="en-US" sz="1800">
                <a:solidFill>
                  <a:schemeClr val="tx1"/>
                </a:solidFill>
                <a:latin typeface="微软雅黑" panose="020B0503020204020204" pitchFamily="34" charset="-122"/>
                <a:ea typeface="微软雅黑" panose="020B0503020204020204" pitchFamily="34" charset="-122"/>
              </a:rPr>
              <a:t>”。心神不定、朝三暮四是不可能成功的。要想准确地实现“定向、定点、定位”，首先需要“定心”。</a:t>
            </a:r>
            <a:endParaRPr lang="zh-CN" altLang="en-US" sz="1800">
              <a:solidFill>
                <a:schemeClr val="tx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clrChange>
              <a:clrFrom>
                <a:srgbClr val="FFFFFF">
                  <a:alpha val="100000"/>
                </a:srgbClr>
              </a:clrFrom>
              <a:clrTo>
                <a:srgbClr val="FFFFFF">
                  <a:alpha val="100000"/>
                  <a:alpha val="0"/>
                </a:srgbClr>
              </a:clrTo>
            </a:clrChange>
            <a:grayscl/>
          </a:blip>
          <a:srcRect l="3210" t="14470" r="3790" b="6409"/>
          <a:stretch>
            <a:fillRect/>
          </a:stretch>
        </p:blipFill>
        <p:spPr>
          <a:xfrm>
            <a:off x="5377180" y="1598930"/>
            <a:ext cx="3525520" cy="21151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900"/>
                                  </p:stCondLst>
                                  <p:childTnLst>
                                    <p:set>
                                      <p:cBhvr>
                                        <p:cTn id="19" dur="1" fill="hold">
                                          <p:stCondLst>
                                            <p:cond delay="0"/>
                                          </p:stCondLst>
                                        </p:cTn>
                                        <p:tgtEl>
                                          <p:spTgt spid="36"/>
                                        </p:tgtEl>
                                        <p:attrNameLst>
                                          <p:attrName>style.visibility</p:attrName>
                                        </p:attrNameLst>
                                      </p:cBhvr>
                                      <p:to>
                                        <p:strVal val="visible"/>
                                      </p:to>
                                    </p:set>
                                    <p:animEffect transition="in" filter="wipe(up)">
                                      <p:cBhvr>
                                        <p:cTn id="2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确立职业目标的方法和原则</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pic>
        <p:nvPicPr>
          <p:cNvPr id="2" name="图片 1" descr="SharedScreenshot"/>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4410710" y="639445"/>
            <a:ext cx="4208145" cy="4241165"/>
          </a:xfrm>
          <a:prstGeom prst="rect">
            <a:avLst/>
          </a:prstGeom>
        </p:spPr>
      </p:pic>
      <p:sp>
        <p:nvSpPr>
          <p:cNvPr id="3" name="矩形 2"/>
          <p:cNvSpPr>
            <a:spLocks noChangeArrowheads="1"/>
          </p:cNvSpPr>
          <p:nvPr/>
        </p:nvSpPr>
        <p:spPr bwMode="auto">
          <a:xfrm>
            <a:off x="774700" y="1574165"/>
            <a:ext cx="3395345" cy="658495"/>
          </a:xfrm>
          <a:prstGeom prst="rect">
            <a:avLst/>
          </a:prstGeom>
          <a:noFill/>
          <a:ln w="9525">
            <a:noFill/>
            <a:miter lim="800000"/>
          </a:ln>
        </p:spPr>
        <p:txBody>
          <a:bodyPr wrap="square">
            <a:noAutofit/>
          </a:bodyPr>
          <a:p>
            <a:pPr algn="just"/>
            <a:r>
              <a:rPr lang="zh-CN" sz="3200" b="1">
                <a:solidFill>
                  <a:srgbClr val="1B4367"/>
                </a:solidFill>
                <a:latin typeface="微软雅黑" panose="020B0503020204020204" pitchFamily="34" charset="-122"/>
                <a:ea typeface="微软雅黑" panose="020B0503020204020204" pitchFamily="34" charset="-122"/>
              </a:rPr>
              <a:t>了解毕业后去向</a:t>
            </a:r>
            <a:endParaRPr lang="zh-CN" sz="3200" b="1">
              <a:solidFill>
                <a:srgbClr val="1B4367"/>
              </a:solidFill>
              <a:latin typeface="微软雅黑" panose="020B0503020204020204" pitchFamily="34" charset="-122"/>
              <a:ea typeface="微软雅黑" panose="020B0503020204020204" pitchFamily="34" charset="-122"/>
            </a:endParaRPr>
          </a:p>
        </p:txBody>
      </p:sp>
      <p:grpSp>
        <p:nvGrpSpPr>
          <p:cNvPr id="8" name="Group 106"/>
          <p:cNvGrpSpPr/>
          <p:nvPr/>
        </p:nvGrpSpPr>
        <p:grpSpPr>
          <a:xfrm>
            <a:off x="876935" y="2571750"/>
            <a:ext cx="2609215" cy="1963420"/>
            <a:chOff x="838200" y="1818565"/>
            <a:chExt cx="3000018" cy="2197810"/>
          </a:xfrm>
          <a:solidFill>
            <a:srgbClr val="1B4367">
              <a:alpha val="67000"/>
            </a:srgbClr>
          </a:solidFill>
        </p:grpSpPr>
        <p:grpSp>
          <p:nvGrpSpPr>
            <p:cNvPr id="9" name="Group 36"/>
            <p:cNvGrpSpPr/>
            <p:nvPr/>
          </p:nvGrpSpPr>
          <p:grpSpPr>
            <a:xfrm>
              <a:off x="2019300" y="2381250"/>
              <a:ext cx="644663" cy="1635125"/>
              <a:chOff x="2389188" y="1800226"/>
              <a:chExt cx="828675" cy="2101850"/>
            </a:xfrm>
            <a:grpFill/>
            <a:effectLst>
              <a:innerShdw dist="50800" dir="5400000">
                <a:prstClr val="black">
                  <a:alpha val="20000"/>
                </a:prstClr>
              </a:innerShdw>
            </a:effectLst>
          </p:grpSpPr>
          <p:sp>
            <p:nvSpPr>
              <p:cNvPr id="27" name="Freeform 5"/>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sp>
            <p:nvSpPr>
              <p:cNvPr id="28" name="Freeform 6"/>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grpSp>
        <p:grpSp>
          <p:nvGrpSpPr>
            <p:cNvPr id="10" name="Group 42"/>
            <p:cNvGrpSpPr/>
            <p:nvPr/>
          </p:nvGrpSpPr>
          <p:grpSpPr>
            <a:xfrm>
              <a:off x="2743201" y="2663458"/>
              <a:ext cx="533400" cy="1352917"/>
              <a:chOff x="2389188" y="1800226"/>
              <a:chExt cx="828675" cy="2101850"/>
            </a:xfrm>
            <a:grpFill/>
            <a:effectLst>
              <a:innerShdw dist="50800" dir="5400000">
                <a:prstClr val="black">
                  <a:alpha val="20000"/>
                </a:prstClr>
              </a:innerShdw>
            </a:effectLst>
          </p:grpSpPr>
          <p:sp>
            <p:nvSpPr>
              <p:cNvPr id="25" name="Freeform 5"/>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sp>
            <p:nvSpPr>
              <p:cNvPr id="4" name="Freeform 6"/>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grpSp>
        <p:grpSp>
          <p:nvGrpSpPr>
            <p:cNvPr id="11" name="Group 45"/>
            <p:cNvGrpSpPr/>
            <p:nvPr/>
          </p:nvGrpSpPr>
          <p:grpSpPr>
            <a:xfrm>
              <a:off x="1409700" y="2663458"/>
              <a:ext cx="533400" cy="1352917"/>
              <a:chOff x="2389188" y="1800226"/>
              <a:chExt cx="828675" cy="2101850"/>
            </a:xfrm>
            <a:grpFill/>
            <a:effectLst>
              <a:innerShdw dist="50800" dir="5400000">
                <a:prstClr val="black">
                  <a:alpha val="20000"/>
                </a:prstClr>
              </a:innerShdw>
            </a:effectLst>
          </p:grpSpPr>
          <p:sp>
            <p:nvSpPr>
              <p:cNvPr id="23" name="Freeform 5"/>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sp>
            <p:nvSpPr>
              <p:cNvPr id="7" name="Freeform 6"/>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grpSp>
        <p:grpSp>
          <p:nvGrpSpPr>
            <p:cNvPr id="12" name="Group 48"/>
            <p:cNvGrpSpPr/>
            <p:nvPr/>
          </p:nvGrpSpPr>
          <p:grpSpPr>
            <a:xfrm>
              <a:off x="914400" y="2917825"/>
              <a:ext cx="433113" cy="1098550"/>
              <a:chOff x="2389188" y="1800226"/>
              <a:chExt cx="828675" cy="2101850"/>
            </a:xfrm>
            <a:grpFill/>
            <a:effectLst>
              <a:innerShdw dist="50800" dir="5400000">
                <a:prstClr val="black">
                  <a:alpha val="20000"/>
                </a:prstClr>
              </a:innerShdw>
            </a:effectLst>
          </p:grpSpPr>
          <p:sp>
            <p:nvSpPr>
              <p:cNvPr id="21" name="Freeform 5"/>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sp>
            <p:nvSpPr>
              <p:cNvPr id="22" name="Freeform 6"/>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grpSp>
        <p:grpSp>
          <p:nvGrpSpPr>
            <p:cNvPr id="13" name="Group 51"/>
            <p:cNvGrpSpPr/>
            <p:nvPr/>
          </p:nvGrpSpPr>
          <p:grpSpPr>
            <a:xfrm>
              <a:off x="3390900" y="2917825"/>
              <a:ext cx="433113" cy="1098550"/>
              <a:chOff x="2389188" y="1800226"/>
              <a:chExt cx="828675" cy="2101850"/>
            </a:xfrm>
            <a:grpFill/>
            <a:effectLst>
              <a:innerShdw dist="50800" dir="5400000">
                <a:prstClr val="black">
                  <a:alpha val="20000"/>
                </a:prstClr>
              </a:innerShdw>
            </a:effectLst>
          </p:grpSpPr>
          <p:sp>
            <p:nvSpPr>
              <p:cNvPr id="19" name="Freeform 5"/>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sp>
            <p:nvSpPr>
              <p:cNvPr id="20" name="Freeform 6"/>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grpSp>
        <p:sp>
          <p:nvSpPr>
            <p:cNvPr id="14" name="Freeform 29"/>
            <p:cNvSpPr>
              <a:spLocks noEditPoints="1"/>
            </p:cNvSpPr>
            <p:nvPr/>
          </p:nvSpPr>
          <p:spPr bwMode="auto">
            <a:xfrm>
              <a:off x="2209800" y="1818565"/>
              <a:ext cx="533400" cy="466725"/>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ln w="9525">
              <a:noFill/>
              <a:round/>
            </a:ln>
          </p:spPr>
          <p:txBody>
            <a:bodyPr vert="horz" wrap="square" lIns="91440" tIns="45720" rIns="91440" bIns="45720" numCol="1" anchor="t" anchorCtr="0" compatLnSpc="1"/>
            <a:p>
              <a:pPr defTabSz="1218565">
                <a:defRPr/>
              </a:pPr>
              <a:endParaRPr lang="ar-SA" sz="2400" kern="0">
                <a:solidFill>
                  <a:sysClr val="windowText" lastClr="000000"/>
                </a:solidFill>
              </a:endParaRPr>
            </a:p>
          </p:txBody>
        </p:sp>
        <p:sp>
          <p:nvSpPr>
            <p:cNvPr id="15" name="Freeform 29"/>
            <p:cNvSpPr>
              <a:spLocks noEditPoints="1"/>
            </p:cNvSpPr>
            <p:nvPr/>
          </p:nvSpPr>
          <p:spPr bwMode="auto">
            <a:xfrm>
              <a:off x="2871788" y="2237467"/>
              <a:ext cx="366712" cy="320873"/>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ln w="9525">
              <a:noFill/>
              <a:round/>
            </a:ln>
          </p:spPr>
          <p:txBody>
            <a:bodyPr vert="horz" wrap="square" lIns="91440" tIns="45720" rIns="91440" bIns="45720" numCol="1" anchor="t" anchorCtr="0" compatLnSpc="1"/>
            <a:p>
              <a:pPr defTabSz="1218565">
                <a:defRPr/>
              </a:pPr>
              <a:endParaRPr lang="ar-SA" sz="2400" kern="0">
                <a:solidFill>
                  <a:sysClr val="windowText" lastClr="000000"/>
                </a:solidFill>
              </a:endParaRPr>
            </a:p>
          </p:txBody>
        </p:sp>
        <p:sp>
          <p:nvSpPr>
            <p:cNvPr id="16" name="Freeform 29"/>
            <p:cNvSpPr>
              <a:spLocks noEditPoints="1"/>
            </p:cNvSpPr>
            <p:nvPr/>
          </p:nvSpPr>
          <p:spPr bwMode="auto">
            <a:xfrm>
              <a:off x="3505201" y="2571750"/>
              <a:ext cx="333017" cy="291390"/>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ln w="9525">
              <a:noFill/>
              <a:round/>
            </a:ln>
          </p:spPr>
          <p:txBody>
            <a:bodyPr vert="horz" wrap="square" lIns="91440" tIns="45720" rIns="91440" bIns="45720" numCol="1" anchor="t" anchorCtr="0" compatLnSpc="1"/>
            <a:p>
              <a:pPr defTabSz="1218565">
                <a:defRPr/>
              </a:pPr>
              <a:endParaRPr lang="ar-SA" sz="2400" kern="0">
                <a:solidFill>
                  <a:sysClr val="windowText" lastClr="000000"/>
                </a:solidFill>
              </a:endParaRPr>
            </a:p>
          </p:txBody>
        </p:sp>
        <p:sp>
          <p:nvSpPr>
            <p:cNvPr id="17" name="Freeform 29"/>
            <p:cNvSpPr>
              <a:spLocks noEditPoints="1"/>
            </p:cNvSpPr>
            <p:nvPr/>
          </p:nvSpPr>
          <p:spPr bwMode="auto">
            <a:xfrm flipH="1">
              <a:off x="1371600" y="2266950"/>
              <a:ext cx="366712" cy="320873"/>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ln w="9525">
              <a:noFill/>
              <a:round/>
            </a:ln>
          </p:spPr>
          <p:txBody>
            <a:bodyPr vert="horz" wrap="square" lIns="91440" tIns="45720" rIns="91440" bIns="45720" numCol="1" anchor="t" anchorCtr="0" compatLnSpc="1"/>
            <a:p>
              <a:pPr defTabSz="1218565">
                <a:defRPr/>
              </a:pPr>
              <a:endParaRPr lang="ar-SA" sz="2400" kern="0">
                <a:solidFill>
                  <a:sysClr val="windowText" lastClr="000000"/>
                </a:solidFill>
              </a:endParaRPr>
            </a:p>
          </p:txBody>
        </p:sp>
        <p:sp>
          <p:nvSpPr>
            <p:cNvPr id="18" name="Freeform 29"/>
            <p:cNvSpPr>
              <a:spLocks noEditPoints="1"/>
            </p:cNvSpPr>
            <p:nvPr/>
          </p:nvSpPr>
          <p:spPr bwMode="auto">
            <a:xfrm flipH="1">
              <a:off x="838200" y="2533650"/>
              <a:ext cx="333016" cy="291390"/>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ln w="9525">
              <a:noFill/>
              <a:round/>
            </a:ln>
          </p:spPr>
          <p:txBody>
            <a:bodyPr vert="horz" wrap="square" lIns="91440" tIns="45720" rIns="91440" bIns="45720" numCol="1" anchor="t" anchorCtr="0" compatLnSpc="1"/>
            <a:p>
              <a:pPr defTabSz="1218565">
                <a:defRPr/>
              </a:pPr>
              <a:endParaRPr lang="ar-SA" sz="2400" kern="0">
                <a:solidFill>
                  <a:sysClr val="windowText" lastClr="000000"/>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确定职业目标应注意的问题</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8042"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一、确立职业目标的常见问题</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838706" y="2042161"/>
            <a:ext cx="1067276" cy="1067276"/>
            <a:chOff x="1833245" y="2037080"/>
            <a:chExt cx="1423035" cy="1423035"/>
          </a:xfrm>
          <a:solidFill>
            <a:schemeClr val="bg1"/>
          </a:solidFill>
        </p:grpSpPr>
        <p:sp>
          <p:nvSpPr>
            <p:cNvPr id="50" name="泪滴形 49"/>
            <p:cNvSpPr/>
            <p:nvPr/>
          </p:nvSpPr>
          <p:spPr>
            <a:xfrm rot="8100000">
              <a:off x="1833245"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3" name="Freeform 36"/>
            <p:cNvSpPr>
              <a:spLocks noEditPoints="1"/>
            </p:cNvSpPr>
            <p:nvPr/>
          </p:nvSpPr>
          <p:spPr>
            <a:xfrm>
              <a:off x="2149475" y="2462530"/>
              <a:ext cx="752475" cy="57213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grpFill/>
            <a:ln w="9525">
              <a:noFill/>
            </a:ln>
          </p:spPr>
          <p:txBody>
            <a:bodyPr/>
            <a:p>
              <a:endParaRPr lang="zh-CN" altLang="en-US">
                <a:cs typeface="+mn-ea"/>
                <a:sym typeface="+mn-lt"/>
              </a:endParaRPr>
            </a:p>
          </p:txBody>
        </p:sp>
      </p:grpSp>
      <p:grpSp>
        <p:nvGrpSpPr>
          <p:cNvPr id="3" name="组合 2"/>
          <p:cNvGrpSpPr/>
          <p:nvPr/>
        </p:nvGrpSpPr>
        <p:grpSpPr>
          <a:xfrm>
            <a:off x="3000722" y="2042161"/>
            <a:ext cx="1066800" cy="1067276"/>
            <a:chOff x="4164965" y="2037080"/>
            <a:chExt cx="1423035" cy="1423035"/>
          </a:xfrm>
          <a:solidFill>
            <a:schemeClr val="bg1"/>
          </a:solidFill>
        </p:grpSpPr>
        <p:sp>
          <p:nvSpPr>
            <p:cNvPr id="51" name="泪滴形 50"/>
            <p:cNvSpPr/>
            <p:nvPr/>
          </p:nvSpPr>
          <p:spPr>
            <a:xfrm rot="8100000">
              <a:off x="4164965"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4" name="Freeform 28"/>
            <p:cNvSpPr>
              <a:spLocks noEditPoints="1"/>
            </p:cNvSpPr>
            <p:nvPr/>
          </p:nvSpPr>
          <p:spPr>
            <a:xfrm>
              <a:off x="4559300" y="2414905"/>
              <a:ext cx="668020" cy="66802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grpFill/>
            <a:ln w="9525">
              <a:noFill/>
            </a:ln>
          </p:spPr>
          <p:txBody>
            <a:bodyPr/>
            <a:p>
              <a:endParaRPr lang="zh-CN" altLang="en-US">
                <a:cs typeface="+mn-ea"/>
                <a:sym typeface="+mn-lt"/>
              </a:endParaRPr>
            </a:p>
          </p:txBody>
        </p:sp>
      </p:grpSp>
      <p:grpSp>
        <p:nvGrpSpPr>
          <p:cNvPr id="8" name="组合 7"/>
          <p:cNvGrpSpPr/>
          <p:nvPr/>
        </p:nvGrpSpPr>
        <p:grpSpPr>
          <a:xfrm>
            <a:off x="5162262" y="2042161"/>
            <a:ext cx="1066800" cy="1067276"/>
            <a:chOff x="6496050" y="2037080"/>
            <a:chExt cx="1423035" cy="1423035"/>
          </a:xfrm>
          <a:solidFill>
            <a:schemeClr val="bg1"/>
          </a:solidFill>
        </p:grpSpPr>
        <p:sp>
          <p:nvSpPr>
            <p:cNvPr id="52" name="泪滴形 51"/>
            <p:cNvSpPr/>
            <p:nvPr/>
          </p:nvSpPr>
          <p:spPr>
            <a:xfrm rot="8100000">
              <a:off x="6496050"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5" name="Freeform 12"/>
            <p:cNvSpPr>
              <a:spLocks noEditPoints="1"/>
            </p:cNvSpPr>
            <p:nvPr/>
          </p:nvSpPr>
          <p:spPr>
            <a:xfrm>
              <a:off x="6882765" y="2398395"/>
              <a:ext cx="663575" cy="69913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grpFill/>
            <a:ln w="9525">
              <a:noFill/>
            </a:ln>
          </p:spPr>
          <p:txBody>
            <a:bodyPr/>
            <a:p>
              <a:endParaRPr lang="zh-CN" altLang="en-US">
                <a:cs typeface="+mn-ea"/>
                <a:sym typeface="+mn-lt"/>
              </a:endParaRPr>
            </a:p>
          </p:txBody>
        </p:sp>
      </p:grpSp>
      <p:grpSp>
        <p:nvGrpSpPr>
          <p:cNvPr id="4" name="组合 3"/>
          <p:cNvGrpSpPr/>
          <p:nvPr/>
        </p:nvGrpSpPr>
        <p:grpSpPr>
          <a:xfrm>
            <a:off x="7323802" y="2042161"/>
            <a:ext cx="1066800" cy="1067276"/>
            <a:chOff x="8827770" y="2037080"/>
            <a:chExt cx="1423035" cy="1423035"/>
          </a:xfrm>
          <a:solidFill>
            <a:schemeClr val="bg1"/>
          </a:solidFill>
        </p:grpSpPr>
        <p:sp>
          <p:nvSpPr>
            <p:cNvPr id="53" name="泪滴形 52"/>
            <p:cNvSpPr/>
            <p:nvPr/>
          </p:nvSpPr>
          <p:spPr>
            <a:xfrm rot="8100000">
              <a:off x="8827770"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6" name="Freeform 10"/>
            <p:cNvSpPr>
              <a:spLocks noEditPoints="1"/>
            </p:cNvSpPr>
            <p:nvPr/>
          </p:nvSpPr>
          <p:spPr>
            <a:xfrm>
              <a:off x="9253220" y="2385695"/>
              <a:ext cx="639445" cy="72517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grpFill/>
            <a:ln w="9525">
              <a:noFill/>
            </a:ln>
          </p:spPr>
          <p:txBody>
            <a:bodyPr/>
            <a:p>
              <a:endParaRPr lang="zh-CN" altLang="en-US">
                <a:cs typeface="+mn-ea"/>
                <a:sym typeface="+mn-lt"/>
              </a:endParaRPr>
            </a:p>
          </p:txBody>
        </p:sp>
      </p:grpSp>
      <p:sp>
        <p:nvSpPr>
          <p:cNvPr id="21" name="文本框 8"/>
          <p:cNvSpPr txBox="1"/>
          <p:nvPr/>
        </p:nvSpPr>
        <p:spPr>
          <a:xfrm>
            <a:off x="514985" y="3454400"/>
            <a:ext cx="1914525" cy="109156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algn="just" fontAlgn="auto">
              <a:lnSpc>
                <a:spcPts val="2660"/>
              </a:lnSpc>
            </a:pPr>
            <a:r>
              <a:rPr lang="zh-CN" altLang="en-US" sz="1800" dirty="0">
                <a:solidFill>
                  <a:schemeClr val="tx1">
                    <a:lumMod val="75000"/>
                    <a:lumOff val="25000"/>
                  </a:schemeClr>
                </a:solidFill>
                <a:cs typeface="+mn-ea"/>
                <a:sym typeface="+mn-lt"/>
              </a:rPr>
              <a:t>第一，从经济实惠出发，错用了自己的聪明才智。</a:t>
            </a:r>
            <a:endParaRPr lang="zh-CN" altLang="en-US" sz="1800" dirty="0">
              <a:solidFill>
                <a:schemeClr val="tx1">
                  <a:lumMod val="75000"/>
                  <a:lumOff val="25000"/>
                </a:schemeClr>
              </a:solidFill>
              <a:cs typeface="+mn-ea"/>
              <a:sym typeface="+mn-lt"/>
            </a:endParaRPr>
          </a:p>
        </p:txBody>
      </p:sp>
      <p:sp>
        <p:nvSpPr>
          <p:cNvPr id="11" name="文本框 8"/>
          <p:cNvSpPr txBox="1"/>
          <p:nvPr/>
        </p:nvSpPr>
        <p:spPr>
          <a:xfrm>
            <a:off x="2682240" y="3454400"/>
            <a:ext cx="1922145" cy="109156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algn="just" fontAlgn="auto">
              <a:lnSpc>
                <a:spcPts val="2660"/>
              </a:lnSpc>
            </a:pPr>
            <a:r>
              <a:rPr lang="zh-CN" altLang="en-US" sz="1800" dirty="0">
                <a:solidFill>
                  <a:schemeClr val="tx1">
                    <a:lumMod val="75000"/>
                    <a:lumOff val="25000"/>
                  </a:schemeClr>
                </a:solidFill>
                <a:cs typeface="+mn-ea"/>
                <a:sym typeface="+mn-lt"/>
              </a:rPr>
              <a:t>第二，从一时兴趣出发，不清楚自己的真正志趣。</a:t>
            </a:r>
            <a:endParaRPr lang="zh-CN" altLang="en-US" sz="1800" dirty="0">
              <a:solidFill>
                <a:schemeClr val="tx1">
                  <a:lumMod val="75000"/>
                  <a:lumOff val="25000"/>
                </a:schemeClr>
              </a:solidFill>
              <a:cs typeface="+mn-ea"/>
              <a:sym typeface="+mn-lt"/>
            </a:endParaRPr>
          </a:p>
        </p:txBody>
      </p:sp>
      <p:sp>
        <p:nvSpPr>
          <p:cNvPr id="12" name="文本框 8"/>
          <p:cNvSpPr txBox="1"/>
          <p:nvPr/>
        </p:nvSpPr>
        <p:spPr>
          <a:xfrm>
            <a:off x="4857115" y="3454400"/>
            <a:ext cx="1914525" cy="109156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algn="just" fontAlgn="auto">
              <a:lnSpc>
                <a:spcPts val="2660"/>
              </a:lnSpc>
            </a:pPr>
            <a:r>
              <a:rPr lang="zh-CN" altLang="en-US" sz="1800" dirty="0">
                <a:solidFill>
                  <a:schemeClr val="tx1">
                    <a:lumMod val="75000"/>
                    <a:lumOff val="25000"/>
                  </a:schemeClr>
                </a:solidFill>
                <a:cs typeface="+mn-ea"/>
                <a:sym typeface="+mn-lt"/>
              </a:rPr>
              <a:t>第三，从社会热门出发，没发挥自己的实际专长。</a:t>
            </a:r>
            <a:endParaRPr lang="zh-CN" altLang="en-US" sz="1800" dirty="0">
              <a:solidFill>
                <a:schemeClr val="tx1">
                  <a:lumMod val="75000"/>
                  <a:lumOff val="25000"/>
                </a:schemeClr>
              </a:solidFill>
              <a:cs typeface="+mn-ea"/>
              <a:sym typeface="+mn-lt"/>
            </a:endParaRPr>
          </a:p>
        </p:txBody>
      </p:sp>
      <p:sp>
        <p:nvSpPr>
          <p:cNvPr id="13" name="文本框 8"/>
          <p:cNvSpPr txBox="1"/>
          <p:nvPr/>
        </p:nvSpPr>
        <p:spPr>
          <a:xfrm>
            <a:off x="7024370" y="3454400"/>
            <a:ext cx="1810385" cy="109156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algn="just" fontAlgn="auto">
              <a:lnSpc>
                <a:spcPts val="2660"/>
              </a:lnSpc>
            </a:pPr>
            <a:r>
              <a:rPr lang="zh-CN" altLang="en-US" sz="1800" dirty="0">
                <a:solidFill>
                  <a:schemeClr val="tx1">
                    <a:lumMod val="75000"/>
                    <a:lumOff val="25000"/>
                  </a:schemeClr>
                </a:solidFill>
                <a:cs typeface="+mn-ea"/>
                <a:sym typeface="+mn-lt"/>
              </a:rPr>
              <a:t>第四，从朋友爱好出发，缺乏个人的独立见解。</a:t>
            </a:r>
            <a:endParaRPr lang="zh-CN" altLang="en-US" sz="18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2299"/>
                            </p:stCondLst>
                            <p:childTnLst>
                              <p:par>
                                <p:cTn id="23" presetID="12" presetClass="entr" presetSubtype="8"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p:tgtEl>
                                          <p:spTgt spid="21"/>
                                        </p:tgtEl>
                                        <p:attrNameLst>
                                          <p:attrName>ppt_x</p:attrName>
                                        </p:attrNameLst>
                                      </p:cBhvr>
                                      <p:tavLst>
                                        <p:tav tm="0">
                                          <p:val>
                                            <p:strVal val="#ppt_x-#ppt_w*1.125000"/>
                                          </p:val>
                                        </p:tav>
                                        <p:tav tm="100000">
                                          <p:val>
                                            <p:strVal val="#ppt_x"/>
                                          </p:val>
                                        </p:tav>
                                      </p:tavLst>
                                    </p:anim>
                                    <p:animEffect transition="in" filter="wipe(right)">
                                      <p:cBhvr>
                                        <p:cTn id="26" dur="500"/>
                                        <p:tgtEl>
                                          <p:spTgt spid="21"/>
                                        </p:tgtEl>
                                      </p:cBhvr>
                                    </p:animEffect>
                                  </p:childTnLst>
                                </p:cTn>
                              </p:par>
                            </p:childTnLst>
                          </p:cTn>
                        </p:par>
                        <p:par>
                          <p:cTn id="27" fill="hold">
                            <p:stCondLst>
                              <p:cond delay="2799"/>
                            </p:stCondLst>
                            <p:childTnLst>
                              <p:par>
                                <p:cTn id="28" presetID="53" presetClass="entr" presetSubtype="16"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Effect transition="in" filter="fade">
                                      <p:cBhvr>
                                        <p:cTn id="32" dur="500"/>
                                        <p:tgtEl>
                                          <p:spTgt spid="3"/>
                                        </p:tgtEl>
                                      </p:cBhvr>
                                    </p:animEffect>
                                  </p:childTnLst>
                                </p:cTn>
                              </p:par>
                            </p:childTnLst>
                          </p:cTn>
                        </p:par>
                        <p:par>
                          <p:cTn id="33" fill="hold">
                            <p:stCondLst>
                              <p:cond delay="3299"/>
                            </p:stCondLst>
                            <p:childTnLst>
                              <p:par>
                                <p:cTn id="34" presetID="12" presetClass="entr" presetSubtype="8"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p:tgtEl>
                                          <p:spTgt spid="11"/>
                                        </p:tgtEl>
                                        <p:attrNameLst>
                                          <p:attrName>ppt_x</p:attrName>
                                        </p:attrNameLst>
                                      </p:cBhvr>
                                      <p:tavLst>
                                        <p:tav tm="0">
                                          <p:val>
                                            <p:strVal val="#ppt_x-#ppt_w*1.125000"/>
                                          </p:val>
                                        </p:tav>
                                        <p:tav tm="100000">
                                          <p:val>
                                            <p:strVal val="#ppt_x"/>
                                          </p:val>
                                        </p:tav>
                                      </p:tavLst>
                                    </p:anim>
                                    <p:animEffect transition="in" filter="wipe(right)">
                                      <p:cBhvr>
                                        <p:cTn id="37" dur="500"/>
                                        <p:tgtEl>
                                          <p:spTgt spid="11"/>
                                        </p:tgtEl>
                                      </p:cBhvr>
                                    </p:animEffect>
                                  </p:childTnLst>
                                </p:cTn>
                              </p:par>
                            </p:childTnLst>
                          </p:cTn>
                        </p:par>
                        <p:par>
                          <p:cTn id="38" fill="hold">
                            <p:stCondLst>
                              <p:cond delay="3799"/>
                            </p:stCondLst>
                            <p:childTnLst>
                              <p:par>
                                <p:cTn id="39" presetID="53" presetClass="entr" presetSubtype="16"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4299"/>
                            </p:stCondLst>
                            <p:childTnLst>
                              <p:par>
                                <p:cTn id="45" presetID="1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p:tgtEl>
                                          <p:spTgt spid="12"/>
                                        </p:tgtEl>
                                        <p:attrNameLst>
                                          <p:attrName>ppt_x</p:attrName>
                                        </p:attrNameLst>
                                      </p:cBhvr>
                                      <p:tavLst>
                                        <p:tav tm="0">
                                          <p:val>
                                            <p:strVal val="#ppt_x-#ppt_w*1.125000"/>
                                          </p:val>
                                        </p:tav>
                                        <p:tav tm="100000">
                                          <p:val>
                                            <p:strVal val="#ppt_x"/>
                                          </p:val>
                                        </p:tav>
                                      </p:tavLst>
                                    </p:anim>
                                    <p:animEffect transition="in" filter="wipe(right)">
                                      <p:cBhvr>
                                        <p:cTn id="48" dur="500"/>
                                        <p:tgtEl>
                                          <p:spTgt spid="12"/>
                                        </p:tgtEl>
                                      </p:cBhvr>
                                    </p:animEffect>
                                  </p:childTnLst>
                                </p:cTn>
                              </p:par>
                            </p:childTnLst>
                          </p:cTn>
                        </p:par>
                        <p:par>
                          <p:cTn id="49" fill="hold">
                            <p:stCondLst>
                              <p:cond delay="4799"/>
                            </p:stCondLst>
                            <p:childTnLst>
                              <p:par>
                                <p:cTn id="50" presetID="53" presetClass="entr" presetSubtype="16"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childTnLst>
                          </p:cTn>
                        </p:par>
                        <p:par>
                          <p:cTn id="55" fill="hold">
                            <p:stCondLst>
                              <p:cond delay="5299"/>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1" grpId="0"/>
      <p:bldP spid="11" grpId="0"/>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确定职业目标应注意的问题</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8042"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二、确立职业目标的注意事项</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a:grpSpLocks noChangeAspect="1"/>
          </p:cNvGrpSpPr>
          <p:nvPr>
            <p:custDataLst>
              <p:tags r:id="rId1"/>
            </p:custDataLst>
          </p:nvPr>
        </p:nvGrpSpPr>
        <p:grpSpPr>
          <a:xfrm>
            <a:off x="828675" y="3509645"/>
            <a:ext cx="796290" cy="796290"/>
            <a:chOff x="4420032" y="1854736"/>
            <a:chExt cx="1603375" cy="1603375"/>
          </a:xfrm>
          <a:solidFill>
            <a:srgbClr val="1B4367"/>
          </a:solidFill>
        </p:grpSpPr>
        <p:sp>
          <p:nvSpPr>
            <p:cNvPr id="17" name="Rectangle 5"/>
            <p:cNvSpPr/>
            <p:nvPr>
              <p:custDataLst>
                <p:tags r:id="rId2"/>
              </p:custDataLst>
            </p:nvPr>
          </p:nvSpPr>
          <p:spPr>
            <a:xfrm>
              <a:off x="4420032" y="1854736"/>
              <a:ext cx="1603375" cy="1603375"/>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8" name="Freeform 132"/>
            <p:cNvSpPr>
              <a:spLocks noEditPoints="1"/>
            </p:cNvSpPr>
            <p:nvPr>
              <p:custDataLst>
                <p:tags r:id="rId3"/>
              </p:custDataLst>
            </p:nvPr>
          </p:nvSpPr>
          <p:spPr>
            <a:xfrm>
              <a:off x="4971860" y="2268369"/>
              <a:ext cx="497814" cy="691654"/>
            </a:xfrm>
            <a:custGeom>
              <a:avLst/>
              <a:gdLst/>
              <a:ahLst/>
              <a:cxnLst>
                <a:cxn ang="0">
                  <a:pos x="69148" y="0"/>
                </a:cxn>
                <a:cxn ang="0">
                  <a:pos x="69148" y="0"/>
                </a:cxn>
                <a:cxn ang="0">
                  <a:pos x="69148" y="48617"/>
                </a:cxn>
                <a:cxn ang="0">
                  <a:pos x="69148" y="70611"/>
                </a:cxn>
                <a:cxn ang="0">
                  <a:pos x="47251" y="70611"/>
                </a:cxn>
                <a:cxn ang="0">
                  <a:pos x="0" y="70611"/>
                </a:cxn>
                <a:cxn ang="0">
                  <a:pos x="0" y="333375"/>
                </a:cxn>
                <a:cxn ang="0">
                  <a:pos x="239712" y="333375"/>
                </a:cxn>
                <a:cxn ang="0">
                  <a:pos x="239712" y="0"/>
                </a:cxn>
                <a:cxn ang="0">
                  <a:pos x="69148" y="0"/>
                </a:cxn>
                <a:cxn ang="0">
                  <a:pos x="187851" y="193311"/>
                </a:cxn>
                <a:cxn ang="0">
                  <a:pos x="154430" y="193311"/>
                </a:cxn>
                <a:cxn ang="0">
                  <a:pos x="140600" y="193311"/>
                </a:cxn>
                <a:cxn ang="0">
                  <a:pos x="140600" y="266237"/>
                </a:cxn>
                <a:cxn ang="0">
                  <a:pos x="127923" y="278970"/>
                </a:cxn>
                <a:cxn ang="0">
                  <a:pos x="111789" y="278970"/>
                </a:cxn>
                <a:cxn ang="0">
                  <a:pos x="99112" y="266237"/>
                </a:cxn>
                <a:cxn ang="0">
                  <a:pos x="99112" y="193311"/>
                </a:cxn>
                <a:cxn ang="0">
                  <a:pos x="85282" y="193311"/>
                </a:cxn>
                <a:cxn ang="0">
                  <a:pos x="51861" y="193311"/>
                </a:cxn>
                <a:cxn ang="0">
                  <a:pos x="46098" y="182893"/>
                </a:cxn>
                <a:cxn ang="0">
                  <a:pos x="111789" y="105337"/>
                </a:cxn>
                <a:cxn ang="0">
                  <a:pos x="127923" y="105337"/>
                </a:cxn>
                <a:cxn ang="0">
                  <a:pos x="192461" y="182893"/>
                </a:cxn>
                <a:cxn ang="0">
                  <a:pos x="187851" y="193311"/>
                </a:cxn>
              </a:cxnLst>
              <a:rect l="0" t="0" r="0" b="0"/>
              <a:pathLst>
                <a:path w="208" h="288">
                  <a:moveTo>
                    <a:pt x="60" y="0"/>
                  </a:moveTo>
                  <a:cubicBezTo>
                    <a:pt x="60" y="0"/>
                    <a:pt x="60" y="0"/>
                    <a:pt x="60" y="0"/>
                  </a:cubicBezTo>
                  <a:cubicBezTo>
                    <a:pt x="60" y="42"/>
                    <a:pt x="60" y="42"/>
                    <a:pt x="60" y="42"/>
                  </a:cubicBezTo>
                  <a:cubicBezTo>
                    <a:pt x="60" y="61"/>
                    <a:pt x="60" y="61"/>
                    <a:pt x="60" y="61"/>
                  </a:cubicBezTo>
                  <a:cubicBezTo>
                    <a:pt x="41" y="61"/>
                    <a:pt x="41" y="61"/>
                    <a:pt x="41" y="61"/>
                  </a:cubicBezTo>
                  <a:cubicBezTo>
                    <a:pt x="0" y="61"/>
                    <a:pt x="0" y="61"/>
                    <a:pt x="0" y="61"/>
                  </a:cubicBezTo>
                  <a:cubicBezTo>
                    <a:pt x="0" y="288"/>
                    <a:pt x="0" y="288"/>
                    <a:pt x="0" y="288"/>
                  </a:cubicBezTo>
                  <a:cubicBezTo>
                    <a:pt x="208" y="288"/>
                    <a:pt x="208" y="288"/>
                    <a:pt x="208" y="288"/>
                  </a:cubicBezTo>
                  <a:cubicBezTo>
                    <a:pt x="208" y="0"/>
                    <a:pt x="208" y="0"/>
                    <a:pt x="208" y="0"/>
                  </a:cubicBezTo>
                  <a:lnTo>
                    <a:pt x="60" y="0"/>
                  </a:lnTo>
                  <a:close/>
                  <a:moveTo>
                    <a:pt x="163" y="167"/>
                  </a:moveTo>
                  <a:cubicBezTo>
                    <a:pt x="134" y="167"/>
                    <a:pt x="134" y="167"/>
                    <a:pt x="134" y="167"/>
                  </a:cubicBezTo>
                  <a:cubicBezTo>
                    <a:pt x="131" y="167"/>
                    <a:pt x="126" y="167"/>
                    <a:pt x="122" y="167"/>
                  </a:cubicBezTo>
                  <a:cubicBezTo>
                    <a:pt x="122" y="230"/>
                    <a:pt x="122" y="230"/>
                    <a:pt x="122" y="230"/>
                  </a:cubicBezTo>
                  <a:cubicBezTo>
                    <a:pt x="122" y="236"/>
                    <a:pt x="117" y="241"/>
                    <a:pt x="111" y="241"/>
                  </a:cubicBezTo>
                  <a:cubicBezTo>
                    <a:pt x="97" y="241"/>
                    <a:pt x="97" y="241"/>
                    <a:pt x="97" y="241"/>
                  </a:cubicBezTo>
                  <a:cubicBezTo>
                    <a:pt x="91" y="241"/>
                    <a:pt x="86" y="236"/>
                    <a:pt x="86" y="230"/>
                  </a:cubicBezTo>
                  <a:cubicBezTo>
                    <a:pt x="86" y="167"/>
                    <a:pt x="86" y="167"/>
                    <a:pt x="86" y="167"/>
                  </a:cubicBezTo>
                  <a:cubicBezTo>
                    <a:pt x="81" y="167"/>
                    <a:pt x="77" y="167"/>
                    <a:pt x="74" y="167"/>
                  </a:cubicBezTo>
                  <a:cubicBezTo>
                    <a:pt x="45" y="167"/>
                    <a:pt x="45" y="167"/>
                    <a:pt x="45" y="167"/>
                  </a:cubicBezTo>
                  <a:cubicBezTo>
                    <a:pt x="38" y="167"/>
                    <a:pt x="36" y="163"/>
                    <a:pt x="40" y="158"/>
                  </a:cubicBezTo>
                  <a:cubicBezTo>
                    <a:pt x="97" y="91"/>
                    <a:pt x="97" y="91"/>
                    <a:pt x="97" y="91"/>
                  </a:cubicBezTo>
                  <a:cubicBezTo>
                    <a:pt x="101" y="86"/>
                    <a:pt x="107" y="86"/>
                    <a:pt x="111" y="91"/>
                  </a:cubicBezTo>
                  <a:cubicBezTo>
                    <a:pt x="167" y="158"/>
                    <a:pt x="167" y="158"/>
                    <a:pt x="167" y="158"/>
                  </a:cubicBezTo>
                  <a:cubicBezTo>
                    <a:pt x="172" y="163"/>
                    <a:pt x="170" y="167"/>
                    <a:pt x="163" y="167"/>
                  </a:cubicBezTo>
                  <a:close/>
                </a:path>
              </a:pathLst>
            </a:custGeom>
            <a:solidFill>
              <a:schemeClr val="bg1"/>
            </a:solidFill>
            <a:ln w="9525">
              <a:noFill/>
            </a:ln>
          </p:spPr>
          <p:txBody>
            <a:bodyPr/>
            <a:lstStyle/>
            <a:p>
              <a:endParaRPr lang="zh-CN" altLang="en-US">
                <a:cs typeface="+mn-ea"/>
                <a:sym typeface="+mn-lt"/>
              </a:endParaRPr>
            </a:p>
          </p:txBody>
        </p:sp>
      </p:grpSp>
      <p:grpSp>
        <p:nvGrpSpPr>
          <p:cNvPr id="19" name="组合 18"/>
          <p:cNvGrpSpPr>
            <a:grpSpLocks noChangeAspect="1"/>
          </p:cNvGrpSpPr>
          <p:nvPr>
            <p:custDataLst>
              <p:tags r:id="rId4"/>
            </p:custDataLst>
          </p:nvPr>
        </p:nvGrpSpPr>
        <p:grpSpPr>
          <a:xfrm>
            <a:off x="774700" y="1828165"/>
            <a:ext cx="796290" cy="796290"/>
            <a:chOff x="2361414" y="1854736"/>
            <a:chExt cx="1603375" cy="1603375"/>
          </a:xfrm>
          <a:solidFill>
            <a:srgbClr val="1B4367"/>
          </a:solidFill>
        </p:grpSpPr>
        <p:sp>
          <p:nvSpPr>
            <p:cNvPr id="20" name="Rectangle 3"/>
            <p:cNvSpPr/>
            <p:nvPr>
              <p:custDataLst>
                <p:tags r:id="rId5"/>
              </p:custDataLst>
            </p:nvPr>
          </p:nvSpPr>
          <p:spPr>
            <a:xfrm>
              <a:off x="2361414" y="1854736"/>
              <a:ext cx="1603375" cy="1603375"/>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22" name="Freeform 220"/>
            <p:cNvSpPr/>
            <p:nvPr>
              <p:custDataLst>
                <p:tags r:id="rId6"/>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lstStyle/>
            <a:p>
              <a:endParaRPr lang="zh-CN" altLang="en-US">
                <a:cs typeface="+mn-ea"/>
                <a:sym typeface="+mn-lt"/>
              </a:endParaRPr>
            </a:p>
          </p:txBody>
        </p:sp>
      </p:grpSp>
      <p:grpSp>
        <p:nvGrpSpPr>
          <p:cNvPr id="23" name="组合 22"/>
          <p:cNvGrpSpPr>
            <a:grpSpLocks noChangeAspect="1"/>
          </p:cNvGrpSpPr>
          <p:nvPr>
            <p:custDataLst>
              <p:tags r:id="rId7"/>
            </p:custDataLst>
          </p:nvPr>
        </p:nvGrpSpPr>
        <p:grpSpPr>
          <a:xfrm>
            <a:off x="4765675" y="3509645"/>
            <a:ext cx="781685" cy="796290"/>
            <a:chOff x="8565208" y="1856641"/>
            <a:chExt cx="1574800" cy="1603375"/>
          </a:xfrm>
          <a:solidFill>
            <a:srgbClr val="1B4367"/>
          </a:solidFill>
        </p:grpSpPr>
        <p:sp>
          <p:nvSpPr>
            <p:cNvPr id="27" name="Rectangle 7"/>
            <p:cNvSpPr/>
            <p:nvPr>
              <p:custDataLst>
                <p:tags r:id="rId8"/>
              </p:custDataLst>
            </p:nvPr>
          </p:nvSpPr>
          <p:spPr>
            <a:xfrm>
              <a:off x="8565208" y="1856641"/>
              <a:ext cx="1574800" cy="1603375"/>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28" name="Freeform 289"/>
            <p:cNvSpPr>
              <a:spLocks noEditPoints="1"/>
            </p:cNvSpPr>
            <p:nvPr>
              <p:custDataLst>
                <p:tags r:id="rId9"/>
              </p:custDataLst>
            </p:nvPr>
          </p:nvSpPr>
          <p:spPr>
            <a:xfrm>
              <a:off x="9100279" y="2382692"/>
              <a:ext cx="557770" cy="565878"/>
            </a:xfrm>
            <a:custGeom>
              <a:avLst/>
              <a:gdLst/>
              <a:ahLst/>
              <a:cxnLst>
                <a:cxn ang="0">
                  <a:pos x="244146" y="20836"/>
                </a:cxn>
                <a:cxn ang="0">
                  <a:pos x="163149" y="0"/>
                </a:cxn>
                <a:cxn ang="0">
                  <a:pos x="0" y="0"/>
                </a:cxn>
                <a:cxn ang="0">
                  <a:pos x="0" y="77556"/>
                </a:cxn>
                <a:cxn ang="0">
                  <a:pos x="161992" y="77556"/>
                </a:cxn>
                <a:cxn ang="0">
                  <a:pos x="208276" y="90289"/>
                </a:cxn>
                <a:cxn ang="0">
                  <a:pos x="251088" y="167845"/>
                </a:cxn>
                <a:cxn ang="0">
                  <a:pos x="210590" y="243086"/>
                </a:cxn>
                <a:cxn ang="0">
                  <a:pos x="161992" y="255819"/>
                </a:cxn>
                <a:cxn ang="0">
                  <a:pos x="0" y="255819"/>
                </a:cxn>
                <a:cxn ang="0">
                  <a:pos x="0" y="333375"/>
                </a:cxn>
                <a:cxn ang="0">
                  <a:pos x="161992" y="333375"/>
                </a:cxn>
                <a:cxn ang="0">
                  <a:pos x="242988" y="313697"/>
                </a:cxn>
                <a:cxn ang="0">
                  <a:pos x="328613" y="167845"/>
                </a:cxn>
                <a:cxn ang="0">
                  <a:pos x="244146" y="20836"/>
                </a:cxn>
                <a:cxn ang="0">
                  <a:pos x="60169" y="57878"/>
                </a:cxn>
                <a:cxn ang="0">
                  <a:pos x="21985" y="57878"/>
                </a:cxn>
                <a:cxn ang="0">
                  <a:pos x="21985" y="19678"/>
                </a:cxn>
                <a:cxn ang="0">
                  <a:pos x="60169" y="19678"/>
                </a:cxn>
                <a:cxn ang="0">
                  <a:pos x="60169" y="57878"/>
                </a:cxn>
                <a:cxn ang="0">
                  <a:pos x="60169" y="314854"/>
                </a:cxn>
                <a:cxn ang="0">
                  <a:pos x="21985" y="314854"/>
                </a:cxn>
                <a:cxn ang="0">
                  <a:pos x="21985" y="275497"/>
                </a:cxn>
                <a:cxn ang="0">
                  <a:pos x="60169" y="275497"/>
                </a:cxn>
                <a:cxn ang="0">
                  <a:pos x="60169" y="314854"/>
                </a:cxn>
              </a:cxnLst>
              <a:rect l="0" t="0" r="0" b="0"/>
              <a:pathLst>
                <a:path w="284" h="288">
                  <a:moveTo>
                    <a:pt x="211" y="18"/>
                  </a:moveTo>
                  <a:cubicBezTo>
                    <a:pt x="177" y="1"/>
                    <a:pt x="144" y="0"/>
                    <a:pt x="141" y="0"/>
                  </a:cubicBezTo>
                  <a:cubicBezTo>
                    <a:pt x="0" y="0"/>
                    <a:pt x="0" y="0"/>
                    <a:pt x="0" y="0"/>
                  </a:cubicBezTo>
                  <a:cubicBezTo>
                    <a:pt x="0" y="67"/>
                    <a:pt x="0" y="67"/>
                    <a:pt x="0" y="67"/>
                  </a:cubicBezTo>
                  <a:cubicBezTo>
                    <a:pt x="140" y="67"/>
                    <a:pt x="140" y="67"/>
                    <a:pt x="140" y="67"/>
                  </a:cubicBezTo>
                  <a:cubicBezTo>
                    <a:pt x="141" y="67"/>
                    <a:pt x="161" y="68"/>
                    <a:pt x="180" y="78"/>
                  </a:cubicBezTo>
                  <a:cubicBezTo>
                    <a:pt x="205" y="91"/>
                    <a:pt x="217" y="112"/>
                    <a:pt x="217" y="145"/>
                  </a:cubicBezTo>
                  <a:cubicBezTo>
                    <a:pt x="217" y="177"/>
                    <a:pt x="206" y="198"/>
                    <a:pt x="182" y="210"/>
                  </a:cubicBezTo>
                  <a:cubicBezTo>
                    <a:pt x="162" y="221"/>
                    <a:pt x="140" y="221"/>
                    <a:pt x="140" y="221"/>
                  </a:cubicBezTo>
                  <a:cubicBezTo>
                    <a:pt x="0" y="221"/>
                    <a:pt x="0" y="221"/>
                    <a:pt x="0" y="221"/>
                  </a:cubicBezTo>
                  <a:cubicBezTo>
                    <a:pt x="0" y="288"/>
                    <a:pt x="0" y="288"/>
                    <a:pt x="0" y="288"/>
                  </a:cubicBezTo>
                  <a:cubicBezTo>
                    <a:pt x="140" y="288"/>
                    <a:pt x="140" y="288"/>
                    <a:pt x="140" y="288"/>
                  </a:cubicBezTo>
                  <a:cubicBezTo>
                    <a:pt x="144" y="288"/>
                    <a:pt x="177" y="288"/>
                    <a:pt x="210" y="271"/>
                  </a:cubicBezTo>
                  <a:cubicBezTo>
                    <a:pt x="258" y="247"/>
                    <a:pt x="284" y="203"/>
                    <a:pt x="284" y="145"/>
                  </a:cubicBezTo>
                  <a:cubicBezTo>
                    <a:pt x="284" y="87"/>
                    <a:pt x="258" y="42"/>
                    <a:pt x="211" y="18"/>
                  </a:cubicBezTo>
                  <a:close/>
                  <a:moveTo>
                    <a:pt x="52" y="50"/>
                  </a:moveTo>
                  <a:cubicBezTo>
                    <a:pt x="19" y="50"/>
                    <a:pt x="19" y="50"/>
                    <a:pt x="19" y="50"/>
                  </a:cubicBezTo>
                  <a:cubicBezTo>
                    <a:pt x="19" y="17"/>
                    <a:pt x="19" y="17"/>
                    <a:pt x="19" y="17"/>
                  </a:cubicBezTo>
                  <a:cubicBezTo>
                    <a:pt x="52" y="17"/>
                    <a:pt x="52" y="17"/>
                    <a:pt x="52" y="17"/>
                  </a:cubicBezTo>
                  <a:lnTo>
                    <a:pt x="52" y="50"/>
                  </a:lnTo>
                  <a:close/>
                  <a:moveTo>
                    <a:pt x="52" y="272"/>
                  </a:moveTo>
                  <a:cubicBezTo>
                    <a:pt x="19" y="272"/>
                    <a:pt x="19" y="272"/>
                    <a:pt x="19" y="272"/>
                  </a:cubicBezTo>
                  <a:cubicBezTo>
                    <a:pt x="19" y="238"/>
                    <a:pt x="19" y="238"/>
                    <a:pt x="19" y="238"/>
                  </a:cubicBezTo>
                  <a:cubicBezTo>
                    <a:pt x="52" y="238"/>
                    <a:pt x="52" y="238"/>
                    <a:pt x="52" y="238"/>
                  </a:cubicBezTo>
                  <a:lnTo>
                    <a:pt x="52" y="272"/>
                  </a:lnTo>
                  <a:close/>
                </a:path>
              </a:pathLst>
            </a:custGeom>
            <a:solidFill>
              <a:schemeClr val="bg1"/>
            </a:solidFill>
            <a:ln w="9525">
              <a:noFill/>
            </a:ln>
          </p:spPr>
          <p:txBody>
            <a:bodyPr/>
            <a:lstStyle/>
            <a:p>
              <a:endParaRPr lang="zh-CN" altLang="en-US">
                <a:cs typeface="+mn-ea"/>
                <a:sym typeface="+mn-lt"/>
              </a:endParaRPr>
            </a:p>
          </p:txBody>
        </p:sp>
      </p:grpSp>
      <p:sp>
        <p:nvSpPr>
          <p:cNvPr id="35" name="TextBox 13"/>
          <p:cNvSpPr txBox="1"/>
          <p:nvPr>
            <p:custDataLst>
              <p:tags r:id="rId10"/>
            </p:custDataLst>
          </p:nvPr>
        </p:nvSpPr>
        <p:spPr>
          <a:xfrm>
            <a:off x="1765233" y="1971834"/>
            <a:ext cx="1401112"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长期性</a:t>
            </a:r>
            <a:endParaRPr lang="zh-CN" altLang="en-US" sz="2000" b="1" dirty="0">
              <a:solidFill>
                <a:srgbClr val="1B4367"/>
              </a:solidFill>
              <a:cs typeface="+mn-ea"/>
              <a:sym typeface="+mn-lt"/>
            </a:endParaRPr>
          </a:p>
        </p:txBody>
      </p:sp>
      <p:sp>
        <p:nvSpPr>
          <p:cNvPr id="36" name="TextBox 13"/>
          <p:cNvSpPr txBox="1"/>
          <p:nvPr>
            <p:custDataLst>
              <p:tags r:id="rId11"/>
            </p:custDataLst>
          </p:nvPr>
        </p:nvSpPr>
        <p:spPr>
          <a:xfrm>
            <a:off x="1745615" y="2388235"/>
            <a:ext cx="2769235" cy="681990"/>
          </a:xfrm>
          <a:prstGeom prst="rect">
            <a:avLst/>
          </a:prstGeom>
          <a:noFill/>
          <a:ln w="9525">
            <a:noFill/>
            <a:miter/>
          </a:ln>
        </p:spPr>
        <p:txBody>
          <a:bodyPr wrap="square" lIns="0" tIns="0" rIns="0" bIns="0">
            <a:spAutoFit/>
          </a:bodyPr>
          <a:lstStyle/>
          <a:p>
            <a:pPr indent="0" fontAlgn="auto">
              <a:lnSpc>
                <a:spcPts val="2660"/>
              </a:lnSpc>
            </a:pPr>
            <a:r>
              <a:rPr lang="zh-CN" sz="1800">
                <a:cs typeface="宋体" panose="02010600030101010101" pitchFamily="2" charset="-122"/>
                <a:sym typeface="+mn-ea"/>
              </a:rPr>
              <a:t>制定职业目标时，一定要从长远考虑，着眼于大方向。</a:t>
            </a:r>
            <a:endParaRPr lang="zh-CN" sz="1800">
              <a:cs typeface="宋体" panose="02010600030101010101" pitchFamily="2" charset="-122"/>
              <a:sym typeface="+mn-ea"/>
            </a:endParaRPr>
          </a:p>
        </p:txBody>
      </p:sp>
      <p:grpSp>
        <p:nvGrpSpPr>
          <p:cNvPr id="37" name="组合 36"/>
          <p:cNvGrpSpPr>
            <a:grpSpLocks noChangeAspect="1"/>
          </p:cNvGrpSpPr>
          <p:nvPr>
            <p:custDataLst>
              <p:tags r:id="rId12"/>
            </p:custDataLst>
          </p:nvPr>
        </p:nvGrpSpPr>
        <p:grpSpPr>
          <a:xfrm>
            <a:off x="4755515" y="1828165"/>
            <a:ext cx="795020" cy="796290"/>
            <a:chOff x="4856202" y="1222146"/>
            <a:chExt cx="1201103" cy="1202531"/>
          </a:xfrm>
          <a:solidFill>
            <a:srgbClr val="1B4367"/>
          </a:solidFill>
        </p:grpSpPr>
        <p:sp>
          <p:nvSpPr>
            <p:cNvPr id="38" name="Rectangle 6"/>
            <p:cNvSpPr/>
            <p:nvPr>
              <p:custDataLst>
                <p:tags r:id="rId13"/>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39" name="KSO_Shape"/>
            <p:cNvSpPr/>
            <p:nvPr>
              <p:custDataLst>
                <p:tags r:id="rId14"/>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40" name="TextBox 13"/>
          <p:cNvSpPr txBox="1"/>
          <p:nvPr>
            <p:custDataLst>
              <p:tags r:id="rId15"/>
            </p:custDataLst>
          </p:nvPr>
        </p:nvSpPr>
        <p:spPr>
          <a:xfrm>
            <a:off x="5731685" y="1971834"/>
            <a:ext cx="1401112"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挑战性</a:t>
            </a:r>
            <a:endParaRPr lang="zh-CN" altLang="en-US" sz="2000" b="1" dirty="0">
              <a:solidFill>
                <a:srgbClr val="1B4367"/>
              </a:solidFill>
              <a:cs typeface="+mn-ea"/>
              <a:sym typeface="+mn-lt"/>
            </a:endParaRPr>
          </a:p>
        </p:txBody>
      </p:sp>
      <p:sp>
        <p:nvSpPr>
          <p:cNvPr id="41" name="TextBox 13"/>
          <p:cNvSpPr txBox="1"/>
          <p:nvPr>
            <p:custDataLst>
              <p:tags r:id="rId16"/>
            </p:custDataLst>
          </p:nvPr>
        </p:nvSpPr>
        <p:spPr>
          <a:xfrm>
            <a:off x="5731510" y="2388235"/>
            <a:ext cx="2556510" cy="553720"/>
          </a:xfrm>
          <a:prstGeom prst="rect">
            <a:avLst/>
          </a:prstGeom>
          <a:noFill/>
          <a:ln w="9525">
            <a:noFill/>
            <a:miter/>
          </a:ln>
        </p:spPr>
        <p:txBody>
          <a:bodyPr wrap="square" lIns="0" tIns="0" rIns="0" bIns="0">
            <a:spAutoFit/>
          </a:bodyPr>
          <a:lstStyle/>
          <a:p>
            <a:pPr marL="0" indent="0"/>
            <a:r>
              <a:rPr lang="zh-CN" sz="1800">
                <a:cs typeface="宋体" panose="02010600030101010101" pitchFamily="2" charset="-122"/>
                <a:sym typeface="+mn-ea"/>
              </a:rPr>
              <a:t>能对自己起到激励作用，完成时能带来成就感。</a:t>
            </a:r>
            <a:endParaRPr lang="zh-CN" sz="1800">
              <a:cs typeface="宋体" panose="02010600030101010101" pitchFamily="2" charset="-122"/>
              <a:sym typeface="+mn-ea"/>
            </a:endParaRPr>
          </a:p>
        </p:txBody>
      </p:sp>
      <p:sp>
        <p:nvSpPr>
          <p:cNvPr id="42" name="TextBox 13"/>
          <p:cNvSpPr txBox="1"/>
          <p:nvPr>
            <p:custDataLst>
              <p:tags r:id="rId17"/>
            </p:custDataLst>
          </p:nvPr>
        </p:nvSpPr>
        <p:spPr>
          <a:xfrm>
            <a:off x="1770948" y="3646467"/>
            <a:ext cx="1401112"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清晰性</a:t>
            </a:r>
            <a:endParaRPr lang="zh-CN" altLang="en-US" sz="2000" b="1" dirty="0">
              <a:solidFill>
                <a:srgbClr val="1B4367"/>
              </a:solidFill>
              <a:cs typeface="+mn-ea"/>
              <a:sym typeface="+mn-lt"/>
            </a:endParaRPr>
          </a:p>
        </p:txBody>
      </p:sp>
      <p:sp>
        <p:nvSpPr>
          <p:cNvPr id="43" name="TextBox 13"/>
          <p:cNvSpPr txBox="1"/>
          <p:nvPr>
            <p:custDataLst>
              <p:tags r:id="rId18"/>
            </p:custDataLst>
          </p:nvPr>
        </p:nvSpPr>
        <p:spPr>
          <a:xfrm>
            <a:off x="1745615" y="4010660"/>
            <a:ext cx="2554605" cy="830580"/>
          </a:xfrm>
          <a:prstGeom prst="rect">
            <a:avLst/>
          </a:prstGeom>
          <a:noFill/>
          <a:ln w="9525">
            <a:noFill/>
            <a:miter/>
          </a:ln>
        </p:spPr>
        <p:txBody>
          <a:bodyPr wrap="square" lIns="0" tIns="0" rIns="0" bIns="0">
            <a:spAutoFit/>
          </a:bodyPr>
          <a:lstStyle/>
          <a:p>
            <a:pPr marL="0" indent="0"/>
            <a:r>
              <a:rPr lang="zh-CN" sz="1800">
                <a:cs typeface="宋体" panose="02010600030101010101" pitchFamily="2" charset="-122"/>
                <a:sym typeface="+mn-ea"/>
              </a:rPr>
              <a:t>目标和措施清晰、明确，实现目标的步骤直截了当，各种安排具体清晰。</a:t>
            </a:r>
            <a:endParaRPr lang="zh-CN" sz="1800">
              <a:cs typeface="宋体" panose="02010600030101010101" pitchFamily="2" charset="-122"/>
              <a:sym typeface="+mn-ea"/>
            </a:endParaRPr>
          </a:p>
        </p:txBody>
      </p:sp>
      <p:sp>
        <p:nvSpPr>
          <p:cNvPr id="44" name="TextBox 13"/>
          <p:cNvSpPr txBox="1"/>
          <p:nvPr>
            <p:custDataLst>
              <p:tags r:id="rId19"/>
            </p:custDataLst>
          </p:nvPr>
        </p:nvSpPr>
        <p:spPr>
          <a:xfrm>
            <a:off x="5750100" y="3646467"/>
            <a:ext cx="1401112"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可行性</a:t>
            </a:r>
            <a:endParaRPr lang="zh-CN" altLang="en-US" sz="2000" b="1" dirty="0">
              <a:solidFill>
                <a:srgbClr val="1B4367"/>
              </a:solidFill>
              <a:cs typeface="+mn-ea"/>
              <a:sym typeface="+mn-lt"/>
            </a:endParaRPr>
          </a:p>
        </p:txBody>
      </p:sp>
      <p:sp>
        <p:nvSpPr>
          <p:cNvPr id="45" name="TextBox 13"/>
          <p:cNvSpPr txBox="1"/>
          <p:nvPr>
            <p:custDataLst>
              <p:tags r:id="rId20"/>
            </p:custDataLst>
          </p:nvPr>
        </p:nvSpPr>
        <p:spPr>
          <a:xfrm>
            <a:off x="5731510" y="4010660"/>
            <a:ext cx="3165475" cy="830580"/>
          </a:xfrm>
          <a:prstGeom prst="rect">
            <a:avLst/>
          </a:prstGeom>
          <a:noFill/>
          <a:ln w="9525">
            <a:noFill/>
            <a:miter/>
          </a:ln>
        </p:spPr>
        <p:txBody>
          <a:bodyPr wrap="square" lIns="0" tIns="0" rIns="0" bIns="0">
            <a:spAutoFit/>
          </a:bodyPr>
          <a:lstStyle/>
          <a:p>
            <a:pPr marL="0" indent="0" algn="l"/>
            <a:r>
              <a:rPr lang="zh-CN" sz="1800">
                <a:cs typeface="宋体" panose="02010600030101010101" pitchFamily="2" charset="-122"/>
                <a:sym typeface="+mn-ea"/>
              </a:rPr>
              <a:t>各阶段路线的划分与措施安排必须具体可行。生涯目标要留有余地，不做不着边际的幻想。</a:t>
            </a:r>
            <a:endParaRPr lang="zh-CN" sz="1800">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anim calcmode="lin" valueType="num">
                                      <p:cBhvr>
                                        <p:cTn id="22" dur="500" fill="hold"/>
                                        <p:tgtEl>
                                          <p:spTgt spid="19"/>
                                        </p:tgtEl>
                                        <p:attrNameLst>
                                          <p:attrName>ppt_x</p:attrName>
                                        </p:attrNameLst>
                                      </p:cBhvr>
                                      <p:tavLst>
                                        <p:tav tm="0">
                                          <p:val>
                                            <p:fltVal val="0.5"/>
                                          </p:val>
                                        </p:tav>
                                        <p:tav tm="100000">
                                          <p:val>
                                            <p:strVal val="#ppt_x"/>
                                          </p:val>
                                        </p:tav>
                                      </p:tavLst>
                                    </p:anim>
                                    <p:anim calcmode="lin" valueType="num">
                                      <p:cBhvr>
                                        <p:cTn id="23" dur="500" fill="hold"/>
                                        <p:tgtEl>
                                          <p:spTgt spid="19"/>
                                        </p:tgtEl>
                                        <p:attrNameLst>
                                          <p:attrName>ppt_y</p:attrName>
                                        </p:attrNameLst>
                                      </p:cBhvr>
                                      <p:tavLst>
                                        <p:tav tm="0">
                                          <p:val>
                                            <p:fltVal val="0.5"/>
                                          </p:val>
                                        </p:tav>
                                        <p:tav tm="100000">
                                          <p:val>
                                            <p:strVal val="#ppt_y"/>
                                          </p:val>
                                        </p:tav>
                                      </p:tavLst>
                                    </p:anim>
                                  </p:childTnLst>
                                </p:cTn>
                              </p:par>
                            </p:childTnLst>
                          </p:cTn>
                        </p:par>
                        <p:par>
                          <p:cTn id="24" fill="hold">
                            <p:stCondLst>
                              <p:cond delay="2299"/>
                            </p:stCondLst>
                            <p:childTnLst>
                              <p:par>
                                <p:cTn id="25" presetID="42"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anim calcmode="lin" valueType="num">
                                      <p:cBhvr>
                                        <p:cTn id="28" dur="500" fill="hold"/>
                                        <p:tgtEl>
                                          <p:spTgt spid="35"/>
                                        </p:tgtEl>
                                        <p:attrNameLst>
                                          <p:attrName>ppt_x</p:attrName>
                                        </p:attrNameLst>
                                      </p:cBhvr>
                                      <p:tavLst>
                                        <p:tav tm="0">
                                          <p:val>
                                            <p:strVal val="#ppt_x"/>
                                          </p:val>
                                        </p:tav>
                                        <p:tav tm="100000">
                                          <p:val>
                                            <p:strVal val="#ppt_x"/>
                                          </p:val>
                                        </p:tav>
                                      </p:tavLst>
                                    </p:anim>
                                    <p:anim calcmode="lin" valueType="num">
                                      <p:cBhvr>
                                        <p:cTn id="29" dur="5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anim calcmode="lin" valueType="num">
                                      <p:cBhvr>
                                        <p:cTn id="33" dur="500" fill="hold"/>
                                        <p:tgtEl>
                                          <p:spTgt spid="36"/>
                                        </p:tgtEl>
                                        <p:attrNameLst>
                                          <p:attrName>ppt_x</p:attrName>
                                        </p:attrNameLst>
                                      </p:cBhvr>
                                      <p:tavLst>
                                        <p:tav tm="0">
                                          <p:val>
                                            <p:strVal val="#ppt_x"/>
                                          </p:val>
                                        </p:tav>
                                        <p:tav tm="100000">
                                          <p:val>
                                            <p:strVal val="#ppt_x"/>
                                          </p:val>
                                        </p:tav>
                                      </p:tavLst>
                                    </p:anim>
                                    <p:anim calcmode="lin" valueType="num">
                                      <p:cBhvr>
                                        <p:cTn id="34" dur="500" fill="hold"/>
                                        <p:tgtEl>
                                          <p:spTgt spid="36"/>
                                        </p:tgtEl>
                                        <p:attrNameLst>
                                          <p:attrName>ppt_y</p:attrName>
                                        </p:attrNameLst>
                                      </p:cBhvr>
                                      <p:tavLst>
                                        <p:tav tm="0">
                                          <p:val>
                                            <p:strVal val="#ppt_y+.1"/>
                                          </p:val>
                                        </p:tav>
                                        <p:tav tm="100000">
                                          <p:val>
                                            <p:strVal val="#ppt_y"/>
                                          </p:val>
                                        </p:tav>
                                      </p:tavLst>
                                    </p:anim>
                                  </p:childTnLst>
                                </p:cTn>
                              </p:par>
                            </p:childTnLst>
                          </p:cTn>
                        </p:par>
                        <p:par>
                          <p:cTn id="35" fill="hold">
                            <p:stCondLst>
                              <p:cond delay="2799"/>
                            </p:stCondLst>
                            <p:childTnLst>
                              <p:par>
                                <p:cTn id="36" presetID="53" presetClass="entr" presetSubtype="528" fill="hold"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500" fill="hold"/>
                                        <p:tgtEl>
                                          <p:spTgt spid="37"/>
                                        </p:tgtEl>
                                        <p:attrNameLst>
                                          <p:attrName>ppt_w</p:attrName>
                                        </p:attrNameLst>
                                      </p:cBhvr>
                                      <p:tavLst>
                                        <p:tav tm="0">
                                          <p:val>
                                            <p:fltVal val="0"/>
                                          </p:val>
                                        </p:tav>
                                        <p:tav tm="100000">
                                          <p:val>
                                            <p:strVal val="#ppt_w"/>
                                          </p:val>
                                        </p:tav>
                                      </p:tavLst>
                                    </p:anim>
                                    <p:anim calcmode="lin" valueType="num">
                                      <p:cBhvr>
                                        <p:cTn id="39" dur="500" fill="hold"/>
                                        <p:tgtEl>
                                          <p:spTgt spid="37"/>
                                        </p:tgtEl>
                                        <p:attrNameLst>
                                          <p:attrName>ppt_h</p:attrName>
                                        </p:attrNameLst>
                                      </p:cBhvr>
                                      <p:tavLst>
                                        <p:tav tm="0">
                                          <p:val>
                                            <p:fltVal val="0"/>
                                          </p:val>
                                        </p:tav>
                                        <p:tav tm="100000">
                                          <p:val>
                                            <p:strVal val="#ppt_h"/>
                                          </p:val>
                                        </p:tav>
                                      </p:tavLst>
                                    </p:anim>
                                    <p:animEffect transition="in" filter="fade">
                                      <p:cBhvr>
                                        <p:cTn id="40" dur="500"/>
                                        <p:tgtEl>
                                          <p:spTgt spid="37"/>
                                        </p:tgtEl>
                                      </p:cBhvr>
                                    </p:animEffect>
                                    <p:anim calcmode="lin" valueType="num">
                                      <p:cBhvr>
                                        <p:cTn id="41" dur="500" fill="hold"/>
                                        <p:tgtEl>
                                          <p:spTgt spid="37"/>
                                        </p:tgtEl>
                                        <p:attrNameLst>
                                          <p:attrName>ppt_x</p:attrName>
                                        </p:attrNameLst>
                                      </p:cBhvr>
                                      <p:tavLst>
                                        <p:tav tm="0">
                                          <p:val>
                                            <p:fltVal val="0.5"/>
                                          </p:val>
                                        </p:tav>
                                        <p:tav tm="100000">
                                          <p:val>
                                            <p:strVal val="#ppt_x"/>
                                          </p:val>
                                        </p:tav>
                                      </p:tavLst>
                                    </p:anim>
                                    <p:anim calcmode="lin" valueType="num">
                                      <p:cBhvr>
                                        <p:cTn id="42" dur="500" fill="hold"/>
                                        <p:tgtEl>
                                          <p:spTgt spid="37"/>
                                        </p:tgtEl>
                                        <p:attrNameLst>
                                          <p:attrName>ppt_y</p:attrName>
                                        </p:attrNameLst>
                                      </p:cBhvr>
                                      <p:tavLst>
                                        <p:tav tm="0">
                                          <p:val>
                                            <p:fltVal val="0.5"/>
                                          </p:val>
                                        </p:tav>
                                        <p:tav tm="100000">
                                          <p:val>
                                            <p:strVal val="#ppt_y"/>
                                          </p:val>
                                        </p:tav>
                                      </p:tavLst>
                                    </p:anim>
                                  </p:childTnLst>
                                </p:cTn>
                              </p:par>
                            </p:childTnLst>
                          </p:cTn>
                        </p:par>
                        <p:par>
                          <p:cTn id="43" fill="hold">
                            <p:stCondLst>
                              <p:cond delay="3299"/>
                            </p:stCondLst>
                            <p:childTnLst>
                              <p:par>
                                <p:cTn id="44" presetID="42" presetClass="entr" presetSubtype="0"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anim calcmode="lin" valueType="num">
                                      <p:cBhvr>
                                        <p:cTn id="47" dur="500" fill="hold"/>
                                        <p:tgtEl>
                                          <p:spTgt spid="40"/>
                                        </p:tgtEl>
                                        <p:attrNameLst>
                                          <p:attrName>ppt_x</p:attrName>
                                        </p:attrNameLst>
                                      </p:cBhvr>
                                      <p:tavLst>
                                        <p:tav tm="0">
                                          <p:val>
                                            <p:strVal val="#ppt_x"/>
                                          </p:val>
                                        </p:tav>
                                        <p:tav tm="100000">
                                          <p:val>
                                            <p:strVal val="#ppt_x"/>
                                          </p:val>
                                        </p:tav>
                                      </p:tavLst>
                                    </p:anim>
                                    <p:anim calcmode="lin" valueType="num">
                                      <p:cBhvr>
                                        <p:cTn id="48" dur="500" fill="hold"/>
                                        <p:tgtEl>
                                          <p:spTgt spid="4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500"/>
                                        <p:tgtEl>
                                          <p:spTgt spid="41"/>
                                        </p:tgtEl>
                                      </p:cBhvr>
                                    </p:animEffect>
                                    <p:anim calcmode="lin" valueType="num">
                                      <p:cBhvr>
                                        <p:cTn id="52" dur="500" fill="hold"/>
                                        <p:tgtEl>
                                          <p:spTgt spid="41"/>
                                        </p:tgtEl>
                                        <p:attrNameLst>
                                          <p:attrName>ppt_x</p:attrName>
                                        </p:attrNameLst>
                                      </p:cBhvr>
                                      <p:tavLst>
                                        <p:tav tm="0">
                                          <p:val>
                                            <p:strVal val="#ppt_x"/>
                                          </p:val>
                                        </p:tav>
                                        <p:tav tm="100000">
                                          <p:val>
                                            <p:strVal val="#ppt_x"/>
                                          </p:val>
                                        </p:tav>
                                      </p:tavLst>
                                    </p:anim>
                                    <p:anim calcmode="lin" valueType="num">
                                      <p:cBhvr>
                                        <p:cTn id="53" dur="500" fill="hold"/>
                                        <p:tgtEl>
                                          <p:spTgt spid="41"/>
                                        </p:tgtEl>
                                        <p:attrNameLst>
                                          <p:attrName>ppt_y</p:attrName>
                                        </p:attrNameLst>
                                      </p:cBhvr>
                                      <p:tavLst>
                                        <p:tav tm="0">
                                          <p:val>
                                            <p:strVal val="#ppt_y+.1"/>
                                          </p:val>
                                        </p:tav>
                                        <p:tav tm="100000">
                                          <p:val>
                                            <p:strVal val="#ppt_y"/>
                                          </p:val>
                                        </p:tav>
                                      </p:tavLst>
                                    </p:anim>
                                  </p:childTnLst>
                                </p:cTn>
                              </p:par>
                            </p:childTnLst>
                          </p:cTn>
                        </p:par>
                        <p:par>
                          <p:cTn id="54" fill="hold">
                            <p:stCondLst>
                              <p:cond delay="3799"/>
                            </p:stCondLst>
                            <p:childTnLst>
                              <p:par>
                                <p:cTn id="55" presetID="53" presetClass="entr" presetSubtype="528"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animEffect transition="in" filter="fade">
                                      <p:cBhvr>
                                        <p:cTn id="59" dur="500"/>
                                        <p:tgtEl>
                                          <p:spTgt spid="16"/>
                                        </p:tgtEl>
                                      </p:cBhvr>
                                    </p:animEffect>
                                    <p:anim calcmode="lin" valueType="num">
                                      <p:cBhvr>
                                        <p:cTn id="60" dur="500" fill="hold"/>
                                        <p:tgtEl>
                                          <p:spTgt spid="16"/>
                                        </p:tgtEl>
                                        <p:attrNameLst>
                                          <p:attrName>ppt_x</p:attrName>
                                        </p:attrNameLst>
                                      </p:cBhvr>
                                      <p:tavLst>
                                        <p:tav tm="0">
                                          <p:val>
                                            <p:fltVal val="0.5"/>
                                          </p:val>
                                        </p:tav>
                                        <p:tav tm="100000">
                                          <p:val>
                                            <p:strVal val="#ppt_x"/>
                                          </p:val>
                                        </p:tav>
                                      </p:tavLst>
                                    </p:anim>
                                    <p:anim calcmode="lin" valueType="num">
                                      <p:cBhvr>
                                        <p:cTn id="61" dur="500" fill="hold"/>
                                        <p:tgtEl>
                                          <p:spTgt spid="16"/>
                                        </p:tgtEl>
                                        <p:attrNameLst>
                                          <p:attrName>ppt_y</p:attrName>
                                        </p:attrNameLst>
                                      </p:cBhvr>
                                      <p:tavLst>
                                        <p:tav tm="0">
                                          <p:val>
                                            <p:fltVal val="0.5"/>
                                          </p:val>
                                        </p:tav>
                                        <p:tav tm="100000">
                                          <p:val>
                                            <p:strVal val="#ppt_y"/>
                                          </p:val>
                                        </p:tav>
                                      </p:tavLst>
                                    </p:anim>
                                  </p:childTnLst>
                                </p:cTn>
                              </p:par>
                            </p:childTnLst>
                          </p:cTn>
                        </p:par>
                        <p:par>
                          <p:cTn id="62" fill="hold">
                            <p:stCondLst>
                              <p:cond delay="4299"/>
                            </p:stCondLst>
                            <p:childTnLst>
                              <p:par>
                                <p:cTn id="63" presetID="42" presetClass="entr" presetSubtype="0"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fade">
                                      <p:cBhvr>
                                        <p:cTn id="65" dur="500"/>
                                        <p:tgtEl>
                                          <p:spTgt spid="42"/>
                                        </p:tgtEl>
                                      </p:cBhvr>
                                    </p:animEffect>
                                    <p:anim calcmode="lin" valueType="num">
                                      <p:cBhvr>
                                        <p:cTn id="66" dur="500" fill="hold"/>
                                        <p:tgtEl>
                                          <p:spTgt spid="42"/>
                                        </p:tgtEl>
                                        <p:attrNameLst>
                                          <p:attrName>ppt_x</p:attrName>
                                        </p:attrNameLst>
                                      </p:cBhvr>
                                      <p:tavLst>
                                        <p:tav tm="0">
                                          <p:val>
                                            <p:strVal val="#ppt_x"/>
                                          </p:val>
                                        </p:tav>
                                        <p:tav tm="100000">
                                          <p:val>
                                            <p:strVal val="#ppt_x"/>
                                          </p:val>
                                        </p:tav>
                                      </p:tavLst>
                                    </p:anim>
                                    <p:anim calcmode="lin" valueType="num">
                                      <p:cBhvr>
                                        <p:cTn id="67" dur="500" fill="hold"/>
                                        <p:tgtEl>
                                          <p:spTgt spid="4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fade">
                                      <p:cBhvr>
                                        <p:cTn id="70" dur="500"/>
                                        <p:tgtEl>
                                          <p:spTgt spid="43"/>
                                        </p:tgtEl>
                                      </p:cBhvr>
                                    </p:animEffect>
                                    <p:anim calcmode="lin" valueType="num">
                                      <p:cBhvr>
                                        <p:cTn id="71" dur="500" fill="hold"/>
                                        <p:tgtEl>
                                          <p:spTgt spid="43"/>
                                        </p:tgtEl>
                                        <p:attrNameLst>
                                          <p:attrName>ppt_x</p:attrName>
                                        </p:attrNameLst>
                                      </p:cBhvr>
                                      <p:tavLst>
                                        <p:tav tm="0">
                                          <p:val>
                                            <p:strVal val="#ppt_x"/>
                                          </p:val>
                                        </p:tav>
                                        <p:tav tm="100000">
                                          <p:val>
                                            <p:strVal val="#ppt_x"/>
                                          </p:val>
                                        </p:tav>
                                      </p:tavLst>
                                    </p:anim>
                                    <p:anim calcmode="lin" valueType="num">
                                      <p:cBhvr>
                                        <p:cTn id="72" dur="500" fill="hold"/>
                                        <p:tgtEl>
                                          <p:spTgt spid="43"/>
                                        </p:tgtEl>
                                        <p:attrNameLst>
                                          <p:attrName>ppt_y</p:attrName>
                                        </p:attrNameLst>
                                      </p:cBhvr>
                                      <p:tavLst>
                                        <p:tav tm="0">
                                          <p:val>
                                            <p:strVal val="#ppt_y+.1"/>
                                          </p:val>
                                        </p:tav>
                                        <p:tav tm="100000">
                                          <p:val>
                                            <p:strVal val="#ppt_y"/>
                                          </p:val>
                                        </p:tav>
                                      </p:tavLst>
                                    </p:anim>
                                  </p:childTnLst>
                                </p:cTn>
                              </p:par>
                            </p:childTnLst>
                          </p:cTn>
                        </p:par>
                        <p:par>
                          <p:cTn id="73" fill="hold">
                            <p:stCondLst>
                              <p:cond delay="4799"/>
                            </p:stCondLst>
                            <p:childTnLst>
                              <p:par>
                                <p:cTn id="74" presetID="53" presetClass="entr" presetSubtype="528" fill="hold"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p:cTn id="76" dur="500" fill="hold"/>
                                        <p:tgtEl>
                                          <p:spTgt spid="23"/>
                                        </p:tgtEl>
                                        <p:attrNameLst>
                                          <p:attrName>ppt_w</p:attrName>
                                        </p:attrNameLst>
                                      </p:cBhvr>
                                      <p:tavLst>
                                        <p:tav tm="0">
                                          <p:val>
                                            <p:fltVal val="0"/>
                                          </p:val>
                                        </p:tav>
                                        <p:tav tm="100000">
                                          <p:val>
                                            <p:strVal val="#ppt_w"/>
                                          </p:val>
                                        </p:tav>
                                      </p:tavLst>
                                    </p:anim>
                                    <p:anim calcmode="lin" valueType="num">
                                      <p:cBhvr>
                                        <p:cTn id="77" dur="500" fill="hold"/>
                                        <p:tgtEl>
                                          <p:spTgt spid="23"/>
                                        </p:tgtEl>
                                        <p:attrNameLst>
                                          <p:attrName>ppt_h</p:attrName>
                                        </p:attrNameLst>
                                      </p:cBhvr>
                                      <p:tavLst>
                                        <p:tav tm="0">
                                          <p:val>
                                            <p:fltVal val="0"/>
                                          </p:val>
                                        </p:tav>
                                        <p:tav tm="100000">
                                          <p:val>
                                            <p:strVal val="#ppt_h"/>
                                          </p:val>
                                        </p:tav>
                                      </p:tavLst>
                                    </p:anim>
                                    <p:animEffect transition="in" filter="fade">
                                      <p:cBhvr>
                                        <p:cTn id="78" dur="500"/>
                                        <p:tgtEl>
                                          <p:spTgt spid="23"/>
                                        </p:tgtEl>
                                      </p:cBhvr>
                                    </p:animEffect>
                                    <p:anim calcmode="lin" valueType="num">
                                      <p:cBhvr>
                                        <p:cTn id="79" dur="500" fill="hold"/>
                                        <p:tgtEl>
                                          <p:spTgt spid="23"/>
                                        </p:tgtEl>
                                        <p:attrNameLst>
                                          <p:attrName>ppt_x</p:attrName>
                                        </p:attrNameLst>
                                      </p:cBhvr>
                                      <p:tavLst>
                                        <p:tav tm="0">
                                          <p:val>
                                            <p:fltVal val="0.5"/>
                                          </p:val>
                                        </p:tav>
                                        <p:tav tm="100000">
                                          <p:val>
                                            <p:strVal val="#ppt_x"/>
                                          </p:val>
                                        </p:tav>
                                      </p:tavLst>
                                    </p:anim>
                                    <p:anim calcmode="lin" valueType="num">
                                      <p:cBhvr>
                                        <p:cTn id="80" dur="500" fill="hold"/>
                                        <p:tgtEl>
                                          <p:spTgt spid="23"/>
                                        </p:tgtEl>
                                        <p:attrNameLst>
                                          <p:attrName>ppt_y</p:attrName>
                                        </p:attrNameLst>
                                      </p:cBhvr>
                                      <p:tavLst>
                                        <p:tav tm="0">
                                          <p:val>
                                            <p:fltVal val="0.5"/>
                                          </p:val>
                                        </p:tav>
                                        <p:tav tm="100000">
                                          <p:val>
                                            <p:strVal val="#ppt_y"/>
                                          </p:val>
                                        </p:tav>
                                      </p:tavLst>
                                    </p:anim>
                                  </p:childTnLst>
                                </p:cTn>
                              </p:par>
                            </p:childTnLst>
                          </p:cTn>
                        </p:par>
                        <p:par>
                          <p:cTn id="81" fill="hold">
                            <p:stCondLst>
                              <p:cond delay="5299"/>
                            </p:stCondLst>
                            <p:childTnLst>
                              <p:par>
                                <p:cTn id="82" presetID="42" presetClass="entr" presetSubtype="0" fill="hold" grpId="0" nodeType="after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500"/>
                                        <p:tgtEl>
                                          <p:spTgt spid="44"/>
                                        </p:tgtEl>
                                      </p:cBhvr>
                                    </p:animEffect>
                                    <p:anim calcmode="lin" valueType="num">
                                      <p:cBhvr>
                                        <p:cTn id="85" dur="500" fill="hold"/>
                                        <p:tgtEl>
                                          <p:spTgt spid="44"/>
                                        </p:tgtEl>
                                        <p:attrNameLst>
                                          <p:attrName>ppt_x</p:attrName>
                                        </p:attrNameLst>
                                      </p:cBhvr>
                                      <p:tavLst>
                                        <p:tav tm="0">
                                          <p:val>
                                            <p:strVal val="#ppt_x"/>
                                          </p:val>
                                        </p:tav>
                                        <p:tav tm="100000">
                                          <p:val>
                                            <p:strVal val="#ppt_x"/>
                                          </p:val>
                                        </p:tav>
                                      </p:tavLst>
                                    </p:anim>
                                    <p:anim calcmode="lin" valueType="num">
                                      <p:cBhvr>
                                        <p:cTn id="86" dur="500" fill="hold"/>
                                        <p:tgtEl>
                                          <p:spTgt spid="4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fade">
                                      <p:cBhvr>
                                        <p:cTn id="89" dur="500"/>
                                        <p:tgtEl>
                                          <p:spTgt spid="45"/>
                                        </p:tgtEl>
                                      </p:cBhvr>
                                    </p:animEffect>
                                    <p:anim calcmode="lin" valueType="num">
                                      <p:cBhvr>
                                        <p:cTn id="90" dur="500" fill="hold"/>
                                        <p:tgtEl>
                                          <p:spTgt spid="45"/>
                                        </p:tgtEl>
                                        <p:attrNameLst>
                                          <p:attrName>ppt_x</p:attrName>
                                        </p:attrNameLst>
                                      </p:cBhvr>
                                      <p:tavLst>
                                        <p:tav tm="0">
                                          <p:val>
                                            <p:strVal val="#ppt_x"/>
                                          </p:val>
                                        </p:tav>
                                        <p:tav tm="100000">
                                          <p:val>
                                            <p:strVal val="#ppt_x"/>
                                          </p:val>
                                        </p:tav>
                                      </p:tavLst>
                                    </p:anim>
                                    <p:anim calcmode="lin" valueType="num">
                                      <p:cBhvr>
                                        <p:cTn id="91"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5" grpId="0"/>
      <p:bldP spid="36" grpId="0"/>
      <p:bldP spid="40" grpId="0"/>
      <p:bldP spid="41" grpId="0"/>
      <p:bldP spid="42" grpId="0"/>
      <p:bldP spid="43" grpId="0"/>
      <p:bldP spid="44" grpId="0"/>
      <p:bldP spid="4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确定职业目标应注意的问题</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8042"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二、确立职业目标的注意事项</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a:grpSpLocks noChangeAspect="1"/>
          </p:cNvGrpSpPr>
          <p:nvPr>
            <p:custDataLst>
              <p:tags r:id="rId1"/>
            </p:custDataLst>
          </p:nvPr>
        </p:nvGrpSpPr>
        <p:grpSpPr>
          <a:xfrm>
            <a:off x="828675" y="3509645"/>
            <a:ext cx="796290" cy="796290"/>
            <a:chOff x="4420032" y="1854736"/>
            <a:chExt cx="1603375" cy="1603375"/>
          </a:xfrm>
          <a:solidFill>
            <a:srgbClr val="1B4367"/>
          </a:solidFill>
        </p:grpSpPr>
        <p:sp>
          <p:nvSpPr>
            <p:cNvPr id="17" name="Rectangle 5"/>
            <p:cNvSpPr/>
            <p:nvPr>
              <p:custDataLst>
                <p:tags r:id="rId2"/>
              </p:custDataLst>
            </p:nvPr>
          </p:nvSpPr>
          <p:spPr>
            <a:xfrm>
              <a:off x="4420032" y="1854736"/>
              <a:ext cx="1603375" cy="1603375"/>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8" name="Freeform 132"/>
            <p:cNvSpPr>
              <a:spLocks noEditPoints="1"/>
            </p:cNvSpPr>
            <p:nvPr>
              <p:custDataLst>
                <p:tags r:id="rId3"/>
              </p:custDataLst>
            </p:nvPr>
          </p:nvSpPr>
          <p:spPr>
            <a:xfrm>
              <a:off x="4971860" y="2268369"/>
              <a:ext cx="497814" cy="691654"/>
            </a:xfrm>
            <a:custGeom>
              <a:avLst/>
              <a:gdLst/>
              <a:ahLst/>
              <a:cxnLst>
                <a:cxn ang="0">
                  <a:pos x="69148" y="0"/>
                </a:cxn>
                <a:cxn ang="0">
                  <a:pos x="69148" y="0"/>
                </a:cxn>
                <a:cxn ang="0">
                  <a:pos x="69148" y="48617"/>
                </a:cxn>
                <a:cxn ang="0">
                  <a:pos x="69148" y="70611"/>
                </a:cxn>
                <a:cxn ang="0">
                  <a:pos x="47251" y="70611"/>
                </a:cxn>
                <a:cxn ang="0">
                  <a:pos x="0" y="70611"/>
                </a:cxn>
                <a:cxn ang="0">
                  <a:pos x="0" y="333375"/>
                </a:cxn>
                <a:cxn ang="0">
                  <a:pos x="239712" y="333375"/>
                </a:cxn>
                <a:cxn ang="0">
                  <a:pos x="239712" y="0"/>
                </a:cxn>
                <a:cxn ang="0">
                  <a:pos x="69148" y="0"/>
                </a:cxn>
                <a:cxn ang="0">
                  <a:pos x="187851" y="193311"/>
                </a:cxn>
                <a:cxn ang="0">
                  <a:pos x="154430" y="193311"/>
                </a:cxn>
                <a:cxn ang="0">
                  <a:pos x="140600" y="193311"/>
                </a:cxn>
                <a:cxn ang="0">
                  <a:pos x="140600" y="266237"/>
                </a:cxn>
                <a:cxn ang="0">
                  <a:pos x="127923" y="278970"/>
                </a:cxn>
                <a:cxn ang="0">
                  <a:pos x="111789" y="278970"/>
                </a:cxn>
                <a:cxn ang="0">
                  <a:pos x="99112" y="266237"/>
                </a:cxn>
                <a:cxn ang="0">
                  <a:pos x="99112" y="193311"/>
                </a:cxn>
                <a:cxn ang="0">
                  <a:pos x="85282" y="193311"/>
                </a:cxn>
                <a:cxn ang="0">
                  <a:pos x="51861" y="193311"/>
                </a:cxn>
                <a:cxn ang="0">
                  <a:pos x="46098" y="182893"/>
                </a:cxn>
                <a:cxn ang="0">
                  <a:pos x="111789" y="105337"/>
                </a:cxn>
                <a:cxn ang="0">
                  <a:pos x="127923" y="105337"/>
                </a:cxn>
                <a:cxn ang="0">
                  <a:pos x="192461" y="182893"/>
                </a:cxn>
                <a:cxn ang="0">
                  <a:pos x="187851" y="193311"/>
                </a:cxn>
              </a:cxnLst>
              <a:rect l="0" t="0" r="0" b="0"/>
              <a:pathLst>
                <a:path w="208" h="288">
                  <a:moveTo>
                    <a:pt x="60" y="0"/>
                  </a:moveTo>
                  <a:cubicBezTo>
                    <a:pt x="60" y="0"/>
                    <a:pt x="60" y="0"/>
                    <a:pt x="60" y="0"/>
                  </a:cubicBezTo>
                  <a:cubicBezTo>
                    <a:pt x="60" y="42"/>
                    <a:pt x="60" y="42"/>
                    <a:pt x="60" y="42"/>
                  </a:cubicBezTo>
                  <a:cubicBezTo>
                    <a:pt x="60" y="61"/>
                    <a:pt x="60" y="61"/>
                    <a:pt x="60" y="61"/>
                  </a:cubicBezTo>
                  <a:cubicBezTo>
                    <a:pt x="41" y="61"/>
                    <a:pt x="41" y="61"/>
                    <a:pt x="41" y="61"/>
                  </a:cubicBezTo>
                  <a:cubicBezTo>
                    <a:pt x="0" y="61"/>
                    <a:pt x="0" y="61"/>
                    <a:pt x="0" y="61"/>
                  </a:cubicBezTo>
                  <a:cubicBezTo>
                    <a:pt x="0" y="288"/>
                    <a:pt x="0" y="288"/>
                    <a:pt x="0" y="288"/>
                  </a:cubicBezTo>
                  <a:cubicBezTo>
                    <a:pt x="208" y="288"/>
                    <a:pt x="208" y="288"/>
                    <a:pt x="208" y="288"/>
                  </a:cubicBezTo>
                  <a:cubicBezTo>
                    <a:pt x="208" y="0"/>
                    <a:pt x="208" y="0"/>
                    <a:pt x="208" y="0"/>
                  </a:cubicBezTo>
                  <a:lnTo>
                    <a:pt x="60" y="0"/>
                  </a:lnTo>
                  <a:close/>
                  <a:moveTo>
                    <a:pt x="163" y="167"/>
                  </a:moveTo>
                  <a:cubicBezTo>
                    <a:pt x="134" y="167"/>
                    <a:pt x="134" y="167"/>
                    <a:pt x="134" y="167"/>
                  </a:cubicBezTo>
                  <a:cubicBezTo>
                    <a:pt x="131" y="167"/>
                    <a:pt x="126" y="167"/>
                    <a:pt x="122" y="167"/>
                  </a:cubicBezTo>
                  <a:cubicBezTo>
                    <a:pt x="122" y="230"/>
                    <a:pt x="122" y="230"/>
                    <a:pt x="122" y="230"/>
                  </a:cubicBezTo>
                  <a:cubicBezTo>
                    <a:pt x="122" y="236"/>
                    <a:pt x="117" y="241"/>
                    <a:pt x="111" y="241"/>
                  </a:cubicBezTo>
                  <a:cubicBezTo>
                    <a:pt x="97" y="241"/>
                    <a:pt x="97" y="241"/>
                    <a:pt x="97" y="241"/>
                  </a:cubicBezTo>
                  <a:cubicBezTo>
                    <a:pt x="91" y="241"/>
                    <a:pt x="86" y="236"/>
                    <a:pt x="86" y="230"/>
                  </a:cubicBezTo>
                  <a:cubicBezTo>
                    <a:pt x="86" y="167"/>
                    <a:pt x="86" y="167"/>
                    <a:pt x="86" y="167"/>
                  </a:cubicBezTo>
                  <a:cubicBezTo>
                    <a:pt x="81" y="167"/>
                    <a:pt x="77" y="167"/>
                    <a:pt x="74" y="167"/>
                  </a:cubicBezTo>
                  <a:cubicBezTo>
                    <a:pt x="45" y="167"/>
                    <a:pt x="45" y="167"/>
                    <a:pt x="45" y="167"/>
                  </a:cubicBezTo>
                  <a:cubicBezTo>
                    <a:pt x="38" y="167"/>
                    <a:pt x="36" y="163"/>
                    <a:pt x="40" y="158"/>
                  </a:cubicBezTo>
                  <a:cubicBezTo>
                    <a:pt x="97" y="91"/>
                    <a:pt x="97" y="91"/>
                    <a:pt x="97" y="91"/>
                  </a:cubicBezTo>
                  <a:cubicBezTo>
                    <a:pt x="101" y="86"/>
                    <a:pt x="107" y="86"/>
                    <a:pt x="111" y="91"/>
                  </a:cubicBezTo>
                  <a:cubicBezTo>
                    <a:pt x="167" y="158"/>
                    <a:pt x="167" y="158"/>
                    <a:pt x="167" y="158"/>
                  </a:cubicBezTo>
                  <a:cubicBezTo>
                    <a:pt x="172" y="163"/>
                    <a:pt x="170" y="167"/>
                    <a:pt x="163" y="167"/>
                  </a:cubicBezTo>
                  <a:close/>
                </a:path>
              </a:pathLst>
            </a:custGeom>
            <a:solidFill>
              <a:schemeClr val="bg1"/>
            </a:solidFill>
            <a:ln w="9525">
              <a:noFill/>
            </a:ln>
          </p:spPr>
          <p:txBody>
            <a:bodyPr/>
            <a:lstStyle/>
            <a:p>
              <a:endParaRPr lang="zh-CN" altLang="en-US">
                <a:cs typeface="+mn-ea"/>
                <a:sym typeface="+mn-lt"/>
              </a:endParaRPr>
            </a:p>
          </p:txBody>
        </p:sp>
      </p:grpSp>
      <p:grpSp>
        <p:nvGrpSpPr>
          <p:cNvPr id="19" name="组合 18"/>
          <p:cNvGrpSpPr>
            <a:grpSpLocks noChangeAspect="1"/>
          </p:cNvGrpSpPr>
          <p:nvPr>
            <p:custDataLst>
              <p:tags r:id="rId4"/>
            </p:custDataLst>
          </p:nvPr>
        </p:nvGrpSpPr>
        <p:grpSpPr>
          <a:xfrm>
            <a:off x="774700" y="1828165"/>
            <a:ext cx="796290" cy="796290"/>
            <a:chOff x="2361414" y="1854736"/>
            <a:chExt cx="1603375" cy="1603375"/>
          </a:xfrm>
          <a:solidFill>
            <a:srgbClr val="1B4367"/>
          </a:solidFill>
        </p:grpSpPr>
        <p:sp>
          <p:nvSpPr>
            <p:cNvPr id="20" name="Rectangle 3"/>
            <p:cNvSpPr/>
            <p:nvPr>
              <p:custDataLst>
                <p:tags r:id="rId5"/>
              </p:custDataLst>
            </p:nvPr>
          </p:nvSpPr>
          <p:spPr>
            <a:xfrm>
              <a:off x="2361414" y="1854736"/>
              <a:ext cx="1603375" cy="1603375"/>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22" name="Freeform 220"/>
            <p:cNvSpPr/>
            <p:nvPr>
              <p:custDataLst>
                <p:tags r:id="rId6"/>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lstStyle/>
            <a:p>
              <a:endParaRPr lang="zh-CN" altLang="en-US">
                <a:cs typeface="+mn-ea"/>
                <a:sym typeface="+mn-lt"/>
              </a:endParaRPr>
            </a:p>
          </p:txBody>
        </p:sp>
      </p:grpSp>
      <p:grpSp>
        <p:nvGrpSpPr>
          <p:cNvPr id="23" name="组合 22"/>
          <p:cNvGrpSpPr>
            <a:grpSpLocks noChangeAspect="1"/>
          </p:cNvGrpSpPr>
          <p:nvPr>
            <p:custDataLst>
              <p:tags r:id="rId7"/>
            </p:custDataLst>
          </p:nvPr>
        </p:nvGrpSpPr>
        <p:grpSpPr>
          <a:xfrm>
            <a:off x="4765675" y="3509645"/>
            <a:ext cx="781685" cy="796290"/>
            <a:chOff x="8565208" y="1856641"/>
            <a:chExt cx="1574800" cy="1603375"/>
          </a:xfrm>
          <a:solidFill>
            <a:srgbClr val="1B4367"/>
          </a:solidFill>
        </p:grpSpPr>
        <p:sp>
          <p:nvSpPr>
            <p:cNvPr id="27" name="Rectangle 7"/>
            <p:cNvSpPr/>
            <p:nvPr>
              <p:custDataLst>
                <p:tags r:id="rId8"/>
              </p:custDataLst>
            </p:nvPr>
          </p:nvSpPr>
          <p:spPr>
            <a:xfrm>
              <a:off x="8565208" y="1856641"/>
              <a:ext cx="1574800" cy="1603375"/>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28" name="Freeform 289"/>
            <p:cNvSpPr>
              <a:spLocks noEditPoints="1"/>
            </p:cNvSpPr>
            <p:nvPr>
              <p:custDataLst>
                <p:tags r:id="rId9"/>
              </p:custDataLst>
            </p:nvPr>
          </p:nvSpPr>
          <p:spPr>
            <a:xfrm>
              <a:off x="9100279" y="2382692"/>
              <a:ext cx="557770" cy="565878"/>
            </a:xfrm>
            <a:custGeom>
              <a:avLst/>
              <a:gdLst/>
              <a:ahLst/>
              <a:cxnLst>
                <a:cxn ang="0">
                  <a:pos x="244146" y="20836"/>
                </a:cxn>
                <a:cxn ang="0">
                  <a:pos x="163149" y="0"/>
                </a:cxn>
                <a:cxn ang="0">
                  <a:pos x="0" y="0"/>
                </a:cxn>
                <a:cxn ang="0">
                  <a:pos x="0" y="77556"/>
                </a:cxn>
                <a:cxn ang="0">
                  <a:pos x="161992" y="77556"/>
                </a:cxn>
                <a:cxn ang="0">
                  <a:pos x="208276" y="90289"/>
                </a:cxn>
                <a:cxn ang="0">
                  <a:pos x="251088" y="167845"/>
                </a:cxn>
                <a:cxn ang="0">
                  <a:pos x="210590" y="243086"/>
                </a:cxn>
                <a:cxn ang="0">
                  <a:pos x="161992" y="255819"/>
                </a:cxn>
                <a:cxn ang="0">
                  <a:pos x="0" y="255819"/>
                </a:cxn>
                <a:cxn ang="0">
                  <a:pos x="0" y="333375"/>
                </a:cxn>
                <a:cxn ang="0">
                  <a:pos x="161992" y="333375"/>
                </a:cxn>
                <a:cxn ang="0">
                  <a:pos x="242988" y="313697"/>
                </a:cxn>
                <a:cxn ang="0">
                  <a:pos x="328613" y="167845"/>
                </a:cxn>
                <a:cxn ang="0">
                  <a:pos x="244146" y="20836"/>
                </a:cxn>
                <a:cxn ang="0">
                  <a:pos x="60169" y="57878"/>
                </a:cxn>
                <a:cxn ang="0">
                  <a:pos x="21985" y="57878"/>
                </a:cxn>
                <a:cxn ang="0">
                  <a:pos x="21985" y="19678"/>
                </a:cxn>
                <a:cxn ang="0">
                  <a:pos x="60169" y="19678"/>
                </a:cxn>
                <a:cxn ang="0">
                  <a:pos x="60169" y="57878"/>
                </a:cxn>
                <a:cxn ang="0">
                  <a:pos x="60169" y="314854"/>
                </a:cxn>
                <a:cxn ang="0">
                  <a:pos x="21985" y="314854"/>
                </a:cxn>
                <a:cxn ang="0">
                  <a:pos x="21985" y="275497"/>
                </a:cxn>
                <a:cxn ang="0">
                  <a:pos x="60169" y="275497"/>
                </a:cxn>
                <a:cxn ang="0">
                  <a:pos x="60169" y="314854"/>
                </a:cxn>
              </a:cxnLst>
              <a:rect l="0" t="0" r="0" b="0"/>
              <a:pathLst>
                <a:path w="284" h="288">
                  <a:moveTo>
                    <a:pt x="211" y="18"/>
                  </a:moveTo>
                  <a:cubicBezTo>
                    <a:pt x="177" y="1"/>
                    <a:pt x="144" y="0"/>
                    <a:pt x="141" y="0"/>
                  </a:cubicBezTo>
                  <a:cubicBezTo>
                    <a:pt x="0" y="0"/>
                    <a:pt x="0" y="0"/>
                    <a:pt x="0" y="0"/>
                  </a:cubicBezTo>
                  <a:cubicBezTo>
                    <a:pt x="0" y="67"/>
                    <a:pt x="0" y="67"/>
                    <a:pt x="0" y="67"/>
                  </a:cubicBezTo>
                  <a:cubicBezTo>
                    <a:pt x="140" y="67"/>
                    <a:pt x="140" y="67"/>
                    <a:pt x="140" y="67"/>
                  </a:cubicBezTo>
                  <a:cubicBezTo>
                    <a:pt x="141" y="67"/>
                    <a:pt x="161" y="68"/>
                    <a:pt x="180" y="78"/>
                  </a:cubicBezTo>
                  <a:cubicBezTo>
                    <a:pt x="205" y="91"/>
                    <a:pt x="217" y="112"/>
                    <a:pt x="217" y="145"/>
                  </a:cubicBezTo>
                  <a:cubicBezTo>
                    <a:pt x="217" y="177"/>
                    <a:pt x="206" y="198"/>
                    <a:pt x="182" y="210"/>
                  </a:cubicBezTo>
                  <a:cubicBezTo>
                    <a:pt x="162" y="221"/>
                    <a:pt x="140" y="221"/>
                    <a:pt x="140" y="221"/>
                  </a:cubicBezTo>
                  <a:cubicBezTo>
                    <a:pt x="0" y="221"/>
                    <a:pt x="0" y="221"/>
                    <a:pt x="0" y="221"/>
                  </a:cubicBezTo>
                  <a:cubicBezTo>
                    <a:pt x="0" y="288"/>
                    <a:pt x="0" y="288"/>
                    <a:pt x="0" y="288"/>
                  </a:cubicBezTo>
                  <a:cubicBezTo>
                    <a:pt x="140" y="288"/>
                    <a:pt x="140" y="288"/>
                    <a:pt x="140" y="288"/>
                  </a:cubicBezTo>
                  <a:cubicBezTo>
                    <a:pt x="144" y="288"/>
                    <a:pt x="177" y="288"/>
                    <a:pt x="210" y="271"/>
                  </a:cubicBezTo>
                  <a:cubicBezTo>
                    <a:pt x="258" y="247"/>
                    <a:pt x="284" y="203"/>
                    <a:pt x="284" y="145"/>
                  </a:cubicBezTo>
                  <a:cubicBezTo>
                    <a:pt x="284" y="87"/>
                    <a:pt x="258" y="42"/>
                    <a:pt x="211" y="18"/>
                  </a:cubicBezTo>
                  <a:close/>
                  <a:moveTo>
                    <a:pt x="52" y="50"/>
                  </a:moveTo>
                  <a:cubicBezTo>
                    <a:pt x="19" y="50"/>
                    <a:pt x="19" y="50"/>
                    <a:pt x="19" y="50"/>
                  </a:cubicBezTo>
                  <a:cubicBezTo>
                    <a:pt x="19" y="17"/>
                    <a:pt x="19" y="17"/>
                    <a:pt x="19" y="17"/>
                  </a:cubicBezTo>
                  <a:cubicBezTo>
                    <a:pt x="52" y="17"/>
                    <a:pt x="52" y="17"/>
                    <a:pt x="52" y="17"/>
                  </a:cubicBezTo>
                  <a:lnTo>
                    <a:pt x="52" y="50"/>
                  </a:lnTo>
                  <a:close/>
                  <a:moveTo>
                    <a:pt x="52" y="272"/>
                  </a:moveTo>
                  <a:cubicBezTo>
                    <a:pt x="19" y="272"/>
                    <a:pt x="19" y="272"/>
                    <a:pt x="19" y="272"/>
                  </a:cubicBezTo>
                  <a:cubicBezTo>
                    <a:pt x="19" y="238"/>
                    <a:pt x="19" y="238"/>
                    <a:pt x="19" y="238"/>
                  </a:cubicBezTo>
                  <a:cubicBezTo>
                    <a:pt x="52" y="238"/>
                    <a:pt x="52" y="238"/>
                    <a:pt x="52" y="238"/>
                  </a:cubicBezTo>
                  <a:lnTo>
                    <a:pt x="52" y="272"/>
                  </a:lnTo>
                  <a:close/>
                </a:path>
              </a:pathLst>
            </a:custGeom>
            <a:solidFill>
              <a:schemeClr val="bg1"/>
            </a:solidFill>
            <a:ln w="9525">
              <a:noFill/>
            </a:ln>
          </p:spPr>
          <p:txBody>
            <a:bodyPr/>
            <a:lstStyle/>
            <a:p>
              <a:endParaRPr lang="zh-CN" altLang="en-US">
                <a:cs typeface="+mn-ea"/>
                <a:sym typeface="+mn-lt"/>
              </a:endParaRPr>
            </a:p>
          </p:txBody>
        </p:sp>
      </p:grpSp>
      <p:sp>
        <p:nvSpPr>
          <p:cNvPr id="35" name="TextBox 13"/>
          <p:cNvSpPr txBox="1"/>
          <p:nvPr>
            <p:custDataLst>
              <p:tags r:id="rId10"/>
            </p:custDataLst>
          </p:nvPr>
        </p:nvSpPr>
        <p:spPr>
          <a:xfrm>
            <a:off x="1765233" y="1971834"/>
            <a:ext cx="1401112"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可测量性</a:t>
            </a:r>
            <a:endParaRPr lang="zh-CN" altLang="en-US" sz="2000" b="1" dirty="0">
              <a:solidFill>
                <a:srgbClr val="1B4367"/>
              </a:solidFill>
              <a:cs typeface="+mn-ea"/>
              <a:sym typeface="+mn-lt"/>
            </a:endParaRPr>
          </a:p>
        </p:txBody>
      </p:sp>
      <p:sp>
        <p:nvSpPr>
          <p:cNvPr id="36" name="TextBox 13"/>
          <p:cNvSpPr txBox="1"/>
          <p:nvPr>
            <p:custDataLst>
              <p:tags r:id="rId11"/>
            </p:custDataLst>
          </p:nvPr>
        </p:nvSpPr>
        <p:spPr>
          <a:xfrm>
            <a:off x="1745615" y="2388235"/>
            <a:ext cx="2667000" cy="1022985"/>
          </a:xfrm>
          <a:prstGeom prst="rect">
            <a:avLst/>
          </a:prstGeom>
          <a:noFill/>
          <a:ln w="9525">
            <a:noFill/>
            <a:miter/>
          </a:ln>
        </p:spPr>
        <p:txBody>
          <a:bodyPr wrap="square" lIns="0" tIns="0" rIns="0" bIns="0">
            <a:spAutoFit/>
          </a:bodyPr>
          <a:lstStyle/>
          <a:p>
            <a:pPr indent="0" fontAlgn="auto">
              <a:lnSpc>
                <a:spcPts val="2660"/>
              </a:lnSpc>
            </a:pPr>
            <a:r>
              <a:rPr lang="zh-CN" sz="1800">
                <a:cs typeface="宋体" panose="02010600030101010101" pitchFamily="2" charset="-122"/>
                <a:sym typeface="+mn-ea"/>
              </a:rPr>
              <a:t>目标应该是可以衡量的，要有数据，如数量、质量、时间等。</a:t>
            </a:r>
            <a:endParaRPr lang="zh-CN" sz="1800">
              <a:cs typeface="宋体" panose="02010600030101010101" pitchFamily="2" charset="-122"/>
              <a:sym typeface="+mn-ea"/>
            </a:endParaRPr>
          </a:p>
        </p:txBody>
      </p:sp>
      <p:grpSp>
        <p:nvGrpSpPr>
          <p:cNvPr id="37" name="组合 36"/>
          <p:cNvGrpSpPr>
            <a:grpSpLocks noChangeAspect="1"/>
          </p:cNvGrpSpPr>
          <p:nvPr>
            <p:custDataLst>
              <p:tags r:id="rId12"/>
            </p:custDataLst>
          </p:nvPr>
        </p:nvGrpSpPr>
        <p:grpSpPr>
          <a:xfrm>
            <a:off x="4755515" y="1828165"/>
            <a:ext cx="795020" cy="796290"/>
            <a:chOff x="4856202" y="1222146"/>
            <a:chExt cx="1201103" cy="1202531"/>
          </a:xfrm>
          <a:solidFill>
            <a:srgbClr val="1B4367"/>
          </a:solidFill>
        </p:grpSpPr>
        <p:sp>
          <p:nvSpPr>
            <p:cNvPr id="38" name="Rectangle 6"/>
            <p:cNvSpPr/>
            <p:nvPr>
              <p:custDataLst>
                <p:tags r:id="rId13"/>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39" name="KSO_Shape"/>
            <p:cNvSpPr/>
            <p:nvPr>
              <p:custDataLst>
                <p:tags r:id="rId14"/>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40" name="TextBox 13"/>
          <p:cNvSpPr txBox="1"/>
          <p:nvPr>
            <p:custDataLst>
              <p:tags r:id="rId15"/>
            </p:custDataLst>
          </p:nvPr>
        </p:nvSpPr>
        <p:spPr>
          <a:xfrm>
            <a:off x="5731685" y="1971834"/>
            <a:ext cx="1401112"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时限性</a:t>
            </a:r>
            <a:endParaRPr lang="zh-CN" altLang="en-US" sz="2000" b="1" dirty="0">
              <a:solidFill>
                <a:srgbClr val="1B4367"/>
              </a:solidFill>
              <a:cs typeface="+mn-ea"/>
              <a:sym typeface="+mn-lt"/>
            </a:endParaRPr>
          </a:p>
        </p:txBody>
      </p:sp>
      <p:sp>
        <p:nvSpPr>
          <p:cNvPr id="41" name="TextBox 13"/>
          <p:cNvSpPr txBox="1"/>
          <p:nvPr>
            <p:custDataLst>
              <p:tags r:id="rId16"/>
            </p:custDataLst>
          </p:nvPr>
        </p:nvSpPr>
        <p:spPr>
          <a:xfrm>
            <a:off x="5731510" y="2388235"/>
            <a:ext cx="2556510" cy="276860"/>
          </a:xfrm>
          <a:prstGeom prst="rect">
            <a:avLst/>
          </a:prstGeom>
          <a:noFill/>
          <a:ln w="9525">
            <a:noFill/>
            <a:miter/>
          </a:ln>
        </p:spPr>
        <p:txBody>
          <a:bodyPr wrap="square" lIns="0" tIns="0" rIns="0" bIns="0">
            <a:spAutoFit/>
          </a:bodyPr>
          <a:lstStyle/>
          <a:p>
            <a:pPr marL="0" indent="0"/>
            <a:r>
              <a:rPr lang="zh-CN" sz="1800">
                <a:cs typeface="宋体" panose="02010600030101010101" pitchFamily="2" charset="-122"/>
                <a:sym typeface="+mn-ea"/>
              </a:rPr>
              <a:t>在特定时间内完成。</a:t>
            </a:r>
            <a:endParaRPr lang="zh-CN" sz="1800">
              <a:cs typeface="宋体" panose="02010600030101010101" pitchFamily="2" charset="-122"/>
              <a:sym typeface="+mn-ea"/>
            </a:endParaRPr>
          </a:p>
        </p:txBody>
      </p:sp>
      <p:sp>
        <p:nvSpPr>
          <p:cNvPr id="42" name="TextBox 13"/>
          <p:cNvSpPr txBox="1"/>
          <p:nvPr>
            <p:custDataLst>
              <p:tags r:id="rId17"/>
            </p:custDataLst>
          </p:nvPr>
        </p:nvSpPr>
        <p:spPr>
          <a:xfrm>
            <a:off x="1770948" y="3646467"/>
            <a:ext cx="1401112"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适应性</a:t>
            </a:r>
            <a:endParaRPr lang="zh-CN" altLang="en-US" sz="2000" b="1" dirty="0">
              <a:solidFill>
                <a:srgbClr val="1B4367"/>
              </a:solidFill>
              <a:cs typeface="+mn-ea"/>
              <a:sym typeface="+mn-lt"/>
            </a:endParaRPr>
          </a:p>
        </p:txBody>
      </p:sp>
      <p:sp>
        <p:nvSpPr>
          <p:cNvPr id="43" name="TextBox 13"/>
          <p:cNvSpPr txBox="1"/>
          <p:nvPr>
            <p:custDataLst>
              <p:tags r:id="rId18"/>
            </p:custDataLst>
          </p:nvPr>
        </p:nvSpPr>
        <p:spPr>
          <a:xfrm>
            <a:off x="1745615" y="4010660"/>
            <a:ext cx="2554605" cy="830580"/>
          </a:xfrm>
          <a:prstGeom prst="rect">
            <a:avLst/>
          </a:prstGeom>
          <a:noFill/>
          <a:ln w="9525">
            <a:noFill/>
            <a:miter/>
          </a:ln>
        </p:spPr>
        <p:txBody>
          <a:bodyPr wrap="square" lIns="0" tIns="0" rIns="0" bIns="0">
            <a:spAutoFit/>
          </a:bodyPr>
          <a:lstStyle/>
          <a:p>
            <a:pPr marL="0" indent="0"/>
            <a:r>
              <a:rPr lang="zh-CN" sz="1800">
                <a:cs typeface="宋体" panose="02010600030101010101" pitchFamily="2" charset="-122"/>
                <a:sym typeface="+mn-ea"/>
              </a:rPr>
              <a:t>目标和措施具有弹性、缓冲性，能随环境的变化而做调整。</a:t>
            </a:r>
            <a:endParaRPr lang="zh-CN" sz="1800">
              <a:cs typeface="宋体" panose="02010600030101010101" pitchFamily="2" charset="-122"/>
              <a:sym typeface="+mn-ea"/>
            </a:endParaRPr>
          </a:p>
        </p:txBody>
      </p:sp>
      <p:sp>
        <p:nvSpPr>
          <p:cNvPr id="44" name="TextBox 13"/>
          <p:cNvSpPr txBox="1"/>
          <p:nvPr>
            <p:custDataLst>
              <p:tags r:id="rId19"/>
            </p:custDataLst>
          </p:nvPr>
        </p:nvSpPr>
        <p:spPr>
          <a:xfrm>
            <a:off x="5750100" y="3646467"/>
            <a:ext cx="1401112"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持续性</a:t>
            </a:r>
            <a:endParaRPr lang="zh-CN" altLang="en-US" sz="2000" b="1" dirty="0">
              <a:solidFill>
                <a:srgbClr val="1B4367"/>
              </a:solidFill>
              <a:cs typeface="+mn-ea"/>
              <a:sym typeface="+mn-lt"/>
            </a:endParaRPr>
          </a:p>
        </p:txBody>
      </p:sp>
      <p:sp>
        <p:nvSpPr>
          <p:cNvPr id="45" name="TextBox 13"/>
          <p:cNvSpPr txBox="1"/>
          <p:nvPr>
            <p:custDataLst>
              <p:tags r:id="rId20"/>
            </p:custDataLst>
          </p:nvPr>
        </p:nvSpPr>
        <p:spPr>
          <a:xfrm>
            <a:off x="5731510" y="4010660"/>
            <a:ext cx="3165475" cy="830580"/>
          </a:xfrm>
          <a:prstGeom prst="rect">
            <a:avLst/>
          </a:prstGeom>
          <a:noFill/>
          <a:ln w="9525">
            <a:noFill/>
            <a:miter/>
          </a:ln>
        </p:spPr>
        <p:txBody>
          <a:bodyPr wrap="square" lIns="0" tIns="0" rIns="0" bIns="0">
            <a:spAutoFit/>
          </a:bodyPr>
          <a:lstStyle/>
          <a:p>
            <a:pPr marL="0" indent="0" algn="l"/>
            <a:r>
              <a:rPr lang="zh-CN" sz="1800">
                <a:cs typeface="宋体" panose="02010600030101010101" pitchFamily="2" charset="-122"/>
                <a:sym typeface="+mn-ea"/>
              </a:rPr>
              <a:t>考虑职业生涯发展的整个历程。具体目标与人生总规划应一致，主目标与分目标也应保持一致。</a:t>
            </a:r>
            <a:endParaRPr lang="zh-CN" sz="1800">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anim calcmode="lin" valueType="num">
                                      <p:cBhvr>
                                        <p:cTn id="22" dur="500" fill="hold"/>
                                        <p:tgtEl>
                                          <p:spTgt spid="19"/>
                                        </p:tgtEl>
                                        <p:attrNameLst>
                                          <p:attrName>ppt_x</p:attrName>
                                        </p:attrNameLst>
                                      </p:cBhvr>
                                      <p:tavLst>
                                        <p:tav tm="0">
                                          <p:val>
                                            <p:fltVal val="0.5"/>
                                          </p:val>
                                        </p:tav>
                                        <p:tav tm="100000">
                                          <p:val>
                                            <p:strVal val="#ppt_x"/>
                                          </p:val>
                                        </p:tav>
                                      </p:tavLst>
                                    </p:anim>
                                    <p:anim calcmode="lin" valueType="num">
                                      <p:cBhvr>
                                        <p:cTn id="23" dur="500" fill="hold"/>
                                        <p:tgtEl>
                                          <p:spTgt spid="19"/>
                                        </p:tgtEl>
                                        <p:attrNameLst>
                                          <p:attrName>ppt_y</p:attrName>
                                        </p:attrNameLst>
                                      </p:cBhvr>
                                      <p:tavLst>
                                        <p:tav tm="0">
                                          <p:val>
                                            <p:fltVal val="0.5"/>
                                          </p:val>
                                        </p:tav>
                                        <p:tav tm="100000">
                                          <p:val>
                                            <p:strVal val="#ppt_y"/>
                                          </p:val>
                                        </p:tav>
                                      </p:tavLst>
                                    </p:anim>
                                  </p:childTnLst>
                                </p:cTn>
                              </p:par>
                            </p:childTnLst>
                          </p:cTn>
                        </p:par>
                        <p:par>
                          <p:cTn id="24" fill="hold">
                            <p:stCondLst>
                              <p:cond delay="2299"/>
                            </p:stCondLst>
                            <p:childTnLst>
                              <p:par>
                                <p:cTn id="25" presetID="42"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anim calcmode="lin" valueType="num">
                                      <p:cBhvr>
                                        <p:cTn id="28" dur="500" fill="hold"/>
                                        <p:tgtEl>
                                          <p:spTgt spid="35"/>
                                        </p:tgtEl>
                                        <p:attrNameLst>
                                          <p:attrName>ppt_x</p:attrName>
                                        </p:attrNameLst>
                                      </p:cBhvr>
                                      <p:tavLst>
                                        <p:tav tm="0">
                                          <p:val>
                                            <p:strVal val="#ppt_x"/>
                                          </p:val>
                                        </p:tav>
                                        <p:tav tm="100000">
                                          <p:val>
                                            <p:strVal val="#ppt_x"/>
                                          </p:val>
                                        </p:tav>
                                      </p:tavLst>
                                    </p:anim>
                                    <p:anim calcmode="lin" valueType="num">
                                      <p:cBhvr>
                                        <p:cTn id="29" dur="5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anim calcmode="lin" valueType="num">
                                      <p:cBhvr>
                                        <p:cTn id="33" dur="500" fill="hold"/>
                                        <p:tgtEl>
                                          <p:spTgt spid="36"/>
                                        </p:tgtEl>
                                        <p:attrNameLst>
                                          <p:attrName>ppt_x</p:attrName>
                                        </p:attrNameLst>
                                      </p:cBhvr>
                                      <p:tavLst>
                                        <p:tav tm="0">
                                          <p:val>
                                            <p:strVal val="#ppt_x"/>
                                          </p:val>
                                        </p:tav>
                                        <p:tav tm="100000">
                                          <p:val>
                                            <p:strVal val="#ppt_x"/>
                                          </p:val>
                                        </p:tav>
                                      </p:tavLst>
                                    </p:anim>
                                    <p:anim calcmode="lin" valueType="num">
                                      <p:cBhvr>
                                        <p:cTn id="34" dur="500" fill="hold"/>
                                        <p:tgtEl>
                                          <p:spTgt spid="36"/>
                                        </p:tgtEl>
                                        <p:attrNameLst>
                                          <p:attrName>ppt_y</p:attrName>
                                        </p:attrNameLst>
                                      </p:cBhvr>
                                      <p:tavLst>
                                        <p:tav tm="0">
                                          <p:val>
                                            <p:strVal val="#ppt_y+.1"/>
                                          </p:val>
                                        </p:tav>
                                        <p:tav tm="100000">
                                          <p:val>
                                            <p:strVal val="#ppt_y"/>
                                          </p:val>
                                        </p:tav>
                                      </p:tavLst>
                                    </p:anim>
                                  </p:childTnLst>
                                </p:cTn>
                              </p:par>
                            </p:childTnLst>
                          </p:cTn>
                        </p:par>
                        <p:par>
                          <p:cTn id="35" fill="hold">
                            <p:stCondLst>
                              <p:cond delay="2799"/>
                            </p:stCondLst>
                            <p:childTnLst>
                              <p:par>
                                <p:cTn id="36" presetID="53" presetClass="entr" presetSubtype="528" fill="hold"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500" fill="hold"/>
                                        <p:tgtEl>
                                          <p:spTgt spid="37"/>
                                        </p:tgtEl>
                                        <p:attrNameLst>
                                          <p:attrName>ppt_w</p:attrName>
                                        </p:attrNameLst>
                                      </p:cBhvr>
                                      <p:tavLst>
                                        <p:tav tm="0">
                                          <p:val>
                                            <p:fltVal val="0"/>
                                          </p:val>
                                        </p:tav>
                                        <p:tav tm="100000">
                                          <p:val>
                                            <p:strVal val="#ppt_w"/>
                                          </p:val>
                                        </p:tav>
                                      </p:tavLst>
                                    </p:anim>
                                    <p:anim calcmode="lin" valueType="num">
                                      <p:cBhvr>
                                        <p:cTn id="39" dur="500" fill="hold"/>
                                        <p:tgtEl>
                                          <p:spTgt spid="37"/>
                                        </p:tgtEl>
                                        <p:attrNameLst>
                                          <p:attrName>ppt_h</p:attrName>
                                        </p:attrNameLst>
                                      </p:cBhvr>
                                      <p:tavLst>
                                        <p:tav tm="0">
                                          <p:val>
                                            <p:fltVal val="0"/>
                                          </p:val>
                                        </p:tav>
                                        <p:tav tm="100000">
                                          <p:val>
                                            <p:strVal val="#ppt_h"/>
                                          </p:val>
                                        </p:tav>
                                      </p:tavLst>
                                    </p:anim>
                                    <p:animEffect transition="in" filter="fade">
                                      <p:cBhvr>
                                        <p:cTn id="40" dur="500"/>
                                        <p:tgtEl>
                                          <p:spTgt spid="37"/>
                                        </p:tgtEl>
                                      </p:cBhvr>
                                    </p:animEffect>
                                    <p:anim calcmode="lin" valueType="num">
                                      <p:cBhvr>
                                        <p:cTn id="41" dur="500" fill="hold"/>
                                        <p:tgtEl>
                                          <p:spTgt spid="37"/>
                                        </p:tgtEl>
                                        <p:attrNameLst>
                                          <p:attrName>ppt_x</p:attrName>
                                        </p:attrNameLst>
                                      </p:cBhvr>
                                      <p:tavLst>
                                        <p:tav tm="0">
                                          <p:val>
                                            <p:fltVal val="0.5"/>
                                          </p:val>
                                        </p:tav>
                                        <p:tav tm="100000">
                                          <p:val>
                                            <p:strVal val="#ppt_x"/>
                                          </p:val>
                                        </p:tav>
                                      </p:tavLst>
                                    </p:anim>
                                    <p:anim calcmode="lin" valueType="num">
                                      <p:cBhvr>
                                        <p:cTn id="42" dur="500" fill="hold"/>
                                        <p:tgtEl>
                                          <p:spTgt spid="37"/>
                                        </p:tgtEl>
                                        <p:attrNameLst>
                                          <p:attrName>ppt_y</p:attrName>
                                        </p:attrNameLst>
                                      </p:cBhvr>
                                      <p:tavLst>
                                        <p:tav tm="0">
                                          <p:val>
                                            <p:fltVal val="0.5"/>
                                          </p:val>
                                        </p:tav>
                                        <p:tav tm="100000">
                                          <p:val>
                                            <p:strVal val="#ppt_y"/>
                                          </p:val>
                                        </p:tav>
                                      </p:tavLst>
                                    </p:anim>
                                  </p:childTnLst>
                                </p:cTn>
                              </p:par>
                            </p:childTnLst>
                          </p:cTn>
                        </p:par>
                        <p:par>
                          <p:cTn id="43" fill="hold">
                            <p:stCondLst>
                              <p:cond delay="3299"/>
                            </p:stCondLst>
                            <p:childTnLst>
                              <p:par>
                                <p:cTn id="44" presetID="42" presetClass="entr" presetSubtype="0"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anim calcmode="lin" valueType="num">
                                      <p:cBhvr>
                                        <p:cTn id="47" dur="500" fill="hold"/>
                                        <p:tgtEl>
                                          <p:spTgt spid="40"/>
                                        </p:tgtEl>
                                        <p:attrNameLst>
                                          <p:attrName>ppt_x</p:attrName>
                                        </p:attrNameLst>
                                      </p:cBhvr>
                                      <p:tavLst>
                                        <p:tav tm="0">
                                          <p:val>
                                            <p:strVal val="#ppt_x"/>
                                          </p:val>
                                        </p:tav>
                                        <p:tav tm="100000">
                                          <p:val>
                                            <p:strVal val="#ppt_x"/>
                                          </p:val>
                                        </p:tav>
                                      </p:tavLst>
                                    </p:anim>
                                    <p:anim calcmode="lin" valueType="num">
                                      <p:cBhvr>
                                        <p:cTn id="48" dur="500" fill="hold"/>
                                        <p:tgtEl>
                                          <p:spTgt spid="4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500"/>
                                        <p:tgtEl>
                                          <p:spTgt spid="41"/>
                                        </p:tgtEl>
                                      </p:cBhvr>
                                    </p:animEffect>
                                    <p:anim calcmode="lin" valueType="num">
                                      <p:cBhvr>
                                        <p:cTn id="52" dur="500" fill="hold"/>
                                        <p:tgtEl>
                                          <p:spTgt spid="41"/>
                                        </p:tgtEl>
                                        <p:attrNameLst>
                                          <p:attrName>ppt_x</p:attrName>
                                        </p:attrNameLst>
                                      </p:cBhvr>
                                      <p:tavLst>
                                        <p:tav tm="0">
                                          <p:val>
                                            <p:strVal val="#ppt_x"/>
                                          </p:val>
                                        </p:tav>
                                        <p:tav tm="100000">
                                          <p:val>
                                            <p:strVal val="#ppt_x"/>
                                          </p:val>
                                        </p:tav>
                                      </p:tavLst>
                                    </p:anim>
                                    <p:anim calcmode="lin" valueType="num">
                                      <p:cBhvr>
                                        <p:cTn id="53" dur="500" fill="hold"/>
                                        <p:tgtEl>
                                          <p:spTgt spid="41"/>
                                        </p:tgtEl>
                                        <p:attrNameLst>
                                          <p:attrName>ppt_y</p:attrName>
                                        </p:attrNameLst>
                                      </p:cBhvr>
                                      <p:tavLst>
                                        <p:tav tm="0">
                                          <p:val>
                                            <p:strVal val="#ppt_y+.1"/>
                                          </p:val>
                                        </p:tav>
                                        <p:tav tm="100000">
                                          <p:val>
                                            <p:strVal val="#ppt_y"/>
                                          </p:val>
                                        </p:tav>
                                      </p:tavLst>
                                    </p:anim>
                                  </p:childTnLst>
                                </p:cTn>
                              </p:par>
                            </p:childTnLst>
                          </p:cTn>
                        </p:par>
                        <p:par>
                          <p:cTn id="54" fill="hold">
                            <p:stCondLst>
                              <p:cond delay="3799"/>
                            </p:stCondLst>
                            <p:childTnLst>
                              <p:par>
                                <p:cTn id="55" presetID="53" presetClass="entr" presetSubtype="528"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animEffect transition="in" filter="fade">
                                      <p:cBhvr>
                                        <p:cTn id="59" dur="500"/>
                                        <p:tgtEl>
                                          <p:spTgt spid="16"/>
                                        </p:tgtEl>
                                      </p:cBhvr>
                                    </p:animEffect>
                                    <p:anim calcmode="lin" valueType="num">
                                      <p:cBhvr>
                                        <p:cTn id="60" dur="500" fill="hold"/>
                                        <p:tgtEl>
                                          <p:spTgt spid="16"/>
                                        </p:tgtEl>
                                        <p:attrNameLst>
                                          <p:attrName>ppt_x</p:attrName>
                                        </p:attrNameLst>
                                      </p:cBhvr>
                                      <p:tavLst>
                                        <p:tav tm="0">
                                          <p:val>
                                            <p:fltVal val="0.5"/>
                                          </p:val>
                                        </p:tav>
                                        <p:tav tm="100000">
                                          <p:val>
                                            <p:strVal val="#ppt_x"/>
                                          </p:val>
                                        </p:tav>
                                      </p:tavLst>
                                    </p:anim>
                                    <p:anim calcmode="lin" valueType="num">
                                      <p:cBhvr>
                                        <p:cTn id="61" dur="500" fill="hold"/>
                                        <p:tgtEl>
                                          <p:spTgt spid="16"/>
                                        </p:tgtEl>
                                        <p:attrNameLst>
                                          <p:attrName>ppt_y</p:attrName>
                                        </p:attrNameLst>
                                      </p:cBhvr>
                                      <p:tavLst>
                                        <p:tav tm="0">
                                          <p:val>
                                            <p:fltVal val="0.5"/>
                                          </p:val>
                                        </p:tav>
                                        <p:tav tm="100000">
                                          <p:val>
                                            <p:strVal val="#ppt_y"/>
                                          </p:val>
                                        </p:tav>
                                      </p:tavLst>
                                    </p:anim>
                                  </p:childTnLst>
                                </p:cTn>
                              </p:par>
                            </p:childTnLst>
                          </p:cTn>
                        </p:par>
                        <p:par>
                          <p:cTn id="62" fill="hold">
                            <p:stCondLst>
                              <p:cond delay="4299"/>
                            </p:stCondLst>
                            <p:childTnLst>
                              <p:par>
                                <p:cTn id="63" presetID="42" presetClass="entr" presetSubtype="0"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fade">
                                      <p:cBhvr>
                                        <p:cTn id="65" dur="500"/>
                                        <p:tgtEl>
                                          <p:spTgt spid="42"/>
                                        </p:tgtEl>
                                      </p:cBhvr>
                                    </p:animEffect>
                                    <p:anim calcmode="lin" valueType="num">
                                      <p:cBhvr>
                                        <p:cTn id="66" dur="500" fill="hold"/>
                                        <p:tgtEl>
                                          <p:spTgt spid="42"/>
                                        </p:tgtEl>
                                        <p:attrNameLst>
                                          <p:attrName>ppt_x</p:attrName>
                                        </p:attrNameLst>
                                      </p:cBhvr>
                                      <p:tavLst>
                                        <p:tav tm="0">
                                          <p:val>
                                            <p:strVal val="#ppt_x"/>
                                          </p:val>
                                        </p:tav>
                                        <p:tav tm="100000">
                                          <p:val>
                                            <p:strVal val="#ppt_x"/>
                                          </p:val>
                                        </p:tav>
                                      </p:tavLst>
                                    </p:anim>
                                    <p:anim calcmode="lin" valueType="num">
                                      <p:cBhvr>
                                        <p:cTn id="67" dur="500" fill="hold"/>
                                        <p:tgtEl>
                                          <p:spTgt spid="4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fade">
                                      <p:cBhvr>
                                        <p:cTn id="70" dur="500"/>
                                        <p:tgtEl>
                                          <p:spTgt spid="43"/>
                                        </p:tgtEl>
                                      </p:cBhvr>
                                    </p:animEffect>
                                    <p:anim calcmode="lin" valueType="num">
                                      <p:cBhvr>
                                        <p:cTn id="71" dur="500" fill="hold"/>
                                        <p:tgtEl>
                                          <p:spTgt spid="43"/>
                                        </p:tgtEl>
                                        <p:attrNameLst>
                                          <p:attrName>ppt_x</p:attrName>
                                        </p:attrNameLst>
                                      </p:cBhvr>
                                      <p:tavLst>
                                        <p:tav tm="0">
                                          <p:val>
                                            <p:strVal val="#ppt_x"/>
                                          </p:val>
                                        </p:tav>
                                        <p:tav tm="100000">
                                          <p:val>
                                            <p:strVal val="#ppt_x"/>
                                          </p:val>
                                        </p:tav>
                                      </p:tavLst>
                                    </p:anim>
                                    <p:anim calcmode="lin" valueType="num">
                                      <p:cBhvr>
                                        <p:cTn id="72" dur="500" fill="hold"/>
                                        <p:tgtEl>
                                          <p:spTgt spid="43"/>
                                        </p:tgtEl>
                                        <p:attrNameLst>
                                          <p:attrName>ppt_y</p:attrName>
                                        </p:attrNameLst>
                                      </p:cBhvr>
                                      <p:tavLst>
                                        <p:tav tm="0">
                                          <p:val>
                                            <p:strVal val="#ppt_y+.1"/>
                                          </p:val>
                                        </p:tav>
                                        <p:tav tm="100000">
                                          <p:val>
                                            <p:strVal val="#ppt_y"/>
                                          </p:val>
                                        </p:tav>
                                      </p:tavLst>
                                    </p:anim>
                                  </p:childTnLst>
                                </p:cTn>
                              </p:par>
                            </p:childTnLst>
                          </p:cTn>
                        </p:par>
                        <p:par>
                          <p:cTn id="73" fill="hold">
                            <p:stCondLst>
                              <p:cond delay="4799"/>
                            </p:stCondLst>
                            <p:childTnLst>
                              <p:par>
                                <p:cTn id="74" presetID="53" presetClass="entr" presetSubtype="528" fill="hold"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p:cTn id="76" dur="500" fill="hold"/>
                                        <p:tgtEl>
                                          <p:spTgt spid="23"/>
                                        </p:tgtEl>
                                        <p:attrNameLst>
                                          <p:attrName>ppt_w</p:attrName>
                                        </p:attrNameLst>
                                      </p:cBhvr>
                                      <p:tavLst>
                                        <p:tav tm="0">
                                          <p:val>
                                            <p:fltVal val="0"/>
                                          </p:val>
                                        </p:tav>
                                        <p:tav tm="100000">
                                          <p:val>
                                            <p:strVal val="#ppt_w"/>
                                          </p:val>
                                        </p:tav>
                                      </p:tavLst>
                                    </p:anim>
                                    <p:anim calcmode="lin" valueType="num">
                                      <p:cBhvr>
                                        <p:cTn id="77" dur="500" fill="hold"/>
                                        <p:tgtEl>
                                          <p:spTgt spid="23"/>
                                        </p:tgtEl>
                                        <p:attrNameLst>
                                          <p:attrName>ppt_h</p:attrName>
                                        </p:attrNameLst>
                                      </p:cBhvr>
                                      <p:tavLst>
                                        <p:tav tm="0">
                                          <p:val>
                                            <p:fltVal val="0"/>
                                          </p:val>
                                        </p:tav>
                                        <p:tav tm="100000">
                                          <p:val>
                                            <p:strVal val="#ppt_h"/>
                                          </p:val>
                                        </p:tav>
                                      </p:tavLst>
                                    </p:anim>
                                    <p:animEffect transition="in" filter="fade">
                                      <p:cBhvr>
                                        <p:cTn id="78" dur="500"/>
                                        <p:tgtEl>
                                          <p:spTgt spid="23"/>
                                        </p:tgtEl>
                                      </p:cBhvr>
                                    </p:animEffect>
                                    <p:anim calcmode="lin" valueType="num">
                                      <p:cBhvr>
                                        <p:cTn id="79" dur="500" fill="hold"/>
                                        <p:tgtEl>
                                          <p:spTgt spid="23"/>
                                        </p:tgtEl>
                                        <p:attrNameLst>
                                          <p:attrName>ppt_x</p:attrName>
                                        </p:attrNameLst>
                                      </p:cBhvr>
                                      <p:tavLst>
                                        <p:tav tm="0">
                                          <p:val>
                                            <p:fltVal val="0.5"/>
                                          </p:val>
                                        </p:tav>
                                        <p:tav tm="100000">
                                          <p:val>
                                            <p:strVal val="#ppt_x"/>
                                          </p:val>
                                        </p:tav>
                                      </p:tavLst>
                                    </p:anim>
                                    <p:anim calcmode="lin" valueType="num">
                                      <p:cBhvr>
                                        <p:cTn id="80" dur="500" fill="hold"/>
                                        <p:tgtEl>
                                          <p:spTgt spid="23"/>
                                        </p:tgtEl>
                                        <p:attrNameLst>
                                          <p:attrName>ppt_y</p:attrName>
                                        </p:attrNameLst>
                                      </p:cBhvr>
                                      <p:tavLst>
                                        <p:tav tm="0">
                                          <p:val>
                                            <p:fltVal val="0.5"/>
                                          </p:val>
                                        </p:tav>
                                        <p:tav tm="100000">
                                          <p:val>
                                            <p:strVal val="#ppt_y"/>
                                          </p:val>
                                        </p:tav>
                                      </p:tavLst>
                                    </p:anim>
                                  </p:childTnLst>
                                </p:cTn>
                              </p:par>
                            </p:childTnLst>
                          </p:cTn>
                        </p:par>
                        <p:par>
                          <p:cTn id="81" fill="hold">
                            <p:stCondLst>
                              <p:cond delay="5299"/>
                            </p:stCondLst>
                            <p:childTnLst>
                              <p:par>
                                <p:cTn id="82" presetID="42" presetClass="entr" presetSubtype="0" fill="hold" grpId="0" nodeType="after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500"/>
                                        <p:tgtEl>
                                          <p:spTgt spid="44"/>
                                        </p:tgtEl>
                                      </p:cBhvr>
                                    </p:animEffect>
                                    <p:anim calcmode="lin" valueType="num">
                                      <p:cBhvr>
                                        <p:cTn id="85" dur="500" fill="hold"/>
                                        <p:tgtEl>
                                          <p:spTgt spid="44"/>
                                        </p:tgtEl>
                                        <p:attrNameLst>
                                          <p:attrName>ppt_x</p:attrName>
                                        </p:attrNameLst>
                                      </p:cBhvr>
                                      <p:tavLst>
                                        <p:tav tm="0">
                                          <p:val>
                                            <p:strVal val="#ppt_x"/>
                                          </p:val>
                                        </p:tav>
                                        <p:tav tm="100000">
                                          <p:val>
                                            <p:strVal val="#ppt_x"/>
                                          </p:val>
                                        </p:tav>
                                      </p:tavLst>
                                    </p:anim>
                                    <p:anim calcmode="lin" valueType="num">
                                      <p:cBhvr>
                                        <p:cTn id="86" dur="500" fill="hold"/>
                                        <p:tgtEl>
                                          <p:spTgt spid="4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fade">
                                      <p:cBhvr>
                                        <p:cTn id="89" dur="500"/>
                                        <p:tgtEl>
                                          <p:spTgt spid="45"/>
                                        </p:tgtEl>
                                      </p:cBhvr>
                                    </p:animEffect>
                                    <p:anim calcmode="lin" valueType="num">
                                      <p:cBhvr>
                                        <p:cTn id="90" dur="500" fill="hold"/>
                                        <p:tgtEl>
                                          <p:spTgt spid="45"/>
                                        </p:tgtEl>
                                        <p:attrNameLst>
                                          <p:attrName>ppt_x</p:attrName>
                                        </p:attrNameLst>
                                      </p:cBhvr>
                                      <p:tavLst>
                                        <p:tav tm="0">
                                          <p:val>
                                            <p:strVal val="#ppt_x"/>
                                          </p:val>
                                        </p:tav>
                                        <p:tav tm="100000">
                                          <p:val>
                                            <p:strVal val="#ppt_x"/>
                                          </p:val>
                                        </p:tav>
                                      </p:tavLst>
                                    </p:anim>
                                    <p:anim calcmode="lin" valueType="num">
                                      <p:cBhvr>
                                        <p:cTn id="91"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5" grpId="0"/>
      <p:bldP spid="36" grpId="0"/>
      <p:bldP spid="40" grpId="0"/>
      <p:bldP spid="41" grpId="0"/>
      <p:bldP spid="42" grpId="0"/>
      <p:bldP spid="43" grpId="0"/>
      <p:bldP spid="44" grpId="0"/>
      <p:bldP spid="4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70891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职业决策与行动</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custDataLst>
              <p:tags r:id="rId1"/>
            </p:custDataLst>
          </p:nvPr>
        </p:nvGrpSpPr>
        <p:grpSpPr>
          <a:xfrm>
            <a:off x="1260045" y="1544263"/>
            <a:ext cx="828000" cy="828000"/>
            <a:chOff x="3909356" y="1685526"/>
            <a:chExt cx="828000" cy="828000"/>
          </a:xfrm>
        </p:grpSpPr>
        <p:sp>
          <p:nvSpPr>
            <p:cNvPr id="17" name="文本框 16"/>
            <p:cNvSpPr txBox="1"/>
            <p:nvPr>
              <p:custDataLst>
                <p:tags r:id="rId2"/>
              </p:custDataLst>
            </p:nvPr>
          </p:nvSpPr>
          <p:spPr>
            <a:xfrm>
              <a:off x="3909356" y="1745583"/>
              <a:ext cx="828000" cy="706755"/>
            </a:xfrm>
            <a:prstGeom prst="rect">
              <a:avLst/>
            </a:prstGeom>
            <a:noFill/>
            <a:ln>
              <a:solidFill>
                <a:srgbClr val="1B4367"/>
              </a:solidFill>
            </a:ln>
          </p:spPr>
          <p:txBody>
            <a:bodyPr wrap="square" rtlCol="0">
              <a:spAutoFit/>
            </a:bodyPr>
            <a:lstStyle/>
            <a:p>
              <a:pPr algn="ctr"/>
              <a:r>
                <a:rPr lang="en-US" altLang="zh-CN" sz="4000" b="1" dirty="0" smtClean="0">
                  <a:solidFill>
                    <a:srgbClr val="1B4367"/>
                  </a:solidFill>
                  <a:latin typeface="微软雅黑" panose="020B0503020204020204" pitchFamily="34" charset="-122"/>
                  <a:ea typeface="微软雅黑" panose="020B0503020204020204" pitchFamily="34" charset="-122"/>
                </a:rPr>
                <a:t>01</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custDataLst>
              <p:tags r:id="rId4"/>
            </p:custDataLst>
          </p:nvPr>
        </p:nvGrpSpPr>
        <p:grpSpPr>
          <a:xfrm>
            <a:off x="1260045" y="2774218"/>
            <a:ext cx="828000" cy="827405"/>
            <a:chOff x="3909356" y="1685526"/>
            <a:chExt cx="828000" cy="828000"/>
          </a:xfrm>
        </p:grpSpPr>
        <p:sp>
          <p:nvSpPr>
            <p:cNvPr id="12" name="文本框 11"/>
            <p:cNvSpPr txBox="1"/>
            <p:nvPr>
              <p:custDataLst>
                <p:tags r:id="rId5"/>
              </p:custDataLst>
            </p:nvPr>
          </p:nvSpPr>
          <p:spPr>
            <a:xfrm>
              <a:off x="3909356" y="1745583"/>
              <a:ext cx="828000" cy="707263"/>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02</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custDataLst>
              <p:tags r:id="rId7"/>
            </p:custDataLst>
          </p:nvPr>
        </p:nvSpPr>
        <p:spPr>
          <a:xfrm>
            <a:off x="2287270" y="1604010"/>
            <a:ext cx="596328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任务一</a:t>
            </a:r>
            <a:r>
              <a:rPr lang="en-US" altLang="zh-CN" sz="3400" dirty="0">
                <a:solidFill>
                  <a:srgbClr val="1B4367"/>
                </a:solidFill>
                <a:cs typeface="+mn-ea"/>
                <a:sym typeface="+mn-lt"/>
              </a:rPr>
              <a:t>   </a:t>
            </a:r>
            <a:r>
              <a:rPr lang="zh-CN" altLang="en-US" sz="3400" dirty="0">
                <a:solidFill>
                  <a:srgbClr val="1B4367"/>
                </a:solidFill>
                <a:cs typeface="+mn-ea"/>
                <a:sym typeface="+mn-lt"/>
              </a:rPr>
              <a:t>职业决策</a:t>
            </a:r>
            <a:endParaRPr lang="zh-CN" altLang="en-US" sz="3400" dirty="0">
              <a:solidFill>
                <a:srgbClr val="1B4367"/>
              </a:solidFill>
              <a:cs typeface="+mn-ea"/>
              <a:sym typeface="+mn-lt"/>
            </a:endParaRPr>
          </a:p>
        </p:txBody>
      </p:sp>
      <p:sp>
        <p:nvSpPr>
          <p:cNvPr id="19" name="文本框 18"/>
          <p:cNvSpPr txBox="1"/>
          <p:nvPr>
            <p:custDataLst>
              <p:tags r:id="rId8"/>
            </p:custDataLst>
          </p:nvPr>
        </p:nvSpPr>
        <p:spPr>
          <a:xfrm>
            <a:off x="2287270" y="2834005"/>
            <a:ext cx="6155690"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任务二</a:t>
            </a:r>
            <a:r>
              <a:rPr lang="en-US" altLang="zh-CN" sz="3400" dirty="0">
                <a:solidFill>
                  <a:srgbClr val="1B4367"/>
                </a:solidFill>
                <a:cs typeface="+mn-ea"/>
                <a:sym typeface="+mn-lt"/>
              </a:rPr>
              <a:t>   </a:t>
            </a:r>
            <a:r>
              <a:rPr lang="zh-CN" altLang="en-US" sz="3400" dirty="0">
                <a:solidFill>
                  <a:srgbClr val="1B4367"/>
                </a:solidFill>
                <a:cs typeface="+mn-ea"/>
                <a:sym typeface="+mn-lt"/>
              </a:rPr>
              <a:t>制订职业发展行动计划</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 calcmode="lin" valueType="num">
                                      <p:cBhvr>
                                        <p:cTn id="2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职业决策</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5" name="矩形 4"/>
          <p:cNvSpPr>
            <a:spLocks noChangeArrowheads="1"/>
          </p:cNvSpPr>
          <p:nvPr/>
        </p:nvSpPr>
        <p:spPr bwMode="auto">
          <a:xfrm>
            <a:off x="598170" y="819150"/>
            <a:ext cx="585470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rPr>
              <a:t>一、职业决策的定义及其作用</a:t>
            </a:r>
            <a:endParaRPr lang="zh-CN" altLang="en-US" sz="3200" b="1">
              <a:solidFill>
                <a:srgbClr val="1D4865"/>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97912" y="1621707"/>
            <a:ext cx="7946906" cy="3191810"/>
          </a:xfrm>
          <a:prstGeom prst="rect">
            <a:avLst/>
          </a:prstGeom>
          <a:solidFill>
            <a:srgbClr val="1B4367">
              <a:alpha val="38000"/>
            </a:srgb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custDataLst>
              <p:tags r:id="rId1"/>
            </p:custDataLst>
          </p:nvPr>
        </p:nvSpPr>
        <p:spPr>
          <a:xfrm>
            <a:off x="3577590" y="2087245"/>
            <a:ext cx="4798060" cy="2348865"/>
          </a:xfrm>
          <a:prstGeom prst="rect">
            <a:avLst/>
          </a:prstGeom>
          <a:noFill/>
          <a:ln w="9525">
            <a:noFill/>
          </a:ln>
        </p:spPr>
        <p:txBody>
          <a:bodyPr wrap="square">
            <a:noAutofit/>
          </a:bodyPr>
          <a:p>
            <a:pPr indent="457200" fontAlgn="auto">
              <a:lnSpc>
                <a:spcPts val="2660"/>
              </a:lnSpc>
            </a:pPr>
            <a:r>
              <a:rPr lang="zh-CN" sz="2000" b="1">
                <a:solidFill>
                  <a:schemeClr val="bg1"/>
                </a:solidFill>
                <a:cs typeface="宋体" panose="02010600030101010101" pitchFamily="2" charset="-122"/>
              </a:rPr>
              <a:t>职业决策的定义</a:t>
            </a:r>
            <a:endParaRPr lang="zh-CN" sz="1800" b="0">
              <a:solidFill>
                <a:schemeClr val="bg1"/>
              </a:solidFill>
              <a:cs typeface="宋体" panose="02010600030101010101" pitchFamily="2" charset="-122"/>
            </a:endParaRPr>
          </a:p>
          <a:p>
            <a:pPr indent="457200" fontAlgn="auto">
              <a:lnSpc>
                <a:spcPts val="2660"/>
              </a:lnSpc>
            </a:pPr>
            <a:endParaRPr lang="zh-CN" sz="1800" b="0">
              <a:cs typeface="宋体" panose="02010600030101010101" pitchFamily="2" charset="-122"/>
            </a:endParaRPr>
          </a:p>
          <a:p>
            <a:pPr indent="457200" fontAlgn="auto">
              <a:lnSpc>
                <a:spcPts val="2660"/>
              </a:lnSpc>
            </a:pPr>
            <a:r>
              <a:rPr lang="zh-CN" sz="1800" b="0">
                <a:solidFill>
                  <a:schemeClr val="bg1"/>
                </a:solidFill>
                <a:cs typeface="宋体" panose="02010600030101010101" pitchFamily="2" charset="-122"/>
              </a:rPr>
              <a:t>职业决策是指个体对自己将要从事的职业做出的选择，它综合了个人对自我的认识以及对教育与职业等外在因素的判断，是一个人在面临生涯抉择情境时作出的反应。</a:t>
            </a:r>
            <a:endParaRPr lang="zh-CN" sz="1800" b="0">
              <a:solidFill>
                <a:schemeClr val="bg1"/>
              </a:solidFill>
              <a:cs typeface="宋体" panose="02010600030101010101" pitchFamily="2" charset="-122"/>
            </a:endParaRPr>
          </a:p>
        </p:txBody>
      </p:sp>
      <p:sp>
        <p:nvSpPr>
          <p:cNvPr id="3" name="椭圆 2"/>
          <p:cNvSpPr>
            <a:spLocks noChangeAspect="1"/>
          </p:cNvSpPr>
          <p:nvPr/>
        </p:nvSpPr>
        <p:spPr>
          <a:xfrm>
            <a:off x="959484" y="1951171"/>
            <a:ext cx="2541647" cy="2541647"/>
          </a:xfrm>
          <a:prstGeom prst="ellipse">
            <a:avLst/>
          </a:prstGeom>
          <a:blipFill>
            <a:blip r:embed="rId2"/>
            <a:stretch>
              <a:fillRect l="-10000" r="-15000"/>
            </a:stretch>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职业决策</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13410" y="849630"/>
            <a:ext cx="581152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一、职业决策的定义及其作用</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016953" y="2447290"/>
            <a:ext cx="7110095" cy="1837690"/>
          </a:xfrm>
          <a:prstGeom prst="rect">
            <a:avLst/>
          </a:prstGeom>
          <a:noFill/>
          <a:ln w="9525">
            <a:noFill/>
            <a:miter lim="800000"/>
          </a:ln>
        </p:spPr>
        <p:txBody>
          <a:bodyPr wrap="square">
            <a:noAutofit/>
          </a:bodyPr>
          <a:p>
            <a:pPr indent="457200"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rPr>
              <a:t>（一）在探索中确定职业取向</a:t>
            </a:r>
            <a:endParaRPr lang="zh-CN" altLang="en-US"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rPr>
              <a:t>通过职业决策过程，大学生对于自己的个性、兴趣、能力特长和喜欢从事的职业都会有一定程度的了解，希望根据自己的特点和期望从事不同类型的工作，并可以进行试探性的职业选择，逐步确定适合自己的职业。</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9" name="组合 18"/>
          <p:cNvGrpSpPr>
            <a:grpSpLocks noChangeAspect="1"/>
          </p:cNvGrpSpPr>
          <p:nvPr>
            <p:custDataLst>
              <p:tags r:id="rId1"/>
            </p:custDataLst>
          </p:nvPr>
        </p:nvGrpSpPr>
        <p:grpSpPr>
          <a:xfrm>
            <a:off x="1017270" y="1551305"/>
            <a:ext cx="796290" cy="796290"/>
            <a:chOff x="2361414" y="1854736"/>
            <a:chExt cx="1603375" cy="1603375"/>
          </a:xfrm>
          <a:solidFill>
            <a:srgbClr val="1B4367"/>
          </a:solidFill>
        </p:grpSpPr>
        <p:sp>
          <p:nvSpPr>
            <p:cNvPr id="20" name="Rectangle 3"/>
            <p:cNvSpPr/>
            <p:nvPr>
              <p:custDataLst>
                <p:tags r:id="rId2"/>
              </p:custDataLst>
            </p:nvPr>
          </p:nvSpPr>
          <p:spPr>
            <a:xfrm>
              <a:off x="2361414" y="1854736"/>
              <a:ext cx="1603375" cy="1603375"/>
            </a:xfrm>
            <a:prstGeom prst="flowChartConnector">
              <a:avLst/>
            </a:prstGeom>
            <a:grpFill/>
            <a:ln w="9525">
              <a:noFill/>
              <a:miter/>
            </a:ln>
          </p:spPr>
          <p:txBody>
            <a:bodyPr anchor="ctr"/>
            <a:p>
              <a:pPr lvl="0" algn="ctr" eaLnBrk="1" hangingPunct="1"/>
              <a:endParaRPr lang="en-US" altLang="zh-CN" sz="1000" dirty="0">
                <a:solidFill>
                  <a:srgbClr val="FFFFFF"/>
                </a:solidFill>
                <a:cs typeface="+mn-ea"/>
                <a:sym typeface="+mn-lt"/>
              </a:endParaRPr>
            </a:p>
          </p:txBody>
        </p:sp>
        <p:sp>
          <p:nvSpPr>
            <p:cNvPr id="22" name="Freeform 220"/>
            <p:cNvSpPr/>
            <p:nvPr>
              <p:custDataLst>
                <p:tags r:id="rId3"/>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p>
              <a:endParaRPr lang="zh-CN" altLang="en-US">
                <a:cs typeface="+mn-ea"/>
                <a:sym typeface="+mn-lt"/>
              </a:endParaRPr>
            </a:p>
          </p:txBody>
        </p:sp>
      </p:grpSp>
      <p:sp>
        <p:nvSpPr>
          <p:cNvPr id="35" name="TextBox 13"/>
          <p:cNvSpPr txBox="1"/>
          <p:nvPr>
            <p:custDataLst>
              <p:tags r:id="rId4"/>
            </p:custDataLst>
          </p:nvPr>
        </p:nvSpPr>
        <p:spPr>
          <a:xfrm>
            <a:off x="1965325" y="1795780"/>
            <a:ext cx="2038985" cy="307340"/>
          </a:xfrm>
          <a:prstGeom prst="rect">
            <a:avLst/>
          </a:prstGeom>
          <a:noFill/>
          <a:ln w="9525">
            <a:noFill/>
            <a:miter/>
          </a:ln>
        </p:spPr>
        <p:txBody>
          <a:bodyPr wrap="square" lIns="0" tIns="0" rIns="0" bIns="0">
            <a:spAutoFit/>
          </a:bodyPr>
          <a:p>
            <a:pPr defTabSz="683260">
              <a:spcBef>
                <a:spcPct val="20000"/>
              </a:spcBef>
            </a:pPr>
            <a:r>
              <a:rPr lang="zh-CN" altLang="en-US" sz="2000" b="1" dirty="0">
                <a:solidFill>
                  <a:srgbClr val="1B4367"/>
                </a:solidFill>
                <a:cs typeface="+mn-ea"/>
                <a:sym typeface="+mn-lt"/>
              </a:rPr>
              <a:t>职业决策的作用</a:t>
            </a:r>
            <a:endParaRPr lang="zh-CN" altLang="en-US" sz="20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399"/>
                            </p:stCondLst>
                            <p:childTnLst>
                              <p:par>
                                <p:cTn id="22" presetID="53" presetClass="entr" presetSubtype="528"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childTnLst>
                          </p:cTn>
                        </p:par>
                        <p:par>
                          <p:cTn id="29" fill="hold">
                            <p:stCondLst>
                              <p:cond delay="1899"/>
                            </p:stCondLst>
                            <p:childTnLst>
                              <p:par>
                                <p:cTn id="30" presetID="42"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anim calcmode="lin" valueType="num">
                                      <p:cBhvr>
                                        <p:cTn id="33" dur="500" fill="hold"/>
                                        <p:tgtEl>
                                          <p:spTgt spid="35"/>
                                        </p:tgtEl>
                                        <p:attrNameLst>
                                          <p:attrName>ppt_x</p:attrName>
                                        </p:attrNameLst>
                                      </p:cBhvr>
                                      <p:tavLst>
                                        <p:tav tm="0">
                                          <p:val>
                                            <p:strVal val="#ppt_x"/>
                                          </p:val>
                                        </p:tav>
                                        <p:tav tm="100000">
                                          <p:val>
                                            <p:strVal val="#ppt_x"/>
                                          </p:val>
                                        </p:tav>
                                      </p:tavLst>
                                    </p:anim>
                                    <p:anim calcmode="lin" valueType="num">
                                      <p:cBhvr>
                                        <p:cTn id="34" dur="5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90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3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职业决策</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13410" y="849630"/>
            <a:ext cx="581152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一、职业决策的定义及其作用</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431290" y="2571750"/>
            <a:ext cx="2667635" cy="857885"/>
          </a:xfrm>
          <a:prstGeom prst="rect">
            <a:avLst/>
          </a:prstGeom>
          <a:noFill/>
          <a:ln w="9525">
            <a:noFill/>
            <a:miter lim="800000"/>
          </a:ln>
        </p:spPr>
        <p:txBody>
          <a:bodyPr wrap="square">
            <a:noAutofit/>
          </a:bodyPr>
          <a:p>
            <a:pPr indent="0"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rPr>
              <a:t>（二）根据个体特征</a:t>
            </a:r>
            <a:endParaRPr lang="zh-CN" altLang="en-US" sz="2000" b="1">
              <a:solidFill>
                <a:srgbClr val="1D4865"/>
              </a:solidFill>
              <a:latin typeface="微软雅黑" panose="020B0503020204020204" pitchFamily="34" charset="-122"/>
              <a:ea typeface="微软雅黑" panose="020B0503020204020204" pitchFamily="34" charset="-122"/>
            </a:endParaRPr>
          </a:p>
          <a:p>
            <a:pPr indent="0"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rPr>
              <a:t> </a:t>
            </a:r>
            <a:r>
              <a:rPr lang="en-US" altLang="zh-CN" sz="2000" b="1">
                <a:solidFill>
                  <a:srgbClr val="1D4865"/>
                </a:solidFill>
                <a:latin typeface="微软雅黑" panose="020B0503020204020204" pitchFamily="34" charset="-122"/>
                <a:ea typeface="微软雅黑" panose="020B0503020204020204" pitchFamily="34" charset="-122"/>
              </a:rPr>
              <a:t>         </a:t>
            </a:r>
            <a:r>
              <a:rPr lang="zh-CN" altLang="en-US" sz="2000" b="1">
                <a:solidFill>
                  <a:srgbClr val="1D4865"/>
                </a:solidFill>
                <a:latin typeface="微软雅黑" panose="020B0503020204020204" pitchFamily="34" charset="-122"/>
                <a:ea typeface="微软雅黑" panose="020B0503020204020204" pitchFamily="34" charset="-122"/>
              </a:rPr>
              <a:t>完成决策任务</a:t>
            </a:r>
            <a:endParaRPr lang="zh-CN" altLang="en-US"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 </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9" name="组合 18"/>
          <p:cNvGrpSpPr>
            <a:grpSpLocks noChangeAspect="1"/>
          </p:cNvGrpSpPr>
          <p:nvPr>
            <p:custDataLst>
              <p:tags r:id="rId1"/>
            </p:custDataLst>
          </p:nvPr>
        </p:nvGrpSpPr>
        <p:grpSpPr>
          <a:xfrm>
            <a:off x="1017270" y="1551305"/>
            <a:ext cx="796290" cy="796290"/>
            <a:chOff x="2361414" y="1854736"/>
            <a:chExt cx="1603375" cy="1603375"/>
          </a:xfrm>
          <a:solidFill>
            <a:srgbClr val="1B4367"/>
          </a:solidFill>
        </p:grpSpPr>
        <p:sp>
          <p:nvSpPr>
            <p:cNvPr id="20" name="Rectangle 3"/>
            <p:cNvSpPr/>
            <p:nvPr>
              <p:custDataLst>
                <p:tags r:id="rId2"/>
              </p:custDataLst>
            </p:nvPr>
          </p:nvSpPr>
          <p:spPr>
            <a:xfrm>
              <a:off x="2361414" y="1854736"/>
              <a:ext cx="1603375" cy="1603375"/>
            </a:xfrm>
            <a:prstGeom prst="flowChartConnector">
              <a:avLst/>
            </a:prstGeom>
            <a:grpFill/>
            <a:ln w="9525">
              <a:noFill/>
              <a:miter/>
            </a:ln>
          </p:spPr>
          <p:txBody>
            <a:bodyPr anchor="ctr"/>
            <a:p>
              <a:pPr lvl="0" algn="ctr" eaLnBrk="1" hangingPunct="1"/>
              <a:endParaRPr lang="en-US" altLang="zh-CN" sz="1000" dirty="0">
                <a:solidFill>
                  <a:srgbClr val="FFFFFF"/>
                </a:solidFill>
                <a:cs typeface="+mn-ea"/>
                <a:sym typeface="+mn-lt"/>
              </a:endParaRPr>
            </a:p>
          </p:txBody>
        </p:sp>
        <p:sp>
          <p:nvSpPr>
            <p:cNvPr id="22" name="Freeform 220"/>
            <p:cNvSpPr/>
            <p:nvPr>
              <p:custDataLst>
                <p:tags r:id="rId3"/>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p>
              <a:endParaRPr lang="zh-CN" altLang="en-US">
                <a:cs typeface="+mn-ea"/>
                <a:sym typeface="+mn-lt"/>
              </a:endParaRPr>
            </a:p>
          </p:txBody>
        </p:sp>
      </p:grpSp>
      <p:sp>
        <p:nvSpPr>
          <p:cNvPr id="35" name="TextBox 13"/>
          <p:cNvSpPr txBox="1"/>
          <p:nvPr>
            <p:custDataLst>
              <p:tags r:id="rId4"/>
            </p:custDataLst>
          </p:nvPr>
        </p:nvSpPr>
        <p:spPr>
          <a:xfrm>
            <a:off x="1965325" y="1795780"/>
            <a:ext cx="2038985" cy="307340"/>
          </a:xfrm>
          <a:prstGeom prst="rect">
            <a:avLst/>
          </a:prstGeom>
          <a:noFill/>
          <a:ln w="9525">
            <a:noFill/>
            <a:miter/>
          </a:ln>
        </p:spPr>
        <p:txBody>
          <a:bodyPr wrap="square" lIns="0" tIns="0" rIns="0" bIns="0">
            <a:spAutoFit/>
          </a:bodyPr>
          <a:p>
            <a:pPr defTabSz="683260">
              <a:spcBef>
                <a:spcPct val="20000"/>
              </a:spcBef>
            </a:pPr>
            <a:r>
              <a:rPr lang="zh-CN" altLang="en-US" sz="2000" b="1" dirty="0">
                <a:solidFill>
                  <a:srgbClr val="1B4367"/>
                </a:solidFill>
                <a:cs typeface="+mn-ea"/>
                <a:sym typeface="+mn-lt"/>
              </a:rPr>
              <a:t>职业决策的作用</a:t>
            </a:r>
            <a:endParaRPr lang="zh-CN" altLang="en-US" sz="2000" b="1" dirty="0">
              <a:solidFill>
                <a:srgbClr val="1B4367"/>
              </a:solidFill>
              <a:cs typeface="+mn-ea"/>
              <a:sym typeface="+mn-lt"/>
            </a:endParaRPr>
          </a:p>
        </p:txBody>
      </p:sp>
      <p:cxnSp>
        <p:nvCxnSpPr>
          <p:cNvPr id="28" name="直接连接符 27"/>
          <p:cNvCxnSpPr/>
          <p:nvPr/>
        </p:nvCxnSpPr>
        <p:spPr>
          <a:xfrm>
            <a:off x="4093487" y="1594058"/>
            <a:ext cx="0" cy="3170057"/>
          </a:xfrm>
          <a:prstGeom prst="line">
            <a:avLst/>
          </a:prstGeom>
          <a:ln w="95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7" name="矩形 66"/>
          <p:cNvSpPr/>
          <p:nvPr>
            <p:custDataLst>
              <p:tags r:id="rId5"/>
            </p:custDataLst>
          </p:nvPr>
        </p:nvSpPr>
        <p:spPr>
          <a:xfrm>
            <a:off x="4348737" y="1529264"/>
            <a:ext cx="1202690" cy="374650"/>
          </a:xfrm>
          <a:prstGeom prst="rect">
            <a:avLst/>
          </a:prstGeom>
        </p:spPr>
        <p:txBody>
          <a:bodyPr wrap="none" lIns="68573" tIns="34287" rIns="68573" bIns="34287">
            <a:spAutoFit/>
          </a:bodyPr>
          <a:lstStyle/>
          <a:p>
            <a:pPr algn="l"/>
            <a:r>
              <a:rPr lang="zh-CN" altLang="en-US" sz="2000" b="1" dirty="0">
                <a:solidFill>
                  <a:srgbClr val="1B4367"/>
                </a:solidFill>
                <a:latin typeface="微软雅黑" panose="020B0503020204020204" pitchFamily="34" charset="-122"/>
                <a:ea typeface="微软雅黑" panose="020B0503020204020204" pitchFamily="34" charset="-122"/>
              </a:rPr>
              <a:t>1. 尝试期</a:t>
            </a:r>
            <a:endParaRPr lang="zh-CN" altLang="en-US" sz="2000" b="1" dirty="0">
              <a:solidFill>
                <a:srgbClr val="1B4367"/>
              </a:solidFill>
              <a:latin typeface="微软雅黑" panose="020B0503020204020204" pitchFamily="34" charset="-122"/>
              <a:ea typeface="微软雅黑" panose="020B0503020204020204" pitchFamily="34" charset="-122"/>
            </a:endParaRPr>
          </a:p>
        </p:txBody>
      </p:sp>
      <p:sp>
        <p:nvSpPr>
          <p:cNvPr id="68" name="矩形 47"/>
          <p:cNvSpPr>
            <a:spLocks noChangeArrowheads="1"/>
          </p:cNvSpPr>
          <p:nvPr>
            <p:custDataLst>
              <p:tags r:id="rId6"/>
            </p:custDataLst>
          </p:nvPr>
        </p:nvSpPr>
        <p:spPr bwMode="auto">
          <a:xfrm>
            <a:off x="4348480" y="1783715"/>
            <a:ext cx="432435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fontAlgn="auto">
              <a:lnSpc>
                <a:spcPts val="2660"/>
              </a:lnSpc>
              <a:spcBef>
                <a:spcPct val="0"/>
              </a:spcBef>
              <a:buNone/>
            </a:pPr>
            <a:r>
              <a:rPr lang="zh-CN" altLang="en-US" sz="1600" dirty="0">
                <a:solidFill>
                  <a:schemeClr val="tx1">
                    <a:lumMod val="75000"/>
                    <a:lumOff val="25000"/>
                  </a:schemeClr>
                </a:solidFill>
                <a:sym typeface="微软雅黑" panose="020B0503020204020204" pitchFamily="34" charset="-122"/>
              </a:rPr>
              <a:t>通过幻想、讨论等方式进行职业的尝试性选择。这一时期的主要任务是明确个体职业偏好。</a:t>
            </a:r>
            <a:endParaRPr lang="zh-CN" altLang="en-US" sz="1600" dirty="0">
              <a:solidFill>
                <a:schemeClr val="tx1">
                  <a:lumMod val="75000"/>
                  <a:lumOff val="25000"/>
                </a:schemeClr>
              </a:solidFill>
              <a:sym typeface="微软雅黑" panose="020B0503020204020204" pitchFamily="34" charset="-122"/>
            </a:endParaRPr>
          </a:p>
        </p:txBody>
      </p:sp>
      <p:sp>
        <p:nvSpPr>
          <p:cNvPr id="69" name="矩形 68"/>
          <p:cNvSpPr/>
          <p:nvPr>
            <p:custDataLst>
              <p:tags r:id="rId7"/>
            </p:custDataLst>
          </p:nvPr>
        </p:nvSpPr>
        <p:spPr>
          <a:xfrm>
            <a:off x="4348737" y="2672208"/>
            <a:ext cx="1202690" cy="374650"/>
          </a:xfrm>
          <a:prstGeom prst="rect">
            <a:avLst/>
          </a:prstGeom>
        </p:spPr>
        <p:txBody>
          <a:bodyPr wrap="none" lIns="68573" tIns="34287" rIns="68573" bIns="34287">
            <a:spAutoFit/>
          </a:bodyPr>
          <a:lstStyle/>
          <a:p>
            <a:pPr algn="l"/>
            <a:r>
              <a:rPr lang="zh-CN" altLang="en-US" sz="2000" b="1" dirty="0">
                <a:solidFill>
                  <a:srgbClr val="1B4367"/>
                </a:solidFill>
                <a:latin typeface="微软雅黑" panose="020B0503020204020204" pitchFamily="34" charset="-122"/>
                <a:ea typeface="微软雅黑" panose="020B0503020204020204" pitchFamily="34" charset="-122"/>
              </a:rPr>
              <a:t>2. 过渡期</a:t>
            </a:r>
            <a:endParaRPr lang="zh-CN" altLang="en-US" sz="2000" b="1" dirty="0">
              <a:solidFill>
                <a:srgbClr val="1B4367"/>
              </a:solidFill>
              <a:latin typeface="微软雅黑" panose="020B0503020204020204" pitchFamily="34" charset="-122"/>
              <a:ea typeface="微软雅黑" panose="020B0503020204020204" pitchFamily="34" charset="-122"/>
            </a:endParaRPr>
          </a:p>
        </p:txBody>
      </p:sp>
      <p:sp>
        <p:nvSpPr>
          <p:cNvPr id="70" name="矩形 47"/>
          <p:cNvSpPr>
            <a:spLocks noChangeArrowheads="1"/>
          </p:cNvSpPr>
          <p:nvPr>
            <p:custDataLst>
              <p:tags r:id="rId8"/>
            </p:custDataLst>
          </p:nvPr>
        </p:nvSpPr>
        <p:spPr bwMode="auto">
          <a:xfrm>
            <a:off x="4348480" y="2926715"/>
            <a:ext cx="401701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fontAlgn="auto">
              <a:lnSpc>
                <a:spcPts val="2660"/>
              </a:lnSpc>
              <a:spcBef>
                <a:spcPct val="0"/>
              </a:spcBef>
              <a:buNone/>
            </a:pPr>
            <a:r>
              <a:rPr lang="zh-CN" altLang="en-US" sz="1600" dirty="0">
                <a:solidFill>
                  <a:schemeClr val="tx1">
                    <a:lumMod val="75000"/>
                    <a:lumOff val="25000"/>
                  </a:schemeClr>
                </a:solidFill>
                <a:sym typeface="微软雅黑" panose="020B0503020204020204" pitchFamily="34" charset="-122"/>
              </a:rPr>
              <a:t>个体已经进入人才市场或专门的培训机构。这一时期的主要任务是明确一种职业取向。</a:t>
            </a:r>
            <a:endParaRPr lang="zh-CN" altLang="en-US" sz="1600" dirty="0">
              <a:solidFill>
                <a:schemeClr val="tx1">
                  <a:lumMod val="75000"/>
                  <a:lumOff val="25000"/>
                </a:schemeClr>
              </a:solidFill>
              <a:sym typeface="微软雅黑" panose="020B0503020204020204" pitchFamily="34" charset="-122"/>
            </a:endParaRPr>
          </a:p>
        </p:txBody>
      </p:sp>
      <p:sp>
        <p:nvSpPr>
          <p:cNvPr id="71" name="矩形 70"/>
          <p:cNvSpPr/>
          <p:nvPr>
            <p:custDataLst>
              <p:tags r:id="rId9"/>
            </p:custDataLst>
          </p:nvPr>
        </p:nvSpPr>
        <p:spPr>
          <a:xfrm>
            <a:off x="4348737" y="3815151"/>
            <a:ext cx="2472690" cy="374650"/>
          </a:xfrm>
          <a:prstGeom prst="rect">
            <a:avLst/>
          </a:prstGeom>
        </p:spPr>
        <p:txBody>
          <a:bodyPr wrap="none" lIns="68573" tIns="34287" rIns="68573" bIns="34287">
            <a:spAutoFit/>
          </a:bodyPr>
          <a:lstStyle/>
          <a:p>
            <a:pPr algn="l"/>
            <a:r>
              <a:rPr lang="zh-CN" altLang="en-US" sz="2000" b="1" dirty="0">
                <a:solidFill>
                  <a:srgbClr val="1B4367"/>
                </a:solidFill>
                <a:latin typeface="微软雅黑" panose="020B0503020204020204" pitchFamily="34" charset="-122"/>
                <a:ea typeface="微软雅黑" panose="020B0503020204020204" pitchFamily="34" charset="-122"/>
              </a:rPr>
              <a:t>3. 实验和初步承诺期</a:t>
            </a:r>
            <a:endParaRPr lang="zh-CN" altLang="en-US" sz="2000" b="1" dirty="0">
              <a:solidFill>
                <a:srgbClr val="1B4367"/>
              </a:solidFill>
              <a:latin typeface="微软雅黑" panose="020B0503020204020204" pitchFamily="34" charset="-122"/>
              <a:ea typeface="微软雅黑" panose="020B0503020204020204" pitchFamily="34" charset="-122"/>
            </a:endParaRPr>
          </a:p>
        </p:txBody>
      </p:sp>
      <p:sp>
        <p:nvSpPr>
          <p:cNvPr id="72" name="矩形 47"/>
          <p:cNvSpPr>
            <a:spLocks noChangeArrowheads="1"/>
          </p:cNvSpPr>
          <p:nvPr>
            <p:custDataLst>
              <p:tags r:id="rId10"/>
            </p:custDataLst>
          </p:nvPr>
        </p:nvSpPr>
        <p:spPr bwMode="auto">
          <a:xfrm>
            <a:off x="4348480" y="4069715"/>
            <a:ext cx="4143375" cy="951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600" dirty="0">
                <a:solidFill>
                  <a:schemeClr val="tx1">
                    <a:lumMod val="75000"/>
                    <a:lumOff val="25000"/>
                  </a:schemeClr>
                </a:solidFill>
                <a:sym typeface="微软雅黑" panose="020B0503020204020204" pitchFamily="34" charset="-122"/>
              </a:rPr>
              <a:t>个体已经发现了一个大体上合适的职业。这一时期的任务是实现一种职业倾向和了解更多的机会。</a:t>
            </a:r>
            <a:endParaRPr lang="zh-CN" altLang="en-US" sz="1600" dirty="0">
              <a:solidFill>
                <a:schemeClr val="tx1">
                  <a:lumMod val="75000"/>
                  <a:lumOff val="25000"/>
                </a:schemeClr>
              </a:solidFill>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399"/>
                            </p:stCondLst>
                            <p:childTnLst>
                              <p:par>
                                <p:cTn id="22" presetID="53" presetClass="entr" presetSubtype="528"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childTnLst>
                          </p:cTn>
                        </p:par>
                        <p:par>
                          <p:cTn id="29" fill="hold">
                            <p:stCondLst>
                              <p:cond delay="1899"/>
                            </p:stCondLst>
                            <p:childTnLst>
                              <p:par>
                                <p:cTn id="30" presetID="42"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anim calcmode="lin" valueType="num">
                                      <p:cBhvr>
                                        <p:cTn id="33" dur="500" fill="hold"/>
                                        <p:tgtEl>
                                          <p:spTgt spid="35"/>
                                        </p:tgtEl>
                                        <p:attrNameLst>
                                          <p:attrName>ppt_x</p:attrName>
                                        </p:attrNameLst>
                                      </p:cBhvr>
                                      <p:tavLst>
                                        <p:tav tm="0">
                                          <p:val>
                                            <p:strVal val="#ppt_x"/>
                                          </p:val>
                                        </p:tav>
                                        <p:tav tm="100000">
                                          <p:val>
                                            <p:strVal val="#ppt_x"/>
                                          </p:val>
                                        </p:tav>
                                      </p:tavLst>
                                    </p:anim>
                                    <p:anim calcmode="lin" valueType="num">
                                      <p:cBhvr>
                                        <p:cTn id="34" dur="5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90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par>
                                <p:cTn id="40" presetID="16" presetClass="entr" presetSubtype="26" fill="hold" nodeType="withEffect">
                                  <p:stCondLst>
                                    <p:cond delay="6700"/>
                                  </p:stCondLst>
                                  <p:childTnLst>
                                    <p:set>
                                      <p:cBhvr>
                                        <p:cTn id="41" dur="1" fill="hold">
                                          <p:stCondLst>
                                            <p:cond delay="0"/>
                                          </p:stCondLst>
                                        </p:cTn>
                                        <p:tgtEl>
                                          <p:spTgt spid="28"/>
                                        </p:tgtEl>
                                        <p:attrNameLst>
                                          <p:attrName>style.visibility</p:attrName>
                                        </p:attrNameLst>
                                      </p:cBhvr>
                                      <p:to>
                                        <p:strVal val="visible"/>
                                      </p:to>
                                    </p:set>
                                    <p:animEffect transition="in" filter="barn(inHorizontal)">
                                      <p:cBhvr>
                                        <p:cTn id="42" dur="250"/>
                                        <p:tgtEl>
                                          <p:spTgt spid="28"/>
                                        </p:tgtEl>
                                      </p:cBhvr>
                                    </p:animEffect>
                                  </p:childTnLst>
                                </p:cTn>
                              </p:par>
                            </p:childTnLst>
                          </p:cTn>
                        </p:par>
                        <p:par>
                          <p:cTn id="43" fill="hold">
                            <p:stCondLst>
                              <p:cond delay="1400"/>
                            </p:stCondLst>
                            <p:childTnLst>
                              <p:par>
                                <p:cTn id="44" presetID="10" presetClass="entr" presetSubtype="0" fill="hold" grpId="0" nodeType="afterEffect">
                                  <p:stCondLst>
                                    <p:cond delay="0"/>
                                  </p:stCondLst>
                                  <p:childTnLst>
                                    <p:set>
                                      <p:cBhvr>
                                        <p:cTn id="45" dur="1" fill="hold">
                                          <p:stCondLst>
                                            <p:cond delay="0"/>
                                          </p:stCondLst>
                                        </p:cTn>
                                        <p:tgtEl>
                                          <p:spTgt spid="67"/>
                                        </p:tgtEl>
                                        <p:attrNameLst>
                                          <p:attrName>style.visibility</p:attrName>
                                        </p:attrNameLst>
                                      </p:cBhvr>
                                      <p:to>
                                        <p:strVal val="visible"/>
                                      </p:to>
                                    </p:set>
                                    <p:animEffect transition="in" filter="fade">
                                      <p:cBhvr>
                                        <p:cTn id="46" dur="500"/>
                                        <p:tgtEl>
                                          <p:spTgt spid="6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8"/>
                                        </p:tgtEl>
                                        <p:attrNameLst>
                                          <p:attrName>style.visibility</p:attrName>
                                        </p:attrNameLst>
                                      </p:cBhvr>
                                      <p:to>
                                        <p:strVal val="visible"/>
                                      </p:to>
                                    </p:set>
                                    <p:animEffect transition="in" filter="fade">
                                      <p:cBhvr>
                                        <p:cTn id="49" dur="500"/>
                                        <p:tgtEl>
                                          <p:spTgt spid="68"/>
                                        </p:tgtEl>
                                      </p:cBhvr>
                                    </p:animEffect>
                                  </p:childTnLst>
                                </p:cTn>
                              </p:par>
                            </p:childTnLst>
                          </p:cTn>
                        </p:par>
                        <p:par>
                          <p:cTn id="50" fill="hold">
                            <p:stCondLst>
                              <p:cond delay="1900"/>
                            </p:stCondLst>
                            <p:childTnLst>
                              <p:par>
                                <p:cTn id="51" presetID="10" presetClass="entr" presetSubtype="0" fill="hold" grpId="0" nodeType="afterEffect">
                                  <p:stCondLst>
                                    <p:cond delay="500"/>
                                  </p:stCondLst>
                                  <p:childTnLst>
                                    <p:set>
                                      <p:cBhvr>
                                        <p:cTn id="52" dur="1" fill="hold">
                                          <p:stCondLst>
                                            <p:cond delay="0"/>
                                          </p:stCondLst>
                                        </p:cTn>
                                        <p:tgtEl>
                                          <p:spTgt spid="69"/>
                                        </p:tgtEl>
                                        <p:attrNameLst>
                                          <p:attrName>style.visibility</p:attrName>
                                        </p:attrNameLst>
                                      </p:cBhvr>
                                      <p:to>
                                        <p:strVal val="visible"/>
                                      </p:to>
                                    </p:set>
                                    <p:animEffect transition="in" filter="fade">
                                      <p:cBhvr>
                                        <p:cTn id="53" dur="500"/>
                                        <p:tgtEl>
                                          <p:spTgt spid="69"/>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70"/>
                                        </p:tgtEl>
                                        <p:attrNameLst>
                                          <p:attrName>style.visibility</p:attrName>
                                        </p:attrNameLst>
                                      </p:cBhvr>
                                      <p:to>
                                        <p:strVal val="visible"/>
                                      </p:to>
                                    </p:set>
                                    <p:animEffect transition="in" filter="fade">
                                      <p:cBhvr>
                                        <p:cTn id="56" dur="500"/>
                                        <p:tgtEl>
                                          <p:spTgt spid="70"/>
                                        </p:tgtEl>
                                      </p:cBhvr>
                                    </p:animEffect>
                                  </p:childTnLst>
                                </p:cTn>
                              </p:par>
                            </p:childTnLst>
                          </p:cTn>
                        </p:par>
                        <p:par>
                          <p:cTn id="57" fill="hold">
                            <p:stCondLst>
                              <p:cond delay="2900"/>
                            </p:stCondLst>
                            <p:childTnLst>
                              <p:par>
                                <p:cTn id="58" presetID="10" presetClass="entr" presetSubtype="0" fill="hold" grpId="0" nodeType="afterEffect">
                                  <p:stCondLst>
                                    <p:cond delay="500"/>
                                  </p:stCondLst>
                                  <p:childTnLst>
                                    <p:set>
                                      <p:cBhvr>
                                        <p:cTn id="59" dur="1" fill="hold">
                                          <p:stCondLst>
                                            <p:cond delay="0"/>
                                          </p:stCondLst>
                                        </p:cTn>
                                        <p:tgtEl>
                                          <p:spTgt spid="71"/>
                                        </p:tgtEl>
                                        <p:attrNameLst>
                                          <p:attrName>style.visibility</p:attrName>
                                        </p:attrNameLst>
                                      </p:cBhvr>
                                      <p:to>
                                        <p:strVal val="visible"/>
                                      </p:to>
                                    </p:set>
                                    <p:animEffect transition="in" filter="fade">
                                      <p:cBhvr>
                                        <p:cTn id="60" dur="500"/>
                                        <p:tgtEl>
                                          <p:spTgt spid="71"/>
                                        </p:tgtEl>
                                      </p:cBhvr>
                                    </p:animEffect>
                                  </p:childTnLst>
                                </p:cTn>
                              </p:par>
                              <p:par>
                                <p:cTn id="61" presetID="10" presetClass="entr" presetSubtype="0" fill="hold" grpId="0" nodeType="withEffect">
                                  <p:stCondLst>
                                    <p:cond delay="50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35" grpId="0"/>
      <p:bldP spid="67" grpId="0"/>
      <p:bldP spid="68" grpId="0"/>
      <p:bldP spid="69" grpId="0"/>
      <p:bldP spid="70" grpId="0"/>
      <p:bldP spid="71" grpId="0"/>
      <p:bldP spid="7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职业决策</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13410" y="849630"/>
            <a:ext cx="581152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一、职业决策的定义及其作用</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017270" y="2237740"/>
            <a:ext cx="7110095" cy="2512695"/>
          </a:xfrm>
          <a:prstGeom prst="rect">
            <a:avLst/>
          </a:prstGeom>
          <a:noFill/>
          <a:ln w="9525">
            <a:noFill/>
            <a:miter lim="800000"/>
          </a:ln>
        </p:spPr>
        <p:txBody>
          <a:bodyPr wrap="square">
            <a:noAutofit/>
          </a:bodyPr>
          <a:p>
            <a:pPr indent="457200"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rPr>
              <a:t>（三）解决职业规划道路上存在的问题</a:t>
            </a:r>
            <a:endParaRPr lang="zh-CN" altLang="en-US"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rPr>
              <a:t>1. 尽可能避免自身利益和现实需要的冲突</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一些大学生在选择就业单位时，对工资待遇、行业发展前景等过于在意，没有工作经验和吃苦耐劳的精神，个人能力和社会需求存在差距。由于没有平衡自身利益与现实需要的冲突，在实际工作中，他们难免会遇到困难。通过职业决策，他们能够更加清楚地认识自己和现实的情况，避免产生自身利益和现实的冲突。</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9" name="组合 18"/>
          <p:cNvGrpSpPr>
            <a:grpSpLocks noChangeAspect="1"/>
          </p:cNvGrpSpPr>
          <p:nvPr>
            <p:custDataLst>
              <p:tags r:id="rId1"/>
            </p:custDataLst>
          </p:nvPr>
        </p:nvGrpSpPr>
        <p:grpSpPr>
          <a:xfrm>
            <a:off x="1017270" y="1551305"/>
            <a:ext cx="796290" cy="796290"/>
            <a:chOff x="2361414" y="1854736"/>
            <a:chExt cx="1603375" cy="1603375"/>
          </a:xfrm>
          <a:solidFill>
            <a:srgbClr val="1B4367"/>
          </a:solidFill>
        </p:grpSpPr>
        <p:sp>
          <p:nvSpPr>
            <p:cNvPr id="20" name="Rectangle 3"/>
            <p:cNvSpPr/>
            <p:nvPr>
              <p:custDataLst>
                <p:tags r:id="rId2"/>
              </p:custDataLst>
            </p:nvPr>
          </p:nvSpPr>
          <p:spPr>
            <a:xfrm>
              <a:off x="2361414" y="1854736"/>
              <a:ext cx="1603375" cy="1603375"/>
            </a:xfrm>
            <a:prstGeom prst="flowChartConnector">
              <a:avLst/>
            </a:prstGeom>
            <a:grpFill/>
            <a:ln w="9525">
              <a:noFill/>
              <a:miter/>
            </a:ln>
          </p:spPr>
          <p:txBody>
            <a:bodyPr anchor="ctr"/>
            <a:p>
              <a:pPr lvl="0" algn="ctr" eaLnBrk="1" hangingPunct="1"/>
              <a:endParaRPr lang="en-US" altLang="zh-CN" sz="1000" dirty="0">
                <a:solidFill>
                  <a:srgbClr val="FFFFFF"/>
                </a:solidFill>
                <a:cs typeface="+mn-ea"/>
                <a:sym typeface="+mn-lt"/>
              </a:endParaRPr>
            </a:p>
          </p:txBody>
        </p:sp>
        <p:sp>
          <p:nvSpPr>
            <p:cNvPr id="22" name="Freeform 220"/>
            <p:cNvSpPr/>
            <p:nvPr>
              <p:custDataLst>
                <p:tags r:id="rId3"/>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p>
              <a:endParaRPr lang="zh-CN" altLang="en-US">
                <a:cs typeface="+mn-ea"/>
                <a:sym typeface="+mn-lt"/>
              </a:endParaRPr>
            </a:p>
          </p:txBody>
        </p:sp>
      </p:grpSp>
      <p:sp>
        <p:nvSpPr>
          <p:cNvPr id="35" name="TextBox 13"/>
          <p:cNvSpPr txBox="1"/>
          <p:nvPr>
            <p:custDataLst>
              <p:tags r:id="rId4"/>
            </p:custDataLst>
          </p:nvPr>
        </p:nvSpPr>
        <p:spPr>
          <a:xfrm>
            <a:off x="1965325" y="1795780"/>
            <a:ext cx="2038985" cy="307340"/>
          </a:xfrm>
          <a:prstGeom prst="rect">
            <a:avLst/>
          </a:prstGeom>
          <a:noFill/>
          <a:ln w="9525">
            <a:noFill/>
            <a:miter/>
          </a:ln>
        </p:spPr>
        <p:txBody>
          <a:bodyPr wrap="square" lIns="0" tIns="0" rIns="0" bIns="0">
            <a:spAutoFit/>
          </a:bodyPr>
          <a:p>
            <a:pPr defTabSz="683260">
              <a:spcBef>
                <a:spcPct val="20000"/>
              </a:spcBef>
            </a:pPr>
            <a:r>
              <a:rPr lang="zh-CN" altLang="en-US" sz="2000" b="1" dirty="0">
                <a:solidFill>
                  <a:srgbClr val="1B4367"/>
                </a:solidFill>
                <a:cs typeface="+mn-ea"/>
                <a:sym typeface="+mn-lt"/>
              </a:rPr>
              <a:t>职业决策的作用</a:t>
            </a:r>
            <a:endParaRPr lang="zh-CN" altLang="en-US" sz="20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399"/>
                            </p:stCondLst>
                            <p:childTnLst>
                              <p:par>
                                <p:cTn id="22" presetID="53" presetClass="entr" presetSubtype="528"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childTnLst>
                          </p:cTn>
                        </p:par>
                        <p:par>
                          <p:cTn id="29" fill="hold">
                            <p:stCondLst>
                              <p:cond delay="1899"/>
                            </p:stCondLst>
                            <p:childTnLst>
                              <p:par>
                                <p:cTn id="30" presetID="42"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anim calcmode="lin" valueType="num">
                                      <p:cBhvr>
                                        <p:cTn id="33" dur="500" fill="hold"/>
                                        <p:tgtEl>
                                          <p:spTgt spid="35"/>
                                        </p:tgtEl>
                                        <p:attrNameLst>
                                          <p:attrName>ppt_x</p:attrName>
                                        </p:attrNameLst>
                                      </p:cBhvr>
                                      <p:tavLst>
                                        <p:tav tm="0">
                                          <p:val>
                                            <p:strVal val="#ppt_x"/>
                                          </p:val>
                                        </p:tav>
                                        <p:tav tm="100000">
                                          <p:val>
                                            <p:strVal val="#ppt_x"/>
                                          </p:val>
                                        </p:tav>
                                      </p:tavLst>
                                    </p:anim>
                                    <p:anim calcmode="lin" valueType="num">
                                      <p:cBhvr>
                                        <p:cTn id="34" dur="5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90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3"/>
          <p:cNvSpPr>
            <a:spLocks noChangeArrowheads="1"/>
          </p:cNvSpPr>
          <p:nvPr/>
        </p:nvSpPr>
        <p:spPr bwMode="auto">
          <a:xfrm>
            <a:off x="651193" y="1043305"/>
            <a:ext cx="7841615" cy="3276600"/>
          </a:xfrm>
          <a:prstGeom prst="rect">
            <a:avLst/>
          </a:prstGeom>
          <a:solidFill>
            <a:srgbClr val="1B4367"/>
          </a:solidFill>
          <a:ln w="9525">
            <a:noFill/>
            <a:bevel/>
          </a:ln>
        </p:spPr>
        <p:txBody>
          <a:bodyPr lIns="68580" tIns="34290" rIns="68580" bIns="34290"/>
          <a:lstStyle/>
          <a:p>
            <a:pPr eaLnBrk="1" hangingPunct="1"/>
            <a:endParaRPr lang="zh-CN" altLang="en-US">
              <a:cs typeface="+mn-ea"/>
              <a:sym typeface="+mn-lt"/>
            </a:endParaRPr>
          </a:p>
        </p:txBody>
      </p:sp>
      <p:sp>
        <p:nvSpPr>
          <p:cNvPr id="25" name="TextBox 1210"/>
          <p:cNvSpPr/>
          <p:nvPr/>
        </p:nvSpPr>
        <p:spPr>
          <a:xfrm>
            <a:off x="3995420" y="1337000"/>
            <a:ext cx="1153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2000" b="1" dirty="0">
                <a:solidFill>
                  <a:schemeClr val="bg1"/>
                </a:solidFill>
                <a:cs typeface="+mn-ea"/>
                <a:sym typeface="+mn-lt"/>
              </a:rPr>
              <a:t>模块导学</a:t>
            </a:r>
            <a:endParaRPr lang="zh-CN" altLang="en-US" sz="2000" b="1" dirty="0">
              <a:solidFill>
                <a:schemeClr val="bg1"/>
              </a:solidFill>
              <a:cs typeface="+mn-ea"/>
              <a:sym typeface="+mn-lt"/>
            </a:endParaRPr>
          </a:p>
        </p:txBody>
      </p:sp>
      <p:sp>
        <p:nvSpPr>
          <p:cNvPr id="12" name="文本框 11"/>
          <p:cNvSpPr txBox="1"/>
          <p:nvPr/>
        </p:nvSpPr>
        <p:spPr>
          <a:xfrm>
            <a:off x="906145" y="1887220"/>
            <a:ext cx="7397750" cy="218249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noAutofit/>
          </a:bodyPr>
          <a:lstStyle/>
          <a:p>
            <a:pPr indent="0" fontAlgn="auto">
              <a:lnSpc>
                <a:spcPts val="2220"/>
              </a:lnSpc>
            </a:pPr>
            <a:r>
              <a:rPr lang="zh-CN" altLang="en-US" sz="1600" dirty="0">
                <a:solidFill>
                  <a:schemeClr val="bg1"/>
                </a:solidFill>
                <a:cs typeface="+mn-ea"/>
                <a:sym typeface="+mn-lt"/>
              </a:rPr>
              <a:t>大学时代是我们人生发展中一个至关重要的时期。在这个时期，我们能够正确地认识自己，正确定位，找准自己未来的发展方向，这一时期很大程度上会影响我们一生的发展。所以在大学里我们应找准自己未来的发展目标，不断培养与锻炼自己的能力，为后期的发展做好准备，确定自己发展的明确而清晰的职业生涯目标十分重要。有效的职业生涯规划需要切实可行的目标，以排除不必要的干扰，全身心致力于目标的实现。如果没有切实可行的目标作驱动力的话，人们就很容易对现状或困难妥协，随波逐流。</a:t>
            </a:r>
            <a:endParaRPr lang="zh-CN" altLang="en-US" sz="1600" dirty="0">
              <a:solidFill>
                <a:schemeClr val="bg1"/>
              </a:solidFill>
              <a:cs typeface="+mn-ea"/>
              <a:sym typeface="+mn-lt"/>
            </a:endParaRPr>
          </a:p>
        </p:txBody>
      </p:sp>
      <p:sp>
        <p:nvSpPr>
          <p:cNvPr id="16" name="文本框 15"/>
          <p:cNvSpPr txBox="1"/>
          <p:nvPr/>
        </p:nvSpPr>
        <p:spPr>
          <a:xfrm>
            <a:off x="716110" y="316509"/>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模块四</a:t>
            </a:r>
            <a:r>
              <a:rPr lang="en-US" altLang="zh-CN" sz="1700" b="1" dirty="0">
                <a:solidFill>
                  <a:srgbClr val="1B4367"/>
                </a:solidFill>
                <a:cs typeface="+mn-ea"/>
                <a:sym typeface="+mn-lt"/>
              </a:rPr>
              <a:t>  </a:t>
            </a:r>
            <a:r>
              <a:rPr lang="zh-CN" altLang="en-US" sz="1700" b="1" dirty="0">
                <a:solidFill>
                  <a:srgbClr val="1B4367"/>
                </a:solidFill>
                <a:cs typeface="+mn-ea"/>
                <a:sym typeface="+mn-lt"/>
              </a:rPr>
              <a:t>规划职业生涯</a:t>
            </a:r>
            <a:endParaRPr lang="zh-CN" altLang="en-US" sz="1700" b="1" dirty="0">
              <a:solidFill>
                <a:srgbClr val="1B4367"/>
              </a:solidFill>
              <a:cs typeface="+mn-ea"/>
              <a:sym typeface="+mn-lt"/>
            </a:endParaRPr>
          </a:p>
        </p:txBody>
      </p:sp>
      <p:cxnSp>
        <p:nvCxnSpPr>
          <p:cNvPr id="3" name="直接连接符 2"/>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300"/>
                                        <p:tgtEl>
                                          <p:spTgt spid="3"/>
                                        </p:tgtEl>
                                      </p:cBhvr>
                                    </p:animEffect>
                                  </p:childTnLst>
                                </p:cTn>
                              </p:par>
                              <p:par>
                                <p:cTn id="16" presetID="2" presetClass="entr" presetSubtype="2"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1+#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2" presetClass="entr" presetSubtype="1"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p:tgtEl>
                                          <p:spTgt spid="25"/>
                                        </p:tgtEl>
                                        <p:attrNameLst>
                                          <p:attrName>ppt_y</p:attrName>
                                        </p:attrNameLst>
                                      </p:cBhvr>
                                      <p:tavLst>
                                        <p:tav tm="0">
                                          <p:val>
                                            <p:strVal val="#ppt_y-#ppt_h*1.125000"/>
                                          </p:val>
                                        </p:tav>
                                        <p:tav tm="100000">
                                          <p:val>
                                            <p:strVal val="#ppt_y"/>
                                          </p:val>
                                        </p:tav>
                                      </p:tavLst>
                                    </p:anim>
                                    <p:animEffect transition="in" filter="wipe(down)">
                                      <p:cBhvr>
                                        <p:cTn id="24" dur="500"/>
                                        <p:tgtEl>
                                          <p:spTgt spid="25"/>
                                        </p:tgtEl>
                                      </p:cBhvr>
                                    </p:animEffect>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1+#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autoUpdateAnimBg="0"/>
      <p:bldP spid="25" grpId="0"/>
      <p:bldP spid="12"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职业决策</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13410" y="849630"/>
            <a:ext cx="581152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一、职业决策的定义及其作用</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017270" y="2313940"/>
            <a:ext cx="7110095" cy="2513330"/>
          </a:xfrm>
          <a:prstGeom prst="rect">
            <a:avLst/>
          </a:prstGeom>
          <a:noFill/>
          <a:ln w="9525">
            <a:noFill/>
            <a:miter lim="800000"/>
          </a:ln>
        </p:spPr>
        <p:txBody>
          <a:bodyPr wrap="square">
            <a:noAutofit/>
          </a:bodyPr>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rPr>
              <a:t>2. 获得充分的职业信息</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一部分大学生在选择就业单位及职业时，往往只能凭有限的信息，如工资待遇、地理位置、单位的规模等作出选择，而对企业发展战略、文化、运行管理等内在信息缺乏了解，这样容易引发供求双方的需求错位，导致人力资本的浪费和招聘企业用人成本的增加，同时也不能满足大学生们实现自身价值的需求。通过职业决策这一过程，同学们能够比较充分和全面地把握职业信息。</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9" name="组合 18"/>
          <p:cNvGrpSpPr>
            <a:grpSpLocks noChangeAspect="1"/>
          </p:cNvGrpSpPr>
          <p:nvPr>
            <p:custDataLst>
              <p:tags r:id="rId1"/>
            </p:custDataLst>
          </p:nvPr>
        </p:nvGrpSpPr>
        <p:grpSpPr>
          <a:xfrm>
            <a:off x="1017270" y="1551305"/>
            <a:ext cx="796290" cy="796290"/>
            <a:chOff x="2361414" y="1854736"/>
            <a:chExt cx="1603375" cy="1603375"/>
          </a:xfrm>
          <a:solidFill>
            <a:srgbClr val="1B4367"/>
          </a:solidFill>
        </p:grpSpPr>
        <p:sp>
          <p:nvSpPr>
            <p:cNvPr id="20" name="Rectangle 3"/>
            <p:cNvSpPr/>
            <p:nvPr>
              <p:custDataLst>
                <p:tags r:id="rId2"/>
              </p:custDataLst>
            </p:nvPr>
          </p:nvSpPr>
          <p:spPr>
            <a:xfrm>
              <a:off x="2361414" y="1854736"/>
              <a:ext cx="1603375" cy="1603375"/>
            </a:xfrm>
            <a:prstGeom prst="flowChartConnector">
              <a:avLst/>
            </a:prstGeom>
            <a:grpFill/>
            <a:ln w="9525">
              <a:noFill/>
              <a:miter/>
            </a:ln>
          </p:spPr>
          <p:txBody>
            <a:bodyPr anchor="ctr"/>
            <a:p>
              <a:pPr lvl="0" algn="ctr" eaLnBrk="1" hangingPunct="1"/>
              <a:endParaRPr lang="en-US" altLang="zh-CN" sz="1000" dirty="0">
                <a:solidFill>
                  <a:srgbClr val="FFFFFF"/>
                </a:solidFill>
                <a:cs typeface="+mn-ea"/>
                <a:sym typeface="+mn-lt"/>
              </a:endParaRPr>
            </a:p>
          </p:txBody>
        </p:sp>
        <p:sp>
          <p:nvSpPr>
            <p:cNvPr id="22" name="Freeform 220"/>
            <p:cNvSpPr/>
            <p:nvPr>
              <p:custDataLst>
                <p:tags r:id="rId3"/>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p>
              <a:endParaRPr lang="zh-CN" altLang="en-US">
                <a:cs typeface="+mn-ea"/>
                <a:sym typeface="+mn-lt"/>
              </a:endParaRPr>
            </a:p>
          </p:txBody>
        </p:sp>
      </p:grpSp>
      <p:sp>
        <p:nvSpPr>
          <p:cNvPr id="35" name="TextBox 13"/>
          <p:cNvSpPr txBox="1"/>
          <p:nvPr>
            <p:custDataLst>
              <p:tags r:id="rId4"/>
            </p:custDataLst>
          </p:nvPr>
        </p:nvSpPr>
        <p:spPr>
          <a:xfrm>
            <a:off x="1965325" y="1795780"/>
            <a:ext cx="2038985" cy="307340"/>
          </a:xfrm>
          <a:prstGeom prst="rect">
            <a:avLst/>
          </a:prstGeom>
          <a:noFill/>
          <a:ln w="9525">
            <a:noFill/>
            <a:miter/>
          </a:ln>
        </p:spPr>
        <p:txBody>
          <a:bodyPr wrap="square" lIns="0" tIns="0" rIns="0" bIns="0">
            <a:spAutoFit/>
          </a:bodyPr>
          <a:p>
            <a:pPr defTabSz="683260">
              <a:spcBef>
                <a:spcPct val="20000"/>
              </a:spcBef>
            </a:pPr>
            <a:r>
              <a:rPr lang="zh-CN" altLang="en-US" sz="2000" b="1" dirty="0">
                <a:solidFill>
                  <a:srgbClr val="1B4367"/>
                </a:solidFill>
                <a:cs typeface="+mn-ea"/>
                <a:sym typeface="+mn-lt"/>
              </a:rPr>
              <a:t>职业决策的作用</a:t>
            </a:r>
            <a:endParaRPr lang="zh-CN" altLang="en-US" sz="20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399"/>
                            </p:stCondLst>
                            <p:childTnLst>
                              <p:par>
                                <p:cTn id="22" presetID="53" presetClass="entr" presetSubtype="528"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childTnLst>
                          </p:cTn>
                        </p:par>
                        <p:par>
                          <p:cTn id="29" fill="hold">
                            <p:stCondLst>
                              <p:cond delay="1899"/>
                            </p:stCondLst>
                            <p:childTnLst>
                              <p:par>
                                <p:cTn id="30" presetID="42"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anim calcmode="lin" valueType="num">
                                      <p:cBhvr>
                                        <p:cTn id="33" dur="500" fill="hold"/>
                                        <p:tgtEl>
                                          <p:spTgt spid="35"/>
                                        </p:tgtEl>
                                        <p:attrNameLst>
                                          <p:attrName>ppt_x</p:attrName>
                                        </p:attrNameLst>
                                      </p:cBhvr>
                                      <p:tavLst>
                                        <p:tav tm="0">
                                          <p:val>
                                            <p:strVal val="#ppt_x"/>
                                          </p:val>
                                        </p:tav>
                                        <p:tav tm="100000">
                                          <p:val>
                                            <p:strVal val="#ppt_x"/>
                                          </p:val>
                                        </p:tav>
                                      </p:tavLst>
                                    </p:anim>
                                    <p:anim calcmode="lin" valueType="num">
                                      <p:cBhvr>
                                        <p:cTn id="34" dur="5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90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3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职业决策</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13410" y="849630"/>
            <a:ext cx="581152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一、职业决策的定义及其作用</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017270" y="2313940"/>
            <a:ext cx="7110095" cy="2506345"/>
          </a:xfrm>
          <a:prstGeom prst="rect">
            <a:avLst/>
          </a:prstGeom>
          <a:noFill/>
          <a:ln w="9525">
            <a:noFill/>
            <a:miter lim="800000"/>
          </a:ln>
        </p:spPr>
        <p:txBody>
          <a:bodyPr wrap="square">
            <a:noAutofit/>
          </a:bodyPr>
          <a:p>
            <a:pPr indent="457200" fontAlgn="auto">
              <a:lnSpc>
                <a:spcPts val="2660"/>
              </a:lnSpc>
            </a:pPr>
            <a:r>
              <a:rPr lang="en-US" altLang="zh-CN" sz="2000" b="1">
                <a:solidFill>
                  <a:srgbClr val="1D4865"/>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rPr>
              <a:t>3. 避免人职不匹配的倾向</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很多大学生选择职业时十分注重个人能力的提升，但他们没有把个人特质同社会的需要、职业的需求进行很好的匹配，找到个人、社会的结合点。在企业人士看来，最主要的是“就业心态”，而“提高职业素质”“提高技能”是其次；但在学生看来，“提高技能”及“提高职业素质”是最主要的，“就业心态”反而是次要的。因此，大家需要通过职业决策来尽量提高人职匹配水平。</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9" name="组合 18"/>
          <p:cNvGrpSpPr>
            <a:grpSpLocks noChangeAspect="1"/>
          </p:cNvGrpSpPr>
          <p:nvPr>
            <p:custDataLst>
              <p:tags r:id="rId1"/>
            </p:custDataLst>
          </p:nvPr>
        </p:nvGrpSpPr>
        <p:grpSpPr>
          <a:xfrm>
            <a:off x="1017270" y="1551305"/>
            <a:ext cx="796290" cy="796290"/>
            <a:chOff x="2361414" y="1854736"/>
            <a:chExt cx="1603375" cy="1603375"/>
          </a:xfrm>
          <a:solidFill>
            <a:srgbClr val="1B4367"/>
          </a:solidFill>
        </p:grpSpPr>
        <p:sp>
          <p:nvSpPr>
            <p:cNvPr id="20" name="Rectangle 3"/>
            <p:cNvSpPr/>
            <p:nvPr>
              <p:custDataLst>
                <p:tags r:id="rId2"/>
              </p:custDataLst>
            </p:nvPr>
          </p:nvSpPr>
          <p:spPr>
            <a:xfrm>
              <a:off x="2361414" y="1854736"/>
              <a:ext cx="1603375" cy="1603375"/>
            </a:xfrm>
            <a:prstGeom prst="flowChartConnector">
              <a:avLst/>
            </a:prstGeom>
            <a:grpFill/>
            <a:ln w="9525">
              <a:noFill/>
              <a:miter/>
            </a:ln>
          </p:spPr>
          <p:txBody>
            <a:bodyPr anchor="ctr"/>
            <a:p>
              <a:pPr lvl="0" algn="ctr" eaLnBrk="1" hangingPunct="1"/>
              <a:endParaRPr lang="en-US" altLang="zh-CN" sz="1000" dirty="0">
                <a:solidFill>
                  <a:srgbClr val="FFFFFF"/>
                </a:solidFill>
                <a:cs typeface="+mn-ea"/>
                <a:sym typeface="+mn-lt"/>
              </a:endParaRPr>
            </a:p>
          </p:txBody>
        </p:sp>
        <p:sp>
          <p:nvSpPr>
            <p:cNvPr id="22" name="Freeform 220"/>
            <p:cNvSpPr/>
            <p:nvPr>
              <p:custDataLst>
                <p:tags r:id="rId3"/>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p>
              <a:endParaRPr lang="zh-CN" altLang="en-US">
                <a:cs typeface="+mn-ea"/>
                <a:sym typeface="+mn-lt"/>
              </a:endParaRPr>
            </a:p>
          </p:txBody>
        </p:sp>
      </p:grpSp>
      <p:sp>
        <p:nvSpPr>
          <p:cNvPr id="35" name="TextBox 13"/>
          <p:cNvSpPr txBox="1"/>
          <p:nvPr>
            <p:custDataLst>
              <p:tags r:id="rId4"/>
            </p:custDataLst>
          </p:nvPr>
        </p:nvSpPr>
        <p:spPr>
          <a:xfrm>
            <a:off x="1965325" y="1795780"/>
            <a:ext cx="2038985" cy="307340"/>
          </a:xfrm>
          <a:prstGeom prst="rect">
            <a:avLst/>
          </a:prstGeom>
          <a:noFill/>
          <a:ln w="9525">
            <a:noFill/>
            <a:miter/>
          </a:ln>
        </p:spPr>
        <p:txBody>
          <a:bodyPr wrap="square" lIns="0" tIns="0" rIns="0" bIns="0">
            <a:spAutoFit/>
          </a:bodyPr>
          <a:p>
            <a:pPr defTabSz="683260">
              <a:spcBef>
                <a:spcPct val="20000"/>
              </a:spcBef>
            </a:pPr>
            <a:r>
              <a:rPr lang="zh-CN" altLang="en-US" sz="2000" b="1" dirty="0">
                <a:solidFill>
                  <a:srgbClr val="1B4367"/>
                </a:solidFill>
                <a:cs typeface="+mn-ea"/>
                <a:sym typeface="+mn-lt"/>
              </a:rPr>
              <a:t>职业决策的作用</a:t>
            </a:r>
            <a:endParaRPr lang="zh-CN" altLang="en-US" sz="20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399"/>
                            </p:stCondLst>
                            <p:childTnLst>
                              <p:par>
                                <p:cTn id="22" presetID="53" presetClass="entr" presetSubtype="528"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childTnLst>
                          </p:cTn>
                        </p:par>
                        <p:par>
                          <p:cTn id="29" fill="hold">
                            <p:stCondLst>
                              <p:cond delay="1899"/>
                            </p:stCondLst>
                            <p:childTnLst>
                              <p:par>
                                <p:cTn id="30" presetID="42"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anim calcmode="lin" valueType="num">
                                      <p:cBhvr>
                                        <p:cTn id="33" dur="500" fill="hold"/>
                                        <p:tgtEl>
                                          <p:spTgt spid="35"/>
                                        </p:tgtEl>
                                        <p:attrNameLst>
                                          <p:attrName>ppt_x</p:attrName>
                                        </p:attrNameLst>
                                      </p:cBhvr>
                                      <p:tavLst>
                                        <p:tav tm="0">
                                          <p:val>
                                            <p:strVal val="#ppt_x"/>
                                          </p:val>
                                        </p:tav>
                                        <p:tav tm="100000">
                                          <p:val>
                                            <p:strVal val="#ppt_x"/>
                                          </p:val>
                                        </p:tav>
                                      </p:tavLst>
                                    </p:anim>
                                    <p:anim calcmode="lin" valueType="num">
                                      <p:cBhvr>
                                        <p:cTn id="34" dur="5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90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3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职业决策</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8042"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二、职业决策的影响因素</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pic>
        <p:nvPicPr>
          <p:cNvPr id="29" name="图片 28" descr="SharedScreenshot"/>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410335" y="1741805"/>
            <a:ext cx="6323330" cy="34016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职业决策</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4" name="矩形 3"/>
          <p:cNvSpPr>
            <a:spLocks noChangeAspect="1"/>
          </p:cNvSpPr>
          <p:nvPr/>
        </p:nvSpPr>
        <p:spPr>
          <a:xfrm>
            <a:off x="0" y="761365"/>
            <a:ext cx="3012440" cy="4382135"/>
          </a:xfrm>
          <a:prstGeom prst="rect">
            <a:avLst/>
          </a:prstGeom>
          <a:blipFill>
            <a:blip r:embed="rId1"/>
            <a:stretch>
              <a:fillRect l="-20000" r="-4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39115" y="2727325"/>
            <a:ext cx="8604250" cy="2154555"/>
          </a:xfrm>
          <a:prstGeom prst="rect">
            <a:avLst/>
          </a:prstGeom>
          <a:solidFill>
            <a:srgbClr val="1B4367">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a:spLocks noChangeArrowheads="1"/>
          </p:cNvSpPr>
          <p:nvPr/>
        </p:nvSpPr>
        <p:spPr bwMode="auto">
          <a:xfrm>
            <a:off x="3246120" y="845820"/>
            <a:ext cx="6402705" cy="107632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三、职业决策的策略、原则</a:t>
            </a:r>
            <a:endParaRPr lang="zh-CN" altLang="en-US" sz="3200" b="1">
              <a:solidFill>
                <a:srgbClr val="1D4865"/>
              </a:solidFill>
              <a:latin typeface="微软雅黑" panose="020B0503020204020204" pitchFamily="34" charset="-122"/>
              <a:ea typeface="微软雅黑" panose="020B0503020204020204" pitchFamily="34" charset="-122"/>
              <a:sym typeface="+mn-ea"/>
            </a:endParaRPr>
          </a:p>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 </a:t>
            </a:r>
            <a:r>
              <a:rPr lang="en-US" altLang="zh-CN" sz="3200" b="1">
                <a:solidFill>
                  <a:srgbClr val="1D4865"/>
                </a:solidFill>
                <a:latin typeface="微软雅黑" panose="020B0503020204020204" pitchFamily="34" charset="-122"/>
                <a:ea typeface="微软雅黑" panose="020B0503020204020204" pitchFamily="34" charset="-122"/>
                <a:sym typeface="+mn-ea"/>
              </a:rPr>
              <a:t>     </a:t>
            </a:r>
            <a:r>
              <a:rPr lang="zh-CN" altLang="en-US" sz="3200" b="1">
                <a:solidFill>
                  <a:srgbClr val="1D4865"/>
                </a:solidFill>
                <a:latin typeface="微软雅黑" panose="020B0503020204020204" pitchFamily="34" charset="-122"/>
                <a:ea typeface="微软雅黑" panose="020B0503020204020204" pitchFamily="34" charset="-122"/>
                <a:sym typeface="+mn-ea"/>
              </a:rPr>
              <a:t>与方法</a:t>
            </a:r>
            <a:endParaRPr lang="zh-CN" altLang="en-US" sz="3200" b="1">
              <a:solidFill>
                <a:srgbClr val="1D4865"/>
              </a:solidFill>
              <a:latin typeface="微软雅黑" panose="020B0503020204020204" pitchFamily="34" charset="-122"/>
              <a:ea typeface="微软雅黑" panose="020B0503020204020204" pitchFamily="34" charset="-122"/>
              <a:sym typeface="+mn-ea"/>
            </a:endParaRPr>
          </a:p>
        </p:txBody>
      </p:sp>
      <p:sp>
        <p:nvSpPr>
          <p:cNvPr id="15" name="矩形 14"/>
          <p:cNvSpPr>
            <a:spLocks noChangeArrowheads="1"/>
          </p:cNvSpPr>
          <p:nvPr/>
        </p:nvSpPr>
        <p:spPr bwMode="auto">
          <a:xfrm>
            <a:off x="2676525" y="2091690"/>
            <a:ext cx="3319780" cy="494030"/>
          </a:xfrm>
          <a:prstGeom prst="rect">
            <a:avLst/>
          </a:prstGeom>
          <a:noFill/>
          <a:ln w="9525">
            <a:noFill/>
            <a:miter lim="800000"/>
          </a:ln>
        </p:spPr>
        <p:txBody>
          <a:bodyPr wrap="square">
            <a:noAutofit/>
          </a:bodyPr>
          <a:p>
            <a:pPr indent="457200"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rPr>
              <a:t>（一）职业决策的策略</a:t>
            </a:r>
            <a:endParaRPr lang="zh-CN" altLang="en-US" sz="2000" b="1">
              <a:solidFill>
                <a:srgbClr val="1D4865"/>
              </a:solidFill>
              <a:latin typeface="微软雅黑" panose="020B0503020204020204" pitchFamily="34" charset="-122"/>
              <a:ea typeface="微软雅黑" panose="020B0503020204020204" pitchFamily="34" charset="-122"/>
            </a:endParaRPr>
          </a:p>
        </p:txBody>
      </p:sp>
      <p:sp>
        <p:nvSpPr>
          <p:cNvPr id="18" name="矩形 17"/>
          <p:cNvSpPr>
            <a:spLocks noChangeArrowheads="1"/>
          </p:cNvSpPr>
          <p:nvPr/>
        </p:nvSpPr>
        <p:spPr bwMode="auto">
          <a:xfrm>
            <a:off x="641350" y="2717800"/>
            <a:ext cx="2368550" cy="2209165"/>
          </a:xfrm>
          <a:prstGeom prst="rect">
            <a:avLst/>
          </a:prstGeom>
          <a:noFill/>
          <a:ln w="9525">
            <a:noFill/>
            <a:miter lim="800000"/>
          </a:ln>
        </p:spPr>
        <p:txBody>
          <a:bodyPr wrap="square">
            <a:noAutofit/>
          </a:bodyPr>
          <a:p>
            <a:pPr indent="457200" fontAlgn="auto">
              <a:lnSpc>
                <a:spcPts val="2660"/>
              </a:lnSpc>
            </a:pPr>
            <a:r>
              <a:rPr sz="1600" b="1">
                <a:solidFill>
                  <a:schemeClr val="bg1"/>
                </a:solidFill>
                <a:latin typeface="微软雅黑" panose="020B0503020204020204" pitchFamily="34" charset="-122"/>
                <a:ea typeface="微软雅黑" panose="020B0503020204020204" pitchFamily="34" charset="-122"/>
              </a:rPr>
              <a:t>1. 探索性策略</a:t>
            </a:r>
            <a:endParaRPr sz="1600">
              <a:solidFill>
                <a:schemeClr val="bg1"/>
              </a:solidFill>
              <a:latin typeface="微软雅黑" panose="020B0503020204020204" pitchFamily="34" charset="-122"/>
              <a:ea typeface="微软雅黑" panose="020B0503020204020204" pitchFamily="34" charset="-122"/>
            </a:endParaRPr>
          </a:p>
          <a:p>
            <a:pPr indent="457200" fontAlgn="auto">
              <a:lnSpc>
                <a:spcPts val="2660"/>
              </a:lnSpc>
            </a:pPr>
            <a:r>
              <a:rPr sz="1600">
                <a:solidFill>
                  <a:schemeClr val="bg1"/>
                </a:solidFill>
                <a:latin typeface="微软雅黑" panose="020B0503020204020204" pitchFamily="34" charset="-122"/>
                <a:ea typeface="微软雅黑" panose="020B0503020204020204" pitchFamily="34" charset="-122"/>
              </a:rPr>
              <a:t>该策略意在说明进行职业决策时不一定要一锤定音或从一而终，可以根据新情况适时调整，慎重选择。</a:t>
            </a:r>
            <a:endParaRPr sz="1600">
              <a:solidFill>
                <a:schemeClr val="bg1"/>
              </a:solidFill>
              <a:latin typeface="微软雅黑" panose="020B0503020204020204" pitchFamily="34" charset="-122"/>
              <a:ea typeface="微软雅黑" panose="020B0503020204020204" pitchFamily="34" charset="-122"/>
            </a:endParaRPr>
          </a:p>
        </p:txBody>
      </p:sp>
      <p:sp>
        <p:nvSpPr>
          <p:cNvPr id="19" name="矩形 18"/>
          <p:cNvSpPr>
            <a:spLocks noChangeArrowheads="1"/>
          </p:cNvSpPr>
          <p:nvPr/>
        </p:nvSpPr>
        <p:spPr bwMode="auto">
          <a:xfrm>
            <a:off x="3317875" y="2717800"/>
            <a:ext cx="2678430" cy="2209165"/>
          </a:xfrm>
          <a:prstGeom prst="rect">
            <a:avLst/>
          </a:prstGeom>
          <a:noFill/>
          <a:ln w="9525">
            <a:noFill/>
            <a:miter lim="800000"/>
          </a:ln>
        </p:spPr>
        <p:txBody>
          <a:bodyPr wrap="square">
            <a:noAutofit/>
          </a:bodyPr>
          <a:p>
            <a:pPr indent="457200" fontAlgn="auto">
              <a:lnSpc>
                <a:spcPts val="2660"/>
              </a:lnSpc>
            </a:pPr>
            <a:r>
              <a:rPr sz="1600" b="1">
                <a:solidFill>
                  <a:schemeClr val="bg1"/>
                </a:solidFill>
                <a:latin typeface="微软雅黑" panose="020B0503020204020204" pitchFamily="34" charset="-122"/>
                <a:ea typeface="微软雅黑" panose="020B0503020204020204" pitchFamily="34" charset="-122"/>
              </a:rPr>
              <a:t>2. 重点把握策略</a:t>
            </a:r>
            <a:endParaRPr sz="1600" b="1">
              <a:solidFill>
                <a:schemeClr val="bg1"/>
              </a:solidFill>
              <a:latin typeface="微软雅黑" panose="020B0503020204020204" pitchFamily="34" charset="-122"/>
              <a:ea typeface="微软雅黑" panose="020B0503020204020204" pitchFamily="34" charset="-122"/>
            </a:endParaRPr>
          </a:p>
          <a:p>
            <a:pPr indent="457200" fontAlgn="auto">
              <a:lnSpc>
                <a:spcPts val="2660"/>
              </a:lnSpc>
            </a:pPr>
            <a:r>
              <a:rPr sz="1600">
                <a:solidFill>
                  <a:schemeClr val="bg1"/>
                </a:solidFill>
                <a:latin typeface="微软雅黑" panose="020B0503020204020204" pitchFamily="34" charset="-122"/>
                <a:ea typeface="微软雅黑" panose="020B0503020204020204" pitchFamily="34" charset="-122"/>
              </a:rPr>
              <a:t>利用该策略时，要清楚地知道自己的优势是什么、劣势是什么，同时比照职业提出的各种要求，最大限度地发挥自己的长处。</a:t>
            </a:r>
            <a:endParaRPr sz="1600">
              <a:solidFill>
                <a:schemeClr val="bg1"/>
              </a:solidFill>
              <a:latin typeface="微软雅黑" panose="020B0503020204020204" pitchFamily="34" charset="-122"/>
              <a:ea typeface="微软雅黑" panose="020B0503020204020204" pitchFamily="34" charset="-122"/>
            </a:endParaRPr>
          </a:p>
        </p:txBody>
      </p:sp>
      <p:sp>
        <p:nvSpPr>
          <p:cNvPr id="20" name="矩形 19"/>
          <p:cNvSpPr>
            <a:spLocks noChangeArrowheads="1"/>
          </p:cNvSpPr>
          <p:nvPr/>
        </p:nvSpPr>
        <p:spPr bwMode="auto">
          <a:xfrm>
            <a:off x="6304280" y="2717800"/>
            <a:ext cx="2678430" cy="2056765"/>
          </a:xfrm>
          <a:prstGeom prst="rect">
            <a:avLst/>
          </a:prstGeom>
          <a:noFill/>
          <a:ln w="9525">
            <a:noFill/>
            <a:miter lim="800000"/>
          </a:ln>
        </p:spPr>
        <p:txBody>
          <a:bodyPr wrap="square">
            <a:noAutofit/>
          </a:bodyPr>
          <a:p>
            <a:pPr indent="457200" fontAlgn="auto">
              <a:lnSpc>
                <a:spcPts val="2660"/>
              </a:lnSpc>
            </a:pPr>
            <a:r>
              <a:rPr sz="1600" b="1">
                <a:solidFill>
                  <a:schemeClr val="bg1"/>
                </a:solidFill>
                <a:latin typeface="微软雅黑" panose="020B0503020204020204" pitchFamily="34" charset="-122"/>
                <a:ea typeface="微软雅黑" panose="020B0503020204020204" pitchFamily="34" charset="-122"/>
              </a:rPr>
              <a:t>3. 稳定性策略</a:t>
            </a:r>
            <a:endParaRPr sz="1600" b="1">
              <a:solidFill>
                <a:schemeClr val="bg1"/>
              </a:solidFill>
              <a:latin typeface="微软雅黑" panose="020B0503020204020204" pitchFamily="34" charset="-122"/>
              <a:ea typeface="微软雅黑" panose="020B0503020204020204" pitchFamily="34" charset="-122"/>
            </a:endParaRPr>
          </a:p>
          <a:p>
            <a:pPr indent="457200" fontAlgn="auto">
              <a:lnSpc>
                <a:spcPts val="2660"/>
              </a:lnSpc>
            </a:pPr>
            <a:r>
              <a:rPr sz="1600">
                <a:solidFill>
                  <a:schemeClr val="bg1"/>
                </a:solidFill>
                <a:latin typeface="微软雅黑" panose="020B0503020204020204" pitchFamily="34" charset="-122"/>
                <a:ea typeface="微软雅黑" panose="020B0503020204020204" pitchFamily="34" charset="-122"/>
              </a:rPr>
              <a:t>稳定性策略即“稳中求升”，进行职业决策时先考虑成功的可能性以及职业的稳定性。</a:t>
            </a:r>
            <a:endParaRPr sz="16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90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900"/>
                                  </p:stCondLst>
                                  <p:childTnLst>
                                    <p:set>
                                      <p:cBhvr>
                                        <p:cTn id="34" dur="1" fill="hold">
                                          <p:stCondLst>
                                            <p:cond delay="0"/>
                                          </p:stCondLst>
                                        </p:cTn>
                                        <p:tgtEl>
                                          <p:spTgt spid="19"/>
                                        </p:tgtEl>
                                        <p:attrNameLst>
                                          <p:attrName>style.visibility</p:attrName>
                                        </p:attrNameLst>
                                      </p:cBhvr>
                                      <p:to>
                                        <p:strVal val="visible"/>
                                      </p:to>
                                    </p:set>
                                    <p:animEffect transition="in" filter="wipe(up)">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90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15" grpId="0"/>
      <p:bldP spid="18" grpId="0"/>
      <p:bldP spid="19" grpId="0"/>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职业决策</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13410" y="849630"/>
            <a:ext cx="775462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三、职业决策的策略、原则与方法</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943610" y="2313940"/>
            <a:ext cx="3943350" cy="176339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1. 客观原则</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（1）个人素质条件状况。要把个人的职业意愿和自身素质相联系，评价个人职业意愿的可行性。</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9" name="组合 18"/>
          <p:cNvGrpSpPr>
            <a:grpSpLocks noChangeAspect="1"/>
          </p:cNvGrpSpPr>
          <p:nvPr>
            <p:custDataLst>
              <p:tags r:id="rId1"/>
            </p:custDataLst>
          </p:nvPr>
        </p:nvGrpSpPr>
        <p:grpSpPr>
          <a:xfrm>
            <a:off x="1017270" y="1551305"/>
            <a:ext cx="796290" cy="796290"/>
            <a:chOff x="2361414" y="1854736"/>
            <a:chExt cx="1603375" cy="1603375"/>
          </a:xfrm>
          <a:solidFill>
            <a:srgbClr val="1B4367"/>
          </a:solidFill>
        </p:grpSpPr>
        <p:sp>
          <p:nvSpPr>
            <p:cNvPr id="20" name="Rectangle 3"/>
            <p:cNvSpPr/>
            <p:nvPr>
              <p:custDataLst>
                <p:tags r:id="rId2"/>
              </p:custDataLst>
            </p:nvPr>
          </p:nvSpPr>
          <p:spPr>
            <a:xfrm>
              <a:off x="2361414" y="1854736"/>
              <a:ext cx="1603375" cy="1603375"/>
            </a:xfrm>
            <a:prstGeom prst="flowChartConnector">
              <a:avLst/>
            </a:prstGeom>
            <a:grpFill/>
            <a:ln w="9525">
              <a:noFill/>
              <a:miter/>
            </a:ln>
          </p:spPr>
          <p:txBody>
            <a:bodyPr anchor="ctr"/>
            <a:p>
              <a:pPr lvl="0" algn="ctr" eaLnBrk="1" hangingPunct="1"/>
              <a:endParaRPr lang="en-US" altLang="zh-CN" sz="1000" dirty="0">
                <a:solidFill>
                  <a:srgbClr val="FFFFFF"/>
                </a:solidFill>
                <a:cs typeface="+mn-ea"/>
                <a:sym typeface="+mn-lt"/>
              </a:endParaRPr>
            </a:p>
          </p:txBody>
        </p:sp>
        <p:sp>
          <p:nvSpPr>
            <p:cNvPr id="22" name="Freeform 220"/>
            <p:cNvSpPr/>
            <p:nvPr>
              <p:custDataLst>
                <p:tags r:id="rId3"/>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p>
              <a:endParaRPr lang="zh-CN" altLang="en-US">
                <a:cs typeface="+mn-ea"/>
                <a:sym typeface="+mn-lt"/>
              </a:endParaRPr>
            </a:p>
          </p:txBody>
        </p:sp>
      </p:grpSp>
      <p:sp>
        <p:nvSpPr>
          <p:cNvPr id="35" name="TextBox 13"/>
          <p:cNvSpPr txBox="1"/>
          <p:nvPr>
            <p:custDataLst>
              <p:tags r:id="rId4"/>
            </p:custDataLst>
          </p:nvPr>
        </p:nvSpPr>
        <p:spPr>
          <a:xfrm>
            <a:off x="1965325" y="1795780"/>
            <a:ext cx="2686050" cy="307340"/>
          </a:xfrm>
          <a:prstGeom prst="rect">
            <a:avLst/>
          </a:prstGeom>
          <a:noFill/>
          <a:ln w="9525">
            <a:noFill/>
            <a:miter/>
          </a:ln>
        </p:spPr>
        <p:txBody>
          <a:bodyPr wrap="square" lIns="0" tIns="0" rIns="0" bIns="0">
            <a:spAutoFit/>
          </a:bodyPr>
          <a:p>
            <a:pPr defTabSz="683260">
              <a:spcBef>
                <a:spcPct val="20000"/>
              </a:spcBef>
            </a:pPr>
            <a:r>
              <a:rPr lang="zh-CN" altLang="en-US" sz="2000" b="1" dirty="0">
                <a:solidFill>
                  <a:srgbClr val="1B4367"/>
                </a:solidFill>
                <a:cs typeface="+mn-ea"/>
                <a:sym typeface="+mn-lt"/>
              </a:rPr>
              <a:t>（二）职业决策的原则</a:t>
            </a:r>
            <a:endParaRPr lang="zh-CN" altLang="en-US" sz="2000" b="1" dirty="0">
              <a:solidFill>
                <a:srgbClr val="1B4367"/>
              </a:solidFill>
              <a:cs typeface="+mn-ea"/>
              <a:sym typeface="+mn-lt"/>
            </a:endParaRPr>
          </a:p>
        </p:txBody>
      </p:sp>
      <p:sp>
        <p:nvSpPr>
          <p:cNvPr id="6" name="矩形 5"/>
          <p:cNvSpPr/>
          <p:nvPr/>
        </p:nvSpPr>
        <p:spPr>
          <a:xfrm>
            <a:off x="5546090" y="1775460"/>
            <a:ext cx="2478405" cy="2722880"/>
          </a:xfrm>
          <a:prstGeom prst="rect">
            <a:avLst/>
          </a:prstGeom>
          <a:blipFill dpi="0" rotWithShape="1">
            <a:blip r:embed="rId5"/>
            <a:srcRect/>
            <a:stretch>
              <a:fillRect l="-5000" r="-1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399"/>
                            </p:stCondLst>
                            <p:childTnLst>
                              <p:par>
                                <p:cTn id="22" presetID="53" presetClass="entr" presetSubtype="528"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childTnLst>
                          </p:cTn>
                        </p:par>
                        <p:par>
                          <p:cTn id="29" fill="hold">
                            <p:stCondLst>
                              <p:cond delay="1899"/>
                            </p:stCondLst>
                            <p:childTnLst>
                              <p:par>
                                <p:cTn id="30" presetID="42"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anim calcmode="lin" valueType="num">
                                      <p:cBhvr>
                                        <p:cTn id="33" dur="500" fill="hold"/>
                                        <p:tgtEl>
                                          <p:spTgt spid="35"/>
                                        </p:tgtEl>
                                        <p:attrNameLst>
                                          <p:attrName>ppt_x</p:attrName>
                                        </p:attrNameLst>
                                      </p:cBhvr>
                                      <p:tavLst>
                                        <p:tav tm="0">
                                          <p:val>
                                            <p:strVal val="#ppt_x"/>
                                          </p:val>
                                        </p:tav>
                                        <p:tav tm="100000">
                                          <p:val>
                                            <p:strVal val="#ppt_x"/>
                                          </p:val>
                                        </p:tav>
                                      </p:tavLst>
                                    </p:anim>
                                    <p:anim calcmode="lin" valueType="num">
                                      <p:cBhvr>
                                        <p:cTn id="34" dur="5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90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3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职业决策</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13410" y="849630"/>
            <a:ext cx="775462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三、职业决策的策略、原则与方法</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512445" y="2313940"/>
            <a:ext cx="8214995" cy="250634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1. 客观原则</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2）社会需求的可能性。第一，我国经济结构正在进行大调整，虽然一些新兴产业在不断发展，但所需人员的数量有限；第二，我国的体制改革在促进经济效益提升的同时，也使大批富余人员下岗分流；第三，我国人口众多，近年进入就业年龄的新增劳动力每年增加几百万人，但社会职业岗位数量需求却在下降，就业压力巨大。当一个人最初的就业意愿暂时不能实现时，要根据社会需求作出新的选择。</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9" name="组合 18"/>
          <p:cNvGrpSpPr>
            <a:grpSpLocks noChangeAspect="1"/>
          </p:cNvGrpSpPr>
          <p:nvPr>
            <p:custDataLst>
              <p:tags r:id="rId1"/>
            </p:custDataLst>
          </p:nvPr>
        </p:nvGrpSpPr>
        <p:grpSpPr>
          <a:xfrm>
            <a:off x="1017270" y="1551305"/>
            <a:ext cx="796290" cy="796290"/>
            <a:chOff x="2361414" y="1854736"/>
            <a:chExt cx="1603375" cy="1603375"/>
          </a:xfrm>
          <a:solidFill>
            <a:srgbClr val="1B4367"/>
          </a:solidFill>
        </p:grpSpPr>
        <p:sp>
          <p:nvSpPr>
            <p:cNvPr id="20" name="Rectangle 3"/>
            <p:cNvSpPr/>
            <p:nvPr>
              <p:custDataLst>
                <p:tags r:id="rId2"/>
              </p:custDataLst>
            </p:nvPr>
          </p:nvSpPr>
          <p:spPr>
            <a:xfrm>
              <a:off x="2361414" y="1854736"/>
              <a:ext cx="1603375" cy="1603375"/>
            </a:xfrm>
            <a:prstGeom prst="flowChartConnector">
              <a:avLst/>
            </a:prstGeom>
            <a:grpFill/>
            <a:ln w="9525">
              <a:noFill/>
              <a:miter/>
            </a:ln>
          </p:spPr>
          <p:txBody>
            <a:bodyPr anchor="ctr"/>
            <a:p>
              <a:pPr lvl="0" algn="ctr" eaLnBrk="1" hangingPunct="1"/>
              <a:endParaRPr lang="en-US" altLang="zh-CN" sz="1000" dirty="0">
                <a:solidFill>
                  <a:srgbClr val="FFFFFF"/>
                </a:solidFill>
                <a:cs typeface="+mn-ea"/>
                <a:sym typeface="+mn-lt"/>
              </a:endParaRPr>
            </a:p>
          </p:txBody>
        </p:sp>
        <p:sp>
          <p:nvSpPr>
            <p:cNvPr id="22" name="Freeform 220"/>
            <p:cNvSpPr/>
            <p:nvPr>
              <p:custDataLst>
                <p:tags r:id="rId3"/>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p>
              <a:endParaRPr lang="zh-CN" altLang="en-US">
                <a:cs typeface="+mn-ea"/>
                <a:sym typeface="+mn-lt"/>
              </a:endParaRPr>
            </a:p>
          </p:txBody>
        </p:sp>
      </p:grpSp>
      <p:sp>
        <p:nvSpPr>
          <p:cNvPr id="35" name="TextBox 13"/>
          <p:cNvSpPr txBox="1"/>
          <p:nvPr>
            <p:custDataLst>
              <p:tags r:id="rId4"/>
            </p:custDataLst>
          </p:nvPr>
        </p:nvSpPr>
        <p:spPr>
          <a:xfrm>
            <a:off x="1965325" y="1795780"/>
            <a:ext cx="2686050" cy="307340"/>
          </a:xfrm>
          <a:prstGeom prst="rect">
            <a:avLst/>
          </a:prstGeom>
          <a:noFill/>
          <a:ln w="9525">
            <a:noFill/>
            <a:miter/>
          </a:ln>
        </p:spPr>
        <p:txBody>
          <a:bodyPr wrap="square" lIns="0" tIns="0" rIns="0" bIns="0">
            <a:spAutoFit/>
          </a:bodyPr>
          <a:p>
            <a:pPr defTabSz="683260">
              <a:spcBef>
                <a:spcPct val="20000"/>
              </a:spcBef>
            </a:pPr>
            <a:r>
              <a:rPr lang="zh-CN" altLang="en-US" sz="2000" b="1" dirty="0">
                <a:solidFill>
                  <a:srgbClr val="1B4367"/>
                </a:solidFill>
                <a:cs typeface="+mn-ea"/>
                <a:sym typeface="+mn-lt"/>
              </a:rPr>
              <a:t>（二）职业决策的原则</a:t>
            </a:r>
            <a:endParaRPr lang="zh-CN" altLang="en-US" sz="20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399"/>
                            </p:stCondLst>
                            <p:childTnLst>
                              <p:par>
                                <p:cTn id="22" presetID="53" presetClass="entr" presetSubtype="528"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childTnLst>
                          </p:cTn>
                        </p:par>
                        <p:par>
                          <p:cTn id="29" fill="hold">
                            <p:stCondLst>
                              <p:cond delay="1899"/>
                            </p:stCondLst>
                            <p:childTnLst>
                              <p:par>
                                <p:cTn id="30" presetID="42"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anim calcmode="lin" valueType="num">
                                      <p:cBhvr>
                                        <p:cTn id="33" dur="500" fill="hold"/>
                                        <p:tgtEl>
                                          <p:spTgt spid="35"/>
                                        </p:tgtEl>
                                        <p:attrNameLst>
                                          <p:attrName>ppt_x</p:attrName>
                                        </p:attrNameLst>
                                      </p:cBhvr>
                                      <p:tavLst>
                                        <p:tav tm="0">
                                          <p:val>
                                            <p:strVal val="#ppt_x"/>
                                          </p:val>
                                        </p:tav>
                                        <p:tav tm="100000">
                                          <p:val>
                                            <p:strVal val="#ppt_x"/>
                                          </p:val>
                                        </p:tav>
                                      </p:tavLst>
                                    </p:anim>
                                    <p:anim calcmode="lin" valueType="num">
                                      <p:cBhvr>
                                        <p:cTn id="34" dur="5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90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3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职业决策</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13410" y="849630"/>
            <a:ext cx="775462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三、职业决策的策略、原则与方法</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512445" y="2313940"/>
            <a:ext cx="8214995" cy="250634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1. 客观原则</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3）基于现实的因素。其一，有时可以根据社会需要作出新的选择，走另一条职业道路；其二，当不具备选择“理想职业”的条件时，选择一种与自己“理想职业”较接近的职业，继续接受教育培训，积累就业条件；其三，先到社会上容易就业的职业岗位上去工作，再根据自己在这一职业的工作情况，决定是否进行职业流动。</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9" name="组合 18"/>
          <p:cNvGrpSpPr>
            <a:grpSpLocks noChangeAspect="1"/>
          </p:cNvGrpSpPr>
          <p:nvPr>
            <p:custDataLst>
              <p:tags r:id="rId1"/>
            </p:custDataLst>
          </p:nvPr>
        </p:nvGrpSpPr>
        <p:grpSpPr>
          <a:xfrm>
            <a:off x="1017270" y="1551305"/>
            <a:ext cx="796290" cy="796290"/>
            <a:chOff x="2361414" y="1854736"/>
            <a:chExt cx="1603375" cy="1603375"/>
          </a:xfrm>
          <a:solidFill>
            <a:srgbClr val="1B4367"/>
          </a:solidFill>
        </p:grpSpPr>
        <p:sp>
          <p:nvSpPr>
            <p:cNvPr id="20" name="Rectangle 3"/>
            <p:cNvSpPr/>
            <p:nvPr>
              <p:custDataLst>
                <p:tags r:id="rId2"/>
              </p:custDataLst>
            </p:nvPr>
          </p:nvSpPr>
          <p:spPr>
            <a:xfrm>
              <a:off x="2361414" y="1854736"/>
              <a:ext cx="1603375" cy="1603375"/>
            </a:xfrm>
            <a:prstGeom prst="flowChartConnector">
              <a:avLst/>
            </a:prstGeom>
            <a:grpFill/>
            <a:ln w="9525">
              <a:noFill/>
              <a:miter/>
            </a:ln>
          </p:spPr>
          <p:txBody>
            <a:bodyPr anchor="ctr"/>
            <a:p>
              <a:pPr lvl="0" algn="ctr" eaLnBrk="1" hangingPunct="1"/>
              <a:endParaRPr lang="en-US" altLang="zh-CN" sz="1000" dirty="0">
                <a:solidFill>
                  <a:srgbClr val="FFFFFF"/>
                </a:solidFill>
                <a:cs typeface="+mn-ea"/>
                <a:sym typeface="+mn-lt"/>
              </a:endParaRPr>
            </a:p>
          </p:txBody>
        </p:sp>
        <p:sp>
          <p:nvSpPr>
            <p:cNvPr id="22" name="Freeform 220"/>
            <p:cNvSpPr/>
            <p:nvPr>
              <p:custDataLst>
                <p:tags r:id="rId3"/>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p>
              <a:endParaRPr lang="zh-CN" altLang="en-US">
                <a:cs typeface="+mn-ea"/>
                <a:sym typeface="+mn-lt"/>
              </a:endParaRPr>
            </a:p>
          </p:txBody>
        </p:sp>
      </p:grpSp>
      <p:sp>
        <p:nvSpPr>
          <p:cNvPr id="35" name="TextBox 13"/>
          <p:cNvSpPr txBox="1"/>
          <p:nvPr>
            <p:custDataLst>
              <p:tags r:id="rId4"/>
            </p:custDataLst>
          </p:nvPr>
        </p:nvSpPr>
        <p:spPr>
          <a:xfrm>
            <a:off x="1965325" y="1795780"/>
            <a:ext cx="2686050" cy="307340"/>
          </a:xfrm>
          <a:prstGeom prst="rect">
            <a:avLst/>
          </a:prstGeom>
          <a:noFill/>
          <a:ln w="9525">
            <a:noFill/>
            <a:miter/>
          </a:ln>
        </p:spPr>
        <p:txBody>
          <a:bodyPr wrap="square" lIns="0" tIns="0" rIns="0" bIns="0">
            <a:spAutoFit/>
          </a:bodyPr>
          <a:p>
            <a:pPr defTabSz="683260">
              <a:spcBef>
                <a:spcPct val="20000"/>
              </a:spcBef>
            </a:pPr>
            <a:r>
              <a:rPr lang="zh-CN" altLang="en-US" sz="2000" b="1" dirty="0">
                <a:solidFill>
                  <a:srgbClr val="1B4367"/>
                </a:solidFill>
                <a:cs typeface="+mn-ea"/>
                <a:sym typeface="+mn-lt"/>
              </a:rPr>
              <a:t>（二）职业决策的原则</a:t>
            </a:r>
            <a:endParaRPr lang="zh-CN" altLang="en-US" sz="20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399"/>
                            </p:stCondLst>
                            <p:childTnLst>
                              <p:par>
                                <p:cTn id="22" presetID="53" presetClass="entr" presetSubtype="528"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childTnLst>
                          </p:cTn>
                        </p:par>
                        <p:par>
                          <p:cTn id="29" fill="hold">
                            <p:stCondLst>
                              <p:cond delay="1899"/>
                            </p:stCondLst>
                            <p:childTnLst>
                              <p:par>
                                <p:cTn id="30" presetID="42"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anim calcmode="lin" valueType="num">
                                      <p:cBhvr>
                                        <p:cTn id="33" dur="500" fill="hold"/>
                                        <p:tgtEl>
                                          <p:spTgt spid="35"/>
                                        </p:tgtEl>
                                        <p:attrNameLst>
                                          <p:attrName>ppt_x</p:attrName>
                                        </p:attrNameLst>
                                      </p:cBhvr>
                                      <p:tavLst>
                                        <p:tav tm="0">
                                          <p:val>
                                            <p:strVal val="#ppt_x"/>
                                          </p:val>
                                        </p:tav>
                                        <p:tav tm="100000">
                                          <p:val>
                                            <p:strVal val="#ppt_x"/>
                                          </p:val>
                                        </p:tav>
                                      </p:tavLst>
                                    </p:anim>
                                    <p:anim calcmode="lin" valueType="num">
                                      <p:cBhvr>
                                        <p:cTn id="34" dur="5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90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3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职业决策</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13410" y="849630"/>
            <a:ext cx="775462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三、职业决策的策略、原则与方法</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512445" y="2313940"/>
            <a:ext cx="8214995" cy="250634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2. 比较原则</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（1）个人和岗位相互比较。在职业决策时，要看岗位对人的要求以及人对岗位的适应能力是否协调一致。</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（2）几个职业间的比较。在职业选择初期，同学们的职业兴趣往往比较广泛，并不局限于某个特定的职业，而社会提供的职业岗位也不会局限在一两种职业上。大家就要从提供的岗位中选取适合自己的职业。</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9" name="组合 18"/>
          <p:cNvGrpSpPr>
            <a:grpSpLocks noChangeAspect="1"/>
          </p:cNvGrpSpPr>
          <p:nvPr>
            <p:custDataLst>
              <p:tags r:id="rId1"/>
            </p:custDataLst>
          </p:nvPr>
        </p:nvGrpSpPr>
        <p:grpSpPr>
          <a:xfrm>
            <a:off x="1017270" y="1551305"/>
            <a:ext cx="796290" cy="796290"/>
            <a:chOff x="2361414" y="1854736"/>
            <a:chExt cx="1603375" cy="1603375"/>
          </a:xfrm>
          <a:solidFill>
            <a:srgbClr val="1B4367"/>
          </a:solidFill>
        </p:grpSpPr>
        <p:sp>
          <p:nvSpPr>
            <p:cNvPr id="20" name="Rectangle 3"/>
            <p:cNvSpPr/>
            <p:nvPr>
              <p:custDataLst>
                <p:tags r:id="rId2"/>
              </p:custDataLst>
            </p:nvPr>
          </p:nvSpPr>
          <p:spPr>
            <a:xfrm>
              <a:off x="2361414" y="1854736"/>
              <a:ext cx="1603375" cy="1603375"/>
            </a:xfrm>
            <a:prstGeom prst="flowChartConnector">
              <a:avLst/>
            </a:prstGeom>
            <a:grpFill/>
            <a:ln w="9525">
              <a:noFill/>
              <a:miter/>
            </a:ln>
          </p:spPr>
          <p:txBody>
            <a:bodyPr anchor="ctr"/>
            <a:p>
              <a:pPr lvl="0" algn="ctr" eaLnBrk="1" hangingPunct="1"/>
              <a:endParaRPr lang="en-US" altLang="zh-CN" sz="1000" dirty="0">
                <a:solidFill>
                  <a:srgbClr val="FFFFFF"/>
                </a:solidFill>
                <a:cs typeface="+mn-ea"/>
                <a:sym typeface="+mn-lt"/>
              </a:endParaRPr>
            </a:p>
          </p:txBody>
        </p:sp>
        <p:sp>
          <p:nvSpPr>
            <p:cNvPr id="22" name="Freeform 220"/>
            <p:cNvSpPr/>
            <p:nvPr>
              <p:custDataLst>
                <p:tags r:id="rId3"/>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p>
              <a:endParaRPr lang="zh-CN" altLang="en-US">
                <a:cs typeface="+mn-ea"/>
                <a:sym typeface="+mn-lt"/>
              </a:endParaRPr>
            </a:p>
          </p:txBody>
        </p:sp>
      </p:grpSp>
      <p:sp>
        <p:nvSpPr>
          <p:cNvPr id="35" name="TextBox 13"/>
          <p:cNvSpPr txBox="1"/>
          <p:nvPr>
            <p:custDataLst>
              <p:tags r:id="rId4"/>
            </p:custDataLst>
          </p:nvPr>
        </p:nvSpPr>
        <p:spPr>
          <a:xfrm>
            <a:off x="1965325" y="1795780"/>
            <a:ext cx="2686050" cy="307340"/>
          </a:xfrm>
          <a:prstGeom prst="rect">
            <a:avLst/>
          </a:prstGeom>
          <a:noFill/>
          <a:ln w="9525">
            <a:noFill/>
            <a:miter/>
          </a:ln>
        </p:spPr>
        <p:txBody>
          <a:bodyPr wrap="square" lIns="0" tIns="0" rIns="0" bIns="0">
            <a:spAutoFit/>
          </a:bodyPr>
          <a:p>
            <a:pPr defTabSz="683260">
              <a:spcBef>
                <a:spcPct val="20000"/>
              </a:spcBef>
            </a:pPr>
            <a:r>
              <a:rPr lang="zh-CN" altLang="en-US" sz="2000" b="1" dirty="0">
                <a:solidFill>
                  <a:srgbClr val="1B4367"/>
                </a:solidFill>
                <a:cs typeface="+mn-ea"/>
                <a:sym typeface="+mn-lt"/>
              </a:rPr>
              <a:t>（二）职业决策的原则</a:t>
            </a:r>
            <a:endParaRPr lang="zh-CN" altLang="en-US" sz="20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399"/>
                            </p:stCondLst>
                            <p:childTnLst>
                              <p:par>
                                <p:cTn id="22" presetID="53" presetClass="entr" presetSubtype="528"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childTnLst>
                          </p:cTn>
                        </p:par>
                        <p:par>
                          <p:cTn id="29" fill="hold">
                            <p:stCondLst>
                              <p:cond delay="1899"/>
                            </p:stCondLst>
                            <p:childTnLst>
                              <p:par>
                                <p:cTn id="30" presetID="42"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anim calcmode="lin" valueType="num">
                                      <p:cBhvr>
                                        <p:cTn id="33" dur="500" fill="hold"/>
                                        <p:tgtEl>
                                          <p:spTgt spid="35"/>
                                        </p:tgtEl>
                                        <p:attrNameLst>
                                          <p:attrName>ppt_x</p:attrName>
                                        </p:attrNameLst>
                                      </p:cBhvr>
                                      <p:tavLst>
                                        <p:tav tm="0">
                                          <p:val>
                                            <p:strVal val="#ppt_x"/>
                                          </p:val>
                                        </p:tav>
                                        <p:tav tm="100000">
                                          <p:val>
                                            <p:strVal val="#ppt_x"/>
                                          </p:val>
                                        </p:tav>
                                      </p:tavLst>
                                    </p:anim>
                                    <p:anim calcmode="lin" valueType="num">
                                      <p:cBhvr>
                                        <p:cTn id="34" dur="5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90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3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职业决策</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13410" y="849630"/>
            <a:ext cx="775462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三、职业决策的策略、原则与方法</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907415" y="2419350"/>
            <a:ext cx="7329170" cy="191579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3. 主次原则</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同学们在进行职业决策时，要抓住主要的、现实的、合理的条件，抛弃次要的、幻想的、过分要求的因素。死抱着一些次要的、不切实际的条件不放，非面面俱到不可，将丧失很多就业机会而难以实现就业，甚至错过理想的职业。</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9" name="组合 18"/>
          <p:cNvGrpSpPr>
            <a:grpSpLocks noChangeAspect="1"/>
          </p:cNvGrpSpPr>
          <p:nvPr>
            <p:custDataLst>
              <p:tags r:id="rId1"/>
            </p:custDataLst>
          </p:nvPr>
        </p:nvGrpSpPr>
        <p:grpSpPr>
          <a:xfrm>
            <a:off x="1017270" y="1551305"/>
            <a:ext cx="796290" cy="796290"/>
            <a:chOff x="2361414" y="1854736"/>
            <a:chExt cx="1603375" cy="1603375"/>
          </a:xfrm>
          <a:solidFill>
            <a:srgbClr val="1B4367"/>
          </a:solidFill>
        </p:grpSpPr>
        <p:sp>
          <p:nvSpPr>
            <p:cNvPr id="20" name="Rectangle 3"/>
            <p:cNvSpPr/>
            <p:nvPr>
              <p:custDataLst>
                <p:tags r:id="rId2"/>
              </p:custDataLst>
            </p:nvPr>
          </p:nvSpPr>
          <p:spPr>
            <a:xfrm>
              <a:off x="2361414" y="1854736"/>
              <a:ext cx="1603375" cy="1603375"/>
            </a:xfrm>
            <a:prstGeom prst="flowChartConnector">
              <a:avLst/>
            </a:prstGeom>
            <a:grpFill/>
            <a:ln w="9525">
              <a:noFill/>
              <a:miter/>
            </a:ln>
          </p:spPr>
          <p:txBody>
            <a:bodyPr anchor="ctr"/>
            <a:p>
              <a:pPr lvl="0" algn="ctr" eaLnBrk="1" hangingPunct="1"/>
              <a:endParaRPr lang="en-US" altLang="zh-CN" sz="1000" dirty="0">
                <a:solidFill>
                  <a:srgbClr val="FFFFFF"/>
                </a:solidFill>
                <a:cs typeface="+mn-ea"/>
                <a:sym typeface="+mn-lt"/>
              </a:endParaRPr>
            </a:p>
          </p:txBody>
        </p:sp>
        <p:sp>
          <p:nvSpPr>
            <p:cNvPr id="22" name="Freeform 220"/>
            <p:cNvSpPr/>
            <p:nvPr>
              <p:custDataLst>
                <p:tags r:id="rId3"/>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p>
              <a:endParaRPr lang="zh-CN" altLang="en-US">
                <a:cs typeface="+mn-ea"/>
                <a:sym typeface="+mn-lt"/>
              </a:endParaRPr>
            </a:p>
          </p:txBody>
        </p:sp>
      </p:grpSp>
      <p:sp>
        <p:nvSpPr>
          <p:cNvPr id="35" name="TextBox 13"/>
          <p:cNvSpPr txBox="1"/>
          <p:nvPr>
            <p:custDataLst>
              <p:tags r:id="rId4"/>
            </p:custDataLst>
          </p:nvPr>
        </p:nvSpPr>
        <p:spPr>
          <a:xfrm>
            <a:off x="1965325" y="1795780"/>
            <a:ext cx="2686050" cy="307340"/>
          </a:xfrm>
          <a:prstGeom prst="rect">
            <a:avLst/>
          </a:prstGeom>
          <a:noFill/>
          <a:ln w="9525">
            <a:noFill/>
            <a:miter/>
          </a:ln>
        </p:spPr>
        <p:txBody>
          <a:bodyPr wrap="square" lIns="0" tIns="0" rIns="0" bIns="0">
            <a:spAutoFit/>
          </a:bodyPr>
          <a:p>
            <a:pPr defTabSz="683260">
              <a:spcBef>
                <a:spcPct val="20000"/>
              </a:spcBef>
            </a:pPr>
            <a:r>
              <a:rPr lang="zh-CN" altLang="en-US" sz="2000" b="1" dirty="0">
                <a:solidFill>
                  <a:srgbClr val="1B4367"/>
                </a:solidFill>
                <a:cs typeface="+mn-ea"/>
                <a:sym typeface="+mn-lt"/>
              </a:rPr>
              <a:t>（二）职业决策的原则</a:t>
            </a:r>
            <a:endParaRPr lang="zh-CN" altLang="en-US" sz="20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399"/>
                            </p:stCondLst>
                            <p:childTnLst>
                              <p:par>
                                <p:cTn id="22" presetID="53" presetClass="entr" presetSubtype="528"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childTnLst>
                          </p:cTn>
                        </p:par>
                        <p:par>
                          <p:cTn id="29" fill="hold">
                            <p:stCondLst>
                              <p:cond delay="1899"/>
                            </p:stCondLst>
                            <p:childTnLst>
                              <p:par>
                                <p:cTn id="30" presetID="42"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anim calcmode="lin" valueType="num">
                                      <p:cBhvr>
                                        <p:cTn id="33" dur="500" fill="hold"/>
                                        <p:tgtEl>
                                          <p:spTgt spid="35"/>
                                        </p:tgtEl>
                                        <p:attrNameLst>
                                          <p:attrName>ppt_x</p:attrName>
                                        </p:attrNameLst>
                                      </p:cBhvr>
                                      <p:tavLst>
                                        <p:tav tm="0">
                                          <p:val>
                                            <p:strVal val="#ppt_x"/>
                                          </p:val>
                                        </p:tav>
                                        <p:tav tm="100000">
                                          <p:val>
                                            <p:strVal val="#ppt_x"/>
                                          </p:val>
                                        </p:tav>
                                      </p:tavLst>
                                    </p:anim>
                                    <p:anim calcmode="lin" valueType="num">
                                      <p:cBhvr>
                                        <p:cTn id="34" dur="5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90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3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职业决策</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13410" y="849630"/>
            <a:ext cx="775462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三、职业决策的策略、原则与方法</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9" name="组合 18"/>
          <p:cNvGrpSpPr>
            <a:grpSpLocks noChangeAspect="1"/>
          </p:cNvGrpSpPr>
          <p:nvPr>
            <p:custDataLst>
              <p:tags r:id="rId1"/>
            </p:custDataLst>
          </p:nvPr>
        </p:nvGrpSpPr>
        <p:grpSpPr>
          <a:xfrm>
            <a:off x="1017270" y="1551305"/>
            <a:ext cx="796290" cy="796290"/>
            <a:chOff x="2361414" y="1854736"/>
            <a:chExt cx="1603375" cy="1603375"/>
          </a:xfrm>
          <a:solidFill>
            <a:srgbClr val="1B4367"/>
          </a:solidFill>
        </p:grpSpPr>
        <p:sp>
          <p:nvSpPr>
            <p:cNvPr id="20" name="Rectangle 3"/>
            <p:cNvSpPr/>
            <p:nvPr>
              <p:custDataLst>
                <p:tags r:id="rId2"/>
              </p:custDataLst>
            </p:nvPr>
          </p:nvSpPr>
          <p:spPr>
            <a:xfrm>
              <a:off x="2361414" y="1854736"/>
              <a:ext cx="1603375" cy="1603375"/>
            </a:xfrm>
            <a:prstGeom prst="flowChartConnector">
              <a:avLst/>
            </a:prstGeom>
            <a:grpFill/>
            <a:ln w="9525">
              <a:noFill/>
              <a:miter/>
            </a:ln>
          </p:spPr>
          <p:txBody>
            <a:bodyPr anchor="ctr"/>
            <a:p>
              <a:pPr lvl="0" algn="ctr" eaLnBrk="1" hangingPunct="1"/>
              <a:endParaRPr lang="en-US" altLang="zh-CN" sz="1000" dirty="0">
                <a:solidFill>
                  <a:srgbClr val="FFFFFF"/>
                </a:solidFill>
                <a:cs typeface="+mn-ea"/>
                <a:sym typeface="+mn-lt"/>
              </a:endParaRPr>
            </a:p>
          </p:txBody>
        </p:sp>
        <p:sp>
          <p:nvSpPr>
            <p:cNvPr id="22" name="Freeform 220"/>
            <p:cNvSpPr/>
            <p:nvPr>
              <p:custDataLst>
                <p:tags r:id="rId3"/>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p>
              <a:endParaRPr lang="zh-CN" altLang="en-US">
                <a:cs typeface="+mn-ea"/>
                <a:sym typeface="+mn-lt"/>
              </a:endParaRPr>
            </a:p>
          </p:txBody>
        </p:sp>
      </p:grpSp>
      <p:sp>
        <p:nvSpPr>
          <p:cNvPr id="35" name="TextBox 13"/>
          <p:cNvSpPr txBox="1"/>
          <p:nvPr>
            <p:custDataLst>
              <p:tags r:id="rId4"/>
            </p:custDataLst>
          </p:nvPr>
        </p:nvSpPr>
        <p:spPr>
          <a:xfrm>
            <a:off x="1965325" y="1795780"/>
            <a:ext cx="2686050" cy="307340"/>
          </a:xfrm>
          <a:prstGeom prst="rect">
            <a:avLst/>
          </a:prstGeom>
          <a:noFill/>
          <a:ln w="9525">
            <a:noFill/>
            <a:miter/>
          </a:ln>
        </p:spPr>
        <p:txBody>
          <a:bodyPr wrap="square" lIns="0" tIns="0" rIns="0" bIns="0">
            <a:spAutoFit/>
          </a:bodyPr>
          <a:p>
            <a:pPr defTabSz="683260">
              <a:spcBef>
                <a:spcPct val="20000"/>
              </a:spcBef>
            </a:pPr>
            <a:r>
              <a:rPr lang="zh-CN" altLang="en-US" sz="2000" b="1" dirty="0">
                <a:solidFill>
                  <a:srgbClr val="1B4367"/>
                </a:solidFill>
                <a:cs typeface="+mn-ea"/>
                <a:sym typeface="+mn-lt"/>
              </a:rPr>
              <a:t>（三）职业决策的方法</a:t>
            </a:r>
            <a:endParaRPr lang="zh-CN" altLang="en-US" sz="2000" b="1" dirty="0">
              <a:solidFill>
                <a:srgbClr val="1B4367"/>
              </a:solidFill>
              <a:cs typeface="+mn-ea"/>
              <a:sym typeface="+mn-lt"/>
            </a:endParaRPr>
          </a:p>
        </p:txBody>
      </p:sp>
      <p:pic>
        <p:nvPicPr>
          <p:cNvPr id="3" name="图片 2" descr="SharedScreenshot"/>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1813560" y="2089785"/>
            <a:ext cx="5332730" cy="29457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16110" y="316509"/>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模块四</a:t>
            </a:r>
            <a:r>
              <a:rPr lang="en-US" altLang="zh-CN" sz="1700" b="1" dirty="0">
                <a:solidFill>
                  <a:srgbClr val="1B4367"/>
                </a:solidFill>
                <a:cs typeface="+mn-ea"/>
                <a:sym typeface="+mn-lt"/>
              </a:rPr>
              <a:t>  </a:t>
            </a:r>
            <a:r>
              <a:rPr lang="zh-CN" altLang="en-US" sz="1700" b="1" dirty="0">
                <a:solidFill>
                  <a:srgbClr val="1B4367"/>
                </a:solidFill>
                <a:cs typeface="+mn-ea"/>
                <a:sym typeface="+mn-lt"/>
              </a:rPr>
              <a:t>规划职业生涯</a:t>
            </a:r>
            <a:endParaRPr lang="zh-CN" altLang="en-US" sz="1700" b="1" dirty="0">
              <a:solidFill>
                <a:srgbClr val="1B4367"/>
              </a:solidFill>
              <a:cs typeface="+mn-ea"/>
              <a:sym typeface="+mn-lt"/>
            </a:endParaRPr>
          </a:p>
        </p:txBody>
      </p:sp>
      <p:sp>
        <p:nvSpPr>
          <p:cNvPr id="106" name="TextBox 1210"/>
          <p:cNvSpPr/>
          <p:nvPr>
            <p:custDataLst>
              <p:tags r:id="rId1"/>
            </p:custDataLst>
          </p:nvPr>
        </p:nvSpPr>
        <p:spPr>
          <a:xfrm>
            <a:off x="2100690" y="1481706"/>
            <a:ext cx="17373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知识与能力目标</a:t>
            </a:r>
            <a:endParaRPr lang="zh-CN" altLang="en-US" sz="1800" b="1" dirty="0">
              <a:solidFill>
                <a:srgbClr val="1B4367"/>
              </a:solidFill>
              <a:cs typeface="+mn-ea"/>
              <a:sym typeface="+mn-lt"/>
            </a:endParaRPr>
          </a:p>
        </p:txBody>
      </p:sp>
      <p:sp>
        <p:nvSpPr>
          <p:cNvPr id="107" name="文本框 11"/>
          <p:cNvSpPr txBox="1"/>
          <p:nvPr/>
        </p:nvSpPr>
        <p:spPr>
          <a:xfrm>
            <a:off x="1297305" y="2172335"/>
            <a:ext cx="5532755" cy="92265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fontAlgn="auto">
              <a:lnSpc>
                <a:spcPts val="2220"/>
              </a:lnSpc>
            </a:pPr>
            <a:r>
              <a:rPr lang="zh-CN" altLang="en-US" sz="1600" dirty="0">
                <a:solidFill>
                  <a:schemeClr val="tx1">
                    <a:lumMod val="75000"/>
                    <a:lumOff val="25000"/>
                  </a:schemeClr>
                </a:solidFill>
                <a:cs typeface="+mn-ea"/>
                <a:sym typeface="+mn-lt"/>
              </a:rPr>
              <a:t>1. 了解确立职业目标的方法和原则。</a:t>
            </a:r>
            <a:endParaRPr lang="zh-CN" altLang="en-US" sz="1600" dirty="0">
              <a:solidFill>
                <a:schemeClr val="tx1">
                  <a:lumMod val="75000"/>
                  <a:lumOff val="25000"/>
                </a:schemeClr>
              </a:solidFill>
              <a:cs typeface="+mn-ea"/>
              <a:sym typeface="+mn-lt"/>
            </a:endParaRPr>
          </a:p>
          <a:p>
            <a:pPr indent="0" fontAlgn="auto">
              <a:lnSpc>
                <a:spcPts val="2220"/>
              </a:lnSpc>
            </a:pPr>
            <a:r>
              <a:rPr lang="zh-CN" altLang="en-US" sz="1600" dirty="0">
                <a:solidFill>
                  <a:schemeClr val="tx1">
                    <a:lumMod val="75000"/>
                    <a:lumOff val="25000"/>
                  </a:schemeClr>
                </a:solidFill>
                <a:cs typeface="+mn-ea"/>
                <a:sym typeface="+mn-lt"/>
              </a:rPr>
              <a:t>2. 了解确定职业目标应注意的问题。</a:t>
            </a:r>
            <a:endParaRPr lang="zh-CN" altLang="en-US" sz="1600" dirty="0">
              <a:solidFill>
                <a:schemeClr val="tx1">
                  <a:lumMod val="75000"/>
                  <a:lumOff val="25000"/>
                </a:schemeClr>
              </a:solidFill>
              <a:cs typeface="+mn-ea"/>
              <a:sym typeface="+mn-lt"/>
            </a:endParaRPr>
          </a:p>
          <a:p>
            <a:pPr indent="0" fontAlgn="auto">
              <a:lnSpc>
                <a:spcPts val="2220"/>
              </a:lnSpc>
            </a:pPr>
            <a:r>
              <a:rPr lang="zh-CN" altLang="en-US" sz="1600" dirty="0">
                <a:solidFill>
                  <a:schemeClr val="tx1">
                    <a:lumMod val="75000"/>
                    <a:lumOff val="25000"/>
                  </a:schemeClr>
                </a:solidFill>
                <a:cs typeface="+mn-ea"/>
                <a:sym typeface="+mn-lt"/>
              </a:rPr>
              <a:t>3. 掌握制定生涯规划书的原则、步骤、常用技术等。</a:t>
            </a:r>
            <a:endParaRPr lang="zh-CN" altLang="en-US" sz="1600" dirty="0">
              <a:solidFill>
                <a:schemeClr val="tx1">
                  <a:lumMod val="75000"/>
                  <a:lumOff val="25000"/>
                </a:schemeClr>
              </a:solidFill>
              <a:cs typeface="+mn-ea"/>
              <a:sym typeface="+mn-lt"/>
            </a:endParaRPr>
          </a:p>
        </p:txBody>
      </p:sp>
      <p:sp>
        <p:nvSpPr>
          <p:cNvPr id="111" name="TextBox 1210"/>
          <p:cNvSpPr/>
          <p:nvPr>
            <p:custDataLst>
              <p:tags r:id="rId2"/>
            </p:custDataLst>
          </p:nvPr>
        </p:nvSpPr>
        <p:spPr>
          <a:xfrm>
            <a:off x="2100690" y="3773202"/>
            <a:ext cx="10515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素质目标</a:t>
            </a:r>
            <a:endParaRPr lang="zh-CN" altLang="en-US" sz="1800" b="1" dirty="0">
              <a:solidFill>
                <a:srgbClr val="1B4367"/>
              </a:solidFill>
              <a:cs typeface="+mn-ea"/>
              <a:sym typeface="+mn-lt"/>
            </a:endParaRPr>
          </a:p>
        </p:txBody>
      </p:sp>
      <p:sp>
        <p:nvSpPr>
          <p:cNvPr id="112" name="文本框 11"/>
          <p:cNvSpPr txBox="1"/>
          <p:nvPr/>
        </p:nvSpPr>
        <p:spPr>
          <a:xfrm>
            <a:off x="1442720" y="4418330"/>
            <a:ext cx="4686300" cy="35306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fontAlgn="auto">
              <a:lnSpc>
                <a:spcPts val="2220"/>
              </a:lnSpc>
            </a:pPr>
            <a:r>
              <a:rPr lang="zh-CN" altLang="en-US" sz="1600" dirty="0">
                <a:solidFill>
                  <a:schemeClr val="tx1">
                    <a:lumMod val="75000"/>
                    <a:lumOff val="25000"/>
                  </a:schemeClr>
                </a:solidFill>
                <a:cs typeface="+mn-ea"/>
                <a:sym typeface="+mn-lt"/>
              </a:rPr>
              <a:t>能够做到扎实学习、脚踏实地、志存高远。</a:t>
            </a:r>
            <a:endParaRPr lang="zh-CN" altLang="en-US" sz="1600" dirty="0">
              <a:solidFill>
                <a:schemeClr val="tx1">
                  <a:lumMod val="75000"/>
                  <a:lumOff val="25000"/>
                </a:schemeClr>
              </a:solidFill>
              <a:cs typeface="+mn-ea"/>
              <a:sym typeface="+mn-lt"/>
            </a:endParaRPr>
          </a:p>
        </p:txBody>
      </p:sp>
      <p:cxnSp>
        <p:nvCxnSpPr>
          <p:cNvPr id="3" name="直接连接符 2"/>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custDataLst>
              <p:tags r:id="rId3"/>
            </p:custDataLst>
          </p:nvPr>
        </p:nvGrpSpPr>
        <p:grpSpPr>
          <a:xfrm>
            <a:off x="310013" y="1102187"/>
            <a:ext cx="1618841" cy="1647000"/>
            <a:chOff x="471707" y="1675770"/>
            <a:chExt cx="2158455" cy="2196000"/>
          </a:xfrm>
          <a:solidFill>
            <a:srgbClr val="1B4367"/>
          </a:solidFill>
        </p:grpSpPr>
        <p:grpSp>
          <p:nvGrpSpPr>
            <p:cNvPr id="51" name="组合 50"/>
            <p:cNvGrpSpPr>
              <a:grpSpLocks noChangeAspect="1"/>
            </p:cNvGrpSpPr>
            <p:nvPr/>
          </p:nvGrpSpPr>
          <p:grpSpPr>
            <a:xfrm>
              <a:off x="471707" y="1675770"/>
              <a:ext cx="2158455" cy="2196000"/>
              <a:chOff x="5397500" y="5734050"/>
              <a:chExt cx="365125" cy="371476"/>
            </a:xfrm>
            <a:grpFill/>
          </p:grpSpPr>
          <p:sp>
            <p:nvSpPr>
              <p:cNvPr id="56" name="Freeform 288"/>
              <p:cNvSpPr/>
              <p:nvPr>
                <p:custDataLst>
                  <p:tags r:id="rId4"/>
                </p:custDataLst>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289"/>
              <p:cNvSpPr>
                <a:spLocks noEditPoints="1"/>
              </p:cNvSpPr>
              <p:nvPr>
                <p:custDataLst>
                  <p:tags r:id="rId5"/>
                </p:custDataLst>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8" name="Freeform 291"/>
              <p:cNvSpPr/>
              <p:nvPr>
                <p:custDataLst>
                  <p:tags r:id="rId6"/>
                </p:custDataLst>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a:grpSpLocks noChangeAspect="1"/>
            </p:cNvGrpSpPr>
            <p:nvPr/>
          </p:nvGrpSpPr>
          <p:grpSpPr>
            <a:xfrm>
              <a:off x="1735992" y="2108076"/>
              <a:ext cx="462003" cy="468000"/>
              <a:chOff x="2665059" y="4979202"/>
              <a:chExt cx="284308" cy="288000"/>
            </a:xfrm>
            <a:grpFill/>
          </p:grpSpPr>
          <p:sp>
            <p:nvSpPr>
              <p:cNvPr id="53" name="Freeform 932"/>
              <p:cNvSpPr>
                <a:spLocks noEditPoints="1"/>
              </p:cNvSpPr>
              <p:nvPr>
                <p:custDataLst>
                  <p:tags r:id="rId7"/>
                </p:custDataLst>
              </p:nvPr>
            </p:nvSpPr>
            <p:spPr bwMode="auto">
              <a:xfrm>
                <a:off x="2665059"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5" name="Freeform 933"/>
              <p:cNvSpPr/>
              <p:nvPr>
                <p:custDataLst>
                  <p:tags r:id="rId8"/>
                </p:custDataLst>
              </p:nvPr>
            </p:nvSpPr>
            <p:spPr bwMode="auto">
              <a:xfrm>
                <a:off x="2697062" y="5013663"/>
                <a:ext cx="220309"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9" name="组合 58"/>
          <p:cNvGrpSpPr/>
          <p:nvPr>
            <p:custDataLst>
              <p:tags r:id="rId9"/>
            </p:custDataLst>
          </p:nvPr>
        </p:nvGrpSpPr>
        <p:grpSpPr>
          <a:xfrm>
            <a:off x="390605" y="3332307"/>
            <a:ext cx="1618833" cy="1647000"/>
            <a:chOff x="478915" y="4355475"/>
            <a:chExt cx="2158444" cy="2196000"/>
          </a:xfrm>
          <a:solidFill>
            <a:srgbClr val="1B4367"/>
          </a:solidFill>
        </p:grpSpPr>
        <p:grpSp>
          <p:nvGrpSpPr>
            <p:cNvPr id="60" name="组合 59"/>
            <p:cNvGrpSpPr>
              <a:grpSpLocks noChangeAspect="1"/>
            </p:cNvGrpSpPr>
            <p:nvPr/>
          </p:nvGrpSpPr>
          <p:grpSpPr>
            <a:xfrm>
              <a:off x="1795203" y="4733013"/>
              <a:ext cx="366333" cy="576000"/>
              <a:chOff x="2257888" y="5547128"/>
              <a:chExt cx="137373" cy="216000"/>
            </a:xfrm>
            <a:grpFill/>
          </p:grpSpPr>
          <p:sp>
            <p:nvSpPr>
              <p:cNvPr id="65" name="Freeform 69"/>
              <p:cNvSpPr/>
              <p:nvPr>
                <p:custDataLst>
                  <p:tags r:id="rId10"/>
                </p:custDataLst>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6" name="Freeform 70"/>
              <p:cNvSpPr/>
              <p:nvPr>
                <p:custDataLst>
                  <p:tags r:id="rId11"/>
                </p:custDataLst>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61" name="组合 60"/>
            <p:cNvGrpSpPr>
              <a:grpSpLocks noChangeAspect="1"/>
            </p:cNvGrpSpPr>
            <p:nvPr/>
          </p:nvGrpSpPr>
          <p:grpSpPr>
            <a:xfrm>
              <a:off x="478915" y="4355475"/>
              <a:ext cx="2158444" cy="2196000"/>
              <a:chOff x="5397500" y="5734050"/>
              <a:chExt cx="365123" cy="371476"/>
            </a:xfrm>
            <a:grpFill/>
          </p:grpSpPr>
          <p:sp>
            <p:nvSpPr>
              <p:cNvPr id="62" name="Freeform 288"/>
              <p:cNvSpPr/>
              <p:nvPr>
                <p:custDataLst>
                  <p:tags r:id="rId12"/>
                </p:custDataLst>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289"/>
              <p:cNvSpPr>
                <a:spLocks noEditPoints="1"/>
              </p:cNvSpPr>
              <p:nvPr>
                <p:custDataLst>
                  <p:tags r:id="rId13"/>
                </p:custDataLst>
              </p:nvPr>
            </p:nvSpPr>
            <p:spPr bwMode="auto">
              <a:xfrm>
                <a:off x="5537198"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4" name="Freeform 291"/>
              <p:cNvSpPr/>
              <p:nvPr>
                <p:custDataLst>
                  <p:tags r:id="rId14"/>
                </p:custDataLst>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pic>
        <p:nvPicPr>
          <p:cNvPr id="2" name="图片 1"/>
          <p:cNvPicPr>
            <a:picLocks noChangeAspect="1"/>
          </p:cNvPicPr>
          <p:nvPr/>
        </p:nvPicPr>
        <p:blipFill>
          <a:blip r:embed="rId15" cstate="print">
            <a:lum bright="70000" contrast="-70000"/>
            <a:extLst>
              <a:ext uri="{28A0092B-C50C-407E-A947-70E740481C1C}">
                <a14:useLocalDpi xmlns:a14="http://schemas.microsoft.com/office/drawing/2010/main" val="0"/>
              </a:ext>
            </a:extLst>
          </a:blip>
          <a:stretch>
            <a:fillRect/>
          </a:stretch>
        </p:blipFill>
        <p:spPr>
          <a:xfrm>
            <a:off x="5805805" y="497205"/>
            <a:ext cx="2766060" cy="4149090"/>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300"/>
                                        <p:tgtEl>
                                          <p:spTgt spid="3"/>
                                        </p:tgtEl>
                                      </p:cBhvr>
                                    </p:animEffect>
                                  </p:childTnLst>
                                </p:cTn>
                              </p:par>
                            </p:childTnLst>
                          </p:cTn>
                        </p:par>
                        <p:par>
                          <p:cTn id="16" fill="hold">
                            <p:stCondLst>
                              <p:cond delay="1500"/>
                            </p:stCondLst>
                            <p:childTnLst>
                              <p:par>
                                <p:cTn id="17" presetID="12" presetClass="entr" presetSubtype="1" fill="hold" grpId="0"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additive="base">
                                        <p:cTn id="19" dur="500"/>
                                        <p:tgtEl>
                                          <p:spTgt spid="106"/>
                                        </p:tgtEl>
                                        <p:attrNameLst>
                                          <p:attrName>ppt_y</p:attrName>
                                        </p:attrNameLst>
                                      </p:cBhvr>
                                      <p:tavLst>
                                        <p:tav tm="0">
                                          <p:val>
                                            <p:strVal val="#ppt_y-#ppt_h*1.125000"/>
                                          </p:val>
                                        </p:tav>
                                        <p:tav tm="100000">
                                          <p:val>
                                            <p:strVal val="#ppt_y"/>
                                          </p:val>
                                        </p:tav>
                                      </p:tavLst>
                                    </p:anim>
                                    <p:animEffect transition="in" filter="wipe(down)">
                                      <p:cBhvr>
                                        <p:cTn id="20" dur="500"/>
                                        <p:tgtEl>
                                          <p:spTgt spid="106"/>
                                        </p:tgtEl>
                                      </p:cBhvr>
                                    </p:animEffect>
                                  </p:childTnLst>
                                </p:cTn>
                              </p:par>
                            </p:childTnLst>
                          </p:cTn>
                        </p:par>
                        <p:par>
                          <p:cTn id="21" fill="hold">
                            <p:stCondLst>
                              <p:cond delay="2000"/>
                            </p:stCondLst>
                            <p:childTnLst>
                              <p:par>
                                <p:cTn id="22" presetID="2" presetClass="entr" presetSubtype="2" fill="hold" grpId="0" nodeType="afterEffect">
                                  <p:stCondLst>
                                    <p:cond delay="0"/>
                                  </p:stCondLst>
                                  <p:childTnLst>
                                    <p:set>
                                      <p:cBhvr>
                                        <p:cTn id="23" dur="1" fill="hold">
                                          <p:stCondLst>
                                            <p:cond delay="0"/>
                                          </p:stCondLst>
                                        </p:cTn>
                                        <p:tgtEl>
                                          <p:spTgt spid="107"/>
                                        </p:tgtEl>
                                        <p:attrNameLst>
                                          <p:attrName>style.visibility</p:attrName>
                                        </p:attrNameLst>
                                      </p:cBhvr>
                                      <p:to>
                                        <p:strVal val="visible"/>
                                      </p:to>
                                    </p:set>
                                    <p:anim calcmode="lin" valueType="num">
                                      <p:cBhvr additive="base">
                                        <p:cTn id="24" dur="500" fill="hold"/>
                                        <p:tgtEl>
                                          <p:spTgt spid="107"/>
                                        </p:tgtEl>
                                        <p:attrNameLst>
                                          <p:attrName>ppt_x</p:attrName>
                                        </p:attrNameLst>
                                      </p:cBhvr>
                                      <p:tavLst>
                                        <p:tav tm="0">
                                          <p:val>
                                            <p:strVal val="1+#ppt_w/2"/>
                                          </p:val>
                                        </p:tav>
                                        <p:tav tm="100000">
                                          <p:val>
                                            <p:strVal val="#ppt_x"/>
                                          </p:val>
                                        </p:tav>
                                      </p:tavLst>
                                    </p:anim>
                                    <p:anim calcmode="lin" valueType="num">
                                      <p:cBhvr additive="base">
                                        <p:cTn id="25" dur="500" fill="hold"/>
                                        <p:tgtEl>
                                          <p:spTgt spid="107"/>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2" presetClass="entr" presetSubtype="1" fill="hold" grpId="0" nodeType="afterEffect">
                                  <p:stCondLst>
                                    <p:cond delay="0"/>
                                  </p:stCondLst>
                                  <p:childTnLst>
                                    <p:set>
                                      <p:cBhvr>
                                        <p:cTn id="28" dur="1" fill="hold">
                                          <p:stCondLst>
                                            <p:cond delay="0"/>
                                          </p:stCondLst>
                                        </p:cTn>
                                        <p:tgtEl>
                                          <p:spTgt spid="111"/>
                                        </p:tgtEl>
                                        <p:attrNameLst>
                                          <p:attrName>style.visibility</p:attrName>
                                        </p:attrNameLst>
                                      </p:cBhvr>
                                      <p:to>
                                        <p:strVal val="visible"/>
                                      </p:to>
                                    </p:set>
                                    <p:anim calcmode="lin" valueType="num">
                                      <p:cBhvr additive="base">
                                        <p:cTn id="29" dur="500"/>
                                        <p:tgtEl>
                                          <p:spTgt spid="111"/>
                                        </p:tgtEl>
                                        <p:attrNameLst>
                                          <p:attrName>ppt_y</p:attrName>
                                        </p:attrNameLst>
                                      </p:cBhvr>
                                      <p:tavLst>
                                        <p:tav tm="0">
                                          <p:val>
                                            <p:strVal val="#ppt_y-#ppt_h*1.125000"/>
                                          </p:val>
                                        </p:tav>
                                        <p:tav tm="100000">
                                          <p:val>
                                            <p:strVal val="#ppt_y"/>
                                          </p:val>
                                        </p:tav>
                                      </p:tavLst>
                                    </p:anim>
                                    <p:animEffect transition="in" filter="wipe(down)">
                                      <p:cBhvr>
                                        <p:cTn id="30" dur="500"/>
                                        <p:tgtEl>
                                          <p:spTgt spid="111"/>
                                        </p:tgtEl>
                                      </p:cBhvr>
                                    </p:animEffect>
                                  </p:childTnLst>
                                </p:cTn>
                              </p:par>
                            </p:childTnLst>
                          </p:cTn>
                        </p:par>
                        <p:par>
                          <p:cTn id="31" fill="hold">
                            <p:stCondLst>
                              <p:cond delay="3000"/>
                            </p:stCondLst>
                            <p:childTnLst>
                              <p:par>
                                <p:cTn id="32" presetID="2" presetClass="entr" presetSubtype="2" fill="hold" grpId="0" nodeType="afterEffect">
                                  <p:stCondLst>
                                    <p:cond delay="0"/>
                                  </p:stCondLst>
                                  <p:childTnLst>
                                    <p:set>
                                      <p:cBhvr>
                                        <p:cTn id="33" dur="1" fill="hold">
                                          <p:stCondLst>
                                            <p:cond delay="0"/>
                                          </p:stCondLst>
                                        </p:cTn>
                                        <p:tgtEl>
                                          <p:spTgt spid="112"/>
                                        </p:tgtEl>
                                        <p:attrNameLst>
                                          <p:attrName>style.visibility</p:attrName>
                                        </p:attrNameLst>
                                      </p:cBhvr>
                                      <p:to>
                                        <p:strVal val="visible"/>
                                      </p:to>
                                    </p:set>
                                    <p:anim calcmode="lin" valueType="num">
                                      <p:cBhvr additive="base">
                                        <p:cTn id="34" dur="500" fill="hold"/>
                                        <p:tgtEl>
                                          <p:spTgt spid="112"/>
                                        </p:tgtEl>
                                        <p:attrNameLst>
                                          <p:attrName>ppt_x</p:attrName>
                                        </p:attrNameLst>
                                      </p:cBhvr>
                                      <p:tavLst>
                                        <p:tav tm="0">
                                          <p:val>
                                            <p:strVal val="1+#ppt_w/2"/>
                                          </p:val>
                                        </p:tav>
                                        <p:tav tm="100000">
                                          <p:val>
                                            <p:strVal val="#ppt_x"/>
                                          </p:val>
                                        </p:tav>
                                      </p:tavLst>
                                    </p:anim>
                                    <p:anim calcmode="lin" valueType="num">
                                      <p:cBhvr additive="base">
                                        <p:cTn id="35" dur="500" fill="hold"/>
                                        <p:tgtEl>
                                          <p:spTgt spid="1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6" grpId="0"/>
      <p:bldP spid="107" grpId="0"/>
      <p:bldP spid="111" grpId="0"/>
      <p:bldP spid="1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职业决策</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13410" y="849630"/>
            <a:ext cx="775462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三、职业决策的策略、原则与方法</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9" name="组合 18"/>
          <p:cNvGrpSpPr>
            <a:grpSpLocks noChangeAspect="1"/>
          </p:cNvGrpSpPr>
          <p:nvPr>
            <p:custDataLst>
              <p:tags r:id="rId1"/>
            </p:custDataLst>
          </p:nvPr>
        </p:nvGrpSpPr>
        <p:grpSpPr>
          <a:xfrm>
            <a:off x="1017270" y="1551305"/>
            <a:ext cx="796290" cy="796290"/>
            <a:chOff x="2361414" y="1854736"/>
            <a:chExt cx="1603375" cy="1603375"/>
          </a:xfrm>
          <a:solidFill>
            <a:srgbClr val="1B4367"/>
          </a:solidFill>
        </p:grpSpPr>
        <p:sp>
          <p:nvSpPr>
            <p:cNvPr id="20" name="Rectangle 3"/>
            <p:cNvSpPr/>
            <p:nvPr>
              <p:custDataLst>
                <p:tags r:id="rId2"/>
              </p:custDataLst>
            </p:nvPr>
          </p:nvSpPr>
          <p:spPr>
            <a:xfrm>
              <a:off x="2361414" y="1854736"/>
              <a:ext cx="1603375" cy="1603375"/>
            </a:xfrm>
            <a:prstGeom prst="flowChartConnector">
              <a:avLst/>
            </a:prstGeom>
            <a:grpFill/>
            <a:ln w="9525">
              <a:noFill/>
              <a:miter/>
            </a:ln>
          </p:spPr>
          <p:txBody>
            <a:bodyPr anchor="ctr"/>
            <a:p>
              <a:pPr lvl="0" algn="ctr" eaLnBrk="1" hangingPunct="1"/>
              <a:endParaRPr lang="en-US" altLang="zh-CN" sz="1000" dirty="0">
                <a:solidFill>
                  <a:srgbClr val="FFFFFF"/>
                </a:solidFill>
                <a:cs typeface="+mn-ea"/>
                <a:sym typeface="+mn-lt"/>
              </a:endParaRPr>
            </a:p>
          </p:txBody>
        </p:sp>
        <p:sp>
          <p:nvSpPr>
            <p:cNvPr id="22" name="Freeform 220"/>
            <p:cNvSpPr/>
            <p:nvPr>
              <p:custDataLst>
                <p:tags r:id="rId3"/>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p>
              <a:endParaRPr lang="zh-CN" altLang="en-US">
                <a:cs typeface="+mn-ea"/>
                <a:sym typeface="+mn-lt"/>
              </a:endParaRPr>
            </a:p>
          </p:txBody>
        </p:sp>
      </p:grpSp>
      <p:sp>
        <p:nvSpPr>
          <p:cNvPr id="35" name="TextBox 13"/>
          <p:cNvSpPr txBox="1"/>
          <p:nvPr>
            <p:custDataLst>
              <p:tags r:id="rId4"/>
            </p:custDataLst>
          </p:nvPr>
        </p:nvSpPr>
        <p:spPr>
          <a:xfrm>
            <a:off x="1965325" y="1795780"/>
            <a:ext cx="2686050" cy="307340"/>
          </a:xfrm>
          <a:prstGeom prst="rect">
            <a:avLst/>
          </a:prstGeom>
          <a:noFill/>
          <a:ln w="9525">
            <a:noFill/>
            <a:miter/>
          </a:ln>
        </p:spPr>
        <p:txBody>
          <a:bodyPr wrap="square" lIns="0" tIns="0" rIns="0" bIns="0">
            <a:spAutoFit/>
          </a:bodyPr>
          <a:p>
            <a:pPr defTabSz="683260">
              <a:spcBef>
                <a:spcPct val="20000"/>
              </a:spcBef>
            </a:pPr>
            <a:r>
              <a:rPr lang="zh-CN" altLang="en-US" sz="2000" b="1" dirty="0">
                <a:solidFill>
                  <a:srgbClr val="1B4367"/>
                </a:solidFill>
                <a:cs typeface="+mn-ea"/>
                <a:sym typeface="+mn-lt"/>
              </a:rPr>
              <a:t>（三）职业决策的方法</a:t>
            </a:r>
            <a:endParaRPr lang="zh-CN" altLang="en-US" sz="2000" b="1" dirty="0">
              <a:solidFill>
                <a:srgbClr val="1B4367"/>
              </a:solidFill>
              <a:cs typeface="+mn-ea"/>
              <a:sym typeface="+mn-lt"/>
            </a:endParaRPr>
          </a:p>
        </p:txBody>
      </p:sp>
      <p:pic>
        <p:nvPicPr>
          <p:cNvPr id="2" name="图片 1"/>
          <p:cNvPicPr>
            <a:picLocks noChangeAspect="1"/>
          </p:cNvPicPr>
          <p:nvPr/>
        </p:nvPicPr>
        <p:blipFill>
          <a:blip r:embed="rId5">
            <a:clrChange>
              <a:clrFrom>
                <a:srgbClr val="FFFFFF">
                  <a:alpha val="100000"/>
                </a:srgbClr>
              </a:clrFrom>
              <a:clrTo>
                <a:srgbClr val="FFFFFF">
                  <a:alpha val="100000"/>
                  <a:alpha val="0"/>
                </a:srgbClr>
              </a:clrTo>
            </a:clrChange>
            <a:grayscl/>
          </a:blip>
          <a:srcRect l="14833" t="11142" r="13348" b="14108"/>
          <a:stretch>
            <a:fillRect/>
          </a:stretch>
        </p:blipFill>
        <p:spPr>
          <a:xfrm>
            <a:off x="1616075" y="2413000"/>
            <a:ext cx="2273935" cy="2073275"/>
          </a:xfrm>
          <a:prstGeom prst="roundRect">
            <a:avLst/>
          </a:prstGeom>
        </p:spPr>
      </p:pic>
      <p:sp>
        <p:nvSpPr>
          <p:cNvPr id="8" name="矩形 7"/>
          <p:cNvSpPr>
            <a:spLocks noChangeArrowheads="1"/>
          </p:cNvSpPr>
          <p:nvPr/>
        </p:nvSpPr>
        <p:spPr bwMode="auto">
          <a:xfrm>
            <a:off x="4384040" y="2570480"/>
            <a:ext cx="3738245" cy="191579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决策平衡单的四个主题：</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自我物质得失（+/-）</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他人物质得失（+/-）</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自我精神得失（+/-）</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他人精神得失（+/-）</a:t>
            </a:r>
            <a:endParaRPr lang="zh-CN" altLang="en-US"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399"/>
                            </p:stCondLst>
                            <p:childTnLst>
                              <p:par>
                                <p:cTn id="22" presetID="53" presetClass="entr" presetSubtype="528"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childTnLst>
                          </p:cTn>
                        </p:par>
                        <p:par>
                          <p:cTn id="29" fill="hold">
                            <p:stCondLst>
                              <p:cond delay="1899"/>
                            </p:stCondLst>
                            <p:childTnLst>
                              <p:par>
                                <p:cTn id="30" presetID="42"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anim calcmode="lin" valueType="num">
                                      <p:cBhvr>
                                        <p:cTn id="33" dur="500" fill="hold"/>
                                        <p:tgtEl>
                                          <p:spTgt spid="35"/>
                                        </p:tgtEl>
                                        <p:attrNameLst>
                                          <p:attrName>ppt_x</p:attrName>
                                        </p:attrNameLst>
                                      </p:cBhvr>
                                      <p:tavLst>
                                        <p:tav tm="0">
                                          <p:val>
                                            <p:strVal val="#ppt_x"/>
                                          </p:val>
                                        </p:tav>
                                        <p:tav tm="100000">
                                          <p:val>
                                            <p:strVal val="#ppt_x"/>
                                          </p:val>
                                        </p:tav>
                                      </p:tavLst>
                                    </p:anim>
                                    <p:anim calcmode="lin" valueType="num">
                                      <p:cBhvr>
                                        <p:cTn id="34" dur="5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90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35"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职业决策</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13410" y="849630"/>
            <a:ext cx="775462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三、职业决策的策略、原则与方法</a:t>
            </a:r>
            <a:endParaRPr lang="zh-CN" altLang="en-US" sz="3200" b="1">
              <a:solidFill>
                <a:srgbClr val="1B4367"/>
              </a:solidFill>
              <a:latin typeface="微软雅黑" panose="020B0503020204020204" pitchFamily="34" charset="-122"/>
              <a:ea typeface="微软雅黑" panose="020B0503020204020204" pitchFamily="34" charset="-122"/>
            </a:endParaRPr>
          </a:p>
        </p:txBody>
      </p:sp>
      <p:pic>
        <p:nvPicPr>
          <p:cNvPr id="3" name="图片 2" descr="SharedScreenshot"/>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559878" y="1433195"/>
            <a:ext cx="6024245" cy="36207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职业决策</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32460" y="859155"/>
            <a:ext cx="676402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三、职业决策的策略、原则与方法</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382270" y="1442720"/>
            <a:ext cx="8503920" cy="354012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第一步：在第一行列出所有选择。</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第二步：在“考虑项目”一列中，根据个人关注的具体内容，填入在选择时需要考虑的因素（以上表格所列项目仅为参考范例，个人可根据各自实际情况确定）。</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第三步：将表的各项加权记分。</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（1）每个项目的得分或失分，可以根据该方案具有的优势（得分）、缺点（失分）来回答（计分），计分范围 1~10 分。</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（2）给每个“考虑项目”赋予权重：重要性因人、因时、因地不同，此刻，你可以根据考虑项目的重要性与迫切性，给它们乘上权数，加权范围在 1~5 倍。</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第四步：合计每个方案的优点总分和缺点总分，并正负相加，算出得失差数。</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注意：客观作答才能正确评估每个方案对自己的重要性。</a:t>
            </a:r>
            <a:endParaRPr lang="zh-CN" altLang="en-US"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8"/>
                                        </p:tgtEl>
                                        <p:attrNameLst>
                                          <p:attrName>style.visibility</p:attrName>
                                        </p:attrNameLst>
                                      </p:cBhvr>
                                      <p:to>
                                        <p:strVal val="visible"/>
                                      </p:to>
                                    </p:set>
                                    <p:animEffect transition="in" filter="wipe(up)">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职业决策</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32460" y="859155"/>
            <a:ext cx="676402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三、职业决策的策略、原则与方法</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382270" y="1442720"/>
            <a:ext cx="3331845" cy="492760"/>
          </a:xfrm>
          <a:prstGeom prst="rect">
            <a:avLst/>
          </a:prstGeom>
          <a:noFill/>
          <a:ln w="9525">
            <a:noFill/>
            <a:miter lim="800000"/>
          </a:ln>
        </p:spPr>
        <p:txBody>
          <a:bodyPr wrap="square">
            <a:noAutofit/>
          </a:bodyPr>
          <a:p>
            <a:pPr indent="457200"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rPr>
              <a:t>（四）验证职业决策</a:t>
            </a:r>
            <a:endParaRPr lang="zh-CN" altLang="en-US"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2000" b="1">
              <a:solidFill>
                <a:srgbClr val="1D4865"/>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577168" y="1960104"/>
            <a:ext cx="5400675" cy="398780"/>
          </a:xfrm>
          <a:prstGeom prst="rect">
            <a:avLst/>
          </a:prstGeom>
          <a:noFill/>
        </p:spPr>
        <p:txBody>
          <a:bodyPr wrap="square" rtlCol="0">
            <a:spAutoFit/>
          </a:bodyPr>
          <a:p>
            <a:r>
              <a:rPr lang="zh-CN" altLang="en-US" sz="2000" b="1" dirty="0">
                <a:solidFill>
                  <a:srgbClr val="1D4865"/>
                </a:solidFill>
                <a:latin typeface="微软雅黑" panose="020B0503020204020204" pitchFamily="34" charset="-122"/>
              </a:rPr>
              <a:t>问问过来人</a:t>
            </a:r>
            <a:endParaRPr lang="zh-CN" altLang="en-US" sz="3200" b="1" dirty="0" smtClean="0">
              <a:solidFill>
                <a:srgbClr val="4874CB"/>
              </a:solidFill>
              <a:latin typeface="微软雅黑" panose="020B0503020204020204" pitchFamily="34" charset="-122"/>
            </a:endParaRPr>
          </a:p>
        </p:txBody>
      </p:sp>
      <p:sp>
        <p:nvSpPr>
          <p:cNvPr id="15" name="文本框 14"/>
          <p:cNvSpPr txBox="1"/>
          <p:nvPr/>
        </p:nvSpPr>
        <p:spPr>
          <a:xfrm>
            <a:off x="1510493" y="2876431"/>
            <a:ext cx="5400675" cy="398780"/>
          </a:xfrm>
          <a:prstGeom prst="rect">
            <a:avLst/>
          </a:prstGeom>
          <a:noFill/>
        </p:spPr>
        <p:txBody>
          <a:bodyPr wrap="square" rtlCol="0">
            <a:spAutoFit/>
          </a:bodyPr>
          <a:p>
            <a:r>
              <a:rPr lang="zh-CN" altLang="en-US" sz="2000" b="1" dirty="0">
                <a:solidFill>
                  <a:srgbClr val="1D4865"/>
                </a:solidFill>
                <a:latin typeface="微软雅黑" panose="020B0503020204020204" pitchFamily="34" charset="-122"/>
              </a:rPr>
              <a:t>参加兼职工作</a:t>
            </a:r>
            <a:endParaRPr lang="zh-CN" altLang="en-US" sz="3200" b="1" dirty="0">
              <a:solidFill>
                <a:srgbClr val="4874CB"/>
              </a:solidFill>
              <a:latin typeface="微软雅黑" panose="020B0503020204020204" pitchFamily="34" charset="-122"/>
            </a:endParaRPr>
          </a:p>
        </p:txBody>
      </p:sp>
      <p:sp>
        <p:nvSpPr>
          <p:cNvPr id="23" name="businessman_232529"/>
          <p:cNvSpPr>
            <a:spLocks noChangeAspect="1"/>
          </p:cNvSpPr>
          <p:nvPr/>
        </p:nvSpPr>
        <p:spPr bwMode="auto">
          <a:xfrm>
            <a:off x="1072515" y="2242185"/>
            <a:ext cx="333375" cy="363855"/>
          </a:xfrm>
          <a:custGeom>
            <a:avLst/>
            <a:gdLst>
              <a:gd name="connsiteX0" fmla="*/ 225885 w 555279"/>
              <a:gd name="connsiteY0" fmla="*/ 355052 h 606722"/>
              <a:gd name="connsiteX1" fmla="*/ 40674 w 555279"/>
              <a:gd name="connsiteY1" fmla="*/ 566910 h 606722"/>
              <a:gd name="connsiteX2" fmla="*/ 514605 w 555279"/>
              <a:gd name="connsiteY2" fmla="*/ 566910 h 606722"/>
              <a:gd name="connsiteX3" fmla="*/ 329394 w 555279"/>
              <a:gd name="connsiteY3" fmla="*/ 355052 h 606722"/>
              <a:gd name="connsiteX4" fmla="*/ 304473 w 555279"/>
              <a:gd name="connsiteY4" fmla="*/ 379846 h 606722"/>
              <a:gd name="connsiteX5" fmla="*/ 313552 w 555279"/>
              <a:gd name="connsiteY5" fmla="*/ 489685 h 606722"/>
              <a:gd name="connsiteX6" fmla="*/ 310080 w 555279"/>
              <a:gd name="connsiteY6" fmla="*/ 502570 h 606722"/>
              <a:gd name="connsiteX7" fmla="*/ 284715 w 555279"/>
              <a:gd name="connsiteY7" fmla="*/ 538295 h 606722"/>
              <a:gd name="connsiteX8" fmla="*/ 277595 w 555279"/>
              <a:gd name="connsiteY8" fmla="*/ 541938 h 606722"/>
              <a:gd name="connsiteX9" fmla="*/ 270475 w 555279"/>
              <a:gd name="connsiteY9" fmla="*/ 538295 h 606722"/>
              <a:gd name="connsiteX10" fmla="*/ 245199 w 555279"/>
              <a:gd name="connsiteY10" fmla="*/ 502570 h 606722"/>
              <a:gd name="connsiteX11" fmla="*/ 241638 w 555279"/>
              <a:gd name="connsiteY11" fmla="*/ 489685 h 606722"/>
              <a:gd name="connsiteX12" fmla="*/ 250717 w 555279"/>
              <a:gd name="connsiteY12" fmla="*/ 379846 h 606722"/>
              <a:gd name="connsiteX13" fmla="*/ 277595 w 555279"/>
              <a:gd name="connsiteY13" fmla="*/ 309641 h 606722"/>
              <a:gd name="connsiteX14" fmla="*/ 555279 w 555279"/>
              <a:gd name="connsiteY14" fmla="*/ 586816 h 606722"/>
              <a:gd name="connsiteX15" fmla="*/ 535343 w 555279"/>
              <a:gd name="connsiteY15" fmla="*/ 606722 h 606722"/>
              <a:gd name="connsiteX16" fmla="*/ 19936 w 555279"/>
              <a:gd name="connsiteY16" fmla="*/ 606722 h 606722"/>
              <a:gd name="connsiteX17" fmla="*/ 0 w 555279"/>
              <a:gd name="connsiteY17" fmla="*/ 586816 h 606722"/>
              <a:gd name="connsiteX18" fmla="*/ 277595 w 555279"/>
              <a:gd name="connsiteY18" fmla="*/ 309641 h 606722"/>
              <a:gd name="connsiteX19" fmla="*/ 277595 w 555279"/>
              <a:gd name="connsiteY19" fmla="*/ 39815 h 606722"/>
              <a:gd name="connsiteX20" fmla="*/ 174706 w 555279"/>
              <a:gd name="connsiteY20" fmla="*/ 142551 h 606722"/>
              <a:gd name="connsiteX21" fmla="*/ 277595 w 555279"/>
              <a:gd name="connsiteY21" fmla="*/ 245288 h 606722"/>
              <a:gd name="connsiteX22" fmla="*/ 380573 w 555279"/>
              <a:gd name="connsiteY22" fmla="*/ 142551 h 606722"/>
              <a:gd name="connsiteX23" fmla="*/ 277595 w 555279"/>
              <a:gd name="connsiteY23" fmla="*/ 39815 h 606722"/>
              <a:gd name="connsiteX24" fmla="*/ 277595 w 555279"/>
              <a:gd name="connsiteY24" fmla="*/ 0 h 606722"/>
              <a:gd name="connsiteX25" fmla="*/ 420358 w 555279"/>
              <a:gd name="connsiteY25" fmla="*/ 142551 h 606722"/>
              <a:gd name="connsiteX26" fmla="*/ 277595 w 555279"/>
              <a:gd name="connsiteY26" fmla="*/ 285014 h 606722"/>
              <a:gd name="connsiteX27" fmla="*/ 134921 w 555279"/>
              <a:gd name="connsiteY27" fmla="*/ 142551 h 606722"/>
              <a:gd name="connsiteX28" fmla="*/ 277595 w 555279"/>
              <a:gd name="connsiteY2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55279" h="606722">
                <a:moveTo>
                  <a:pt x="225885" y="355052"/>
                </a:moveTo>
                <a:cubicBezTo>
                  <a:pt x="125848" y="377268"/>
                  <a:pt x="49396" y="462669"/>
                  <a:pt x="40674" y="566910"/>
                </a:cubicBezTo>
                <a:lnTo>
                  <a:pt x="514605" y="566910"/>
                </a:lnTo>
                <a:cubicBezTo>
                  <a:pt x="505883" y="462669"/>
                  <a:pt x="429431" y="377268"/>
                  <a:pt x="329394" y="355052"/>
                </a:cubicBezTo>
                <a:lnTo>
                  <a:pt x="304473" y="379846"/>
                </a:lnTo>
                <a:lnTo>
                  <a:pt x="313552" y="489685"/>
                </a:lnTo>
                <a:cubicBezTo>
                  <a:pt x="313997" y="494217"/>
                  <a:pt x="312750" y="498838"/>
                  <a:pt x="310080" y="502570"/>
                </a:cubicBezTo>
                <a:lnTo>
                  <a:pt x="284715" y="538295"/>
                </a:lnTo>
                <a:cubicBezTo>
                  <a:pt x="283113" y="540605"/>
                  <a:pt x="280443" y="541938"/>
                  <a:pt x="277595" y="541938"/>
                </a:cubicBezTo>
                <a:cubicBezTo>
                  <a:pt x="274836" y="541938"/>
                  <a:pt x="272166" y="540605"/>
                  <a:pt x="270475" y="538295"/>
                </a:cubicBezTo>
                <a:lnTo>
                  <a:pt x="245199" y="502570"/>
                </a:lnTo>
                <a:cubicBezTo>
                  <a:pt x="242528" y="498838"/>
                  <a:pt x="241282" y="494217"/>
                  <a:pt x="241638" y="489685"/>
                </a:cubicBezTo>
                <a:lnTo>
                  <a:pt x="250717" y="379846"/>
                </a:lnTo>
                <a:close/>
                <a:moveTo>
                  <a:pt x="277595" y="309641"/>
                </a:moveTo>
                <a:cubicBezTo>
                  <a:pt x="430677" y="309641"/>
                  <a:pt x="555279" y="433965"/>
                  <a:pt x="555279" y="586816"/>
                </a:cubicBezTo>
                <a:cubicBezTo>
                  <a:pt x="555279" y="597746"/>
                  <a:pt x="546290" y="606722"/>
                  <a:pt x="535343" y="606722"/>
                </a:cubicBezTo>
                <a:lnTo>
                  <a:pt x="19936" y="606722"/>
                </a:lnTo>
                <a:cubicBezTo>
                  <a:pt x="8900" y="606722"/>
                  <a:pt x="0" y="597746"/>
                  <a:pt x="0" y="586816"/>
                </a:cubicBezTo>
                <a:cubicBezTo>
                  <a:pt x="0" y="433965"/>
                  <a:pt x="124513" y="309641"/>
                  <a:pt x="277595" y="309641"/>
                </a:cubicBezTo>
                <a:close/>
                <a:moveTo>
                  <a:pt x="277595" y="39815"/>
                </a:moveTo>
                <a:cubicBezTo>
                  <a:pt x="220899" y="39815"/>
                  <a:pt x="174706" y="85851"/>
                  <a:pt x="174706" y="142551"/>
                </a:cubicBezTo>
                <a:cubicBezTo>
                  <a:pt x="174706" y="199163"/>
                  <a:pt x="220899" y="245288"/>
                  <a:pt x="277595" y="245288"/>
                </a:cubicBezTo>
                <a:cubicBezTo>
                  <a:pt x="334380" y="245288"/>
                  <a:pt x="380573" y="199163"/>
                  <a:pt x="380573" y="142551"/>
                </a:cubicBezTo>
                <a:cubicBezTo>
                  <a:pt x="380573" y="85851"/>
                  <a:pt x="334380" y="39815"/>
                  <a:pt x="277595" y="39815"/>
                </a:cubicBezTo>
                <a:close/>
                <a:moveTo>
                  <a:pt x="277595" y="0"/>
                </a:moveTo>
                <a:cubicBezTo>
                  <a:pt x="356364" y="0"/>
                  <a:pt x="420358" y="63899"/>
                  <a:pt x="420358" y="142551"/>
                </a:cubicBezTo>
                <a:cubicBezTo>
                  <a:pt x="420358" y="221115"/>
                  <a:pt x="356364" y="285014"/>
                  <a:pt x="277595" y="285014"/>
                </a:cubicBezTo>
                <a:cubicBezTo>
                  <a:pt x="198915" y="285014"/>
                  <a:pt x="134921" y="221115"/>
                  <a:pt x="134921" y="142551"/>
                </a:cubicBezTo>
                <a:cubicBezTo>
                  <a:pt x="134921" y="63899"/>
                  <a:pt x="198915" y="0"/>
                  <a:pt x="277595" y="0"/>
                </a:cubicBezTo>
                <a:close/>
              </a:path>
            </a:pathLst>
          </a:custGeom>
          <a:solidFill>
            <a:srgbClr val="1D4865"/>
          </a:solidFill>
          <a:ln>
            <a:noFill/>
          </a:ln>
        </p:spPr>
      </p:sp>
      <p:sp>
        <p:nvSpPr>
          <p:cNvPr id="7" name="businessman_232529"/>
          <p:cNvSpPr>
            <a:spLocks noChangeAspect="1"/>
          </p:cNvSpPr>
          <p:nvPr/>
        </p:nvSpPr>
        <p:spPr bwMode="auto">
          <a:xfrm>
            <a:off x="1072515" y="3166745"/>
            <a:ext cx="333375" cy="363855"/>
          </a:xfrm>
          <a:custGeom>
            <a:avLst/>
            <a:gdLst>
              <a:gd name="connsiteX0" fmla="*/ 225885 w 555279"/>
              <a:gd name="connsiteY0" fmla="*/ 355052 h 606722"/>
              <a:gd name="connsiteX1" fmla="*/ 40674 w 555279"/>
              <a:gd name="connsiteY1" fmla="*/ 566910 h 606722"/>
              <a:gd name="connsiteX2" fmla="*/ 514605 w 555279"/>
              <a:gd name="connsiteY2" fmla="*/ 566910 h 606722"/>
              <a:gd name="connsiteX3" fmla="*/ 329394 w 555279"/>
              <a:gd name="connsiteY3" fmla="*/ 355052 h 606722"/>
              <a:gd name="connsiteX4" fmla="*/ 304473 w 555279"/>
              <a:gd name="connsiteY4" fmla="*/ 379846 h 606722"/>
              <a:gd name="connsiteX5" fmla="*/ 313552 w 555279"/>
              <a:gd name="connsiteY5" fmla="*/ 489685 h 606722"/>
              <a:gd name="connsiteX6" fmla="*/ 310080 w 555279"/>
              <a:gd name="connsiteY6" fmla="*/ 502570 h 606722"/>
              <a:gd name="connsiteX7" fmla="*/ 284715 w 555279"/>
              <a:gd name="connsiteY7" fmla="*/ 538295 h 606722"/>
              <a:gd name="connsiteX8" fmla="*/ 277595 w 555279"/>
              <a:gd name="connsiteY8" fmla="*/ 541938 h 606722"/>
              <a:gd name="connsiteX9" fmla="*/ 270475 w 555279"/>
              <a:gd name="connsiteY9" fmla="*/ 538295 h 606722"/>
              <a:gd name="connsiteX10" fmla="*/ 245199 w 555279"/>
              <a:gd name="connsiteY10" fmla="*/ 502570 h 606722"/>
              <a:gd name="connsiteX11" fmla="*/ 241638 w 555279"/>
              <a:gd name="connsiteY11" fmla="*/ 489685 h 606722"/>
              <a:gd name="connsiteX12" fmla="*/ 250717 w 555279"/>
              <a:gd name="connsiteY12" fmla="*/ 379846 h 606722"/>
              <a:gd name="connsiteX13" fmla="*/ 277595 w 555279"/>
              <a:gd name="connsiteY13" fmla="*/ 309641 h 606722"/>
              <a:gd name="connsiteX14" fmla="*/ 555279 w 555279"/>
              <a:gd name="connsiteY14" fmla="*/ 586816 h 606722"/>
              <a:gd name="connsiteX15" fmla="*/ 535343 w 555279"/>
              <a:gd name="connsiteY15" fmla="*/ 606722 h 606722"/>
              <a:gd name="connsiteX16" fmla="*/ 19936 w 555279"/>
              <a:gd name="connsiteY16" fmla="*/ 606722 h 606722"/>
              <a:gd name="connsiteX17" fmla="*/ 0 w 555279"/>
              <a:gd name="connsiteY17" fmla="*/ 586816 h 606722"/>
              <a:gd name="connsiteX18" fmla="*/ 277595 w 555279"/>
              <a:gd name="connsiteY18" fmla="*/ 309641 h 606722"/>
              <a:gd name="connsiteX19" fmla="*/ 277595 w 555279"/>
              <a:gd name="connsiteY19" fmla="*/ 39815 h 606722"/>
              <a:gd name="connsiteX20" fmla="*/ 174706 w 555279"/>
              <a:gd name="connsiteY20" fmla="*/ 142551 h 606722"/>
              <a:gd name="connsiteX21" fmla="*/ 277595 w 555279"/>
              <a:gd name="connsiteY21" fmla="*/ 245288 h 606722"/>
              <a:gd name="connsiteX22" fmla="*/ 380573 w 555279"/>
              <a:gd name="connsiteY22" fmla="*/ 142551 h 606722"/>
              <a:gd name="connsiteX23" fmla="*/ 277595 w 555279"/>
              <a:gd name="connsiteY23" fmla="*/ 39815 h 606722"/>
              <a:gd name="connsiteX24" fmla="*/ 277595 w 555279"/>
              <a:gd name="connsiteY24" fmla="*/ 0 h 606722"/>
              <a:gd name="connsiteX25" fmla="*/ 420358 w 555279"/>
              <a:gd name="connsiteY25" fmla="*/ 142551 h 606722"/>
              <a:gd name="connsiteX26" fmla="*/ 277595 w 555279"/>
              <a:gd name="connsiteY26" fmla="*/ 285014 h 606722"/>
              <a:gd name="connsiteX27" fmla="*/ 134921 w 555279"/>
              <a:gd name="connsiteY27" fmla="*/ 142551 h 606722"/>
              <a:gd name="connsiteX28" fmla="*/ 277595 w 555279"/>
              <a:gd name="connsiteY2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55279" h="606722">
                <a:moveTo>
                  <a:pt x="225885" y="355052"/>
                </a:moveTo>
                <a:cubicBezTo>
                  <a:pt x="125848" y="377268"/>
                  <a:pt x="49396" y="462669"/>
                  <a:pt x="40674" y="566910"/>
                </a:cubicBezTo>
                <a:lnTo>
                  <a:pt x="514605" y="566910"/>
                </a:lnTo>
                <a:cubicBezTo>
                  <a:pt x="505883" y="462669"/>
                  <a:pt x="429431" y="377268"/>
                  <a:pt x="329394" y="355052"/>
                </a:cubicBezTo>
                <a:lnTo>
                  <a:pt x="304473" y="379846"/>
                </a:lnTo>
                <a:lnTo>
                  <a:pt x="313552" y="489685"/>
                </a:lnTo>
                <a:cubicBezTo>
                  <a:pt x="313997" y="494217"/>
                  <a:pt x="312750" y="498838"/>
                  <a:pt x="310080" y="502570"/>
                </a:cubicBezTo>
                <a:lnTo>
                  <a:pt x="284715" y="538295"/>
                </a:lnTo>
                <a:cubicBezTo>
                  <a:pt x="283113" y="540605"/>
                  <a:pt x="280443" y="541938"/>
                  <a:pt x="277595" y="541938"/>
                </a:cubicBezTo>
                <a:cubicBezTo>
                  <a:pt x="274836" y="541938"/>
                  <a:pt x="272166" y="540605"/>
                  <a:pt x="270475" y="538295"/>
                </a:cubicBezTo>
                <a:lnTo>
                  <a:pt x="245199" y="502570"/>
                </a:lnTo>
                <a:cubicBezTo>
                  <a:pt x="242528" y="498838"/>
                  <a:pt x="241282" y="494217"/>
                  <a:pt x="241638" y="489685"/>
                </a:cubicBezTo>
                <a:lnTo>
                  <a:pt x="250717" y="379846"/>
                </a:lnTo>
                <a:close/>
                <a:moveTo>
                  <a:pt x="277595" y="309641"/>
                </a:moveTo>
                <a:cubicBezTo>
                  <a:pt x="430677" y="309641"/>
                  <a:pt x="555279" y="433965"/>
                  <a:pt x="555279" y="586816"/>
                </a:cubicBezTo>
                <a:cubicBezTo>
                  <a:pt x="555279" y="597746"/>
                  <a:pt x="546290" y="606722"/>
                  <a:pt x="535343" y="606722"/>
                </a:cubicBezTo>
                <a:lnTo>
                  <a:pt x="19936" y="606722"/>
                </a:lnTo>
                <a:cubicBezTo>
                  <a:pt x="8900" y="606722"/>
                  <a:pt x="0" y="597746"/>
                  <a:pt x="0" y="586816"/>
                </a:cubicBezTo>
                <a:cubicBezTo>
                  <a:pt x="0" y="433965"/>
                  <a:pt x="124513" y="309641"/>
                  <a:pt x="277595" y="309641"/>
                </a:cubicBezTo>
                <a:close/>
                <a:moveTo>
                  <a:pt x="277595" y="39815"/>
                </a:moveTo>
                <a:cubicBezTo>
                  <a:pt x="220899" y="39815"/>
                  <a:pt x="174706" y="85851"/>
                  <a:pt x="174706" y="142551"/>
                </a:cubicBezTo>
                <a:cubicBezTo>
                  <a:pt x="174706" y="199163"/>
                  <a:pt x="220899" y="245288"/>
                  <a:pt x="277595" y="245288"/>
                </a:cubicBezTo>
                <a:cubicBezTo>
                  <a:pt x="334380" y="245288"/>
                  <a:pt x="380573" y="199163"/>
                  <a:pt x="380573" y="142551"/>
                </a:cubicBezTo>
                <a:cubicBezTo>
                  <a:pt x="380573" y="85851"/>
                  <a:pt x="334380" y="39815"/>
                  <a:pt x="277595" y="39815"/>
                </a:cubicBezTo>
                <a:close/>
                <a:moveTo>
                  <a:pt x="277595" y="0"/>
                </a:moveTo>
                <a:cubicBezTo>
                  <a:pt x="356364" y="0"/>
                  <a:pt x="420358" y="63899"/>
                  <a:pt x="420358" y="142551"/>
                </a:cubicBezTo>
                <a:cubicBezTo>
                  <a:pt x="420358" y="221115"/>
                  <a:pt x="356364" y="285014"/>
                  <a:pt x="277595" y="285014"/>
                </a:cubicBezTo>
                <a:cubicBezTo>
                  <a:pt x="198915" y="285014"/>
                  <a:pt x="134921" y="221115"/>
                  <a:pt x="134921" y="142551"/>
                </a:cubicBezTo>
                <a:cubicBezTo>
                  <a:pt x="134921" y="63899"/>
                  <a:pt x="198915" y="0"/>
                  <a:pt x="277595" y="0"/>
                </a:cubicBezTo>
                <a:close/>
              </a:path>
            </a:pathLst>
          </a:custGeom>
          <a:solidFill>
            <a:srgbClr val="1D4865"/>
          </a:solidFill>
          <a:ln>
            <a:noFill/>
          </a:ln>
        </p:spPr>
      </p:sp>
      <p:sp>
        <p:nvSpPr>
          <p:cNvPr id="10" name="文本框 9"/>
          <p:cNvSpPr txBox="1"/>
          <p:nvPr/>
        </p:nvSpPr>
        <p:spPr>
          <a:xfrm>
            <a:off x="1511300" y="2190115"/>
            <a:ext cx="9488805" cy="506730"/>
          </a:xfrm>
          <a:prstGeom prst="rect">
            <a:avLst/>
          </a:prstGeom>
          <a:noFill/>
        </p:spPr>
        <p:txBody>
          <a:bodyPr wrap="square" rtlCol="0">
            <a:spAutoFit/>
          </a:bodyPr>
          <a:p>
            <a:pPr algn="l">
              <a:lnSpc>
                <a:spcPct val="150000"/>
              </a:lnSpc>
              <a:buFont typeface="Wingdings" panose="05000000000000000000" pitchFamily="2" charset="2"/>
              <a:buChar char="Ø"/>
            </a:pPr>
            <a:r>
              <a:rPr lang="zh-CN" altLang="en-US" sz="1800" dirty="0">
                <a:latin typeface="微软雅黑" panose="020B0503020204020204" pitchFamily="34" charset="-122"/>
                <a:ea typeface="微软雅黑" panose="020B0503020204020204" pitchFamily="34" charset="-122"/>
                <a:sym typeface="微软雅黑" panose="020B0503020204020204" pitchFamily="34" charset="-122"/>
              </a:rPr>
              <a:t>调研过来人或者已入职者的成功轨迹了。</a:t>
            </a: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文本框 12"/>
          <p:cNvSpPr txBox="1"/>
          <p:nvPr/>
        </p:nvSpPr>
        <p:spPr>
          <a:xfrm>
            <a:off x="1510665" y="3166745"/>
            <a:ext cx="9489440" cy="506730"/>
          </a:xfrm>
          <a:prstGeom prst="rect">
            <a:avLst/>
          </a:prstGeom>
          <a:noFill/>
        </p:spPr>
        <p:txBody>
          <a:bodyPr wrap="square" rtlCol="0">
            <a:spAutoFit/>
          </a:bodyPr>
          <a:p>
            <a:pPr algn="l">
              <a:lnSpc>
                <a:spcPct val="150000"/>
              </a:lnSpc>
              <a:buFont typeface="Wingdings" panose="05000000000000000000" pitchFamily="2" charset="2"/>
              <a:buChar char="Ø"/>
            </a:pPr>
            <a:r>
              <a:rPr lang="zh-CN" altLang="en-US" sz="1800" dirty="0">
                <a:latin typeface="微软雅黑" panose="020B0503020204020204" pitchFamily="34" charset="-122"/>
                <a:ea typeface="微软雅黑" panose="020B0503020204020204" pitchFamily="34" charset="-122"/>
                <a:sym typeface="微软雅黑" panose="020B0503020204020204" pitchFamily="34" charset="-122"/>
              </a:rPr>
              <a:t>大学生兼职</a:t>
            </a:r>
            <a:r>
              <a:rPr lang="en-US" altLang="zh-CN" sz="18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sym typeface="微软雅黑" panose="020B0503020204020204" pitchFamily="34" charset="-122"/>
              </a:rPr>
              <a:t>实际的操作过程检验自己的职业决策是否符合现实情况。</a:t>
            </a: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1577168" y="3895606"/>
            <a:ext cx="5400675" cy="398780"/>
          </a:xfrm>
          <a:prstGeom prst="rect">
            <a:avLst/>
          </a:prstGeom>
          <a:noFill/>
        </p:spPr>
        <p:txBody>
          <a:bodyPr wrap="square" rtlCol="0">
            <a:spAutoFit/>
          </a:bodyPr>
          <a:p>
            <a:r>
              <a:rPr lang="zh-CN" altLang="en-US" sz="2000" b="1" dirty="0">
                <a:solidFill>
                  <a:srgbClr val="1D4865"/>
                </a:solidFill>
                <a:latin typeface="微软雅黑" panose="020B0503020204020204" pitchFamily="34" charset="-122"/>
              </a:rPr>
              <a:t>适当反省</a:t>
            </a:r>
            <a:endParaRPr lang="zh-CN" altLang="en-US" sz="2000" b="1" dirty="0">
              <a:solidFill>
                <a:srgbClr val="1D4865"/>
              </a:solidFill>
              <a:latin typeface="微软雅黑" panose="020B0503020204020204" pitchFamily="34" charset="-122"/>
            </a:endParaRPr>
          </a:p>
        </p:txBody>
      </p:sp>
      <p:sp>
        <p:nvSpPr>
          <p:cNvPr id="3" name="businessman_232529"/>
          <p:cNvSpPr>
            <a:spLocks noChangeAspect="1"/>
          </p:cNvSpPr>
          <p:nvPr/>
        </p:nvSpPr>
        <p:spPr bwMode="auto">
          <a:xfrm>
            <a:off x="1072515" y="4151630"/>
            <a:ext cx="333375" cy="363855"/>
          </a:xfrm>
          <a:custGeom>
            <a:avLst/>
            <a:gdLst>
              <a:gd name="connsiteX0" fmla="*/ 225885 w 555279"/>
              <a:gd name="connsiteY0" fmla="*/ 355052 h 606722"/>
              <a:gd name="connsiteX1" fmla="*/ 40674 w 555279"/>
              <a:gd name="connsiteY1" fmla="*/ 566910 h 606722"/>
              <a:gd name="connsiteX2" fmla="*/ 514605 w 555279"/>
              <a:gd name="connsiteY2" fmla="*/ 566910 h 606722"/>
              <a:gd name="connsiteX3" fmla="*/ 329394 w 555279"/>
              <a:gd name="connsiteY3" fmla="*/ 355052 h 606722"/>
              <a:gd name="connsiteX4" fmla="*/ 304473 w 555279"/>
              <a:gd name="connsiteY4" fmla="*/ 379846 h 606722"/>
              <a:gd name="connsiteX5" fmla="*/ 313552 w 555279"/>
              <a:gd name="connsiteY5" fmla="*/ 489685 h 606722"/>
              <a:gd name="connsiteX6" fmla="*/ 310080 w 555279"/>
              <a:gd name="connsiteY6" fmla="*/ 502570 h 606722"/>
              <a:gd name="connsiteX7" fmla="*/ 284715 w 555279"/>
              <a:gd name="connsiteY7" fmla="*/ 538295 h 606722"/>
              <a:gd name="connsiteX8" fmla="*/ 277595 w 555279"/>
              <a:gd name="connsiteY8" fmla="*/ 541938 h 606722"/>
              <a:gd name="connsiteX9" fmla="*/ 270475 w 555279"/>
              <a:gd name="connsiteY9" fmla="*/ 538295 h 606722"/>
              <a:gd name="connsiteX10" fmla="*/ 245199 w 555279"/>
              <a:gd name="connsiteY10" fmla="*/ 502570 h 606722"/>
              <a:gd name="connsiteX11" fmla="*/ 241638 w 555279"/>
              <a:gd name="connsiteY11" fmla="*/ 489685 h 606722"/>
              <a:gd name="connsiteX12" fmla="*/ 250717 w 555279"/>
              <a:gd name="connsiteY12" fmla="*/ 379846 h 606722"/>
              <a:gd name="connsiteX13" fmla="*/ 277595 w 555279"/>
              <a:gd name="connsiteY13" fmla="*/ 309641 h 606722"/>
              <a:gd name="connsiteX14" fmla="*/ 555279 w 555279"/>
              <a:gd name="connsiteY14" fmla="*/ 586816 h 606722"/>
              <a:gd name="connsiteX15" fmla="*/ 535343 w 555279"/>
              <a:gd name="connsiteY15" fmla="*/ 606722 h 606722"/>
              <a:gd name="connsiteX16" fmla="*/ 19936 w 555279"/>
              <a:gd name="connsiteY16" fmla="*/ 606722 h 606722"/>
              <a:gd name="connsiteX17" fmla="*/ 0 w 555279"/>
              <a:gd name="connsiteY17" fmla="*/ 586816 h 606722"/>
              <a:gd name="connsiteX18" fmla="*/ 277595 w 555279"/>
              <a:gd name="connsiteY18" fmla="*/ 309641 h 606722"/>
              <a:gd name="connsiteX19" fmla="*/ 277595 w 555279"/>
              <a:gd name="connsiteY19" fmla="*/ 39815 h 606722"/>
              <a:gd name="connsiteX20" fmla="*/ 174706 w 555279"/>
              <a:gd name="connsiteY20" fmla="*/ 142551 h 606722"/>
              <a:gd name="connsiteX21" fmla="*/ 277595 w 555279"/>
              <a:gd name="connsiteY21" fmla="*/ 245288 h 606722"/>
              <a:gd name="connsiteX22" fmla="*/ 380573 w 555279"/>
              <a:gd name="connsiteY22" fmla="*/ 142551 h 606722"/>
              <a:gd name="connsiteX23" fmla="*/ 277595 w 555279"/>
              <a:gd name="connsiteY23" fmla="*/ 39815 h 606722"/>
              <a:gd name="connsiteX24" fmla="*/ 277595 w 555279"/>
              <a:gd name="connsiteY24" fmla="*/ 0 h 606722"/>
              <a:gd name="connsiteX25" fmla="*/ 420358 w 555279"/>
              <a:gd name="connsiteY25" fmla="*/ 142551 h 606722"/>
              <a:gd name="connsiteX26" fmla="*/ 277595 w 555279"/>
              <a:gd name="connsiteY26" fmla="*/ 285014 h 606722"/>
              <a:gd name="connsiteX27" fmla="*/ 134921 w 555279"/>
              <a:gd name="connsiteY27" fmla="*/ 142551 h 606722"/>
              <a:gd name="connsiteX28" fmla="*/ 277595 w 555279"/>
              <a:gd name="connsiteY2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55279" h="606722">
                <a:moveTo>
                  <a:pt x="225885" y="355052"/>
                </a:moveTo>
                <a:cubicBezTo>
                  <a:pt x="125848" y="377268"/>
                  <a:pt x="49396" y="462669"/>
                  <a:pt x="40674" y="566910"/>
                </a:cubicBezTo>
                <a:lnTo>
                  <a:pt x="514605" y="566910"/>
                </a:lnTo>
                <a:cubicBezTo>
                  <a:pt x="505883" y="462669"/>
                  <a:pt x="429431" y="377268"/>
                  <a:pt x="329394" y="355052"/>
                </a:cubicBezTo>
                <a:lnTo>
                  <a:pt x="304473" y="379846"/>
                </a:lnTo>
                <a:lnTo>
                  <a:pt x="313552" y="489685"/>
                </a:lnTo>
                <a:cubicBezTo>
                  <a:pt x="313997" y="494217"/>
                  <a:pt x="312750" y="498838"/>
                  <a:pt x="310080" y="502570"/>
                </a:cubicBezTo>
                <a:lnTo>
                  <a:pt x="284715" y="538295"/>
                </a:lnTo>
                <a:cubicBezTo>
                  <a:pt x="283113" y="540605"/>
                  <a:pt x="280443" y="541938"/>
                  <a:pt x="277595" y="541938"/>
                </a:cubicBezTo>
                <a:cubicBezTo>
                  <a:pt x="274836" y="541938"/>
                  <a:pt x="272166" y="540605"/>
                  <a:pt x="270475" y="538295"/>
                </a:cubicBezTo>
                <a:lnTo>
                  <a:pt x="245199" y="502570"/>
                </a:lnTo>
                <a:cubicBezTo>
                  <a:pt x="242528" y="498838"/>
                  <a:pt x="241282" y="494217"/>
                  <a:pt x="241638" y="489685"/>
                </a:cubicBezTo>
                <a:lnTo>
                  <a:pt x="250717" y="379846"/>
                </a:lnTo>
                <a:close/>
                <a:moveTo>
                  <a:pt x="277595" y="309641"/>
                </a:moveTo>
                <a:cubicBezTo>
                  <a:pt x="430677" y="309641"/>
                  <a:pt x="555279" y="433965"/>
                  <a:pt x="555279" y="586816"/>
                </a:cubicBezTo>
                <a:cubicBezTo>
                  <a:pt x="555279" y="597746"/>
                  <a:pt x="546290" y="606722"/>
                  <a:pt x="535343" y="606722"/>
                </a:cubicBezTo>
                <a:lnTo>
                  <a:pt x="19936" y="606722"/>
                </a:lnTo>
                <a:cubicBezTo>
                  <a:pt x="8900" y="606722"/>
                  <a:pt x="0" y="597746"/>
                  <a:pt x="0" y="586816"/>
                </a:cubicBezTo>
                <a:cubicBezTo>
                  <a:pt x="0" y="433965"/>
                  <a:pt x="124513" y="309641"/>
                  <a:pt x="277595" y="309641"/>
                </a:cubicBezTo>
                <a:close/>
                <a:moveTo>
                  <a:pt x="277595" y="39815"/>
                </a:moveTo>
                <a:cubicBezTo>
                  <a:pt x="220899" y="39815"/>
                  <a:pt x="174706" y="85851"/>
                  <a:pt x="174706" y="142551"/>
                </a:cubicBezTo>
                <a:cubicBezTo>
                  <a:pt x="174706" y="199163"/>
                  <a:pt x="220899" y="245288"/>
                  <a:pt x="277595" y="245288"/>
                </a:cubicBezTo>
                <a:cubicBezTo>
                  <a:pt x="334380" y="245288"/>
                  <a:pt x="380573" y="199163"/>
                  <a:pt x="380573" y="142551"/>
                </a:cubicBezTo>
                <a:cubicBezTo>
                  <a:pt x="380573" y="85851"/>
                  <a:pt x="334380" y="39815"/>
                  <a:pt x="277595" y="39815"/>
                </a:cubicBezTo>
                <a:close/>
                <a:moveTo>
                  <a:pt x="277595" y="0"/>
                </a:moveTo>
                <a:cubicBezTo>
                  <a:pt x="356364" y="0"/>
                  <a:pt x="420358" y="63899"/>
                  <a:pt x="420358" y="142551"/>
                </a:cubicBezTo>
                <a:cubicBezTo>
                  <a:pt x="420358" y="221115"/>
                  <a:pt x="356364" y="285014"/>
                  <a:pt x="277595" y="285014"/>
                </a:cubicBezTo>
                <a:cubicBezTo>
                  <a:pt x="198915" y="285014"/>
                  <a:pt x="134921" y="221115"/>
                  <a:pt x="134921" y="142551"/>
                </a:cubicBezTo>
                <a:cubicBezTo>
                  <a:pt x="134921" y="63899"/>
                  <a:pt x="198915" y="0"/>
                  <a:pt x="277595" y="0"/>
                </a:cubicBezTo>
                <a:close/>
              </a:path>
            </a:pathLst>
          </a:custGeom>
          <a:solidFill>
            <a:srgbClr val="1D4865"/>
          </a:solidFill>
          <a:ln>
            <a:noFill/>
          </a:ln>
        </p:spPr>
      </p:sp>
      <p:sp>
        <p:nvSpPr>
          <p:cNvPr id="4" name="文本框 3"/>
          <p:cNvSpPr txBox="1"/>
          <p:nvPr/>
        </p:nvSpPr>
        <p:spPr>
          <a:xfrm>
            <a:off x="1510665" y="4151630"/>
            <a:ext cx="9489440" cy="506730"/>
          </a:xfrm>
          <a:prstGeom prst="rect">
            <a:avLst/>
          </a:prstGeom>
          <a:noFill/>
        </p:spPr>
        <p:txBody>
          <a:bodyPr wrap="square" rtlCol="0">
            <a:spAutoFit/>
          </a:bodyPr>
          <a:p>
            <a:pPr algn="l">
              <a:lnSpc>
                <a:spcPct val="150000"/>
              </a:lnSpc>
              <a:buFont typeface="Wingdings" panose="05000000000000000000" pitchFamily="2" charset="2"/>
              <a:buChar char="Ø"/>
            </a:pPr>
            <a:r>
              <a:rPr lang="zh-CN" altLang="en-US" sz="1800" dirty="0">
                <a:latin typeface="微软雅黑" panose="020B0503020204020204" pitchFamily="34" charset="-122"/>
                <a:ea typeface="微软雅黑" panose="020B0503020204020204" pitchFamily="34" charset="-122"/>
                <a:sym typeface="微软雅黑" panose="020B0503020204020204" pitchFamily="34" charset="-122"/>
              </a:rPr>
              <a:t>写出阻碍你实现目标的自身缺点，所处环境中的劣势。</a:t>
            </a: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22" presetClass="entr" presetSubtype="1" fill="hold" grpId="0" nodeType="withEffect">
                                  <p:stCondLst>
                                    <p:cond delay="90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500"/>
                                        <p:tgtEl>
                                          <p:spTgt spid="8"/>
                                        </p:tgtEl>
                                      </p:cBhvr>
                                    </p:animEffect>
                                  </p:childTnLst>
                                </p:cTn>
                              </p:par>
                              <p:par>
                                <p:cTn id="24" presetID="22" presetClass="entr" presetSubtype="1"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up)">
                                      <p:cBhvr>
                                        <p:cTn id="26" dur="500"/>
                                        <p:tgtEl>
                                          <p:spTgt spid="23"/>
                                        </p:tgtEl>
                                      </p:cBhvr>
                                    </p:animEffect>
                                  </p:childTnLst>
                                </p:cTn>
                              </p:par>
                              <p:par>
                                <p:cTn id="27" presetID="22" presetClass="entr" presetSubtype="8" fill="hold" grpId="0" nodeType="withEffect">
                                  <p:stCondLst>
                                    <p:cond delay="300"/>
                                  </p:stCondLst>
                                  <p:childTnLst>
                                    <p:set>
                                      <p:cBhvr>
                                        <p:cTn id="28" dur="1000" fill="hold">
                                          <p:stCondLst>
                                            <p:cond delay="0"/>
                                          </p:stCondLst>
                                        </p:cTn>
                                        <p:tgtEl>
                                          <p:spTgt spid="9"/>
                                        </p:tgtEl>
                                        <p:attrNameLst>
                                          <p:attrName>style.visibility</p:attrName>
                                        </p:attrNameLst>
                                      </p:cBhvr>
                                      <p:to>
                                        <p:strVal val="visible"/>
                                      </p:to>
                                    </p:set>
                                    <p:animEffect transition="in" filter="wipe(left)">
                                      <p:cBhvr>
                                        <p:cTn id="29" dur="10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000" fill="hold">
                                          <p:stCondLst>
                                            <p:cond delay="0"/>
                                          </p:stCondLst>
                                        </p:cTn>
                                        <p:tgtEl>
                                          <p:spTgt spid="10"/>
                                        </p:tgtEl>
                                        <p:attrNameLst>
                                          <p:attrName>style.visibility</p:attrName>
                                        </p:attrNameLst>
                                      </p:cBhvr>
                                      <p:to>
                                        <p:strVal val="visible"/>
                                      </p:to>
                                    </p:set>
                                    <p:animEffect transition="in" filter="wipe(up)">
                                      <p:cBhvr>
                                        <p:cTn id="34" dur="10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up)">
                                      <p:cBhvr>
                                        <p:cTn id="39" dur="500"/>
                                        <p:tgtEl>
                                          <p:spTgt spid="7"/>
                                        </p:tgtEl>
                                      </p:cBhvr>
                                    </p:animEffect>
                                  </p:childTnLst>
                                </p:cTn>
                              </p:par>
                              <p:par>
                                <p:cTn id="40" presetID="22" presetClass="entr" presetSubtype="8" fill="hold" grpId="0" nodeType="withEffect">
                                  <p:stCondLst>
                                    <p:cond delay="1200"/>
                                  </p:stCondLst>
                                  <p:childTnLst>
                                    <p:set>
                                      <p:cBhvr>
                                        <p:cTn id="41" dur="1000" fill="hold">
                                          <p:stCondLst>
                                            <p:cond delay="0"/>
                                          </p:stCondLst>
                                        </p:cTn>
                                        <p:tgtEl>
                                          <p:spTgt spid="15"/>
                                        </p:tgtEl>
                                        <p:attrNameLst>
                                          <p:attrName>style.visibility</p:attrName>
                                        </p:attrNameLst>
                                      </p:cBhvr>
                                      <p:to>
                                        <p:strVal val="visible"/>
                                      </p:to>
                                    </p:set>
                                    <p:animEffect transition="in" filter="wipe(left)">
                                      <p:cBhvr>
                                        <p:cTn id="42" dur="10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000" fill="hold">
                                          <p:stCondLst>
                                            <p:cond delay="0"/>
                                          </p:stCondLst>
                                        </p:cTn>
                                        <p:tgtEl>
                                          <p:spTgt spid="13"/>
                                        </p:tgtEl>
                                        <p:attrNameLst>
                                          <p:attrName>style.visibility</p:attrName>
                                        </p:attrNameLst>
                                      </p:cBhvr>
                                      <p:to>
                                        <p:strVal val="visible"/>
                                      </p:to>
                                    </p:set>
                                    <p:animEffect transition="in" filter="wipe(up)">
                                      <p:cBhvr>
                                        <p:cTn id="47" dur="10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up)">
                                      <p:cBhvr>
                                        <p:cTn id="52" dur="500"/>
                                        <p:tgtEl>
                                          <p:spTgt spid="3"/>
                                        </p:tgtEl>
                                      </p:cBhvr>
                                    </p:animEffect>
                                  </p:childTnLst>
                                </p:cTn>
                              </p:par>
                              <p:par>
                                <p:cTn id="53" presetID="22" presetClass="entr" presetSubtype="8" fill="hold" grpId="0" nodeType="withEffect">
                                  <p:stCondLst>
                                    <p:cond delay="1200"/>
                                  </p:stCondLst>
                                  <p:childTnLst>
                                    <p:set>
                                      <p:cBhvr>
                                        <p:cTn id="54" dur="1000" fill="hold">
                                          <p:stCondLst>
                                            <p:cond delay="0"/>
                                          </p:stCondLst>
                                        </p:cTn>
                                        <p:tgtEl>
                                          <p:spTgt spid="2"/>
                                        </p:tgtEl>
                                        <p:attrNameLst>
                                          <p:attrName>style.visibility</p:attrName>
                                        </p:attrNameLst>
                                      </p:cBhvr>
                                      <p:to>
                                        <p:strVal val="visible"/>
                                      </p:to>
                                    </p:set>
                                    <p:animEffect transition="in" filter="wipe(left)">
                                      <p:cBhvr>
                                        <p:cTn id="55" dur="1000"/>
                                        <p:tgtEl>
                                          <p:spTgt spid="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000" fill="hold">
                                          <p:stCondLst>
                                            <p:cond delay="0"/>
                                          </p:stCondLst>
                                        </p:cTn>
                                        <p:tgtEl>
                                          <p:spTgt spid="4"/>
                                        </p:tgtEl>
                                        <p:attrNameLst>
                                          <p:attrName>style.visibility</p:attrName>
                                        </p:attrNameLst>
                                      </p:cBhvr>
                                      <p:to>
                                        <p:strVal val="visible"/>
                                      </p:to>
                                    </p:set>
                                    <p:animEffect transition="in" filter="wipe(up)">
                                      <p:cBhvr>
                                        <p:cTn id="6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9" grpId="0"/>
      <p:bldP spid="15" grpId="0"/>
      <p:bldP spid="10" grpId="0"/>
      <p:bldP spid="13" grpId="0"/>
      <p:bldP spid="2" grpId="0"/>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制订职业发展行动计划</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13410" y="849630"/>
            <a:ext cx="775462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一、制订职业行动计划</a:t>
            </a:r>
            <a:endParaRPr lang="zh-CN" altLang="en-US" sz="3200" b="1">
              <a:solidFill>
                <a:srgbClr val="1D4865"/>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513080" y="2637790"/>
            <a:ext cx="3725545" cy="144018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典型的职业生涯路线图是一个“ V”字形的图形。图形的一侧表示从事管理活动路线，一侧表示从事专业技术路线，如研究、开发。</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9" name="组合 18"/>
          <p:cNvGrpSpPr>
            <a:grpSpLocks noChangeAspect="1"/>
          </p:cNvGrpSpPr>
          <p:nvPr>
            <p:custDataLst>
              <p:tags r:id="rId1"/>
            </p:custDataLst>
          </p:nvPr>
        </p:nvGrpSpPr>
        <p:grpSpPr>
          <a:xfrm>
            <a:off x="1017270" y="1551305"/>
            <a:ext cx="796290" cy="796290"/>
            <a:chOff x="2361414" y="1854736"/>
            <a:chExt cx="1603375" cy="1603375"/>
          </a:xfrm>
          <a:solidFill>
            <a:srgbClr val="1B4367"/>
          </a:solidFill>
        </p:grpSpPr>
        <p:sp>
          <p:nvSpPr>
            <p:cNvPr id="20" name="Rectangle 3"/>
            <p:cNvSpPr/>
            <p:nvPr>
              <p:custDataLst>
                <p:tags r:id="rId2"/>
              </p:custDataLst>
            </p:nvPr>
          </p:nvSpPr>
          <p:spPr>
            <a:xfrm>
              <a:off x="2361414" y="1854736"/>
              <a:ext cx="1603375" cy="1603375"/>
            </a:xfrm>
            <a:prstGeom prst="flowChartConnector">
              <a:avLst/>
            </a:prstGeom>
            <a:grpFill/>
            <a:ln w="9525">
              <a:noFill/>
              <a:miter/>
            </a:ln>
          </p:spPr>
          <p:txBody>
            <a:bodyPr anchor="ctr"/>
            <a:p>
              <a:pPr lvl="0" algn="ctr" eaLnBrk="1" hangingPunct="1"/>
              <a:endParaRPr lang="en-US" altLang="zh-CN" sz="1000" dirty="0">
                <a:solidFill>
                  <a:srgbClr val="FFFFFF"/>
                </a:solidFill>
                <a:cs typeface="+mn-ea"/>
                <a:sym typeface="+mn-lt"/>
              </a:endParaRPr>
            </a:p>
          </p:txBody>
        </p:sp>
        <p:sp>
          <p:nvSpPr>
            <p:cNvPr id="22" name="Freeform 220"/>
            <p:cNvSpPr/>
            <p:nvPr>
              <p:custDataLst>
                <p:tags r:id="rId3"/>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p>
              <a:endParaRPr lang="zh-CN" altLang="en-US">
                <a:cs typeface="+mn-ea"/>
                <a:sym typeface="+mn-lt"/>
              </a:endParaRPr>
            </a:p>
          </p:txBody>
        </p:sp>
      </p:grpSp>
      <p:sp>
        <p:nvSpPr>
          <p:cNvPr id="35" name="TextBox 13"/>
          <p:cNvSpPr txBox="1"/>
          <p:nvPr>
            <p:custDataLst>
              <p:tags r:id="rId4"/>
            </p:custDataLst>
          </p:nvPr>
        </p:nvSpPr>
        <p:spPr>
          <a:xfrm>
            <a:off x="1965325" y="1795780"/>
            <a:ext cx="3505200" cy="307340"/>
          </a:xfrm>
          <a:prstGeom prst="rect">
            <a:avLst/>
          </a:prstGeom>
          <a:noFill/>
          <a:ln w="9525">
            <a:noFill/>
            <a:miter/>
          </a:ln>
        </p:spPr>
        <p:txBody>
          <a:bodyPr wrap="square" lIns="0" tIns="0" rIns="0" bIns="0">
            <a:spAutoFit/>
          </a:bodyPr>
          <a:p>
            <a:pPr defTabSz="683260">
              <a:spcBef>
                <a:spcPct val="20000"/>
              </a:spcBef>
            </a:pPr>
            <a:r>
              <a:rPr lang="zh-CN" altLang="en-US" sz="2000" b="1" dirty="0">
                <a:solidFill>
                  <a:srgbClr val="1B4367"/>
                </a:solidFill>
                <a:cs typeface="+mn-ea"/>
                <a:sym typeface="+mn-lt"/>
              </a:rPr>
              <a:t>（一）了解职业发展路线图</a:t>
            </a:r>
            <a:endParaRPr lang="zh-CN" altLang="en-US" sz="2000" b="1" dirty="0">
              <a:solidFill>
                <a:srgbClr val="1B4367"/>
              </a:solidFill>
              <a:cs typeface="+mn-ea"/>
              <a:sym typeface="+mn-lt"/>
            </a:endParaRPr>
          </a:p>
        </p:txBody>
      </p:sp>
      <p:pic>
        <p:nvPicPr>
          <p:cNvPr id="2" name="图片 1" descr="SharedScreenshot"/>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4238625" y="1953260"/>
            <a:ext cx="4582160" cy="30283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53" presetClass="entr" presetSubtype="528"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childTnLst>
                          </p:cTn>
                        </p:par>
                        <p:par>
                          <p:cTn id="29" fill="hold">
                            <p:stCondLst>
                              <p:cond delay="2200"/>
                            </p:stCondLst>
                            <p:childTnLst>
                              <p:par>
                                <p:cTn id="30" presetID="42"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anim calcmode="lin" valueType="num">
                                      <p:cBhvr>
                                        <p:cTn id="33" dur="500" fill="hold"/>
                                        <p:tgtEl>
                                          <p:spTgt spid="35"/>
                                        </p:tgtEl>
                                        <p:attrNameLst>
                                          <p:attrName>ppt_x</p:attrName>
                                        </p:attrNameLst>
                                      </p:cBhvr>
                                      <p:tavLst>
                                        <p:tav tm="0">
                                          <p:val>
                                            <p:strVal val="#ppt_x"/>
                                          </p:val>
                                        </p:tav>
                                        <p:tav tm="100000">
                                          <p:val>
                                            <p:strVal val="#ppt_x"/>
                                          </p:val>
                                        </p:tav>
                                      </p:tavLst>
                                    </p:anim>
                                    <p:anim calcmode="lin" valueType="num">
                                      <p:cBhvr>
                                        <p:cTn id="34" dur="5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90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3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3570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制订职业发展行动计划</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25805" y="847725"/>
            <a:ext cx="4923155"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一、制订职业行动计划</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1146810" y="2467610"/>
            <a:ext cx="6216015" cy="2170430"/>
          </a:xfrm>
          <a:prstGeom prst="rect">
            <a:avLst/>
          </a:prstGeom>
          <a:noFill/>
          <a:ln w="9525">
            <a:noFill/>
            <a:miter lim="800000"/>
          </a:ln>
        </p:spPr>
        <p:txBody>
          <a:bodyPr wrap="square">
            <a:noAutofit/>
          </a:bodyPr>
          <a:p>
            <a:pPr indent="457200" fontAlgn="auto">
              <a:lnSpc>
                <a:spcPts val="2660"/>
              </a:lnSpc>
            </a:pPr>
            <a:r>
              <a:rPr lang="en-US" altLang="zh-CN" sz="1800" b="1">
                <a:solidFill>
                  <a:srgbClr val="1D4865"/>
                </a:solidFill>
                <a:latin typeface="微软雅黑" panose="020B0503020204020204" pitchFamily="34" charset="-122"/>
                <a:ea typeface="微软雅黑" panose="020B0503020204020204" pitchFamily="34" charset="-122"/>
              </a:rPr>
              <a:t>1. 思考</a:t>
            </a:r>
            <a:endParaRPr lang="en-US" altLang="zh-CN" sz="18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lang="en-US" sz="1800">
                <a:solidFill>
                  <a:schemeClr val="tx1"/>
                </a:solidFill>
                <a:latin typeface="微软雅黑" panose="020B0503020204020204" pitchFamily="34" charset="-122"/>
                <a:ea typeface="微软雅黑" panose="020B0503020204020204" pitchFamily="34" charset="-122"/>
              </a:rPr>
              <a:t>·  </a:t>
            </a:r>
            <a:r>
              <a:rPr sz="1800">
                <a:solidFill>
                  <a:schemeClr val="tx1"/>
                </a:solidFill>
                <a:latin typeface="微软雅黑" panose="020B0503020204020204" pitchFamily="34" charset="-122"/>
                <a:ea typeface="微软雅黑" panose="020B0503020204020204" pitchFamily="34" charset="-122"/>
              </a:rPr>
              <a:t>学校现有的该专业发展计划有哪些内容？</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en-US" sz="1800">
                <a:solidFill>
                  <a:schemeClr val="tx1"/>
                </a:solidFill>
                <a:latin typeface="微软雅黑" panose="020B0503020204020204" pitchFamily="34" charset="-122"/>
                <a:ea typeface="微软雅黑" panose="020B0503020204020204" pitchFamily="34" charset="-122"/>
              </a:rPr>
              <a:t>·  </a:t>
            </a:r>
            <a:r>
              <a:rPr sz="1800">
                <a:solidFill>
                  <a:schemeClr val="tx1"/>
                </a:solidFill>
                <a:latin typeface="微软雅黑" panose="020B0503020204020204" pitchFamily="34" charset="-122"/>
                <a:ea typeface="微软雅黑" panose="020B0503020204020204" pitchFamily="34" charset="-122"/>
              </a:rPr>
              <a:t>个人发展计划必备要素有哪些？</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en-US" sz="1800">
                <a:solidFill>
                  <a:schemeClr val="tx1"/>
                </a:solidFill>
                <a:latin typeface="微软雅黑" panose="020B0503020204020204" pitchFamily="34" charset="-122"/>
                <a:ea typeface="微软雅黑" panose="020B0503020204020204" pitchFamily="34" charset="-122"/>
              </a:rPr>
              <a:t>·  </a:t>
            </a:r>
            <a:r>
              <a:rPr sz="1800">
                <a:solidFill>
                  <a:schemeClr val="tx1"/>
                </a:solidFill>
                <a:latin typeface="微软雅黑" panose="020B0503020204020204" pitchFamily="34" charset="-122"/>
                <a:ea typeface="微软雅黑" panose="020B0503020204020204" pitchFamily="34" charset="-122"/>
              </a:rPr>
              <a:t>个人改进的目标是什么？如何评定？</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en-US" sz="1800">
                <a:solidFill>
                  <a:schemeClr val="tx1"/>
                </a:solidFill>
                <a:latin typeface="微软雅黑" panose="020B0503020204020204" pitchFamily="34" charset="-122"/>
                <a:ea typeface="微软雅黑" panose="020B0503020204020204" pitchFamily="34" charset="-122"/>
              </a:rPr>
              <a:t>·  </a:t>
            </a:r>
            <a:r>
              <a:rPr sz="1800">
                <a:solidFill>
                  <a:schemeClr val="tx1"/>
                </a:solidFill>
                <a:latin typeface="微软雅黑" panose="020B0503020204020204" pitchFamily="34" charset="-122"/>
                <a:ea typeface="微软雅黑" panose="020B0503020204020204" pitchFamily="34" charset="-122"/>
              </a:rPr>
              <a:t>怎样行动？（如寻找教学教练、参加课程研究、阅读专业文献等）</a:t>
            </a:r>
            <a:endParaRPr sz="1800">
              <a:solidFill>
                <a:schemeClr val="tx1"/>
              </a:solidFill>
              <a:latin typeface="微软雅黑" panose="020B0503020204020204" pitchFamily="34" charset="-122"/>
              <a:ea typeface="微软雅黑" panose="020B0503020204020204" pitchFamily="34" charset="-122"/>
            </a:endParaRPr>
          </a:p>
        </p:txBody>
      </p:sp>
      <p:sp>
        <p:nvSpPr>
          <p:cNvPr id="7" name="矩形 6"/>
          <p:cNvSpPr>
            <a:spLocks noChangeArrowheads="1"/>
          </p:cNvSpPr>
          <p:nvPr/>
        </p:nvSpPr>
        <p:spPr bwMode="auto">
          <a:xfrm>
            <a:off x="7122795" y="1165860"/>
            <a:ext cx="1718310" cy="1778000"/>
          </a:xfrm>
          <a:prstGeom prst="rect">
            <a:avLst/>
          </a:prstGeom>
          <a:noFill/>
          <a:ln w="9525">
            <a:noFill/>
            <a:miter lim="800000"/>
          </a:ln>
        </p:spPr>
        <p:txBody>
          <a:bodyPr wrap="square">
            <a:noAutofit/>
          </a:bodyPr>
          <a:p>
            <a:pPr indent="457200" fontAlgn="auto">
              <a:lnSpc>
                <a:spcPts val="2660"/>
              </a:lnSpc>
            </a:pPr>
            <a:endParaRPr lang="zh-CN" sz="96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endParaRPr lang="zh-CN" sz="96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endParaRPr lang="zh-CN" sz="96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endParaRPr lang="zh-CN" sz="96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lang="zh-CN" sz="9600" b="1">
                <a:solidFill>
                  <a:srgbClr val="1D4865"/>
                </a:solidFill>
                <a:latin typeface="微软雅黑" panose="020B0503020204020204" pitchFamily="34" charset="-122"/>
                <a:ea typeface="微软雅黑" panose="020B0503020204020204" pitchFamily="34" charset="-122"/>
              </a:rPr>
              <a:t>？</a:t>
            </a:r>
            <a:endParaRPr lang="zh-CN" sz="9600" b="1">
              <a:solidFill>
                <a:srgbClr val="1D4865"/>
              </a:solidFill>
              <a:latin typeface="微软雅黑" panose="020B0503020204020204" pitchFamily="34" charset="-122"/>
              <a:ea typeface="微软雅黑" panose="020B0503020204020204" pitchFamily="34" charset="-122"/>
            </a:endParaRPr>
          </a:p>
        </p:txBody>
      </p:sp>
      <p:sp>
        <p:nvSpPr>
          <p:cNvPr id="146" name="任意多边形 145"/>
          <p:cNvSpPr/>
          <p:nvPr/>
        </p:nvSpPr>
        <p:spPr>
          <a:xfrm>
            <a:off x="6513229" y="2554373"/>
            <a:ext cx="1060604" cy="1081208"/>
          </a:xfrm>
          <a:custGeom>
            <a:avLst/>
            <a:gdLst>
              <a:gd name="connsiteX0" fmla="*/ 830946 w 1476341"/>
              <a:gd name="connsiteY0" fmla="*/ 1111899 h 1505021"/>
              <a:gd name="connsiteX1" fmla="*/ 816806 w 1476341"/>
              <a:gd name="connsiteY1" fmla="*/ 1119638 h 1505021"/>
              <a:gd name="connsiteX2" fmla="*/ 769179 w 1476341"/>
              <a:gd name="connsiteY2" fmla="*/ 1207749 h 1505021"/>
              <a:gd name="connsiteX3" fmla="*/ 709643 w 1476341"/>
              <a:gd name="connsiteY3" fmla="*/ 1339916 h 1505021"/>
              <a:gd name="connsiteX4" fmla="*/ 651301 w 1476341"/>
              <a:gd name="connsiteY4" fmla="*/ 1243473 h 1505021"/>
              <a:gd name="connsiteX5" fmla="*/ 560806 w 1476341"/>
              <a:gd name="connsiteY5" fmla="*/ 1131545 h 1505021"/>
              <a:gd name="connsiteX6" fmla="*/ 464359 w 1476341"/>
              <a:gd name="connsiteY6" fmla="*/ 1236327 h 1505021"/>
              <a:gd name="connsiteX7" fmla="*/ 587001 w 1476341"/>
              <a:gd name="connsiteY7" fmla="*/ 1239900 h 1505021"/>
              <a:gd name="connsiteX8" fmla="*/ 709643 w 1476341"/>
              <a:gd name="connsiteY8" fmla="*/ 1447079 h 1505021"/>
              <a:gd name="connsiteX9" fmla="*/ 844191 w 1476341"/>
              <a:gd name="connsiteY9" fmla="*/ 1220850 h 1505021"/>
              <a:gd name="connsiteX10" fmla="*/ 946591 w 1476341"/>
              <a:gd name="connsiteY10" fmla="*/ 1231564 h 1505021"/>
              <a:gd name="connsiteX11" fmla="*/ 906108 w 1476341"/>
              <a:gd name="connsiteY11" fmla="*/ 1155359 h 1505021"/>
              <a:gd name="connsiteX12" fmla="*/ 846573 w 1476341"/>
              <a:gd name="connsiteY12" fmla="*/ 1119638 h 1505021"/>
              <a:gd name="connsiteX13" fmla="*/ 830946 w 1476341"/>
              <a:gd name="connsiteY13" fmla="*/ 1111899 h 1505021"/>
              <a:gd name="connsiteX14" fmla="*/ 813920 w 1476341"/>
              <a:gd name="connsiteY14" fmla="*/ 0 h 1505021"/>
              <a:gd name="connsiteX15" fmla="*/ 941615 w 1476341"/>
              <a:gd name="connsiteY15" fmla="*/ 47885 h 1505021"/>
              <a:gd name="connsiteX16" fmla="*/ 986841 w 1476341"/>
              <a:gd name="connsiteY16" fmla="*/ 101092 h 1505021"/>
              <a:gd name="connsiteX17" fmla="*/ 1034727 w 1476341"/>
              <a:gd name="connsiteY17" fmla="*/ 135676 h 1505021"/>
              <a:gd name="connsiteX18" fmla="*/ 1117197 w 1476341"/>
              <a:gd name="connsiteY18" fmla="*/ 281994 h 1505021"/>
              <a:gd name="connsiteX19" fmla="*/ 1162423 w 1476341"/>
              <a:gd name="connsiteY19" fmla="*/ 558668 h 1505021"/>
              <a:gd name="connsiteX20" fmla="*/ 1127838 w 1476341"/>
              <a:gd name="connsiteY20" fmla="*/ 755532 h 1505021"/>
              <a:gd name="connsiteX21" fmla="*/ 1106556 w 1476341"/>
              <a:gd name="connsiteY21" fmla="*/ 883228 h 1505021"/>
              <a:gd name="connsiteX22" fmla="*/ 1181045 w 1476341"/>
              <a:gd name="connsiteY22" fmla="*/ 978999 h 1505021"/>
              <a:gd name="connsiteX23" fmla="*/ 1268836 w 1476341"/>
              <a:gd name="connsiteY23" fmla="*/ 1013584 h 1505021"/>
              <a:gd name="connsiteX24" fmla="*/ 1206672 w 1476341"/>
              <a:gd name="connsiteY24" fmla="*/ 1072817 h 1505021"/>
              <a:gd name="connsiteX25" fmla="*/ 1165069 w 1476341"/>
              <a:gd name="connsiteY25" fmla="*/ 1087160 h 1505021"/>
              <a:gd name="connsiteX26" fmla="*/ 1207372 w 1476341"/>
              <a:gd name="connsiteY26" fmla="*/ 1098058 h 1505021"/>
              <a:gd name="connsiteX27" fmla="*/ 1273047 w 1476341"/>
              <a:gd name="connsiteY27" fmla="*/ 1115118 h 1505021"/>
              <a:gd name="connsiteX28" fmla="*/ 1355179 w 1476341"/>
              <a:gd name="connsiteY28" fmla="*/ 1141691 h 1505021"/>
              <a:gd name="connsiteX29" fmla="*/ 1425233 w 1476341"/>
              <a:gd name="connsiteY29" fmla="*/ 1168262 h 1505021"/>
              <a:gd name="connsiteX30" fmla="*/ 1446973 w 1476341"/>
              <a:gd name="connsiteY30" fmla="*/ 1262473 h 1505021"/>
              <a:gd name="connsiteX31" fmla="*/ 1463883 w 1476341"/>
              <a:gd name="connsiteY31" fmla="*/ 1385670 h 1505021"/>
              <a:gd name="connsiteX32" fmla="*/ 1475961 w 1476341"/>
              <a:gd name="connsiteY32" fmla="*/ 1496791 h 1505021"/>
              <a:gd name="connsiteX33" fmla="*/ 1473546 w 1476341"/>
              <a:gd name="connsiteY33" fmla="*/ 1496791 h 1505021"/>
              <a:gd name="connsiteX34" fmla="*/ 753683 w 1476341"/>
              <a:gd name="connsiteY34" fmla="*/ 1499206 h 1505021"/>
              <a:gd name="connsiteX35" fmla="*/ 0 w 1476341"/>
              <a:gd name="connsiteY35" fmla="*/ 1496791 h 1505021"/>
              <a:gd name="connsiteX36" fmla="*/ 36235 w 1476341"/>
              <a:gd name="connsiteY36" fmla="*/ 1252811 h 1505021"/>
              <a:gd name="connsiteX37" fmla="*/ 65222 w 1476341"/>
              <a:gd name="connsiteY37" fmla="*/ 1165847 h 1505021"/>
              <a:gd name="connsiteX38" fmla="*/ 135276 w 1476341"/>
              <a:gd name="connsiteY38" fmla="*/ 1132028 h 1505021"/>
              <a:gd name="connsiteX39" fmla="*/ 290144 w 1476341"/>
              <a:gd name="connsiteY39" fmla="*/ 1087527 h 1505021"/>
              <a:gd name="connsiteX40" fmla="*/ 304112 w 1476341"/>
              <a:gd name="connsiteY40" fmla="*/ 1083636 h 1505021"/>
              <a:gd name="connsiteX41" fmla="*/ 303372 w 1476341"/>
              <a:gd name="connsiteY41" fmla="*/ 1083362 h 1505021"/>
              <a:gd name="connsiteX42" fmla="*/ 236630 w 1476341"/>
              <a:gd name="connsiteY42" fmla="*/ 1016244 h 1505021"/>
              <a:gd name="connsiteX43" fmla="*/ 327081 w 1476341"/>
              <a:gd name="connsiteY43" fmla="*/ 965698 h 1505021"/>
              <a:gd name="connsiteX44" fmla="*/ 388268 w 1476341"/>
              <a:gd name="connsiteY44" fmla="*/ 864605 h 1505021"/>
              <a:gd name="connsiteX45" fmla="*/ 345703 w 1476341"/>
              <a:gd name="connsiteY45" fmla="*/ 673062 h 1505021"/>
              <a:gd name="connsiteX46" fmla="*/ 343042 w 1476341"/>
              <a:gd name="connsiteY46" fmla="*/ 351163 h 1505021"/>
              <a:gd name="connsiteX47" fmla="*/ 430834 w 1476341"/>
              <a:gd name="connsiteY47" fmla="*/ 146318 h 1505021"/>
              <a:gd name="connsiteX48" fmla="*/ 579812 w 1476341"/>
              <a:gd name="connsiteY48" fmla="*/ 47886 h 1505021"/>
              <a:gd name="connsiteX49" fmla="*/ 813920 w 1476341"/>
              <a:gd name="connsiteY49" fmla="*/ 0 h 1505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76341" h="1505021">
                <a:moveTo>
                  <a:pt x="830946" y="1111899"/>
                </a:moveTo>
                <a:cubicBezTo>
                  <a:pt x="826976" y="1110808"/>
                  <a:pt x="823255" y="1112296"/>
                  <a:pt x="816806" y="1119638"/>
                </a:cubicBezTo>
                <a:cubicBezTo>
                  <a:pt x="803907" y="1134323"/>
                  <a:pt x="787039" y="1171037"/>
                  <a:pt x="769179" y="1207749"/>
                </a:cubicBezTo>
                <a:cubicBezTo>
                  <a:pt x="751319" y="1244462"/>
                  <a:pt x="723732" y="1304595"/>
                  <a:pt x="709643" y="1339916"/>
                </a:cubicBezTo>
                <a:cubicBezTo>
                  <a:pt x="688409" y="1315709"/>
                  <a:pt x="673726" y="1292489"/>
                  <a:pt x="651301" y="1243473"/>
                </a:cubicBezTo>
                <a:cubicBezTo>
                  <a:pt x="628875" y="1194456"/>
                  <a:pt x="591962" y="1132736"/>
                  <a:pt x="560806" y="1131545"/>
                </a:cubicBezTo>
                <a:cubicBezTo>
                  <a:pt x="529649" y="1130354"/>
                  <a:pt x="486187" y="1189692"/>
                  <a:pt x="464359" y="1236327"/>
                </a:cubicBezTo>
                <a:cubicBezTo>
                  <a:pt x="513969" y="1223430"/>
                  <a:pt x="546121" y="1204775"/>
                  <a:pt x="587001" y="1239900"/>
                </a:cubicBezTo>
                <a:cubicBezTo>
                  <a:pt x="621729" y="1277605"/>
                  <a:pt x="677493" y="1373658"/>
                  <a:pt x="709643" y="1447079"/>
                </a:cubicBezTo>
                <a:cubicBezTo>
                  <a:pt x="763224" y="1363338"/>
                  <a:pt x="807478" y="1257562"/>
                  <a:pt x="844191" y="1220850"/>
                </a:cubicBezTo>
                <a:cubicBezTo>
                  <a:pt x="883286" y="1215093"/>
                  <a:pt x="898967" y="1222238"/>
                  <a:pt x="946591" y="1231564"/>
                </a:cubicBezTo>
                <a:cubicBezTo>
                  <a:pt x="941831" y="1202789"/>
                  <a:pt x="922778" y="1174014"/>
                  <a:pt x="906108" y="1155359"/>
                </a:cubicBezTo>
                <a:cubicBezTo>
                  <a:pt x="889437" y="1136705"/>
                  <a:pt x="861457" y="1125592"/>
                  <a:pt x="846573" y="1119638"/>
                </a:cubicBezTo>
                <a:cubicBezTo>
                  <a:pt x="839132" y="1116661"/>
                  <a:pt x="834915" y="1112990"/>
                  <a:pt x="830946" y="1111899"/>
                </a:cubicBezTo>
                <a:close/>
                <a:moveTo>
                  <a:pt x="813920" y="0"/>
                </a:moveTo>
                <a:cubicBezTo>
                  <a:pt x="874221" y="0"/>
                  <a:pt x="912795" y="31037"/>
                  <a:pt x="941615" y="47885"/>
                </a:cubicBezTo>
                <a:cubicBezTo>
                  <a:pt x="970435" y="64734"/>
                  <a:pt x="981963" y="81140"/>
                  <a:pt x="986841" y="101092"/>
                </a:cubicBezTo>
                <a:cubicBezTo>
                  <a:pt x="1010340" y="105083"/>
                  <a:pt x="1013001" y="105526"/>
                  <a:pt x="1034727" y="135676"/>
                </a:cubicBezTo>
                <a:cubicBezTo>
                  <a:pt x="1056453" y="165827"/>
                  <a:pt x="1095915" y="211496"/>
                  <a:pt x="1117197" y="281994"/>
                </a:cubicBezTo>
                <a:cubicBezTo>
                  <a:pt x="1138480" y="352493"/>
                  <a:pt x="1160650" y="479745"/>
                  <a:pt x="1162423" y="558668"/>
                </a:cubicBezTo>
                <a:cubicBezTo>
                  <a:pt x="1164196" y="637592"/>
                  <a:pt x="1137150" y="701439"/>
                  <a:pt x="1127838" y="755532"/>
                </a:cubicBezTo>
                <a:cubicBezTo>
                  <a:pt x="1118527" y="809625"/>
                  <a:pt x="1097688" y="845983"/>
                  <a:pt x="1106556" y="883228"/>
                </a:cubicBezTo>
                <a:cubicBezTo>
                  <a:pt x="1115424" y="920472"/>
                  <a:pt x="1153998" y="957273"/>
                  <a:pt x="1181045" y="978999"/>
                </a:cubicBezTo>
                <a:cubicBezTo>
                  <a:pt x="1208092" y="1000726"/>
                  <a:pt x="1237355" y="1011367"/>
                  <a:pt x="1268836" y="1013584"/>
                </a:cubicBezTo>
                <a:cubicBezTo>
                  <a:pt x="1266508" y="1027218"/>
                  <a:pt x="1245226" y="1054071"/>
                  <a:pt x="1206672" y="1072817"/>
                </a:cubicBezTo>
                <a:lnTo>
                  <a:pt x="1165069" y="1087160"/>
                </a:lnTo>
                <a:lnTo>
                  <a:pt x="1207372" y="1098058"/>
                </a:lnTo>
                <a:lnTo>
                  <a:pt x="1273047" y="1115118"/>
                </a:lnTo>
                <a:cubicBezTo>
                  <a:pt x="1310087" y="1125586"/>
                  <a:pt x="1329814" y="1132833"/>
                  <a:pt x="1355179" y="1141691"/>
                </a:cubicBezTo>
                <a:cubicBezTo>
                  <a:pt x="1380544" y="1150548"/>
                  <a:pt x="1409934" y="1148132"/>
                  <a:pt x="1425233" y="1168262"/>
                </a:cubicBezTo>
                <a:cubicBezTo>
                  <a:pt x="1440532" y="1188393"/>
                  <a:pt x="1440532" y="1226238"/>
                  <a:pt x="1446973" y="1262473"/>
                </a:cubicBezTo>
                <a:cubicBezTo>
                  <a:pt x="1453415" y="1298708"/>
                  <a:pt x="1459052" y="1346618"/>
                  <a:pt x="1463883" y="1385670"/>
                </a:cubicBezTo>
                <a:cubicBezTo>
                  <a:pt x="1468715" y="1424724"/>
                  <a:pt x="1474351" y="1478271"/>
                  <a:pt x="1475961" y="1496791"/>
                </a:cubicBezTo>
                <a:cubicBezTo>
                  <a:pt x="1477572" y="1515310"/>
                  <a:pt x="1473546" y="1496791"/>
                  <a:pt x="1473546" y="1496791"/>
                </a:cubicBezTo>
                <a:lnTo>
                  <a:pt x="753683" y="1499206"/>
                </a:lnTo>
                <a:cubicBezTo>
                  <a:pt x="582977" y="1503634"/>
                  <a:pt x="376841" y="1497998"/>
                  <a:pt x="0" y="1496791"/>
                </a:cubicBezTo>
                <a:cubicBezTo>
                  <a:pt x="1208" y="1470219"/>
                  <a:pt x="25365" y="1307968"/>
                  <a:pt x="36235" y="1252811"/>
                </a:cubicBezTo>
                <a:cubicBezTo>
                  <a:pt x="47105" y="1197653"/>
                  <a:pt x="51131" y="1178731"/>
                  <a:pt x="65222" y="1165847"/>
                </a:cubicBezTo>
                <a:cubicBezTo>
                  <a:pt x="79314" y="1152964"/>
                  <a:pt x="58781" y="1156185"/>
                  <a:pt x="135276" y="1132028"/>
                </a:cubicBezTo>
                <a:cubicBezTo>
                  <a:pt x="163962" y="1122969"/>
                  <a:pt x="224863" y="1105758"/>
                  <a:pt x="290144" y="1087527"/>
                </a:cubicBezTo>
                <a:lnTo>
                  <a:pt x="304112" y="1083636"/>
                </a:lnTo>
                <a:lnTo>
                  <a:pt x="303372" y="1083362"/>
                </a:lnTo>
                <a:cubicBezTo>
                  <a:pt x="250035" y="1059474"/>
                  <a:pt x="235798" y="1030931"/>
                  <a:pt x="236630" y="1016244"/>
                </a:cubicBezTo>
                <a:cubicBezTo>
                  <a:pt x="261903" y="1014027"/>
                  <a:pt x="301808" y="990971"/>
                  <a:pt x="327081" y="965698"/>
                </a:cubicBezTo>
                <a:cubicBezTo>
                  <a:pt x="352354" y="940425"/>
                  <a:pt x="385165" y="913378"/>
                  <a:pt x="388268" y="864605"/>
                </a:cubicBezTo>
                <a:cubicBezTo>
                  <a:pt x="391372" y="815832"/>
                  <a:pt x="353241" y="758636"/>
                  <a:pt x="345703" y="673062"/>
                </a:cubicBezTo>
                <a:cubicBezTo>
                  <a:pt x="338166" y="587488"/>
                  <a:pt x="328854" y="438953"/>
                  <a:pt x="343042" y="351163"/>
                </a:cubicBezTo>
                <a:cubicBezTo>
                  <a:pt x="357231" y="263373"/>
                  <a:pt x="391372" y="196864"/>
                  <a:pt x="430834" y="146318"/>
                </a:cubicBezTo>
                <a:cubicBezTo>
                  <a:pt x="470295" y="95772"/>
                  <a:pt x="515964" y="72272"/>
                  <a:pt x="579812" y="47886"/>
                </a:cubicBezTo>
                <a:cubicBezTo>
                  <a:pt x="643659" y="23500"/>
                  <a:pt x="753619" y="0"/>
                  <a:pt x="813920" y="0"/>
                </a:cubicBezTo>
                <a:close/>
              </a:path>
            </a:pathLst>
          </a:custGeom>
          <a:solidFill>
            <a:srgbClr val="1B436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en-US" sz="1800">
              <a:latin typeface="Impact" panose="020B0806030902050204" pitchFamily="34" charset="0"/>
              <a:ea typeface="微软雅黑" panose="020B0503020204020204" pitchFamily="34" charset="-122"/>
            </a:endParaRPr>
          </a:p>
        </p:txBody>
      </p:sp>
      <p:grpSp>
        <p:nvGrpSpPr>
          <p:cNvPr id="19" name="组合 18"/>
          <p:cNvGrpSpPr>
            <a:grpSpLocks noChangeAspect="1"/>
          </p:cNvGrpSpPr>
          <p:nvPr>
            <p:custDataLst>
              <p:tags r:id="rId1"/>
            </p:custDataLst>
          </p:nvPr>
        </p:nvGrpSpPr>
        <p:grpSpPr>
          <a:xfrm>
            <a:off x="1017270" y="1551305"/>
            <a:ext cx="796290" cy="796290"/>
            <a:chOff x="2361414" y="1854736"/>
            <a:chExt cx="1603375" cy="1603375"/>
          </a:xfrm>
          <a:solidFill>
            <a:srgbClr val="1B4367"/>
          </a:solidFill>
        </p:grpSpPr>
        <p:sp>
          <p:nvSpPr>
            <p:cNvPr id="20" name="Rectangle 3"/>
            <p:cNvSpPr/>
            <p:nvPr>
              <p:custDataLst>
                <p:tags r:id="rId2"/>
              </p:custDataLst>
            </p:nvPr>
          </p:nvSpPr>
          <p:spPr>
            <a:xfrm>
              <a:off x="2361414" y="1854736"/>
              <a:ext cx="1603375" cy="1603375"/>
            </a:xfrm>
            <a:prstGeom prst="flowChartConnector">
              <a:avLst/>
            </a:prstGeom>
            <a:grpFill/>
            <a:ln w="9525">
              <a:noFill/>
              <a:miter/>
            </a:ln>
          </p:spPr>
          <p:txBody>
            <a:bodyPr anchor="ctr"/>
            <a:p>
              <a:pPr lvl="0" algn="ctr" eaLnBrk="1" hangingPunct="1"/>
              <a:endParaRPr lang="en-US" altLang="zh-CN" sz="1000" dirty="0">
                <a:solidFill>
                  <a:srgbClr val="FFFFFF"/>
                </a:solidFill>
                <a:cs typeface="+mn-ea"/>
                <a:sym typeface="+mn-lt"/>
              </a:endParaRPr>
            </a:p>
          </p:txBody>
        </p:sp>
        <p:sp>
          <p:nvSpPr>
            <p:cNvPr id="22" name="Freeform 220"/>
            <p:cNvSpPr/>
            <p:nvPr>
              <p:custDataLst>
                <p:tags r:id="rId3"/>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p>
              <a:endParaRPr lang="zh-CN" altLang="en-US">
                <a:cs typeface="+mn-ea"/>
                <a:sym typeface="+mn-lt"/>
              </a:endParaRPr>
            </a:p>
          </p:txBody>
        </p:sp>
      </p:grpSp>
      <p:sp>
        <p:nvSpPr>
          <p:cNvPr id="35" name="TextBox 13"/>
          <p:cNvSpPr txBox="1"/>
          <p:nvPr>
            <p:custDataLst>
              <p:tags r:id="rId4"/>
            </p:custDataLst>
          </p:nvPr>
        </p:nvSpPr>
        <p:spPr>
          <a:xfrm>
            <a:off x="1965325" y="1795780"/>
            <a:ext cx="3505200" cy="307340"/>
          </a:xfrm>
          <a:prstGeom prst="rect">
            <a:avLst/>
          </a:prstGeom>
          <a:noFill/>
          <a:ln w="9525">
            <a:noFill/>
            <a:miter/>
          </a:ln>
        </p:spPr>
        <p:txBody>
          <a:bodyPr wrap="square" lIns="0" tIns="0" rIns="0" bIns="0">
            <a:spAutoFit/>
          </a:bodyPr>
          <a:p>
            <a:pPr defTabSz="683260">
              <a:spcBef>
                <a:spcPct val="20000"/>
              </a:spcBef>
            </a:pPr>
            <a:r>
              <a:rPr lang="zh-CN" altLang="en-US" sz="2000" b="1" dirty="0">
                <a:solidFill>
                  <a:srgbClr val="1B4367"/>
                </a:solidFill>
                <a:cs typeface="+mn-ea"/>
                <a:sym typeface="+mn-lt"/>
              </a:rPr>
              <a:t>（二）制定行动计划方案</a:t>
            </a:r>
            <a:endParaRPr lang="zh-CN" altLang="en-US" sz="20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53" presetClass="entr" presetSubtype="528"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childTnLst>
                          </p:cTn>
                        </p:par>
                        <p:par>
                          <p:cTn id="29" fill="hold">
                            <p:stCondLst>
                              <p:cond delay="2200"/>
                            </p:stCondLst>
                            <p:childTnLst>
                              <p:par>
                                <p:cTn id="30" presetID="42"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anim calcmode="lin" valueType="num">
                                      <p:cBhvr>
                                        <p:cTn id="33" dur="500" fill="hold"/>
                                        <p:tgtEl>
                                          <p:spTgt spid="35"/>
                                        </p:tgtEl>
                                        <p:attrNameLst>
                                          <p:attrName>ppt_x</p:attrName>
                                        </p:attrNameLst>
                                      </p:cBhvr>
                                      <p:tavLst>
                                        <p:tav tm="0">
                                          <p:val>
                                            <p:strVal val="#ppt_x"/>
                                          </p:val>
                                        </p:tav>
                                        <p:tav tm="100000">
                                          <p:val>
                                            <p:strVal val="#ppt_x"/>
                                          </p:val>
                                        </p:tav>
                                      </p:tavLst>
                                    </p:anim>
                                    <p:anim calcmode="lin" valueType="num">
                                      <p:cBhvr>
                                        <p:cTn id="34" dur="5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900"/>
                                  </p:stCondLst>
                                  <p:childTnLst>
                                    <p:set>
                                      <p:cBhvr>
                                        <p:cTn id="38" dur="1" fill="hold">
                                          <p:stCondLst>
                                            <p:cond delay="0"/>
                                          </p:stCondLst>
                                        </p:cTn>
                                        <p:tgtEl>
                                          <p:spTgt spid="7"/>
                                        </p:tgtEl>
                                        <p:attrNameLst>
                                          <p:attrName>style.visibility</p:attrName>
                                        </p:attrNameLst>
                                      </p:cBhvr>
                                      <p:to>
                                        <p:strVal val="visible"/>
                                      </p:to>
                                    </p:set>
                                    <p:animEffect transition="in" filter="wipe(up)">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900"/>
                                  </p:stCondLst>
                                  <p:childTnLst>
                                    <p:set>
                                      <p:cBhvr>
                                        <p:cTn id="43" dur="1" fill="hold">
                                          <p:stCondLst>
                                            <p:cond delay="0"/>
                                          </p:stCondLst>
                                        </p:cTn>
                                        <p:tgtEl>
                                          <p:spTgt spid="5"/>
                                        </p:tgtEl>
                                        <p:attrNameLst>
                                          <p:attrName>style.visibility</p:attrName>
                                        </p:attrNameLst>
                                      </p:cBhvr>
                                      <p:to>
                                        <p:strVal val="visible"/>
                                      </p:to>
                                    </p:set>
                                    <p:animEffect transition="in" filter="wipe(up)">
                                      <p:cBhvr>
                                        <p:cTn id="4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P spid="7" grpId="0"/>
      <p:bldP spid="3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制订职业发展行动计划</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13410" y="849630"/>
            <a:ext cx="775462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一、制订职业行动计划</a:t>
            </a:r>
            <a:endParaRPr lang="zh-CN" altLang="en-US" sz="3200" b="1">
              <a:solidFill>
                <a:srgbClr val="1D4865"/>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282893" y="2347595"/>
            <a:ext cx="8578215" cy="1167130"/>
          </a:xfrm>
          <a:prstGeom prst="rect">
            <a:avLst/>
          </a:prstGeom>
          <a:noFill/>
          <a:ln w="9525">
            <a:noFill/>
            <a:miter lim="800000"/>
          </a:ln>
        </p:spPr>
        <p:txBody>
          <a:bodyPr wrap="square">
            <a:noAutofit/>
          </a:bodyPr>
          <a:p>
            <a:pPr indent="457200" fontAlgn="auto">
              <a:lnSpc>
                <a:spcPts val="2660"/>
              </a:lnSpc>
            </a:pPr>
            <a:r>
              <a:rPr lang="zh-CN" altLang="en-US" sz="1800" b="1">
                <a:solidFill>
                  <a:srgbClr val="1D4865"/>
                </a:solidFill>
                <a:latin typeface="微软雅黑" panose="020B0503020204020204" pitchFamily="34" charset="-122"/>
                <a:ea typeface="微软雅黑" panose="020B0503020204020204" pitchFamily="34" charset="-122"/>
              </a:rPr>
              <a:t>2. 撰写行动计划书</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计划书应包含：题目、职业方向与总体目标、社会环境分析、学校分析、自身条件及潜力测评、角色及建议、目标分解、成功标准、差距、缩小差距的方案。</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9" name="组合 18"/>
          <p:cNvGrpSpPr>
            <a:grpSpLocks noChangeAspect="1"/>
          </p:cNvGrpSpPr>
          <p:nvPr>
            <p:custDataLst>
              <p:tags r:id="rId1"/>
            </p:custDataLst>
          </p:nvPr>
        </p:nvGrpSpPr>
        <p:grpSpPr>
          <a:xfrm>
            <a:off x="1017270" y="1551305"/>
            <a:ext cx="796290" cy="796290"/>
            <a:chOff x="2361414" y="1854736"/>
            <a:chExt cx="1603375" cy="1603375"/>
          </a:xfrm>
          <a:solidFill>
            <a:srgbClr val="1B4367"/>
          </a:solidFill>
        </p:grpSpPr>
        <p:sp>
          <p:nvSpPr>
            <p:cNvPr id="20" name="Rectangle 3"/>
            <p:cNvSpPr/>
            <p:nvPr>
              <p:custDataLst>
                <p:tags r:id="rId2"/>
              </p:custDataLst>
            </p:nvPr>
          </p:nvSpPr>
          <p:spPr>
            <a:xfrm>
              <a:off x="2361414" y="1854736"/>
              <a:ext cx="1603375" cy="1603375"/>
            </a:xfrm>
            <a:prstGeom prst="flowChartConnector">
              <a:avLst/>
            </a:prstGeom>
            <a:grpFill/>
            <a:ln w="9525">
              <a:noFill/>
              <a:miter/>
            </a:ln>
          </p:spPr>
          <p:txBody>
            <a:bodyPr anchor="ctr"/>
            <a:p>
              <a:pPr lvl="0" algn="ctr" eaLnBrk="1" hangingPunct="1"/>
              <a:endParaRPr lang="en-US" altLang="zh-CN" sz="1000" dirty="0">
                <a:solidFill>
                  <a:srgbClr val="FFFFFF"/>
                </a:solidFill>
                <a:cs typeface="+mn-ea"/>
                <a:sym typeface="+mn-lt"/>
              </a:endParaRPr>
            </a:p>
          </p:txBody>
        </p:sp>
        <p:sp>
          <p:nvSpPr>
            <p:cNvPr id="22" name="Freeform 220"/>
            <p:cNvSpPr/>
            <p:nvPr>
              <p:custDataLst>
                <p:tags r:id="rId3"/>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p>
              <a:endParaRPr lang="zh-CN" altLang="en-US">
                <a:cs typeface="+mn-ea"/>
                <a:sym typeface="+mn-lt"/>
              </a:endParaRPr>
            </a:p>
          </p:txBody>
        </p:sp>
      </p:grpSp>
      <p:sp>
        <p:nvSpPr>
          <p:cNvPr id="35" name="TextBox 13"/>
          <p:cNvSpPr txBox="1"/>
          <p:nvPr>
            <p:custDataLst>
              <p:tags r:id="rId4"/>
            </p:custDataLst>
          </p:nvPr>
        </p:nvSpPr>
        <p:spPr>
          <a:xfrm>
            <a:off x="1965325" y="1795780"/>
            <a:ext cx="3505200" cy="307340"/>
          </a:xfrm>
          <a:prstGeom prst="rect">
            <a:avLst/>
          </a:prstGeom>
          <a:noFill/>
          <a:ln w="9525">
            <a:noFill/>
            <a:miter/>
          </a:ln>
        </p:spPr>
        <p:txBody>
          <a:bodyPr wrap="square" lIns="0" tIns="0" rIns="0" bIns="0">
            <a:spAutoFit/>
          </a:bodyPr>
          <a:p>
            <a:pPr defTabSz="683260">
              <a:spcBef>
                <a:spcPct val="20000"/>
              </a:spcBef>
            </a:pPr>
            <a:r>
              <a:rPr lang="zh-CN" altLang="en-US" sz="2000" b="1" dirty="0">
                <a:solidFill>
                  <a:srgbClr val="1B4367"/>
                </a:solidFill>
                <a:cs typeface="+mn-ea"/>
                <a:sym typeface="+mn-lt"/>
              </a:rPr>
              <a:t>（二）制定行动计划方案</a:t>
            </a:r>
            <a:endParaRPr lang="zh-CN" altLang="en-US" sz="2000" b="1" dirty="0">
              <a:solidFill>
                <a:srgbClr val="1B4367"/>
              </a:solidFill>
              <a:cs typeface="+mn-ea"/>
              <a:sym typeface="+mn-lt"/>
            </a:endParaRPr>
          </a:p>
        </p:txBody>
      </p:sp>
      <p:sp>
        <p:nvSpPr>
          <p:cNvPr id="4" name="矩形 3"/>
          <p:cNvSpPr/>
          <p:nvPr/>
        </p:nvSpPr>
        <p:spPr>
          <a:xfrm>
            <a:off x="2653665" y="3514725"/>
            <a:ext cx="3394075" cy="1297305"/>
          </a:xfrm>
          <a:prstGeom prst="rect">
            <a:avLst/>
          </a:prstGeom>
          <a:blipFill dpi="0" rotWithShape="1">
            <a:blip r:embed="rId5"/>
            <a:srcRect/>
            <a:stretch>
              <a:fillRect t="-50000" b="-5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53" presetClass="entr" presetSubtype="528"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childTnLst>
                          </p:cTn>
                        </p:par>
                        <p:par>
                          <p:cTn id="29" fill="hold">
                            <p:stCondLst>
                              <p:cond delay="2200"/>
                            </p:stCondLst>
                            <p:childTnLst>
                              <p:par>
                                <p:cTn id="30" presetID="42"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anim calcmode="lin" valueType="num">
                                      <p:cBhvr>
                                        <p:cTn id="33" dur="500" fill="hold"/>
                                        <p:tgtEl>
                                          <p:spTgt spid="35"/>
                                        </p:tgtEl>
                                        <p:attrNameLst>
                                          <p:attrName>ppt_x</p:attrName>
                                        </p:attrNameLst>
                                      </p:cBhvr>
                                      <p:tavLst>
                                        <p:tav tm="0">
                                          <p:val>
                                            <p:strVal val="#ppt_x"/>
                                          </p:val>
                                        </p:tav>
                                        <p:tav tm="100000">
                                          <p:val>
                                            <p:strVal val="#ppt_x"/>
                                          </p:val>
                                        </p:tav>
                                      </p:tavLst>
                                    </p:anim>
                                    <p:anim calcmode="lin" valueType="num">
                                      <p:cBhvr>
                                        <p:cTn id="34" dur="5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90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3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制订职业发展行动计划</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13410" y="849630"/>
            <a:ext cx="775462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一、制订职业行动计划</a:t>
            </a:r>
            <a:endParaRPr lang="zh-CN" altLang="en-US" sz="3200" b="1">
              <a:solidFill>
                <a:srgbClr val="1D4865"/>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927100" y="2465705"/>
            <a:ext cx="5692140" cy="2310130"/>
          </a:xfrm>
          <a:prstGeom prst="rect">
            <a:avLst/>
          </a:prstGeom>
          <a:noFill/>
          <a:ln w="9525">
            <a:noFill/>
            <a:miter lim="800000"/>
          </a:ln>
        </p:spPr>
        <p:txBody>
          <a:bodyPr wrap="square">
            <a:noAutofit/>
          </a:bodyPr>
          <a:p>
            <a:pPr indent="457200" fontAlgn="auto">
              <a:lnSpc>
                <a:spcPts val="2660"/>
              </a:lnSpc>
            </a:pPr>
            <a:r>
              <a:rPr lang="zh-CN" altLang="en-US" sz="1800" b="1">
                <a:solidFill>
                  <a:srgbClr val="1D4865"/>
                </a:solidFill>
                <a:latin typeface="微软雅黑" panose="020B0503020204020204" pitchFamily="34" charset="-122"/>
                <a:ea typeface="微软雅黑" panose="020B0503020204020204" pitchFamily="34" charset="-122"/>
              </a:rPr>
              <a:t>3. 行动起来</a:t>
            </a:r>
            <a:endParaRPr lang="zh-CN" altLang="en-US" sz="18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（1）思考—阅读—实践应用。</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（2）记日记或日志。</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（3）构思草图。</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（4）与别的同学合作思考讨论或参与网络讨论。</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9" name="组合 18"/>
          <p:cNvGrpSpPr>
            <a:grpSpLocks noChangeAspect="1"/>
          </p:cNvGrpSpPr>
          <p:nvPr>
            <p:custDataLst>
              <p:tags r:id="rId1"/>
            </p:custDataLst>
          </p:nvPr>
        </p:nvGrpSpPr>
        <p:grpSpPr>
          <a:xfrm>
            <a:off x="1017270" y="1551305"/>
            <a:ext cx="796290" cy="796290"/>
            <a:chOff x="2361414" y="1854736"/>
            <a:chExt cx="1603375" cy="1603375"/>
          </a:xfrm>
          <a:solidFill>
            <a:srgbClr val="1B4367"/>
          </a:solidFill>
        </p:grpSpPr>
        <p:sp>
          <p:nvSpPr>
            <p:cNvPr id="20" name="Rectangle 3"/>
            <p:cNvSpPr/>
            <p:nvPr>
              <p:custDataLst>
                <p:tags r:id="rId2"/>
              </p:custDataLst>
            </p:nvPr>
          </p:nvSpPr>
          <p:spPr>
            <a:xfrm>
              <a:off x="2361414" y="1854736"/>
              <a:ext cx="1603375" cy="1603375"/>
            </a:xfrm>
            <a:prstGeom prst="flowChartConnector">
              <a:avLst/>
            </a:prstGeom>
            <a:grpFill/>
            <a:ln w="9525">
              <a:noFill/>
              <a:miter/>
            </a:ln>
          </p:spPr>
          <p:txBody>
            <a:bodyPr anchor="ctr"/>
            <a:p>
              <a:pPr lvl="0" algn="ctr" eaLnBrk="1" hangingPunct="1"/>
              <a:endParaRPr lang="en-US" altLang="zh-CN" sz="1000" dirty="0">
                <a:solidFill>
                  <a:srgbClr val="FFFFFF"/>
                </a:solidFill>
                <a:cs typeface="+mn-ea"/>
                <a:sym typeface="+mn-lt"/>
              </a:endParaRPr>
            </a:p>
          </p:txBody>
        </p:sp>
        <p:sp>
          <p:nvSpPr>
            <p:cNvPr id="22" name="Freeform 220"/>
            <p:cNvSpPr/>
            <p:nvPr>
              <p:custDataLst>
                <p:tags r:id="rId3"/>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p>
              <a:endParaRPr lang="zh-CN" altLang="en-US">
                <a:cs typeface="+mn-ea"/>
                <a:sym typeface="+mn-lt"/>
              </a:endParaRPr>
            </a:p>
          </p:txBody>
        </p:sp>
      </p:grpSp>
      <p:sp>
        <p:nvSpPr>
          <p:cNvPr id="35" name="TextBox 13"/>
          <p:cNvSpPr txBox="1"/>
          <p:nvPr>
            <p:custDataLst>
              <p:tags r:id="rId4"/>
            </p:custDataLst>
          </p:nvPr>
        </p:nvSpPr>
        <p:spPr>
          <a:xfrm>
            <a:off x="1965325" y="1795780"/>
            <a:ext cx="3505200" cy="307340"/>
          </a:xfrm>
          <a:prstGeom prst="rect">
            <a:avLst/>
          </a:prstGeom>
          <a:noFill/>
          <a:ln w="9525">
            <a:noFill/>
            <a:miter/>
          </a:ln>
        </p:spPr>
        <p:txBody>
          <a:bodyPr wrap="square" lIns="0" tIns="0" rIns="0" bIns="0">
            <a:spAutoFit/>
          </a:bodyPr>
          <a:p>
            <a:pPr defTabSz="683260">
              <a:spcBef>
                <a:spcPct val="20000"/>
              </a:spcBef>
            </a:pPr>
            <a:r>
              <a:rPr lang="zh-CN" altLang="en-US" sz="2000" b="1" dirty="0">
                <a:solidFill>
                  <a:srgbClr val="1B4367"/>
                </a:solidFill>
                <a:cs typeface="+mn-ea"/>
                <a:sym typeface="+mn-lt"/>
              </a:rPr>
              <a:t>（二）制定行动计划方案</a:t>
            </a:r>
            <a:endParaRPr lang="zh-CN" altLang="en-US" sz="2000" b="1" dirty="0">
              <a:solidFill>
                <a:srgbClr val="1B4367"/>
              </a:solidFill>
              <a:cs typeface="+mn-ea"/>
              <a:sym typeface="+mn-lt"/>
            </a:endParaRPr>
          </a:p>
        </p:txBody>
      </p:sp>
      <p:sp>
        <p:nvSpPr>
          <p:cNvPr id="5" name="矩形 4"/>
          <p:cNvSpPr>
            <a:spLocks noChangeAspect="1"/>
          </p:cNvSpPr>
          <p:nvPr/>
        </p:nvSpPr>
        <p:spPr>
          <a:xfrm>
            <a:off x="6619240" y="1209040"/>
            <a:ext cx="1748790" cy="3191510"/>
          </a:xfrm>
          <a:prstGeom prst="rect">
            <a:avLst/>
          </a:prstGeom>
          <a:blipFill dpi="0" rotWithShape="1">
            <a:blip r:embed="rId5"/>
            <a:srcRect/>
            <a:stretch>
              <a:fillRect l="-50000" r="-8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53" presetClass="entr" presetSubtype="528"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childTnLst>
                          </p:cTn>
                        </p:par>
                        <p:par>
                          <p:cTn id="29" fill="hold">
                            <p:stCondLst>
                              <p:cond delay="2200"/>
                            </p:stCondLst>
                            <p:childTnLst>
                              <p:par>
                                <p:cTn id="30" presetID="42"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anim calcmode="lin" valueType="num">
                                      <p:cBhvr>
                                        <p:cTn id="33" dur="500" fill="hold"/>
                                        <p:tgtEl>
                                          <p:spTgt spid="35"/>
                                        </p:tgtEl>
                                        <p:attrNameLst>
                                          <p:attrName>ppt_x</p:attrName>
                                        </p:attrNameLst>
                                      </p:cBhvr>
                                      <p:tavLst>
                                        <p:tav tm="0">
                                          <p:val>
                                            <p:strVal val="#ppt_x"/>
                                          </p:val>
                                        </p:tav>
                                        <p:tav tm="100000">
                                          <p:val>
                                            <p:strVal val="#ppt_x"/>
                                          </p:val>
                                        </p:tav>
                                      </p:tavLst>
                                    </p:anim>
                                    <p:anim calcmode="lin" valueType="num">
                                      <p:cBhvr>
                                        <p:cTn id="34" dur="5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90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3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3570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制订职业发展行动计划</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25805" y="847725"/>
            <a:ext cx="4923155"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一、制订职业行动计划</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2127885" y="2347595"/>
            <a:ext cx="3034665" cy="2170430"/>
          </a:xfrm>
          <a:prstGeom prst="rect">
            <a:avLst/>
          </a:prstGeom>
          <a:noFill/>
          <a:ln w="9525">
            <a:noFill/>
            <a:miter lim="800000"/>
          </a:ln>
        </p:spPr>
        <p:txBody>
          <a:bodyPr wrap="square">
            <a:noAutofit/>
          </a:bodyPr>
          <a:p>
            <a:pPr indent="457200" fontAlgn="auto">
              <a:lnSpc>
                <a:spcPts val="2660"/>
              </a:lnSpc>
            </a:pPr>
            <a:r>
              <a:rPr lang="en-US" altLang="zh-CN" sz="1800" b="1">
                <a:solidFill>
                  <a:srgbClr val="1D4865"/>
                </a:solidFill>
                <a:latin typeface="微软雅黑" panose="020B0503020204020204" pitchFamily="34" charset="-122"/>
                <a:ea typeface="微软雅黑" panose="020B0503020204020204" pitchFamily="34" charset="-122"/>
              </a:rPr>
              <a:t>4. 时常反思</a:t>
            </a:r>
            <a:endParaRPr lang="en-US" altLang="zh-CN" sz="18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lang="en-US" sz="1800">
                <a:solidFill>
                  <a:schemeClr val="tx1"/>
                </a:solidFill>
                <a:latin typeface="微软雅黑" panose="020B0503020204020204" pitchFamily="34" charset="-122"/>
                <a:ea typeface="微软雅黑" panose="020B0503020204020204" pitchFamily="34" charset="-122"/>
              </a:rPr>
              <a:t>·  </a:t>
            </a:r>
            <a:r>
              <a:rPr sz="1800">
                <a:solidFill>
                  <a:schemeClr val="tx1"/>
                </a:solidFill>
                <a:latin typeface="微软雅黑" panose="020B0503020204020204" pitchFamily="34" charset="-122"/>
                <a:ea typeface="微软雅黑" panose="020B0503020204020204" pitchFamily="34" charset="-122"/>
              </a:rPr>
              <a:t>发生了什么事？</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en-US" sz="1800">
                <a:solidFill>
                  <a:schemeClr val="tx1"/>
                </a:solidFill>
                <a:latin typeface="微软雅黑" panose="020B0503020204020204" pitchFamily="34" charset="-122"/>
                <a:ea typeface="微软雅黑" panose="020B0503020204020204" pitchFamily="34" charset="-122"/>
              </a:rPr>
              <a:t>·  </a:t>
            </a:r>
            <a:r>
              <a:rPr sz="1800">
                <a:solidFill>
                  <a:schemeClr val="tx1"/>
                </a:solidFill>
                <a:latin typeface="微软雅黑" panose="020B0503020204020204" pitchFamily="34" charset="-122"/>
                <a:ea typeface="微软雅黑" panose="020B0503020204020204" pitchFamily="34" charset="-122"/>
              </a:rPr>
              <a:t>为什么会发生？</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en-US" sz="1800">
                <a:solidFill>
                  <a:schemeClr val="tx1"/>
                </a:solidFill>
                <a:latin typeface="微软雅黑" panose="020B0503020204020204" pitchFamily="34" charset="-122"/>
                <a:ea typeface="微软雅黑" panose="020B0503020204020204" pitchFamily="34" charset="-122"/>
              </a:rPr>
              <a:t>·  </a:t>
            </a:r>
            <a:r>
              <a:rPr sz="1800">
                <a:solidFill>
                  <a:schemeClr val="tx1"/>
                </a:solidFill>
                <a:latin typeface="微软雅黑" panose="020B0503020204020204" pitchFamily="34" charset="-122"/>
                <a:ea typeface="微软雅黑" panose="020B0503020204020204" pitchFamily="34" charset="-122"/>
              </a:rPr>
              <a:t>后果如何？</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en-US" sz="1800">
                <a:solidFill>
                  <a:schemeClr val="tx1"/>
                </a:solidFill>
                <a:latin typeface="微软雅黑" panose="020B0503020204020204" pitchFamily="34" charset="-122"/>
                <a:ea typeface="微软雅黑" panose="020B0503020204020204" pitchFamily="34" charset="-122"/>
              </a:rPr>
              <a:t>·  </a:t>
            </a:r>
            <a:r>
              <a:rPr sz="1800">
                <a:solidFill>
                  <a:schemeClr val="tx1"/>
                </a:solidFill>
                <a:latin typeface="微软雅黑" panose="020B0503020204020204" pitchFamily="34" charset="-122"/>
                <a:ea typeface="微软雅黑" panose="020B0503020204020204" pitchFamily="34" charset="-122"/>
              </a:rPr>
              <a:t>当前情况如何？</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en-US" sz="1800">
                <a:solidFill>
                  <a:schemeClr val="tx1"/>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rPr>
              <a:t>我该如何改进？</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7" name="矩形 6"/>
          <p:cNvSpPr>
            <a:spLocks noChangeArrowheads="1"/>
          </p:cNvSpPr>
          <p:nvPr/>
        </p:nvSpPr>
        <p:spPr bwMode="auto">
          <a:xfrm>
            <a:off x="7122795" y="1165860"/>
            <a:ext cx="1718310" cy="1778000"/>
          </a:xfrm>
          <a:prstGeom prst="rect">
            <a:avLst/>
          </a:prstGeom>
          <a:noFill/>
          <a:ln w="9525">
            <a:noFill/>
            <a:miter lim="800000"/>
          </a:ln>
        </p:spPr>
        <p:txBody>
          <a:bodyPr wrap="square">
            <a:noAutofit/>
          </a:bodyPr>
          <a:p>
            <a:pPr indent="457200" fontAlgn="auto">
              <a:lnSpc>
                <a:spcPts val="2660"/>
              </a:lnSpc>
            </a:pPr>
            <a:endParaRPr lang="zh-CN" sz="96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endParaRPr lang="zh-CN" sz="96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endParaRPr lang="zh-CN" sz="96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endParaRPr lang="zh-CN" sz="96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lang="zh-CN" sz="9600" b="1">
                <a:solidFill>
                  <a:srgbClr val="1D4865"/>
                </a:solidFill>
                <a:latin typeface="微软雅黑" panose="020B0503020204020204" pitchFamily="34" charset="-122"/>
                <a:ea typeface="微软雅黑" panose="020B0503020204020204" pitchFamily="34" charset="-122"/>
              </a:rPr>
              <a:t>？</a:t>
            </a:r>
            <a:endParaRPr lang="zh-CN" sz="9600" b="1">
              <a:solidFill>
                <a:srgbClr val="1D4865"/>
              </a:solidFill>
              <a:latin typeface="微软雅黑" panose="020B0503020204020204" pitchFamily="34" charset="-122"/>
              <a:ea typeface="微软雅黑" panose="020B0503020204020204" pitchFamily="34" charset="-122"/>
            </a:endParaRPr>
          </a:p>
        </p:txBody>
      </p:sp>
      <p:sp>
        <p:nvSpPr>
          <p:cNvPr id="146" name="任意多边形 145"/>
          <p:cNvSpPr/>
          <p:nvPr/>
        </p:nvSpPr>
        <p:spPr>
          <a:xfrm>
            <a:off x="6513229" y="2554373"/>
            <a:ext cx="1060604" cy="1081208"/>
          </a:xfrm>
          <a:custGeom>
            <a:avLst/>
            <a:gdLst>
              <a:gd name="connsiteX0" fmla="*/ 830946 w 1476341"/>
              <a:gd name="connsiteY0" fmla="*/ 1111899 h 1505021"/>
              <a:gd name="connsiteX1" fmla="*/ 816806 w 1476341"/>
              <a:gd name="connsiteY1" fmla="*/ 1119638 h 1505021"/>
              <a:gd name="connsiteX2" fmla="*/ 769179 w 1476341"/>
              <a:gd name="connsiteY2" fmla="*/ 1207749 h 1505021"/>
              <a:gd name="connsiteX3" fmla="*/ 709643 w 1476341"/>
              <a:gd name="connsiteY3" fmla="*/ 1339916 h 1505021"/>
              <a:gd name="connsiteX4" fmla="*/ 651301 w 1476341"/>
              <a:gd name="connsiteY4" fmla="*/ 1243473 h 1505021"/>
              <a:gd name="connsiteX5" fmla="*/ 560806 w 1476341"/>
              <a:gd name="connsiteY5" fmla="*/ 1131545 h 1505021"/>
              <a:gd name="connsiteX6" fmla="*/ 464359 w 1476341"/>
              <a:gd name="connsiteY6" fmla="*/ 1236327 h 1505021"/>
              <a:gd name="connsiteX7" fmla="*/ 587001 w 1476341"/>
              <a:gd name="connsiteY7" fmla="*/ 1239900 h 1505021"/>
              <a:gd name="connsiteX8" fmla="*/ 709643 w 1476341"/>
              <a:gd name="connsiteY8" fmla="*/ 1447079 h 1505021"/>
              <a:gd name="connsiteX9" fmla="*/ 844191 w 1476341"/>
              <a:gd name="connsiteY9" fmla="*/ 1220850 h 1505021"/>
              <a:gd name="connsiteX10" fmla="*/ 946591 w 1476341"/>
              <a:gd name="connsiteY10" fmla="*/ 1231564 h 1505021"/>
              <a:gd name="connsiteX11" fmla="*/ 906108 w 1476341"/>
              <a:gd name="connsiteY11" fmla="*/ 1155359 h 1505021"/>
              <a:gd name="connsiteX12" fmla="*/ 846573 w 1476341"/>
              <a:gd name="connsiteY12" fmla="*/ 1119638 h 1505021"/>
              <a:gd name="connsiteX13" fmla="*/ 830946 w 1476341"/>
              <a:gd name="connsiteY13" fmla="*/ 1111899 h 1505021"/>
              <a:gd name="connsiteX14" fmla="*/ 813920 w 1476341"/>
              <a:gd name="connsiteY14" fmla="*/ 0 h 1505021"/>
              <a:gd name="connsiteX15" fmla="*/ 941615 w 1476341"/>
              <a:gd name="connsiteY15" fmla="*/ 47885 h 1505021"/>
              <a:gd name="connsiteX16" fmla="*/ 986841 w 1476341"/>
              <a:gd name="connsiteY16" fmla="*/ 101092 h 1505021"/>
              <a:gd name="connsiteX17" fmla="*/ 1034727 w 1476341"/>
              <a:gd name="connsiteY17" fmla="*/ 135676 h 1505021"/>
              <a:gd name="connsiteX18" fmla="*/ 1117197 w 1476341"/>
              <a:gd name="connsiteY18" fmla="*/ 281994 h 1505021"/>
              <a:gd name="connsiteX19" fmla="*/ 1162423 w 1476341"/>
              <a:gd name="connsiteY19" fmla="*/ 558668 h 1505021"/>
              <a:gd name="connsiteX20" fmla="*/ 1127838 w 1476341"/>
              <a:gd name="connsiteY20" fmla="*/ 755532 h 1505021"/>
              <a:gd name="connsiteX21" fmla="*/ 1106556 w 1476341"/>
              <a:gd name="connsiteY21" fmla="*/ 883228 h 1505021"/>
              <a:gd name="connsiteX22" fmla="*/ 1181045 w 1476341"/>
              <a:gd name="connsiteY22" fmla="*/ 978999 h 1505021"/>
              <a:gd name="connsiteX23" fmla="*/ 1268836 w 1476341"/>
              <a:gd name="connsiteY23" fmla="*/ 1013584 h 1505021"/>
              <a:gd name="connsiteX24" fmla="*/ 1206672 w 1476341"/>
              <a:gd name="connsiteY24" fmla="*/ 1072817 h 1505021"/>
              <a:gd name="connsiteX25" fmla="*/ 1165069 w 1476341"/>
              <a:gd name="connsiteY25" fmla="*/ 1087160 h 1505021"/>
              <a:gd name="connsiteX26" fmla="*/ 1207372 w 1476341"/>
              <a:gd name="connsiteY26" fmla="*/ 1098058 h 1505021"/>
              <a:gd name="connsiteX27" fmla="*/ 1273047 w 1476341"/>
              <a:gd name="connsiteY27" fmla="*/ 1115118 h 1505021"/>
              <a:gd name="connsiteX28" fmla="*/ 1355179 w 1476341"/>
              <a:gd name="connsiteY28" fmla="*/ 1141691 h 1505021"/>
              <a:gd name="connsiteX29" fmla="*/ 1425233 w 1476341"/>
              <a:gd name="connsiteY29" fmla="*/ 1168262 h 1505021"/>
              <a:gd name="connsiteX30" fmla="*/ 1446973 w 1476341"/>
              <a:gd name="connsiteY30" fmla="*/ 1262473 h 1505021"/>
              <a:gd name="connsiteX31" fmla="*/ 1463883 w 1476341"/>
              <a:gd name="connsiteY31" fmla="*/ 1385670 h 1505021"/>
              <a:gd name="connsiteX32" fmla="*/ 1475961 w 1476341"/>
              <a:gd name="connsiteY32" fmla="*/ 1496791 h 1505021"/>
              <a:gd name="connsiteX33" fmla="*/ 1473546 w 1476341"/>
              <a:gd name="connsiteY33" fmla="*/ 1496791 h 1505021"/>
              <a:gd name="connsiteX34" fmla="*/ 753683 w 1476341"/>
              <a:gd name="connsiteY34" fmla="*/ 1499206 h 1505021"/>
              <a:gd name="connsiteX35" fmla="*/ 0 w 1476341"/>
              <a:gd name="connsiteY35" fmla="*/ 1496791 h 1505021"/>
              <a:gd name="connsiteX36" fmla="*/ 36235 w 1476341"/>
              <a:gd name="connsiteY36" fmla="*/ 1252811 h 1505021"/>
              <a:gd name="connsiteX37" fmla="*/ 65222 w 1476341"/>
              <a:gd name="connsiteY37" fmla="*/ 1165847 h 1505021"/>
              <a:gd name="connsiteX38" fmla="*/ 135276 w 1476341"/>
              <a:gd name="connsiteY38" fmla="*/ 1132028 h 1505021"/>
              <a:gd name="connsiteX39" fmla="*/ 290144 w 1476341"/>
              <a:gd name="connsiteY39" fmla="*/ 1087527 h 1505021"/>
              <a:gd name="connsiteX40" fmla="*/ 304112 w 1476341"/>
              <a:gd name="connsiteY40" fmla="*/ 1083636 h 1505021"/>
              <a:gd name="connsiteX41" fmla="*/ 303372 w 1476341"/>
              <a:gd name="connsiteY41" fmla="*/ 1083362 h 1505021"/>
              <a:gd name="connsiteX42" fmla="*/ 236630 w 1476341"/>
              <a:gd name="connsiteY42" fmla="*/ 1016244 h 1505021"/>
              <a:gd name="connsiteX43" fmla="*/ 327081 w 1476341"/>
              <a:gd name="connsiteY43" fmla="*/ 965698 h 1505021"/>
              <a:gd name="connsiteX44" fmla="*/ 388268 w 1476341"/>
              <a:gd name="connsiteY44" fmla="*/ 864605 h 1505021"/>
              <a:gd name="connsiteX45" fmla="*/ 345703 w 1476341"/>
              <a:gd name="connsiteY45" fmla="*/ 673062 h 1505021"/>
              <a:gd name="connsiteX46" fmla="*/ 343042 w 1476341"/>
              <a:gd name="connsiteY46" fmla="*/ 351163 h 1505021"/>
              <a:gd name="connsiteX47" fmla="*/ 430834 w 1476341"/>
              <a:gd name="connsiteY47" fmla="*/ 146318 h 1505021"/>
              <a:gd name="connsiteX48" fmla="*/ 579812 w 1476341"/>
              <a:gd name="connsiteY48" fmla="*/ 47886 h 1505021"/>
              <a:gd name="connsiteX49" fmla="*/ 813920 w 1476341"/>
              <a:gd name="connsiteY49" fmla="*/ 0 h 1505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76341" h="1505021">
                <a:moveTo>
                  <a:pt x="830946" y="1111899"/>
                </a:moveTo>
                <a:cubicBezTo>
                  <a:pt x="826976" y="1110808"/>
                  <a:pt x="823255" y="1112296"/>
                  <a:pt x="816806" y="1119638"/>
                </a:cubicBezTo>
                <a:cubicBezTo>
                  <a:pt x="803907" y="1134323"/>
                  <a:pt x="787039" y="1171037"/>
                  <a:pt x="769179" y="1207749"/>
                </a:cubicBezTo>
                <a:cubicBezTo>
                  <a:pt x="751319" y="1244462"/>
                  <a:pt x="723732" y="1304595"/>
                  <a:pt x="709643" y="1339916"/>
                </a:cubicBezTo>
                <a:cubicBezTo>
                  <a:pt x="688409" y="1315709"/>
                  <a:pt x="673726" y="1292489"/>
                  <a:pt x="651301" y="1243473"/>
                </a:cubicBezTo>
                <a:cubicBezTo>
                  <a:pt x="628875" y="1194456"/>
                  <a:pt x="591962" y="1132736"/>
                  <a:pt x="560806" y="1131545"/>
                </a:cubicBezTo>
                <a:cubicBezTo>
                  <a:pt x="529649" y="1130354"/>
                  <a:pt x="486187" y="1189692"/>
                  <a:pt x="464359" y="1236327"/>
                </a:cubicBezTo>
                <a:cubicBezTo>
                  <a:pt x="513969" y="1223430"/>
                  <a:pt x="546121" y="1204775"/>
                  <a:pt x="587001" y="1239900"/>
                </a:cubicBezTo>
                <a:cubicBezTo>
                  <a:pt x="621729" y="1277605"/>
                  <a:pt x="677493" y="1373658"/>
                  <a:pt x="709643" y="1447079"/>
                </a:cubicBezTo>
                <a:cubicBezTo>
                  <a:pt x="763224" y="1363338"/>
                  <a:pt x="807478" y="1257562"/>
                  <a:pt x="844191" y="1220850"/>
                </a:cubicBezTo>
                <a:cubicBezTo>
                  <a:pt x="883286" y="1215093"/>
                  <a:pt x="898967" y="1222238"/>
                  <a:pt x="946591" y="1231564"/>
                </a:cubicBezTo>
                <a:cubicBezTo>
                  <a:pt x="941831" y="1202789"/>
                  <a:pt x="922778" y="1174014"/>
                  <a:pt x="906108" y="1155359"/>
                </a:cubicBezTo>
                <a:cubicBezTo>
                  <a:pt x="889437" y="1136705"/>
                  <a:pt x="861457" y="1125592"/>
                  <a:pt x="846573" y="1119638"/>
                </a:cubicBezTo>
                <a:cubicBezTo>
                  <a:pt x="839132" y="1116661"/>
                  <a:pt x="834915" y="1112990"/>
                  <a:pt x="830946" y="1111899"/>
                </a:cubicBezTo>
                <a:close/>
                <a:moveTo>
                  <a:pt x="813920" y="0"/>
                </a:moveTo>
                <a:cubicBezTo>
                  <a:pt x="874221" y="0"/>
                  <a:pt x="912795" y="31037"/>
                  <a:pt x="941615" y="47885"/>
                </a:cubicBezTo>
                <a:cubicBezTo>
                  <a:pt x="970435" y="64734"/>
                  <a:pt x="981963" y="81140"/>
                  <a:pt x="986841" y="101092"/>
                </a:cubicBezTo>
                <a:cubicBezTo>
                  <a:pt x="1010340" y="105083"/>
                  <a:pt x="1013001" y="105526"/>
                  <a:pt x="1034727" y="135676"/>
                </a:cubicBezTo>
                <a:cubicBezTo>
                  <a:pt x="1056453" y="165827"/>
                  <a:pt x="1095915" y="211496"/>
                  <a:pt x="1117197" y="281994"/>
                </a:cubicBezTo>
                <a:cubicBezTo>
                  <a:pt x="1138480" y="352493"/>
                  <a:pt x="1160650" y="479745"/>
                  <a:pt x="1162423" y="558668"/>
                </a:cubicBezTo>
                <a:cubicBezTo>
                  <a:pt x="1164196" y="637592"/>
                  <a:pt x="1137150" y="701439"/>
                  <a:pt x="1127838" y="755532"/>
                </a:cubicBezTo>
                <a:cubicBezTo>
                  <a:pt x="1118527" y="809625"/>
                  <a:pt x="1097688" y="845983"/>
                  <a:pt x="1106556" y="883228"/>
                </a:cubicBezTo>
                <a:cubicBezTo>
                  <a:pt x="1115424" y="920472"/>
                  <a:pt x="1153998" y="957273"/>
                  <a:pt x="1181045" y="978999"/>
                </a:cubicBezTo>
                <a:cubicBezTo>
                  <a:pt x="1208092" y="1000726"/>
                  <a:pt x="1237355" y="1011367"/>
                  <a:pt x="1268836" y="1013584"/>
                </a:cubicBezTo>
                <a:cubicBezTo>
                  <a:pt x="1266508" y="1027218"/>
                  <a:pt x="1245226" y="1054071"/>
                  <a:pt x="1206672" y="1072817"/>
                </a:cubicBezTo>
                <a:lnTo>
                  <a:pt x="1165069" y="1087160"/>
                </a:lnTo>
                <a:lnTo>
                  <a:pt x="1207372" y="1098058"/>
                </a:lnTo>
                <a:lnTo>
                  <a:pt x="1273047" y="1115118"/>
                </a:lnTo>
                <a:cubicBezTo>
                  <a:pt x="1310087" y="1125586"/>
                  <a:pt x="1329814" y="1132833"/>
                  <a:pt x="1355179" y="1141691"/>
                </a:cubicBezTo>
                <a:cubicBezTo>
                  <a:pt x="1380544" y="1150548"/>
                  <a:pt x="1409934" y="1148132"/>
                  <a:pt x="1425233" y="1168262"/>
                </a:cubicBezTo>
                <a:cubicBezTo>
                  <a:pt x="1440532" y="1188393"/>
                  <a:pt x="1440532" y="1226238"/>
                  <a:pt x="1446973" y="1262473"/>
                </a:cubicBezTo>
                <a:cubicBezTo>
                  <a:pt x="1453415" y="1298708"/>
                  <a:pt x="1459052" y="1346618"/>
                  <a:pt x="1463883" y="1385670"/>
                </a:cubicBezTo>
                <a:cubicBezTo>
                  <a:pt x="1468715" y="1424724"/>
                  <a:pt x="1474351" y="1478271"/>
                  <a:pt x="1475961" y="1496791"/>
                </a:cubicBezTo>
                <a:cubicBezTo>
                  <a:pt x="1477572" y="1515310"/>
                  <a:pt x="1473546" y="1496791"/>
                  <a:pt x="1473546" y="1496791"/>
                </a:cubicBezTo>
                <a:lnTo>
                  <a:pt x="753683" y="1499206"/>
                </a:lnTo>
                <a:cubicBezTo>
                  <a:pt x="582977" y="1503634"/>
                  <a:pt x="376841" y="1497998"/>
                  <a:pt x="0" y="1496791"/>
                </a:cubicBezTo>
                <a:cubicBezTo>
                  <a:pt x="1208" y="1470219"/>
                  <a:pt x="25365" y="1307968"/>
                  <a:pt x="36235" y="1252811"/>
                </a:cubicBezTo>
                <a:cubicBezTo>
                  <a:pt x="47105" y="1197653"/>
                  <a:pt x="51131" y="1178731"/>
                  <a:pt x="65222" y="1165847"/>
                </a:cubicBezTo>
                <a:cubicBezTo>
                  <a:pt x="79314" y="1152964"/>
                  <a:pt x="58781" y="1156185"/>
                  <a:pt x="135276" y="1132028"/>
                </a:cubicBezTo>
                <a:cubicBezTo>
                  <a:pt x="163962" y="1122969"/>
                  <a:pt x="224863" y="1105758"/>
                  <a:pt x="290144" y="1087527"/>
                </a:cubicBezTo>
                <a:lnTo>
                  <a:pt x="304112" y="1083636"/>
                </a:lnTo>
                <a:lnTo>
                  <a:pt x="303372" y="1083362"/>
                </a:lnTo>
                <a:cubicBezTo>
                  <a:pt x="250035" y="1059474"/>
                  <a:pt x="235798" y="1030931"/>
                  <a:pt x="236630" y="1016244"/>
                </a:cubicBezTo>
                <a:cubicBezTo>
                  <a:pt x="261903" y="1014027"/>
                  <a:pt x="301808" y="990971"/>
                  <a:pt x="327081" y="965698"/>
                </a:cubicBezTo>
                <a:cubicBezTo>
                  <a:pt x="352354" y="940425"/>
                  <a:pt x="385165" y="913378"/>
                  <a:pt x="388268" y="864605"/>
                </a:cubicBezTo>
                <a:cubicBezTo>
                  <a:pt x="391372" y="815832"/>
                  <a:pt x="353241" y="758636"/>
                  <a:pt x="345703" y="673062"/>
                </a:cubicBezTo>
                <a:cubicBezTo>
                  <a:pt x="338166" y="587488"/>
                  <a:pt x="328854" y="438953"/>
                  <a:pt x="343042" y="351163"/>
                </a:cubicBezTo>
                <a:cubicBezTo>
                  <a:pt x="357231" y="263373"/>
                  <a:pt x="391372" y="196864"/>
                  <a:pt x="430834" y="146318"/>
                </a:cubicBezTo>
                <a:cubicBezTo>
                  <a:pt x="470295" y="95772"/>
                  <a:pt x="515964" y="72272"/>
                  <a:pt x="579812" y="47886"/>
                </a:cubicBezTo>
                <a:cubicBezTo>
                  <a:pt x="643659" y="23500"/>
                  <a:pt x="753619" y="0"/>
                  <a:pt x="813920" y="0"/>
                </a:cubicBezTo>
                <a:close/>
              </a:path>
            </a:pathLst>
          </a:custGeom>
          <a:solidFill>
            <a:srgbClr val="1B436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en-US" sz="1800">
              <a:latin typeface="Impact" panose="020B0806030902050204" pitchFamily="34" charset="0"/>
              <a:ea typeface="微软雅黑" panose="020B0503020204020204" pitchFamily="34" charset="-122"/>
            </a:endParaRPr>
          </a:p>
        </p:txBody>
      </p:sp>
      <p:grpSp>
        <p:nvGrpSpPr>
          <p:cNvPr id="19" name="组合 18"/>
          <p:cNvGrpSpPr>
            <a:grpSpLocks noChangeAspect="1"/>
          </p:cNvGrpSpPr>
          <p:nvPr>
            <p:custDataLst>
              <p:tags r:id="rId1"/>
            </p:custDataLst>
          </p:nvPr>
        </p:nvGrpSpPr>
        <p:grpSpPr>
          <a:xfrm>
            <a:off x="1017270" y="1551305"/>
            <a:ext cx="796290" cy="796290"/>
            <a:chOff x="2361414" y="1854736"/>
            <a:chExt cx="1603375" cy="1603375"/>
          </a:xfrm>
          <a:solidFill>
            <a:srgbClr val="1B4367"/>
          </a:solidFill>
        </p:grpSpPr>
        <p:sp>
          <p:nvSpPr>
            <p:cNvPr id="20" name="Rectangle 3"/>
            <p:cNvSpPr/>
            <p:nvPr>
              <p:custDataLst>
                <p:tags r:id="rId2"/>
              </p:custDataLst>
            </p:nvPr>
          </p:nvSpPr>
          <p:spPr>
            <a:xfrm>
              <a:off x="2361414" y="1854736"/>
              <a:ext cx="1603375" cy="1603375"/>
            </a:xfrm>
            <a:prstGeom prst="flowChartConnector">
              <a:avLst/>
            </a:prstGeom>
            <a:grpFill/>
            <a:ln w="9525">
              <a:noFill/>
              <a:miter/>
            </a:ln>
          </p:spPr>
          <p:txBody>
            <a:bodyPr anchor="ctr"/>
            <a:p>
              <a:pPr lvl="0" algn="ctr" eaLnBrk="1" hangingPunct="1"/>
              <a:endParaRPr lang="en-US" altLang="zh-CN" sz="1000" dirty="0">
                <a:solidFill>
                  <a:srgbClr val="FFFFFF"/>
                </a:solidFill>
                <a:cs typeface="+mn-ea"/>
                <a:sym typeface="+mn-lt"/>
              </a:endParaRPr>
            </a:p>
          </p:txBody>
        </p:sp>
        <p:sp>
          <p:nvSpPr>
            <p:cNvPr id="22" name="Freeform 220"/>
            <p:cNvSpPr/>
            <p:nvPr>
              <p:custDataLst>
                <p:tags r:id="rId3"/>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p>
              <a:endParaRPr lang="zh-CN" altLang="en-US">
                <a:cs typeface="+mn-ea"/>
                <a:sym typeface="+mn-lt"/>
              </a:endParaRPr>
            </a:p>
          </p:txBody>
        </p:sp>
      </p:grpSp>
      <p:sp>
        <p:nvSpPr>
          <p:cNvPr id="35" name="TextBox 13"/>
          <p:cNvSpPr txBox="1"/>
          <p:nvPr>
            <p:custDataLst>
              <p:tags r:id="rId4"/>
            </p:custDataLst>
          </p:nvPr>
        </p:nvSpPr>
        <p:spPr>
          <a:xfrm>
            <a:off x="1965325" y="1795780"/>
            <a:ext cx="3505200" cy="307340"/>
          </a:xfrm>
          <a:prstGeom prst="rect">
            <a:avLst/>
          </a:prstGeom>
          <a:noFill/>
          <a:ln w="9525">
            <a:noFill/>
            <a:miter/>
          </a:ln>
        </p:spPr>
        <p:txBody>
          <a:bodyPr wrap="square" lIns="0" tIns="0" rIns="0" bIns="0">
            <a:spAutoFit/>
          </a:bodyPr>
          <a:p>
            <a:pPr defTabSz="683260">
              <a:spcBef>
                <a:spcPct val="20000"/>
              </a:spcBef>
            </a:pPr>
            <a:r>
              <a:rPr lang="zh-CN" altLang="en-US" sz="2000" b="1" dirty="0">
                <a:solidFill>
                  <a:srgbClr val="1B4367"/>
                </a:solidFill>
                <a:cs typeface="+mn-ea"/>
                <a:sym typeface="+mn-lt"/>
              </a:rPr>
              <a:t>（二）制定行动计划方案</a:t>
            </a:r>
            <a:endParaRPr lang="zh-CN" altLang="en-US" sz="20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53" presetClass="entr" presetSubtype="528"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childTnLst>
                          </p:cTn>
                        </p:par>
                        <p:par>
                          <p:cTn id="29" fill="hold">
                            <p:stCondLst>
                              <p:cond delay="2200"/>
                            </p:stCondLst>
                            <p:childTnLst>
                              <p:par>
                                <p:cTn id="30" presetID="42"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anim calcmode="lin" valueType="num">
                                      <p:cBhvr>
                                        <p:cTn id="33" dur="500" fill="hold"/>
                                        <p:tgtEl>
                                          <p:spTgt spid="35"/>
                                        </p:tgtEl>
                                        <p:attrNameLst>
                                          <p:attrName>ppt_x</p:attrName>
                                        </p:attrNameLst>
                                      </p:cBhvr>
                                      <p:tavLst>
                                        <p:tav tm="0">
                                          <p:val>
                                            <p:strVal val="#ppt_x"/>
                                          </p:val>
                                        </p:tav>
                                        <p:tav tm="100000">
                                          <p:val>
                                            <p:strVal val="#ppt_x"/>
                                          </p:val>
                                        </p:tav>
                                      </p:tavLst>
                                    </p:anim>
                                    <p:anim calcmode="lin" valueType="num">
                                      <p:cBhvr>
                                        <p:cTn id="34" dur="5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900"/>
                                  </p:stCondLst>
                                  <p:childTnLst>
                                    <p:set>
                                      <p:cBhvr>
                                        <p:cTn id="38" dur="1" fill="hold">
                                          <p:stCondLst>
                                            <p:cond delay="0"/>
                                          </p:stCondLst>
                                        </p:cTn>
                                        <p:tgtEl>
                                          <p:spTgt spid="7"/>
                                        </p:tgtEl>
                                        <p:attrNameLst>
                                          <p:attrName>style.visibility</p:attrName>
                                        </p:attrNameLst>
                                      </p:cBhvr>
                                      <p:to>
                                        <p:strVal val="visible"/>
                                      </p:to>
                                    </p:set>
                                    <p:animEffect transition="in" filter="wipe(up)">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900"/>
                                  </p:stCondLst>
                                  <p:childTnLst>
                                    <p:set>
                                      <p:cBhvr>
                                        <p:cTn id="43" dur="1" fill="hold">
                                          <p:stCondLst>
                                            <p:cond delay="0"/>
                                          </p:stCondLst>
                                        </p:cTn>
                                        <p:tgtEl>
                                          <p:spTgt spid="5"/>
                                        </p:tgtEl>
                                        <p:attrNameLst>
                                          <p:attrName>style.visibility</p:attrName>
                                        </p:attrNameLst>
                                      </p:cBhvr>
                                      <p:to>
                                        <p:strVal val="visible"/>
                                      </p:to>
                                    </p:set>
                                    <p:animEffect transition="in" filter="wipe(up)">
                                      <p:cBhvr>
                                        <p:cTn id="4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 grpId="0"/>
      <p:bldP spid="7" grpId="0"/>
      <p:bldP spid="3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职业的分类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560830" y="1158875"/>
            <a:ext cx="623252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二、实施职业行动计划</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998855" y="2045335"/>
            <a:ext cx="4343400" cy="247586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时间：确定你行动计划的时间段和你要有效度量的时间段。</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行动：按你计划的要求，你做了没有，做了打钩或涂黑确认。</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结果：如果你做了行动，你觉得结果如何？可以是满意或不满意，也可以是具体结果或数字。</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cxnSp>
        <p:nvCxnSpPr>
          <p:cNvPr id="80" name="Straight Connector 79"/>
          <p:cNvCxnSpPr/>
          <p:nvPr/>
        </p:nvCxnSpPr>
        <p:spPr>
          <a:xfrm flipV="1">
            <a:off x="8409913" y="3311113"/>
            <a:ext cx="2677578" cy="1225"/>
          </a:xfrm>
          <a:prstGeom prst="line">
            <a:avLst/>
          </a:prstGeom>
          <a:ln w="19050">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grpSp>
        <p:nvGrpSpPr>
          <p:cNvPr id="93" name="Group 61"/>
          <p:cNvGrpSpPr/>
          <p:nvPr>
            <p:custDataLst>
              <p:tags r:id="rId4"/>
            </p:custDataLst>
          </p:nvPr>
        </p:nvGrpSpPr>
        <p:grpSpPr>
          <a:xfrm>
            <a:off x="5342069" y="2201320"/>
            <a:ext cx="2995177" cy="648438"/>
            <a:chOff x="4033795" y="1153015"/>
            <a:chExt cx="2246675" cy="486328"/>
          </a:xfrm>
        </p:grpSpPr>
        <p:sp>
          <p:nvSpPr>
            <p:cNvPr id="96" name="Text Placeholder 3"/>
            <p:cNvSpPr txBox="1"/>
            <p:nvPr>
              <p:custDataLst>
                <p:tags r:id="rId5"/>
              </p:custDataLst>
            </p:nvPr>
          </p:nvSpPr>
          <p:spPr>
            <a:xfrm>
              <a:off x="4399180" y="1153015"/>
              <a:ext cx="1881290" cy="230505"/>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sz="2000" b="1" dirty="0">
                  <a:solidFill>
                    <a:schemeClr val="tx2"/>
                  </a:solidFill>
                  <a:latin typeface="+mn-ea"/>
                </a:rPr>
                <a:t>T 指时间（time）</a:t>
              </a:r>
              <a:endParaRPr sz="2000" b="1" dirty="0">
                <a:solidFill>
                  <a:schemeClr val="tx2"/>
                </a:solidFill>
                <a:latin typeface="+mn-ea"/>
              </a:endParaRPr>
            </a:p>
          </p:txBody>
        </p:sp>
        <p:sp>
          <p:nvSpPr>
            <p:cNvPr id="95" name="Rectangle 94"/>
            <p:cNvSpPr/>
            <p:nvPr/>
          </p:nvSpPr>
          <p:spPr>
            <a:xfrm>
              <a:off x="4033795" y="1212303"/>
              <a:ext cx="49" cy="427040"/>
            </a:xfrm>
            <a:prstGeom prst="rect">
              <a:avLst/>
            </a:prstGeom>
          </p:spPr>
          <p:txBody>
            <a:bodyPr wrap="none" lIns="0" tIns="0" rIns="0" bIns="0">
              <a:spAutoFit/>
            </a:bodyPr>
            <a:lstStyle/>
            <a:p>
              <a:endParaRPr lang="en-US" sz="3700" dirty="0">
                <a:solidFill>
                  <a:schemeClr val="tx2"/>
                </a:solidFill>
                <a:latin typeface="+mn-ea"/>
              </a:endParaRPr>
            </a:p>
          </p:txBody>
        </p:sp>
      </p:grpSp>
      <p:grpSp>
        <p:nvGrpSpPr>
          <p:cNvPr id="110" name="Group 61"/>
          <p:cNvGrpSpPr/>
          <p:nvPr>
            <p:custDataLst>
              <p:tags r:id="rId6"/>
            </p:custDataLst>
          </p:nvPr>
        </p:nvGrpSpPr>
        <p:grpSpPr>
          <a:xfrm>
            <a:off x="5342069" y="3180487"/>
            <a:ext cx="2995177" cy="629387"/>
            <a:chOff x="4033795" y="1167303"/>
            <a:chExt cx="2246675" cy="472040"/>
          </a:xfrm>
        </p:grpSpPr>
        <p:sp>
          <p:nvSpPr>
            <p:cNvPr id="113" name="Text Placeholder 3"/>
            <p:cNvSpPr txBox="1"/>
            <p:nvPr>
              <p:custDataLst>
                <p:tags r:id="rId7"/>
              </p:custDataLst>
            </p:nvPr>
          </p:nvSpPr>
          <p:spPr>
            <a:xfrm>
              <a:off x="4399180" y="1167303"/>
              <a:ext cx="1881290" cy="230505"/>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sz="2000" b="1" dirty="0">
                  <a:solidFill>
                    <a:srgbClr val="1D4865"/>
                  </a:solidFill>
                  <a:latin typeface="+mn-ea"/>
                </a:rPr>
                <a:t>A 指行动（action）</a:t>
              </a:r>
              <a:endParaRPr sz="2000" b="1" dirty="0">
                <a:solidFill>
                  <a:srgbClr val="1D4865"/>
                </a:solidFill>
                <a:latin typeface="+mn-ea"/>
              </a:endParaRPr>
            </a:p>
          </p:txBody>
        </p:sp>
        <p:sp>
          <p:nvSpPr>
            <p:cNvPr id="112" name="Rectangle 111"/>
            <p:cNvSpPr/>
            <p:nvPr/>
          </p:nvSpPr>
          <p:spPr>
            <a:xfrm>
              <a:off x="4033795" y="1212303"/>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115" name="Group 61"/>
          <p:cNvGrpSpPr/>
          <p:nvPr>
            <p:custDataLst>
              <p:tags r:id="rId8"/>
            </p:custDataLst>
          </p:nvPr>
        </p:nvGrpSpPr>
        <p:grpSpPr>
          <a:xfrm>
            <a:off x="5342069" y="4121554"/>
            <a:ext cx="3014228" cy="648438"/>
            <a:chOff x="4033795" y="1153015"/>
            <a:chExt cx="2260965" cy="486328"/>
          </a:xfrm>
        </p:grpSpPr>
        <p:sp>
          <p:nvSpPr>
            <p:cNvPr id="118" name="Text Placeholder 3"/>
            <p:cNvSpPr txBox="1"/>
            <p:nvPr>
              <p:custDataLst>
                <p:tags r:id="rId9"/>
              </p:custDataLst>
            </p:nvPr>
          </p:nvSpPr>
          <p:spPr>
            <a:xfrm>
              <a:off x="4413470" y="1153015"/>
              <a:ext cx="1881290" cy="230505"/>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sz="2000" b="1" dirty="0">
                  <a:solidFill>
                    <a:srgbClr val="1D4865"/>
                  </a:solidFill>
                  <a:latin typeface="+mn-ea"/>
                </a:rPr>
                <a:t>R 指结果（result）</a:t>
              </a:r>
              <a:endParaRPr sz="2000" b="1" dirty="0">
                <a:solidFill>
                  <a:srgbClr val="1D4865"/>
                </a:solidFill>
                <a:latin typeface="+mn-ea"/>
              </a:endParaRPr>
            </a:p>
          </p:txBody>
        </p:sp>
        <p:sp>
          <p:nvSpPr>
            <p:cNvPr id="117" name="Rectangle 116"/>
            <p:cNvSpPr/>
            <p:nvPr/>
          </p:nvSpPr>
          <p:spPr>
            <a:xfrm>
              <a:off x="4033795" y="1212303"/>
              <a:ext cx="49" cy="427040"/>
            </a:xfrm>
            <a:prstGeom prst="rect">
              <a:avLst/>
            </a:prstGeom>
          </p:spPr>
          <p:txBody>
            <a:bodyPr wrap="none" lIns="0" tIns="0" rIns="0" bIns="0">
              <a:spAutoFit/>
            </a:bodyPr>
            <a:lstStyle/>
            <a:p>
              <a:endParaRPr lang="en-US" sz="3700" dirty="0">
                <a:solidFill>
                  <a:schemeClr val="accent2"/>
                </a:solidFill>
                <a:latin typeface="+mn-ea"/>
              </a:endParaRPr>
            </a:p>
          </p:txBody>
        </p:sp>
      </p:grpSp>
      <p:cxnSp>
        <p:nvCxnSpPr>
          <p:cNvPr id="121" name="Elbow Connector 120"/>
          <p:cNvCxnSpPr/>
          <p:nvPr/>
        </p:nvCxnSpPr>
        <p:spPr>
          <a:xfrm>
            <a:off x="8025916" y="2325966"/>
            <a:ext cx="2693937" cy="571355"/>
          </a:xfrm>
          <a:prstGeom prst="bentConnector3">
            <a:avLst>
              <a:gd name="adj1" fmla="val 12207"/>
            </a:avLst>
          </a:prstGeom>
          <a:ln w="19050">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127" name="Elbow Connector 126"/>
          <p:cNvCxnSpPr>
            <a:endCxn id="84" idx="2"/>
          </p:cNvCxnSpPr>
          <p:nvPr/>
        </p:nvCxnSpPr>
        <p:spPr>
          <a:xfrm flipV="1">
            <a:off x="8025915" y="3708344"/>
            <a:ext cx="3214576" cy="553768"/>
          </a:xfrm>
          <a:prstGeom prst="bentConnector3">
            <a:avLst>
              <a:gd name="adj1" fmla="val 11661"/>
            </a:avLst>
          </a:prstGeom>
          <a:ln w="19050">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449"/>
                            </p:stCondLst>
                            <p:childTnLst>
                              <p:par>
                                <p:cTn id="22" presetID="53" presetClass="entr" presetSubtype="52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fltVal val="0.5"/>
                                          </p:val>
                                        </p:tav>
                                        <p:tav tm="100000">
                                          <p:val>
                                            <p:strVal val="#ppt_x"/>
                                          </p:val>
                                        </p:tav>
                                      </p:tavLst>
                                    </p:anim>
                                    <p:anim calcmode="lin" valueType="num">
                                      <p:cBhvr>
                                        <p:cTn id="28" dur="500" fill="hold"/>
                                        <p:tgtEl>
                                          <p:spTgt spid="11"/>
                                        </p:tgtEl>
                                        <p:attrNameLst>
                                          <p:attrName>ppt_y</p:attrName>
                                        </p:attrNameLst>
                                      </p:cBhvr>
                                      <p:tavLst>
                                        <p:tav tm="0">
                                          <p:val>
                                            <p:fltVal val="0.5"/>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par>
                          <p:cTn id="34" fill="hold">
                            <p:stCondLst>
                              <p:cond delay="1400"/>
                            </p:stCondLst>
                            <p:childTnLst>
                              <p:par>
                                <p:cTn id="35" presetID="18" presetClass="entr" presetSubtype="12" fill="hold" nodeType="afterEffect">
                                  <p:stCondLst>
                                    <p:cond delay="0"/>
                                  </p:stCondLst>
                                  <p:childTnLst>
                                    <p:set>
                                      <p:cBhvr>
                                        <p:cTn id="36" dur="1" fill="hold">
                                          <p:stCondLst>
                                            <p:cond delay="0"/>
                                          </p:stCondLst>
                                        </p:cTn>
                                        <p:tgtEl>
                                          <p:spTgt spid="121"/>
                                        </p:tgtEl>
                                        <p:attrNameLst>
                                          <p:attrName>style.visibility</p:attrName>
                                        </p:attrNameLst>
                                      </p:cBhvr>
                                      <p:to>
                                        <p:strVal val="visible"/>
                                      </p:to>
                                    </p:set>
                                    <p:animEffect transition="in" filter="strips(downLeft)">
                                      <p:cBhvr>
                                        <p:cTn id="37" dur="500"/>
                                        <p:tgtEl>
                                          <p:spTgt spid="121"/>
                                        </p:tgtEl>
                                      </p:cBhvr>
                                    </p:animEffect>
                                  </p:childTnLst>
                                </p:cTn>
                              </p:par>
                            </p:childTnLst>
                          </p:cTn>
                        </p:par>
                        <p:par>
                          <p:cTn id="38" fill="hold">
                            <p:stCondLst>
                              <p:cond delay="1900"/>
                            </p:stCondLst>
                            <p:childTnLst>
                              <p:par>
                                <p:cTn id="39" presetID="2" presetClass="entr" presetSubtype="8" accel="50000" decel="50000" fill="hold" nodeType="afterEffect">
                                  <p:stCondLst>
                                    <p:cond delay="0"/>
                                  </p:stCondLst>
                                  <p:childTnLst>
                                    <p:set>
                                      <p:cBhvr>
                                        <p:cTn id="40" dur="1" fill="hold">
                                          <p:stCondLst>
                                            <p:cond delay="0"/>
                                          </p:stCondLst>
                                        </p:cTn>
                                        <p:tgtEl>
                                          <p:spTgt spid="93"/>
                                        </p:tgtEl>
                                        <p:attrNameLst>
                                          <p:attrName>style.visibility</p:attrName>
                                        </p:attrNameLst>
                                      </p:cBhvr>
                                      <p:to>
                                        <p:strVal val="visible"/>
                                      </p:to>
                                    </p:set>
                                    <p:anim calcmode="lin" valueType="num">
                                      <p:cBhvr additive="base">
                                        <p:cTn id="41" dur="500" fill="hold"/>
                                        <p:tgtEl>
                                          <p:spTgt spid="93"/>
                                        </p:tgtEl>
                                        <p:attrNameLst>
                                          <p:attrName>ppt_x</p:attrName>
                                        </p:attrNameLst>
                                      </p:cBhvr>
                                      <p:tavLst>
                                        <p:tav tm="0">
                                          <p:val>
                                            <p:strVal val="0-#ppt_w/2"/>
                                          </p:val>
                                        </p:tav>
                                        <p:tav tm="100000">
                                          <p:val>
                                            <p:strVal val="#ppt_x"/>
                                          </p:val>
                                        </p:tav>
                                      </p:tavLst>
                                    </p:anim>
                                    <p:anim calcmode="lin" valueType="num">
                                      <p:cBhvr additive="base">
                                        <p:cTn id="42" dur="500" fill="hold"/>
                                        <p:tgtEl>
                                          <p:spTgt spid="93"/>
                                        </p:tgtEl>
                                        <p:attrNameLst>
                                          <p:attrName>ppt_y</p:attrName>
                                        </p:attrNameLst>
                                      </p:cBhvr>
                                      <p:tavLst>
                                        <p:tav tm="0">
                                          <p:val>
                                            <p:strVal val="#ppt_y"/>
                                          </p:val>
                                        </p:tav>
                                        <p:tav tm="100000">
                                          <p:val>
                                            <p:strVal val="#ppt_y"/>
                                          </p:val>
                                        </p:tav>
                                      </p:tavLst>
                                    </p:anim>
                                  </p:childTnLst>
                                </p:cTn>
                              </p:par>
                            </p:childTnLst>
                          </p:cTn>
                        </p:par>
                        <p:par>
                          <p:cTn id="43" fill="hold">
                            <p:stCondLst>
                              <p:cond delay="2400"/>
                            </p:stCondLst>
                            <p:childTnLst>
                              <p:par>
                                <p:cTn id="44" presetID="18" presetClass="entr" presetSubtype="12" fill="hold" nodeType="afterEffect">
                                  <p:stCondLst>
                                    <p:cond delay="0"/>
                                  </p:stCondLst>
                                  <p:childTnLst>
                                    <p:set>
                                      <p:cBhvr>
                                        <p:cTn id="45" dur="1" fill="hold">
                                          <p:stCondLst>
                                            <p:cond delay="0"/>
                                          </p:stCondLst>
                                        </p:cTn>
                                        <p:tgtEl>
                                          <p:spTgt spid="80"/>
                                        </p:tgtEl>
                                        <p:attrNameLst>
                                          <p:attrName>style.visibility</p:attrName>
                                        </p:attrNameLst>
                                      </p:cBhvr>
                                      <p:to>
                                        <p:strVal val="visible"/>
                                      </p:to>
                                    </p:set>
                                    <p:animEffect transition="in" filter="strips(downLeft)">
                                      <p:cBhvr>
                                        <p:cTn id="46" dur="500"/>
                                        <p:tgtEl>
                                          <p:spTgt spid="80"/>
                                        </p:tgtEl>
                                      </p:cBhvr>
                                    </p:animEffect>
                                  </p:childTnLst>
                                </p:cTn>
                              </p:par>
                            </p:childTnLst>
                          </p:cTn>
                        </p:par>
                        <p:par>
                          <p:cTn id="47" fill="hold">
                            <p:stCondLst>
                              <p:cond delay="2900"/>
                            </p:stCondLst>
                            <p:childTnLst>
                              <p:par>
                                <p:cTn id="48" presetID="2" presetClass="entr" presetSubtype="8" accel="50000" decel="50000" fill="hold" nodeType="afterEffect">
                                  <p:stCondLst>
                                    <p:cond delay="0"/>
                                  </p:stCondLst>
                                  <p:childTnLst>
                                    <p:set>
                                      <p:cBhvr>
                                        <p:cTn id="49" dur="1" fill="hold">
                                          <p:stCondLst>
                                            <p:cond delay="0"/>
                                          </p:stCondLst>
                                        </p:cTn>
                                        <p:tgtEl>
                                          <p:spTgt spid="110"/>
                                        </p:tgtEl>
                                        <p:attrNameLst>
                                          <p:attrName>style.visibility</p:attrName>
                                        </p:attrNameLst>
                                      </p:cBhvr>
                                      <p:to>
                                        <p:strVal val="visible"/>
                                      </p:to>
                                    </p:set>
                                    <p:anim calcmode="lin" valueType="num">
                                      <p:cBhvr additive="base">
                                        <p:cTn id="50" dur="500" fill="hold"/>
                                        <p:tgtEl>
                                          <p:spTgt spid="110"/>
                                        </p:tgtEl>
                                        <p:attrNameLst>
                                          <p:attrName>ppt_x</p:attrName>
                                        </p:attrNameLst>
                                      </p:cBhvr>
                                      <p:tavLst>
                                        <p:tav tm="0">
                                          <p:val>
                                            <p:strVal val="0-#ppt_w/2"/>
                                          </p:val>
                                        </p:tav>
                                        <p:tav tm="100000">
                                          <p:val>
                                            <p:strVal val="#ppt_x"/>
                                          </p:val>
                                        </p:tav>
                                      </p:tavLst>
                                    </p:anim>
                                    <p:anim calcmode="lin" valueType="num">
                                      <p:cBhvr additive="base">
                                        <p:cTn id="51" dur="500" fill="hold"/>
                                        <p:tgtEl>
                                          <p:spTgt spid="110"/>
                                        </p:tgtEl>
                                        <p:attrNameLst>
                                          <p:attrName>ppt_y</p:attrName>
                                        </p:attrNameLst>
                                      </p:cBhvr>
                                      <p:tavLst>
                                        <p:tav tm="0">
                                          <p:val>
                                            <p:strVal val="#ppt_y"/>
                                          </p:val>
                                        </p:tav>
                                        <p:tav tm="100000">
                                          <p:val>
                                            <p:strVal val="#ppt_y"/>
                                          </p:val>
                                        </p:tav>
                                      </p:tavLst>
                                    </p:anim>
                                  </p:childTnLst>
                                </p:cTn>
                              </p:par>
                            </p:childTnLst>
                          </p:cTn>
                        </p:par>
                        <p:par>
                          <p:cTn id="52" fill="hold">
                            <p:stCondLst>
                              <p:cond delay="3400"/>
                            </p:stCondLst>
                            <p:childTnLst>
                              <p:par>
                                <p:cTn id="53" presetID="18" presetClass="entr" presetSubtype="12" fill="hold" nodeType="afterEffect">
                                  <p:stCondLst>
                                    <p:cond delay="0"/>
                                  </p:stCondLst>
                                  <p:childTnLst>
                                    <p:set>
                                      <p:cBhvr>
                                        <p:cTn id="54" dur="1" fill="hold">
                                          <p:stCondLst>
                                            <p:cond delay="0"/>
                                          </p:stCondLst>
                                        </p:cTn>
                                        <p:tgtEl>
                                          <p:spTgt spid="127"/>
                                        </p:tgtEl>
                                        <p:attrNameLst>
                                          <p:attrName>style.visibility</p:attrName>
                                        </p:attrNameLst>
                                      </p:cBhvr>
                                      <p:to>
                                        <p:strVal val="visible"/>
                                      </p:to>
                                    </p:set>
                                    <p:animEffect transition="in" filter="strips(downLeft)">
                                      <p:cBhvr>
                                        <p:cTn id="55" dur="500"/>
                                        <p:tgtEl>
                                          <p:spTgt spid="127"/>
                                        </p:tgtEl>
                                      </p:cBhvr>
                                    </p:animEffect>
                                  </p:childTnLst>
                                </p:cTn>
                              </p:par>
                            </p:childTnLst>
                          </p:cTn>
                        </p:par>
                        <p:par>
                          <p:cTn id="56" fill="hold">
                            <p:stCondLst>
                              <p:cond delay="3900"/>
                            </p:stCondLst>
                            <p:childTnLst>
                              <p:par>
                                <p:cTn id="57" presetID="2" presetClass="entr" presetSubtype="8" accel="50000" decel="50000" fill="hold" nodeType="afterEffect">
                                  <p:stCondLst>
                                    <p:cond delay="0"/>
                                  </p:stCondLst>
                                  <p:childTnLst>
                                    <p:set>
                                      <p:cBhvr>
                                        <p:cTn id="58" dur="1" fill="hold">
                                          <p:stCondLst>
                                            <p:cond delay="0"/>
                                          </p:stCondLst>
                                        </p:cTn>
                                        <p:tgtEl>
                                          <p:spTgt spid="115"/>
                                        </p:tgtEl>
                                        <p:attrNameLst>
                                          <p:attrName>style.visibility</p:attrName>
                                        </p:attrNameLst>
                                      </p:cBhvr>
                                      <p:to>
                                        <p:strVal val="visible"/>
                                      </p:to>
                                    </p:set>
                                    <p:anim calcmode="lin" valueType="num">
                                      <p:cBhvr additive="base">
                                        <p:cTn id="59" dur="500" fill="hold"/>
                                        <p:tgtEl>
                                          <p:spTgt spid="115"/>
                                        </p:tgtEl>
                                        <p:attrNameLst>
                                          <p:attrName>ppt_x</p:attrName>
                                        </p:attrNameLst>
                                      </p:cBhvr>
                                      <p:tavLst>
                                        <p:tav tm="0">
                                          <p:val>
                                            <p:strVal val="0-#ppt_w/2"/>
                                          </p:val>
                                        </p:tav>
                                        <p:tav tm="100000">
                                          <p:val>
                                            <p:strVal val="#ppt_x"/>
                                          </p:val>
                                        </p:tav>
                                      </p:tavLst>
                                    </p:anim>
                                    <p:anim calcmode="lin" valueType="num">
                                      <p:cBhvr additive="base">
                                        <p:cTn id="60" dur="500" fill="hold"/>
                                        <p:tgtEl>
                                          <p:spTgt spid="1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386" y="309785"/>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项目一</a:t>
            </a:r>
            <a:r>
              <a:rPr lang="en-US" altLang="zh-CN" sz="1700" b="1" dirty="0">
                <a:solidFill>
                  <a:srgbClr val="1B4367"/>
                </a:solidFill>
                <a:cs typeface="+mn-ea"/>
                <a:sym typeface="+mn-lt"/>
              </a:rPr>
              <a:t>  </a:t>
            </a:r>
            <a:r>
              <a:rPr lang="zh-CN" altLang="en-US" sz="1700" b="1" dirty="0">
                <a:solidFill>
                  <a:srgbClr val="1B4367"/>
                </a:solidFill>
                <a:cs typeface="+mn-ea"/>
                <a:sym typeface="+mn-lt"/>
              </a:rPr>
              <a:t>确立职业目标</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custDataLst>
              <p:tags r:id="rId1"/>
            </p:custDataLst>
          </p:nvPr>
        </p:nvGrpSpPr>
        <p:grpSpPr>
          <a:xfrm>
            <a:off x="755220" y="1544263"/>
            <a:ext cx="828000" cy="828000"/>
            <a:chOff x="3909356" y="1685526"/>
            <a:chExt cx="828000" cy="828000"/>
          </a:xfrm>
        </p:grpSpPr>
        <p:sp>
          <p:nvSpPr>
            <p:cNvPr id="17" name="文本框 16"/>
            <p:cNvSpPr txBox="1"/>
            <p:nvPr>
              <p:custDataLst>
                <p:tags r:id="rId2"/>
              </p:custDataLst>
            </p:nvPr>
          </p:nvSpPr>
          <p:spPr>
            <a:xfrm>
              <a:off x="3909356" y="1745583"/>
              <a:ext cx="828000" cy="706755"/>
            </a:xfrm>
            <a:prstGeom prst="rect">
              <a:avLst/>
            </a:prstGeom>
            <a:noFill/>
            <a:ln>
              <a:solidFill>
                <a:srgbClr val="1B4367"/>
              </a:solidFill>
            </a:ln>
          </p:spPr>
          <p:txBody>
            <a:bodyPr wrap="square" rtlCol="0">
              <a:spAutoFit/>
            </a:bodyPr>
            <a:lstStyle/>
            <a:p>
              <a:pPr algn="ctr"/>
              <a:r>
                <a:rPr lang="en-US" altLang="zh-CN" sz="4000" b="1" dirty="0" smtClean="0">
                  <a:solidFill>
                    <a:srgbClr val="1B4367"/>
                  </a:solidFill>
                  <a:latin typeface="微软雅黑" panose="020B0503020204020204" pitchFamily="34" charset="-122"/>
                  <a:ea typeface="微软雅黑" panose="020B0503020204020204" pitchFamily="34" charset="-122"/>
                </a:rPr>
                <a:t>01</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custDataLst>
              <p:tags r:id="rId4"/>
            </p:custDataLst>
          </p:nvPr>
        </p:nvGrpSpPr>
        <p:grpSpPr>
          <a:xfrm>
            <a:off x="755220" y="2723418"/>
            <a:ext cx="828000" cy="827405"/>
            <a:chOff x="3909356" y="1685526"/>
            <a:chExt cx="828000" cy="828000"/>
          </a:xfrm>
        </p:grpSpPr>
        <p:sp>
          <p:nvSpPr>
            <p:cNvPr id="12" name="文本框 11"/>
            <p:cNvSpPr txBox="1"/>
            <p:nvPr>
              <p:custDataLst>
                <p:tags r:id="rId5"/>
              </p:custDataLst>
            </p:nvPr>
          </p:nvSpPr>
          <p:spPr>
            <a:xfrm>
              <a:off x="3909356" y="1745583"/>
              <a:ext cx="828000" cy="707263"/>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02</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custDataLst>
              <p:tags r:id="rId7"/>
            </p:custDataLst>
          </p:nvPr>
        </p:nvSpPr>
        <p:spPr>
          <a:xfrm>
            <a:off x="1782445" y="1604010"/>
            <a:ext cx="596328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任务一</a:t>
            </a:r>
            <a:r>
              <a:rPr lang="en-US" altLang="zh-CN" sz="3400" dirty="0">
                <a:solidFill>
                  <a:srgbClr val="1B4367"/>
                </a:solidFill>
                <a:cs typeface="+mn-ea"/>
                <a:sym typeface="+mn-lt"/>
              </a:rPr>
              <a:t>   </a:t>
            </a:r>
            <a:r>
              <a:rPr lang="zh-CN" altLang="en-US" sz="3400" dirty="0">
                <a:solidFill>
                  <a:srgbClr val="1B4367"/>
                </a:solidFill>
                <a:cs typeface="+mn-ea"/>
                <a:sym typeface="+mn-lt"/>
              </a:rPr>
              <a:t>职业目标</a:t>
            </a:r>
            <a:endParaRPr lang="zh-CN" altLang="en-US" sz="3400" dirty="0">
              <a:solidFill>
                <a:srgbClr val="1B4367"/>
              </a:solidFill>
              <a:cs typeface="+mn-ea"/>
              <a:sym typeface="+mn-lt"/>
            </a:endParaRPr>
          </a:p>
        </p:txBody>
      </p:sp>
      <p:sp>
        <p:nvSpPr>
          <p:cNvPr id="19" name="文本框 18"/>
          <p:cNvSpPr txBox="1"/>
          <p:nvPr>
            <p:custDataLst>
              <p:tags r:id="rId8"/>
            </p:custDataLst>
          </p:nvPr>
        </p:nvSpPr>
        <p:spPr>
          <a:xfrm>
            <a:off x="1782445" y="2834005"/>
            <a:ext cx="719264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任务二</a:t>
            </a:r>
            <a:r>
              <a:rPr lang="en-US" altLang="zh-CN" sz="3400" dirty="0">
                <a:solidFill>
                  <a:srgbClr val="1B4367"/>
                </a:solidFill>
                <a:cs typeface="+mn-ea"/>
                <a:sym typeface="+mn-lt"/>
              </a:rPr>
              <a:t>   </a:t>
            </a:r>
            <a:r>
              <a:rPr lang="zh-CN" altLang="en-US" sz="3400" dirty="0">
                <a:solidFill>
                  <a:srgbClr val="1B4367"/>
                </a:solidFill>
                <a:cs typeface="+mn-ea"/>
                <a:sym typeface="+mn-lt"/>
              </a:rPr>
              <a:t>确立职业目标的方法和原则</a:t>
            </a:r>
            <a:endParaRPr lang="zh-CN" altLang="en-US" sz="3400" dirty="0">
              <a:solidFill>
                <a:srgbClr val="1B4367"/>
              </a:solidFill>
              <a:cs typeface="+mn-ea"/>
              <a:sym typeface="+mn-lt"/>
            </a:endParaRPr>
          </a:p>
        </p:txBody>
      </p:sp>
      <p:grpSp>
        <p:nvGrpSpPr>
          <p:cNvPr id="2" name="组合 1"/>
          <p:cNvGrpSpPr/>
          <p:nvPr>
            <p:custDataLst>
              <p:tags r:id="rId9"/>
            </p:custDataLst>
          </p:nvPr>
        </p:nvGrpSpPr>
        <p:grpSpPr>
          <a:xfrm>
            <a:off x="755220" y="3901978"/>
            <a:ext cx="828000" cy="827405"/>
            <a:chOff x="3909356" y="1685526"/>
            <a:chExt cx="828000" cy="828000"/>
          </a:xfrm>
        </p:grpSpPr>
        <p:sp>
          <p:nvSpPr>
            <p:cNvPr id="4" name="文本框 3"/>
            <p:cNvSpPr txBox="1"/>
            <p:nvPr>
              <p:custDataLst>
                <p:tags r:id="rId10"/>
              </p:custDataLst>
            </p:nvPr>
          </p:nvSpPr>
          <p:spPr>
            <a:xfrm>
              <a:off x="3909356" y="1745583"/>
              <a:ext cx="828000" cy="707263"/>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03</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5" name="矩形 4"/>
            <p:cNvSpPr/>
            <p:nvPr>
              <p:custDataLst>
                <p:tags r:id="rId11"/>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custDataLst>
              <p:tags r:id="rId12"/>
            </p:custDataLst>
          </p:nvPr>
        </p:nvSpPr>
        <p:spPr>
          <a:xfrm>
            <a:off x="1795145" y="3989705"/>
            <a:ext cx="719264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任务三</a:t>
            </a:r>
            <a:r>
              <a:rPr lang="en-US" altLang="zh-CN" sz="3400" dirty="0">
                <a:solidFill>
                  <a:srgbClr val="1B4367"/>
                </a:solidFill>
                <a:cs typeface="+mn-ea"/>
                <a:sym typeface="+mn-lt"/>
              </a:rPr>
              <a:t>   </a:t>
            </a:r>
            <a:r>
              <a:rPr lang="zh-CN" altLang="en-US" sz="3400" dirty="0">
                <a:solidFill>
                  <a:srgbClr val="1B4367"/>
                </a:solidFill>
                <a:cs typeface="+mn-ea"/>
                <a:sym typeface="+mn-lt"/>
              </a:rPr>
              <a:t>确定职业目标应注意的问题</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 calcmode="lin" valueType="num">
                                      <p:cBhvr>
                                        <p:cTn id="2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left)">
                                      <p:cBhvr>
                                        <p:cTn id="46" dur="500"/>
                                        <p:tgtEl>
                                          <p:spTgt spid="2"/>
                                        </p:tgtEl>
                                      </p:cBhvr>
                                    </p:animEffect>
                                  </p:childTnLst>
                                </p:cTn>
                              </p:par>
                            </p:childTnLst>
                          </p:cTn>
                        </p:par>
                        <p:par>
                          <p:cTn id="47" fill="hold">
                            <p:stCondLst>
                              <p:cond delay="5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6"/>
                                        </p:tgtEl>
                                        <p:attrNameLst>
                                          <p:attrName>ppt_y</p:attrName>
                                        </p:attrNameLst>
                                      </p:cBhvr>
                                      <p:tavLst>
                                        <p:tav tm="0">
                                          <p:val>
                                            <p:strVal val="#ppt_y"/>
                                          </p:val>
                                        </p:tav>
                                        <p:tav tm="100000">
                                          <p:val>
                                            <p:strVal val="#ppt_y"/>
                                          </p:val>
                                        </p:tav>
                                      </p:tavLst>
                                    </p:anim>
                                    <p:anim calcmode="lin" valueType="num">
                                      <p:cBhvr>
                                        <p:cTn id="5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19" grpId="0"/>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60477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项目三</a:t>
            </a:r>
            <a:r>
              <a:rPr lang="en-US" altLang="zh-CN" sz="1700" b="1" dirty="0">
                <a:solidFill>
                  <a:srgbClr val="1B4367"/>
                </a:solidFill>
                <a:cs typeface="+mn-ea"/>
                <a:sym typeface="+mn-lt"/>
              </a:rPr>
              <a:t>  </a:t>
            </a:r>
            <a:r>
              <a:rPr lang="zh-CN" altLang="en-US" sz="1700" b="1" dirty="0">
                <a:solidFill>
                  <a:srgbClr val="1B4367"/>
                </a:solidFill>
                <a:cs typeface="+mn-ea"/>
                <a:sym typeface="+mn-lt"/>
              </a:rPr>
              <a:t>制订生涯规划书</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custDataLst>
              <p:tags r:id="rId1"/>
            </p:custDataLst>
          </p:nvPr>
        </p:nvGrpSpPr>
        <p:grpSpPr>
          <a:xfrm>
            <a:off x="677115" y="1466007"/>
            <a:ext cx="824238" cy="824238"/>
            <a:chOff x="3909356" y="1685526"/>
            <a:chExt cx="828000" cy="828000"/>
          </a:xfrm>
        </p:grpSpPr>
        <p:sp>
          <p:nvSpPr>
            <p:cNvPr id="17" name="文本框 16"/>
            <p:cNvSpPr txBox="1"/>
            <p:nvPr>
              <p:custDataLst>
                <p:tags r:id="rId2"/>
              </p:custDataLst>
            </p:nvPr>
          </p:nvSpPr>
          <p:spPr>
            <a:xfrm>
              <a:off x="3909356" y="1745583"/>
              <a:ext cx="828000" cy="709981"/>
            </a:xfrm>
            <a:prstGeom prst="rect">
              <a:avLst/>
            </a:prstGeom>
            <a:noFill/>
            <a:ln>
              <a:solidFill>
                <a:srgbClr val="1B4367"/>
              </a:solidFill>
            </a:ln>
          </p:spPr>
          <p:txBody>
            <a:bodyPr wrap="square" rtlCol="0">
              <a:spAutoFit/>
            </a:bodyPr>
            <a:lstStyle/>
            <a:p>
              <a:pPr algn="ctr"/>
              <a:r>
                <a:rPr lang="en-US" altLang="zh-CN" sz="4000" b="1" dirty="0" smtClean="0">
                  <a:solidFill>
                    <a:srgbClr val="1B4367"/>
                  </a:solidFill>
                  <a:latin typeface="微软雅黑" panose="020B0503020204020204" pitchFamily="34" charset="-122"/>
                  <a:ea typeface="微软雅黑" panose="020B0503020204020204" pitchFamily="34" charset="-122"/>
                </a:rPr>
                <a:t>01</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custDataLst>
              <p:tags r:id="rId4"/>
            </p:custDataLst>
          </p:nvPr>
        </p:nvGrpSpPr>
        <p:grpSpPr>
          <a:xfrm>
            <a:off x="677115" y="2936040"/>
            <a:ext cx="824238" cy="823595"/>
            <a:chOff x="3909356" y="1685526"/>
            <a:chExt cx="828000" cy="828000"/>
          </a:xfrm>
        </p:grpSpPr>
        <p:sp>
          <p:nvSpPr>
            <p:cNvPr id="12" name="文本框 11"/>
            <p:cNvSpPr txBox="1"/>
            <p:nvPr>
              <p:custDataLst>
                <p:tags r:id="rId5"/>
              </p:custDataLst>
            </p:nvPr>
          </p:nvSpPr>
          <p:spPr>
            <a:xfrm>
              <a:off x="3909356" y="1745583"/>
              <a:ext cx="828000" cy="710491"/>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02</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custDataLst>
              <p:tags r:id="rId7"/>
            </p:custDataLst>
          </p:nvPr>
        </p:nvSpPr>
        <p:spPr>
          <a:xfrm>
            <a:off x="1699673" y="1525270"/>
            <a:ext cx="713803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任务一</a:t>
            </a:r>
            <a:r>
              <a:rPr lang="en-US" altLang="zh-CN" sz="3400" dirty="0">
                <a:solidFill>
                  <a:srgbClr val="1B4367"/>
                </a:solidFill>
                <a:cs typeface="+mn-ea"/>
                <a:sym typeface="+mn-lt"/>
              </a:rPr>
              <a:t>   </a:t>
            </a:r>
            <a:r>
              <a:rPr lang="zh-CN" altLang="en-US" sz="3400" dirty="0">
                <a:solidFill>
                  <a:srgbClr val="1B4367"/>
                </a:solidFill>
                <a:cs typeface="+mn-ea"/>
                <a:sym typeface="+mn-lt"/>
              </a:rPr>
              <a:t>职业生涯规划书的制订原则</a:t>
            </a:r>
            <a:endParaRPr lang="zh-CN" altLang="en-US" sz="3400" dirty="0">
              <a:solidFill>
                <a:srgbClr val="1B4367"/>
              </a:solidFill>
              <a:cs typeface="+mn-ea"/>
              <a:sym typeface="+mn-lt"/>
            </a:endParaRPr>
          </a:p>
        </p:txBody>
      </p:sp>
      <p:sp>
        <p:nvSpPr>
          <p:cNvPr id="19" name="文本框 18"/>
          <p:cNvSpPr txBox="1"/>
          <p:nvPr>
            <p:custDataLst>
              <p:tags r:id="rId8"/>
            </p:custDataLst>
          </p:nvPr>
        </p:nvSpPr>
        <p:spPr>
          <a:xfrm>
            <a:off x="1699895" y="2994660"/>
            <a:ext cx="7137400"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任务二</a:t>
            </a:r>
            <a:r>
              <a:rPr lang="en-US" altLang="zh-CN" sz="3400" dirty="0">
                <a:solidFill>
                  <a:srgbClr val="1B4367"/>
                </a:solidFill>
                <a:cs typeface="+mn-ea"/>
                <a:sym typeface="+mn-lt"/>
              </a:rPr>
              <a:t>   </a:t>
            </a:r>
            <a:r>
              <a:rPr lang="zh-CN" altLang="en-US" sz="3400" dirty="0">
                <a:solidFill>
                  <a:srgbClr val="1B4367"/>
                </a:solidFill>
                <a:cs typeface="+mn-ea"/>
                <a:sym typeface="+mn-lt"/>
              </a:rPr>
              <a:t>制订职业生涯规划书的步骤</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 calcmode="lin" valueType="num">
                                      <p:cBhvr>
                                        <p:cTn id="2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1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60477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项目三</a:t>
            </a:r>
            <a:r>
              <a:rPr lang="en-US" altLang="zh-CN" sz="1700" b="1" dirty="0">
                <a:solidFill>
                  <a:srgbClr val="1B4367"/>
                </a:solidFill>
                <a:cs typeface="+mn-ea"/>
                <a:sym typeface="+mn-lt"/>
              </a:rPr>
              <a:t>  </a:t>
            </a:r>
            <a:r>
              <a:rPr lang="zh-CN" altLang="en-US" sz="1700" b="1" dirty="0">
                <a:solidFill>
                  <a:srgbClr val="1B4367"/>
                </a:solidFill>
                <a:cs typeface="+mn-ea"/>
                <a:sym typeface="+mn-lt"/>
              </a:rPr>
              <a:t>制订生涯规划书</a:t>
            </a:r>
            <a:endParaRPr lang="zh-CN" altLang="en-US" sz="1700" b="1" dirty="0">
              <a:solidFill>
                <a:srgbClr val="1B4367"/>
              </a:solidFill>
              <a:cs typeface="+mn-ea"/>
              <a:sym typeface="+mn-lt"/>
            </a:endParaRPr>
          </a:p>
        </p:txBody>
      </p:sp>
      <p:grpSp>
        <p:nvGrpSpPr>
          <p:cNvPr id="2" name="组合 1"/>
          <p:cNvGrpSpPr/>
          <p:nvPr>
            <p:custDataLst>
              <p:tags r:id="rId1"/>
            </p:custDataLst>
          </p:nvPr>
        </p:nvGrpSpPr>
        <p:grpSpPr>
          <a:xfrm>
            <a:off x="677115" y="1490780"/>
            <a:ext cx="824238" cy="824230"/>
            <a:chOff x="3909356" y="1685526"/>
            <a:chExt cx="828000" cy="828000"/>
          </a:xfrm>
        </p:grpSpPr>
        <p:sp>
          <p:nvSpPr>
            <p:cNvPr id="4" name="文本框 3"/>
            <p:cNvSpPr txBox="1"/>
            <p:nvPr>
              <p:custDataLst>
                <p:tags r:id="rId2"/>
              </p:custDataLst>
            </p:nvPr>
          </p:nvSpPr>
          <p:spPr>
            <a:xfrm>
              <a:off x="3909356" y="1745583"/>
              <a:ext cx="828000" cy="709988"/>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03</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5" name="矩形 4"/>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 name="组合 5"/>
          <p:cNvGrpSpPr/>
          <p:nvPr>
            <p:custDataLst>
              <p:tags r:id="rId4"/>
            </p:custDataLst>
          </p:nvPr>
        </p:nvGrpSpPr>
        <p:grpSpPr>
          <a:xfrm>
            <a:off x="677115" y="3284655"/>
            <a:ext cx="824238" cy="823595"/>
            <a:chOff x="3909356" y="1685526"/>
            <a:chExt cx="828000" cy="828000"/>
          </a:xfrm>
        </p:grpSpPr>
        <p:sp>
          <p:nvSpPr>
            <p:cNvPr id="7" name="文本框 6"/>
            <p:cNvSpPr txBox="1"/>
            <p:nvPr>
              <p:custDataLst>
                <p:tags r:id="rId5"/>
              </p:custDataLst>
            </p:nvPr>
          </p:nvSpPr>
          <p:spPr>
            <a:xfrm>
              <a:off x="3909356" y="1745583"/>
              <a:ext cx="828000" cy="710535"/>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04</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8" name="矩形 7"/>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 name="文本框 8"/>
          <p:cNvSpPr txBox="1"/>
          <p:nvPr>
            <p:custDataLst>
              <p:tags r:id="rId7"/>
            </p:custDataLst>
          </p:nvPr>
        </p:nvSpPr>
        <p:spPr>
          <a:xfrm>
            <a:off x="1699895" y="1549400"/>
            <a:ext cx="5824220" cy="1381125"/>
          </a:xfrm>
          <a:prstGeom prst="rect">
            <a:avLst/>
          </a:prstGeom>
          <a:noFill/>
        </p:spPr>
        <p:txBody>
          <a:bodyPr wrap="square" lIns="68580" tIns="34290" rIns="68580" bIns="34290" rtlCol="0">
            <a:noAutofit/>
          </a:bodyPr>
          <a:p>
            <a:pPr algn="just"/>
            <a:r>
              <a:rPr lang="zh-CN" altLang="en-US" sz="3400" dirty="0">
                <a:solidFill>
                  <a:srgbClr val="1B4367"/>
                </a:solidFill>
                <a:cs typeface="+mn-ea"/>
                <a:sym typeface="+mn-lt"/>
              </a:rPr>
              <a:t>任务三</a:t>
            </a:r>
            <a:r>
              <a:rPr lang="en-US" altLang="zh-CN" sz="3400" dirty="0">
                <a:solidFill>
                  <a:srgbClr val="1B4367"/>
                </a:solidFill>
                <a:cs typeface="+mn-ea"/>
                <a:sym typeface="+mn-lt"/>
              </a:rPr>
              <a:t>   </a:t>
            </a:r>
            <a:r>
              <a:rPr lang="zh-CN" altLang="en-US" sz="3400" dirty="0">
                <a:solidFill>
                  <a:srgbClr val="1B4367"/>
                </a:solidFill>
                <a:cs typeface="+mn-ea"/>
                <a:sym typeface="+mn-lt"/>
              </a:rPr>
              <a:t>制订职业生涯规划书</a:t>
            </a:r>
            <a:r>
              <a:rPr lang="en-US" altLang="zh-CN" sz="3400" dirty="0">
                <a:solidFill>
                  <a:srgbClr val="1B4367"/>
                </a:solidFill>
                <a:cs typeface="+mn-ea"/>
                <a:sym typeface="+mn-lt"/>
              </a:rPr>
              <a:t>                </a:t>
            </a:r>
            <a:endParaRPr lang="en-US" altLang="zh-CN" sz="3400" dirty="0">
              <a:solidFill>
                <a:srgbClr val="1B4367"/>
              </a:solidFill>
              <a:cs typeface="+mn-ea"/>
              <a:sym typeface="+mn-lt"/>
            </a:endParaRPr>
          </a:p>
          <a:p>
            <a:pPr algn="just"/>
            <a:r>
              <a:rPr lang="en-US" altLang="zh-CN" sz="3400" dirty="0">
                <a:solidFill>
                  <a:srgbClr val="1B4367"/>
                </a:solidFill>
                <a:cs typeface="+mn-ea"/>
                <a:sym typeface="+mn-lt"/>
              </a:rPr>
              <a:t>             </a:t>
            </a:r>
            <a:r>
              <a:rPr lang="zh-CN" altLang="en-US" sz="3400" dirty="0">
                <a:solidFill>
                  <a:srgbClr val="1B4367"/>
                </a:solidFill>
                <a:cs typeface="+mn-ea"/>
                <a:sym typeface="+mn-lt"/>
              </a:rPr>
              <a:t>的常用技术</a:t>
            </a:r>
            <a:endParaRPr lang="zh-CN" altLang="en-US" sz="3400" dirty="0">
              <a:solidFill>
                <a:srgbClr val="1B4367"/>
              </a:solidFill>
              <a:cs typeface="+mn-ea"/>
              <a:sym typeface="+mn-lt"/>
            </a:endParaRPr>
          </a:p>
        </p:txBody>
      </p:sp>
      <p:sp>
        <p:nvSpPr>
          <p:cNvPr id="10" name="文本框 9"/>
          <p:cNvSpPr txBox="1"/>
          <p:nvPr>
            <p:custDataLst>
              <p:tags r:id="rId8"/>
            </p:custDataLst>
          </p:nvPr>
        </p:nvSpPr>
        <p:spPr>
          <a:xfrm>
            <a:off x="1699895" y="3342640"/>
            <a:ext cx="7048500"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任务四</a:t>
            </a:r>
            <a:r>
              <a:rPr lang="en-US" altLang="zh-CN" sz="3400" dirty="0">
                <a:solidFill>
                  <a:srgbClr val="1B4367"/>
                </a:solidFill>
                <a:cs typeface="+mn-ea"/>
                <a:sym typeface="+mn-lt"/>
              </a:rPr>
              <a:t>   </a:t>
            </a:r>
            <a:r>
              <a:rPr lang="zh-CN" altLang="en-US" sz="3400" dirty="0">
                <a:solidFill>
                  <a:srgbClr val="1B4367"/>
                </a:solidFill>
                <a:cs typeface="+mn-ea"/>
                <a:sym typeface="+mn-lt"/>
              </a:rPr>
              <a:t>职业生涯规划书的具体内容</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9"/>
                                        </p:tgtEl>
                                        <p:attrNameLst>
                                          <p:attrName>ppt_y</p:attrName>
                                        </p:attrNameLst>
                                      </p:cBhvr>
                                      <p:tavLst>
                                        <p:tav tm="0">
                                          <p:val>
                                            <p:strVal val="#ppt_y"/>
                                          </p:val>
                                        </p:tav>
                                        <p:tav tm="100000">
                                          <p:val>
                                            <p:strVal val="#ppt_y"/>
                                          </p:val>
                                        </p:tav>
                                      </p:tavLst>
                                    </p:anim>
                                    <p:anim calcmode="lin" valueType="num">
                                      <p:cBhvr>
                                        <p:cTn id="22"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par>
                          <p:cTn id="30" fill="hold">
                            <p:stCondLst>
                              <p:cond delay="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0"/>
                                        </p:tgtEl>
                                        <p:attrNameLst>
                                          <p:attrName>ppt_y</p:attrName>
                                        </p:attrNameLst>
                                      </p:cBhvr>
                                      <p:tavLst>
                                        <p:tav tm="0">
                                          <p:val>
                                            <p:strVal val="#ppt_y"/>
                                          </p:val>
                                        </p:tav>
                                        <p:tav tm="100000">
                                          <p:val>
                                            <p:strVal val="#ppt_y"/>
                                          </p:val>
                                        </p:tav>
                                      </p:tavLst>
                                    </p:anim>
                                    <p:anim calcmode="lin" valueType="num">
                                      <p:cBhvr>
                                        <p:cTn id="3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9" grpId="0"/>
      <p:bldP spid="1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职业生涯规划书的制订原则</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49985" y="796925"/>
            <a:ext cx="467106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一、实事求是，目标明确</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60582" y="757176"/>
            <a:ext cx="708651" cy="709494"/>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0" name="矩形 19"/>
          <p:cNvSpPr>
            <a:spLocks noChangeArrowheads="1"/>
          </p:cNvSpPr>
          <p:nvPr/>
        </p:nvSpPr>
        <p:spPr bwMode="auto">
          <a:xfrm>
            <a:off x="998855" y="1931035"/>
            <a:ext cx="7258050" cy="247586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实事求是是指从实际对象出发，探求事物的内部联系及其发展的规律性，认识事物的本质。</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目标明确是指能够清晰具体地描述某一特定的目标，并在特定时间段内全神贯注于这一目标的执行和实现。</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982980" y="1890395"/>
            <a:ext cx="7149465" cy="86741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21" name="Rounded Rectangle 102"/>
          <p:cNvSpPr>
            <a:spLocks noChangeAspect="1"/>
          </p:cNvSpPr>
          <p:nvPr/>
        </p:nvSpPr>
        <p:spPr>
          <a:xfrm>
            <a:off x="982980" y="2950845"/>
            <a:ext cx="7149465" cy="86741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par>
                          <p:cTn id="33" fill="hold">
                            <p:stCondLst>
                              <p:cond delay="2799"/>
                            </p:stCondLst>
                            <p:childTnLst>
                              <p:par>
                                <p:cTn id="34" presetID="10"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90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20" grpId="0"/>
      <p:bldP spid="103" grpId="0" bldLvl="0" animBg="1"/>
      <p:bldP spid="21"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职业生涯规划书的制订原则</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49985" y="796925"/>
            <a:ext cx="467106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二、切实可行，量化过程</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60582" y="757176"/>
            <a:ext cx="708651" cy="709494"/>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0" name="矩形 19"/>
          <p:cNvSpPr>
            <a:spLocks noChangeArrowheads="1"/>
          </p:cNvSpPr>
          <p:nvPr/>
        </p:nvSpPr>
        <p:spPr bwMode="auto">
          <a:xfrm>
            <a:off x="998855" y="1931035"/>
            <a:ext cx="7258050" cy="247586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所规划的职业目标应基于现实的自我分析和评价并考虑社会政治环境、经济发展现状和行业企业发展情况而设定。</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职业生涯规划目标应以一种能够用具体数字加以衡量和评估的方式来描述。</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982980" y="1890395"/>
            <a:ext cx="7149465" cy="86741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21" name="Rounded Rectangle 102"/>
          <p:cNvSpPr>
            <a:spLocks noChangeAspect="1"/>
          </p:cNvSpPr>
          <p:nvPr/>
        </p:nvSpPr>
        <p:spPr>
          <a:xfrm>
            <a:off x="982980" y="2950845"/>
            <a:ext cx="7149465" cy="86741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par>
                          <p:cTn id="33" fill="hold">
                            <p:stCondLst>
                              <p:cond delay="2799"/>
                            </p:stCondLst>
                            <p:childTnLst>
                              <p:par>
                                <p:cTn id="34" presetID="10"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90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20" grpId="0"/>
      <p:bldP spid="103" grpId="0" bldLvl="0" animBg="1"/>
      <p:bldP spid="21"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职业生涯规划书的制订原则</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49985" y="796925"/>
            <a:ext cx="467106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三、发展创新，全程推动</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60582" y="757176"/>
            <a:ext cx="708651" cy="709494"/>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0" name="矩形 19"/>
          <p:cNvSpPr>
            <a:spLocks noChangeArrowheads="1"/>
          </p:cNvSpPr>
          <p:nvPr/>
        </p:nvSpPr>
        <p:spPr bwMode="auto">
          <a:xfrm>
            <a:off x="998855" y="1931035"/>
            <a:ext cx="7258050" cy="247586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大学生应该发挥自己的能力和潜能达到自我实现，创造组织效益的目的。</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在实施职业生涯规划的各个环节上，对自己进行全过程的观察、设计、实施和调整。</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982980" y="1890395"/>
            <a:ext cx="7149465" cy="86741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21" name="Rounded Rectangle 102"/>
          <p:cNvSpPr>
            <a:spLocks noChangeAspect="1"/>
          </p:cNvSpPr>
          <p:nvPr/>
        </p:nvSpPr>
        <p:spPr>
          <a:xfrm>
            <a:off x="982980" y="2950845"/>
            <a:ext cx="7149465" cy="86741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par>
                          <p:cTn id="33" fill="hold">
                            <p:stCondLst>
                              <p:cond delay="2799"/>
                            </p:stCondLst>
                            <p:childTnLst>
                              <p:par>
                                <p:cTn id="34" presetID="10"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90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20" grpId="0"/>
      <p:bldP spid="103" grpId="0" bldLvl="0" animBg="1"/>
      <p:bldP spid="21"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制订职业生涯规划书的步骤</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pic>
        <p:nvPicPr>
          <p:cNvPr id="2" name="图片 1" descr="SharedScreenshot"/>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571500" y="868045"/>
            <a:ext cx="4911090" cy="3913505"/>
          </a:xfrm>
          <a:prstGeom prst="rect">
            <a:avLst/>
          </a:prstGeom>
        </p:spPr>
      </p:pic>
      <p:pic>
        <p:nvPicPr>
          <p:cNvPr id="133123" name="Picture 5"/>
          <p:cNvPicPr>
            <a:picLocks noChangeAspect="1"/>
          </p:cNvPicPr>
          <p:nvPr/>
        </p:nvPicPr>
        <p:blipFill>
          <a:blip r:embed="rId2">
            <a:clrChange>
              <a:clrFrom>
                <a:srgbClr val="FFFFFF">
                  <a:alpha val="100000"/>
                </a:srgbClr>
              </a:clrFrom>
              <a:clrTo>
                <a:srgbClr val="FFFFFF">
                  <a:alpha val="100000"/>
                  <a:alpha val="0"/>
                </a:srgbClr>
              </a:clrTo>
            </a:clrChange>
            <a:grayscl/>
          </a:blip>
          <a:stretch>
            <a:fillRect/>
          </a:stretch>
        </p:blipFill>
        <p:spPr>
          <a:xfrm>
            <a:off x="5642610" y="1209675"/>
            <a:ext cx="2698750" cy="32296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制订职业生涯规划书的步骤</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49985" y="796925"/>
            <a:ext cx="467106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一、自我评价</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60582" y="757176"/>
            <a:ext cx="708651" cy="709494"/>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0" name="矩形 19"/>
          <p:cNvSpPr>
            <a:spLocks noChangeArrowheads="1"/>
          </p:cNvSpPr>
          <p:nvPr/>
        </p:nvSpPr>
        <p:spPr bwMode="auto">
          <a:xfrm>
            <a:off x="998855" y="1931035"/>
            <a:ext cx="7258050" cy="247586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自我评价就是要全面审视自己、认识自己、了解自己。一个有效的职业生涯设计必须是在充分并且正确认识自身条件与相关环境的基础上进行的。在制订职业生涯规划书前要做好自我评估工作，包括自己的兴趣、特长、性格、学识、技能、智商、情商、思维方式等，弄清自己想干什么、能干什么、应该干什么。只有对自己有了准确、全面的评价才能保证制订的职业生涯规划书是切实可行、能够成功的。</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59473" y="1709420"/>
            <a:ext cx="7425055" cy="27336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20" grpId="0"/>
      <p:bldP spid="103"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制订职业生涯规划书的步骤</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49985" y="796925"/>
            <a:ext cx="467106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二、环境评价</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60582" y="757176"/>
            <a:ext cx="708651" cy="709494"/>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0" name="矩形 19"/>
          <p:cNvSpPr>
            <a:spLocks noChangeArrowheads="1"/>
          </p:cNvSpPr>
          <p:nvPr/>
        </p:nvSpPr>
        <p:spPr bwMode="auto">
          <a:xfrm>
            <a:off x="998855" y="1931035"/>
            <a:ext cx="7258050" cy="198120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制订职业生涯规划书还要充分认识和了解相关的环境，评估环境因素对自己职业生涯发展的影响，分析环境条件特点、发展变化情况，把握环境因素的优势与限制。职业生涯规划的环境评价主要包括社会政治环境、社会经济发展现状、行业发展前景、家庭因素等对个人职业选择和发展有着直接或间接影响的各方面因素。</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59790" y="1709420"/>
            <a:ext cx="7425055" cy="230505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20" grpId="0"/>
      <p:bldP spid="103"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制订职业生涯规划书的步骤</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49985" y="796925"/>
            <a:ext cx="467106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三、确立目标</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60582" y="757176"/>
            <a:ext cx="708651" cy="709494"/>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0" name="矩形 19"/>
          <p:cNvSpPr>
            <a:spLocks noChangeArrowheads="1"/>
          </p:cNvSpPr>
          <p:nvPr/>
        </p:nvSpPr>
        <p:spPr bwMode="auto">
          <a:xfrm>
            <a:off x="998855" y="1845310"/>
            <a:ext cx="7258050" cy="247586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确立目标是大学生制订职业生涯规划的关键，我们通常所说的目标有短期目标、中期目标、长远目标和人生目标之分。长远目标需要个人经过长期艰苦努力、不懈奋斗才有可能实现，确立长远目标时要立足现实、慎重选择、全面考虑，使之既有现实性又有前瞻性。在制订职业生涯规划书时，我们应该充分考虑目标的可行性，并将短期目标、中期目标和长远目标有机结合在一起，形成步骤明确、稳扎稳打的目标体系。</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59473" y="1709420"/>
            <a:ext cx="7425055" cy="27336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20" grpId="0"/>
      <p:bldP spid="103"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制订职业生涯规划书的步骤</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49985" y="796925"/>
            <a:ext cx="467106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四、制订行动计划</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60582" y="757176"/>
            <a:ext cx="708651" cy="709494"/>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0" name="矩形 19"/>
          <p:cNvSpPr>
            <a:spLocks noChangeArrowheads="1"/>
          </p:cNvSpPr>
          <p:nvPr/>
        </p:nvSpPr>
        <p:spPr bwMode="auto">
          <a:xfrm>
            <a:off x="998855" y="1931035"/>
            <a:ext cx="7258050" cy="198120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这里的行动计划是指落实目标的具体措施，主要包括工作、学习、实训、实习等方面的措施。大学生在制订好一系列的职业发展规划后，如何将其最终落实是每个规划制订者必须考虑并面对的问题。一个好的计划若没有实施上的细则，就无法保证其顺利进行，职业生涯的成功也就无从谈起。</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59790" y="1709420"/>
            <a:ext cx="7425055" cy="230505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20" grpId="0"/>
      <p:bldP spid="10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职业目标</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5520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一、什么是职业目标</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856615" y="2180590"/>
            <a:ext cx="7743190" cy="217043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职业目标是指人们对未来职业表现出来的一种强烈的追求和向往，是人们对未来职业生活的构想和规划，它是追求成功的驱动力。职业目标是人们在职业上的追求、期望，如“人力资源总监”就是一个职业目标，而“人力资源方面的工作”就不是职业目标，只是一个职业发展方向。</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职业目标是每个人职业生涯路上的指南针和航标，它如同分水岭一样，轻而易举地把资质相似的人们分为少数的职业精英和多数的平庸之辈。</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制订职业生涯规划书的步骤</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49985" y="796925"/>
            <a:ext cx="467106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五、评估与回馈</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60582" y="757176"/>
            <a:ext cx="708651" cy="709494"/>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0" name="矩形 19"/>
          <p:cNvSpPr>
            <a:spLocks noChangeArrowheads="1"/>
          </p:cNvSpPr>
          <p:nvPr/>
        </p:nvSpPr>
        <p:spPr bwMode="auto">
          <a:xfrm>
            <a:off x="998855" y="1845310"/>
            <a:ext cx="7258050" cy="247586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职业生涯规划的评估，主要是评估周边各种环境因素对自己职业生涯发展的影响。在制订个人的职业生涯规划时，要充分了解所处环境的特点，掌握职业环境的发展变化情况，明确自己在这个环境中的地位以及环境对自己提出的要求和创造的条件等。只有对环境因素有充分了解和把握，才能做到在复杂的环境中避害趋利，使你的职业生涯规划具有实际意义。环境因素评估主要包括：组织环境、政治环境、社会环境、经济环境。</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59473" y="1709420"/>
            <a:ext cx="7425055" cy="27336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20" grpId="0"/>
      <p:bldP spid="103"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43891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制订职业生涯规划书的常用技术</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49985" y="796925"/>
            <a:ext cx="467106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一、SWOT 法</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60582" y="757176"/>
            <a:ext cx="708651" cy="709494"/>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0" name="矩形 19"/>
          <p:cNvSpPr>
            <a:spLocks noChangeArrowheads="1"/>
          </p:cNvSpPr>
          <p:nvPr/>
        </p:nvSpPr>
        <p:spPr bwMode="auto">
          <a:xfrm>
            <a:off x="998855" y="1845310"/>
            <a:ext cx="7258050" cy="184785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SWOT 法在前文已有说明，这里不过多讲述。</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通过 SWOT 法，评估者可以清楚了解自己的优势和弱势，从而认真仔细评估自己感兴趣的不同职业道路的机会和威胁，并且还可以将这几种因素相互结合匹配起来，进行全面、系统、准确的研究，最后做出适合自己的职业生涯规划。</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59790" y="1709420"/>
            <a:ext cx="7425055" cy="215328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3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8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3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20" grpId="0"/>
      <p:bldP spid="103"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43891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制订职业生涯规划书的常用技术</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49985" y="796925"/>
            <a:ext cx="582358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二、“五 W”归零思考法</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60582" y="757176"/>
            <a:ext cx="708651" cy="709494"/>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53" name="TextBox 30"/>
          <p:cNvSpPr txBox="1">
            <a:spLocks noChangeArrowheads="1"/>
          </p:cNvSpPr>
          <p:nvPr/>
        </p:nvSpPr>
        <p:spPr bwMode="auto">
          <a:xfrm>
            <a:off x="460375" y="1621790"/>
            <a:ext cx="3046730"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indent="0" algn="just" fontAlgn="auto">
              <a:lnSpc>
                <a:spcPts val="2660"/>
              </a:lnSpc>
            </a:pPr>
            <a:r>
              <a:rPr lang="zh-CN" altLang="en-US" sz="1800" dirty="0">
                <a:solidFill>
                  <a:schemeClr val="tx1">
                    <a:lumMod val="75000"/>
                    <a:lumOff val="25000"/>
                  </a:schemeClr>
                </a:solidFill>
              </a:rPr>
              <a:t>你是谁？（Who are you ？）</a:t>
            </a:r>
            <a:endParaRPr lang="zh-CN" altLang="en-US" sz="1800" dirty="0">
              <a:solidFill>
                <a:schemeClr val="tx1">
                  <a:lumMod val="75000"/>
                  <a:lumOff val="25000"/>
                </a:schemeClr>
              </a:solidFill>
            </a:endParaRPr>
          </a:p>
        </p:txBody>
      </p:sp>
      <p:sp>
        <p:nvSpPr>
          <p:cNvPr id="57" name="环形箭头 15"/>
          <p:cNvSpPr/>
          <p:nvPr/>
        </p:nvSpPr>
        <p:spPr bwMode="auto">
          <a:xfrm>
            <a:off x="3116977" y="1428751"/>
            <a:ext cx="2870597" cy="2870597"/>
          </a:xfrm>
          <a:custGeom>
            <a:avLst/>
            <a:gdLst>
              <a:gd name="T0" fmla="*/ 3447338 w 3827462"/>
              <a:gd name="T1" fmla="*/ 1008122 h 3827463"/>
              <a:gd name="T2" fmla="*/ 3688519 w 3827462"/>
              <a:gd name="T3" fmla="*/ 1764717 h 3827463"/>
              <a:gd name="T4" fmla="*/ 3820762 w 3827462"/>
              <a:gd name="T5" fmla="*/ 1765838 h 3827463"/>
              <a:gd name="T6" fmla="*/ 3595190 w 3827462"/>
              <a:gd name="T7" fmla="*/ 1927981 h 3827463"/>
              <a:gd name="T8" fmla="*/ 3356355 w 3827462"/>
              <a:gd name="T9" fmla="*/ 1761902 h 3827463"/>
              <a:gd name="T10" fmla="*/ 3488541 w 3827462"/>
              <a:gd name="T11" fmla="*/ 1763023 h 3827463"/>
              <a:gd name="T12" fmla="*/ 3275959 w 3827462"/>
              <a:gd name="T13" fmla="*/ 1109323 h 3827463"/>
              <a:gd name="T14" fmla="*/ 3447338 w 3827462"/>
              <a:gd name="T15" fmla="*/ 1008122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3447338" y="1008122"/>
                </a:moveTo>
                <a:cubicBezTo>
                  <a:pt x="3583647" y="1238955"/>
                  <a:pt x="3666090" y="1497582"/>
                  <a:pt x="3688519" y="1764717"/>
                </a:cubicBezTo>
                <a:lnTo>
                  <a:pt x="3820762" y="1765838"/>
                </a:lnTo>
                <a:lnTo>
                  <a:pt x="3595190" y="1927981"/>
                </a:lnTo>
                <a:lnTo>
                  <a:pt x="3356355" y="1761902"/>
                </a:lnTo>
                <a:lnTo>
                  <a:pt x="3488541" y="1763023"/>
                </a:lnTo>
                <a:cubicBezTo>
                  <a:pt x="3466449" y="1532176"/>
                  <a:pt x="3393875" y="1309009"/>
                  <a:pt x="3275959" y="1109323"/>
                </a:cubicBezTo>
                <a:lnTo>
                  <a:pt x="3447338" y="1008122"/>
                </a:lnTo>
                <a:close/>
              </a:path>
            </a:pathLst>
          </a:custGeom>
          <a:solidFill>
            <a:srgbClr val="1B4367"/>
          </a:solidFill>
          <a:ln w="9525">
            <a:noFill/>
          </a:ln>
        </p:spPr>
        <p:txBody>
          <a:bodyPr lIns="68580" tIns="34290" rIns="68580" bIns="34290"/>
          <a:lstStyle/>
          <a:p>
            <a:endParaRPr lang="zh-CN" altLang="en-US">
              <a:solidFill>
                <a:schemeClr val="bg1"/>
              </a:solidFill>
            </a:endParaRPr>
          </a:p>
        </p:txBody>
      </p:sp>
      <p:sp>
        <p:nvSpPr>
          <p:cNvPr id="58" name="环形箭头 17"/>
          <p:cNvSpPr/>
          <p:nvPr/>
        </p:nvSpPr>
        <p:spPr bwMode="auto">
          <a:xfrm>
            <a:off x="3116977" y="1428751"/>
            <a:ext cx="2870597" cy="2870597"/>
          </a:xfrm>
          <a:custGeom>
            <a:avLst/>
            <a:gdLst>
              <a:gd name="T0" fmla="*/ 3325627 w 3827462"/>
              <a:gd name="T1" fmla="*/ 2999378 h 3827463"/>
              <a:gd name="T2" fmla="*/ 2603197 w 3827462"/>
              <a:gd name="T3" fmla="*/ 3555900 h 3827463"/>
              <a:gd name="T4" fmla="*/ 2642943 w 3827462"/>
              <a:gd name="T5" fmla="*/ 3682034 h 3827463"/>
              <a:gd name="T6" fmla="*/ 2419100 w 3827462"/>
              <a:gd name="T7" fmla="*/ 3517511 h 3827463"/>
              <a:gd name="T8" fmla="*/ 2503364 w 3827462"/>
              <a:gd name="T9" fmla="*/ 3239081 h 3827463"/>
              <a:gd name="T10" fmla="*/ 2543093 w 3827462"/>
              <a:gd name="T11" fmla="*/ 3365160 h 3827463"/>
              <a:gd name="T12" fmla="*/ 3167850 w 3827462"/>
              <a:gd name="T13" fmla="*/ 2878059 h 3827463"/>
              <a:gd name="T14" fmla="*/ 3325627 w 3827462"/>
              <a:gd name="T15" fmla="*/ 2999378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3325627" y="2999378"/>
                </a:moveTo>
                <a:cubicBezTo>
                  <a:pt x="3137195" y="3244437"/>
                  <a:pt x="2888223" y="3436231"/>
                  <a:pt x="2603197" y="3555900"/>
                </a:cubicBezTo>
                <a:lnTo>
                  <a:pt x="2642943" y="3682034"/>
                </a:lnTo>
                <a:lnTo>
                  <a:pt x="2419100" y="3517511"/>
                </a:lnTo>
                <a:lnTo>
                  <a:pt x="2503364" y="3239081"/>
                </a:lnTo>
                <a:lnTo>
                  <a:pt x="2543093" y="3365160"/>
                </a:lnTo>
                <a:cubicBezTo>
                  <a:pt x="2789286" y="3258407"/>
                  <a:pt x="3004279" y="3090784"/>
                  <a:pt x="3167850" y="2878059"/>
                </a:cubicBezTo>
                <a:lnTo>
                  <a:pt x="3325627" y="2999378"/>
                </a:lnTo>
                <a:close/>
              </a:path>
            </a:pathLst>
          </a:custGeom>
          <a:solidFill>
            <a:srgbClr val="1B4367"/>
          </a:solidFill>
          <a:ln w="9525">
            <a:noFill/>
          </a:ln>
        </p:spPr>
        <p:txBody>
          <a:bodyPr lIns="68580" tIns="34290" rIns="68580" bIns="34290"/>
          <a:lstStyle/>
          <a:p>
            <a:endParaRPr lang="zh-CN" altLang="en-US">
              <a:solidFill>
                <a:schemeClr val="bg1"/>
              </a:solidFill>
            </a:endParaRPr>
          </a:p>
        </p:txBody>
      </p:sp>
      <p:sp>
        <p:nvSpPr>
          <p:cNvPr id="59" name="环形箭头 19"/>
          <p:cNvSpPr/>
          <p:nvPr/>
        </p:nvSpPr>
        <p:spPr bwMode="auto">
          <a:xfrm>
            <a:off x="3116977" y="1428751"/>
            <a:ext cx="2870597" cy="2870597"/>
          </a:xfrm>
          <a:custGeom>
            <a:avLst/>
            <a:gdLst>
              <a:gd name="T0" fmla="*/ 1378454 w 3827462"/>
              <a:gd name="T1" fmla="*/ 3612425 h 3827463"/>
              <a:gd name="T2" fmla="*/ 607834 w 3827462"/>
              <a:gd name="T3" fmla="*/ 3124811 h 3827463"/>
              <a:gd name="T4" fmla="*/ 502996 w 3827462"/>
              <a:gd name="T5" fmla="*/ 3205424 h 3827463"/>
              <a:gd name="T6" fmla="*/ 580723 w 3827462"/>
              <a:gd name="T7" fmla="*/ 2938718 h 3827463"/>
              <a:gd name="T8" fmla="*/ 871164 w 3827462"/>
              <a:gd name="T9" fmla="*/ 2922329 h 3827463"/>
              <a:gd name="T10" fmla="*/ 766371 w 3827462"/>
              <a:gd name="T11" fmla="*/ 3002907 h 3827463"/>
              <a:gd name="T12" fmla="*/ 1438271 w 3827462"/>
              <a:gd name="T13" fmla="*/ 3422597 h 3827463"/>
              <a:gd name="T14" fmla="*/ 1378454 w 3827462"/>
              <a:gd name="T15" fmla="*/ 361242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378454" y="3612425"/>
                </a:moveTo>
                <a:cubicBezTo>
                  <a:pt x="1083617" y="3519519"/>
                  <a:pt x="818037" y="3351472"/>
                  <a:pt x="607834" y="3124811"/>
                </a:cubicBezTo>
                <a:lnTo>
                  <a:pt x="502996" y="3205424"/>
                </a:lnTo>
                <a:lnTo>
                  <a:pt x="580723" y="2938718"/>
                </a:lnTo>
                <a:lnTo>
                  <a:pt x="871164" y="2922329"/>
                </a:lnTo>
                <a:lnTo>
                  <a:pt x="766371" y="3002907"/>
                </a:lnTo>
                <a:cubicBezTo>
                  <a:pt x="951119" y="3197524"/>
                  <a:pt x="1182335" y="3341949"/>
                  <a:pt x="1438271" y="3422597"/>
                </a:cubicBezTo>
                <a:lnTo>
                  <a:pt x="1378454" y="3612425"/>
                </a:lnTo>
                <a:close/>
              </a:path>
            </a:pathLst>
          </a:custGeom>
          <a:solidFill>
            <a:srgbClr val="1B4367"/>
          </a:solidFill>
          <a:ln w="9525">
            <a:noFill/>
          </a:ln>
        </p:spPr>
        <p:txBody>
          <a:bodyPr lIns="68580" tIns="34290" rIns="68580" bIns="34290"/>
          <a:lstStyle/>
          <a:p>
            <a:endParaRPr lang="zh-CN" altLang="en-US">
              <a:solidFill>
                <a:schemeClr val="bg1"/>
              </a:solidFill>
            </a:endParaRPr>
          </a:p>
        </p:txBody>
      </p:sp>
      <p:sp>
        <p:nvSpPr>
          <p:cNvPr id="60" name="环形箭头 21"/>
          <p:cNvSpPr/>
          <p:nvPr/>
        </p:nvSpPr>
        <p:spPr bwMode="auto">
          <a:xfrm>
            <a:off x="3116977" y="1428751"/>
            <a:ext cx="2870597" cy="2870597"/>
          </a:xfrm>
          <a:custGeom>
            <a:avLst/>
            <a:gdLst>
              <a:gd name="T0" fmla="*/ 132762 w 3827462"/>
              <a:gd name="T1" fmla="*/ 1928825 h 3827463"/>
              <a:gd name="T2" fmla="*/ 303229 w 3827462"/>
              <a:gd name="T3" fmla="*/ 1153231 h 3827463"/>
              <a:gd name="T4" fmla="*/ 189353 w 3827462"/>
              <a:gd name="T5" fmla="*/ 1085986 h 3827463"/>
              <a:gd name="T6" fmla="*/ 465813 w 3827462"/>
              <a:gd name="T7" fmla="*/ 1058722 h 3827463"/>
              <a:gd name="T8" fmla="*/ 589258 w 3827462"/>
              <a:gd name="T9" fmla="*/ 1322134 h 3827463"/>
              <a:gd name="T10" fmla="*/ 475432 w 3827462"/>
              <a:gd name="T11" fmla="*/ 1254918 h 3827463"/>
              <a:gd name="T12" fmla="*/ 331783 w 3827462"/>
              <a:gd name="T13" fmla="*/ 1927138 h 3827463"/>
              <a:gd name="T14" fmla="*/ 132762 w 3827462"/>
              <a:gd name="T15" fmla="*/ 192882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32762" y="1928825"/>
                </a:moveTo>
                <a:cubicBezTo>
                  <a:pt x="130490" y="1660759"/>
                  <a:pt x="188761" y="1395639"/>
                  <a:pt x="303229" y="1153231"/>
                </a:cubicBezTo>
                <a:lnTo>
                  <a:pt x="189353" y="1085986"/>
                </a:lnTo>
                <a:lnTo>
                  <a:pt x="465813" y="1058722"/>
                </a:lnTo>
                <a:lnTo>
                  <a:pt x="589258" y="1322134"/>
                </a:lnTo>
                <a:lnTo>
                  <a:pt x="475432" y="1254918"/>
                </a:lnTo>
                <a:cubicBezTo>
                  <a:pt x="378858" y="1465754"/>
                  <a:pt x="329818" y="1695244"/>
                  <a:pt x="331783" y="1927138"/>
                </a:cubicBezTo>
                <a:lnTo>
                  <a:pt x="132762" y="1928825"/>
                </a:lnTo>
                <a:close/>
              </a:path>
            </a:pathLst>
          </a:custGeom>
          <a:solidFill>
            <a:srgbClr val="1B4367"/>
          </a:solidFill>
          <a:ln w="9525">
            <a:noFill/>
          </a:ln>
        </p:spPr>
        <p:txBody>
          <a:bodyPr lIns="68580" tIns="34290" rIns="68580" bIns="34290"/>
          <a:lstStyle/>
          <a:p>
            <a:endParaRPr lang="zh-CN" altLang="en-US">
              <a:solidFill>
                <a:schemeClr val="bg1"/>
              </a:solidFill>
            </a:endParaRPr>
          </a:p>
        </p:txBody>
      </p:sp>
      <p:sp>
        <p:nvSpPr>
          <p:cNvPr id="61" name="环形箭头 23"/>
          <p:cNvSpPr/>
          <p:nvPr/>
        </p:nvSpPr>
        <p:spPr bwMode="auto">
          <a:xfrm>
            <a:off x="3116977" y="1428751"/>
            <a:ext cx="2870597" cy="2870597"/>
          </a:xfrm>
          <a:custGeom>
            <a:avLst/>
            <a:gdLst>
              <a:gd name="T0" fmla="*/ 1402143 w 3827462"/>
              <a:gd name="T1" fmla="*/ 207755 h 3827463"/>
              <a:gd name="T2" fmla="*/ 2266009 w 3827462"/>
              <a:gd name="T3" fmla="*/ 167885 h 3827463"/>
              <a:gd name="T4" fmla="*/ 2303996 w 3827462"/>
              <a:gd name="T5" fmla="*/ 41210 h 3827463"/>
              <a:gd name="T6" fmla="*/ 2396735 w 3827462"/>
              <a:gd name="T7" fmla="*/ 303075 h 3827463"/>
              <a:gd name="T8" fmla="*/ 2170594 w 3827462"/>
              <a:gd name="T9" fmla="*/ 486063 h 3827463"/>
              <a:gd name="T10" fmla="*/ 2208565 w 3827462"/>
              <a:gd name="T11" fmla="*/ 359443 h 3827463"/>
              <a:gd name="T12" fmla="*/ 1459312 w 3827462"/>
              <a:gd name="T13" fmla="*/ 398396 h 3827463"/>
              <a:gd name="T14" fmla="*/ 1402143 w 3827462"/>
              <a:gd name="T15" fmla="*/ 20775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402143" y="207755"/>
                </a:moveTo>
                <a:cubicBezTo>
                  <a:pt x="1682450" y="123697"/>
                  <a:pt x="1979151" y="110003"/>
                  <a:pt x="2266009" y="167885"/>
                </a:cubicBezTo>
                <a:lnTo>
                  <a:pt x="2303996" y="41210"/>
                </a:lnTo>
                <a:lnTo>
                  <a:pt x="2396735" y="303075"/>
                </a:lnTo>
                <a:lnTo>
                  <a:pt x="2170594" y="486063"/>
                </a:lnTo>
                <a:lnTo>
                  <a:pt x="2208565" y="359443"/>
                </a:lnTo>
                <a:cubicBezTo>
                  <a:pt x="1959304" y="312161"/>
                  <a:pt x="1702327" y="325520"/>
                  <a:pt x="1459312" y="398396"/>
                </a:cubicBezTo>
                <a:lnTo>
                  <a:pt x="1402143" y="207755"/>
                </a:lnTo>
                <a:close/>
              </a:path>
            </a:pathLst>
          </a:custGeom>
          <a:solidFill>
            <a:srgbClr val="1B4367"/>
          </a:solidFill>
          <a:ln w="9525">
            <a:noFill/>
          </a:ln>
        </p:spPr>
        <p:txBody>
          <a:bodyPr lIns="68580" tIns="34290" rIns="68580" bIns="34290"/>
          <a:lstStyle/>
          <a:p>
            <a:endParaRPr lang="zh-CN" altLang="en-US">
              <a:solidFill>
                <a:schemeClr val="bg1"/>
              </a:solidFill>
            </a:endParaRPr>
          </a:p>
        </p:txBody>
      </p:sp>
      <p:grpSp>
        <p:nvGrpSpPr>
          <p:cNvPr id="62" name="组合 35"/>
          <p:cNvGrpSpPr/>
          <p:nvPr/>
        </p:nvGrpSpPr>
        <p:grpSpPr bwMode="auto">
          <a:xfrm>
            <a:off x="3371772" y="1540669"/>
            <a:ext cx="639365" cy="639366"/>
            <a:chOff x="0" y="0"/>
            <a:chExt cx="914400" cy="914400"/>
          </a:xfrm>
        </p:grpSpPr>
        <p:sp>
          <p:nvSpPr>
            <p:cNvPr id="63" name="椭圆 34"/>
            <p:cNvSpPr>
              <a:spLocks noChangeArrowheads="1"/>
            </p:cNvSpPr>
            <p:nvPr/>
          </p:nvSpPr>
          <p:spPr bwMode="auto">
            <a:xfrm>
              <a:off x="0" y="0"/>
              <a:ext cx="914400" cy="914400"/>
            </a:xfrm>
            <a:prstGeom prst="ellipse">
              <a:avLst/>
            </a:prstGeom>
            <a:solidFill>
              <a:srgbClr val="1B4367"/>
            </a:solidFill>
            <a:ln w="9525">
              <a:noFill/>
              <a:round/>
            </a:ln>
          </p:spPr>
          <p:txBody>
            <a:bodyPr anchor="ctr"/>
            <a:lstStyle/>
            <a:p>
              <a:pPr algn="ctr" eaLnBrk="1" hangingPunct="1"/>
              <a:endParaRPr lang="zh-CN" altLang="en-US" sz="1200" b="1">
                <a:solidFill>
                  <a:schemeClr val="bg1"/>
                </a:solidFill>
              </a:endParaRPr>
            </a:p>
          </p:txBody>
        </p:sp>
        <p:sp>
          <p:nvSpPr>
            <p:cNvPr id="64" name="TextBox 24"/>
            <p:cNvSpPr txBox="1">
              <a:spLocks noChangeArrowheads="1"/>
            </p:cNvSpPr>
            <p:nvPr/>
          </p:nvSpPr>
          <p:spPr bwMode="auto">
            <a:xfrm>
              <a:off x="261947" y="257145"/>
              <a:ext cx="390508" cy="438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b="1" dirty="0">
                  <a:solidFill>
                    <a:schemeClr val="bg1"/>
                  </a:solidFill>
                </a:rPr>
                <a:t>1</a:t>
              </a:r>
              <a:endParaRPr lang="en-US" altLang="zh-CN" b="1" dirty="0">
                <a:solidFill>
                  <a:schemeClr val="bg1"/>
                </a:solidFill>
              </a:endParaRPr>
            </a:p>
          </p:txBody>
        </p:sp>
      </p:grpSp>
      <p:grpSp>
        <p:nvGrpSpPr>
          <p:cNvPr id="65" name="组合 36"/>
          <p:cNvGrpSpPr/>
          <p:nvPr/>
        </p:nvGrpSpPr>
        <p:grpSpPr bwMode="auto">
          <a:xfrm>
            <a:off x="5049361" y="1540669"/>
            <a:ext cx="639366" cy="639366"/>
            <a:chOff x="0" y="0"/>
            <a:chExt cx="914400" cy="914400"/>
          </a:xfrm>
        </p:grpSpPr>
        <p:sp>
          <p:nvSpPr>
            <p:cNvPr id="66" name="椭圆 37"/>
            <p:cNvSpPr>
              <a:spLocks noChangeArrowheads="1"/>
            </p:cNvSpPr>
            <p:nvPr/>
          </p:nvSpPr>
          <p:spPr bwMode="auto">
            <a:xfrm>
              <a:off x="0" y="0"/>
              <a:ext cx="914400" cy="914400"/>
            </a:xfrm>
            <a:prstGeom prst="ellipse">
              <a:avLst/>
            </a:prstGeom>
            <a:solidFill>
              <a:srgbClr val="1B4367"/>
            </a:solidFill>
            <a:ln w="9525">
              <a:noFill/>
              <a:round/>
            </a:ln>
          </p:spPr>
          <p:txBody>
            <a:bodyPr anchor="ctr"/>
            <a:lstStyle/>
            <a:p>
              <a:pPr algn="ctr" eaLnBrk="1" hangingPunct="1"/>
              <a:endParaRPr lang="zh-CN" altLang="en-US" sz="1200" b="1">
                <a:solidFill>
                  <a:schemeClr val="bg1"/>
                </a:solidFill>
              </a:endParaRPr>
            </a:p>
          </p:txBody>
        </p:sp>
        <p:sp>
          <p:nvSpPr>
            <p:cNvPr id="67" name="TextBox 38"/>
            <p:cNvSpPr txBox="1">
              <a:spLocks noChangeArrowheads="1"/>
            </p:cNvSpPr>
            <p:nvPr/>
          </p:nvSpPr>
          <p:spPr bwMode="auto">
            <a:xfrm>
              <a:off x="261946" y="257145"/>
              <a:ext cx="390507" cy="438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b="1">
                  <a:solidFill>
                    <a:schemeClr val="bg1"/>
                  </a:solidFill>
                </a:rPr>
                <a:t>2</a:t>
              </a:r>
              <a:endParaRPr lang="en-US" altLang="zh-CN" b="1">
                <a:solidFill>
                  <a:schemeClr val="bg1"/>
                </a:solidFill>
              </a:endParaRPr>
            </a:p>
          </p:txBody>
        </p:sp>
      </p:grpSp>
      <p:grpSp>
        <p:nvGrpSpPr>
          <p:cNvPr id="68" name="组合 39"/>
          <p:cNvGrpSpPr/>
          <p:nvPr/>
        </p:nvGrpSpPr>
        <p:grpSpPr bwMode="auto">
          <a:xfrm>
            <a:off x="5439886" y="2930129"/>
            <a:ext cx="639366" cy="639365"/>
            <a:chOff x="0" y="0"/>
            <a:chExt cx="914400" cy="914400"/>
          </a:xfrm>
        </p:grpSpPr>
        <p:sp>
          <p:nvSpPr>
            <p:cNvPr id="69" name="椭圆 40"/>
            <p:cNvSpPr>
              <a:spLocks noChangeArrowheads="1"/>
            </p:cNvSpPr>
            <p:nvPr/>
          </p:nvSpPr>
          <p:spPr bwMode="auto">
            <a:xfrm>
              <a:off x="0" y="0"/>
              <a:ext cx="914400" cy="914400"/>
            </a:xfrm>
            <a:prstGeom prst="ellipse">
              <a:avLst/>
            </a:prstGeom>
            <a:solidFill>
              <a:srgbClr val="1B4367"/>
            </a:solidFill>
            <a:ln w="9525">
              <a:noFill/>
              <a:round/>
            </a:ln>
          </p:spPr>
          <p:txBody>
            <a:bodyPr anchor="ctr"/>
            <a:lstStyle/>
            <a:p>
              <a:pPr algn="ctr" eaLnBrk="1" hangingPunct="1"/>
              <a:endParaRPr lang="zh-CN" altLang="en-US" sz="1200" b="1">
                <a:solidFill>
                  <a:schemeClr val="bg1"/>
                </a:solidFill>
              </a:endParaRPr>
            </a:p>
          </p:txBody>
        </p:sp>
        <p:sp>
          <p:nvSpPr>
            <p:cNvPr id="70" name="TextBox 41"/>
            <p:cNvSpPr txBox="1">
              <a:spLocks noChangeArrowheads="1"/>
            </p:cNvSpPr>
            <p:nvPr/>
          </p:nvSpPr>
          <p:spPr bwMode="auto">
            <a:xfrm>
              <a:off x="261947" y="257144"/>
              <a:ext cx="390507" cy="43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b="1">
                  <a:solidFill>
                    <a:schemeClr val="bg1"/>
                  </a:solidFill>
                </a:rPr>
                <a:t>3</a:t>
              </a:r>
              <a:endParaRPr lang="en-US" altLang="zh-CN" b="1">
                <a:solidFill>
                  <a:schemeClr val="bg1"/>
                </a:solidFill>
              </a:endParaRPr>
            </a:p>
          </p:txBody>
        </p:sp>
      </p:grpSp>
      <p:grpSp>
        <p:nvGrpSpPr>
          <p:cNvPr id="71" name="组合 42"/>
          <p:cNvGrpSpPr/>
          <p:nvPr/>
        </p:nvGrpSpPr>
        <p:grpSpPr bwMode="auto">
          <a:xfrm>
            <a:off x="2986009" y="2930129"/>
            <a:ext cx="639365" cy="639365"/>
            <a:chOff x="0" y="0"/>
            <a:chExt cx="914400" cy="914400"/>
          </a:xfrm>
        </p:grpSpPr>
        <p:sp>
          <p:nvSpPr>
            <p:cNvPr id="72" name="椭圆 43"/>
            <p:cNvSpPr>
              <a:spLocks noChangeArrowheads="1"/>
            </p:cNvSpPr>
            <p:nvPr/>
          </p:nvSpPr>
          <p:spPr bwMode="auto">
            <a:xfrm>
              <a:off x="0" y="0"/>
              <a:ext cx="914400" cy="914400"/>
            </a:xfrm>
            <a:prstGeom prst="ellipse">
              <a:avLst/>
            </a:prstGeom>
            <a:solidFill>
              <a:srgbClr val="1B4367"/>
            </a:solidFill>
            <a:ln w="9525">
              <a:noFill/>
              <a:round/>
            </a:ln>
          </p:spPr>
          <p:txBody>
            <a:bodyPr anchor="ctr"/>
            <a:lstStyle/>
            <a:p>
              <a:pPr algn="ctr" eaLnBrk="1" hangingPunct="1"/>
              <a:endParaRPr lang="zh-CN" altLang="en-US" sz="1200" b="1">
                <a:solidFill>
                  <a:schemeClr val="bg1"/>
                </a:solidFill>
              </a:endParaRPr>
            </a:p>
          </p:txBody>
        </p:sp>
        <p:sp>
          <p:nvSpPr>
            <p:cNvPr id="73" name="TextBox 44"/>
            <p:cNvSpPr txBox="1">
              <a:spLocks noChangeArrowheads="1"/>
            </p:cNvSpPr>
            <p:nvPr/>
          </p:nvSpPr>
          <p:spPr bwMode="auto">
            <a:xfrm>
              <a:off x="261947" y="257144"/>
              <a:ext cx="390508" cy="43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b="1">
                  <a:solidFill>
                    <a:schemeClr val="bg1"/>
                  </a:solidFill>
                </a:rPr>
                <a:t>5</a:t>
              </a:r>
              <a:endParaRPr lang="en-US" altLang="zh-CN" b="1">
                <a:solidFill>
                  <a:schemeClr val="bg1"/>
                </a:solidFill>
              </a:endParaRPr>
            </a:p>
          </p:txBody>
        </p:sp>
      </p:grpSp>
      <p:grpSp>
        <p:nvGrpSpPr>
          <p:cNvPr id="74" name="组合 45"/>
          <p:cNvGrpSpPr/>
          <p:nvPr/>
        </p:nvGrpSpPr>
        <p:grpSpPr bwMode="auto">
          <a:xfrm>
            <a:off x="4232593" y="3749279"/>
            <a:ext cx="639366" cy="639365"/>
            <a:chOff x="0" y="0"/>
            <a:chExt cx="914400" cy="914400"/>
          </a:xfrm>
        </p:grpSpPr>
        <p:sp>
          <p:nvSpPr>
            <p:cNvPr id="75" name="椭圆 46"/>
            <p:cNvSpPr>
              <a:spLocks noChangeArrowheads="1"/>
            </p:cNvSpPr>
            <p:nvPr/>
          </p:nvSpPr>
          <p:spPr bwMode="auto">
            <a:xfrm>
              <a:off x="0" y="0"/>
              <a:ext cx="914400" cy="914400"/>
            </a:xfrm>
            <a:prstGeom prst="ellipse">
              <a:avLst/>
            </a:prstGeom>
            <a:solidFill>
              <a:srgbClr val="1B4367"/>
            </a:solidFill>
            <a:ln w="9525">
              <a:noFill/>
              <a:round/>
            </a:ln>
          </p:spPr>
          <p:txBody>
            <a:bodyPr anchor="ctr"/>
            <a:lstStyle/>
            <a:p>
              <a:pPr algn="ctr" eaLnBrk="1" hangingPunct="1"/>
              <a:endParaRPr lang="zh-CN" altLang="en-US" sz="1200" b="1">
                <a:solidFill>
                  <a:schemeClr val="bg1"/>
                </a:solidFill>
              </a:endParaRPr>
            </a:p>
          </p:txBody>
        </p:sp>
        <p:sp>
          <p:nvSpPr>
            <p:cNvPr id="76" name="TextBox 47"/>
            <p:cNvSpPr txBox="1">
              <a:spLocks noChangeArrowheads="1"/>
            </p:cNvSpPr>
            <p:nvPr/>
          </p:nvSpPr>
          <p:spPr bwMode="auto">
            <a:xfrm>
              <a:off x="261947" y="257144"/>
              <a:ext cx="390507" cy="43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b="1" dirty="0">
                  <a:solidFill>
                    <a:schemeClr val="bg1"/>
                  </a:solidFill>
                </a:rPr>
                <a:t>4</a:t>
              </a:r>
              <a:endParaRPr lang="en-US" altLang="zh-CN" b="1" dirty="0">
                <a:solidFill>
                  <a:schemeClr val="bg1"/>
                </a:solidFill>
              </a:endParaRPr>
            </a:p>
          </p:txBody>
        </p:sp>
      </p:grpSp>
      <p:sp>
        <p:nvSpPr>
          <p:cNvPr id="77" name="Freeform 711"/>
          <p:cNvSpPr/>
          <p:nvPr/>
        </p:nvSpPr>
        <p:spPr bwMode="auto">
          <a:xfrm>
            <a:off x="4040902" y="2526507"/>
            <a:ext cx="984647" cy="675085"/>
          </a:xfrm>
          <a:custGeom>
            <a:avLst/>
            <a:gdLst>
              <a:gd name="T0" fmla="*/ 242959762 w 1537"/>
              <a:gd name="T1" fmla="*/ 470000163 h 1052"/>
              <a:gd name="T2" fmla="*/ 345105038 w 1537"/>
              <a:gd name="T3" fmla="*/ 770155335 h 1052"/>
              <a:gd name="T4" fmla="*/ 839780677 w 1537"/>
              <a:gd name="T5" fmla="*/ 759905855 h 1052"/>
              <a:gd name="T6" fmla="*/ 963814105 w 1537"/>
              <a:gd name="T7" fmla="*/ 299423616 h 1052"/>
              <a:gd name="T8" fmla="*/ 990079887 w 1537"/>
              <a:gd name="T9" fmla="*/ 74672587 h 1052"/>
              <a:gd name="T10" fmla="*/ 864587534 w 1537"/>
              <a:gd name="T11" fmla="*/ 218161894 h 1052"/>
              <a:gd name="T12" fmla="*/ 694588561 w 1537"/>
              <a:gd name="T13" fmla="*/ 382149306 h 1052"/>
              <a:gd name="T14" fmla="*/ 567636429 w 1537"/>
              <a:gd name="T15" fmla="*/ 189610686 h 1052"/>
              <a:gd name="T16" fmla="*/ 483001674 w 1537"/>
              <a:gd name="T17" fmla="*/ 38068277 h 1052"/>
              <a:gd name="T18" fmla="*/ 465491152 w 1537"/>
              <a:gd name="T19" fmla="*/ 207912413 h 1052"/>
              <a:gd name="T20" fmla="*/ 424632700 w 1537"/>
              <a:gd name="T21" fmla="*/ 364579134 h 1052"/>
              <a:gd name="T22" fmla="*/ 210857425 w 1537"/>
              <a:gd name="T23" fmla="*/ 213037581 h 1052"/>
              <a:gd name="T24" fmla="*/ 13132891 w 1537"/>
              <a:gd name="T25" fmla="*/ 208644824 h 1052"/>
              <a:gd name="T26" fmla="*/ 137166318 w 1537"/>
              <a:gd name="T27" fmla="*/ 295030859 h 1052"/>
              <a:gd name="T28" fmla="*/ 242959762 w 1537"/>
              <a:gd name="T29" fmla="*/ 470000163 h 10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37" h="1052">
                <a:moveTo>
                  <a:pt x="333" y="642"/>
                </a:moveTo>
                <a:cubicBezTo>
                  <a:pt x="379" y="783"/>
                  <a:pt x="443" y="906"/>
                  <a:pt x="473" y="1052"/>
                </a:cubicBezTo>
                <a:cubicBezTo>
                  <a:pt x="695" y="1016"/>
                  <a:pt x="933" y="1000"/>
                  <a:pt x="1151" y="1038"/>
                </a:cubicBezTo>
                <a:cubicBezTo>
                  <a:pt x="1211" y="832"/>
                  <a:pt x="1253" y="609"/>
                  <a:pt x="1321" y="409"/>
                </a:cubicBezTo>
                <a:cubicBezTo>
                  <a:pt x="1470" y="385"/>
                  <a:pt x="1537" y="157"/>
                  <a:pt x="1357" y="102"/>
                </a:cubicBezTo>
                <a:cubicBezTo>
                  <a:pt x="1200" y="54"/>
                  <a:pt x="1127" y="231"/>
                  <a:pt x="1185" y="298"/>
                </a:cubicBezTo>
                <a:cubicBezTo>
                  <a:pt x="1095" y="368"/>
                  <a:pt x="1048" y="498"/>
                  <a:pt x="952" y="522"/>
                </a:cubicBezTo>
                <a:cubicBezTo>
                  <a:pt x="911" y="455"/>
                  <a:pt x="807" y="335"/>
                  <a:pt x="778" y="259"/>
                </a:cubicBezTo>
                <a:cubicBezTo>
                  <a:pt x="857" y="190"/>
                  <a:pt x="836" y="0"/>
                  <a:pt x="662" y="52"/>
                </a:cubicBezTo>
                <a:cubicBezTo>
                  <a:pt x="490" y="104"/>
                  <a:pt x="565" y="260"/>
                  <a:pt x="638" y="284"/>
                </a:cubicBezTo>
                <a:cubicBezTo>
                  <a:pt x="610" y="368"/>
                  <a:pt x="617" y="440"/>
                  <a:pt x="582" y="498"/>
                </a:cubicBezTo>
                <a:cubicBezTo>
                  <a:pt x="498" y="452"/>
                  <a:pt x="372" y="339"/>
                  <a:pt x="289" y="291"/>
                </a:cubicBezTo>
                <a:cubicBezTo>
                  <a:pt x="416" y="68"/>
                  <a:pt x="49" y="72"/>
                  <a:pt x="18" y="285"/>
                </a:cubicBezTo>
                <a:cubicBezTo>
                  <a:pt x="0" y="415"/>
                  <a:pt x="113" y="319"/>
                  <a:pt x="188" y="403"/>
                </a:cubicBezTo>
                <a:cubicBezTo>
                  <a:pt x="244" y="464"/>
                  <a:pt x="333" y="642"/>
                  <a:pt x="333" y="642"/>
                </a:cubicBezTo>
                <a:close/>
              </a:path>
            </a:pathLst>
          </a:custGeom>
          <a:solidFill>
            <a:srgbClr val="1B4367"/>
          </a:solidFill>
          <a:ln w="9525">
            <a:noFill/>
          </a:ln>
        </p:spPr>
        <p:txBody>
          <a:bodyPr lIns="68580" tIns="34290" rIns="68580" bIns="34290"/>
          <a:lstStyle/>
          <a:p>
            <a:endParaRPr lang="zh-CN" altLang="en-US">
              <a:solidFill>
                <a:schemeClr val="bg1"/>
              </a:solidFill>
            </a:endParaRPr>
          </a:p>
        </p:txBody>
      </p:sp>
      <p:sp>
        <p:nvSpPr>
          <p:cNvPr id="2" name="TextBox 30"/>
          <p:cNvSpPr txBox="1">
            <a:spLocks noChangeArrowheads="1"/>
          </p:cNvSpPr>
          <p:nvPr/>
        </p:nvSpPr>
        <p:spPr bwMode="auto">
          <a:xfrm>
            <a:off x="5987415" y="1466850"/>
            <a:ext cx="2743200" cy="750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indent="0" algn="just" fontAlgn="auto">
              <a:lnSpc>
                <a:spcPts val="2660"/>
              </a:lnSpc>
            </a:pPr>
            <a:r>
              <a:rPr lang="zh-CN" altLang="en-US" sz="1800" dirty="0">
                <a:solidFill>
                  <a:schemeClr val="tx1">
                    <a:lumMod val="75000"/>
                    <a:lumOff val="25000"/>
                  </a:schemeClr>
                </a:solidFill>
              </a:rPr>
              <a:t>你想干什么？（What do you want ？）</a:t>
            </a:r>
            <a:endParaRPr lang="zh-CN" altLang="en-US" sz="1800" dirty="0">
              <a:solidFill>
                <a:schemeClr val="tx1">
                  <a:lumMod val="75000"/>
                  <a:lumOff val="25000"/>
                </a:schemeClr>
              </a:solidFill>
            </a:endParaRPr>
          </a:p>
        </p:txBody>
      </p:sp>
      <p:sp>
        <p:nvSpPr>
          <p:cNvPr id="3" name="TextBox 30"/>
          <p:cNvSpPr txBox="1">
            <a:spLocks noChangeArrowheads="1"/>
          </p:cNvSpPr>
          <p:nvPr/>
        </p:nvSpPr>
        <p:spPr bwMode="auto">
          <a:xfrm>
            <a:off x="6079490" y="2929890"/>
            <a:ext cx="2651760" cy="750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indent="0" algn="just" fontAlgn="auto">
              <a:lnSpc>
                <a:spcPts val="2660"/>
              </a:lnSpc>
            </a:pPr>
            <a:r>
              <a:rPr lang="zh-CN" altLang="en-US" sz="1800" dirty="0">
                <a:solidFill>
                  <a:schemeClr val="tx1">
                    <a:lumMod val="75000"/>
                    <a:lumOff val="25000"/>
                  </a:schemeClr>
                </a:solidFill>
              </a:rPr>
              <a:t>你能干什么？（What can you do ？）</a:t>
            </a:r>
            <a:endParaRPr lang="zh-CN" altLang="en-US" sz="1800" dirty="0">
              <a:solidFill>
                <a:schemeClr val="tx1">
                  <a:lumMod val="75000"/>
                  <a:lumOff val="25000"/>
                </a:schemeClr>
              </a:solidFill>
            </a:endParaRPr>
          </a:p>
        </p:txBody>
      </p:sp>
      <p:sp>
        <p:nvSpPr>
          <p:cNvPr id="4" name="TextBox 30"/>
          <p:cNvSpPr txBox="1">
            <a:spLocks noChangeArrowheads="1"/>
          </p:cNvSpPr>
          <p:nvPr/>
        </p:nvSpPr>
        <p:spPr bwMode="auto">
          <a:xfrm>
            <a:off x="2582545" y="4495800"/>
            <a:ext cx="4981575"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indent="0" algn="just" fontAlgn="auto">
              <a:lnSpc>
                <a:spcPts val="2660"/>
              </a:lnSpc>
            </a:pPr>
            <a:r>
              <a:rPr lang="zh-CN" altLang="en-US" sz="1800" dirty="0">
                <a:solidFill>
                  <a:schemeClr val="tx1">
                    <a:lumMod val="75000"/>
                    <a:lumOff val="25000"/>
                  </a:schemeClr>
                </a:solidFill>
              </a:rPr>
              <a:t>环境允许你干什么？（What can support you ？）</a:t>
            </a:r>
            <a:endParaRPr lang="zh-CN" altLang="en-US" sz="1800" dirty="0">
              <a:solidFill>
                <a:schemeClr val="tx1">
                  <a:lumMod val="75000"/>
                  <a:lumOff val="25000"/>
                </a:schemeClr>
              </a:solidFill>
            </a:endParaRPr>
          </a:p>
        </p:txBody>
      </p:sp>
      <p:sp>
        <p:nvSpPr>
          <p:cNvPr id="5" name="TextBox 30"/>
          <p:cNvSpPr txBox="1">
            <a:spLocks noChangeArrowheads="1"/>
          </p:cNvSpPr>
          <p:nvPr/>
        </p:nvSpPr>
        <p:spPr bwMode="auto">
          <a:xfrm>
            <a:off x="285115" y="2759710"/>
            <a:ext cx="2581910" cy="1091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indent="0" algn="just" fontAlgn="auto">
              <a:lnSpc>
                <a:spcPts val="2660"/>
              </a:lnSpc>
            </a:pPr>
            <a:r>
              <a:rPr lang="zh-CN" altLang="en-US" sz="1800" dirty="0">
                <a:solidFill>
                  <a:schemeClr val="tx1">
                    <a:lumMod val="75000"/>
                    <a:lumOff val="25000"/>
                  </a:schemeClr>
                </a:solidFill>
              </a:rPr>
              <a:t>你最终的职业目标是什么？（Who can you be in the end ？）</a:t>
            </a:r>
            <a:endParaRPr lang="zh-CN" altLang="en-US" sz="1800" dirty="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3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8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399"/>
                            </p:stCondLst>
                            <p:childTnLst>
                              <p:par>
                                <p:cTn id="30" presetID="10" presetClass="entr" presetSubtype="0" fill="hold" grpId="0" nodeType="afterEffect">
                                  <p:stCondLst>
                                    <p:cond delay="0"/>
                                  </p:stCondLst>
                                  <p:childTnLst>
                                    <p:set>
                                      <p:cBhvr>
                                        <p:cTn id="31" dur="1" fill="hold">
                                          <p:stCondLst>
                                            <p:cond delay="0"/>
                                          </p:stCondLst>
                                        </p:cTn>
                                        <p:tgtEl>
                                          <p:spTgt spid="77"/>
                                        </p:tgtEl>
                                        <p:attrNameLst>
                                          <p:attrName>style.visibility</p:attrName>
                                        </p:attrNameLst>
                                      </p:cBhvr>
                                      <p:to>
                                        <p:strVal val="visible"/>
                                      </p:to>
                                    </p:set>
                                    <p:anim calcmode="lin" valueType="num">
                                      <p:cBhvr>
                                        <p:cTn id="32" dur="500" fill="hold"/>
                                        <p:tgtEl>
                                          <p:spTgt spid="77"/>
                                        </p:tgtEl>
                                        <p:attrNameLst>
                                          <p:attrName>ppt_w</p:attrName>
                                        </p:attrNameLst>
                                      </p:cBhvr>
                                      <p:tavLst>
                                        <p:tav tm="0">
                                          <p:val>
                                            <p:fltVal val="0"/>
                                          </p:val>
                                        </p:tav>
                                        <p:tav tm="100000">
                                          <p:val>
                                            <p:strVal val="#ppt_w"/>
                                          </p:val>
                                        </p:tav>
                                      </p:tavLst>
                                    </p:anim>
                                    <p:anim calcmode="lin" valueType="num">
                                      <p:cBhvr>
                                        <p:cTn id="33" dur="500" fill="hold"/>
                                        <p:tgtEl>
                                          <p:spTgt spid="77"/>
                                        </p:tgtEl>
                                        <p:attrNameLst>
                                          <p:attrName>ppt_h</p:attrName>
                                        </p:attrNameLst>
                                      </p:cBhvr>
                                      <p:tavLst>
                                        <p:tav tm="0">
                                          <p:val>
                                            <p:fltVal val="0"/>
                                          </p:val>
                                        </p:tav>
                                        <p:tav tm="100000">
                                          <p:val>
                                            <p:strVal val="#ppt_h"/>
                                          </p:val>
                                        </p:tav>
                                      </p:tavLst>
                                    </p:anim>
                                    <p:animEffect transition="in" filter="fade">
                                      <p:cBhvr>
                                        <p:cTn id="34" dur="500"/>
                                        <p:tgtEl>
                                          <p:spTgt spid="77"/>
                                        </p:tgtEl>
                                      </p:cBhvr>
                                    </p:animEffect>
                                  </p:childTnLst>
                                </p:cTn>
                              </p:par>
                            </p:childTnLst>
                          </p:cTn>
                        </p:par>
                        <p:par>
                          <p:cTn id="35" fill="hold">
                            <p:stCondLst>
                              <p:cond delay="2899"/>
                            </p:stCondLst>
                            <p:childTnLst>
                              <p:par>
                                <p:cTn id="36" presetID="10" presetClass="entr" presetSubtype="0" fill="hold" nodeType="afterEffect">
                                  <p:stCondLst>
                                    <p:cond delay="0"/>
                                  </p:stCondLst>
                                  <p:childTnLst>
                                    <p:set>
                                      <p:cBhvr>
                                        <p:cTn id="37" dur="1" fill="hold">
                                          <p:stCondLst>
                                            <p:cond delay="0"/>
                                          </p:stCondLst>
                                        </p:cTn>
                                        <p:tgtEl>
                                          <p:spTgt spid="62"/>
                                        </p:tgtEl>
                                        <p:attrNameLst>
                                          <p:attrName>style.visibility</p:attrName>
                                        </p:attrNameLst>
                                      </p:cBhvr>
                                      <p:to>
                                        <p:strVal val="visible"/>
                                      </p:to>
                                    </p:set>
                                    <p:anim calcmode="lin" valueType="num">
                                      <p:cBhvr>
                                        <p:cTn id="38" dur="500" fill="hold"/>
                                        <p:tgtEl>
                                          <p:spTgt spid="62"/>
                                        </p:tgtEl>
                                        <p:attrNameLst>
                                          <p:attrName>ppt_w</p:attrName>
                                        </p:attrNameLst>
                                      </p:cBhvr>
                                      <p:tavLst>
                                        <p:tav tm="0">
                                          <p:val>
                                            <p:fltVal val="0"/>
                                          </p:val>
                                        </p:tav>
                                        <p:tav tm="100000">
                                          <p:val>
                                            <p:strVal val="#ppt_w"/>
                                          </p:val>
                                        </p:tav>
                                      </p:tavLst>
                                    </p:anim>
                                    <p:anim calcmode="lin" valueType="num">
                                      <p:cBhvr>
                                        <p:cTn id="39" dur="500" fill="hold"/>
                                        <p:tgtEl>
                                          <p:spTgt spid="62"/>
                                        </p:tgtEl>
                                        <p:attrNameLst>
                                          <p:attrName>ppt_h</p:attrName>
                                        </p:attrNameLst>
                                      </p:cBhvr>
                                      <p:tavLst>
                                        <p:tav tm="0">
                                          <p:val>
                                            <p:fltVal val="0"/>
                                          </p:val>
                                        </p:tav>
                                        <p:tav tm="100000">
                                          <p:val>
                                            <p:strVal val="#ppt_h"/>
                                          </p:val>
                                        </p:tav>
                                      </p:tavLst>
                                    </p:anim>
                                    <p:animEffect transition="in" filter="fade">
                                      <p:cBhvr>
                                        <p:cTn id="40" dur="500"/>
                                        <p:tgtEl>
                                          <p:spTgt spid="62"/>
                                        </p:tgtEl>
                                      </p:cBhvr>
                                    </p:animEffect>
                                  </p:childTnLst>
                                </p:cTn>
                              </p:par>
                            </p:childTnLst>
                          </p:cTn>
                        </p:par>
                        <p:par>
                          <p:cTn id="41" fill="hold">
                            <p:stCondLst>
                              <p:cond delay="3399"/>
                            </p:stCondLst>
                            <p:childTnLst>
                              <p:par>
                                <p:cTn id="42" presetID="10" presetClass="entr" presetSubtype="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childTnLst>
                          </p:cTn>
                        </p:par>
                        <p:par>
                          <p:cTn id="45" fill="hold">
                            <p:stCondLst>
                              <p:cond delay="3899"/>
                            </p:stCondLst>
                            <p:childTnLst>
                              <p:par>
                                <p:cTn id="46" presetID="22" presetClass="entr" presetSubtype="8"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wipe(left)">
                                      <p:cBhvr>
                                        <p:cTn id="48" dur="500"/>
                                        <p:tgtEl>
                                          <p:spTgt spid="61"/>
                                        </p:tgtEl>
                                      </p:cBhvr>
                                    </p:animEffect>
                                  </p:childTnLst>
                                </p:cTn>
                              </p:par>
                            </p:childTnLst>
                          </p:cTn>
                        </p:par>
                        <p:par>
                          <p:cTn id="49" fill="hold">
                            <p:stCondLst>
                              <p:cond delay="4399"/>
                            </p:stCondLst>
                            <p:childTnLst>
                              <p:par>
                                <p:cTn id="50" presetID="10" presetClass="entr" presetSubtype="0" fill="hold" nodeType="afterEffect">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cBhvr>
                                        <p:cTn id="52" dur="500" fill="hold"/>
                                        <p:tgtEl>
                                          <p:spTgt spid="65"/>
                                        </p:tgtEl>
                                        <p:attrNameLst>
                                          <p:attrName>ppt_w</p:attrName>
                                        </p:attrNameLst>
                                      </p:cBhvr>
                                      <p:tavLst>
                                        <p:tav tm="0">
                                          <p:val>
                                            <p:fltVal val="0"/>
                                          </p:val>
                                        </p:tav>
                                        <p:tav tm="100000">
                                          <p:val>
                                            <p:strVal val="#ppt_w"/>
                                          </p:val>
                                        </p:tav>
                                      </p:tavLst>
                                    </p:anim>
                                    <p:anim calcmode="lin" valueType="num">
                                      <p:cBhvr>
                                        <p:cTn id="53" dur="500" fill="hold"/>
                                        <p:tgtEl>
                                          <p:spTgt spid="65"/>
                                        </p:tgtEl>
                                        <p:attrNameLst>
                                          <p:attrName>ppt_h</p:attrName>
                                        </p:attrNameLst>
                                      </p:cBhvr>
                                      <p:tavLst>
                                        <p:tav tm="0">
                                          <p:val>
                                            <p:fltVal val="0"/>
                                          </p:val>
                                        </p:tav>
                                        <p:tav tm="100000">
                                          <p:val>
                                            <p:strVal val="#ppt_h"/>
                                          </p:val>
                                        </p:tav>
                                      </p:tavLst>
                                    </p:anim>
                                    <p:animEffect transition="in" filter="fade">
                                      <p:cBhvr>
                                        <p:cTn id="54" dur="500"/>
                                        <p:tgtEl>
                                          <p:spTgt spid="65"/>
                                        </p:tgtEl>
                                      </p:cBhvr>
                                    </p:animEffect>
                                  </p:childTnLst>
                                </p:cTn>
                              </p:par>
                            </p:childTnLst>
                          </p:cTn>
                        </p:par>
                        <p:par>
                          <p:cTn id="55" fill="hold">
                            <p:stCondLst>
                              <p:cond delay="4899"/>
                            </p:stCondLst>
                            <p:childTnLst>
                              <p:par>
                                <p:cTn id="56" presetID="10" presetClass="entr" presetSubtype="0" fill="hold" grpId="0"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fade">
                                      <p:cBhvr>
                                        <p:cTn id="58" dur="500"/>
                                        <p:tgtEl>
                                          <p:spTgt spid="2"/>
                                        </p:tgtEl>
                                      </p:cBhvr>
                                    </p:animEffect>
                                  </p:childTnLst>
                                </p:cTn>
                              </p:par>
                            </p:childTnLst>
                          </p:cTn>
                        </p:par>
                        <p:par>
                          <p:cTn id="59" fill="hold">
                            <p:stCondLst>
                              <p:cond delay="5399"/>
                            </p:stCondLst>
                            <p:childTnLst>
                              <p:par>
                                <p:cTn id="60" presetID="22" presetClass="entr" presetSubtype="1" fill="hold" grpId="0" nodeType="after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wipe(up)">
                                      <p:cBhvr>
                                        <p:cTn id="62" dur="500"/>
                                        <p:tgtEl>
                                          <p:spTgt spid="57"/>
                                        </p:tgtEl>
                                      </p:cBhvr>
                                    </p:animEffect>
                                  </p:childTnLst>
                                </p:cTn>
                              </p:par>
                            </p:childTnLst>
                          </p:cTn>
                        </p:par>
                        <p:par>
                          <p:cTn id="63" fill="hold">
                            <p:stCondLst>
                              <p:cond delay="5899"/>
                            </p:stCondLst>
                            <p:childTnLst>
                              <p:par>
                                <p:cTn id="64" presetID="10" presetClass="entr" presetSubtype="0" fill="hold" nodeType="afterEffect">
                                  <p:stCondLst>
                                    <p:cond delay="0"/>
                                  </p:stCondLst>
                                  <p:childTnLst>
                                    <p:set>
                                      <p:cBhvr>
                                        <p:cTn id="65" dur="1" fill="hold">
                                          <p:stCondLst>
                                            <p:cond delay="0"/>
                                          </p:stCondLst>
                                        </p:cTn>
                                        <p:tgtEl>
                                          <p:spTgt spid="68"/>
                                        </p:tgtEl>
                                        <p:attrNameLst>
                                          <p:attrName>style.visibility</p:attrName>
                                        </p:attrNameLst>
                                      </p:cBhvr>
                                      <p:to>
                                        <p:strVal val="visible"/>
                                      </p:to>
                                    </p:set>
                                    <p:anim calcmode="lin" valueType="num">
                                      <p:cBhvr>
                                        <p:cTn id="66" dur="500" fill="hold"/>
                                        <p:tgtEl>
                                          <p:spTgt spid="68"/>
                                        </p:tgtEl>
                                        <p:attrNameLst>
                                          <p:attrName>ppt_w</p:attrName>
                                        </p:attrNameLst>
                                      </p:cBhvr>
                                      <p:tavLst>
                                        <p:tav tm="0">
                                          <p:val>
                                            <p:fltVal val="0"/>
                                          </p:val>
                                        </p:tav>
                                        <p:tav tm="100000">
                                          <p:val>
                                            <p:strVal val="#ppt_w"/>
                                          </p:val>
                                        </p:tav>
                                      </p:tavLst>
                                    </p:anim>
                                    <p:anim calcmode="lin" valueType="num">
                                      <p:cBhvr>
                                        <p:cTn id="67" dur="500" fill="hold"/>
                                        <p:tgtEl>
                                          <p:spTgt spid="68"/>
                                        </p:tgtEl>
                                        <p:attrNameLst>
                                          <p:attrName>ppt_h</p:attrName>
                                        </p:attrNameLst>
                                      </p:cBhvr>
                                      <p:tavLst>
                                        <p:tav tm="0">
                                          <p:val>
                                            <p:fltVal val="0"/>
                                          </p:val>
                                        </p:tav>
                                        <p:tav tm="100000">
                                          <p:val>
                                            <p:strVal val="#ppt_h"/>
                                          </p:val>
                                        </p:tav>
                                      </p:tavLst>
                                    </p:anim>
                                    <p:animEffect transition="in" filter="fade">
                                      <p:cBhvr>
                                        <p:cTn id="68" dur="500"/>
                                        <p:tgtEl>
                                          <p:spTgt spid="68"/>
                                        </p:tgtEl>
                                      </p:cBhvr>
                                    </p:animEffect>
                                  </p:childTnLst>
                                </p:cTn>
                              </p:par>
                            </p:childTnLst>
                          </p:cTn>
                        </p:par>
                        <p:par>
                          <p:cTn id="69" fill="hold">
                            <p:stCondLst>
                              <p:cond delay="6399"/>
                            </p:stCondLst>
                            <p:childTnLst>
                              <p:par>
                                <p:cTn id="70" presetID="10" presetClass="entr" presetSubtype="0" fill="hold" grpId="0"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fade">
                                      <p:cBhvr>
                                        <p:cTn id="72" dur="500"/>
                                        <p:tgtEl>
                                          <p:spTgt spid="3"/>
                                        </p:tgtEl>
                                      </p:cBhvr>
                                    </p:animEffect>
                                  </p:childTnLst>
                                </p:cTn>
                              </p:par>
                            </p:childTnLst>
                          </p:cTn>
                        </p:par>
                        <p:par>
                          <p:cTn id="73" fill="hold">
                            <p:stCondLst>
                              <p:cond delay="6899"/>
                            </p:stCondLst>
                            <p:childTnLst>
                              <p:par>
                                <p:cTn id="74" presetID="22" presetClass="entr" presetSubtype="1" fill="hold" grpId="0" nodeType="after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wipe(up)">
                                      <p:cBhvr>
                                        <p:cTn id="76" dur="500"/>
                                        <p:tgtEl>
                                          <p:spTgt spid="58"/>
                                        </p:tgtEl>
                                      </p:cBhvr>
                                    </p:animEffect>
                                  </p:childTnLst>
                                </p:cTn>
                              </p:par>
                            </p:childTnLst>
                          </p:cTn>
                        </p:par>
                        <p:par>
                          <p:cTn id="77" fill="hold">
                            <p:stCondLst>
                              <p:cond delay="7399"/>
                            </p:stCondLst>
                            <p:childTnLst>
                              <p:par>
                                <p:cTn id="78" presetID="10" presetClass="entr" presetSubtype="0" fill="hold" nodeType="afterEffect">
                                  <p:stCondLst>
                                    <p:cond delay="0"/>
                                  </p:stCondLst>
                                  <p:childTnLst>
                                    <p:set>
                                      <p:cBhvr>
                                        <p:cTn id="79" dur="1" fill="hold">
                                          <p:stCondLst>
                                            <p:cond delay="0"/>
                                          </p:stCondLst>
                                        </p:cTn>
                                        <p:tgtEl>
                                          <p:spTgt spid="74"/>
                                        </p:tgtEl>
                                        <p:attrNameLst>
                                          <p:attrName>style.visibility</p:attrName>
                                        </p:attrNameLst>
                                      </p:cBhvr>
                                      <p:to>
                                        <p:strVal val="visible"/>
                                      </p:to>
                                    </p:set>
                                    <p:anim calcmode="lin" valueType="num">
                                      <p:cBhvr>
                                        <p:cTn id="80" dur="500" fill="hold"/>
                                        <p:tgtEl>
                                          <p:spTgt spid="74"/>
                                        </p:tgtEl>
                                        <p:attrNameLst>
                                          <p:attrName>ppt_w</p:attrName>
                                        </p:attrNameLst>
                                      </p:cBhvr>
                                      <p:tavLst>
                                        <p:tav tm="0">
                                          <p:val>
                                            <p:fltVal val="0"/>
                                          </p:val>
                                        </p:tav>
                                        <p:tav tm="100000">
                                          <p:val>
                                            <p:strVal val="#ppt_w"/>
                                          </p:val>
                                        </p:tav>
                                      </p:tavLst>
                                    </p:anim>
                                    <p:anim calcmode="lin" valueType="num">
                                      <p:cBhvr>
                                        <p:cTn id="81" dur="500" fill="hold"/>
                                        <p:tgtEl>
                                          <p:spTgt spid="74"/>
                                        </p:tgtEl>
                                        <p:attrNameLst>
                                          <p:attrName>ppt_h</p:attrName>
                                        </p:attrNameLst>
                                      </p:cBhvr>
                                      <p:tavLst>
                                        <p:tav tm="0">
                                          <p:val>
                                            <p:fltVal val="0"/>
                                          </p:val>
                                        </p:tav>
                                        <p:tav tm="100000">
                                          <p:val>
                                            <p:strVal val="#ppt_h"/>
                                          </p:val>
                                        </p:tav>
                                      </p:tavLst>
                                    </p:anim>
                                    <p:animEffect transition="in" filter="fade">
                                      <p:cBhvr>
                                        <p:cTn id="82" dur="500"/>
                                        <p:tgtEl>
                                          <p:spTgt spid="74"/>
                                        </p:tgtEl>
                                      </p:cBhvr>
                                    </p:animEffect>
                                  </p:childTnLst>
                                </p:cTn>
                              </p:par>
                            </p:childTnLst>
                          </p:cTn>
                        </p:par>
                        <p:par>
                          <p:cTn id="83" fill="hold">
                            <p:stCondLst>
                              <p:cond delay="7899"/>
                            </p:stCondLst>
                            <p:childTnLst>
                              <p:par>
                                <p:cTn id="84" presetID="10" presetClass="entr" presetSubtype="0"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fade">
                                      <p:cBhvr>
                                        <p:cTn id="86" dur="500"/>
                                        <p:tgtEl>
                                          <p:spTgt spid="4"/>
                                        </p:tgtEl>
                                      </p:cBhvr>
                                    </p:animEffect>
                                  </p:childTnLst>
                                </p:cTn>
                              </p:par>
                            </p:childTnLst>
                          </p:cTn>
                        </p:par>
                        <p:par>
                          <p:cTn id="87" fill="hold">
                            <p:stCondLst>
                              <p:cond delay="8399"/>
                            </p:stCondLst>
                            <p:childTnLst>
                              <p:par>
                                <p:cTn id="88" presetID="22" presetClass="entr" presetSubtype="2" fill="hold" grpId="0" nodeType="afterEffect">
                                  <p:stCondLst>
                                    <p:cond delay="0"/>
                                  </p:stCondLst>
                                  <p:childTnLst>
                                    <p:set>
                                      <p:cBhvr>
                                        <p:cTn id="89" dur="1" fill="hold">
                                          <p:stCondLst>
                                            <p:cond delay="0"/>
                                          </p:stCondLst>
                                        </p:cTn>
                                        <p:tgtEl>
                                          <p:spTgt spid="59"/>
                                        </p:tgtEl>
                                        <p:attrNameLst>
                                          <p:attrName>style.visibility</p:attrName>
                                        </p:attrNameLst>
                                      </p:cBhvr>
                                      <p:to>
                                        <p:strVal val="visible"/>
                                      </p:to>
                                    </p:set>
                                    <p:animEffect transition="in" filter="wipe(right)">
                                      <p:cBhvr>
                                        <p:cTn id="90" dur="500"/>
                                        <p:tgtEl>
                                          <p:spTgt spid="59"/>
                                        </p:tgtEl>
                                      </p:cBhvr>
                                    </p:animEffect>
                                  </p:childTnLst>
                                </p:cTn>
                              </p:par>
                            </p:childTnLst>
                          </p:cTn>
                        </p:par>
                        <p:par>
                          <p:cTn id="91" fill="hold">
                            <p:stCondLst>
                              <p:cond delay="8899"/>
                            </p:stCondLst>
                            <p:childTnLst>
                              <p:par>
                                <p:cTn id="92" presetID="10" presetClass="entr" presetSubtype="0" fill="hold" nodeType="afterEffect">
                                  <p:stCondLst>
                                    <p:cond delay="0"/>
                                  </p:stCondLst>
                                  <p:childTnLst>
                                    <p:set>
                                      <p:cBhvr>
                                        <p:cTn id="93" dur="1" fill="hold">
                                          <p:stCondLst>
                                            <p:cond delay="0"/>
                                          </p:stCondLst>
                                        </p:cTn>
                                        <p:tgtEl>
                                          <p:spTgt spid="71"/>
                                        </p:tgtEl>
                                        <p:attrNameLst>
                                          <p:attrName>style.visibility</p:attrName>
                                        </p:attrNameLst>
                                      </p:cBhvr>
                                      <p:to>
                                        <p:strVal val="visible"/>
                                      </p:to>
                                    </p:set>
                                    <p:anim calcmode="lin" valueType="num">
                                      <p:cBhvr>
                                        <p:cTn id="94" dur="500" fill="hold"/>
                                        <p:tgtEl>
                                          <p:spTgt spid="71"/>
                                        </p:tgtEl>
                                        <p:attrNameLst>
                                          <p:attrName>ppt_w</p:attrName>
                                        </p:attrNameLst>
                                      </p:cBhvr>
                                      <p:tavLst>
                                        <p:tav tm="0">
                                          <p:val>
                                            <p:fltVal val="0"/>
                                          </p:val>
                                        </p:tav>
                                        <p:tav tm="100000">
                                          <p:val>
                                            <p:strVal val="#ppt_w"/>
                                          </p:val>
                                        </p:tav>
                                      </p:tavLst>
                                    </p:anim>
                                    <p:anim calcmode="lin" valueType="num">
                                      <p:cBhvr>
                                        <p:cTn id="95" dur="500" fill="hold"/>
                                        <p:tgtEl>
                                          <p:spTgt spid="71"/>
                                        </p:tgtEl>
                                        <p:attrNameLst>
                                          <p:attrName>ppt_h</p:attrName>
                                        </p:attrNameLst>
                                      </p:cBhvr>
                                      <p:tavLst>
                                        <p:tav tm="0">
                                          <p:val>
                                            <p:fltVal val="0"/>
                                          </p:val>
                                        </p:tav>
                                        <p:tav tm="100000">
                                          <p:val>
                                            <p:strVal val="#ppt_h"/>
                                          </p:val>
                                        </p:tav>
                                      </p:tavLst>
                                    </p:anim>
                                    <p:animEffect transition="in" filter="fade">
                                      <p:cBhvr>
                                        <p:cTn id="96" dur="500"/>
                                        <p:tgtEl>
                                          <p:spTgt spid="71"/>
                                        </p:tgtEl>
                                      </p:cBhvr>
                                    </p:animEffect>
                                  </p:childTnLst>
                                </p:cTn>
                              </p:par>
                            </p:childTnLst>
                          </p:cTn>
                        </p:par>
                        <p:par>
                          <p:cTn id="97" fill="hold">
                            <p:stCondLst>
                              <p:cond delay="9399"/>
                            </p:stCondLst>
                            <p:childTnLst>
                              <p:par>
                                <p:cTn id="98" presetID="10" presetClass="entr" presetSubtype="0" fill="hold" grpId="0" nodeType="afterEffect">
                                  <p:stCondLst>
                                    <p:cond delay="0"/>
                                  </p:stCondLst>
                                  <p:childTnLst>
                                    <p:set>
                                      <p:cBhvr>
                                        <p:cTn id="99" dur="1" fill="hold">
                                          <p:stCondLst>
                                            <p:cond delay="0"/>
                                          </p:stCondLst>
                                        </p:cTn>
                                        <p:tgtEl>
                                          <p:spTgt spid="5"/>
                                        </p:tgtEl>
                                        <p:attrNameLst>
                                          <p:attrName>style.visibility</p:attrName>
                                        </p:attrNameLst>
                                      </p:cBhvr>
                                      <p:to>
                                        <p:strVal val="visible"/>
                                      </p:to>
                                    </p:set>
                                    <p:animEffect transition="in" filter="fade">
                                      <p:cBhvr>
                                        <p:cTn id="100" dur="500"/>
                                        <p:tgtEl>
                                          <p:spTgt spid="5"/>
                                        </p:tgtEl>
                                      </p:cBhvr>
                                    </p:animEffect>
                                  </p:childTnLst>
                                </p:cTn>
                              </p:par>
                            </p:childTnLst>
                          </p:cTn>
                        </p:par>
                        <p:par>
                          <p:cTn id="101" fill="hold">
                            <p:stCondLst>
                              <p:cond delay="9899"/>
                            </p:stCondLst>
                            <p:childTnLst>
                              <p:par>
                                <p:cTn id="102" presetID="22" presetClass="entr" presetSubtype="4" fill="hold" grpId="0" nodeType="afterEffect">
                                  <p:stCondLst>
                                    <p:cond delay="0"/>
                                  </p:stCondLst>
                                  <p:childTnLst>
                                    <p:set>
                                      <p:cBhvr>
                                        <p:cTn id="103" dur="1" fill="hold">
                                          <p:stCondLst>
                                            <p:cond delay="0"/>
                                          </p:stCondLst>
                                        </p:cTn>
                                        <p:tgtEl>
                                          <p:spTgt spid="60"/>
                                        </p:tgtEl>
                                        <p:attrNameLst>
                                          <p:attrName>style.visibility</p:attrName>
                                        </p:attrNameLst>
                                      </p:cBhvr>
                                      <p:to>
                                        <p:strVal val="visible"/>
                                      </p:to>
                                    </p:set>
                                    <p:animEffect transition="in" filter="wipe(down)">
                                      <p:cBhvr>
                                        <p:cTn id="10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3" grpId="0" autoUpdateAnimBg="0"/>
      <p:bldP spid="57" grpId="0" bldLvl="0" animBg="1"/>
      <p:bldP spid="58" grpId="0" bldLvl="0" animBg="1"/>
      <p:bldP spid="59" grpId="0" bldLvl="0" animBg="1"/>
      <p:bldP spid="60" grpId="0" bldLvl="0" animBg="1"/>
      <p:bldP spid="61" grpId="0" bldLvl="0" animBg="1"/>
      <p:bldP spid="77" grpId="0" bldLvl="0" animBg="1"/>
      <p:bldP spid="2" grpId="0" autoUpdateAnimBg="0"/>
      <p:bldP spid="3" grpId="0" autoUpdateAnimBg="0"/>
      <p:bldP spid="4" grpId="0" autoUpdateAnimBg="0"/>
      <p:bldP spid="5"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43891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任务四</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职业生涯规划书的具体内容</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49985" y="796925"/>
            <a:ext cx="467106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一、认识自我</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60582" y="757176"/>
            <a:ext cx="708651" cy="709494"/>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0" name="矩形 19"/>
          <p:cNvSpPr>
            <a:spLocks noChangeArrowheads="1"/>
          </p:cNvSpPr>
          <p:nvPr/>
        </p:nvSpPr>
        <p:spPr bwMode="auto">
          <a:xfrm>
            <a:off x="998855" y="1845310"/>
            <a:ext cx="7258050" cy="184785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认识自我的目的是对自己有一个全面深入的了解，让自己在规划职业生涯的时候做出正确的选择，从而制订完全适合自己的职业生涯路线。认识自我的过程主要包括对个人的背景、需求、能力、兴趣、性格、气质、知识等方面进行深入分析，以确定什么样的职业比较适合自己和自己具备哪些实现自己职业生涯路线的能力。</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59790" y="1709420"/>
            <a:ext cx="7425055" cy="215328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20" grpId="0"/>
      <p:bldP spid="103"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43891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任务四</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职业生涯规划书的具体内容</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49985" y="796925"/>
            <a:ext cx="467106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二、环境分析</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60582" y="757176"/>
            <a:ext cx="708651" cy="709494"/>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0" name="矩形 19"/>
          <p:cNvSpPr>
            <a:spLocks noChangeArrowheads="1"/>
          </p:cNvSpPr>
          <p:nvPr/>
        </p:nvSpPr>
        <p:spPr bwMode="auto">
          <a:xfrm>
            <a:off x="998855" y="1654810"/>
            <a:ext cx="7258050" cy="288607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环境分析主要是评估社会与政治环境、经济发展状况、行业发展前景等各种直接或间接影响个人职业生涯发展的要素。个人职业生涯的短期规划比较注重组织环境的分析，长期规划要更多地注重社会环境的分析。生涯机会的评估包括对长期机会和短期机会的评估。通过对社会环境的分析，结合本人的具体情况，评估有哪些长期的发展机会；通过对组织环境的分析，评估组织内有哪些短期的发展机会。只有充分和深入了解这些影响个人职业生涯规划的各种要素，才能在纷繁芜杂的环境中趋利避害，实现自己的人生价值。</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59790" y="1520825"/>
            <a:ext cx="7425055" cy="308419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20" grpId="0"/>
      <p:bldP spid="103"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43891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任务四</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职业生涯规划书的具体内容</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49985" y="796925"/>
            <a:ext cx="561340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三、职业目标定位及其分解</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60582" y="757176"/>
            <a:ext cx="708651" cy="709494"/>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0" name="矩形 19"/>
          <p:cNvSpPr>
            <a:spLocks noChangeArrowheads="1"/>
          </p:cNvSpPr>
          <p:nvPr/>
        </p:nvSpPr>
        <p:spPr bwMode="auto">
          <a:xfrm>
            <a:off x="998855" y="1845310"/>
            <a:ext cx="7258050" cy="184785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职业生涯目标的确定包括长期目标、中期目标与短期目标，它们分别与长期规划、中期规划和短期规划相对应。</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首先要根据个人的专业、性格、气质和价值观以及社会的发展趋势确定自己的人生目标和长期目标，再把人生目标和长期目标细化，根据个人的经历和所处的组织环境制定相应的中期目标和短期目标。</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59790" y="1709420"/>
            <a:ext cx="7425055" cy="215328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20" grpId="0"/>
      <p:bldP spid="103"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任务四</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职业生涯规划书的具体内容</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49985" y="796925"/>
            <a:ext cx="658558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三、职业目标定位及其分解</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60582" y="757176"/>
            <a:ext cx="708651" cy="709494"/>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8" name="TextBox 1957"/>
          <p:cNvSpPr/>
          <p:nvPr>
            <p:custDataLst>
              <p:tags r:id="rId4"/>
            </p:custDataLst>
          </p:nvPr>
        </p:nvSpPr>
        <p:spPr>
          <a:xfrm>
            <a:off x="1068705" y="2181225"/>
            <a:ext cx="4808855" cy="375920"/>
          </a:xfrm>
          <a:prstGeom prst="rect">
            <a:avLst/>
          </a:prstGeom>
          <a:noFill/>
          <a:ln w="9525">
            <a:noFill/>
            <a:miter/>
          </a:ln>
        </p:spPr>
        <p:txBody>
          <a:bodyPr wrap="square" lIns="68580" tIns="34290" rIns="68580" bIns="34290">
            <a:spAutoFit/>
          </a:bodyPr>
          <a:lstStyle/>
          <a:p>
            <a:pPr lvl="0"/>
            <a:r>
              <a:rPr lang="zh-CN" altLang="en-US" sz="2000" b="1" dirty="0">
                <a:solidFill>
                  <a:srgbClr val="1B4367"/>
                </a:solidFill>
                <a:cs typeface="+mn-ea"/>
                <a:sym typeface="+mn-lt"/>
              </a:rPr>
              <a:t>制定 10 年或以上的长期目标</a:t>
            </a:r>
            <a:endParaRPr lang="zh-CN" altLang="en-US" sz="2000" b="1" dirty="0">
              <a:solidFill>
                <a:srgbClr val="1B4367"/>
              </a:solidFill>
              <a:cs typeface="+mn-ea"/>
              <a:sym typeface="+mn-lt"/>
            </a:endParaRPr>
          </a:p>
        </p:txBody>
      </p:sp>
      <p:sp>
        <p:nvSpPr>
          <p:cNvPr id="29" name="文本框 19"/>
          <p:cNvSpPr txBox="1"/>
          <p:nvPr>
            <p:custDataLst>
              <p:tags r:id="rId5"/>
            </p:custDataLst>
          </p:nvPr>
        </p:nvSpPr>
        <p:spPr>
          <a:xfrm>
            <a:off x="1068705" y="2540000"/>
            <a:ext cx="7004050" cy="143256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660"/>
              </a:lnSpc>
            </a:pPr>
            <a:r>
              <a:rPr lang="zh-CN" altLang="en-US" kern="0" dirty="0">
                <a:solidFill>
                  <a:schemeClr val="tx1">
                    <a:lumMod val="75000"/>
                    <a:lumOff val="25000"/>
                  </a:schemeClr>
                </a:solidFill>
                <a:cs typeface="+mn-ea"/>
                <a:sym typeface="+mn-lt"/>
              </a:rPr>
              <a:t>（1）你希望在未来长时期内从事何种类型的工作？</a:t>
            </a:r>
            <a:endParaRPr lang="zh-CN" altLang="en-US" kern="0" dirty="0">
              <a:solidFill>
                <a:schemeClr val="tx1">
                  <a:lumMod val="75000"/>
                  <a:lumOff val="25000"/>
                </a:schemeClr>
              </a:solidFill>
              <a:cs typeface="+mn-ea"/>
              <a:sym typeface="+mn-lt"/>
            </a:endParaRPr>
          </a:p>
          <a:p>
            <a:pPr indent="0" fontAlgn="auto">
              <a:lnSpc>
                <a:spcPts val="2660"/>
              </a:lnSpc>
            </a:pPr>
            <a:r>
              <a:rPr lang="zh-CN" altLang="en-US" kern="0" dirty="0">
                <a:solidFill>
                  <a:schemeClr val="tx1">
                    <a:lumMod val="75000"/>
                    <a:lumOff val="25000"/>
                  </a:schemeClr>
                </a:solidFill>
                <a:cs typeface="+mn-ea"/>
                <a:sym typeface="+mn-lt"/>
              </a:rPr>
              <a:t>（2）你希望在未来长时期内从事哪些活动？获得什么样的回报（如收入多少，社会地位、声望如何，承担哪些责任，家庭状况、健康状况如何）？</a:t>
            </a:r>
            <a:endParaRPr lang="zh-CN" altLang="en-US" kern="0" dirty="0">
              <a:solidFill>
                <a:schemeClr val="tx1">
                  <a:lumMod val="75000"/>
                  <a:lumOff val="25000"/>
                </a:schemeClr>
              </a:solidFill>
              <a:cs typeface="+mn-ea"/>
              <a:sym typeface="+mn-lt"/>
            </a:endParaRPr>
          </a:p>
        </p:txBody>
      </p:sp>
      <p:sp>
        <p:nvSpPr>
          <p:cNvPr id="16" name="矩形 15"/>
          <p:cNvSpPr/>
          <p:nvPr>
            <p:custDataLst>
              <p:tags r:id="rId6"/>
            </p:custDataLst>
          </p:nvPr>
        </p:nvSpPr>
        <p:spPr>
          <a:xfrm>
            <a:off x="973455" y="2101215"/>
            <a:ext cx="7216140" cy="2065020"/>
          </a:xfrm>
          <a:prstGeom prst="rect">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99"/>
                            </p:stCondLst>
                            <p:childTnLst>
                              <p:par>
                                <p:cTn id="30" presetID="21" presetClass="entr" presetSubtype="1" fill="hold" grpId="1"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heel(1)">
                                      <p:cBhvr>
                                        <p:cTn id="32" dur="1000"/>
                                        <p:tgtEl>
                                          <p:spTgt spid="16"/>
                                        </p:tgtEl>
                                      </p:cBhvr>
                                    </p:animEffect>
                                  </p:childTnLst>
                                </p:cTn>
                              </p:par>
                            </p:childTnLst>
                          </p:cTn>
                        </p:par>
                        <p:par>
                          <p:cTn id="33" fill="hold">
                            <p:stCondLst>
                              <p:cond delay="3299"/>
                            </p:stCondLst>
                            <p:childTnLst>
                              <p:par>
                                <p:cTn id="34" presetID="2" presetClass="entr" presetSubtype="2"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1+#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childTnLst>
                          </p:cTn>
                        </p:par>
                        <p:par>
                          <p:cTn id="38" fill="hold">
                            <p:stCondLst>
                              <p:cond delay="3799"/>
                            </p:stCondLst>
                            <p:childTnLst>
                              <p:par>
                                <p:cTn id="39" presetID="2" presetClass="entr" presetSubtype="2"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1+#ppt_w/2"/>
                                          </p:val>
                                        </p:tav>
                                        <p:tav tm="100000">
                                          <p:val>
                                            <p:strVal val="#ppt_x"/>
                                          </p:val>
                                        </p:tav>
                                      </p:tavLst>
                                    </p:anim>
                                    <p:anim calcmode="lin" valueType="num">
                                      <p:cBhvr additive="base">
                                        <p:cTn id="42"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28" grpId="0"/>
      <p:bldP spid="29" grpId="0"/>
      <p:bldP spid="16" grpId="0" animBg="1"/>
      <p:bldP spid="16" grpId="1"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任务四</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职业生涯规划书的具体内容</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49985" y="796925"/>
            <a:ext cx="658558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三、职业目标定位及其分解</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60582" y="757176"/>
            <a:ext cx="708651" cy="709494"/>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8" name="TextBox 1957"/>
          <p:cNvSpPr/>
          <p:nvPr>
            <p:custDataLst>
              <p:tags r:id="rId4"/>
            </p:custDataLst>
          </p:nvPr>
        </p:nvSpPr>
        <p:spPr>
          <a:xfrm>
            <a:off x="1068705" y="2181225"/>
            <a:ext cx="4808855" cy="375920"/>
          </a:xfrm>
          <a:prstGeom prst="rect">
            <a:avLst/>
          </a:prstGeom>
          <a:noFill/>
          <a:ln w="9525">
            <a:noFill/>
            <a:miter/>
          </a:ln>
        </p:spPr>
        <p:txBody>
          <a:bodyPr wrap="square" lIns="68580" tIns="34290" rIns="68580" bIns="34290">
            <a:spAutoFit/>
          </a:bodyPr>
          <a:lstStyle/>
          <a:p>
            <a:pPr lvl="0"/>
            <a:r>
              <a:rPr lang="zh-CN" altLang="en-US" sz="2000" b="1" dirty="0">
                <a:solidFill>
                  <a:srgbClr val="1B4367"/>
                </a:solidFill>
                <a:cs typeface="+mn-ea"/>
                <a:sym typeface="+mn-lt"/>
              </a:rPr>
              <a:t>制定 5~7 年的中期目标</a:t>
            </a:r>
            <a:endParaRPr lang="zh-CN" altLang="en-US" sz="2000" b="1" dirty="0">
              <a:solidFill>
                <a:srgbClr val="1B4367"/>
              </a:solidFill>
              <a:cs typeface="+mn-ea"/>
              <a:sym typeface="+mn-lt"/>
            </a:endParaRPr>
          </a:p>
        </p:txBody>
      </p:sp>
      <p:sp>
        <p:nvSpPr>
          <p:cNvPr id="29" name="文本框 19"/>
          <p:cNvSpPr txBox="1"/>
          <p:nvPr>
            <p:custDataLst>
              <p:tags r:id="rId5"/>
            </p:custDataLst>
          </p:nvPr>
        </p:nvSpPr>
        <p:spPr>
          <a:xfrm>
            <a:off x="1068705" y="2540000"/>
            <a:ext cx="7004050" cy="143256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660"/>
              </a:lnSpc>
            </a:pPr>
            <a:r>
              <a:rPr lang="zh-CN" altLang="en-US" kern="0" dirty="0">
                <a:solidFill>
                  <a:schemeClr val="tx1">
                    <a:lumMod val="75000"/>
                    <a:lumOff val="25000"/>
                  </a:schemeClr>
                </a:solidFill>
                <a:cs typeface="+mn-ea"/>
                <a:sym typeface="+mn-lt"/>
              </a:rPr>
              <a:t>（1）什么样的工作经历能够使你有条件去实现你的长期目标？</a:t>
            </a:r>
            <a:endParaRPr lang="zh-CN" altLang="en-US" kern="0" dirty="0">
              <a:solidFill>
                <a:schemeClr val="tx1">
                  <a:lumMod val="75000"/>
                  <a:lumOff val="25000"/>
                </a:schemeClr>
              </a:solidFill>
              <a:cs typeface="+mn-ea"/>
              <a:sym typeface="+mn-lt"/>
            </a:endParaRPr>
          </a:p>
          <a:p>
            <a:pPr indent="0" fontAlgn="auto">
              <a:lnSpc>
                <a:spcPts val="2660"/>
              </a:lnSpc>
            </a:pPr>
            <a:r>
              <a:rPr lang="zh-CN" altLang="en-US" kern="0" dirty="0">
                <a:solidFill>
                  <a:schemeClr val="tx1">
                    <a:lumMod val="75000"/>
                    <a:lumOff val="25000"/>
                  </a:schemeClr>
                </a:solidFill>
                <a:cs typeface="+mn-ea"/>
                <a:sym typeface="+mn-lt"/>
              </a:rPr>
              <a:t>（2）你需要提高哪方面的才能？</a:t>
            </a:r>
            <a:endParaRPr lang="zh-CN" altLang="en-US" kern="0" dirty="0">
              <a:solidFill>
                <a:schemeClr val="tx1">
                  <a:lumMod val="75000"/>
                  <a:lumOff val="25000"/>
                </a:schemeClr>
              </a:solidFill>
              <a:cs typeface="+mn-ea"/>
              <a:sym typeface="+mn-lt"/>
            </a:endParaRPr>
          </a:p>
          <a:p>
            <a:pPr indent="0" fontAlgn="auto">
              <a:lnSpc>
                <a:spcPts val="2660"/>
              </a:lnSpc>
            </a:pPr>
            <a:r>
              <a:rPr lang="zh-CN" altLang="en-US" kern="0" dirty="0">
                <a:solidFill>
                  <a:schemeClr val="tx1">
                    <a:lumMod val="75000"/>
                    <a:lumOff val="25000"/>
                  </a:schemeClr>
                </a:solidFill>
                <a:cs typeface="+mn-ea"/>
                <a:sym typeface="+mn-lt"/>
              </a:rPr>
              <a:t>（3）你需要经历什么样的锻炼？</a:t>
            </a:r>
            <a:endParaRPr lang="zh-CN" altLang="en-US" kern="0" dirty="0">
              <a:solidFill>
                <a:schemeClr val="tx1">
                  <a:lumMod val="75000"/>
                  <a:lumOff val="25000"/>
                </a:schemeClr>
              </a:solidFill>
              <a:cs typeface="+mn-ea"/>
              <a:sym typeface="+mn-lt"/>
            </a:endParaRPr>
          </a:p>
          <a:p>
            <a:pPr indent="0" fontAlgn="auto">
              <a:lnSpc>
                <a:spcPts val="2660"/>
              </a:lnSpc>
            </a:pPr>
            <a:r>
              <a:rPr lang="zh-CN" altLang="en-US" kern="0" dirty="0">
                <a:solidFill>
                  <a:schemeClr val="tx1">
                    <a:lumMod val="75000"/>
                    <a:lumOff val="25000"/>
                  </a:schemeClr>
                </a:solidFill>
                <a:cs typeface="+mn-ea"/>
                <a:sym typeface="+mn-lt"/>
              </a:rPr>
              <a:t>（4）你需要得到哪些人或者哪类人的帮助？</a:t>
            </a:r>
            <a:endParaRPr lang="zh-CN" altLang="en-US" kern="0" dirty="0">
              <a:solidFill>
                <a:schemeClr val="tx1">
                  <a:lumMod val="75000"/>
                  <a:lumOff val="25000"/>
                </a:schemeClr>
              </a:solidFill>
              <a:cs typeface="+mn-ea"/>
              <a:sym typeface="+mn-lt"/>
            </a:endParaRPr>
          </a:p>
        </p:txBody>
      </p:sp>
      <p:sp>
        <p:nvSpPr>
          <p:cNvPr id="16" name="矩形 15"/>
          <p:cNvSpPr/>
          <p:nvPr>
            <p:custDataLst>
              <p:tags r:id="rId6"/>
            </p:custDataLst>
          </p:nvPr>
        </p:nvSpPr>
        <p:spPr>
          <a:xfrm>
            <a:off x="973455" y="2101215"/>
            <a:ext cx="7216140" cy="2065020"/>
          </a:xfrm>
          <a:prstGeom prst="rect">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99"/>
                            </p:stCondLst>
                            <p:childTnLst>
                              <p:par>
                                <p:cTn id="30" presetID="21" presetClass="entr" presetSubtype="1" fill="hold" grpId="1"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heel(1)">
                                      <p:cBhvr>
                                        <p:cTn id="32" dur="1000"/>
                                        <p:tgtEl>
                                          <p:spTgt spid="16"/>
                                        </p:tgtEl>
                                      </p:cBhvr>
                                    </p:animEffect>
                                  </p:childTnLst>
                                </p:cTn>
                              </p:par>
                            </p:childTnLst>
                          </p:cTn>
                        </p:par>
                        <p:par>
                          <p:cTn id="33" fill="hold">
                            <p:stCondLst>
                              <p:cond delay="3299"/>
                            </p:stCondLst>
                            <p:childTnLst>
                              <p:par>
                                <p:cTn id="34" presetID="2" presetClass="entr" presetSubtype="2"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1+#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childTnLst>
                          </p:cTn>
                        </p:par>
                        <p:par>
                          <p:cTn id="38" fill="hold">
                            <p:stCondLst>
                              <p:cond delay="3799"/>
                            </p:stCondLst>
                            <p:childTnLst>
                              <p:par>
                                <p:cTn id="39" presetID="2" presetClass="entr" presetSubtype="2"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1+#ppt_w/2"/>
                                          </p:val>
                                        </p:tav>
                                        <p:tav tm="100000">
                                          <p:val>
                                            <p:strVal val="#ppt_x"/>
                                          </p:val>
                                        </p:tav>
                                      </p:tavLst>
                                    </p:anim>
                                    <p:anim calcmode="lin" valueType="num">
                                      <p:cBhvr additive="base">
                                        <p:cTn id="42"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28" grpId="0"/>
      <p:bldP spid="29" grpId="0"/>
      <p:bldP spid="16" grpId="0" animBg="1"/>
      <p:bldP spid="16" grpId="1"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任务四</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职业生涯规划书的具体内容</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49985" y="796925"/>
            <a:ext cx="658558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三、职业目标定位及其分解</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60582" y="757176"/>
            <a:ext cx="708651" cy="709494"/>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8" name="TextBox 1957"/>
          <p:cNvSpPr/>
          <p:nvPr>
            <p:custDataLst>
              <p:tags r:id="rId4"/>
            </p:custDataLst>
          </p:nvPr>
        </p:nvSpPr>
        <p:spPr>
          <a:xfrm>
            <a:off x="1068705" y="1914525"/>
            <a:ext cx="4808855" cy="375920"/>
          </a:xfrm>
          <a:prstGeom prst="rect">
            <a:avLst/>
          </a:prstGeom>
          <a:noFill/>
          <a:ln w="9525">
            <a:noFill/>
            <a:miter/>
          </a:ln>
        </p:spPr>
        <p:txBody>
          <a:bodyPr wrap="square" lIns="68580" tIns="34290" rIns="68580" bIns="34290">
            <a:spAutoFit/>
          </a:bodyPr>
          <a:lstStyle/>
          <a:p>
            <a:pPr lvl="0"/>
            <a:r>
              <a:rPr lang="zh-CN" altLang="en-US" sz="2000" b="1" dirty="0">
                <a:solidFill>
                  <a:srgbClr val="1B4367"/>
                </a:solidFill>
                <a:cs typeface="+mn-ea"/>
                <a:sym typeface="+mn-lt"/>
              </a:rPr>
              <a:t>制定 1~3 年的短期目标</a:t>
            </a:r>
            <a:endParaRPr lang="zh-CN" altLang="en-US" sz="2000" b="1" dirty="0">
              <a:solidFill>
                <a:srgbClr val="1B4367"/>
              </a:solidFill>
              <a:cs typeface="+mn-ea"/>
              <a:sym typeface="+mn-lt"/>
            </a:endParaRPr>
          </a:p>
        </p:txBody>
      </p:sp>
      <p:sp>
        <p:nvSpPr>
          <p:cNvPr id="29" name="文本框 19"/>
          <p:cNvSpPr txBox="1"/>
          <p:nvPr>
            <p:custDataLst>
              <p:tags r:id="rId5"/>
            </p:custDataLst>
          </p:nvPr>
        </p:nvSpPr>
        <p:spPr>
          <a:xfrm>
            <a:off x="1068705" y="2273300"/>
            <a:ext cx="7120890" cy="211518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660"/>
              </a:lnSpc>
            </a:pPr>
            <a:r>
              <a:rPr lang="zh-CN" altLang="en-US" kern="0" dirty="0">
                <a:solidFill>
                  <a:schemeClr val="tx1">
                    <a:lumMod val="75000"/>
                    <a:lumOff val="25000"/>
                  </a:schemeClr>
                </a:solidFill>
                <a:cs typeface="+mn-ea"/>
                <a:sym typeface="+mn-lt"/>
              </a:rPr>
              <a:t>（1）你需要接受什么样的教育？</a:t>
            </a:r>
            <a:endParaRPr lang="zh-CN" altLang="en-US" kern="0" dirty="0">
              <a:solidFill>
                <a:schemeClr val="tx1">
                  <a:lumMod val="75000"/>
                  <a:lumOff val="25000"/>
                </a:schemeClr>
              </a:solidFill>
              <a:cs typeface="+mn-ea"/>
              <a:sym typeface="+mn-lt"/>
            </a:endParaRPr>
          </a:p>
          <a:p>
            <a:pPr indent="0" fontAlgn="auto">
              <a:lnSpc>
                <a:spcPts val="2660"/>
              </a:lnSpc>
            </a:pPr>
            <a:r>
              <a:rPr lang="zh-CN" altLang="en-US" kern="0" dirty="0">
                <a:solidFill>
                  <a:schemeClr val="tx1">
                    <a:lumMod val="75000"/>
                    <a:lumOff val="25000"/>
                  </a:schemeClr>
                </a:solidFill>
                <a:cs typeface="+mn-ea"/>
                <a:sym typeface="+mn-lt"/>
              </a:rPr>
              <a:t>（2）你具有什么样的专业背景？</a:t>
            </a:r>
            <a:endParaRPr lang="zh-CN" altLang="en-US" kern="0" dirty="0">
              <a:solidFill>
                <a:schemeClr val="tx1">
                  <a:lumMod val="75000"/>
                  <a:lumOff val="25000"/>
                </a:schemeClr>
              </a:solidFill>
              <a:cs typeface="+mn-ea"/>
              <a:sym typeface="+mn-lt"/>
            </a:endParaRPr>
          </a:p>
          <a:p>
            <a:pPr indent="0" fontAlgn="auto">
              <a:lnSpc>
                <a:spcPts val="2660"/>
              </a:lnSpc>
            </a:pPr>
            <a:r>
              <a:rPr lang="zh-CN" altLang="en-US" kern="0" dirty="0">
                <a:solidFill>
                  <a:schemeClr val="tx1">
                    <a:lumMod val="75000"/>
                    <a:lumOff val="25000"/>
                  </a:schemeClr>
                </a:solidFill>
                <a:cs typeface="+mn-ea"/>
                <a:sym typeface="+mn-lt"/>
              </a:rPr>
              <a:t>（3）你需要具备什么样的社会经历？</a:t>
            </a:r>
            <a:endParaRPr lang="zh-CN" altLang="en-US" kern="0" dirty="0">
              <a:solidFill>
                <a:schemeClr val="tx1">
                  <a:lumMod val="75000"/>
                  <a:lumOff val="25000"/>
                </a:schemeClr>
              </a:solidFill>
              <a:cs typeface="+mn-ea"/>
              <a:sym typeface="+mn-lt"/>
            </a:endParaRPr>
          </a:p>
          <a:p>
            <a:pPr indent="0" fontAlgn="auto">
              <a:lnSpc>
                <a:spcPts val="2660"/>
              </a:lnSpc>
            </a:pPr>
            <a:r>
              <a:rPr lang="zh-CN" altLang="en-US" kern="0" dirty="0">
                <a:solidFill>
                  <a:schemeClr val="tx1">
                    <a:lumMod val="75000"/>
                    <a:lumOff val="25000"/>
                  </a:schemeClr>
                </a:solidFill>
                <a:cs typeface="+mn-ea"/>
                <a:sym typeface="+mn-lt"/>
              </a:rPr>
              <a:t>（4）你打算选择什么样的职业和工作环境？培养何种情趣？养成何种生活方式？</a:t>
            </a:r>
            <a:endParaRPr lang="zh-CN" altLang="en-US" kern="0" dirty="0">
              <a:solidFill>
                <a:schemeClr val="tx1">
                  <a:lumMod val="75000"/>
                  <a:lumOff val="25000"/>
                </a:schemeClr>
              </a:solidFill>
              <a:cs typeface="+mn-ea"/>
              <a:sym typeface="+mn-lt"/>
            </a:endParaRPr>
          </a:p>
          <a:p>
            <a:pPr indent="0" fontAlgn="auto">
              <a:lnSpc>
                <a:spcPts val="2660"/>
              </a:lnSpc>
            </a:pPr>
            <a:r>
              <a:rPr lang="zh-CN" altLang="en-US" kern="0" dirty="0">
                <a:solidFill>
                  <a:schemeClr val="tx1">
                    <a:lumMod val="75000"/>
                    <a:lumOff val="25000"/>
                  </a:schemeClr>
                </a:solidFill>
                <a:cs typeface="+mn-ea"/>
                <a:sym typeface="+mn-lt"/>
              </a:rPr>
              <a:t>（5）如何让你的父母、老师甚至恋人支持你的选择？</a:t>
            </a:r>
            <a:endParaRPr lang="zh-CN" altLang="en-US" kern="0" dirty="0">
              <a:solidFill>
                <a:schemeClr val="tx1">
                  <a:lumMod val="75000"/>
                  <a:lumOff val="25000"/>
                </a:schemeClr>
              </a:solidFill>
              <a:cs typeface="+mn-ea"/>
              <a:sym typeface="+mn-lt"/>
            </a:endParaRPr>
          </a:p>
        </p:txBody>
      </p:sp>
      <p:sp>
        <p:nvSpPr>
          <p:cNvPr id="16" name="矩形 15"/>
          <p:cNvSpPr/>
          <p:nvPr>
            <p:custDataLst>
              <p:tags r:id="rId6"/>
            </p:custDataLst>
          </p:nvPr>
        </p:nvSpPr>
        <p:spPr>
          <a:xfrm>
            <a:off x="973455" y="1834515"/>
            <a:ext cx="7216140" cy="2731770"/>
          </a:xfrm>
          <a:prstGeom prst="rect">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99"/>
                            </p:stCondLst>
                            <p:childTnLst>
                              <p:par>
                                <p:cTn id="30" presetID="21" presetClass="entr" presetSubtype="1" fill="hold" grpId="1"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heel(1)">
                                      <p:cBhvr>
                                        <p:cTn id="32" dur="1000"/>
                                        <p:tgtEl>
                                          <p:spTgt spid="16"/>
                                        </p:tgtEl>
                                      </p:cBhvr>
                                    </p:animEffect>
                                  </p:childTnLst>
                                </p:cTn>
                              </p:par>
                            </p:childTnLst>
                          </p:cTn>
                        </p:par>
                        <p:par>
                          <p:cTn id="33" fill="hold">
                            <p:stCondLst>
                              <p:cond delay="3299"/>
                            </p:stCondLst>
                            <p:childTnLst>
                              <p:par>
                                <p:cTn id="34" presetID="2" presetClass="entr" presetSubtype="2"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1+#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childTnLst>
                          </p:cTn>
                        </p:par>
                        <p:par>
                          <p:cTn id="38" fill="hold">
                            <p:stCondLst>
                              <p:cond delay="3799"/>
                            </p:stCondLst>
                            <p:childTnLst>
                              <p:par>
                                <p:cTn id="39" presetID="2" presetClass="entr" presetSubtype="2"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1+#ppt_w/2"/>
                                          </p:val>
                                        </p:tav>
                                        <p:tav tm="100000">
                                          <p:val>
                                            <p:strVal val="#ppt_x"/>
                                          </p:val>
                                        </p:tav>
                                      </p:tavLst>
                                    </p:anim>
                                    <p:anim calcmode="lin" valueType="num">
                                      <p:cBhvr additive="base">
                                        <p:cTn id="42"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28" grpId="0"/>
      <p:bldP spid="29" grpId="0"/>
      <p:bldP spid="16" grpId="0" animBg="1"/>
      <p:bldP spid="16" grpId="1"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43891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任务四</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职业生涯规划书的具体内容</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49985" y="796925"/>
            <a:ext cx="561340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四、具体执行计划</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60582" y="757176"/>
            <a:ext cx="708651" cy="709494"/>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0" name="矩形 19"/>
          <p:cNvSpPr>
            <a:spLocks noChangeArrowheads="1"/>
          </p:cNvSpPr>
          <p:nvPr/>
        </p:nvSpPr>
        <p:spPr bwMode="auto">
          <a:xfrm>
            <a:off x="998855" y="1845310"/>
            <a:ext cx="7258050" cy="184785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执行计划是把目标转化成具体的行动方案和措施，其中比较重要的是行动方案。行动方案包括职业生涯发展路线的选择、职业的选择、相应的教育和培训计划的制定。在确定了职业生涯规划目标后，行动便成了最为关键的要素。没有达到职业生涯规划目标的实际执行行动，目标便成为“空中楼阁”，职业生涯规划也会变为一纸空谈。</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59790" y="1709420"/>
            <a:ext cx="7425055" cy="215328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20" grpId="0"/>
      <p:bldP spid="10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职业目标</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5520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二、确立职业目标的意义</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856615" y="2180590"/>
            <a:ext cx="7743190" cy="217043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三个工人正在砌一堵墙，有人过来问他们：“你们在干什么？”</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第一个没好气的说：“没看在砌墙嘛！”</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第二个人笑笑说：“我们在盖一栋高楼。”</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第三个人边哼着小曲边干，他满脸笑容地说：“我们在建设一座城市。”</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十年后，第一个人仍然砌着墙，第二个人坐在办公室里画图纸他成了工程师，第三个人是前两个人的老板。</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43891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任务四</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职业生涯规划书的具体内容</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49985" y="796925"/>
            <a:ext cx="561340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五、检查修正</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60582" y="757176"/>
            <a:ext cx="708651" cy="709494"/>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0" name="矩形 19"/>
          <p:cNvSpPr>
            <a:spLocks noChangeArrowheads="1"/>
          </p:cNvSpPr>
          <p:nvPr/>
        </p:nvSpPr>
        <p:spPr bwMode="auto">
          <a:xfrm>
            <a:off x="998855" y="1845310"/>
            <a:ext cx="7258050" cy="218884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影响大学生职业生涯规划的因素数不胜数，有的变化因素可以通过各种方法进行比较准确的预测，有些诸如经济发展和社会环境等因素难以有效地预测和判断。这些不确定因素的存在会使职业生涯规划在具体执行的过程中与我们原本设定的目标出现偏差，这就需要大学生认真检查职业生涯规划的目标和执行过程，并作出适时和适当的修正和调整。</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59790" y="1709420"/>
            <a:ext cx="7425055" cy="238188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20" grpId="0"/>
      <p:bldP spid="103"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 name="文本框 9"/>
          <p:cNvSpPr txBox="1"/>
          <p:nvPr/>
        </p:nvSpPr>
        <p:spPr>
          <a:xfrm>
            <a:off x="2374137" y="1884748"/>
            <a:ext cx="4272439" cy="1084912"/>
          </a:xfrm>
          <a:prstGeom prst="rect">
            <a:avLst/>
          </a:prstGeom>
          <a:noFill/>
        </p:spPr>
        <p:txBody>
          <a:bodyPr wrap="square" lIns="68580" tIns="34290" rIns="68580" bIns="34290" rtlCol="0">
            <a:spAutoFit/>
          </a:bodyPr>
          <a:lstStyle/>
          <a:p>
            <a:pPr algn="ctr">
              <a:defRPr/>
            </a:pPr>
            <a:r>
              <a:rPr lang="en-US" altLang="zh-CN" sz="6600" b="1" dirty="0">
                <a:solidFill>
                  <a:srgbClr val="1B4367"/>
                </a:solidFill>
                <a:cs typeface="+mn-ea"/>
                <a:sym typeface="+mn-lt"/>
              </a:rPr>
              <a:t>THANKS</a:t>
            </a:r>
            <a:endParaRPr lang="en-US" altLang="zh-CN" sz="66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职业目标</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5520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二、确立职业目标的意义</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4123055" y="2310130"/>
            <a:ext cx="3838575" cy="191325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确立职业目标是制订职业生涯规划的关键，目标是激励我们走向成功的动力，志向是事业成功的基本前提。职业目标的设定是职业生涯规划的核心。</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grayscl/>
          </a:blip>
          <a:stretch>
            <a:fillRect/>
          </a:stretch>
        </p:blipFill>
        <p:spPr>
          <a:xfrm>
            <a:off x="0" y="1982470"/>
            <a:ext cx="3512185" cy="3159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确立职业目标的方法和原则</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5520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未来名片</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685800" y="2180590"/>
            <a:ext cx="4237355" cy="2546985"/>
          </a:xfrm>
          <a:prstGeom prst="rect">
            <a:avLst/>
          </a:prstGeom>
          <a:noFill/>
          <a:ln w="9525">
            <a:noFill/>
            <a:miter lim="800000"/>
          </a:ln>
        </p:spPr>
        <p:txBody>
          <a:bodyPr wrap="square">
            <a:noAutofit/>
          </a:bodyPr>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想象一下，10 年以后你的办公桌在哪里？</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请在“未来名片”上写出以下信息。</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（1）姓名。</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（2）职位 / 头衔。</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（3）工作单位名称。</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（4）工作地点。</a:t>
            </a:r>
            <a:endParaRPr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61" name="Group 39"/>
          <p:cNvGrpSpPr/>
          <p:nvPr>
            <p:custDataLst>
              <p:tags r:id="rId4"/>
            </p:custDataLst>
          </p:nvPr>
        </p:nvGrpSpPr>
        <p:grpSpPr>
          <a:xfrm>
            <a:off x="5787390" y="2026285"/>
            <a:ext cx="1162050" cy="2181225"/>
            <a:chOff x="1443813" y="3644955"/>
            <a:chExt cx="1255713" cy="2381199"/>
          </a:xfrm>
        </p:grpSpPr>
        <p:sp>
          <p:nvSpPr>
            <p:cNvPr id="65" name="Freeform 6"/>
            <p:cNvSpPr/>
            <p:nvPr>
              <p:custDataLst>
                <p:tags r:id="rId5"/>
              </p:custDataLst>
            </p:nvPr>
          </p:nvSpPr>
          <p:spPr bwMode="auto">
            <a:xfrm>
              <a:off x="1443813" y="3929066"/>
              <a:ext cx="1255713" cy="2097088"/>
            </a:xfrm>
            <a:custGeom>
              <a:avLst/>
              <a:gdLst/>
              <a:ahLst/>
              <a:cxnLst>
                <a:cxn ang="0">
                  <a:pos x="397" y="2377"/>
                </a:cxn>
                <a:cxn ang="0">
                  <a:pos x="248" y="2107"/>
                </a:cxn>
                <a:cxn ang="0">
                  <a:pos x="46" y="1835"/>
                </a:cxn>
                <a:cxn ang="0">
                  <a:pos x="255" y="1891"/>
                </a:cxn>
                <a:cxn ang="0">
                  <a:pos x="140" y="1646"/>
                </a:cxn>
                <a:cxn ang="0">
                  <a:pos x="338" y="1811"/>
                </a:cxn>
                <a:cxn ang="0">
                  <a:pos x="254" y="1600"/>
                </a:cxn>
                <a:cxn ang="0">
                  <a:pos x="475" y="1818"/>
                </a:cxn>
                <a:cxn ang="0">
                  <a:pos x="658" y="1832"/>
                </a:cxn>
                <a:cxn ang="0">
                  <a:pos x="754" y="1809"/>
                </a:cxn>
                <a:cxn ang="0">
                  <a:pos x="872" y="1432"/>
                </a:cxn>
                <a:cxn ang="0">
                  <a:pos x="1214" y="1195"/>
                </a:cxn>
                <a:cxn ang="0">
                  <a:pos x="1348" y="823"/>
                </a:cxn>
                <a:cxn ang="0">
                  <a:pos x="1276" y="264"/>
                </a:cxn>
                <a:cxn ang="0">
                  <a:pos x="1470" y="67"/>
                </a:cxn>
                <a:cxn ang="0">
                  <a:pos x="1756" y="7"/>
                </a:cxn>
                <a:cxn ang="0">
                  <a:pos x="2068" y="197"/>
                </a:cxn>
                <a:cxn ang="0">
                  <a:pos x="2107" y="721"/>
                </a:cxn>
                <a:cxn ang="0">
                  <a:pos x="2248" y="1110"/>
                </a:cxn>
                <a:cxn ang="0">
                  <a:pos x="2528" y="1227"/>
                </a:cxn>
                <a:cxn ang="0">
                  <a:pos x="2718" y="1451"/>
                </a:cxn>
                <a:cxn ang="0">
                  <a:pos x="2918" y="1542"/>
                </a:cxn>
                <a:cxn ang="0">
                  <a:pos x="3228" y="1553"/>
                </a:cxn>
                <a:cxn ang="0">
                  <a:pos x="3587" y="1441"/>
                </a:cxn>
                <a:cxn ang="0">
                  <a:pos x="3872" y="1331"/>
                </a:cxn>
                <a:cxn ang="0">
                  <a:pos x="4033" y="1047"/>
                </a:cxn>
                <a:cxn ang="0">
                  <a:pos x="4089" y="833"/>
                </a:cxn>
                <a:cxn ang="0">
                  <a:pos x="4226" y="975"/>
                </a:cxn>
                <a:cxn ang="0">
                  <a:pos x="4458" y="699"/>
                </a:cxn>
                <a:cxn ang="0">
                  <a:pos x="4467" y="808"/>
                </a:cxn>
                <a:cxn ang="0">
                  <a:pos x="4580" y="737"/>
                </a:cxn>
                <a:cxn ang="0">
                  <a:pos x="4604" y="823"/>
                </a:cxn>
                <a:cxn ang="0">
                  <a:pos x="4539" y="987"/>
                </a:cxn>
                <a:cxn ang="0">
                  <a:pos x="4561" y="1087"/>
                </a:cxn>
                <a:cxn ang="0">
                  <a:pos x="4410" y="1386"/>
                </a:cxn>
                <a:cxn ang="0">
                  <a:pos x="4227" y="1665"/>
                </a:cxn>
                <a:cxn ang="0">
                  <a:pos x="3280" y="2019"/>
                </a:cxn>
                <a:cxn ang="0">
                  <a:pos x="2699" y="2826"/>
                </a:cxn>
                <a:cxn ang="0">
                  <a:pos x="2805" y="3615"/>
                </a:cxn>
                <a:cxn ang="0">
                  <a:pos x="2831" y="4158"/>
                </a:cxn>
                <a:cxn ang="0">
                  <a:pos x="2869" y="4818"/>
                </a:cxn>
                <a:cxn ang="0">
                  <a:pos x="2862" y="6058"/>
                </a:cxn>
                <a:cxn ang="0">
                  <a:pos x="2802" y="6868"/>
                </a:cxn>
                <a:cxn ang="0">
                  <a:pos x="2795" y="7136"/>
                </a:cxn>
                <a:cxn ang="0">
                  <a:pos x="3124" y="7427"/>
                </a:cxn>
                <a:cxn ang="0">
                  <a:pos x="3196" y="7597"/>
                </a:cxn>
                <a:cxn ang="0">
                  <a:pos x="2786" y="7608"/>
                </a:cxn>
                <a:cxn ang="0">
                  <a:pos x="2507" y="7507"/>
                </a:cxn>
                <a:cxn ang="0">
                  <a:pos x="2171" y="7305"/>
                </a:cxn>
                <a:cxn ang="0">
                  <a:pos x="2112" y="7670"/>
                </a:cxn>
                <a:cxn ang="0">
                  <a:pos x="2215" y="7873"/>
                </a:cxn>
                <a:cxn ang="0">
                  <a:pos x="1848" y="7920"/>
                </a:cxn>
                <a:cxn ang="0">
                  <a:pos x="1575" y="7779"/>
                </a:cxn>
                <a:cxn ang="0">
                  <a:pos x="1394" y="7468"/>
                </a:cxn>
                <a:cxn ang="0">
                  <a:pos x="1331" y="6641"/>
                </a:cxn>
                <a:cxn ang="0">
                  <a:pos x="1310" y="5767"/>
                </a:cxn>
                <a:cxn ang="0">
                  <a:pos x="1373" y="5178"/>
                </a:cxn>
                <a:cxn ang="0">
                  <a:pos x="1307" y="4353"/>
                </a:cxn>
                <a:cxn ang="0">
                  <a:pos x="1056" y="3111"/>
                </a:cxn>
                <a:cxn ang="0">
                  <a:pos x="712" y="3033"/>
                </a:cxn>
              </a:cxnLst>
              <a:rect l="0" t="0" r="r" b="b"/>
              <a:pathLst>
                <a:path w="4745" h="7926">
                  <a:moveTo>
                    <a:pt x="551" y="2635"/>
                  </a:moveTo>
                  <a:lnTo>
                    <a:pt x="543" y="2630"/>
                  </a:lnTo>
                  <a:lnTo>
                    <a:pt x="536" y="2625"/>
                  </a:lnTo>
                  <a:lnTo>
                    <a:pt x="532" y="2619"/>
                  </a:lnTo>
                  <a:lnTo>
                    <a:pt x="527" y="2615"/>
                  </a:lnTo>
                  <a:lnTo>
                    <a:pt x="548" y="2554"/>
                  </a:lnTo>
                  <a:lnTo>
                    <a:pt x="552" y="2550"/>
                  </a:lnTo>
                  <a:lnTo>
                    <a:pt x="554" y="2531"/>
                  </a:lnTo>
                  <a:lnTo>
                    <a:pt x="556" y="2513"/>
                  </a:lnTo>
                  <a:lnTo>
                    <a:pt x="558" y="2494"/>
                  </a:lnTo>
                  <a:lnTo>
                    <a:pt x="560" y="2473"/>
                  </a:lnTo>
                  <a:lnTo>
                    <a:pt x="515" y="2449"/>
                  </a:lnTo>
                  <a:lnTo>
                    <a:pt x="473" y="2425"/>
                  </a:lnTo>
                  <a:lnTo>
                    <a:pt x="437" y="2404"/>
                  </a:lnTo>
                  <a:lnTo>
                    <a:pt x="411" y="2388"/>
                  </a:lnTo>
                  <a:lnTo>
                    <a:pt x="397" y="2377"/>
                  </a:lnTo>
                  <a:lnTo>
                    <a:pt x="382" y="2366"/>
                  </a:lnTo>
                  <a:lnTo>
                    <a:pt x="368" y="2353"/>
                  </a:lnTo>
                  <a:lnTo>
                    <a:pt x="355" y="2339"/>
                  </a:lnTo>
                  <a:lnTo>
                    <a:pt x="331" y="2313"/>
                  </a:lnTo>
                  <a:lnTo>
                    <a:pt x="310" y="2286"/>
                  </a:lnTo>
                  <a:lnTo>
                    <a:pt x="289" y="2262"/>
                  </a:lnTo>
                  <a:lnTo>
                    <a:pt x="271" y="2239"/>
                  </a:lnTo>
                  <a:lnTo>
                    <a:pt x="262" y="2230"/>
                  </a:lnTo>
                  <a:lnTo>
                    <a:pt x="254" y="2222"/>
                  </a:lnTo>
                  <a:lnTo>
                    <a:pt x="246" y="2216"/>
                  </a:lnTo>
                  <a:lnTo>
                    <a:pt x="238" y="2211"/>
                  </a:lnTo>
                  <a:lnTo>
                    <a:pt x="206" y="2192"/>
                  </a:lnTo>
                  <a:lnTo>
                    <a:pt x="38" y="2124"/>
                  </a:lnTo>
                  <a:lnTo>
                    <a:pt x="28" y="2080"/>
                  </a:lnTo>
                  <a:lnTo>
                    <a:pt x="66" y="2064"/>
                  </a:lnTo>
                  <a:lnTo>
                    <a:pt x="248" y="2107"/>
                  </a:lnTo>
                  <a:lnTo>
                    <a:pt x="270" y="2063"/>
                  </a:lnTo>
                  <a:lnTo>
                    <a:pt x="233" y="2044"/>
                  </a:lnTo>
                  <a:lnTo>
                    <a:pt x="195" y="2022"/>
                  </a:lnTo>
                  <a:lnTo>
                    <a:pt x="155" y="1998"/>
                  </a:lnTo>
                  <a:lnTo>
                    <a:pt x="115" y="1971"/>
                  </a:lnTo>
                  <a:lnTo>
                    <a:pt x="97" y="1958"/>
                  </a:lnTo>
                  <a:lnTo>
                    <a:pt x="79" y="1944"/>
                  </a:lnTo>
                  <a:lnTo>
                    <a:pt x="62" y="1930"/>
                  </a:lnTo>
                  <a:lnTo>
                    <a:pt x="46" y="1916"/>
                  </a:lnTo>
                  <a:lnTo>
                    <a:pt x="32" y="1903"/>
                  </a:lnTo>
                  <a:lnTo>
                    <a:pt x="19" y="1889"/>
                  </a:lnTo>
                  <a:lnTo>
                    <a:pt x="8" y="1876"/>
                  </a:lnTo>
                  <a:lnTo>
                    <a:pt x="0" y="1863"/>
                  </a:lnTo>
                  <a:lnTo>
                    <a:pt x="16" y="1831"/>
                  </a:lnTo>
                  <a:lnTo>
                    <a:pt x="33" y="1833"/>
                  </a:lnTo>
                  <a:lnTo>
                    <a:pt x="46" y="1835"/>
                  </a:lnTo>
                  <a:lnTo>
                    <a:pt x="51" y="1836"/>
                  </a:lnTo>
                  <a:lnTo>
                    <a:pt x="58" y="1839"/>
                  </a:lnTo>
                  <a:lnTo>
                    <a:pt x="66" y="1842"/>
                  </a:lnTo>
                  <a:lnTo>
                    <a:pt x="76" y="1847"/>
                  </a:lnTo>
                  <a:lnTo>
                    <a:pt x="219" y="1916"/>
                  </a:lnTo>
                  <a:lnTo>
                    <a:pt x="232" y="1923"/>
                  </a:lnTo>
                  <a:lnTo>
                    <a:pt x="241" y="1929"/>
                  </a:lnTo>
                  <a:lnTo>
                    <a:pt x="249" y="1935"/>
                  </a:lnTo>
                  <a:lnTo>
                    <a:pt x="256" y="1940"/>
                  </a:lnTo>
                  <a:lnTo>
                    <a:pt x="271" y="1952"/>
                  </a:lnTo>
                  <a:lnTo>
                    <a:pt x="290" y="1964"/>
                  </a:lnTo>
                  <a:lnTo>
                    <a:pt x="301" y="1943"/>
                  </a:lnTo>
                  <a:lnTo>
                    <a:pt x="293" y="1935"/>
                  </a:lnTo>
                  <a:lnTo>
                    <a:pt x="282" y="1923"/>
                  </a:lnTo>
                  <a:lnTo>
                    <a:pt x="269" y="1910"/>
                  </a:lnTo>
                  <a:lnTo>
                    <a:pt x="255" y="1891"/>
                  </a:lnTo>
                  <a:lnTo>
                    <a:pt x="224" y="1851"/>
                  </a:lnTo>
                  <a:lnTo>
                    <a:pt x="192" y="1807"/>
                  </a:lnTo>
                  <a:lnTo>
                    <a:pt x="176" y="1784"/>
                  </a:lnTo>
                  <a:lnTo>
                    <a:pt x="162" y="1762"/>
                  </a:lnTo>
                  <a:lnTo>
                    <a:pt x="150" y="1740"/>
                  </a:lnTo>
                  <a:lnTo>
                    <a:pt x="138" y="1721"/>
                  </a:lnTo>
                  <a:lnTo>
                    <a:pt x="130" y="1703"/>
                  </a:lnTo>
                  <a:lnTo>
                    <a:pt x="124" y="1687"/>
                  </a:lnTo>
                  <a:lnTo>
                    <a:pt x="123" y="1681"/>
                  </a:lnTo>
                  <a:lnTo>
                    <a:pt x="122" y="1675"/>
                  </a:lnTo>
                  <a:lnTo>
                    <a:pt x="123" y="1670"/>
                  </a:lnTo>
                  <a:lnTo>
                    <a:pt x="124" y="1666"/>
                  </a:lnTo>
                  <a:lnTo>
                    <a:pt x="128" y="1659"/>
                  </a:lnTo>
                  <a:lnTo>
                    <a:pt x="131" y="1654"/>
                  </a:lnTo>
                  <a:lnTo>
                    <a:pt x="136" y="1649"/>
                  </a:lnTo>
                  <a:lnTo>
                    <a:pt x="140" y="1646"/>
                  </a:lnTo>
                  <a:lnTo>
                    <a:pt x="146" y="1642"/>
                  </a:lnTo>
                  <a:lnTo>
                    <a:pt x="151" y="1641"/>
                  </a:lnTo>
                  <a:lnTo>
                    <a:pt x="156" y="1642"/>
                  </a:lnTo>
                  <a:lnTo>
                    <a:pt x="162" y="1643"/>
                  </a:lnTo>
                  <a:lnTo>
                    <a:pt x="175" y="1650"/>
                  </a:lnTo>
                  <a:lnTo>
                    <a:pt x="186" y="1658"/>
                  </a:lnTo>
                  <a:lnTo>
                    <a:pt x="198" y="1668"/>
                  </a:lnTo>
                  <a:lnTo>
                    <a:pt x="209" y="1679"/>
                  </a:lnTo>
                  <a:lnTo>
                    <a:pt x="231" y="1702"/>
                  </a:lnTo>
                  <a:lnTo>
                    <a:pt x="251" y="1726"/>
                  </a:lnTo>
                  <a:lnTo>
                    <a:pt x="272" y="1751"/>
                  </a:lnTo>
                  <a:lnTo>
                    <a:pt x="294" y="1774"/>
                  </a:lnTo>
                  <a:lnTo>
                    <a:pt x="304" y="1785"/>
                  </a:lnTo>
                  <a:lnTo>
                    <a:pt x="315" y="1794"/>
                  </a:lnTo>
                  <a:lnTo>
                    <a:pt x="327" y="1803"/>
                  </a:lnTo>
                  <a:lnTo>
                    <a:pt x="338" y="1811"/>
                  </a:lnTo>
                  <a:lnTo>
                    <a:pt x="334" y="1795"/>
                  </a:lnTo>
                  <a:lnTo>
                    <a:pt x="328" y="1779"/>
                  </a:lnTo>
                  <a:lnTo>
                    <a:pt x="321" y="1766"/>
                  </a:lnTo>
                  <a:lnTo>
                    <a:pt x="313" y="1751"/>
                  </a:lnTo>
                  <a:lnTo>
                    <a:pt x="295" y="1724"/>
                  </a:lnTo>
                  <a:lnTo>
                    <a:pt x="277" y="1699"/>
                  </a:lnTo>
                  <a:lnTo>
                    <a:pt x="267" y="1687"/>
                  </a:lnTo>
                  <a:lnTo>
                    <a:pt x="261" y="1674"/>
                  </a:lnTo>
                  <a:lnTo>
                    <a:pt x="255" y="1660"/>
                  </a:lnTo>
                  <a:lnTo>
                    <a:pt x="251" y="1647"/>
                  </a:lnTo>
                  <a:lnTo>
                    <a:pt x="250" y="1640"/>
                  </a:lnTo>
                  <a:lnTo>
                    <a:pt x="249" y="1632"/>
                  </a:lnTo>
                  <a:lnTo>
                    <a:pt x="249" y="1625"/>
                  </a:lnTo>
                  <a:lnTo>
                    <a:pt x="250" y="1617"/>
                  </a:lnTo>
                  <a:lnTo>
                    <a:pt x="251" y="1609"/>
                  </a:lnTo>
                  <a:lnTo>
                    <a:pt x="254" y="1600"/>
                  </a:lnTo>
                  <a:lnTo>
                    <a:pt x="256" y="1592"/>
                  </a:lnTo>
                  <a:lnTo>
                    <a:pt x="261" y="1583"/>
                  </a:lnTo>
                  <a:lnTo>
                    <a:pt x="275" y="1591"/>
                  </a:lnTo>
                  <a:lnTo>
                    <a:pt x="291" y="1600"/>
                  </a:lnTo>
                  <a:lnTo>
                    <a:pt x="305" y="1609"/>
                  </a:lnTo>
                  <a:lnTo>
                    <a:pt x="319" y="1619"/>
                  </a:lnTo>
                  <a:lnTo>
                    <a:pt x="331" y="1630"/>
                  </a:lnTo>
                  <a:lnTo>
                    <a:pt x="343" y="1641"/>
                  </a:lnTo>
                  <a:lnTo>
                    <a:pt x="354" y="1652"/>
                  </a:lnTo>
                  <a:lnTo>
                    <a:pt x="366" y="1664"/>
                  </a:lnTo>
                  <a:lnTo>
                    <a:pt x="386" y="1689"/>
                  </a:lnTo>
                  <a:lnTo>
                    <a:pt x="405" y="1714"/>
                  </a:lnTo>
                  <a:lnTo>
                    <a:pt x="423" y="1739"/>
                  </a:lnTo>
                  <a:lnTo>
                    <a:pt x="440" y="1767"/>
                  </a:lnTo>
                  <a:lnTo>
                    <a:pt x="457" y="1793"/>
                  </a:lnTo>
                  <a:lnTo>
                    <a:pt x="475" y="1818"/>
                  </a:lnTo>
                  <a:lnTo>
                    <a:pt x="495" y="1844"/>
                  </a:lnTo>
                  <a:lnTo>
                    <a:pt x="515" y="1868"/>
                  </a:lnTo>
                  <a:lnTo>
                    <a:pt x="527" y="1880"/>
                  </a:lnTo>
                  <a:lnTo>
                    <a:pt x="538" y="1891"/>
                  </a:lnTo>
                  <a:lnTo>
                    <a:pt x="551" y="1903"/>
                  </a:lnTo>
                  <a:lnTo>
                    <a:pt x="564" y="1914"/>
                  </a:lnTo>
                  <a:lnTo>
                    <a:pt x="577" y="1923"/>
                  </a:lnTo>
                  <a:lnTo>
                    <a:pt x="592" y="1934"/>
                  </a:lnTo>
                  <a:lnTo>
                    <a:pt x="607" y="1943"/>
                  </a:lnTo>
                  <a:lnTo>
                    <a:pt x="623" y="1951"/>
                  </a:lnTo>
                  <a:lnTo>
                    <a:pt x="634" y="1927"/>
                  </a:lnTo>
                  <a:lnTo>
                    <a:pt x="641" y="1906"/>
                  </a:lnTo>
                  <a:lnTo>
                    <a:pt x="646" y="1887"/>
                  </a:lnTo>
                  <a:lnTo>
                    <a:pt x="650" y="1870"/>
                  </a:lnTo>
                  <a:lnTo>
                    <a:pt x="654" y="1851"/>
                  </a:lnTo>
                  <a:lnTo>
                    <a:pt x="658" y="1832"/>
                  </a:lnTo>
                  <a:lnTo>
                    <a:pt x="666" y="1811"/>
                  </a:lnTo>
                  <a:lnTo>
                    <a:pt x="677" y="1787"/>
                  </a:lnTo>
                  <a:lnTo>
                    <a:pt x="682" y="1776"/>
                  </a:lnTo>
                  <a:lnTo>
                    <a:pt x="689" y="1762"/>
                  </a:lnTo>
                  <a:lnTo>
                    <a:pt x="696" y="1752"/>
                  </a:lnTo>
                  <a:lnTo>
                    <a:pt x="704" y="1744"/>
                  </a:lnTo>
                  <a:lnTo>
                    <a:pt x="711" y="1738"/>
                  </a:lnTo>
                  <a:lnTo>
                    <a:pt x="719" y="1734"/>
                  </a:lnTo>
                  <a:lnTo>
                    <a:pt x="727" y="1730"/>
                  </a:lnTo>
                  <a:lnTo>
                    <a:pt x="736" y="1728"/>
                  </a:lnTo>
                  <a:lnTo>
                    <a:pt x="748" y="1727"/>
                  </a:lnTo>
                  <a:lnTo>
                    <a:pt x="750" y="1737"/>
                  </a:lnTo>
                  <a:lnTo>
                    <a:pt x="751" y="1756"/>
                  </a:lnTo>
                  <a:lnTo>
                    <a:pt x="751" y="1783"/>
                  </a:lnTo>
                  <a:lnTo>
                    <a:pt x="751" y="1814"/>
                  </a:lnTo>
                  <a:lnTo>
                    <a:pt x="754" y="1809"/>
                  </a:lnTo>
                  <a:lnTo>
                    <a:pt x="758" y="1804"/>
                  </a:lnTo>
                  <a:lnTo>
                    <a:pt x="758" y="1598"/>
                  </a:lnTo>
                  <a:lnTo>
                    <a:pt x="766" y="1583"/>
                  </a:lnTo>
                  <a:lnTo>
                    <a:pt x="773" y="1570"/>
                  </a:lnTo>
                  <a:lnTo>
                    <a:pt x="778" y="1559"/>
                  </a:lnTo>
                  <a:lnTo>
                    <a:pt x="783" y="1548"/>
                  </a:lnTo>
                  <a:lnTo>
                    <a:pt x="790" y="1529"/>
                  </a:lnTo>
                  <a:lnTo>
                    <a:pt x="797" y="1512"/>
                  </a:lnTo>
                  <a:lnTo>
                    <a:pt x="801" y="1504"/>
                  </a:lnTo>
                  <a:lnTo>
                    <a:pt x="806" y="1495"/>
                  </a:lnTo>
                  <a:lnTo>
                    <a:pt x="813" y="1487"/>
                  </a:lnTo>
                  <a:lnTo>
                    <a:pt x="820" y="1476"/>
                  </a:lnTo>
                  <a:lnTo>
                    <a:pt x="830" y="1467"/>
                  </a:lnTo>
                  <a:lnTo>
                    <a:pt x="841" y="1456"/>
                  </a:lnTo>
                  <a:lnTo>
                    <a:pt x="855" y="1444"/>
                  </a:lnTo>
                  <a:lnTo>
                    <a:pt x="872" y="1432"/>
                  </a:lnTo>
                  <a:lnTo>
                    <a:pt x="907" y="1407"/>
                  </a:lnTo>
                  <a:lnTo>
                    <a:pt x="929" y="1390"/>
                  </a:lnTo>
                  <a:lnTo>
                    <a:pt x="948" y="1378"/>
                  </a:lnTo>
                  <a:lnTo>
                    <a:pt x="961" y="1370"/>
                  </a:lnTo>
                  <a:lnTo>
                    <a:pt x="976" y="1363"/>
                  </a:lnTo>
                  <a:lnTo>
                    <a:pt x="996" y="1355"/>
                  </a:lnTo>
                  <a:lnTo>
                    <a:pt x="1023" y="1345"/>
                  </a:lnTo>
                  <a:lnTo>
                    <a:pt x="1061" y="1328"/>
                  </a:lnTo>
                  <a:lnTo>
                    <a:pt x="1085" y="1316"/>
                  </a:lnTo>
                  <a:lnTo>
                    <a:pt x="1107" y="1303"/>
                  </a:lnTo>
                  <a:lnTo>
                    <a:pt x="1127" y="1288"/>
                  </a:lnTo>
                  <a:lnTo>
                    <a:pt x="1147" y="1272"/>
                  </a:lnTo>
                  <a:lnTo>
                    <a:pt x="1165" y="1254"/>
                  </a:lnTo>
                  <a:lnTo>
                    <a:pt x="1182" y="1235"/>
                  </a:lnTo>
                  <a:lnTo>
                    <a:pt x="1198" y="1216"/>
                  </a:lnTo>
                  <a:lnTo>
                    <a:pt x="1214" y="1195"/>
                  </a:lnTo>
                  <a:lnTo>
                    <a:pt x="1228" y="1174"/>
                  </a:lnTo>
                  <a:lnTo>
                    <a:pt x="1243" y="1152"/>
                  </a:lnTo>
                  <a:lnTo>
                    <a:pt x="1255" y="1129"/>
                  </a:lnTo>
                  <a:lnTo>
                    <a:pt x="1269" y="1106"/>
                  </a:lnTo>
                  <a:lnTo>
                    <a:pt x="1294" y="1059"/>
                  </a:lnTo>
                  <a:lnTo>
                    <a:pt x="1318" y="1012"/>
                  </a:lnTo>
                  <a:lnTo>
                    <a:pt x="1402" y="1009"/>
                  </a:lnTo>
                  <a:lnTo>
                    <a:pt x="1429" y="987"/>
                  </a:lnTo>
                  <a:lnTo>
                    <a:pt x="1391" y="841"/>
                  </a:lnTo>
                  <a:lnTo>
                    <a:pt x="1384" y="840"/>
                  </a:lnTo>
                  <a:lnTo>
                    <a:pt x="1376" y="839"/>
                  </a:lnTo>
                  <a:lnTo>
                    <a:pt x="1371" y="836"/>
                  </a:lnTo>
                  <a:lnTo>
                    <a:pt x="1364" y="834"/>
                  </a:lnTo>
                  <a:lnTo>
                    <a:pt x="1358" y="831"/>
                  </a:lnTo>
                  <a:lnTo>
                    <a:pt x="1352" y="827"/>
                  </a:lnTo>
                  <a:lnTo>
                    <a:pt x="1348" y="823"/>
                  </a:lnTo>
                  <a:lnTo>
                    <a:pt x="1342" y="818"/>
                  </a:lnTo>
                  <a:lnTo>
                    <a:pt x="1334" y="809"/>
                  </a:lnTo>
                  <a:lnTo>
                    <a:pt x="1327" y="796"/>
                  </a:lnTo>
                  <a:lnTo>
                    <a:pt x="1322" y="784"/>
                  </a:lnTo>
                  <a:lnTo>
                    <a:pt x="1317" y="770"/>
                  </a:lnTo>
                  <a:lnTo>
                    <a:pt x="1312" y="755"/>
                  </a:lnTo>
                  <a:lnTo>
                    <a:pt x="1310" y="739"/>
                  </a:lnTo>
                  <a:lnTo>
                    <a:pt x="1308" y="724"/>
                  </a:lnTo>
                  <a:lnTo>
                    <a:pt x="1307" y="707"/>
                  </a:lnTo>
                  <a:lnTo>
                    <a:pt x="1306" y="675"/>
                  </a:lnTo>
                  <a:lnTo>
                    <a:pt x="1306" y="644"/>
                  </a:lnTo>
                  <a:lnTo>
                    <a:pt x="1270" y="341"/>
                  </a:lnTo>
                  <a:lnTo>
                    <a:pt x="1270" y="305"/>
                  </a:lnTo>
                  <a:lnTo>
                    <a:pt x="1270" y="291"/>
                  </a:lnTo>
                  <a:lnTo>
                    <a:pt x="1272" y="277"/>
                  </a:lnTo>
                  <a:lnTo>
                    <a:pt x="1276" y="264"/>
                  </a:lnTo>
                  <a:lnTo>
                    <a:pt x="1282" y="250"/>
                  </a:lnTo>
                  <a:lnTo>
                    <a:pt x="1287" y="236"/>
                  </a:lnTo>
                  <a:lnTo>
                    <a:pt x="1295" y="223"/>
                  </a:lnTo>
                  <a:lnTo>
                    <a:pt x="1303" y="209"/>
                  </a:lnTo>
                  <a:lnTo>
                    <a:pt x="1312" y="195"/>
                  </a:lnTo>
                  <a:lnTo>
                    <a:pt x="1324" y="183"/>
                  </a:lnTo>
                  <a:lnTo>
                    <a:pt x="1335" y="169"/>
                  </a:lnTo>
                  <a:lnTo>
                    <a:pt x="1347" y="156"/>
                  </a:lnTo>
                  <a:lnTo>
                    <a:pt x="1360" y="144"/>
                  </a:lnTo>
                  <a:lnTo>
                    <a:pt x="1374" y="132"/>
                  </a:lnTo>
                  <a:lnTo>
                    <a:pt x="1389" y="120"/>
                  </a:lnTo>
                  <a:lnTo>
                    <a:pt x="1404" y="108"/>
                  </a:lnTo>
                  <a:lnTo>
                    <a:pt x="1420" y="98"/>
                  </a:lnTo>
                  <a:lnTo>
                    <a:pt x="1436" y="87"/>
                  </a:lnTo>
                  <a:lnTo>
                    <a:pt x="1453" y="76"/>
                  </a:lnTo>
                  <a:lnTo>
                    <a:pt x="1470" y="67"/>
                  </a:lnTo>
                  <a:lnTo>
                    <a:pt x="1487" y="58"/>
                  </a:lnTo>
                  <a:lnTo>
                    <a:pt x="1506" y="49"/>
                  </a:lnTo>
                  <a:lnTo>
                    <a:pt x="1523" y="41"/>
                  </a:lnTo>
                  <a:lnTo>
                    <a:pt x="1541" y="34"/>
                  </a:lnTo>
                  <a:lnTo>
                    <a:pt x="1559" y="27"/>
                  </a:lnTo>
                  <a:lnTo>
                    <a:pt x="1577" y="20"/>
                  </a:lnTo>
                  <a:lnTo>
                    <a:pt x="1595" y="16"/>
                  </a:lnTo>
                  <a:lnTo>
                    <a:pt x="1612" y="11"/>
                  </a:lnTo>
                  <a:lnTo>
                    <a:pt x="1630" y="7"/>
                  </a:lnTo>
                  <a:lnTo>
                    <a:pt x="1647" y="4"/>
                  </a:lnTo>
                  <a:lnTo>
                    <a:pt x="1665" y="2"/>
                  </a:lnTo>
                  <a:lnTo>
                    <a:pt x="1681" y="0"/>
                  </a:lnTo>
                  <a:lnTo>
                    <a:pt x="1697" y="0"/>
                  </a:lnTo>
                  <a:lnTo>
                    <a:pt x="1716" y="1"/>
                  </a:lnTo>
                  <a:lnTo>
                    <a:pt x="1735" y="3"/>
                  </a:lnTo>
                  <a:lnTo>
                    <a:pt x="1756" y="7"/>
                  </a:lnTo>
                  <a:lnTo>
                    <a:pt x="1774" y="11"/>
                  </a:lnTo>
                  <a:lnTo>
                    <a:pt x="1794" y="17"/>
                  </a:lnTo>
                  <a:lnTo>
                    <a:pt x="1813" y="24"/>
                  </a:lnTo>
                  <a:lnTo>
                    <a:pt x="1832" y="31"/>
                  </a:lnTo>
                  <a:lnTo>
                    <a:pt x="1850" y="39"/>
                  </a:lnTo>
                  <a:lnTo>
                    <a:pt x="1884" y="57"/>
                  </a:lnTo>
                  <a:lnTo>
                    <a:pt x="1917" y="75"/>
                  </a:lnTo>
                  <a:lnTo>
                    <a:pt x="1948" y="95"/>
                  </a:lnTo>
                  <a:lnTo>
                    <a:pt x="1976" y="112"/>
                  </a:lnTo>
                  <a:lnTo>
                    <a:pt x="1992" y="123"/>
                  </a:lnTo>
                  <a:lnTo>
                    <a:pt x="2006" y="135"/>
                  </a:lnTo>
                  <a:lnTo>
                    <a:pt x="2021" y="146"/>
                  </a:lnTo>
                  <a:lnTo>
                    <a:pt x="2035" y="157"/>
                  </a:lnTo>
                  <a:lnTo>
                    <a:pt x="2046" y="170"/>
                  </a:lnTo>
                  <a:lnTo>
                    <a:pt x="2058" y="184"/>
                  </a:lnTo>
                  <a:lnTo>
                    <a:pt x="2068" y="197"/>
                  </a:lnTo>
                  <a:lnTo>
                    <a:pt x="2077" y="212"/>
                  </a:lnTo>
                  <a:lnTo>
                    <a:pt x="2085" y="228"/>
                  </a:lnTo>
                  <a:lnTo>
                    <a:pt x="2092" y="245"/>
                  </a:lnTo>
                  <a:lnTo>
                    <a:pt x="2098" y="264"/>
                  </a:lnTo>
                  <a:lnTo>
                    <a:pt x="2103" y="283"/>
                  </a:lnTo>
                  <a:lnTo>
                    <a:pt x="2107" y="304"/>
                  </a:lnTo>
                  <a:lnTo>
                    <a:pt x="2109" y="327"/>
                  </a:lnTo>
                  <a:lnTo>
                    <a:pt x="2111" y="352"/>
                  </a:lnTo>
                  <a:lnTo>
                    <a:pt x="2112" y="378"/>
                  </a:lnTo>
                  <a:lnTo>
                    <a:pt x="2108" y="415"/>
                  </a:lnTo>
                  <a:lnTo>
                    <a:pt x="2112" y="658"/>
                  </a:lnTo>
                  <a:lnTo>
                    <a:pt x="2112" y="671"/>
                  </a:lnTo>
                  <a:lnTo>
                    <a:pt x="2112" y="684"/>
                  </a:lnTo>
                  <a:lnTo>
                    <a:pt x="2111" y="697"/>
                  </a:lnTo>
                  <a:lnTo>
                    <a:pt x="2109" y="709"/>
                  </a:lnTo>
                  <a:lnTo>
                    <a:pt x="2107" y="721"/>
                  </a:lnTo>
                  <a:lnTo>
                    <a:pt x="2104" y="732"/>
                  </a:lnTo>
                  <a:lnTo>
                    <a:pt x="2100" y="742"/>
                  </a:lnTo>
                  <a:lnTo>
                    <a:pt x="2097" y="751"/>
                  </a:lnTo>
                  <a:lnTo>
                    <a:pt x="2091" y="760"/>
                  </a:lnTo>
                  <a:lnTo>
                    <a:pt x="2085" y="767"/>
                  </a:lnTo>
                  <a:lnTo>
                    <a:pt x="2078" y="774"/>
                  </a:lnTo>
                  <a:lnTo>
                    <a:pt x="2070" y="779"/>
                  </a:lnTo>
                  <a:lnTo>
                    <a:pt x="2061" y="784"/>
                  </a:lnTo>
                  <a:lnTo>
                    <a:pt x="2051" y="787"/>
                  </a:lnTo>
                  <a:lnTo>
                    <a:pt x="2040" y="790"/>
                  </a:lnTo>
                  <a:lnTo>
                    <a:pt x="2027" y="792"/>
                  </a:lnTo>
                  <a:lnTo>
                    <a:pt x="2014" y="793"/>
                  </a:lnTo>
                  <a:lnTo>
                    <a:pt x="2016" y="830"/>
                  </a:lnTo>
                  <a:lnTo>
                    <a:pt x="1978" y="1110"/>
                  </a:lnTo>
                  <a:lnTo>
                    <a:pt x="2221" y="1110"/>
                  </a:lnTo>
                  <a:lnTo>
                    <a:pt x="2248" y="1110"/>
                  </a:lnTo>
                  <a:lnTo>
                    <a:pt x="2274" y="1112"/>
                  </a:lnTo>
                  <a:lnTo>
                    <a:pt x="2300" y="1114"/>
                  </a:lnTo>
                  <a:lnTo>
                    <a:pt x="2327" y="1118"/>
                  </a:lnTo>
                  <a:lnTo>
                    <a:pt x="2352" y="1122"/>
                  </a:lnTo>
                  <a:lnTo>
                    <a:pt x="2376" y="1128"/>
                  </a:lnTo>
                  <a:lnTo>
                    <a:pt x="2400" y="1135"/>
                  </a:lnTo>
                  <a:lnTo>
                    <a:pt x="2422" y="1143"/>
                  </a:lnTo>
                  <a:lnTo>
                    <a:pt x="2443" y="1152"/>
                  </a:lnTo>
                  <a:lnTo>
                    <a:pt x="2463" y="1162"/>
                  </a:lnTo>
                  <a:lnTo>
                    <a:pt x="2481" y="1174"/>
                  </a:lnTo>
                  <a:lnTo>
                    <a:pt x="2497" y="1187"/>
                  </a:lnTo>
                  <a:lnTo>
                    <a:pt x="2504" y="1194"/>
                  </a:lnTo>
                  <a:lnTo>
                    <a:pt x="2511" y="1202"/>
                  </a:lnTo>
                  <a:lnTo>
                    <a:pt x="2516" y="1210"/>
                  </a:lnTo>
                  <a:lnTo>
                    <a:pt x="2522" y="1218"/>
                  </a:lnTo>
                  <a:lnTo>
                    <a:pt x="2528" y="1227"/>
                  </a:lnTo>
                  <a:lnTo>
                    <a:pt x="2531" y="1236"/>
                  </a:lnTo>
                  <a:lnTo>
                    <a:pt x="2536" y="1246"/>
                  </a:lnTo>
                  <a:lnTo>
                    <a:pt x="2538" y="1256"/>
                  </a:lnTo>
                  <a:lnTo>
                    <a:pt x="2566" y="1272"/>
                  </a:lnTo>
                  <a:lnTo>
                    <a:pt x="2590" y="1287"/>
                  </a:lnTo>
                  <a:lnTo>
                    <a:pt x="2608" y="1300"/>
                  </a:lnTo>
                  <a:lnTo>
                    <a:pt x="2623" y="1314"/>
                  </a:lnTo>
                  <a:lnTo>
                    <a:pt x="2635" y="1328"/>
                  </a:lnTo>
                  <a:lnTo>
                    <a:pt x="2646" y="1342"/>
                  </a:lnTo>
                  <a:lnTo>
                    <a:pt x="2654" y="1354"/>
                  </a:lnTo>
                  <a:lnTo>
                    <a:pt x="2660" y="1367"/>
                  </a:lnTo>
                  <a:lnTo>
                    <a:pt x="2672" y="1391"/>
                  </a:lnTo>
                  <a:lnTo>
                    <a:pt x="2686" y="1415"/>
                  </a:lnTo>
                  <a:lnTo>
                    <a:pt x="2694" y="1427"/>
                  </a:lnTo>
                  <a:lnTo>
                    <a:pt x="2705" y="1439"/>
                  </a:lnTo>
                  <a:lnTo>
                    <a:pt x="2718" y="1451"/>
                  </a:lnTo>
                  <a:lnTo>
                    <a:pt x="2734" y="1463"/>
                  </a:lnTo>
                  <a:lnTo>
                    <a:pt x="2759" y="1463"/>
                  </a:lnTo>
                  <a:lnTo>
                    <a:pt x="2778" y="1462"/>
                  </a:lnTo>
                  <a:lnTo>
                    <a:pt x="2786" y="1462"/>
                  </a:lnTo>
                  <a:lnTo>
                    <a:pt x="2793" y="1463"/>
                  </a:lnTo>
                  <a:lnTo>
                    <a:pt x="2799" y="1464"/>
                  </a:lnTo>
                  <a:lnTo>
                    <a:pt x="2803" y="1465"/>
                  </a:lnTo>
                  <a:lnTo>
                    <a:pt x="2808" y="1467"/>
                  </a:lnTo>
                  <a:lnTo>
                    <a:pt x="2810" y="1472"/>
                  </a:lnTo>
                  <a:lnTo>
                    <a:pt x="2814" y="1476"/>
                  </a:lnTo>
                  <a:lnTo>
                    <a:pt x="2815" y="1482"/>
                  </a:lnTo>
                  <a:lnTo>
                    <a:pt x="2818" y="1499"/>
                  </a:lnTo>
                  <a:lnTo>
                    <a:pt x="2819" y="1524"/>
                  </a:lnTo>
                  <a:lnTo>
                    <a:pt x="2865" y="1534"/>
                  </a:lnTo>
                  <a:lnTo>
                    <a:pt x="2897" y="1539"/>
                  </a:lnTo>
                  <a:lnTo>
                    <a:pt x="2918" y="1542"/>
                  </a:lnTo>
                  <a:lnTo>
                    <a:pt x="2934" y="1544"/>
                  </a:lnTo>
                  <a:lnTo>
                    <a:pt x="2941" y="1546"/>
                  </a:lnTo>
                  <a:lnTo>
                    <a:pt x="2947" y="1548"/>
                  </a:lnTo>
                  <a:lnTo>
                    <a:pt x="2957" y="1553"/>
                  </a:lnTo>
                  <a:lnTo>
                    <a:pt x="2966" y="1558"/>
                  </a:lnTo>
                  <a:lnTo>
                    <a:pt x="2990" y="1574"/>
                  </a:lnTo>
                  <a:lnTo>
                    <a:pt x="3026" y="1598"/>
                  </a:lnTo>
                  <a:lnTo>
                    <a:pt x="3078" y="1570"/>
                  </a:lnTo>
                  <a:lnTo>
                    <a:pt x="3112" y="1609"/>
                  </a:lnTo>
                  <a:lnTo>
                    <a:pt x="3128" y="1599"/>
                  </a:lnTo>
                  <a:lnTo>
                    <a:pt x="3148" y="1587"/>
                  </a:lnTo>
                  <a:lnTo>
                    <a:pt x="3169" y="1576"/>
                  </a:lnTo>
                  <a:lnTo>
                    <a:pt x="3192" y="1564"/>
                  </a:lnTo>
                  <a:lnTo>
                    <a:pt x="3204" y="1560"/>
                  </a:lnTo>
                  <a:lnTo>
                    <a:pt x="3216" y="1556"/>
                  </a:lnTo>
                  <a:lnTo>
                    <a:pt x="3228" y="1553"/>
                  </a:lnTo>
                  <a:lnTo>
                    <a:pt x="3239" y="1551"/>
                  </a:lnTo>
                  <a:lnTo>
                    <a:pt x="3249" y="1550"/>
                  </a:lnTo>
                  <a:lnTo>
                    <a:pt x="3261" y="1548"/>
                  </a:lnTo>
                  <a:lnTo>
                    <a:pt x="3271" y="1550"/>
                  </a:lnTo>
                  <a:lnTo>
                    <a:pt x="3280" y="1552"/>
                  </a:lnTo>
                  <a:lnTo>
                    <a:pt x="3462" y="1500"/>
                  </a:lnTo>
                  <a:lnTo>
                    <a:pt x="3465" y="1512"/>
                  </a:lnTo>
                  <a:lnTo>
                    <a:pt x="3496" y="1488"/>
                  </a:lnTo>
                  <a:lnTo>
                    <a:pt x="3521" y="1466"/>
                  </a:lnTo>
                  <a:lnTo>
                    <a:pt x="3529" y="1462"/>
                  </a:lnTo>
                  <a:lnTo>
                    <a:pt x="3536" y="1457"/>
                  </a:lnTo>
                  <a:lnTo>
                    <a:pt x="3544" y="1454"/>
                  </a:lnTo>
                  <a:lnTo>
                    <a:pt x="3553" y="1450"/>
                  </a:lnTo>
                  <a:lnTo>
                    <a:pt x="3564" y="1447"/>
                  </a:lnTo>
                  <a:lnTo>
                    <a:pt x="3574" y="1443"/>
                  </a:lnTo>
                  <a:lnTo>
                    <a:pt x="3587" y="1441"/>
                  </a:lnTo>
                  <a:lnTo>
                    <a:pt x="3600" y="1440"/>
                  </a:lnTo>
                  <a:lnTo>
                    <a:pt x="3641" y="1436"/>
                  </a:lnTo>
                  <a:lnTo>
                    <a:pt x="3668" y="1435"/>
                  </a:lnTo>
                  <a:lnTo>
                    <a:pt x="3684" y="1434"/>
                  </a:lnTo>
                  <a:lnTo>
                    <a:pt x="3694" y="1434"/>
                  </a:lnTo>
                  <a:lnTo>
                    <a:pt x="3699" y="1432"/>
                  </a:lnTo>
                  <a:lnTo>
                    <a:pt x="3702" y="1431"/>
                  </a:lnTo>
                  <a:lnTo>
                    <a:pt x="3708" y="1427"/>
                  </a:lnTo>
                  <a:lnTo>
                    <a:pt x="3714" y="1423"/>
                  </a:lnTo>
                  <a:lnTo>
                    <a:pt x="3731" y="1410"/>
                  </a:lnTo>
                  <a:lnTo>
                    <a:pt x="3758" y="1390"/>
                  </a:lnTo>
                  <a:lnTo>
                    <a:pt x="3771" y="1382"/>
                  </a:lnTo>
                  <a:lnTo>
                    <a:pt x="3787" y="1372"/>
                  </a:lnTo>
                  <a:lnTo>
                    <a:pt x="3806" y="1362"/>
                  </a:lnTo>
                  <a:lnTo>
                    <a:pt x="3827" y="1352"/>
                  </a:lnTo>
                  <a:lnTo>
                    <a:pt x="3872" y="1331"/>
                  </a:lnTo>
                  <a:lnTo>
                    <a:pt x="3919" y="1310"/>
                  </a:lnTo>
                  <a:lnTo>
                    <a:pt x="3934" y="1322"/>
                  </a:lnTo>
                  <a:lnTo>
                    <a:pt x="3934" y="1307"/>
                  </a:lnTo>
                  <a:lnTo>
                    <a:pt x="3935" y="1291"/>
                  </a:lnTo>
                  <a:lnTo>
                    <a:pt x="3939" y="1274"/>
                  </a:lnTo>
                  <a:lnTo>
                    <a:pt x="3944" y="1257"/>
                  </a:lnTo>
                  <a:lnTo>
                    <a:pt x="3951" y="1238"/>
                  </a:lnTo>
                  <a:lnTo>
                    <a:pt x="3958" y="1219"/>
                  </a:lnTo>
                  <a:lnTo>
                    <a:pt x="3967" y="1200"/>
                  </a:lnTo>
                  <a:lnTo>
                    <a:pt x="3975" y="1180"/>
                  </a:lnTo>
                  <a:lnTo>
                    <a:pt x="3994" y="1143"/>
                  </a:lnTo>
                  <a:lnTo>
                    <a:pt x="4011" y="1106"/>
                  </a:lnTo>
                  <a:lnTo>
                    <a:pt x="4019" y="1090"/>
                  </a:lnTo>
                  <a:lnTo>
                    <a:pt x="4025" y="1074"/>
                  </a:lnTo>
                  <a:lnTo>
                    <a:pt x="4029" y="1059"/>
                  </a:lnTo>
                  <a:lnTo>
                    <a:pt x="4033" y="1047"/>
                  </a:lnTo>
                  <a:lnTo>
                    <a:pt x="4036" y="1023"/>
                  </a:lnTo>
                  <a:lnTo>
                    <a:pt x="4037" y="991"/>
                  </a:lnTo>
                  <a:lnTo>
                    <a:pt x="4037" y="954"/>
                  </a:lnTo>
                  <a:lnTo>
                    <a:pt x="4037" y="915"/>
                  </a:lnTo>
                  <a:lnTo>
                    <a:pt x="4037" y="879"/>
                  </a:lnTo>
                  <a:lnTo>
                    <a:pt x="4037" y="847"/>
                  </a:lnTo>
                  <a:lnTo>
                    <a:pt x="4038" y="833"/>
                  </a:lnTo>
                  <a:lnTo>
                    <a:pt x="4038" y="822"/>
                  </a:lnTo>
                  <a:lnTo>
                    <a:pt x="4039" y="814"/>
                  </a:lnTo>
                  <a:lnTo>
                    <a:pt x="4041" y="809"/>
                  </a:lnTo>
                  <a:lnTo>
                    <a:pt x="4051" y="811"/>
                  </a:lnTo>
                  <a:lnTo>
                    <a:pt x="4060" y="812"/>
                  </a:lnTo>
                  <a:lnTo>
                    <a:pt x="4068" y="816"/>
                  </a:lnTo>
                  <a:lnTo>
                    <a:pt x="4075" y="819"/>
                  </a:lnTo>
                  <a:lnTo>
                    <a:pt x="4082" y="825"/>
                  </a:lnTo>
                  <a:lnTo>
                    <a:pt x="4089" y="833"/>
                  </a:lnTo>
                  <a:lnTo>
                    <a:pt x="4095" y="843"/>
                  </a:lnTo>
                  <a:lnTo>
                    <a:pt x="4102" y="856"/>
                  </a:lnTo>
                  <a:lnTo>
                    <a:pt x="4107" y="866"/>
                  </a:lnTo>
                  <a:lnTo>
                    <a:pt x="4117" y="889"/>
                  </a:lnTo>
                  <a:lnTo>
                    <a:pt x="4124" y="908"/>
                  </a:lnTo>
                  <a:lnTo>
                    <a:pt x="4129" y="927"/>
                  </a:lnTo>
                  <a:lnTo>
                    <a:pt x="4132" y="944"/>
                  </a:lnTo>
                  <a:lnTo>
                    <a:pt x="4135" y="960"/>
                  </a:lnTo>
                  <a:lnTo>
                    <a:pt x="4141" y="978"/>
                  </a:lnTo>
                  <a:lnTo>
                    <a:pt x="4148" y="998"/>
                  </a:lnTo>
                  <a:lnTo>
                    <a:pt x="4157" y="1020"/>
                  </a:lnTo>
                  <a:lnTo>
                    <a:pt x="4173" y="1012"/>
                  </a:lnTo>
                  <a:lnTo>
                    <a:pt x="4188" y="1004"/>
                  </a:lnTo>
                  <a:lnTo>
                    <a:pt x="4202" y="995"/>
                  </a:lnTo>
                  <a:lnTo>
                    <a:pt x="4214" y="985"/>
                  </a:lnTo>
                  <a:lnTo>
                    <a:pt x="4226" y="975"/>
                  </a:lnTo>
                  <a:lnTo>
                    <a:pt x="4238" y="964"/>
                  </a:lnTo>
                  <a:lnTo>
                    <a:pt x="4249" y="954"/>
                  </a:lnTo>
                  <a:lnTo>
                    <a:pt x="4259" y="943"/>
                  </a:lnTo>
                  <a:lnTo>
                    <a:pt x="4278" y="920"/>
                  </a:lnTo>
                  <a:lnTo>
                    <a:pt x="4297" y="896"/>
                  </a:lnTo>
                  <a:lnTo>
                    <a:pt x="4314" y="871"/>
                  </a:lnTo>
                  <a:lnTo>
                    <a:pt x="4330" y="847"/>
                  </a:lnTo>
                  <a:lnTo>
                    <a:pt x="4347" y="822"/>
                  </a:lnTo>
                  <a:lnTo>
                    <a:pt x="4364" y="798"/>
                  </a:lnTo>
                  <a:lnTo>
                    <a:pt x="4381" y="774"/>
                  </a:lnTo>
                  <a:lnTo>
                    <a:pt x="4401" y="751"/>
                  </a:lnTo>
                  <a:lnTo>
                    <a:pt x="4411" y="739"/>
                  </a:lnTo>
                  <a:lnTo>
                    <a:pt x="4421" y="729"/>
                  </a:lnTo>
                  <a:lnTo>
                    <a:pt x="4433" y="719"/>
                  </a:lnTo>
                  <a:lnTo>
                    <a:pt x="4445" y="708"/>
                  </a:lnTo>
                  <a:lnTo>
                    <a:pt x="4458" y="699"/>
                  </a:lnTo>
                  <a:lnTo>
                    <a:pt x="4470" y="690"/>
                  </a:lnTo>
                  <a:lnTo>
                    <a:pt x="4485" y="681"/>
                  </a:lnTo>
                  <a:lnTo>
                    <a:pt x="4500" y="674"/>
                  </a:lnTo>
                  <a:lnTo>
                    <a:pt x="4504" y="682"/>
                  </a:lnTo>
                  <a:lnTo>
                    <a:pt x="4506" y="690"/>
                  </a:lnTo>
                  <a:lnTo>
                    <a:pt x="4508" y="698"/>
                  </a:lnTo>
                  <a:lnTo>
                    <a:pt x="4509" y="706"/>
                  </a:lnTo>
                  <a:lnTo>
                    <a:pt x="4510" y="713"/>
                  </a:lnTo>
                  <a:lnTo>
                    <a:pt x="4510" y="720"/>
                  </a:lnTo>
                  <a:lnTo>
                    <a:pt x="4509" y="727"/>
                  </a:lnTo>
                  <a:lnTo>
                    <a:pt x="4508" y="734"/>
                  </a:lnTo>
                  <a:lnTo>
                    <a:pt x="4505" y="747"/>
                  </a:lnTo>
                  <a:lnTo>
                    <a:pt x="4499" y="760"/>
                  </a:lnTo>
                  <a:lnTo>
                    <a:pt x="4492" y="771"/>
                  </a:lnTo>
                  <a:lnTo>
                    <a:pt x="4484" y="784"/>
                  </a:lnTo>
                  <a:lnTo>
                    <a:pt x="4467" y="808"/>
                  </a:lnTo>
                  <a:lnTo>
                    <a:pt x="4450" y="832"/>
                  </a:lnTo>
                  <a:lnTo>
                    <a:pt x="4442" y="846"/>
                  </a:lnTo>
                  <a:lnTo>
                    <a:pt x="4435" y="859"/>
                  </a:lnTo>
                  <a:lnTo>
                    <a:pt x="4430" y="873"/>
                  </a:lnTo>
                  <a:lnTo>
                    <a:pt x="4426" y="889"/>
                  </a:lnTo>
                  <a:lnTo>
                    <a:pt x="4437" y="882"/>
                  </a:lnTo>
                  <a:lnTo>
                    <a:pt x="4448" y="873"/>
                  </a:lnTo>
                  <a:lnTo>
                    <a:pt x="4458" y="864"/>
                  </a:lnTo>
                  <a:lnTo>
                    <a:pt x="4468" y="854"/>
                  </a:lnTo>
                  <a:lnTo>
                    <a:pt x="4489" y="832"/>
                  </a:lnTo>
                  <a:lnTo>
                    <a:pt x="4508" y="808"/>
                  </a:lnTo>
                  <a:lnTo>
                    <a:pt x="4528" y="785"/>
                  </a:lnTo>
                  <a:lnTo>
                    <a:pt x="4548" y="763"/>
                  </a:lnTo>
                  <a:lnTo>
                    <a:pt x="4558" y="754"/>
                  </a:lnTo>
                  <a:lnTo>
                    <a:pt x="4569" y="745"/>
                  </a:lnTo>
                  <a:lnTo>
                    <a:pt x="4580" y="737"/>
                  </a:lnTo>
                  <a:lnTo>
                    <a:pt x="4592" y="731"/>
                  </a:lnTo>
                  <a:lnTo>
                    <a:pt x="4597" y="729"/>
                  </a:lnTo>
                  <a:lnTo>
                    <a:pt x="4603" y="729"/>
                  </a:lnTo>
                  <a:lnTo>
                    <a:pt x="4608" y="730"/>
                  </a:lnTo>
                  <a:lnTo>
                    <a:pt x="4612" y="732"/>
                  </a:lnTo>
                  <a:lnTo>
                    <a:pt x="4617" y="736"/>
                  </a:lnTo>
                  <a:lnTo>
                    <a:pt x="4621" y="740"/>
                  </a:lnTo>
                  <a:lnTo>
                    <a:pt x="4625" y="746"/>
                  </a:lnTo>
                  <a:lnTo>
                    <a:pt x="4628" y="752"/>
                  </a:lnTo>
                  <a:lnTo>
                    <a:pt x="4629" y="755"/>
                  </a:lnTo>
                  <a:lnTo>
                    <a:pt x="4629" y="760"/>
                  </a:lnTo>
                  <a:lnTo>
                    <a:pt x="4628" y="766"/>
                  </a:lnTo>
                  <a:lnTo>
                    <a:pt x="4627" y="772"/>
                  </a:lnTo>
                  <a:lnTo>
                    <a:pt x="4623" y="786"/>
                  </a:lnTo>
                  <a:lnTo>
                    <a:pt x="4614" y="803"/>
                  </a:lnTo>
                  <a:lnTo>
                    <a:pt x="4604" y="823"/>
                  </a:lnTo>
                  <a:lnTo>
                    <a:pt x="4593" y="842"/>
                  </a:lnTo>
                  <a:lnTo>
                    <a:pt x="4579" y="864"/>
                  </a:lnTo>
                  <a:lnTo>
                    <a:pt x="4564" y="884"/>
                  </a:lnTo>
                  <a:lnTo>
                    <a:pt x="4534" y="927"/>
                  </a:lnTo>
                  <a:lnTo>
                    <a:pt x="4505" y="964"/>
                  </a:lnTo>
                  <a:lnTo>
                    <a:pt x="4491" y="980"/>
                  </a:lnTo>
                  <a:lnTo>
                    <a:pt x="4480" y="994"/>
                  </a:lnTo>
                  <a:lnTo>
                    <a:pt x="4469" y="1006"/>
                  </a:lnTo>
                  <a:lnTo>
                    <a:pt x="4461" y="1012"/>
                  </a:lnTo>
                  <a:lnTo>
                    <a:pt x="4472" y="1033"/>
                  </a:lnTo>
                  <a:lnTo>
                    <a:pt x="4490" y="1020"/>
                  </a:lnTo>
                  <a:lnTo>
                    <a:pt x="4504" y="1010"/>
                  </a:lnTo>
                  <a:lnTo>
                    <a:pt x="4509" y="1004"/>
                  </a:lnTo>
                  <a:lnTo>
                    <a:pt x="4517" y="1000"/>
                  </a:lnTo>
                  <a:lnTo>
                    <a:pt x="4526" y="994"/>
                  </a:lnTo>
                  <a:lnTo>
                    <a:pt x="4539" y="987"/>
                  </a:lnTo>
                  <a:lnTo>
                    <a:pt x="4673" y="922"/>
                  </a:lnTo>
                  <a:lnTo>
                    <a:pt x="4690" y="914"/>
                  </a:lnTo>
                  <a:lnTo>
                    <a:pt x="4703" y="912"/>
                  </a:lnTo>
                  <a:lnTo>
                    <a:pt x="4714" y="910"/>
                  </a:lnTo>
                  <a:lnTo>
                    <a:pt x="4730" y="907"/>
                  </a:lnTo>
                  <a:lnTo>
                    <a:pt x="4745" y="938"/>
                  </a:lnTo>
                  <a:lnTo>
                    <a:pt x="4737" y="950"/>
                  </a:lnTo>
                  <a:lnTo>
                    <a:pt x="4727" y="962"/>
                  </a:lnTo>
                  <a:lnTo>
                    <a:pt x="4715" y="975"/>
                  </a:lnTo>
                  <a:lnTo>
                    <a:pt x="4701" y="987"/>
                  </a:lnTo>
                  <a:lnTo>
                    <a:pt x="4687" y="1001"/>
                  </a:lnTo>
                  <a:lnTo>
                    <a:pt x="4671" y="1014"/>
                  </a:lnTo>
                  <a:lnTo>
                    <a:pt x="4653" y="1026"/>
                  </a:lnTo>
                  <a:lnTo>
                    <a:pt x="4636" y="1039"/>
                  </a:lnTo>
                  <a:lnTo>
                    <a:pt x="4598" y="1064"/>
                  </a:lnTo>
                  <a:lnTo>
                    <a:pt x="4561" y="1087"/>
                  </a:lnTo>
                  <a:lnTo>
                    <a:pt x="4524" y="1108"/>
                  </a:lnTo>
                  <a:lnTo>
                    <a:pt x="4491" y="1127"/>
                  </a:lnTo>
                  <a:lnTo>
                    <a:pt x="4512" y="1168"/>
                  </a:lnTo>
                  <a:lnTo>
                    <a:pt x="4683" y="1128"/>
                  </a:lnTo>
                  <a:lnTo>
                    <a:pt x="4719" y="1142"/>
                  </a:lnTo>
                  <a:lnTo>
                    <a:pt x="4709" y="1184"/>
                  </a:lnTo>
                  <a:lnTo>
                    <a:pt x="4550" y="1248"/>
                  </a:lnTo>
                  <a:lnTo>
                    <a:pt x="4521" y="1265"/>
                  </a:lnTo>
                  <a:lnTo>
                    <a:pt x="4514" y="1270"/>
                  </a:lnTo>
                  <a:lnTo>
                    <a:pt x="4506" y="1275"/>
                  </a:lnTo>
                  <a:lnTo>
                    <a:pt x="4498" y="1283"/>
                  </a:lnTo>
                  <a:lnTo>
                    <a:pt x="4490" y="1292"/>
                  </a:lnTo>
                  <a:lnTo>
                    <a:pt x="4473" y="1313"/>
                  </a:lnTo>
                  <a:lnTo>
                    <a:pt x="4453" y="1336"/>
                  </a:lnTo>
                  <a:lnTo>
                    <a:pt x="4433" y="1361"/>
                  </a:lnTo>
                  <a:lnTo>
                    <a:pt x="4410" y="1386"/>
                  </a:lnTo>
                  <a:lnTo>
                    <a:pt x="4398" y="1399"/>
                  </a:lnTo>
                  <a:lnTo>
                    <a:pt x="4385" y="1411"/>
                  </a:lnTo>
                  <a:lnTo>
                    <a:pt x="4371" y="1422"/>
                  </a:lnTo>
                  <a:lnTo>
                    <a:pt x="4357" y="1433"/>
                  </a:lnTo>
                  <a:lnTo>
                    <a:pt x="4344" y="1441"/>
                  </a:lnTo>
                  <a:lnTo>
                    <a:pt x="4325" y="1452"/>
                  </a:lnTo>
                  <a:lnTo>
                    <a:pt x="4302" y="1466"/>
                  </a:lnTo>
                  <a:lnTo>
                    <a:pt x="4277" y="1480"/>
                  </a:lnTo>
                  <a:lnTo>
                    <a:pt x="4251" y="1495"/>
                  </a:lnTo>
                  <a:lnTo>
                    <a:pt x="4223" y="1510"/>
                  </a:lnTo>
                  <a:lnTo>
                    <a:pt x="4197" y="1523"/>
                  </a:lnTo>
                  <a:lnTo>
                    <a:pt x="4172" y="1537"/>
                  </a:lnTo>
                  <a:lnTo>
                    <a:pt x="4229" y="1588"/>
                  </a:lnTo>
                  <a:lnTo>
                    <a:pt x="4249" y="1646"/>
                  </a:lnTo>
                  <a:lnTo>
                    <a:pt x="4239" y="1655"/>
                  </a:lnTo>
                  <a:lnTo>
                    <a:pt x="4227" y="1665"/>
                  </a:lnTo>
                  <a:lnTo>
                    <a:pt x="4211" y="1676"/>
                  </a:lnTo>
                  <a:lnTo>
                    <a:pt x="4189" y="1689"/>
                  </a:lnTo>
                  <a:lnTo>
                    <a:pt x="4165" y="1703"/>
                  </a:lnTo>
                  <a:lnTo>
                    <a:pt x="4138" y="1716"/>
                  </a:lnTo>
                  <a:lnTo>
                    <a:pt x="4107" y="1731"/>
                  </a:lnTo>
                  <a:lnTo>
                    <a:pt x="4073" y="1747"/>
                  </a:lnTo>
                  <a:lnTo>
                    <a:pt x="3997" y="1779"/>
                  </a:lnTo>
                  <a:lnTo>
                    <a:pt x="3914" y="1812"/>
                  </a:lnTo>
                  <a:lnTo>
                    <a:pt x="3824" y="1847"/>
                  </a:lnTo>
                  <a:lnTo>
                    <a:pt x="3731" y="1881"/>
                  </a:lnTo>
                  <a:lnTo>
                    <a:pt x="3636" y="1914"/>
                  </a:lnTo>
                  <a:lnTo>
                    <a:pt x="3541" y="1945"/>
                  </a:lnTo>
                  <a:lnTo>
                    <a:pt x="3448" y="1974"/>
                  </a:lnTo>
                  <a:lnTo>
                    <a:pt x="3361" y="1999"/>
                  </a:lnTo>
                  <a:lnTo>
                    <a:pt x="3319" y="2009"/>
                  </a:lnTo>
                  <a:lnTo>
                    <a:pt x="3280" y="2019"/>
                  </a:lnTo>
                  <a:lnTo>
                    <a:pt x="3242" y="2027"/>
                  </a:lnTo>
                  <a:lnTo>
                    <a:pt x="3208" y="2035"/>
                  </a:lnTo>
                  <a:lnTo>
                    <a:pt x="3176" y="2041"/>
                  </a:lnTo>
                  <a:lnTo>
                    <a:pt x="3148" y="2044"/>
                  </a:lnTo>
                  <a:lnTo>
                    <a:pt x="3121" y="2048"/>
                  </a:lnTo>
                  <a:lnTo>
                    <a:pt x="3100" y="2048"/>
                  </a:lnTo>
                  <a:lnTo>
                    <a:pt x="3026" y="2048"/>
                  </a:lnTo>
                  <a:lnTo>
                    <a:pt x="2710" y="2022"/>
                  </a:lnTo>
                  <a:lnTo>
                    <a:pt x="2682" y="2585"/>
                  </a:lnTo>
                  <a:lnTo>
                    <a:pt x="2682" y="2607"/>
                  </a:lnTo>
                  <a:lnTo>
                    <a:pt x="2682" y="2628"/>
                  </a:lnTo>
                  <a:lnTo>
                    <a:pt x="2683" y="2651"/>
                  </a:lnTo>
                  <a:lnTo>
                    <a:pt x="2684" y="2675"/>
                  </a:lnTo>
                  <a:lnTo>
                    <a:pt x="2689" y="2724"/>
                  </a:lnTo>
                  <a:lnTo>
                    <a:pt x="2695" y="2775"/>
                  </a:lnTo>
                  <a:lnTo>
                    <a:pt x="2699" y="2826"/>
                  </a:lnTo>
                  <a:lnTo>
                    <a:pt x="2705" y="2880"/>
                  </a:lnTo>
                  <a:lnTo>
                    <a:pt x="2708" y="2934"/>
                  </a:lnTo>
                  <a:lnTo>
                    <a:pt x="2710" y="2987"/>
                  </a:lnTo>
                  <a:lnTo>
                    <a:pt x="2710" y="3014"/>
                  </a:lnTo>
                  <a:lnTo>
                    <a:pt x="2711" y="3038"/>
                  </a:lnTo>
                  <a:lnTo>
                    <a:pt x="2712" y="3062"/>
                  </a:lnTo>
                  <a:lnTo>
                    <a:pt x="2714" y="3086"/>
                  </a:lnTo>
                  <a:lnTo>
                    <a:pt x="2720" y="3130"/>
                  </a:lnTo>
                  <a:lnTo>
                    <a:pt x="2727" y="3173"/>
                  </a:lnTo>
                  <a:lnTo>
                    <a:pt x="2735" y="3216"/>
                  </a:lnTo>
                  <a:lnTo>
                    <a:pt x="2744" y="3258"/>
                  </a:lnTo>
                  <a:lnTo>
                    <a:pt x="2752" y="3303"/>
                  </a:lnTo>
                  <a:lnTo>
                    <a:pt x="2761" y="3351"/>
                  </a:lnTo>
                  <a:lnTo>
                    <a:pt x="2774" y="3430"/>
                  </a:lnTo>
                  <a:lnTo>
                    <a:pt x="2789" y="3519"/>
                  </a:lnTo>
                  <a:lnTo>
                    <a:pt x="2805" y="3615"/>
                  </a:lnTo>
                  <a:lnTo>
                    <a:pt x="2819" y="3714"/>
                  </a:lnTo>
                  <a:lnTo>
                    <a:pt x="2827" y="3766"/>
                  </a:lnTo>
                  <a:lnTo>
                    <a:pt x="2833" y="3816"/>
                  </a:lnTo>
                  <a:lnTo>
                    <a:pt x="2840" y="3866"/>
                  </a:lnTo>
                  <a:lnTo>
                    <a:pt x="2845" y="3915"/>
                  </a:lnTo>
                  <a:lnTo>
                    <a:pt x="2849" y="3963"/>
                  </a:lnTo>
                  <a:lnTo>
                    <a:pt x="2853" y="4010"/>
                  </a:lnTo>
                  <a:lnTo>
                    <a:pt x="2855" y="4055"/>
                  </a:lnTo>
                  <a:lnTo>
                    <a:pt x="2856" y="4097"/>
                  </a:lnTo>
                  <a:lnTo>
                    <a:pt x="2856" y="4110"/>
                  </a:lnTo>
                  <a:lnTo>
                    <a:pt x="2855" y="4118"/>
                  </a:lnTo>
                  <a:lnTo>
                    <a:pt x="2854" y="4126"/>
                  </a:lnTo>
                  <a:lnTo>
                    <a:pt x="2851" y="4130"/>
                  </a:lnTo>
                  <a:lnTo>
                    <a:pt x="2849" y="4136"/>
                  </a:lnTo>
                  <a:lnTo>
                    <a:pt x="2841" y="4145"/>
                  </a:lnTo>
                  <a:lnTo>
                    <a:pt x="2831" y="4158"/>
                  </a:lnTo>
                  <a:lnTo>
                    <a:pt x="2833" y="4200"/>
                  </a:lnTo>
                  <a:lnTo>
                    <a:pt x="2838" y="4242"/>
                  </a:lnTo>
                  <a:lnTo>
                    <a:pt x="2843" y="4285"/>
                  </a:lnTo>
                  <a:lnTo>
                    <a:pt x="2850" y="4328"/>
                  </a:lnTo>
                  <a:lnTo>
                    <a:pt x="2857" y="4374"/>
                  </a:lnTo>
                  <a:lnTo>
                    <a:pt x="2863" y="4421"/>
                  </a:lnTo>
                  <a:lnTo>
                    <a:pt x="2865" y="4446"/>
                  </a:lnTo>
                  <a:lnTo>
                    <a:pt x="2866" y="4471"/>
                  </a:lnTo>
                  <a:lnTo>
                    <a:pt x="2867" y="4497"/>
                  </a:lnTo>
                  <a:lnTo>
                    <a:pt x="2867" y="4523"/>
                  </a:lnTo>
                  <a:lnTo>
                    <a:pt x="2867" y="4571"/>
                  </a:lnTo>
                  <a:lnTo>
                    <a:pt x="2867" y="4621"/>
                  </a:lnTo>
                  <a:lnTo>
                    <a:pt x="2866" y="4671"/>
                  </a:lnTo>
                  <a:lnTo>
                    <a:pt x="2866" y="4721"/>
                  </a:lnTo>
                  <a:lnTo>
                    <a:pt x="2867" y="4771"/>
                  </a:lnTo>
                  <a:lnTo>
                    <a:pt x="2869" y="4818"/>
                  </a:lnTo>
                  <a:lnTo>
                    <a:pt x="2872" y="4863"/>
                  </a:lnTo>
                  <a:lnTo>
                    <a:pt x="2878" y="4904"/>
                  </a:lnTo>
                  <a:lnTo>
                    <a:pt x="2881" y="4932"/>
                  </a:lnTo>
                  <a:lnTo>
                    <a:pt x="2882" y="4966"/>
                  </a:lnTo>
                  <a:lnTo>
                    <a:pt x="2883" y="5006"/>
                  </a:lnTo>
                  <a:lnTo>
                    <a:pt x="2885" y="5052"/>
                  </a:lnTo>
                  <a:lnTo>
                    <a:pt x="2883" y="5154"/>
                  </a:lnTo>
                  <a:lnTo>
                    <a:pt x="2880" y="5268"/>
                  </a:lnTo>
                  <a:lnTo>
                    <a:pt x="2877" y="5382"/>
                  </a:lnTo>
                  <a:lnTo>
                    <a:pt x="2872" y="5493"/>
                  </a:lnTo>
                  <a:lnTo>
                    <a:pt x="2869" y="5591"/>
                  </a:lnTo>
                  <a:lnTo>
                    <a:pt x="2867" y="5670"/>
                  </a:lnTo>
                  <a:lnTo>
                    <a:pt x="2867" y="5745"/>
                  </a:lnTo>
                  <a:lnTo>
                    <a:pt x="2866" y="5840"/>
                  </a:lnTo>
                  <a:lnTo>
                    <a:pt x="2865" y="5946"/>
                  </a:lnTo>
                  <a:lnTo>
                    <a:pt x="2862" y="6058"/>
                  </a:lnTo>
                  <a:lnTo>
                    <a:pt x="2858" y="6169"/>
                  </a:lnTo>
                  <a:lnTo>
                    <a:pt x="2853" y="6272"/>
                  </a:lnTo>
                  <a:lnTo>
                    <a:pt x="2849" y="6319"/>
                  </a:lnTo>
                  <a:lnTo>
                    <a:pt x="2846" y="6362"/>
                  </a:lnTo>
                  <a:lnTo>
                    <a:pt x="2841" y="6399"/>
                  </a:lnTo>
                  <a:lnTo>
                    <a:pt x="2837" y="6431"/>
                  </a:lnTo>
                  <a:lnTo>
                    <a:pt x="2831" y="6464"/>
                  </a:lnTo>
                  <a:lnTo>
                    <a:pt x="2826" y="6509"/>
                  </a:lnTo>
                  <a:lnTo>
                    <a:pt x="2823" y="6559"/>
                  </a:lnTo>
                  <a:lnTo>
                    <a:pt x="2818" y="6613"/>
                  </a:lnTo>
                  <a:lnTo>
                    <a:pt x="2815" y="6666"/>
                  </a:lnTo>
                  <a:lnTo>
                    <a:pt x="2811" y="6716"/>
                  </a:lnTo>
                  <a:lnTo>
                    <a:pt x="2809" y="6759"/>
                  </a:lnTo>
                  <a:lnTo>
                    <a:pt x="2807" y="6792"/>
                  </a:lnTo>
                  <a:lnTo>
                    <a:pt x="2805" y="6833"/>
                  </a:lnTo>
                  <a:lnTo>
                    <a:pt x="2802" y="6868"/>
                  </a:lnTo>
                  <a:lnTo>
                    <a:pt x="2802" y="6896"/>
                  </a:lnTo>
                  <a:lnTo>
                    <a:pt x="2801" y="6919"/>
                  </a:lnTo>
                  <a:lnTo>
                    <a:pt x="2801" y="6951"/>
                  </a:lnTo>
                  <a:lnTo>
                    <a:pt x="2799" y="6973"/>
                  </a:lnTo>
                  <a:lnTo>
                    <a:pt x="2797" y="6982"/>
                  </a:lnTo>
                  <a:lnTo>
                    <a:pt x="2793" y="6991"/>
                  </a:lnTo>
                  <a:lnTo>
                    <a:pt x="2787" y="7001"/>
                  </a:lnTo>
                  <a:lnTo>
                    <a:pt x="2779" y="7013"/>
                  </a:lnTo>
                  <a:lnTo>
                    <a:pt x="2757" y="7046"/>
                  </a:lnTo>
                  <a:lnTo>
                    <a:pt x="2721" y="7096"/>
                  </a:lnTo>
                  <a:lnTo>
                    <a:pt x="2753" y="7111"/>
                  </a:lnTo>
                  <a:lnTo>
                    <a:pt x="2774" y="7121"/>
                  </a:lnTo>
                  <a:lnTo>
                    <a:pt x="2781" y="7125"/>
                  </a:lnTo>
                  <a:lnTo>
                    <a:pt x="2786" y="7128"/>
                  </a:lnTo>
                  <a:lnTo>
                    <a:pt x="2791" y="7132"/>
                  </a:lnTo>
                  <a:lnTo>
                    <a:pt x="2795" y="7136"/>
                  </a:lnTo>
                  <a:lnTo>
                    <a:pt x="2801" y="7147"/>
                  </a:lnTo>
                  <a:lnTo>
                    <a:pt x="2809" y="7163"/>
                  </a:lnTo>
                  <a:lnTo>
                    <a:pt x="2819" y="7188"/>
                  </a:lnTo>
                  <a:lnTo>
                    <a:pt x="2838" y="7224"/>
                  </a:lnTo>
                  <a:lnTo>
                    <a:pt x="2848" y="7241"/>
                  </a:lnTo>
                  <a:lnTo>
                    <a:pt x="2861" y="7260"/>
                  </a:lnTo>
                  <a:lnTo>
                    <a:pt x="2874" y="7277"/>
                  </a:lnTo>
                  <a:lnTo>
                    <a:pt x="2891" y="7294"/>
                  </a:lnTo>
                  <a:lnTo>
                    <a:pt x="2909" y="7310"/>
                  </a:lnTo>
                  <a:lnTo>
                    <a:pt x="2926" y="7324"/>
                  </a:lnTo>
                  <a:lnTo>
                    <a:pt x="2944" y="7336"/>
                  </a:lnTo>
                  <a:lnTo>
                    <a:pt x="2961" y="7345"/>
                  </a:lnTo>
                  <a:lnTo>
                    <a:pt x="3006" y="7367"/>
                  </a:lnTo>
                  <a:lnTo>
                    <a:pt x="3046" y="7387"/>
                  </a:lnTo>
                  <a:lnTo>
                    <a:pt x="3084" y="7406"/>
                  </a:lnTo>
                  <a:lnTo>
                    <a:pt x="3124" y="7427"/>
                  </a:lnTo>
                  <a:lnTo>
                    <a:pt x="3145" y="7438"/>
                  </a:lnTo>
                  <a:lnTo>
                    <a:pt x="3167" y="7453"/>
                  </a:lnTo>
                  <a:lnTo>
                    <a:pt x="3189" y="7469"/>
                  </a:lnTo>
                  <a:lnTo>
                    <a:pt x="3208" y="7485"/>
                  </a:lnTo>
                  <a:lnTo>
                    <a:pt x="3241" y="7511"/>
                  </a:lnTo>
                  <a:lnTo>
                    <a:pt x="3258" y="7524"/>
                  </a:lnTo>
                  <a:lnTo>
                    <a:pt x="3257" y="7532"/>
                  </a:lnTo>
                  <a:lnTo>
                    <a:pt x="3255" y="7539"/>
                  </a:lnTo>
                  <a:lnTo>
                    <a:pt x="3253" y="7547"/>
                  </a:lnTo>
                  <a:lnTo>
                    <a:pt x="3248" y="7553"/>
                  </a:lnTo>
                  <a:lnTo>
                    <a:pt x="3244" y="7560"/>
                  </a:lnTo>
                  <a:lnTo>
                    <a:pt x="3239" y="7566"/>
                  </a:lnTo>
                  <a:lnTo>
                    <a:pt x="3233" y="7572"/>
                  </a:lnTo>
                  <a:lnTo>
                    <a:pt x="3226" y="7577"/>
                  </a:lnTo>
                  <a:lnTo>
                    <a:pt x="3212" y="7588"/>
                  </a:lnTo>
                  <a:lnTo>
                    <a:pt x="3196" y="7597"/>
                  </a:lnTo>
                  <a:lnTo>
                    <a:pt x="3177" y="7604"/>
                  </a:lnTo>
                  <a:lnTo>
                    <a:pt x="3158" y="7611"/>
                  </a:lnTo>
                  <a:lnTo>
                    <a:pt x="3136" y="7616"/>
                  </a:lnTo>
                  <a:lnTo>
                    <a:pt x="3116" y="7622"/>
                  </a:lnTo>
                  <a:lnTo>
                    <a:pt x="3094" y="7625"/>
                  </a:lnTo>
                  <a:lnTo>
                    <a:pt x="3071" y="7629"/>
                  </a:lnTo>
                  <a:lnTo>
                    <a:pt x="3049" y="7631"/>
                  </a:lnTo>
                  <a:lnTo>
                    <a:pt x="3029" y="7632"/>
                  </a:lnTo>
                  <a:lnTo>
                    <a:pt x="3008" y="7633"/>
                  </a:lnTo>
                  <a:lnTo>
                    <a:pt x="2990" y="7633"/>
                  </a:lnTo>
                  <a:lnTo>
                    <a:pt x="2949" y="7632"/>
                  </a:lnTo>
                  <a:lnTo>
                    <a:pt x="2907" y="7630"/>
                  </a:lnTo>
                  <a:lnTo>
                    <a:pt x="2865" y="7624"/>
                  </a:lnTo>
                  <a:lnTo>
                    <a:pt x="2825" y="7617"/>
                  </a:lnTo>
                  <a:lnTo>
                    <a:pt x="2806" y="7614"/>
                  </a:lnTo>
                  <a:lnTo>
                    <a:pt x="2786" y="7608"/>
                  </a:lnTo>
                  <a:lnTo>
                    <a:pt x="2768" y="7604"/>
                  </a:lnTo>
                  <a:lnTo>
                    <a:pt x="2751" y="7598"/>
                  </a:lnTo>
                  <a:lnTo>
                    <a:pt x="2734" y="7591"/>
                  </a:lnTo>
                  <a:lnTo>
                    <a:pt x="2718" y="7584"/>
                  </a:lnTo>
                  <a:lnTo>
                    <a:pt x="2703" y="7576"/>
                  </a:lnTo>
                  <a:lnTo>
                    <a:pt x="2690" y="7567"/>
                  </a:lnTo>
                  <a:lnTo>
                    <a:pt x="2665" y="7551"/>
                  </a:lnTo>
                  <a:lnTo>
                    <a:pt x="2644" y="7537"/>
                  </a:lnTo>
                  <a:lnTo>
                    <a:pt x="2626" y="7527"/>
                  </a:lnTo>
                  <a:lnTo>
                    <a:pt x="2611" y="7518"/>
                  </a:lnTo>
                  <a:lnTo>
                    <a:pt x="2598" y="7512"/>
                  </a:lnTo>
                  <a:lnTo>
                    <a:pt x="2586" y="7508"/>
                  </a:lnTo>
                  <a:lnTo>
                    <a:pt x="2575" y="7505"/>
                  </a:lnTo>
                  <a:lnTo>
                    <a:pt x="2563" y="7503"/>
                  </a:lnTo>
                  <a:lnTo>
                    <a:pt x="2539" y="7504"/>
                  </a:lnTo>
                  <a:lnTo>
                    <a:pt x="2507" y="7507"/>
                  </a:lnTo>
                  <a:lnTo>
                    <a:pt x="2488" y="7509"/>
                  </a:lnTo>
                  <a:lnTo>
                    <a:pt x="2464" y="7510"/>
                  </a:lnTo>
                  <a:lnTo>
                    <a:pt x="2436" y="7511"/>
                  </a:lnTo>
                  <a:lnTo>
                    <a:pt x="2404" y="7511"/>
                  </a:lnTo>
                  <a:lnTo>
                    <a:pt x="2369" y="7511"/>
                  </a:lnTo>
                  <a:lnTo>
                    <a:pt x="2338" y="7510"/>
                  </a:lnTo>
                  <a:lnTo>
                    <a:pt x="2311" y="7507"/>
                  </a:lnTo>
                  <a:lnTo>
                    <a:pt x="2285" y="7502"/>
                  </a:lnTo>
                  <a:lnTo>
                    <a:pt x="2274" y="7500"/>
                  </a:lnTo>
                  <a:lnTo>
                    <a:pt x="2263" y="7496"/>
                  </a:lnTo>
                  <a:lnTo>
                    <a:pt x="2251" y="7492"/>
                  </a:lnTo>
                  <a:lnTo>
                    <a:pt x="2241" y="7487"/>
                  </a:lnTo>
                  <a:lnTo>
                    <a:pt x="2219" y="7477"/>
                  </a:lnTo>
                  <a:lnTo>
                    <a:pt x="2197" y="7463"/>
                  </a:lnTo>
                  <a:lnTo>
                    <a:pt x="2197" y="7341"/>
                  </a:lnTo>
                  <a:lnTo>
                    <a:pt x="2171" y="7305"/>
                  </a:lnTo>
                  <a:lnTo>
                    <a:pt x="2188" y="6889"/>
                  </a:lnTo>
                  <a:lnTo>
                    <a:pt x="2185" y="6646"/>
                  </a:lnTo>
                  <a:lnTo>
                    <a:pt x="2149" y="5902"/>
                  </a:lnTo>
                  <a:lnTo>
                    <a:pt x="2136" y="5902"/>
                  </a:lnTo>
                  <a:lnTo>
                    <a:pt x="1932" y="7241"/>
                  </a:lnTo>
                  <a:lnTo>
                    <a:pt x="1941" y="7268"/>
                  </a:lnTo>
                  <a:lnTo>
                    <a:pt x="1961" y="7437"/>
                  </a:lnTo>
                  <a:lnTo>
                    <a:pt x="1953" y="7511"/>
                  </a:lnTo>
                  <a:lnTo>
                    <a:pt x="1957" y="7513"/>
                  </a:lnTo>
                  <a:lnTo>
                    <a:pt x="1964" y="7519"/>
                  </a:lnTo>
                  <a:lnTo>
                    <a:pt x="1973" y="7526"/>
                  </a:lnTo>
                  <a:lnTo>
                    <a:pt x="1984" y="7535"/>
                  </a:lnTo>
                  <a:lnTo>
                    <a:pt x="2008" y="7558"/>
                  </a:lnTo>
                  <a:lnTo>
                    <a:pt x="2034" y="7584"/>
                  </a:lnTo>
                  <a:lnTo>
                    <a:pt x="2083" y="7637"/>
                  </a:lnTo>
                  <a:lnTo>
                    <a:pt x="2112" y="7670"/>
                  </a:lnTo>
                  <a:lnTo>
                    <a:pt x="2131" y="7693"/>
                  </a:lnTo>
                  <a:lnTo>
                    <a:pt x="2149" y="7712"/>
                  </a:lnTo>
                  <a:lnTo>
                    <a:pt x="2159" y="7723"/>
                  </a:lnTo>
                  <a:lnTo>
                    <a:pt x="2168" y="7732"/>
                  </a:lnTo>
                  <a:lnTo>
                    <a:pt x="2177" y="7743"/>
                  </a:lnTo>
                  <a:lnTo>
                    <a:pt x="2185" y="7755"/>
                  </a:lnTo>
                  <a:lnTo>
                    <a:pt x="2194" y="7768"/>
                  </a:lnTo>
                  <a:lnTo>
                    <a:pt x="2201" y="7781"/>
                  </a:lnTo>
                  <a:lnTo>
                    <a:pt x="2205" y="7792"/>
                  </a:lnTo>
                  <a:lnTo>
                    <a:pt x="2209" y="7803"/>
                  </a:lnTo>
                  <a:lnTo>
                    <a:pt x="2213" y="7814"/>
                  </a:lnTo>
                  <a:lnTo>
                    <a:pt x="2218" y="7825"/>
                  </a:lnTo>
                  <a:lnTo>
                    <a:pt x="2225" y="7838"/>
                  </a:lnTo>
                  <a:lnTo>
                    <a:pt x="2234" y="7853"/>
                  </a:lnTo>
                  <a:lnTo>
                    <a:pt x="2225" y="7863"/>
                  </a:lnTo>
                  <a:lnTo>
                    <a:pt x="2215" y="7873"/>
                  </a:lnTo>
                  <a:lnTo>
                    <a:pt x="2202" y="7881"/>
                  </a:lnTo>
                  <a:lnTo>
                    <a:pt x="2188" y="7889"/>
                  </a:lnTo>
                  <a:lnTo>
                    <a:pt x="2173" y="7896"/>
                  </a:lnTo>
                  <a:lnTo>
                    <a:pt x="2156" y="7902"/>
                  </a:lnTo>
                  <a:lnTo>
                    <a:pt x="2139" y="7908"/>
                  </a:lnTo>
                  <a:lnTo>
                    <a:pt x="2121" y="7912"/>
                  </a:lnTo>
                  <a:lnTo>
                    <a:pt x="2101" y="7916"/>
                  </a:lnTo>
                  <a:lnTo>
                    <a:pt x="2082" y="7919"/>
                  </a:lnTo>
                  <a:lnTo>
                    <a:pt x="2062" y="7921"/>
                  </a:lnTo>
                  <a:lnTo>
                    <a:pt x="2043" y="7923"/>
                  </a:lnTo>
                  <a:lnTo>
                    <a:pt x="2003" y="7925"/>
                  </a:lnTo>
                  <a:lnTo>
                    <a:pt x="1965" y="7926"/>
                  </a:lnTo>
                  <a:lnTo>
                    <a:pt x="1941" y="7926"/>
                  </a:lnTo>
                  <a:lnTo>
                    <a:pt x="1909" y="7925"/>
                  </a:lnTo>
                  <a:lnTo>
                    <a:pt x="1878" y="7924"/>
                  </a:lnTo>
                  <a:lnTo>
                    <a:pt x="1848" y="7920"/>
                  </a:lnTo>
                  <a:lnTo>
                    <a:pt x="1817" y="7916"/>
                  </a:lnTo>
                  <a:lnTo>
                    <a:pt x="1786" y="7910"/>
                  </a:lnTo>
                  <a:lnTo>
                    <a:pt x="1757" y="7903"/>
                  </a:lnTo>
                  <a:lnTo>
                    <a:pt x="1729" y="7894"/>
                  </a:lnTo>
                  <a:lnTo>
                    <a:pt x="1701" y="7884"/>
                  </a:lnTo>
                  <a:lnTo>
                    <a:pt x="1676" y="7872"/>
                  </a:lnTo>
                  <a:lnTo>
                    <a:pt x="1652" y="7859"/>
                  </a:lnTo>
                  <a:lnTo>
                    <a:pt x="1642" y="7852"/>
                  </a:lnTo>
                  <a:lnTo>
                    <a:pt x="1630" y="7844"/>
                  </a:lnTo>
                  <a:lnTo>
                    <a:pt x="1621" y="7836"/>
                  </a:lnTo>
                  <a:lnTo>
                    <a:pt x="1612" y="7828"/>
                  </a:lnTo>
                  <a:lnTo>
                    <a:pt x="1603" y="7819"/>
                  </a:lnTo>
                  <a:lnTo>
                    <a:pt x="1595" y="7808"/>
                  </a:lnTo>
                  <a:lnTo>
                    <a:pt x="1588" y="7799"/>
                  </a:lnTo>
                  <a:lnTo>
                    <a:pt x="1581" y="7789"/>
                  </a:lnTo>
                  <a:lnTo>
                    <a:pt x="1575" y="7779"/>
                  </a:lnTo>
                  <a:lnTo>
                    <a:pt x="1570" y="7767"/>
                  </a:lnTo>
                  <a:lnTo>
                    <a:pt x="1566" y="7756"/>
                  </a:lnTo>
                  <a:lnTo>
                    <a:pt x="1563" y="7743"/>
                  </a:lnTo>
                  <a:lnTo>
                    <a:pt x="1526" y="7743"/>
                  </a:lnTo>
                  <a:lnTo>
                    <a:pt x="1517" y="7743"/>
                  </a:lnTo>
                  <a:lnTo>
                    <a:pt x="1508" y="7741"/>
                  </a:lnTo>
                  <a:lnTo>
                    <a:pt x="1500" y="7740"/>
                  </a:lnTo>
                  <a:lnTo>
                    <a:pt x="1491" y="7736"/>
                  </a:lnTo>
                  <a:lnTo>
                    <a:pt x="1475" y="7729"/>
                  </a:lnTo>
                  <a:lnTo>
                    <a:pt x="1459" y="7720"/>
                  </a:lnTo>
                  <a:lnTo>
                    <a:pt x="1430" y="7701"/>
                  </a:lnTo>
                  <a:lnTo>
                    <a:pt x="1404" y="7683"/>
                  </a:lnTo>
                  <a:lnTo>
                    <a:pt x="1404" y="7624"/>
                  </a:lnTo>
                  <a:lnTo>
                    <a:pt x="1402" y="7569"/>
                  </a:lnTo>
                  <a:lnTo>
                    <a:pt x="1398" y="7518"/>
                  </a:lnTo>
                  <a:lnTo>
                    <a:pt x="1394" y="7468"/>
                  </a:lnTo>
                  <a:lnTo>
                    <a:pt x="1388" y="7419"/>
                  </a:lnTo>
                  <a:lnTo>
                    <a:pt x="1381" y="7371"/>
                  </a:lnTo>
                  <a:lnTo>
                    <a:pt x="1372" y="7321"/>
                  </a:lnTo>
                  <a:lnTo>
                    <a:pt x="1362" y="7272"/>
                  </a:lnTo>
                  <a:lnTo>
                    <a:pt x="1351" y="7219"/>
                  </a:lnTo>
                  <a:lnTo>
                    <a:pt x="1343" y="7168"/>
                  </a:lnTo>
                  <a:lnTo>
                    <a:pt x="1338" y="7120"/>
                  </a:lnTo>
                  <a:lnTo>
                    <a:pt x="1334" y="7075"/>
                  </a:lnTo>
                  <a:lnTo>
                    <a:pt x="1332" y="7025"/>
                  </a:lnTo>
                  <a:lnTo>
                    <a:pt x="1331" y="6974"/>
                  </a:lnTo>
                  <a:lnTo>
                    <a:pt x="1331" y="6917"/>
                  </a:lnTo>
                  <a:lnTo>
                    <a:pt x="1331" y="6853"/>
                  </a:lnTo>
                  <a:lnTo>
                    <a:pt x="1331" y="6801"/>
                  </a:lnTo>
                  <a:lnTo>
                    <a:pt x="1331" y="6750"/>
                  </a:lnTo>
                  <a:lnTo>
                    <a:pt x="1331" y="6696"/>
                  </a:lnTo>
                  <a:lnTo>
                    <a:pt x="1331" y="6641"/>
                  </a:lnTo>
                  <a:lnTo>
                    <a:pt x="1331" y="6586"/>
                  </a:lnTo>
                  <a:lnTo>
                    <a:pt x="1330" y="6530"/>
                  </a:lnTo>
                  <a:lnTo>
                    <a:pt x="1330" y="6474"/>
                  </a:lnTo>
                  <a:lnTo>
                    <a:pt x="1330" y="6418"/>
                  </a:lnTo>
                  <a:lnTo>
                    <a:pt x="1328" y="6361"/>
                  </a:lnTo>
                  <a:lnTo>
                    <a:pt x="1327" y="6305"/>
                  </a:lnTo>
                  <a:lnTo>
                    <a:pt x="1326" y="6248"/>
                  </a:lnTo>
                  <a:lnTo>
                    <a:pt x="1325" y="6192"/>
                  </a:lnTo>
                  <a:lnTo>
                    <a:pt x="1324" y="6137"/>
                  </a:lnTo>
                  <a:lnTo>
                    <a:pt x="1323" y="6082"/>
                  </a:lnTo>
                  <a:lnTo>
                    <a:pt x="1322" y="6028"/>
                  </a:lnTo>
                  <a:lnTo>
                    <a:pt x="1319" y="5975"/>
                  </a:lnTo>
                  <a:lnTo>
                    <a:pt x="1317" y="5924"/>
                  </a:lnTo>
                  <a:lnTo>
                    <a:pt x="1314" y="5872"/>
                  </a:lnTo>
                  <a:lnTo>
                    <a:pt x="1311" y="5820"/>
                  </a:lnTo>
                  <a:lnTo>
                    <a:pt x="1310" y="5767"/>
                  </a:lnTo>
                  <a:lnTo>
                    <a:pt x="1309" y="5714"/>
                  </a:lnTo>
                  <a:lnTo>
                    <a:pt x="1311" y="5660"/>
                  </a:lnTo>
                  <a:lnTo>
                    <a:pt x="1312" y="5633"/>
                  </a:lnTo>
                  <a:lnTo>
                    <a:pt x="1315" y="5606"/>
                  </a:lnTo>
                  <a:lnTo>
                    <a:pt x="1317" y="5578"/>
                  </a:lnTo>
                  <a:lnTo>
                    <a:pt x="1322" y="5551"/>
                  </a:lnTo>
                  <a:lnTo>
                    <a:pt x="1327" y="5517"/>
                  </a:lnTo>
                  <a:lnTo>
                    <a:pt x="1335" y="5471"/>
                  </a:lnTo>
                  <a:lnTo>
                    <a:pt x="1344" y="5416"/>
                  </a:lnTo>
                  <a:lnTo>
                    <a:pt x="1355" y="5359"/>
                  </a:lnTo>
                  <a:lnTo>
                    <a:pt x="1363" y="5302"/>
                  </a:lnTo>
                  <a:lnTo>
                    <a:pt x="1370" y="5249"/>
                  </a:lnTo>
                  <a:lnTo>
                    <a:pt x="1372" y="5226"/>
                  </a:lnTo>
                  <a:lnTo>
                    <a:pt x="1373" y="5207"/>
                  </a:lnTo>
                  <a:lnTo>
                    <a:pt x="1374" y="5190"/>
                  </a:lnTo>
                  <a:lnTo>
                    <a:pt x="1373" y="5178"/>
                  </a:lnTo>
                  <a:lnTo>
                    <a:pt x="1365" y="5132"/>
                  </a:lnTo>
                  <a:lnTo>
                    <a:pt x="1358" y="5085"/>
                  </a:lnTo>
                  <a:lnTo>
                    <a:pt x="1351" y="5036"/>
                  </a:lnTo>
                  <a:lnTo>
                    <a:pt x="1346" y="4985"/>
                  </a:lnTo>
                  <a:lnTo>
                    <a:pt x="1340" y="4934"/>
                  </a:lnTo>
                  <a:lnTo>
                    <a:pt x="1334" y="4881"/>
                  </a:lnTo>
                  <a:lnTo>
                    <a:pt x="1330" y="4829"/>
                  </a:lnTo>
                  <a:lnTo>
                    <a:pt x="1325" y="4775"/>
                  </a:lnTo>
                  <a:lnTo>
                    <a:pt x="1320" y="4721"/>
                  </a:lnTo>
                  <a:lnTo>
                    <a:pt x="1317" y="4667"/>
                  </a:lnTo>
                  <a:lnTo>
                    <a:pt x="1314" y="4614"/>
                  </a:lnTo>
                  <a:lnTo>
                    <a:pt x="1311" y="4560"/>
                  </a:lnTo>
                  <a:lnTo>
                    <a:pt x="1309" y="4507"/>
                  </a:lnTo>
                  <a:lnTo>
                    <a:pt x="1308" y="4455"/>
                  </a:lnTo>
                  <a:lnTo>
                    <a:pt x="1307" y="4403"/>
                  </a:lnTo>
                  <a:lnTo>
                    <a:pt x="1307" y="4353"/>
                  </a:lnTo>
                  <a:lnTo>
                    <a:pt x="1280" y="4318"/>
                  </a:lnTo>
                  <a:lnTo>
                    <a:pt x="1258" y="3523"/>
                  </a:lnTo>
                  <a:lnTo>
                    <a:pt x="1245" y="3414"/>
                  </a:lnTo>
                  <a:lnTo>
                    <a:pt x="1244" y="3361"/>
                  </a:lnTo>
                  <a:lnTo>
                    <a:pt x="1239" y="3314"/>
                  </a:lnTo>
                  <a:lnTo>
                    <a:pt x="1232" y="3274"/>
                  </a:lnTo>
                  <a:lnTo>
                    <a:pt x="1223" y="3239"/>
                  </a:lnTo>
                  <a:lnTo>
                    <a:pt x="1211" y="3209"/>
                  </a:lnTo>
                  <a:lnTo>
                    <a:pt x="1197" y="3184"/>
                  </a:lnTo>
                  <a:lnTo>
                    <a:pt x="1181" y="3163"/>
                  </a:lnTo>
                  <a:lnTo>
                    <a:pt x="1164" y="3146"/>
                  </a:lnTo>
                  <a:lnTo>
                    <a:pt x="1144" y="3134"/>
                  </a:lnTo>
                  <a:lnTo>
                    <a:pt x="1124" y="3123"/>
                  </a:lnTo>
                  <a:lnTo>
                    <a:pt x="1102" y="3117"/>
                  </a:lnTo>
                  <a:lnTo>
                    <a:pt x="1079" y="3113"/>
                  </a:lnTo>
                  <a:lnTo>
                    <a:pt x="1056" y="3111"/>
                  </a:lnTo>
                  <a:lnTo>
                    <a:pt x="1032" y="3111"/>
                  </a:lnTo>
                  <a:lnTo>
                    <a:pt x="1007" y="3112"/>
                  </a:lnTo>
                  <a:lnTo>
                    <a:pt x="983" y="3115"/>
                  </a:lnTo>
                  <a:lnTo>
                    <a:pt x="934" y="3122"/>
                  </a:lnTo>
                  <a:lnTo>
                    <a:pt x="885" y="3129"/>
                  </a:lnTo>
                  <a:lnTo>
                    <a:pt x="862" y="3131"/>
                  </a:lnTo>
                  <a:lnTo>
                    <a:pt x="840" y="3133"/>
                  </a:lnTo>
                  <a:lnTo>
                    <a:pt x="818" y="3133"/>
                  </a:lnTo>
                  <a:lnTo>
                    <a:pt x="799" y="3130"/>
                  </a:lnTo>
                  <a:lnTo>
                    <a:pt x="781" y="3127"/>
                  </a:lnTo>
                  <a:lnTo>
                    <a:pt x="765" y="3120"/>
                  </a:lnTo>
                  <a:lnTo>
                    <a:pt x="750" y="3110"/>
                  </a:lnTo>
                  <a:lnTo>
                    <a:pt x="736" y="3096"/>
                  </a:lnTo>
                  <a:lnTo>
                    <a:pt x="726" y="3080"/>
                  </a:lnTo>
                  <a:lnTo>
                    <a:pt x="718" y="3058"/>
                  </a:lnTo>
                  <a:lnTo>
                    <a:pt x="712" y="3033"/>
                  </a:lnTo>
                  <a:lnTo>
                    <a:pt x="710" y="3003"/>
                  </a:lnTo>
                  <a:lnTo>
                    <a:pt x="696" y="2981"/>
                  </a:lnTo>
                  <a:lnTo>
                    <a:pt x="679" y="2949"/>
                  </a:lnTo>
                  <a:lnTo>
                    <a:pt x="660" y="2911"/>
                  </a:lnTo>
                  <a:lnTo>
                    <a:pt x="638" y="2869"/>
                  </a:lnTo>
                  <a:lnTo>
                    <a:pt x="616" y="2826"/>
                  </a:lnTo>
                  <a:lnTo>
                    <a:pt x="596" y="2786"/>
                  </a:lnTo>
                  <a:lnTo>
                    <a:pt x="578" y="2751"/>
                  </a:lnTo>
                  <a:lnTo>
                    <a:pt x="566" y="2724"/>
                  </a:lnTo>
                  <a:lnTo>
                    <a:pt x="562" y="2716"/>
                  </a:lnTo>
                  <a:lnTo>
                    <a:pt x="560" y="2707"/>
                  </a:lnTo>
                  <a:lnTo>
                    <a:pt x="558" y="2698"/>
                  </a:lnTo>
                  <a:lnTo>
                    <a:pt x="556" y="2687"/>
                  </a:lnTo>
                  <a:lnTo>
                    <a:pt x="552" y="2663"/>
                  </a:lnTo>
                  <a:lnTo>
                    <a:pt x="551" y="2635"/>
                  </a:lnTo>
                  <a:close/>
                </a:path>
              </a:pathLst>
            </a:custGeom>
            <a:solidFill>
              <a:srgbClr val="595959"/>
            </a:solidFill>
            <a:ln w="9525">
              <a:noFill/>
              <a:round/>
            </a:ln>
          </p:spPr>
          <p:txBody>
            <a:bodyPr vert="horz" wrap="square" lIns="68580" tIns="34290" rIns="68580" bIns="34290" numCol="1" anchor="t" anchorCtr="0" compatLnSpc="1"/>
            <a:lstStyle/>
            <a:p>
              <a:endParaRPr lang="en-US" sz="1200">
                <a:solidFill>
                  <a:schemeClr val="bg2">
                    <a:lumMod val="75000"/>
                  </a:schemeClr>
                </a:solidFill>
              </a:endParaRPr>
            </a:p>
          </p:txBody>
        </p:sp>
        <p:sp>
          <p:nvSpPr>
            <p:cNvPr id="66" name="Freeform 63"/>
            <p:cNvSpPr/>
            <p:nvPr>
              <p:custDataLst>
                <p:tags r:id="rId6"/>
              </p:custDataLst>
            </p:nvPr>
          </p:nvSpPr>
          <p:spPr bwMode="auto">
            <a:xfrm>
              <a:off x="1942288" y="4267203"/>
              <a:ext cx="174625" cy="617538"/>
            </a:xfrm>
            <a:custGeom>
              <a:avLst/>
              <a:gdLst/>
              <a:ahLst/>
              <a:cxnLst>
                <a:cxn ang="0">
                  <a:pos x="0" y="13"/>
                </a:cxn>
                <a:cxn ang="0">
                  <a:pos x="314" y="1985"/>
                </a:cxn>
                <a:cxn ang="0">
                  <a:pos x="578" y="2338"/>
                </a:cxn>
                <a:cxn ang="0">
                  <a:pos x="664" y="2029"/>
                </a:cxn>
                <a:cxn ang="0">
                  <a:pos x="100" y="0"/>
                </a:cxn>
                <a:cxn ang="0">
                  <a:pos x="0" y="13"/>
                </a:cxn>
              </a:cxnLst>
              <a:rect l="0" t="0" r="r" b="b"/>
              <a:pathLst>
                <a:path w="664" h="2338">
                  <a:moveTo>
                    <a:pt x="0" y="13"/>
                  </a:moveTo>
                  <a:lnTo>
                    <a:pt x="314" y="1985"/>
                  </a:lnTo>
                  <a:lnTo>
                    <a:pt x="578" y="2338"/>
                  </a:lnTo>
                  <a:lnTo>
                    <a:pt x="664" y="2029"/>
                  </a:lnTo>
                  <a:lnTo>
                    <a:pt x="100" y="0"/>
                  </a:lnTo>
                  <a:lnTo>
                    <a:pt x="0" y="13"/>
                  </a:lnTo>
                  <a:close/>
                </a:path>
              </a:pathLst>
            </a:custGeom>
            <a:solidFill>
              <a:srgbClr val="FFFFFF"/>
            </a:solidFill>
            <a:ln w="9525">
              <a:noFill/>
              <a:round/>
            </a:ln>
          </p:spPr>
          <p:txBody>
            <a:bodyPr vert="horz" wrap="square" lIns="68580" tIns="34290" rIns="68580" bIns="34290" numCol="1" anchor="t" anchorCtr="0" compatLnSpc="1"/>
            <a:lstStyle/>
            <a:p>
              <a:endParaRPr lang="en-US" sz="1200">
                <a:solidFill>
                  <a:schemeClr val="bg2">
                    <a:lumMod val="75000"/>
                  </a:schemeClr>
                </a:solidFill>
              </a:endParaRPr>
            </a:p>
          </p:txBody>
        </p:sp>
        <p:sp>
          <p:nvSpPr>
            <p:cNvPr id="67" name="Freeform 16"/>
            <p:cNvSpPr>
              <a:spLocks noEditPoints="1"/>
            </p:cNvSpPr>
            <p:nvPr>
              <p:custDataLst>
                <p:tags r:id="rId7"/>
              </p:custDataLst>
            </p:nvPr>
          </p:nvSpPr>
          <p:spPr bwMode="auto">
            <a:xfrm>
              <a:off x="1826624" y="3644955"/>
              <a:ext cx="136128" cy="206645"/>
            </a:xfrm>
            <a:custGeom>
              <a:avLst/>
              <a:gdLst>
                <a:gd name="T0" fmla="*/ 1601 w 2272"/>
                <a:gd name="T1" fmla="*/ 3242 h 3448"/>
                <a:gd name="T2" fmla="*/ 1621 w 2272"/>
                <a:gd name="T3" fmla="*/ 3304 h 3448"/>
                <a:gd name="T4" fmla="*/ 1567 w 2272"/>
                <a:gd name="T5" fmla="*/ 3343 h 3448"/>
                <a:gd name="T6" fmla="*/ 1376 w 2272"/>
                <a:gd name="T7" fmla="*/ 3409 h 3448"/>
                <a:gd name="T8" fmla="*/ 1294 w 2272"/>
                <a:gd name="T9" fmla="*/ 3448 h 3448"/>
                <a:gd name="T10" fmla="*/ 912 w 2272"/>
                <a:gd name="T11" fmla="*/ 3425 h 3448"/>
                <a:gd name="T12" fmla="*/ 872 w 2272"/>
                <a:gd name="T13" fmla="*/ 3343 h 3448"/>
                <a:gd name="T14" fmla="*/ 658 w 2272"/>
                <a:gd name="T15" fmla="*/ 3320 h 3448"/>
                <a:gd name="T16" fmla="*/ 658 w 2272"/>
                <a:gd name="T17" fmla="*/ 3253 h 3448"/>
                <a:gd name="T18" fmla="*/ 704 w 2272"/>
                <a:gd name="T19" fmla="*/ 3027 h 3448"/>
                <a:gd name="T20" fmla="*/ 1614 w 2272"/>
                <a:gd name="T21" fmla="*/ 3050 h 3448"/>
                <a:gd name="T22" fmla="*/ 1614 w 2272"/>
                <a:gd name="T23" fmla="*/ 3117 h 3448"/>
                <a:gd name="T24" fmla="*/ 704 w 2272"/>
                <a:gd name="T25" fmla="*/ 3140 h 3448"/>
                <a:gd name="T26" fmla="*/ 651 w 2272"/>
                <a:gd name="T27" fmla="*/ 3101 h 3448"/>
                <a:gd name="T28" fmla="*/ 671 w 2272"/>
                <a:gd name="T29" fmla="*/ 3037 h 3448"/>
                <a:gd name="T30" fmla="*/ 1567 w 2272"/>
                <a:gd name="T31" fmla="*/ 2823 h 3448"/>
                <a:gd name="T32" fmla="*/ 1621 w 2272"/>
                <a:gd name="T33" fmla="*/ 2861 h 3448"/>
                <a:gd name="T34" fmla="*/ 1601 w 2272"/>
                <a:gd name="T35" fmla="*/ 2925 h 3448"/>
                <a:gd name="T36" fmla="*/ 686 w 2272"/>
                <a:gd name="T37" fmla="*/ 2933 h 3448"/>
                <a:gd name="T38" fmla="*/ 648 w 2272"/>
                <a:gd name="T39" fmla="*/ 2879 h 3448"/>
                <a:gd name="T40" fmla="*/ 686 w 2272"/>
                <a:gd name="T41" fmla="*/ 2826 h 3448"/>
                <a:gd name="T42" fmla="*/ 1303 w 2272"/>
                <a:gd name="T43" fmla="*/ 13 h 3448"/>
                <a:gd name="T44" fmla="*/ 1614 w 2272"/>
                <a:gd name="T45" fmla="*/ 106 h 3448"/>
                <a:gd name="T46" fmla="*/ 1881 w 2272"/>
                <a:gd name="T47" fmla="*/ 279 h 3448"/>
                <a:gd name="T48" fmla="*/ 2088 w 2272"/>
                <a:gd name="T49" fmla="*/ 518 h 3448"/>
                <a:gd name="T50" fmla="*/ 2223 w 2272"/>
                <a:gd name="T51" fmla="*/ 808 h 3448"/>
                <a:gd name="T52" fmla="*/ 2272 w 2272"/>
                <a:gd name="T53" fmla="*/ 1135 h 3448"/>
                <a:gd name="T54" fmla="*/ 2243 w 2272"/>
                <a:gd name="T55" fmla="*/ 1348 h 3448"/>
                <a:gd name="T56" fmla="*/ 2176 w 2272"/>
                <a:gd name="T57" fmla="*/ 1543 h 3448"/>
                <a:gd name="T58" fmla="*/ 2099 w 2272"/>
                <a:gd name="T59" fmla="*/ 1702 h 3448"/>
                <a:gd name="T60" fmla="*/ 2040 w 2272"/>
                <a:gd name="T61" fmla="*/ 1800 h 3448"/>
                <a:gd name="T62" fmla="*/ 1836 w 2272"/>
                <a:gd name="T63" fmla="*/ 2140 h 3448"/>
                <a:gd name="T64" fmla="*/ 1716 w 2272"/>
                <a:gd name="T65" fmla="*/ 2407 h 3448"/>
                <a:gd name="T66" fmla="*/ 1661 w 2272"/>
                <a:gd name="T67" fmla="*/ 2647 h 3448"/>
                <a:gd name="T68" fmla="*/ 1602 w 2272"/>
                <a:gd name="T69" fmla="*/ 2712 h 3448"/>
                <a:gd name="T70" fmla="*/ 708 w 2272"/>
                <a:gd name="T71" fmla="*/ 2719 h 3448"/>
                <a:gd name="T72" fmla="*/ 637 w 2272"/>
                <a:gd name="T73" fmla="*/ 2668 h 3448"/>
                <a:gd name="T74" fmla="*/ 595 w 2272"/>
                <a:gd name="T75" fmla="*/ 2487 h 3448"/>
                <a:gd name="T76" fmla="*/ 493 w 2272"/>
                <a:gd name="T77" fmla="*/ 2234 h 3448"/>
                <a:gd name="T78" fmla="*/ 351 w 2272"/>
                <a:gd name="T79" fmla="*/ 1991 h 3448"/>
                <a:gd name="T80" fmla="*/ 293 w 2272"/>
                <a:gd name="T81" fmla="*/ 1901 h 3448"/>
                <a:gd name="T82" fmla="*/ 249 w 2272"/>
                <a:gd name="T83" fmla="*/ 1831 h 3448"/>
                <a:gd name="T84" fmla="*/ 233 w 2272"/>
                <a:gd name="T85" fmla="*/ 1802 h 3448"/>
                <a:gd name="T86" fmla="*/ 173 w 2272"/>
                <a:gd name="T87" fmla="*/ 1703 h 3448"/>
                <a:gd name="T88" fmla="*/ 95 w 2272"/>
                <a:gd name="T89" fmla="*/ 1543 h 3448"/>
                <a:gd name="T90" fmla="*/ 28 w 2272"/>
                <a:gd name="T91" fmla="*/ 1348 h 3448"/>
                <a:gd name="T92" fmla="*/ 0 w 2272"/>
                <a:gd name="T93" fmla="*/ 1135 h 3448"/>
                <a:gd name="T94" fmla="*/ 48 w 2272"/>
                <a:gd name="T95" fmla="*/ 808 h 3448"/>
                <a:gd name="T96" fmla="*/ 183 w 2272"/>
                <a:gd name="T97" fmla="*/ 518 h 3448"/>
                <a:gd name="T98" fmla="*/ 391 w 2272"/>
                <a:gd name="T99" fmla="*/ 279 h 3448"/>
                <a:gd name="T100" fmla="*/ 657 w 2272"/>
                <a:gd name="T101" fmla="*/ 106 h 3448"/>
                <a:gd name="T102" fmla="*/ 968 w 2272"/>
                <a:gd name="T103" fmla="*/ 13 h 344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272"/>
                <a:gd name="T157" fmla="*/ 0 h 3448"/>
                <a:gd name="T158" fmla="*/ 2272 w 2272"/>
                <a:gd name="T159" fmla="*/ 3448 h 344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272" h="3448">
                  <a:moveTo>
                    <a:pt x="704" y="3230"/>
                  </a:moveTo>
                  <a:lnTo>
                    <a:pt x="1567" y="3230"/>
                  </a:lnTo>
                  <a:lnTo>
                    <a:pt x="1585" y="3233"/>
                  </a:lnTo>
                  <a:lnTo>
                    <a:pt x="1601" y="3242"/>
                  </a:lnTo>
                  <a:lnTo>
                    <a:pt x="1614" y="3253"/>
                  </a:lnTo>
                  <a:lnTo>
                    <a:pt x="1621" y="3269"/>
                  </a:lnTo>
                  <a:lnTo>
                    <a:pt x="1624" y="3287"/>
                  </a:lnTo>
                  <a:lnTo>
                    <a:pt x="1621" y="3304"/>
                  </a:lnTo>
                  <a:lnTo>
                    <a:pt x="1614" y="3320"/>
                  </a:lnTo>
                  <a:lnTo>
                    <a:pt x="1601" y="3333"/>
                  </a:lnTo>
                  <a:lnTo>
                    <a:pt x="1585" y="3340"/>
                  </a:lnTo>
                  <a:lnTo>
                    <a:pt x="1567" y="3343"/>
                  </a:lnTo>
                  <a:lnTo>
                    <a:pt x="1400" y="3343"/>
                  </a:lnTo>
                  <a:lnTo>
                    <a:pt x="1397" y="3367"/>
                  </a:lnTo>
                  <a:lnTo>
                    <a:pt x="1388" y="3389"/>
                  </a:lnTo>
                  <a:lnTo>
                    <a:pt x="1376" y="3409"/>
                  </a:lnTo>
                  <a:lnTo>
                    <a:pt x="1360" y="3425"/>
                  </a:lnTo>
                  <a:lnTo>
                    <a:pt x="1340" y="3438"/>
                  </a:lnTo>
                  <a:lnTo>
                    <a:pt x="1318" y="3445"/>
                  </a:lnTo>
                  <a:lnTo>
                    <a:pt x="1294" y="3448"/>
                  </a:lnTo>
                  <a:lnTo>
                    <a:pt x="978" y="3448"/>
                  </a:lnTo>
                  <a:lnTo>
                    <a:pt x="953" y="3445"/>
                  </a:lnTo>
                  <a:lnTo>
                    <a:pt x="931" y="3438"/>
                  </a:lnTo>
                  <a:lnTo>
                    <a:pt x="912" y="3425"/>
                  </a:lnTo>
                  <a:lnTo>
                    <a:pt x="896" y="3409"/>
                  </a:lnTo>
                  <a:lnTo>
                    <a:pt x="883" y="3389"/>
                  </a:lnTo>
                  <a:lnTo>
                    <a:pt x="875" y="3367"/>
                  </a:lnTo>
                  <a:lnTo>
                    <a:pt x="872" y="3343"/>
                  </a:lnTo>
                  <a:lnTo>
                    <a:pt x="704" y="3343"/>
                  </a:lnTo>
                  <a:lnTo>
                    <a:pt x="686" y="3340"/>
                  </a:lnTo>
                  <a:lnTo>
                    <a:pt x="671" y="3333"/>
                  </a:lnTo>
                  <a:lnTo>
                    <a:pt x="658" y="3320"/>
                  </a:lnTo>
                  <a:lnTo>
                    <a:pt x="651" y="3304"/>
                  </a:lnTo>
                  <a:lnTo>
                    <a:pt x="648" y="3287"/>
                  </a:lnTo>
                  <a:lnTo>
                    <a:pt x="651" y="3269"/>
                  </a:lnTo>
                  <a:lnTo>
                    <a:pt x="658" y="3253"/>
                  </a:lnTo>
                  <a:lnTo>
                    <a:pt x="671" y="3242"/>
                  </a:lnTo>
                  <a:lnTo>
                    <a:pt x="686" y="3233"/>
                  </a:lnTo>
                  <a:lnTo>
                    <a:pt x="704" y="3230"/>
                  </a:lnTo>
                  <a:close/>
                  <a:moveTo>
                    <a:pt x="704" y="3027"/>
                  </a:moveTo>
                  <a:lnTo>
                    <a:pt x="1567" y="3027"/>
                  </a:lnTo>
                  <a:lnTo>
                    <a:pt x="1585" y="3030"/>
                  </a:lnTo>
                  <a:lnTo>
                    <a:pt x="1601" y="3037"/>
                  </a:lnTo>
                  <a:lnTo>
                    <a:pt x="1614" y="3050"/>
                  </a:lnTo>
                  <a:lnTo>
                    <a:pt x="1621" y="3066"/>
                  </a:lnTo>
                  <a:lnTo>
                    <a:pt x="1624" y="3083"/>
                  </a:lnTo>
                  <a:lnTo>
                    <a:pt x="1621" y="3101"/>
                  </a:lnTo>
                  <a:lnTo>
                    <a:pt x="1614" y="3117"/>
                  </a:lnTo>
                  <a:lnTo>
                    <a:pt x="1601" y="3130"/>
                  </a:lnTo>
                  <a:lnTo>
                    <a:pt x="1585" y="3137"/>
                  </a:lnTo>
                  <a:lnTo>
                    <a:pt x="1567" y="3140"/>
                  </a:lnTo>
                  <a:lnTo>
                    <a:pt x="704" y="3140"/>
                  </a:lnTo>
                  <a:lnTo>
                    <a:pt x="686" y="3137"/>
                  </a:lnTo>
                  <a:lnTo>
                    <a:pt x="671" y="3130"/>
                  </a:lnTo>
                  <a:lnTo>
                    <a:pt x="658" y="3117"/>
                  </a:lnTo>
                  <a:lnTo>
                    <a:pt x="651" y="3101"/>
                  </a:lnTo>
                  <a:lnTo>
                    <a:pt x="648" y="3083"/>
                  </a:lnTo>
                  <a:lnTo>
                    <a:pt x="651" y="3066"/>
                  </a:lnTo>
                  <a:lnTo>
                    <a:pt x="658" y="3050"/>
                  </a:lnTo>
                  <a:lnTo>
                    <a:pt x="671" y="3037"/>
                  </a:lnTo>
                  <a:lnTo>
                    <a:pt x="686" y="3030"/>
                  </a:lnTo>
                  <a:lnTo>
                    <a:pt x="704" y="3027"/>
                  </a:lnTo>
                  <a:close/>
                  <a:moveTo>
                    <a:pt x="704" y="2823"/>
                  </a:moveTo>
                  <a:lnTo>
                    <a:pt x="1567" y="2823"/>
                  </a:lnTo>
                  <a:lnTo>
                    <a:pt x="1585" y="2826"/>
                  </a:lnTo>
                  <a:lnTo>
                    <a:pt x="1601" y="2833"/>
                  </a:lnTo>
                  <a:lnTo>
                    <a:pt x="1614" y="2846"/>
                  </a:lnTo>
                  <a:lnTo>
                    <a:pt x="1621" y="2861"/>
                  </a:lnTo>
                  <a:lnTo>
                    <a:pt x="1624" y="2879"/>
                  </a:lnTo>
                  <a:lnTo>
                    <a:pt x="1621" y="2897"/>
                  </a:lnTo>
                  <a:lnTo>
                    <a:pt x="1614" y="2913"/>
                  </a:lnTo>
                  <a:lnTo>
                    <a:pt x="1601" y="2925"/>
                  </a:lnTo>
                  <a:lnTo>
                    <a:pt x="1585" y="2933"/>
                  </a:lnTo>
                  <a:lnTo>
                    <a:pt x="1567" y="2936"/>
                  </a:lnTo>
                  <a:lnTo>
                    <a:pt x="704" y="2936"/>
                  </a:lnTo>
                  <a:lnTo>
                    <a:pt x="686" y="2933"/>
                  </a:lnTo>
                  <a:lnTo>
                    <a:pt x="671" y="2925"/>
                  </a:lnTo>
                  <a:lnTo>
                    <a:pt x="658" y="2913"/>
                  </a:lnTo>
                  <a:lnTo>
                    <a:pt x="651" y="2897"/>
                  </a:lnTo>
                  <a:lnTo>
                    <a:pt x="648" y="2879"/>
                  </a:lnTo>
                  <a:lnTo>
                    <a:pt x="651" y="2861"/>
                  </a:lnTo>
                  <a:lnTo>
                    <a:pt x="658" y="2846"/>
                  </a:lnTo>
                  <a:lnTo>
                    <a:pt x="671" y="2833"/>
                  </a:lnTo>
                  <a:lnTo>
                    <a:pt x="686" y="2826"/>
                  </a:lnTo>
                  <a:lnTo>
                    <a:pt x="704" y="2823"/>
                  </a:lnTo>
                  <a:close/>
                  <a:moveTo>
                    <a:pt x="1136" y="0"/>
                  </a:moveTo>
                  <a:lnTo>
                    <a:pt x="1221" y="4"/>
                  </a:lnTo>
                  <a:lnTo>
                    <a:pt x="1303" y="13"/>
                  </a:lnTo>
                  <a:lnTo>
                    <a:pt x="1384" y="28"/>
                  </a:lnTo>
                  <a:lnTo>
                    <a:pt x="1463" y="49"/>
                  </a:lnTo>
                  <a:lnTo>
                    <a:pt x="1540" y="75"/>
                  </a:lnTo>
                  <a:lnTo>
                    <a:pt x="1614" y="106"/>
                  </a:lnTo>
                  <a:lnTo>
                    <a:pt x="1685" y="143"/>
                  </a:lnTo>
                  <a:lnTo>
                    <a:pt x="1754" y="184"/>
                  </a:lnTo>
                  <a:lnTo>
                    <a:pt x="1819" y="229"/>
                  </a:lnTo>
                  <a:lnTo>
                    <a:pt x="1881" y="279"/>
                  </a:lnTo>
                  <a:lnTo>
                    <a:pt x="1938" y="334"/>
                  </a:lnTo>
                  <a:lnTo>
                    <a:pt x="1993" y="391"/>
                  </a:lnTo>
                  <a:lnTo>
                    <a:pt x="2042" y="453"/>
                  </a:lnTo>
                  <a:lnTo>
                    <a:pt x="2088" y="518"/>
                  </a:lnTo>
                  <a:lnTo>
                    <a:pt x="2129" y="586"/>
                  </a:lnTo>
                  <a:lnTo>
                    <a:pt x="2166" y="657"/>
                  </a:lnTo>
                  <a:lnTo>
                    <a:pt x="2197" y="732"/>
                  </a:lnTo>
                  <a:lnTo>
                    <a:pt x="2223" y="808"/>
                  </a:lnTo>
                  <a:lnTo>
                    <a:pt x="2244" y="887"/>
                  </a:lnTo>
                  <a:lnTo>
                    <a:pt x="2259" y="967"/>
                  </a:lnTo>
                  <a:lnTo>
                    <a:pt x="2268" y="1050"/>
                  </a:lnTo>
                  <a:lnTo>
                    <a:pt x="2272" y="1135"/>
                  </a:lnTo>
                  <a:lnTo>
                    <a:pt x="2269" y="1188"/>
                  </a:lnTo>
                  <a:lnTo>
                    <a:pt x="2264" y="1242"/>
                  </a:lnTo>
                  <a:lnTo>
                    <a:pt x="2255" y="1295"/>
                  </a:lnTo>
                  <a:lnTo>
                    <a:pt x="2243" y="1348"/>
                  </a:lnTo>
                  <a:lnTo>
                    <a:pt x="2229" y="1399"/>
                  </a:lnTo>
                  <a:lnTo>
                    <a:pt x="2213" y="1449"/>
                  </a:lnTo>
                  <a:lnTo>
                    <a:pt x="2195" y="1497"/>
                  </a:lnTo>
                  <a:lnTo>
                    <a:pt x="2176" y="1543"/>
                  </a:lnTo>
                  <a:lnTo>
                    <a:pt x="2156" y="1587"/>
                  </a:lnTo>
                  <a:lnTo>
                    <a:pt x="2136" y="1628"/>
                  </a:lnTo>
                  <a:lnTo>
                    <a:pt x="2118" y="1667"/>
                  </a:lnTo>
                  <a:lnTo>
                    <a:pt x="2099" y="1702"/>
                  </a:lnTo>
                  <a:lnTo>
                    <a:pt x="2081" y="1732"/>
                  </a:lnTo>
                  <a:lnTo>
                    <a:pt x="2065" y="1759"/>
                  </a:lnTo>
                  <a:lnTo>
                    <a:pt x="2051" y="1782"/>
                  </a:lnTo>
                  <a:lnTo>
                    <a:pt x="2040" y="1800"/>
                  </a:lnTo>
                  <a:lnTo>
                    <a:pt x="1990" y="1881"/>
                  </a:lnTo>
                  <a:lnTo>
                    <a:pt x="1910" y="2011"/>
                  </a:lnTo>
                  <a:lnTo>
                    <a:pt x="1871" y="2075"/>
                  </a:lnTo>
                  <a:lnTo>
                    <a:pt x="1836" y="2140"/>
                  </a:lnTo>
                  <a:lnTo>
                    <a:pt x="1801" y="2205"/>
                  </a:lnTo>
                  <a:lnTo>
                    <a:pt x="1770" y="2271"/>
                  </a:lnTo>
                  <a:lnTo>
                    <a:pt x="1741" y="2339"/>
                  </a:lnTo>
                  <a:lnTo>
                    <a:pt x="1716" y="2407"/>
                  </a:lnTo>
                  <a:lnTo>
                    <a:pt x="1694" y="2477"/>
                  </a:lnTo>
                  <a:lnTo>
                    <a:pt x="1677" y="2550"/>
                  </a:lnTo>
                  <a:lnTo>
                    <a:pt x="1666" y="2625"/>
                  </a:lnTo>
                  <a:lnTo>
                    <a:pt x="1661" y="2647"/>
                  </a:lnTo>
                  <a:lnTo>
                    <a:pt x="1651" y="2668"/>
                  </a:lnTo>
                  <a:lnTo>
                    <a:pt x="1638" y="2685"/>
                  </a:lnTo>
                  <a:lnTo>
                    <a:pt x="1621" y="2700"/>
                  </a:lnTo>
                  <a:lnTo>
                    <a:pt x="1602" y="2712"/>
                  </a:lnTo>
                  <a:lnTo>
                    <a:pt x="1580" y="2719"/>
                  </a:lnTo>
                  <a:lnTo>
                    <a:pt x="1557" y="2721"/>
                  </a:lnTo>
                  <a:lnTo>
                    <a:pt x="731" y="2721"/>
                  </a:lnTo>
                  <a:lnTo>
                    <a:pt x="708" y="2719"/>
                  </a:lnTo>
                  <a:lnTo>
                    <a:pt x="686" y="2712"/>
                  </a:lnTo>
                  <a:lnTo>
                    <a:pt x="667" y="2700"/>
                  </a:lnTo>
                  <a:lnTo>
                    <a:pt x="651" y="2685"/>
                  </a:lnTo>
                  <a:lnTo>
                    <a:pt x="637" y="2668"/>
                  </a:lnTo>
                  <a:lnTo>
                    <a:pt x="628" y="2647"/>
                  </a:lnTo>
                  <a:lnTo>
                    <a:pt x="622" y="2624"/>
                  </a:lnTo>
                  <a:lnTo>
                    <a:pt x="611" y="2554"/>
                  </a:lnTo>
                  <a:lnTo>
                    <a:pt x="595" y="2487"/>
                  </a:lnTo>
                  <a:lnTo>
                    <a:pt x="575" y="2421"/>
                  </a:lnTo>
                  <a:lnTo>
                    <a:pt x="551" y="2357"/>
                  </a:lnTo>
                  <a:lnTo>
                    <a:pt x="524" y="2296"/>
                  </a:lnTo>
                  <a:lnTo>
                    <a:pt x="493" y="2234"/>
                  </a:lnTo>
                  <a:lnTo>
                    <a:pt x="461" y="2172"/>
                  </a:lnTo>
                  <a:lnTo>
                    <a:pt x="425" y="2112"/>
                  </a:lnTo>
                  <a:lnTo>
                    <a:pt x="389" y="2052"/>
                  </a:lnTo>
                  <a:lnTo>
                    <a:pt x="351" y="1991"/>
                  </a:lnTo>
                  <a:lnTo>
                    <a:pt x="312" y="1930"/>
                  </a:lnTo>
                  <a:lnTo>
                    <a:pt x="311" y="1928"/>
                  </a:lnTo>
                  <a:lnTo>
                    <a:pt x="301" y="1912"/>
                  </a:lnTo>
                  <a:lnTo>
                    <a:pt x="293" y="1901"/>
                  </a:lnTo>
                  <a:lnTo>
                    <a:pt x="285" y="1887"/>
                  </a:lnTo>
                  <a:lnTo>
                    <a:pt x="277" y="1872"/>
                  </a:lnTo>
                  <a:lnTo>
                    <a:pt x="258" y="1843"/>
                  </a:lnTo>
                  <a:lnTo>
                    <a:pt x="249" y="1831"/>
                  </a:lnTo>
                  <a:lnTo>
                    <a:pt x="242" y="1819"/>
                  </a:lnTo>
                  <a:lnTo>
                    <a:pt x="237" y="1810"/>
                  </a:lnTo>
                  <a:lnTo>
                    <a:pt x="234" y="1804"/>
                  </a:lnTo>
                  <a:lnTo>
                    <a:pt x="233" y="1802"/>
                  </a:lnTo>
                  <a:lnTo>
                    <a:pt x="221" y="1783"/>
                  </a:lnTo>
                  <a:lnTo>
                    <a:pt x="207" y="1761"/>
                  </a:lnTo>
                  <a:lnTo>
                    <a:pt x="191" y="1733"/>
                  </a:lnTo>
                  <a:lnTo>
                    <a:pt x="173" y="1703"/>
                  </a:lnTo>
                  <a:lnTo>
                    <a:pt x="154" y="1667"/>
                  </a:lnTo>
                  <a:lnTo>
                    <a:pt x="135" y="1629"/>
                  </a:lnTo>
                  <a:lnTo>
                    <a:pt x="115" y="1587"/>
                  </a:lnTo>
                  <a:lnTo>
                    <a:pt x="95" y="1543"/>
                  </a:lnTo>
                  <a:lnTo>
                    <a:pt x="76" y="1497"/>
                  </a:lnTo>
                  <a:lnTo>
                    <a:pt x="60" y="1449"/>
                  </a:lnTo>
                  <a:lnTo>
                    <a:pt x="43" y="1399"/>
                  </a:lnTo>
                  <a:lnTo>
                    <a:pt x="28" y="1348"/>
                  </a:lnTo>
                  <a:lnTo>
                    <a:pt x="17" y="1295"/>
                  </a:lnTo>
                  <a:lnTo>
                    <a:pt x="7" y="1242"/>
                  </a:lnTo>
                  <a:lnTo>
                    <a:pt x="2" y="1188"/>
                  </a:lnTo>
                  <a:lnTo>
                    <a:pt x="0" y="1135"/>
                  </a:lnTo>
                  <a:lnTo>
                    <a:pt x="3" y="1050"/>
                  </a:lnTo>
                  <a:lnTo>
                    <a:pt x="13" y="967"/>
                  </a:lnTo>
                  <a:lnTo>
                    <a:pt x="27" y="887"/>
                  </a:lnTo>
                  <a:lnTo>
                    <a:pt x="48" y="808"/>
                  </a:lnTo>
                  <a:lnTo>
                    <a:pt x="74" y="732"/>
                  </a:lnTo>
                  <a:lnTo>
                    <a:pt x="106" y="657"/>
                  </a:lnTo>
                  <a:lnTo>
                    <a:pt x="142" y="586"/>
                  </a:lnTo>
                  <a:lnTo>
                    <a:pt x="183" y="518"/>
                  </a:lnTo>
                  <a:lnTo>
                    <a:pt x="228" y="453"/>
                  </a:lnTo>
                  <a:lnTo>
                    <a:pt x="279" y="391"/>
                  </a:lnTo>
                  <a:lnTo>
                    <a:pt x="333" y="334"/>
                  </a:lnTo>
                  <a:lnTo>
                    <a:pt x="391" y="279"/>
                  </a:lnTo>
                  <a:lnTo>
                    <a:pt x="453" y="229"/>
                  </a:lnTo>
                  <a:lnTo>
                    <a:pt x="518" y="184"/>
                  </a:lnTo>
                  <a:lnTo>
                    <a:pt x="586" y="143"/>
                  </a:lnTo>
                  <a:lnTo>
                    <a:pt x="657" y="106"/>
                  </a:lnTo>
                  <a:lnTo>
                    <a:pt x="731" y="75"/>
                  </a:lnTo>
                  <a:lnTo>
                    <a:pt x="808" y="49"/>
                  </a:lnTo>
                  <a:lnTo>
                    <a:pt x="887" y="28"/>
                  </a:lnTo>
                  <a:lnTo>
                    <a:pt x="968" y="13"/>
                  </a:lnTo>
                  <a:lnTo>
                    <a:pt x="1051" y="4"/>
                  </a:lnTo>
                  <a:lnTo>
                    <a:pt x="1136" y="0"/>
                  </a:lnTo>
                  <a:close/>
                </a:path>
              </a:pathLst>
            </a:custGeom>
            <a:solidFill>
              <a:srgbClr val="595959"/>
            </a:solidFill>
            <a:ln w="9525">
              <a:noFill/>
              <a:round/>
            </a:ln>
            <a:scene3d>
              <a:camera prst="orthographicFront"/>
              <a:lightRig rig="threePt" dir="t"/>
            </a:scene3d>
            <a:sp3d prstMaterial="matte">
              <a:extrusionClr>
                <a:srgbClr val="FF9966"/>
              </a:extrusionClr>
            </a:sp3d>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endParaRPr lang="en-US" sz="1200" dirty="0">
                <a:solidFill>
                  <a:schemeClr val="bg2">
                    <a:lumMod val="75000"/>
                  </a:schemeClr>
                </a:solidFill>
                <a:latin typeface="+mn-lt"/>
              </a:endParaRPr>
            </a:p>
          </p:txBody>
        </p:sp>
      </p:grpSp>
      <p:grpSp>
        <p:nvGrpSpPr>
          <p:cNvPr id="58" name="Group 41"/>
          <p:cNvGrpSpPr/>
          <p:nvPr>
            <p:custDataLst>
              <p:tags r:id="rId8"/>
            </p:custDataLst>
          </p:nvPr>
        </p:nvGrpSpPr>
        <p:grpSpPr>
          <a:xfrm>
            <a:off x="7313930" y="2289810"/>
            <a:ext cx="955675" cy="1903730"/>
            <a:chOff x="6213477" y="3922716"/>
            <a:chExt cx="1033463" cy="2078038"/>
          </a:xfrm>
        </p:grpSpPr>
        <p:sp>
          <p:nvSpPr>
            <p:cNvPr id="59" name="Freeform 59"/>
            <p:cNvSpPr>
              <a:spLocks noEditPoints="1"/>
            </p:cNvSpPr>
            <p:nvPr>
              <p:custDataLst>
                <p:tags r:id="rId9"/>
              </p:custDataLst>
            </p:nvPr>
          </p:nvSpPr>
          <p:spPr bwMode="auto">
            <a:xfrm>
              <a:off x="6213477" y="3922716"/>
              <a:ext cx="1033463" cy="2078038"/>
            </a:xfrm>
            <a:custGeom>
              <a:avLst/>
              <a:gdLst/>
              <a:ahLst/>
              <a:cxnLst>
                <a:cxn ang="0">
                  <a:pos x="970" y="2314"/>
                </a:cxn>
                <a:cxn ang="0">
                  <a:pos x="825" y="2381"/>
                </a:cxn>
                <a:cxn ang="0">
                  <a:pos x="652" y="2431"/>
                </a:cxn>
                <a:cxn ang="0">
                  <a:pos x="698" y="2670"/>
                </a:cxn>
                <a:cxn ang="0">
                  <a:pos x="1096" y="2913"/>
                </a:cxn>
                <a:cxn ang="0">
                  <a:pos x="1091" y="4316"/>
                </a:cxn>
                <a:cxn ang="0">
                  <a:pos x="1054" y="5056"/>
                </a:cxn>
                <a:cxn ang="0">
                  <a:pos x="991" y="5995"/>
                </a:cxn>
                <a:cxn ang="0">
                  <a:pos x="979" y="6915"/>
                </a:cxn>
                <a:cxn ang="0">
                  <a:pos x="1018" y="7356"/>
                </a:cxn>
                <a:cxn ang="0">
                  <a:pos x="858" y="7730"/>
                </a:cxn>
                <a:cxn ang="0">
                  <a:pos x="954" y="7813"/>
                </a:cxn>
                <a:cxn ang="0">
                  <a:pos x="1345" y="7629"/>
                </a:cxn>
                <a:cxn ang="0">
                  <a:pos x="1463" y="7334"/>
                </a:cxn>
                <a:cxn ang="0">
                  <a:pos x="1502" y="6943"/>
                </a:cxn>
                <a:cxn ang="0">
                  <a:pos x="1548" y="6479"/>
                </a:cxn>
                <a:cxn ang="0">
                  <a:pos x="1582" y="6214"/>
                </a:cxn>
                <a:cxn ang="0">
                  <a:pos x="1758" y="5421"/>
                </a:cxn>
                <a:cxn ang="0">
                  <a:pos x="1989" y="4776"/>
                </a:cxn>
                <a:cxn ang="0">
                  <a:pos x="2369" y="5093"/>
                </a:cxn>
                <a:cxn ang="0">
                  <a:pos x="2589" y="5958"/>
                </a:cxn>
                <a:cxn ang="0">
                  <a:pos x="2730" y="6331"/>
                </a:cxn>
                <a:cxn ang="0">
                  <a:pos x="2762" y="6611"/>
                </a:cxn>
                <a:cxn ang="0">
                  <a:pos x="2813" y="7138"/>
                </a:cxn>
                <a:cxn ang="0">
                  <a:pos x="3019" y="7571"/>
                </a:cxn>
                <a:cxn ang="0">
                  <a:pos x="3172" y="7698"/>
                </a:cxn>
                <a:cxn ang="0">
                  <a:pos x="3443" y="7750"/>
                </a:cxn>
                <a:cxn ang="0">
                  <a:pos x="3681" y="7650"/>
                </a:cxn>
                <a:cxn ang="0">
                  <a:pos x="3550" y="7426"/>
                </a:cxn>
                <a:cxn ang="0">
                  <a:pos x="3403" y="6901"/>
                </a:cxn>
                <a:cxn ang="0">
                  <a:pos x="3296" y="5984"/>
                </a:cxn>
                <a:cxn ang="0">
                  <a:pos x="3104" y="4801"/>
                </a:cxn>
                <a:cxn ang="0">
                  <a:pos x="3152" y="3407"/>
                </a:cxn>
                <a:cxn ang="0">
                  <a:pos x="3328" y="3385"/>
                </a:cxn>
                <a:cxn ang="0">
                  <a:pos x="3526" y="3164"/>
                </a:cxn>
                <a:cxn ang="0">
                  <a:pos x="3830" y="2231"/>
                </a:cxn>
                <a:cxn ang="0">
                  <a:pos x="3082" y="1227"/>
                </a:cxn>
                <a:cxn ang="0">
                  <a:pos x="2752" y="1019"/>
                </a:cxn>
                <a:cxn ang="0">
                  <a:pos x="2391" y="1007"/>
                </a:cxn>
                <a:cxn ang="0">
                  <a:pos x="2211" y="851"/>
                </a:cxn>
                <a:cxn ang="0">
                  <a:pos x="2301" y="604"/>
                </a:cxn>
                <a:cxn ang="0">
                  <a:pos x="2267" y="254"/>
                </a:cxn>
                <a:cxn ang="0">
                  <a:pos x="2086" y="43"/>
                </a:cxn>
                <a:cxn ang="0">
                  <a:pos x="1824" y="22"/>
                </a:cxn>
                <a:cxn ang="0">
                  <a:pos x="1636" y="179"/>
                </a:cxn>
                <a:cxn ang="0">
                  <a:pos x="1640" y="698"/>
                </a:cxn>
                <a:cxn ang="0">
                  <a:pos x="1675" y="947"/>
                </a:cxn>
                <a:cxn ang="0">
                  <a:pos x="1461" y="1003"/>
                </a:cxn>
                <a:cxn ang="0">
                  <a:pos x="1136" y="1074"/>
                </a:cxn>
                <a:cxn ang="0">
                  <a:pos x="608" y="1575"/>
                </a:cxn>
                <a:cxn ang="0">
                  <a:pos x="70" y="2274"/>
                </a:cxn>
                <a:cxn ang="0">
                  <a:pos x="58" y="2751"/>
                </a:cxn>
                <a:cxn ang="0">
                  <a:pos x="549" y="3376"/>
                </a:cxn>
                <a:cxn ang="0">
                  <a:pos x="707" y="3425"/>
                </a:cxn>
                <a:cxn ang="0">
                  <a:pos x="938" y="3372"/>
                </a:cxn>
                <a:cxn ang="0">
                  <a:pos x="1073" y="4130"/>
                </a:cxn>
                <a:cxn ang="0">
                  <a:pos x="2970" y="2829"/>
                </a:cxn>
                <a:cxn ang="0">
                  <a:pos x="3051" y="2310"/>
                </a:cxn>
                <a:cxn ang="0">
                  <a:pos x="3292" y="2426"/>
                </a:cxn>
                <a:cxn ang="0">
                  <a:pos x="3250" y="2656"/>
                </a:cxn>
              </a:cxnLst>
              <a:rect l="0" t="0" r="r" b="b"/>
              <a:pathLst>
                <a:path w="3903" h="7854">
                  <a:moveTo>
                    <a:pt x="1058" y="2210"/>
                  </a:moveTo>
                  <a:lnTo>
                    <a:pt x="1054" y="2213"/>
                  </a:lnTo>
                  <a:lnTo>
                    <a:pt x="1048" y="2218"/>
                  </a:lnTo>
                  <a:lnTo>
                    <a:pt x="1042" y="2225"/>
                  </a:lnTo>
                  <a:lnTo>
                    <a:pt x="1037" y="2233"/>
                  </a:lnTo>
                  <a:lnTo>
                    <a:pt x="1024" y="2254"/>
                  </a:lnTo>
                  <a:lnTo>
                    <a:pt x="1013" y="2274"/>
                  </a:lnTo>
                  <a:lnTo>
                    <a:pt x="1006" y="2285"/>
                  </a:lnTo>
                  <a:lnTo>
                    <a:pt x="999" y="2294"/>
                  </a:lnTo>
                  <a:lnTo>
                    <a:pt x="992" y="2302"/>
                  </a:lnTo>
                  <a:lnTo>
                    <a:pt x="985" y="2309"/>
                  </a:lnTo>
                  <a:lnTo>
                    <a:pt x="982" y="2311"/>
                  </a:lnTo>
                  <a:lnTo>
                    <a:pt x="978" y="2312"/>
                  </a:lnTo>
                  <a:lnTo>
                    <a:pt x="974" y="2313"/>
                  </a:lnTo>
                  <a:lnTo>
                    <a:pt x="970" y="2314"/>
                  </a:lnTo>
                  <a:lnTo>
                    <a:pt x="967" y="2314"/>
                  </a:lnTo>
                  <a:lnTo>
                    <a:pt x="962" y="2313"/>
                  </a:lnTo>
                  <a:lnTo>
                    <a:pt x="959" y="2311"/>
                  </a:lnTo>
                  <a:lnTo>
                    <a:pt x="954" y="2309"/>
                  </a:lnTo>
                  <a:lnTo>
                    <a:pt x="942" y="2323"/>
                  </a:lnTo>
                  <a:lnTo>
                    <a:pt x="930" y="2335"/>
                  </a:lnTo>
                  <a:lnTo>
                    <a:pt x="919" y="2344"/>
                  </a:lnTo>
                  <a:lnTo>
                    <a:pt x="909" y="2351"/>
                  </a:lnTo>
                  <a:lnTo>
                    <a:pt x="899" y="2355"/>
                  </a:lnTo>
                  <a:lnTo>
                    <a:pt x="890" y="2359"/>
                  </a:lnTo>
                  <a:lnTo>
                    <a:pt x="881" y="2361"/>
                  </a:lnTo>
                  <a:lnTo>
                    <a:pt x="873" y="2363"/>
                  </a:lnTo>
                  <a:lnTo>
                    <a:pt x="855" y="2368"/>
                  </a:lnTo>
                  <a:lnTo>
                    <a:pt x="835" y="2375"/>
                  </a:lnTo>
                  <a:lnTo>
                    <a:pt x="825" y="2381"/>
                  </a:lnTo>
                  <a:lnTo>
                    <a:pt x="814" y="2387"/>
                  </a:lnTo>
                  <a:lnTo>
                    <a:pt x="802" y="2398"/>
                  </a:lnTo>
                  <a:lnTo>
                    <a:pt x="788" y="2410"/>
                  </a:lnTo>
                  <a:lnTo>
                    <a:pt x="752" y="2407"/>
                  </a:lnTo>
                  <a:lnTo>
                    <a:pt x="722" y="2406"/>
                  </a:lnTo>
                  <a:lnTo>
                    <a:pt x="710" y="2406"/>
                  </a:lnTo>
                  <a:lnTo>
                    <a:pt x="698" y="2407"/>
                  </a:lnTo>
                  <a:lnTo>
                    <a:pt x="689" y="2408"/>
                  </a:lnTo>
                  <a:lnTo>
                    <a:pt x="680" y="2410"/>
                  </a:lnTo>
                  <a:lnTo>
                    <a:pt x="673" y="2413"/>
                  </a:lnTo>
                  <a:lnTo>
                    <a:pt x="666" y="2415"/>
                  </a:lnTo>
                  <a:lnTo>
                    <a:pt x="662" y="2418"/>
                  </a:lnTo>
                  <a:lnTo>
                    <a:pt x="657" y="2423"/>
                  </a:lnTo>
                  <a:lnTo>
                    <a:pt x="655" y="2426"/>
                  </a:lnTo>
                  <a:lnTo>
                    <a:pt x="652" y="2431"/>
                  </a:lnTo>
                  <a:lnTo>
                    <a:pt x="651" y="2435"/>
                  </a:lnTo>
                  <a:lnTo>
                    <a:pt x="650" y="2441"/>
                  </a:lnTo>
                  <a:lnTo>
                    <a:pt x="651" y="2453"/>
                  </a:lnTo>
                  <a:lnTo>
                    <a:pt x="654" y="2465"/>
                  </a:lnTo>
                  <a:lnTo>
                    <a:pt x="658" y="2478"/>
                  </a:lnTo>
                  <a:lnTo>
                    <a:pt x="664" y="2491"/>
                  </a:lnTo>
                  <a:lnTo>
                    <a:pt x="678" y="2520"/>
                  </a:lnTo>
                  <a:lnTo>
                    <a:pt x="688" y="2547"/>
                  </a:lnTo>
                  <a:lnTo>
                    <a:pt x="691" y="2562"/>
                  </a:lnTo>
                  <a:lnTo>
                    <a:pt x="694" y="2575"/>
                  </a:lnTo>
                  <a:lnTo>
                    <a:pt x="695" y="2589"/>
                  </a:lnTo>
                  <a:lnTo>
                    <a:pt x="696" y="2602"/>
                  </a:lnTo>
                  <a:lnTo>
                    <a:pt x="696" y="2629"/>
                  </a:lnTo>
                  <a:lnTo>
                    <a:pt x="697" y="2656"/>
                  </a:lnTo>
                  <a:lnTo>
                    <a:pt x="698" y="2670"/>
                  </a:lnTo>
                  <a:lnTo>
                    <a:pt x="702" y="2685"/>
                  </a:lnTo>
                  <a:lnTo>
                    <a:pt x="705" y="2699"/>
                  </a:lnTo>
                  <a:lnTo>
                    <a:pt x="711" y="2715"/>
                  </a:lnTo>
                  <a:lnTo>
                    <a:pt x="718" y="2731"/>
                  </a:lnTo>
                  <a:lnTo>
                    <a:pt x="728" y="2749"/>
                  </a:lnTo>
                  <a:lnTo>
                    <a:pt x="740" y="2767"/>
                  </a:lnTo>
                  <a:lnTo>
                    <a:pt x="755" y="2785"/>
                  </a:lnTo>
                  <a:lnTo>
                    <a:pt x="1094" y="3121"/>
                  </a:lnTo>
                  <a:lnTo>
                    <a:pt x="1096" y="3114"/>
                  </a:lnTo>
                  <a:lnTo>
                    <a:pt x="1096" y="3096"/>
                  </a:lnTo>
                  <a:lnTo>
                    <a:pt x="1097" y="3078"/>
                  </a:lnTo>
                  <a:lnTo>
                    <a:pt x="1098" y="3070"/>
                  </a:lnTo>
                  <a:lnTo>
                    <a:pt x="1098" y="3018"/>
                  </a:lnTo>
                  <a:lnTo>
                    <a:pt x="1098" y="2966"/>
                  </a:lnTo>
                  <a:lnTo>
                    <a:pt x="1096" y="2913"/>
                  </a:lnTo>
                  <a:lnTo>
                    <a:pt x="1095" y="2860"/>
                  </a:lnTo>
                  <a:lnTo>
                    <a:pt x="1091" y="2805"/>
                  </a:lnTo>
                  <a:lnTo>
                    <a:pt x="1089" y="2750"/>
                  </a:lnTo>
                  <a:lnTo>
                    <a:pt x="1086" y="2695"/>
                  </a:lnTo>
                  <a:lnTo>
                    <a:pt x="1082" y="2640"/>
                  </a:lnTo>
                  <a:lnTo>
                    <a:pt x="1079" y="2585"/>
                  </a:lnTo>
                  <a:lnTo>
                    <a:pt x="1075" y="2530"/>
                  </a:lnTo>
                  <a:lnTo>
                    <a:pt x="1072" y="2475"/>
                  </a:lnTo>
                  <a:lnTo>
                    <a:pt x="1069" y="2422"/>
                  </a:lnTo>
                  <a:lnTo>
                    <a:pt x="1065" y="2368"/>
                  </a:lnTo>
                  <a:lnTo>
                    <a:pt x="1063" y="2314"/>
                  </a:lnTo>
                  <a:lnTo>
                    <a:pt x="1061" y="2262"/>
                  </a:lnTo>
                  <a:lnTo>
                    <a:pt x="1058" y="2210"/>
                  </a:lnTo>
                  <a:close/>
                  <a:moveTo>
                    <a:pt x="1099" y="4258"/>
                  </a:moveTo>
                  <a:lnTo>
                    <a:pt x="1091" y="4316"/>
                  </a:lnTo>
                  <a:lnTo>
                    <a:pt x="1085" y="4369"/>
                  </a:lnTo>
                  <a:lnTo>
                    <a:pt x="1079" y="4421"/>
                  </a:lnTo>
                  <a:lnTo>
                    <a:pt x="1075" y="4470"/>
                  </a:lnTo>
                  <a:lnTo>
                    <a:pt x="1072" y="4518"/>
                  </a:lnTo>
                  <a:lnTo>
                    <a:pt x="1071" y="4565"/>
                  </a:lnTo>
                  <a:lnTo>
                    <a:pt x="1070" y="4613"/>
                  </a:lnTo>
                  <a:lnTo>
                    <a:pt x="1070" y="4662"/>
                  </a:lnTo>
                  <a:lnTo>
                    <a:pt x="1070" y="4711"/>
                  </a:lnTo>
                  <a:lnTo>
                    <a:pt x="1067" y="4760"/>
                  </a:lnTo>
                  <a:lnTo>
                    <a:pt x="1064" y="4809"/>
                  </a:lnTo>
                  <a:lnTo>
                    <a:pt x="1061" y="4859"/>
                  </a:lnTo>
                  <a:lnTo>
                    <a:pt x="1057" y="4909"/>
                  </a:lnTo>
                  <a:lnTo>
                    <a:pt x="1055" y="4958"/>
                  </a:lnTo>
                  <a:lnTo>
                    <a:pt x="1053" y="5007"/>
                  </a:lnTo>
                  <a:lnTo>
                    <a:pt x="1054" y="5056"/>
                  </a:lnTo>
                  <a:lnTo>
                    <a:pt x="1055" y="5094"/>
                  </a:lnTo>
                  <a:lnTo>
                    <a:pt x="1055" y="5136"/>
                  </a:lnTo>
                  <a:lnTo>
                    <a:pt x="1054" y="5183"/>
                  </a:lnTo>
                  <a:lnTo>
                    <a:pt x="1053" y="5232"/>
                  </a:lnTo>
                  <a:lnTo>
                    <a:pt x="1049" y="5337"/>
                  </a:lnTo>
                  <a:lnTo>
                    <a:pt x="1043" y="5448"/>
                  </a:lnTo>
                  <a:lnTo>
                    <a:pt x="1037" y="5560"/>
                  </a:lnTo>
                  <a:lnTo>
                    <a:pt x="1027" y="5667"/>
                  </a:lnTo>
                  <a:lnTo>
                    <a:pt x="1023" y="5716"/>
                  </a:lnTo>
                  <a:lnTo>
                    <a:pt x="1018" y="5763"/>
                  </a:lnTo>
                  <a:lnTo>
                    <a:pt x="1013" y="5806"/>
                  </a:lnTo>
                  <a:lnTo>
                    <a:pt x="1008" y="5845"/>
                  </a:lnTo>
                  <a:lnTo>
                    <a:pt x="1001" y="5895"/>
                  </a:lnTo>
                  <a:lnTo>
                    <a:pt x="995" y="5945"/>
                  </a:lnTo>
                  <a:lnTo>
                    <a:pt x="991" y="5995"/>
                  </a:lnTo>
                  <a:lnTo>
                    <a:pt x="987" y="6045"/>
                  </a:lnTo>
                  <a:lnTo>
                    <a:pt x="985" y="6094"/>
                  </a:lnTo>
                  <a:lnTo>
                    <a:pt x="983" y="6143"/>
                  </a:lnTo>
                  <a:lnTo>
                    <a:pt x="982" y="6192"/>
                  </a:lnTo>
                  <a:lnTo>
                    <a:pt x="982" y="6240"/>
                  </a:lnTo>
                  <a:lnTo>
                    <a:pt x="981" y="6337"/>
                  </a:lnTo>
                  <a:lnTo>
                    <a:pt x="982" y="6433"/>
                  </a:lnTo>
                  <a:lnTo>
                    <a:pt x="982" y="6527"/>
                  </a:lnTo>
                  <a:lnTo>
                    <a:pt x="979" y="6621"/>
                  </a:lnTo>
                  <a:lnTo>
                    <a:pt x="979" y="6663"/>
                  </a:lnTo>
                  <a:lnTo>
                    <a:pt x="978" y="6711"/>
                  </a:lnTo>
                  <a:lnTo>
                    <a:pt x="977" y="6761"/>
                  </a:lnTo>
                  <a:lnTo>
                    <a:pt x="977" y="6814"/>
                  </a:lnTo>
                  <a:lnTo>
                    <a:pt x="977" y="6865"/>
                  </a:lnTo>
                  <a:lnTo>
                    <a:pt x="979" y="6915"/>
                  </a:lnTo>
                  <a:lnTo>
                    <a:pt x="982" y="6938"/>
                  </a:lnTo>
                  <a:lnTo>
                    <a:pt x="984" y="6958"/>
                  </a:lnTo>
                  <a:lnTo>
                    <a:pt x="986" y="6978"/>
                  </a:lnTo>
                  <a:lnTo>
                    <a:pt x="990" y="6995"/>
                  </a:lnTo>
                  <a:lnTo>
                    <a:pt x="995" y="7023"/>
                  </a:lnTo>
                  <a:lnTo>
                    <a:pt x="1003" y="7062"/>
                  </a:lnTo>
                  <a:lnTo>
                    <a:pt x="1011" y="7111"/>
                  </a:lnTo>
                  <a:lnTo>
                    <a:pt x="1019" y="7163"/>
                  </a:lnTo>
                  <a:lnTo>
                    <a:pt x="1026" y="7215"/>
                  </a:lnTo>
                  <a:lnTo>
                    <a:pt x="1032" y="7264"/>
                  </a:lnTo>
                  <a:lnTo>
                    <a:pt x="1033" y="7286"/>
                  </a:lnTo>
                  <a:lnTo>
                    <a:pt x="1034" y="7306"/>
                  </a:lnTo>
                  <a:lnTo>
                    <a:pt x="1034" y="7322"/>
                  </a:lnTo>
                  <a:lnTo>
                    <a:pt x="1033" y="7335"/>
                  </a:lnTo>
                  <a:lnTo>
                    <a:pt x="1018" y="7356"/>
                  </a:lnTo>
                  <a:lnTo>
                    <a:pt x="985" y="7400"/>
                  </a:lnTo>
                  <a:lnTo>
                    <a:pt x="951" y="7447"/>
                  </a:lnTo>
                  <a:lnTo>
                    <a:pt x="930" y="7476"/>
                  </a:lnTo>
                  <a:lnTo>
                    <a:pt x="925" y="7487"/>
                  </a:lnTo>
                  <a:lnTo>
                    <a:pt x="917" y="7509"/>
                  </a:lnTo>
                  <a:lnTo>
                    <a:pt x="905" y="7538"/>
                  </a:lnTo>
                  <a:lnTo>
                    <a:pt x="894" y="7570"/>
                  </a:lnTo>
                  <a:lnTo>
                    <a:pt x="882" y="7603"/>
                  </a:lnTo>
                  <a:lnTo>
                    <a:pt x="872" y="7631"/>
                  </a:lnTo>
                  <a:lnTo>
                    <a:pt x="865" y="7653"/>
                  </a:lnTo>
                  <a:lnTo>
                    <a:pt x="862" y="7664"/>
                  </a:lnTo>
                  <a:lnTo>
                    <a:pt x="860" y="7674"/>
                  </a:lnTo>
                  <a:lnTo>
                    <a:pt x="857" y="7699"/>
                  </a:lnTo>
                  <a:lnTo>
                    <a:pt x="857" y="7720"/>
                  </a:lnTo>
                  <a:lnTo>
                    <a:pt x="858" y="7730"/>
                  </a:lnTo>
                  <a:lnTo>
                    <a:pt x="859" y="7738"/>
                  </a:lnTo>
                  <a:lnTo>
                    <a:pt x="860" y="7746"/>
                  </a:lnTo>
                  <a:lnTo>
                    <a:pt x="863" y="7752"/>
                  </a:lnTo>
                  <a:lnTo>
                    <a:pt x="865" y="7759"/>
                  </a:lnTo>
                  <a:lnTo>
                    <a:pt x="867" y="7765"/>
                  </a:lnTo>
                  <a:lnTo>
                    <a:pt x="871" y="7770"/>
                  </a:lnTo>
                  <a:lnTo>
                    <a:pt x="874" y="7774"/>
                  </a:lnTo>
                  <a:lnTo>
                    <a:pt x="882" y="7782"/>
                  </a:lnTo>
                  <a:lnTo>
                    <a:pt x="891" y="7788"/>
                  </a:lnTo>
                  <a:lnTo>
                    <a:pt x="902" y="7794"/>
                  </a:lnTo>
                  <a:lnTo>
                    <a:pt x="912" y="7797"/>
                  </a:lnTo>
                  <a:lnTo>
                    <a:pt x="922" y="7802"/>
                  </a:lnTo>
                  <a:lnTo>
                    <a:pt x="933" y="7805"/>
                  </a:lnTo>
                  <a:lnTo>
                    <a:pt x="944" y="7808"/>
                  </a:lnTo>
                  <a:lnTo>
                    <a:pt x="954" y="7813"/>
                  </a:lnTo>
                  <a:lnTo>
                    <a:pt x="965" y="7819"/>
                  </a:lnTo>
                  <a:lnTo>
                    <a:pt x="974" y="7826"/>
                  </a:lnTo>
                  <a:lnTo>
                    <a:pt x="1177" y="7854"/>
                  </a:lnTo>
                  <a:lnTo>
                    <a:pt x="1230" y="7834"/>
                  </a:lnTo>
                  <a:lnTo>
                    <a:pt x="1266" y="7820"/>
                  </a:lnTo>
                  <a:lnTo>
                    <a:pt x="1281" y="7814"/>
                  </a:lnTo>
                  <a:lnTo>
                    <a:pt x="1293" y="7808"/>
                  </a:lnTo>
                  <a:lnTo>
                    <a:pt x="1302" y="7803"/>
                  </a:lnTo>
                  <a:lnTo>
                    <a:pt x="1310" y="7796"/>
                  </a:lnTo>
                  <a:lnTo>
                    <a:pt x="1316" y="7788"/>
                  </a:lnTo>
                  <a:lnTo>
                    <a:pt x="1320" y="7778"/>
                  </a:lnTo>
                  <a:lnTo>
                    <a:pt x="1325" y="7764"/>
                  </a:lnTo>
                  <a:lnTo>
                    <a:pt x="1328" y="7746"/>
                  </a:lnTo>
                  <a:lnTo>
                    <a:pt x="1335" y="7699"/>
                  </a:lnTo>
                  <a:lnTo>
                    <a:pt x="1345" y="7629"/>
                  </a:lnTo>
                  <a:lnTo>
                    <a:pt x="1348" y="7618"/>
                  </a:lnTo>
                  <a:lnTo>
                    <a:pt x="1351" y="7608"/>
                  </a:lnTo>
                  <a:lnTo>
                    <a:pt x="1356" y="7598"/>
                  </a:lnTo>
                  <a:lnTo>
                    <a:pt x="1361" y="7589"/>
                  </a:lnTo>
                  <a:lnTo>
                    <a:pt x="1375" y="7573"/>
                  </a:lnTo>
                  <a:lnTo>
                    <a:pt x="1390" y="7557"/>
                  </a:lnTo>
                  <a:lnTo>
                    <a:pt x="1404" y="7542"/>
                  </a:lnTo>
                  <a:lnTo>
                    <a:pt x="1416" y="7525"/>
                  </a:lnTo>
                  <a:lnTo>
                    <a:pt x="1422" y="7516"/>
                  </a:lnTo>
                  <a:lnTo>
                    <a:pt x="1425" y="7507"/>
                  </a:lnTo>
                  <a:lnTo>
                    <a:pt x="1429" y="7496"/>
                  </a:lnTo>
                  <a:lnTo>
                    <a:pt x="1430" y="7485"/>
                  </a:lnTo>
                  <a:lnTo>
                    <a:pt x="1433" y="7372"/>
                  </a:lnTo>
                  <a:lnTo>
                    <a:pt x="1449" y="7354"/>
                  </a:lnTo>
                  <a:lnTo>
                    <a:pt x="1463" y="7334"/>
                  </a:lnTo>
                  <a:lnTo>
                    <a:pt x="1477" y="7312"/>
                  </a:lnTo>
                  <a:lnTo>
                    <a:pt x="1489" y="7288"/>
                  </a:lnTo>
                  <a:lnTo>
                    <a:pt x="1501" y="7263"/>
                  </a:lnTo>
                  <a:lnTo>
                    <a:pt x="1510" y="7236"/>
                  </a:lnTo>
                  <a:lnTo>
                    <a:pt x="1514" y="7222"/>
                  </a:lnTo>
                  <a:lnTo>
                    <a:pt x="1518" y="7207"/>
                  </a:lnTo>
                  <a:lnTo>
                    <a:pt x="1521" y="7192"/>
                  </a:lnTo>
                  <a:lnTo>
                    <a:pt x="1524" y="7176"/>
                  </a:lnTo>
                  <a:lnTo>
                    <a:pt x="1534" y="7106"/>
                  </a:lnTo>
                  <a:lnTo>
                    <a:pt x="1535" y="7087"/>
                  </a:lnTo>
                  <a:lnTo>
                    <a:pt x="1534" y="7068"/>
                  </a:lnTo>
                  <a:lnTo>
                    <a:pt x="1532" y="7048"/>
                  </a:lnTo>
                  <a:lnTo>
                    <a:pt x="1527" y="7028"/>
                  </a:lnTo>
                  <a:lnTo>
                    <a:pt x="1516" y="6986"/>
                  </a:lnTo>
                  <a:lnTo>
                    <a:pt x="1502" y="6943"/>
                  </a:lnTo>
                  <a:lnTo>
                    <a:pt x="1495" y="6922"/>
                  </a:lnTo>
                  <a:lnTo>
                    <a:pt x="1489" y="6900"/>
                  </a:lnTo>
                  <a:lnTo>
                    <a:pt x="1484" y="6879"/>
                  </a:lnTo>
                  <a:lnTo>
                    <a:pt x="1479" y="6859"/>
                  </a:lnTo>
                  <a:lnTo>
                    <a:pt x="1477" y="6839"/>
                  </a:lnTo>
                  <a:lnTo>
                    <a:pt x="1476" y="6821"/>
                  </a:lnTo>
                  <a:lnTo>
                    <a:pt x="1477" y="6812"/>
                  </a:lnTo>
                  <a:lnTo>
                    <a:pt x="1478" y="6804"/>
                  </a:lnTo>
                  <a:lnTo>
                    <a:pt x="1479" y="6795"/>
                  </a:lnTo>
                  <a:lnTo>
                    <a:pt x="1481" y="6787"/>
                  </a:lnTo>
                  <a:lnTo>
                    <a:pt x="1544" y="6525"/>
                  </a:lnTo>
                  <a:lnTo>
                    <a:pt x="1548" y="6504"/>
                  </a:lnTo>
                  <a:lnTo>
                    <a:pt x="1548" y="6495"/>
                  </a:lnTo>
                  <a:lnTo>
                    <a:pt x="1549" y="6486"/>
                  </a:lnTo>
                  <a:lnTo>
                    <a:pt x="1548" y="6479"/>
                  </a:lnTo>
                  <a:lnTo>
                    <a:pt x="1547" y="6472"/>
                  </a:lnTo>
                  <a:lnTo>
                    <a:pt x="1543" y="6462"/>
                  </a:lnTo>
                  <a:lnTo>
                    <a:pt x="1539" y="6454"/>
                  </a:lnTo>
                  <a:lnTo>
                    <a:pt x="1534" y="6446"/>
                  </a:lnTo>
                  <a:lnTo>
                    <a:pt x="1530" y="6438"/>
                  </a:lnTo>
                  <a:lnTo>
                    <a:pt x="1529" y="6435"/>
                  </a:lnTo>
                  <a:lnTo>
                    <a:pt x="1528" y="6430"/>
                  </a:lnTo>
                  <a:lnTo>
                    <a:pt x="1528" y="6424"/>
                  </a:lnTo>
                  <a:lnTo>
                    <a:pt x="1528" y="6419"/>
                  </a:lnTo>
                  <a:lnTo>
                    <a:pt x="1532" y="6398"/>
                  </a:lnTo>
                  <a:lnTo>
                    <a:pt x="1539" y="6358"/>
                  </a:lnTo>
                  <a:lnTo>
                    <a:pt x="1547" y="6320"/>
                  </a:lnTo>
                  <a:lnTo>
                    <a:pt x="1557" y="6284"/>
                  </a:lnTo>
                  <a:lnTo>
                    <a:pt x="1569" y="6247"/>
                  </a:lnTo>
                  <a:lnTo>
                    <a:pt x="1582" y="6214"/>
                  </a:lnTo>
                  <a:lnTo>
                    <a:pt x="1596" y="6181"/>
                  </a:lnTo>
                  <a:lnTo>
                    <a:pt x="1609" y="6149"/>
                  </a:lnTo>
                  <a:lnTo>
                    <a:pt x="1623" y="6118"/>
                  </a:lnTo>
                  <a:lnTo>
                    <a:pt x="1651" y="6060"/>
                  </a:lnTo>
                  <a:lnTo>
                    <a:pt x="1675" y="6005"/>
                  </a:lnTo>
                  <a:lnTo>
                    <a:pt x="1686" y="5979"/>
                  </a:lnTo>
                  <a:lnTo>
                    <a:pt x="1694" y="5952"/>
                  </a:lnTo>
                  <a:lnTo>
                    <a:pt x="1701" y="5928"/>
                  </a:lnTo>
                  <a:lnTo>
                    <a:pt x="1705" y="5903"/>
                  </a:lnTo>
                  <a:lnTo>
                    <a:pt x="1713" y="5845"/>
                  </a:lnTo>
                  <a:lnTo>
                    <a:pt x="1721" y="5768"/>
                  </a:lnTo>
                  <a:lnTo>
                    <a:pt x="1729" y="5680"/>
                  </a:lnTo>
                  <a:lnTo>
                    <a:pt x="1739" y="5589"/>
                  </a:lnTo>
                  <a:lnTo>
                    <a:pt x="1749" y="5500"/>
                  </a:lnTo>
                  <a:lnTo>
                    <a:pt x="1758" y="5421"/>
                  </a:lnTo>
                  <a:lnTo>
                    <a:pt x="1764" y="5388"/>
                  </a:lnTo>
                  <a:lnTo>
                    <a:pt x="1768" y="5359"/>
                  </a:lnTo>
                  <a:lnTo>
                    <a:pt x="1774" y="5337"/>
                  </a:lnTo>
                  <a:lnTo>
                    <a:pt x="1779" y="5321"/>
                  </a:lnTo>
                  <a:lnTo>
                    <a:pt x="1799" y="5273"/>
                  </a:lnTo>
                  <a:lnTo>
                    <a:pt x="1820" y="5224"/>
                  </a:lnTo>
                  <a:lnTo>
                    <a:pt x="1839" y="5175"/>
                  </a:lnTo>
                  <a:lnTo>
                    <a:pt x="1859" y="5126"/>
                  </a:lnTo>
                  <a:lnTo>
                    <a:pt x="1878" y="5077"/>
                  </a:lnTo>
                  <a:lnTo>
                    <a:pt x="1898" y="5027"/>
                  </a:lnTo>
                  <a:lnTo>
                    <a:pt x="1916" y="4977"/>
                  </a:lnTo>
                  <a:lnTo>
                    <a:pt x="1934" y="4927"/>
                  </a:lnTo>
                  <a:lnTo>
                    <a:pt x="1952" y="4877"/>
                  </a:lnTo>
                  <a:lnTo>
                    <a:pt x="1971" y="4826"/>
                  </a:lnTo>
                  <a:lnTo>
                    <a:pt x="1989" y="4776"/>
                  </a:lnTo>
                  <a:lnTo>
                    <a:pt x="2006" y="4726"/>
                  </a:lnTo>
                  <a:lnTo>
                    <a:pt x="2024" y="4674"/>
                  </a:lnTo>
                  <a:lnTo>
                    <a:pt x="2042" y="4623"/>
                  </a:lnTo>
                  <a:lnTo>
                    <a:pt x="2060" y="4572"/>
                  </a:lnTo>
                  <a:lnTo>
                    <a:pt x="2077" y="4520"/>
                  </a:lnTo>
                  <a:lnTo>
                    <a:pt x="2263" y="4809"/>
                  </a:lnTo>
                  <a:lnTo>
                    <a:pt x="2269" y="4816"/>
                  </a:lnTo>
                  <a:lnTo>
                    <a:pt x="2275" y="4825"/>
                  </a:lnTo>
                  <a:lnTo>
                    <a:pt x="2282" y="4838"/>
                  </a:lnTo>
                  <a:lnTo>
                    <a:pt x="2289" y="4853"/>
                  </a:lnTo>
                  <a:lnTo>
                    <a:pt x="2303" y="4888"/>
                  </a:lnTo>
                  <a:lnTo>
                    <a:pt x="2318" y="4931"/>
                  </a:lnTo>
                  <a:lnTo>
                    <a:pt x="2335" y="4980"/>
                  </a:lnTo>
                  <a:lnTo>
                    <a:pt x="2351" y="5035"/>
                  </a:lnTo>
                  <a:lnTo>
                    <a:pt x="2369" y="5093"/>
                  </a:lnTo>
                  <a:lnTo>
                    <a:pt x="2386" y="5152"/>
                  </a:lnTo>
                  <a:lnTo>
                    <a:pt x="2419" y="5276"/>
                  </a:lnTo>
                  <a:lnTo>
                    <a:pt x="2447" y="5392"/>
                  </a:lnTo>
                  <a:lnTo>
                    <a:pt x="2460" y="5445"/>
                  </a:lnTo>
                  <a:lnTo>
                    <a:pt x="2470" y="5492"/>
                  </a:lnTo>
                  <a:lnTo>
                    <a:pt x="2479" y="5533"/>
                  </a:lnTo>
                  <a:lnTo>
                    <a:pt x="2485" y="5565"/>
                  </a:lnTo>
                  <a:lnTo>
                    <a:pt x="2496" y="5622"/>
                  </a:lnTo>
                  <a:lnTo>
                    <a:pt x="2506" y="5675"/>
                  </a:lnTo>
                  <a:lnTo>
                    <a:pt x="2517" y="5724"/>
                  </a:lnTo>
                  <a:lnTo>
                    <a:pt x="2530" y="5772"/>
                  </a:lnTo>
                  <a:lnTo>
                    <a:pt x="2542" y="5817"/>
                  </a:lnTo>
                  <a:lnTo>
                    <a:pt x="2557" y="5863"/>
                  </a:lnTo>
                  <a:lnTo>
                    <a:pt x="2572" y="5910"/>
                  </a:lnTo>
                  <a:lnTo>
                    <a:pt x="2589" y="5958"/>
                  </a:lnTo>
                  <a:lnTo>
                    <a:pt x="2601" y="5990"/>
                  </a:lnTo>
                  <a:lnTo>
                    <a:pt x="2609" y="6020"/>
                  </a:lnTo>
                  <a:lnTo>
                    <a:pt x="2616" y="6046"/>
                  </a:lnTo>
                  <a:lnTo>
                    <a:pt x="2620" y="6070"/>
                  </a:lnTo>
                  <a:lnTo>
                    <a:pt x="2628" y="6113"/>
                  </a:lnTo>
                  <a:lnTo>
                    <a:pt x="2635" y="6151"/>
                  </a:lnTo>
                  <a:lnTo>
                    <a:pt x="2640" y="6169"/>
                  </a:lnTo>
                  <a:lnTo>
                    <a:pt x="2645" y="6187"/>
                  </a:lnTo>
                  <a:lnTo>
                    <a:pt x="2652" y="6204"/>
                  </a:lnTo>
                  <a:lnTo>
                    <a:pt x="2661" y="6222"/>
                  </a:lnTo>
                  <a:lnTo>
                    <a:pt x="2673" y="6241"/>
                  </a:lnTo>
                  <a:lnTo>
                    <a:pt x="2686" y="6262"/>
                  </a:lnTo>
                  <a:lnTo>
                    <a:pt x="2705" y="6283"/>
                  </a:lnTo>
                  <a:lnTo>
                    <a:pt x="2725" y="6307"/>
                  </a:lnTo>
                  <a:lnTo>
                    <a:pt x="2730" y="6331"/>
                  </a:lnTo>
                  <a:lnTo>
                    <a:pt x="2733" y="6355"/>
                  </a:lnTo>
                  <a:lnTo>
                    <a:pt x="2737" y="6379"/>
                  </a:lnTo>
                  <a:lnTo>
                    <a:pt x="2741" y="6403"/>
                  </a:lnTo>
                  <a:lnTo>
                    <a:pt x="2746" y="6425"/>
                  </a:lnTo>
                  <a:lnTo>
                    <a:pt x="2750" y="6448"/>
                  </a:lnTo>
                  <a:lnTo>
                    <a:pt x="2756" y="6471"/>
                  </a:lnTo>
                  <a:lnTo>
                    <a:pt x="2764" y="6493"/>
                  </a:lnTo>
                  <a:lnTo>
                    <a:pt x="2766" y="6502"/>
                  </a:lnTo>
                  <a:lnTo>
                    <a:pt x="2768" y="6511"/>
                  </a:lnTo>
                  <a:lnTo>
                    <a:pt x="2769" y="6520"/>
                  </a:lnTo>
                  <a:lnTo>
                    <a:pt x="2769" y="6528"/>
                  </a:lnTo>
                  <a:lnTo>
                    <a:pt x="2768" y="6548"/>
                  </a:lnTo>
                  <a:lnTo>
                    <a:pt x="2765" y="6567"/>
                  </a:lnTo>
                  <a:lnTo>
                    <a:pt x="2763" y="6588"/>
                  </a:lnTo>
                  <a:lnTo>
                    <a:pt x="2762" y="6611"/>
                  </a:lnTo>
                  <a:lnTo>
                    <a:pt x="2761" y="6623"/>
                  </a:lnTo>
                  <a:lnTo>
                    <a:pt x="2762" y="6636"/>
                  </a:lnTo>
                  <a:lnTo>
                    <a:pt x="2763" y="6651"/>
                  </a:lnTo>
                  <a:lnTo>
                    <a:pt x="2765" y="6664"/>
                  </a:lnTo>
                  <a:lnTo>
                    <a:pt x="2770" y="6693"/>
                  </a:lnTo>
                  <a:lnTo>
                    <a:pt x="2773" y="6720"/>
                  </a:lnTo>
                  <a:lnTo>
                    <a:pt x="2776" y="6745"/>
                  </a:lnTo>
                  <a:lnTo>
                    <a:pt x="2778" y="6771"/>
                  </a:lnTo>
                  <a:lnTo>
                    <a:pt x="2781" y="6817"/>
                  </a:lnTo>
                  <a:lnTo>
                    <a:pt x="2782" y="6862"/>
                  </a:lnTo>
                  <a:lnTo>
                    <a:pt x="2785" y="6905"/>
                  </a:lnTo>
                  <a:lnTo>
                    <a:pt x="2787" y="6948"/>
                  </a:lnTo>
                  <a:lnTo>
                    <a:pt x="2790" y="6991"/>
                  </a:lnTo>
                  <a:lnTo>
                    <a:pt x="2796" y="7036"/>
                  </a:lnTo>
                  <a:lnTo>
                    <a:pt x="2813" y="7138"/>
                  </a:lnTo>
                  <a:lnTo>
                    <a:pt x="2906" y="7422"/>
                  </a:lnTo>
                  <a:lnTo>
                    <a:pt x="2893" y="7426"/>
                  </a:lnTo>
                  <a:lnTo>
                    <a:pt x="2903" y="7477"/>
                  </a:lnTo>
                  <a:lnTo>
                    <a:pt x="2905" y="7487"/>
                  </a:lnTo>
                  <a:lnTo>
                    <a:pt x="2911" y="7498"/>
                  </a:lnTo>
                  <a:lnTo>
                    <a:pt x="2916" y="7508"/>
                  </a:lnTo>
                  <a:lnTo>
                    <a:pt x="2924" y="7517"/>
                  </a:lnTo>
                  <a:lnTo>
                    <a:pt x="2933" y="7526"/>
                  </a:lnTo>
                  <a:lnTo>
                    <a:pt x="2945" y="7535"/>
                  </a:lnTo>
                  <a:lnTo>
                    <a:pt x="2955" y="7543"/>
                  </a:lnTo>
                  <a:lnTo>
                    <a:pt x="2968" y="7550"/>
                  </a:lnTo>
                  <a:lnTo>
                    <a:pt x="2980" y="7557"/>
                  </a:lnTo>
                  <a:lnTo>
                    <a:pt x="2993" y="7563"/>
                  </a:lnTo>
                  <a:lnTo>
                    <a:pt x="3005" y="7567"/>
                  </a:lnTo>
                  <a:lnTo>
                    <a:pt x="3019" y="7571"/>
                  </a:lnTo>
                  <a:lnTo>
                    <a:pt x="3032" y="7573"/>
                  </a:lnTo>
                  <a:lnTo>
                    <a:pt x="3043" y="7575"/>
                  </a:lnTo>
                  <a:lnTo>
                    <a:pt x="3055" y="7575"/>
                  </a:lnTo>
                  <a:lnTo>
                    <a:pt x="3065" y="7574"/>
                  </a:lnTo>
                  <a:lnTo>
                    <a:pt x="3126" y="7564"/>
                  </a:lnTo>
                  <a:lnTo>
                    <a:pt x="3132" y="7580"/>
                  </a:lnTo>
                  <a:lnTo>
                    <a:pt x="3137" y="7595"/>
                  </a:lnTo>
                  <a:lnTo>
                    <a:pt x="3142" y="7608"/>
                  </a:lnTo>
                  <a:lnTo>
                    <a:pt x="3144" y="7622"/>
                  </a:lnTo>
                  <a:lnTo>
                    <a:pt x="3150" y="7645"/>
                  </a:lnTo>
                  <a:lnTo>
                    <a:pt x="3154" y="7664"/>
                  </a:lnTo>
                  <a:lnTo>
                    <a:pt x="3156" y="7674"/>
                  </a:lnTo>
                  <a:lnTo>
                    <a:pt x="3161" y="7682"/>
                  </a:lnTo>
                  <a:lnTo>
                    <a:pt x="3166" y="7690"/>
                  </a:lnTo>
                  <a:lnTo>
                    <a:pt x="3172" y="7698"/>
                  </a:lnTo>
                  <a:lnTo>
                    <a:pt x="3180" y="7704"/>
                  </a:lnTo>
                  <a:lnTo>
                    <a:pt x="3190" y="7712"/>
                  </a:lnTo>
                  <a:lnTo>
                    <a:pt x="3201" y="7719"/>
                  </a:lnTo>
                  <a:lnTo>
                    <a:pt x="3216" y="7726"/>
                  </a:lnTo>
                  <a:lnTo>
                    <a:pt x="3235" y="7735"/>
                  </a:lnTo>
                  <a:lnTo>
                    <a:pt x="3256" y="7742"/>
                  </a:lnTo>
                  <a:lnTo>
                    <a:pt x="3279" y="7749"/>
                  </a:lnTo>
                  <a:lnTo>
                    <a:pt x="3303" y="7755"/>
                  </a:lnTo>
                  <a:lnTo>
                    <a:pt x="3328" y="7758"/>
                  </a:lnTo>
                  <a:lnTo>
                    <a:pt x="3354" y="7760"/>
                  </a:lnTo>
                  <a:lnTo>
                    <a:pt x="3367" y="7760"/>
                  </a:lnTo>
                  <a:lnTo>
                    <a:pt x="3380" y="7759"/>
                  </a:lnTo>
                  <a:lnTo>
                    <a:pt x="3395" y="7758"/>
                  </a:lnTo>
                  <a:lnTo>
                    <a:pt x="3409" y="7756"/>
                  </a:lnTo>
                  <a:lnTo>
                    <a:pt x="3443" y="7750"/>
                  </a:lnTo>
                  <a:lnTo>
                    <a:pt x="3486" y="7741"/>
                  </a:lnTo>
                  <a:lnTo>
                    <a:pt x="3509" y="7736"/>
                  </a:lnTo>
                  <a:lnTo>
                    <a:pt x="3533" y="7730"/>
                  </a:lnTo>
                  <a:lnTo>
                    <a:pt x="3555" y="7724"/>
                  </a:lnTo>
                  <a:lnTo>
                    <a:pt x="3578" y="7716"/>
                  </a:lnTo>
                  <a:lnTo>
                    <a:pt x="3600" y="7709"/>
                  </a:lnTo>
                  <a:lnTo>
                    <a:pt x="3621" y="7700"/>
                  </a:lnTo>
                  <a:lnTo>
                    <a:pt x="3639" y="7691"/>
                  </a:lnTo>
                  <a:lnTo>
                    <a:pt x="3654" y="7682"/>
                  </a:lnTo>
                  <a:lnTo>
                    <a:pt x="3661" y="7677"/>
                  </a:lnTo>
                  <a:lnTo>
                    <a:pt x="3666" y="7671"/>
                  </a:lnTo>
                  <a:lnTo>
                    <a:pt x="3672" y="7666"/>
                  </a:lnTo>
                  <a:lnTo>
                    <a:pt x="3675" y="7661"/>
                  </a:lnTo>
                  <a:lnTo>
                    <a:pt x="3679" y="7655"/>
                  </a:lnTo>
                  <a:lnTo>
                    <a:pt x="3681" y="7650"/>
                  </a:lnTo>
                  <a:lnTo>
                    <a:pt x="3681" y="7643"/>
                  </a:lnTo>
                  <a:lnTo>
                    <a:pt x="3681" y="7637"/>
                  </a:lnTo>
                  <a:lnTo>
                    <a:pt x="3679" y="7627"/>
                  </a:lnTo>
                  <a:lnTo>
                    <a:pt x="3677" y="7613"/>
                  </a:lnTo>
                  <a:lnTo>
                    <a:pt x="3673" y="7599"/>
                  </a:lnTo>
                  <a:lnTo>
                    <a:pt x="3669" y="7587"/>
                  </a:lnTo>
                  <a:lnTo>
                    <a:pt x="3663" y="7573"/>
                  </a:lnTo>
                  <a:lnTo>
                    <a:pt x="3656" y="7560"/>
                  </a:lnTo>
                  <a:lnTo>
                    <a:pt x="3649" y="7547"/>
                  </a:lnTo>
                  <a:lnTo>
                    <a:pt x="3641" y="7534"/>
                  </a:lnTo>
                  <a:lnTo>
                    <a:pt x="3633" y="7522"/>
                  </a:lnTo>
                  <a:lnTo>
                    <a:pt x="3615" y="7496"/>
                  </a:lnTo>
                  <a:lnTo>
                    <a:pt x="3594" y="7472"/>
                  </a:lnTo>
                  <a:lnTo>
                    <a:pt x="3573" y="7448"/>
                  </a:lnTo>
                  <a:lnTo>
                    <a:pt x="3550" y="7426"/>
                  </a:lnTo>
                  <a:lnTo>
                    <a:pt x="3503" y="7382"/>
                  </a:lnTo>
                  <a:lnTo>
                    <a:pt x="3456" y="7341"/>
                  </a:lnTo>
                  <a:lnTo>
                    <a:pt x="3434" y="7323"/>
                  </a:lnTo>
                  <a:lnTo>
                    <a:pt x="3414" y="7304"/>
                  </a:lnTo>
                  <a:lnTo>
                    <a:pt x="3395" y="7287"/>
                  </a:lnTo>
                  <a:lnTo>
                    <a:pt x="3379" y="7271"/>
                  </a:lnTo>
                  <a:lnTo>
                    <a:pt x="3382" y="7238"/>
                  </a:lnTo>
                  <a:lnTo>
                    <a:pt x="3386" y="7197"/>
                  </a:lnTo>
                  <a:lnTo>
                    <a:pt x="3392" y="7151"/>
                  </a:lnTo>
                  <a:lnTo>
                    <a:pt x="3398" y="7103"/>
                  </a:lnTo>
                  <a:lnTo>
                    <a:pt x="3403" y="7056"/>
                  </a:lnTo>
                  <a:lnTo>
                    <a:pt x="3407" y="7013"/>
                  </a:lnTo>
                  <a:lnTo>
                    <a:pt x="3409" y="6978"/>
                  </a:lnTo>
                  <a:lnTo>
                    <a:pt x="3409" y="6952"/>
                  </a:lnTo>
                  <a:lnTo>
                    <a:pt x="3403" y="6901"/>
                  </a:lnTo>
                  <a:lnTo>
                    <a:pt x="3396" y="6851"/>
                  </a:lnTo>
                  <a:lnTo>
                    <a:pt x="3388" y="6804"/>
                  </a:lnTo>
                  <a:lnTo>
                    <a:pt x="3382" y="6758"/>
                  </a:lnTo>
                  <a:lnTo>
                    <a:pt x="3375" y="6712"/>
                  </a:lnTo>
                  <a:lnTo>
                    <a:pt x="3369" y="6667"/>
                  </a:lnTo>
                  <a:lnTo>
                    <a:pt x="3364" y="6621"/>
                  </a:lnTo>
                  <a:lnTo>
                    <a:pt x="3363" y="6572"/>
                  </a:lnTo>
                  <a:lnTo>
                    <a:pt x="3362" y="6539"/>
                  </a:lnTo>
                  <a:lnTo>
                    <a:pt x="3360" y="6500"/>
                  </a:lnTo>
                  <a:lnTo>
                    <a:pt x="3356" y="6456"/>
                  </a:lnTo>
                  <a:lnTo>
                    <a:pt x="3352" y="6409"/>
                  </a:lnTo>
                  <a:lnTo>
                    <a:pt x="3340" y="6307"/>
                  </a:lnTo>
                  <a:lnTo>
                    <a:pt x="3327" y="6197"/>
                  </a:lnTo>
                  <a:lnTo>
                    <a:pt x="3311" y="6087"/>
                  </a:lnTo>
                  <a:lnTo>
                    <a:pt x="3296" y="5984"/>
                  </a:lnTo>
                  <a:lnTo>
                    <a:pt x="3281" y="5892"/>
                  </a:lnTo>
                  <a:lnTo>
                    <a:pt x="3270" y="5819"/>
                  </a:lnTo>
                  <a:lnTo>
                    <a:pt x="3252" y="5723"/>
                  </a:lnTo>
                  <a:lnTo>
                    <a:pt x="3235" y="5624"/>
                  </a:lnTo>
                  <a:lnTo>
                    <a:pt x="3218" y="5526"/>
                  </a:lnTo>
                  <a:lnTo>
                    <a:pt x="3201" y="5427"/>
                  </a:lnTo>
                  <a:lnTo>
                    <a:pt x="3185" y="5329"/>
                  </a:lnTo>
                  <a:lnTo>
                    <a:pt x="3171" y="5232"/>
                  </a:lnTo>
                  <a:lnTo>
                    <a:pt x="3159" y="5137"/>
                  </a:lnTo>
                  <a:lnTo>
                    <a:pt x="3150" y="5046"/>
                  </a:lnTo>
                  <a:lnTo>
                    <a:pt x="3144" y="5001"/>
                  </a:lnTo>
                  <a:lnTo>
                    <a:pt x="3135" y="4953"/>
                  </a:lnTo>
                  <a:lnTo>
                    <a:pt x="3124" y="4903"/>
                  </a:lnTo>
                  <a:lnTo>
                    <a:pt x="3114" y="4852"/>
                  </a:lnTo>
                  <a:lnTo>
                    <a:pt x="3104" y="4801"/>
                  </a:lnTo>
                  <a:lnTo>
                    <a:pt x="3096" y="4752"/>
                  </a:lnTo>
                  <a:lnTo>
                    <a:pt x="3092" y="4728"/>
                  </a:lnTo>
                  <a:lnTo>
                    <a:pt x="3090" y="4705"/>
                  </a:lnTo>
                  <a:lnTo>
                    <a:pt x="3089" y="4684"/>
                  </a:lnTo>
                  <a:lnTo>
                    <a:pt x="3089" y="4663"/>
                  </a:lnTo>
                  <a:lnTo>
                    <a:pt x="3009" y="3868"/>
                  </a:lnTo>
                  <a:lnTo>
                    <a:pt x="3023" y="3368"/>
                  </a:lnTo>
                  <a:lnTo>
                    <a:pt x="3028" y="3366"/>
                  </a:lnTo>
                  <a:lnTo>
                    <a:pt x="3033" y="3366"/>
                  </a:lnTo>
                  <a:lnTo>
                    <a:pt x="3039" y="3366"/>
                  </a:lnTo>
                  <a:lnTo>
                    <a:pt x="3044" y="3366"/>
                  </a:lnTo>
                  <a:lnTo>
                    <a:pt x="3056" y="3368"/>
                  </a:lnTo>
                  <a:lnTo>
                    <a:pt x="3069" y="3373"/>
                  </a:lnTo>
                  <a:lnTo>
                    <a:pt x="3104" y="3386"/>
                  </a:lnTo>
                  <a:lnTo>
                    <a:pt x="3152" y="3407"/>
                  </a:lnTo>
                  <a:lnTo>
                    <a:pt x="3169" y="3414"/>
                  </a:lnTo>
                  <a:lnTo>
                    <a:pt x="3185" y="3420"/>
                  </a:lnTo>
                  <a:lnTo>
                    <a:pt x="3201" y="3423"/>
                  </a:lnTo>
                  <a:lnTo>
                    <a:pt x="3216" y="3425"/>
                  </a:lnTo>
                  <a:lnTo>
                    <a:pt x="3224" y="3426"/>
                  </a:lnTo>
                  <a:lnTo>
                    <a:pt x="3232" y="3425"/>
                  </a:lnTo>
                  <a:lnTo>
                    <a:pt x="3239" y="3425"/>
                  </a:lnTo>
                  <a:lnTo>
                    <a:pt x="3247" y="3423"/>
                  </a:lnTo>
                  <a:lnTo>
                    <a:pt x="3255" y="3421"/>
                  </a:lnTo>
                  <a:lnTo>
                    <a:pt x="3263" y="3418"/>
                  </a:lnTo>
                  <a:lnTo>
                    <a:pt x="3271" y="3415"/>
                  </a:lnTo>
                  <a:lnTo>
                    <a:pt x="3279" y="3410"/>
                  </a:lnTo>
                  <a:lnTo>
                    <a:pt x="3304" y="3396"/>
                  </a:lnTo>
                  <a:lnTo>
                    <a:pt x="3321" y="3388"/>
                  </a:lnTo>
                  <a:lnTo>
                    <a:pt x="3328" y="3385"/>
                  </a:lnTo>
                  <a:lnTo>
                    <a:pt x="3332" y="3383"/>
                  </a:lnTo>
                  <a:lnTo>
                    <a:pt x="3337" y="3383"/>
                  </a:lnTo>
                  <a:lnTo>
                    <a:pt x="3342" y="3383"/>
                  </a:lnTo>
                  <a:lnTo>
                    <a:pt x="3350" y="3383"/>
                  </a:lnTo>
                  <a:lnTo>
                    <a:pt x="3360" y="3384"/>
                  </a:lnTo>
                  <a:lnTo>
                    <a:pt x="3375" y="3382"/>
                  </a:lnTo>
                  <a:lnTo>
                    <a:pt x="3396" y="3376"/>
                  </a:lnTo>
                  <a:lnTo>
                    <a:pt x="3420" y="3349"/>
                  </a:lnTo>
                  <a:lnTo>
                    <a:pt x="3432" y="3333"/>
                  </a:lnTo>
                  <a:lnTo>
                    <a:pt x="3443" y="3316"/>
                  </a:lnTo>
                  <a:lnTo>
                    <a:pt x="3454" y="3297"/>
                  </a:lnTo>
                  <a:lnTo>
                    <a:pt x="3464" y="3279"/>
                  </a:lnTo>
                  <a:lnTo>
                    <a:pt x="3483" y="3241"/>
                  </a:lnTo>
                  <a:lnTo>
                    <a:pt x="3504" y="3202"/>
                  </a:lnTo>
                  <a:lnTo>
                    <a:pt x="3526" y="3164"/>
                  </a:lnTo>
                  <a:lnTo>
                    <a:pt x="3549" y="3124"/>
                  </a:lnTo>
                  <a:lnTo>
                    <a:pt x="3561" y="3104"/>
                  </a:lnTo>
                  <a:lnTo>
                    <a:pt x="3574" y="3085"/>
                  </a:lnTo>
                  <a:lnTo>
                    <a:pt x="3587" y="3066"/>
                  </a:lnTo>
                  <a:lnTo>
                    <a:pt x="3602" y="3048"/>
                  </a:lnTo>
                  <a:lnTo>
                    <a:pt x="3713" y="2918"/>
                  </a:lnTo>
                  <a:lnTo>
                    <a:pt x="3898" y="2408"/>
                  </a:lnTo>
                  <a:lnTo>
                    <a:pt x="3903" y="2399"/>
                  </a:lnTo>
                  <a:lnTo>
                    <a:pt x="3903" y="2385"/>
                  </a:lnTo>
                  <a:lnTo>
                    <a:pt x="3900" y="2368"/>
                  </a:lnTo>
                  <a:lnTo>
                    <a:pt x="3892" y="2346"/>
                  </a:lnTo>
                  <a:lnTo>
                    <a:pt x="3881" y="2322"/>
                  </a:lnTo>
                  <a:lnTo>
                    <a:pt x="3866" y="2295"/>
                  </a:lnTo>
                  <a:lnTo>
                    <a:pt x="3849" y="2264"/>
                  </a:lnTo>
                  <a:lnTo>
                    <a:pt x="3830" y="2231"/>
                  </a:lnTo>
                  <a:lnTo>
                    <a:pt x="3807" y="2195"/>
                  </a:lnTo>
                  <a:lnTo>
                    <a:pt x="3783" y="2158"/>
                  </a:lnTo>
                  <a:lnTo>
                    <a:pt x="3756" y="2118"/>
                  </a:lnTo>
                  <a:lnTo>
                    <a:pt x="3727" y="2077"/>
                  </a:lnTo>
                  <a:lnTo>
                    <a:pt x="3665" y="1990"/>
                  </a:lnTo>
                  <a:lnTo>
                    <a:pt x="3598" y="1899"/>
                  </a:lnTo>
                  <a:lnTo>
                    <a:pt x="3528" y="1806"/>
                  </a:lnTo>
                  <a:lnTo>
                    <a:pt x="3456" y="1712"/>
                  </a:lnTo>
                  <a:lnTo>
                    <a:pt x="3385" y="1621"/>
                  </a:lnTo>
                  <a:lnTo>
                    <a:pt x="3316" y="1533"/>
                  </a:lnTo>
                  <a:lnTo>
                    <a:pt x="3252" y="1449"/>
                  </a:lnTo>
                  <a:lnTo>
                    <a:pt x="3194" y="1374"/>
                  </a:lnTo>
                  <a:lnTo>
                    <a:pt x="3143" y="1307"/>
                  </a:lnTo>
                  <a:lnTo>
                    <a:pt x="3101" y="1251"/>
                  </a:lnTo>
                  <a:lnTo>
                    <a:pt x="3082" y="1227"/>
                  </a:lnTo>
                  <a:lnTo>
                    <a:pt x="3064" y="1205"/>
                  </a:lnTo>
                  <a:lnTo>
                    <a:pt x="3045" y="1183"/>
                  </a:lnTo>
                  <a:lnTo>
                    <a:pt x="3027" y="1162"/>
                  </a:lnTo>
                  <a:lnTo>
                    <a:pt x="3010" y="1143"/>
                  </a:lnTo>
                  <a:lnTo>
                    <a:pt x="2991" y="1126"/>
                  </a:lnTo>
                  <a:lnTo>
                    <a:pt x="2972" y="1109"/>
                  </a:lnTo>
                  <a:lnTo>
                    <a:pt x="2953" y="1094"/>
                  </a:lnTo>
                  <a:lnTo>
                    <a:pt x="2932" y="1080"/>
                  </a:lnTo>
                  <a:lnTo>
                    <a:pt x="2911" y="1067"/>
                  </a:lnTo>
                  <a:lnTo>
                    <a:pt x="2889" y="1056"/>
                  </a:lnTo>
                  <a:lnTo>
                    <a:pt x="2865" y="1046"/>
                  </a:lnTo>
                  <a:lnTo>
                    <a:pt x="2839" y="1038"/>
                  </a:lnTo>
                  <a:lnTo>
                    <a:pt x="2812" y="1030"/>
                  </a:lnTo>
                  <a:lnTo>
                    <a:pt x="2782" y="1024"/>
                  </a:lnTo>
                  <a:lnTo>
                    <a:pt x="2752" y="1019"/>
                  </a:lnTo>
                  <a:lnTo>
                    <a:pt x="2725" y="1016"/>
                  </a:lnTo>
                  <a:lnTo>
                    <a:pt x="2692" y="1013"/>
                  </a:lnTo>
                  <a:lnTo>
                    <a:pt x="2657" y="1010"/>
                  </a:lnTo>
                  <a:lnTo>
                    <a:pt x="2618" y="1007"/>
                  </a:lnTo>
                  <a:lnTo>
                    <a:pt x="2580" y="1006"/>
                  </a:lnTo>
                  <a:lnTo>
                    <a:pt x="2544" y="1006"/>
                  </a:lnTo>
                  <a:lnTo>
                    <a:pt x="2526" y="1006"/>
                  </a:lnTo>
                  <a:lnTo>
                    <a:pt x="2510" y="1007"/>
                  </a:lnTo>
                  <a:lnTo>
                    <a:pt x="2496" y="1008"/>
                  </a:lnTo>
                  <a:lnTo>
                    <a:pt x="2482" y="1010"/>
                  </a:lnTo>
                  <a:lnTo>
                    <a:pt x="2465" y="1013"/>
                  </a:lnTo>
                  <a:lnTo>
                    <a:pt x="2449" y="1014"/>
                  </a:lnTo>
                  <a:lnTo>
                    <a:pt x="2434" y="1014"/>
                  </a:lnTo>
                  <a:lnTo>
                    <a:pt x="2419" y="1013"/>
                  </a:lnTo>
                  <a:lnTo>
                    <a:pt x="2391" y="1007"/>
                  </a:lnTo>
                  <a:lnTo>
                    <a:pt x="2366" y="1000"/>
                  </a:lnTo>
                  <a:lnTo>
                    <a:pt x="2342" y="994"/>
                  </a:lnTo>
                  <a:lnTo>
                    <a:pt x="2318" y="989"/>
                  </a:lnTo>
                  <a:lnTo>
                    <a:pt x="2307" y="987"/>
                  </a:lnTo>
                  <a:lnTo>
                    <a:pt x="2294" y="986"/>
                  </a:lnTo>
                  <a:lnTo>
                    <a:pt x="2282" y="987"/>
                  </a:lnTo>
                  <a:lnTo>
                    <a:pt x="2269" y="990"/>
                  </a:lnTo>
                  <a:lnTo>
                    <a:pt x="2253" y="961"/>
                  </a:lnTo>
                  <a:lnTo>
                    <a:pt x="2234" y="923"/>
                  </a:lnTo>
                  <a:lnTo>
                    <a:pt x="2226" y="904"/>
                  </a:lnTo>
                  <a:lnTo>
                    <a:pt x="2218" y="885"/>
                  </a:lnTo>
                  <a:lnTo>
                    <a:pt x="2215" y="875"/>
                  </a:lnTo>
                  <a:lnTo>
                    <a:pt x="2213" y="867"/>
                  </a:lnTo>
                  <a:lnTo>
                    <a:pt x="2212" y="859"/>
                  </a:lnTo>
                  <a:lnTo>
                    <a:pt x="2211" y="851"/>
                  </a:lnTo>
                  <a:lnTo>
                    <a:pt x="2211" y="806"/>
                  </a:lnTo>
                  <a:lnTo>
                    <a:pt x="2212" y="789"/>
                  </a:lnTo>
                  <a:lnTo>
                    <a:pt x="2213" y="775"/>
                  </a:lnTo>
                  <a:lnTo>
                    <a:pt x="2215" y="762"/>
                  </a:lnTo>
                  <a:lnTo>
                    <a:pt x="2219" y="751"/>
                  </a:lnTo>
                  <a:lnTo>
                    <a:pt x="2227" y="729"/>
                  </a:lnTo>
                  <a:lnTo>
                    <a:pt x="2234" y="702"/>
                  </a:lnTo>
                  <a:lnTo>
                    <a:pt x="2269" y="713"/>
                  </a:lnTo>
                  <a:lnTo>
                    <a:pt x="2270" y="700"/>
                  </a:lnTo>
                  <a:lnTo>
                    <a:pt x="2273" y="689"/>
                  </a:lnTo>
                  <a:lnTo>
                    <a:pt x="2275" y="679"/>
                  </a:lnTo>
                  <a:lnTo>
                    <a:pt x="2278" y="668"/>
                  </a:lnTo>
                  <a:lnTo>
                    <a:pt x="2286" y="648"/>
                  </a:lnTo>
                  <a:lnTo>
                    <a:pt x="2294" y="626"/>
                  </a:lnTo>
                  <a:lnTo>
                    <a:pt x="2301" y="604"/>
                  </a:lnTo>
                  <a:lnTo>
                    <a:pt x="2308" y="579"/>
                  </a:lnTo>
                  <a:lnTo>
                    <a:pt x="2311" y="566"/>
                  </a:lnTo>
                  <a:lnTo>
                    <a:pt x="2313" y="551"/>
                  </a:lnTo>
                  <a:lnTo>
                    <a:pt x="2314" y="535"/>
                  </a:lnTo>
                  <a:lnTo>
                    <a:pt x="2315" y="518"/>
                  </a:lnTo>
                  <a:lnTo>
                    <a:pt x="2315" y="483"/>
                  </a:lnTo>
                  <a:lnTo>
                    <a:pt x="2292" y="483"/>
                  </a:lnTo>
                  <a:lnTo>
                    <a:pt x="2291" y="433"/>
                  </a:lnTo>
                  <a:lnTo>
                    <a:pt x="2289" y="384"/>
                  </a:lnTo>
                  <a:lnTo>
                    <a:pt x="2286" y="360"/>
                  </a:lnTo>
                  <a:lnTo>
                    <a:pt x="2284" y="338"/>
                  </a:lnTo>
                  <a:lnTo>
                    <a:pt x="2281" y="315"/>
                  </a:lnTo>
                  <a:lnTo>
                    <a:pt x="2277" y="294"/>
                  </a:lnTo>
                  <a:lnTo>
                    <a:pt x="2271" y="273"/>
                  </a:lnTo>
                  <a:lnTo>
                    <a:pt x="2267" y="254"/>
                  </a:lnTo>
                  <a:lnTo>
                    <a:pt x="2260" y="234"/>
                  </a:lnTo>
                  <a:lnTo>
                    <a:pt x="2253" y="215"/>
                  </a:lnTo>
                  <a:lnTo>
                    <a:pt x="2244" y="196"/>
                  </a:lnTo>
                  <a:lnTo>
                    <a:pt x="2235" y="179"/>
                  </a:lnTo>
                  <a:lnTo>
                    <a:pt x="2225" y="163"/>
                  </a:lnTo>
                  <a:lnTo>
                    <a:pt x="2213" y="147"/>
                  </a:lnTo>
                  <a:lnTo>
                    <a:pt x="2204" y="137"/>
                  </a:lnTo>
                  <a:lnTo>
                    <a:pt x="2194" y="126"/>
                  </a:lnTo>
                  <a:lnTo>
                    <a:pt x="2182" y="114"/>
                  </a:lnTo>
                  <a:lnTo>
                    <a:pt x="2169" y="102"/>
                  </a:lnTo>
                  <a:lnTo>
                    <a:pt x="2154" y="89"/>
                  </a:lnTo>
                  <a:lnTo>
                    <a:pt x="2138" y="78"/>
                  </a:lnTo>
                  <a:lnTo>
                    <a:pt x="2122" y="65"/>
                  </a:lnTo>
                  <a:lnTo>
                    <a:pt x="2104" y="54"/>
                  </a:lnTo>
                  <a:lnTo>
                    <a:pt x="2086" y="43"/>
                  </a:lnTo>
                  <a:lnTo>
                    <a:pt x="2068" y="33"/>
                  </a:lnTo>
                  <a:lnTo>
                    <a:pt x="2050" y="24"/>
                  </a:lnTo>
                  <a:lnTo>
                    <a:pt x="2030" y="16"/>
                  </a:lnTo>
                  <a:lnTo>
                    <a:pt x="2012" y="9"/>
                  </a:lnTo>
                  <a:lnTo>
                    <a:pt x="1994" y="4"/>
                  </a:lnTo>
                  <a:lnTo>
                    <a:pt x="1975" y="1"/>
                  </a:lnTo>
                  <a:lnTo>
                    <a:pt x="1958" y="0"/>
                  </a:lnTo>
                  <a:lnTo>
                    <a:pt x="1935" y="0"/>
                  </a:lnTo>
                  <a:lnTo>
                    <a:pt x="1919" y="1"/>
                  </a:lnTo>
                  <a:lnTo>
                    <a:pt x="1903" y="2"/>
                  </a:lnTo>
                  <a:lnTo>
                    <a:pt x="1887" y="4"/>
                  </a:lnTo>
                  <a:lnTo>
                    <a:pt x="1871" y="8"/>
                  </a:lnTo>
                  <a:lnTo>
                    <a:pt x="1855" y="11"/>
                  </a:lnTo>
                  <a:lnTo>
                    <a:pt x="1840" y="16"/>
                  </a:lnTo>
                  <a:lnTo>
                    <a:pt x="1824" y="22"/>
                  </a:lnTo>
                  <a:lnTo>
                    <a:pt x="1809" y="28"/>
                  </a:lnTo>
                  <a:lnTo>
                    <a:pt x="1795" y="35"/>
                  </a:lnTo>
                  <a:lnTo>
                    <a:pt x="1780" y="42"/>
                  </a:lnTo>
                  <a:lnTo>
                    <a:pt x="1765" y="51"/>
                  </a:lnTo>
                  <a:lnTo>
                    <a:pt x="1751" y="60"/>
                  </a:lnTo>
                  <a:lnTo>
                    <a:pt x="1737" y="70"/>
                  </a:lnTo>
                  <a:lnTo>
                    <a:pt x="1724" y="80"/>
                  </a:lnTo>
                  <a:lnTo>
                    <a:pt x="1711" y="90"/>
                  </a:lnTo>
                  <a:lnTo>
                    <a:pt x="1699" y="102"/>
                  </a:lnTo>
                  <a:lnTo>
                    <a:pt x="1687" y="113"/>
                  </a:lnTo>
                  <a:lnTo>
                    <a:pt x="1676" y="126"/>
                  </a:lnTo>
                  <a:lnTo>
                    <a:pt x="1664" y="138"/>
                  </a:lnTo>
                  <a:lnTo>
                    <a:pt x="1654" y="152"/>
                  </a:lnTo>
                  <a:lnTo>
                    <a:pt x="1645" y="166"/>
                  </a:lnTo>
                  <a:lnTo>
                    <a:pt x="1636" y="179"/>
                  </a:lnTo>
                  <a:lnTo>
                    <a:pt x="1628" y="193"/>
                  </a:lnTo>
                  <a:lnTo>
                    <a:pt x="1620" y="208"/>
                  </a:lnTo>
                  <a:lnTo>
                    <a:pt x="1613" y="223"/>
                  </a:lnTo>
                  <a:lnTo>
                    <a:pt x="1607" y="239"/>
                  </a:lnTo>
                  <a:lnTo>
                    <a:pt x="1603" y="254"/>
                  </a:lnTo>
                  <a:lnTo>
                    <a:pt x="1598" y="270"/>
                  </a:lnTo>
                  <a:lnTo>
                    <a:pt x="1595" y="286"/>
                  </a:lnTo>
                  <a:lnTo>
                    <a:pt x="1592" y="302"/>
                  </a:lnTo>
                  <a:lnTo>
                    <a:pt x="1590" y="318"/>
                  </a:lnTo>
                  <a:lnTo>
                    <a:pt x="1590" y="334"/>
                  </a:lnTo>
                  <a:lnTo>
                    <a:pt x="1590" y="460"/>
                  </a:lnTo>
                  <a:lnTo>
                    <a:pt x="1552" y="479"/>
                  </a:lnTo>
                  <a:lnTo>
                    <a:pt x="1607" y="689"/>
                  </a:lnTo>
                  <a:lnTo>
                    <a:pt x="1635" y="684"/>
                  </a:lnTo>
                  <a:lnTo>
                    <a:pt x="1640" y="698"/>
                  </a:lnTo>
                  <a:lnTo>
                    <a:pt x="1645" y="708"/>
                  </a:lnTo>
                  <a:lnTo>
                    <a:pt x="1647" y="720"/>
                  </a:lnTo>
                  <a:lnTo>
                    <a:pt x="1647" y="737"/>
                  </a:lnTo>
                  <a:lnTo>
                    <a:pt x="1647" y="760"/>
                  </a:lnTo>
                  <a:lnTo>
                    <a:pt x="1649" y="774"/>
                  </a:lnTo>
                  <a:lnTo>
                    <a:pt x="1655" y="797"/>
                  </a:lnTo>
                  <a:lnTo>
                    <a:pt x="1663" y="824"/>
                  </a:lnTo>
                  <a:lnTo>
                    <a:pt x="1671" y="855"/>
                  </a:lnTo>
                  <a:lnTo>
                    <a:pt x="1675" y="871"/>
                  </a:lnTo>
                  <a:lnTo>
                    <a:pt x="1677" y="887"/>
                  </a:lnTo>
                  <a:lnTo>
                    <a:pt x="1679" y="902"/>
                  </a:lnTo>
                  <a:lnTo>
                    <a:pt x="1679" y="917"/>
                  </a:lnTo>
                  <a:lnTo>
                    <a:pt x="1678" y="930"/>
                  </a:lnTo>
                  <a:lnTo>
                    <a:pt x="1676" y="943"/>
                  </a:lnTo>
                  <a:lnTo>
                    <a:pt x="1675" y="947"/>
                  </a:lnTo>
                  <a:lnTo>
                    <a:pt x="1672" y="953"/>
                  </a:lnTo>
                  <a:lnTo>
                    <a:pt x="1669" y="958"/>
                  </a:lnTo>
                  <a:lnTo>
                    <a:pt x="1665" y="961"/>
                  </a:lnTo>
                  <a:lnTo>
                    <a:pt x="1660" y="968"/>
                  </a:lnTo>
                  <a:lnTo>
                    <a:pt x="1653" y="974"/>
                  </a:lnTo>
                  <a:lnTo>
                    <a:pt x="1645" y="978"/>
                  </a:lnTo>
                  <a:lnTo>
                    <a:pt x="1637" y="983"/>
                  </a:lnTo>
                  <a:lnTo>
                    <a:pt x="1619" y="991"/>
                  </a:lnTo>
                  <a:lnTo>
                    <a:pt x="1599" y="997"/>
                  </a:lnTo>
                  <a:lnTo>
                    <a:pt x="1577" y="1001"/>
                  </a:lnTo>
                  <a:lnTo>
                    <a:pt x="1555" y="1003"/>
                  </a:lnTo>
                  <a:lnTo>
                    <a:pt x="1532" y="1005"/>
                  </a:lnTo>
                  <a:lnTo>
                    <a:pt x="1508" y="1006"/>
                  </a:lnTo>
                  <a:lnTo>
                    <a:pt x="1485" y="1005"/>
                  </a:lnTo>
                  <a:lnTo>
                    <a:pt x="1461" y="1003"/>
                  </a:lnTo>
                  <a:lnTo>
                    <a:pt x="1438" y="1001"/>
                  </a:lnTo>
                  <a:lnTo>
                    <a:pt x="1415" y="999"/>
                  </a:lnTo>
                  <a:lnTo>
                    <a:pt x="1375" y="993"/>
                  </a:lnTo>
                  <a:lnTo>
                    <a:pt x="1341" y="987"/>
                  </a:lnTo>
                  <a:lnTo>
                    <a:pt x="1332" y="986"/>
                  </a:lnTo>
                  <a:lnTo>
                    <a:pt x="1321" y="987"/>
                  </a:lnTo>
                  <a:lnTo>
                    <a:pt x="1310" y="989"/>
                  </a:lnTo>
                  <a:lnTo>
                    <a:pt x="1297" y="992"/>
                  </a:lnTo>
                  <a:lnTo>
                    <a:pt x="1284" y="997"/>
                  </a:lnTo>
                  <a:lnTo>
                    <a:pt x="1270" y="1002"/>
                  </a:lnTo>
                  <a:lnTo>
                    <a:pt x="1255" y="1008"/>
                  </a:lnTo>
                  <a:lnTo>
                    <a:pt x="1239" y="1015"/>
                  </a:lnTo>
                  <a:lnTo>
                    <a:pt x="1206" y="1032"/>
                  </a:lnTo>
                  <a:lnTo>
                    <a:pt x="1171" y="1053"/>
                  </a:lnTo>
                  <a:lnTo>
                    <a:pt x="1136" y="1074"/>
                  </a:lnTo>
                  <a:lnTo>
                    <a:pt x="1099" y="1097"/>
                  </a:lnTo>
                  <a:lnTo>
                    <a:pt x="1064" y="1122"/>
                  </a:lnTo>
                  <a:lnTo>
                    <a:pt x="1030" y="1146"/>
                  </a:lnTo>
                  <a:lnTo>
                    <a:pt x="997" y="1171"/>
                  </a:lnTo>
                  <a:lnTo>
                    <a:pt x="966" y="1194"/>
                  </a:lnTo>
                  <a:lnTo>
                    <a:pt x="913" y="1235"/>
                  </a:lnTo>
                  <a:lnTo>
                    <a:pt x="876" y="1266"/>
                  </a:lnTo>
                  <a:lnTo>
                    <a:pt x="803" y="1358"/>
                  </a:lnTo>
                  <a:lnTo>
                    <a:pt x="790" y="1378"/>
                  </a:lnTo>
                  <a:lnTo>
                    <a:pt x="774" y="1399"/>
                  </a:lnTo>
                  <a:lnTo>
                    <a:pt x="756" y="1419"/>
                  </a:lnTo>
                  <a:lnTo>
                    <a:pt x="738" y="1440"/>
                  </a:lnTo>
                  <a:lnTo>
                    <a:pt x="698" y="1483"/>
                  </a:lnTo>
                  <a:lnTo>
                    <a:pt x="654" y="1528"/>
                  </a:lnTo>
                  <a:lnTo>
                    <a:pt x="608" y="1575"/>
                  </a:lnTo>
                  <a:lnTo>
                    <a:pt x="559" y="1625"/>
                  </a:lnTo>
                  <a:lnTo>
                    <a:pt x="535" y="1651"/>
                  </a:lnTo>
                  <a:lnTo>
                    <a:pt x="509" y="1679"/>
                  </a:lnTo>
                  <a:lnTo>
                    <a:pt x="485" y="1707"/>
                  </a:lnTo>
                  <a:lnTo>
                    <a:pt x="461" y="1737"/>
                  </a:lnTo>
                  <a:lnTo>
                    <a:pt x="409" y="1802"/>
                  </a:lnTo>
                  <a:lnTo>
                    <a:pt x="357" y="1867"/>
                  </a:lnTo>
                  <a:lnTo>
                    <a:pt x="307" y="1931"/>
                  </a:lnTo>
                  <a:lnTo>
                    <a:pt x="260" y="1994"/>
                  </a:lnTo>
                  <a:lnTo>
                    <a:pt x="214" y="2055"/>
                  </a:lnTo>
                  <a:lnTo>
                    <a:pt x="173" y="2114"/>
                  </a:lnTo>
                  <a:lnTo>
                    <a:pt x="134" y="2170"/>
                  </a:lnTo>
                  <a:lnTo>
                    <a:pt x="100" y="2224"/>
                  </a:lnTo>
                  <a:lnTo>
                    <a:pt x="84" y="2249"/>
                  </a:lnTo>
                  <a:lnTo>
                    <a:pt x="70" y="2274"/>
                  </a:lnTo>
                  <a:lnTo>
                    <a:pt x="57" y="2298"/>
                  </a:lnTo>
                  <a:lnTo>
                    <a:pt x="44" y="2322"/>
                  </a:lnTo>
                  <a:lnTo>
                    <a:pt x="34" y="2344"/>
                  </a:lnTo>
                  <a:lnTo>
                    <a:pt x="25" y="2366"/>
                  </a:lnTo>
                  <a:lnTo>
                    <a:pt x="17" y="2386"/>
                  </a:lnTo>
                  <a:lnTo>
                    <a:pt x="10" y="2406"/>
                  </a:lnTo>
                  <a:lnTo>
                    <a:pt x="5" y="2425"/>
                  </a:lnTo>
                  <a:lnTo>
                    <a:pt x="2" y="2442"/>
                  </a:lnTo>
                  <a:lnTo>
                    <a:pt x="0" y="2458"/>
                  </a:lnTo>
                  <a:lnTo>
                    <a:pt x="0" y="2474"/>
                  </a:lnTo>
                  <a:lnTo>
                    <a:pt x="1" y="2488"/>
                  </a:lnTo>
                  <a:lnTo>
                    <a:pt x="4" y="2501"/>
                  </a:lnTo>
                  <a:lnTo>
                    <a:pt x="10" y="2512"/>
                  </a:lnTo>
                  <a:lnTo>
                    <a:pt x="17" y="2522"/>
                  </a:lnTo>
                  <a:lnTo>
                    <a:pt x="58" y="2751"/>
                  </a:lnTo>
                  <a:lnTo>
                    <a:pt x="234" y="2918"/>
                  </a:lnTo>
                  <a:lnTo>
                    <a:pt x="345" y="3048"/>
                  </a:lnTo>
                  <a:lnTo>
                    <a:pt x="360" y="3066"/>
                  </a:lnTo>
                  <a:lnTo>
                    <a:pt x="373" y="3085"/>
                  </a:lnTo>
                  <a:lnTo>
                    <a:pt x="386" y="3104"/>
                  </a:lnTo>
                  <a:lnTo>
                    <a:pt x="399" y="3124"/>
                  </a:lnTo>
                  <a:lnTo>
                    <a:pt x="421" y="3164"/>
                  </a:lnTo>
                  <a:lnTo>
                    <a:pt x="443" y="3202"/>
                  </a:lnTo>
                  <a:lnTo>
                    <a:pt x="463" y="3241"/>
                  </a:lnTo>
                  <a:lnTo>
                    <a:pt x="483" y="3279"/>
                  </a:lnTo>
                  <a:lnTo>
                    <a:pt x="493" y="3297"/>
                  </a:lnTo>
                  <a:lnTo>
                    <a:pt x="504" y="3316"/>
                  </a:lnTo>
                  <a:lnTo>
                    <a:pt x="515" y="3333"/>
                  </a:lnTo>
                  <a:lnTo>
                    <a:pt x="527" y="3349"/>
                  </a:lnTo>
                  <a:lnTo>
                    <a:pt x="549" y="3376"/>
                  </a:lnTo>
                  <a:lnTo>
                    <a:pt x="572" y="3382"/>
                  </a:lnTo>
                  <a:lnTo>
                    <a:pt x="587" y="3384"/>
                  </a:lnTo>
                  <a:lnTo>
                    <a:pt x="598" y="3383"/>
                  </a:lnTo>
                  <a:lnTo>
                    <a:pt x="606" y="3383"/>
                  </a:lnTo>
                  <a:lnTo>
                    <a:pt x="609" y="3383"/>
                  </a:lnTo>
                  <a:lnTo>
                    <a:pt x="614" y="3383"/>
                  </a:lnTo>
                  <a:lnTo>
                    <a:pt x="619" y="3385"/>
                  </a:lnTo>
                  <a:lnTo>
                    <a:pt x="626" y="3388"/>
                  </a:lnTo>
                  <a:lnTo>
                    <a:pt x="643" y="3396"/>
                  </a:lnTo>
                  <a:lnTo>
                    <a:pt x="668" y="3410"/>
                  </a:lnTo>
                  <a:lnTo>
                    <a:pt x="676" y="3415"/>
                  </a:lnTo>
                  <a:lnTo>
                    <a:pt x="684" y="3418"/>
                  </a:lnTo>
                  <a:lnTo>
                    <a:pt x="692" y="3421"/>
                  </a:lnTo>
                  <a:lnTo>
                    <a:pt x="700" y="3423"/>
                  </a:lnTo>
                  <a:lnTo>
                    <a:pt x="707" y="3425"/>
                  </a:lnTo>
                  <a:lnTo>
                    <a:pt x="715" y="3425"/>
                  </a:lnTo>
                  <a:lnTo>
                    <a:pt x="723" y="3426"/>
                  </a:lnTo>
                  <a:lnTo>
                    <a:pt x="730" y="3425"/>
                  </a:lnTo>
                  <a:lnTo>
                    <a:pt x="746" y="3423"/>
                  </a:lnTo>
                  <a:lnTo>
                    <a:pt x="761" y="3420"/>
                  </a:lnTo>
                  <a:lnTo>
                    <a:pt x="778" y="3414"/>
                  </a:lnTo>
                  <a:lnTo>
                    <a:pt x="795" y="3407"/>
                  </a:lnTo>
                  <a:lnTo>
                    <a:pt x="819" y="3397"/>
                  </a:lnTo>
                  <a:lnTo>
                    <a:pt x="842" y="3389"/>
                  </a:lnTo>
                  <a:lnTo>
                    <a:pt x="862" y="3381"/>
                  </a:lnTo>
                  <a:lnTo>
                    <a:pt x="880" y="3376"/>
                  </a:lnTo>
                  <a:lnTo>
                    <a:pt x="896" y="3372"/>
                  </a:lnTo>
                  <a:lnTo>
                    <a:pt x="911" y="3369"/>
                  </a:lnTo>
                  <a:lnTo>
                    <a:pt x="925" y="3369"/>
                  </a:lnTo>
                  <a:lnTo>
                    <a:pt x="938" y="3372"/>
                  </a:lnTo>
                  <a:lnTo>
                    <a:pt x="952" y="3375"/>
                  </a:lnTo>
                  <a:lnTo>
                    <a:pt x="967" y="3381"/>
                  </a:lnTo>
                  <a:lnTo>
                    <a:pt x="981" y="3390"/>
                  </a:lnTo>
                  <a:lnTo>
                    <a:pt x="997" y="3400"/>
                  </a:lnTo>
                  <a:lnTo>
                    <a:pt x="1033" y="3429"/>
                  </a:lnTo>
                  <a:lnTo>
                    <a:pt x="1080" y="3469"/>
                  </a:lnTo>
                  <a:lnTo>
                    <a:pt x="1078" y="3542"/>
                  </a:lnTo>
                  <a:lnTo>
                    <a:pt x="1073" y="3640"/>
                  </a:lnTo>
                  <a:lnTo>
                    <a:pt x="1070" y="3754"/>
                  </a:lnTo>
                  <a:lnTo>
                    <a:pt x="1066" y="3877"/>
                  </a:lnTo>
                  <a:lnTo>
                    <a:pt x="1066" y="3937"/>
                  </a:lnTo>
                  <a:lnTo>
                    <a:pt x="1066" y="3997"/>
                  </a:lnTo>
                  <a:lnTo>
                    <a:pt x="1069" y="4053"/>
                  </a:lnTo>
                  <a:lnTo>
                    <a:pt x="1071" y="4105"/>
                  </a:lnTo>
                  <a:lnTo>
                    <a:pt x="1073" y="4130"/>
                  </a:lnTo>
                  <a:lnTo>
                    <a:pt x="1075" y="4153"/>
                  </a:lnTo>
                  <a:lnTo>
                    <a:pt x="1078" y="4176"/>
                  </a:lnTo>
                  <a:lnTo>
                    <a:pt x="1081" y="4196"/>
                  </a:lnTo>
                  <a:lnTo>
                    <a:pt x="1085" y="4215"/>
                  </a:lnTo>
                  <a:lnTo>
                    <a:pt x="1089" y="4231"/>
                  </a:lnTo>
                  <a:lnTo>
                    <a:pt x="1094" y="4246"/>
                  </a:lnTo>
                  <a:lnTo>
                    <a:pt x="1099" y="4258"/>
                  </a:lnTo>
                  <a:close/>
                  <a:moveTo>
                    <a:pt x="2941" y="3080"/>
                  </a:moveTo>
                  <a:lnTo>
                    <a:pt x="2947" y="3056"/>
                  </a:lnTo>
                  <a:lnTo>
                    <a:pt x="2952" y="3032"/>
                  </a:lnTo>
                  <a:lnTo>
                    <a:pt x="2955" y="3008"/>
                  </a:lnTo>
                  <a:lnTo>
                    <a:pt x="2959" y="2983"/>
                  </a:lnTo>
                  <a:lnTo>
                    <a:pt x="2964" y="2933"/>
                  </a:lnTo>
                  <a:lnTo>
                    <a:pt x="2968" y="2881"/>
                  </a:lnTo>
                  <a:lnTo>
                    <a:pt x="2970" y="2829"/>
                  </a:lnTo>
                  <a:lnTo>
                    <a:pt x="2972" y="2776"/>
                  </a:lnTo>
                  <a:lnTo>
                    <a:pt x="2973" y="2722"/>
                  </a:lnTo>
                  <a:lnTo>
                    <a:pt x="2975" y="2669"/>
                  </a:lnTo>
                  <a:lnTo>
                    <a:pt x="2976" y="2615"/>
                  </a:lnTo>
                  <a:lnTo>
                    <a:pt x="2977" y="2562"/>
                  </a:lnTo>
                  <a:lnTo>
                    <a:pt x="2979" y="2510"/>
                  </a:lnTo>
                  <a:lnTo>
                    <a:pt x="2983" y="2458"/>
                  </a:lnTo>
                  <a:lnTo>
                    <a:pt x="2987" y="2408"/>
                  </a:lnTo>
                  <a:lnTo>
                    <a:pt x="2993" y="2359"/>
                  </a:lnTo>
                  <a:lnTo>
                    <a:pt x="2996" y="2336"/>
                  </a:lnTo>
                  <a:lnTo>
                    <a:pt x="3001" y="2312"/>
                  </a:lnTo>
                  <a:lnTo>
                    <a:pt x="3007" y="2289"/>
                  </a:lnTo>
                  <a:lnTo>
                    <a:pt x="3011" y="2267"/>
                  </a:lnTo>
                  <a:lnTo>
                    <a:pt x="3033" y="2290"/>
                  </a:lnTo>
                  <a:lnTo>
                    <a:pt x="3051" y="2310"/>
                  </a:lnTo>
                  <a:lnTo>
                    <a:pt x="3067" y="2325"/>
                  </a:lnTo>
                  <a:lnTo>
                    <a:pt x="3082" y="2338"/>
                  </a:lnTo>
                  <a:lnTo>
                    <a:pt x="3115" y="2368"/>
                  </a:lnTo>
                  <a:lnTo>
                    <a:pt x="3159" y="2410"/>
                  </a:lnTo>
                  <a:lnTo>
                    <a:pt x="3195" y="2407"/>
                  </a:lnTo>
                  <a:lnTo>
                    <a:pt x="3225" y="2406"/>
                  </a:lnTo>
                  <a:lnTo>
                    <a:pt x="3238" y="2406"/>
                  </a:lnTo>
                  <a:lnTo>
                    <a:pt x="3249" y="2407"/>
                  </a:lnTo>
                  <a:lnTo>
                    <a:pt x="3258" y="2408"/>
                  </a:lnTo>
                  <a:lnTo>
                    <a:pt x="3267" y="2410"/>
                  </a:lnTo>
                  <a:lnTo>
                    <a:pt x="3274" y="2413"/>
                  </a:lnTo>
                  <a:lnTo>
                    <a:pt x="3280" y="2415"/>
                  </a:lnTo>
                  <a:lnTo>
                    <a:pt x="3286" y="2418"/>
                  </a:lnTo>
                  <a:lnTo>
                    <a:pt x="3289" y="2423"/>
                  </a:lnTo>
                  <a:lnTo>
                    <a:pt x="3292" y="2426"/>
                  </a:lnTo>
                  <a:lnTo>
                    <a:pt x="3295" y="2431"/>
                  </a:lnTo>
                  <a:lnTo>
                    <a:pt x="3296" y="2435"/>
                  </a:lnTo>
                  <a:lnTo>
                    <a:pt x="3297" y="2441"/>
                  </a:lnTo>
                  <a:lnTo>
                    <a:pt x="3296" y="2453"/>
                  </a:lnTo>
                  <a:lnTo>
                    <a:pt x="3294" y="2465"/>
                  </a:lnTo>
                  <a:lnTo>
                    <a:pt x="3288" y="2478"/>
                  </a:lnTo>
                  <a:lnTo>
                    <a:pt x="3282" y="2491"/>
                  </a:lnTo>
                  <a:lnTo>
                    <a:pt x="3270" y="2520"/>
                  </a:lnTo>
                  <a:lnTo>
                    <a:pt x="3259" y="2547"/>
                  </a:lnTo>
                  <a:lnTo>
                    <a:pt x="3256" y="2562"/>
                  </a:lnTo>
                  <a:lnTo>
                    <a:pt x="3254" y="2575"/>
                  </a:lnTo>
                  <a:lnTo>
                    <a:pt x="3251" y="2589"/>
                  </a:lnTo>
                  <a:lnTo>
                    <a:pt x="3251" y="2602"/>
                  </a:lnTo>
                  <a:lnTo>
                    <a:pt x="3251" y="2629"/>
                  </a:lnTo>
                  <a:lnTo>
                    <a:pt x="3250" y="2656"/>
                  </a:lnTo>
                  <a:lnTo>
                    <a:pt x="3248" y="2670"/>
                  </a:lnTo>
                  <a:lnTo>
                    <a:pt x="3246" y="2685"/>
                  </a:lnTo>
                  <a:lnTo>
                    <a:pt x="3242" y="2699"/>
                  </a:lnTo>
                  <a:lnTo>
                    <a:pt x="3236" y="2715"/>
                  </a:lnTo>
                  <a:lnTo>
                    <a:pt x="3228" y="2731"/>
                  </a:lnTo>
                  <a:lnTo>
                    <a:pt x="3219" y="2749"/>
                  </a:lnTo>
                  <a:lnTo>
                    <a:pt x="3207" y="2767"/>
                  </a:lnTo>
                  <a:lnTo>
                    <a:pt x="3192" y="2785"/>
                  </a:lnTo>
                  <a:lnTo>
                    <a:pt x="2941" y="3080"/>
                  </a:lnTo>
                  <a:close/>
                </a:path>
              </a:pathLst>
            </a:custGeom>
            <a:solidFill>
              <a:srgbClr val="595959"/>
            </a:solidFill>
            <a:ln w="9525">
              <a:noFill/>
              <a:round/>
            </a:ln>
          </p:spPr>
          <p:txBody>
            <a:bodyPr vert="horz" wrap="square" lIns="68580" tIns="34290" rIns="68580" bIns="34290" numCol="1" anchor="t" anchorCtr="0" compatLnSpc="1"/>
            <a:p>
              <a:endParaRPr lang="en-US" sz="1200">
                <a:solidFill>
                  <a:schemeClr val="bg2">
                    <a:lumMod val="75000"/>
                  </a:schemeClr>
                </a:solidFill>
              </a:endParaRPr>
            </a:p>
          </p:txBody>
        </p:sp>
        <p:sp>
          <p:nvSpPr>
            <p:cNvPr id="60" name="Freeform 21"/>
            <p:cNvSpPr/>
            <p:nvPr>
              <p:custDataLst>
                <p:tags r:id="rId10"/>
              </p:custDataLst>
            </p:nvPr>
          </p:nvSpPr>
          <p:spPr bwMode="auto">
            <a:xfrm>
              <a:off x="6696077" y="4248153"/>
              <a:ext cx="88900" cy="590550"/>
            </a:xfrm>
            <a:custGeom>
              <a:avLst/>
              <a:gdLst/>
              <a:ahLst/>
              <a:cxnLst>
                <a:cxn ang="0">
                  <a:pos x="105" y="1"/>
                </a:cxn>
                <a:cxn ang="0">
                  <a:pos x="0" y="1827"/>
                </a:cxn>
                <a:cxn ang="0">
                  <a:pos x="186" y="2227"/>
                </a:cxn>
                <a:cxn ang="0">
                  <a:pos x="334" y="1944"/>
                </a:cxn>
                <a:cxn ang="0">
                  <a:pos x="240" y="0"/>
                </a:cxn>
                <a:cxn ang="0">
                  <a:pos x="105" y="1"/>
                </a:cxn>
              </a:cxnLst>
              <a:rect l="0" t="0" r="r" b="b"/>
              <a:pathLst>
                <a:path w="334" h="2227">
                  <a:moveTo>
                    <a:pt x="105" y="1"/>
                  </a:moveTo>
                  <a:lnTo>
                    <a:pt x="0" y="1827"/>
                  </a:lnTo>
                  <a:lnTo>
                    <a:pt x="186" y="2227"/>
                  </a:lnTo>
                  <a:lnTo>
                    <a:pt x="334" y="1944"/>
                  </a:lnTo>
                  <a:lnTo>
                    <a:pt x="240" y="0"/>
                  </a:lnTo>
                  <a:lnTo>
                    <a:pt x="105" y="1"/>
                  </a:lnTo>
                  <a:close/>
                </a:path>
              </a:pathLst>
            </a:custGeom>
            <a:solidFill>
              <a:schemeClr val="bg1"/>
            </a:solidFill>
            <a:ln w="4">
              <a:noFill/>
              <a:prstDash val="solid"/>
              <a:round/>
            </a:ln>
          </p:spPr>
          <p:txBody>
            <a:bodyPr vert="horz" wrap="square" lIns="68580" tIns="34290" rIns="68580" bIns="34290" numCol="1" anchor="t" anchorCtr="0" compatLnSpc="1"/>
            <a:p>
              <a:endParaRPr lang="en-US" sz="1200">
                <a:solidFill>
                  <a:schemeClr val="bg2">
                    <a:lumMod val="75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tags/tag1.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0.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00.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01.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02.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03.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04.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05.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06.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07.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08.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09.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1.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10.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11.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12.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13.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14.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15.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16.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17.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18.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19.xml><?xml version="1.0" encoding="utf-8"?>
<p:tagLst xmlns:p="http://schemas.openxmlformats.org/presentationml/2006/main">
  <p:tag name="KSO_WM_DIAGRAM_VIRTUALLY_FRAME" val="{&quot;height&quot;:319.1374803149606,&quot;left&quot;:18.55,&quot;top&quot;:83.86251968503936,&quot;width&quot;:634.0722047244094}"/>
</p:tagLst>
</file>

<file path=ppt/tags/tag12.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20.xml><?xml version="1.0" encoding="utf-8"?>
<p:tagLst xmlns:p="http://schemas.openxmlformats.org/presentationml/2006/main">
  <p:tag name="KSO_WM_DIAGRAM_VIRTUALLY_FRAME" val="{&quot;height&quot;:319.1374803149606,&quot;left&quot;:18.55,&quot;top&quot;:83.86251968503936,&quot;width&quot;:634.0722047244094}"/>
</p:tagLst>
</file>

<file path=ppt/tags/tag121.xml><?xml version="1.0" encoding="utf-8"?>
<p:tagLst xmlns:p="http://schemas.openxmlformats.org/presentationml/2006/main">
  <p:tag name="KSO_WM_DIAGRAM_VIRTUALLY_FRAME" val="{&quot;height&quot;:319.1374803149606,&quot;left&quot;:18.55,&quot;top&quot;:83.86251968503936,&quot;width&quot;:634.0722047244094}"/>
</p:tagLst>
</file>

<file path=ppt/tags/tag122.xml><?xml version="1.0" encoding="utf-8"?>
<p:tagLst xmlns:p="http://schemas.openxmlformats.org/presentationml/2006/main">
  <p:tag name="KSO_WM_DIAGRAM_VIRTUALLY_FRAME" val="{&quot;height&quot;:319.1374803149606,&quot;left&quot;:18.55,&quot;top&quot;:83.86251968503936,&quot;width&quot;:634.0722047244094}"/>
</p:tagLst>
</file>

<file path=ppt/tags/tag123.xml><?xml version="1.0" encoding="utf-8"?>
<p:tagLst xmlns:p="http://schemas.openxmlformats.org/presentationml/2006/main">
  <p:tag name="KSO_WM_DIAGRAM_VIRTUALLY_FRAME" val="{&quot;height&quot;:319.1374803149606,&quot;left&quot;:18.55,&quot;top&quot;:83.86251968503936,&quot;width&quot;:634.0722047244094}"/>
</p:tagLst>
</file>

<file path=ppt/tags/tag124.xml><?xml version="1.0" encoding="utf-8"?>
<p:tagLst xmlns:p="http://schemas.openxmlformats.org/presentationml/2006/main">
  <p:tag name="KSO_WM_DIAGRAM_VIRTUALLY_FRAME" val="{&quot;height&quot;:319.1374803149606,&quot;left&quot;:18.55,&quot;top&quot;:83.86251968503936,&quot;width&quot;:634.0722047244094}"/>
</p:tagLst>
</file>

<file path=ppt/tags/tag125.xml><?xml version="1.0" encoding="utf-8"?>
<p:tagLst xmlns:p="http://schemas.openxmlformats.org/presentationml/2006/main">
  <p:tag name="KSO_WM_DIAGRAM_VIRTUALLY_FRAME" val="{&quot;height&quot;:319.1374803149606,&quot;left&quot;:18.55,&quot;top&quot;:83.86251968503936,&quot;width&quot;:634.0722047244094}"/>
</p:tagLst>
</file>

<file path=ppt/tags/tag126.xml><?xml version="1.0" encoding="utf-8"?>
<p:tagLst xmlns:p="http://schemas.openxmlformats.org/presentationml/2006/main">
  <p:tag name="KSO_WM_DIAGRAM_VIRTUALLY_FRAME" val="{&quot;height&quot;:319.1374803149606,&quot;left&quot;:18.55,&quot;top&quot;:83.86251968503936,&quot;width&quot;:634.0722047244094}"/>
</p:tagLst>
</file>

<file path=ppt/tags/tag127.xml><?xml version="1.0" encoding="utf-8"?>
<p:tagLst xmlns:p="http://schemas.openxmlformats.org/presentationml/2006/main">
  <p:tag name="KSO_WM_DIAGRAM_VIRTUALLY_FRAME" val="{&quot;height&quot;:319.1374803149606,&quot;left&quot;:18.55,&quot;top&quot;:83.86251968503936,&quot;width&quot;:634.0722047244094}"/>
</p:tagLst>
</file>

<file path=ppt/tags/tag128.xml><?xml version="1.0" encoding="utf-8"?>
<p:tagLst xmlns:p="http://schemas.openxmlformats.org/presentationml/2006/main">
  <p:tag name="KSO_WM_DIAGRAM_VIRTUALLY_FRAME" val="{&quot;height&quot;:319.1374803149606,&quot;left&quot;:18.55,&quot;top&quot;:83.86251968503936,&quot;width&quot;:634.0722047244094}"/>
</p:tagLst>
</file>

<file path=ppt/tags/tag129.xml><?xml version="1.0" encoding="utf-8"?>
<p:tagLst xmlns:p="http://schemas.openxmlformats.org/presentationml/2006/main">
  <p:tag name="KSO_WM_DIAGRAM_VIRTUALLY_FRAME" val="{&quot;height&quot;:319.1374803149606,&quot;left&quot;:18.55,&quot;top&quot;:83.86251968503936,&quot;width&quot;:634.0722047244094}"/>
</p:tagLst>
</file>

<file path=ppt/tags/tag13.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30.xml><?xml version="1.0" encoding="utf-8"?>
<p:tagLst xmlns:p="http://schemas.openxmlformats.org/presentationml/2006/main">
  <p:tag name="KSO_WM_DIAGRAM_VIRTUALLY_FRAME" val="{&quot;height&quot;:319.1374803149606,&quot;left&quot;:18.55,&quot;top&quot;:83.86251968503936,&quot;width&quot;:634.0722047244094}"/>
</p:tagLst>
</file>

<file path=ppt/tags/tag131.xml><?xml version="1.0" encoding="utf-8"?>
<p:tagLst xmlns:p="http://schemas.openxmlformats.org/presentationml/2006/main">
  <p:tag name="KSO_WM_DIAGRAM_VIRTUALLY_FRAME" val="{&quot;height&quot;:319.1374803149606,&quot;left&quot;:18.55,&quot;top&quot;:83.86251968503936,&quot;width&quot;:634.0722047244094}"/>
</p:tagLst>
</file>

<file path=ppt/tags/tag132.xml><?xml version="1.0" encoding="utf-8"?>
<p:tagLst xmlns:p="http://schemas.openxmlformats.org/presentationml/2006/main">
  <p:tag name="KSO_WM_DIAGRAM_VIRTUALLY_FRAME" val="{&quot;height&quot;:319.1374803149606,&quot;left&quot;:18.55,&quot;top&quot;:83.86251968503936,&quot;width&quot;:634.0722047244094}"/>
</p:tagLst>
</file>

<file path=ppt/tags/tag133.xml><?xml version="1.0" encoding="utf-8"?>
<p:tagLst xmlns:p="http://schemas.openxmlformats.org/presentationml/2006/main">
  <p:tag name="KSO_WM_DIAGRAM_VIRTUALLY_FRAME" val="{&quot;height&quot;:319.1374803149606,&quot;left&quot;:18.55,&quot;top&quot;:83.86251968503936,&quot;width&quot;:634.0722047244094}"/>
</p:tagLst>
</file>

<file path=ppt/tags/tag134.xml><?xml version="1.0" encoding="utf-8"?>
<p:tagLst xmlns:p="http://schemas.openxmlformats.org/presentationml/2006/main">
  <p:tag name="KSO_WM_DIAGRAM_VIRTUALLY_FRAME" val="{&quot;height&quot;:319.1374803149606,&quot;left&quot;:18.55,&quot;top&quot;:83.86251968503936,&quot;width&quot;:634.0722047244094}"/>
</p:tagLst>
</file>

<file path=ppt/tags/tag135.xml><?xml version="1.0" encoding="utf-8"?>
<p:tagLst xmlns:p="http://schemas.openxmlformats.org/presentationml/2006/main">
  <p:tag name="KSO_WM_DIAGRAM_VIRTUALLY_FRAME" val="{&quot;height&quot;:319.1374803149606,&quot;left&quot;:18.55,&quot;top&quot;:83.86251968503936,&quot;width&quot;:634.0722047244094}"/>
</p:tagLst>
</file>

<file path=ppt/tags/tag136.xml><?xml version="1.0" encoding="utf-8"?>
<p:tagLst xmlns:p="http://schemas.openxmlformats.org/presentationml/2006/main">
  <p:tag name="KSO_WM_DIAGRAM_VIRTUALLY_FRAME" val="{&quot;height&quot;:319.1374803149606,&quot;left&quot;:18.55,&quot;top&quot;:83.86251968503936,&quot;width&quot;:634.0722047244094}"/>
</p:tagLst>
</file>

<file path=ppt/tags/tag137.xml><?xml version="1.0" encoding="utf-8"?>
<p:tagLst xmlns:p="http://schemas.openxmlformats.org/presentationml/2006/main">
  <p:tag name="KSO_WM_DIAGRAM_VIRTUALLY_FRAME" val="{&quot;height&quot;:319.1374803149606,&quot;left&quot;:18.55,&quot;top&quot;:83.86251968503936,&quot;width&quot;:634.0722047244094}"/>
</p:tagLst>
</file>

<file path=ppt/tags/tag138.xml><?xml version="1.0" encoding="utf-8"?>
<p:tagLst xmlns:p="http://schemas.openxmlformats.org/presentationml/2006/main">
  <p:tag name="KSO_WM_DIAGRAM_VIRTUALLY_FRAME" val="{&quot;height&quot;:319.1374803149606,&quot;left&quot;:18.55,&quot;top&quot;:83.86251968503936,&quot;width&quot;:634.0722047244094}"/>
</p:tagLst>
</file>

<file path=ppt/tags/tag139.xml><?xml version="1.0" encoding="utf-8"?>
<p:tagLst xmlns:p="http://schemas.openxmlformats.org/presentationml/2006/main">
  <p:tag name="KSO_WM_DIAGRAM_VIRTUALLY_FRAME" val="{&quot;height&quot;:340.98748031496064,&quot;left&quot;:18.55,&quot;top&quot;:83.86251968503936,&quot;width&quot;:682}"/>
</p:tagLst>
</file>

<file path=ppt/tags/tag14.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40.xml><?xml version="1.0" encoding="utf-8"?>
<p:tagLst xmlns:p="http://schemas.openxmlformats.org/presentationml/2006/main">
  <p:tag name="KSO_WM_DIAGRAM_VIRTUALLY_FRAME" val="{&quot;height&quot;:340.98748031496064,&quot;left&quot;:18.55,&quot;top&quot;:83.86251968503936,&quot;width&quot;:682}"/>
</p:tagLst>
</file>

<file path=ppt/tags/tag141.xml><?xml version="1.0" encoding="utf-8"?>
<p:tagLst xmlns:p="http://schemas.openxmlformats.org/presentationml/2006/main">
  <p:tag name="KSO_WM_DIAGRAM_VIRTUALLY_FRAME" val="{&quot;height&quot;:340.98748031496064,&quot;left&quot;:18.55,&quot;top&quot;:83.86251968503936,&quot;width&quot;:682}"/>
</p:tagLst>
</file>

<file path=ppt/tags/tag142.xml><?xml version="1.0" encoding="utf-8"?>
<p:tagLst xmlns:p="http://schemas.openxmlformats.org/presentationml/2006/main">
  <p:tag name="KSO_WM_DIAGRAM_VIRTUALLY_FRAME" val="{&quot;height&quot;:340.98748031496064,&quot;left&quot;:18.55,&quot;top&quot;:83.86251968503936,&quot;width&quot;:682}"/>
</p:tagLst>
</file>

<file path=ppt/tags/tag143.xml><?xml version="1.0" encoding="utf-8"?>
<p:tagLst xmlns:p="http://schemas.openxmlformats.org/presentationml/2006/main">
  <p:tag name="KSO_WM_DIAGRAM_VIRTUALLY_FRAME" val="{&quot;height&quot;:340.98748031496064,&quot;left&quot;:18.55,&quot;top&quot;:83.86251968503936,&quot;width&quot;:682}"/>
</p:tagLst>
</file>

<file path=ppt/tags/tag144.xml><?xml version="1.0" encoding="utf-8"?>
<p:tagLst xmlns:p="http://schemas.openxmlformats.org/presentationml/2006/main">
  <p:tag name="KSO_WM_DIAGRAM_VIRTUALLY_FRAME" val="{&quot;height&quot;:340.98748031496064,&quot;left&quot;:18.55,&quot;top&quot;:83.86251968503936,&quot;width&quot;:682}"/>
</p:tagLst>
</file>

<file path=ppt/tags/tag145.xml><?xml version="1.0" encoding="utf-8"?>
<p:tagLst xmlns:p="http://schemas.openxmlformats.org/presentationml/2006/main">
  <p:tag name="KSO_WM_DIAGRAM_VIRTUALLY_FRAME" val="{&quot;height&quot;:340.98748031496064,&quot;left&quot;:18.55,&quot;top&quot;:83.86251968503936,&quot;width&quot;:682}"/>
</p:tagLst>
</file>

<file path=ppt/tags/tag146.xml><?xml version="1.0" encoding="utf-8"?>
<p:tagLst xmlns:p="http://schemas.openxmlformats.org/presentationml/2006/main">
  <p:tag name="KSO_WM_DIAGRAM_VIRTUALLY_FRAME" val="{&quot;height&quot;:340.98748031496064,&quot;left&quot;:18.55,&quot;top&quot;:83.86251968503936,&quot;width&quot;:682}"/>
</p:tagLst>
</file>

<file path=ppt/tags/tag147.xml><?xml version="1.0" encoding="utf-8"?>
<p:tagLst xmlns:p="http://schemas.openxmlformats.org/presentationml/2006/main">
  <p:tag name="KSO_WM_DIAGRAM_VIRTUALLY_FRAME" val="{&quot;height&quot;:340.98748031496064,&quot;left&quot;:18.55,&quot;top&quot;:83.86251968503936,&quot;width&quot;:682}"/>
</p:tagLst>
</file>

<file path=ppt/tags/tag148.xml><?xml version="1.0" encoding="utf-8"?>
<p:tagLst xmlns:p="http://schemas.openxmlformats.org/presentationml/2006/main">
  <p:tag name="KSO_WM_DIAGRAM_VIRTUALLY_FRAME" val="{&quot;height&quot;:340.98748031496064,&quot;left&quot;:18.55,&quot;top&quot;:83.86251968503936,&quot;width&quot;:682}"/>
</p:tagLst>
</file>

<file path=ppt/tags/tag149.xml><?xml version="1.0" encoding="utf-8"?>
<p:tagLst xmlns:p="http://schemas.openxmlformats.org/presentationml/2006/main">
  <p:tag name="KSO_WM_DIAGRAM_VIRTUALLY_FRAME" val="{&quot;height&quot;:340.98748031496064,&quot;left&quot;:18.55,&quot;top&quot;:83.86251968503936,&quot;width&quot;:682}"/>
</p:tagLst>
</file>

<file path=ppt/tags/tag15.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150.xml><?xml version="1.0" encoding="utf-8"?>
<p:tagLst xmlns:p="http://schemas.openxmlformats.org/presentationml/2006/main">
  <p:tag name="KSO_WM_DIAGRAM_VIRTUALLY_FRAME" val="{&quot;height&quot;:340.98748031496064,&quot;left&quot;:18.55,&quot;top&quot;:83.86251968503936,&quot;width&quot;:682}"/>
</p:tagLst>
</file>

<file path=ppt/tags/tag151.xml><?xml version="1.0" encoding="utf-8"?>
<p:tagLst xmlns:p="http://schemas.openxmlformats.org/presentationml/2006/main">
  <p:tag name="KSO_WM_DIAGRAM_VIRTUALLY_FRAME" val="{&quot;height&quot;:340.98748031496064,&quot;left&quot;:18.55,&quot;top&quot;:83.86251968503936,&quot;width&quot;:682}"/>
</p:tagLst>
</file>

<file path=ppt/tags/tag152.xml><?xml version="1.0" encoding="utf-8"?>
<p:tagLst xmlns:p="http://schemas.openxmlformats.org/presentationml/2006/main">
  <p:tag name="KSO_WM_DIAGRAM_VIRTUALLY_FRAME" val="{&quot;height&quot;:340.98748031496064,&quot;left&quot;:18.55,&quot;top&quot;:83.86251968503936,&quot;width&quot;:682}"/>
</p:tagLst>
</file>

<file path=ppt/tags/tag153.xml><?xml version="1.0" encoding="utf-8"?>
<p:tagLst xmlns:p="http://schemas.openxmlformats.org/presentationml/2006/main">
  <p:tag name="KSO_WM_DIAGRAM_VIRTUALLY_FRAME" val="{&quot;height&quot;:340.98748031496064,&quot;left&quot;:18.55,&quot;top&quot;:83.86251968503936,&quot;width&quot;:682}"/>
</p:tagLst>
</file>

<file path=ppt/tags/tag154.xml><?xml version="1.0" encoding="utf-8"?>
<p:tagLst xmlns:p="http://schemas.openxmlformats.org/presentationml/2006/main">
  <p:tag name="KSO_WM_DIAGRAM_VIRTUALLY_FRAME" val="{&quot;height&quot;:340.98748031496064,&quot;left&quot;:18.55,&quot;top&quot;:83.86251968503936,&quot;width&quot;:682}"/>
</p:tagLst>
</file>

<file path=ppt/tags/tag155.xml><?xml version="1.0" encoding="utf-8"?>
<p:tagLst xmlns:p="http://schemas.openxmlformats.org/presentationml/2006/main">
  <p:tag name="KSO_WM_DIAGRAM_VIRTUALLY_FRAME" val="{&quot;height&quot;:340.98748031496064,&quot;left&quot;:18.55,&quot;top&quot;:83.86251968503936,&quot;width&quot;:682}"/>
</p:tagLst>
</file>

<file path=ppt/tags/tag156.xml><?xml version="1.0" encoding="utf-8"?>
<p:tagLst xmlns:p="http://schemas.openxmlformats.org/presentationml/2006/main">
  <p:tag name="KSO_WM_DIAGRAM_VIRTUALLY_FRAME" val="{&quot;height&quot;:340.98748031496064,&quot;left&quot;:18.55,&quot;top&quot;:83.86251968503936,&quot;width&quot;:682}"/>
</p:tagLst>
</file>

<file path=ppt/tags/tag157.xml><?xml version="1.0" encoding="utf-8"?>
<p:tagLst xmlns:p="http://schemas.openxmlformats.org/presentationml/2006/main">
  <p:tag name="KSO_WM_DIAGRAM_VIRTUALLY_FRAME" val="{&quot;height&quot;:340.98748031496064,&quot;left&quot;:18.55,&quot;top&quot;:83.86251968503936,&quot;width&quot;:682}"/>
</p:tagLst>
</file>

<file path=ppt/tags/tag158.xml><?xml version="1.0" encoding="utf-8"?>
<p:tagLst xmlns:p="http://schemas.openxmlformats.org/presentationml/2006/main">
  <p:tag name="KSO_WM_DIAGRAM_VIRTUALLY_FRAME" val="{&quot;height&quot;:340.98748031496064,&quot;left&quot;:18.55,&quot;top&quot;:83.86251968503936,&quot;width&quot;:682}"/>
</p:tagLst>
</file>

<file path=ppt/tags/tag159.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16.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160.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161.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162.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163.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164.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165.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166.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167.xml><?xml version="1.0" encoding="utf-8"?>
<p:tagLst xmlns:p="http://schemas.openxmlformats.org/presentationml/2006/main">
  <p:tag name="KSO_WM_DIAGRAM_VIRTUALLY_FRAME" val="{&quot;height&quot;:300.7250393700788,&quot;left&quot;:76.62503937007874,&quot;top&quot;:213.65,&quot;width&quot;:808.6249606299212}"/>
</p:tagLst>
</file>

<file path=ppt/tags/tag168.xml><?xml version="1.0" encoding="utf-8"?>
<p:tagLst xmlns:p="http://schemas.openxmlformats.org/presentationml/2006/main">
  <p:tag name="KSO_WM_DIAGRAM_VIRTUALLY_FRAME" val="{&quot;height&quot;:340.98748031496064,&quot;left&quot;:18.55,&quot;top&quot;:83.86251968503936,&quot;width&quot;:682}"/>
</p:tagLst>
</file>

<file path=ppt/tags/tag169.xml><?xml version="1.0" encoding="utf-8"?>
<p:tagLst xmlns:p="http://schemas.openxmlformats.org/presentationml/2006/main">
  <p:tag name="KSO_WM_DIAGRAM_VIRTUALLY_FRAME" val="{&quot;height&quot;:340.98748031496064,&quot;left&quot;:18.55,&quot;top&quot;:83.86251968503936,&quot;width&quot;:682}"/>
</p:tagLst>
</file>

<file path=ppt/tags/tag17.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170.xml><?xml version="1.0" encoding="utf-8"?>
<p:tagLst xmlns:p="http://schemas.openxmlformats.org/presentationml/2006/main">
  <p:tag name="KSO_WM_DIAGRAM_VIRTUALLY_FRAME" val="{&quot;height&quot;:340.98748031496064,&quot;left&quot;:18.55,&quot;top&quot;:83.86251968503936,&quot;width&quot;:682}"/>
</p:tagLst>
</file>

<file path=ppt/tags/tag171.xml><?xml version="1.0" encoding="utf-8"?>
<p:tagLst xmlns:p="http://schemas.openxmlformats.org/presentationml/2006/main">
  <p:tag name="KSO_WM_DIAGRAM_VIRTUALLY_FRAME" val="{&quot;height&quot;:340.98748031496064,&quot;left&quot;:18.55,&quot;top&quot;:83.86251968503936,&quot;width&quot;:682}"/>
</p:tagLst>
</file>

<file path=ppt/tags/tag172.xml><?xml version="1.0" encoding="utf-8"?>
<p:tagLst xmlns:p="http://schemas.openxmlformats.org/presentationml/2006/main">
  <p:tag name="KSO_WM_DIAGRAM_VIRTUALLY_FRAME" val="{&quot;height&quot;:340.98748031496064,&quot;left&quot;:18.55,&quot;top&quot;:83.86251968503936,&quot;width&quot;:682}"/>
</p:tagLst>
</file>

<file path=ppt/tags/tag173.xml><?xml version="1.0" encoding="utf-8"?>
<p:tagLst xmlns:p="http://schemas.openxmlformats.org/presentationml/2006/main">
  <p:tag name="KSO_WM_DIAGRAM_VIRTUALLY_FRAME" val="{&quot;height&quot;:340.98748031496064,&quot;left&quot;:18.55,&quot;top&quot;:83.86251968503936,&quot;width&quot;:682}"/>
</p:tagLst>
</file>

<file path=ppt/tags/tag174.xml><?xml version="1.0" encoding="utf-8"?>
<p:tagLst xmlns:p="http://schemas.openxmlformats.org/presentationml/2006/main">
  <p:tag name="KSO_WM_DIAGRAM_VIRTUALLY_FRAME" val="{&quot;height&quot;:340.98748031496064,&quot;left&quot;:18.55,&quot;top&quot;:83.86251968503936,&quot;width&quot;:682}"/>
</p:tagLst>
</file>

<file path=ppt/tags/tag175.xml><?xml version="1.0" encoding="utf-8"?>
<p:tagLst xmlns:p="http://schemas.openxmlformats.org/presentationml/2006/main">
  <p:tag name="KSO_WM_DIAGRAM_VIRTUALLY_FRAME" val="{&quot;height&quot;:340.98748031496064,&quot;left&quot;:18.55,&quot;top&quot;:83.86251968503936,&quot;width&quot;:682}"/>
</p:tagLst>
</file>

<file path=ppt/tags/tag176.xml><?xml version="1.0" encoding="utf-8"?>
<p:tagLst xmlns:p="http://schemas.openxmlformats.org/presentationml/2006/main">
  <p:tag name="KSO_WM_DIAGRAM_VIRTUALLY_FRAME" val="{&quot;height&quot;:298.24196850393696,&quot;left&quot;:342.4,&quot;top&quot;:120.41448818897638,&quot;width&quot;:363.75}"/>
</p:tagLst>
</file>

<file path=ppt/tags/tag177.xml><?xml version="1.0" encoding="utf-8"?>
<p:tagLst xmlns:p="http://schemas.openxmlformats.org/presentationml/2006/main">
  <p:tag name="KSO_WM_DIAGRAM_VIRTUALLY_FRAME" val="{&quot;height&quot;:298.24196850393696,&quot;left&quot;:342.4,&quot;top&quot;:120.41448818897638,&quot;width&quot;:363.75}"/>
</p:tagLst>
</file>

<file path=ppt/tags/tag178.xml><?xml version="1.0" encoding="utf-8"?>
<p:tagLst xmlns:p="http://schemas.openxmlformats.org/presentationml/2006/main">
  <p:tag name="KSO_WM_DIAGRAM_VIRTUALLY_FRAME" val="{&quot;height&quot;:298.24196850393696,&quot;left&quot;:342.4,&quot;top&quot;:120.41448818897638,&quot;width&quot;:363.75}"/>
</p:tagLst>
</file>

<file path=ppt/tags/tag179.xml><?xml version="1.0" encoding="utf-8"?>
<p:tagLst xmlns:p="http://schemas.openxmlformats.org/presentationml/2006/main">
  <p:tag name="KSO_WM_DIAGRAM_VIRTUALLY_FRAME" val="{&quot;height&quot;:298.24196850393696,&quot;left&quot;:342.4,&quot;top&quot;:120.41448818897638,&quot;width&quot;:363.75}"/>
</p:tagLst>
</file>

<file path=ppt/tags/tag18.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180.xml><?xml version="1.0" encoding="utf-8"?>
<p:tagLst xmlns:p="http://schemas.openxmlformats.org/presentationml/2006/main">
  <p:tag name="KSO_WM_DIAGRAM_VIRTUALLY_FRAME" val="{&quot;height&quot;:298.24196850393696,&quot;left&quot;:342.4,&quot;top&quot;:120.41448818897638,&quot;width&quot;:363.75}"/>
</p:tagLst>
</file>

<file path=ppt/tags/tag181.xml><?xml version="1.0" encoding="utf-8"?>
<p:tagLst xmlns:p="http://schemas.openxmlformats.org/presentationml/2006/main">
  <p:tag name="KSO_WM_DIAGRAM_VIRTUALLY_FRAME" val="{&quot;height&quot;:298.24196850393696,&quot;left&quot;:342.4,&quot;top&quot;:120.41448818897638,&quot;width&quot;:363.75}"/>
</p:tagLst>
</file>

<file path=ppt/tags/tag182.xml><?xml version="1.0" encoding="utf-8"?>
<p:tagLst xmlns:p="http://schemas.openxmlformats.org/presentationml/2006/main">
  <p:tag name="KSO_WM_DIAGRAM_VIRTUALLY_FRAME" val="{&quot;height&quot;:340.98748031496064,&quot;left&quot;:18.55,&quot;top&quot;:83.86251968503936,&quot;width&quot;:682}"/>
</p:tagLst>
</file>

<file path=ppt/tags/tag183.xml><?xml version="1.0" encoding="utf-8"?>
<p:tagLst xmlns:p="http://schemas.openxmlformats.org/presentationml/2006/main">
  <p:tag name="KSO_WM_DIAGRAM_VIRTUALLY_FRAME" val="{&quot;height&quot;:340.98748031496064,&quot;left&quot;:18.55,&quot;top&quot;:83.86251968503936,&quot;width&quot;:682}"/>
</p:tagLst>
</file>

<file path=ppt/tags/tag184.xml><?xml version="1.0" encoding="utf-8"?>
<p:tagLst xmlns:p="http://schemas.openxmlformats.org/presentationml/2006/main">
  <p:tag name="KSO_WM_DIAGRAM_VIRTUALLY_FRAME" val="{&quot;height&quot;:340.98748031496064,&quot;left&quot;:18.55,&quot;top&quot;:83.86251968503936,&quot;width&quot;:682}"/>
</p:tagLst>
</file>

<file path=ppt/tags/tag185.xml><?xml version="1.0" encoding="utf-8"?>
<p:tagLst xmlns:p="http://schemas.openxmlformats.org/presentationml/2006/main">
  <p:tag name="KSO_WM_DIAGRAM_VIRTUALLY_FRAME" val="{&quot;height&quot;:340.98748031496064,&quot;left&quot;:18.55,&quot;top&quot;:83.86251968503936,&quot;width&quot;:682}"/>
</p:tagLst>
</file>

<file path=ppt/tags/tag186.xml><?xml version="1.0" encoding="utf-8"?>
<p:tagLst xmlns:p="http://schemas.openxmlformats.org/presentationml/2006/main">
  <p:tag name="KSO_WM_DIAGRAM_VIRTUALLY_FRAME" val="{&quot;height&quot;:340.98748031496064,&quot;left&quot;:18.55,&quot;top&quot;:83.86251968503936,&quot;width&quot;:682}"/>
</p:tagLst>
</file>

<file path=ppt/tags/tag187.xml><?xml version="1.0" encoding="utf-8"?>
<p:tagLst xmlns:p="http://schemas.openxmlformats.org/presentationml/2006/main">
  <p:tag name="KSO_WM_DIAGRAM_VIRTUALLY_FRAME" val="{&quot;height&quot;:340.98748031496064,&quot;left&quot;:18.55,&quot;top&quot;:83.86251968503936,&quot;width&quot;:682}"/>
</p:tagLst>
</file>

<file path=ppt/tags/tag188.xml><?xml version="1.0" encoding="utf-8"?>
<p:tagLst xmlns:p="http://schemas.openxmlformats.org/presentationml/2006/main">
  <p:tag name="KSO_WM_DIAGRAM_VIRTUALLY_FRAME" val="{&quot;height&quot;:340.98748031496064,&quot;left&quot;:18.55,&quot;top&quot;:83.86251968503936,&quot;width&quot;:682}"/>
</p:tagLst>
</file>

<file path=ppt/tags/tag189.xml><?xml version="1.0" encoding="utf-8"?>
<p:tagLst xmlns:p="http://schemas.openxmlformats.org/presentationml/2006/main">
  <p:tag name="KSO_WM_DIAGRAM_VIRTUALLY_FRAME" val="{&quot;height&quot;:340.98748031496064,&quot;left&quot;:18.55,&quot;top&quot;:83.86251968503936,&quot;width&quot;:682}"/>
</p:tagLst>
</file>

<file path=ppt/tags/tag19.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190.xml><?xml version="1.0" encoding="utf-8"?>
<p:tagLst xmlns:p="http://schemas.openxmlformats.org/presentationml/2006/main">
  <p:tag name="KSO_WM_DIAGRAM_VIRTUALLY_FRAME" val="{&quot;height&quot;:340.98748031496064,&quot;left&quot;:18.55,&quot;top&quot;:83.86251968503936,&quot;width&quot;:682}"/>
</p:tagLst>
</file>

<file path=ppt/tags/tag191.xml><?xml version="1.0" encoding="utf-8"?>
<p:tagLst xmlns:p="http://schemas.openxmlformats.org/presentationml/2006/main">
  <p:tag name="KSO_WM_DIAGRAM_VIRTUALLY_FRAME" val="{&quot;height&quot;:340.98748031496064,&quot;left&quot;:18.55,&quot;top&quot;:83.86251968503936,&quot;width&quot;:682}"/>
</p:tagLst>
</file>

<file path=ppt/tags/tag192.xml><?xml version="1.0" encoding="utf-8"?>
<p:tagLst xmlns:p="http://schemas.openxmlformats.org/presentationml/2006/main">
  <p:tag name="KSO_WM_DIAGRAM_VIRTUALLY_FRAME" val="{&quot;height&quot;:340.98748031496064,&quot;left&quot;:18.55,&quot;top&quot;:83.86251968503936,&quot;width&quot;:682}"/>
</p:tagLst>
</file>

<file path=ppt/tags/tag193.xml><?xml version="1.0" encoding="utf-8"?>
<p:tagLst xmlns:p="http://schemas.openxmlformats.org/presentationml/2006/main">
  <p:tag name="KSO_WM_DIAGRAM_VIRTUALLY_FRAME" val="{&quot;height&quot;:340.98748031496064,&quot;left&quot;:18.55,&quot;top&quot;:83.86251968503936,&quot;width&quot;:682}"/>
</p:tagLst>
</file>

<file path=ppt/tags/tag194.xml><?xml version="1.0" encoding="utf-8"?>
<p:tagLst xmlns:p="http://schemas.openxmlformats.org/presentationml/2006/main">
  <p:tag name="KSO_WM_DIAGRAM_VIRTUALLY_FRAME" val="{&quot;height&quot;:340.98748031496064,&quot;left&quot;:18.55,&quot;top&quot;:83.86251968503936,&quot;width&quot;:682}"/>
</p:tagLst>
</file>

<file path=ppt/tags/tag195.xml><?xml version="1.0" encoding="utf-8"?>
<p:tagLst xmlns:p="http://schemas.openxmlformats.org/presentationml/2006/main">
  <p:tag name="KSO_WM_DIAGRAM_VIRTUALLY_FRAME" val="{&quot;height&quot;:340.98748031496064,&quot;left&quot;:18.55,&quot;top&quot;:83.86251968503936,&quot;width&quot;:682}"/>
</p:tagLst>
</file>

<file path=ppt/tags/tag196.xml><?xml version="1.0" encoding="utf-8"?>
<p:tagLst xmlns:p="http://schemas.openxmlformats.org/presentationml/2006/main">
  <p:tag name="KSO_WM_DIAGRAM_VIRTUALLY_FRAME" val="{&quot;height&quot;:340.98748031496064,&quot;left&quot;:18.55,&quot;top&quot;:83.86251968503936,&quot;width&quot;:682}"/>
</p:tagLst>
</file>

<file path=ppt/tags/tag197.xml><?xml version="1.0" encoding="utf-8"?>
<p:tagLst xmlns:p="http://schemas.openxmlformats.org/presentationml/2006/main">
  <p:tag name="KSO_WM_DIAGRAM_VIRTUALLY_FRAME" val="{&quot;height&quot;:340.98748031496064,&quot;left&quot;:18.55,&quot;top&quot;:83.86251968503936,&quot;width&quot;:682}"/>
</p:tagLst>
</file>

<file path=ppt/tags/tag198.xml><?xml version="1.0" encoding="utf-8"?>
<p:tagLst xmlns:p="http://schemas.openxmlformats.org/presentationml/2006/main">
  <p:tag name="KSO_WM_DIAGRAM_VIRTUALLY_FRAME" val="{&quot;height&quot;:340.98748031496064,&quot;left&quot;:18.55,&quot;top&quot;:83.86251968503936,&quot;width&quot;:682}"/>
</p:tagLst>
</file>

<file path=ppt/tags/tag199.xml><?xml version="1.0" encoding="utf-8"?>
<p:tagLst xmlns:p="http://schemas.openxmlformats.org/presentationml/2006/main">
  <p:tag name="KSO_WM_DIAGRAM_VIRTUALLY_FRAME" val="{&quot;height&quot;:340.98748031496064,&quot;left&quot;:18.55,&quot;top&quot;:83.86251968503936,&quot;width&quot;:682}"/>
</p:tagLst>
</file>

<file path=ppt/tags/tag2.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20.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200.xml><?xml version="1.0" encoding="utf-8"?>
<p:tagLst xmlns:p="http://schemas.openxmlformats.org/presentationml/2006/main">
  <p:tag name="KSO_WM_DIAGRAM_VIRTUALLY_FRAME" val="{&quot;height&quot;:340.98748031496064,&quot;left&quot;:18.55,&quot;top&quot;:83.86251968503936,&quot;width&quot;:682}"/>
</p:tagLst>
</file>

<file path=ppt/tags/tag201.xml><?xml version="1.0" encoding="utf-8"?>
<p:tagLst xmlns:p="http://schemas.openxmlformats.org/presentationml/2006/main">
  <p:tag name="KSO_WM_DIAGRAM_VIRTUALLY_FRAME" val="{&quot;height&quot;:340.98748031496064,&quot;left&quot;:18.55,&quot;top&quot;:83.86251968503936,&quot;width&quot;:682}"/>
</p:tagLst>
</file>

<file path=ppt/tags/tag202.xml><?xml version="1.0" encoding="utf-8"?>
<p:tagLst xmlns:p="http://schemas.openxmlformats.org/presentationml/2006/main">
  <p:tag name="KSO_WM_DIAGRAM_VIRTUALLY_FRAME" val="{&quot;height&quot;:340.98748031496064,&quot;left&quot;:18.55,&quot;top&quot;:83.86251968503936,&quot;width&quot;:682}"/>
</p:tagLst>
</file>

<file path=ppt/tags/tag203.xml><?xml version="1.0" encoding="utf-8"?>
<p:tagLst xmlns:p="http://schemas.openxmlformats.org/presentationml/2006/main">
  <p:tag name="KSO_WM_DIAGRAM_VIRTUALLY_FRAME" val="{&quot;height&quot;:340.98748031496064,&quot;left&quot;:18.55,&quot;top&quot;:83.86251968503936,&quot;width&quot;:682}"/>
</p:tagLst>
</file>

<file path=ppt/tags/tag204.xml><?xml version="1.0" encoding="utf-8"?>
<p:tagLst xmlns:p="http://schemas.openxmlformats.org/presentationml/2006/main">
  <p:tag name="KSO_WM_DIAGRAM_VIRTUALLY_FRAME" val="{&quot;height&quot;:340.98748031496064,&quot;left&quot;:18.55,&quot;top&quot;:83.86251968503936,&quot;width&quot;:682}"/>
</p:tagLst>
</file>

<file path=ppt/tags/tag205.xml><?xml version="1.0" encoding="utf-8"?>
<p:tagLst xmlns:p="http://schemas.openxmlformats.org/presentationml/2006/main">
  <p:tag name="KSO_WM_DIAGRAM_VIRTUALLY_FRAME" val="{&quot;height&quot;:340.98748031496064,&quot;left&quot;:18.55,&quot;top&quot;:83.86251968503936,&quot;width&quot;:682}"/>
</p:tagLst>
</file>

<file path=ppt/tags/tag206.xml><?xml version="1.0" encoding="utf-8"?>
<p:tagLst xmlns:p="http://schemas.openxmlformats.org/presentationml/2006/main">
  <p:tag name="KSO_WM_DIAGRAM_VIRTUALLY_FRAME" val="{&quot;height&quot;:340.98748031496064,&quot;left&quot;:18.55,&quot;top&quot;:83.86251968503936,&quot;width&quot;:682}"/>
</p:tagLst>
</file>

<file path=ppt/tags/tag207.xml><?xml version="1.0" encoding="utf-8"?>
<p:tagLst xmlns:p="http://schemas.openxmlformats.org/presentationml/2006/main">
  <p:tag name="KSO_WM_DIAGRAM_VIRTUALLY_FRAME" val="{&quot;height&quot;:340.98748031496064,&quot;left&quot;:18.55,&quot;top&quot;:83.86251968503936,&quot;width&quot;:682}"/>
</p:tagLst>
</file>

<file path=ppt/tags/tag208.xml><?xml version="1.0" encoding="utf-8"?>
<p:tagLst xmlns:p="http://schemas.openxmlformats.org/presentationml/2006/main">
  <p:tag name="KSO_WM_DIAGRAM_VIRTUALLY_FRAME" val="{&quot;height&quot;:340.98748031496064,&quot;left&quot;:18.55,&quot;top&quot;:83.86251968503936,&quot;width&quot;:682}"/>
</p:tagLst>
</file>

<file path=ppt/tags/tag209.xml><?xml version="1.0" encoding="utf-8"?>
<p:tagLst xmlns:p="http://schemas.openxmlformats.org/presentationml/2006/main">
  <p:tag name="KSO_WM_DIAGRAM_VIRTUALLY_FRAME" val="{&quot;height&quot;:340.98748031496064,&quot;left&quot;:18.55,&quot;top&quot;:83.86251968503936,&quot;width&quot;:682}"/>
</p:tagLst>
</file>

<file path=ppt/tags/tag21.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210.xml><?xml version="1.0" encoding="utf-8"?>
<p:tagLst xmlns:p="http://schemas.openxmlformats.org/presentationml/2006/main">
  <p:tag name="KSO_WM_DIAGRAM_VIRTUALLY_FRAME" val="{&quot;height&quot;:340.98748031496064,&quot;left&quot;:18.55,&quot;top&quot;:83.86251968503936,&quot;width&quot;:682}"/>
</p:tagLst>
</file>

<file path=ppt/tags/tag211.xml><?xml version="1.0" encoding="utf-8"?>
<p:tagLst xmlns:p="http://schemas.openxmlformats.org/presentationml/2006/main">
  <p:tag name="KSO_WM_DIAGRAM_VIRTUALLY_FRAME" val="{&quot;height&quot;:340.98748031496064,&quot;left&quot;:18.55,&quot;top&quot;:83.86251968503936,&quot;width&quot;:682}"/>
</p:tagLst>
</file>

<file path=ppt/tags/tag212.xml><?xml version="1.0" encoding="utf-8"?>
<p:tagLst xmlns:p="http://schemas.openxmlformats.org/presentationml/2006/main">
  <p:tag name="KSO_WM_DIAGRAM_VIRTUALLY_FRAME" val="{&quot;height&quot;:340.98748031496064,&quot;left&quot;:18.55,&quot;top&quot;:83.86251968503936,&quot;width&quot;:682}"/>
</p:tagLst>
</file>

<file path=ppt/tags/tag213.xml><?xml version="1.0" encoding="utf-8"?>
<p:tagLst xmlns:p="http://schemas.openxmlformats.org/presentationml/2006/main">
  <p:tag name="KSO_WM_DIAGRAM_VIRTUALLY_FRAME" val="{&quot;height&quot;:340.98748031496064,&quot;left&quot;:18.55,&quot;top&quot;:83.86251968503936,&quot;width&quot;:682}"/>
</p:tagLst>
</file>

<file path=ppt/tags/tag214.xml><?xml version="1.0" encoding="utf-8"?>
<p:tagLst xmlns:p="http://schemas.openxmlformats.org/presentationml/2006/main">
  <p:tag name="KSO_WM_DIAGRAM_VIRTUALLY_FRAME" val="{&quot;height&quot;:340.98748031496064,&quot;left&quot;:18.55,&quot;top&quot;:83.86251968503936,&quot;width&quot;:682}"/>
</p:tagLst>
</file>

<file path=ppt/tags/tag215.xml><?xml version="1.0" encoding="utf-8"?>
<p:tagLst xmlns:p="http://schemas.openxmlformats.org/presentationml/2006/main">
  <p:tag name="KSO_WM_DIAGRAM_VIRTUALLY_FRAME" val="{&quot;height&quot;:340.98748031496064,&quot;left&quot;:18.55,&quot;top&quot;:83.86251968503936,&quot;width&quot;:682}"/>
</p:tagLst>
</file>

<file path=ppt/tags/tag216.xml><?xml version="1.0" encoding="utf-8"?>
<p:tagLst xmlns:p="http://schemas.openxmlformats.org/presentationml/2006/main">
  <p:tag name="KSO_WM_DIAGRAM_VIRTUALLY_FRAME" val="{&quot;height&quot;:340.98748031496064,&quot;left&quot;:18.55,&quot;top&quot;:83.86251968503936,&quot;width&quot;:682}"/>
</p:tagLst>
</file>

<file path=ppt/tags/tag217.xml><?xml version="1.0" encoding="utf-8"?>
<p:tagLst xmlns:p="http://schemas.openxmlformats.org/presentationml/2006/main">
  <p:tag name="KSO_WM_DIAGRAM_VIRTUALLY_FRAME" val="{&quot;height&quot;:340.98748031496064,&quot;left&quot;:18.55,&quot;top&quot;:83.86251968503936,&quot;width&quot;:682}"/>
</p:tagLst>
</file>

<file path=ppt/tags/tag218.xml><?xml version="1.0" encoding="utf-8"?>
<p:tagLst xmlns:p="http://schemas.openxmlformats.org/presentationml/2006/main">
  <p:tag name="KSO_WM_DIAGRAM_VIRTUALLY_FRAME" val="{&quot;height&quot;:340.98748031496064,&quot;left&quot;:18.55,&quot;top&quot;:83.86251968503936,&quot;width&quot;:682}"/>
</p:tagLst>
</file>

<file path=ppt/tags/tag219.xml><?xml version="1.0" encoding="utf-8"?>
<p:tagLst xmlns:p="http://schemas.openxmlformats.org/presentationml/2006/main">
  <p:tag name="KSO_WM_DIAGRAM_VIRTUALLY_FRAME" val="{&quot;height&quot;:340.98748031496064,&quot;left&quot;:18.55,&quot;top&quot;:83.86251968503936,&quot;width&quot;:682}"/>
</p:tagLst>
</file>

<file path=ppt/tags/tag22.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220.xml><?xml version="1.0" encoding="utf-8"?>
<p:tagLst xmlns:p="http://schemas.openxmlformats.org/presentationml/2006/main">
  <p:tag name="KSO_WM_DIAGRAM_VIRTUALLY_FRAME" val="{&quot;height&quot;:340.98748031496064,&quot;left&quot;:18.55,&quot;top&quot;:83.86251968503936,&quot;width&quot;:682}"/>
</p:tagLst>
</file>

<file path=ppt/tags/tag221.xml><?xml version="1.0" encoding="utf-8"?>
<p:tagLst xmlns:p="http://schemas.openxmlformats.org/presentationml/2006/main">
  <p:tag name="KSO_WM_DIAGRAM_VIRTUALLY_FRAME" val="{&quot;height&quot;:340.98748031496064,&quot;left&quot;:18.55,&quot;top&quot;:83.86251968503936,&quot;width&quot;:682}"/>
</p:tagLst>
</file>

<file path=ppt/tags/tag222.xml><?xml version="1.0" encoding="utf-8"?>
<p:tagLst xmlns:p="http://schemas.openxmlformats.org/presentationml/2006/main">
  <p:tag name="KSO_WM_DIAGRAM_VIRTUALLY_FRAME" val="{&quot;height&quot;:340.98748031496064,&quot;left&quot;:18.55,&quot;top&quot;:83.86251968503936,&quot;width&quot;:682}"/>
</p:tagLst>
</file>

<file path=ppt/tags/tag223.xml><?xml version="1.0" encoding="utf-8"?>
<p:tagLst xmlns:p="http://schemas.openxmlformats.org/presentationml/2006/main">
  <p:tag name="KSO_WM_DIAGRAM_VIRTUALLY_FRAME" val="{&quot;height&quot;:340.98748031496064,&quot;left&quot;:18.55,&quot;top&quot;:83.86251968503936,&quot;width&quot;:682}"/>
</p:tagLst>
</file>

<file path=ppt/tags/tag224.xml><?xml version="1.0" encoding="utf-8"?>
<p:tagLst xmlns:p="http://schemas.openxmlformats.org/presentationml/2006/main">
  <p:tag name="KSO_WM_DIAGRAM_VIRTUALLY_FRAME" val="{&quot;height&quot;:340.98748031496064,&quot;left&quot;:18.55,&quot;top&quot;:83.86251968503936,&quot;width&quot;:682}"/>
</p:tagLst>
</file>

<file path=ppt/tags/tag225.xml><?xml version="1.0" encoding="utf-8"?>
<p:tagLst xmlns:p="http://schemas.openxmlformats.org/presentationml/2006/main">
  <p:tag name="KSO_WM_DIAGRAM_VIRTUALLY_FRAME" val="{&quot;height&quot;:340.98748031496064,&quot;left&quot;:18.55,&quot;top&quot;:83.86251968503936,&quot;width&quot;:682}"/>
</p:tagLst>
</file>

<file path=ppt/tags/tag226.xml><?xml version="1.0" encoding="utf-8"?>
<p:tagLst xmlns:p="http://schemas.openxmlformats.org/presentationml/2006/main">
  <p:tag name="KSO_WM_DIAGRAM_VIRTUALLY_FRAME" val="{&quot;height&quot;:340.98748031496064,&quot;left&quot;:18.55,&quot;top&quot;:83.86251968503936,&quot;width&quot;:682}"/>
</p:tagLst>
</file>

<file path=ppt/tags/tag227.xml><?xml version="1.0" encoding="utf-8"?>
<p:tagLst xmlns:p="http://schemas.openxmlformats.org/presentationml/2006/main">
  <p:tag name="KSO_WM_DIAGRAM_VIRTUALLY_FRAME" val="{&quot;height&quot;:340.98748031496064,&quot;left&quot;:18.55,&quot;top&quot;:83.86251968503936,&quot;width&quot;:682}"/>
</p:tagLst>
</file>

<file path=ppt/tags/tag228.xml><?xml version="1.0" encoding="utf-8"?>
<p:tagLst xmlns:p="http://schemas.openxmlformats.org/presentationml/2006/main">
  <p:tag name="KSO_WM_DIAGRAM_VIRTUALLY_FRAME" val="{&quot;height&quot;:340.98748031496064,&quot;left&quot;:18.55,&quot;top&quot;:83.86251968503936,&quot;width&quot;:682}"/>
</p:tagLst>
</file>

<file path=ppt/tags/tag229.xml><?xml version="1.0" encoding="utf-8"?>
<p:tagLst xmlns:p="http://schemas.openxmlformats.org/presentationml/2006/main">
  <p:tag name="KSO_WM_DIAGRAM_VIRTUALLY_FRAME" val="{&quot;height&quot;:340.98748031496064,&quot;left&quot;:18.55,&quot;top&quot;:83.86251968503936,&quot;width&quot;:682}"/>
</p:tagLst>
</file>

<file path=ppt/tags/tag23.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230.xml><?xml version="1.0" encoding="utf-8"?>
<p:tagLst xmlns:p="http://schemas.openxmlformats.org/presentationml/2006/main">
  <p:tag name="KSO_WM_DIAGRAM_VIRTUALLY_FRAME" val="{&quot;height&quot;:340.98748031496064,&quot;left&quot;:18.55,&quot;top&quot;:83.86251968503936,&quot;width&quot;:682}"/>
</p:tagLst>
</file>

<file path=ppt/tags/tag231.xml><?xml version="1.0" encoding="utf-8"?>
<p:tagLst xmlns:p="http://schemas.openxmlformats.org/presentationml/2006/main">
  <p:tag name="KSO_WM_DIAGRAM_VIRTUALLY_FRAME" val="{&quot;height&quot;:340.98748031496064,&quot;left&quot;:18.55,&quot;top&quot;:83.86251968503936,&quot;width&quot;:682}"/>
</p:tagLst>
</file>

<file path=ppt/tags/tag232.xml><?xml version="1.0" encoding="utf-8"?>
<p:tagLst xmlns:p="http://schemas.openxmlformats.org/presentationml/2006/main">
  <p:tag name="KSO_WM_DIAGRAM_VIRTUALLY_FRAME" val="{&quot;height&quot;:340.98748031496064,&quot;left&quot;:18.55,&quot;top&quot;:83.86251968503936,&quot;width&quot;:682}"/>
</p:tagLst>
</file>

<file path=ppt/tags/tag233.xml><?xml version="1.0" encoding="utf-8"?>
<p:tagLst xmlns:p="http://schemas.openxmlformats.org/presentationml/2006/main">
  <p:tag name="KSO_WM_DIAGRAM_VIRTUALLY_FRAME" val="{&quot;height&quot;:340.98748031496064,&quot;left&quot;:18.55,&quot;top&quot;:83.86251968503936,&quot;width&quot;:682}"/>
</p:tagLst>
</file>

<file path=ppt/tags/tag234.xml><?xml version="1.0" encoding="utf-8"?>
<p:tagLst xmlns:p="http://schemas.openxmlformats.org/presentationml/2006/main">
  <p:tag name="KSO_WM_DIAGRAM_VIRTUALLY_FRAME" val="{&quot;height&quot;:340.98748031496064,&quot;left&quot;:18.55,&quot;top&quot;:83.86251968503936,&quot;width&quot;:682}"/>
</p:tagLst>
</file>

<file path=ppt/tags/tag235.xml><?xml version="1.0" encoding="utf-8"?>
<p:tagLst xmlns:p="http://schemas.openxmlformats.org/presentationml/2006/main">
  <p:tag name="KSO_WM_DIAGRAM_VIRTUALLY_FRAME" val="{&quot;height&quot;:340.98748031496064,&quot;left&quot;:18.55,&quot;top&quot;:83.86251968503936,&quot;width&quot;:682}"/>
</p:tagLst>
</file>

<file path=ppt/tags/tag236.xml><?xml version="1.0" encoding="utf-8"?>
<p:tagLst xmlns:p="http://schemas.openxmlformats.org/presentationml/2006/main">
  <p:tag name="KSO_WM_DIAGRAM_VIRTUALLY_FRAME" val="{&quot;height&quot;:340.98748031496064,&quot;left&quot;:18.55,&quot;top&quot;:83.86251968503936,&quot;width&quot;:682}"/>
</p:tagLst>
</file>

<file path=ppt/tags/tag237.xml><?xml version="1.0" encoding="utf-8"?>
<p:tagLst xmlns:p="http://schemas.openxmlformats.org/presentationml/2006/main">
  <p:tag name="KSO_WM_DIAGRAM_VIRTUALLY_FRAME" val="{&quot;height&quot;:340.98748031496064,&quot;left&quot;:18.55,&quot;top&quot;:83.86251968503936,&quot;width&quot;:682}"/>
</p:tagLst>
</file>

<file path=ppt/tags/tag238.xml><?xml version="1.0" encoding="utf-8"?>
<p:tagLst xmlns:p="http://schemas.openxmlformats.org/presentationml/2006/main">
  <p:tag name="KSO_WM_DIAGRAM_VIRTUALLY_FRAME" val="{&quot;height&quot;:340.98748031496064,&quot;left&quot;:18.55,&quot;top&quot;:83.86251968503936,&quot;width&quot;:682}"/>
</p:tagLst>
</file>

<file path=ppt/tags/tag239.xml><?xml version="1.0" encoding="utf-8"?>
<p:tagLst xmlns:p="http://schemas.openxmlformats.org/presentationml/2006/main">
  <p:tag name="KSO_WM_DIAGRAM_VIRTUALLY_FRAME" val="{&quot;height&quot;:340.98748031496064,&quot;left&quot;:18.55,&quot;top&quot;:83.86251968503936,&quot;width&quot;:682}"/>
</p:tagLst>
</file>

<file path=ppt/tags/tag24.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240.xml><?xml version="1.0" encoding="utf-8"?>
<p:tagLst xmlns:p="http://schemas.openxmlformats.org/presentationml/2006/main">
  <p:tag name="KSO_WM_DIAGRAM_VIRTUALLY_FRAME" val="{&quot;height&quot;:340.98748031496064,&quot;left&quot;:18.55,&quot;top&quot;:83.86251968503936,&quot;width&quot;:682}"/>
</p:tagLst>
</file>

<file path=ppt/tags/tag241.xml><?xml version="1.0" encoding="utf-8"?>
<p:tagLst xmlns:p="http://schemas.openxmlformats.org/presentationml/2006/main">
  <p:tag name="KSO_WM_DIAGRAM_VIRTUALLY_FRAME" val="{&quot;height&quot;:340.98748031496064,&quot;left&quot;:18.55,&quot;top&quot;:83.86251968503936,&quot;width&quot;:682}"/>
</p:tagLst>
</file>

<file path=ppt/tags/tag24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4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4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45.xml><?xml version="1.0" encoding="utf-8"?>
<p:tagLst xmlns:p="http://schemas.openxmlformats.org/presentationml/2006/main">
  <p:tag name="KSO_WM_DIAGRAM_VIRTUALLY_FRAME" val="{&quot;height&quot;:200.08251968503941,&quot;left&quot;:363.4863779527559,&quot;top&quot;:151.50740157480317,&quot;width&quot;:256.38102362204717}"/>
</p:tagLst>
</file>

<file path=ppt/tags/tag246.xml><?xml version="1.0" encoding="utf-8"?>
<p:tagLst xmlns:p="http://schemas.openxmlformats.org/presentationml/2006/main">
  <p:tag name="KSO_WM_DIAGRAM_VIRTUALLY_FRAME" val="{&quot;height&quot;:200.08251968503941,&quot;left&quot;:363.4863779527559,&quot;top&quot;:151.50740157480317,&quot;width&quot;:256.38102362204717}"/>
</p:tagLst>
</file>

<file path=ppt/tags/tag247.xml><?xml version="1.0" encoding="utf-8"?>
<p:tagLst xmlns:p="http://schemas.openxmlformats.org/presentationml/2006/main">
  <p:tag name="KSO_WM_DIAGRAM_VIRTUALLY_FRAME" val="{&quot;height&quot;:200.08251968503941,&quot;left&quot;:363.4863779527559,&quot;top&quot;:151.50740157480317,&quot;width&quot;:256.38102362204717}"/>
</p:tagLst>
</file>

<file path=ppt/tags/tag248.xml><?xml version="1.0" encoding="utf-8"?>
<p:tagLst xmlns:p="http://schemas.openxmlformats.org/presentationml/2006/main">
  <p:tag name="KSO_WM_DIAGRAM_VIRTUALLY_FRAME" val="{&quot;height&quot;:200.08251968503941,&quot;left&quot;:363.4863779527559,&quot;top&quot;:151.50740157480317,&quot;width&quot;:256.38102362204717}"/>
</p:tagLst>
</file>

<file path=ppt/tags/tag249.xml><?xml version="1.0" encoding="utf-8"?>
<p:tagLst xmlns:p="http://schemas.openxmlformats.org/presentationml/2006/main">
  <p:tag name="KSO_WM_DIAGRAM_VIRTUALLY_FRAME" val="{&quot;height&quot;:200.08251968503941,&quot;left&quot;:363.4863779527559,&quot;top&quot;:151.50740157480317,&quot;width&quot;:256.38102362204717}"/>
</p:tagLst>
</file>

<file path=ppt/tags/tag25.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250.xml><?xml version="1.0" encoding="utf-8"?>
<p:tagLst xmlns:p="http://schemas.openxmlformats.org/presentationml/2006/main">
  <p:tag name="KSO_WM_DIAGRAM_VIRTUALLY_FRAME" val="{&quot;height&quot;:200.08251968503941,&quot;left&quot;:363.4863779527559,&quot;top&quot;:151.50740157480317,&quot;width&quot;:256.38102362204717}"/>
</p:tagLst>
</file>

<file path=ppt/tags/tag251.xml><?xml version="1.0" encoding="utf-8"?>
<p:tagLst xmlns:p="http://schemas.openxmlformats.org/presentationml/2006/main">
  <p:tag name="KSO_WM_DIAGRAM_VIRTUALLY_FRAME" val="{&quot;height&quot;:320.26637795275593,&quot;left&quot;:53.31614173228346,&quot;top&quot;:81.68362204724409,&quot;width&quot;:648.3338582677166}"/>
</p:tagLst>
</file>

<file path=ppt/tags/tag252.xml><?xml version="1.0" encoding="utf-8"?>
<p:tagLst xmlns:p="http://schemas.openxmlformats.org/presentationml/2006/main">
  <p:tag name="KSO_WM_DIAGRAM_VIRTUALLY_FRAME" val="{&quot;height&quot;:320.26637795275593,&quot;left&quot;:53.31614173228346,&quot;top&quot;:81.68362204724409,&quot;width&quot;:648.3338582677166}"/>
</p:tagLst>
</file>

<file path=ppt/tags/tag253.xml><?xml version="1.0" encoding="utf-8"?>
<p:tagLst xmlns:p="http://schemas.openxmlformats.org/presentationml/2006/main">
  <p:tag name="KSO_WM_DIAGRAM_VIRTUALLY_FRAME" val="{&quot;height&quot;:320.26637795275593,&quot;left&quot;:53.31614173228346,&quot;top&quot;:81.68362204724409,&quot;width&quot;:648.3338582677166}"/>
</p:tagLst>
</file>

<file path=ppt/tags/tag254.xml><?xml version="1.0" encoding="utf-8"?>
<p:tagLst xmlns:p="http://schemas.openxmlformats.org/presentationml/2006/main">
  <p:tag name="KSO_WM_DIAGRAM_VIRTUALLY_FRAME" val="{&quot;height&quot;:320.26637795275593,&quot;left&quot;:53.31614173228346,&quot;top&quot;:81.68362204724409,&quot;width&quot;:648.3338582677166}"/>
</p:tagLst>
</file>

<file path=ppt/tags/tag255.xml><?xml version="1.0" encoding="utf-8"?>
<p:tagLst xmlns:p="http://schemas.openxmlformats.org/presentationml/2006/main">
  <p:tag name="KSO_WM_DIAGRAM_VIRTUALLY_FRAME" val="{&quot;height&quot;:320.26637795275593,&quot;left&quot;:53.31614173228346,&quot;top&quot;:81.68362204724409,&quot;width&quot;:648.3338582677166}"/>
</p:tagLst>
</file>

<file path=ppt/tags/tag256.xml><?xml version="1.0" encoding="utf-8"?>
<p:tagLst xmlns:p="http://schemas.openxmlformats.org/presentationml/2006/main">
  <p:tag name="KSO_WM_DIAGRAM_VIRTUALLY_FRAME" val="{&quot;height&quot;:320.26637795275593,&quot;left&quot;:53.31614173228346,&quot;top&quot;:81.68362204724409,&quot;width&quot;:648.3338582677166}"/>
</p:tagLst>
</file>

<file path=ppt/tags/tag257.xml><?xml version="1.0" encoding="utf-8"?>
<p:tagLst xmlns:p="http://schemas.openxmlformats.org/presentationml/2006/main">
  <p:tag name="KSO_WM_DIAGRAM_VIRTUALLY_FRAME" val="{&quot;height&quot;:320.26637795275593,&quot;left&quot;:53.31614173228346,&quot;top&quot;:81.68362204724409,&quot;width&quot;:648.3338582677166}"/>
</p:tagLst>
</file>

<file path=ppt/tags/tag258.xml><?xml version="1.0" encoding="utf-8"?>
<p:tagLst xmlns:p="http://schemas.openxmlformats.org/presentationml/2006/main">
  <p:tag name="KSO_WM_DIAGRAM_VIRTUALLY_FRAME" val="{&quot;height&quot;:320.26637795275593,&quot;left&quot;:53.31614173228346,&quot;top&quot;:81.68362204724409,&quot;width&quot;:648.3338582677166}"/>
</p:tagLst>
</file>

<file path=ppt/tags/tag259.xml><?xml version="1.0" encoding="utf-8"?>
<p:tagLst xmlns:p="http://schemas.openxmlformats.org/presentationml/2006/main">
  <p:tag name="KSO_WM_DIAGRAM_VIRTUALLY_FRAME" val="{&quot;height&quot;:320.26637795275593,&quot;left&quot;:53.31614173228346,&quot;top&quot;:81.68362204724409,&quot;width&quot;:648.3338582677166}"/>
</p:tagLst>
</file>

<file path=ppt/tags/tag26.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260.xml><?xml version="1.0" encoding="utf-8"?>
<p:tagLst xmlns:p="http://schemas.openxmlformats.org/presentationml/2006/main">
  <p:tag name="KSO_WM_DIAGRAM_VIRTUALLY_FRAME" val="{&quot;height&quot;:320.26637795275593,&quot;left&quot;:53.31614173228346,&quot;top&quot;:81.68362204724409,&quot;width&quot;:648.3338582677166}"/>
</p:tagLst>
</file>

<file path=ppt/tags/tag261.xml><?xml version="1.0" encoding="utf-8"?>
<p:tagLst xmlns:p="http://schemas.openxmlformats.org/presentationml/2006/main">
  <p:tag name="KSO_WM_DIAGRAM_VIRTUALLY_FRAME" val="{&quot;height&quot;:320.26637795275593,&quot;left&quot;:53.31614173228346,&quot;top&quot;:81.68362204724409,&quot;width&quot;:648.3338582677166}"/>
</p:tagLst>
</file>

<file path=ppt/tags/tag262.xml><?xml version="1.0" encoding="utf-8"?>
<p:tagLst xmlns:p="http://schemas.openxmlformats.org/presentationml/2006/main">
  <p:tag name="KSO_WM_DIAGRAM_VIRTUALLY_FRAME" val="{&quot;height&quot;:320.26637795275593,&quot;left&quot;:53.31614173228346,&quot;top&quot;:81.68362204724409,&quot;width&quot;:648.3338582677166}"/>
</p:tagLst>
</file>

<file path=ppt/tags/tag263.xml><?xml version="1.0" encoding="utf-8"?>
<p:tagLst xmlns:p="http://schemas.openxmlformats.org/presentationml/2006/main">
  <p:tag name="KSO_WM_DIAGRAM_VIRTUALLY_FRAME" val="{&quot;height&quot;:320.26637795275593,&quot;left&quot;:53.31614173228346,&quot;top&quot;:81.68362204724409,&quot;width&quot;:648.3338582677166}"/>
</p:tagLst>
</file>

<file path=ppt/tags/tag264.xml><?xml version="1.0" encoding="utf-8"?>
<p:tagLst xmlns:p="http://schemas.openxmlformats.org/presentationml/2006/main">
  <p:tag name="KSO_WM_DIAGRAM_VIRTUALLY_FRAME" val="{&quot;height&quot;:320.26637795275593,&quot;left&quot;:53.31614173228346,&quot;top&quot;:81.68362204724409,&quot;width&quot;:648.3338582677166}"/>
</p:tagLst>
</file>

<file path=ppt/tags/tag265.xml><?xml version="1.0" encoding="utf-8"?>
<p:tagLst xmlns:p="http://schemas.openxmlformats.org/presentationml/2006/main">
  <p:tag name="KSO_WM_DIAGRAM_VIRTUALLY_FRAME" val="{&quot;height&quot;:320.26637795275593,&quot;left&quot;:53.31614173228346,&quot;top&quot;:81.68362204724409,&quot;width&quot;:648.3338582677166}"/>
</p:tagLst>
</file>

<file path=ppt/tags/tag266.xml><?xml version="1.0" encoding="utf-8"?>
<p:tagLst xmlns:p="http://schemas.openxmlformats.org/presentationml/2006/main">
  <p:tag name="KSO_WM_DIAGRAM_VIRTUALLY_FRAME" val="{&quot;height&quot;:320.26637795275593,&quot;left&quot;:53.31614173228346,&quot;top&quot;:81.68362204724409,&quot;width&quot;:648.3338582677166}"/>
</p:tagLst>
</file>

<file path=ppt/tags/tag26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6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6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7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7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7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7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7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7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7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7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7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7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8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8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8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8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8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8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8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8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8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8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9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9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9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9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9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9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9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9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9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9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3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0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0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0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0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0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0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0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0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0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09.xml><?xml version="1.0" encoding="utf-8"?>
<p:tagLst xmlns:p="http://schemas.openxmlformats.org/presentationml/2006/main">
  <p:tag name="KSO_WM_DIAGRAM_VIRTUALLY_FRAME" val="{&quot;height&quot;:205.5,&quot;left&quot;:78.85,&quot;top&quot;:136.2,&quot;width&quot;:578.45}"/>
</p:tagLst>
</file>

<file path=ppt/tags/tag3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10.xml><?xml version="1.0" encoding="utf-8"?>
<p:tagLst xmlns:p="http://schemas.openxmlformats.org/presentationml/2006/main">
  <p:tag name="KSO_WM_DIAGRAM_VIRTUALLY_FRAME" val="{&quot;height&quot;:205.5,&quot;left&quot;:78.85,&quot;top&quot;:136.2,&quot;width&quot;:578.45}"/>
</p:tagLst>
</file>

<file path=ppt/tags/tag311.xml><?xml version="1.0" encoding="utf-8"?>
<p:tagLst xmlns:p="http://schemas.openxmlformats.org/presentationml/2006/main">
  <p:tag name="KSO_WM_DIAGRAM_VIRTUALLY_FRAME" val="{&quot;height&quot;:205.5,&quot;left&quot;:78.85,&quot;top&quot;:136.2,&quot;width&quot;:578.45}"/>
</p:tagLst>
</file>

<file path=ppt/tags/tag31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1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1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15.xml><?xml version="1.0" encoding="utf-8"?>
<p:tagLst xmlns:p="http://schemas.openxmlformats.org/presentationml/2006/main">
  <p:tag name="KSO_WM_DIAGRAM_VIRTUALLY_FRAME" val="{&quot;height&quot;:205.5,&quot;left&quot;:78.85,&quot;top&quot;:136.2,&quot;width&quot;:578.45}"/>
</p:tagLst>
</file>

<file path=ppt/tags/tag316.xml><?xml version="1.0" encoding="utf-8"?>
<p:tagLst xmlns:p="http://schemas.openxmlformats.org/presentationml/2006/main">
  <p:tag name="KSO_WM_DIAGRAM_VIRTUALLY_FRAME" val="{&quot;height&quot;:205.5,&quot;left&quot;:78.85,&quot;top&quot;:136.2,&quot;width&quot;:578.45}"/>
</p:tagLst>
</file>

<file path=ppt/tags/tag317.xml><?xml version="1.0" encoding="utf-8"?>
<p:tagLst xmlns:p="http://schemas.openxmlformats.org/presentationml/2006/main">
  <p:tag name="KSO_WM_DIAGRAM_VIRTUALLY_FRAME" val="{&quot;height&quot;:205.5,&quot;left&quot;:78.85,&quot;top&quot;:136.2,&quot;width&quot;:578.45}"/>
</p:tagLst>
</file>

<file path=ppt/tags/tag31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1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2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21.xml><?xml version="1.0" encoding="utf-8"?>
<p:tagLst xmlns:p="http://schemas.openxmlformats.org/presentationml/2006/main">
  <p:tag name="KSO_WM_DIAGRAM_VIRTUALLY_FRAME" val="{&quot;height&quot;:205.5,&quot;left&quot;:78.85,&quot;top&quot;:136.2,&quot;width&quot;:578.45}"/>
</p:tagLst>
</file>

<file path=ppt/tags/tag322.xml><?xml version="1.0" encoding="utf-8"?>
<p:tagLst xmlns:p="http://schemas.openxmlformats.org/presentationml/2006/main">
  <p:tag name="KSO_WM_DIAGRAM_VIRTUALLY_FRAME" val="{&quot;height&quot;:205.5,&quot;left&quot;:78.85,&quot;top&quot;:136.2,&quot;width&quot;:578.45}"/>
</p:tagLst>
</file>

<file path=ppt/tags/tag323.xml><?xml version="1.0" encoding="utf-8"?>
<p:tagLst xmlns:p="http://schemas.openxmlformats.org/presentationml/2006/main">
  <p:tag name="KSO_WM_DIAGRAM_VIRTUALLY_FRAME" val="{&quot;height&quot;:205.5,&quot;left&quot;:78.85,&quot;top&quot;:136.2,&quot;width&quot;:578.45}"/>
</p:tagLst>
</file>

<file path=ppt/tags/tag32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2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2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2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2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2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30.xml><?xml version="1.0" encoding="utf-8"?>
<p:tagLst xmlns:p="http://schemas.openxmlformats.org/presentationml/2006/main">
  <p:tag name="commondata" val="eyJoZGlkIjoiZDUxNDg3YzE4ODE1YjFkMDljZDAwMDBjOGUwM2I2YzQifQ=="/>
  <p:tag name="resource_record_key" val="{&quot;70&quot;:[3314052]}"/>
</p:tagLst>
</file>

<file path=ppt/tags/tag3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9.xml><?xml version="1.0" encoding="utf-8"?>
<p:tagLst xmlns:p="http://schemas.openxmlformats.org/presentationml/2006/main">
  <p:tag name="KSO_WM_DIAGRAM_VIRTUALLY_FRAME" val="{&quot;height&quot;:279.6667716535433,&quot;left&quot;:78.79787401574802,&quot;top&quot;:188.48913385826773,&quot;width&quot;:801.07968503937}"/>
</p:tagLst>
</file>

<file path=ppt/tags/tag4.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40.xml><?xml version="1.0" encoding="utf-8"?>
<p:tagLst xmlns:p="http://schemas.openxmlformats.org/presentationml/2006/main">
  <p:tag name="KSO_WM_DIAGRAM_VIRTUALLY_FRAME" val="{&quot;height&quot;:279.6667716535433,&quot;left&quot;:78.79787401574802,&quot;top&quot;:188.48913385826773,&quot;width&quot;:801.07968503937}"/>
</p:tagLst>
</file>

<file path=ppt/tags/tag41.xml><?xml version="1.0" encoding="utf-8"?>
<p:tagLst xmlns:p="http://schemas.openxmlformats.org/presentationml/2006/main">
  <p:tag name="KSO_WM_DIAGRAM_VIRTUALLY_FRAME" val="{&quot;height&quot;:279.6667716535433,&quot;left&quot;:78.79787401574802,&quot;top&quot;:188.48913385826773,&quot;width&quot;:801.07968503937}"/>
</p:tagLst>
</file>

<file path=ppt/tags/tag42.xml><?xml version="1.0" encoding="utf-8"?>
<p:tagLst xmlns:p="http://schemas.openxmlformats.org/presentationml/2006/main">
  <p:tag name="KSO_WM_DIAGRAM_VIRTUALLY_FRAME" val="{&quot;height&quot;:279.6667716535433,&quot;left&quot;:78.79787401574802,&quot;top&quot;:188.48913385826773,&quot;width&quot;:801.07968503937}"/>
</p:tagLst>
</file>

<file path=ppt/tags/tag43.xml><?xml version="1.0" encoding="utf-8"?>
<p:tagLst xmlns:p="http://schemas.openxmlformats.org/presentationml/2006/main">
  <p:tag name="KSO_WM_DIAGRAM_VIRTUALLY_FRAME" val="{&quot;height&quot;:279.6667716535433,&quot;left&quot;:78.79787401574802,&quot;top&quot;:188.48913385826773,&quot;width&quot;:801.07968503937}"/>
</p:tagLst>
</file>

<file path=ppt/tags/tag44.xml><?xml version="1.0" encoding="utf-8"?>
<p:tagLst xmlns:p="http://schemas.openxmlformats.org/presentationml/2006/main">
  <p:tag name="KSO_WM_DIAGRAM_VIRTUALLY_FRAME" val="{&quot;height&quot;:279.6667716535433,&quot;left&quot;:78.79787401574802,&quot;top&quot;:188.48913385826773,&quot;width&quot;:801.07968503937}"/>
</p:tagLst>
</file>

<file path=ppt/tags/tag45.xml><?xml version="1.0" encoding="utf-8"?>
<p:tagLst xmlns:p="http://schemas.openxmlformats.org/presentationml/2006/main">
  <p:tag name="KSO_WM_DIAGRAM_VIRTUALLY_FRAME" val="{&quot;height&quot;:279.6667716535433,&quot;left&quot;:78.79787401574802,&quot;top&quot;:188.48913385826773,&quot;width&quot;:801.07968503937}"/>
</p:tagLst>
</file>

<file path=ppt/tags/tag4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5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6.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6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6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6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6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64.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65.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66.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67.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68.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69.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7.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70.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71.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72.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73.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74.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75.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76.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77.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78.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79.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8.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80.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81.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82.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83.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84.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85.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86.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87.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88.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89.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9.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90.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91.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92.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93.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94.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95.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96.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97.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98.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99.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heme/theme1.xml><?xml version="1.0" encoding="utf-8"?>
<a:theme xmlns:a="http://schemas.openxmlformats.org/drawingml/2006/main" name="夏雨家 https://xnwe.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10195</Words>
  <Application>WPS 演示</Application>
  <PresentationFormat>全屏显示(16:9)</PresentationFormat>
  <Paragraphs>727</Paragraphs>
  <Slides>71</Slides>
  <Notes>23</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71</vt:i4>
      </vt:variant>
    </vt:vector>
  </HeadingPairs>
  <TitlesOfParts>
    <vt:vector size="81" baseType="lpstr">
      <vt:lpstr>Arial</vt:lpstr>
      <vt:lpstr>宋体</vt:lpstr>
      <vt:lpstr>Wingdings</vt:lpstr>
      <vt:lpstr>微软雅黑</vt:lpstr>
      <vt:lpstr>Calibri</vt:lpstr>
      <vt:lpstr>MS PGothic</vt:lpstr>
      <vt:lpstr>Arial Unicode MS</vt:lpstr>
      <vt:lpstr>Century Gothic</vt:lpstr>
      <vt:lpstr>Impact</vt:lpstr>
      <vt:lpstr>夏雨家 https://xnwe.taobao.com/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简约线条创意毕业论文答辩开题报告动态PPT模板</dc:title>
  <dc:creator>qzuser</dc:creator>
  <cp:keywords>qzuser</cp:keywords>
  <cp:category>qzuser</cp:category>
  <cp:lastModifiedBy>编辑小白</cp:lastModifiedBy>
  <cp:revision>72</cp:revision>
  <dcterms:created xsi:type="dcterms:W3CDTF">2018-11-08T00:27:00Z</dcterms:created>
  <dcterms:modified xsi:type="dcterms:W3CDTF">2024-05-21T01:55:13Z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4A9979520E8E41D5B1180795311C49CC_13</vt:lpwstr>
  </property>
</Properties>
</file>