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9"/>
  </p:handoutMasterIdLst>
  <p:sldIdLst>
    <p:sldId id="256" r:id="rId3"/>
    <p:sldId id="284" r:id="rId5"/>
    <p:sldId id="263" r:id="rId6"/>
    <p:sldId id="335" r:id="rId7"/>
    <p:sldId id="589" r:id="rId8"/>
    <p:sldId id="724" r:id="rId9"/>
    <p:sldId id="725" r:id="rId10"/>
    <p:sldId id="726" r:id="rId11"/>
    <p:sldId id="727" r:id="rId12"/>
    <p:sldId id="728" r:id="rId13"/>
    <p:sldId id="729" r:id="rId14"/>
    <p:sldId id="730" r:id="rId15"/>
    <p:sldId id="731" r:id="rId16"/>
    <p:sldId id="732" r:id="rId17"/>
    <p:sldId id="733" r:id="rId18"/>
    <p:sldId id="734" r:id="rId19"/>
    <p:sldId id="735" r:id="rId20"/>
    <p:sldId id="736" r:id="rId21"/>
    <p:sldId id="737" r:id="rId22"/>
    <p:sldId id="738" r:id="rId23"/>
    <p:sldId id="739" r:id="rId24"/>
    <p:sldId id="694" r:id="rId25"/>
    <p:sldId id="740" r:id="rId26"/>
    <p:sldId id="742" r:id="rId27"/>
    <p:sldId id="743" r:id="rId28"/>
    <p:sldId id="744" r:id="rId29"/>
    <p:sldId id="745" r:id="rId30"/>
    <p:sldId id="746" r:id="rId31"/>
    <p:sldId id="747" r:id="rId32"/>
    <p:sldId id="748" r:id="rId33"/>
    <p:sldId id="749" r:id="rId34"/>
    <p:sldId id="750" r:id="rId35"/>
    <p:sldId id="751" r:id="rId36"/>
    <p:sldId id="752" r:id="rId37"/>
    <p:sldId id="753" r:id="rId38"/>
    <p:sldId id="754" r:id="rId39"/>
    <p:sldId id="755" r:id="rId40"/>
    <p:sldId id="756" r:id="rId41"/>
    <p:sldId id="757" r:id="rId42"/>
    <p:sldId id="758" r:id="rId43"/>
    <p:sldId id="759" r:id="rId44"/>
    <p:sldId id="760" r:id="rId45"/>
    <p:sldId id="761" r:id="rId46"/>
    <p:sldId id="762" r:id="rId47"/>
    <p:sldId id="763" r:id="rId48"/>
    <p:sldId id="764" r:id="rId49"/>
    <p:sldId id="765" r:id="rId50"/>
    <p:sldId id="766" r:id="rId51"/>
    <p:sldId id="767" r:id="rId52"/>
    <p:sldId id="768" r:id="rId53"/>
    <p:sldId id="646" r:id="rId54"/>
    <p:sldId id="770" r:id="rId55"/>
    <p:sldId id="771" r:id="rId56"/>
    <p:sldId id="772" r:id="rId57"/>
    <p:sldId id="288" r:id="rId58"/>
  </p:sldIdLst>
  <p:sldSz cx="9144000" cy="5143500" type="screen16x9"/>
  <p:notesSz cx="6858000" cy="9144000"/>
  <p:custDataLst>
    <p:tags r:id="rId6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9" userDrawn="1">
          <p15:clr>
            <a:srgbClr val="A4A3A4"/>
          </p15:clr>
        </p15:guide>
        <p15:guide id="2" pos="29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4367"/>
    <a:srgbClr val="1D4865"/>
    <a:srgbClr val="1F4E79"/>
    <a:srgbClr val="44546A"/>
    <a:srgbClr val="B8B8B8"/>
    <a:srgbClr val="843C0B"/>
    <a:srgbClr val="595959"/>
    <a:srgbClr val="A4A4A4"/>
    <a:srgbClr val="222A35"/>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639"/>
        <p:guide pos="29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239.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0" Type="http://schemas.openxmlformats.org/officeDocument/2006/relationships/notesSlide" Target="../notesSlides/notesSlide32.xml"/><Relationship Id="rId1" Type="http://schemas.openxmlformats.org/officeDocument/2006/relationships/tags" Target="../tags/tag143.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notesSlide" Target="../notesSlides/notesSlide33.xml"/><Relationship Id="rId1" Type="http://schemas.openxmlformats.org/officeDocument/2006/relationships/tags" Target="../tags/tag151.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xml"/><Relationship Id="rId4" Type="http://schemas.openxmlformats.org/officeDocument/2006/relationships/image" Target="../media/image17.jpeg"/><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4" Type="http://schemas.openxmlformats.org/officeDocument/2006/relationships/notesSlide" Target="../notesSlides/notesSlide5.xml"/><Relationship Id="rId13" Type="http://schemas.openxmlformats.org/officeDocument/2006/relationships/slideLayout" Target="../slideLayouts/slideLayout2.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8" Type="http://schemas.openxmlformats.org/officeDocument/2006/relationships/notesSlide" Target="../notesSlides/notesSlide50.xml"/><Relationship Id="rId17" Type="http://schemas.openxmlformats.org/officeDocument/2006/relationships/slideLayout" Target="../slideLayouts/slideLayout2.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5.xml"/></Relationships>
</file>

<file path=ppt/slides/_rels/slide51.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1" Type="http://schemas.openxmlformats.org/officeDocument/2006/relationships/notesSlide" Target="../notesSlides/notesSlide51.xml"/><Relationship Id="rId20" Type="http://schemas.openxmlformats.org/officeDocument/2006/relationships/slideLayout" Target="../slideLayouts/slideLayout2.xml"/><Relationship Id="rId2" Type="http://schemas.openxmlformats.org/officeDocument/2006/relationships/tags" Target="../tags/tag212.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1.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2" Type="http://schemas.openxmlformats.org/officeDocument/2006/relationships/notesSlide" Target="../notesSlides/notesSlide9.xml"/><Relationship Id="rId51" Type="http://schemas.openxmlformats.org/officeDocument/2006/relationships/slideLayout" Target="../slideLayouts/slideLayout2.xml"/><Relationship Id="rId50" Type="http://schemas.openxmlformats.org/officeDocument/2006/relationships/tags" Target="../tags/tag85.xml"/><Relationship Id="rId5" Type="http://schemas.openxmlformats.org/officeDocument/2006/relationships/tags" Target="../tags/tag40.xml"/><Relationship Id="rId49" Type="http://schemas.openxmlformats.org/officeDocument/2006/relationships/tags" Target="../tags/tag84.xml"/><Relationship Id="rId48" Type="http://schemas.openxmlformats.org/officeDocument/2006/relationships/tags" Target="../tags/tag83.xml"/><Relationship Id="rId47" Type="http://schemas.openxmlformats.org/officeDocument/2006/relationships/tags" Target="../tags/tag82.xml"/><Relationship Id="rId46" Type="http://schemas.openxmlformats.org/officeDocument/2006/relationships/tags" Target="../tags/tag81.xml"/><Relationship Id="rId45" Type="http://schemas.openxmlformats.org/officeDocument/2006/relationships/tags" Target="../tags/tag80.xml"/><Relationship Id="rId44" Type="http://schemas.openxmlformats.org/officeDocument/2006/relationships/tags" Target="../tags/tag79.xml"/><Relationship Id="rId43" Type="http://schemas.openxmlformats.org/officeDocument/2006/relationships/tags" Target="../tags/tag78.xml"/><Relationship Id="rId42" Type="http://schemas.openxmlformats.org/officeDocument/2006/relationships/tags" Target="../tags/tag77.xml"/><Relationship Id="rId41" Type="http://schemas.openxmlformats.org/officeDocument/2006/relationships/tags" Target="../tags/tag76.xml"/><Relationship Id="rId40" Type="http://schemas.openxmlformats.org/officeDocument/2006/relationships/tags" Target="../tags/tag75.xml"/><Relationship Id="rId4" Type="http://schemas.openxmlformats.org/officeDocument/2006/relationships/tags" Target="../tags/tag39.xml"/><Relationship Id="rId39" Type="http://schemas.openxmlformats.org/officeDocument/2006/relationships/tags" Target="../tags/tag74.xml"/><Relationship Id="rId38" Type="http://schemas.openxmlformats.org/officeDocument/2006/relationships/tags" Target="../tags/tag73.xml"/><Relationship Id="rId37" Type="http://schemas.openxmlformats.org/officeDocument/2006/relationships/tags" Target="../tags/tag72.xml"/><Relationship Id="rId36" Type="http://schemas.openxmlformats.org/officeDocument/2006/relationships/tags" Target="../tags/tag71.xml"/><Relationship Id="rId35" Type="http://schemas.openxmlformats.org/officeDocument/2006/relationships/tags" Target="../tags/tag70.xml"/><Relationship Id="rId34" Type="http://schemas.openxmlformats.org/officeDocument/2006/relationships/tags" Target="../tags/tag69.xml"/><Relationship Id="rId33" Type="http://schemas.openxmlformats.org/officeDocument/2006/relationships/tags" Target="../tags/tag68.xml"/><Relationship Id="rId32" Type="http://schemas.openxmlformats.org/officeDocument/2006/relationships/tags" Target="../tags/tag67.xml"/><Relationship Id="rId31" Type="http://schemas.openxmlformats.org/officeDocument/2006/relationships/tags" Target="../tags/tag66.xml"/><Relationship Id="rId30" Type="http://schemas.openxmlformats.org/officeDocument/2006/relationships/tags" Target="../tags/tag65.xml"/><Relationship Id="rId3" Type="http://schemas.openxmlformats.org/officeDocument/2006/relationships/tags" Target="../tags/tag38.xml"/><Relationship Id="rId29" Type="http://schemas.openxmlformats.org/officeDocument/2006/relationships/tags" Target="../tags/tag64.xml"/><Relationship Id="rId28" Type="http://schemas.openxmlformats.org/officeDocument/2006/relationships/tags" Target="../tags/tag63.xml"/><Relationship Id="rId27" Type="http://schemas.openxmlformats.org/officeDocument/2006/relationships/tags" Target="../tags/tag62.xml"/><Relationship Id="rId26" Type="http://schemas.openxmlformats.org/officeDocument/2006/relationships/tags" Target="../tags/tag61.xml"/><Relationship Id="rId25" Type="http://schemas.openxmlformats.org/officeDocument/2006/relationships/tags" Target="../tags/tag60.xml"/><Relationship Id="rId24" Type="http://schemas.openxmlformats.org/officeDocument/2006/relationships/tags" Target="../tags/tag59.xml"/><Relationship Id="rId23" Type="http://schemas.openxmlformats.org/officeDocument/2006/relationships/tags" Target="../tags/tag58.xml"/><Relationship Id="rId22" Type="http://schemas.openxmlformats.org/officeDocument/2006/relationships/tags" Target="../tags/tag57.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（一）接受就业指导权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6624320" cy="24371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学生有权从学校接受就业指导，学校应成立专门机构，安排专门人员对毕业生进行就业指导，包括向毕业生宣传国家关于毕业生就业的有关方针、政策；对毕业生进行择业技巧的指导；引导毕业生根据国家、社会需要，结合个人实际情况进行择业，使毕业生通过接受就业指导，准确定位、合理择业。当然，随着毕业生就业完全市场化，毕业生也将由从学校接受就业指导而转为主动到市场寻求和接受一些有益的社会合法机构的就业指导。</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（二）获取信息权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6624320" cy="24371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信息是毕业生择业成功的前提和关键，只有在充分占有信息的基础上，才能结合自身情况选择适合自身发展的用人单位。毕业生获取信息权，应包括三方面的含义：信息公开，是指所有用人单位的需求信息必须向全体毕业生公开，不得隐瞒、截留需求信息；信息及时，是指毕业生获取信息必须及时、有效；信息全面，是指毕业生有权获得准确、全面的就业信息，以便对用人单位有全面的了解并进行筛选，从而作出符合自身要求的选择。</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（三）被推荐权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36650" y="1948180"/>
            <a:ext cx="7014210" cy="243713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1. 如实推荐</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即高校在对毕业生进行推荐时，应实事求是，根据毕业生本人的实际情况向用人单位进行介绍、推荐。</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2. 公正推荐</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学校对毕业生进行推荐应做到公平、公正。</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3. 择优推荐</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学校根据毕业生的在校表现，在公正、公开的基础上择优推荐。</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（四）知情权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3584575" cy="21951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毕业生在与用人单位签订协议前，有权了解用人单位的基本情况，包括用人单位的规模、地点和拟安排工作的岗位等情况，以及生产经营、工作环境、生存条件和工资待遇等情况。</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4231640" cy="261874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3" name="图片 2" descr="OIP-C (10)"/>
          <p:cNvPicPr>
            <a:picLocks noChangeAspect="1"/>
          </p:cNvPicPr>
          <p:nvPr/>
        </p:nvPicPr>
        <p:blipFill>
          <a:blip r:embed="rId4">
            <a:grayscl/>
          </a:blip>
          <a:stretch>
            <a:fillRect/>
          </a:stretch>
        </p:blipFill>
        <p:spPr>
          <a:xfrm>
            <a:off x="5400675" y="2031365"/>
            <a:ext cx="3743325" cy="2028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（五）选择权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6624320" cy="24371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根据国家有关规定，实行招生并轨改革的高校毕业生在国家就业方针、政策指导下自主择业。毕业生只要符合国家的就业方针和政策，就可以自主地选择用人单位，学校、其他单位和个人均不得干涉。毕业生可以结合自身情况自主地与用人单位协商，要求学校予以推荐，直至签订就业协议。任何将个人意志强加给毕业生、强令毕业生到某单位工作的行为都是侵犯毕业生选择权的行为。</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（六）平等待遇权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6624320" cy="24371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用人单位招录毕业生，应坚持公开、公平、公正的原则，任何凭关系、走后门以及性别歧视等都是对毕业生平等待遇权的侵犯。《中华人民共和国劳动法》第十二条规定：“劳动者就业，不因民族、种族、性别、宗教信仰不同而受歧视。”第十三条规定：“妇女享有与男子平等的就业权利。在录用职工时，除国家规定的不适合妇女的工种或者岗位外，不得以性别为由拒绝录用妇女或者提高对妇女的录用标准。”</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（七）违约及求偿权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824355"/>
            <a:ext cx="3322955" cy="274066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毕业生与用人单位签订协议后，任何一方不得擅自毁约。如用人单位无故要求解约，毕业生有权要求对方严格履行就业协议，否则用人单位应对毕业生承担违约责任，支付违约金，毕业生有权利要求用人单位进行补偿。</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391223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5" name="Picture 2" descr="133523393"/>
          <p:cNvPicPr>
            <a:picLocks noChangeAspect="1" noChangeArrowheads="1"/>
          </p:cNvPicPr>
          <p:nvPr/>
        </p:nvPicPr>
        <p:blipFill>
          <a:blip r:embed="rId4">
            <a:grayscl/>
          </a:blip>
          <a:srcRect/>
          <a:stretch>
            <a:fillRect/>
          </a:stretch>
        </p:blipFill>
        <p:spPr bwMode="auto">
          <a:xfrm>
            <a:off x="5067265" y="1824575"/>
            <a:ext cx="3388143" cy="23346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sp>
        <p:nvSpPr>
          <p:cNvPr id="2" name="矩形 1"/>
          <p:cNvSpPr>
            <a:spLocks noChangeArrowheads="1"/>
          </p:cNvSpPr>
          <p:nvPr/>
        </p:nvSpPr>
        <p:spPr bwMode="auto">
          <a:xfrm>
            <a:off x="1353185" y="866140"/>
            <a:ext cx="62477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二、毕业生的就业义务</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3" name="组合 2"/>
          <p:cNvGrpSpPr>
            <a:grpSpLocks noChangeAspect="1"/>
          </p:cNvGrpSpPr>
          <p:nvPr>
            <p:custDataLst>
              <p:tags r:id="rId1"/>
            </p:custDataLst>
          </p:nvPr>
        </p:nvGrpSpPr>
        <p:grpSpPr>
          <a:xfrm>
            <a:off x="456137" y="710821"/>
            <a:ext cx="828761" cy="829747"/>
            <a:chOff x="4856202" y="1222146"/>
            <a:chExt cx="1201103" cy="1202531"/>
          </a:xfrm>
          <a:solidFill>
            <a:srgbClr val="1B4367"/>
          </a:solidFill>
        </p:grpSpPr>
        <p:sp>
          <p:nvSpPr>
            <p:cNvPr id="4"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6"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66" name="Freeform 125"/>
          <p:cNvSpPr>
            <a:spLocks noChangeAspect="1"/>
          </p:cNvSpPr>
          <p:nvPr/>
        </p:nvSpPr>
        <p:spPr bwMode="auto">
          <a:xfrm>
            <a:off x="4327387" y="2105143"/>
            <a:ext cx="893128" cy="704337"/>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solidFill>
            <a:srgbClr val="843C0B"/>
          </a:solidFill>
          <a:ln>
            <a:noFill/>
          </a:ln>
        </p:spPr>
        <p:txBody>
          <a:bodyPr vert="horz" wrap="square" lIns="91431" tIns="45715" rIns="91431" bIns="45715" numCol="1" anchor="t" anchorCtr="0" compatLnSpc="1"/>
          <a:p>
            <a:endParaRPr lang="zh-CN" altLang="en-US"/>
          </a:p>
        </p:txBody>
      </p:sp>
      <p:sp>
        <p:nvSpPr>
          <p:cNvPr id="67" name="Freeform 126"/>
          <p:cNvSpPr>
            <a:spLocks noChangeAspect="1"/>
          </p:cNvSpPr>
          <p:nvPr/>
        </p:nvSpPr>
        <p:spPr bwMode="auto">
          <a:xfrm>
            <a:off x="3616667" y="2126389"/>
            <a:ext cx="740641" cy="668029"/>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solidFill>
            <a:schemeClr val="accent3"/>
          </a:solidFill>
          <a:ln>
            <a:noFill/>
          </a:ln>
        </p:spPr>
        <p:txBody>
          <a:bodyPr vert="horz" wrap="square" lIns="91431" tIns="45715" rIns="91431" bIns="45715" numCol="1" anchor="t" anchorCtr="0" compatLnSpc="1"/>
          <a:p>
            <a:endParaRPr lang="zh-CN" altLang="en-US"/>
          </a:p>
        </p:txBody>
      </p:sp>
      <p:sp>
        <p:nvSpPr>
          <p:cNvPr id="68" name="Freeform 127"/>
          <p:cNvSpPr>
            <a:spLocks noChangeAspect="1"/>
          </p:cNvSpPr>
          <p:nvPr/>
        </p:nvSpPr>
        <p:spPr bwMode="auto">
          <a:xfrm>
            <a:off x="3254041" y="2540879"/>
            <a:ext cx="704338" cy="820516"/>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solidFill>
            <a:srgbClr val="1B4367"/>
          </a:solidFill>
          <a:ln>
            <a:noFill/>
          </a:ln>
        </p:spPr>
        <p:txBody>
          <a:bodyPr vert="horz" wrap="square" lIns="91431" tIns="45715" rIns="91431" bIns="45715" numCol="1" anchor="t" anchorCtr="0" compatLnSpc="1"/>
          <a:p>
            <a:endParaRPr lang="zh-CN" altLang="en-US"/>
          </a:p>
        </p:txBody>
      </p:sp>
      <p:sp>
        <p:nvSpPr>
          <p:cNvPr id="69" name="Freeform 128"/>
          <p:cNvSpPr>
            <a:spLocks noChangeAspect="1"/>
          </p:cNvSpPr>
          <p:nvPr/>
        </p:nvSpPr>
        <p:spPr bwMode="auto">
          <a:xfrm>
            <a:off x="3375002" y="3273986"/>
            <a:ext cx="631725" cy="617203"/>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solidFill>
            <a:schemeClr val="tx2"/>
          </a:solidFill>
          <a:ln>
            <a:noFill/>
          </a:ln>
        </p:spPr>
        <p:txBody>
          <a:bodyPr vert="horz" wrap="square" lIns="91431" tIns="45715" rIns="91431" bIns="45715" numCol="1" anchor="t" anchorCtr="0" compatLnSpc="1"/>
          <a:p>
            <a:endParaRPr lang="zh-CN" altLang="en-US"/>
          </a:p>
        </p:txBody>
      </p:sp>
      <p:sp>
        <p:nvSpPr>
          <p:cNvPr id="70" name="Freeform 129"/>
          <p:cNvSpPr>
            <a:spLocks noChangeAspect="1"/>
          </p:cNvSpPr>
          <p:nvPr/>
        </p:nvSpPr>
        <p:spPr bwMode="auto">
          <a:xfrm>
            <a:off x="3699581" y="2523624"/>
            <a:ext cx="1713639" cy="1656455"/>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1" fmla="*/ 8700 w 10000"/>
              <a:gd name="connsiteY0-2" fmla="*/ 7802 h 10094"/>
              <a:gd name="connsiteX1-3" fmla="*/ 10000 w 10000"/>
              <a:gd name="connsiteY1-4" fmla="*/ 3948 h 10094"/>
              <a:gd name="connsiteX2-5" fmla="*/ 8800 w 10000"/>
              <a:gd name="connsiteY2-6" fmla="*/ 0 h 10094"/>
              <a:gd name="connsiteX3-7" fmla="*/ 6800 w 10000"/>
              <a:gd name="connsiteY3-8" fmla="*/ 1657 h 10094"/>
              <a:gd name="connsiteX4-9" fmla="*/ 7600 w 10000"/>
              <a:gd name="connsiteY4-10" fmla="*/ 3948 h 10094"/>
              <a:gd name="connsiteX5-11" fmla="*/ 4200 w 10000"/>
              <a:gd name="connsiteY5-12" fmla="*/ 7490 h 10094"/>
              <a:gd name="connsiteX6-13" fmla="*/ 1800 w 10000"/>
              <a:gd name="connsiteY6-14" fmla="*/ 6448 h 10094"/>
              <a:gd name="connsiteX7-15" fmla="*/ 0 w 10000"/>
              <a:gd name="connsiteY7-16" fmla="*/ 8323 h 10094"/>
              <a:gd name="connsiteX8-17" fmla="*/ 4200 w 10000"/>
              <a:gd name="connsiteY8-18" fmla="*/ 10094 h 10094"/>
              <a:gd name="connsiteX9-19" fmla="*/ 7600 w 10000"/>
              <a:gd name="connsiteY9-20" fmla="*/ 8844 h 10094"/>
              <a:gd name="connsiteX10-21" fmla="*/ 8900 w 10000"/>
              <a:gd name="connsiteY10-22" fmla="*/ 9157 h 10094"/>
              <a:gd name="connsiteX11-23" fmla="*/ 8700 w 10000"/>
              <a:gd name="connsiteY11-24" fmla="*/ 7802 h 10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solidFill>
            <a:srgbClr val="1D4865"/>
          </a:solidFill>
          <a:ln>
            <a:noFill/>
          </a:ln>
          <a:effectLst/>
        </p:spPr>
        <p:txBody>
          <a:bodyPr vert="horz" wrap="square" lIns="91431" tIns="45715" rIns="91431" bIns="45715" numCol="1" anchor="t" anchorCtr="0" compatLnSpc="1"/>
          <a:p>
            <a:endParaRPr lang="zh-CN" altLang="en-US"/>
          </a:p>
        </p:txBody>
      </p:sp>
      <p:cxnSp>
        <p:nvCxnSpPr>
          <p:cNvPr id="77" name="直接连接符 76"/>
          <p:cNvCxnSpPr>
            <a:cxnSpLocks noChangeAspect="1"/>
          </p:cNvCxnSpPr>
          <p:nvPr/>
        </p:nvCxnSpPr>
        <p:spPr>
          <a:xfrm>
            <a:off x="5220301" y="4020265"/>
            <a:ext cx="355394" cy="12531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cxnSpLocks noChangeAspect="1"/>
          </p:cNvCxnSpPr>
          <p:nvPr/>
        </p:nvCxnSpPr>
        <p:spPr>
          <a:xfrm>
            <a:off x="5575649" y="4151373"/>
            <a:ext cx="1256124"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cxnSpLocks noChangeAspect="1"/>
          </p:cNvCxnSpPr>
          <p:nvPr/>
        </p:nvCxnSpPr>
        <p:spPr>
          <a:xfrm flipV="1">
            <a:off x="4918919" y="1819224"/>
            <a:ext cx="334416" cy="296074"/>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cxnSpLocks noChangeAspect="1"/>
          </p:cNvCxnSpPr>
          <p:nvPr/>
        </p:nvCxnSpPr>
        <p:spPr>
          <a:xfrm>
            <a:off x="5249507" y="1819225"/>
            <a:ext cx="1717661" cy="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cxnSpLocks noChangeAspect="1"/>
            <a:stCxn id="67" idx="2"/>
          </p:cNvCxnSpPr>
          <p:nvPr/>
        </p:nvCxnSpPr>
        <p:spPr>
          <a:xfrm flipH="1" flipV="1">
            <a:off x="3606462" y="1810336"/>
            <a:ext cx="252029" cy="31610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cxnSpLocks noChangeAspect="1"/>
            <a:stCxn id="68" idx="3"/>
          </p:cNvCxnSpPr>
          <p:nvPr/>
        </p:nvCxnSpPr>
        <p:spPr>
          <a:xfrm flipH="1" flipV="1">
            <a:off x="3018879" y="2634565"/>
            <a:ext cx="234950" cy="26543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cxnSpLocks noChangeAspect="1"/>
          </p:cNvCxnSpPr>
          <p:nvPr/>
        </p:nvCxnSpPr>
        <p:spPr>
          <a:xfrm>
            <a:off x="1793046" y="2634393"/>
            <a:ext cx="1225493"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cxnSpLocks noChangeAspect="1"/>
            <a:stCxn id="69" idx="4"/>
          </p:cNvCxnSpPr>
          <p:nvPr/>
        </p:nvCxnSpPr>
        <p:spPr>
          <a:xfrm flipH="1">
            <a:off x="3104896" y="3719629"/>
            <a:ext cx="270258" cy="241822"/>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cxnSpLocks noChangeAspect="1"/>
          </p:cNvCxnSpPr>
          <p:nvPr/>
        </p:nvCxnSpPr>
        <p:spPr>
          <a:xfrm>
            <a:off x="1677575" y="3961854"/>
            <a:ext cx="1427398"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noChangeAspect="1"/>
          </p:cNvCxnSpPr>
          <p:nvPr/>
        </p:nvCxnSpPr>
        <p:spPr>
          <a:xfrm>
            <a:off x="1744787" y="1811009"/>
            <a:ext cx="1871472"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sp>
        <p:nvSpPr>
          <p:cNvPr id="87" name="矩形 86"/>
          <p:cNvSpPr>
            <a:spLocks noChangeAspect="1"/>
          </p:cNvSpPr>
          <p:nvPr/>
        </p:nvSpPr>
        <p:spPr>
          <a:xfrm>
            <a:off x="1065530" y="1838325"/>
            <a:ext cx="2550795" cy="40513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回报国家社会的义务</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spect="1"/>
          </p:cNvSpPr>
          <p:nvPr/>
        </p:nvSpPr>
        <p:spPr>
          <a:xfrm>
            <a:off x="709295" y="3999230"/>
            <a:ext cx="2745740" cy="68961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向用人单位如实介绍个人情况的义务</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矩形 88"/>
          <p:cNvSpPr>
            <a:spLocks noChangeAspect="1"/>
          </p:cNvSpPr>
          <p:nvPr/>
        </p:nvSpPr>
        <p:spPr>
          <a:xfrm>
            <a:off x="5589270" y="1819275"/>
            <a:ext cx="3027045" cy="68961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接受用人单位测试或考核的义务</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矩形 89"/>
          <p:cNvSpPr>
            <a:spLocks noChangeAspect="1"/>
          </p:cNvSpPr>
          <p:nvPr/>
        </p:nvSpPr>
        <p:spPr>
          <a:xfrm>
            <a:off x="5589270" y="3445510"/>
            <a:ext cx="3046095" cy="68961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遵守和履行就业协议及其他合法约定的义务</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a:spLocks noChangeAspect="1"/>
          </p:cNvSpPr>
          <p:nvPr/>
        </p:nvSpPr>
        <p:spPr>
          <a:xfrm>
            <a:off x="504825" y="2672080"/>
            <a:ext cx="2748915" cy="40513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服从国家需要的义务</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par>
                                <p:cTn id="20" presetID="53" presetClass="entr" presetSubtype="16" fill="hold" grpId="0" nodeType="withEffect">
                                  <p:stCondLst>
                                    <p:cond delay="60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1750"/>
                            </p:stCondLst>
                            <p:childTnLst>
                              <p:par>
                                <p:cTn id="26" presetID="2" presetClass="entr" presetSubtype="3" decel="100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1+#ppt_w/2"/>
                                          </p:val>
                                        </p:tav>
                                        <p:tav tm="100000">
                                          <p:val>
                                            <p:strVal val="#ppt_x"/>
                                          </p:val>
                                        </p:tav>
                                      </p:tavLst>
                                    </p:anim>
                                    <p:anim calcmode="lin" valueType="num">
                                      <p:cBhvr additive="base">
                                        <p:cTn id="29" dur="500" fill="hold"/>
                                        <p:tgtEl>
                                          <p:spTgt spid="6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additive="base">
                                        <p:cTn id="32" dur="500" fill="hold"/>
                                        <p:tgtEl>
                                          <p:spTgt spid="67"/>
                                        </p:tgtEl>
                                        <p:attrNameLst>
                                          <p:attrName>ppt_x</p:attrName>
                                        </p:attrNameLst>
                                      </p:cBhvr>
                                      <p:tavLst>
                                        <p:tav tm="0">
                                          <p:val>
                                            <p:strVal val="#ppt_x"/>
                                          </p:val>
                                        </p:tav>
                                        <p:tav tm="100000">
                                          <p:val>
                                            <p:strVal val="#ppt_x"/>
                                          </p:val>
                                        </p:tav>
                                      </p:tavLst>
                                    </p:anim>
                                    <p:anim calcmode="lin" valueType="num">
                                      <p:cBhvr additive="base">
                                        <p:cTn id="33" dur="500" fill="hold"/>
                                        <p:tgtEl>
                                          <p:spTgt spid="67"/>
                                        </p:tgtEl>
                                        <p:attrNameLst>
                                          <p:attrName>ppt_y</p:attrName>
                                        </p:attrNameLst>
                                      </p:cBhvr>
                                      <p:tavLst>
                                        <p:tav tm="0">
                                          <p:val>
                                            <p:strVal val="0-#ppt_h/2"/>
                                          </p:val>
                                        </p:tav>
                                        <p:tav tm="100000">
                                          <p:val>
                                            <p:strVal val="#ppt_y"/>
                                          </p:val>
                                        </p:tav>
                                      </p:tavLst>
                                    </p:anim>
                                  </p:childTnLst>
                                </p:cTn>
                              </p:par>
                              <p:par>
                                <p:cTn id="34" presetID="2" presetClass="entr" presetSubtype="9" decel="100000"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0-#ppt_w/2"/>
                                          </p:val>
                                        </p:tav>
                                        <p:tav tm="100000">
                                          <p:val>
                                            <p:strVal val="#ppt_x"/>
                                          </p:val>
                                        </p:tav>
                                      </p:tavLst>
                                    </p:anim>
                                    <p:anim calcmode="lin" valueType="num">
                                      <p:cBhvr additive="base">
                                        <p:cTn id="37" dur="500" fill="hold"/>
                                        <p:tgtEl>
                                          <p:spTgt spid="68"/>
                                        </p:tgtEl>
                                        <p:attrNameLst>
                                          <p:attrName>ppt_y</p:attrName>
                                        </p:attrNameLst>
                                      </p:cBhvr>
                                      <p:tavLst>
                                        <p:tav tm="0">
                                          <p:val>
                                            <p:strVal val="0-#ppt_h/2"/>
                                          </p:val>
                                        </p:tav>
                                        <p:tav tm="100000">
                                          <p:val>
                                            <p:strVal val="#ppt_y"/>
                                          </p:val>
                                        </p:tav>
                                      </p:tavLst>
                                    </p:anim>
                                  </p:childTnLst>
                                </p:cTn>
                              </p:par>
                              <p:par>
                                <p:cTn id="38" presetID="2" presetClass="entr" presetSubtype="12" decel="100000" fill="hold" grpId="0"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0-#ppt_w/2"/>
                                          </p:val>
                                        </p:tav>
                                        <p:tav tm="100000">
                                          <p:val>
                                            <p:strVal val="#ppt_x"/>
                                          </p:val>
                                        </p:tav>
                                      </p:tavLst>
                                    </p:anim>
                                    <p:anim calcmode="lin" valueType="num">
                                      <p:cBhvr additive="base">
                                        <p:cTn id="41" dur="500" fill="hold"/>
                                        <p:tgtEl>
                                          <p:spTgt spid="69"/>
                                        </p:tgtEl>
                                        <p:attrNameLst>
                                          <p:attrName>ppt_y</p:attrName>
                                        </p:attrNameLst>
                                      </p:cBhvr>
                                      <p:tavLst>
                                        <p:tav tm="0">
                                          <p:val>
                                            <p:strVal val="1+#ppt_h/2"/>
                                          </p:val>
                                        </p:tav>
                                        <p:tav tm="100000">
                                          <p:val>
                                            <p:strVal val="#ppt_y"/>
                                          </p:val>
                                        </p:tav>
                                      </p:tavLst>
                                    </p:anim>
                                  </p:childTnLst>
                                </p:cTn>
                              </p:par>
                              <p:par>
                                <p:cTn id="42" presetID="2" presetClass="entr" presetSubtype="6" decel="10000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fill="hold"/>
                                        <p:tgtEl>
                                          <p:spTgt spid="70"/>
                                        </p:tgtEl>
                                        <p:attrNameLst>
                                          <p:attrName>ppt_x</p:attrName>
                                        </p:attrNameLst>
                                      </p:cBhvr>
                                      <p:tavLst>
                                        <p:tav tm="0">
                                          <p:val>
                                            <p:strVal val="1+#ppt_w/2"/>
                                          </p:val>
                                        </p:tav>
                                        <p:tav tm="100000">
                                          <p:val>
                                            <p:strVal val="#ppt_x"/>
                                          </p:val>
                                        </p:tav>
                                      </p:tavLst>
                                    </p:anim>
                                    <p:anim calcmode="lin" valueType="num">
                                      <p:cBhvr additive="base">
                                        <p:cTn id="45" dur="500" fill="hold"/>
                                        <p:tgtEl>
                                          <p:spTgt spid="70"/>
                                        </p:tgtEl>
                                        <p:attrNameLst>
                                          <p:attrName>ppt_y</p:attrName>
                                        </p:attrNameLst>
                                      </p:cBhvr>
                                      <p:tavLst>
                                        <p:tav tm="0">
                                          <p:val>
                                            <p:strVal val="1+#ppt_h/2"/>
                                          </p:val>
                                        </p:tav>
                                        <p:tav tm="100000">
                                          <p:val>
                                            <p:strVal val="#ppt_y"/>
                                          </p:val>
                                        </p:tav>
                                      </p:tavLst>
                                    </p:anim>
                                  </p:childTnLst>
                                </p:cTn>
                              </p:par>
                            </p:childTnLst>
                          </p:cTn>
                        </p:par>
                        <p:par>
                          <p:cTn id="46" fill="hold">
                            <p:stCondLst>
                              <p:cond delay="2250"/>
                            </p:stCondLst>
                            <p:childTnLst>
                              <p:par>
                                <p:cTn id="47" presetID="22" presetClass="entr" presetSubtype="1"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up)">
                                      <p:cBhvr>
                                        <p:cTn id="49" dur="200"/>
                                        <p:tgtEl>
                                          <p:spTgt spid="77"/>
                                        </p:tgtEl>
                                      </p:cBhvr>
                                    </p:animEffect>
                                  </p:childTnLst>
                                </p:cTn>
                              </p:par>
                              <p:par>
                                <p:cTn id="50" presetID="22" presetClass="entr" presetSubtype="4" fill="hold"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wipe(down)">
                                      <p:cBhvr>
                                        <p:cTn id="52" dur="200"/>
                                        <p:tgtEl>
                                          <p:spTgt spid="79"/>
                                        </p:tgtEl>
                                      </p:cBhvr>
                                    </p:animEffect>
                                  </p:childTnLst>
                                </p:cTn>
                              </p:par>
                              <p:par>
                                <p:cTn id="53" presetID="22" presetClass="entr" presetSubtype="4" fill="hold"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down)">
                                      <p:cBhvr>
                                        <p:cTn id="55" dur="200"/>
                                        <p:tgtEl>
                                          <p:spTgt spid="81"/>
                                        </p:tgtEl>
                                      </p:cBhvr>
                                    </p:animEffect>
                                  </p:childTnLst>
                                </p:cTn>
                              </p:par>
                              <p:par>
                                <p:cTn id="56" presetID="22" presetClass="entr" presetSubtype="4" fill="hold" nodeType="with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down)">
                                      <p:cBhvr>
                                        <p:cTn id="58" dur="200"/>
                                        <p:tgtEl>
                                          <p:spTgt spid="82"/>
                                        </p:tgtEl>
                                      </p:cBhvr>
                                    </p:animEffect>
                                  </p:childTnLst>
                                </p:cTn>
                              </p:par>
                              <p:par>
                                <p:cTn id="59" presetID="22" presetClass="entr" presetSubtype="1"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up)">
                                      <p:cBhvr>
                                        <p:cTn id="61" dur="200"/>
                                        <p:tgtEl>
                                          <p:spTgt spid="84"/>
                                        </p:tgtEl>
                                      </p:cBhvr>
                                    </p:animEffect>
                                  </p:childTnLst>
                                </p:cTn>
                              </p:par>
                            </p:childTnLst>
                          </p:cTn>
                        </p:par>
                        <p:par>
                          <p:cTn id="62" fill="hold">
                            <p:stCondLst>
                              <p:cond delay="2750"/>
                            </p:stCondLst>
                            <p:childTnLst>
                              <p:par>
                                <p:cTn id="63" presetID="22" presetClass="entr" presetSubtype="8"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ipe(left)">
                                      <p:cBhvr>
                                        <p:cTn id="65" dur="200"/>
                                        <p:tgtEl>
                                          <p:spTgt spid="78"/>
                                        </p:tgtEl>
                                      </p:cBhvr>
                                    </p:animEffect>
                                  </p:childTnLst>
                                </p:cTn>
                              </p:par>
                              <p:par>
                                <p:cTn id="66" presetID="22" presetClass="entr" presetSubtype="8"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wipe(left)">
                                      <p:cBhvr>
                                        <p:cTn id="68" dur="200"/>
                                        <p:tgtEl>
                                          <p:spTgt spid="80"/>
                                        </p:tgtEl>
                                      </p:cBhvr>
                                    </p:animEffect>
                                  </p:childTnLst>
                                </p:cTn>
                              </p:par>
                              <p:par>
                                <p:cTn id="69" presetID="22" presetClass="entr" presetSubtype="2" fill="hold" nodeType="with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right)">
                                      <p:cBhvr>
                                        <p:cTn id="71" dur="200"/>
                                        <p:tgtEl>
                                          <p:spTgt spid="83"/>
                                        </p:tgtEl>
                                      </p:cBhvr>
                                    </p:animEffect>
                                  </p:childTnLst>
                                </p:cTn>
                              </p:par>
                              <p:par>
                                <p:cTn id="72" presetID="22" presetClass="entr" presetSubtype="2" fill="hold" nodeType="with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wipe(right)">
                                      <p:cBhvr>
                                        <p:cTn id="74" dur="200"/>
                                        <p:tgtEl>
                                          <p:spTgt spid="85"/>
                                        </p:tgtEl>
                                      </p:cBhvr>
                                    </p:animEffect>
                                  </p:childTnLst>
                                </p:cTn>
                              </p:par>
                              <p:par>
                                <p:cTn id="75" presetID="22" presetClass="entr" presetSubtype="2" fill="hold" nodeType="with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wipe(right)">
                                      <p:cBhvr>
                                        <p:cTn id="77" dur="200"/>
                                        <p:tgtEl>
                                          <p:spTgt spid="86"/>
                                        </p:tgtEl>
                                      </p:cBhvr>
                                    </p:animEffect>
                                  </p:childTnLst>
                                </p:cTn>
                              </p:par>
                            </p:childTnLst>
                          </p:cTn>
                        </p:par>
                        <p:par>
                          <p:cTn id="78" fill="hold">
                            <p:stCondLst>
                              <p:cond delay="3250"/>
                            </p:stCondLst>
                            <p:childTnLst>
                              <p:par>
                                <p:cTn id="79" presetID="18" presetClass="entr" presetSubtype="3" fill="hold" grpId="0" nodeType="after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strips(upRight)">
                                      <p:cBhvr>
                                        <p:cTn id="81" dur="500"/>
                                        <p:tgtEl>
                                          <p:spTgt spid="87"/>
                                        </p:tgtEl>
                                      </p:cBhvr>
                                    </p:animEffect>
                                  </p:childTnLst>
                                </p:cTn>
                              </p:par>
                            </p:childTnLst>
                          </p:cTn>
                        </p:par>
                        <p:par>
                          <p:cTn id="82" fill="hold">
                            <p:stCondLst>
                              <p:cond delay="3750"/>
                            </p:stCondLst>
                            <p:childTnLst>
                              <p:par>
                                <p:cTn id="83" presetID="18" presetClass="entr" presetSubtype="3"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strips(upRight)">
                                      <p:cBhvr>
                                        <p:cTn id="85" dur="500"/>
                                        <p:tgtEl>
                                          <p:spTgt spid="91"/>
                                        </p:tgtEl>
                                      </p:cBhvr>
                                    </p:animEffect>
                                  </p:childTnLst>
                                </p:cTn>
                              </p:par>
                            </p:childTnLst>
                          </p:cTn>
                        </p:par>
                        <p:par>
                          <p:cTn id="86" fill="hold">
                            <p:stCondLst>
                              <p:cond delay="4250"/>
                            </p:stCondLst>
                            <p:childTnLst>
                              <p:par>
                                <p:cTn id="87" presetID="18" presetClass="entr" presetSubtype="3" fill="hold" grpId="0" nodeType="after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strips(upRight)">
                                      <p:cBhvr>
                                        <p:cTn id="89" dur="500"/>
                                        <p:tgtEl>
                                          <p:spTgt spid="88"/>
                                        </p:tgtEl>
                                      </p:cBhvr>
                                    </p:animEffect>
                                  </p:childTnLst>
                                </p:cTn>
                              </p:par>
                            </p:childTnLst>
                          </p:cTn>
                        </p:par>
                        <p:par>
                          <p:cTn id="90" fill="hold">
                            <p:stCondLst>
                              <p:cond delay="4750"/>
                            </p:stCondLst>
                            <p:childTnLst>
                              <p:par>
                                <p:cTn id="91" presetID="18" presetClass="entr" presetSubtype="3" fill="hold" grpId="0"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strips(upRight)">
                                      <p:cBhvr>
                                        <p:cTn id="93" dur="500"/>
                                        <p:tgtEl>
                                          <p:spTgt spid="89"/>
                                        </p:tgtEl>
                                      </p:cBhvr>
                                    </p:animEffect>
                                  </p:childTnLst>
                                </p:cTn>
                              </p:par>
                            </p:childTnLst>
                          </p:cTn>
                        </p:par>
                        <p:par>
                          <p:cTn id="94" fill="hold">
                            <p:stCondLst>
                              <p:cond delay="5250"/>
                            </p:stCondLst>
                            <p:childTnLst>
                              <p:par>
                                <p:cTn id="95" presetID="18" presetClass="entr" presetSubtype="3" fill="hold" grpId="0" nodeType="after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strips(upRight)">
                                      <p:cBhvr>
                                        <p:cTn id="9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 grpId="0"/>
      <p:bldP spid="66" grpId="0" bldLvl="0" animBg="1"/>
      <p:bldP spid="67" grpId="0" bldLvl="0" animBg="1"/>
      <p:bldP spid="68" grpId="0" bldLvl="0" animBg="1"/>
      <p:bldP spid="69" grpId="0" bldLvl="0" animBg="1"/>
      <p:bldP spid="70" grpId="0" bldLvl="0" animBg="1"/>
      <p:bldP spid="87" grpId="0"/>
      <p:bldP spid="88" grpId="0"/>
      <p:bldP spid="89" grpId="0"/>
      <p:bldP spid="90"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二、劳动合同的必备内容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1326515" y="1734185"/>
            <a:ext cx="54406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用人单位的名称、住所和法定代表人或者主要负责人</a:t>
            </a:r>
            <a:endParaRPr lang="zh-CN" altLang="en-US" sz="1800" b="1" dirty="0">
              <a:solidFill>
                <a:schemeClr val="bg1"/>
              </a:solidFill>
            </a:endParaRPr>
          </a:p>
        </p:txBody>
      </p:sp>
      <p:sp>
        <p:nvSpPr>
          <p:cNvPr id="57" name="文本框 3"/>
          <p:cNvSpPr txBox="1"/>
          <p:nvPr/>
        </p:nvSpPr>
        <p:spPr>
          <a:xfrm>
            <a:off x="3036570" y="3600450"/>
            <a:ext cx="38404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劳动保护、劳动条件和职业危害防护</a:t>
            </a:r>
            <a:endParaRPr lang="zh-CN" altLang="en-US" sz="1800" b="1" dirty="0">
              <a:solidFill>
                <a:schemeClr val="bg1"/>
              </a:solidFill>
            </a:endParaRPr>
          </a:p>
        </p:txBody>
      </p:sp>
      <p:sp>
        <p:nvSpPr>
          <p:cNvPr id="60" name="文本框 3"/>
          <p:cNvSpPr txBox="1"/>
          <p:nvPr/>
        </p:nvSpPr>
        <p:spPr>
          <a:xfrm>
            <a:off x="1915795" y="4258945"/>
            <a:ext cx="47548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法律、法规规定应当纳入劳动合同的其他事项</a:t>
            </a:r>
            <a:endParaRPr lang="zh-CN" altLang="en-US" sz="1800" b="1" dirty="0">
              <a:solidFill>
                <a:schemeClr val="bg1"/>
              </a:solidFill>
            </a:endParaRPr>
          </a:p>
        </p:txBody>
      </p:sp>
      <p:sp>
        <p:nvSpPr>
          <p:cNvPr id="63" name="文本框 3"/>
          <p:cNvSpPr txBox="1"/>
          <p:nvPr/>
        </p:nvSpPr>
        <p:spPr>
          <a:xfrm>
            <a:off x="2469515" y="2310765"/>
            <a:ext cx="58978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劳动者的姓名、住址和居民身份证或者其他有效证件号码</a:t>
            </a:r>
            <a:endParaRPr lang="zh-CN" altLang="en-US" sz="1800" b="1" dirty="0">
              <a:solidFill>
                <a:schemeClr val="bg1"/>
              </a:solidFill>
            </a:endParaRPr>
          </a:p>
        </p:txBody>
      </p:sp>
      <p:sp>
        <p:nvSpPr>
          <p:cNvPr id="66" name="文本框 3"/>
          <p:cNvSpPr txBox="1"/>
          <p:nvPr/>
        </p:nvSpPr>
        <p:spPr>
          <a:xfrm>
            <a:off x="709295" y="2894965"/>
            <a:ext cx="15544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劳动合同期限</a:t>
            </a:r>
            <a:endParaRPr lang="zh-CN" altLang="en-US" sz="1800" b="1" dirty="0">
              <a:solidFill>
                <a:schemeClr val="bg1"/>
              </a:solidFill>
            </a:endParaRPr>
          </a:p>
        </p:txBody>
      </p:sp>
      <p:sp>
        <p:nvSpPr>
          <p:cNvPr id="69" name="文本框 3"/>
          <p:cNvSpPr txBox="1"/>
          <p:nvPr/>
        </p:nvSpPr>
        <p:spPr>
          <a:xfrm>
            <a:off x="2527300" y="2894965"/>
            <a:ext cx="22402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工作内容和工作地点</a:t>
            </a:r>
            <a:endParaRPr lang="zh-CN" altLang="en-US" sz="1800" b="1" dirty="0">
              <a:solidFill>
                <a:schemeClr val="bg1"/>
              </a:solidFill>
            </a:endParaRPr>
          </a:p>
        </p:txBody>
      </p:sp>
      <p:sp>
        <p:nvSpPr>
          <p:cNvPr id="73" name="文本框 3"/>
          <p:cNvSpPr txBox="1"/>
          <p:nvPr/>
        </p:nvSpPr>
        <p:spPr>
          <a:xfrm>
            <a:off x="5031105" y="2894965"/>
            <a:ext cx="22402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工作时间和休假时间</a:t>
            </a:r>
            <a:endParaRPr lang="zh-CN" altLang="en-US" sz="1800" b="1" dirty="0">
              <a:solidFill>
                <a:schemeClr val="bg1"/>
              </a:solidFill>
            </a:endParaRPr>
          </a:p>
        </p:txBody>
      </p:sp>
      <p:sp>
        <p:nvSpPr>
          <p:cNvPr id="76" name="文本框 3"/>
          <p:cNvSpPr txBox="1"/>
          <p:nvPr/>
        </p:nvSpPr>
        <p:spPr>
          <a:xfrm>
            <a:off x="7534910" y="2894965"/>
            <a:ext cx="10972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劳动报酬</a:t>
            </a:r>
            <a:endParaRPr lang="zh-CN" altLang="en-US" sz="1800" b="1" dirty="0">
              <a:solidFill>
                <a:schemeClr val="bg1"/>
              </a:solidFill>
            </a:endParaRPr>
          </a:p>
        </p:txBody>
      </p:sp>
      <p:sp>
        <p:nvSpPr>
          <p:cNvPr id="79" name="文本框 3"/>
          <p:cNvSpPr txBox="1"/>
          <p:nvPr/>
        </p:nvSpPr>
        <p:spPr>
          <a:xfrm>
            <a:off x="1757680" y="3600450"/>
            <a:ext cx="1097280" cy="368300"/>
          </a:xfrm>
          <a:prstGeom prst="rect">
            <a:avLst/>
          </a:prstGeom>
          <a:solidFill>
            <a:srgbClr val="1B4367"/>
          </a:solidFill>
          <a:ln>
            <a:solidFill>
              <a:schemeClr val="accent1"/>
            </a:solidFill>
            <a:prstDash val="sysDash"/>
          </a:ln>
        </p:spPr>
        <p:txBody>
          <a:bodyPr wrap="none" rtlCol="0">
            <a:spAutoFit/>
          </a:bodyPr>
          <a:p>
            <a:r>
              <a:rPr lang="zh-CN" altLang="en-US" sz="1800" b="1" dirty="0" smtClean="0">
                <a:solidFill>
                  <a:schemeClr val="bg1"/>
                </a:solidFill>
              </a:rPr>
              <a:t>社会保险</a:t>
            </a:r>
            <a:endParaRPr lang="zh-CN" altLang="en-US" sz="1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三、劳动合同的履行、变更、解除</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23315" y="1995805"/>
            <a:ext cx="3426460" cy="244665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（一）履行</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劳动合同的履行是指劳动合同的双方当事人按照合同规定，履行各自承担的义务的行为，依法订立的劳动合同具有法律约束力，任何个人或第三方不得非法干涉劳动合同的履行。</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391223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下载 (3)"/>
          <p:cNvPicPr>
            <a:picLocks noChangeAspect="1"/>
          </p:cNvPicPr>
          <p:nvPr/>
        </p:nvPicPr>
        <p:blipFill>
          <a:blip r:embed="rId4">
            <a:grayscl/>
          </a:blip>
          <a:srcRect l="16780" t="48948" r="17711"/>
          <a:stretch>
            <a:fillRect/>
          </a:stretch>
        </p:blipFill>
        <p:spPr>
          <a:xfrm>
            <a:off x="5794375" y="1995805"/>
            <a:ext cx="2293620" cy="2522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就业权益保护</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模块八</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三、劳动合同的履行、变更、解除</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828675" y="1610360"/>
            <a:ext cx="7548245" cy="308737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（二）变更</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劳动合同的变更是指劳动合同依法订立后，在合同尚未履行或者尚未履行完毕之前，经用人单位和劳动者双方当事人协商同意，对劳动合同内容做部分修改、补充或者删减的法律行为。劳动合同的变更是在原合同的基础上对原劳动合同内容做部分修改、补充或者删减，而不是签订新的劳动合同。原劳动合同未变更的部分仍然有效，变更后的内容就取代了原合同的相关内容，新达成的变更协议条款与原合同中其他条款具有同等法律效力，对双方当事人都有约束力。我国劳动法规定，提出变更劳动合同的一方给对方造成经济损失的，应当承担赔偿责任。</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641985" y="1560195"/>
            <a:ext cx="7860030" cy="328485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三、劳动合同的履行、变更、解除</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23315" y="1838960"/>
            <a:ext cx="4438650" cy="269240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（三）解除</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劳动合同的解除是指在劳动合同订立之后，劳动合同期限届满之前，因出现法定的情形，用人单位或劳动者一方单方提出终止劳动关系或双方协商提前终止劳动关系的法律行为。《中华人民共和国劳动合同法》第三十六条规定，用人单位与劳动者协商一致，可以解除劳动合同。</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4794885" cy="306832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3" name="图片 2" descr="OIP-C (13)"/>
          <p:cNvPicPr>
            <a:picLocks noChangeAspect="1"/>
          </p:cNvPicPr>
          <p:nvPr/>
        </p:nvPicPr>
        <p:blipFill>
          <a:blip r:embed="rId4">
            <a:grayscl/>
          </a:blip>
          <a:stretch>
            <a:fillRect/>
          </a:stretch>
        </p:blipFill>
        <p:spPr>
          <a:xfrm>
            <a:off x="6002655" y="2354580"/>
            <a:ext cx="2524125" cy="1419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794829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（三）解除</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AutoShape 3"/>
          <p:cNvSpPr>
            <a:spLocks noChangeArrowheads="1"/>
          </p:cNvSpPr>
          <p:nvPr/>
        </p:nvSpPr>
        <p:spPr bwMode="gray">
          <a:xfrm>
            <a:off x="1597025" y="1517015"/>
            <a:ext cx="7150100" cy="3245485"/>
          </a:xfrm>
          <a:prstGeom prst="roundRect">
            <a:avLst>
              <a:gd name="adj" fmla="val 2454"/>
            </a:avLst>
          </a:prstGeom>
          <a:solidFill>
            <a:srgbClr val="EAEAEA"/>
          </a:solidFill>
          <a:ln w="28575">
            <a:solidFill>
              <a:srgbClr val="C0C0C0"/>
            </a:solidFill>
            <a:round/>
          </a:ln>
          <a:effectLst/>
        </p:spPr>
        <p:txBody>
          <a:bodyPr wrap="none" anchor="ctr"/>
          <a:p>
            <a:endParaRPr lang="zh-CN" altLang="en-US"/>
          </a:p>
        </p:txBody>
      </p:sp>
      <p:sp>
        <p:nvSpPr>
          <p:cNvPr id="6" name="AutoShape 2"/>
          <p:cNvSpPr>
            <a:spLocks noChangeArrowheads="1"/>
          </p:cNvSpPr>
          <p:nvPr/>
        </p:nvSpPr>
        <p:spPr bwMode="gray">
          <a:xfrm flipH="1">
            <a:off x="256540" y="1517015"/>
            <a:ext cx="1126490" cy="3245485"/>
          </a:xfrm>
          <a:prstGeom prst="roundRect">
            <a:avLst>
              <a:gd name="adj" fmla="val 11375"/>
            </a:avLst>
          </a:prstGeom>
          <a:solidFill>
            <a:srgbClr val="FFFFFF"/>
          </a:solidFill>
          <a:ln w="28575">
            <a:solidFill>
              <a:srgbClr val="C0C0C0"/>
            </a:solidFill>
            <a:round/>
          </a:ln>
          <a:effectLst/>
        </p:spPr>
        <p:txBody>
          <a:bodyPr wrap="none" anchor="ctr"/>
          <a:p>
            <a:endParaRPr lang="zh-CN" altLang="en-US"/>
          </a:p>
        </p:txBody>
      </p:sp>
      <p:grpSp>
        <p:nvGrpSpPr>
          <p:cNvPr id="7" name="Group 5"/>
          <p:cNvGrpSpPr/>
          <p:nvPr/>
        </p:nvGrpSpPr>
        <p:grpSpPr bwMode="auto">
          <a:xfrm rot="5400000">
            <a:off x="1279462" y="2034603"/>
            <a:ext cx="391287" cy="666750"/>
            <a:chOff x="778" y="1762"/>
            <a:chExt cx="312" cy="420"/>
          </a:xfrm>
        </p:grpSpPr>
        <p:grpSp>
          <p:nvGrpSpPr>
            <p:cNvPr id="2" name="Group 6"/>
            <p:cNvGrpSpPr/>
            <p:nvPr/>
          </p:nvGrpSpPr>
          <p:grpSpPr bwMode="auto">
            <a:xfrm>
              <a:off x="960" y="1764"/>
              <a:ext cx="130" cy="418"/>
              <a:chOff x="960" y="1764"/>
              <a:chExt cx="130" cy="418"/>
            </a:xfrm>
          </p:grpSpPr>
          <p:sp>
            <p:nvSpPr>
              <p:cNvPr id="10" name="Oval 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3" name="Oval 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 name="AutoShape 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0" name="Group 10"/>
            <p:cNvGrpSpPr/>
            <p:nvPr/>
          </p:nvGrpSpPr>
          <p:grpSpPr bwMode="auto">
            <a:xfrm>
              <a:off x="778" y="1762"/>
              <a:ext cx="130" cy="418"/>
              <a:chOff x="960" y="1764"/>
              <a:chExt cx="130" cy="418"/>
            </a:xfrm>
          </p:grpSpPr>
          <p:sp>
            <p:nvSpPr>
              <p:cNvPr id="41" name="Oval 1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2" name="Oval 1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3" name="AutoShape 1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grpSp>
        <p:nvGrpSpPr>
          <p:cNvPr id="44" name="Group 14"/>
          <p:cNvGrpSpPr/>
          <p:nvPr/>
        </p:nvGrpSpPr>
        <p:grpSpPr bwMode="auto">
          <a:xfrm rot="5400000">
            <a:off x="1276287" y="3599243"/>
            <a:ext cx="391287" cy="666750"/>
            <a:chOff x="778" y="1762"/>
            <a:chExt cx="312" cy="420"/>
          </a:xfrm>
        </p:grpSpPr>
        <p:grpSp>
          <p:nvGrpSpPr>
            <p:cNvPr id="45" name="Group 15"/>
            <p:cNvGrpSpPr/>
            <p:nvPr/>
          </p:nvGrpSpPr>
          <p:grpSpPr bwMode="auto">
            <a:xfrm>
              <a:off x="960" y="1764"/>
              <a:ext cx="130" cy="418"/>
              <a:chOff x="960" y="1764"/>
              <a:chExt cx="130" cy="418"/>
            </a:xfrm>
          </p:grpSpPr>
          <p:sp>
            <p:nvSpPr>
              <p:cNvPr id="46" name="Oval 16"/>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7" name="Oval 17"/>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8" name="AutoShape 1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9" name="Group 19"/>
            <p:cNvGrpSpPr/>
            <p:nvPr/>
          </p:nvGrpSpPr>
          <p:grpSpPr bwMode="auto">
            <a:xfrm>
              <a:off x="778" y="1762"/>
              <a:ext cx="130" cy="418"/>
              <a:chOff x="960" y="1764"/>
              <a:chExt cx="130" cy="418"/>
            </a:xfrm>
          </p:grpSpPr>
          <p:sp>
            <p:nvSpPr>
              <p:cNvPr id="50" name="Oval 20"/>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51" name="Oval 21"/>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2" name="AutoShape 2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sp>
        <p:nvSpPr>
          <p:cNvPr id="53" name="Text Box 23"/>
          <p:cNvSpPr txBox="1">
            <a:spLocks noChangeArrowheads="1"/>
          </p:cNvSpPr>
          <p:nvPr/>
        </p:nvSpPr>
        <p:spPr bwMode="auto">
          <a:xfrm>
            <a:off x="2834640" y="2667000"/>
            <a:ext cx="3973068" cy="366713"/>
          </a:xfrm>
          <a:prstGeom prst="rect">
            <a:avLst/>
          </a:prstGeom>
          <a:noFill/>
          <a:ln w="9525">
            <a:noFill/>
            <a:miter lim="800000"/>
          </a:ln>
          <a:effectLst/>
        </p:spPr>
        <p:txBody>
          <a:bodyPr>
            <a:spAutoFit/>
          </a:bodyPr>
          <a:p>
            <a:pPr marL="342900" indent="-342900">
              <a:spcBef>
                <a:spcPct val="50000"/>
              </a:spcBef>
              <a:buClrTx/>
              <a:buSzTx/>
              <a:buFontTx/>
              <a:buNone/>
            </a:pPr>
            <a:endParaRPr kumimoji="0" lang="en-US" altLang="zh-CN" sz="1800" b="1">
              <a:solidFill>
                <a:srgbClr val="000000"/>
              </a:solidFill>
              <a:latin typeface="Arial" panose="020B0604020202020204" pitchFamily="34" charset="0"/>
              <a:ea typeface="宋体" panose="02010600030101010101" pitchFamily="2" charset="-122"/>
            </a:endParaRPr>
          </a:p>
        </p:txBody>
      </p:sp>
      <p:sp>
        <p:nvSpPr>
          <p:cNvPr id="54" name="Text Box 24"/>
          <p:cNvSpPr txBox="1">
            <a:spLocks noChangeArrowheads="1"/>
          </p:cNvSpPr>
          <p:nvPr/>
        </p:nvSpPr>
        <p:spPr bwMode="auto">
          <a:xfrm>
            <a:off x="1972945" y="1791335"/>
            <a:ext cx="6536690" cy="2675890"/>
          </a:xfrm>
          <a:prstGeom prst="rect">
            <a:avLst/>
          </a:prstGeom>
          <a:noFill/>
          <a:ln w="9525">
            <a:noFill/>
            <a:miter lim="800000"/>
          </a:ln>
          <a:effectLst/>
        </p:spPr>
        <p:txBody>
          <a:bodyPr wrap="square">
            <a:noAutofit/>
          </a:bodyPr>
          <a:p>
            <a:pPr indent="457200" algn="just" fontAlgn="auto">
              <a:lnSpc>
                <a:spcPts val="2260"/>
              </a:lnSpc>
              <a:spcBef>
                <a:spcPts val="0"/>
              </a:spcBef>
              <a:buClrTx/>
              <a:buSzTx/>
              <a:buFontTx/>
              <a:buNone/>
            </a:pPr>
            <a:r>
              <a:rPr kumimoji="0" lang="zh-CN" altLang="en-US" sz="16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中华人民共和国劳动合同法》第三十八条规定，用人单位有下列情形之一的，劳动者可以解除劳动合同：①未按照劳动合同约定提供劳动保护或者劳动条件的；②未及时足额支付劳动报酬的；③未依法为劳动者缴纳社会保险费的；④用人单位的规章制度违反法律、法规的规定，损害劳动者权益的；⑤因本法第二十六条第一款规定的情形致使劳动合同无效的；⑥法律、行政法规规定劳动者可以解除劳动合同的其他情形。用人单位以暴力、威胁或者非法限制人身自由的手段强迫劳动者劳动的，或者用人单位违章指挥、强令冒险作业危及劳动者人身安全的，劳动者可以立即解除劳动合同，不需事先告知用人单位。</a:t>
            </a:r>
            <a:endParaRPr kumimoji="0" lang="zh-CN" altLang="en-US" sz="16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文本框 58"/>
          <p:cNvSpPr txBox="1"/>
          <p:nvPr/>
        </p:nvSpPr>
        <p:spPr>
          <a:xfrm>
            <a:off x="218440" y="2564765"/>
            <a:ext cx="1184910" cy="1137920"/>
          </a:xfrm>
          <a:prstGeom prst="rect">
            <a:avLst/>
          </a:prstGeom>
          <a:noFill/>
        </p:spPr>
        <p:txBody>
          <a:bodyPr wrap="square" rtlCol="0">
            <a:noAutofit/>
          </a:bodyPr>
          <a:p>
            <a:pPr indent="0" algn="just" fontAlgn="auto">
              <a:lnSpc>
                <a:spcPts val="2660"/>
              </a:lnSpc>
            </a:pPr>
            <a:r>
              <a:rPr lang="zh-CN" altLang="en-US" sz="1800" b="1">
                <a:solidFill>
                  <a:srgbClr val="1B4367"/>
                </a:solidFill>
              </a:rPr>
              <a:t>劳动者解除劳动合同的条件</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up)">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2000" fill="hold">
                                          <p:stCondLst>
                                            <p:cond delay="0"/>
                                          </p:stCondLst>
                                        </p:cTn>
                                        <p:tgtEl>
                                          <p:spTgt spid="54"/>
                                        </p:tgtEl>
                                        <p:attrNameLst>
                                          <p:attrName>style.visibility</p:attrName>
                                        </p:attrNameLst>
                                      </p:cBhvr>
                                      <p:to>
                                        <p:strVal val="visible"/>
                                      </p:to>
                                    </p:set>
                                    <p:animEffect transition="in" filter="wipe(up)">
                                      <p:cBhvr>
                                        <p:cTn id="4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bldLvl="0" animBg="1"/>
      <p:bldP spid="6" grpId="0" bldLvl="0" animBg="1"/>
      <p:bldP spid="53" grpId="0" bldLvl="0" animBg="1"/>
      <p:bldP spid="5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794829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（三）解除</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AutoShape 3"/>
          <p:cNvSpPr>
            <a:spLocks noChangeArrowheads="1"/>
          </p:cNvSpPr>
          <p:nvPr/>
        </p:nvSpPr>
        <p:spPr bwMode="gray">
          <a:xfrm>
            <a:off x="2653665" y="1517015"/>
            <a:ext cx="5210810" cy="3245485"/>
          </a:xfrm>
          <a:prstGeom prst="roundRect">
            <a:avLst>
              <a:gd name="adj" fmla="val 2454"/>
            </a:avLst>
          </a:prstGeom>
          <a:solidFill>
            <a:srgbClr val="EAEAEA"/>
          </a:solidFill>
          <a:ln w="28575">
            <a:solidFill>
              <a:srgbClr val="C0C0C0"/>
            </a:solidFill>
            <a:round/>
          </a:ln>
          <a:effectLst/>
        </p:spPr>
        <p:txBody>
          <a:bodyPr wrap="none" anchor="ctr"/>
          <a:p>
            <a:endParaRPr lang="zh-CN" altLang="en-US"/>
          </a:p>
        </p:txBody>
      </p:sp>
      <p:sp>
        <p:nvSpPr>
          <p:cNvPr id="6" name="AutoShape 2"/>
          <p:cNvSpPr>
            <a:spLocks noChangeArrowheads="1"/>
          </p:cNvSpPr>
          <p:nvPr/>
        </p:nvSpPr>
        <p:spPr bwMode="gray">
          <a:xfrm flipH="1">
            <a:off x="1313180" y="1517015"/>
            <a:ext cx="1126490" cy="3245485"/>
          </a:xfrm>
          <a:prstGeom prst="roundRect">
            <a:avLst>
              <a:gd name="adj" fmla="val 11375"/>
            </a:avLst>
          </a:prstGeom>
          <a:solidFill>
            <a:srgbClr val="FFFFFF"/>
          </a:solidFill>
          <a:ln w="28575">
            <a:solidFill>
              <a:srgbClr val="C0C0C0"/>
            </a:solidFill>
            <a:round/>
          </a:ln>
          <a:effectLst/>
        </p:spPr>
        <p:txBody>
          <a:bodyPr wrap="none" anchor="ctr"/>
          <a:p>
            <a:endParaRPr lang="zh-CN" altLang="en-US"/>
          </a:p>
        </p:txBody>
      </p:sp>
      <p:grpSp>
        <p:nvGrpSpPr>
          <p:cNvPr id="7" name="Group 5"/>
          <p:cNvGrpSpPr/>
          <p:nvPr/>
        </p:nvGrpSpPr>
        <p:grpSpPr bwMode="auto">
          <a:xfrm rot="5400000">
            <a:off x="2336102" y="2034603"/>
            <a:ext cx="391287" cy="666750"/>
            <a:chOff x="778" y="1762"/>
            <a:chExt cx="312" cy="420"/>
          </a:xfrm>
        </p:grpSpPr>
        <p:grpSp>
          <p:nvGrpSpPr>
            <p:cNvPr id="2" name="Group 6"/>
            <p:cNvGrpSpPr/>
            <p:nvPr/>
          </p:nvGrpSpPr>
          <p:grpSpPr bwMode="auto">
            <a:xfrm>
              <a:off x="960" y="1764"/>
              <a:ext cx="130" cy="418"/>
              <a:chOff x="960" y="1764"/>
              <a:chExt cx="130" cy="418"/>
            </a:xfrm>
          </p:grpSpPr>
          <p:sp>
            <p:nvSpPr>
              <p:cNvPr id="10" name="Oval 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3" name="Oval 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 name="AutoShape 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0" name="Group 10"/>
            <p:cNvGrpSpPr/>
            <p:nvPr/>
          </p:nvGrpSpPr>
          <p:grpSpPr bwMode="auto">
            <a:xfrm>
              <a:off x="778" y="1762"/>
              <a:ext cx="130" cy="418"/>
              <a:chOff x="960" y="1764"/>
              <a:chExt cx="130" cy="418"/>
            </a:xfrm>
          </p:grpSpPr>
          <p:sp>
            <p:nvSpPr>
              <p:cNvPr id="41" name="Oval 1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2" name="Oval 1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3" name="AutoShape 1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grpSp>
        <p:nvGrpSpPr>
          <p:cNvPr id="44" name="Group 14"/>
          <p:cNvGrpSpPr/>
          <p:nvPr/>
        </p:nvGrpSpPr>
        <p:grpSpPr bwMode="auto">
          <a:xfrm rot="5400000">
            <a:off x="2332927" y="3599243"/>
            <a:ext cx="391287" cy="666750"/>
            <a:chOff x="778" y="1762"/>
            <a:chExt cx="312" cy="420"/>
          </a:xfrm>
        </p:grpSpPr>
        <p:grpSp>
          <p:nvGrpSpPr>
            <p:cNvPr id="45" name="Group 15"/>
            <p:cNvGrpSpPr/>
            <p:nvPr/>
          </p:nvGrpSpPr>
          <p:grpSpPr bwMode="auto">
            <a:xfrm>
              <a:off x="960" y="1764"/>
              <a:ext cx="130" cy="418"/>
              <a:chOff x="960" y="1764"/>
              <a:chExt cx="130" cy="418"/>
            </a:xfrm>
          </p:grpSpPr>
          <p:sp>
            <p:nvSpPr>
              <p:cNvPr id="46" name="Oval 16"/>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7" name="Oval 17"/>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8" name="AutoShape 1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9" name="Group 19"/>
            <p:cNvGrpSpPr/>
            <p:nvPr/>
          </p:nvGrpSpPr>
          <p:grpSpPr bwMode="auto">
            <a:xfrm>
              <a:off x="778" y="1762"/>
              <a:ext cx="130" cy="418"/>
              <a:chOff x="960" y="1764"/>
              <a:chExt cx="130" cy="418"/>
            </a:xfrm>
          </p:grpSpPr>
          <p:sp>
            <p:nvSpPr>
              <p:cNvPr id="50" name="Oval 20"/>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51" name="Oval 21"/>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2" name="AutoShape 2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sp>
        <p:nvSpPr>
          <p:cNvPr id="53" name="Text Box 23"/>
          <p:cNvSpPr txBox="1">
            <a:spLocks noChangeArrowheads="1"/>
          </p:cNvSpPr>
          <p:nvPr/>
        </p:nvSpPr>
        <p:spPr bwMode="auto">
          <a:xfrm>
            <a:off x="3891280" y="2667000"/>
            <a:ext cx="3973068" cy="366713"/>
          </a:xfrm>
          <a:prstGeom prst="rect">
            <a:avLst/>
          </a:prstGeom>
          <a:noFill/>
          <a:ln w="9525">
            <a:noFill/>
            <a:miter lim="800000"/>
          </a:ln>
          <a:effectLst/>
        </p:spPr>
        <p:txBody>
          <a:bodyPr>
            <a:spAutoFit/>
          </a:bodyPr>
          <a:p>
            <a:pPr marL="342900" indent="-342900">
              <a:spcBef>
                <a:spcPct val="50000"/>
              </a:spcBef>
              <a:buClrTx/>
              <a:buSzTx/>
              <a:buFontTx/>
              <a:buNone/>
            </a:pPr>
            <a:endParaRPr kumimoji="0" lang="en-US" altLang="zh-CN" sz="1800" b="1">
              <a:solidFill>
                <a:srgbClr val="000000"/>
              </a:solidFill>
              <a:latin typeface="Arial" panose="020B0604020202020204" pitchFamily="34" charset="0"/>
              <a:ea typeface="宋体" panose="02010600030101010101" pitchFamily="2" charset="-122"/>
            </a:endParaRPr>
          </a:p>
        </p:txBody>
      </p:sp>
      <p:sp>
        <p:nvSpPr>
          <p:cNvPr id="54" name="Text Box 24"/>
          <p:cNvSpPr txBox="1">
            <a:spLocks noChangeArrowheads="1"/>
          </p:cNvSpPr>
          <p:nvPr/>
        </p:nvSpPr>
        <p:spPr bwMode="auto">
          <a:xfrm>
            <a:off x="3134995" y="2238375"/>
            <a:ext cx="4348480" cy="1903095"/>
          </a:xfrm>
          <a:prstGeom prst="rect">
            <a:avLst/>
          </a:prstGeom>
          <a:noFill/>
          <a:ln w="9525">
            <a:noFill/>
            <a:miter lim="800000"/>
          </a:ln>
          <a:effectLst/>
        </p:spPr>
        <p:txBody>
          <a:bodyPr wrap="square">
            <a:noAutofit/>
          </a:bodyPr>
          <a:p>
            <a:pPr indent="457200" algn="just" fontAlgn="auto">
              <a:lnSpc>
                <a:spcPts val="2660"/>
              </a:lnSpc>
              <a:spcBef>
                <a:spcPts val="0"/>
              </a:spcBef>
              <a:buClrTx/>
              <a:buSzTx/>
              <a:buFontTx/>
              <a:buNone/>
            </a:pPr>
            <a:r>
              <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《中华人民共和国劳动合同法》第三十七条规定，劳动者提前三十日以书面形式通知用人单位，可以解除劳动合同。劳动者在试用期内提前三日通知用人单位，可以解除劳动合同。</a:t>
            </a:r>
            <a:endPar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文本框 58"/>
          <p:cNvSpPr txBox="1"/>
          <p:nvPr/>
        </p:nvSpPr>
        <p:spPr>
          <a:xfrm>
            <a:off x="1275080" y="2242820"/>
            <a:ext cx="1184910" cy="1717675"/>
          </a:xfrm>
          <a:prstGeom prst="rect">
            <a:avLst/>
          </a:prstGeom>
          <a:noFill/>
        </p:spPr>
        <p:txBody>
          <a:bodyPr wrap="square" rtlCol="0">
            <a:noAutofit/>
          </a:bodyPr>
          <a:p>
            <a:pPr indent="0" algn="just" fontAlgn="auto">
              <a:lnSpc>
                <a:spcPts val="2660"/>
              </a:lnSpc>
            </a:pPr>
            <a:r>
              <a:rPr lang="zh-CN" altLang="en-US" sz="1800" b="1">
                <a:solidFill>
                  <a:srgbClr val="1B4367"/>
                </a:solidFill>
              </a:rPr>
              <a:t>劳动者解除劳动合同需履行提前通知的义务</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up)">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2000" fill="hold">
                                          <p:stCondLst>
                                            <p:cond delay="0"/>
                                          </p:stCondLst>
                                        </p:cTn>
                                        <p:tgtEl>
                                          <p:spTgt spid="54"/>
                                        </p:tgtEl>
                                        <p:attrNameLst>
                                          <p:attrName>style.visibility</p:attrName>
                                        </p:attrNameLst>
                                      </p:cBhvr>
                                      <p:to>
                                        <p:strVal val="visible"/>
                                      </p:to>
                                    </p:set>
                                    <p:animEffect transition="in" filter="wipe(up)">
                                      <p:cBhvr>
                                        <p:cTn id="4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bldLvl="0" animBg="1"/>
      <p:bldP spid="6" grpId="0" bldLvl="0" animBg="1"/>
      <p:bldP spid="53" grpId="0" bldLvl="0" animBg="1"/>
      <p:bldP spid="5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680593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四、签订劳动合同时应注意的事项</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4552002" y="3705645"/>
            <a:ext cx="502444" cy="502444"/>
            <a:chOff x="6443245" y="4780605"/>
            <a:chExt cx="751188" cy="751188"/>
          </a:xfrm>
          <a:solidFill>
            <a:schemeClr val="bg1"/>
          </a:solidFill>
        </p:grpSpPr>
        <p:sp>
          <p:nvSpPr>
            <p:cNvPr id="8" name="椭圆 7"/>
            <p:cNvSpPr/>
            <p:nvPr/>
          </p:nvSpPr>
          <p:spPr>
            <a:xfrm>
              <a:off x="6443245" y="4780605"/>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11" name="组合 10"/>
            <p:cNvGrpSpPr/>
            <p:nvPr/>
          </p:nvGrpSpPr>
          <p:grpSpPr>
            <a:xfrm>
              <a:off x="6600772" y="4925106"/>
              <a:ext cx="482922" cy="481856"/>
              <a:chOff x="3175" y="4763"/>
              <a:chExt cx="717550" cy="715963"/>
            </a:xfrm>
            <a:grpFill/>
          </p:grpSpPr>
          <p:sp>
            <p:nvSpPr>
              <p:cNvPr id="12"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3"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5"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16" name="组合 15"/>
          <p:cNvGrpSpPr/>
          <p:nvPr/>
        </p:nvGrpSpPr>
        <p:grpSpPr>
          <a:xfrm>
            <a:off x="4552002" y="1584165"/>
            <a:ext cx="502444" cy="502444"/>
            <a:chOff x="6443245" y="1611109"/>
            <a:chExt cx="751188" cy="751188"/>
          </a:xfrm>
          <a:solidFill>
            <a:schemeClr val="bg1"/>
          </a:solidFill>
        </p:grpSpPr>
        <p:sp>
          <p:nvSpPr>
            <p:cNvPr id="17" name="椭圆 16"/>
            <p:cNvSpPr/>
            <p:nvPr/>
          </p:nvSpPr>
          <p:spPr>
            <a:xfrm>
              <a:off x="6443245" y="1611109"/>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18"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19" name="组合 18"/>
          <p:cNvGrpSpPr/>
          <p:nvPr/>
        </p:nvGrpSpPr>
        <p:grpSpPr>
          <a:xfrm>
            <a:off x="4552002" y="2667716"/>
            <a:ext cx="502444" cy="502444"/>
            <a:chOff x="6443245" y="3204483"/>
            <a:chExt cx="751188" cy="751188"/>
          </a:xfrm>
          <a:solidFill>
            <a:schemeClr val="bg1"/>
          </a:solidFill>
        </p:grpSpPr>
        <p:sp>
          <p:nvSpPr>
            <p:cNvPr id="20" name="椭圆 19"/>
            <p:cNvSpPr/>
            <p:nvPr/>
          </p:nvSpPr>
          <p:spPr>
            <a:xfrm>
              <a:off x="6443245" y="3204483"/>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1"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22" name="组合 21"/>
          <p:cNvGrpSpPr/>
          <p:nvPr/>
        </p:nvGrpSpPr>
        <p:grpSpPr>
          <a:xfrm>
            <a:off x="1173687" y="3703740"/>
            <a:ext cx="507683" cy="507683"/>
            <a:chOff x="816774" y="4776910"/>
            <a:chExt cx="759650" cy="759649"/>
          </a:xfrm>
          <a:solidFill>
            <a:schemeClr val="bg1"/>
          </a:solidFill>
        </p:grpSpPr>
        <p:sp>
          <p:nvSpPr>
            <p:cNvPr id="28" name="椭圆 27"/>
            <p:cNvSpPr/>
            <p:nvPr/>
          </p:nvSpPr>
          <p:spPr>
            <a:xfrm>
              <a:off x="816774" y="4776910"/>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23" name="组合 22"/>
          <p:cNvGrpSpPr/>
          <p:nvPr/>
        </p:nvGrpSpPr>
        <p:grpSpPr>
          <a:xfrm>
            <a:off x="1192737" y="2668668"/>
            <a:ext cx="507683" cy="507683"/>
            <a:chOff x="3424768" y="2961096"/>
            <a:chExt cx="759650" cy="759649"/>
          </a:xfrm>
          <a:solidFill>
            <a:schemeClr val="bg1"/>
          </a:solidFill>
        </p:grpSpPr>
        <p:sp>
          <p:nvSpPr>
            <p:cNvPr id="25" name="椭圆 24"/>
            <p:cNvSpPr/>
            <p:nvPr/>
          </p:nvSpPr>
          <p:spPr>
            <a:xfrm>
              <a:off x="3424768" y="2961096"/>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7" name="组合 26"/>
            <p:cNvGrpSpPr/>
            <p:nvPr/>
          </p:nvGrpSpPr>
          <p:grpSpPr>
            <a:xfrm>
              <a:off x="3602043" y="3071238"/>
              <a:ext cx="405347" cy="482677"/>
              <a:chOff x="10787673" y="2508217"/>
              <a:chExt cx="478426" cy="569698"/>
            </a:xfrm>
            <a:grpFill/>
          </p:grpSpPr>
          <p:sp>
            <p:nvSpPr>
              <p:cNvPr id="3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38" name="组合 37"/>
          <p:cNvGrpSpPr/>
          <p:nvPr/>
        </p:nvGrpSpPr>
        <p:grpSpPr>
          <a:xfrm>
            <a:off x="1192737" y="1585117"/>
            <a:ext cx="507683" cy="507683"/>
            <a:chOff x="3424768" y="1611109"/>
            <a:chExt cx="759650" cy="759649"/>
          </a:xfrm>
          <a:solidFill>
            <a:schemeClr val="bg1"/>
          </a:solidFill>
        </p:grpSpPr>
        <p:sp>
          <p:nvSpPr>
            <p:cNvPr id="39" name="椭圆 38"/>
            <p:cNvSpPr/>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55"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57" name="文本框 11"/>
          <p:cNvSpPr txBox="1"/>
          <p:nvPr/>
        </p:nvSpPr>
        <p:spPr>
          <a:xfrm>
            <a:off x="1790065" y="1518920"/>
            <a:ext cx="2215515"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660"/>
              </a:lnSpc>
            </a:pPr>
            <a:r>
              <a:rPr lang="zh-CN" altLang="en-US" sz="1800" dirty="0">
                <a:solidFill>
                  <a:schemeClr val="tx1">
                    <a:lumMod val="75000"/>
                    <a:lumOff val="25000"/>
                  </a:schemeClr>
                </a:solidFill>
                <a:cs typeface="+mn-ea"/>
                <a:sym typeface="+mn-lt"/>
              </a:rPr>
              <a:t>及时与用人单位签订劳动合同</a:t>
            </a:r>
            <a:endParaRPr lang="zh-CN" altLang="en-US" sz="1800" dirty="0">
              <a:solidFill>
                <a:schemeClr val="tx1">
                  <a:lumMod val="75000"/>
                  <a:lumOff val="25000"/>
                </a:schemeClr>
              </a:solidFill>
              <a:cs typeface="+mn-ea"/>
              <a:sym typeface="+mn-lt"/>
            </a:endParaRPr>
          </a:p>
        </p:txBody>
      </p:sp>
      <p:sp>
        <p:nvSpPr>
          <p:cNvPr id="70" name="文本框 11"/>
          <p:cNvSpPr txBox="1"/>
          <p:nvPr/>
        </p:nvSpPr>
        <p:spPr>
          <a:xfrm>
            <a:off x="1790065" y="2571750"/>
            <a:ext cx="2240915"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毕业生应了解用人单位相关的规章制度</a:t>
            </a:r>
            <a:endParaRPr lang="zh-CN" altLang="en-US" sz="1800" dirty="0">
              <a:solidFill>
                <a:schemeClr val="tx1">
                  <a:lumMod val="75000"/>
                  <a:lumOff val="25000"/>
                </a:schemeClr>
              </a:solidFill>
              <a:cs typeface="+mn-ea"/>
              <a:sym typeface="+mn-lt"/>
            </a:endParaRPr>
          </a:p>
        </p:txBody>
      </p:sp>
      <p:sp>
        <p:nvSpPr>
          <p:cNvPr id="72" name="文本框 11"/>
          <p:cNvSpPr txBox="1"/>
          <p:nvPr/>
        </p:nvSpPr>
        <p:spPr>
          <a:xfrm>
            <a:off x="1790065" y="3624580"/>
            <a:ext cx="2371090"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双方可以约定试用期，但应遵循法律的规定</a:t>
            </a:r>
            <a:endParaRPr lang="zh-CN" altLang="en-US" sz="1800" dirty="0">
              <a:solidFill>
                <a:schemeClr val="tx1">
                  <a:lumMod val="75000"/>
                  <a:lumOff val="25000"/>
                </a:schemeClr>
              </a:solidFill>
              <a:cs typeface="+mn-ea"/>
              <a:sym typeface="+mn-lt"/>
            </a:endParaRPr>
          </a:p>
        </p:txBody>
      </p:sp>
      <p:sp>
        <p:nvSpPr>
          <p:cNvPr id="74" name="文本框 11"/>
          <p:cNvSpPr txBox="1"/>
          <p:nvPr/>
        </p:nvSpPr>
        <p:spPr>
          <a:xfrm>
            <a:off x="5121165" y="1585017"/>
            <a:ext cx="2863960"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明确劳动合同的必备条款</a:t>
            </a:r>
            <a:endParaRPr lang="zh-CN" altLang="en-US" sz="1800" dirty="0">
              <a:solidFill>
                <a:schemeClr val="tx1">
                  <a:lumMod val="75000"/>
                  <a:lumOff val="25000"/>
                </a:schemeClr>
              </a:solidFill>
              <a:cs typeface="+mn-ea"/>
              <a:sym typeface="+mn-lt"/>
            </a:endParaRPr>
          </a:p>
        </p:txBody>
      </p:sp>
      <p:sp>
        <p:nvSpPr>
          <p:cNvPr id="76" name="文本框 11"/>
          <p:cNvSpPr txBox="1"/>
          <p:nvPr/>
        </p:nvSpPr>
        <p:spPr>
          <a:xfrm>
            <a:off x="5121275" y="2498725"/>
            <a:ext cx="3244850"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签订劳动合同时要协商一致，可以约定在法律范围内的事项</a:t>
            </a:r>
            <a:endParaRPr lang="zh-CN" altLang="en-US" sz="1800" dirty="0">
              <a:solidFill>
                <a:schemeClr val="tx1">
                  <a:lumMod val="75000"/>
                  <a:lumOff val="25000"/>
                </a:schemeClr>
              </a:solidFill>
              <a:cs typeface="+mn-ea"/>
              <a:sym typeface="+mn-lt"/>
            </a:endParaRPr>
          </a:p>
        </p:txBody>
      </p:sp>
      <p:sp>
        <p:nvSpPr>
          <p:cNvPr id="78" name="文本框 11"/>
          <p:cNvSpPr txBox="1"/>
          <p:nvPr/>
        </p:nvSpPr>
        <p:spPr>
          <a:xfrm>
            <a:off x="5121275" y="3500177"/>
            <a:ext cx="3322320" cy="14325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明确违约金的设立依据，违约金只限于违反服务规定、违反保守商业秘密约定的几种情况，且违约金不应高于毕业生年薪</a:t>
            </a:r>
            <a:endParaRPr lang="zh-CN" altLang="en-US" sz="18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1+#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5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2" presetClass="entr" presetSubtype="2"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1+#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53" presetClass="entr" presetSubtype="16"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2" presetClass="entr" presetSubtype="2" fill="hold" grpId="0" nodeType="with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1+#ppt_w/2"/>
                                          </p:val>
                                        </p:tav>
                                        <p:tav tm="100000">
                                          <p:val>
                                            <p:strVal val="#ppt_x"/>
                                          </p:val>
                                        </p:tav>
                                      </p:tavLst>
                                    </p:anim>
                                    <p:anim calcmode="lin" valueType="num">
                                      <p:cBhvr additive="base">
                                        <p:cTn id="60" dur="500" fill="hold"/>
                                        <p:tgtEl>
                                          <p:spTgt spid="74"/>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53" presetClass="entr" presetSubtype="16"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2" presetClass="entr" presetSubtype="2" fill="hold" grpId="0" nodeType="with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additive="base">
                                        <p:cTn id="69" dur="500" fill="hold"/>
                                        <p:tgtEl>
                                          <p:spTgt spid="76"/>
                                        </p:tgtEl>
                                        <p:attrNameLst>
                                          <p:attrName>ppt_x</p:attrName>
                                        </p:attrNameLst>
                                      </p:cBhvr>
                                      <p:tavLst>
                                        <p:tav tm="0">
                                          <p:val>
                                            <p:strVal val="1+#ppt_w/2"/>
                                          </p:val>
                                        </p:tav>
                                        <p:tav tm="100000">
                                          <p:val>
                                            <p:strVal val="#ppt_x"/>
                                          </p:val>
                                        </p:tav>
                                      </p:tavLst>
                                    </p:anim>
                                    <p:anim calcmode="lin" valueType="num">
                                      <p:cBhvr additive="base">
                                        <p:cTn id="70" dur="500" fill="hold"/>
                                        <p:tgtEl>
                                          <p:spTgt spid="76"/>
                                        </p:tgtEl>
                                        <p:attrNameLst>
                                          <p:attrName>ppt_y</p:attrName>
                                        </p:attrNameLst>
                                      </p:cBhvr>
                                      <p:tavLst>
                                        <p:tav tm="0">
                                          <p:val>
                                            <p:strVal val="#ppt_y"/>
                                          </p:val>
                                        </p:tav>
                                        <p:tav tm="100000">
                                          <p:val>
                                            <p:strVal val="#ppt_y"/>
                                          </p:val>
                                        </p:tav>
                                      </p:tavLst>
                                    </p:anim>
                                  </p:childTnLst>
                                </p:cTn>
                              </p:par>
                            </p:childTnLst>
                          </p:cTn>
                        </p:par>
                        <p:par>
                          <p:cTn id="71" fill="hold">
                            <p:stCondLst>
                              <p:cond delay="4000"/>
                            </p:stCondLst>
                            <p:childTnLst>
                              <p:par>
                                <p:cTn id="72" presetID="53" presetClass="entr" presetSubtype="16"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500" fill="hold"/>
                                        <p:tgtEl>
                                          <p:spTgt spid="9"/>
                                        </p:tgtEl>
                                        <p:attrNameLst>
                                          <p:attrName>ppt_w</p:attrName>
                                        </p:attrNameLst>
                                      </p:cBhvr>
                                      <p:tavLst>
                                        <p:tav tm="0">
                                          <p:val>
                                            <p:fltVal val="0"/>
                                          </p:val>
                                        </p:tav>
                                        <p:tav tm="100000">
                                          <p:val>
                                            <p:strVal val="#ppt_w"/>
                                          </p:val>
                                        </p:tav>
                                      </p:tavLst>
                                    </p:anim>
                                    <p:anim calcmode="lin" valueType="num">
                                      <p:cBhvr>
                                        <p:cTn id="75" dur="500" fill="hold"/>
                                        <p:tgtEl>
                                          <p:spTgt spid="9"/>
                                        </p:tgtEl>
                                        <p:attrNameLst>
                                          <p:attrName>ppt_h</p:attrName>
                                        </p:attrNameLst>
                                      </p:cBhvr>
                                      <p:tavLst>
                                        <p:tav tm="0">
                                          <p:val>
                                            <p:fltVal val="0"/>
                                          </p:val>
                                        </p:tav>
                                        <p:tav tm="100000">
                                          <p:val>
                                            <p:strVal val="#ppt_h"/>
                                          </p:val>
                                        </p:tav>
                                      </p:tavLst>
                                    </p:anim>
                                    <p:animEffect transition="in" filter="fade">
                                      <p:cBhvr>
                                        <p:cTn id="76" dur="500"/>
                                        <p:tgtEl>
                                          <p:spTgt spid="9"/>
                                        </p:tgtEl>
                                      </p:cBhvr>
                                    </p:animEffect>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7" grpId="0"/>
      <p:bldP spid="70" grpId="0"/>
      <p:bldP spid="72" grpId="0"/>
      <p:bldP spid="74" grpId="0"/>
      <p:bldP spid="76" grpId="0"/>
      <p:bldP spid="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五、就业协议书与劳动合同的关系</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512570" y="1767205"/>
            <a:ext cx="6275070" cy="28187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就业协议是大学生与用人单位双方相互选择，确定关系的协议，一般没有详尽的权利和义务规定；劳动合同是劳动者与用人单位确立劳动关系，明确双方权利和义务的协议。两者之间有着密切的联系。</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（一）就业协议与劳动合同的相同点</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确立劳动关系的性质一致，主观意思表达一致，都具备法律效力。</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1034415" y="1560195"/>
            <a:ext cx="6913245" cy="328485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（二）就业协议与劳动合同的区别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709295" y="2997200"/>
            <a:ext cx="174053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适用主体不同</a:t>
            </a:r>
            <a:endParaRPr lang="zh-CN" altLang="en-US" sz="2000" b="1" dirty="0" smtClean="0">
              <a:solidFill>
                <a:schemeClr val="bg1"/>
              </a:solidFill>
            </a:endParaRPr>
          </a:p>
        </p:txBody>
      </p:sp>
      <p:sp>
        <p:nvSpPr>
          <p:cNvPr id="16" name="文本框 21"/>
          <p:cNvSpPr txBox="1"/>
          <p:nvPr/>
        </p:nvSpPr>
        <p:spPr>
          <a:xfrm>
            <a:off x="3429000" y="2429510"/>
            <a:ext cx="4759325" cy="1476375"/>
          </a:xfrm>
          <a:prstGeom prst="rect">
            <a:avLst/>
          </a:prstGeom>
          <a:noFill/>
        </p:spPr>
        <p:txBody>
          <a:bodyPr wrap="square" rtlCol="0" anchor="t">
            <a:spAutoFit/>
          </a:bodyPr>
          <a:p>
            <a:pPr indent="457200" algn="l" fontAlgn="auto"/>
            <a:r>
              <a:rPr lang="zh-CN" altLang="en-US" sz="1800" dirty="0" smtClean="0">
                <a:sym typeface="+mn-ea"/>
              </a:rPr>
              <a:t>就业协议书是教育部统一印制，由毕业生、用人单位及毕业生所在高校三方主体共同签订的协议；而劳动合同则是劳动者与用人单位双方主体之间签订的关于权利义务的法律文书，无须第三者的介入。</a:t>
            </a:r>
            <a:endParaRPr lang="zh-CN" altLang="en-US" sz="1800" dirty="0" smtClean="0">
              <a:sym typeface="+mn-ea"/>
            </a:endParaRPr>
          </a:p>
        </p:txBody>
      </p:sp>
      <p:pic>
        <p:nvPicPr>
          <p:cNvPr id="4" name="图片 3" descr="大于"/>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4725" y="2739390"/>
            <a:ext cx="914400" cy="914400"/>
          </a:xfrm>
          <a:prstGeom prst="rect">
            <a:avLst/>
          </a:prstGeom>
        </p:spPr>
      </p:pic>
      <p:sp>
        <p:nvSpPr>
          <p:cNvPr id="103" name="Rounded Rectangle 102"/>
          <p:cNvSpPr>
            <a:spLocks noChangeAspect="1"/>
          </p:cNvSpPr>
          <p:nvPr/>
        </p:nvSpPr>
        <p:spPr>
          <a:xfrm>
            <a:off x="3159125" y="2242820"/>
            <a:ext cx="5290820" cy="185039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10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（二）就业协议与劳动合同的区别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709295" y="2997200"/>
            <a:ext cx="174053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签订内容不同</a:t>
            </a:r>
            <a:endParaRPr lang="zh-CN" altLang="en-US" sz="2000" b="1" dirty="0" smtClean="0">
              <a:solidFill>
                <a:schemeClr val="bg1"/>
              </a:solidFill>
            </a:endParaRPr>
          </a:p>
        </p:txBody>
      </p:sp>
      <p:sp>
        <p:nvSpPr>
          <p:cNvPr id="16" name="文本框 21"/>
          <p:cNvSpPr txBox="1"/>
          <p:nvPr/>
        </p:nvSpPr>
        <p:spPr>
          <a:xfrm>
            <a:off x="3429000" y="2429510"/>
            <a:ext cx="4759325" cy="1476375"/>
          </a:xfrm>
          <a:prstGeom prst="rect">
            <a:avLst/>
          </a:prstGeom>
          <a:noFill/>
        </p:spPr>
        <p:txBody>
          <a:bodyPr wrap="square" rtlCol="0" anchor="t">
            <a:spAutoFit/>
          </a:bodyPr>
          <a:p>
            <a:pPr indent="457200" algn="l" fontAlgn="auto"/>
            <a:r>
              <a:rPr lang="zh-CN" altLang="en-US" sz="1800" dirty="0" smtClean="0">
                <a:sym typeface="+mn-ea"/>
              </a:rPr>
              <a:t>就业协议书仅仅是就双方达成一致后，建立初步的劳动关系，一般不涉及双方具体的权利义务；劳动合同则须内容完整，涉及劳动报酬、劳动纪律、工作内容等方面，权利和义务更明确。</a:t>
            </a:r>
            <a:endParaRPr lang="zh-CN" altLang="en-US" sz="1800" dirty="0" smtClean="0">
              <a:sym typeface="+mn-ea"/>
            </a:endParaRPr>
          </a:p>
        </p:txBody>
      </p:sp>
      <p:pic>
        <p:nvPicPr>
          <p:cNvPr id="4" name="图片 3" descr="大于"/>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4725" y="2739390"/>
            <a:ext cx="914400" cy="914400"/>
          </a:xfrm>
          <a:prstGeom prst="rect">
            <a:avLst/>
          </a:prstGeom>
        </p:spPr>
      </p:pic>
      <p:sp>
        <p:nvSpPr>
          <p:cNvPr id="103" name="Rounded Rectangle 102"/>
          <p:cNvSpPr>
            <a:spLocks noChangeAspect="1"/>
          </p:cNvSpPr>
          <p:nvPr/>
        </p:nvSpPr>
        <p:spPr>
          <a:xfrm>
            <a:off x="3159125" y="2242820"/>
            <a:ext cx="5290820" cy="185039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10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（二）就业协议与劳动合同的区别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709295" y="2997200"/>
            <a:ext cx="174053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签订时间不同</a:t>
            </a:r>
            <a:endParaRPr lang="zh-CN" altLang="en-US" sz="2000" b="1" dirty="0" smtClean="0">
              <a:solidFill>
                <a:schemeClr val="bg1"/>
              </a:solidFill>
            </a:endParaRPr>
          </a:p>
        </p:txBody>
      </p:sp>
      <p:sp>
        <p:nvSpPr>
          <p:cNvPr id="16" name="文本框 21"/>
          <p:cNvSpPr txBox="1"/>
          <p:nvPr/>
        </p:nvSpPr>
        <p:spPr>
          <a:xfrm>
            <a:off x="3429000" y="2305685"/>
            <a:ext cx="4759325" cy="1753235"/>
          </a:xfrm>
          <a:prstGeom prst="rect">
            <a:avLst/>
          </a:prstGeom>
          <a:noFill/>
        </p:spPr>
        <p:txBody>
          <a:bodyPr wrap="square" rtlCol="0" anchor="t">
            <a:spAutoFit/>
          </a:bodyPr>
          <a:p>
            <a:pPr indent="457200" algn="l" fontAlgn="auto"/>
            <a:r>
              <a:rPr lang="zh-CN" altLang="en-US" sz="1800" dirty="0" smtClean="0">
                <a:sym typeface="+mn-ea"/>
              </a:rPr>
              <a:t>就业协议书是在大学生毕业离校前签订的；而劳动合同是在毕业生到用人单位报到后订立的。生效条件不同，前者是在学生与用人单位签字，盖章后，须经学校就业主管部门签字盖章后方才生效，后者是双方当事人签字盖章后立即生效。</a:t>
            </a:r>
            <a:endParaRPr lang="zh-CN" altLang="en-US" sz="1800" dirty="0" smtClean="0">
              <a:sym typeface="+mn-ea"/>
            </a:endParaRPr>
          </a:p>
        </p:txBody>
      </p:sp>
      <p:pic>
        <p:nvPicPr>
          <p:cNvPr id="4" name="图片 3" descr="大于"/>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4725" y="2739390"/>
            <a:ext cx="914400" cy="914400"/>
          </a:xfrm>
          <a:prstGeom prst="rect">
            <a:avLst/>
          </a:prstGeom>
        </p:spPr>
      </p:pic>
      <p:sp>
        <p:nvSpPr>
          <p:cNvPr id="103" name="Rounded Rectangle 102"/>
          <p:cNvSpPr>
            <a:spLocks noChangeAspect="1"/>
          </p:cNvSpPr>
          <p:nvPr/>
        </p:nvSpPr>
        <p:spPr>
          <a:xfrm>
            <a:off x="3159125" y="2242820"/>
            <a:ext cx="5290820" cy="185039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10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（二）就业协议与劳动合同的区别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709295" y="2997200"/>
            <a:ext cx="174053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法律依据不同</a:t>
            </a:r>
            <a:endParaRPr lang="zh-CN" altLang="en-US" sz="2000" b="1" dirty="0" smtClean="0">
              <a:solidFill>
                <a:schemeClr val="bg1"/>
              </a:solidFill>
            </a:endParaRPr>
          </a:p>
        </p:txBody>
      </p:sp>
      <p:sp>
        <p:nvSpPr>
          <p:cNvPr id="16" name="文本框 21"/>
          <p:cNvSpPr txBox="1"/>
          <p:nvPr/>
        </p:nvSpPr>
        <p:spPr>
          <a:xfrm>
            <a:off x="3429000" y="2231390"/>
            <a:ext cx="4759325" cy="2306955"/>
          </a:xfrm>
          <a:prstGeom prst="rect">
            <a:avLst/>
          </a:prstGeom>
          <a:noFill/>
        </p:spPr>
        <p:txBody>
          <a:bodyPr wrap="square" rtlCol="0" anchor="t">
            <a:spAutoFit/>
          </a:bodyPr>
          <a:p>
            <a:pPr indent="457200" algn="l" fontAlgn="auto"/>
            <a:r>
              <a:rPr lang="zh-CN" altLang="en-US" sz="1800" dirty="0" smtClean="0">
                <a:sym typeface="+mn-ea"/>
              </a:rPr>
              <a:t>毕业生就业协议是无名合同，适用《中华人民共和国民法典》（2021 年 1 月 1 日 起实施）及国家有关毕业生就业分配的法律法规和其他相关的政策规定，这个协议一经签订，各方应严格履行，任何一方要变动这个协议，需提前一个月取得另外两方的同意，否则按违约处理；劳动合同是有名合同，适用劳动法、劳动合同法、劳动争议调解仲裁法等法律规范。</a:t>
            </a:r>
            <a:endParaRPr lang="zh-CN" altLang="en-US" sz="1800" dirty="0" smtClean="0">
              <a:sym typeface="+mn-ea"/>
            </a:endParaRPr>
          </a:p>
        </p:txBody>
      </p:sp>
      <p:pic>
        <p:nvPicPr>
          <p:cNvPr id="4" name="图片 3" descr="大于"/>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4725" y="2739390"/>
            <a:ext cx="914400" cy="914400"/>
          </a:xfrm>
          <a:prstGeom prst="rect">
            <a:avLst/>
          </a:prstGeom>
        </p:spPr>
      </p:pic>
      <p:sp>
        <p:nvSpPr>
          <p:cNvPr id="103" name="Rounded Rectangle 102"/>
          <p:cNvSpPr>
            <a:spLocks noChangeAspect="1"/>
          </p:cNvSpPr>
          <p:nvPr/>
        </p:nvSpPr>
        <p:spPr>
          <a:xfrm>
            <a:off x="3159125" y="2011680"/>
            <a:ext cx="5290820" cy="27851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10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18841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1221105" y="1591945"/>
            <a:ext cx="6823710" cy="26263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457200" fontAlgn="auto">
              <a:lnSpc>
                <a:spcPts val="2220"/>
              </a:lnSpc>
            </a:pPr>
            <a:r>
              <a:rPr lang="zh-CN" altLang="en-US" sz="1600" dirty="0">
                <a:solidFill>
                  <a:schemeClr val="bg1"/>
                </a:solidFill>
                <a:cs typeface="+mn-ea"/>
                <a:sym typeface="+mn-lt"/>
              </a:rPr>
              <a:t>近年来，越来越多的大学生利用假期或课余时间打工，一方面是为了增加收入，提高学习和生活质量；另一方面也可以锻炼自己，为将来的就业打下坚实基础。然而大学生的特殊身份，可能会使他们在打工期间的合法权益遭受侵害。还有很多刚刚步入社会的毕业生因为缺乏法律意识和防范意识，就业权利屡遭侵害。当代大学生正处于三观形成和发展的重要时期，这一时期，他们急需在学校的正确教育和引导下，不断学习，努力增强和完善自己的法律意识和法律素养。大学毕业生如何在竞争激烈的社会中正确的保护自己，最大限度地维护自己的合法权益，成了摆在即将进入社会的当代大学生面前亟待解决的问题。</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模块八</a:t>
            </a:r>
            <a:r>
              <a:rPr lang="en-US" altLang="zh-CN" sz="1700" b="1" dirty="0">
                <a:solidFill>
                  <a:srgbClr val="1B4367"/>
                </a:solidFill>
                <a:cs typeface="+mn-ea"/>
                <a:sym typeface="+mn-lt"/>
              </a:rPr>
              <a:t>  </a:t>
            </a:r>
            <a:r>
              <a:rPr lang="zh-CN" altLang="en-US" sz="1700" b="1" dirty="0">
                <a:solidFill>
                  <a:srgbClr val="1B4367"/>
                </a:solidFill>
                <a:cs typeface="+mn-ea"/>
                <a:sym typeface="+mn-lt"/>
              </a:rPr>
              <a:t>就业权益保护</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（二）就业协议与劳动合同的区别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709295" y="2997200"/>
            <a:ext cx="174053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适用人员不同</a:t>
            </a:r>
            <a:endParaRPr lang="zh-CN" altLang="en-US" sz="2000" b="1" dirty="0" smtClean="0">
              <a:solidFill>
                <a:schemeClr val="bg1"/>
              </a:solidFill>
            </a:endParaRPr>
          </a:p>
        </p:txBody>
      </p:sp>
      <p:sp>
        <p:nvSpPr>
          <p:cNvPr id="16" name="文本框 21"/>
          <p:cNvSpPr txBox="1"/>
          <p:nvPr/>
        </p:nvSpPr>
        <p:spPr>
          <a:xfrm>
            <a:off x="3429000" y="2429510"/>
            <a:ext cx="4759325" cy="1476375"/>
          </a:xfrm>
          <a:prstGeom prst="rect">
            <a:avLst/>
          </a:prstGeom>
          <a:noFill/>
        </p:spPr>
        <p:txBody>
          <a:bodyPr wrap="square" rtlCol="0" anchor="t">
            <a:spAutoFit/>
          </a:bodyPr>
          <a:p>
            <a:pPr indent="457200" algn="l" fontAlgn="auto"/>
            <a:r>
              <a:rPr lang="zh-CN" altLang="en-US" sz="1800" dirty="0" smtClean="0">
                <a:sym typeface="+mn-ea"/>
              </a:rPr>
              <a:t>劳动合同可以适用于各类人员，凡是中华人民共和国公民，只要有劳动能力并符合法律规定的条件，经过供需见面双向选择，一经录用都可以与用人单位签订劳动合同；而就业协议只适用于高校毕业生。</a:t>
            </a:r>
            <a:endParaRPr lang="zh-CN" altLang="en-US" sz="1800" dirty="0" smtClean="0">
              <a:sym typeface="+mn-ea"/>
            </a:endParaRPr>
          </a:p>
        </p:txBody>
      </p:sp>
      <p:pic>
        <p:nvPicPr>
          <p:cNvPr id="4" name="图片 3" descr="大于"/>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4725" y="2739390"/>
            <a:ext cx="914400" cy="914400"/>
          </a:xfrm>
          <a:prstGeom prst="rect">
            <a:avLst/>
          </a:prstGeom>
        </p:spPr>
      </p:pic>
      <p:sp>
        <p:nvSpPr>
          <p:cNvPr id="103" name="Rounded Rectangle 102"/>
          <p:cNvSpPr>
            <a:spLocks noChangeAspect="1"/>
          </p:cNvSpPr>
          <p:nvPr/>
        </p:nvSpPr>
        <p:spPr>
          <a:xfrm>
            <a:off x="3159125" y="2242820"/>
            <a:ext cx="5290820" cy="185039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10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订立劳动合同</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（二）就业协议与劳动合同的区别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216535" y="2997200"/>
            <a:ext cx="223329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纠纷解决方式不同</a:t>
            </a:r>
            <a:endParaRPr lang="zh-CN" altLang="en-US" sz="2000" b="1" dirty="0" smtClean="0">
              <a:solidFill>
                <a:schemeClr val="bg1"/>
              </a:solidFill>
            </a:endParaRPr>
          </a:p>
        </p:txBody>
      </p:sp>
      <p:sp>
        <p:nvSpPr>
          <p:cNvPr id="16" name="文本框 21"/>
          <p:cNvSpPr txBox="1"/>
          <p:nvPr/>
        </p:nvSpPr>
        <p:spPr>
          <a:xfrm>
            <a:off x="3305810" y="2351405"/>
            <a:ext cx="4998085" cy="2030095"/>
          </a:xfrm>
          <a:prstGeom prst="rect">
            <a:avLst/>
          </a:prstGeom>
          <a:noFill/>
        </p:spPr>
        <p:txBody>
          <a:bodyPr wrap="square" rtlCol="0" anchor="t">
            <a:spAutoFit/>
          </a:bodyPr>
          <a:p>
            <a:pPr indent="457200" algn="l" fontAlgn="auto"/>
            <a:r>
              <a:rPr lang="zh-CN" altLang="en-US" sz="1800" dirty="0" smtClean="0">
                <a:sym typeface="+mn-ea"/>
              </a:rPr>
              <a:t>毕业生因就业协议发生纠纷，任何一方均可以向人民法院提起诉讼，不能提请劳动争议仲裁；若因劳动合同发生纠纷，任何一方均可向当地的劳动争议仲裁委员会申请仲裁，当事人对仲裁裁决不服的，可以向人民法院提请诉讼，仲裁是诉讼的前置程序，如当事人就劳动争议直接向人民法院起诉的，人民法院不予受理。</a:t>
            </a:r>
            <a:endParaRPr lang="zh-CN" altLang="en-US" sz="1800" dirty="0" smtClean="0">
              <a:sym typeface="+mn-ea"/>
            </a:endParaRPr>
          </a:p>
        </p:txBody>
      </p:sp>
      <p:pic>
        <p:nvPicPr>
          <p:cNvPr id="4" name="图片 3" descr="大于"/>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4725" y="2739390"/>
            <a:ext cx="914400" cy="914400"/>
          </a:xfrm>
          <a:prstGeom prst="rect">
            <a:avLst/>
          </a:prstGeom>
        </p:spPr>
      </p:pic>
      <p:sp>
        <p:nvSpPr>
          <p:cNvPr id="103" name="Rounded Rectangle 102"/>
          <p:cNvSpPr>
            <a:spLocks noChangeAspect="1"/>
          </p:cNvSpPr>
          <p:nvPr/>
        </p:nvSpPr>
        <p:spPr>
          <a:xfrm>
            <a:off x="3159125" y="2011680"/>
            <a:ext cx="5290820" cy="27851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10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8327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劳动争议与处理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109550" y="1438218"/>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109550" y="3003453"/>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2136775" y="1497965"/>
            <a:ext cx="48469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劳动争议及分类</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2136775" y="2815590"/>
            <a:ext cx="6282690" cy="1217295"/>
          </a:xfrm>
          <a:prstGeom prst="rect">
            <a:avLst/>
          </a:prstGeom>
          <a:noFill/>
        </p:spPr>
        <p:txBody>
          <a:bodyPr wrap="square" lIns="68580" tIns="34290" rIns="68580" bIns="34290" rtlCol="0">
            <a:spAutoFit/>
          </a:bodyPr>
          <a:p>
            <a:pPr indent="0" algn="just" fontAlgn="auto">
              <a:lnSpc>
                <a:spcPts val="4480"/>
              </a:lnSpc>
            </a:pPr>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大学生在求职过程中常见的劳动争议范畴</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8327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劳动争议与处理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705055" y="1438218"/>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705055" y="3003453"/>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04</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732280" y="1497965"/>
            <a:ext cx="72269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大学生获得权益保护的途径</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732280" y="3038475"/>
            <a:ext cx="6282690" cy="642620"/>
          </a:xfrm>
          <a:prstGeom prst="rect">
            <a:avLst/>
          </a:prstGeom>
          <a:noFill/>
        </p:spPr>
        <p:txBody>
          <a:bodyPr wrap="square" lIns="68580" tIns="34290" rIns="68580" bIns="34290" rtlCol="0">
            <a:spAutoFit/>
          </a:bodyPr>
          <a:p>
            <a:pPr indent="0" algn="just" fontAlgn="auto">
              <a:lnSpc>
                <a:spcPts val="4480"/>
              </a:lnSpc>
            </a:pPr>
            <a:r>
              <a:rPr lang="zh-CN" altLang="en-US" sz="3400" dirty="0">
                <a:solidFill>
                  <a:srgbClr val="1B4367"/>
                </a:solidFill>
                <a:cs typeface="+mn-ea"/>
                <a:sym typeface="+mn-lt"/>
              </a:rPr>
              <a:t>任务四</a:t>
            </a:r>
            <a:r>
              <a:rPr lang="en-US" altLang="zh-CN" sz="3400" dirty="0">
                <a:solidFill>
                  <a:srgbClr val="1B4367"/>
                </a:solidFill>
                <a:cs typeface="+mn-ea"/>
                <a:sym typeface="+mn-lt"/>
              </a:rPr>
              <a:t>   </a:t>
            </a:r>
            <a:r>
              <a:rPr lang="zh-CN" altLang="en-US" sz="3400" dirty="0">
                <a:solidFill>
                  <a:srgbClr val="1B4367"/>
                </a:solidFill>
                <a:cs typeface="+mn-ea"/>
                <a:sym typeface="+mn-lt"/>
              </a:rPr>
              <a:t>劳动争议的解决方式</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劳动争议及分类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一、劳动争议</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6624320" cy="24371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劳动争议，亦称劳动纠纷，是指劳动关系的当事人之间因执行劳动法律、法规和履行劳动合同而发生的纠纷，即劳动者与所在单位之间因劳动关系中的权利、义务而发生的纠纷。</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劳动争议的当事人是指劳动关系当事人双方——职工和用人单位（包括自然人、法人和具有经营权的用人单位），即劳动法律关系中权利的享有者和义务的承担者。</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劳动争议及分类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680593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二、劳动争议的分类</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p:txBody>
      </p:sp>
      <p:grpSp>
        <p:nvGrpSpPr>
          <p:cNvPr id="9" name="组合 8"/>
          <p:cNvGrpSpPr/>
          <p:nvPr/>
        </p:nvGrpSpPr>
        <p:grpSpPr>
          <a:xfrm>
            <a:off x="4552002" y="3705645"/>
            <a:ext cx="502444" cy="502444"/>
            <a:chOff x="6443245" y="4780605"/>
            <a:chExt cx="751188" cy="751188"/>
          </a:xfrm>
          <a:solidFill>
            <a:schemeClr val="bg1"/>
          </a:solidFill>
        </p:grpSpPr>
        <p:sp>
          <p:nvSpPr>
            <p:cNvPr id="8" name="椭圆 7"/>
            <p:cNvSpPr/>
            <p:nvPr/>
          </p:nvSpPr>
          <p:spPr>
            <a:xfrm>
              <a:off x="6443245" y="4780605"/>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11" name="组合 10"/>
            <p:cNvGrpSpPr/>
            <p:nvPr/>
          </p:nvGrpSpPr>
          <p:grpSpPr>
            <a:xfrm>
              <a:off x="6600772" y="4925106"/>
              <a:ext cx="482922" cy="481856"/>
              <a:chOff x="3175" y="4763"/>
              <a:chExt cx="717550" cy="715963"/>
            </a:xfrm>
            <a:grpFill/>
          </p:grpSpPr>
          <p:sp>
            <p:nvSpPr>
              <p:cNvPr id="12"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3"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5"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16" name="组合 15"/>
          <p:cNvGrpSpPr/>
          <p:nvPr/>
        </p:nvGrpSpPr>
        <p:grpSpPr>
          <a:xfrm>
            <a:off x="4552002" y="1584165"/>
            <a:ext cx="502444" cy="502444"/>
            <a:chOff x="6443245" y="1611109"/>
            <a:chExt cx="751188" cy="751188"/>
          </a:xfrm>
          <a:solidFill>
            <a:schemeClr val="bg1"/>
          </a:solidFill>
        </p:grpSpPr>
        <p:sp>
          <p:nvSpPr>
            <p:cNvPr id="17" name="椭圆 16"/>
            <p:cNvSpPr/>
            <p:nvPr/>
          </p:nvSpPr>
          <p:spPr>
            <a:xfrm>
              <a:off x="6443245" y="1611109"/>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18"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19" name="组合 18"/>
          <p:cNvGrpSpPr/>
          <p:nvPr/>
        </p:nvGrpSpPr>
        <p:grpSpPr>
          <a:xfrm>
            <a:off x="4552002" y="2667716"/>
            <a:ext cx="502444" cy="502444"/>
            <a:chOff x="6443245" y="3204483"/>
            <a:chExt cx="751188" cy="751188"/>
          </a:xfrm>
          <a:solidFill>
            <a:schemeClr val="bg1"/>
          </a:solidFill>
        </p:grpSpPr>
        <p:sp>
          <p:nvSpPr>
            <p:cNvPr id="20" name="椭圆 19"/>
            <p:cNvSpPr/>
            <p:nvPr/>
          </p:nvSpPr>
          <p:spPr>
            <a:xfrm>
              <a:off x="6443245" y="3204483"/>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1"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22" name="组合 21"/>
          <p:cNvGrpSpPr/>
          <p:nvPr/>
        </p:nvGrpSpPr>
        <p:grpSpPr>
          <a:xfrm>
            <a:off x="1173687" y="3703740"/>
            <a:ext cx="507683" cy="507683"/>
            <a:chOff x="816774" y="4776910"/>
            <a:chExt cx="759650" cy="759649"/>
          </a:xfrm>
          <a:solidFill>
            <a:schemeClr val="bg1"/>
          </a:solidFill>
        </p:grpSpPr>
        <p:sp>
          <p:nvSpPr>
            <p:cNvPr id="28" name="椭圆 27"/>
            <p:cNvSpPr/>
            <p:nvPr/>
          </p:nvSpPr>
          <p:spPr>
            <a:xfrm>
              <a:off x="816774" y="4776910"/>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23" name="组合 22"/>
          <p:cNvGrpSpPr/>
          <p:nvPr/>
        </p:nvGrpSpPr>
        <p:grpSpPr>
          <a:xfrm>
            <a:off x="1192737" y="2668668"/>
            <a:ext cx="507683" cy="507683"/>
            <a:chOff x="3424768" y="2961096"/>
            <a:chExt cx="759650" cy="759649"/>
          </a:xfrm>
          <a:solidFill>
            <a:schemeClr val="bg1"/>
          </a:solidFill>
        </p:grpSpPr>
        <p:sp>
          <p:nvSpPr>
            <p:cNvPr id="25" name="椭圆 24"/>
            <p:cNvSpPr/>
            <p:nvPr/>
          </p:nvSpPr>
          <p:spPr>
            <a:xfrm>
              <a:off x="3424768" y="2961096"/>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7" name="组合 26"/>
            <p:cNvGrpSpPr/>
            <p:nvPr/>
          </p:nvGrpSpPr>
          <p:grpSpPr>
            <a:xfrm>
              <a:off x="3602043" y="3071238"/>
              <a:ext cx="405347" cy="482677"/>
              <a:chOff x="10787673" y="2508217"/>
              <a:chExt cx="478426" cy="569698"/>
            </a:xfrm>
            <a:grpFill/>
          </p:grpSpPr>
          <p:sp>
            <p:nvSpPr>
              <p:cNvPr id="3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38" name="组合 37"/>
          <p:cNvGrpSpPr/>
          <p:nvPr/>
        </p:nvGrpSpPr>
        <p:grpSpPr>
          <a:xfrm>
            <a:off x="1192737" y="1585117"/>
            <a:ext cx="507683" cy="507683"/>
            <a:chOff x="3424768" y="1611109"/>
            <a:chExt cx="759650" cy="759649"/>
          </a:xfrm>
          <a:solidFill>
            <a:schemeClr val="bg1"/>
          </a:solidFill>
        </p:grpSpPr>
        <p:sp>
          <p:nvSpPr>
            <p:cNvPr id="39" name="椭圆 38"/>
            <p:cNvSpPr/>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55"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57" name="文本框 11"/>
          <p:cNvSpPr txBox="1"/>
          <p:nvPr/>
        </p:nvSpPr>
        <p:spPr>
          <a:xfrm>
            <a:off x="1790065" y="1518920"/>
            <a:ext cx="2215515"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660"/>
              </a:lnSpc>
            </a:pPr>
            <a:r>
              <a:rPr lang="zh-CN" altLang="en-US" sz="1800" dirty="0">
                <a:solidFill>
                  <a:schemeClr val="tx1">
                    <a:lumMod val="75000"/>
                    <a:lumOff val="25000"/>
                  </a:schemeClr>
                </a:solidFill>
                <a:cs typeface="+mn-ea"/>
                <a:sym typeface="+mn-lt"/>
              </a:rPr>
              <a:t>因确认劳动关系发生的争议</a:t>
            </a:r>
            <a:endParaRPr lang="zh-CN" altLang="en-US" sz="1800" dirty="0">
              <a:solidFill>
                <a:schemeClr val="tx1">
                  <a:lumMod val="75000"/>
                  <a:lumOff val="25000"/>
                </a:schemeClr>
              </a:solidFill>
              <a:cs typeface="+mn-ea"/>
              <a:sym typeface="+mn-lt"/>
            </a:endParaRPr>
          </a:p>
        </p:txBody>
      </p:sp>
      <p:sp>
        <p:nvSpPr>
          <p:cNvPr id="70" name="文本框 11"/>
          <p:cNvSpPr txBox="1"/>
          <p:nvPr/>
        </p:nvSpPr>
        <p:spPr>
          <a:xfrm>
            <a:off x="1790065" y="2571750"/>
            <a:ext cx="2240915"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因除名、辞退和辞职、离职发生的争议</a:t>
            </a:r>
            <a:endParaRPr lang="zh-CN" altLang="en-US" sz="1800" dirty="0">
              <a:solidFill>
                <a:schemeClr val="tx1">
                  <a:lumMod val="75000"/>
                  <a:lumOff val="25000"/>
                </a:schemeClr>
              </a:solidFill>
              <a:cs typeface="+mn-ea"/>
              <a:sym typeface="+mn-lt"/>
            </a:endParaRPr>
          </a:p>
        </p:txBody>
      </p:sp>
      <p:sp>
        <p:nvSpPr>
          <p:cNvPr id="72" name="文本框 11"/>
          <p:cNvSpPr txBox="1"/>
          <p:nvPr/>
        </p:nvSpPr>
        <p:spPr>
          <a:xfrm>
            <a:off x="1790065" y="3624580"/>
            <a:ext cx="2371090"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因劳动报酬、工伤医疗费、经济补偿或者赔偿金等发生的争议</a:t>
            </a:r>
            <a:endParaRPr lang="zh-CN" altLang="en-US" sz="1800" dirty="0">
              <a:solidFill>
                <a:schemeClr val="tx1">
                  <a:lumMod val="75000"/>
                  <a:lumOff val="25000"/>
                </a:schemeClr>
              </a:solidFill>
              <a:cs typeface="+mn-ea"/>
              <a:sym typeface="+mn-lt"/>
            </a:endParaRPr>
          </a:p>
        </p:txBody>
      </p:sp>
      <p:sp>
        <p:nvSpPr>
          <p:cNvPr id="74" name="文本框 11"/>
          <p:cNvSpPr txBox="1"/>
          <p:nvPr/>
        </p:nvSpPr>
        <p:spPr>
          <a:xfrm>
            <a:off x="5121275" y="1518920"/>
            <a:ext cx="3123565" cy="7505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因订立、履行、变更、解除和终止劳动合同发生的争议</a:t>
            </a:r>
            <a:endParaRPr lang="zh-CN" altLang="en-US" sz="1800" dirty="0">
              <a:solidFill>
                <a:schemeClr val="tx1">
                  <a:lumMod val="75000"/>
                  <a:lumOff val="25000"/>
                </a:schemeClr>
              </a:solidFill>
              <a:cs typeface="+mn-ea"/>
              <a:sym typeface="+mn-lt"/>
            </a:endParaRPr>
          </a:p>
        </p:txBody>
      </p:sp>
      <p:sp>
        <p:nvSpPr>
          <p:cNvPr id="76" name="文本框 11"/>
          <p:cNvSpPr txBox="1"/>
          <p:nvPr/>
        </p:nvSpPr>
        <p:spPr>
          <a:xfrm>
            <a:off x="5121275" y="2498725"/>
            <a:ext cx="3235960"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因工作时间、休息休假、社会保险、福利、培训以及劳动保护发生的争议</a:t>
            </a:r>
            <a:endParaRPr lang="zh-CN" altLang="en-US" sz="1800" dirty="0">
              <a:solidFill>
                <a:schemeClr val="tx1">
                  <a:lumMod val="75000"/>
                  <a:lumOff val="25000"/>
                </a:schemeClr>
              </a:solidFill>
              <a:cs typeface="+mn-ea"/>
              <a:sym typeface="+mn-lt"/>
            </a:endParaRPr>
          </a:p>
        </p:txBody>
      </p:sp>
      <p:sp>
        <p:nvSpPr>
          <p:cNvPr id="78" name="文本框 11"/>
          <p:cNvSpPr txBox="1"/>
          <p:nvPr/>
        </p:nvSpPr>
        <p:spPr>
          <a:xfrm>
            <a:off x="5121275" y="3714750"/>
            <a:ext cx="345249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fontAlgn="auto">
              <a:lnSpc>
                <a:spcPts val="2660"/>
              </a:lnSpc>
            </a:pPr>
            <a:r>
              <a:rPr lang="zh-CN" altLang="en-US" sz="1800" dirty="0">
                <a:solidFill>
                  <a:schemeClr val="tx1">
                    <a:lumMod val="75000"/>
                    <a:lumOff val="25000"/>
                  </a:schemeClr>
                </a:solidFill>
                <a:cs typeface="+mn-ea"/>
                <a:sym typeface="+mn-lt"/>
              </a:rPr>
              <a:t>法律、法规规定的其他劳动争议</a:t>
            </a:r>
            <a:endParaRPr lang="zh-CN" altLang="en-US" sz="18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1+#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childTnLst>
                          </p:cTn>
                        </p:par>
                        <p:par>
                          <p:cTn id="31" fill="hold">
                            <p:stCondLst>
                              <p:cond delay="2049"/>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par>
                          <p:cTn id="41" fill="hold">
                            <p:stCondLst>
                              <p:cond delay="2549"/>
                            </p:stCondLst>
                            <p:childTnLst>
                              <p:par>
                                <p:cTn id="42" presetID="5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2" presetClass="entr" presetSubtype="2"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1+#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3049"/>
                            </p:stCondLst>
                            <p:childTnLst>
                              <p:par>
                                <p:cTn id="52" presetID="53" presetClass="entr" presetSubtype="16"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2" presetClass="entr" presetSubtype="2" fill="hold" grpId="0" nodeType="with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1+#ppt_w/2"/>
                                          </p:val>
                                        </p:tav>
                                        <p:tav tm="100000">
                                          <p:val>
                                            <p:strVal val="#ppt_x"/>
                                          </p:val>
                                        </p:tav>
                                      </p:tavLst>
                                    </p:anim>
                                    <p:anim calcmode="lin" valueType="num">
                                      <p:cBhvr additive="base">
                                        <p:cTn id="60" dur="500" fill="hold"/>
                                        <p:tgtEl>
                                          <p:spTgt spid="74"/>
                                        </p:tgtEl>
                                        <p:attrNameLst>
                                          <p:attrName>ppt_y</p:attrName>
                                        </p:attrNameLst>
                                      </p:cBhvr>
                                      <p:tavLst>
                                        <p:tav tm="0">
                                          <p:val>
                                            <p:strVal val="#ppt_y"/>
                                          </p:val>
                                        </p:tav>
                                        <p:tav tm="100000">
                                          <p:val>
                                            <p:strVal val="#ppt_y"/>
                                          </p:val>
                                        </p:tav>
                                      </p:tavLst>
                                    </p:anim>
                                  </p:childTnLst>
                                </p:cTn>
                              </p:par>
                            </p:childTnLst>
                          </p:cTn>
                        </p:par>
                        <p:par>
                          <p:cTn id="61" fill="hold">
                            <p:stCondLst>
                              <p:cond delay="3549"/>
                            </p:stCondLst>
                            <p:childTnLst>
                              <p:par>
                                <p:cTn id="62" presetID="53" presetClass="entr" presetSubtype="16"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2" presetClass="entr" presetSubtype="2" fill="hold" grpId="0" nodeType="with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additive="base">
                                        <p:cTn id="69" dur="500" fill="hold"/>
                                        <p:tgtEl>
                                          <p:spTgt spid="76"/>
                                        </p:tgtEl>
                                        <p:attrNameLst>
                                          <p:attrName>ppt_x</p:attrName>
                                        </p:attrNameLst>
                                      </p:cBhvr>
                                      <p:tavLst>
                                        <p:tav tm="0">
                                          <p:val>
                                            <p:strVal val="1+#ppt_w/2"/>
                                          </p:val>
                                        </p:tav>
                                        <p:tav tm="100000">
                                          <p:val>
                                            <p:strVal val="#ppt_x"/>
                                          </p:val>
                                        </p:tav>
                                      </p:tavLst>
                                    </p:anim>
                                    <p:anim calcmode="lin" valueType="num">
                                      <p:cBhvr additive="base">
                                        <p:cTn id="70" dur="500" fill="hold"/>
                                        <p:tgtEl>
                                          <p:spTgt spid="76"/>
                                        </p:tgtEl>
                                        <p:attrNameLst>
                                          <p:attrName>ppt_y</p:attrName>
                                        </p:attrNameLst>
                                      </p:cBhvr>
                                      <p:tavLst>
                                        <p:tav tm="0">
                                          <p:val>
                                            <p:strVal val="#ppt_y"/>
                                          </p:val>
                                        </p:tav>
                                        <p:tav tm="100000">
                                          <p:val>
                                            <p:strVal val="#ppt_y"/>
                                          </p:val>
                                        </p:tav>
                                      </p:tavLst>
                                    </p:anim>
                                  </p:childTnLst>
                                </p:cTn>
                              </p:par>
                            </p:childTnLst>
                          </p:cTn>
                        </p:par>
                        <p:par>
                          <p:cTn id="71" fill="hold">
                            <p:stCondLst>
                              <p:cond delay="4049"/>
                            </p:stCondLst>
                            <p:childTnLst>
                              <p:par>
                                <p:cTn id="72" presetID="53" presetClass="entr" presetSubtype="16"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500" fill="hold"/>
                                        <p:tgtEl>
                                          <p:spTgt spid="9"/>
                                        </p:tgtEl>
                                        <p:attrNameLst>
                                          <p:attrName>ppt_w</p:attrName>
                                        </p:attrNameLst>
                                      </p:cBhvr>
                                      <p:tavLst>
                                        <p:tav tm="0">
                                          <p:val>
                                            <p:fltVal val="0"/>
                                          </p:val>
                                        </p:tav>
                                        <p:tav tm="100000">
                                          <p:val>
                                            <p:strVal val="#ppt_w"/>
                                          </p:val>
                                        </p:tav>
                                      </p:tavLst>
                                    </p:anim>
                                    <p:anim calcmode="lin" valueType="num">
                                      <p:cBhvr>
                                        <p:cTn id="75" dur="500" fill="hold"/>
                                        <p:tgtEl>
                                          <p:spTgt spid="9"/>
                                        </p:tgtEl>
                                        <p:attrNameLst>
                                          <p:attrName>ppt_h</p:attrName>
                                        </p:attrNameLst>
                                      </p:cBhvr>
                                      <p:tavLst>
                                        <p:tav tm="0">
                                          <p:val>
                                            <p:fltVal val="0"/>
                                          </p:val>
                                        </p:tav>
                                        <p:tav tm="100000">
                                          <p:val>
                                            <p:strVal val="#ppt_h"/>
                                          </p:val>
                                        </p:tav>
                                      </p:tavLst>
                                    </p:anim>
                                    <p:animEffect transition="in" filter="fade">
                                      <p:cBhvr>
                                        <p:cTn id="76" dur="500"/>
                                        <p:tgtEl>
                                          <p:spTgt spid="9"/>
                                        </p:tgtEl>
                                      </p:cBhvr>
                                    </p:animEffect>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7" grpId="0"/>
      <p:bldP spid="70" grpId="0"/>
      <p:bldP spid="72" grpId="0"/>
      <p:bldP spid="74" grpId="0"/>
      <p:bldP spid="76" grpId="0"/>
      <p:bldP spid="7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一、就业协议并非劳动合同</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1948180"/>
            <a:ext cx="6624320" cy="24371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协议作为用人单位、毕业生与高校三方之间的一份意向性协议，它可以保障毕业生在寻找工作阶段的权利与义务，约束劳动合同的签订时间、劳动合同的内容等。但是，“就业协议”并不等同于“劳动合同”。很多单位和大学生对就业协议和劳动合同的认识模糊，有的用人单位觉得“签过就业协议就行”，有些毕业生竟然也忽视了劳动合同的重要性，以至于在后续工作中劳动者的权益得不到保护，甚至产生很多劳动纠纷。</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2100"/>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526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894080"/>
            <a:ext cx="9220200" cy="583565"/>
            <a:chOff x="2249" y="1617"/>
            <a:chExt cx="11780" cy="919"/>
          </a:xfrm>
        </p:grpSpPr>
        <p:sp>
          <p:nvSpPr>
            <p:cNvPr id="9" name="矩形 8"/>
            <p:cNvSpPr/>
            <p:nvPr/>
          </p:nvSpPr>
          <p:spPr>
            <a:xfrm>
              <a:off x="2249" y="1629"/>
              <a:ext cx="11780" cy="906"/>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300" y="1617"/>
              <a:ext cx="782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一、就业协议并非劳动合同</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grpSp>
        <p:nvGrpSpPr>
          <p:cNvPr id="37" name="组合 36"/>
          <p:cNvGrpSpPr>
            <a:grpSpLocks noChangeAspect="1"/>
          </p:cNvGrpSpPr>
          <p:nvPr/>
        </p:nvGrpSpPr>
        <p:grpSpPr>
          <a:xfrm>
            <a:off x="4828183" y="1918485"/>
            <a:ext cx="506805" cy="506871"/>
            <a:chOff x="3491880" y="2903180"/>
            <a:chExt cx="820698" cy="820698"/>
          </a:xfrm>
          <a:solidFill>
            <a:srgbClr val="843C0B"/>
          </a:solidFill>
        </p:grpSpPr>
        <p:sp>
          <p:nvSpPr>
            <p:cNvPr id="38"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0" name="组合 39"/>
          <p:cNvGrpSpPr>
            <a:grpSpLocks noChangeAspect="1"/>
          </p:cNvGrpSpPr>
          <p:nvPr/>
        </p:nvGrpSpPr>
        <p:grpSpPr>
          <a:xfrm>
            <a:off x="3610601" y="2302357"/>
            <a:ext cx="599211" cy="599289"/>
            <a:chOff x="3491880" y="2903180"/>
            <a:chExt cx="820698" cy="820698"/>
          </a:xfrm>
          <a:solidFill>
            <a:srgbClr val="1D4865"/>
          </a:solidFill>
        </p:grpSpPr>
        <p:sp>
          <p:nvSpPr>
            <p:cNvPr id="41"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3" name="组合 42"/>
          <p:cNvGrpSpPr>
            <a:grpSpLocks noChangeAspect="1"/>
          </p:cNvGrpSpPr>
          <p:nvPr/>
        </p:nvGrpSpPr>
        <p:grpSpPr>
          <a:xfrm>
            <a:off x="5096228" y="3182366"/>
            <a:ext cx="678647" cy="678735"/>
            <a:chOff x="3491880" y="2903180"/>
            <a:chExt cx="820698" cy="820698"/>
          </a:xfrm>
          <a:solidFill>
            <a:srgbClr val="222A35"/>
          </a:solidFill>
        </p:grpSpPr>
        <p:sp>
          <p:nvSpPr>
            <p:cNvPr id="44"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6" name="组合 45"/>
          <p:cNvGrpSpPr>
            <a:grpSpLocks noChangeAspect="1"/>
          </p:cNvGrpSpPr>
          <p:nvPr/>
        </p:nvGrpSpPr>
        <p:grpSpPr>
          <a:xfrm>
            <a:off x="3266084" y="3515608"/>
            <a:ext cx="765885" cy="765984"/>
            <a:chOff x="3491880" y="2903180"/>
            <a:chExt cx="820698" cy="820698"/>
          </a:xfrm>
        </p:grpSpPr>
        <p:sp>
          <p:nvSpPr>
            <p:cNvPr id="47"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sp>
        <p:nvSpPr>
          <p:cNvPr id="49" name="矩形 3"/>
          <p:cNvSpPr>
            <a:spLocks noChangeAspect="1"/>
          </p:cNvSpPr>
          <p:nvPr/>
        </p:nvSpPr>
        <p:spPr>
          <a:xfrm>
            <a:off x="3989374" y="1969323"/>
            <a:ext cx="1165251" cy="3143877"/>
          </a:xfrm>
          <a:custGeom>
            <a:avLst/>
            <a:gdLst/>
            <a:ahLst/>
            <a:cxnLst/>
            <a:rect l="l" t="t" r="r" b="b"/>
            <a:pathLst>
              <a:path w="1248646" h="3368441">
                <a:moveTo>
                  <a:pt x="631752" y="239"/>
                </a:moveTo>
                <a:cubicBezTo>
                  <a:pt x="653183" y="-6905"/>
                  <a:pt x="655565" y="147876"/>
                  <a:pt x="667471" y="221694"/>
                </a:cubicBezTo>
                <a:lnTo>
                  <a:pt x="699275" y="805116"/>
                </a:lnTo>
                <a:cubicBezTo>
                  <a:pt x="780727" y="785687"/>
                  <a:pt x="874454" y="750908"/>
                  <a:pt x="968181" y="709755"/>
                </a:cubicBezTo>
                <a:cubicBezTo>
                  <a:pt x="1015739" y="636894"/>
                  <a:pt x="1018875" y="494229"/>
                  <a:pt x="1038933" y="472136"/>
                </a:cubicBezTo>
                <a:cubicBezTo>
                  <a:pt x="1056245" y="496344"/>
                  <a:pt x="1079903" y="736314"/>
                  <a:pt x="1016834" y="766868"/>
                </a:cubicBezTo>
                <a:cubicBezTo>
                  <a:pt x="917545" y="830272"/>
                  <a:pt x="787426" y="890429"/>
                  <a:pt x="707494" y="955882"/>
                </a:cubicBezTo>
                <a:cubicBezTo>
                  <a:pt x="732179" y="1404272"/>
                  <a:pt x="749030" y="1851940"/>
                  <a:pt x="761225" y="2289631"/>
                </a:cubicBezTo>
                <a:cubicBezTo>
                  <a:pt x="871858" y="2262771"/>
                  <a:pt x="998604" y="2215615"/>
                  <a:pt x="1125347" y="2159965"/>
                </a:cubicBezTo>
                <a:cubicBezTo>
                  <a:pt x="1190610" y="2059977"/>
                  <a:pt x="1194914" y="1864197"/>
                  <a:pt x="1222440" y="1833878"/>
                </a:cubicBezTo>
                <a:cubicBezTo>
                  <a:pt x="1246198" y="1867099"/>
                  <a:pt x="1278664" y="2196412"/>
                  <a:pt x="1192113" y="2238342"/>
                </a:cubicBezTo>
                <a:cubicBezTo>
                  <a:pt x="1055842" y="2325362"/>
                  <a:pt x="877250" y="2407926"/>
                  <a:pt x="767565" y="2497762"/>
                </a:cubicBezTo>
                <a:cubicBezTo>
                  <a:pt x="775963" y="2794289"/>
                  <a:pt x="781976" y="3085491"/>
                  <a:pt x="786533" y="3368441"/>
                </a:cubicBezTo>
                <a:lnTo>
                  <a:pt x="479351" y="3368441"/>
                </a:lnTo>
                <a:lnTo>
                  <a:pt x="488334" y="2864358"/>
                </a:lnTo>
                <a:cubicBezTo>
                  <a:pt x="379738" y="2771724"/>
                  <a:pt x="195979" y="2687344"/>
                  <a:pt x="56533" y="2598297"/>
                </a:cubicBezTo>
                <a:cubicBezTo>
                  <a:pt x="-30018" y="2556367"/>
                  <a:pt x="2448" y="2227054"/>
                  <a:pt x="26206" y="2193833"/>
                </a:cubicBezTo>
                <a:cubicBezTo>
                  <a:pt x="53732" y="2224152"/>
                  <a:pt x="58036" y="2419932"/>
                  <a:pt x="123299" y="2519920"/>
                </a:cubicBezTo>
                <a:cubicBezTo>
                  <a:pt x="251852" y="2576364"/>
                  <a:pt x="380406" y="2624071"/>
                  <a:pt x="492141" y="2650740"/>
                </a:cubicBezTo>
                <a:cubicBezTo>
                  <a:pt x="501434" y="2273170"/>
                  <a:pt x="515339" y="1896815"/>
                  <a:pt x="531905" y="1520182"/>
                </a:cubicBezTo>
                <a:cubicBezTo>
                  <a:pt x="433219" y="1442297"/>
                  <a:pt x="279360" y="1370505"/>
                  <a:pt x="161070" y="1294968"/>
                </a:cubicBezTo>
                <a:cubicBezTo>
                  <a:pt x="83475" y="1257377"/>
                  <a:pt x="112582" y="962138"/>
                  <a:pt x="133881" y="932354"/>
                </a:cubicBezTo>
                <a:cubicBezTo>
                  <a:pt x="158559" y="959536"/>
                  <a:pt x="162418" y="1135059"/>
                  <a:pt x="220928" y="1224701"/>
                </a:cubicBezTo>
                <a:cubicBezTo>
                  <a:pt x="331747" y="1273358"/>
                  <a:pt x="442567" y="1314774"/>
                  <a:pt x="539990" y="1339143"/>
                </a:cubicBezTo>
                <a:cubicBezTo>
                  <a:pt x="556379" y="968432"/>
                  <a:pt x="575085" y="597225"/>
                  <a:pt x="593651" y="224075"/>
                </a:cubicBezTo>
                <a:cubicBezTo>
                  <a:pt x="606351" y="149463"/>
                  <a:pt x="600003" y="-6112"/>
                  <a:pt x="631752" y="2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50" name="矩形 49"/>
          <p:cNvSpPr>
            <a:spLocks noChangeAspect="1"/>
          </p:cNvSpPr>
          <p:nvPr/>
        </p:nvSpPr>
        <p:spPr>
          <a:xfrm>
            <a:off x="605561" y="5084916"/>
            <a:ext cx="7932877" cy="1344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88" name="矩形 87"/>
          <p:cNvSpPr>
            <a:spLocks noChangeAspect="1"/>
          </p:cNvSpPr>
          <p:nvPr/>
        </p:nvSpPr>
        <p:spPr>
          <a:xfrm>
            <a:off x="408305" y="3372485"/>
            <a:ext cx="2927985" cy="125920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内容区别</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就业协议主要是毕业生介绍自身情况，并表达去用人单位工作的意愿。劳动合同的内容涉及了很多权利。。</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a:spLocks noChangeAspect="1"/>
          </p:cNvSpPr>
          <p:nvPr/>
        </p:nvSpPr>
        <p:spPr>
          <a:xfrm>
            <a:off x="575310" y="1784985"/>
            <a:ext cx="3025140" cy="125920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主体区别</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大学生就业协议主要适用于应届毕业生、用人单位和学校三方。劳动合同适用于劳动者与用人单位。</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a:spLocks noChangeAspect="1"/>
          </p:cNvSpPr>
          <p:nvPr/>
        </p:nvSpPr>
        <p:spPr>
          <a:xfrm>
            <a:off x="5409565" y="1551940"/>
            <a:ext cx="3406775" cy="96710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签订时间区别</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毕业生凭就业协议正式到用人单位报到时，应签订正式劳动合同。</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a:spLocks noChangeAspect="1"/>
          </p:cNvSpPr>
          <p:nvPr/>
        </p:nvSpPr>
        <p:spPr>
          <a:xfrm>
            <a:off x="5732145" y="3265170"/>
            <a:ext cx="3273425" cy="153098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签订目的区别</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就业协议是为了让毕业生和用人单位在就业意向上形成初步约定。劳动合同的签订是为了规定劳动者和用人单位的权利和义务。</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18" presetClass="entr" presetSubtype="3"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strips(upRight)">
                                      <p:cBhvr>
                                        <p:cTn id="19" dur="500"/>
                                        <p:tgtEl>
                                          <p:spTgt spid="88"/>
                                        </p:tgtEl>
                                      </p:cBhvr>
                                    </p:animEffect>
                                  </p:childTnLst>
                                </p:cTn>
                              </p:par>
                            </p:childTnLst>
                          </p:cTn>
                        </p:par>
                        <p:par>
                          <p:cTn id="20" fill="hold">
                            <p:stCondLst>
                              <p:cond delay="2600"/>
                            </p:stCondLst>
                            <p:childTnLst>
                              <p:par>
                                <p:cTn id="21" presetID="18" presetClass="entr" presetSubtype="3"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upRight)">
                                      <p:cBhvr>
                                        <p:cTn id="23" dur="500"/>
                                        <p:tgtEl>
                                          <p:spTgt spid="12"/>
                                        </p:tgtEl>
                                      </p:cBhvr>
                                    </p:animEffect>
                                  </p:childTnLst>
                                </p:cTn>
                              </p:par>
                            </p:childTnLst>
                          </p:cTn>
                        </p:par>
                        <p:par>
                          <p:cTn id="24" fill="hold">
                            <p:stCondLst>
                              <p:cond delay="3100"/>
                            </p:stCondLst>
                            <p:childTnLst>
                              <p:par>
                                <p:cTn id="25" presetID="18" presetClass="entr" presetSubtype="3"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upRight)">
                                      <p:cBhvr>
                                        <p:cTn id="27" dur="500"/>
                                        <p:tgtEl>
                                          <p:spTgt spid="13"/>
                                        </p:tgtEl>
                                      </p:cBhvr>
                                    </p:animEffect>
                                  </p:childTnLst>
                                </p:cTn>
                              </p:par>
                            </p:childTnLst>
                          </p:cTn>
                        </p:par>
                        <p:par>
                          <p:cTn id="28" fill="hold">
                            <p:stCondLst>
                              <p:cond delay="3600"/>
                            </p:stCondLst>
                            <p:childTnLst>
                              <p:par>
                                <p:cTn id="29" presetID="18" presetClass="entr" presetSubtype="3"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upRigh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8" grpId="0"/>
      <p:bldP spid="12" grpId="0"/>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二、劳动合同条款要合法</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138045"/>
            <a:ext cx="6624320" cy="2159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要确认自己签订的劳动合同是否具备产生法律约束力的条件。包括劳动合同主体（用人单位）必须符合法定条件，用人单位应当依法成立，并能够承担相应的民事责任；双方签订的劳动合同内容（权利与义务）必须符合法律、法规和劳动政策，不得从事非法工作；此外，签订劳动合同的程序、形式也必须合法，应采用书面形式约定。</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二、劳动合同条款要合法</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138045"/>
            <a:ext cx="4719955" cy="22205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其次，合同双方的权利和义务应当在合同中明确约定，比如求职者可以要求用人单位对岗位工种适度细化。对于试用期、培训、保守商业秘密、补充保险和福利待遇等求职者希望在劳动合同中体现的内容，当事人可提出在劳动合同中明确写出。</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537527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OIP-C (12)"/>
          <p:cNvPicPr>
            <a:picLocks noChangeAspect="1"/>
          </p:cNvPicPr>
          <p:nvPr/>
        </p:nvPicPr>
        <p:blipFill>
          <a:blip r:embed="rId4">
            <a:clrChange>
              <a:clrFrom>
                <a:srgbClr val="EBEBEB">
                  <a:alpha val="100000"/>
                </a:srgbClr>
              </a:clrFrom>
              <a:clrTo>
                <a:srgbClr val="EBEBEB">
                  <a:alpha val="100000"/>
                  <a:alpha val="0"/>
                </a:srgbClr>
              </a:clrTo>
            </a:clrChange>
          </a:blip>
          <a:stretch>
            <a:fillRect/>
          </a:stretch>
        </p:blipFill>
        <p:spPr>
          <a:xfrm>
            <a:off x="6346190" y="1898650"/>
            <a:ext cx="2524125" cy="2524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模块八</a:t>
            </a:r>
            <a:r>
              <a:rPr lang="en-US" altLang="zh-CN" sz="1700" b="1" dirty="0">
                <a:solidFill>
                  <a:srgbClr val="1B4367"/>
                </a:solidFill>
                <a:cs typeface="+mn-ea"/>
                <a:sym typeface="+mn-lt"/>
              </a:rPr>
              <a:t>  </a:t>
            </a:r>
            <a:r>
              <a:rPr lang="zh-CN" altLang="en-US" sz="1700" b="1" dirty="0">
                <a:solidFill>
                  <a:srgbClr val="1B4367"/>
                </a:solidFill>
                <a:cs typeface="+mn-ea"/>
                <a:sym typeface="+mn-lt"/>
              </a:rPr>
              <a:t>就业权益保护</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22805"/>
            <a:ext cx="5532755" cy="120713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了解劳动法的基本知识。</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了解毕业生的就业权利与义务。</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掌握订立劳动合同的注意事项。</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4. 掌握获得权益保护的途径。</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64075"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能够做到自觉尊法、学法、守法、用法。</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2" name="图片 1"/>
          <p:cNvPicPr>
            <a:picLocks noChangeAspect="1"/>
          </p:cNvPicPr>
          <p:nvPr/>
        </p:nvPicPr>
        <p:blipFill>
          <a:blip r:embed="rId15" cstate="print">
            <a:lum bright="70000" contrast="-70000"/>
            <a:extLst>
              <a:ext uri="{28A0092B-C50C-407E-A947-70E740481C1C}">
                <a14:useLocalDpi xmlns:a14="http://schemas.microsoft.com/office/drawing/2010/main" val="0"/>
              </a:ext>
            </a:extLst>
          </a:blip>
          <a:stretch>
            <a:fillRect/>
          </a:stretch>
        </p:blipFill>
        <p:spPr>
          <a:xfrm>
            <a:off x="5805805" y="497205"/>
            <a:ext cx="2766060" cy="414909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二、劳动合同条款要合法</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138045"/>
            <a:ext cx="6624320" cy="2159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再次，签订劳动合同前，劳动者需仔细阅读相关岗位的工作说明书、岗位责任制、劳动纪律、工资支付规定、绩效考核制度、劳动合同管理细则和有关规章制度，不论这些文件是否被用人单位作为劳动合同的附件。这些文件中会涉及求职者多方面的权益，求职者遵守规定是其法定义务。这些文件作为劳动合同附件时，与劳动合同具有同样的法律约束力。</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二、劳动合同条款要合法</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138045"/>
            <a:ext cx="6624320" cy="2159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最后，当劳动合同涉及数字时，应当使用大写汉字。劳动合同至少一式两份，双方各执一份，求职者应妥善保管。用人单位事先起草了劳动合同文本，要求求职者签字时，求职者一定要慎重，对文本仔细推敲，发现条款表述不清、概念模糊的，及时要求用人单位进行说明修订。</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三、试用期也有权利保障</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138045"/>
            <a:ext cx="6624320" cy="2159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社会活动中，虽然用人单位聘请试用期的职工并不是正式员工，但由于双方之间都签订相应的劳动合同，因此，处于试用期的劳动者也一样享有权利。所谓“试用期”就是用人单位和劳动者经过招聘期间的相互了解之后，再进一步通过日常的工作来决定是否最终确定“关系”。“试用期”也是受法律保护的劳动关系期间，法律对这个特殊的时期作了特别的规定。</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563181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87400"/>
            <a:ext cx="794829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三、试用期也有权利保障</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AutoShape 3"/>
          <p:cNvSpPr>
            <a:spLocks noChangeArrowheads="1"/>
          </p:cNvSpPr>
          <p:nvPr/>
        </p:nvSpPr>
        <p:spPr bwMode="gray">
          <a:xfrm>
            <a:off x="2653665" y="1517015"/>
            <a:ext cx="5210810" cy="3245485"/>
          </a:xfrm>
          <a:prstGeom prst="roundRect">
            <a:avLst>
              <a:gd name="adj" fmla="val 2454"/>
            </a:avLst>
          </a:prstGeom>
          <a:solidFill>
            <a:srgbClr val="EAEAEA"/>
          </a:solidFill>
          <a:ln w="28575">
            <a:solidFill>
              <a:srgbClr val="C0C0C0"/>
            </a:solidFill>
            <a:round/>
          </a:ln>
          <a:effectLst/>
        </p:spPr>
        <p:txBody>
          <a:bodyPr wrap="none" anchor="ctr"/>
          <a:p>
            <a:endParaRPr lang="zh-CN" altLang="en-US"/>
          </a:p>
        </p:txBody>
      </p:sp>
      <p:sp>
        <p:nvSpPr>
          <p:cNvPr id="6" name="AutoShape 2"/>
          <p:cNvSpPr>
            <a:spLocks noChangeArrowheads="1"/>
          </p:cNvSpPr>
          <p:nvPr/>
        </p:nvSpPr>
        <p:spPr bwMode="gray">
          <a:xfrm flipH="1">
            <a:off x="1313180" y="1517015"/>
            <a:ext cx="1126490" cy="3245485"/>
          </a:xfrm>
          <a:prstGeom prst="roundRect">
            <a:avLst>
              <a:gd name="adj" fmla="val 11375"/>
            </a:avLst>
          </a:prstGeom>
          <a:solidFill>
            <a:srgbClr val="FFFFFF"/>
          </a:solidFill>
          <a:ln w="28575">
            <a:solidFill>
              <a:srgbClr val="C0C0C0"/>
            </a:solidFill>
            <a:round/>
          </a:ln>
          <a:effectLst/>
        </p:spPr>
        <p:txBody>
          <a:bodyPr wrap="none" anchor="ctr"/>
          <a:p>
            <a:endParaRPr lang="zh-CN" altLang="en-US"/>
          </a:p>
        </p:txBody>
      </p:sp>
      <p:grpSp>
        <p:nvGrpSpPr>
          <p:cNvPr id="7" name="Group 5"/>
          <p:cNvGrpSpPr/>
          <p:nvPr/>
        </p:nvGrpSpPr>
        <p:grpSpPr bwMode="auto">
          <a:xfrm rot="5400000">
            <a:off x="2336102" y="2034603"/>
            <a:ext cx="391287" cy="666750"/>
            <a:chOff x="778" y="1762"/>
            <a:chExt cx="312" cy="420"/>
          </a:xfrm>
        </p:grpSpPr>
        <p:grpSp>
          <p:nvGrpSpPr>
            <p:cNvPr id="2" name="Group 6"/>
            <p:cNvGrpSpPr/>
            <p:nvPr/>
          </p:nvGrpSpPr>
          <p:grpSpPr bwMode="auto">
            <a:xfrm>
              <a:off x="960" y="1764"/>
              <a:ext cx="130" cy="418"/>
              <a:chOff x="960" y="1764"/>
              <a:chExt cx="130" cy="418"/>
            </a:xfrm>
          </p:grpSpPr>
          <p:sp>
            <p:nvSpPr>
              <p:cNvPr id="10" name="Oval 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3" name="Oval 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 name="AutoShape 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0" name="Group 10"/>
            <p:cNvGrpSpPr/>
            <p:nvPr/>
          </p:nvGrpSpPr>
          <p:grpSpPr bwMode="auto">
            <a:xfrm>
              <a:off x="778" y="1762"/>
              <a:ext cx="130" cy="418"/>
              <a:chOff x="960" y="1764"/>
              <a:chExt cx="130" cy="418"/>
            </a:xfrm>
          </p:grpSpPr>
          <p:sp>
            <p:nvSpPr>
              <p:cNvPr id="41" name="Oval 1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2" name="Oval 1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3" name="AutoShape 1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grpSp>
        <p:nvGrpSpPr>
          <p:cNvPr id="44" name="Group 14"/>
          <p:cNvGrpSpPr/>
          <p:nvPr/>
        </p:nvGrpSpPr>
        <p:grpSpPr bwMode="auto">
          <a:xfrm rot="5400000">
            <a:off x="2332927" y="3599243"/>
            <a:ext cx="391287" cy="666750"/>
            <a:chOff x="778" y="1762"/>
            <a:chExt cx="312" cy="420"/>
          </a:xfrm>
        </p:grpSpPr>
        <p:grpSp>
          <p:nvGrpSpPr>
            <p:cNvPr id="45" name="Group 15"/>
            <p:cNvGrpSpPr/>
            <p:nvPr/>
          </p:nvGrpSpPr>
          <p:grpSpPr bwMode="auto">
            <a:xfrm>
              <a:off x="960" y="1764"/>
              <a:ext cx="130" cy="418"/>
              <a:chOff x="960" y="1764"/>
              <a:chExt cx="130" cy="418"/>
            </a:xfrm>
          </p:grpSpPr>
          <p:sp>
            <p:nvSpPr>
              <p:cNvPr id="46" name="Oval 16"/>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47" name="Oval 17"/>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48" name="AutoShape 1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w="38100" algn="ctr">
                <a:noFill/>
                <a:round/>
              </a:ln>
              <a:effectLst/>
            </p:spPr>
            <p:txBody>
              <a:bodyPr wrap="none" anchor="ctr"/>
              <a:p>
                <a:endParaRPr lang="zh-CN" altLang="en-US"/>
              </a:p>
            </p:txBody>
          </p:sp>
        </p:grpSp>
        <p:grpSp>
          <p:nvGrpSpPr>
            <p:cNvPr id="49" name="Group 19"/>
            <p:cNvGrpSpPr/>
            <p:nvPr/>
          </p:nvGrpSpPr>
          <p:grpSpPr bwMode="auto">
            <a:xfrm>
              <a:off x="778" y="1762"/>
              <a:ext cx="130" cy="418"/>
              <a:chOff x="960" y="1764"/>
              <a:chExt cx="130" cy="418"/>
            </a:xfrm>
          </p:grpSpPr>
          <p:sp>
            <p:nvSpPr>
              <p:cNvPr id="50" name="Oval 20"/>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p>
                <a:endParaRPr lang="zh-CN" altLang="en-US"/>
              </a:p>
            </p:txBody>
          </p:sp>
          <p:sp>
            <p:nvSpPr>
              <p:cNvPr id="51" name="Oval 21"/>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p>
                <a:endParaRPr lang="zh-CN" altLang="en-US"/>
              </a:p>
            </p:txBody>
          </p:sp>
          <p:sp>
            <p:nvSpPr>
              <p:cNvPr id="52" name="AutoShape 2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w="38100" algn="ctr">
                <a:noFill/>
                <a:round/>
              </a:ln>
              <a:effectLst/>
            </p:spPr>
            <p:txBody>
              <a:bodyPr wrap="none" anchor="ctr"/>
              <a:p>
                <a:endParaRPr lang="zh-CN" altLang="en-US"/>
              </a:p>
            </p:txBody>
          </p:sp>
        </p:grpSp>
      </p:grpSp>
      <p:sp>
        <p:nvSpPr>
          <p:cNvPr id="53" name="Text Box 23"/>
          <p:cNvSpPr txBox="1">
            <a:spLocks noChangeArrowheads="1"/>
          </p:cNvSpPr>
          <p:nvPr/>
        </p:nvSpPr>
        <p:spPr bwMode="auto">
          <a:xfrm>
            <a:off x="3891280" y="2667000"/>
            <a:ext cx="3973068" cy="366713"/>
          </a:xfrm>
          <a:prstGeom prst="rect">
            <a:avLst/>
          </a:prstGeom>
          <a:noFill/>
          <a:ln w="9525">
            <a:noFill/>
            <a:miter lim="800000"/>
          </a:ln>
          <a:effectLst/>
        </p:spPr>
        <p:txBody>
          <a:bodyPr>
            <a:spAutoFit/>
          </a:bodyPr>
          <a:p>
            <a:pPr marL="342900" indent="-342900">
              <a:spcBef>
                <a:spcPct val="50000"/>
              </a:spcBef>
              <a:buClrTx/>
              <a:buSzTx/>
              <a:buFontTx/>
              <a:buNone/>
            </a:pPr>
            <a:endParaRPr kumimoji="0" lang="en-US" altLang="zh-CN" sz="1800" b="1">
              <a:solidFill>
                <a:srgbClr val="000000"/>
              </a:solidFill>
              <a:latin typeface="Arial" panose="020B0604020202020204" pitchFamily="34" charset="0"/>
              <a:ea typeface="宋体" panose="02010600030101010101" pitchFamily="2" charset="-122"/>
            </a:endParaRPr>
          </a:p>
        </p:txBody>
      </p:sp>
      <p:sp>
        <p:nvSpPr>
          <p:cNvPr id="54" name="Text Box 24"/>
          <p:cNvSpPr txBox="1">
            <a:spLocks noChangeArrowheads="1"/>
          </p:cNvSpPr>
          <p:nvPr/>
        </p:nvSpPr>
        <p:spPr bwMode="auto">
          <a:xfrm>
            <a:off x="3256280" y="1772285"/>
            <a:ext cx="4348480" cy="2734945"/>
          </a:xfrm>
          <a:prstGeom prst="rect">
            <a:avLst/>
          </a:prstGeom>
          <a:noFill/>
          <a:ln w="9525">
            <a:noFill/>
            <a:miter lim="800000"/>
          </a:ln>
          <a:effectLst/>
        </p:spPr>
        <p:txBody>
          <a:bodyPr wrap="square">
            <a:noAutofit/>
          </a:bodyPr>
          <a:p>
            <a:pPr indent="457200" algn="just" fontAlgn="auto">
              <a:lnSpc>
                <a:spcPts val="2660"/>
              </a:lnSpc>
              <a:spcBef>
                <a:spcPts val="0"/>
              </a:spcBef>
              <a:buClrTx/>
              <a:buSzTx/>
              <a:buFontTx/>
              <a:buNone/>
            </a:pPr>
            <a:r>
              <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根据《中华人民共和国劳动法》第二十一条的规定，“劳动合同可以约定试用期。试用期最长不得超过 6 个月”。并且试用期只能有一次，续签的劳动合同不得再次约定试用期。如果约定了，这一约定也是不合法的，不能产生法律效力。即使用人单位调换了员工的工作岗位，也不得再另行约定试用期。</a:t>
            </a:r>
            <a:endParaRPr kumimoji="0"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文本框 58"/>
          <p:cNvSpPr txBox="1"/>
          <p:nvPr/>
        </p:nvSpPr>
        <p:spPr>
          <a:xfrm>
            <a:off x="1313180" y="2745105"/>
            <a:ext cx="1184910" cy="686435"/>
          </a:xfrm>
          <a:prstGeom prst="rect">
            <a:avLst/>
          </a:prstGeom>
          <a:noFill/>
        </p:spPr>
        <p:txBody>
          <a:bodyPr wrap="square" rtlCol="0">
            <a:noAutofit/>
          </a:bodyPr>
          <a:p>
            <a:pPr indent="0" algn="just" fontAlgn="auto">
              <a:lnSpc>
                <a:spcPts val="2660"/>
              </a:lnSpc>
            </a:pPr>
            <a:r>
              <a:rPr lang="zh-CN" altLang="en-US" sz="1800" b="1">
                <a:solidFill>
                  <a:srgbClr val="1B4367"/>
                </a:solidFill>
              </a:rPr>
              <a:t>试用期的权利</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500"/>
                                        <p:tgtEl>
                                          <p:spTgt spid="4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up)">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2000" fill="hold">
                                          <p:stCondLst>
                                            <p:cond delay="0"/>
                                          </p:stCondLst>
                                        </p:cTn>
                                        <p:tgtEl>
                                          <p:spTgt spid="54"/>
                                        </p:tgtEl>
                                        <p:attrNameLst>
                                          <p:attrName>style.visibility</p:attrName>
                                        </p:attrNameLst>
                                      </p:cBhvr>
                                      <p:to>
                                        <p:strVal val="visible"/>
                                      </p:to>
                                    </p:set>
                                    <p:animEffect transition="in" filter="wipe(up)">
                                      <p:cBhvr>
                                        <p:cTn id="4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bldLvl="0" animBg="1"/>
      <p:bldP spid="6" grpId="0" bldLvl="0" animBg="1"/>
      <p:bldP spid="53" grpId="0" bldLvl="0" animBg="1"/>
      <p:bldP spid="5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563181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00075" y="713105"/>
            <a:ext cx="794829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三、试用期也有权利保障</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683260" y="1318895"/>
            <a:ext cx="4078605" cy="881380"/>
            <a:chOff x="4221669" y="1802218"/>
            <a:chExt cx="4994316" cy="2985897"/>
          </a:xfrm>
        </p:grpSpPr>
        <p:sp>
          <p:nvSpPr>
            <p:cNvPr id="9" name="任意多边形 56"/>
            <p:cNvSpPr>
              <a:spLocks noChangeArrowheads="1"/>
            </p:cNvSpPr>
            <p:nvPr/>
          </p:nvSpPr>
          <p:spPr bwMode="auto">
            <a:xfrm rot="16200000">
              <a:off x="5226799" y="797087"/>
              <a:ext cx="2984055" cy="4994316"/>
            </a:xfrm>
            <a:custGeom>
              <a:avLst/>
              <a:gdLst>
                <a:gd name="T0" fmla="*/ 1285079 w 973072"/>
                <a:gd name="T1" fmla="*/ 4698630 h 2871990"/>
                <a:gd name="T2" fmla="*/ 817403 w 973072"/>
                <a:gd name="T3" fmla="*/ 4698630 h 2871990"/>
                <a:gd name="T4" fmla="*/ 0 w 973072"/>
                <a:gd name="T5" fmla="*/ 4079706 h 2871990"/>
                <a:gd name="T6" fmla="*/ 0 w 973072"/>
                <a:gd name="T7" fmla="*/ 1195985 h 2871990"/>
                <a:gd name="T8" fmla="*/ 499232 w 973072"/>
                <a:gd name="T9" fmla="*/ 625700 h 2871990"/>
                <a:gd name="T10" fmla="*/ 681102 w 973072"/>
                <a:gd name="T11" fmla="*/ 597897 h 2871990"/>
                <a:gd name="T12" fmla="*/ 1051243 w 973072"/>
                <a:gd name="T13" fmla="*/ 0 h 2871990"/>
                <a:gd name="T14" fmla="*/ 1421385 w 973072"/>
                <a:gd name="T15" fmla="*/ 597897 h 2871990"/>
                <a:gd name="T16" fmla="*/ 1603251 w 973072"/>
                <a:gd name="T17" fmla="*/ 625700 h 2871990"/>
                <a:gd name="T18" fmla="*/ 2102482 w 973072"/>
                <a:gd name="T19" fmla="*/ 1195985 h 2871990"/>
                <a:gd name="T20" fmla="*/ 2102482 w 973072"/>
                <a:gd name="T21" fmla="*/ 4079706 h 2871990"/>
                <a:gd name="T22" fmla="*/ 1285079 w 973072"/>
                <a:gd name="T23" fmla="*/ 4698630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3072"/>
                <a:gd name="T37" fmla="*/ 0 h 2871990"/>
                <a:gd name="T38" fmla="*/ 973072 w 973072"/>
                <a:gd name="T39" fmla="*/ 2871990 h 28719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solidFill>
              <a:srgbClr val="1D4865"/>
            </a:solidFill>
            <a:ln w="12700" cap="flat" cmpd="sng">
              <a:solidFill>
                <a:schemeClr val="bg1"/>
              </a:solidFill>
              <a:bevel/>
            </a:ln>
          </p:spPr>
          <p:txBody>
            <a:bodyPr anchor="ctr"/>
            <a:p>
              <a:endParaRPr lang="zh-CN" altLang="en-US" sz="2400"/>
            </a:p>
          </p:txBody>
        </p:sp>
        <p:sp>
          <p:nvSpPr>
            <p:cNvPr id="12" name="矩形: 圆角 11"/>
            <p:cNvSpPr/>
            <p:nvPr/>
          </p:nvSpPr>
          <p:spPr>
            <a:xfrm>
              <a:off x="5354528" y="1804060"/>
              <a:ext cx="3430549" cy="298405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660"/>
                </a:lnSpc>
              </a:pPr>
              <a:r>
                <a:rPr lang="zh-CN" altLang="en-US" sz="1800" b="1" dirty="0">
                  <a:solidFill>
                    <a:schemeClr val="bg1"/>
                  </a:solidFill>
                  <a:latin typeface="微软雅黑" panose="020B0503020204020204" pitchFamily="34" charset="-122"/>
                  <a:ea typeface="微软雅黑" panose="020B0503020204020204" pitchFamily="34" charset="-122"/>
                </a:rPr>
                <a:t>劳动合同期限一年，试用期三个月合理吗？</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683260" y="2319020"/>
            <a:ext cx="7839075" cy="2626995"/>
          </a:xfrm>
          <a:prstGeom prst="roundRect">
            <a:avLst/>
          </a:prstGeom>
          <a:noFill/>
          <a:ln>
            <a:solidFill>
              <a:srgbClr val="1B4367"/>
            </a:solidFill>
          </a:ln>
        </p:spPr>
        <p:txBody>
          <a:bodyPr wrap="square" rtlCol="0">
            <a:noAutofit/>
          </a:bodyPr>
          <a:p>
            <a:pPr marR="0" lvl="0" indent="457200" algn="l" defTabSz="914400" rtl="0" fontAlgn="base">
              <a:lnSpc>
                <a:spcPts val="2660"/>
              </a:lnSpc>
              <a:spcBef>
                <a:spcPct val="0"/>
              </a:spcBef>
              <a:spcAft>
                <a:spcPct val="0"/>
              </a:spcAft>
              <a:buClrTx/>
              <a:buSzTx/>
              <a:buFontTx/>
              <a:buNone/>
            </a:pPr>
            <a:r>
              <a:rPr kumimoji="1" sz="1800" dirty="0">
                <a:ln>
                  <a:noFill/>
                </a:ln>
                <a:solidFill>
                  <a:srgbClr val="1D4865"/>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劳动合同法中对试用期有明确的规定：“劳动合同期限三个月以上不满一年的，试用期不得超过一个月；劳动合同期限一年以上不满三年的，试用期不得超过二个月；三年以上固定期限和无固定期限的劳动合同，试用期不得超过六个月。同一用人单位与同一劳动者只能约定一次试用期。以完成一定工作任务为期限的劳动合同或者劳动合同期限不满三个月的，不得约定试用期。试用期包含在劳动合同期限内。劳动合同仅约定试用期的，试用期不成立，该期限为劳动合同期限。</a:t>
            </a:r>
            <a:endParaRPr kumimoji="1" sz="1800" dirty="0">
              <a:ln>
                <a:noFill/>
              </a:ln>
              <a:solidFill>
                <a:srgbClr val="1D4865"/>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2000" fill="hold">
                                          <p:stCondLst>
                                            <p:cond delay="0"/>
                                          </p:stCondLst>
                                        </p:cTn>
                                        <p:tgtEl>
                                          <p:spTgt spid="8"/>
                                        </p:tgtEl>
                                        <p:attrNameLst>
                                          <p:attrName>style.visibility</p:attrName>
                                        </p:attrNameLst>
                                      </p:cBhvr>
                                      <p:to>
                                        <p:strVal val="visible"/>
                                      </p:to>
                                    </p:set>
                                    <p:animEffect transition="in" filter="wipe(up)">
                                      <p:cBhvr>
                                        <p:cTn id="25" dur="2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2000" fill="hold">
                                          <p:stCondLst>
                                            <p:cond delay="0"/>
                                          </p:stCondLst>
                                        </p:cTn>
                                        <p:tgtEl>
                                          <p:spTgt spid="11"/>
                                        </p:tgtEl>
                                        <p:attrNameLst>
                                          <p:attrName>style.visibility</p:attrName>
                                        </p:attrNameLst>
                                      </p:cBhvr>
                                      <p:to>
                                        <p:strVal val="visible"/>
                                      </p:to>
                                    </p:set>
                                    <p:animEffect transition="in" filter="wipe(up)">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1"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大学生在求职过程中常见的劳动争议范畴</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四、简历造假，权利得不到保障</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0620" y="1956435"/>
            <a:ext cx="6918960" cy="240220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在求职过程中，简历造假主要有两个方面：一是伪造学历；二是虚构经历。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简历造假会造成一种不公平的就业环境，使真正优秀的毕业生不能脱颖而出，凭借假学历蒙混过关的毕业生会给用人单位带来损失；其次，一旦大学生“伪造”经历成为普遍现象，就会造成整个社会的信任缺失，导致社会对整个求职群体的诚信度产生怀疑，这无论对求职者还是用人单位都将是非常严重的打击。</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6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21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大学生获得权益保护的途径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一、要重视职业教育相关课程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0620" y="2138045"/>
            <a:ext cx="6918960" cy="21596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高校毕业生就业是全社会关注的焦点，这其中有政府、社会、企业、高校的原因，也有家庭、个人的原因，但本质还是取决于毕业生的就业能力。作为高校，应该及时展开有针对性的就业培训，帮助毕业生提高相关就业能力；毕业生本人也应积极参与学习，认真对待，从而使自己平稳地走向工作岗位，顺利完成从校园到工作单位的转换，避免在求职的过程中产生纠纷。</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大学生获得权益保护的途径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二、应具备相关法律常识</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0620" y="1981200"/>
            <a:ext cx="6918960" cy="24885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毕业生找到一个合适的就业单位是迈向社会的第一步。然而，在当前大学生就业形势依然严峻的情况下，由于法律知识匮乏、法律意识淡薄、社会经验不足，大学生在就业过程中的合法权益被侵犯的事件屡有发生。如何保护大学生就业的合法权益成为一个重要而紧迫的问题。每一个毕业生都应该提前了解“三方协议”“试用期”“劳动关系”“劳动合同”等就业中的法律常识问题，切实保障在今后就业中的合法权益。</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大学生获得权益保护的途径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三、应及时了解政府的相关就业新政</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0620" y="1989455"/>
            <a:ext cx="4252595" cy="226441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求职、择业、签约之前，一定要全面了解和掌握毕业生就业政策，做好相关法律法规的知识储备。如此，才能在应聘和签约时保持思路清楚和条理明晰，及早识破不法单位故意设下的陷阱，最大限度地保护自己的合法权益。</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4725035" cy="27311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3" name="图片 2" descr="下载 (2)"/>
          <p:cNvPicPr>
            <a:picLocks noChangeAspect="1"/>
          </p:cNvPicPr>
          <p:nvPr/>
        </p:nvPicPr>
        <p:blipFill>
          <a:blip r:embed="rId4">
            <a:clrChange>
              <a:clrFrom>
                <a:srgbClr val="F8F8F8">
                  <a:alpha val="100000"/>
                </a:srgbClr>
              </a:clrFrom>
              <a:clrTo>
                <a:srgbClr val="F8F8F8">
                  <a:alpha val="100000"/>
                  <a:alpha val="0"/>
                </a:srgbClr>
              </a:clrTo>
            </a:clrChange>
            <a:grayscl/>
          </a:blip>
          <a:srcRect t="34462" b="7608"/>
          <a:stretch>
            <a:fillRect/>
          </a:stretch>
        </p:blipFill>
        <p:spPr>
          <a:xfrm>
            <a:off x="6054725" y="2312670"/>
            <a:ext cx="2473325" cy="181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劳动争议的解决方式</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150620" y="1544320"/>
            <a:ext cx="6918960" cy="27920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处理劳动争议所遵循的立法原则有两种：一是自愿原则，二是强制原则。遵循不同的基本原则，就会形成不同的组织体制和办案机制。根据自愿原则，调解或仲裁机构独立于政府的特征性较强，由双方当事人协议是否调解或仲裁，和解协议必须是双方自愿达成的，仲裁人员应是当事人双方认可的选择。根据强制原则，调解或仲裁机构与政府的联系较多，政府从中起主要作用，劳动争议任何一方或者政府无须协商均可依据法律规定交付仲裁解决争议，仲裁人员由仲裁机构指定。</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161415"/>
            <a:ext cx="7383780" cy="352742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grpSp>
        <p:nvGrpSpPr>
          <p:cNvPr id="11" name="组合 10"/>
          <p:cNvGrpSpPr>
            <a:grpSpLocks noChangeAspect="1"/>
          </p:cNvGrpSpPr>
          <p:nvPr>
            <p:custDataLst>
              <p:tags r:id="rId1"/>
            </p:custDataLst>
          </p:nvPr>
        </p:nvGrpSpPr>
        <p:grpSpPr>
          <a:xfrm>
            <a:off x="1150827" y="70256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10" presetClass="entr" presetSubtype="0"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childTnLst>
                          </p:cTn>
                        </p:par>
                        <p:par>
                          <p:cTn id="20" fill="hold">
                            <p:stCondLst>
                              <p:cond delay="2149"/>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90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P spid="10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8327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读懂劳动法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816180" y="114167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816180" y="244274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843405" y="1201420"/>
            <a:ext cx="55568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劳动法的基本知识</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843405" y="2501900"/>
            <a:ext cx="66376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毕业生的就业权利与义务</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816180" y="3743228"/>
            <a:ext cx="828000" cy="827405"/>
            <a:chOff x="3909356" y="1685526"/>
            <a:chExt cx="828000" cy="828000"/>
          </a:xfrm>
        </p:grpSpPr>
        <p:sp>
          <p:nvSpPr>
            <p:cNvPr id="4" name="文本框 3"/>
            <p:cNvSpPr txBox="1"/>
            <p:nvPr>
              <p:custDataLst>
                <p:tags r:id="rId10"/>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843405" y="3802380"/>
            <a:ext cx="6282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订立劳动合同</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劳动争议的解决方式</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一、处理原则</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custDataLst>
              <p:tags r:id="rId1"/>
            </p:custDataLst>
          </p:nvPr>
        </p:nvGrpSpPr>
        <p:grpSpPr>
          <a:xfrm>
            <a:off x="838706" y="2042161"/>
            <a:ext cx="1067276" cy="1067276"/>
            <a:chOff x="1833245" y="2037080"/>
            <a:chExt cx="1423035" cy="1423035"/>
          </a:xfrm>
          <a:solidFill>
            <a:schemeClr val="bg1"/>
          </a:solidFill>
        </p:grpSpPr>
        <p:sp>
          <p:nvSpPr>
            <p:cNvPr id="50" name="泪滴形 49"/>
            <p:cNvSpPr/>
            <p:nvPr>
              <p:custDataLst>
                <p:tags r:id="rId2"/>
              </p:custDataLst>
            </p:nvPr>
          </p:nvSpPr>
          <p:spPr>
            <a:xfrm rot="8100000">
              <a:off x="183324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3" name="Freeform 36"/>
            <p:cNvSpPr>
              <a:spLocks noEditPoints="1"/>
            </p:cNvSpPr>
            <p:nvPr>
              <p:custDataLst>
                <p:tags r:id="rId3"/>
              </p:custDataLst>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grpFill/>
            <a:ln w="9525">
              <a:noFill/>
            </a:ln>
          </p:spPr>
          <p:txBody>
            <a:bodyPr/>
            <a:p>
              <a:endParaRPr lang="zh-CN" altLang="en-US">
                <a:cs typeface="+mn-ea"/>
                <a:sym typeface="+mn-lt"/>
              </a:endParaRPr>
            </a:p>
          </p:txBody>
        </p:sp>
      </p:grpSp>
      <p:grpSp>
        <p:nvGrpSpPr>
          <p:cNvPr id="3" name="组合 2"/>
          <p:cNvGrpSpPr/>
          <p:nvPr>
            <p:custDataLst>
              <p:tags r:id="rId4"/>
            </p:custDataLst>
          </p:nvPr>
        </p:nvGrpSpPr>
        <p:grpSpPr>
          <a:xfrm>
            <a:off x="3000722" y="2042161"/>
            <a:ext cx="1066800" cy="1067276"/>
            <a:chOff x="4164965" y="2037080"/>
            <a:chExt cx="1423035" cy="1423035"/>
          </a:xfrm>
          <a:solidFill>
            <a:schemeClr val="bg1"/>
          </a:solidFill>
        </p:grpSpPr>
        <p:sp>
          <p:nvSpPr>
            <p:cNvPr id="51" name="泪滴形 50"/>
            <p:cNvSpPr/>
            <p:nvPr>
              <p:custDataLst>
                <p:tags r:id="rId5"/>
              </p:custDataLst>
            </p:nvPr>
          </p:nvSpPr>
          <p:spPr>
            <a:xfrm rot="8100000">
              <a:off x="416496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4" name="Freeform 28"/>
            <p:cNvSpPr>
              <a:spLocks noEditPoints="1"/>
            </p:cNvSpPr>
            <p:nvPr>
              <p:custDataLst>
                <p:tags r:id="rId6"/>
              </p:custDataLst>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grpFill/>
            <a:ln w="9525">
              <a:noFill/>
            </a:ln>
          </p:spPr>
          <p:txBody>
            <a:bodyPr/>
            <a:p>
              <a:endParaRPr lang="zh-CN" altLang="en-US">
                <a:cs typeface="+mn-ea"/>
                <a:sym typeface="+mn-lt"/>
              </a:endParaRPr>
            </a:p>
          </p:txBody>
        </p:sp>
      </p:grpSp>
      <p:grpSp>
        <p:nvGrpSpPr>
          <p:cNvPr id="8" name="组合 7"/>
          <p:cNvGrpSpPr/>
          <p:nvPr>
            <p:custDataLst>
              <p:tags r:id="rId7"/>
            </p:custDataLst>
          </p:nvPr>
        </p:nvGrpSpPr>
        <p:grpSpPr>
          <a:xfrm>
            <a:off x="5162262" y="2042161"/>
            <a:ext cx="1066800" cy="1067276"/>
            <a:chOff x="6496050" y="2037080"/>
            <a:chExt cx="1423035" cy="1423035"/>
          </a:xfrm>
          <a:solidFill>
            <a:schemeClr val="bg1"/>
          </a:solidFill>
        </p:grpSpPr>
        <p:sp>
          <p:nvSpPr>
            <p:cNvPr id="52" name="泪滴形 51"/>
            <p:cNvSpPr/>
            <p:nvPr>
              <p:custDataLst>
                <p:tags r:id="rId8"/>
              </p:custDataLst>
            </p:nvPr>
          </p:nvSpPr>
          <p:spPr>
            <a:xfrm rot="8100000">
              <a:off x="649605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5" name="Freeform 12"/>
            <p:cNvSpPr>
              <a:spLocks noEditPoints="1"/>
            </p:cNvSpPr>
            <p:nvPr>
              <p:custDataLst>
                <p:tags r:id="rId9"/>
              </p:custDataLst>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w="9525">
              <a:noFill/>
            </a:ln>
          </p:spPr>
          <p:txBody>
            <a:bodyPr/>
            <a:p>
              <a:endParaRPr lang="zh-CN" altLang="en-US">
                <a:cs typeface="+mn-ea"/>
                <a:sym typeface="+mn-lt"/>
              </a:endParaRPr>
            </a:p>
          </p:txBody>
        </p:sp>
      </p:grpSp>
      <p:grpSp>
        <p:nvGrpSpPr>
          <p:cNvPr id="4" name="组合 3"/>
          <p:cNvGrpSpPr/>
          <p:nvPr>
            <p:custDataLst>
              <p:tags r:id="rId10"/>
            </p:custDataLst>
          </p:nvPr>
        </p:nvGrpSpPr>
        <p:grpSpPr>
          <a:xfrm>
            <a:off x="7323802" y="2042161"/>
            <a:ext cx="1066800" cy="1067276"/>
            <a:chOff x="8827770" y="2037080"/>
            <a:chExt cx="1423035" cy="1423035"/>
          </a:xfrm>
          <a:solidFill>
            <a:schemeClr val="bg1"/>
          </a:solidFill>
        </p:grpSpPr>
        <p:sp>
          <p:nvSpPr>
            <p:cNvPr id="53" name="泪滴形 52"/>
            <p:cNvSpPr/>
            <p:nvPr>
              <p:custDataLst>
                <p:tags r:id="rId11"/>
              </p:custDataLst>
            </p:nvPr>
          </p:nvSpPr>
          <p:spPr>
            <a:xfrm rot="8100000">
              <a:off x="882777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6" name="Freeform 10"/>
            <p:cNvSpPr>
              <a:spLocks noEditPoints="1"/>
            </p:cNvSpPr>
            <p:nvPr>
              <p:custDataLst>
                <p:tags r:id="rId12"/>
              </p:custDataLst>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grpFill/>
            <a:ln w="9525">
              <a:noFill/>
            </a:ln>
          </p:spPr>
          <p:txBody>
            <a:bodyPr/>
            <a:p>
              <a:endParaRPr lang="zh-CN" altLang="en-US">
                <a:cs typeface="+mn-ea"/>
                <a:sym typeface="+mn-lt"/>
              </a:endParaRPr>
            </a:p>
          </p:txBody>
        </p:sp>
      </p:grpSp>
      <p:sp>
        <p:nvSpPr>
          <p:cNvPr id="6" name="矩形 5"/>
          <p:cNvSpPr/>
          <p:nvPr>
            <p:custDataLst>
              <p:tags r:id="rId13"/>
            </p:custDataLst>
          </p:nvPr>
        </p:nvSpPr>
        <p:spPr>
          <a:xfrm>
            <a:off x="718820" y="3578860"/>
            <a:ext cx="1408430" cy="835660"/>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在查清的基础上，依法处理劳动争议原则</a:t>
            </a:r>
            <a:endParaRPr lang="zh-CN" altLang="en-US" sz="1800" b="1">
              <a:solidFill>
                <a:srgbClr val="1B4367"/>
              </a:solidFill>
              <a:latin typeface="+mn-ea"/>
              <a:cs typeface="+mn-ea"/>
            </a:endParaRPr>
          </a:p>
        </p:txBody>
      </p:sp>
      <p:sp>
        <p:nvSpPr>
          <p:cNvPr id="10" name="矩形 9"/>
          <p:cNvSpPr/>
          <p:nvPr>
            <p:custDataLst>
              <p:tags r:id="rId14"/>
            </p:custDataLst>
          </p:nvPr>
        </p:nvSpPr>
        <p:spPr>
          <a:xfrm>
            <a:off x="2811145" y="3620135"/>
            <a:ext cx="1630680"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当事人在法律上一律平等原则</a:t>
            </a:r>
            <a:endParaRPr lang="zh-CN" altLang="en-US" sz="1800" b="1">
              <a:solidFill>
                <a:srgbClr val="1B4367"/>
              </a:solidFill>
              <a:latin typeface="+mn-ea"/>
              <a:cs typeface="+mn-ea"/>
            </a:endParaRPr>
          </a:p>
        </p:txBody>
      </p:sp>
      <p:sp>
        <p:nvSpPr>
          <p:cNvPr id="14" name="矩形 13"/>
          <p:cNvSpPr/>
          <p:nvPr>
            <p:custDataLst>
              <p:tags r:id="rId15"/>
            </p:custDataLst>
          </p:nvPr>
        </p:nvSpPr>
        <p:spPr>
          <a:xfrm>
            <a:off x="5039995" y="3620135"/>
            <a:ext cx="1401445"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着重调解劳动争议原则</a:t>
            </a:r>
            <a:endParaRPr lang="zh-CN" altLang="en-US" sz="1800" b="1">
              <a:solidFill>
                <a:srgbClr val="1B4367"/>
              </a:solidFill>
              <a:latin typeface="+mn-ea"/>
              <a:cs typeface="+mn-ea"/>
            </a:endParaRPr>
          </a:p>
        </p:txBody>
      </p:sp>
      <p:sp>
        <p:nvSpPr>
          <p:cNvPr id="15" name="矩形 14"/>
          <p:cNvSpPr/>
          <p:nvPr>
            <p:custDataLst>
              <p:tags r:id="rId16"/>
            </p:custDataLst>
          </p:nvPr>
        </p:nvSpPr>
        <p:spPr>
          <a:xfrm>
            <a:off x="7153910" y="3620135"/>
            <a:ext cx="1408430"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及时处理劳动争议原则</a:t>
            </a:r>
            <a:endParaRPr lang="zh-CN" altLang="en-US" sz="1800" b="1">
              <a:solidFill>
                <a:srgbClr val="1B4367"/>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149"/>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649"/>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149"/>
                            </p:stCondLst>
                            <p:childTnLst>
                              <p:par>
                                <p:cTn id="35" presetID="53" presetClass="entr" presetSubtype="16"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劳动争议的解决方式</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二、处理程序</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7" name="任意多边形 26"/>
          <p:cNvSpPr>
            <a:spLocks noChangeAspect="1"/>
          </p:cNvSpPr>
          <p:nvPr>
            <p:custDataLst>
              <p:tags r:id="rId4"/>
            </p:custDataLst>
          </p:nvPr>
        </p:nvSpPr>
        <p:spPr>
          <a:xfrm rot="10800000">
            <a:off x="5782298" y="4015880"/>
            <a:ext cx="2361895" cy="148133"/>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2878" h="324">
                <a:moveTo>
                  <a:pt x="0" y="0"/>
                </a:moveTo>
                <a:lnTo>
                  <a:pt x="2878" y="0"/>
                </a:lnTo>
                <a:lnTo>
                  <a:pt x="2878" y="324"/>
                </a:lnTo>
                <a:lnTo>
                  <a:pt x="0" y="324"/>
                </a:lnTo>
                <a:lnTo>
                  <a:pt x="0" y="0"/>
                </a:lnTo>
                <a:close/>
              </a:path>
            </a:pathLst>
          </a:custGeom>
          <a:solidFill>
            <a:srgbClr val="1B4367"/>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8" name="任意多边形: 形状 35"/>
          <p:cNvSpPr>
            <a:spLocks noChangeAspect="1"/>
          </p:cNvSpPr>
          <p:nvPr>
            <p:custDataLst>
              <p:tags r:id="rId5"/>
            </p:custDataLst>
          </p:nvPr>
        </p:nvSpPr>
        <p:spPr>
          <a:xfrm>
            <a:off x="8113078" y="3974783"/>
            <a:ext cx="163220" cy="249174"/>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229" h="260315">
                <a:moveTo>
                  <a:pt x="222587" y="120936"/>
                </a:moveTo>
                <a:lnTo>
                  <a:pt x="14943" y="1017"/>
                </a:lnTo>
                <a:cubicBezTo>
                  <a:pt x="10018" y="-1822"/>
                  <a:pt x="3732" y="-136"/>
                  <a:pt x="893" y="4779"/>
                </a:cubicBezTo>
                <a:cubicBezTo>
                  <a:pt x="-2" y="6331"/>
                  <a:pt x="-479" y="8084"/>
                  <a:pt x="-488" y="9875"/>
                </a:cubicBezTo>
                <a:lnTo>
                  <a:pt x="-488" y="249714"/>
                </a:lnTo>
                <a:cubicBezTo>
                  <a:pt x="-459" y="255391"/>
                  <a:pt x="4170" y="259982"/>
                  <a:pt x="9847" y="259954"/>
                </a:cubicBezTo>
                <a:cubicBezTo>
                  <a:pt x="11637" y="259944"/>
                  <a:pt x="13390" y="259468"/>
                  <a:pt x="14943" y="258572"/>
                </a:cubicBezTo>
                <a:lnTo>
                  <a:pt x="222587" y="138653"/>
                </a:lnTo>
                <a:cubicBezTo>
                  <a:pt x="227483" y="135871"/>
                  <a:pt x="229188" y="129642"/>
                  <a:pt x="226407" y="124756"/>
                </a:cubicBezTo>
                <a:cubicBezTo>
                  <a:pt x="225502" y="123165"/>
                  <a:pt x="224178" y="121841"/>
                  <a:pt x="222587" y="120936"/>
                </a:cubicBezTo>
                <a:close/>
              </a:path>
            </a:pathLst>
          </a:custGeom>
          <a:solidFill>
            <a:srgbClr val="1B4367"/>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任意多边形 29"/>
          <p:cNvSpPr>
            <a:spLocks noChangeAspect="1"/>
          </p:cNvSpPr>
          <p:nvPr>
            <p:custDataLst>
              <p:tags r:id="rId6"/>
            </p:custDataLst>
          </p:nvPr>
        </p:nvSpPr>
        <p:spPr>
          <a:xfrm rot="10800000">
            <a:off x="2322830" y="3329940"/>
            <a:ext cx="2443480" cy="82613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345" h="1879">
                <a:moveTo>
                  <a:pt x="390" y="0"/>
                </a:moveTo>
                <a:lnTo>
                  <a:pt x="3643" y="0"/>
                </a:lnTo>
                <a:lnTo>
                  <a:pt x="3643" y="2"/>
                </a:lnTo>
                <a:lnTo>
                  <a:pt x="4407" y="2"/>
                </a:lnTo>
                <a:cubicBezTo>
                  <a:pt x="4925" y="2"/>
                  <a:pt x="5345" y="422"/>
                  <a:pt x="5345" y="941"/>
                </a:cubicBezTo>
                <a:cubicBezTo>
                  <a:pt x="5345" y="1459"/>
                  <a:pt x="4925" y="1879"/>
                  <a:pt x="4407" y="1879"/>
                </a:cubicBezTo>
                <a:lnTo>
                  <a:pt x="3027" y="1879"/>
                </a:lnTo>
                <a:lnTo>
                  <a:pt x="3027" y="1877"/>
                </a:lnTo>
                <a:lnTo>
                  <a:pt x="2514" y="1877"/>
                </a:lnTo>
                <a:lnTo>
                  <a:pt x="0" y="1877"/>
                </a:lnTo>
                <a:lnTo>
                  <a:pt x="0" y="1553"/>
                </a:lnTo>
                <a:lnTo>
                  <a:pt x="2514" y="1553"/>
                </a:lnTo>
                <a:lnTo>
                  <a:pt x="3643" y="1553"/>
                </a:lnTo>
                <a:lnTo>
                  <a:pt x="3643" y="1555"/>
                </a:lnTo>
                <a:lnTo>
                  <a:pt x="4385" y="1555"/>
                </a:lnTo>
                <a:cubicBezTo>
                  <a:pt x="4725" y="1555"/>
                  <a:pt x="5000" y="1280"/>
                  <a:pt x="5000" y="941"/>
                </a:cubicBezTo>
                <a:cubicBezTo>
                  <a:pt x="5000" y="601"/>
                  <a:pt x="4725" y="326"/>
                  <a:pt x="4385" y="326"/>
                </a:cubicBezTo>
                <a:lnTo>
                  <a:pt x="1555" y="326"/>
                </a:lnTo>
                <a:lnTo>
                  <a:pt x="1555" y="327"/>
                </a:lnTo>
                <a:lnTo>
                  <a:pt x="390" y="327"/>
                </a:lnTo>
                <a:lnTo>
                  <a:pt x="390" y="324"/>
                </a:lnTo>
                <a:lnTo>
                  <a:pt x="390" y="3"/>
                </a:lnTo>
                <a:lnTo>
                  <a:pt x="390" y="0"/>
                </a:lnTo>
                <a:close/>
              </a:path>
            </a:pathLst>
          </a:cu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32" name="任意多边形 31"/>
          <p:cNvSpPr>
            <a:spLocks noChangeAspect="1"/>
          </p:cNvSpPr>
          <p:nvPr>
            <p:custDataLst>
              <p:tags r:id="rId7"/>
            </p:custDataLst>
          </p:nvPr>
        </p:nvSpPr>
        <p:spPr>
          <a:xfrm rot="10800000">
            <a:off x="3355975" y="4001770"/>
            <a:ext cx="2604135" cy="15938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29" h="324">
                <a:moveTo>
                  <a:pt x="0" y="0"/>
                </a:moveTo>
                <a:lnTo>
                  <a:pt x="4929" y="0"/>
                </a:lnTo>
                <a:lnTo>
                  <a:pt x="4929" y="324"/>
                </a:lnTo>
                <a:lnTo>
                  <a:pt x="0" y="324"/>
                </a:lnTo>
                <a:lnTo>
                  <a:pt x="0" y="0"/>
                </a:lnTo>
                <a:close/>
              </a:path>
            </a:pathLst>
          </a:custGeom>
          <a:solidFill>
            <a:srgbClr val="44546A"/>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5" name="序号"/>
          <p:cNvSpPr>
            <a:spLocks noChangeAspect="1"/>
          </p:cNvSpPr>
          <p:nvPr>
            <p:custDataLst>
              <p:tags r:id="rId8"/>
            </p:custDataLst>
          </p:nvPr>
        </p:nvSpPr>
        <p:spPr>
          <a:xfrm>
            <a:off x="3137853" y="3946843"/>
            <a:ext cx="354787" cy="354787"/>
          </a:xfrm>
          <a:prstGeom prst="ellipse">
            <a:avLst/>
          </a:prstGeom>
          <a:solidFill>
            <a:schemeClr val="bg1"/>
          </a:solidFill>
          <a:ln w="34925">
            <a:solidFill>
              <a:srgbClr val="44546A"/>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rmAutofit fontScale="60000"/>
          </a:bodyPr>
          <a:lstStyle/>
          <a:p>
            <a:pPr lvl="0" algn="ctr">
              <a:buClrTx/>
              <a:buSzTx/>
              <a:buFontTx/>
            </a:pPr>
            <a:r>
              <a:rPr lang="en-US" altLang="zh-CN" sz="1400" b="1">
                <a:solidFill>
                  <a:srgbClr val="44546A"/>
                </a:solidFill>
                <a:sym typeface="+mn-ea"/>
              </a:rPr>
              <a:t>4</a:t>
            </a:r>
            <a:endParaRPr lang="en-US" altLang="zh-CN" sz="1400" b="1">
              <a:solidFill>
                <a:srgbClr val="44546A"/>
              </a:solidFill>
              <a:sym typeface="+mn-ea"/>
            </a:endParaRPr>
          </a:p>
        </p:txBody>
      </p:sp>
      <p:sp>
        <p:nvSpPr>
          <p:cNvPr id="33" name="任意多边形 32"/>
          <p:cNvSpPr>
            <a:spLocks noChangeAspect="1"/>
          </p:cNvSpPr>
          <p:nvPr>
            <p:custDataLst>
              <p:tags r:id="rId9"/>
            </p:custDataLst>
          </p:nvPr>
        </p:nvSpPr>
        <p:spPr>
          <a:xfrm>
            <a:off x="4094798" y="2619693"/>
            <a:ext cx="2259025" cy="858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41" h="1877">
                <a:moveTo>
                  <a:pt x="247" y="0"/>
                </a:moveTo>
                <a:lnTo>
                  <a:pt x="522" y="0"/>
                </a:lnTo>
                <a:lnTo>
                  <a:pt x="3728" y="0"/>
                </a:lnTo>
                <a:lnTo>
                  <a:pt x="4003" y="0"/>
                </a:lnTo>
                <a:cubicBezTo>
                  <a:pt x="4521" y="0"/>
                  <a:pt x="4941" y="420"/>
                  <a:pt x="4941" y="939"/>
                </a:cubicBezTo>
                <a:cubicBezTo>
                  <a:pt x="4941" y="1457"/>
                  <a:pt x="4521" y="1877"/>
                  <a:pt x="4003" y="1877"/>
                </a:cubicBezTo>
                <a:lnTo>
                  <a:pt x="3728" y="1877"/>
                </a:lnTo>
                <a:lnTo>
                  <a:pt x="2658" y="1877"/>
                </a:lnTo>
                <a:lnTo>
                  <a:pt x="2383" y="1877"/>
                </a:lnTo>
                <a:lnTo>
                  <a:pt x="2383" y="1874"/>
                </a:lnTo>
                <a:lnTo>
                  <a:pt x="0" y="1874"/>
                </a:lnTo>
                <a:lnTo>
                  <a:pt x="0" y="1550"/>
                </a:lnTo>
                <a:lnTo>
                  <a:pt x="2514" y="1550"/>
                </a:lnTo>
                <a:lnTo>
                  <a:pt x="2514" y="1553"/>
                </a:lnTo>
                <a:lnTo>
                  <a:pt x="2658" y="1553"/>
                </a:lnTo>
                <a:lnTo>
                  <a:pt x="3706" y="1553"/>
                </a:lnTo>
                <a:cubicBezTo>
                  <a:pt x="3722" y="1553"/>
                  <a:pt x="3738" y="1552"/>
                  <a:pt x="3753" y="1551"/>
                </a:cubicBezTo>
                <a:lnTo>
                  <a:pt x="3760" y="1551"/>
                </a:lnTo>
                <a:lnTo>
                  <a:pt x="3760" y="1553"/>
                </a:lnTo>
                <a:lnTo>
                  <a:pt x="3981" y="1553"/>
                </a:lnTo>
                <a:cubicBezTo>
                  <a:pt x="4321" y="1553"/>
                  <a:pt x="4596" y="1278"/>
                  <a:pt x="4596" y="939"/>
                </a:cubicBezTo>
                <a:cubicBezTo>
                  <a:pt x="4596" y="599"/>
                  <a:pt x="4321" y="324"/>
                  <a:pt x="3981" y="324"/>
                </a:cubicBezTo>
                <a:lnTo>
                  <a:pt x="3760" y="324"/>
                </a:lnTo>
                <a:lnTo>
                  <a:pt x="3760" y="326"/>
                </a:lnTo>
                <a:lnTo>
                  <a:pt x="3753" y="326"/>
                </a:lnTo>
                <a:cubicBezTo>
                  <a:pt x="3738" y="325"/>
                  <a:pt x="3722" y="324"/>
                  <a:pt x="3706" y="324"/>
                </a:cubicBezTo>
                <a:lnTo>
                  <a:pt x="522" y="324"/>
                </a:lnTo>
                <a:lnTo>
                  <a:pt x="247" y="324"/>
                </a:lnTo>
                <a:lnTo>
                  <a:pt x="247" y="0"/>
                </a:lnTo>
                <a:close/>
              </a:path>
            </a:pathLst>
          </a:custGeom>
          <a:solidFill>
            <a:schemeClr val="bg1">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4" name="序号"/>
          <p:cNvSpPr>
            <a:spLocks noChangeAspect="1"/>
          </p:cNvSpPr>
          <p:nvPr>
            <p:custDataLst>
              <p:tags r:id="rId10"/>
            </p:custDataLst>
          </p:nvPr>
        </p:nvSpPr>
        <p:spPr>
          <a:xfrm>
            <a:off x="4061143" y="3235008"/>
            <a:ext cx="354787" cy="354787"/>
          </a:xfrm>
          <a:prstGeom prst="ellipse">
            <a:avLst/>
          </a:prstGeom>
          <a:solidFill>
            <a:schemeClr val="bg1"/>
          </a:solidFill>
          <a:ln w="34925">
            <a:solidFill>
              <a:srgbClr val="1D4865"/>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rmAutofit fontScale="60000"/>
          </a:bodyPr>
          <a:lstStyle/>
          <a:p>
            <a:pPr lvl="0" algn="ctr">
              <a:buClrTx/>
              <a:buSzTx/>
              <a:buFontTx/>
            </a:pPr>
            <a:r>
              <a:rPr lang="en-US" altLang="zh-CN" sz="1400" b="1">
                <a:solidFill>
                  <a:srgbClr val="1D4865"/>
                </a:solidFill>
                <a:sym typeface="+mn-ea"/>
              </a:rPr>
              <a:t>3</a:t>
            </a:r>
            <a:endParaRPr lang="en-US" altLang="zh-CN" sz="1400" b="1">
              <a:solidFill>
                <a:srgbClr val="1D4865"/>
              </a:solidFill>
              <a:sym typeface="+mn-ea"/>
            </a:endParaRPr>
          </a:p>
        </p:txBody>
      </p:sp>
      <p:sp>
        <p:nvSpPr>
          <p:cNvPr id="34" name="任意多边形 33"/>
          <p:cNvSpPr>
            <a:spLocks noChangeAspect="1"/>
          </p:cNvSpPr>
          <p:nvPr>
            <p:custDataLst>
              <p:tags r:id="rId11"/>
            </p:custDataLst>
          </p:nvPr>
        </p:nvSpPr>
        <p:spPr>
          <a:xfrm>
            <a:off x="-1270" y="2605405"/>
            <a:ext cx="5184775" cy="170180"/>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763" h="324">
                <a:moveTo>
                  <a:pt x="0" y="0"/>
                </a:moveTo>
                <a:lnTo>
                  <a:pt x="8763" y="0"/>
                </a:lnTo>
                <a:lnTo>
                  <a:pt x="8763" y="324"/>
                </a:lnTo>
                <a:lnTo>
                  <a:pt x="0" y="324"/>
                </a:lnTo>
                <a:lnTo>
                  <a:pt x="0" y="0"/>
                </a:lnTo>
                <a:close/>
              </a:path>
            </a:pathLst>
          </a:custGeom>
          <a:solidFill>
            <a:srgbClr val="1B4367"/>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3" name="序号"/>
          <p:cNvSpPr>
            <a:spLocks noChangeAspect="1"/>
          </p:cNvSpPr>
          <p:nvPr>
            <p:custDataLst>
              <p:tags r:id="rId12"/>
            </p:custDataLst>
          </p:nvPr>
        </p:nvSpPr>
        <p:spPr>
          <a:xfrm>
            <a:off x="5167313" y="2497138"/>
            <a:ext cx="354787" cy="354787"/>
          </a:xfrm>
          <a:prstGeom prst="ellipse">
            <a:avLst/>
          </a:prstGeom>
          <a:solidFill>
            <a:schemeClr val="bg1"/>
          </a:solidFill>
          <a:ln w="34925">
            <a:solidFill>
              <a:schemeClr val="bg1">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rmAutofit fontScale="60000"/>
          </a:bodyPr>
          <a:lstStyle/>
          <a:p>
            <a:pPr lvl="0" algn="ctr">
              <a:buClrTx/>
              <a:buSzTx/>
              <a:buFontTx/>
            </a:pPr>
            <a:r>
              <a:rPr lang="en-US" altLang="zh-CN" sz="1400" b="1">
                <a:solidFill>
                  <a:schemeClr val="bg1">
                    <a:lumMod val="50000"/>
                  </a:schemeClr>
                </a:solidFill>
                <a:sym typeface="+mn-ea"/>
              </a:rPr>
              <a:t>2</a:t>
            </a:r>
            <a:endParaRPr lang="en-US" altLang="zh-CN" sz="1400" b="1">
              <a:solidFill>
                <a:schemeClr val="bg1">
                  <a:lumMod val="50000"/>
                </a:schemeClr>
              </a:solidFill>
              <a:sym typeface="+mn-ea"/>
            </a:endParaRPr>
          </a:p>
        </p:txBody>
      </p:sp>
      <p:sp>
        <p:nvSpPr>
          <p:cNvPr id="56" name="序号"/>
          <p:cNvSpPr>
            <a:spLocks noChangeAspect="1"/>
          </p:cNvSpPr>
          <p:nvPr>
            <p:custDataLst>
              <p:tags r:id="rId13"/>
            </p:custDataLst>
          </p:nvPr>
        </p:nvSpPr>
        <p:spPr>
          <a:xfrm>
            <a:off x="5711508" y="3894138"/>
            <a:ext cx="354787" cy="354787"/>
          </a:xfrm>
          <a:prstGeom prst="ellipse">
            <a:avLst/>
          </a:prstGeom>
          <a:solidFill>
            <a:schemeClr val="bg1"/>
          </a:solidFill>
          <a:ln w="34925">
            <a:solidFill>
              <a:srgbClr val="1B4367"/>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rmAutofit fontScale="60000"/>
          </a:bodyPr>
          <a:lstStyle/>
          <a:p>
            <a:pPr lvl="0" algn="ctr">
              <a:buClrTx/>
              <a:buSzTx/>
              <a:buFontTx/>
            </a:pPr>
            <a:r>
              <a:rPr lang="en-US" altLang="zh-CN" sz="1400" b="1">
                <a:solidFill>
                  <a:srgbClr val="1B4367"/>
                </a:solidFill>
                <a:sym typeface="+mn-ea"/>
              </a:rPr>
              <a:t>5</a:t>
            </a:r>
            <a:endParaRPr lang="en-US" altLang="zh-CN" sz="1400" b="1">
              <a:solidFill>
                <a:srgbClr val="1B4367"/>
              </a:solidFill>
              <a:sym typeface="+mn-ea"/>
            </a:endParaRPr>
          </a:p>
        </p:txBody>
      </p:sp>
      <p:sp>
        <p:nvSpPr>
          <p:cNvPr id="52" name="序号"/>
          <p:cNvSpPr>
            <a:spLocks noChangeAspect="1"/>
          </p:cNvSpPr>
          <p:nvPr>
            <p:custDataLst>
              <p:tags r:id="rId14"/>
            </p:custDataLst>
          </p:nvPr>
        </p:nvSpPr>
        <p:spPr>
          <a:xfrm>
            <a:off x="3355023" y="2486978"/>
            <a:ext cx="354787" cy="354787"/>
          </a:xfrm>
          <a:prstGeom prst="ellipse">
            <a:avLst/>
          </a:prstGeom>
          <a:solidFill>
            <a:schemeClr val="bg1"/>
          </a:solidFill>
          <a:ln w="34925">
            <a:solidFill>
              <a:srgbClr val="1B4367"/>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rmAutofit fontScale="60000"/>
          </a:bodyPr>
          <a:lstStyle/>
          <a:p>
            <a:pPr lvl="0" algn="ctr">
              <a:buClrTx/>
              <a:buSzTx/>
              <a:buFontTx/>
            </a:pPr>
            <a:r>
              <a:rPr lang="en-US" altLang="zh-CN" sz="1400" b="1">
                <a:solidFill>
                  <a:srgbClr val="1B4367"/>
                </a:solidFill>
                <a:sym typeface="+mn-ea"/>
              </a:rPr>
              <a:t>1</a:t>
            </a:r>
            <a:endParaRPr lang="en-US" altLang="zh-CN" sz="1400" b="1">
              <a:solidFill>
                <a:srgbClr val="1B4367"/>
              </a:solidFill>
              <a:sym typeface="+mn-ea"/>
            </a:endParaRPr>
          </a:p>
        </p:txBody>
      </p:sp>
      <p:sp>
        <p:nvSpPr>
          <p:cNvPr id="35" name="矩形 34"/>
          <p:cNvSpPr/>
          <p:nvPr>
            <p:custDataLst>
              <p:tags r:id="rId15"/>
            </p:custDataLst>
          </p:nvPr>
        </p:nvSpPr>
        <p:spPr>
          <a:xfrm>
            <a:off x="2889885" y="1991360"/>
            <a:ext cx="1408430" cy="344805"/>
          </a:xfrm>
          <a:prstGeom prst="rect">
            <a:avLst/>
          </a:prstGeom>
          <a:noFill/>
        </p:spPr>
        <p:txBody>
          <a:bodyPr wrap="square" lIns="0" tIns="0" rIns="0" bIns="0" rtlCol="0" anchor="b">
            <a:noAutofit/>
          </a:bodyPr>
          <a:p>
            <a:pPr lvl="0" algn="ctr">
              <a:buClrTx/>
              <a:buSzTx/>
              <a:buFontTx/>
            </a:pPr>
            <a:r>
              <a:rPr lang="zh-CN" altLang="en-US" sz="1800" b="1" spc="300" dirty="0">
                <a:solidFill>
                  <a:srgbClr val="1B4367"/>
                </a:solidFill>
                <a:latin typeface="+mj-ea"/>
                <a:ea typeface="+mj-ea"/>
                <a:sym typeface="+mn-ea"/>
              </a:rPr>
              <a:t>申请</a:t>
            </a:r>
            <a:endParaRPr lang="zh-CN" altLang="en-US" sz="1800" b="1" spc="300" dirty="0">
              <a:solidFill>
                <a:srgbClr val="1B4367"/>
              </a:solidFill>
              <a:latin typeface="+mj-ea"/>
              <a:ea typeface="+mj-ea"/>
              <a:sym typeface="+mn-ea"/>
            </a:endParaRPr>
          </a:p>
        </p:txBody>
      </p:sp>
      <p:sp>
        <p:nvSpPr>
          <p:cNvPr id="36" name="矩形 35"/>
          <p:cNvSpPr/>
          <p:nvPr>
            <p:custDataLst>
              <p:tags r:id="rId16"/>
            </p:custDataLst>
          </p:nvPr>
        </p:nvSpPr>
        <p:spPr>
          <a:xfrm>
            <a:off x="4358005" y="1982470"/>
            <a:ext cx="2021205" cy="344805"/>
          </a:xfrm>
          <a:prstGeom prst="rect">
            <a:avLst/>
          </a:prstGeom>
          <a:noFill/>
        </p:spPr>
        <p:txBody>
          <a:bodyPr wrap="square" lIns="0" tIns="0" rIns="0" bIns="0" rtlCol="0" anchor="b">
            <a:noAutofit/>
          </a:bodyPr>
          <a:p>
            <a:pPr lvl="0" algn="ctr">
              <a:buClrTx/>
              <a:buSzTx/>
              <a:buFontTx/>
            </a:pPr>
            <a:r>
              <a:rPr lang="zh-CN" altLang="en-US" sz="1800" b="1" spc="300" dirty="0">
                <a:solidFill>
                  <a:srgbClr val="1B4367"/>
                </a:solidFill>
                <a:latin typeface="+mj-ea"/>
                <a:ea typeface="+mj-ea"/>
                <a:sym typeface="+mn-ea"/>
              </a:rPr>
              <a:t>受理</a:t>
            </a:r>
            <a:endParaRPr lang="zh-CN" altLang="en-US" sz="1800" b="1" spc="300" dirty="0">
              <a:solidFill>
                <a:srgbClr val="1B4367"/>
              </a:solidFill>
              <a:latin typeface="+mj-ea"/>
              <a:ea typeface="+mj-ea"/>
              <a:sym typeface="+mn-ea"/>
            </a:endParaRPr>
          </a:p>
        </p:txBody>
      </p:sp>
      <p:sp>
        <p:nvSpPr>
          <p:cNvPr id="37" name="矩形 36"/>
          <p:cNvSpPr/>
          <p:nvPr>
            <p:custDataLst>
              <p:tags r:id="rId17"/>
            </p:custDataLst>
          </p:nvPr>
        </p:nvSpPr>
        <p:spPr>
          <a:xfrm>
            <a:off x="3287395" y="2866390"/>
            <a:ext cx="1896110" cy="344805"/>
          </a:xfrm>
          <a:prstGeom prst="rect">
            <a:avLst/>
          </a:prstGeom>
          <a:noFill/>
        </p:spPr>
        <p:txBody>
          <a:bodyPr wrap="square" lIns="0" tIns="0" rIns="0" bIns="0" rtlCol="0" anchor="b">
            <a:noAutofit/>
          </a:bodyPr>
          <a:p>
            <a:pPr lvl="0" algn="ctr">
              <a:buClrTx/>
              <a:buSzTx/>
              <a:buFontTx/>
            </a:pPr>
            <a:r>
              <a:rPr lang="zh-CN" altLang="en-US" sz="1800" b="1" spc="300" dirty="0">
                <a:solidFill>
                  <a:srgbClr val="1B4367"/>
                </a:solidFill>
                <a:latin typeface="+mj-ea"/>
                <a:ea typeface="+mj-ea"/>
                <a:sym typeface="+mn-ea"/>
              </a:rPr>
              <a:t>调查</a:t>
            </a:r>
            <a:endParaRPr lang="zh-CN" altLang="en-US" sz="1800" b="1" spc="300" dirty="0">
              <a:solidFill>
                <a:srgbClr val="1B4367"/>
              </a:solidFill>
              <a:latin typeface="+mj-ea"/>
              <a:ea typeface="+mj-ea"/>
              <a:sym typeface="+mn-ea"/>
            </a:endParaRPr>
          </a:p>
        </p:txBody>
      </p:sp>
      <p:sp>
        <p:nvSpPr>
          <p:cNvPr id="38" name="矩形 37"/>
          <p:cNvSpPr/>
          <p:nvPr>
            <p:custDataLst>
              <p:tags r:id="rId18"/>
            </p:custDataLst>
          </p:nvPr>
        </p:nvSpPr>
        <p:spPr>
          <a:xfrm>
            <a:off x="2159635" y="4301490"/>
            <a:ext cx="2360295" cy="378460"/>
          </a:xfrm>
          <a:prstGeom prst="rect">
            <a:avLst/>
          </a:prstGeom>
          <a:noFill/>
        </p:spPr>
        <p:txBody>
          <a:bodyPr wrap="square" lIns="0" tIns="0" rIns="0" bIns="0" rtlCol="0" anchor="b">
            <a:noAutofit/>
          </a:bodyPr>
          <a:p>
            <a:pPr lvl="0" algn="ctr">
              <a:buClrTx/>
              <a:buSzTx/>
              <a:buFontTx/>
            </a:pPr>
            <a:r>
              <a:rPr lang="zh-CN" altLang="en-US" sz="1800" b="1" spc="300" dirty="0">
                <a:solidFill>
                  <a:srgbClr val="1B4367"/>
                </a:solidFill>
                <a:latin typeface="+mj-ea"/>
                <a:ea typeface="+mj-ea"/>
                <a:sym typeface="+mn-ea"/>
              </a:rPr>
              <a:t>调解</a:t>
            </a:r>
            <a:endParaRPr lang="zh-CN" altLang="en-US" sz="1800" b="1" spc="300" dirty="0">
              <a:solidFill>
                <a:srgbClr val="1B4367"/>
              </a:solidFill>
              <a:latin typeface="+mj-ea"/>
              <a:ea typeface="+mj-ea"/>
              <a:sym typeface="+mn-ea"/>
            </a:endParaRPr>
          </a:p>
        </p:txBody>
      </p:sp>
      <p:sp>
        <p:nvSpPr>
          <p:cNvPr id="39" name="矩形 38"/>
          <p:cNvSpPr/>
          <p:nvPr>
            <p:custDataLst>
              <p:tags r:id="rId19"/>
            </p:custDataLst>
          </p:nvPr>
        </p:nvSpPr>
        <p:spPr>
          <a:xfrm>
            <a:off x="5388610" y="4420235"/>
            <a:ext cx="1210945" cy="532130"/>
          </a:xfrm>
          <a:prstGeom prst="rect">
            <a:avLst/>
          </a:prstGeom>
          <a:noFill/>
        </p:spPr>
        <p:txBody>
          <a:bodyPr wrap="square" lIns="0" tIns="0" rIns="0" bIns="0" rtlCol="0" anchor="b">
            <a:noAutofit/>
          </a:bodyPr>
          <a:p>
            <a:pPr lvl="0" algn="ctr">
              <a:buClrTx/>
              <a:buSzTx/>
              <a:buFontTx/>
            </a:pPr>
            <a:r>
              <a:rPr lang="zh-CN" altLang="en-US" sz="1800" b="1" spc="300" dirty="0">
                <a:solidFill>
                  <a:srgbClr val="1B4367"/>
                </a:solidFill>
                <a:latin typeface="+mj-ea"/>
                <a:ea typeface="+mj-ea"/>
                <a:sym typeface="+mn-ea"/>
              </a:rPr>
              <a:t>制作调解协议书</a:t>
            </a:r>
            <a:endParaRPr lang="zh-CN" altLang="en-US" sz="1800" b="1" spc="300" dirty="0">
              <a:solidFill>
                <a:srgbClr val="1B4367"/>
              </a:solidFill>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劳动争议的解决方式</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（一）劳动争议调解</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0620" y="1799590"/>
            <a:ext cx="6918960" cy="279971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调解是处理企业与劳动者之间产生的劳动争议的基本办法或途径之一。事实上，调解可以贯穿劳动争议整个的解决过程。它既指在劳动争议进入仲裁或诉讼以后由仲裁委员会或法院所做的调解工作，也包含企业调解委员会对企业劳动争议所做的调解活动。企业调解委员会所做的调解活动主要是指，调解委员会在接受争议双方当事人调解申请后，首先查清事实、明确责任，在此基础上根据有关法律和集体合同或劳动合同的规定，通过自己的说服、劝导，促使双方当事人在相互让步的前提下自愿达成解决劳动争议的协议。</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劳动争议的解决方式</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（二）劳动争议仲裁</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3" name="燕尾形 12"/>
          <p:cNvSpPr>
            <a:spLocks noChangeArrowheads="1"/>
          </p:cNvSpPr>
          <p:nvPr/>
        </p:nvSpPr>
        <p:spPr bwMode="auto">
          <a:xfrm>
            <a:off x="680144"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阶段一</a:t>
            </a:r>
            <a:endParaRPr lang="zh-CN" altLang="en-US" b="1" dirty="0">
              <a:solidFill>
                <a:schemeClr val="bg1"/>
              </a:solidFill>
            </a:endParaRPr>
          </a:p>
        </p:txBody>
      </p:sp>
      <p:sp>
        <p:nvSpPr>
          <p:cNvPr id="34" name="燕尾形 13"/>
          <p:cNvSpPr>
            <a:spLocks noChangeArrowheads="1"/>
          </p:cNvSpPr>
          <p:nvPr/>
        </p:nvSpPr>
        <p:spPr bwMode="auto">
          <a:xfrm>
            <a:off x="2172701"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阶段二</a:t>
            </a:r>
            <a:endParaRPr lang="zh-CN" altLang="en-US" b="1" dirty="0">
              <a:solidFill>
                <a:schemeClr val="bg1"/>
              </a:solidFill>
            </a:endParaRPr>
          </a:p>
        </p:txBody>
      </p:sp>
      <p:sp>
        <p:nvSpPr>
          <p:cNvPr id="35" name="燕尾形 14"/>
          <p:cNvSpPr>
            <a:spLocks noChangeArrowheads="1"/>
          </p:cNvSpPr>
          <p:nvPr/>
        </p:nvSpPr>
        <p:spPr bwMode="auto">
          <a:xfrm>
            <a:off x="3660320"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阶段三</a:t>
            </a:r>
            <a:endParaRPr lang="zh-CN" altLang="en-US" b="1" dirty="0">
              <a:solidFill>
                <a:schemeClr val="bg1"/>
              </a:solidFill>
            </a:endParaRPr>
          </a:p>
        </p:txBody>
      </p:sp>
      <p:sp>
        <p:nvSpPr>
          <p:cNvPr id="36" name="燕尾形 15"/>
          <p:cNvSpPr>
            <a:spLocks noChangeArrowheads="1"/>
          </p:cNvSpPr>
          <p:nvPr/>
        </p:nvSpPr>
        <p:spPr bwMode="auto">
          <a:xfrm>
            <a:off x="5141443"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阶段四</a:t>
            </a:r>
            <a:endParaRPr lang="zh-CN" altLang="en-US" b="1" dirty="0">
              <a:solidFill>
                <a:schemeClr val="bg1"/>
              </a:solidFill>
            </a:endParaRPr>
          </a:p>
        </p:txBody>
      </p:sp>
      <p:cxnSp>
        <p:nvCxnSpPr>
          <p:cNvPr id="37" name="直接连接符 16"/>
          <p:cNvCxnSpPr>
            <a:cxnSpLocks noChangeShapeType="1"/>
          </p:cNvCxnSpPr>
          <p:nvPr/>
        </p:nvCxnSpPr>
        <p:spPr bwMode="auto">
          <a:xfrm>
            <a:off x="1504056"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8" name="直接连接符 17"/>
          <p:cNvCxnSpPr>
            <a:cxnSpLocks noChangeShapeType="1"/>
          </p:cNvCxnSpPr>
          <p:nvPr/>
        </p:nvCxnSpPr>
        <p:spPr bwMode="auto">
          <a:xfrm flipV="1">
            <a:off x="2996613"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9" name="直接连接符 18"/>
          <p:cNvCxnSpPr>
            <a:cxnSpLocks noChangeShapeType="1"/>
          </p:cNvCxnSpPr>
          <p:nvPr/>
        </p:nvCxnSpPr>
        <p:spPr bwMode="auto">
          <a:xfrm>
            <a:off x="4483042"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40" name="直接连接符 19"/>
          <p:cNvCxnSpPr>
            <a:cxnSpLocks noChangeShapeType="1"/>
          </p:cNvCxnSpPr>
          <p:nvPr/>
        </p:nvCxnSpPr>
        <p:spPr bwMode="auto">
          <a:xfrm flipV="1">
            <a:off x="5964164"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sp>
        <p:nvSpPr>
          <p:cNvPr id="41" name="TextBox 1210"/>
          <p:cNvSpPr/>
          <p:nvPr/>
        </p:nvSpPr>
        <p:spPr>
          <a:xfrm>
            <a:off x="940828" y="3893874"/>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案件受理</a:t>
            </a:r>
            <a:endParaRPr lang="zh-CN" altLang="en-US" sz="2000" b="1" dirty="0">
              <a:solidFill>
                <a:srgbClr val="1B4367"/>
              </a:solidFill>
              <a:cs typeface="+mn-ea"/>
              <a:sym typeface="+mn-lt"/>
            </a:endParaRPr>
          </a:p>
        </p:txBody>
      </p:sp>
      <p:sp>
        <p:nvSpPr>
          <p:cNvPr id="2" name="TextBox 1210"/>
          <p:cNvSpPr/>
          <p:nvPr/>
        </p:nvSpPr>
        <p:spPr>
          <a:xfrm>
            <a:off x="3397885" y="3893874"/>
            <a:ext cx="2217420" cy="726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noAutofit/>
          </a:bodyPr>
          <a:p>
            <a:pPr lvl="0" algn="ctr"/>
            <a:r>
              <a:rPr lang="zh-CN" altLang="en-US" sz="2000" b="1" dirty="0">
                <a:solidFill>
                  <a:srgbClr val="1B4367"/>
                </a:solidFill>
                <a:cs typeface="+mn-ea"/>
                <a:sym typeface="+mn-lt"/>
              </a:rPr>
              <a:t> 调解</a:t>
            </a:r>
            <a:endParaRPr lang="zh-CN" altLang="en-US" sz="2000" b="1" dirty="0">
              <a:solidFill>
                <a:srgbClr val="1B4367"/>
              </a:solidFill>
              <a:cs typeface="+mn-ea"/>
              <a:sym typeface="+mn-lt"/>
            </a:endParaRPr>
          </a:p>
        </p:txBody>
      </p:sp>
      <p:sp>
        <p:nvSpPr>
          <p:cNvPr id="3" name="TextBox 1210"/>
          <p:cNvSpPr/>
          <p:nvPr/>
        </p:nvSpPr>
        <p:spPr>
          <a:xfrm>
            <a:off x="2426728" y="2141274"/>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调查取证</a:t>
            </a:r>
            <a:endParaRPr lang="zh-CN" altLang="en-US" sz="2000" b="1" dirty="0">
              <a:solidFill>
                <a:srgbClr val="1B4367"/>
              </a:solidFill>
              <a:cs typeface="+mn-ea"/>
              <a:sym typeface="+mn-lt"/>
            </a:endParaRPr>
          </a:p>
        </p:txBody>
      </p:sp>
      <p:sp>
        <p:nvSpPr>
          <p:cNvPr id="4" name="TextBox 1210"/>
          <p:cNvSpPr/>
          <p:nvPr/>
        </p:nvSpPr>
        <p:spPr>
          <a:xfrm>
            <a:off x="5652529" y="2126034"/>
            <a:ext cx="645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裁决</a:t>
            </a:r>
            <a:endParaRPr lang="zh-CN" altLang="en-US" sz="2000" b="1" dirty="0">
              <a:solidFill>
                <a:srgbClr val="1B4367"/>
              </a:solidFill>
              <a:cs typeface="+mn-ea"/>
              <a:sym typeface="+mn-lt"/>
            </a:endParaRPr>
          </a:p>
        </p:txBody>
      </p:sp>
      <p:sp>
        <p:nvSpPr>
          <p:cNvPr id="6" name="燕尾形 15"/>
          <p:cNvSpPr>
            <a:spLocks noChangeArrowheads="1"/>
          </p:cNvSpPr>
          <p:nvPr/>
        </p:nvSpPr>
        <p:spPr bwMode="auto">
          <a:xfrm>
            <a:off x="6617183" y="2930491"/>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阶段五</a:t>
            </a:r>
            <a:endParaRPr lang="zh-CN" altLang="en-US" b="1" dirty="0">
              <a:solidFill>
                <a:schemeClr val="bg1"/>
              </a:solidFill>
            </a:endParaRPr>
          </a:p>
        </p:txBody>
      </p:sp>
      <p:cxnSp>
        <p:nvCxnSpPr>
          <p:cNvPr id="7" name="直接连接符 19"/>
          <p:cNvCxnSpPr>
            <a:cxnSpLocks noChangeShapeType="1"/>
          </p:cNvCxnSpPr>
          <p:nvPr/>
        </p:nvCxnSpPr>
        <p:spPr bwMode="auto">
          <a:xfrm>
            <a:off x="7439904" y="3545807"/>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sp>
        <p:nvSpPr>
          <p:cNvPr id="5" name="TextBox 1210"/>
          <p:cNvSpPr/>
          <p:nvPr/>
        </p:nvSpPr>
        <p:spPr>
          <a:xfrm>
            <a:off x="6366269" y="3820849"/>
            <a:ext cx="2169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调解或裁决的执行</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49"/>
                            </p:stCondLst>
                            <p:childTnLst>
                              <p:par>
                                <p:cTn id="30" presetID="1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p:tgtEl>
                                          <p:spTgt spid="33"/>
                                        </p:tgtEl>
                                        <p:attrNameLst>
                                          <p:attrName>ppt_x</p:attrName>
                                        </p:attrNameLst>
                                      </p:cBhvr>
                                      <p:tavLst>
                                        <p:tav tm="0">
                                          <p:val>
                                            <p:strVal val="#ppt_x-#ppt_w*1.125000"/>
                                          </p:val>
                                        </p:tav>
                                        <p:tav tm="100000">
                                          <p:val>
                                            <p:strVal val="#ppt_x"/>
                                          </p:val>
                                        </p:tav>
                                      </p:tavLst>
                                    </p:anim>
                                    <p:animEffect transition="in" filter="wipe(right)">
                                      <p:cBhvr>
                                        <p:cTn id="33" dur="500"/>
                                        <p:tgtEl>
                                          <p:spTgt spid="33"/>
                                        </p:tgtEl>
                                      </p:cBhvr>
                                    </p:animEffect>
                                  </p:childTnLst>
                                </p:cTn>
                              </p:par>
                            </p:childTnLst>
                          </p:cTn>
                        </p:par>
                        <p:par>
                          <p:cTn id="34" fill="hold">
                            <p:stCondLst>
                              <p:cond delay="2649"/>
                            </p:stCondLst>
                            <p:childTnLst>
                              <p:par>
                                <p:cTn id="35" presetID="22" presetClass="entr" presetSubtype="1"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3149"/>
                            </p:stCondLst>
                            <p:childTnLst>
                              <p:par>
                                <p:cTn id="39" presetID="2" presetClass="entr" presetSubtype="4"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childTnLst>
                          </p:cTn>
                        </p:par>
                        <p:par>
                          <p:cTn id="43" fill="hold">
                            <p:stCondLst>
                              <p:cond delay="3649"/>
                            </p:stCondLst>
                            <p:childTnLst>
                              <p:par>
                                <p:cTn id="44" presetID="1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500"/>
                                        <p:tgtEl>
                                          <p:spTgt spid="34"/>
                                        </p:tgtEl>
                                        <p:attrNameLst>
                                          <p:attrName>ppt_x</p:attrName>
                                        </p:attrNameLst>
                                      </p:cBhvr>
                                      <p:tavLst>
                                        <p:tav tm="0">
                                          <p:val>
                                            <p:strVal val="#ppt_x-#ppt_w*1.125000"/>
                                          </p:val>
                                        </p:tav>
                                        <p:tav tm="100000">
                                          <p:val>
                                            <p:strVal val="#ppt_x"/>
                                          </p:val>
                                        </p:tav>
                                      </p:tavLst>
                                    </p:anim>
                                    <p:animEffect transition="in" filter="wipe(right)">
                                      <p:cBhvr>
                                        <p:cTn id="47" dur="500"/>
                                        <p:tgtEl>
                                          <p:spTgt spid="34"/>
                                        </p:tgtEl>
                                      </p:cBhvr>
                                    </p:animEffect>
                                  </p:childTnLst>
                                </p:cTn>
                              </p:par>
                            </p:childTnLst>
                          </p:cTn>
                        </p:par>
                        <p:par>
                          <p:cTn id="48" fill="hold">
                            <p:stCondLst>
                              <p:cond delay="4149"/>
                            </p:stCondLst>
                            <p:childTnLst>
                              <p:par>
                                <p:cTn id="49" presetID="22" presetClass="entr" presetSubtype="4"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down)">
                                      <p:cBhvr>
                                        <p:cTn id="51" dur="500"/>
                                        <p:tgtEl>
                                          <p:spTgt spid="38"/>
                                        </p:tgtEl>
                                      </p:cBhvr>
                                    </p:animEffect>
                                  </p:childTnLst>
                                </p:cTn>
                              </p:par>
                            </p:childTnLst>
                          </p:cTn>
                        </p:par>
                        <p:par>
                          <p:cTn id="52" fill="hold">
                            <p:stCondLst>
                              <p:cond delay="4649"/>
                            </p:stCondLst>
                            <p:childTnLst>
                              <p:par>
                                <p:cTn id="53" presetID="2" presetClass="entr" presetSubtype="4"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par>
                          <p:cTn id="57" fill="hold">
                            <p:stCondLst>
                              <p:cond delay="5149"/>
                            </p:stCondLst>
                            <p:childTnLst>
                              <p:par>
                                <p:cTn id="58" presetID="12" presetClass="entr" presetSubtype="8"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ppt_x</p:attrName>
                                        </p:attrNameLst>
                                      </p:cBhvr>
                                      <p:tavLst>
                                        <p:tav tm="0">
                                          <p:val>
                                            <p:strVal val="#ppt_x-#ppt_w*1.125000"/>
                                          </p:val>
                                        </p:tav>
                                        <p:tav tm="100000">
                                          <p:val>
                                            <p:strVal val="#ppt_x"/>
                                          </p:val>
                                        </p:tav>
                                      </p:tavLst>
                                    </p:anim>
                                    <p:animEffect transition="in" filter="wipe(right)">
                                      <p:cBhvr>
                                        <p:cTn id="61" dur="500"/>
                                        <p:tgtEl>
                                          <p:spTgt spid="35"/>
                                        </p:tgtEl>
                                      </p:cBhvr>
                                    </p:animEffect>
                                  </p:childTnLst>
                                </p:cTn>
                              </p:par>
                            </p:childTnLst>
                          </p:cTn>
                        </p:par>
                        <p:par>
                          <p:cTn id="62" fill="hold">
                            <p:stCondLst>
                              <p:cond delay="5649"/>
                            </p:stCondLst>
                            <p:childTnLst>
                              <p:par>
                                <p:cTn id="63" presetID="22" presetClass="entr" presetSubtype="1"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up)">
                                      <p:cBhvr>
                                        <p:cTn id="65" dur="500"/>
                                        <p:tgtEl>
                                          <p:spTgt spid="39"/>
                                        </p:tgtEl>
                                      </p:cBhvr>
                                    </p:animEffect>
                                  </p:childTnLst>
                                </p:cTn>
                              </p:par>
                            </p:childTnLst>
                          </p:cTn>
                        </p:par>
                        <p:par>
                          <p:cTn id="66" fill="hold">
                            <p:stCondLst>
                              <p:cond delay="6149"/>
                            </p:stCondLst>
                            <p:childTnLst>
                              <p:par>
                                <p:cTn id="67" presetID="2" presetClass="entr" presetSubtype="4" fill="hold" grpId="0"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additive="base">
                                        <p:cTn id="69" dur="500" fill="hold"/>
                                        <p:tgtEl>
                                          <p:spTgt spid="2"/>
                                        </p:tgtEl>
                                        <p:attrNameLst>
                                          <p:attrName>ppt_x</p:attrName>
                                        </p:attrNameLst>
                                      </p:cBhvr>
                                      <p:tavLst>
                                        <p:tav tm="0">
                                          <p:val>
                                            <p:strVal val="#ppt_x"/>
                                          </p:val>
                                        </p:tav>
                                        <p:tav tm="100000">
                                          <p:val>
                                            <p:strVal val="#ppt_x"/>
                                          </p:val>
                                        </p:tav>
                                      </p:tavLst>
                                    </p:anim>
                                    <p:anim calcmode="lin" valueType="num">
                                      <p:cBhvr additive="base">
                                        <p:cTn id="70" dur="500" fill="hold"/>
                                        <p:tgtEl>
                                          <p:spTgt spid="2"/>
                                        </p:tgtEl>
                                        <p:attrNameLst>
                                          <p:attrName>ppt_y</p:attrName>
                                        </p:attrNameLst>
                                      </p:cBhvr>
                                      <p:tavLst>
                                        <p:tav tm="0">
                                          <p:val>
                                            <p:strVal val="1+#ppt_h/2"/>
                                          </p:val>
                                        </p:tav>
                                        <p:tav tm="100000">
                                          <p:val>
                                            <p:strVal val="#ppt_y"/>
                                          </p:val>
                                        </p:tav>
                                      </p:tavLst>
                                    </p:anim>
                                  </p:childTnLst>
                                </p:cTn>
                              </p:par>
                            </p:childTnLst>
                          </p:cTn>
                        </p:par>
                        <p:par>
                          <p:cTn id="71" fill="hold">
                            <p:stCondLst>
                              <p:cond delay="6649"/>
                            </p:stCondLst>
                            <p:childTnLst>
                              <p:par>
                                <p:cTn id="72" presetID="12" presetClass="entr" presetSubtype="8"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p:tgtEl>
                                          <p:spTgt spid="36"/>
                                        </p:tgtEl>
                                        <p:attrNameLst>
                                          <p:attrName>ppt_x</p:attrName>
                                        </p:attrNameLst>
                                      </p:cBhvr>
                                      <p:tavLst>
                                        <p:tav tm="0">
                                          <p:val>
                                            <p:strVal val="#ppt_x-#ppt_w*1.125000"/>
                                          </p:val>
                                        </p:tav>
                                        <p:tav tm="100000">
                                          <p:val>
                                            <p:strVal val="#ppt_x"/>
                                          </p:val>
                                        </p:tav>
                                      </p:tavLst>
                                    </p:anim>
                                    <p:animEffect transition="in" filter="wipe(right)">
                                      <p:cBhvr>
                                        <p:cTn id="75" dur="500"/>
                                        <p:tgtEl>
                                          <p:spTgt spid="36"/>
                                        </p:tgtEl>
                                      </p:cBhvr>
                                    </p:animEffect>
                                  </p:childTnLst>
                                </p:cTn>
                              </p:par>
                            </p:childTnLst>
                          </p:cTn>
                        </p:par>
                        <p:par>
                          <p:cTn id="76" fill="hold">
                            <p:stCondLst>
                              <p:cond delay="7149"/>
                            </p:stCondLst>
                            <p:childTnLst>
                              <p:par>
                                <p:cTn id="77" presetID="22" presetClass="entr" presetSubtype="4"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500"/>
                                        <p:tgtEl>
                                          <p:spTgt spid="40"/>
                                        </p:tgtEl>
                                      </p:cBhvr>
                                    </p:animEffect>
                                  </p:childTnLst>
                                </p:cTn>
                              </p:par>
                            </p:childTnLst>
                          </p:cTn>
                        </p:par>
                        <p:par>
                          <p:cTn id="80" fill="hold">
                            <p:stCondLst>
                              <p:cond delay="7649"/>
                            </p:stCondLst>
                            <p:childTnLst>
                              <p:par>
                                <p:cTn id="81" presetID="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childTnLst>
                          </p:cTn>
                        </p:par>
                        <p:par>
                          <p:cTn id="85" fill="hold">
                            <p:stCondLst>
                              <p:cond delay="8149"/>
                            </p:stCondLst>
                            <p:childTnLst>
                              <p:par>
                                <p:cTn id="86" presetID="12" presetClass="entr" presetSubtype="8"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ppt_x</p:attrName>
                                        </p:attrNameLst>
                                      </p:cBhvr>
                                      <p:tavLst>
                                        <p:tav tm="0">
                                          <p:val>
                                            <p:strVal val="#ppt_x-#ppt_w*1.125000"/>
                                          </p:val>
                                        </p:tav>
                                        <p:tav tm="100000">
                                          <p:val>
                                            <p:strVal val="#ppt_x"/>
                                          </p:val>
                                        </p:tav>
                                      </p:tavLst>
                                    </p:anim>
                                    <p:animEffect transition="in" filter="wipe(right)">
                                      <p:cBhvr>
                                        <p:cTn id="89" dur="500"/>
                                        <p:tgtEl>
                                          <p:spTgt spid="6"/>
                                        </p:tgtEl>
                                      </p:cBhvr>
                                    </p:animEffect>
                                  </p:childTnLst>
                                </p:cTn>
                              </p:par>
                            </p:childTnLst>
                          </p:cTn>
                        </p:par>
                        <p:par>
                          <p:cTn id="90" fill="hold">
                            <p:stCondLst>
                              <p:cond delay="8649"/>
                            </p:stCondLst>
                            <p:childTnLst>
                              <p:par>
                                <p:cTn id="91" presetID="22" presetClass="entr" presetSubtype="4" fill="hold" nodeType="after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wipe(down)">
                                      <p:cBhvr>
                                        <p:cTn id="93" dur="500"/>
                                        <p:tgtEl>
                                          <p:spTgt spid="7"/>
                                        </p:tgtEl>
                                      </p:cBhvr>
                                    </p:animEffect>
                                  </p:childTnLst>
                                </p:cTn>
                              </p:par>
                            </p:childTnLst>
                          </p:cTn>
                        </p:par>
                        <p:par>
                          <p:cTn id="94" fill="hold">
                            <p:stCondLst>
                              <p:cond delay="9149"/>
                            </p:stCondLst>
                            <p:childTnLst>
                              <p:par>
                                <p:cTn id="95" presetID="2" presetClass="entr" presetSubtype="4" fill="hold" grpId="0" nodeType="after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additive="base">
                                        <p:cTn id="97" dur="500" fill="hold"/>
                                        <p:tgtEl>
                                          <p:spTgt spid="5"/>
                                        </p:tgtEl>
                                        <p:attrNameLst>
                                          <p:attrName>ppt_x</p:attrName>
                                        </p:attrNameLst>
                                      </p:cBhvr>
                                      <p:tavLst>
                                        <p:tav tm="0">
                                          <p:val>
                                            <p:strVal val="#ppt_x"/>
                                          </p:val>
                                        </p:tav>
                                        <p:tav tm="100000">
                                          <p:val>
                                            <p:strVal val="#ppt_x"/>
                                          </p:val>
                                        </p:tav>
                                      </p:tavLst>
                                    </p:anim>
                                    <p:anim calcmode="lin" valueType="num">
                                      <p:cBhvr additive="base">
                                        <p:cTn id="9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3" grpId="0" bldLvl="0" animBg="1"/>
      <p:bldP spid="34" grpId="0" bldLvl="0" animBg="1"/>
      <p:bldP spid="35" grpId="0" bldLvl="0" animBg="1"/>
      <p:bldP spid="36" grpId="0" bldLvl="0" animBg="1"/>
      <p:bldP spid="41" grpId="0"/>
      <p:bldP spid="2" grpId="0"/>
      <p:bldP spid="3" grpId="0"/>
      <p:bldP spid="4" grpId="0"/>
      <p:bldP spid="6" grpId="0" bldLvl="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68878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劳动争议的解决方式</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（三）劳动争议诉讼</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619443" y="1582420"/>
            <a:ext cx="7905115" cy="310642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劳动争议诉讼是指人民法院按照民事诉讼法的程序，以劳动法规为依据，按照劳动争议案件进行审理的活动。依照现行法律规定，劳动者主要的法定维权渠道有劳动争议处理程序和劳动保障监察程序。当前两个程序都存在如下不足之处。</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一方面，按照劳动争议处理程序解决的，劳动者需出庭举证、办理比较烦琐的仲裁诉讼手续，劳动者常常由于应诉能力不强导致权益得不到保障。</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另一方面，按照劳动监察程序举报投诉，可以免去出庭应诉之累，成本低，但是由于劳动监察处理该类案件时缺乏司法体系的有力支持，劳动保障监察处理难、执行难现象十分突出。</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576898" y="1583055"/>
            <a:ext cx="7990205" cy="33566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劳动法的基本知识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一、劳动法的概念和调整对象</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3056255"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（一）劳动法的概念</a:t>
            </a:r>
            <a:endParaRPr lang="zh-CN" altLang="en-US"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156970" y="2577465"/>
            <a:ext cx="4375785" cy="1994256"/>
          </a:xfrm>
          <a:prstGeom prst="roundRect">
            <a:avLst/>
          </a:prstGeom>
          <a:ln>
            <a:solidFill>
              <a:srgbClr val="1B4367"/>
            </a:solidFill>
          </a:ln>
        </p:spPr>
        <p:txBody>
          <a:bodyPr wrap="square">
            <a:spAutoFit/>
          </a:bodyPr>
          <a:p>
            <a:pPr indent="0" fontAlgn="auto">
              <a:lnSpc>
                <a:spcPct val="150000"/>
              </a:lnSpc>
            </a:pPr>
            <a:r>
              <a:rPr lang="zh-CN" altLang="en-US" sz="2000" b="1" dirty="0" smtClean="0">
                <a:solidFill>
                  <a:srgbClr val="1D4865"/>
                </a:solidFill>
                <a:latin typeface="微软雅黑" panose="020B0503020204020204" pitchFamily="34" charset="-122"/>
                <a:sym typeface="+mn-ea"/>
              </a:rPr>
              <a:t>劳动法</a:t>
            </a:r>
            <a:r>
              <a:rPr lang="en-US" altLang="zh-CN" sz="2000" b="1" dirty="0" smtClean="0">
                <a:solidFill>
                  <a:srgbClr val="1D4865"/>
                </a:solidFill>
                <a:latin typeface="微软雅黑" panose="020B0503020204020204" pitchFamily="34" charset="-122"/>
                <a:sym typeface="+mn-ea"/>
              </a:rPr>
              <a:t> </a:t>
            </a:r>
            <a:r>
              <a:rPr lang="zh-CN" altLang="en-US" sz="1800" b="1" dirty="0" smtClean="0">
                <a:solidFill>
                  <a:schemeClr val="tx1"/>
                </a:solidFill>
              </a:rPr>
              <a:t>指国家最高立法机关制定颁布的全国性、综合性的劳动法。广义上的劳动法还包括宪法、其他法律法规中涉及劳动关系的法律规范。</a:t>
            </a:r>
            <a:endParaRPr lang="zh-CN" altLang="en-US" sz="1800" b="1" dirty="0" smtClean="0">
              <a:solidFill>
                <a:schemeClr val="tx1"/>
              </a:solidFill>
            </a:endParaRPr>
          </a:p>
        </p:txBody>
      </p:sp>
      <p:pic>
        <p:nvPicPr>
          <p:cNvPr id="3" name="图片 2" descr="OIP-C (8)"/>
          <p:cNvPicPr>
            <a:picLocks noChangeAspect="1"/>
          </p:cNvPicPr>
          <p:nvPr/>
        </p:nvPicPr>
        <p:blipFill>
          <a:blip r:embed="rId4"/>
          <a:stretch>
            <a:fillRect/>
          </a:stretch>
        </p:blipFill>
        <p:spPr>
          <a:xfrm>
            <a:off x="5750560" y="2734310"/>
            <a:ext cx="2414905" cy="1566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9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劳动法的基本知识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一、劳动法的概念和调整对象</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4034155"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（二）劳动法的调整对象</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769110" y="2577465"/>
            <a:ext cx="5605145" cy="2106930"/>
          </a:xfrm>
          <a:prstGeom prst="roundRect">
            <a:avLst/>
          </a:prstGeom>
          <a:ln>
            <a:solidFill>
              <a:srgbClr val="1B4367"/>
            </a:solidFill>
          </a:ln>
        </p:spPr>
        <p:txBody>
          <a:bodyPr wrap="square">
            <a:noAutofit/>
          </a:bodyPr>
          <a:p>
            <a:pPr indent="0" fontAlgn="auto">
              <a:lnSpc>
                <a:spcPct val="150000"/>
              </a:lnSpc>
            </a:pPr>
            <a:r>
              <a:rPr lang="zh-CN" altLang="en-US" sz="2000" b="1" dirty="0" smtClean="0">
                <a:solidFill>
                  <a:srgbClr val="1D4865"/>
                </a:solidFill>
                <a:latin typeface="微软雅黑" panose="020B0503020204020204" pitchFamily="34" charset="-122"/>
              </a:rPr>
              <a:t>劳动法的调整对象</a:t>
            </a:r>
            <a:r>
              <a:rPr lang="en-US" altLang="zh-CN" sz="2000" b="1" dirty="0" smtClean="0">
                <a:solidFill>
                  <a:srgbClr val="1D4865"/>
                </a:solidFill>
                <a:latin typeface="微软雅黑" panose="020B0503020204020204" pitchFamily="34" charset="-122"/>
              </a:rPr>
              <a:t> </a:t>
            </a:r>
            <a:endParaRPr lang="en-US" altLang="zh-CN" sz="2000" b="1" dirty="0" smtClean="0">
              <a:solidFill>
                <a:srgbClr val="1D4865"/>
              </a:solidFill>
              <a:latin typeface="微软雅黑" panose="020B0503020204020204" pitchFamily="34" charset="-122"/>
            </a:endParaRPr>
          </a:p>
          <a:p>
            <a:pPr indent="0" fontAlgn="auto">
              <a:lnSpc>
                <a:spcPct val="150000"/>
              </a:lnSpc>
            </a:pPr>
            <a:r>
              <a:rPr lang="zh-CN" altLang="en-US" sz="1800" b="1" dirty="0" smtClean="0">
                <a:solidFill>
                  <a:schemeClr val="tx1"/>
                </a:solidFill>
              </a:rPr>
              <a:t>包括两个方面的内容：</a:t>
            </a:r>
            <a:endParaRPr lang="zh-CN" altLang="en-US" sz="1800" b="1" dirty="0" smtClean="0">
              <a:solidFill>
                <a:schemeClr val="tx1"/>
              </a:solidFill>
            </a:endParaRPr>
          </a:p>
          <a:p>
            <a:pPr indent="0" fontAlgn="auto">
              <a:lnSpc>
                <a:spcPct val="150000"/>
              </a:lnSpc>
            </a:pPr>
            <a:r>
              <a:rPr lang="zh-CN" altLang="en-US" sz="1800" b="1" dirty="0" smtClean="0">
                <a:solidFill>
                  <a:schemeClr val="tx1"/>
                </a:solidFill>
              </a:rPr>
              <a:t>一是劳动关系，这是劳动法调整的最基本的关系；</a:t>
            </a:r>
            <a:endParaRPr lang="zh-CN" altLang="en-US" sz="1800" b="1" dirty="0" smtClean="0">
              <a:solidFill>
                <a:schemeClr val="tx1"/>
              </a:solidFill>
            </a:endParaRPr>
          </a:p>
          <a:p>
            <a:pPr indent="0" fontAlgn="auto">
              <a:lnSpc>
                <a:spcPct val="150000"/>
              </a:lnSpc>
            </a:pPr>
            <a:r>
              <a:rPr lang="zh-CN" altLang="en-US" sz="1800" b="1" dirty="0" smtClean="0">
                <a:solidFill>
                  <a:schemeClr val="tx1"/>
                </a:solidFill>
              </a:rPr>
              <a:t>二是与劳动关系有密切联系的其他社会关系。</a:t>
            </a:r>
            <a:endParaRPr lang="zh-CN" altLang="en-US" sz="1800" b="1"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9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劳动法的基本知识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二、劳动法的基本原则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684530" y="2458720"/>
            <a:ext cx="3047365" cy="398780"/>
          </a:xfrm>
          <a:prstGeom prst="rect">
            <a:avLst/>
          </a:prstGeom>
          <a:solidFill>
            <a:srgbClr val="1B4367"/>
          </a:solidFill>
          <a:ln>
            <a:solidFill>
              <a:schemeClr val="accent1"/>
            </a:solidFill>
            <a:prstDash val="sysDot"/>
          </a:ln>
        </p:spPr>
        <p:txBody>
          <a:bodyPr wrap="square" rtlCol="0">
            <a:spAutoFit/>
          </a:bodyPr>
          <a:p>
            <a:r>
              <a:rPr lang="zh-CN" altLang="en-US" sz="2000" b="1" dirty="0" smtClean="0">
                <a:solidFill>
                  <a:schemeClr val="bg1"/>
                </a:solidFill>
              </a:rPr>
              <a:t>保护劳动者合法权益原则</a:t>
            </a:r>
            <a:endParaRPr lang="zh-CN" altLang="en-US" sz="2000" b="1" dirty="0">
              <a:solidFill>
                <a:schemeClr val="bg1"/>
              </a:solidFill>
            </a:endParaRPr>
          </a:p>
        </p:txBody>
      </p:sp>
      <p:sp>
        <p:nvSpPr>
          <p:cNvPr id="16" name="文本框 21"/>
          <p:cNvSpPr txBox="1"/>
          <p:nvPr/>
        </p:nvSpPr>
        <p:spPr>
          <a:xfrm>
            <a:off x="3976170" y="2453137"/>
            <a:ext cx="4754880" cy="368300"/>
          </a:xfrm>
          <a:prstGeom prst="rect">
            <a:avLst/>
          </a:prstGeom>
          <a:noFill/>
        </p:spPr>
        <p:txBody>
          <a:bodyPr wrap="none" rtlCol="0" anchor="t">
            <a:spAutoFit/>
          </a:bodyPr>
          <a:p>
            <a:r>
              <a:rPr lang="zh-CN" altLang="en-US" sz="1800" dirty="0" smtClean="0">
                <a:sym typeface="+mn-ea"/>
              </a:rPr>
              <a:t>这是首要原则，是劳动法的立法宗旨和使命。</a:t>
            </a:r>
            <a:endParaRPr lang="zh-CN" altLang="en-US" sz="1800" dirty="0">
              <a:sym typeface="+mn-ea"/>
            </a:endParaRPr>
          </a:p>
        </p:txBody>
      </p:sp>
      <p:sp>
        <p:nvSpPr>
          <p:cNvPr id="21" name="文本框 3"/>
          <p:cNvSpPr txBox="1"/>
          <p:nvPr/>
        </p:nvSpPr>
        <p:spPr>
          <a:xfrm>
            <a:off x="684530" y="3122295"/>
            <a:ext cx="2214880" cy="398780"/>
          </a:xfrm>
          <a:prstGeom prst="rect">
            <a:avLst/>
          </a:prstGeom>
          <a:solidFill>
            <a:srgbClr val="1B4367"/>
          </a:solidFill>
          <a:ln>
            <a:solidFill>
              <a:schemeClr val="accent1"/>
            </a:solidFill>
            <a:prstDash val="sysDot"/>
          </a:ln>
        </p:spPr>
        <p:txBody>
          <a:bodyPr wrap="none" rtlCol="0">
            <a:spAutoFit/>
          </a:bodyPr>
          <a:p>
            <a:r>
              <a:rPr lang="zh-CN" altLang="en-US" sz="2000" b="1" dirty="0" smtClean="0">
                <a:solidFill>
                  <a:schemeClr val="bg1"/>
                </a:solidFill>
              </a:rPr>
              <a:t>协调劳动关系原则</a:t>
            </a:r>
            <a:endParaRPr lang="zh-CN" altLang="en-US" sz="2000" b="1" dirty="0">
              <a:solidFill>
                <a:schemeClr val="bg1"/>
              </a:solidFill>
            </a:endParaRPr>
          </a:p>
        </p:txBody>
      </p:sp>
      <p:sp>
        <p:nvSpPr>
          <p:cNvPr id="22" name="文本框 21"/>
          <p:cNvSpPr txBox="1"/>
          <p:nvPr/>
        </p:nvSpPr>
        <p:spPr>
          <a:xfrm>
            <a:off x="3106922" y="3143048"/>
            <a:ext cx="3383280" cy="368300"/>
          </a:xfrm>
          <a:prstGeom prst="rect">
            <a:avLst/>
          </a:prstGeom>
          <a:noFill/>
        </p:spPr>
        <p:txBody>
          <a:bodyPr wrap="none" rtlCol="0" anchor="t">
            <a:spAutoFit/>
          </a:bodyPr>
          <a:p>
            <a:r>
              <a:rPr lang="zh-CN" altLang="en-US" sz="1800" dirty="0" smtClean="0">
                <a:sym typeface="+mn-ea"/>
              </a:rPr>
              <a:t>以此维护劳动关系的和谐稳定。</a:t>
            </a:r>
            <a:endParaRPr lang="zh-CN" altLang="en-US" sz="1800" dirty="0">
              <a:sym typeface="+mn-ea"/>
            </a:endParaRPr>
          </a:p>
        </p:txBody>
      </p:sp>
      <p:sp>
        <p:nvSpPr>
          <p:cNvPr id="25" name="文本框 3"/>
          <p:cNvSpPr txBox="1"/>
          <p:nvPr/>
        </p:nvSpPr>
        <p:spPr>
          <a:xfrm>
            <a:off x="684530" y="3785870"/>
            <a:ext cx="1198880" cy="398780"/>
          </a:xfrm>
          <a:prstGeom prst="rect">
            <a:avLst/>
          </a:prstGeom>
          <a:solidFill>
            <a:srgbClr val="1B4367"/>
          </a:solidFill>
          <a:ln>
            <a:solidFill>
              <a:schemeClr val="accent1"/>
            </a:solidFill>
            <a:prstDash val="sysDot"/>
          </a:ln>
        </p:spPr>
        <p:txBody>
          <a:bodyPr wrap="none" rtlCol="0">
            <a:spAutoFit/>
          </a:bodyPr>
          <a:p>
            <a:r>
              <a:rPr lang="zh-CN" altLang="en-US" sz="2000" b="1" dirty="0" smtClean="0">
                <a:solidFill>
                  <a:schemeClr val="bg1"/>
                </a:solidFill>
              </a:rPr>
              <a:t>公平原则</a:t>
            </a:r>
            <a:endParaRPr lang="zh-CN" altLang="en-US" sz="2000" b="1" dirty="0">
              <a:solidFill>
                <a:schemeClr val="bg1"/>
              </a:solidFill>
            </a:endParaRPr>
          </a:p>
        </p:txBody>
      </p:sp>
      <p:sp>
        <p:nvSpPr>
          <p:cNvPr id="3" name="文本框 21"/>
          <p:cNvSpPr txBox="1"/>
          <p:nvPr/>
        </p:nvSpPr>
        <p:spPr>
          <a:xfrm>
            <a:off x="2106629" y="3797132"/>
            <a:ext cx="6583680" cy="368300"/>
          </a:xfrm>
          <a:prstGeom prst="rect">
            <a:avLst/>
          </a:prstGeom>
          <a:noFill/>
        </p:spPr>
        <p:txBody>
          <a:bodyPr wrap="none" rtlCol="0" anchor="t">
            <a:spAutoFit/>
          </a:bodyPr>
          <a:p>
            <a:r>
              <a:rPr lang="zh-CN" altLang="en-US" sz="1800" dirty="0" smtClean="0">
                <a:sym typeface="+mn-ea"/>
              </a:rPr>
              <a:t>在确立各方的权利义务时，要做到公正合理、兼顾双方的利益。</a:t>
            </a:r>
            <a:endParaRPr lang="zh-CN" altLang="en-US" sz="1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up)">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2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毕业生的就业权利与义务</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74700" y="802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一、毕业生的就业权利</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061720" y="4151630"/>
            <a:ext cx="2177415" cy="53022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接受就业指导权</a:t>
            </a:r>
            <a:endParaRPr lang="zh-CN" altLang="en-US" sz="2000" b="1"/>
          </a:p>
        </p:txBody>
      </p:sp>
      <p:sp>
        <p:nvSpPr>
          <p:cNvPr id="4" name="矩形 3"/>
          <p:cNvSpPr/>
          <p:nvPr/>
        </p:nvSpPr>
        <p:spPr>
          <a:xfrm>
            <a:off x="6255385" y="3226435"/>
            <a:ext cx="1682115" cy="50038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平等待遇权</a:t>
            </a:r>
            <a:endParaRPr lang="zh-CN" altLang="en-US" sz="2000" b="1"/>
          </a:p>
        </p:txBody>
      </p:sp>
      <p:sp>
        <p:nvSpPr>
          <p:cNvPr id="5" name="矩形 4"/>
          <p:cNvSpPr/>
          <p:nvPr/>
        </p:nvSpPr>
        <p:spPr>
          <a:xfrm>
            <a:off x="5973445" y="4334510"/>
            <a:ext cx="1779270" cy="4603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违约及求偿权</a:t>
            </a:r>
            <a:endParaRPr lang="zh-CN" altLang="en-US" sz="2000" b="1"/>
          </a:p>
        </p:txBody>
      </p:sp>
      <p:sp>
        <p:nvSpPr>
          <p:cNvPr id="8" name="矩形 7"/>
          <p:cNvSpPr/>
          <p:nvPr/>
        </p:nvSpPr>
        <p:spPr>
          <a:xfrm>
            <a:off x="1668780" y="2279015"/>
            <a:ext cx="142240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被推荐权</a:t>
            </a:r>
            <a:endParaRPr lang="zh-CN" altLang="en-US" sz="2000" b="1"/>
          </a:p>
        </p:txBody>
      </p:sp>
      <p:sp>
        <p:nvSpPr>
          <p:cNvPr id="27" name="矩形 26"/>
          <p:cNvSpPr/>
          <p:nvPr/>
        </p:nvSpPr>
        <p:spPr>
          <a:xfrm>
            <a:off x="1103630" y="3216275"/>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获取信息权</a:t>
            </a:r>
            <a:endParaRPr lang="zh-CN" altLang="en-US" sz="2000" b="1"/>
          </a:p>
        </p:txBody>
      </p:sp>
      <p:sp>
        <p:nvSpPr>
          <p:cNvPr id="30" name="矩形 29"/>
          <p:cNvSpPr/>
          <p:nvPr/>
        </p:nvSpPr>
        <p:spPr>
          <a:xfrm>
            <a:off x="4070985" y="1710055"/>
            <a:ext cx="1129665"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知情权</a:t>
            </a:r>
            <a:endParaRPr lang="zh-CN" altLang="en-US" sz="2000" b="1"/>
          </a:p>
        </p:txBody>
      </p:sp>
      <p:sp>
        <p:nvSpPr>
          <p:cNvPr id="31" name="矩形 30"/>
          <p:cNvSpPr/>
          <p:nvPr/>
        </p:nvSpPr>
        <p:spPr>
          <a:xfrm>
            <a:off x="5886450" y="2369820"/>
            <a:ext cx="1066800"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选择权</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 presetClass="entr" presetSubtype="0" fill="hold" grpId="0" nodeType="afterEffect">
                                  <p:stCondLst>
                                    <p:cond delay="250"/>
                                  </p:stCondLst>
                                  <p:childTnLst>
                                    <p:set>
                                      <p:cBhvr>
                                        <p:cTn id="29" dur="1" fill="hold">
                                          <p:stCondLst>
                                            <p:cond delay="0"/>
                                          </p:stCondLst>
                                        </p:cTn>
                                        <p:tgtEl>
                                          <p:spTgt spid="27"/>
                                        </p:tgtEl>
                                        <p:attrNameLst>
                                          <p:attrName>style.visibility</p:attrName>
                                        </p:attrNameLst>
                                      </p:cBhvr>
                                      <p:to>
                                        <p:strVal val="visible"/>
                                      </p:to>
                                    </p:set>
                                  </p:childTnLst>
                                </p:cTn>
                              </p:par>
                            </p:childTnLst>
                          </p:cTn>
                        </p:par>
                        <p:par>
                          <p:cTn id="30" fill="hold">
                            <p:stCondLst>
                              <p:cond delay="3000"/>
                            </p:stCondLst>
                            <p:childTnLst>
                              <p:par>
                                <p:cTn id="31" presetID="1" presetClass="entr" presetSubtype="0" fill="hold" grpId="0" nodeType="afterEffect">
                                  <p:stCondLst>
                                    <p:cond delay="250"/>
                                  </p:stCondLst>
                                  <p:childTnLst>
                                    <p:set>
                                      <p:cBhvr>
                                        <p:cTn id="32" dur="1" fill="hold">
                                          <p:stCondLst>
                                            <p:cond delay="0"/>
                                          </p:stCondLst>
                                        </p:cTn>
                                        <p:tgtEl>
                                          <p:spTgt spid="4"/>
                                        </p:tgtEl>
                                        <p:attrNameLst>
                                          <p:attrName>style.visibility</p:attrName>
                                        </p:attrNameLst>
                                      </p:cBhvr>
                                      <p:to>
                                        <p:strVal val="visible"/>
                                      </p:to>
                                    </p:set>
                                  </p:childTnLst>
                                </p:cTn>
                              </p:par>
                            </p:childTnLst>
                          </p:cTn>
                        </p:par>
                        <p:par>
                          <p:cTn id="33" fill="hold">
                            <p:stCondLst>
                              <p:cond delay="3250"/>
                            </p:stCondLst>
                            <p:childTnLst>
                              <p:par>
                                <p:cTn id="34" presetID="1" presetClass="entr" presetSubtype="0" fill="hold" grpId="0" nodeType="afterEffect">
                                  <p:stCondLst>
                                    <p:cond delay="250"/>
                                  </p:stCondLst>
                                  <p:childTnLst>
                                    <p:set>
                                      <p:cBhvr>
                                        <p:cTn id="35" dur="1" fill="hold">
                                          <p:stCondLst>
                                            <p:cond delay="0"/>
                                          </p:stCondLst>
                                        </p:cTn>
                                        <p:tgtEl>
                                          <p:spTgt spid="2"/>
                                        </p:tgtEl>
                                        <p:attrNameLst>
                                          <p:attrName>style.visibility</p:attrName>
                                        </p:attrNameLst>
                                      </p:cBhvr>
                                      <p:to>
                                        <p:strVal val="visible"/>
                                      </p:to>
                                    </p:set>
                                  </p:childTnLst>
                                </p:cTn>
                              </p:par>
                            </p:childTnLst>
                          </p:cTn>
                        </p:par>
                        <p:par>
                          <p:cTn id="36" fill="hold">
                            <p:stCondLst>
                              <p:cond delay="3500"/>
                            </p:stCondLst>
                            <p:childTnLst>
                              <p:par>
                                <p:cTn id="37" presetID="1" presetClass="entr" presetSubtype="0" fill="hold" grpId="0" nodeType="afterEffect">
                                  <p:stCondLst>
                                    <p:cond delay="250"/>
                                  </p:stCondLst>
                                  <p:childTnLst>
                                    <p:set>
                                      <p:cBhvr>
                                        <p:cTn id="38" dur="1" fill="hold">
                                          <p:stCondLst>
                                            <p:cond delay="0"/>
                                          </p:stCondLst>
                                        </p:cTn>
                                        <p:tgtEl>
                                          <p:spTgt spid="5"/>
                                        </p:tgtEl>
                                        <p:attrNameLst>
                                          <p:attrName>style.visibility</p:attrName>
                                        </p:attrNameLst>
                                      </p:cBhvr>
                                      <p:to>
                                        <p:strVal val="visible"/>
                                      </p:to>
                                    </p:set>
                                  </p:childTnLst>
                                </p:cTn>
                              </p:par>
                            </p:childTnLst>
                          </p:cTn>
                        </p:par>
                        <p:par>
                          <p:cTn id="39" fill="hold">
                            <p:stCondLst>
                              <p:cond delay="3750"/>
                            </p:stCondLst>
                            <p:childTnLst>
                              <p:par>
                                <p:cTn id="40" presetID="1" presetClass="entr" presetSubtype="0" fill="hold" grpId="0" nodeType="afterEffect">
                                  <p:stCondLst>
                                    <p:cond delay="250"/>
                                  </p:stCondLst>
                                  <p:childTnLst>
                                    <p:set>
                                      <p:cBhvr>
                                        <p:cTn id="41" dur="1" fill="hold">
                                          <p:stCondLst>
                                            <p:cond delay="0"/>
                                          </p:stCondLst>
                                        </p:cTn>
                                        <p:tgtEl>
                                          <p:spTgt spid="8"/>
                                        </p:tgtEl>
                                        <p:attrNameLst>
                                          <p:attrName>style.visibility</p:attrName>
                                        </p:attrNameLst>
                                      </p:cBhvr>
                                      <p:to>
                                        <p:strVal val="visible"/>
                                      </p:to>
                                    </p:set>
                                  </p:childTnLst>
                                </p:cTn>
                              </p:par>
                            </p:childTnLst>
                          </p:cTn>
                        </p:par>
                        <p:par>
                          <p:cTn id="42" fill="hold">
                            <p:stCondLst>
                              <p:cond delay="4000"/>
                            </p:stCondLst>
                            <p:childTnLst>
                              <p:par>
                                <p:cTn id="43" presetID="1" presetClass="entr" presetSubtype="0" fill="hold" grpId="0" nodeType="afterEffect">
                                  <p:stCondLst>
                                    <p:cond delay="250"/>
                                  </p:stCondLst>
                                  <p:childTnLst>
                                    <p:set>
                                      <p:cBhvr>
                                        <p:cTn id="44" dur="1" fill="hold">
                                          <p:stCondLst>
                                            <p:cond delay="0"/>
                                          </p:stCondLst>
                                        </p:cTn>
                                        <p:tgtEl>
                                          <p:spTgt spid="30"/>
                                        </p:tgtEl>
                                        <p:attrNameLst>
                                          <p:attrName>style.visibility</p:attrName>
                                        </p:attrNameLst>
                                      </p:cBhvr>
                                      <p:to>
                                        <p:strVal val="visible"/>
                                      </p:to>
                                    </p:set>
                                  </p:childTnLst>
                                </p:cTn>
                              </p:par>
                            </p:childTnLst>
                          </p:cTn>
                        </p:par>
                        <p:par>
                          <p:cTn id="45" fill="hold">
                            <p:stCondLst>
                              <p:cond delay="4250"/>
                            </p:stCondLst>
                            <p:childTnLst>
                              <p:par>
                                <p:cTn id="46" presetID="1" presetClass="entr" presetSubtype="0" fill="hold" grpId="0" nodeType="afterEffect">
                                  <p:stCondLst>
                                    <p:cond delay="250"/>
                                  </p:stCondLst>
                                  <p:childTnLst>
                                    <p:set>
                                      <p:cBhvr>
                                        <p:cTn id="47"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7" grpId="0" bldLvl="0" animBg="1"/>
      <p:bldP spid="27" grpId="1" animBg="1"/>
      <p:bldP spid="4" grpId="0" bldLvl="0" animBg="1"/>
      <p:bldP spid="4" grpId="1" animBg="1"/>
      <p:bldP spid="2" grpId="0" bldLvl="0" animBg="1"/>
      <p:bldP spid="2" grpId="1" animBg="1"/>
      <p:bldP spid="5" grpId="0" bldLvl="0" animBg="1"/>
      <p:bldP spid="5" grpId="1" animBg="1"/>
      <p:bldP spid="8" grpId="0" bldLvl="0" animBg="1"/>
      <p:bldP spid="8" grpId="1" animBg="1"/>
      <p:bldP spid="30" grpId="0" bldLvl="0" animBg="1"/>
      <p:bldP spid="30" grpId="1" animBg="1"/>
      <p:bldP spid="31" grpId="0" bldLvl="0" animBg="1"/>
      <p:bldP spid="31" grpId="1" animBg="1"/>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3.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44.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45.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46.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47.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48.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49.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150.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1.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2.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3.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4.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5.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6.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7.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8.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16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17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18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19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5.xml><?xml version="1.0" encoding="utf-8"?>
<p:tagLst xmlns:p="http://schemas.openxmlformats.org/presentationml/2006/main">
  <p:tag name="KSO_WM_DIAGRAM_VIRTUALLY_FRAME" val="{&quot;height&quot;:223.99992125984255,&quot;left&quot;:40.55,&quot;top&quot;:160.8000787401575,&quot;width&quot;:655.1}"/>
</p:tagLst>
</file>

<file path=ppt/tags/tag196.xml><?xml version="1.0" encoding="utf-8"?>
<p:tagLst xmlns:p="http://schemas.openxmlformats.org/presentationml/2006/main">
  <p:tag name="KSO_WM_DIAGRAM_VIRTUALLY_FRAME" val="{&quot;height&quot;:223.99992125984255,&quot;left&quot;:40.55,&quot;top&quot;:160.8000787401575,&quot;width&quot;:655.1}"/>
</p:tagLst>
</file>

<file path=ppt/tags/tag197.xml><?xml version="1.0" encoding="utf-8"?>
<p:tagLst xmlns:p="http://schemas.openxmlformats.org/presentationml/2006/main">
  <p:tag name="KSO_WM_DIAGRAM_VIRTUALLY_FRAME" val="{&quot;height&quot;:223.99992125984255,&quot;left&quot;:40.55,&quot;top&quot;:160.8000787401575,&quot;width&quot;:655.1}"/>
</p:tagLst>
</file>

<file path=ppt/tags/tag198.xml><?xml version="1.0" encoding="utf-8"?>
<p:tagLst xmlns:p="http://schemas.openxmlformats.org/presentationml/2006/main">
  <p:tag name="KSO_WM_DIAGRAM_VIRTUALLY_FRAME" val="{&quot;height&quot;:223.99992125984255,&quot;left&quot;:40.55,&quot;top&quot;:160.8000787401575,&quot;width&quot;:655.1}"/>
</p:tagLst>
</file>

<file path=ppt/tags/tag199.xml><?xml version="1.0" encoding="utf-8"?>
<p:tagLst xmlns:p="http://schemas.openxmlformats.org/presentationml/2006/main">
  <p:tag name="KSO_WM_DIAGRAM_VIRTUALLY_FRAME" val="{&quot;height&quot;:223.99992125984255,&quot;left&quot;:40.55,&quot;top&quot;:160.8000787401575,&quot;width&quot;:655.1}"/>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200.xml><?xml version="1.0" encoding="utf-8"?>
<p:tagLst xmlns:p="http://schemas.openxmlformats.org/presentationml/2006/main">
  <p:tag name="KSO_WM_DIAGRAM_VIRTUALLY_FRAME" val="{&quot;height&quot;:223.99992125984255,&quot;left&quot;:40.55,&quot;top&quot;:160.8000787401575,&quot;width&quot;:655.1}"/>
</p:tagLst>
</file>

<file path=ppt/tags/tag201.xml><?xml version="1.0" encoding="utf-8"?>
<p:tagLst xmlns:p="http://schemas.openxmlformats.org/presentationml/2006/main">
  <p:tag name="KSO_WM_DIAGRAM_VIRTUALLY_FRAME" val="{&quot;height&quot;:223.99992125984255,&quot;left&quot;:40.55,&quot;top&quot;:160.8000787401575,&quot;width&quot;:655.1}"/>
</p:tagLst>
</file>

<file path=ppt/tags/tag202.xml><?xml version="1.0" encoding="utf-8"?>
<p:tagLst xmlns:p="http://schemas.openxmlformats.org/presentationml/2006/main">
  <p:tag name="KSO_WM_DIAGRAM_VIRTUALLY_FRAME" val="{&quot;height&quot;:223.99992125984255,&quot;left&quot;:40.55,&quot;top&quot;:160.8000787401575,&quot;width&quot;:655.1}"/>
</p:tagLst>
</file>

<file path=ppt/tags/tag203.xml><?xml version="1.0" encoding="utf-8"?>
<p:tagLst xmlns:p="http://schemas.openxmlformats.org/presentationml/2006/main">
  <p:tag name="KSO_WM_DIAGRAM_VIRTUALLY_FRAME" val="{&quot;height&quot;:223.99992125984255,&quot;left&quot;:40.55,&quot;top&quot;:160.8000787401575,&quot;width&quot;:655.1}"/>
</p:tagLst>
</file>

<file path=ppt/tags/tag204.xml><?xml version="1.0" encoding="utf-8"?>
<p:tagLst xmlns:p="http://schemas.openxmlformats.org/presentationml/2006/main">
  <p:tag name="KSO_WM_DIAGRAM_VIRTUALLY_FRAME" val="{&quot;height&quot;:223.99992125984255,&quot;left&quot;:40.55,&quot;top&quot;:160.8000787401575,&quot;width&quot;:655.1}"/>
</p:tagLst>
</file>

<file path=ppt/tags/tag205.xml><?xml version="1.0" encoding="utf-8"?>
<p:tagLst xmlns:p="http://schemas.openxmlformats.org/presentationml/2006/main">
  <p:tag name="KSO_WM_DIAGRAM_VIRTUALLY_FRAME" val="{&quot;height&quot;:223.99992125984255,&quot;left&quot;:40.55,&quot;top&quot;:160.8000787401575,&quot;width&quot;:655.1}"/>
</p:tagLst>
</file>

<file path=ppt/tags/tag206.xml><?xml version="1.0" encoding="utf-8"?>
<p:tagLst xmlns:p="http://schemas.openxmlformats.org/presentationml/2006/main">
  <p:tag name="KSO_WM_DIAGRAM_VIRTUALLY_FRAME" val="{&quot;height&quot;:223.99992125984255,&quot;left&quot;:40.55,&quot;top&quot;:160.8000787401575,&quot;width&quot;:655.1}"/>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5_3"/>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5_3"/>
  <p:tag name="KSO_WM_UNIT_FILL_FORE_SCHEMECOLOR_INDEX" val="9"/>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5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5_1"/>
  <p:tag name="KSO_WM_UNIT_FILL_FORE_SCHEMECOLOR_INDEX" val="9"/>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UNIT_FILL_FORE_SCHEMECOLOR_INDEX" val="7"/>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4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4_2"/>
  <p:tag name="KSO_WM_UNIT_FILL_FORE_SCHEMECOLOR_INDEX" val="8"/>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20231065_4*m_h_i*1_4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PRESET_TEXT" val="4"/>
  <p:tag name="KSO_WM_UNIT_LINE_FORE_SCHEMECOLOR_INDEX" val="8"/>
  <p:tag name="KSO_WM_UNIT_TEXT_FILL_FORE_SCHEMECOLOR_INDEX" val="8"/>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14,&quot;transparency&quot;:0},&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UNIT_FILL_FORE_SCHEMECOLOR_INDEX" val="6"/>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DIAGRAM_VIRTUALLY_FRAME" val="{&quot;height&quot;:298.03708661417323,&quot;left&quot;:98.06614173228346,&quot;top&quot;:89.89551181102361,&quot;width&quot;:689.1838582677166}"/>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4*m_h_i*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PRESET_TEXT" val="3"/>
  <p:tag name="KSO_WM_UNIT_LINE_FORE_SCHEMECOLOR_INDEX" val="7"/>
  <p:tag name="KSO_WM_UNIT_TEXT_FILL_FORE_SCHEMECOLOR_INDEX" val="7"/>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14,&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4*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UNIT_FILL_FORE_SCHEMECOLOR_INDEX" val="5"/>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4*m_h_i*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PRESET_TEXT" val="2"/>
  <p:tag name="KSO_WM_UNIT_LINE_FORE_SCHEMECOLOR_INDEX" val="6"/>
  <p:tag name="KSO_WM_UNIT_TEXT_FILL_FORE_SCHEMECOLOR_INDEX" val="6"/>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14,&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5_2"/>
  <p:tag name="KSO_WM_UNIT_ID" val="diagram20231065_4*m_h_i*1_5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PRESET_TEXT" val="5"/>
  <p:tag name="KSO_WM_UNIT_LINE_FORE_SCHEMECOLOR_INDEX" val="9"/>
  <p:tag name="KSO_WM_UNIT_TEXT_FILL_FORE_SCHEMECOLOR_INDEX" val="9"/>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14,&quot;transparency&quot;:0},&quot;type&quot;:1},&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4*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PRESET_TEXT" val="1"/>
  <p:tag name="KSO_WM_UNIT_LINE_FORE_SCHEMECOLOR_INDEX" val="5"/>
  <p:tag name="KSO_WM_UNIT_TEXT_FILL_FORE_SCHEMECOLOR_INDEX" val="5"/>
  <p:tag name="KSO_WM_DIAGRAM_MAX_ITEMCNT" val="6"/>
  <p:tag name="KSO_WM_DIAGRAM_MIN_ITEMCNT" val="2"/>
  <p:tag name="KSO_WM_DIAGRAM_VIRTUALLY_FRAME" val="{&quot;height&quot;:385.54998779296875,&quot;width&quot;:937.25}"/>
  <p:tag name="KSO_WM_DIAGRAM_COLOR_MATCH_VALUE" val="{&quot;shape&quot;:{&quot;fill&quot;:{&quot;solid&quot;:{&quot;brightness&quot;:0,&quot;colorType&quot;:1,&quot;foreColorIndex&quot;:14,&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3.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9.xml><?xml version="1.0" encoding="utf-8"?>
<p:tagLst xmlns:p="http://schemas.openxmlformats.org/presentationml/2006/main">
  <p:tag name="commondata" val="eyJoZGlkIjoiZDUxNDg3YzE4ODE1YjFkMDljZDAwMDBjOGUwM2I2YzQifQ=="/>
  <p:tag name="resource_record_key" val="{&quot;70&quot;:[3314052,3314058]}"/>
</p:tagLst>
</file>

<file path=ppt/tags/tag24.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5.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6.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3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8279</Words>
  <Application>WPS 演示</Application>
  <PresentationFormat>全屏显示(16:9)</PresentationFormat>
  <Paragraphs>505</Paragraphs>
  <Slides>55</Slides>
  <Notes>23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55</vt:i4>
      </vt:variant>
    </vt:vector>
  </HeadingPairs>
  <TitlesOfParts>
    <vt:vector size="63" baseType="lpstr">
      <vt:lpstr>Arial</vt:lpstr>
      <vt:lpstr>宋体</vt:lpstr>
      <vt:lpstr>Wingdings</vt:lpstr>
      <vt:lpstr>微软雅黑</vt:lpstr>
      <vt:lpstr>Calibri</vt:lpstr>
      <vt:lpstr>Arial Unicode MS</vt:lpstr>
      <vt:lpstr>Century Gothic</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84</cp:revision>
  <dcterms:created xsi:type="dcterms:W3CDTF">2018-11-08T00:27:00Z</dcterms:created>
  <dcterms:modified xsi:type="dcterms:W3CDTF">2024-05-21T02:21:30Z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B7CC8ECDEDD2422EAD0DE636299E50E3_13</vt:lpwstr>
  </property>
</Properties>
</file>