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2"/>
  </p:handoutMasterIdLst>
  <p:sldIdLst>
    <p:sldId id="256" r:id="rId3"/>
    <p:sldId id="284" r:id="rId5"/>
    <p:sldId id="263" r:id="rId6"/>
    <p:sldId id="335" r:id="rId7"/>
    <p:sldId id="589" r:id="rId8"/>
    <p:sldId id="485" r:id="rId9"/>
    <p:sldId id="590" r:id="rId10"/>
    <p:sldId id="646" r:id="rId11"/>
    <p:sldId id="648" r:id="rId12"/>
    <p:sldId id="649" r:id="rId13"/>
    <p:sldId id="650" r:id="rId14"/>
    <p:sldId id="651" r:id="rId15"/>
    <p:sldId id="652" r:id="rId16"/>
    <p:sldId id="653" r:id="rId17"/>
    <p:sldId id="654" r:id="rId18"/>
    <p:sldId id="655" r:id="rId19"/>
    <p:sldId id="656" r:id="rId20"/>
    <p:sldId id="657" r:id="rId21"/>
    <p:sldId id="559" r:id="rId22"/>
    <p:sldId id="659" r:id="rId23"/>
    <p:sldId id="660" r:id="rId24"/>
    <p:sldId id="661" r:id="rId25"/>
    <p:sldId id="662" r:id="rId26"/>
    <p:sldId id="663" r:id="rId27"/>
    <p:sldId id="664" r:id="rId28"/>
    <p:sldId id="665" r:id="rId29"/>
    <p:sldId id="666" r:id="rId30"/>
    <p:sldId id="667" r:id="rId31"/>
    <p:sldId id="668" r:id="rId32"/>
    <p:sldId id="669" r:id="rId33"/>
    <p:sldId id="670" r:id="rId34"/>
    <p:sldId id="671" r:id="rId35"/>
    <p:sldId id="307" r:id="rId36"/>
    <p:sldId id="672" r:id="rId37"/>
    <p:sldId id="541" r:id="rId38"/>
    <p:sldId id="673" r:id="rId39"/>
    <p:sldId id="674" r:id="rId40"/>
    <p:sldId id="675" r:id="rId41"/>
    <p:sldId id="676" r:id="rId42"/>
    <p:sldId id="677" r:id="rId43"/>
    <p:sldId id="678" r:id="rId44"/>
    <p:sldId id="679" r:id="rId45"/>
    <p:sldId id="680" r:id="rId46"/>
    <p:sldId id="542" r:id="rId47"/>
    <p:sldId id="681" r:id="rId48"/>
    <p:sldId id="682" r:id="rId49"/>
    <p:sldId id="683" r:id="rId50"/>
    <p:sldId id="684" r:id="rId51"/>
    <p:sldId id="685" r:id="rId52"/>
    <p:sldId id="686" r:id="rId53"/>
    <p:sldId id="687" r:id="rId54"/>
    <p:sldId id="543" r:id="rId55"/>
    <p:sldId id="544" r:id="rId56"/>
    <p:sldId id="688" r:id="rId57"/>
    <p:sldId id="689" r:id="rId58"/>
    <p:sldId id="690" r:id="rId59"/>
    <p:sldId id="691" r:id="rId60"/>
    <p:sldId id="288" r:id="rId61"/>
  </p:sldIdLst>
  <p:sldSz cx="9144000" cy="5143500" type="screen16x9"/>
  <p:notesSz cx="6858000" cy="9144000"/>
  <p:custDataLst>
    <p:tags r:id="rId6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06" userDrawn="1">
          <p15:clr>
            <a:srgbClr val="A4A3A4"/>
          </p15:clr>
        </p15:guide>
        <p15:guide id="2" pos="29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367"/>
    <a:srgbClr val="B8B8B8"/>
    <a:srgbClr val="843C0B"/>
    <a:srgbClr val="1D4865"/>
    <a:srgbClr val="595959"/>
    <a:srgbClr val="A4A4A4"/>
    <a:srgbClr val="222A35"/>
    <a:srgbClr val="C0C0C0"/>
    <a:srgbClr val="535353"/>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506"/>
        <p:guide pos="29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gs" Target="tags/tag362.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2.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5" Type="http://schemas.openxmlformats.org/officeDocument/2006/relationships/notesSlide" Target="../notesSlides/notesSlide12.xml"/><Relationship Id="rId14" Type="http://schemas.openxmlformats.org/officeDocument/2006/relationships/slideLayout" Target="../slideLayouts/slideLayout2.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8" Type="http://schemas.openxmlformats.org/officeDocument/2006/relationships/notesSlide" Target="../notesSlides/notesSlide19.xml"/><Relationship Id="rId17" Type="http://schemas.openxmlformats.org/officeDocument/2006/relationships/slideLayout" Target="../slideLayouts/slideLayout2.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2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4" Type="http://schemas.openxmlformats.org/officeDocument/2006/relationships/notesSlide" Target="../notesSlides/notesSlide29.xml"/><Relationship Id="rId13" Type="http://schemas.openxmlformats.org/officeDocument/2006/relationships/slideLayout" Target="../slideLayouts/slideLayout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8" Type="http://schemas.openxmlformats.org/officeDocument/2006/relationships/notesSlide" Target="../notesSlides/notesSlide32.xml"/><Relationship Id="rId17" Type="http://schemas.openxmlformats.org/officeDocument/2006/relationships/slideLayout" Target="../slideLayouts/slideLayout2.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2.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2" Type="http://schemas.openxmlformats.org/officeDocument/2006/relationships/notesSlide" Target="../notesSlides/notesSlide34.xml"/><Relationship Id="rId51" Type="http://schemas.openxmlformats.org/officeDocument/2006/relationships/slideLayout" Target="../slideLayouts/slideLayout2.xml"/><Relationship Id="rId50" Type="http://schemas.openxmlformats.org/officeDocument/2006/relationships/tags" Target="../tags/tag202.xml"/><Relationship Id="rId5" Type="http://schemas.openxmlformats.org/officeDocument/2006/relationships/tags" Target="../tags/tag157.xml"/><Relationship Id="rId49" Type="http://schemas.openxmlformats.org/officeDocument/2006/relationships/tags" Target="../tags/tag201.xml"/><Relationship Id="rId48" Type="http://schemas.openxmlformats.org/officeDocument/2006/relationships/tags" Target="../tags/tag200.xml"/><Relationship Id="rId47" Type="http://schemas.openxmlformats.org/officeDocument/2006/relationships/tags" Target="../tags/tag199.xml"/><Relationship Id="rId46" Type="http://schemas.openxmlformats.org/officeDocument/2006/relationships/tags" Target="../tags/tag198.xml"/><Relationship Id="rId45" Type="http://schemas.openxmlformats.org/officeDocument/2006/relationships/tags" Target="../tags/tag197.xml"/><Relationship Id="rId44" Type="http://schemas.openxmlformats.org/officeDocument/2006/relationships/tags" Target="../tags/tag196.xml"/><Relationship Id="rId43" Type="http://schemas.openxmlformats.org/officeDocument/2006/relationships/tags" Target="../tags/tag195.xml"/><Relationship Id="rId42" Type="http://schemas.openxmlformats.org/officeDocument/2006/relationships/tags" Target="../tags/tag194.xml"/><Relationship Id="rId41" Type="http://schemas.openxmlformats.org/officeDocument/2006/relationships/tags" Target="../tags/tag193.xml"/><Relationship Id="rId40" Type="http://schemas.openxmlformats.org/officeDocument/2006/relationships/tags" Target="../tags/tag192.xml"/><Relationship Id="rId4" Type="http://schemas.openxmlformats.org/officeDocument/2006/relationships/tags" Target="../tags/tag156.xml"/><Relationship Id="rId39" Type="http://schemas.openxmlformats.org/officeDocument/2006/relationships/tags" Target="../tags/tag191.xml"/><Relationship Id="rId38" Type="http://schemas.openxmlformats.org/officeDocument/2006/relationships/tags" Target="../tags/tag190.xml"/><Relationship Id="rId37" Type="http://schemas.openxmlformats.org/officeDocument/2006/relationships/tags" Target="../tags/tag189.xml"/><Relationship Id="rId36" Type="http://schemas.openxmlformats.org/officeDocument/2006/relationships/tags" Target="../tags/tag188.xml"/><Relationship Id="rId35" Type="http://schemas.openxmlformats.org/officeDocument/2006/relationships/tags" Target="../tags/tag187.xml"/><Relationship Id="rId34" Type="http://schemas.openxmlformats.org/officeDocument/2006/relationships/tags" Target="../tags/tag186.xml"/><Relationship Id="rId33" Type="http://schemas.openxmlformats.org/officeDocument/2006/relationships/tags" Target="../tags/tag185.xml"/><Relationship Id="rId32" Type="http://schemas.openxmlformats.org/officeDocument/2006/relationships/tags" Target="../tags/tag184.xml"/><Relationship Id="rId31" Type="http://schemas.openxmlformats.org/officeDocument/2006/relationships/tags" Target="../tags/tag183.xml"/><Relationship Id="rId30" Type="http://schemas.openxmlformats.org/officeDocument/2006/relationships/tags" Target="../tags/tag182.xml"/><Relationship Id="rId3" Type="http://schemas.openxmlformats.org/officeDocument/2006/relationships/tags" Target="../tags/tag155.xml"/><Relationship Id="rId29" Type="http://schemas.openxmlformats.org/officeDocument/2006/relationships/tags" Target="../tags/tag181.xml"/><Relationship Id="rId28" Type="http://schemas.openxmlformats.org/officeDocument/2006/relationships/tags" Target="../tags/tag180.xml"/><Relationship Id="rId27" Type="http://schemas.openxmlformats.org/officeDocument/2006/relationships/tags" Target="../tags/tag179.xml"/><Relationship Id="rId26" Type="http://schemas.openxmlformats.org/officeDocument/2006/relationships/tags" Target="../tags/tag178.xml"/><Relationship Id="rId25" Type="http://schemas.openxmlformats.org/officeDocument/2006/relationships/tags" Target="../tags/tag177.xml"/><Relationship Id="rId24" Type="http://schemas.openxmlformats.org/officeDocument/2006/relationships/tags" Target="../tags/tag176.xml"/><Relationship Id="rId23" Type="http://schemas.openxmlformats.org/officeDocument/2006/relationships/tags" Target="../tags/tag175.xml"/><Relationship Id="rId22" Type="http://schemas.openxmlformats.org/officeDocument/2006/relationships/tags" Target="../tags/tag174.xml"/><Relationship Id="rId21" Type="http://schemas.openxmlformats.org/officeDocument/2006/relationships/tags" Target="../tags/tag173.xml"/><Relationship Id="rId20" Type="http://schemas.openxmlformats.org/officeDocument/2006/relationships/tags" Target="../tags/tag172.xml"/><Relationship Id="rId2" Type="http://schemas.openxmlformats.org/officeDocument/2006/relationships/tags" Target="../tags/tag154.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49.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2" Type="http://schemas.openxmlformats.org/officeDocument/2006/relationships/notesSlide" Target="../notesSlides/notesSlide49.xml"/><Relationship Id="rId21" Type="http://schemas.openxmlformats.org/officeDocument/2006/relationships/slideLayout" Target="../slideLayouts/slideLayout2.xml"/><Relationship Id="rId20" Type="http://schemas.openxmlformats.org/officeDocument/2006/relationships/tags" Target="../tags/tag264.xml"/><Relationship Id="rId2" Type="http://schemas.openxmlformats.org/officeDocument/2006/relationships/tags" Target="../tags/tag246.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5.xml"/></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notesSlide" Target="../notesSlides/notesSlide5.xml"/><Relationship Id="rId13" Type="http://schemas.openxmlformats.org/officeDocument/2006/relationships/slideLayout" Target="../slideLayouts/slideLayout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2" Type="http://schemas.openxmlformats.org/officeDocument/2006/relationships/notesSlide" Target="../notesSlides/notesSlide50.xml"/><Relationship Id="rId21" Type="http://schemas.openxmlformats.org/officeDocument/2006/relationships/slideLayout" Target="../slideLayouts/slideLayout2.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51.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2" Type="http://schemas.openxmlformats.org/officeDocument/2006/relationships/notesSlide" Target="../notesSlides/notesSlide51.xml"/><Relationship Id="rId21" Type="http://schemas.openxmlformats.org/officeDocument/2006/relationships/slideLayout" Target="../slideLayouts/slideLayout2.xml"/><Relationship Id="rId20" Type="http://schemas.openxmlformats.org/officeDocument/2006/relationships/tags" Target="../tags/tag304.xml"/><Relationship Id="rId2" Type="http://schemas.openxmlformats.org/officeDocument/2006/relationships/tags" Target="../tags/tag286.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52.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8" Type="http://schemas.openxmlformats.org/officeDocument/2006/relationships/notesSlide" Target="../notesSlides/notesSlide52.xml"/><Relationship Id="rId47" Type="http://schemas.openxmlformats.org/officeDocument/2006/relationships/slideLayout" Target="../slideLayouts/slideLayout2.xml"/><Relationship Id="rId46" Type="http://schemas.openxmlformats.org/officeDocument/2006/relationships/tags" Target="../tags/tag349.xml"/><Relationship Id="rId45" Type="http://schemas.openxmlformats.org/officeDocument/2006/relationships/tags" Target="../tags/tag348.xml"/><Relationship Id="rId44" Type="http://schemas.openxmlformats.org/officeDocument/2006/relationships/tags" Target="../tags/tag347.xml"/><Relationship Id="rId43" Type="http://schemas.openxmlformats.org/officeDocument/2006/relationships/tags" Target="../tags/tag346.xml"/><Relationship Id="rId42" Type="http://schemas.openxmlformats.org/officeDocument/2006/relationships/tags" Target="../tags/tag345.xml"/><Relationship Id="rId41" Type="http://schemas.openxmlformats.org/officeDocument/2006/relationships/tags" Target="../tags/tag344.xml"/><Relationship Id="rId40" Type="http://schemas.openxmlformats.org/officeDocument/2006/relationships/tags" Target="../tags/tag343.xml"/><Relationship Id="rId4" Type="http://schemas.openxmlformats.org/officeDocument/2006/relationships/tags" Target="../tags/tag308.xml"/><Relationship Id="rId39" Type="http://schemas.openxmlformats.org/officeDocument/2006/relationships/tags" Target="../tags/tag342.xml"/><Relationship Id="rId38" Type="http://schemas.openxmlformats.org/officeDocument/2006/relationships/tags" Target="../tags/tag341.xml"/><Relationship Id="rId37" Type="http://schemas.openxmlformats.org/officeDocument/2006/relationships/tags" Target="../tags/tag340.xml"/><Relationship Id="rId36" Type="http://schemas.openxmlformats.org/officeDocument/2006/relationships/tags" Target="../tags/tag339.xml"/><Relationship Id="rId35" Type="http://schemas.openxmlformats.org/officeDocument/2006/relationships/tags" Target="../tags/tag338.xml"/><Relationship Id="rId34" Type="http://schemas.openxmlformats.org/officeDocument/2006/relationships/tags" Target="../tags/tag337.xml"/><Relationship Id="rId33" Type="http://schemas.openxmlformats.org/officeDocument/2006/relationships/tags" Target="../tags/tag336.xml"/><Relationship Id="rId32" Type="http://schemas.openxmlformats.org/officeDocument/2006/relationships/tags" Target="../tags/tag335.xml"/><Relationship Id="rId31" Type="http://schemas.openxmlformats.org/officeDocument/2006/relationships/tags" Target="../tags/tag334.xml"/><Relationship Id="rId30" Type="http://schemas.openxmlformats.org/officeDocument/2006/relationships/tags" Target="../tags/tag333.xml"/><Relationship Id="rId3" Type="http://schemas.openxmlformats.org/officeDocument/2006/relationships/tags" Target="../tags/tag307.xml"/><Relationship Id="rId29" Type="http://schemas.openxmlformats.org/officeDocument/2006/relationships/tags" Target="../tags/tag332.xml"/><Relationship Id="rId28" Type="http://schemas.openxmlformats.org/officeDocument/2006/relationships/tags" Target="../tags/tag331.xml"/><Relationship Id="rId27" Type="http://schemas.openxmlformats.org/officeDocument/2006/relationships/tags" Target="../tags/tag330.xml"/><Relationship Id="rId26" Type="http://schemas.openxmlformats.org/officeDocument/2006/relationships/tags" Target="../tags/tag329.xml"/><Relationship Id="rId25" Type="http://schemas.openxmlformats.org/officeDocument/2006/relationships/tags" Target="../tags/tag328.xml"/><Relationship Id="rId24" Type="http://schemas.openxmlformats.org/officeDocument/2006/relationships/tags" Target="../tags/tag327.xml"/><Relationship Id="rId23" Type="http://schemas.openxmlformats.org/officeDocument/2006/relationships/tags" Target="../tags/tag32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image" Target="../media/image11.png"/><Relationship Id="rId2" Type="http://schemas.openxmlformats.org/officeDocument/2006/relationships/tags" Target="../tags/tag306.xml"/><Relationship Id="rId19" Type="http://schemas.openxmlformats.org/officeDocument/2006/relationships/tags" Target="../tags/tag323.xml"/><Relationship Id="rId18" Type="http://schemas.openxmlformats.org/officeDocument/2006/relationships/tags" Target="../tags/tag322.xml"/><Relationship Id="rId17" Type="http://schemas.openxmlformats.org/officeDocument/2006/relationships/tags" Target="../tags/tag321.xml"/><Relationship Id="rId16" Type="http://schemas.openxmlformats.org/officeDocument/2006/relationships/tags" Target="../tags/tag320.xml"/><Relationship Id="rId15" Type="http://schemas.openxmlformats.org/officeDocument/2006/relationships/tags" Target="../tags/tag319.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5.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5" Type="http://schemas.openxmlformats.org/officeDocument/2006/relationships/notesSlide" Target="../notesSlides/notesSlide8.xml"/><Relationship Id="rId14" Type="http://schemas.openxmlformats.org/officeDocument/2006/relationships/slideLayout" Target="../slideLayouts/slideLayout2.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一、大学生就业观念存在的误区</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120900"/>
            <a:ext cx="6943090" cy="24244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（二）大学生就业心理误区</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心理误区主要表现：有的毕业生盲目自信，好高骛远、浮躁自满；有的则畏首畏尾、妄自菲薄，充满自卑；有的喜欢跟周围同学进行盲目攀比，以别人的就业标准来给自己定位，没有考虑自身条件和职业特点，从众心理强，追逐热门；还有的毕业生在求职就业时，焦虑不安、抑郁，对父母与老师过分依赖，从而忽视了自己的个性特征与自我创造性。</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一、大学生就业观念存在的误区</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63140"/>
            <a:ext cx="6943090" cy="215328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（三）大学生自我评价误区</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有的大学生有着高学历“情结”，认为学历越高工作越好找，人生价值的体现也会越大，因而醉心于考研、读博、出国留学等，但却没有考虑过这种选择能否实现、是否适合自己。有的大学生还认为“城市越大个人前途就越辉煌”“大学生毕业就得坐办公室”，因此就业时挑三拣四、瞻前顾后，导致错失就业良机。</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2" name="直接连接符 1"/>
          <p:cNvCxnSpPr/>
          <p:nvPr>
            <p:custDataLst>
              <p:tags r:id="rId4"/>
            </p:custDataLst>
          </p:nvPr>
        </p:nvCxnSpPr>
        <p:spPr>
          <a:xfrm>
            <a:off x="649644" y="2401784"/>
            <a:ext cx="7045673"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5"/>
            </p:custDataLst>
          </p:nvPr>
        </p:nvSpPr>
        <p:spPr>
          <a:xfrm>
            <a:off x="1838960" y="3560445"/>
            <a:ext cx="1408430" cy="518795"/>
          </a:xfrm>
          <a:prstGeom prst="rect">
            <a:avLst/>
          </a:prstGeom>
          <a:noFill/>
        </p:spPr>
        <p:txBody>
          <a:bodyPr wrap="square" lIns="0" tIns="0" rIns="0" bIns="0" rtlCol="0" anchor="b">
            <a:noAutofit/>
          </a:bodyPr>
          <a:lstStyle/>
          <a:p>
            <a:pPr algn="ctr">
              <a:spcBef>
                <a:spcPct val="0"/>
              </a:spcBef>
              <a:spcAft>
                <a:spcPct val="0"/>
              </a:spcAft>
            </a:pPr>
            <a:r>
              <a:rPr lang="zh-CN" altLang="en-US" sz="1800" b="1">
                <a:solidFill>
                  <a:srgbClr val="1B4367"/>
                </a:solidFill>
                <a:latin typeface="+mn-ea"/>
                <a:cs typeface="+mn-ea"/>
              </a:rPr>
              <a:t>应对自我认知误区的方法</a:t>
            </a:r>
            <a:endParaRPr lang="zh-CN" altLang="en-US" sz="1800" b="1">
              <a:solidFill>
                <a:srgbClr val="1B4367"/>
              </a:solidFill>
              <a:latin typeface="+mn-ea"/>
              <a:cs typeface="+mn-ea"/>
            </a:endParaRPr>
          </a:p>
        </p:txBody>
      </p:sp>
      <p:sp>
        <p:nvSpPr>
          <p:cNvPr id="7" name="任意多边形: 形状 36"/>
          <p:cNvSpPr/>
          <p:nvPr>
            <p:custDataLst>
              <p:tags r:id="rId6"/>
            </p:custDataLst>
          </p:nvPr>
        </p:nvSpPr>
        <p:spPr>
          <a:xfrm>
            <a:off x="1869515"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bg2">
              <a:lumMod val="10000"/>
            </a:schemeClr>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9" name="任意多边形: 形状 38"/>
          <p:cNvSpPr/>
          <p:nvPr>
            <p:custDataLst>
              <p:tags r:id="rId7"/>
            </p:custDataLst>
          </p:nvPr>
        </p:nvSpPr>
        <p:spPr>
          <a:xfrm>
            <a:off x="2017957"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solidFill>
            <a:srgbClr val="1B4367"/>
          </a:soli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dirty="0">
                <a:solidFill>
                  <a:schemeClr val="lt1">
                    <a:lumMod val="100000"/>
                  </a:schemeClr>
                </a:solidFill>
                <a:latin typeface="+mn-ea"/>
                <a:cs typeface="+mn-ea"/>
                <a:sym typeface="+mn-ea"/>
              </a:rPr>
              <a:t>01</a:t>
            </a:r>
            <a:endParaRPr lang="en-US" altLang="zh-CN" sz="2005" b="1" dirty="0">
              <a:solidFill>
                <a:schemeClr val="lt1">
                  <a:lumMod val="100000"/>
                </a:schemeClr>
              </a:solidFill>
              <a:latin typeface="+mn-ea"/>
              <a:cs typeface="+mn-ea"/>
              <a:sym typeface="+mn-ea"/>
            </a:endParaRPr>
          </a:p>
        </p:txBody>
      </p:sp>
      <p:sp>
        <p:nvSpPr>
          <p:cNvPr id="10" name="任意多边形: 形状 36"/>
          <p:cNvSpPr/>
          <p:nvPr>
            <p:custDataLst>
              <p:tags r:id="rId8"/>
            </p:custDataLst>
          </p:nvPr>
        </p:nvSpPr>
        <p:spPr>
          <a:xfrm>
            <a:off x="3718143"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lumMod val="50000"/>
            </a:schemeClr>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15" name="任意多边形: 形状 38"/>
          <p:cNvSpPr/>
          <p:nvPr>
            <p:custDataLst>
              <p:tags r:id="rId9"/>
            </p:custDataLst>
          </p:nvPr>
        </p:nvSpPr>
        <p:spPr>
          <a:xfrm>
            <a:off x="3866585"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solidFill>
            <a:srgbClr val="843C0B"/>
          </a:soli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a:solidFill>
                  <a:schemeClr val="lt1">
                    <a:lumMod val="100000"/>
                  </a:schemeClr>
                </a:solidFill>
                <a:latin typeface="+mn-ea"/>
                <a:cs typeface="+mn-ea"/>
                <a:sym typeface="+mn-ea"/>
              </a:rPr>
              <a:t>02</a:t>
            </a:r>
            <a:endParaRPr lang="en-US" altLang="zh-CN" sz="2005" b="1">
              <a:solidFill>
                <a:schemeClr val="lt1">
                  <a:lumMod val="100000"/>
                </a:schemeClr>
              </a:solidFill>
              <a:latin typeface="+mn-ea"/>
              <a:cs typeface="+mn-ea"/>
              <a:sym typeface="+mn-ea"/>
            </a:endParaRPr>
          </a:p>
        </p:txBody>
      </p:sp>
      <p:sp>
        <p:nvSpPr>
          <p:cNvPr id="29" name="任意多边形: 形状 36"/>
          <p:cNvSpPr/>
          <p:nvPr>
            <p:custDataLst>
              <p:tags r:id="rId10"/>
            </p:custDataLst>
          </p:nvPr>
        </p:nvSpPr>
        <p:spPr>
          <a:xfrm>
            <a:off x="5566771"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31" name="任意多边形: 形状 38"/>
          <p:cNvSpPr/>
          <p:nvPr>
            <p:custDataLst>
              <p:tags r:id="rId11"/>
            </p:custDataLst>
          </p:nvPr>
        </p:nvSpPr>
        <p:spPr>
          <a:xfrm>
            <a:off x="5715212"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dirty="0">
                <a:solidFill>
                  <a:schemeClr val="lt1">
                    <a:lumMod val="100000"/>
                  </a:schemeClr>
                </a:solidFill>
                <a:latin typeface="+mn-ea"/>
                <a:cs typeface="+mn-ea"/>
                <a:sym typeface="+mn-ea"/>
              </a:rPr>
              <a:t>03</a:t>
            </a:r>
            <a:endParaRPr lang="en-US" altLang="zh-CN" sz="2005" b="1" dirty="0">
              <a:solidFill>
                <a:schemeClr val="lt1">
                  <a:lumMod val="100000"/>
                </a:schemeClr>
              </a:solidFill>
              <a:latin typeface="+mn-ea"/>
              <a:cs typeface="+mn-ea"/>
              <a:sym typeface="+mn-ea"/>
            </a:endParaRPr>
          </a:p>
        </p:txBody>
      </p:sp>
      <p:sp>
        <p:nvSpPr>
          <p:cNvPr id="23" name="矩形 22"/>
          <p:cNvSpPr/>
          <p:nvPr>
            <p:custDataLst>
              <p:tags r:id="rId12"/>
            </p:custDataLst>
          </p:nvPr>
        </p:nvSpPr>
        <p:spPr>
          <a:xfrm>
            <a:off x="3711575" y="3527425"/>
            <a:ext cx="1387475" cy="55181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843C0B"/>
                </a:solidFill>
                <a:latin typeface="+mn-ea"/>
                <a:cs typeface="+mn-ea"/>
              </a:rPr>
              <a:t>应对就业心理误区的方法</a:t>
            </a:r>
            <a:endParaRPr lang="zh-CN" altLang="en-US" sz="1800" b="1">
              <a:solidFill>
                <a:srgbClr val="843C0B"/>
              </a:solidFill>
              <a:latin typeface="+mn-ea"/>
              <a:cs typeface="+mn-ea"/>
            </a:endParaRPr>
          </a:p>
        </p:txBody>
      </p:sp>
      <p:sp>
        <p:nvSpPr>
          <p:cNvPr id="25" name="矩形 24"/>
          <p:cNvSpPr/>
          <p:nvPr>
            <p:custDataLst>
              <p:tags r:id="rId13"/>
            </p:custDataLst>
          </p:nvPr>
        </p:nvSpPr>
        <p:spPr>
          <a:xfrm>
            <a:off x="5553710" y="3527425"/>
            <a:ext cx="1456690" cy="55181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B8B8B8"/>
                </a:solidFill>
                <a:latin typeface="+mn-ea"/>
                <a:cs typeface="+mn-ea"/>
              </a:rPr>
              <a:t>应对自我评价误区的方法</a:t>
            </a:r>
            <a:endParaRPr lang="zh-CN" altLang="en-US" sz="1800" b="1">
              <a:solidFill>
                <a:srgbClr val="B8B8B8"/>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00455" y="2131060"/>
            <a:ext cx="6943090" cy="243395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（一）应对自我认知误区的方法</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客观、全面地了解和评析自己、认识自己，从客观实际出发，实事求是做好职业定位，多务实少幻想。一是要“知己”，对自己有客观的认识和正确的评价，认清现实，主观愿望与客观实际一致。二是职业方向定位要清晰，职业方向与目标必须符合自己的情况才能“恰如其分”，避免盲目就业。走出自我认知的误区，关键在于要有“自知之明”。</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303780"/>
            <a:ext cx="6943090" cy="212153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（二）应对就业心理误区的方法</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心理误区的存在，主要是毕业生自身的心理不稳定，应增强自身的心理素质。要增强心理素质，首先要有积极面对各种困难和挫折的心理准备，也要根据具体情况调适自己的职业目标；既要有“天生我材必有用”的自信，又要有一步一个脚印、从平凡岗位做起的心理准备，同时要积极使用自我调节方式。</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303780"/>
            <a:ext cx="6943090" cy="212153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（三）应对自我评价误区的方法</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选择适合自己的职业，端正价值取向。大学生就业应善于审时度势，树立正确的价值取向，将职业是否适合自己、是否最有利于个人未来发展等作为主要考虑的因素，不要被单位的名气、规模、效益、地域位置等问题困扰，摆正心态，敢于实践，勇于拼搏，主动适应竞争社会的法则。</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2115185" y="1517015"/>
            <a:ext cx="521081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77470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179762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179444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335280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2596515" y="1833880"/>
            <a:ext cx="4348480" cy="2528570"/>
          </a:xfrm>
          <a:prstGeom prst="rect">
            <a:avLst/>
          </a:prstGeom>
          <a:noFill/>
          <a:ln w="9525">
            <a:noFill/>
            <a:miter lim="800000"/>
          </a:ln>
          <a:effectLst/>
        </p:spPr>
        <p:txBody>
          <a:bodyPr wrap="square">
            <a:noAutofit/>
          </a:bodyPr>
          <a:p>
            <a:pPr algn="just">
              <a:lnSpc>
                <a:spcPct val="150000"/>
              </a:lnSpc>
              <a:spcBef>
                <a:spcPct val="25000"/>
              </a:spcBef>
              <a:buClrTx/>
              <a:buSzTx/>
              <a:buFontTx/>
              <a:buNone/>
            </a:pPr>
            <a:r>
              <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      毕业生小王凭借自己的努力和自身的势力进入了一家知名企业，让周围同学羡慕，但是没过几个月 ，就传来了他辞职的消息，他的解释是自己被分到了最苦最累的车间，平时做得比别人多，挣得确一样多，待遇不公。</a:t>
            </a:r>
            <a:endPar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32723b79-b8e0-4fee-8f84-5c38c7aaaab2"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flipH="1">
            <a:off x="7362190" y="2971165"/>
            <a:ext cx="1467828" cy="2269465"/>
            <a:chOff x="3947884" y="1130300"/>
            <a:chExt cx="3217637" cy="4975534"/>
          </a:xfrm>
        </p:grpSpPr>
        <p:sp>
          <p:nvSpPr>
            <p:cNvPr id="15" name="i$ļïdè"/>
            <p:cNvSpPr/>
            <p:nvPr/>
          </p:nvSpPr>
          <p:spPr bwMode="auto">
            <a:xfrm>
              <a:off x="6003942" y="1879426"/>
              <a:ext cx="1161579" cy="2346763"/>
            </a:xfrm>
            <a:custGeom>
              <a:avLst/>
              <a:gdLst>
                <a:gd name="T0" fmla="*/ 232 w 936"/>
                <a:gd name="T1" fmla="*/ 163 h 1896"/>
                <a:gd name="T2" fmla="*/ 29 w 936"/>
                <a:gd name="T3" fmla="*/ 1735 h 1896"/>
                <a:gd name="T4" fmla="*/ 97 w 936"/>
                <a:gd name="T5" fmla="*/ 1894 h 1896"/>
                <a:gd name="T6" fmla="*/ 355 w 936"/>
                <a:gd name="T7" fmla="*/ 0 h 1896"/>
                <a:gd name="T8" fmla="*/ 232 w 936"/>
                <a:gd name="T9" fmla="*/ 163 h 1896"/>
              </a:gdLst>
              <a:ahLst/>
              <a:cxnLst>
                <a:cxn ang="0">
                  <a:pos x="T0" y="T1"/>
                </a:cxn>
                <a:cxn ang="0">
                  <a:pos x="T2" y="T3"/>
                </a:cxn>
                <a:cxn ang="0">
                  <a:pos x="T4" y="T5"/>
                </a:cxn>
                <a:cxn ang="0">
                  <a:pos x="T6" y="T7"/>
                </a:cxn>
                <a:cxn ang="0">
                  <a:pos x="T8" y="T9"/>
                </a:cxn>
              </a:cxnLst>
              <a:rect l="0" t="0" r="r" b="b"/>
              <a:pathLst>
                <a:path w="936" h="1896">
                  <a:moveTo>
                    <a:pt x="232" y="163"/>
                  </a:moveTo>
                  <a:cubicBezTo>
                    <a:pt x="232" y="163"/>
                    <a:pt x="731" y="1191"/>
                    <a:pt x="29" y="1735"/>
                  </a:cubicBezTo>
                  <a:cubicBezTo>
                    <a:pt x="29" y="1735"/>
                    <a:pt x="0" y="1892"/>
                    <a:pt x="97" y="1894"/>
                  </a:cubicBezTo>
                  <a:cubicBezTo>
                    <a:pt x="193" y="1896"/>
                    <a:pt x="936" y="1337"/>
                    <a:pt x="355" y="0"/>
                  </a:cubicBezTo>
                  <a:cubicBezTo>
                    <a:pt x="355" y="0"/>
                    <a:pt x="264" y="20"/>
                    <a:pt x="232" y="163"/>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 name="iSļîḍê"/>
            <p:cNvSpPr/>
            <p:nvPr/>
          </p:nvSpPr>
          <p:spPr bwMode="auto">
            <a:xfrm>
              <a:off x="6056119" y="1500514"/>
              <a:ext cx="418666" cy="607500"/>
            </a:xfrm>
            <a:custGeom>
              <a:avLst/>
              <a:gdLst>
                <a:gd name="T0" fmla="*/ 313 w 337"/>
                <a:gd name="T1" fmla="*/ 306 h 491"/>
                <a:gd name="T2" fmla="*/ 241 w 337"/>
                <a:gd name="T3" fmla="*/ 437 h 491"/>
                <a:gd name="T4" fmla="*/ 73 w 337"/>
                <a:gd name="T5" fmla="*/ 288 h 491"/>
                <a:gd name="T6" fmla="*/ 54 w 337"/>
                <a:gd name="T7" fmla="*/ 114 h 491"/>
                <a:gd name="T8" fmla="*/ 124 w 337"/>
                <a:gd name="T9" fmla="*/ 230 h 491"/>
                <a:gd name="T10" fmla="*/ 173 w 337"/>
                <a:gd name="T11" fmla="*/ 60 h 491"/>
                <a:gd name="T12" fmla="*/ 198 w 337"/>
                <a:gd name="T13" fmla="*/ 247 h 491"/>
                <a:gd name="T14" fmla="*/ 249 w 337"/>
                <a:gd name="T15" fmla="*/ 181 h 491"/>
                <a:gd name="T16" fmla="*/ 298 w 337"/>
                <a:gd name="T17" fmla="*/ 71 h 491"/>
                <a:gd name="T18" fmla="*/ 313 w 337"/>
                <a:gd name="T19" fmla="*/ 306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491">
                  <a:moveTo>
                    <a:pt x="313" y="306"/>
                  </a:moveTo>
                  <a:cubicBezTo>
                    <a:pt x="313" y="306"/>
                    <a:pt x="302" y="416"/>
                    <a:pt x="241" y="437"/>
                  </a:cubicBezTo>
                  <a:cubicBezTo>
                    <a:pt x="78" y="491"/>
                    <a:pt x="56" y="338"/>
                    <a:pt x="73" y="288"/>
                  </a:cubicBezTo>
                  <a:cubicBezTo>
                    <a:pt x="90" y="238"/>
                    <a:pt x="0" y="107"/>
                    <a:pt x="54" y="114"/>
                  </a:cubicBezTo>
                  <a:cubicBezTo>
                    <a:pt x="108" y="122"/>
                    <a:pt x="124" y="230"/>
                    <a:pt x="124" y="230"/>
                  </a:cubicBezTo>
                  <a:cubicBezTo>
                    <a:pt x="128" y="180"/>
                    <a:pt x="121" y="0"/>
                    <a:pt x="173" y="60"/>
                  </a:cubicBezTo>
                  <a:cubicBezTo>
                    <a:pt x="224" y="121"/>
                    <a:pt x="198" y="247"/>
                    <a:pt x="198" y="247"/>
                  </a:cubicBezTo>
                  <a:cubicBezTo>
                    <a:pt x="198" y="247"/>
                    <a:pt x="247" y="276"/>
                    <a:pt x="249" y="181"/>
                  </a:cubicBezTo>
                  <a:cubicBezTo>
                    <a:pt x="252" y="85"/>
                    <a:pt x="261" y="58"/>
                    <a:pt x="298" y="71"/>
                  </a:cubicBezTo>
                  <a:cubicBezTo>
                    <a:pt x="325" y="80"/>
                    <a:pt x="337" y="179"/>
                    <a:pt x="313" y="306"/>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 name="islîḑé"/>
            <p:cNvSpPr/>
            <p:nvPr/>
          </p:nvSpPr>
          <p:spPr bwMode="auto">
            <a:xfrm>
              <a:off x="6170414" y="2059563"/>
              <a:ext cx="131687" cy="154049"/>
            </a:xfrm>
            <a:custGeom>
              <a:avLst/>
              <a:gdLst>
                <a:gd name="T0" fmla="*/ 0 w 106"/>
                <a:gd name="T1" fmla="*/ 54 h 124"/>
                <a:gd name="T2" fmla="*/ 82 w 106"/>
                <a:gd name="T3" fmla="*/ 114 h 124"/>
                <a:gd name="T4" fmla="*/ 53 w 106"/>
                <a:gd name="T5" fmla="*/ 0 h 124"/>
                <a:gd name="T6" fmla="*/ 0 w 106"/>
                <a:gd name="T7" fmla="*/ 54 h 124"/>
              </a:gdLst>
              <a:ahLst/>
              <a:cxnLst>
                <a:cxn ang="0">
                  <a:pos x="T0" y="T1"/>
                </a:cxn>
                <a:cxn ang="0">
                  <a:pos x="T2" y="T3"/>
                </a:cxn>
                <a:cxn ang="0">
                  <a:pos x="T4" y="T5"/>
                </a:cxn>
                <a:cxn ang="0">
                  <a:pos x="T6" y="T7"/>
                </a:cxn>
              </a:cxnLst>
              <a:rect l="0" t="0" r="r" b="b"/>
              <a:pathLst>
                <a:path w="106" h="124">
                  <a:moveTo>
                    <a:pt x="0" y="54"/>
                  </a:moveTo>
                  <a:cubicBezTo>
                    <a:pt x="0" y="54"/>
                    <a:pt x="58" y="124"/>
                    <a:pt x="82" y="114"/>
                  </a:cubicBezTo>
                  <a:cubicBezTo>
                    <a:pt x="106" y="105"/>
                    <a:pt x="53" y="0"/>
                    <a:pt x="53" y="0"/>
                  </a:cubicBezTo>
                  <a:lnTo>
                    <a:pt x="0" y="54"/>
                  </a:lnTo>
                  <a:close/>
                </a:path>
              </a:pathLst>
            </a:custGeom>
            <a:solidFill>
              <a:srgbClr val="8430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 name="i$ļïḓé"/>
            <p:cNvSpPr/>
            <p:nvPr/>
          </p:nvSpPr>
          <p:spPr bwMode="auto">
            <a:xfrm>
              <a:off x="5012562" y="1202355"/>
              <a:ext cx="1480858" cy="1287054"/>
            </a:xfrm>
            <a:custGeom>
              <a:avLst/>
              <a:gdLst>
                <a:gd name="T0" fmla="*/ 91 w 1193"/>
                <a:gd name="T1" fmla="*/ 725 h 1040"/>
                <a:gd name="T2" fmla="*/ 762 w 1193"/>
                <a:gd name="T3" fmla="*/ 927 h 1040"/>
                <a:gd name="T4" fmla="*/ 1102 w 1193"/>
                <a:gd name="T5" fmla="*/ 315 h 1040"/>
                <a:gd name="T6" fmla="*/ 432 w 1193"/>
                <a:gd name="T7" fmla="*/ 114 h 1040"/>
                <a:gd name="T8" fmla="*/ 91 w 1193"/>
                <a:gd name="T9" fmla="*/ 725 h 1040"/>
              </a:gdLst>
              <a:ahLst/>
              <a:cxnLst>
                <a:cxn ang="0">
                  <a:pos x="T0" y="T1"/>
                </a:cxn>
                <a:cxn ang="0">
                  <a:pos x="T2" y="T3"/>
                </a:cxn>
                <a:cxn ang="0">
                  <a:pos x="T4" y="T5"/>
                </a:cxn>
                <a:cxn ang="0">
                  <a:pos x="T6" y="T7"/>
                </a:cxn>
                <a:cxn ang="0">
                  <a:pos x="T8" y="T9"/>
                </a:cxn>
              </a:cxnLst>
              <a:rect l="0" t="0" r="r" b="b"/>
              <a:pathLst>
                <a:path w="1193" h="1040">
                  <a:moveTo>
                    <a:pt x="91" y="725"/>
                  </a:moveTo>
                  <a:cubicBezTo>
                    <a:pt x="183" y="950"/>
                    <a:pt x="483" y="1040"/>
                    <a:pt x="762" y="927"/>
                  </a:cubicBezTo>
                  <a:cubicBezTo>
                    <a:pt x="1041" y="813"/>
                    <a:pt x="1193" y="540"/>
                    <a:pt x="1102" y="315"/>
                  </a:cubicBezTo>
                  <a:cubicBezTo>
                    <a:pt x="1011" y="91"/>
                    <a:pt x="711" y="0"/>
                    <a:pt x="432" y="114"/>
                  </a:cubicBezTo>
                  <a:cubicBezTo>
                    <a:pt x="153" y="227"/>
                    <a:pt x="0" y="501"/>
                    <a:pt x="91" y="725"/>
                  </a:cubicBezTo>
                  <a:close/>
                </a:path>
              </a:pathLst>
            </a:custGeom>
            <a:solidFill>
              <a:srgbClr val="CC666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 name="iş1îḑe"/>
            <p:cNvSpPr/>
            <p:nvPr/>
          </p:nvSpPr>
          <p:spPr bwMode="auto">
            <a:xfrm>
              <a:off x="5784049" y="2263305"/>
              <a:ext cx="273313" cy="135414"/>
            </a:xfrm>
            <a:custGeom>
              <a:avLst/>
              <a:gdLst>
                <a:gd name="T0" fmla="*/ 0 w 220"/>
                <a:gd name="T1" fmla="*/ 110 h 110"/>
                <a:gd name="T2" fmla="*/ 189 w 220"/>
                <a:gd name="T3" fmla="*/ 2 h 110"/>
                <a:gd name="T4" fmla="*/ 220 w 220"/>
                <a:gd name="T5" fmla="*/ 0 h 110"/>
                <a:gd name="T6" fmla="*/ 82 w 220"/>
                <a:gd name="T7" fmla="*/ 90 h 110"/>
                <a:gd name="T8" fmla="*/ 0 w 220"/>
                <a:gd name="T9" fmla="*/ 110 h 110"/>
              </a:gdLst>
              <a:ahLst/>
              <a:cxnLst>
                <a:cxn ang="0">
                  <a:pos x="T0" y="T1"/>
                </a:cxn>
                <a:cxn ang="0">
                  <a:pos x="T2" y="T3"/>
                </a:cxn>
                <a:cxn ang="0">
                  <a:pos x="T4" y="T5"/>
                </a:cxn>
                <a:cxn ang="0">
                  <a:pos x="T6" y="T7"/>
                </a:cxn>
                <a:cxn ang="0">
                  <a:pos x="T8" y="T9"/>
                </a:cxn>
              </a:cxnLst>
              <a:rect l="0" t="0" r="r" b="b"/>
              <a:pathLst>
                <a:path w="220" h="110">
                  <a:moveTo>
                    <a:pt x="0" y="110"/>
                  </a:moveTo>
                  <a:cubicBezTo>
                    <a:pt x="0" y="110"/>
                    <a:pt x="107" y="75"/>
                    <a:pt x="189" y="2"/>
                  </a:cubicBezTo>
                  <a:cubicBezTo>
                    <a:pt x="220" y="0"/>
                    <a:pt x="220" y="0"/>
                    <a:pt x="220" y="0"/>
                  </a:cubicBezTo>
                  <a:cubicBezTo>
                    <a:pt x="220" y="0"/>
                    <a:pt x="196" y="40"/>
                    <a:pt x="82" y="90"/>
                  </a:cubicBezTo>
                  <a:cubicBezTo>
                    <a:pt x="82" y="90"/>
                    <a:pt x="29" y="105"/>
                    <a:pt x="0" y="110"/>
                  </a:cubicBezTo>
                  <a:close/>
                </a:path>
              </a:pathLst>
            </a:custGeom>
            <a:solidFill>
              <a:srgbClr val="511E1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 name="íṡlîḍé"/>
            <p:cNvSpPr/>
            <p:nvPr/>
          </p:nvSpPr>
          <p:spPr bwMode="auto">
            <a:xfrm>
              <a:off x="5500797" y="1194901"/>
              <a:ext cx="253435" cy="238527"/>
            </a:xfrm>
            <a:custGeom>
              <a:avLst/>
              <a:gdLst>
                <a:gd name="T0" fmla="*/ 69 w 205"/>
                <a:gd name="T1" fmla="*/ 193 h 193"/>
                <a:gd name="T2" fmla="*/ 12 w 205"/>
                <a:gd name="T3" fmla="*/ 71 h 193"/>
                <a:gd name="T4" fmla="*/ 130 w 205"/>
                <a:gd name="T5" fmla="*/ 29 h 193"/>
                <a:gd name="T6" fmla="*/ 205 w 205"/>
                <a:gd name="T7" fmla="*/ 171 h 193"/>
                <a:gd name="T8" fmla="*/ 69 w 205"/>
                <a:gd name="T9" fmla="*/ 193 h 193"/>
              </a:gdLst>
              <a:ahLst/>
              <a:cxnLst>
                <a:cxn ang="0">
                  <a:pos x="T0" y="T1"/>
                </a:cxn>
                <a:cxn ang="0">
                  <a:pos x="T2" y="T3"/>
                </a:cxn>
                <a:cxn ang="0">
                  <a:pos x="T4" y="T5"/>
                </a:cxn>
                <a:cxn ang="0">
                  <a:pos x="T6" y="T7"/>
                </a:cxn>
                <a:cxn ang="0">
                  <a:pos x="T8" y="T9"/>
                </a:cxn>
              </a:cxnLst>
              <a:rect l="0" t="0" r="r" b="b"/>
              <a:pathLst>
                <a:path w="205" h="193">
                  <a:moveTo>
                    <a:pt x="69" y="193"/>
                  </a:moveTo>
                  <a:cubicBezTo>
                    <a:pt x="69" y="193"/>
                    <a:pt x="0" y="82"/>
                    <a:pt x="12" y="71"/>
                  </a:cubicBezTo>
                  <a:cubicBezTo>
                    <a:pt x="24" y="61"/>
                    <a:pt x="110" y="0"/>
                    <a:pt x="130" y="29"/>
                  </a:cubicBezTo>
                  <a:cubicBezTo>
                    <a:pt x="151" y="57"/>
                    <a:pt x="205" y="171"/>
                    <a:pt x="205" y="171"/>
                  </a:cubicBezTo>
                  <a:cubicBezTo>
                    <a:pt x="205" y="171"/>
                    <a:pt x="112" y="173"/>
                    <a:pt x="69" y="193"/>
                  </a:cubicBezTo>
                  <a:close/>
                </a:path>
              </a:pathLst>
            </a:custGeom>
            <a:solidFill>
              <a:srgbClr val="CC666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 name="îSľîḑè"/>
            <p:cNvSpPr/>
            <p:nvPr/>
          </p:nvSpPr>
          <p:spPr bwMode="auto">
            <a:xfrm>
              <a:off x="5837469" y="1130300"/>
              <a:ext cx="188834" cy="183865"/>
            </a:xfrm>
            <a:custGeom>
              <a:avLst/>
              <a:gdLst>
                <a:gd name="T0" fmla="*/ 31 w 152"/>
                <a:gd name="T1" fmla="*/ 123 h 149"/>
                <a:gd name="T2" fmla="*/ 11 w 152"/>
                <a:gd name="T3" fmla="*/ 30 h 149"/>
                <a:gd name="T4" fmla="*/ 98 w 152"/>
                <a:gd name="T5" fmla="*/ 17 h 149"/>
                <a:gd name="T6" fmla="*/ 152 w 152"/>
                <a:gd name="T7" fmla="*/ 149 h 149"/>
                <a:gd name="T8" fmla="*/ 31 w 152"/>
                <a:gd name="T9" fmla="*/ 123 h 149"/>
              </a:gdLst>
              <a:ahLst/>
              <a:cxnLst>
                <a:cxn ang="0">
                  <a:pos x="T0" y="T1"/>
                </a:cxn>
                <a:cxn ang="0">
                  <a:pos x="T2" y="T3"/>
                </a:cxn>
                <a:cxn ang="0">
                  <a:pos x="T4" y="T5"/>
                </a:cxn>
                <a:cxn ang="0">
                  <a:pos x="T6" y="T7"/>
                </a:cxn>
                <a:cxn ang="0">
                  <a:pos x="T8" y="T9"/>
                </a:cxn>
              </a:cxnLst>
              <a:rect l="0" t="0" r="r" b="b"/>
              <a:pathLst>
                <a:path w="152" h="149">
                  <a:moveTo>
                    <a:pt x="31" y="123"/>
                  </a:moveTo>
                  <a:cubicBezTo>
                    <a:pt x="31" y="123"/>
                    <a:pt x="0" y="40"/>
                    <a:pt x="11" y="30"/>
                  </a:cubicBezTo>
                  <a:cubicBezTo>
                    <a:pt x="21" y="20"/>
                    <a:pt x="85" y="0"/>
                    <a:pt x="98" y="17"/>
                  </a:cubicBezTo>
                  <a:cubicBezTo>
                    <a:pt x="112" y="35"/>
                    <a:pt x="152" y="149"/>
                    <a:pt x="152" y="149"/>
                  </a:cubicBezTo>
                  <a:cubicBezTo>
                    <a:pt x="152" y="149"/>
                    <a:pt x="66" y="123"/>
                    <a:pt x="31" y="123"/>
                  </a:cubicBezTo>
                  <a:close/>
                </a:path>
              </a:pathLst>
            </a:custGeom>
            <a:solidFill>
              <a:srgbClr val="CC666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 name="ïṧḻïdê"/>
            <p:cNvSpPr/>
            <p:nvPr/>
          </p:nvSpPr>
          <p:spPr bwMode="auto">
            <a:xfrm>
              <a:off x="5047347" y="1469457"/>
              <a:ext cx="212439" cy="243497"/>
            </a:xfrm>
            <a:custGeom>
              <a:avLst/>
              <a:gdLst>
                <a:gd name="T0" fmla="*/ 77 w 171"/>
                <a:gd name="T1" fmla="*/ 197 h 197"/>
                <a:gd name="T2" fmla="*/ 4 w 171"/>
                <a:gd name="T3" fmla="*/ 84 h 197"/>
                <a:gd name="T4" fmla="*/ 108 w 171"/>
                <a:gd name="T5" fmla="*/ 4 h 197"/>
                <a:gd name="T6" fmla="*/ 171 w 171"/>
                <a:gd name="T7" fmla="*/ 91 h 197"/>
                <a:gd name="T8" fmla="*/ 77 w 171"/>
                <a:gd name="T9" fmla="*/ 197 h 197"/>
              </a:gdLst>
              <a:ahLst/>
              <a:cxnLst>
                <a:cxn ang="0">
                  <a:pos x="T0" y="T1"/>
                </a:cxn>
                <a:cxn ang="0">
                  <a:pos x="T2" y="T3"/>
                </a:cxn>
                <a:cxn ang="0">
                  <a:pos x="T4" y="T5"/>
                </a:cxn>
                <a:cxn ang="0">
                  <a:pos x="T6" y="T7"/>
                </a:cxn>
                <a:cxn ang="0">
                  <a:pos x="T8" y="T9"/>
                </a:cxn>
              </a:cxnLst>
              <a:rect l="0" t="0" r="r" b="b"/>
              <a:pathLst>
                <a:path w="171" h="197">
                  <a:moveTo>
                    <a:pt x="77" y="197"/>
                  </a:moveTo>
                  <a:cubicBezTo>
                    <a:pt x="77" y="197"/>
                    <a:pt x="8" y="109"/>
                    <a:pt x="4" y="84"/>
                  </a:cubicBezTo>
                  <a:cubicBezTo>
                    <a:pt x="0" y="59"/>
                    <a:pt x="78" y="7"/>
                    <a:pt x="108" y="4"/>
                  </a:cubicBezTo>
                  <a:cubicBezTo>
                    <a:pt x="137" y="0"/>
                    <a:pt x="171" y="91"/>
                    <a:pt x="171" y="91"/>
                  </a:cubicBezTo>
                  <a:lnTo>
                    <a:pt x="77" y="197"/>
                  </a:lnTo>
                  <a:close/>
                </a:path>
              </a:pathLst>
            </a:custGeom>
            <a:solidFill>
              <a:srgbClr val="CC666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3" name="ïṥľïḋè"/>
            <p:cNvSpPr/>
            <p:nvPr/>
          </p:nvSpPr>
          <p:spPr bwMode="auto">
            <a:xfrm>
              <a:off x="5316932" y="1325346"/>
              <a:ext cx="159018" cy="149080"/>
            </a:xfrm>
            <a:custGeom>
              <a:avLst/>
              <a:gdLst>
                <a:gd name="T0" fmla="*/ 35 w 128"/>
                <a:gd name="T1" fmla="*/ 120 h 120"/>
                <a:gd name="T2" fmla="*/ 14 w 128"/>
                <a:gd name="T3" fmla="*/ 40 h 120"/>
                <a:gd name="T4" fmla="*/ 92 w 128"/>
                <a:gd name="T5" fmla="*/ 8 h 120"/>
                <a:gd name="T6" fmla="*/ 128 w 128"/>
                <a:gd name="T7" fmla="*/ 61 h 120"/>
                <a:gd name="T8" fmla="*/ 35 w 128"/>
                <a:gd name="T9" fmla="*/ 120 h 120"/>
              </a:gdLst>
              <a:ahLst/>
              <a:cxnLst>
                <a:cxn ang="0">
                  <a:pos x="T0" y="T1"/>
                </a:cxn>
                <a:cxn ang="0">
                  <a:pos x="T2" y="T3"/>
                </a:cxn>
                <a:cxn ang="0">
                  <a:pos x="T4" y="T5"/>
                </a:cxn>
                <a:cxn ang="0">
                  <a:pos x="T6" y="T7"/>
                </a:cxn>
                <a:cxn ang="0">
                  <a:pos x="T8" y="T9"/>
                </a:cxn>
              </a:cxnLst>
              <a:rect l="0" t="0" r="r" b="b"/>
              <a:pathLst>
                <a:path w="128" h="120">
                  <a:moveTo>
                    <a:pt x="35" y="120"/>
                  </a:moveTo>
                  <a:cubicBezTo>
                    <a:pt x="35" y="120"/>
                    <a:pt x="0" y="61"/>
                    <a:pt x="14" y="40"/>
                  </a:cubicBezTo>
                  <a:cubicBezTo>
                    <a:pt x="21" y="29"/>
                    <a:pt x="86" y="0"/>
                    <a:pt x="92" y="8"/>
                  </a:cubicBezTo>
                  <a:cubicBezTo>
                    <a:pt x="98" y="16"/>
                    <a:pt x="128" y="61"/>
                    <a:pt x="128" y="61"/>
                  </a:cubicBezTo>
                  <a:lnTo>
                    <a:pt x="35" y="120"/>
                  </a:lnTo>
                  <a:close/>
                </a:path>
              </a:pathLst>
            </a:custGeom>
            <a:solidFill>
              <a:srgbClr val="CC666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5" name="íṡļiḓe"/>
            <p:cNvSpPr/>
            <p:nvPr/>
          </p:nvSpPr>
          <p:spPr bwMode="auto">
            <a:xfrm>
              <a:off x="5903312" y="2145284"/>
              <a:ext cx="120506" cy="140384"/>
            </a:xfrm>
            <a:custGeom>
              <a:avLst/>
              <a:gdLst>
                <a:gd name="T0" fmla="*/ 0 w 97"/>
                <a:gd name="T1" fmla="*/ 0 h 113"/>
                <a:gd name="T2" fmla="*/ 39 w 97"/>
                <a:gd name="T3" fmla="*/ 89 h 113"/>
                <a:gd name="T4" fmla="*/ 97 w 97"/>
                <a:gd name="T5" fmla="*/ 14 h 113"/>
                <a:gd name="T6" fmla="*/ 0 w 97"/>
                <a:gd name="T7" fmla="*/ 0 h 113"/>
              </a:gdLst>
              <a:ahLst/>
              <a:cxnLst>
                <a:cxn ang="0">
                  <a:pos x="T0" y="T1"/>
                </a:cxn>
                <a:cxn ang="0">
                  <a:pos x="T2" y="T3"/>
                </a:cxn>
                <a:cxn ang="0">
                  <a:pos x="T4" y="T5"/>
                </a:cxn>
                <a:cxn ang="0">
                  <a:pos x="T6" y="T7"/>
                </a:cxn>
              </a:cxnLst>
              <a:rect l="0" t="0" r="r" b="b"/>
              <a:pathLst>
                <a:path w="97" h="113">
                  <a:moveTo>
                    <a:pt x="0" y="0"/>
                  </a:moveTo>
                  <a:cubicBezTo>
                    <a:pt x="0" y="0"/>
                    <a:pt x="7" y="64"/>
                    <a:pt x="39" y="89"/>
                  </a:cubicBezTo>
                  <a:cubicBezTo>
                    <a:pt x="71" y="113"/>
                    <a:pt x="97" y="14"/>
                    <a:pt x="97" y="14"/>
                  </a:cubicBezTo>
                  <a:lnTo>
                    <a:pt x="0" y="0"/>
                  </a:lnTo>
                  <a:close/>
                </a:path>
              </a:pathLst>
            </a:custGeom>
            <a:solidFill>
              <a:srgbClr val="8430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7" name="iśľîḍe"/>
            <p:cNvSpPr/>
            <p:nvPr/>
          </p:nvSpPr>
          <p:spPr bwMode="auto">
            <a:xfrm>
              <a:off x="6067300" y="1919180"/>
              <a:ext cx="50936" cy="70813"/>
            </a:xfrm>
            <a:custGeom>
              <a:avLst/>
              <a:gdLst>
                <a:gd name="T0" fmla="*/ 35 w 41"/>
                <a:gd name="T1" fmla="*/ 23 h 57"/>
                <a:gd name="T2" fmla="*/ 31 w 41"/>
                <a:gd name="T3" fmla="*/ 54 h 57"/>
                <a:gd name="T4" fmla="*/ 6 w 41"/>
                <a:gd name="T5" fmla="*/ 35 h 57"/>
                <a:gd name="T6" fmla="*/ 10 w 41"/>
                <a:gd name="T7" fmla="*/ 3 h 57"/>
                <a:gd name="T8" fmla="*/ 35 w 41"/>
                <a:gd name="T9" fmla="*/ 23 h 57"/>
              </a:gdLst>
              <a:ahLst/>
              <a:cxnLst>
                <a:cxn ang="0">
                  <a:pos x="T0" y="T1"/>
                </a:cxn>
                <a:cxn ang="0">
                  <a:pos x="T2" y="T3"/>
                </a:cxn>
                <a:cxn ang="0">
                  <a:pos x="T4" y="T5"/>
                </a:cxn>
                <a:cxn ang="0">
                  <a:pos x="T6" y="T7"/>
                </a:cxn>
                <a:cxn ang="0">
                  <a:pos x="T8" y="T9"/>
                </a:cxn>
              </a:cxnLst>
              <a:rect l="0" t="0" r="r" b="b"/>
              <a:pathLst>
                <a:path w="41" h="57">
                  <a:moveTo>
                    <a:pt x="35" y="23"/>
                  </a:moveTo>
                  <a:cubicBezTo>
                    <a:pt x="41" y="37"/>
                    <a:pt x="39" y="51"/>
                    <a:pt x="31" y="54"/>
                  </a:cubicBezTo>
                  <a:cubicBezTo>
                    <a:pt x="23" y="57"/>
                    <a:pt x="12" y="49"/>
                    <a:pt x="6" y="35"/>
                  </a:cubicBezTo>
                  <a:cubicBezTo>
                    <a:pt x="0" y="20"/>
                    <a:pt x="2" y="6"/>
                    <a:pt x="10" y="3"/>
                  </a:cubicBezTo>
                  <a:cubicBezTo>
                    <a:pt x="18" y="0"/>
                    <a:pt x="29" y="9"/>
                    <a:pt x="35" y="23"/>
                  </a:cubicBezTo>
                  <a:close/>
                </a:path>
              </a:pathLst>
            </a:custGeom>
            <a:solidFill>
              <a:srgbClr val="511E1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8" name="îṩḷïďè"/>
            <p:cNvSpPr/>
            <p:nvPr/>
          </p:nvSpPr>
          <p:spPr bwMode="auto">
            <a:xfrm>
              <a:off x="6233772" y="1852094"/>
              <a:ext cx="50936" cy="70813"/>
            </a:xfrm>
            <a:custGeom>
              <a:avLst/>
              <a:gdLst>
                <a:gd name="T0" fmla="*/ 35 w 41"/>
                <a:gd name="T1" fmla="*/ 22 h 57"/>
                <a:gd name="T2" fmla="*/ 31 w 41"/>
                <a:gd name="T3" fmla="*/ 54 h 57"/>
                <a:gd name="T4" fmla="*/ 6 w 41"/>
                <a:gd name="T5" fmla="*/ 34 h 57"/>
                <a:gd name="T6" fmla="*/ 10 w 41"/>
                <a:gd name="T7" fmla="*/ 3 h 57"/>
                <a:gd name="T8" fmla="*/ 35 w 41"/>
                <a:gd name="T9" fmla="*/ 22 h 57"/>
              </a:gdLst>
              <a:ahLst/>
              <a:cxnLst>
                <a:cxn ang="0">
                  <a:pos x="T0" y="T1"/>
                </a:cxn>
                <a:cxn ang="0">
                  <a:pos x="T2" y="T3"/>
                </a:cxn>
                <a:cxn ang="0">
                  <a:pos x="T4" y="T5"/>
                </a:cxn>
                <a:cxn ang="0">
                  <a:pos x="T6" y="T7"/>
                </a:cxn>
                <a:cxn ang="0">
                  <a:pos x="T8" y="T9"/>
                </a:cxn>
              </a:cxnLst>
              <a:rect l="0" t="0" r="r" b="b"/>
              <a:pathLst>
                <a:path w="41" h="57">
                  <a:moveTo>
                    <a:pt x="35" y="22"/>
                  </a:moveTo>
                  <a:cubicBezTo>
                    <a:pt x="41" y="37"/>
                    <a:pt x="39" y="51"/>
                    <a:pt x="31" y="54"/>
                  </a:cubicBezTo>
                  <a:cubicBezTo>
                    <a:pt x="23" y="57"/>
                    <a:pt x="12" y="48"/>
                    <a:pt x="6" y="34"/>
                  </a:cubicBezTo>
                  <a:cubicBezTo>
                    <a:pt x="0" y="20"/>
                    <a:pt x="2" y="6"/>
                    <a:pt x="10" y="3"/>
                  </a:cubicBezTo>
                  <a:cubicBezTo>
                    <a:pt x="18" y="0"/>
                    <a:pt x="29" y="8"/>
                    <a:pt x="35" y="22"/>
                  </a:cubicBezTo>
                  <a:close/>
                </a:path>
              </a:pathLst>
            </a:custGeom>
            <a:solidFill>
              <a:srgbClr val="511E1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9" name="iṥḷídê"/>
            <p:cNvSpPr/>
            <p:nvPr/>
          </p:nvSpPr>
          <p:spPr bwMode="auto">
            <a:xfrm>
              <a:off x="6010153" y="1541512"/>
              <a:ext cx="323006" cy="320521"/>
            </a:xfrm>
            <a:custGeom>
              <a:avLst/>
              <a:gdLst>
                <a:gd name="T0" fmla="*/ 236 w 260"/>
                <a:gd name="T1" fmla="*/ 86 h 259"/>
                <a:gd name="T2" fmla="*/ 173 w 260"/>
                <a:gd name="T3" fmla="*/ 235 h 259"/>
                <a:gd name="T4" fmla="*/ 24 w 260"/>
                <a:gd name="T5" fmla="*/ 172 h 259"/>
                <a:gd name="T6" fmla="*/ 87 w 260"/>
                <a:gd name="T7" fmla="*/ 24 h 259"/>
                <a:gd name="T8" fmla="*/ 236 w 260"/>
                <a:gd name="T9" fmla="*/ 86 h 259"/>
              </a:gdLst>
              <a:ahLst/>
              <a:cxnLst>
                <a:cxn ang="0">
                  <a:pos x="T0" y="T1"/>
                </a:cxn>
                <a:cxn ang="0">
                  <a:pos x="T2" y="T3"/>
                </a:cxn>
                <a:cxn ang="0">
                  <a:pos x="T4" y="T5"/>
                </a:cxn>
                <a:cxn ang="0">
                  <a:pos x="T6" y="T7"/>
                </a:cxn>
                <a:cxn ang="0">
                  <a:pos x="T8" y="T9"/>
                </a:cxn>
              </a:cxnLst>
              <a:rect l="0" t="0" r="r" b="b"/>
              <a:pathLst>
                <a:path w="260" h="259">
                  <a:moveTo>
                    <a:pt x="236" y="86"/>
                  </a:moveTo>
                  <a:cubicBezTo>
                    <a:pt x="260" y="145"/>
                    <a:pt x="231" y="211"/>
                    <a:pt x="173" y="235"/>
                  </a:cubicBezTo>
                  <a:cubicBezTo>
                    <a:pt x="114" y="259"/>
                    <a:pt x="48" y="231"/>
                    <a:pt x="24" y="172"/>
                  </a:cubicBezTo>
                  <a:cubicBezTo>
                    <a:pt x="0" y="114"/>
                    <a:pt x="28" y="47"/>
                    <a:pt x="87" y="24"/>
                  </a:cubicBezTo>
                  <a:cubicBezTo>
                    <a:pt x="146" y="0"/>
                    <a:pt x="212" y="28"/>
                    <a:pt x="236" y="86"/>
                  </a:cubicBezTo>
                  <a:close/>
                </a:path>
              </a:pathLst>
            </a:custGeom>
            <a:solidFill>
              <a:srgbClr val="8430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0" name="îśḻiďe"/>
            <p:cNvSpPr/>
            <p:nvPr/>
          </p:nvSpPr>
          <p:spPr bwMode="auto">
            <a:xfrm>
              <a:off x="6049907" y="1531573"/>
              <a:ext cx="300644" cy="316795"/>
            </a:xfrm>
            <a:custGeom>
              <a:avLst/>
              <a:gdLst>
                <a:gd name="T0" fmla="*/ 218 w 242"/>
                <a:gd name="T1" fmla="*/ 89 h 256"/>
                <a:gd name="T2" fmla="*/ 164 w 242"/>
                <a:gd name="T3" fmla="*/ 234 h 256"/>
                <a:gd name="T4" fmla="*/ 23 w 242"/>
                <a:gd name="T5" fmla="*/ 168 h 256"/>
                <a:gd name="T6" fmla="*/ 78 w 242"/>
                <a:gd name="T7" fmla="*/ 22 h 256"/>
                <a:gd name="T8" fmla="*/ 218 w 242"/>
                <a:gd name="T9" fmla="*/ 89 h 256"/>
              </a:gdLst>
              <a:ahLst/>
              <a:cxnLst>
                <a:cxn ang="0">
                  <a:pos x="T0" y="T1"/>
                </a:cxn>
                <a:cxn ang="0">
                  <a:pos x="T2" y="T3"/>
                </a:cxn>
                <a:cxn ang="0">
                  <a:pos x="T4" y="T5"/>
                </a:cxn>
                <a:cxn ang="0">
                  <a:pos x="T6" y="T7"/>
                </a:cxn>
                <a:cxn ang="0">
                  <a:pos x="T8" y="T9"/>
                </a:cxn>
              </a:cxnLst>
              <a:rect l="0" t="0" r="r" b="b"/>
              <a:pathLst>
                <a:path w="242" h="256">
                  <a:moveTo>
                    <a:pt x="218" y="89"/>
                  </a:moveTo>
                  <a:cubicBezTo>
                    <a:pt x="242" y="147"/>
                    <a:pt x="217" y="212"/>
                    <a:pt x="164" y="234"/>
                  </a:cubicBezTo>
                  <a:cubicBezTo>
                    <a:pt x="110" y="256"/>
                    <a:pt x="47" y="226"/>
                    <a:pt x="23" y="168"/>
                  </a:cubicBezTo>
                  <a:cubicBezTo>
                    <a:pt x="0" y="109"/>
                    <a:pt x="24" y="44"/>
                    <a:pt x="78" y="22"/>
                  </a:cubicBezTo>
                  <a:cubicBezTo>
                    <a:pt x="131" y="0"/>
                    <a:pt x="194" y="30"/>
                    <a:pt x="218" y="89"/>
                  </a:cubicBezTo>
                  <a:close/>
                </a:path>
              </a:pathLst>
            </a:custGeom>
            <a:solidFill>
              <a:srgbClr val="D67B7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1" name="îṥ1ïde"/>
            <p:cNvSpPr/>
            <p:nvPr/>
          </p:nvSpPr>
          <p:spPr bwMode="auto">
            <a:xfrm>
              <a:off x="6113267" y="1676925"/>
              <a:ext cx="53421" cy="69571"/>
            </a:xfrm>
            <a:custGeom>
              <a:avLst/>
              <a:gdLst>
                <a:gd name="T0" fmla="*/ 38 w 43"/>
                <a:gd name="T1" fmla="*/ 22 h 56"/>
                <a:gd name="T2" fmla="*/ 32 w 43"/>
                <a:gd name="T3" fmla="*/ 53 h 56"/>
                <a:gd name="T4" fmla="*/ 6 w 43"/>
                <a:gd name="T5" fmla="*/ 35 h 56"/>
                <a:gd name="T6" fmla="*/ 12 w 43"/>
                <a:gd name="T7" fmla="*/ 4 h 56"/>
                <a:gd name="T8" fmla="*/ 38 w 43"/>
                <a:gd name="T9" fmla="*/ 22 h 56"/>
              </a:gdLst>
              <a:ahLst/>
              <a:cxnLst>
                <a:cxn ang="0">
                  <a:pos x="T0" y="T1"/>
                </a:cxn>
                <a:cxn ang="0">
                  <a:pos x="T2" y="T3"/>
                </a:cxn>
                <a:cxn ang="0">
                  <a:pos x="T4" y="T5"/>
                </a:cxn>
                <a:cxn ang="0">
                  <a:pos x="T6" y="T7"/>
                </a:cxn>
                <a:cxn ang="0">
                  <a:pos x="T8" y="T9"/>
                </a:cxn>
              </a:cxnLst>
              <a:rect l="0" t="0" r="r" b="b"/>
              <a:pathLst>
                <a:path w="43" h="56">
                  <a:moveTo>
                    <a:pt x="38" y="22"/>
                  </a:moveTo>
                  <a:cubicBezTo>
                    <a:pt x="43" y="35"/>
                    <a:pt x="40" y="49"/>
                    <a:pt x="32" y="53"/>
                  </a:cubicBezTo>
                  <a:cubicBezTo>
                    <a:pt x="23" y="56"/>
                    <a:pt x="11" y="48"/>
                    <a:pt x="6" y="35"/>
                  </a:cubicBezTo>
                  <a:cubicBezTo>
                    <a:pt x="0" y="21"/>
                    <a:pt x="3" y="7"/>
                    <a:pt x="12" y="4"/>
                  </a:cubicBezTo>
                  <a:cubicBezTo>
                    <a:pt x="21" y="0"/>
                    <a:pt x="32" y="8"/>
                    <a:pt x="38" y="22"/>
                  </a:cubicBezTo>
                  <a:close/>
                </a:path>
              </a:pathLst>
            </a:custGeom>
            <a:solidFill>
              <a:srgbClr val="8430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2" name="ïṩlíḋè"/>
            <p:cNvSpPr/>
            <p:nvPr/>
          </p:nvSpPr>
          <p:spPr bwMode="auto">
            <a:xfrm>
              <a:off x="6242469" y="1625990"/>
              <a:ext cx="53421" cy="68329"/>
            </a:xfrm>
            <a:custGeom>
              <a:avLst/>
              <a:gdLst>
                <a:gd name="T0" fmla="*/ 38 w 43"/>
                <a:gd name="T1" fmla="*/ 22 h 56"/>
                <a:gd name="T2" fmla="*/ 32 w 43"/>
                <a:gd name="T3" fmla="*/ 52 h 56"/>
                <a:gd name="T4" fmla="*/ 6 w 43"/>
                <a:gd name="T5" fmla="*/ 34 h 56"/>
                <a:gd name="T6" fmla="*/ 12 w 43"/>
                <a:gd name="T7" fmla="*/ 4 h 56"/>
                <a:gd name="T8" fmla="*/ 38 w 43"/>
                <a:gd name="T9" fmla="*/ 22 h 56"/>
              </a:gdLst>
              <a:ahLst/>
              <a:cxnLst>
                <a:cxn ang="0">
                  <a:pos x="T0" y="T1"/>
                </a:cxn>
                <a:cxn ang="0">
                  <a:pos x="T2" y="T3"/>
                </a:cxn>
                <a:cxn ang="0">
                  <a:pos x="T4" y="T5"/>
                </a:cxn>
                <a:cxn ang="0">
                  <a:pos x="T6" y="T7"/>
                </a:cxn>
                <a:cxn ang="0">
                  <a:pos x="T8" y="T9"/>
                </a:cxn>
              </a:cxnLst>
              <a:rect l="0" t="0" r="r" b="b"/>
              <a:pathLst>
                <a:path w="43" h="56">
                  <a:moveTo>
                    <a:pt x="38" y="22"/>
                  </a:moveTo>
                  <a:cubicBezTo>
                    <a:pt x="43" y="35"/>
                    <a:pt x="40" y="49"/>
                    <a:pt x="32" y="52"/>
                  </a:cubicBezTo>
                  <a:cubicBezTo>
                    <a:pt x="23" y="56"/>
                    <a:pt x="11" y="48"/>
                    <a:pt x="6" y="34"/>
                  </a:cubicBezTo>
                  <a:cubicBezTo>
                    <a:pt x="0" y="21"/>
                    <a:pt x="3" y="7"/>
                    <a:pt x="12" y="4"/>
                  </a:cubicBezTo>
                  <a:cubicBezTo>
                    <a:pt x="21" y="0"/>
                    <a:pt x="32" y="8"/>
                    <a:pt x="38" y="22"/>
                  </a:cubicBezTo>
                  <a:close/>
                </a:path>
              </a:pathLst>
            </a:custGeom>
            <a:solidFill>
              <a:srgbClr val="8430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3" name="ïsľïḋé"/>
            <p:cNvSpPr/>
            <p:nvPr/>
          </p:nvSpPr>
          <p:spPr bwMode="auto">
            <a:xfrm>
              <a:off x="6202714" y="1274410"/>
              <a:ext cx="209954" cy="187592"/>
            </a:xfrm>
            <a:custGeom>
              <a:avLst/>
              <a:gdLst>
                <a:gd name="T0" fmla="*/ 26 w 169"/>
                <a:gd name="T1" fmla="*/ 43 h 152"/>
                <a:gd name="T2" fmla="*/ 122 w 169"/>
                <a:gd name="T3" fmla="*/ 128 h 152"/>
                <a:gd name="T4" fmla="*/ 161 w 169"/>
                <a:gd name="T5" fmla="*/ 118 h 152"/>
                <a:gd name="T6" fmla="*/ 26 w 169"/>
                <a:gd name="T7" fmla="*/ 3 h 152"/>
                <a:gd name="T8" fmla="*/ 26 w 169"/>
                <a:gd name="T9" fmla="*/ 43 h 152"/>
              </a:gdLst>
              <a:ahLst/>
              <a:cxnLst>
                <a:cxn ang="0">
                  <a:pos x="T0" y="T1"/>
                </a:cxn>
                <a:cxn ang="0">
                  <a:pos x="T2" y="T3"/>
                </a:cxn>
                <a:cxn ang="0">
                  <a:pos x="T4" y="T5"/>
                </a:cxn>
                <a:cxn ang="0">
                  <a:pos x="T6" y="T7"/>
                </a:cxn>
                <a:cxn ang="0">
                  <a:pos x="T8" y="T9"/>
                </a:cxn>
              </a:cxnLst>
              <a:rect l="0" t="0" r="r" b="b"/>
              <a:pathLst>
                <a:path w="169" h="152">
                  <a:moveTo>
                    <a:pt x="26" y="43"/>
                  </a:moveTo>
                  <a:cubicBezTo>
                    <a:pt x="70" y="49"/>
                    <a:pt x="108" y="88"/>
                    <a:pt x="122" y="128"/>
                  </a:cubicBezTo>
                  <a:cubicBezTo>
                    <a:pt x="131" y="152"/>
                    <a:pt x="169" y="142"/>
                    <a:pt x="161" y="118"/>
                  </a:cubicBezTo>
                  <a:cubicBezTo>
                    <a:pt x="139" y="58"/>
                    <a:pt x="89" y="11"/>
                    <a:pt x="26" y="3"/>
                  </a:cubicBezTo>
                  <a:cubicBezTo>
                    <a:pt x="0" y="0"/>
                    <a:pt x="1" y="40"/>
                    <a:pt x="26" y="43"/>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4" name="isļïḑê"/>
            <p:cNvSpPr/>
            <p:nvPr/>
          </p:nvSpPr>
          <p:spPr bwMode="auto">
            <a:xfrm>
              <a:off x="6294647" y="1208567"/>
              <a:ext cx="178896" cy="154049"/>
            </a:xfrm>
            <a:custGeom>
              <a:avLst/>
              <a:gdLst>
                <a:gd name="T0" fmla="*/ 25 w 144"/>
                <a:gd name="T1" fmla="*/ 43 h 125"/>
                <a:gd name="T2" fmla="*/ 97 w 144"/>
                <a:gd name="T3" fmla="*/ 102 h 125"/>
                <a:gd name="T4" fmla="*/ 132 w 144"/>
                <a:gd name="T5" fmla="*/ 82 h 125"/>
                <a:gd name="T6" fmla="*/ 36 w 144"/>
                <a:gd name="T7" fmla="*/ 4 h 125"/>
                <a:gd name="T8" fmla="*/ 25 w 144"/>
                <a:gd name="T9" fmla="*/ 43 h 125"/>
              </a:gdLst>
              <a:ahLst/>
              <a:cxnLst>
                <a:cxn ang="0">
                  <a:pos x="T0" y="T1"/>
                </a:cxn>
                <a:cxn ang="0">
                  <a:pos x="T2" y="T3"/>
                </a:cxn>
                <a:cxn ang="0">
                  <a:pos x="T4" y="T5"/>
                </a:cxn>
                <a:cxn ang="0">
                  <a:pos x="T6" y="T7"/>
                </a:cxn>
                <a:cxn ang="0">
                  <a:pos x="T8" y="T9"/>
                </a:cxn>
              </a:cxnLst>
              <a:rect l="0" t="0" r="r" b="b"/>
              <a:pathLst>
                <a:path w="144" h="125">
                  <a:moveTo>
                    <a:pt x="25" y="43"/>
                  </a:moveTo>
                  <a:cubicBezTo>
                    <a:pt x="59" y="49"/>
                    <a:pt x="82" y="73"/>
                    <a:pt x="97" y="102"/>
                  </a:cubicBezTo>
                  <a:cubicBezTo>
                    <a:pt x="109" y="125"/>
                    <a:pt x="144" y="105"/>
                    <a:pt x="132" y="82"/>
                  </a:cubicBezTo>
                  <a:cubicBezTo>
                    <a:pt x="113" y="45"/>
                    <a:pt x="78" y="12"/>
                    <a:pt x="36" y="4"/>
                  </a:cubicBezTo>
                  <a:cubicBezTo>
                    <a:pt x="11" y="0"/>
                    <a:pt x="0" y="39"/>
                    <a:pt x="25" y="43"/>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5" name="îslîḍé"/>
            <p:cNvSpPr/>
            <p:nvPr/>
          </p:nvSpPr>
          <p:spPr bwMode="auto">
            <a:xfrm>
              <a:off x="4844847" y="1619778"/>
              <a:ext cx="111810" cy="208712"/>
            </a:xfrm>
            <a:custGeom>
              <a:avLst/>
              <a:gdLst>
                <a:gd name="T0" fmla="*/ 46 w 91"/>
                <a:gd name="T1" fmla="*/ 19 h 169"/>
                <a:gd name="T2" fmla="*/ 4 w 91"/>
                <a:gd name="T3" fmla="*/ 133 h 169"/>
                <a:gd name="T4" fmla="*/ 42 w 91"/>
                <a:gd name="T5" fmla="*/ 144 h 169"/>
                <a:gd name="T6" fmla="*/ 74 w 91"/>
                <a:gd name="T7" fmla="*/ 47 h 169"/>
                <a:gd name="T8" fmla="*/ 46 w 91"/>
                <a:gd name="T9" fmla="*/ 19 h 169"/>
              </a:gdLst>
              <a:ahLst/>
              <a:cxnLst>
                <a:cxn ang="0">
                  <a:pos x="T0" y="T1"/>
                </a:cxn>
                <a:cxn ang="0">
                  <a:pos x="T2" y="T3"/>
                </a:cxn>
                <a:cxn ang="0">
                  <a:pos x="T4" y="T5"/>
                </a:cxn>
                <a:cxn ang="0">
                  <a:pos x="T6" y="T7"/>
                </a:cxn>
                <a:cxn ang="0">
                  <a:pos x="T8" y="T9"/>
                </a:cxn>
              </a:cxnLst>
              <a:rect l="0" t="0" r="r" b="b"/>
              <a:pathLst>
                <a:path w="91" h="169">
                  <a:moveTo>
                    <a:pt x="46" y="19"/>
                  </a:moveTo>
                  <a:cubicBezTo>
                    <a:pt x="16" y="51"/>
                    <a:pt x="9" y="92"/>
                    <a:pt x="4" y="133"/>
                  </a:cubicBezTo>
                  <a:cubicBezTo>
                    <a:pt x="0" y="158"/>
                    <a:pt x="39" y="169"/>
                    <a:pt x="42" y="144"/>
                  </a:cubicBezTo>
                  <a:cubicBezTo>
                    <a:pt x="47" y="111"/>
                    <a:pt x="50" y="73"/>
                    <a:pt x="74" y="47"/>
                  </a:cubicBezTo>
                  <a:cubicBezTo>
                    <a:pt x="91" y="28"/>
                    <a:pt x="63" y="0"/>
                    <a:pt x="46" y="19"/>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6" name="iSľíďê"/>
            <p:cNvSpPr/>
            <p:nvPr/>
          </p:nvSpPr>
          <p:spPr bwMode="auto">
            <a:xfrm>
              <a:off x="4762853" y="1581266"/>
              <a:ext cx="121748" cy="221135"/>
            </a:xfrm>
            <a:custGeom>
              <a:avLst/>
              <a:gdLst>
                <a:gd name="T0" fmla="*/ 58 w 98"/>
                <a:gd name="T1" fmla="*/ 15 h 179"/>
                <a:gd name="T2" fmla="*/ 1 w 98"/>
                <a:gd name="T3" fmla="*/ 153 h 179"/>
                <a:gd name="T4" fmla="*/ 41 w 98"/>
                <a:gd name="T5" fmla="*/ 153 h 179"/>
                <a:gd name="T6" fmla="*/ 78 w 98"/>
                <a:gd name="T7" fmla="*/ 50 h 179"/>
                <a:gd name="T8" fmla="*/ 58 w 98"/>
                <a:gd name="T9" fmla="*/ 15 h 179"/>
              </a:gdLst>
              <a:ahLst/>
              <a:cxnLst>
                <a:cxn ang="0">
                  <a:pos x="T0" y="T1"/>
                </a:cxn>
                <a:cxn ang="0">
                  <a:pos x="T2" y="T3"/>
                </a:cxn>
                <a:cxn ang="0">
                  <a:pos x="T4" y="T5"/>
                </a:cxn>
                <a:cxn ang="0">
                  <a:pos x="T6" y="T7"/>
                </a:cxn>
                <a:cxn ang="0">
                  <a:pos x="T8" y="T9"/>
                </a:cxn>
              </a:cxnLst>
              <a:rect l="0" t="0" r="r" b="b"/>
              <a:pathLst>
                <a:path w="98" h="179">
                  <a:moveTo>
                    <a:pt x="58" y="15"/>
                  </a:moveTo>
                  <a:cubicBezTo>
                    <a:pt x="15" y="48"/>
                    <a:pt x="1" y="101"/>
                    <a:pt x="1" y="153"/>
                  </a:cubicBezTo>
                  <a:cubicBezTo>
                    <a:pt x="0" y="179"/>
                    <a:pt x="40" y="179"/>
                    <a:pt x="41" y="153"/>
                  </a:cubicBezTo>
                  <a:cubicBezTo>
                    <a:pt x="41" y="118"/>
                    <a:pt x="47" y="73"/>
                    <a:pt x="78" y="50"/>
                  </a:cubicBezTo>
                  <a:cubicBezTo>
                    <a:pt x="98" y="34"/>
                    <a:pt x="78" y="0"/>
                    <a:pt x="58" y="15"/>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7" name="ïŝľîďé"/>
            <p:cNvSpPr/>
            <p:nvPr/>
          </p:nvSpPr>
          <p:spPr bwMode="auto">
            <a:xfrm>
              <a:off x="5406380" y="2591281"/>
              <a:ext cx="638558" cy="691978"/>
            </a:xfrm>
            <a:custGeom>
              <a:avLst/>
              <a:gdLst>
                <a:gd name="T0" fmla="*/ 131 w 515"/>
                <a:gd name="T1" fmla="*/ 0 h 559"/>
                <a:gd name="T2" fmla="*/ 456 w 515"/>
                <a:gd name="T3" fmla="*/ 295 h 559"/>
                <a:gd name="T4" fmla="*/ 131 w 515"/>
                <a:gd name="T5" fmla="*/ 0 h 559"/>
              </a:gdLst>
              <a:ahLst/>
              <a:cxnLst>
                <a:cxn ang="0">
                  <a:pos x="T0" y="T1"/>
                </a:cxn>
                <a:cxn ang="0">
                  <a:pos x="T2" y="T3"/>
                </a:cxn>
                <a:cxn ang="0">
                  <a:pos x="T4" y="T5"/>
                </a:cxn>
              </a:cxnLst>
              <a:rect l="0" t="0" r="r" b="b"/>
              <a:pathLst>
                <a:path w="515" h="559">
                  <a:moveTo>
                    <a:pt x="131" y="0"/>
                  </a:moveTo>
                  <a:cubicBezTo>
                    <a:pt x="131" y="0"/>
                    <a:pt x="397" y="30"/>
                    <a:pt x="456" y="295"/>
                  </a:cubicBezTo>
                  <a:cubicBezTo>
                    <a:pt x="515" y="559"/>
                    <a:pt x="0" y="81"/>
                    <a:pt x="131" y="0"/>
                  </a:cubicBezTo>
                  <a:close/>
                </a:path>
              </a:pathLst>
            </a:custGeom>
            <a:solidFill>
              <a:srgbClr val="725C2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8" name="işlíḍê"/>
            <p:cNvSpPr/>
            <p:nvPr/>
          </p:nvSpPr>
          <p:spPr bwMode="auto">
            <a:xfrm>
              <a:off x="5027470" y="2572646"/>
              <a:ext cx="1533036" cy="1342960"/>
            </a:xfrm>
            <a:custGeom>
              <a:avLst/>
              <a:gdLst>
                <a:gd name="T0" fmla="*/ 460 w 1236"/>
                <a:gd name="T1" fmla="*/ 80 h 1085"/>
                <a:gd name="T2" fmla="*/ 1089 w 1236"/>
                <a:gd name="T3" fmla="*/ 540 h 1085"/>
                <a:gd name="T4" fmla="*/ 776 w 1236"/>
                <a:gd name="T5" fmla="*/ 1079 h 1085"/>
                <a:gd name="T6" fmla="*/ 357 w 1236"/>
                <a:gd name="T7" fmla="*/ 892 h 1085"/>
                <a:gd name="T8" fmla="*/ 20 w 1236"/>
                <a:gd name="T9" fmla="*/ 473 h 1085"/>
                <a:gd name="T10" fmla="*/ 460 w 1236"/>
                <a:gd name="T11" fmla="*/ 80 h 1085"/>
              </a:gdLst>
              <a:ahLst/>
              <a:cxnLst>
                <a:cxn ang="0">
                  <a:pos x="T0" y="T1"/>
                </a:cxn>
                <a:cxn ang="0">
                  <a:pos x="T2" y="T3"/>
                </a:cxn>
                <a:cxn ang="0">
                  <a:pos x="T4" y="T5"/>
                </a:cxn>
                <a:cxn ang="0">
                  <a:pos x="T6" y="T7"/>
                </a:cxn>
                <a:cxn ang="0">
                  <a:pos x="T8" y="T9"/>
                </a:cxn>
                <a:cxn ang="0">
                  <a:pos x="T10" y="T11"/>
                </a:cxn>
              </a:cxnLst>
              <a:rect l="0" t="0" r="r" b="b"/>
              <a:pathLst>
                <a:path w="1236" h="1085">
                  <a:moveTo>
                    <a:pt x="460" y="80"/>
                  </a:moveTo>
                  <a:cubicBezTo>
                    <a:pt x="460" y="80"/>
                    <a:pt x="942" y="347"/>
                    <a:pt x="1089" y="540"/>
                  </a:cubicBezTo>
                  <a:cubicBezTo>
                    <a:pt x="1236" y="733"/>
                    <a:pt x="912" y="1072"/>
                    <a:pt x="776" y="1079"/>
                  </a:cubicBezTo>
                  <a:cubicBezTo>
                    <a:pt x="640" y="1085"/>
                    <a:pt x="357" y="892"/>
                    <a:pt x="357" y="892"/>
                  </a:cubicBezTo>
                  <a:cubicBezTo>
                    <a:pt x="357" y="892"/>
                    <a:pt x="0" y="640"/>
                    <a:pt x="20" y="473"/>
                  </a:cubicBezTo>
                  <a:cubicBezTo>
                    <a:pt x="40" y="306"/>
                    <a:pt x="255" y="0"/>
                    <a:pt x="460" y="80"/>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9" name="íšḻídé"/>
            <p:cNvSpPr/>
            <p:nvPr/>
          </p:nvSpPr>
          <p:spPr bwMode="auto">
            <a:xfrm>
              <a:off x="4565323" y="2199947"/>
              <a:ext cx="1182699" cy="1844861"/>
            </a:xfrm>
            <a:custGeom>
              <a:avLst/>
              <a:gdLst>
                <a:gd name="T0" fmla="*/ 830 w 954"/>
                <a:gd name="T1" fmla="*/ 1246 h 1490"/>
                <a:gd name="T2" fmla="*/ 847 w 954"/>
                <a:gd name="T3" fmla="*/ 1193 h 1490"/>
                <a:gd name="T4" fmla="*/ 488 w 954"/>
                <a:gd name="T5" fmla="*/ 887 h 1490"/>
                <a:gd name="T6" fmla="*/ 610 w 954"/>
                <a:gd name="T7" fmla="*/ 814 h 1490"/>
                <a:gd name="T8" fmla="*/ 538 w 954"/>
                <a:gd name="T9" fmla="*/ 771 h 1490"/>
                <a:gd name="T10" fmla="*/ 737 w 954"/>
                <a:gd name="T11" fmla="*/ 637 h 1490"/>
                <a:gd name="T12" fmla="*/ 643 w 954"/>
                <a:gd name="T13" fmla="*/ 609 h 1490"/>
                <a:gd name="T14" fmla="*/ 924 w 954"/>
                <a:gd name="T15" fmla="*/ 391 h 1490"/>
                <a:gd name="T16" fmla="*/ 833 w 954"/>
                <a:gd name="T17" fmla="*/ 381 h 1490"/>
                <a:gd name="T18" fmla="*/ 541 w 954"/>
                <a:gd name="T19" fmla="*/ 91 h 1490"/>
                <a:gd name="T20" fmla="*/ 610 w 954"/>
                <a:gd name="T21" fmla="*/ 254 h 1490"/>
                <a:gd name="T22" fmla="*/ 316 w 954"/>
                <a:gd name="T23" fmla="*/ 308 h 1490"/>
                <a:gd name="T24" fmla="*/ 394 w 954"/>
                <a:gd name="T25" fmla="*/ 452 h 1490"/>
                <a:gd name="T26" fmla="*/ 186 w 954"/>
                <a:gd name="T27" fmla="*/ 952 h 1490"/>
                <a:gd name="T28" fmla="*/ 65 w 954"/>
                <a:gd name="T29" fmla="*/ 877 h 1490"/>
                <a:gd name="T30" fmla="*/ 127 w 954"/>
                <a:gd name="T31" fmla="*/ 1039 h 1490"/>
                <a:gd name="T32" fmla="*/ 71 w 954"/>
                <a:gd name="T33" fmla="*/ 1168 h 1490"/>
                <a:gd name="T34" fmla="*/ 211 w 954"/>
                <a:gd name="T35" fmla="*/ 1185 h 1490"/>
                <a:gd name="T36" fmla="*/ 774 w 954"/>
                <a:gd name="T37" fmla="*/ 1349 h 1490"/>
                <a:gd name="T38" fmla="*/ 830 w 954"/>
                <a:gd name="T39" fmla="*/ 12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4" h="1490">
                  <a:moveTo>
                    <a:pt x="830" y="1246"/>
                  </a:moveTo>
                  <a:cubicBezTo>
                    <a:pt x="847" y="1193"/>
                    <a:pt x="847" y="1193"/>
                    <a:pt x="847" y="1193"/>
                  </a:cubicBezTo>
                  <a:cubicBezTo>
                    <a:pt x="847" y="1193"/>
                    <a:pt x="599" y="880"/>
                    <a:pt x="488" y="887"/>
                  </a:cubicBezTo>
                  <a:cubicBezTo>
                    <a:pt x="488" y="887"/>
                    <a:pt x="600" y="849"/>
                    <a:pt x="610" y="814"/>
                  </a:cubicBezTo>
                  <a:cubicBezTo>
                    <a:pt x="620" y="780"/>
                    <a:pt x="538" y="771"/>
                    <a:pt x="538" y="771"/>
                  </a:cubicBezTo>
                  <a:cubicBezTo>
                    <a:pt x="538" y="771"/>
                    <a:pt x="724" y="681"/>
                    <a:pt x="737" y="637"/>
                  </a:cubicBezTo>
                  <a:cubicBezTo>
                    <a:pt x="751" y="593"/>
                    <a:pt x="643" y="609"/>
                    <a:pt x="643" y="609"/>
                  </a:cubicBezTo>
                  <a:cubicBezTo>
                    <a:pt x="643" y="609"/>
                    <a:pt x="939" y="445"/>
                    <a:pt x="924" y="391"/>
                  </a:cubicBezTo>
                  <a:cubicBezTo>
                    <a:pt x="910" y="337"/>
                    <a:pt x="833" y="381"/>
                    <a:pt x="833" y="381"/>
                  </a:cubicBezTo>
                  <a:cubicBezTo>
                    <a:pt x="833" y="381"/>
                    <a:pt x="954" y="0"/>
                    <a:pt x="541" y="91"/>
                  </a:cubicBezTo>
                  <a:cubicBezTo>
                    <a:pt x="541" y="91"/>
                    <a:pt x="493" y="182"/>
                    <a:pt x="610" y="254"/>
                  </a:cubicBezTo>
                  <a:cubicBezTo>
                    <a:pt x="610" y="254"/>
                    <a:pt x="384" y="237"/>
                    <a:pt x="316" y="308"/>
                  </a:cubicBezTo>
                  <a:cubicBezTo>
                    <a:pt x="251" y="376"/>
                    <a:pt x="394" y="452"/>
                    <a:pt x="394" y="452"/>
                  </a:cubicBezTo>
                  <a:cubicBezTo>
                    <a:pt x="394" y="452"/>
                    <a:pt x="88" y="700"/>
                    <a:pt x="186" y="952"/>
                  </a:cubicBezTo>
                  <a:cubicBezTo>
                    <a:pt x="186" y="952"/>
                    <a:pt x="87" y="874"/>
                    <a:pt x="65" y="877"/>
                  </a:cubicBezTo>
                  <a:cubicBezTo>
                    <a:pt x="43" y="879"/>
                    <a:pt x="19" y="971"/>
                    <a:pt x="127" y="1039"/>
                  </a:cubicBezTo>
                  <a:cubicBezTo>
                    <a:pt x="127" y="1039"/>
                    <a:pt x="0" y="1093"/>
                    <a:pt x="71" y="1168"/>
                  </a:cubicBezTo>
                  <a:cubicBezTo>
                    <a:pt x="142" y="1242"/>
                    <a:pt x="211" y="1185"/>
                    <a:pt x="211" y="1185"/>
                  </a:cubicBezTo>
                  <a:cubicBezTo>
                    <a:pt x="211" y="1185"/>
                    <a:pt x="464" y="1490"/>
                    <a:pt x="774" y="1349"/>
                  </a:cubicBezTo>
                  <a:lnTo>
                    <a:pt x="830" y="1246"/>
                  </a:lnTo>
                  <a:close/>
                </a:path>
              </a:pathLst>
            </a:custGeom>
            <a:solidFill>
              <a:srgbClr val="725C2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56" name="îṣḻíḋê"/>
            <p:cNvSpPr/>
            <p:nvPr/>
          </p:nvSpPr>
          <p:spPr bwMode="auto">
            <a:xfrm>
              <a:off x="5376564" y="3710621"/>
              <a:ext cx="393819" cy="400030"/>
            </a:xfrm>
            <a:custGeom>
              <a:avLst/>
              <a:gdLst>
                <a:gd name="T0" fmla="*/ 158 w 318"/>
                <a:gd name="T1" fmla="*/ 0 h 323"/>
                <a:gd name="T2" fmla="*/ 26 w 318"/>
                <a:gd name="T3" fmla="*/ 95 h 323"/>
                <a:gd name="T4" fmla="*/ 293 w 318"/>
                <a:gd name="T5" fmla="*/ 113 h 323"/>
                <a:gd name="T6" fmla="*/ 158 w 318"/>
                <a:gd name="T7" fmla="*/ 0 h 323"/>
              </a:gdLst>
              <a:ahLst/>
              <a:cxnLst>
                <a:cxn ang="0">
                  <a:pos x="T0" y="T1"/>
                </a:cxn>
                <a:cxn ang="0">
                  <a:pos x="T2" y="T3"/>
                </a:cxn>
                <a:cxn ang="0">
                  <a:pos x="T4" y="T5"/>
                </a:cxn>
                <a:cxn ang="0">
                  <a:pos x="T6" y="T7"/>
                </a:cxn>
              </a:cxnLst>
              <a:rect l="0" t="0" r="r" b="b"/>
              <a:pathLst>
                <a:path w="318" h="323">
                  <a:moveTo>
                    <a:pt x="158" y="0"/>
                  </a:moveTo>
                  <a:cubicBezTo>
                    <a:pt x="158" y="0"/>
                    <a:pt x="52" y="0"/>
                    <a:pt x="26" y="95"/>
                  </a:cubicBezTo>
                  <a:cubicBezTo>
                    <a:pt x="0" y="189"/>
                    <a:pt x="235" y="323"/>
                    <a:pt x="293" y="113"/>
                  </a:cubicBezTo>
                  <a:cubicBezTo>
                    <a:pt x="318" y="24"/>
                    <a:pt x="158" y="0"/>
                    <a:pt x="158" y="0"/>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57" name="ï$ḻîde"/>
            <p:cNvSpPr/>
            <p:nvPr/>
          </p:nvSpPr>
          <p:spPr bwMode="auto">
            <a:xfrm>
              <a:off x="5376564" y="3055912"/>
              <a:ext cx="109325" cy="175169"/>
            </a:xfrm>
            <a:custGeom>
              <a:avLst/>
              <a:gdLst>
                <a:gd name="T0" fmla="*/ 0 w 88"/>
                <a:gd name="T1" fmla="*/ 142 h 142"/>
                <a:gd name="T2" fmla="*/ 56 w 88"/>
                <a:gd name="T3" fmla="*/ 0 h 142"/>
                <a:gd name="T4" fmla="*/ 0 w 88"/>
                <a:gd name="T5" fmla="*/ 142 h 142"/>
              </a:gdLst>
              <a:ahLst/>
              <a:cxnLst>
                <a:cxn ang="0">
                  <a:pos x="T0" y="T1"/>
                </a:cxn>
                <a:cxn ang="0">
                  <a:pos x="T2" y="T3"/>
                </a:cxn>
                <a:cxn ang="0">
                  <a:pos x="T4" y="T5"/>
                </a:cxn>
              </a:cxnLst>
              <a:rect l="0" t="0" r="r" b="b"/>
              <a:pathLst>
                <a:path w="88" h="142">
                  <a:moveTo>
                    <a:pt x="0" y="142"/>
                  </a:moveTo>
                  <a:cubicBezTo>
                    <a:pt x="0" y="142"/>
                    <a:pt x="53" y="76"/>
                    <a:pt x="56" y="0"/>
                  </a:cubicBezTo>
                  <a:cubicBezTo>
                    <a:pt x="56" y="0"/>
                    <a:pt x="88" y="107"/>
                    <a:pt x="0" y="142"/>
                  </a:cubicBezTo>
                  <a:close/>
                </a:path>
              </a:pathLst>
            </a:custGeom>
            <a:solidFill>
              <a:srgbClr val="49391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58" name="ïṣ1îḓé"/>
            <p:cNvSpPr/>
            <p:nvPr/>
          </p:nvSpPr>
          <p:spPr bwMode="auto">
            <a:xfrm>
              <a:off x="5543036" y="2745330"/>
              <a:ext cx="141626" cy="111810"/>
            </a:xfrm>
            <a:custGeom>
              <a:avLst/>
              <a:gdLst>
                <a:gd name="T0" fmla="*/ 0 w 114"/>
                <a:gd name="T1" fmla="*/ 90 h 90"/>
                <a:gd name="T2" fmla="*/ 114 w 114"/>
                <a:gd name="T3" fmla="*/ 53 h 90"/>
                <a:gd name="T4" fmla="*/ 0 w 114"/>
                <a:gd name="T5" fmla="*/ 90 h 90"/>
              </a:gdLst>
              <a:ahLst/>
              <a:cxnLst>
                <a:cxn ang="0">
                  <a:pos x="T0" y="T1"/>
                </a:cxn>
                <a:cxn ang="0">
                  <a:pos x="T2" y="T3"/>
                </a:cxn>
                <a:cxn ang="0">
                  <a:pos x="T4" y="T5"/>
                </a:cxn>
              </a:cxnLst>
              <a:rect l="0" t="0" r="r" b="b"/>
              <a:pathLst>
                <a:path w="114" h="90">
                  <a:moveTo>
                    <a:pt x="0" y="90"/>
                  </a:moveTo>
                  <a:cubicBezTo>
                    <a:pt x="0" y="90"/>
                    <a:pt x="74" y="35"/>
                    <a:pt x="114" y="53"/>
                  </a:cubicBezTo>
                  <a:cubicBezTo>
                    <a:pt x="114" y="53"/>
                    <a:pt x="23" y="0"/>
                    <a:pt x="0" y="90"/>
                  </a:cubicBezTo>
                  <a:close/>
                </a:path>
              </a:pathLst>
            </a:custGeom>
            <a:solidFill>
              <a:srgbClr val="49391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4" name="íṩlïḓé"/>
            <p:cNvSpPr/>
            <p:nvPr/>
          </p:nvSpPr>
          <p:spPr bwMode="auto">
            <a:xfrm>
              <a:off x="5687147" y="3294440"/>
              <a:ext cx="540414" cy="459662"/>
            </a:xfrm>
            <a:custGeom>
              <a:avLst/>
              <a:gdLst>
                <a:gd name="T0" fmla="*/ 436 w 436"/>
                <a:gd name="T1" fmla="*/ 0 h 371"/>
                <a:gd name="T2" fmla="*/ 74 w 436"/>
                <a:gd name="T3" fmla="*/ 127 h 371"/>
                <a:gd name="T4" fmla="*/ 136 w 436"/>
                <a:gd name="T5" fmla="*/ 371 h 371"/>
                <a:gd name="T6" fmla="*/ 436 w 436"/>
                <a:gd name="T7" fmla="*/ 0 h 371"/>
              </a:gdLst>
              <a:ahLst/>
              <a:cxnLst>
                <a:cxn ang="0">
                  <a:pos x="T0" y="T1"/>
                </a:cxn>
                <a:cxn ang="0">
                  <a:pos x="T2" y="T3"/>
                </a:cxn>
                <a:cxn ang="0">
                  <a:pos x="T4" y="T5"/>
                </a:cxn>
                <a:cxn ang="0">
                  <a:pos x="T6" y="T7"/>
                </a:cxn>
              </a:cxnLst>
              <a:rect l="0" t="0" r="r" b="b"/>
              <a:pathLst>
                <a:path w="436" h="371">
                  <a:moveTo>
                    <a:pt x="436" y="0"/>
                  </a:moveTo>
                  <a:cubicBezTo>
                    <a:pt x="436" y="0"/>
                    <a:pt x="147" y="2"/>
                    <a:pt x="74" y="127"/>
                  </a:cubicBezTo>
                  <a:cubicBezTo>
                    <a:pt x="0" y="252"/>
                    <a:pt x="136" y="371"/>
                    <a:pt x="136" y="371"/>
                  </a:cubicBezTo>
                  <a:cubicBezTo>
                    <a:pt x="136" y="371"/>
                    <a:pt x="368" y="59"/>
                    <a:pt x="436" y="0"/>
                  </a:cubicBezTo>
                  <a:close/>
                </a:path>
              </a:pathLst>
            </a:custGeom>
            <a:solidFill>
              <a:srgbClr val="75342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5" name="îśḷíḍé"/>
            <p:cNvSpPr/>
            <p:nvPr/>
          </p:nvSpPr>
          <p:spPr bwMode="auto">
            <a:xfrm>
              <a:off x="5668512" y="3099394"/>
              <a:ext cx="293190" cy="125476"/>
            </a:xfrm>
            <a:custGeom>
              <a:avLst/>
              <a:gdLst>
                <a:gd name="T0" fmla="*/ 0 w 237"/>
                <a:gd name="T1" fmla="*/ 0 h 101"/>
                <a:gd name="T2" fmla="*/ 123 w 237"/>
                <a:gd name="T3" fmla="*/ 74 h 101"/>
                <a:gd name="T4" fmla="*/ 183 w 237"/>
                <a:gd name="T5" fmla="*/ 2 h 101"/>
                <a:gd name="T6" fmla="*/ 219 w 237"/>
                <a:gd name="T7" fmla="*/ 101 h 101"/>
                <a:gd name="T8" fmla="*/ 182 w 237"/>
                <a:gd name="T9" fmla="*/ 30 h 101"/>
                <a:gd name="T10" fmla="*/ 128 w 237"/>
                <a:gd name="T11" fmla="*/ 94 h 101"/>
                <a:gd name="T12" fmla="*/ 0 w 237"/>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237" h="101">
                  <a:moveTo>
                    <a:pt x="0" y="0"/>
                  </a:moveTo>
                  <a:cubicBezTo>
                    <a:pt x="0" y="0"/>
                    <a:pt x="104" y="81"/>
                    <a:pt x="123" y="74"/>
                  </a:cubicBezTo>
                  <a:cubicBezTo>
                    <a:pt x="142" y="67"/>
                    <a:pt x="131" y="2"/>
                    <a:pt x="183" y="2"/>
                  </a:cubicBezTo>
                  <a:cubicBezTo>
                    <a:pt x="234" y="2"/>
                    <a:pt x="237" y="75"/>
                    <a:pt x="219" y="101"/>
                  </a:cubicBezTo>
                  <a:cubicBezTo>
                    <a:pt x="219" y="101"/>
                    <a:pt x="210" y="31"/>
                    <a:pt x="182" y="30"/>
                  </a:cubicBezTo>
                  <a:cubicBezTo>
                    <a:pt x="154" y="28"/>
                    <a:pt x="160" y="98"/>
                    <a:pt x="128" y="94"/>
                  </a:cubicBezTo>
                  <a:cubicBezTo>
                    <a:pt x="97" y="90"/>
                    <a:pt x="0" y="0"/>
                    <a:pt x="0" y="0"/>
                  </a:cubicBez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6" name="îş1îḓè"/>
            <p:cNvSpPr/>
            <p:nvPr/>
          </p:nvSpPr>
          <p:spPr bwMode="auto">
            <a:xfrm>
              <a:off x="5427500" y="3159026"/>
              <a:ext cx="176411" cy="177654"/>
            </a:xfrm>
            <a:custGeom>
              <a:avLst/>
              <a:gdLst>
                <a:gd name="T0" fmla="*/ 142 w 142"/>
                <a:gd name="T1" fmla="*/ 0 h 143"/>
                <a:gd name="T2" fmla="*/ 0 w 142"/>
                <a:gd name="T3" fmla="*/ 110 h 143"/>
                <a:gd name="T4" fmla="*/ 97 w 142"/>
                <a:gd name="T5" fmla="*/ 47 h 143"/>
                <a:gd name="T6" fmla="*/ 87 w 142"/>
                <a:gd name="T7" fmla="*/ 143 h 143"/>
                <a:gd name="T8" fmla="*/ 142 w 142"/>
                <a:gd name="T9" fmla="*/ 0 h 143"/>
              </a:gdLst>
              <a:ahLst/>
              <a:cxnLst>
                <a:cxn ang="0">
                  <a:pos x="T0" y="T1"/>
                </a:cxn>
                <a:cxn ang="0">
                  <a:pos x="T2" y="T3"/>
                </a:cxn>
                <a:cxn ang="0">
                  <a:pos x="T4" y="T5"/>
                </a:cxn>
                <a:cxn ang="0">
                  <a:pos x="T6" y="T7"/>
                </a:cxn>
                <a:cxn ang="0">
                  <a:pos x="T8" y="T9"/>
                </a:cxn>
              </a:cxnLst>
              <a:rect l="0" t="0" r="r" b="b"/>
              <a:pathLst>
                <a:path w="142" h="143">
                  <a:moveTo>
                    <a:pt x="142" y="0"/>
                  </a:moveTo>
                  <a:cubicBezTo>
                    <a:pt x="142" y="0"/>
                    <a:pt x="26" y="50"/>
                    <a:pt x="0" y="110"/>
                  </a:cubicBezTo>
                  <a:cubicBezTo>
                    <a:pt x="0" y="110"/>
                    <a:pt x="57" y="70"/>
                    <a:pt x="97" y="47"/>
                  </a:cubicBezTo>
                  <a:cubicBezTo>
                    <a:pt x="97" y="47"/>
                    <a:pt x="77" y="97"/>
                    <a:pt x="87" y="143"/>
                  </a:cubicBezTo>
                  <a:cubicBezTo>
                    <a:pt x="87" y="143"/>
                    <a:pt x="134" y="22"/>
                    <a:pt x="142" y="0"/>
                  </a:cubicBezTo>
                  <a:close/>
                </a:path>
              </a:pathLst>
            </a:custGeom>
            <a:solidFill>
              <a:srgbClr val="190F0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7" name="ïṣļíďé"/>
            <p:cNvSpPr/>
            <p:nvPr/>
          </p:nvSpPr>
          <p:spPr bwMode="auto">
            <a:xfrm>
              <a:off x="5687147" y="2908075"/>
              <a:ext cx="160261" cy="144110"/>
            </a:xfrm>
            <a:custGeom>
              <a:avLst/>
              <a:gdLst>
                <a:gd name="T0" fmla="*/ 43 w 130"/>
                <a:gd name="T1" fmla="*/ 85 h 116"/>
                <a:gd name="T2" fmla="*/ 118 w 130"/>
                <a:gd name="T3" fmla="*/ 101 h 116"/>
                <a:gd name="T4" fmla="*/ 87 w 130"/>
                <a:gd name="T5" fmla="*/ 31 h 116"/>
                <a:gd name="T6" fmla="*/ 12 w 130"/>
                <a:gd name="T7" fmla="*/ 15 h 116"/>
                <a:gd name="T8" fmla="*/ 43 w 130"/>
                <a:gd name="T9" fmla="*/ 85 h 116"/>
              </a:gdLst>
              <a:ahLst/>
              <a:cxnLst>
                <a:cxn ang="0">
                  <a:pos x="T0" y="T1"/>
                </a:cxn>
                <a:cxn ang="0">
                  <a:pos x="T2" y="T3"/>
                </a:cxn>
                <a:cxn ang="0">
                  <a:pos x="T4" y="T5"/>
                </a:cxn>
                <a:cxn ang="0">
                  <a:pos x="T6" y="T7"/>
                </a:cxn>
                <a:cxn ang="0">
                  <a:pos x="T8" y="T9"/>
                </a:cxn>
              </a:cxnLst>
              <a:rect l="0" t="0" r="r" b="b"/>
              <a:pathLst>
                <a:path w="130" h="116">
                  <a:moveTo>
                    <a:pt x="43" y="85"/>
                  </a:moveTo>
                  <a:cubicBezTo>
                    <a:pt x="72" y="109"/>
                    <a:pt x="105" y="116"/>
                    <a:pt x="118" y="101"/>
                  </a:cubicBezTo>
                  <a:cubicBezTo>
                    <a:pt x="130" y="86"/>
                    <a:pt x="116" y="54"/>
                    <a:pt x="87" y="31"/>
                  </a:cubicBezTo>
                  <a:cubicBezTo>
                    <a:pt x="58" y="7"/>
                    <a:pt x="25" y="0"/>
                    <a:pt x="12" y="15"/>
                  </a:cubicBezTo>
                  <a:cubicBezTo>
                    <a:pt x="0" y="30"/>
                    <a:pt x="14" y="62"/>
                    <a:pt x="43" y="85"/>
                  </a:cubicBezTo>
                  <a:close/>
                </a:path>
              </a:pathLst>
            </a:custGeom>
            <a:solidFill>
              <a:srgbClr val="190F0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8" name="îṩḻiḑê"/>
            <p:cNvSpPr/>
            <p:nvPr/>
          </p:nvSpPr>
          <p:spPr bwMode="auto">
            <a:xfrm>
              <a:off x="5120644" y="2108014"/>
              <a:ext cx="232316" cy="187592"/>
            </a:xfrm>
            <a:custGeom>
              <a:avLst/>
              <a:gdLst>
                <a:gd name="T0" fmla="*/ 185 w 187"/>
                <a:gd name="T1" fmla="*/ 131 h 151"/>
                <a:gd name="T2" fmla="*/ 94 w 187"/>
                <a:gd name="T3" fmla="*/ 121 h 151"/>
                <a:gd name="T4" fmla="*/ 19 w 187"/>
                <a:gd name="T5" fmla="*/ 39 h 151"/>
                <a:gd name="T6" fmla="*/ 48 w 187"/>
                <a:gd name="T7" fmla="*/ 17 h 151"/>
                <a:gd name="T8" fmla="*/ 185 w 187"/>
                <a:gd name="T9" fmla="*/ 131 h 151"/>
              </a:gdLst>
              <a:ahLst/>
              <a:cxnLst>
                <a:cxn ang="0">
                  <a:pos x="T0" y="T1"/>
                </a:cxn>
                <a:cxn ang="0">
                  <a:pos x="T2" y="T3"/>
                </a:cxn>
                <a:cxn ang="0">
                  <a:pos x="T4" y="T5"/>
                </a:cxn>
                <a:cxn ang="0">
                  <a:pos x="T6" y="T7"/>
                </a:cxn>
                <a:cxn ang="0">
                  <a:pos x="T8" y="T9"/>
                </a:cxn>
              </a:cxnLst>
              <a:rect l="0" t="0" r="r" b="b"/>
              <a:pathLst>
                <a:path w="187" h="151">
                  <a:moveTo>
                    <a:pt x="185" y="131"/>
                  </a:moveTo>
                  <a:cubicBezTo>
                    <a:pt x="187" y="135"/>
                    <a:pt x="145" y="151"/>
                    <a:pt x="94" y="121"/>
                  </a:cubicBezTo>
                  <a:cubicBezTo>
                    <a:pt x="43" y="91"/>
                    <a:pt x="38" y="59"/>
                    <a:pt x="19" y="39"/>
                  </a:cubicBezTo>
                  <a:cubicBezTo>
                    <a:pt x="0" y="20"/>
                    <a:pt x="36" y="0"/>
                    <a:pt x="48" y="17"/>
                  </a:cubicBezTo>
                  <a:cubicBezTo>
                    <a:pt x="60" y="34"/>
                    <a:pt x="143" y="58"/>
                    <a:pt x="185" y="131"/>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9" name="ïŝ1ídé"/>
            <p:cNvSpPr/>
            <p:nvPr/>
          </p:nvSpPr>
          <p:spPr bwMode="auto">
            <a:xfrm>
              <a:off x="5099525" y="1786250"/>
              <a:ext cx="407484" cy="562776"/>
            </a:xfrm>
            <a:custGeom>
              <a:avLst/>
              <a:gdLst>
                <a:gd name="T0" fmla="*/ 118 w 328"/>
                <a:gd name="T1" fmla="*/ 349 h 454"/>
                <a:gd name="T2" fmla="*/ 21 w 328"/>
                <a:gd name="T3" fmla="*/ 200 h 454"/>
                <a:gd name="T4" fmla="*/ 21 w 328"/>
                <a:gd name="T5" fmla="*/ 113 h 454"/>
                <a:gd name="T6" fmla="*/ 59 w 328"/>
                <a:gd name="T7" fmla="*/ 139 h 454"/>
                <a:gd name="T8" fmla="*/ 88 w 328"/>
                <a:gd name="T9" fmla="*/ 199 h 454"/>
                <a:gd name="T10" fmla="*/ 102 w 328"/>
                <a:gd name="T11" fmla="*/ 29 h 454"/>
                <a:gd name="T12" fmla="*/ 150 w 328"/>
                <a:gd name="T13" fmla="*/ 125 h 454"/>
                <a:gd name="T14" fmla="*/ 173 w 328"/>
                <a:gd name="T15" fmla="*/ 172 h 454"/>
                <a:gd name="T16" fmla="*/ 208 w 328"/>
                <a:gd name="T17" fmla="*/ 34 h 454"/>
                <a:gd name="T18" fmla="*/ 263 w 328"/>
                <a:gd name="T19" fmla="*/ 86 h 454"/>
                <a:gd name="T20" fmla="*/ 286 w 328"/>
                <a:gd name="T21" fmla="*/ 232 h 454"/>
                <a:gd name="T22" fmla="*/ 289 w 328"/>
                <a:gd name="T23" fmla="*/ 385 h 454"/>
                <a:gd name="T24" fmla="*/ 118 w 328"/>
                <a:gd name="T25" fmla="*/ 3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454">
                  <a:moveTo>
                    <a:pt x="118" y="349"/>
                  </a:moveTo>
                  <a:cubicBezTo>
                    <a:pt x="118" y="349"/>
                    <a:pt x="41" y="252"/>
                    <a:pt x="21" y="200"/>
                  </a:cubicBezTo>
                  <a:cubicBezTo>
                    <a:pt x="0" y="148"/>
                    <a:pt x="9" y="119"/>
                    <a:pt x="21" y="113"/>
                  </a:cubicBezTo>
                  <a:cubicBezTo>
                    <a:pt x="34" y="107"/>
                    <a:pt x="50" y="104"/>
                    <a:pt x="59" y="139"/>
                  </a:cubicBezTo>
                  <a:cubicBezTo>
                    <a:pt x="69" y="173"/>
                    <a:pt x="85" y="202"/>
                    <a:pt x="88" y="199"/>
                  </a:cubicBezTo>
                  <a:cubicBezTo>
                    <a:pt x="91" y="196"/>
                    <a:pt x="45" y="58"/>
                    <a:pt x="102" y="29"/>
                  </a:cubicBezTo>
                  <a:cubicBezTo>
                    <a:pt x="160" y="0"/>
                    <a:pt x="138" y="83"/>
                    <a:pt x="150" y="125"/>
                  </a:cubicBezTo>
                  <a:cubicBezTo>
                    <a:pt x="157" y="148"/>
                    <a:pt x="166" y="175"/>
                    <a:pt x="173" y="172"/>
                  </a:cubicBezTo>
                  <a:cubicBezTo>
                    <a:pt x="179" y="170"/>
                    <a:pt x="178" y="56"/>
                    <a:pt x="208" y="34"/>
                  </a:cubicBezTo>
                  <a:cubicBezTo>
                    <a:pt x="239" y="12"/>
                    <a:pt x="264" y="36"/>
                    <a:pt x="263" y="86"/>
                  </a:cubicBezTo>
                  <a:cubicBezTo>
                    <a:pt x="261" y="136"/>
                    <a:pt x="275" y="205"/>
                    <a:pt x="286" y="232"/>
                  </a:cubicBezTo>
                  <a:cubicBezTo>
                    <a:pt x="297" y="260"/>
                    <a:pt x="328" y="356"/>
                    <a:pt x="289" y="385"/>
                  </a:cubicBezTo>
                  <a:cubicBezTo>
                    <a:pt x="250" y="414"/>
                    <a:pt x="180" y="454"/>
                    <a:pt x="118" y="349"/>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0" name="íṥḻíḓê"/>
            <p:cNvSpPr/>
            <p:nvPr/>
          </p:nvSpPr>
          <p:spPr bwMode="auto">
            <a:xfrm>
              <a:off x="3947884" y="2059563"/>
              <a:ext cx="1674662" cy="2426272"/>
            </a:xfrm>
            <a:custGeom>
              <a:avLst/>
              <a:gdLst>
                <a:gd name="T0" fmla="*/ 1179 w 1350"/>
                <a:gd name="T1" fmla="*/ 1686 h 1959"/>
                <a:gd name="T2" fmla="*/ 1201 w 1350"/>
                <a:gd name="T3" fmla="*/ 190 h 1959"/>
                <a:gd name="T4" fmla="*/ 1006 w 1350"/>
                <a:gd name="T5" fmla="*/ 115 h 1959"/>
                <a:gd name="T6" fmla="*/ 1167 w 1350"/>
                <a:gd name="T7" fmla="*/ 1941 h 1959"/>
                <a:gd name="T8" fmla="*/ 1179 w 1350"/>
                <a:gd name="T9" fmla="*/ 1686 h 1959"/>
              </a:gdLst>
              <a:ahLst/>
              <a:cxnLst>
                <a:cxn ang="0">
                  <a:pos x="T0" y="T1"/>
                </a:cxn>
                <a:cxn ang="0">
                  <a:pos x="T2" y="T3"/>
                </a:cxn>
                <a:cxn ang="0">
                  <a:pos x="T4" y="T5"/>
                </a:cxn>
                <a:cxn ang="0">
                  <a:pos x="T6" y="T7"/>
                </a:cxn>
                <a:cxn ang="0">
                  <a:pos x="T8" y="T9"/>
                </a:cxn>
              </a:cxnLst>
              <a:rect l="0" t="0" r="r" b="b"/>
              <a:pathLst>
                <a:path w="1350" h="1959">
                  <a:moveTo>
                    <a:pt x="1179" y="1686"/>
                  </a:moveTo>
                  <a:cubicBezTo>
                    <a:pt x="1179" y="1686"/>
                    <a:pt x="328" y="1049"/>
                    <a:pt x="1201" y="190"/>
                  </a:cubicBezTo>
                  <a:cubicBezTo>
                    <a:pt x="1238" y="153"/>
                    <a:pt x="1144" y="0"/>
                    <a:pt x="1006" y="115"/>
                  </a:cubicBezTo>
                  <a:cubicBezTo>
                    <a:pt x="1006" y="115"/>
                    <a:pt x="0" y="1066"/>
                    <a:pt x="1167" y="1941"/>
                  </a:cubicBezTo>
                  <a:cubicBezTo>
                    <a:pt x="1167" y="1941"/>
                    <a:pt x="1350" y="1959"/>
                    <a:pt x="1179" y="1686"/>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1" name="iṩḻíḋe"/>
            <p:cNvSpPr/>
            <p:nvPr/>
          </p:nvSpPr>
          <p:spPr bwMode="auto">
            <a:xfrm>
              <a:off x="5311963" y="4019961"/>
              <a:ext cx="1423711" cy="2085873"/>
            </a:xfrm>
            <a:custGeom>
              <a:avLst/>
              <a:gdLst>
                <a:gd name="T0" fmla="*/ 227 w 1148"/>
                <a:gd name="T1" fmla="*/ 51 h 1685"/>
                <a:gd name="T2" fmla="*/ 79 w 1148"/>
                <a:gd name="T3" fmla="*/ 103 h 1685"/>
                <a:gd name="T4" fmla="*/ 94 w 1148"/>
                <a:gd name="T5" fmla="*/ 475 h 1685"/>
                <a:gd name="T6" fmla="*/ 287 w 1148"/>
                <a:gd name="T7" fmla="*/ 1685 h 1685"/>
                <a:gd name="T8" fmla="*/ 886 w 1148"/>
                <a:gd name="T9" fmla="*/ 1524 h 1685"/>
                <a:gd name="T10" fmla="*/ 897 w 1148"/>
                <a:gd name="T11" fmla="*/ 1427 h 1685"/>
                <a:gd name="T12" fmla="*/ 929 w 1148"/>
                <a:gd name="T13" fmla="*/ 1514 h 1685"/>
                <a:gd name="T14" fmla="*/ 1148 w 1148"/>
                <a:gd name="T15" fmla="*/ 1429 h 1685"/>
                <a:gd name="T16" fmla="*/ 628 w 1148"/>
                <a:gd name="T17" fmla="*/ 0 h 1685"/>
                <a:gd name="T18" fmla="*/ 227 w 1148"/>
                <a:gd name="T19" fmla="*/ 51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8" h="1685">
                  <a:moveTo>
                    <a:pt x="227" y="51"/>
                  </a:moveTo>
                  <a:cubicBezTo>
                    <a:pt x="227" y="51"/>
                    <a:pt x="127" y="93"/>
                    <a:pt x="79" y="103"/>
                  </a:cubicBezTo>
                  <a:cubicBezTo>
                    <a:pt x="0" y="120"/>
                    <a:pt x="56" y="308"/>
                    <a:pt x="94" y="475"/>
                  </a:cubicBezTo>
                  <a:cubicBezTo>
                    <a:pt x="176" y="833"/>
                    <a:pt x="184" y="1085"/>
                    <a:pt x="287" y="1685"/>
                  </a:cubicBezTo>
                  <a:cubicBezTo>
                    <a:pt x="287" y="1685"/>
                    <a:pt x="732" y="1641"/>
                    <a:pt x="886" y="1524"/>
                  </a:cubicBezTo>
                  <a:cubicBezTo>
                    <a:pt x="897" y="1427"/>
                    <a:pt x="897" y="1427"/>
                    <a:pt x="897" y="1427"/>
                  </a:cubicBezTo>
                  <a:cubicBezTo>
                    <a:pt x="897" y="1427"/>
                    <a:pt x="919" y="1476"/>
                    <a:pt x="929" y="1514"/>
                  </a:cubicBezTo>
                  <a:cubicBezTo>
                    <a:pt x="929" y="1514"/>
                    <a:pt x="1077" y="1521"/>
                    <a:pt x="1148" y="1429"/>
                  </a:cubicBezTo>
                  <a:cubicBezTo>
                    <a:pt x="1148" y="1429"/>
                    <a:pt x="811" y="448"/>
                    <a:pt x="628" y="0"/>
                  </a:cubicBezTo>
                  <a:cubicBezTo>
                    <a:pt x="628" y="0"/>
                    <a:pt x="345" y="38"/>
                    <a:pt x="227" y="51"/>
                  </a:cubicBezTo>
                  <a:close/>
                </a:path>
              </a:pathLst>
            </a:custGeom>
            <a:solidFill>
              <a:srgbClr val="464B4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2" name="i$ḻïḓe"/>
            <p:cNvSpPr/>
            <p:nvPr/>
          </p:nvSpPr>
          <p:spPr bwMode="auto">
            <a:xfrm>
              <a:off x="5574095" y="4003811"/>
              <a:ext cx="436058" cy="178896"/>
            </a:xfrm>
            <a:custGeom>
              <a:avLst/>
              <a:gdLst>
                <a:gd name="T0" fmla="*/ 332 w 352"/>
                <a:gd name="T1" fmla="*/ 7 h 145"/>
                <a:gd name="T2" fmla="*/ 3 w 352"/>
                <a:gd name="T3" fmla="*/ 3 h 145"/>
                <a:gd name="T4" fmla="*/ 0 w 352"/>
                <a:gd name="T5" fmla="*/ 88 h 145"/>
                <a:gd name="T6" fmla="*/ 243 w 352"/>
                <a:gd name="T7" fmla="*/ 145 h 145"/>
                <a:gd name="T8" fmla="*/ 352 w 352"/>
                <a:gd name="T9" fmla="*/ 29 h 145"/>
                <a:gd name="T10" fmla="*/ 332 w 352"/>
                <a:gd name="T11" fmla="*/ 7 h 145"/>
              </a:gdLst>
              <a:ahLst/>
              <a:cxnLst>
                <a:cxn ang="0">
                  <a:pos x="T0" y="T1"/>
                </a:cxn>
                <a:cxn ang="0">
                  <a:pos x="T2" y="T3"/>
                </a:cxn>
                <a:cxn ang="0">
                  <a:pos x="T4" y="T5"/>
                </a:cxn>
                <a:cxn ang="0">
                  <a:pos x="T6" y="T7"/>
                </a:cxn>
                <a:cxn ang="0">
                  <a:pos x="T8" y="T9"/>
                </a:cxn>
                <a:cxn ang="0">
                  <a:pos x="T10" y="T11"/>
                </a:cxn>
              </a:cxnLst>
              <a:rect l="0" t="0" r="r" b="b"/>
              <a:pathLst>
                <a:path w="352" h="145">
                  <a:moveTo>
                    <a:pt x="332" y="7"/>
                  </a:moveTo>
                  <a:cubicBezTo>
                    <a:pt x="332" y="7"/>
                    <a:pt x="58" y="0"/>
                    <a:pt x="3" y="3"/>
                  </a:cubicBezTo>
                  <a:cubicBezTo>
                    <a:pt x="0" y="88"/>
                    <a:pt x="0" y="88"/>
                    <a:pt x="0" y="88"/>
                  </a:cubicBezTo>
                  <a:cubicBezTo>
                    <a:pt x="243" y="145"/>
                    <a:pt x="243" y="145"/>
                    <a:pt x="243" y="145"/>
                  </a:cubicBezTo>
                  <a:cubicBezTo>
                    <a:pt x="352" y="29"/>
                    <a:pt x="352" y="29"/>
                    <a:pt x="352" y="29"/>
                  </a:cubicBezTo>
                  <a:lnTo>
                    <a:pt x="332" y="7"/>
                  </a:lnTo>
                  <a:close/>
                </a:path>
              </a:pathLst>
            </a:custGeom>
            <a:solidFill>
              <a:srgbClr val="9E9E9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3" name="išļîḍè"/>
            <p:cNvSpPr/>
            <p:nvPr/>
          </p:nvSpPr>
          <p:spPr bwMode="auto">
            <a:xfrm>
              <a:off x="5649877" y="3731740"/>
              <a:ext cx="356549" cy="742914"/>
            </a:xfrm>
            <a:custGeom>
              <a:avLst/>
              <a:gdLst>
                <a:gd name="T0" fmla="*/ 157 w 288"/>
                <a:gd name="T1" fmla="*/ 107 h 600"/>
                <a:gd name="T2" fmla="*/ 227 w 288"/>
                <a:gd name="T3" fmla="*/ 308 h 600"/>
                <a:gd name="T4" fmla="*/ 60 w 288"/>
                <a:gd name="T5" fmla="*/ 341 h 600"/>
                <a:gd name="T6" fmla="*/ 1 w 288"/>
                <a:gd name="T7" fmla="*/ 128 h 600"/>
                <a:gd name="T8" fmla="*/ 157 w 288"/>
                <a:gd name="T9" fmla="*/ 107 h 600"/>
              </a:gdLst>
              <a:ahLst/>
              <a:cxnLst>
                <a:cxn ang="0">
                  <a:pos x="T0" y="T1"/>
                </a:cxn>
                <a:cxn ang="0">
                  <a:pos x="T2" y="T3"/>
                </a:cxn>
                <a:cxn ang="0">
                  <a:pos x="T4" y="T5"/>
                </a:cxn>
                <a:cxn ang="0">
                  <a:pos x="T6" y="T7"/>
                </a:cxn>
                <a:cxn ang="0">
                  <a:pos x="T8" y="T9"/>
                </a:cxn>
              </a:cxnLst>
              <a:rect l="0" t="0" r="r" b="b"/>
              <a:pathLst>
                <a:path w="288" h="600">
                  <a:moveTo>
                    <a:pt x="157" y="107"/>
                  </a:moveTo>
                  <a:cubicBezTo>
                    <a:pt x="157" y="107"/>
                    <a:pt x="198" y="285"/>
                    <a:pt x="227" y="308"/>
                  </a:cubicBezTo>
                  <a:cubicBezTo>
                    <a:pt x="288" y="600"/>
                    <a:pt x="60" y="341"/>
                    <a:pt x="60" y="341"/>
                  </a:cubicBezTo>
                  <a:cubicBezTo>
                    <a:pt x="60" y="341"/>
                    <a:pt x="1" y="198"/>
                    <a:pt x="1" y="128"/>
                  </a:cubicBezTo>
                  <a:cubicBezTo>
                    <a:pt x="0" y="0"/>
                    <a:pt x="157" y="107"/>
                    <a:pt x="157" y="107"/>
                  </a:cubicBez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4" name="îṥḷïḑé"/>
            <p:cNvSpPr/>
            <p:nvPr/>
          </p:nvSpPr>
          <p:spPr bwMode="auto">
            <a:xfrm>
              <a:off x="5585276" y="4055989"/>
              <a:ext cx="616196" cy="936717"/>
            </a:xfrm>
            <a:custGeom>
              <a:avLst/>
              <a:gdLst>
                <a:gd name="T0" fmla="*/ 193 w 497"/>
                <a:gd name="T1" fmla="*/ 15 h 757"/>
                <a:gd name="T2" fmla="*/ 268 w 497"/>
                <a:gd name="T3" fmla="*/ 176 h 757"/>
                <a:gd name="T4" fmla="*/ 261 w 497"/>
                <a:gd name="T5" fmla="*/ 0 h 757"/>
                <a:gd name="T6" fmla="*/ 367 w 497"/>
                <a:gd name="T7" fmla="*/ 32 h 757"/>
                <a:gd name="T8" fmla="*/ 496 w 497"/>
                <a:gd name="T9" fmla="*/ 757 h 757"/>
                <a:gd name="T10" fmla="*/ 0 w 497"/>
                <a:gd name="T11" fmla="*/ 88 h 757"/>
                <a:gd name="T12" fmla="*/ 193 w 497"/>
                <a:gd name="T13" fmla="*/ 15 h 757"/>
              </a:gdLst>
              <a:ahLst/>
              <a:cxnLst>
                <a:cxn ang="0">
                  <a:pos x="T0" y="T1"/>
                </a:cxn>
                <a:cxn ang="0">
                  <a:pos x="T2" y="T3"/>
                </a:cxn>
                <a:cxn ang="0">
                  <a:pos x="T4" y="T5"/>
                </a:cxn>
                <a:cxn ang="0">
                  <a:pos x="T6" y="T7"/>
                </a:cxn>
                <a:cxn ang="0">
                  <a:pos x="T8" y="T9"/>
                </a:cxn>
                <a:cxn ang="0">
                  <a:pos x="T10" y="T11"/>
                </a:cxn>
                <a:cxn ang="0">
                  <a:pos x="T12" y="T13"/>
                </a:cxn>
              </a:cxnLst>
              <a:rect l="0" t="0" r="r" b="b"/>
              <a:pathLst>
                <a:path w="497" h="757">
                  <a:moveTo>
                    <a:pt x="193" y="15"/>
                  </a:moveTo>
                  <a:cubicBezTo>
                    <a:pt x="268" y="176"/>
                    <a:pt x="268" y="176"/>
                    <a:pt x="268" y="176"/>
                  </a:cubicBezTo>
                  <a:cubicBezTo>
                    <a:pt x="261" y="0"/>
                    <a:pt x="261" y="0"/>
                    <a:pt x="261" y="0"/>
                  </a:cubicBezTo>
                  <a:cubicBezTo>
                    <a:pt x="367" y="32"/>
                    <a:pt x="367" y="32"/>
                    <a:pt x="367" y="32"/>
                  </a:cubicBezTo>
                  <a:cubicBezTo>
                    <a:pt x="367" y="32"/>
                    <a:pt x="497" y="535"/>
                    <a:pt x="496" y="757"/>
                  </a:cubicBezTo>
                  <a:cubicBezTo>
                    <a:pt x="496" y="757"/>
                    <a:pt x="103" y="184"/>
                    <a:pt x="0" y="88"/>
                  </a:cubicBezTo>
                  <a:lnTo>
                    <a:pt x="193" y="15"/>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5" name="ísḻîḋe"/>
            <p:cNvSpPr/>
            <p:nvPr/>
          </p:nvSpPr>
          <p:spPr bwMode="auto">
            <a:xfrm>
              <a:off x="5823803" y="4237369"/>
              <a:ext cx="183865" cy="178896"/>
            </a:xfrm>
            <a:custGeom>
              <a:avLst/>
              <a:gdLst>
                <a:gd name="T0" fmla="*/ 0 w 148"/>
                <a:gd name="T1" fmla="*/ 19 h 144"/>
                <a:gd name="T2" fmla="*/ 148 w 148"/>
                <a:gd name="T3" fmla="*/ 19 h 144"/>
                <a:gd name="T4" fmla="*/ 142 w 148"/>
                <a:gd name="T5" fmla="*/ 112 h 144"/>
                <a:gd name="T6" fmla="*/ 73 w 148"/>
                <a:gd name="T7" fmla="*/ 144 h 144"/>
                <a:gd name="T8" fmla="*/ 0 w 148"/>
                <a:gd name="T9" fmla="*/ 19 h 144"/>
              </a:gdLst>
              <a:ahLst/>
              <a:cxnLst>
                <a:cxn ang="0">
                  <a:pos x="T0" y="T1"/>
                </a:cxn>
                <a:cxn ang="0">
                  <a:pos x="T2" y="T3"/>
                </a:cxn>
                <a:cxn ang="0">
                  <a:pos x="T4" y="T5"/>
                </a:cxn>
                <a:cxn ang="0">
                  <a:pos x="T6" y="T7"/>
                </a:cxn>
                <a:cxn ang="0">
                  <a:pos x="T8" y="T9"/>
                </a:cxn>
              </a:cxnLst>
              <a:rect l="0" t="0" r="r" b="b"/>
              <a:pathLst>
                <a:path w="148" h="144">
                  <a:moveTo>
                    <a:pt x="0" y="19"/>
                  </a:moveTo>
                  <a:cubicBezTo>
                    <a:pt x="0" y="19"/>
                    <a:pt x="89" y="0"/>
                    <a:pt x="148" y="19"/>
                  </a:cubicBezTo>
                  <a:cubicBezTo>
                    <a:pt x="142" y="112"/>
                    <a:pt x="142" y="112"/>
                    <a:pt x="142" y="112"/>
                  </a:cubicBezTo>
                  <a:cubicBezTo>
                    <a:pt x="73" y="144"/>
                    <a:pt x="73" y="144"/>
                    <a:pt x="73" y="144"/>
                  </a:cubicBezTo>
                  <a:lnTo>
                    <a:pt x="0" y="19"/>
                  </a:lnTo>
                  <a:close/>
                </a:path>
              </a:pathLst>
            </a:custGeom>
            <a:solidFill>
              <a:srgbClr val="14141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6" name="íṣḻîdè"/>
            <p:cNvSpPr/>
            <p:nvPr/>
          </p:nvSpPr>
          <p:spPr bwMode="auto">
            <a:xfrm>
              <a:off x="5914494" y="4376510"/>
              <a:ext cx="310583" cy="653466"/>
            </a:xfrm>
            <a:custGeom>
              <a:avLst/>
              <a:gdLst>
                <a:gd name="T0" fmla="*/ 32 w 250"/>
                <a:gd name="T1" fmla="*/ 216 h 528"/>
                <a:gd name="T2" fmla="*/ 0 w 250"/>
                <a:gd name="T3" fmla="*/ 32 h 528"/>
                <a:gd name="T4" fmla="*/ 69 w 250"/>
                <a:gd name="T5" fmla="*/ 0 h 528"/>
                <a:gd name="T6" fmla="*/ 231 w 250"/>
                <a:gd name="T7" fmla="*/ 271 h 528"/>
                <a:gd name="T8" fmla="*/ 250 w 250"/>
                <a:gd name="T9" fmla="*/ 528 h 528"/>
                <a:gd name="T10" fmla="*/ 32 w 250"/>
                <a:gd name="T11" fmla="*/ 216 h 528"/>
              </a:gdLst>
              <a:ahLst/>
              <a:cxnLst>
                <a:cxn ang="0">
                  <a:pos x="T0" y="T1"/>
                </a:cxn>
                <a:cxn ang="0">
                  <a:pos x="T2" y="T3"/>
                </a:cxn>
                <a:cxn ang="0">
                  <a:pos x="T4" y="T5"/>
                </a:cxn>
                <a:cxn ang="0">
                  <a:pos x="T6" y="T7"/>
                </a:cxn>
                <a:cxn ang="0">
                  <a:pos x="T8" y="T9"/>
                </a:cxn>
                <a:cxn ang="0">
                  <a:pos x="T10" y="T11"/>
                </a:cxn>
              </a:cxnLst>
              <a:rect l="0" t="0" r="r" b="b"/>
              <a:pathLst>
                <a:path w="250" h="528">
                  <a:moveTo>
                    <a:pt x="32" y="216"/>
                  </a:moveTo>
                  <a:cubicBezTo>
                    <a:pt x="0" y="32"/>
                    <a:pt x="0" y="32"/>
                    <a:pt x="0" y="32"/>
                  </a:cubicBezTo>
                  <a:cubicBezTo>
                    <a:pt x="69" y="0"/>
                    <a:pt x="69" y="0"/>
                    <a:pt x="69" y="0"/>
                  </a:cubicBezTo>
                  <a:cubicBezTo>
                    <a:pt x="69" y="0"/>
                    <a:pt x="201" y="212"/>
                    <a:pt x="231" y="271"/>
                  </a:cubicBezTo>
                  <a:cubicBezTo>
                    <a:pt x="250" y="528"/>
                    <a:pt x="250" y="528"/>
                    <a:pt x="250" y="528"/>
                  </a:cubicBezTo>
                  <a:lnTo>
                    <a:pt x="32" y="216"/>
                  </a:lnTo>
                  <a:close/>
                </a:path>
              </a:pathLst>
            </a:custGeom>
            <a:solidFill>
              <a:srgbClr val="14141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7" name="ïslïḓè"/>
            <p:cNvSpPr/>
            <p:nvPr/>
          </p:nvSpPr>
          <p:spPr bwMode="auto">
            <a:xfrm>
              <a:off x="6018849" y="4048535"/>
              <a:ext cx="342883" cy="981441"/>
            </a:xfrm>
            <a:custGeom>
              <a:avLst/>
              <a:gdLst>
                <a:gd name="T0" fmla="*/ 0 w 276"/>
                <a:gd name="T1" fmla="*/ 0 h 793"/>
                <a:gd name="T2" fmla="*/ 165 w 276"/>
                <a:gd name="T3" fmla="*/ 149 h 793"/>
                <a:gd name="T4" fmla="*/ 107 w 276"/>
                <a:gd name="T5" fmla="*/ 263 h 793"/>
                <a:gd name="T6" fmla="*/ 276 w 276"/>
                <a:gd name="T7" fmla="*/ 423 h 793"/>
                <a:gd name="T8" fmla="*/ 166 w 276"/>
                <a:gd name="T9" fmla="*/ 793 h 793"/>
                <a:gd name="T10" fmla="*/ 0 w 276"/>
                <a:gd name="T11" fmla="*/ 0 h 793"/>
              </a:gdLst>
              <a:ahLst/>
              <a:cxnLst>
                <a:cxn ang="0">
                  <a:pos x="T0" y="T1"/>
                </a:cxn>
                <a:cxn ang="0">
                  <a:pos x="T2" y="T3"/>
                </a:cxn>
                <a:cxn ang="0">
                  <a:pos x="T4" y="T5"/>
                </a:cxn>
                <a:cxn ang="0">
                  <a:pos x="T6" y="T7"/>
                </a:cxn>
                <a:cxn ang="0">
                  <a:pos x="T8" y="T9"/>
                </a:cxn>
                <a:cxn ang="0">
                  <a:pos x="T10" y="T11"/>
                </a:cxn>
              </a:cxnLst>
              <a:rect l="0" t="0" r="r" b="b"/>
              <a:pathLst>
                <a:path w="276" h="793">
                  <a:moveTo>
                    <a:pt x="0" y="0"/>
                  </a:moveTo>
                  <a:cubicBezTo>
                    <a:pt x="0" y="0"/>
                    <a:pt x="85" y="98"/>
                    <a:pt x="165" y="149"/>
                  </a:cubicBezTo>
                  <a:cubicBezTo>
                    <a:pt x="165" y="149"/>
                    <a:pt x="138" y="221"/>
                    <a:pt x="107" y="263"/>
                  </a:cubicBezTo>
                  <a:cubicBezTo>
                    <a:pt x="107" y="263"/>
                    <a:pt x="226" y="364"/>
                    <a:pt x="276" y="423"/>
                  </a:cubicBezTo>
                  <a:cubicBezTo>
                    <a:pt x="276" y="423"/>
                    <a:pt x="186" y="610"/>
                    <a:pt x="166" y="793"/>
                  </a:cubicBezTo>
                  <a:cubicBezTo>
                    <a:pt x="166" y="793"/>
                    <a:pt x="42" y="77"/>
                    <a:pt x="0" y="0"/>
                  </a:cubicBezTo>
                  <a:close/>
                </a:path>
              </a:pathLst>
            </a:custGeom>
            <a:solidFill>
              <a:srgbClr val="676B6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8" name="ïş1iḋe"/>
            <p:cNvSpPr/>
            <p:nvPr/>
          </p:nvSpPr>
          <p:spPr bwMode="auto">
            <a:xfrm>
              <a:off x="5908282" y="4012507"/>
              <a:ext cx="141626" cy="231073"/>
            </a:xfrm>
            <a:custGeom>
              <a:avLst/>
              <a:gdLst>
                <a:gd name="T0" fmla="*/ 0 w 114"/>
                <a:gd name="T1" fmla="*/ 35 h 187"/>
                <a:gd name="T2" fmla="*/ 76 w 114"/>
                <a:gd name="T3" fmla="*/ 187 h 187"/>
                <a:gd name="T4" fmla="*/ 110 w 114"/>
                <a:gd name="T5" fmla="*/ 53 h 187"/>
                <a:gd name="T6" fmla="*/ 62 w 114"/>
                <a:gd name="T7" fmla="*/ 0 h 187"/>
                <a:gd name="T8" fmla="*/ 0 w 114"/>
                <a:gd name="T9" fmla="*/ 35 h 187"/>
              </a:gdLst>
              <a:ahLst/>
              <a:cxnLst>
                <a:cxn ang="0">
                  <a:pos x="T0" y="T1"/>
                </a:cxn>
                <a:cxn ang="0">
                  <a:pos x="T2" y="T3"/>
                </a:cxn>
                <a:cxn ang="0">
                  <a:pos x="T4" y="T5"/>
                </a:cxn>
                <a:cxn ang="0">
                  <a:pos x="T6" y="T7"/>
                </a:cxn>
                <a:cxn ang="0">
                  <a:pos x="T8" y="T9"/>
                </a:cxn>
              </a:cxnLst>
              <a:rect l="0" t="0" r="r" b="b"/>
              <a:pathLst>
                <a:path w="114" h="187">
                  <a:moveTo>
                    <a:pt x="0" y="35"/>
                  </a:moveTo>
                  <a:cubicBezTo>
                    <a:pt x="76" y="187"/>
                    <a:pt x="76" y="187"/>
                    <a:pt x="76" y="187"/>
                  </a:cubicBezTo>
                  <a:cubicBezTo>
                    <a:pt x="76" y="187"/>
                    <a:pt x="114" y="87"/>
                    <a:pt x="110" y="53"/>
                  </a:cubicBezTo>
                  <a:cubicBezTo>
                    <a:pt x="62" y="0"/>
                    <a:pt x="62" y="0"/>
                    <a:pt x="62" y="0"/>
                  </a:cubicBez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9" name="ïš1îḑè"/>
            <p:cNvSpPr/>
            <p:nvPr/>
          </p:nvSpPr>
          <p:spPr bwMode="auto">
            <a:xfrm>
              <a:off x="5437439" y="4047292"/>
              <a:ext cx="787638" cy="982684"/>
            </a:xfrm>
            <a:custGeom>
              <a:avLst/>
              <a:gdLst>
                <a:gd name="T0" fmla="*/ 109 w 635"/>
                <a:gd name="T1" fmla="*/ 0 h 794"/>
                <a:gd name="T2" fmla="*/ 0 w 635"/>
                <a:gd name="T3" fmla="*/ 234 h 794"/>
                <a:gd name="T4" fmla="*/ 244 w 635"/>
                <a:gd name="T5" fmla="*/ 316 h 794"/>
                <a:gd name="T6" fmla="*/ 173 w 635"/>
                <a:gd name="T7" fmla="*/ 554 h 794"/>
                <a:gd name="T8" fmla="*/ 635 w 635"/>
                <a:gd name="T9" fmla="*/ 794 h 794"/>
                <a:gd name="T10" fmla="*/ 120 w 635"/>
                <a:gd name="T11" fmla="*/ 89 h 794"/>
                <a:gd name="T12" fmla="*/ 109 w 635"/>
                <a:gd name="T13" fmla="*/ 0 h 794"/>
              </a:gdLst>
              <a:ahLst/>
              <a:cxnLst>
                <a:cxn ang="0">
                  <a:pos x="T0" y="T1"/>
                </a:cxn>
                <a:cxn ang="0">
                  <a:pos x="T2" y="T3"/>
                </a:cxn>
                <a:cxn ang="0">
                  <a:pos x="T4" y="T5"/>
                </a:cxn>
                <a:cxn ang="0">
                  <a:pos x="T6" y="T7"/>
                </a:cxn>
                <a:cxn ang="0">
                  <a:pos x="T8" y="T9"/>
                </a:cxn>
                <a:cxn ang="0">
                  <a:pos x="T10" y="T11"/>
                </a:cxn>
                <a:cxn ang="0">
                  <a:pos x="T12" y="T13"/>
                </a:cxn>
              </a:cxnLst>
              <a:rect l="0" t="0" r="r" b="b"/>
              <a:pathLst>
                <a:path w="635" h="794">
                  <a:moveTo>
                    <a:pt x="109" y="0"/>
                  </a:moveTo>
                  <a:cubicBezTo>
                    <a:pt x="109" y="0"/>
                    <a:pt x="38" y="141"/>
                    <a:pt x="0" y="234"/>
                  </a:cubicBezTo>
                  <a:cubicBezTo>
                    <a:pt x="0" y="234"/>
                    <a:pt x="111" y="288"/>
                    <a:pt x="244" y="316"/>
                  </a:cubicBezTo>
                  <a:cubicBezTo>
                    <a:pt x="244" y="316"/>
                    <a:pt x="169" y="535"/>
                    <a:pt x="173" y="554"/>
                  </a:cubicBezTo>
                  <a:cubicBezTo>
                    <a:pt x="173" y="554"/>
                    <a:pt x="497" y="696"/>
                    <a:pt x="635" y="794"/>
                  </a:cubicBezTo>
                  <a:cubicBezTo>
                    <a:pt x="549" y="669"/>
                    <a:pt x="208" y="192"/>
                    <a:pt x="120" y="89"/>
                  </a:cubicBezTo>
                  <a:lnTo>
                    <a:pt x="109" y="0"/>
                  </a:lnTo>
                  <a:close/>
                </a:path>
              </a:pathLst>
            </a:custGeom>
            <a:solidFill>
              <a:srgbClr val="676B6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0" name="iśḻíde"/>
            <p:cNvSpPr/>
            <p:nvPr/>
          </p:nvSpPr>
          <p:spPr bwMode="auto">
            <a:xfrm>
              <a:off x="5561672" y="4007537"/>
              <a:ext cx="262132" cy="253435"/>
            </a:xfrm>
            <a:custGeom>
              <a:avLst/>
              <a:gdLst>
                <a:gd name="T0" fmla="*/ 13 w 212"/>
                <a:gd name="T1" fmla="*/ 0 h 205"/>
                <a:gd name="T2" fmla="*/ 212 w 212"/>
                <a:gd name="T3" fmla="*/ 54 h 205"/>
                <a:gd name="T4" fmla="*/ 195 w 212"/>
                <a:gd name="T5" fmla="*/ 205 h 205"/>
                <a:gd name="T6" fmla="*/ 0 w 212"/>
                <a:gd name="T7" fmla="*/ 115 h 205"/>
                <a:gd name="T8" fmla="*/ 13 w 212"/>
                <a:gd name="T9" fmla="*/ 0 h 205"/>
              </a:gdLst>
              <a:ahLst/>
              <a:cxnLst>
                <a:cxn ang="0">
                  <a:pos x="T0" y="T1"/>
                </a:cxn>
                <a:cxn ang="0">
                  <a:pos x="T2" y="T3"/>
                </a:cxn>
                <a:cxn ang="0">
                  <a:pos x="T4" y="T5"/>
                </a:cxn>
                <a:cxn ang="0">
                  <a:pos x="T6" y="T7"/>
                </a:cxn>
                <a:cxn ang="0">
                  <a:pos x="T8" y="T9"/>
                </a:cxn>
              </a:cxnLst>
              <a:rect l="0" t="0" r="r" b="b"/>
              <a:pathLst>
                <a:path w="212" h="205">
                  <a:moveTo>
                    <a:pt x="13" y="0"/>
                  </a:moveTo>
                  <a:cubicBezTo>
                    <a:pt x="212" y="54"/>
                    <a:pt x="212" y="54"/>
                    <a:pt x="212" y="54"/>
                  </a:cubicBezTo>
                  <a:cubicBezTo>
                    <a:pt x="195" y="205"/>
                    <a:pt x="195" y="205"/>
                    <a:pt x="195" y="205"/>
                  </a:cubicBezTo>
                  <a:cubicBezTo>
                    <a:pt x="195" y="205"/>
                    <a:pt x="9" y="129"/>
                    <a:pt x="0" y="115"/>
                  </a:cubicBez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1" name="iŝḻîḍe"/>
            <p:cNvSpPr/>
            <p:nvPr/>
          </p:nvSpPr>
          <p:spPr bwMode="auto">
            <a:xfrm>
              <a:off x="5862316" y="5756739"/>
              <a:ext cx="911871" cy="327975"/>
            </a:xfrm>
            <a:custGeom>
              <a:avLst/>
              <a:gdLst>
                <a:gd name="T0" fmla="*/ 735 w 735"/>
                <a:gd name="T1" fmla="*/ 0 h 265"/>
                <a:gd name="T2" fmla="*/ 485 w 735"/>
                <a:gd name="T3" fmla="*/ 111 h 265"/>
                <a:gd name="T4" fmla="*/ 453 w 735"/>
                <a:gd name="T5" fmla="*/ 24 h 265"/>
                <a:gd name="T6" fmla="*/ 430 w 735"/>
                <a:gd name="T7" fmla="*/ 129 h 265"/>
                <a:gd name="T8" fmla="*/ 0 w 735"/>
                <a:gd name="T9" fmla="*/ 265 h 265"/>
                <a:gd name="T10" fmla="*/ 454 w 735"/>
                <a:gd name="T11" fmla="*/ 155 h 265"/>
                <a:gd name="T12" fmla="*/ 462 w 735"/>
                <a:gd name="T13" fmla="*/ 88 h 265"/>
                <a:gd name="T14" fmla="*/ 483 w 735"/>
                <a:gd name="T15" fmla="*/ 138 h 265"/>
                <a:gd name="T16" fmla="*/ 735 w 735"/>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5" h="265">
                  <a:moveTo>
                    <a:pt x="735" y="0"/>
                  </a:moveTo>
                  <a:cubicBezTo>
                    <a:pt x="735" y="0"/>
                    <a:pt x="605" y="78"/>
                    <a:pt x="485" y="111"/>
                  </a:cubicBezTo>
                  <a:cubicBezTo>
                    <a:pt x="453" y="24"/>
                    <a:pt x="453" y="24"/>
                    <a:pt x="453" y="24"/>
                  </a:cubicBezTo>
                  <a:cubicBezTo>
                    <a:pt x="453" y="24"/>
                    <a:pt x="457" y="97"/>
                    <a:pt x="430" y="129"/>
                  </a:cubicBezTo>
                  <a:cubicBezTo>
                    <a:pt x="430" y="129"/>
                    <a:pt x="191" y="231"/>
                    <a:pt x="0" y="265"/>
                  </a:cubicBezTo>
                  <a:cubicBezTo>
                    <a:pt x="0" y="265"/>
                    <a:pt x="208" y="243"/>
                    <a:pt x="454" y="155"/>
                  </a:cubicBezTo>
                  <a:cubicBezTo>
                    <a:pt x="462" y="88"/>
                    <a:pt x="462" y="88"/>
                    <a:pt x="462" y="88"/>
                  </a:cubicBezTo>
                  <a:cubicBezTo>
                    <a:pt x="462" y="88"/>
                    <a:pt x="471" y="127"/>
                    <a:pt x="483" y="138"/>
                  </a:cubicBezTo>
                  <a:cubicBezTo>
                    <a:pt x="483" y="138"/>
                    <a:pt x="642" y="86"/>
                    <a:pt x="735" y="0"/>
                  </a:cubicBezTo>
                  <a:close/>
                </a:path>
              </a:pathLst>
            </a:custGeom>
            <a:solidFill>
              <a:srgbClr val="23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2" name="íṩḷiďè"/>
            <p:cNvSpPr/>
            <p:nvPr/>
          </p:nvSpPr>
          <p:spPr bwMode="auto">
            <a:xfrm>
              <a:off x="6318251" y="5156694"/>
              <a:ext cx="91932" cy="98144"/>
            </a:xfrm>
            <a:custGeom>
              <a:avLst/>
              <a:gdLst>
                <a:gd name="T0" fmla="*/ 68 w 74"/>
                <a:gd name="T1" fmla="*/ 31 h 80"/>
                <a:gd name="T2" fmla="*/ 47 w 74"/>
                <a:gd name="T3" fmla="*/ 75 h 80"/>
                <a:gd name="T4" fmla="*/ 6 w 74"/>
                <a:gd name="T5" fmla="*/ 49 h 80"/>
                <a:gd name="T6" fmla="*/ 27 w 74"/>
                <a:gd name="T7" fmla="*/ 5 h 80"/>
                <a:gd name="T8" fmla="*/ 68 w 74"/>
                <a:gd name="T9" fmla="*/ 31 h 80"/>
              </a:gdLst>
              <a:ahLst/>
              <a:cxnLst>
                <a:cxn ang="0">
                  <a:pos x="T0" y="T1"/>
                </a:cxn>
                <a:cxn ang="0">
                  <a:pos x="T2" y="T3"/>
                </a:cxn>
                <a:cxn ang="0">
                  <a:pos x="T4" y="T5"/>
                </a:cxn>
                <a:cxn ang="0">
                  <a:pos x="T6" y="T7"/>
                </a:cxn>
                <a:cxn ang="0">
                  <a:pos x="T8" y="T9"/>
                </a:cxn>
              </a:cxnLst>
              <a:rect l="0" t="0" r="r" b="b"/>
              <a:pathLst>
                <a:path w="74" h="80">
                  <a:moveTo>
                    <a:pt x="68" y="31"/>
                  </a:moveTo>
                  <a:cubicBezTo>
                    <a:pt x="74" y="50"/>
                    <a:pt x="64" y="70"/>
                    <a:pt x="47" y="75"/>
                  </a:cubicBezTo>
                  <a:cubicBezTo>
                    <a:pt x="30" y="80"/>
                    <a:pt x="12" y="68"/>
                    <a:pt x="6" y="49"/>
                  </a:cubicBezTo>
                  <a:cubicBezTo>
                    <a:pt x="0" y="30"/>
                    <a:pt x="10" y="10"/>
                    <a:pt x="27" y="5"/>
                  </a:cubicBezTo>
                  <a:cubicBezTo>
                    <a:pt x="44" y="0"/>
                    <a:pt x="62" y="12"/>
                    <a:pt x="68" y="31"/>
                  </a:cubicBezTo>
                  <a:close/>
                </a:path>
              </a:pathLst>
            </a:custGeom>
            <a:solidFill>
              <a:srgbClr val="23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3" name="ïšḷídé"/>
            <p:cNvSpPr/>
            <p:nvPr/>
          </p:nvSpPr>
          <p:spPr bwMode="auto">
            <a:xfrm>
              <a:off x="6232530" y="5066003"/>
              <a:ext cx="191319" cy="674586"/>
            </a:xfrm>
            <a:custGeom>
              <a:avLst/>
              <a:gdLst>
                <a:gd name="T0" fmla="*/ 0 w 154"/>
                <a:gd name="T1" fmla="*/ 0 h 545"/>
                <a:gd name="T2" fmla="*/ 154 w 154"/>
                <a:gd name="T3" fmla="*/ 545 h 545"/>
                <a:gd name="T4" fmla="*/ 0 w 154"/>
                <a:gd name="T5" fmla="*/ 0 h 545"/>
              </a:gdLst>
              <a:ahLst/>
              <a:cxnLst>
                <a:cxn ang="0">
                  <a:pos x="T0" y="T1"/>
                </a:cxn>
                <a:cxn ang="0">
                  <a:pos x="T2" y="T3"/>
                </a:cxn>
                <a:cxn ang="0">
                  <a:pos x="T4" y="T5"/>
                </a:cxn>
              </a:cxnLst>
              <a:rect l="0" t="0" r="r" b="b"/>
              <a:pathLst>
                <a:path w="154" h="545">
                  <a:moveTo>
                    <a:pt x="0" y="0"/>
                  </a:moveTo>
                  <a:cubicBezTo>
                    <a:pt x="0" y="0"/>
                    <a:pt x="143" y="396"/>
                    <a:pt x="154" y="545"/>
                  </a:cubicBezTo>
                  <a:cubicBezTo>
                    <a:pt x="154" y="545"/>
                    <a:pt x="14" y="89"/>
                    <a:pt x="0" y="0"/>
                  </a:cubicBezTo>
                  <a:close/>
                </a:path>
              </a:pathLst>
            </a:custGeom>
            <a:solidFill>
              <a:srgbClr val="23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4" name="îṡḻïḑè"/>
            <p:cNvSpPr/>
            <p:nvPr/>
          </p:nvSpPr>
          <p:spPr bwMode="auto">
            <a:xfrm>
              <a:off x="6387821" y="5475972"/>
              <a:ext cx="90691" cy="98144"/>
            </a:xfrm>
            <a:custGeom>
              <a:avLst/>
              <a:gdLst>
                <a:gd name="T0" fmla="*/ 68 w 73"/>
                <a:gd name="T1" fmla="*/ 30 h 79"/>
                <a:gd name="T2" fmla="*/ 47 w 73"/>
                <a:gd name="T3" fmla="*/ 74 h 79"/>
                <a:gd name="T4" fmla="*/ 6 w 73"/>
                <a:gd name="T5" fmla="*/ 48 h 79"/>
                <a:gd name="T6" fmla="*/ 27 w 73"/>
                <a:gd name="T7" fmla="*/ 4 h 79"/>
                <a:gd name="T8" fmla="*/ 68 w 73"/>
                <a:gd name="T9" fmla="*/ 30 h 79"/>
              </a:gdLst>
              <a:ahLst/>
              <a:cxnLst>
                <a:cxn ang="0">
                  <a:pos x="T0" y="T1"/>
                </a:cxn>
                <a:cxn ang="0">
                  <a:pos x="T2" y="T3"/>
                </a:cxn>
                <a:cxn ang="0">
                  <a:pos x="T4" y="T5"/>
                </a:cxn>
                <a:cxn ang="0">
                  <a:pos x="T6" y="T7"/>
                </a:cxn>
                <a:cxn ang="0">
                  <a:pos x="T8" y="T9"/>
                </a:cxn>
              </a:cxnLst>
              <a:rect l="0" t="0" r="r" b="b"/>
              <a:pathLst>
                <a:path w="73" h="79">
                  <a:moveTo>
                    <a:pt x="68" y="30"/>
                  </a:moveTo>
                  <a:cubicBezTo>
                    <a:pt x="73" y="49"/>
                    <a:pt x="64" y="69"/>
                    <a:pt x="47" y="74"/>
                  </a:cubicBezTo>
                  <a:cubicBezTo>
                    <a:pt x="30" y="79"/>
                    <a:pt x="11" y="67"/>
                    <a:pt x="6" y="48"/>
                  </a:cubicBezTo>
                  <a:cubicBezTo>
                    <a:pt x="0" y="29"/>
                    <a:pt x="9" y="9"/>
                    <a:pt x="27" y="4"/>
                  </a:cubicBezTo>
                  <a:cubicBezTo>
                    <a:pt x="44" y="0"/>
                    <a:pt x="62" y="11"/>
                    <a:pt x="68" y="30"/>
                  </a:cubicBezTo>
                  <a:close/>
                </a:path>
              </a:pathLst>
            </a:custGeom>
            <a:solidFill>
              <a:srgbClr val="23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5" name="iš1îḍê"/>
            <p:cNvSpPr/>
            <p:nvPr/>
          </p:nvSpPr>
          <p:spPr bwMode="auto">
            <a:xfrm>
              <a:off x="5782807" y="2407416"/>
              <a:ext cx="475813" cy="470844"/>
            </a:xfrm>
            <a:custGeom>
              <a:avLst/>
              <a:gdLst>
                <a:gd name="T0" fmla="*/ 111 w 383"/>
                <a:gd name="T1" fmla="*/ 18 h 380"/>
                <a:gd name="T2" fmla="*/ 198 w 383"/>
                <a:gd name="T3" fmla="*/ 68 h 380"/>
                <a:gd name="T4" fmla="*/ 336 w 383"/>
                <a:gd name="T5" fmla="*/ 175 h 380"/>
                <a:gd name="T6" fmla="*/ 288 w 383"/>
                <a:gd name="T7" fmla="*/ 335 h 380"/>
                <a:gd name="T8" fmla="*/ 159 w 383"/>
                <a:gd name="T9" fmla="*/ 310 h 380"/>
                <a:gd name="T10" fmla="*/ 124 w 383"/>
                <a:gd name="T11" fmla="*/ 124 h 380"/>
                <a:gd name="T12" fmla="*/ 111 w 383"/>
                <a:gd name="T13" fmla="*/ 18 h 380"/>
              </a:gdLst>
              <a:ahLst/>
              <a:cxnLst>
                <a:cxn ang="0">
                  <a:pos x="T0" y="T1"/>
                </a:cxn>
                <a:cxn ang="0">
                  <a:pos x="T2" y="T3"/>
                </a:cxn>
                <a:cxn ang="0">
                  <a:pos x="T4" y="T5"/>
                </a:cxn>
                <a:cxn ang="0">
                  <a:pos x="T6" y="T7"/>
                </a:cxn>
                <a:cxn ang="0">
                  <a:pos x="T8" y="T9"/>
                </a:cxn>
                <a:cxn ang="0">
                  <a:pos x="T10" y="T11"/>
                </a:cxn>
                <a:cxn ang="0">
                  <a:pos x="T12" y="T13"/>
                </a:cxn>
              </a:cxnLst>
              <a:rect l="0" t="0" r="r" b="b"/>
              <a:pathLst>
                <a:path w="383" h="380">
                  <a:moveTo>
                    <a:pt x="111" y="18"/>
                  </a:moveTo>
                  <a:cubicBezTo>
                    <a:pt x="198" y="68"/>
                    <a:pt x="198" y="68"/>
                    <a:pt x="198" y="68"/>
                  </a:cubicBezTo>
                  <a:cubicBezTo>
                    <a:pt x="284" y="0"/>
                    <a:pt x="379" y="114"/>
                    <a:pt x="336" y="175"/>
                  </a:cubicBezTo>
                  <a:cubicBezTo>
                    <a:pt x="336" y="175"/>
                    <a:pt x="383" y="290"/>
                    <a:pt x="288" y="335"/>
                  </a:cubicBezTo>
                  <a:cubicBezTo>
                    <a:pt x="192" y="380"/>
                    <a:pt x="159" y="310"/>
                    <a:pt x="159" y="310"/>
                  </a:cubicBezTo>
                  <a:cubicBezTo>
                    <a:pt x="108" y="340"/>
                    <a:pt x="0" y="176"/>
                    <a:pt x="124" y="124"/>
                  </a:cubicBezTo>
                  <a:lnTo>
                    <a:pt x="111" y="18"/>
                  </a:lnTo>
                  <a:close/>
                </a:path>
              </a:pathLst>
            </a:custGeom>
            <a:solidFill>
              <a:srgbClr val="CEEC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6" name="íṩ1íḓe"/>
            <p:cNvSpPr/>
            <p:nvPr/>
          </p:nvSpPr>
          <p:spPr bwMode="auto">
            <a:xfrm>
              <a:off x="6031273" y="2274487"/>
              <a:ext cx="262132" cy="228589"/>
            </a:xfrm>
            <a:custGeom>
              <a:avLst/>
              <a:gdLst>
                <a:gd name="T0" fmla="*/ 0 w 211"/>
                <a:gd name="T1" fmla="*/ 85 h 185"/>
                <a:gd name="T2" fmla="*/ 83 w 211"/>
                <a:gd name="T3" fmla="*/ 54 h 185"/>
                <a:gd name="T4" fmla="*/ 114 w 211"/>
                <a:gd name="T5" fmla="*/ 4 h 185"/>
                <a:gd name="T6" fmla="*/ 152 w 211"/>
                <a:gd name="T7" fmla="*/ 46 h 185"/>
                <a:gd name="T8" fmla="*/ 207 w 211"/>
                <a:gd name="T9" fmla="*/ 90 h 185"/>
                <a:gd name="T10" fmla="*/ 162 w 211"/>
                <a:gd name="T11" fmla="*/ 126 h 185"/>
                <a:gd name="T12" fmla="*/ 90 w 211"/>
                <a:gd name="T13" fmla="*/ 110 h 185"/>
                <a:gd name="T14" fmla="*/ 0 w 211"/>
                <a:gd name="T15" fmla="*/ 85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185">
                  <a:moveTo>
                    <a:pt x="0" y="85"/>
                  </a:moveTo>
                  <a:cubicBezTo>
                    <a:pt x="0" y="85"/>
                    <a:pt x="65" y="64"/>
                    <a:pt x="83" y="54"/>
                  </a:cubicBezTo>
                  <a:cubicBezTo>
                    <a:pt x="83" y="54"/>
                    <a:pt x="80" y="0"/>
                    <a:pt x="114" y="4"/>
                  </a:cubicBezTo>
                  <a:cubicBezTo>
                    <a:pt x="149" y="8"/>
                    <a:pt x="152" y="46"/>
                    <a:pt x="152" y="46"/>
                  </a:cubicBezTo>
                  <a:cubicBezTo>
                    <a:pt x="152" y="46"/>
                    <a:pt x="203" y="42"/>
                    <a:pt x="207" y="90"/>
                  </a:cubicBezTo>
                  <a:cubicBezTo>
                    <a:pt x="211" y="138"/>
                    <a:pt x="162" y="126"/>
                    <a:pt x="162" y="126"/>
                  </a:cubicBezTo>
                  <a:cubicBezTo>
                    <a:pt x="162" y="126"/>
                    <a:pt x="110" y="185"/>
                    <a:pt x="90" y="110"/>
                  </a:cubicBezTo>
                  <a:lnTo>
                    <a:pt x="0" y="85"/>
                  </a:lnTo>
                  <a:close/>
                </a:path>
              </a:pathLst>
            </a:custGeom>
            <a:solidFill>
              <a:srgbClr val="CEEC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7" name="íśļïḓê"/>
            <p:cNvSpPr/>
            <p:nvPr/>
          </p:nvSpPr>
          <p:spPr bwMode="auto">
            <a:xfrm>
              <a:off x="5679693" y="2418597"/>
              <a:ext cx="226104" cy="232316"/>
            </a:xfrm>
            <a:custGeom>
              <a:avLst/>
              <a:gdLst>
                <a:gd name="T0" fmla="*/ 151 w 183"/>
                <a:gd name="T1" fmla="*/ 0 h 187"/>
                <a:gd name="T2" fmla="*/ 86 w 183"/>
                <a:gd name="T3" fmla="*/ 68 h 187"/>
                <a:gd name="T4" fmla="*/ 23 w 183"/>
                <a:gd name="T5" fmla="*/ 70 h 187"/>
                <a:gd name="T6" fmla="*/ 32 w 183"/>
                <a:gd name="T7" fmla="*/ 116 h 187"/>
                <a:gd name="T8" fmla="*/ 39 w 183"/>
                <a:gd name="T9" fmla="*/ 170 h 187"/>
                <a:gd name="T10" fmla="*/ 96 w 183"/>
                <a:gd name="T11" fmla="*/ 160 h 187"/>
                <a:gd name="T12" fmla="*/ 130 w 183"/>
                <a:gd name="T13" fmla="*/ 92 h 187"/>
                <a:gd name="T14" fmla="*/ 151 w 183"/>
                <a:gd name="T15" fmla="*/ 0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87">
                  <a:moveTo>
                    <a:pt x="151" y="0"/>
                  </a:moveTo>
                  <a:cubicBezTo>
                    <a:pt x="86" y="68"/>
                    <a:pt x="86" y="68"/>
                    <a:pt x="86" y="68"/>
                  </a:cubicBezTo>
                  <a:cubicBezTo>
                    <a:pt x="86" y="68"/>
                    <a:pt x="55" y="36"/>
                    <a:pt x="23" y="70"/>
                  </a:cubicBezTo>
                  <a:cubicBezTo>
                    <a:pt x="0" y="93"/>
                    <a:pt x="32" y="116"/>
                    <a:pt x="32" y="116"/>
                  </a:cubicBezTo>
                  <a:cubicBezTo>
                    <a:pt x="32" y="116"/>
                    <a:pt x="4" y="152"/>
                    <a:pt x="39" y="170"/>
                  </a:cubicBezTo>
                  <a:cubicBezTo>
                    <a:pt x="74" y="187"/>
                    <a:pt x="85" y="171"/>
                    <a:pt x="96" y="160"/>
                  </a:cubicBezTo>
                  <a:cubicBezTo>
                    <a:pt x="111" y="173"/>
                    <a:pt x="183" y="161"/>
                    <a:pt x="130" y="92"/>
                  </a:cubicBezTo>
                  <a:lnTo>
                    <a:pt x="151" y="0"/>
                  </a:lnTo>
                  <a:close/>
                </a:path>
              </a:pathLst>
            </a:custGeom>
            <a:solidFill>
              <a:srgbClr val="CEEC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59" name="文本框 58"/>
          <p:cNvSpPr txBox="1"/>
          <p:nvPr/>
        </p:nvSpPr>
        <p:spPr>
          <a:xfrm>
            <a:off x="1159510" y="2179320"/>
            <a:ext cx="260985" cy="1745615"/>
          </a:xfrm>
          <a:prstGeom prst="rect">
            <a:avLst/>
          </a:prstGeom>
          <a:noFill/>
        </p:spPr>
        <p:txBody>
          <a:bodyPr wrap="square" rtlCol="0">
            <a:noAutofit/>
          </a:bodyPr>
          <a:p>
            <a:pPr indent="0" algn="just" fontAlgn="auto">
              <a:lnSpc>
                <a:spcPts val="2660"/>
              </a:lnSpc>
            </a:pPr>
            <a:r>
              <a:rPr lang="zh-CN" altLang="en-US" sz="1800" b="1">
                <a:solidFill>
                  <a:srgbClr val="1B4367"/>
                </a:solidFill>
              </a:rPr>
              <a:t>攀比的故事</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2115185" y="1517015"/>
            <a:ext cx="521081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77470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179762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179444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335280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2472690" y="1748155"/>
            <a:ext cx="4729480" cy="2748915"/>
          </a:xfrm>
          <a:prstGeom prst="rect">
            <a:avLst/>
          </a:prstGeom>
          <a:noFill/>
          <a:ln w="9525">
            <a:noFill/>
            <a:miter lim="800000"/>
          </a:ln>
          <a:effectLst/>
        </p:spPr>
        <p:txBody>
          <a:bodyPr wrap="square">
            <a:noAutofit/>
          </a:bodyPr>
          <a:p>
            <a:pPr indent="0" algn="just" fontAlgn="auto">
              <a:lnSpc>
                <a:spcPts val="2660"/>
              </a:lnSpc>
              <a:spcBef>
                <a:spcPts val="0"/>
              </a:spcBef>
              <a:buClrTx/>
              <a:buSzTx/>
              <a:buFontTx/>
              <a:buNone/>
            </a:pPr>
            <a:r>
              <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同学小李，男，22岁，面容憔悴，愁眉不展，可以看出精神状态不是很好。自述原因是年后的几次求职都以失败告终，今年7月，就要大学毕业了，这段时间一直在为找工作的事忙活，然而，两个多月来参加了数十场招聘会，求职简历送出了无数，也接受通知去了几家不同的单位参加了面试，可是最后的结局都是泥牛入海，到现在工作还是没有着落。</a:t>
            </a:r>
            <a:endPar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文本框 58"/>
          <p:cNvSpPr txBox="1"/>
          <p:nvPr/>
        </p:nvSpPr>
        <p:spPr>
          <a:xfrm>
            <a:off x="1159510" y="2179320"/>
            <a:ext cx="260985" cy="1745615"/>
          </a:xfrm>
          <a:prstGeom prst="rect">
            <a:avLst/>
          </a:prstGeom>
          <a:noFill/>
        </p:spPr>
        <p:txBody>
          <a:bodyPr wrap="square" rtlCol="0">
            <a:noAutofit/>
          </a:bodyPr>
          <a:p>
            <a:pPr indent="0" algn="just" fontAlgn="auto">
              <a:lnSpc>
                <a:spcPts val="2660"/>
              </a:lnSpc>
            </a:pPr>
            <a:r>
              <a:rPr lang="zh-CN" altLang="en-US" sz="1800" b="1">
                <a:solidFill>
                  <a:srgbClr val="1B4367"/>
                </a:solidFill>
              </a:rPr>
              <a:t>自卑的故事</a:t>
            </a:r>
            <a:endParaRPr lang="zh-CN" altLang="en-US" sz="1800" b="1">
              <a:solidFill>
                <a:srgbClr val="1B4367"/>
              </a:solidFill>
            </a:endParaRPr>
          </a:p>
        </p:txBody>
      </p:sp>
      <p:grpSp>
        <p:nvGrpSpPr>
          <p:cNvPr id="8" name="39a682b9-06c7-4583-b00a-0b81aa6da0f7"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flipH="1">
            <a:off x="7190105" y="3086735"/>
            <a:ext cx="1318895" cy="1999615"/>
            <a:chOff x="4907392" y="1633380"/>
            <a:chExt cx="803096" cy="1217022"/>
          </a:xfrm>
        </p:grpSpPr>
        <p:sp>
          <p:nvSpPr>
            <p:cNvPr id="11" name="íŝḻïḑé"/>
            <p:cNvSpPr/>
            <p:nvPr/>
          </p:nvSpPr>
          <p:spPr bwMode="auto">
            <a:xfrm>
              <a:off x="4931586" y="1633380"/>
              <a:ext cx="393671" cy="421991"/>
            </a:xfrm>
            <a:custGeom>
              <a:avLst/>
              <a:gdLst/>
              <a:ahLst/>
              <a:cxnLst>
                <a:cxn ang="0">
                  <a:pos x="217" y="2250"/>
                </a:cxn>
                <a:cxn ang="0">
                  <a:pos x="0" y="1471"/>
                </a:cxn>
                <a:cxn ang="0">
                  <a:pos x="0" y="628"/>
                </a:cxn>
                <a:cxn ang="0">
                  <a:pos x="2099" y="0"/>
                </a:cxn>
                <a:cxn ang="0">
                  <a:pos x="2077" y="411"/>
                </a:cxn>
                <a:cxn ang="0">
                  <a:pos x="1969" y="455"/>
                </a:cxn>
                <a:cxn ang="0">
                  <a:pos x="649" y="952"/>
                </a:cxn>
                <a:cxn ang="0">
                  <a:pos x="628" y="974"/>
                </a:cxn>
                <a:cxn ang="0">
                  <a:pos x="714" y="1666"/>
                </a:cxn>
                <a:cxn ang="0">
                  <a:pos x="520" y="1579"/>
                </a:cxn>
                <a:cxn ang="0">
                  <a:pos x="498" y="1969"/>
                </a:cxn>
                <a:cxn ang="0">
                  <a:pos x="217" y="2250"/>
                </a:cxn>
              </a:cxnLst>
              <a:rect l="0" t="0" r="r" b="b"/>
              <a:pathLst>
                <a:path w="2099" h="2250">
                  <a:moveTo>
                    <a:pt x="217" y="2250"/>
                  </a:moveTo>
                  <a:lnTo>
                    <a:pt x="0" y="1471"/>
                  </a:lnTo>
                  <a:lnTo>
                    <a:pt x="0" y="628"/>
                  </a:lnTo>
                  <a:lnTo>
                    <a:pt x="2099" y="0"/>
                  </a:lnTo>
                  <a:lnTo>
                    <a:pt x="2077" y="411"/>
                  </a:lnTo>
                  <a:lnTo>
                    <a:pt x="1969" y="455"/>
                  </a:lnTo>
                  <a:lnTo>
                    <a:pt x="649" y="952"/>
                  </a:lnTo>
                  <a:lnTo>
                    <a:pt x="628" y="974"/>
                  </a:lnTo>
                  <a:lnTo>
                    <a:pt x="714" y="1666"/>
                  </a:lnTo>
                  <a:lnTo>
                    <a:pt x="520" y="1579"/>
                  </a:lnTo>
                  <a:lnTo>
                    <a:pt x="498" y="1969"/>
                  </a:lnTo>
                  <a:lnTo>
                    <a:pt x="217" y="2250"/>
                  </a:lnTo>
                  <a:close/>
                </a:path>
              </a:pathLst>
            </a:custGeom>
            <a:solidFill>
              <a:srgbClr val="333333"/>
            </a:solidFill>
            <a:ln w="9525">
              <a:noFill/>
              <a:round/>
            </a:ln>
          </p:spPr>
          <p:txBody>
            <a:bodyPr anchor="ctr"/>
            <a:p>
              <a:pPr algn="ctr"/>
            </a:p>
          </p:txBody>
        </p:sp>
        <p:sp>
          <p:nvSpPr>
            <p:cNvPr id="12" name="îŝlíḓé"/>
            <p:cNvSpPr/>
            <p:nvPr/>
          </p:nvSpPr>
          <p:spPr bwMode="auto">
            <a:xfrm>
              <a:off x="5061559" y="2408343"/>
              <a:ext cx="592288" cy="385231"/>
            </a:xfrm>
            <a:custGeom>
              <a:avLst/>
              <a:gdLst/>
              <a:ahLst/>
              <a:cxnLst>
                <a:cxn ang="0">
                  <a:pos x="930" y="2033"/>
                </a:cxn>
                <a:cxn ang="0">
                  <a:pos x="43" y="1946"/>
                </a:cxn>
                <a:cxn ang="0">
                  <a:pos x="0" y="1925"/>
                </a:cxn>
                <a:cxn ang="0">
                  <a:pos x="259" y="1276"/>
                </a:cxn>
                <a:cxn ang="0">
                  <a:pos x="259" y="1254"/>
                </a:cxn>
                <a:cxn ang="0">
                  <a:pos x="259" y="1233"/>
                </a:cxn>
                <a:cxn ang="0">
                  <a:pos x="259" y="908"/>
                </a:cxn>
                <a:cxn ang="0">
                  <a:pos x="259" y="908"/>
                </a:cxn>
                <a:cxn ang="0">
                  <a:pos x="324" y="454"/>
                </a:cxn>
                <a:cxn ang="0">
                  <a:pos x="302" y="281"/>
                </a:cxn>
                <a:cxn ang="0">
                  <a:pos x="2076" y="0"/>
                </a:cxn>
                <a:cxn ang="0">
                  <a:pos x="3158" y="259"/>
                </a:cxn>
                <a:cxn ang="0">
                  <a:pos x="3028" y="1059"/>
                </a:cxn>
                <a:cxn ang="0">
                  <a:pos x="1535" y="259"/>
                </a:cxn>
                <a:cxn ang="0">
                  <a:pos x="670" y="475"/>
                </a:cxn>
                <a:cxn ang="0">
                  <a:pos x="930" y="1276"/>
                </a:cxn>
                <a:cxn ang="0">
                  <a:pos x="973" y="2054"/>
                </a:cxn>
                <a:cxn ang="0">
                  <a:pos x="930" y="2033"/>
                </a:cxn>
              </a:cxnLst>
              <a:rect l="0" t="0" r="r" b="b"/>
              <a:pathLst>
                <a:path w="3158" h="2054">
                  <a:moveTo>
                    <a:pt x="930" y="2033"/>
                  </a:moveTo>
                  <a:lnTo>
                    <a:pt x="43" y="1946"/>
                  </a:lnTo>
                  <a:lnTo>
                    <a:pt x="0" y="1925"/>
                  </a:lnTo>
                  <a:lnTo>
                    <a:pt x="259" y="1276"/>
                  </a:lnTo>
                  <a:lnTo>
                    <a:pt x="259" y="1254"/>
                  </a:lnTo>
                  <a:lnTo>
                    <a:pt x="259" y="1233"/>
                  </a:lnTo>
                  <a:lnTo>
                    <a:pt x="259" y="908"/>
                  </a:lnTo>
                  <a:lnTo>
                    <a:pt x="259" y="908"/>
                  </a:lnTo>
                  <a:lnTo>
                    <a:pt x="324" y="454"/>
                  </a:lnTo>
                  <a:lnTo>
                    <a:pt x="302" y="281"/>
                  </a:lnTo>
                  <a:lnTo>
                    <a:pt x="2076" y="0"/>
                  </a:lnTo>
                  <a:lnTo>
                    <a:pt x="3158" y="259"/>
                  </a:lnTo>
                  <a:lnTo>
                    <a:pt x="3028" y="1059"/>
                  </a:lnTo>
                  <a:lnTo>
                    <a:pt x="1535" y="259"/>
                  </a:lnTo>
                  <a:lnTo>
                    <a:pt x="670" y="475"/>
                  </a:lnTo>
                  <a:lnTo>
                    <a:pt x="930" y="1276"/>
                  </a:lnTo>
                  <a:lnTo>
                    <a:pt x="973" y="2054"/>
                  </a:lnTo>
                  <a:lnTo>
                    <a:pt x="930" y="2033"/>
                  </a:lnTo>
                  <a:close/>
                </a:path>
              </a:pathLst>
            </a:custGeom>
            <a:solidFill>
              <a:srgbClr val="5A4F3F"/>
            </a:solidFill>
            <a:ln w="9525">
              <a:noFill/>
              <a:round/>
            </a:ln>
          </p:spPr>
          <p:txBody>
            <a:bodyPr anchor="ctr"/>
            <a:p>
              <a:pPr algn="ctr"/>
            </a:p>
          </p:txBody>
        </p:sp>
        <p:sp>
          <p:nvSpPr>
            <p:cNvPr id="13" name="i$1îḑè"/>
            <p:cNvSpPr/>
            <p:nvPr/>
          </p:nvSpPr>
          <p:spPr bwMode="auto">
            <a:xfrm>
              <a:off x="4907392" y="2578640"/>
              <a:ext cx="202743" cy="64893"/>
            </a:xfrm>
            <a:custGeom>
              <a:avLst/>
              <a:gdLst/>
              <a:ahLst/>
              <a:cxnLst>
                <a:cxn ang="0">
                  <a:pos x="0" y="238"/>
                </a:cxn>
                <a:cxn ang="0">
                  <a:pos x="1081" y="0"/>
                </a:cxn>
                <a:cxn ang="0">
                  <a:pos x="1016" y="151"/>
                </a:cxn>
                <a:cxn ang="0">
                  <a:pos x="108" y="346"/>
                </a:cxn>
                <a:cxn ang="0">
                  <a:pos x="0" y="238"/>
                </a:cxn>
                <a:cxn ang="0">
                  <a:pos x="0" y="238"/>
                </a:cxn>
              </a:cxnLst>
              <a:rect l="0" t="0" r="r" b="b"/>
              <a:pathLst>
                <a:path w="1081" h="346">
                  <a:moveTo>
                    <a:pt x="0" y="238"/>
                  </a:moveTo>
                  <a:lnTo>
                    <a:pt x="1081" y="0"/>
                  </a:lnTo>
                  <a:lnTo>
                    <a:pt x="1016" y="151"/>
                  </a:lnTo>
                  <a:lnTo>
                    <a:pt x="108" y="346"/>
                  </a:lnTo>
                  <a:lnTo>
                    <a:pt x="0" y="238"/>
                  </a:lnTo>
                  <a:lnTo>
                    <a:pt x="0" y="238"/>
                  </a:lnTo>
                  <a:close/>
                </a:path>
              </a:pathLst>
            </a:custGeom>
            <a:solidFill>
              <a:srgbClr val="DF8537"/>
            </a:solidFill>
            <a:ln w="9525">
              <a:noFill/>
              <a:round/>
            </a:ln>
          </p:spPr>
          <p:txBody>
            <a:bodyPr anchor="ctr"/>
            <a:p>
              <a:pPr algn="ctr"/>
            </a:p>
          </p:txBody>
        </p:sp>
        <p:sp>
          <p:nvSpPr>
            <p:cNvPr id="60" name="iŝ1ïḓè"/>
            <p:cNvSpPr/>
            <p:nvPr/>
          </p:nvSpPr>
          <p:spPr bwMode="auto">
            <a:xfrm>
              <a:off x="5053307" y="2408343"/>
              <a:ext cx="657181" cy="442059"/>
            </a:xfrm>
            <a:custGeom>
              <a:avLst/>
              <a:gdLst/>
              <a:ahLst/>
              <a:cxnLst>
                <a:cxn ang="0">
                  <a:pos x="87" y="1946"/>
                </a:cxn>
                <a:cxn ang="0">
                  <a:pos x="974" y="2033"/>
                </a:cxn>
                <a:cxn ang="0">
                  <a:pos x="1298" y="2271"/>
                </a:cxn>
                <a:cxn ang="0">
                  <a:pos x="1298" y="2357"/>
                </a:cxn>
                <a:cxn ang="0">
                  <a:pos x="519" y="2357"/>
                </a:cxn>
                <a:cxn ang="0">
                  <a:pos x="346" y="2292"/>
                </a:cxn>
                <a:cxn ang="0">
                  <a:pos x="346" y="2357"/>
                </a:cxn>
                <a:cxn ang="0">
                  <a:pos x="0" y="2336"/>
                </a:cxn>
                <a:cxn ang="0">
                  <a:pos x="87" y="1946"/>
                </a:cxn>
                <a:cxn ang="0">
                  <a:pos x="3202" y="259"/>
                </a:cxn>
                <a:cxn ang="0">
                  <a:pos x="3353" y="21"/>
                </a:cxn>
                <a:cxn ang="0">
                  <a:pos x="3504" y="0"/>
                </a:cxn>
                <a:cxn ang="0">
                  <a:pos x="3461" y="692"/>
                </a:cxn>
                <a:cxn ang="0">
                  <a:pos x="3331" y="757"/>
                </a:cxn>
                <a:cxn ang="0">
                  <a:pos x="3461" y="822"/>
                </a:cxn>
                <a:cxn ang="0">
                  <a:pos x="3245" y="1189"/>
                </a:cxn>
                <a:cxn ang="0">
                  <a:pos x="3072" y="1059"/>
                </a:cxn>
                <a:cxn ang="0">
                  <a:pos x="3202" y="259"/>
                </a:cxn>
              </a:cxnLst>
              <a:rect l="0" t="0" r="r" b="b"/>
              <a:pathLst>
                <a:path w="3504" h="2357">
                  <a:moveTo>
                    <a:pt x="87" y="1946"/>
                  </a:moveTo>
                  <a:lnTo>
                    <a:pt x="974" y="2033"/>
                  </a:lnTo>
                  <a:lnTo>
                    <a:pt x="1298" y="2271"/>
                  </a:lnTo>
                  <a:lnTo>
                    <a:pt x="1298" y="2357"/>
                  </a:lnTo>
                  <a:lnTo>
                    <a:pt x="519" y="2357"/>
                  </a:lnTo>
                  <a:lnTo>
                    <a:pt x="346" y="2292"/>
                  </a:lnTo>
                  <a:lnTo>
                    <a:pt x="346" y="2357"/>
                  </a:lnTo>
                  <a:lnTo>
                    <a:pt x="0" y="2336"/>
                  </a:lnTo>
                  <a:lnTo>
                    <a:pt x="87" y="1946"/>
                  </a:lnTo>
                  <a:close/>
                  <a:moveTo>
                    <a:pt x="3202" y="259"/>
                  </a:moveTo>
                  <a:lnTo>
                    <a:pt x="3353" y="21"/>
                  </a:lnTo>
                  <a:lnTo>
                    <a:pt x="3504" y="0"/>
                  </a:lnTo>
                  <a:lnTo>
                    <a:pt x="3461" y="692"/>
                  </a:lnTo>
                  <a:lnTo>
                    <a:pt x="3331" y="757"/>
                  </a:lnTo>
                  <a:lnTo>
                    <a:pt x="3461" y="822"/>
                  </a:lnTo>
                  <a:lnTo>
                    <a:pt x="3245" y="1189"/>
                  </a:lnTo>
                  <a:lnTo>
                    <a:pt x="3072" y="1059"/>
                  </a:lnTo>
                  <a:lnTo>
                    <a:pt x="3202" y="259"/>
                  </a:lnTo>
                  <a:close/>
                </a:path>
              </a:pathLst>
            </a:custGeom>
            <a:solidFill>
              <a:srgbClr val="050403"/>
            </a:solidFill>
            <a:ln w="9525">
              <a:noFill/>
              <a:round/>
            </a:ln>
          </p:spPr>
          <p:txBody>
            <a:bodyPr anchor="ctr"/>
            <a:p>
              <a:pPr algn="ctr"/>
            </a:p>
          </p:txBody>
        </p:sp>
        <p:sp>
          <p:nvSpPr>
            <p:cNvPr id="61" name="iŝlîdé"/>
            <p:cNvSpPr/>
            <p:nvPr/>
          </p:nvSpPr>
          <p:spPr bwMode="auto">
            <a:xfrm>
              <a:off x="4972285" y="1718716"/>
              <a:ext cx="409613" cy="425930"/>
            </a:xfrm>
            <a:custGeom>
              <a:avLst/>
              <a:gdLst/>
              <a:ahLst/>
              <a:cxnLst>
                <a:cxn ang="0">
                  <a:pos x="476" y="2184"/>
                </a:cxn>
                <a:cxn ang="0">
                  <a:pos x="454" y="2098"/>
                </a:cxn>
                <a:cxn ang="0">
                  <a:pos x="194" y="2098"/>
                </a:cxn>
                <a:cxn ang="0">
                  <a:pos x="173" y="2249"/>
                </a:cxn>
                <a:cxn ang="0">
                  <a:pos x="43" y="2271"/>
                </a:cxn>
                <a:cxn ang="0">
                  <a:pos x="0" y="1795"/>
                </a:cxn>
                <a:cxn ang="0">
                  <a:pos x="281" y="1514"/>
                </a:cxn>
                <a:cxn ang="0">
                  <a:pos x="303" y="1124"/>
                </a:cxn>
                <a:cxn ang="0">
                  <a:pos x="497" y="1211"/>
                </a:cxn>
                <a:cxn ang="0">
                  <a:pos x="411" y="519"/>
                </a:cxn>
                <a:cxn ang="0">
                  <a:pos x="432" y="497"/>
                </a:cxn>
                <a:cxn ang="0">
                  <a:pos x="1752" y="0"/>
                </a:cxn>
                <a:cxn ang="0">
                  <a:pos x="2184" y="1860"/>
                </a:cxn>
                <a:cxn ang="0">
                  <a:pos x="2033" y="2119"/>
                </a:cxn>
                <a:cxn ang="0">
                  <a:pos x="476" y="2184"/>
                </a:cxn>
              </a:cxnLst>
              <a:rect l="0" t="0" r="r" b="b"/>
              <a:pathLst>
                <a:path w="2184" h="2271">
                  <a:moveTo>
                    <a:pt x="476" y="2184"/>
                  </a:moveTo>
                  <a:lnTo>
                    <a:pt x="454" y="2098"/>
                  </a:lnTo>
                  <a:lnTo>
                    <a:pt x="194" y="2098"/>
                  </a:lnTo>
                  <a:lnTo>
                    <a:pt x="173" y="2249"/>
                  </a:lnTo>
                  <a:lnTo>
                    <a:pt x="43" y="2271"/>
                  </a:lnTo>
                  <a:lnTo>
                    <a:pt x="0" y="1795"/>
                  </a:lnTo>
                  <a:lnTo>
                    <a:pt x="281" y="1514"/>
                  </a:lnTo>
                  <a:lnTo>
                    <a:pt x="303" y="1124"/>
                  </a:lnTo>
                  <a:lnTo>
                    <a:pt x="497" y="1211"/>
                  </a:lnTo>
                  <a:lnTo>
                    <a:pt x="411" y="519"/>
                  </a:lnTo>
                  <a:lnTo>
                    <a:pt x="432" y="497"/>
                  </a:lnTo>
                  <a:lnTo>
                    <a:pt x="1752" y="0"/>
                  </a:lnTo>
                  <a:lnTo>
                    <a:pt x="2184" y="1860"/>
                  </a:lnTo>
                  <a:lnTo>
                    <a:pt x="2033" y="2119"/>
                  </a:lnTo>
                  <a:lnTo>
                    <a:pt x="476" y="2184"/>
                  </a:lnTo>
                  <a:close/>
                </a:path>
              </a:pathLst>
            </a:custGeom>
            <a:solidFill>
              <a:srgbClr val="F7A56F"/>
            </a:solidFill>
            <a:ln w="9525">
              <a:noFill/>
              <a:round/>
            </a:ln>
          </p:spPr>
          <p:txBody>
            <a:bodyPr anchor="ctr"/>
            <a:p>
              <a:pPr algn="ctr"/>
            </a:p>
          </p:txBody>
        </p:sp>
        <p:sp>
          <p:nvSpPr>
            <p:cNvPr id="62" name="ïṣļiḑê"/>
            <p:cNvSpPr/>
            <p:nvPr/>
          </p:nvSpPr>
          <p:spPr bwMode="auto">
            <a:xfrm>
              <a:off x="5061559" y="2067562"/>
              <a:ext cx="389357" cy="393483"/>
            </a:xfrm>
            <a:custGeom>
              <a:avLst/>
              <a:gdLst/>
              <a:ahLst/>
              <a:cxnLst>
                <a:cxn ang="0">
                  <a:pos x="14" y="97"/>
                </a:cxn>
                <a:cxn ang="0">
                  <a:pos x="0" y="15"/>
                </a:cxn>
                <a:cxn ang="0">
                  <a:pos x="72" y="12"/>
                </a:cxn>
                <a:cxn ang="0">
                  <a:pos x="79" y="0"/>
                </a:cxn>
                <a:cxn ang="0">
                  <a:pos x="96" y="84"/>
                </a:cxn>
                <a:cxn ang="0">
                  <a:pos x="14" y="97"/>
                </a:cxn>
              </a:cxnLst>
              <a:rect l="0" t="0" r="r" b="b"/>
              <a:pathLst>
                <a:path w="96" h="97">
                  <a:moveTo>
                    <a:pt x="14" y="97"/>
                  </a:moveTo>
                  <a:cubicBezTo>
                    <a:pt x="0" y="15"/>
                    <a:pt x="0" y="15"/>
                    <a:pt x="0" y="15"/>
                  </a:cubicBezTo>
                  <a:cubicBezTo>
                    <a:pt x="72" y="12"/>
                    <a:pt x="72" y="12"/>
                    <a:pt x="72" y="12"/>
                  </a:cubicBezTo>
                  <a:cubicBezTo>
                    <a:pt x="79" y="0"/>
                    <a:pt x="79" y="0"/>
                    <a:pt x="79" y="0"/>
                  </a:cubicBezTo>
                  <a:cubicBezTo>
                    <a:pt x="90" y="18"/>
                    <a:pt x="96" y="46"/>
                    <a:pt x="96" y="84"/>
                  </a:cubicBezTo>
                  <a:lnTo>
                    <a:pt x="14" y="97"/>
                  </a:lnTo>
                  <a:close/>
                </a:path>
              </a:pathLst>
            </a:custGeom>
            <a:solidFill>
              <a:srgbClr val="CC3333"/>
            </a:solidFill>
            <a:ln w="9525">
              <a:noFill/>
              <a:round/>
            </a:ln>
          </p:spPr>
          <p:txBody>
            <a:bodyPr anchor="ctr"/>
            <a:p>
              <a:pPr algn="ctr"/>
            </a:p>
          </p:txBody>
        </p:sp>
        <p:sp>
          <p:nvSpPr>
            <p:cNvPr id="63" name="í$líďé"/>
            <p:cNvSpPr/>
            <p:nvPr/>
          </p:nvSpPr>
          <p:spPr bwMode="auto">
            <a:xfrm>
              <a:off x="4972285" y="2112199"/>
              <a:ext cx="150041" cy="381292"/>
            </a:xfrm>
            <a:custGeom>
              <a:avLst/>
              <a:gdLst/>
              <a:ahLst/>
              <a:cxnLst>
                <a:cxn ang="0">
                  <a:pos x="108" y="886"/>
                </a:cxn>
                <a:cxn ang="0">
                  <a:pos x="173" y="151"/>
                </a:cxn>
                <a:cxn ang="0">
                  <a:pos x="194" y="0"/>
                </a:cxn>
                <a:cxn ang="0">
                  <a:pos x="454" y="0"/>
                </a:cxn>
                <a:cxn ang="0">
                  <a:pos x="476" y="86"/>
                </a:cxn>
                <a:cxn ang="0">
                  <a:pos x="778" y="1860"/>
                </a:cxn>
                <a:cxn ang="0">
                  <a:pos x="800" y="2033"/>
                </a:cxn>
                <a:cxn ang="0">
                  <a:pos x="0" y="2033"/>
                </a:cxn>
                <a:cxn ang="0">
                  <a:pos x="108" y="886"/>
                </a:cxn>
              </a:cxnLst>
              <a:rect l="0" t="0" r="r" b="b"/>
              <a:pathLst>
                <a:path w="800" h="2033">
                  <a:moveTo>
                    <a:pt x="108" y="886"/>
                  </a:moveTo>
                  <a:lnTo>
                    <a:pt x="173" y="151"/>
                  </a:lnTo>
                  <a:lnTo>
                    <a:pt x="194" y="0"/>
                  </a:lnTo>
                  <a:lnTo>
                    <a:pt x="454" y="0"/>
                  </a:lnTo>
                  <a:lnTo>
                    <a:pt x="476" y="86"/>
                  </a:lnTo>
                  <a:lnTo>
                    <a:pt x="778" y="1860"/>
                  </a:lnTo>
                  <a:lnTo>
                    <a:pt x="800" y="2033"/>
                  </a:lnTo>
                  <a:lnTo>
                    <a:pt x="0" y="2033"/>
                  </a:lnTo>
                  <a:lnTo>
                    <a:pt x="108" y="886"/>
                  </a:lnTo>
                  <a:close/>
                </a:path>
              </a:pathLst>
            </a:custGeom>
            <a:solidFill>
              <a:srgbClr val="CC3333"/>
            </a:solidFill>
            <a:ln w="9525">
              <a:noFill/>
              <a:round/>
            </a:ln>
          </p:spPr>
          <p:txBody>
            <a:bodyPr anchor="ctr"/>
            <a:p>
              <a:pPr algn="ctr"/>
            </a:p>
          </p:txBody>
        </p:sp>
        <p:sp>
          <p:nvSpPr>
            <p:cNvPr id="64" name="îSḷîdè"/>
            <p:cNvSpPr/>
            <p:nvPr/>
          </p:nvSpPr>
          <p:spPr bwMode="auto">
            <a:xfrm>
              <a:off x="4980349" y="2140519"/>
              <a:ext cx="24382" cy="137850"/>
            </a:xfrm>
            <a:custGeom>
              <a:avLst/>
              <a:gdLst/>
              <a:ahLst/>
              <a:cxnLst>
                <a:cxn ang="0">
                  <a:pos x="130" y="0"/>
                </a:cxn>
                <a:cxn ang="0">
                  <a:pos x="65" y="735"/>
                </a:cxn>
                <a:cxn ang="0">
                  <a:pos x="0" y="22"/>
                </a:cxn>
                <a:cxn ang="0">
                  <a:pos x="130" y="0"/>
                </a:cxn>
              </a:cxnLst>
              <a:rect l="0" t="0" r="r" b="b"/>
              <a:pathLst>
                <a:path w="130" h="735">
                  <a:moveTo>
                    <a:pt x="130" y="0"/>
                  </a:moveTo>
                  <a:lnTo>
                    <a:pt x="65" y="735"/>
                  </a:lnTo>
                  <a:lnTo>
                    <a:pt x="0" y="22"/>
                  </a:lnTo>
                  <a:lnTo>
                    <a:pt x="130" y="0"/>
                  </a:lnTo>
                  <a:close/>
                </a:path>
              </a:pathLst>
            </a:custGeom>
            <a:solidFill>
              <a:srgbClr val="CC3333"/>
            </a:solidFill>
            <a:ln w="9525">
              <a:noFill/>
              <a:round/>
            </a:ln>
          </p:spPr>
          <p:txBody>
            <a:bodyPr anchor="ctr"/>
            <a:p>
              <a:pPr algn="ctr"/>
            </a:p>
          </p:txBody>
        </p:sp>
        <p:sp>
          <p:nvSpPr>
            <p:cNvPr id="65" name="ïṧḷiďe"/>
            <p:cNvSpPr/>
            <p:nvPr/>
          </p:nvSpPr>
          <p:spPr bwMode="auto">
            <a:xfrm>
              <a:off x="4907392" y="2493491"/>
              <a:ext cx="214934" cy="129786"/>
            </a:xfrm>
            <a:custGeom>
              <a:avLst/>
              <a:gdLst/>
              <a:ahLst/>
              <a:cxnLst>
                <a:cxn ang="0">
                  <a:pos x="1081" y="454"/>
                </a:cxn>
                <a:cxn ang="0">
                  <a:pos x="0" y="692"/>
                </a:cxn>
                <a:cxn ang="0">
                  <a:pos x="0" y="476"/>
                </a:cxn>
                <a:cxn ang="0">
                  <a:pos x="65" y="454"/>
                </a:cxn>
                <a:cxn ang="0">
                  <a:pos x="151" y="605"/>
                </a:cxn>
                <a:cxn ang="0">
                  <a:pos x="346" y="497"/>
                </a:cxn>
                <a:cxn ang="0">
                  <a:pos x="346" y="0"/>
                </a:cxn>
                <a:cxn ang="0">
                  <a:pos x="1146" y="0"/>
                </a:cxn>
                <a:cxn ang="0">
                  <a:pos x="1081" y="454"/>
                </a:cxn>
                <a:cxn ang="0">
                  <a:pos x="1081" y="454"/>
                </a:cxn>
              </a:cxnLst>
              <a:rect l="0" t="0" r="r" b="b"/>
              <a:pathLst>
                <a:path w="1146" h="692">
                  <a:moveTo>
                    <a:pt x="1081" y="454"/>
                  </a:moveTo>
                  <a:lnTo>
                    <a:pt x="0" y="692"/>
                  </a:lnTo>
                  <a:lnTo>
                    <a:pt x="0" y="476"/>
                  </a:lnTo>
                  <a:lnTo>
                    <a:pt x="65" y="454"/>
                  </a:lnTo>
                  <a:lnTo>
                    <a:pt x="151" y="605"/>
                  </a:lnTo>
                  <a:lnTo>
                    <a:pt x="346" y="497"/>
                  </a:lnTo>
                  <a:lnTo>
                    <a:pt x="346" y="0"/>
                  </a:lnTo>
                  <a:lnTo>
                    <a:pt x="1146" y="0"/>
                  </a:lnTo>
                  <a:lnTo>
                    <a:pt x="1081" y="454"/>
                  </a:lnTo>
                  <a:lnTo>
                    <a:pt x="1081" y="454"/>
                  </a:lnTo>
                  <a:close/>
                </a:path>
              </a:pathLst>
            </a:custGeom>
            <a:solidFill>
              <a:srgbClr val="F7A56F"/>
            </a:solidFill>
            <a:ln w="9525">
              <a:noFill/>
              <a:round/>
            </a:ln>
          </p:spPr>
          <p:txBody>
            <a:bodyPr anchor="ctr"/>
            <a:p>
              <a:pPr algn="ctr"/>
            </a:p>
          </p:txBody>
        </p:sp>
        <p:sp>
          <p:nvSpPr>
            <p:cNvPr id="66" name="ïṡḻîḑê"/>
            <p:cNvSpPr/>
            <p:nvPr/>
          </p:nvSpPr>
          <p:spPr bwMode="auto">
            <a:xfrm>
              <a:off x="5317004" y="2124390"/>
              <a:ext cx="105592" cy="364975"/>
            </a:xfrm>
            <a:custGeom>
              <a:avLst/>
              <a:gdLst/>
              <a:ahLst/>
              <a:cxnLst>
                <a:cxn ang="0">
                  <a:pos x="130" y="259"/>
                </a:cxn>
                <a:cxn ang="0">
                  <a:pos x="44" y="194"/>
                </a:cxn>
                <a:cxn ang="0">
                  <a:pos x="217" y="0"/>
                </a:cxn>
                <a:cxn ang="0">
                  <a:pos x="325" y="173"/>
                </a:cxn>
                <a:cxn ang="0">
                  <a:pos x="238" y="281"/>
                </a:cxn>
                <a:cxn ang="0">
                  <a:pos x="563" y="1579"/>
                </a:cxn>
                <a:cxn ang="0">
                  <a:pos x="282" y="1946"/>
                </a:cxn>
                <a:cxn ang="0">
                  <a:pos x="0" y="1643"/>
                </a:cxn>
                <a:cxn ang="0">
                  <a:pos x="130" y="259"/>
                </a:cxn>
              </a:cxnLst>
              <a:rect l="0" t="0" r="r" b="b"/>
              <a:pathLst>
                <a:path w="563" h="1946">
                  <a:moveTo>
                    <a:pt x="130" y="259"/>
                  </a:moveTo>
                  <a:lnTo>
                    <a:pt x="44" y="194"/>
                  </a:lnTo>
                  <a:lnTo>
                    <a:pt x="217" y="0"/>
                  </a:lnTo>
                  <a:lnTo>
                    <a:pt x="325" y="173"/>
                  </a:lnTo>
                  <a:lnTo>
                    <a:pt x="238" y="281"/>
                  </a:lnTo>
                  <a:lnTo>
                    <a:pt x="563" y="1579"/>
                  </a:lnTo>
                  <a:lnTo>
                    <a:pt x="282" y="1946"/>
                  </a:lnTo>
                  <a:lnTo>
                    <a:pt x="0" y="1643"/>
                  </a:lnTo>
                  <a:lnTo>
                    <a:pt x="130" y="259"/>
                  </a:lnTo>
                  <a:close/>
                </a:path>
              </a:pathLst>
            </a:custGeom>
            <a:solidFill>
              <a:srgbClr val="050403"/>
            </a:solidFill>
            <a:ln w="9525">
              <a:noFill/>
              <a:round/>
            </a:ln>
          </p:spPr>
          <p:txBody>
            <a:bodyPr anchor="ctr"/>
            <a:p>
              <a:pPr algn="ctr"/>
            </a:p>
          </p:txBody>
        </p:sp>
        <p:sp>
          <p:nvSpPr>
            <p:cNvPr id="67" name="íşḷîḍe"/>
            <p:cNvSpPr/>
            <p:nvPr/>
          </p:nvSpPr>
          <p:spPr bwMode="auto">
            <a:xfrm>
              <a:off x="5219665" y="1990478"/>
              <a:ext cx="162232" cy="72958"/>
            </a:xfrm>
            <a:custGeom>
              <a:avLst/>
              <a:gdLst/>
              <a:ahLst/>
              <a:cxnLst>
                <a:cxn ang="0">
                  <a:pos x="36" y="6"/>
                </a:cxn>
                <a:cxn ang="0">
                  <a:pos x="36" y="6"/>
                </a:cxn>
                <a:cxn ang="0">
                  <a:pos x="5" y="13"/>
                </a:cxn>
                <a:cxn ang="0">
                  <a:pos x="4" y="18"/>
                </a:cxn>
                <a:cxn ang="0">
                  <a:pos x="0" y="17"/>
                </a:cxn>
                <a:cxn ang="0">
                  <a:pos x="1" y="10"/>
                </a:cxn>
                <a:cxn ang="0">
                  <a:pos x="1" y="9"/>
                </a:cxn>
                <a:cxn ang="0">
                  <a:pos x="2" y="8"/>
                </a:cxn>
                <a:cxn ang="0">
                  <a:pos x="39" y="0"/>
                </a:cxn>
                <a:cxn ang="0">
                  <a:pos x="40" y="4"/>
                </a:cxn>
                <a:cxn ang="0">
                  <a:pos x="36" y="6"/>
                </a:cxn>
              </a:cxnLst>
              <a:rect l="0" t="0" r="r" b="b"/>
              <a:pathLst>
                <a:path w="40" h="18">
                  <a:moveTo>
                    <a:pt x="36" y="6"/>
                  </a:moveTo>
                  <a:cubicBezTo>
                    <a:pt x="36" y="6"/>
                    <a:pt x="36" y="6"/>
                    <a:pt x="36" y="6"/>
                  </a:cubicBezTo>
                  <a:cubicBezTo>
                    <a:pt x="5" y="13"/>
                    <a:pt x="5" y="13"/>
                    <a:pt x="5" y="13"/>
                  </a:cubicBezTo>
                  <a:cubicBezTo>
                    <a:pt x="4" y="18"/>
                    <a:pt x="4" y="18"/>
                    <a:pt x="4" y="18"/>
                  </a:cubicBezTo>
                  <a:cubicBezTo>
                    <a:pt x="0" y="17"/>
                    <a:pt x="0" y="17"/>
                    <a:pt x="0" y="17"/>
                  </a:cubicBezTo>
                  <a:cubicBezTo>
                    <a:pt x="1" y="10"/>
                    <a:pt x="1" y="10"/>
                    <a:pt x="1" y="10"/>
                  </a:cubicBezTo>
                  <a:cubicBezTo>
                    <a:pt x="1" y="10"/>
                    <a:pt x="1" y="10"/>
                    <a:pt x="1" y="9"/>
                  </a:cubicBezTo>
                  <a:cubicBezTo>
                    <a:pt x="2" y="9"/>
                    <a:pt x="2" y="9"/>
                    <a:pt x="2" y="8"/>
                  </a:cubicBezTo>
                  <a:cubicBezTo>
                    <a:pt x="39" y="0"/>
                    <a:pt x="39" y="0"/>
                    <a:pt x="39" y="0"/>
                  </a:cubicBezTo>
                  <a:cubicBezTo>
                    <a:pt x="40" y="4"/>
                    <a:pt x="40" y="4"/>
                    <a:pt x="40" y="4"/>
                  </a:cubicBezTo>
                  <a:lnTo>
                    <a:pt x="36" y="6"/>
                  </a:lnTo>
                  <a:close/>
                </a:path>
              </a:pathLst>
            </a:custGeom>
            <a:solidFill>
              <a:srgbClr val="813707"/>
            </a:solidFill>
            <a:ln w="9525">
              <a:noFill/>
              <a:round/>
            </a:ln>
          </p:spPr>
          <p:txBody>
            <a:bodyPr anchor="ctr"/>
            <a:p>
              <a:pPr algn="ctr"/>
            </a:p>
          </p:txBody>
        </p:sp>
        <p:sp>
          <p:nvSpPr>
            <p:cNvPr id="68" name="ïsḷiḋè"/>
            <p:cNvSpPr/>
            <p:nvPr/>
          </p:nvSpPr>
          <p:spPr bwMode="auto">
            <a:xfrm>
              <a:off x="5171089" y="1828246"/>
              <a:ext cx="162232" cy="109530"/>
            </a:xfrm>
            <a:custGeom>
              <a:avLst/>
              <a:gdLst/>
              <a:ahLst/>
              <a:cxnLst>
                <a:cxn ang="0">
                  <a:pos x="822" y="173"/>
                </a:cxn>
                <a:cxn ang="0">
                  <a:pos x="865" y="302"/>
                </a:cxn>
                <a:cxn ang="0">
                  <a:pos x="627" y="259"/>
                </a:cxn>
                <a:cxn ang="0">
                  <a:pos x="584" y="237"/>
                </a:cxn>
                <a:cxn ang="0">
                  <a:pos x="800" y="0"/>
                </a:cxn>
                <a:cxn ang="0">
                  <a:pos x="843" y="86"/>
                </a:cxn>
                <a:cxn ang="0">
                  <a:pos x="757" y="194"/>
                </a:cxn>
                <a:cxn ang="0">
                  <a:pos x="822" y="173"/>
                </a:cxn>
                <a:cxn ang="0">
                  <a:pos x="0" y="346"/>
                </a:cxn>
                <a:cxn ang="0">
                  <a:pos x="0" y="237"/>
                </a:cxn>
                <a:cxn ang="0">
                  <a:pos x="475" y="281"/>
                </a:cxn>
                <a:cxn ang="0">
                  <a:pos x="475" y="324"/>
                </a:cxn>
                <a:cxn ang="0">
                  <a:pos x="86" y="584"/>
                </a:cxn>
                <a:cxn ang="0">
                  <a:pos x="43" y="475"/>
                </a:cxn>
                <a:cxn ang="0">
                  <a:pos x="302" y="346"/>
                </a:cxn>
                <a:cxn ang="0">
                  <a:pos x="0" y="346"/>
                </a:cxn>
              </a:cxnLst>
              <a:rect l="0" t="0" r="r" b="b"/>
              <a:pathLst>
                <a:path w="865" h="584">
                  <a:moveTo>
                    <a:pt x="822" y="173"/>
                  </a:moveTo>
                  <a:lnTo>
                    <a:pt x="865" y="302"/>
                  </a:lnTo>
                  <a:lnTo>
                    <a:pt x="627" y="259"/>
                  </a:lnTo>
                  <a:lnTo>
                    <a:pt x="584" y="237"/>
                  </a:lnTo>
                  <a:lnTo>
                    <a:pt x="800" y="0"/>
                  </a:lnTo>
                  <a:lnTo>
                    <a:pt x="843" y="86"/>
                  </a:lnTo>
                  <a:lnTo>
                    <a:pt x="757" y="194"/>
                  </a:lnTo>
                  <a:lnTo>
                    <a:pt x="822" y="173"/>
                  </a:lnTo>
                  <a:close/>
                  <a:moveTo>
                    <a:pt x="0" y="346"/>
                  </a:moveTo>
                  <a:lnTo>
                    <a:pt x="0" y="237"/>
                  </a:lnTo>
                  <a:lnTo>
                    <a:pt x="475" y="281"/>
                  </a:lnTo>
                  <a:lnTo>
                    <a:pt x="475" y="324"/>
                  </a:lnTo>
                  <a:lnTo>
                    <a:pt x="86" y="584"/>
                  </a:lnTo>
                  <a:lnTo>
                    <a:pt x="43" y="475"/>
                  </a:lnTo>
                  <a:lnTo>
                    <a:pt x="302" y="346"/>
                  </a:lnTo>
                  <a:lnTo>
                    <a:pt x="0" y="346"/>
                  </a:lnTo>
                  <a:close/>
                </a:path>
              </a:pathLst>
            </a:custGeom>
            <a:solidFill>
              <a:srgbClr val="813707"/>
            </a:solidFill>
            <a:ln w="9525">
              <a:noFill/>
              <a:round/>
            </a:ln>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二、走出大学毕业生就业的误区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2115185" y="1517015"/>
            <a:ext cx="521081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77470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179762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179444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335280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2472690" y="1748155"/>
            <a:ext cx="4729480" cy="2752090"/>
          </a:xfrm>
          <a:prstGeom prst="rect">
            <a:avLst/>
          </a:prstGeom>
          <a:noFill/>
          <a:ln w="9525">
            <a:noFill/>
            <a:miter lim="800000"/>
          </a:ln>
          <a:effectLst/>
        </p:spPr>
        <p:txBody>
          <a:bodyPr wrap="square">
            <a:noAutofit/>
          </a:bodyPr>
          <a:p>
            <a:pPr indent="0" algn="just" fontAlgn="auto">
              <a:lnSpc>
                <a:spcPts val="2660"/>
              </a:lnSpc>
              <a:spcBef>
                <a:spcPts val="0"/>
              </a:spcBef>
              <a:buClrTx/>
              <a:buSzTx/>
              <a:buFontTx/>
              <a:buNone/>
            </a:pPr>
            <a:r>
              <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      小贾毕业于某学校计算机系。毕业时，几位与他关系好的同学根据自己所学专业，决定到商业企业去工作。于是，他们纷纷行动，很快与几家公司签了约。小贾深知自己的性格不适于从事商业气息太浓的工作，但几个朋友都去了，于是，他也和一家中型商场签了约，在入职后，由于无法融入单位，而且自己的优势不能充分发挥，因而辞职。</a:t>
            </a:r>
            <a:endPar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文本框 58"/>
          <p:cNvSpPr txBox="1"/>
          <p:nvPr/>
        </p:nvSpPr>
        <p:spPr>
          <a:xfrm>
            <a:off x="1159510" y="2179320"/>
            <a:ext cx="260985" cy="1745615"/>
          </a:xfrm>
          <a:prstGeom prst="rect">
            <a:avLst/>
          </a:prstGeom>
          <a:noFill/>
        </p:spPr>
        <p:txBody>
          <a:bodyPr wrap="square" rtlCol="0">
            <a:noAutofit/>
          </a:bodyPr>
          <a:p>
            <a:pPr indent="0" algn="just" fontAlgn="auto">
              <a:lnSpc>
                <a:spcPts val="2660"/>
              </a:lnSpc>
            </a:pPr>
            <a:r>
              <a:rPr lang="zh-CN" altLang="en-US" sz="1800" b="1">
                <a:solidFill>
                  <a:srgbClr val="1B4367"/>
                </a:solidFill>
              </a:rPr>
              <a:t>从众的故事</a:t>
            </a:r>
            <a:endParaRPr lang="zh-CN" altLang="en-US" sz="1800" b="1">
              <a:solidFill>
                <a:srgbClr val="1B4367"/>
              </a:solidFill>
            </a:endParaRPr>
          </a:p>
        </p:txBody>
      </p:sp>
      <p:pic>
        <p:nvPicPr>
          <p:cNvPr id="9" name="图片 8" descr="0 (2)"/>
          <p:cNvPicPr>
            <a:picLocks noChangeAspect="1"/>
          </p:cNvPicPr>
          <p:nvPr/>
        </p:nvPicPr>
        <p:blipFill>
          <a:blip r:embed="rId1"/>
          <a:stretch>
            <a:fillRect/>
          </a:stretch>
        </p:blipFill>
        <p:spPr>
          <a:xfrm>
            <a:off x="6686550" y="3147060"/>
            <a:ext cx="2118360" cy="2118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三、大学生如何转变就业观</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custDataLst>
              <p:tags r:id="rId1"/>
            </p:custDataLst>
          </p:nvPr>
        </p:nvGrpSpPr>
        <p:grpSpPr>
          <a:xfrm>
            <a:off x="838706" y="2042161"/>
            <a:ext cx="1067276" cy="1067276"/>
            <a:chOff x="1833245" y="2037080"/>
            <a:chExt cx="1423035" cy="1423035"/>
          </a:xfrm>
          <a:solidFill>
            <a:schemeClr val="bg1"/>
          </a:solidFill>
        </p:grpSpPr>
        <p:sp>
          <p:nvSpPr>
            <p:cNvPr id="50" name="泪滴形 49"/>
            <p:cNvSpPr/>
            <p:nvPr>
              <p:custDataLst>
                <p:tags r:id="rId2"/>
              </p:custDataLst>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custDataLst>
                <p:tags r:id="rId3"/>
              </p:custDataLst>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custDataLst>
              <p:tags r:id="rId4"/>
            </p:custDataLst>
          </p:nvPr>
        </p:nvGrpSpPr>
        <p:grpSpPr>
          <a:xfrm>
            <a:off x="3000722" y="2042161"/>
            <a:ext cx="1066800" cy="1067276"/>
            <a:chOff x="4164965" y="2037080"/>
            <a:chExt cx="1423035" cy="1423035"/>
          </a:xfrm>
          <a:solidFill>
            <a:schemeClr val="bg1"/>
          </a:solidFill>
        </p:grpSpPr>
        <p:sp>
          <p:nvSpPr>
            <p:cNvPr id="51" name="泪滴形 50"/>
            <p:cNvSpPr/>
            <p:nvPr>
              <p:custDataLst>
                <p:tags r:id="rId5"/>
              </p:custDataLst>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custDataLst>
                <p:tags r:id="rId6"/>
              </p:custDataLst>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custDataLst>
              <p:tags r:id="rId7"/>
            </p:custDataLst>
          </p:nvPr>
        </p:nvGrpSpPr>
        <p:grpSpPr>
          <a:xfrm>
            <a:off x="5162262" y="2042161"/>
            <a:ext cx="1066800" cy="1067276"/>
            <a:chOff x="6496050" y="2037080"/>
            <a:chExt cx="1423035" cy="1423035"/>
          </a:xfrm>
          <a:solidFill>
            <a:schemeClr val="bg1"/>
          </a:solidFill>
        </p:grpSpPr>
        <p:sp>
          <p:nvSpPr>
            <p:cNvPr id="52" name="泪滴形 51"/>
            <p:cNvSpPr/>
            <p:nvPr>
              <p:custDataLst>
                <p:tags r:id="rId8"/>
              </p:custDataLst>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custDataLst>
                <p:tags r:id="rId9"/>
              </p:custDataLst>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grpSp>
        <p:nvGrpSpPr>
          <p:cNvPr id="4" name="组合 3"/>
          <p:cNvGrpSpPr/>
          <p:nvPr>
            <p:custDataLst>
              <p:tags r:id="rId10"/>
            </p:custDataLst>
          </p:nvPr>
        </p:nvGrpSpPr>
        <p:grpSpPr>
          <a:xfrm>
            <a:off x="7323802" y="2042161"/>
            <a:ext cx="1066800" cy="1067276"/>
            <a:chOff x="8827770" y="2037080"/>
            <a:chExt cx="1423035" cy="1423035"/>
          </a:xfrm>
          <a:solidFill>
            <a:schemeClr val="bg1"/>
          </a:solidFill>
        </p:grpSpPr>
        <p:sp>
          <p:nvSpPr>
            <p:cNvPr id="53" name="泪滴形 52"/>
            <p:cNvSpPr/>
            <p:nvPr>
              <p:custDataLst>
                <p:tags r:id="rId11"/>
              </p:custDataLst>
            </p:nvPr>
          </p:nvSpPr>
          <p:spPr>
            <a:xfrm rot="8100000">
              <a:off x="882777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6" name="Freeform 10"/>
            <p:cNvSpPr>
              <a:spLocks noEditPoints="1"/>
            </p:cNvSpPr>
            <p:nvPr>
              <p:custDataLst>
                <p:tags r:id="rId12"/>
              </p:custDataLst>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grpFill/>
            <a:ln w="9525">
              <a:noFill/>
            </a:ln>
          </p:spPr>
          <p:txBody>
            <a:bodyPr/>
            <a:p>
              <a:endParaRPr lang="zh-CN" altLang="en-US">
                <a:cs typeface="+mn-ea"/>
                <a:sym typeface="+mn-lt"/>
              </a:endParaRPr>
            </a:p>
          </p:txBody>
        </p:sp>
      </p:grpSp>
      <p:sp>
        <p:nvSpPr>
          <p:cNvPr id="6" name="矩形 5"/>
          <p:cNvSpPr/>
          <p:nvPr>
            <p:custDataLst>
              <p:tags r:id="rId13"/>
            </p:custDataLst>
          </p:nvPr>
        </p:nvSpPr>
        <p:spPr>
          <a:xfrm>
            <a:off x="718820" y="3648075"/>
            <a:ext cx="140843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从“精英”转向“普通”</a:t>
            </a:r>
            <a:endParaRPr lang="zh-CN" altLang="en-US" sz="1800" b="1">
              <a:solidFill>
                <a:srgbClr val="1B4367"/>
              </a:solidFill>
              <a:latin typeface="+mn-ea"/>
              <a:cs typeface="+mn-ea"/>
            </a:endParaRPr>
          </a:p>
        </p:txBody>
      </p:sp>
      <p:sp>
        <p:nvSpPr>
          <p:cNvPr id="10" name="矩形 9"/>
          <p:cNvSpPr/>
          <p:nvPr>
            <p:custDataLst>
              <p:tags r:id="rId14"/>
            </p:custDataLst>
          </p:nvPr>
        </p:nvSpPr>
        <p:spPr>
          <a:xfrm>
            <a:off x="2587625" y="3648075"/>
            <a:ext cx="1910715"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从“发达地区”转向“欠发达地区”</a:t>
            </a:r>
            <a:endParaRPr lang="zh-CN" altLang="en-US" sz="1800" b="1">
              <a:solidFill>
                <a:srgbClr val="1B4367"/>
              </a:solidFill>
              <a:latin typeface="+mn-ea"/>
              <a:cs typeface="+mn-ea"/>
            </a:endParaRPr>
          </a:p>
        </p:txBody>
      </p:sp>
      <p:sp>
        <p:nvSpPr>
          <p:cNvPr id="14" name="矩形 13"/>
          <p:cNvSpPr/>
          <p:nvPr>
            <p:custDataLst>
              <p:tags r:id="rId15"/>
            </p:custDataLst>
          </p:nvPr>
        </p:nvSpPr>
        <p:spPr>
          <a:xfrm>
            <a:off x="4958715" y="3648075"/>
            <a:ext cx="168402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从“专业对口”转向“综合人才”</a:t>
            </a:r>
            <a:endParaRPr lang="zh-CN" altLang="en-US" sz="1800" b="1">
              <a:solidFill>
                <a:srgbClr val="1B4367"/>
              </a:solidFill>
              <a:latin typeface="+mn-ea"/>
              <a:cs typeface="+mn-ea"/>
            </a:endParaRPr>
          </a:p>
        </p:txBody>
      </p:sp>
      <p:sp>
        <p:nvSpPr>
          <p:cNvPr id="15" name="矩形 14"/>
          <p:cNvSpPr/>
          <p:nvPr>
            <p:custDataLst>
              <p:tags r:id="rId16"/>
            </p:custDataLst>
          </p:nvPr>
        </p:nvSpPr>
        <p:spPr>
          <a:xfrm>
            <a:off x="7103110" y="3648075"/>
            <a:ext cx="140843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从“就业”转向“创业”</a:t>
            </a:r>
            <a:endParaRPr lang="zh-CN" altLang="en-US" sz="1800" b="1">
              <a:solidFill>
                <a:srgbClr val="1B4367"/>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2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就业准备</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模块六</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三、大学生如何转变就业观</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141855"/>
            <a:ext cx="6943090" cy="244157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（一）从“精英”转向“普通”</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高等教育由精英教育向大众化教育的推进过程中，大学生就业模式必然由精英教育阶段所形成的毕业生就业模式向大众化教育阶段所形成的毕业生就业模式转变。大学毕业生就业的“双向选择，自主择业”已成为当前就业的大趋势。只要是大学生通过诚实劳动来为社会创造价值，来实现自己的价值，就是现代社会倡导的。劳动者的素质普遍提高了，社会才能更和谐地发展。</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三、大学生如何转变就业观</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141855"/>
            <a:ext cx="6943090" cy="244157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（二）从“发达地区”转向“欠发达地区”</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毕业生要了解和掌握就业政策，主动适应经济建设与社会发展的需要，适时就业，自主择业和主动创业，树立危机意识和忧患意识，直面艰苦，面向基层，面向中西部择业、就业、创业，在艰苦的环境中磨炼成长。实际上，基层的天地广阔，蕴藏着无数的机会，大学生完全可以把到基层就业视为事业的起步、成才的开始，通过了解国情民意，积累经验，增长才干。</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三、大学生如何转变就业观</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294255"/>
            <a:ext cx="6943090" cy="212725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（三）从“专业对口”转向“综合人才”</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很多就业单位更看重大学生的知识结构、思想品德、思维习惯、合作意识、忠诚精神等综合素质和实践能力。现代社会分工越来越细，在校期间所学专业知识与现实需要难以吻合，求职过程中如果过分强调专业对口则难以找到合适的职业。一个具有开拓精神的毕业生，应看重行业的发展前景，并及时调整自己的就业方向。</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三、大学生如何转变就业观</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294255"/>
            <a:ext cx="6943090" cy="212725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（四）从“就业”转向“创业”</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从现阶段的就业形势看，国家宏观政策激励大学生自主创业，在税收、贷款、政策补贴等方面给予很多优惠政策，为广大毕业生的自主创业提供了良好的社会环境。创业——这包含机遇与挑战的字眼，已经成为无数大学生心中的梦想。中国也已经诞生了一大批大学生创业者，而且其中不乏许多非常成功的典范。</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2191068" y="1584325"/>
            <a:ext cx="4457065" cy="142240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一、认清就业形势，把握就业机会</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二、转变就业观念，拓宽就业思路</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三、提高综合素质，做好充足准备</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四、增强竞争意识，把握就业机会</a:t>
            </a:r>
            <a:endParaRPr lang="zh-CN" altLang="en-US" sz="2000" b="1">
              <a:solidFill>
                <a:srgbClr val="1B4367"/>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1868805" y="982345"/>
            <a:ext cx="5406390"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4" name="http://photo-static-api.fotomore.com/creative/vcg/400/new/VCG41N1030308208.jpg?uid=386&amp;timestamp=1706197626&amp;sign=ad428c892aedff3860a921082cae3e0a" descr="templates\picture_hover\&amp;pky380_sjzg_VCG41N1030308208&amp;"/>
          <p:cNvPicPr>
            <a:picLocks noChangeAspect="1"/>
          </p:cNvPicPr>
          <p:nvPr/>
        </p:nvPicPr>
        <p:blipFill>
          <a:blip r:embed="rId1">
            <a:clrChange>
              <a:clrFrom>
                <a:srgbClr val="FFFFFF">
                  <a:alpha val="100000"/>
                </a:srgbClr>
              </a:clrFrom>
              <a:clrTo>
                <a:srgbClr val="FFFFFF">
                  <a:alpha val="100000"/>
                  <a:alpha val="0"/>
                </a:srgbClr>
              </a:clrTo>
            </a:clrChange>
            <a:grayscl/>
          </a:blip>
          <a:stretch>
            <a:fillRect/>
          </a:stretch>
        </p:blipFill>
        <p:spPr>
          <a:xfrm>
            <a:off x="2869883" y="3330575"/>
            <a:ext cx="3404235" cy="2129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10" presetClass="entr" presetSubtype="0"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90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P spid="10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一、认清就业形势，把握就业机会</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294255"/>
            <a:ext cx="6943090" cy="21272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当代大学生要理性地看待目前的就业形势，把握社会发展的趋势。当前许多部门和媒体过分渲染就业形势的严峻性，导致很多大学生就业信心不足。大学生在学好专业知识的同时，需时刻注意把知识转化为能力和水平，广大毕业生应调整好自己的心态，全面冷静地分析自己和社会需求，不断充实自己，提高个人能力，认真把握每次就业机会，提高就业能力和就业竞争力。</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二、转变就业观念，拓宽就业思路</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341880"/>
            <a:ext cx="6943090" cy="19145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毕业生没有工作经验和能力，就业时如若心存一些不切实际的想法，结果当然是不能尽如人意。当其他学生已经取得一定工作经验和成绩，并为自己和家庭创造一定财富时，这样的人还在社会上盲目奔波。所以毕业生可以降低就业期望值，拓宽就业范围，树立先生存再发展的观念。</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三、提高综合素质，做好充足准备</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294255"/>
            <a:ext cx="6943090" cy="21685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对于大学生来说，在校学习、实习就是准备阶段。单位招聘员工，要求品行端正、知识面广、技能强、肯吃苦、谦虚好学、尊重他人，遵守纪律等。有了这些准备，具备了这些条件，就能抓住机遇，顺利就业。只有全面提高个人的综合素质，使自身既具有较高的思想道德素养，又有广博的文化知识和专业技能，才能适应社会的需要，在激烈的竞争中获胜。</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四、增强竞争意识，把握就业机会</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71575" y="2294255"/>
            <a:ext cx="6943090" cy="21685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培养竞争力是自身发展和社会发展的需要，其重要前提是提高自身的综合实力。就业，意味着离开学校生活，投身到社会的大环境之中，去迎接新的挑战，寻找新的机遇。在新的人生征程上，要冷静地看世界、虚心地看自己，找准自己与社会的最佳结合点，仔细权衡，对社会需要什么、自己会干什么做到心中有数，以积极进取的心态迎接社会的挑战。</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49145"/>
            <a:ext cx="7425055" cy="26447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求职简历制作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456260" y="117088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456260" y="240083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custDataLst>
              <p:tags r:id="rId7"/>
            </p:custDataLst>
          </p:nvPr>
        </p:nvGrpSpPr>
        <p:grpSpPr>
          <a:xfrm>
            <a:off x="1456260" y="3630198"/>
            <a:ext cx="828000" cy="827405"/>
            <a:chOff x="3909356" y="1685526"/>
            <a:chExt cx="828000" cy="828000"/>
          </a:xfrm>
        </p:grpSpPr>
        <p:sp>
          <p:nvSpPr>
            <p:cNvPr id="15" name="文本框 14"/>
            <p:cNvSpPr txBox="1"/>
            <p:nvPr>
              <p:custDataLst>
                <p:tags r:id="rId8"/>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6" name="矩形 15"/>
            <p:cNvSpPr/>
            <p:nvPr>
              <p:custDataLst>
                <p:tags r:id="rId9"/>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10"/>
            </p:custDataLst>
          </p:nvPr>
        </p:nvSpPr>
        <p:spPr>
          <a:xfrm>
            <a:off x="2483485" y="1230630"/>
            <a:ext cx="48469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求职简历概说</a:t>
            </a:r>
            <a:endParaRPr lang="zh-CN" altLang="en-US" sz="3400" dirty="0">
              <a:solidFill>
                <a:srgbClr val="1B4367"/>
              </a:solidFill>
              <a:cs typeface="+mn-ea"/>
              <a:sym typeface="+mn-lt"/>
            </a:endParaRPr>
          </a:p>
        </p:txBody>
      </p:sp>
      <p:sp>
        <p:nvSpPr>
          <p:cNvPr id="19" name="文本框 18"/>
          <p:cNvSpPr txBox="1"/>
          <p:nvPr>
            <p:custDataLst>
              <p:tags r:id="rId11"/>
            </p:custDataLst>
          </p:nvPr>
        </p:nvSpPr>
        <p:spPr>
          <a:xfrm>
            <a:off x="2483485" y="2460625"/>
            <a:ext cx="6282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简历的制作</a:t>
            </a:r>
            <a:endParaRPr lang="zh-CN" altLang="en-US" sz="3400" dirty="0">
              <a:solidFill>
                <a:srgbClr val="1B4367"/>
              </a:solidFill>
              <a:cs typeface="+mn-ea"/>
              <a:sym typeface="+mn-lt"/>
            </a:endParaRPr>
          </a:p>
        </p:txBody>
      </p:sp>
      <p:sp>
        <p:nvSpPr>
          <p:cNvPr id="20" name="文本框 19"/>
          <p:cNvSpPr txBox="1"/>
          <p:nvPr>
            <p:custDataLst>
              <p:tags r:id="rId12"/>
            </p:custDataLst>
          </p:nvPr>
        </p:nvSpPr>
        <p:spPr>
          <a:xfrm>
            <a:off x="2483768" y="3690831"/>
            <a:ext cx="53473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自荐信</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0"/>
                                        </p:tgtEl>
                                        <p:attrNameLst>
                                          <p:attrName>ppt_y</p:attrName>
                                        </p:attrNameLst>
                                      </p:cBhvr>
                                      <p:tavLst>
                                        <p:tav tm="0">
                                          <p:val>
                                            <p:strVal val="#ppt_y"/>
                                          </p:val>
                                        </p:tav>
                                        <p:tav tm="100000">
                                          <p:val>
                                            <p:strVal val="#ppt_y"/>
                                          </p:val>
                                        </p:tav>
                                      </p:tavLst>
                                    </p:anim>
                                    <p:anim calcmode="lin" valueType="num">
                                      <p:cBhvr>
                                        <p:cTn id="5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3370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1028065" y="1807845"/>
            <a:ext cx="7087870" cy="238125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进入 21 世纪，我们面对的是一个信息时代。各行各业飞速发展，社会日新月异，时代带给我们各种机遇的同时也带来了更大的挑战，这导致了社会和企业对人才需求的更高要求。大学生应对自己进行评估，反观自己：我究竟适合从事什么职业呢？我能从事的职业与我的职业理想之间存在差距吗？对于就业我应做好哪些准备呢？客观回答这些问题，可以确定自己准备选择的职业类型。虽然毕业生面临巨大的就业压力，但只要做好充足的准备，就业问题是可以很快解决的。现实生活中，机会必然会垂青那些有准备的人，正所谓世上无难事，只怕有心人。</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模块六</a:t>
            </a:r>
            <a:r>
              <a:rPr lang="en-US" altLang="zh-CN" sz="1700" b="1" dirty="0">
                <a:solidFill>
                  <a:srgbClr val="1B4367"/>
                </a:solidFill>
                <a:cs typeface="+mn-ea"/>
                <a:sym typeface="+mn-lt"/>
              </a:rPr>
              <a:t>  </a:t>
            </a:r>
            <a:r>
              <a:rPr lang="zh-CN" altLang="en-US" sz="1700" b="1" dirty="0">
                <a:solidFill>
                  <a:srgbClr val="1B4367"/>
                </a:solidFill>
                <a:cs typeface="+mn-ea"/>
                <a:sym typeface="+mn-lt"/>
              </a:rPr>
              <a:t>就业准备</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399"/>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1899"/>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求职简历概说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一、简历的概念</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6" name="矩形 5"/>
          <p:cNvSpPr>
            <a:spLocks noChangeArrowheads="1"/>
          </p:cNvSpPr>
          <p:nvPr/>
        </p:nvSpPr>
        <p:spPr bwMode="auto">
          <a:xfrm>
            <a:off x="457835" y="2056130"/>
            <a:ext cx="6437630" cy="219456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简（簡），是古代用来写字的竹板；历（歷），指经过、经历。简历就是对个人学历、经历、特长、爱好及其他有关情况所作的简明扼要的介绍。简历其实是一种针对性的自我介绍。对求职者来说，简历是叩开职场大门的“敲门砖”，一份优秀的简历可以让求职者在众多求职者中脱颖而出，得到阅读者的青睐，获得面试机会。</a:t>
            </a:r>
            <a:endParaRPr sz="1800">
              <a:solidFill>
                <a:schemeClr val="tx1"/>
              </a:solidFill>
              <a:latin typeface="微软雅黑" panose="020B0503020204020204" pitchFamily="34" charset="-122"/>
              <a:ea typeface="微软雅黑" panose="020B0503020204020204" pitchFamily="34" charset="-122"/>
            </a:endParaRPr>
          </a:p>
        </p:txBody>
      </p:sp>
      <p:grpSp>
        <p:nvGrpSpPr>
          <p:cNvPr id="2" name="组合 6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p:nvPr/>
        </p:nvGrpSpPr>
        <p:grpSpPr>
          <a:xfrm>
            <a:off x="7022465" y="1738630"/>
            <a:ext cx="1354455" cy="1437005"/>
            <a:chOff x="3970666" y="1130300"/>
            <a:chExt cx="4250668" cy="4888947"/>
          </a:xfrm>
        </p:grpSpPr>
        <p:sp>
          <p:nvSpPr>
            <p:cNvPr id="67" name="íṡľiďê"/>
            <p:cNvSpPr/>
            <p:nvPr/>
          </p:nvSpPr>
          <p:spPr bwMode="auto">
            <a:xfrm>
              <a:off x="4113260" y="1897593"/>
              <a:ext cx="3933792" cy="3928133"/>
            </a:xfrm>
            <a:custGeom>
              <a:avLst/>
              <a:gdLst>
                <a:gd name="T0" fmla="*/ 7828 w 15657"/>
                <a:gd name="T1" fmla="*/ 15499 h 15659"/>
                <a:gd name="T2" fmla="*/ 8633 w 15657"/>
                <a:gd name="T3" fmla="*/ 15457 h 15659"/>
                <a:gd name="T4" fmla="*/ 6438 w 15657"/>
                <a:gd name="T5" fmla="*/ 15373 h 15659"/>
                <a:gd name="T6" fmla="*/ 9426 w 15657"/>
                <a:gd name="T7" fmla="*/ 15332 h 15659"/>
                <a:gd name="T8" fmla="*/ 5657 w 15657"/>
                <a:gd name="T9" fmla="*/ 15188 h 15659"/>
                <a:gd name="T10" fmla="*/ 10201 w 15657"/>
                <a:gd name="T11" fmla="*/ 15125 h 15659"/>
                <a:gd name="T12" fmla="*/ 4900 w 15657"/>
                <a:gd name="T13" fmla="*/ 14920 h 15659"/>
                <a:gd name="T14" fmla="*/ 10950 w 15657"/>
                <a:gd name="T15" fmla="*/ 14837 h 15659"/>
                <a:gd name="T16" fmla="*/ 4175 w 15657"/>
                <a:gd name="T17" fmla="*/ 14575 h 15659"/>
                <a:gd name="T18" fmla="*/ 11664 w 15657"/>
                <a:gd name="T19" fmla="*/ 14472 h 15659"/>
                <a:gd name="T20" fmla="*/ 3490 w 15657"/>
                <a:gd name="T21" fmla="*/ 14155 h 15659"/>
                <a:gd name="T22" fmla="*/ 12336 w 15657"/>
                <a:gd name="T23" fmla="*/ 14035 h 15659"/>
                <a:gd name="T24" fmla="*/ 2852 w 15657"/>
                <a:gd name="T25" fmla="*/ 13666 h 15659"/>
                <a:gd name="T26" fmla="*/ 12959 w 15657"/>
                <a:gd name="T27" fmla="*/ 13530 h 15659"/>
                <a:gd name="T28" fmla="*/ 2270 w 15657"/>
                <a:gd name="T29" fmla="*/ 13114 h 15659"/>
                <a:gd name="T30" fmla="*/ 13527 w 15657"/>
                <a:gd name="T31" fmla="*/ 12962 h 15659"/>
                <a:gd name="T32" fmla="*/ 1748 w 15657"/>
                <a:gd name="T33" fmla="*/ 12504 h 15659"/>
                <a:gd name="T34" fmla="*/ 14033 w 15657"/>
                <a:gd name="T35" fmla="*/ 12338 h 15659"/>
                <a:gd name="T36" fmla="*/ 1292 w 15657"/>
                <a:gd name="T37" fmla="*/ 11844 h 15659"/>
                <a:gd name="T38" fmla="*/ 14471 w 15657"/>
                <a:gd name="T39" fmla="*/ 11665 h 15659"/>
                <a:gd name="T40" fmla="*/ 908 w 15657"/>
                <a:gd name="T41" fmla="*/ 11140 h 15659"/>
                <a:gd name="T42" fmla="*/ 14836 w 15657"/>
                <a:gd name="T43" fmla="*/ 10950 h 15659"/>
                <a:gd name="T44" fmla="*/ 600 w 15657"/>
                <a:gd name="T45" fmla="*/ 10400 h 15659"/>
                <a:gd name="T46" fmla="*/ 15124 w 15657"/>
                <a:gd name="T47" fmla="*/ 10199 h 15659"/>
                <a:gd name="T48" fmla="*/ 371 w 15657"/>
                <a:gd name="T49" fmla="*/ 9631 h 15659"/>
                <a:gd name="T50" fmla="*/ 15331 w 15657"/>
                <a:gd name="T51" fmla="*/ 9424 h 15659"/>
                <a:gd name="T52" fmla="*/ 225 w 15657"/>
                <a:gd name="T53" fmla="*/ 8842 h 15659"/>
                <a:gd name="T54" fmla="*/ 15456 w 15657"/>
                <a:gd name="T55" fmla="*/ 8631 h 15659"/>
                <a:gd name="T56" fmla="*/ 162 w 15657"/>
                <a:gd name="T57" fmla="*/ 8042 h 15659"/>
                <a:gd name="T58" fmla="*/ 15497 w 15657"/>
                <a:gd name="T59" fmla="*/ 7830 h 15659"/>
                <a:gd name="T60" fmla="*/ 0 w 15657"/>
                <a:gd name="T61" fmla="*/ 7837 h 15659"/>
                <a:gd name="T62" fmla="*/ 160 w 15657"/>
                <a:gd name="T63" fmla="*/ 7837 h 15659"/>
                <a:gd name="T64" fmla="*/ 15654 w 15657"/>
                <a:gd name="T65" fmla="*/ 7606 h 15659"/>
                <a:gd name="T66" fmla="*/ 284 w 15657"/>
                <a:gd name="T67" fmla="*/ 6443 h 15659"/>
                <a:gd name="T68" fmla="*/ 15589 w 15657"/>
                <a:gd name="T69" fmla="*/ 6789 h 15659"/>
                <a:gd name="T70" fmla="*/ 469 w 15657"/>
                <a:gd name="T71" fmla="*/ 5662 h 15659"/>
                <a:gd name="T72" fmla="*/ 15438 w 15657"/>
                <a:gd name="T73" fmla="*/ 5984 h 15659"/>
                <a:gd name="T74" fmla="*/ 736 w 15657"/>
                <a:gd name="T75" fmla="*/ 4905 h 15659"/>
                <a:gd name="T76" fmla="*/ 15204 w 15657"/>
                <a:gd name="T77" fmla="*/ 5199 h 15659"/>
                <a:gd name="T78" fmla="*/ 1081 w 15657"/>
                <a:gd name="T79" fmla="*/ 4179 h 15659"/>
                <a:gd name="T80" fmla="*/ 14889 w 15657"/>
                <a:gd name="T81" fmla="*/ 4444 h 15659"/>
                <a:gd name="T82" fmla="*/ 1501 w 15657"/>
                <a:gd name="T83" fmla="*/ 3494 h 15659"/>
                <a:gd name="T84" fmla="*/ 14496 w 15657"/>
                <a:gd name="T85" fmla="*/ 3725 h 15659"/>
                <a:gd name="T86" fmla="*/ 1989 w 15657"/>
                <a:gd name="T87" fmla="*/ 2857 h 15659"/>
                <a:gd name="T88" fmla="*/ 14031 w 15657"/>
                <a:gd name="T89" fmla="*/ 3052 h 15659"/>
                <a:gd name="T90" fmla="*/ 2541 w 15657"/>
                <a:gd name="T91" fmla="*/ 2274 h 15659"/>
                <a:gd name="T92" fmla="*/ 13497 w 15657"/>
                <a:gd name="T93" fmla="*/ 2430 h 15659"/>
                <a:gd name="T94" fmla="*/ 3151 w 15657"/>
                <a:gd name="T95" fmla="*/ 1751 h 15659"/>
                <a:gd name="T96" fmla="*/ 12902 w 15657"/>
                <a:gd name="T97" fmla="*/ 1867 h 15659"/>
                <a:gd name="T98" fmla="*/ 3811 w 15657"/>
                <a:gd name="T99" fmla="*/ 1296 h 15659"/>
                <a:gd name="T100" fmla="*/ 12251 w 15657"/>
                <a:gd name="T101" fmla="*/ 1369 h 15659"/>
                <a:gd name="T102" fmla="*/ 4514 w 15657"/>
                <a:gd name="T103" fmla="*/ 911 h 15659"/>
                <a:gd name="T104" fmla="*/ 11551 w 15657"/>
                <a:gd name="T105" fmla="*/ 941 h 15659"/>
                <a:gd name="T106" fmla="*/ 5254 w 15657"/>
                <a:gd name="T107" fmla="*/ 603 h 15659"/>
                <a:gd name="T108" fmla="*/ 10810 w 15657"/>
                <a:gd name="T109" fmla="*/ 589 h 15659"/>
                <a:gd name="T110" fmla="*/ 6023 w 15657"/>
                <a:gd name="T111" fmla="*/ 374 h 15659"/>
                <a:gd name="T112" fmla="*/ 10037 w 15657"/>
                <a:gd name="T113" fmla="*/ 316 h 15659"/>
                <a:gd name="T114" fmla="*/ 6812 w 15657"/>
                <a:gd name="T115" fmla="*/ 227 h 15659"/>
                <a:gd name="T116" fmla="*/ 9240 w 15657"/>
                <a:gd name="T117" fmla="*/ 127 h 15659"/>
                <a:gd name="T118" fmla="*/ 7612 w 15657"/>
                <a:gd name="T119" fmla="*/ 163 h 15659"/>
                <a:gd name="T120" fmla="*/ 7817 w 15657"/>
                <a:gd name="T121" fmla="*/ 0 h 15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57" h="15659">
                  <a:moveTo>
                    <a:pt x="7832" y="15659"/>
                  </a:moveTo>
                  <a:cubicBezTo>
                    <a:pt x="7828" y="15659"/>
                    <a:pt x="7828" y="15659"/>
                    <a:pt x="7828" y="15659"/>
                  </a:cubicBezTo>
                  <a:cubicBezTo>
                    <a:pt x="7626" y="15659"/>
                    <a:pt x="7422" y="15651"/>
                    <a:pt x="7222" y="15636"/>
                  </a:cubicBezTo>
                  <a:cubicBezTo>
                    <a:pt x="7234" y="15476"/>
                    <a:pt x="7234" y="15476"/>
                    <a:pt x="7234" y="15476"/>
                  </a:cubicBezTo>
                  <a:cubicBezTo>
                    <a:pt x="7430" y="15491"/>
                    <a:pt x="7630" y="15499"/>
                    <a:pt x="7828" y="15499"/>
                  </a:cubicBezTo>
                  <a:cubicBezTo>
                    <a:pt x="7832" y="15499"/>
                    <a:pt x="7832" y="15499"/>
                    <a:pt x="7832" y="15499"/>
                  </a:cubicBezTo>
                  <a:lnTo>
                    <a:pt x="7832" y="15659"/>
                  </a:lnTo>
                  <a:close/>
                  <a:moveTo>
                    <a:pt x="8041" y="15656"/>
                  </a:moveTo>
                  <a:cubicBezTo>
                    <a:pt x="8036" y="15496"/>
                    <a:pt x="8036" y="15496"/>
                    <a:pt x="8036" y="15496"/>
                  </a:cubicBezTo>
                  <a:cubicBezTo>
                    <a:pt x="8235" y="15491"/>
                    <a:pt x="8436" y="15478"/>
                    <a:pt x="8633" y="15457"/>
                  </a:cubicBezTo>
                  <a:cubicBezTo>
                    <a:pt x="8650" y="15616"/>
                    <a:pt x="8650" y="15616"/>
                    <a:pt x="8650" y="15616"/>
                  </a:cubicBezTo>
                  <a:cubicBezTo>
                    <a:pt x="8449" y="15637"/>
                    <a:pt x="8244" y="15651"/>
                    <a:pt x="8041" y="15656"/>
                  </a:cubicBezTo>
                  <a:close/>
                  <a:moveTo>
                    <a:pt x="7014" y="15617"/>
                  </a:moveTo>
                  <a:cubicBezTo>
                    <a:pt x="6812" y="15596"/>
                    <a:pt x="6608" y="15567"/>
                    <a:pt x="6409" y="15531"/>
                  </a:cubicBezTo>
                  <a:cubicBezTo>
                    <a:pt x="6438" y="15373"/>
                    <a:pt x="6438" y="15373"/>
                    <a:pt x="6438" y="15373"/>
                  </a:cubicBezTo>
                  <a:cubicBezTo>
                    <a:pt x="6633" y="15409"/>
                    <a:pt x="6832" y="15438"/>
                    <a:pt x="7030" y="15458"/>
                  </a:cubicBezTo>
                  <a:lnTo>
                    <a:pt x="7014" y="15617"/>
                  </a:lnTo>
                  <a:close/>
                  <a:moveTo>
                    <a:pt x="8857" y="15592"/>
                  </a:moveTo>
                  <a:cubicBezTo>
                    <a:pt x="8836" y="15433"/>
                    <a:pt x="8836" y="15433"/>
                    <a:pt x="8836" y="15433"/>
                  </a:cubicBezTo>
                  <a:cubicBezTo>
                    <a:pt x="9034" y="15407"/>
                    <a:pt x="9232" y="15373"/>
                    <a:pt x="9426" y="15332"/>
                  </a:cubicBezTo>
                  <a:cubicBezTo>
                    <a:pt x="9459" y="15489"/>
                    <a:pt x="9459" y="15489"/>
                    <a:pt x="9459" y="15489"/>
                  </a:cubicBezTo>
                  <a:cubicBezTo>
                    <a:pt x="9261" y="15531"/>
                    <a:pt x="9059" y="15566"/>
                    <a:pt x="8857" y="15592"/>
                  </a:cubicBezTo>
                  <a:close/>
                  <a:moveTo>
                    <a:pt x="6204" y="15490"/>
                  </a:moveTo>
                  <a:cubicBezTo>
                    <a:pt x="6006" y="15449"/>
                    <a:pt x="5807" y="15398"/>
                    <a:pt x="5612" y="15341"/>
                  </a:cubicBezTo>
                  <a:cubicBezTo>
                    <a:pt x="5657" y="15188"/>
                    <a:pt x="5657" y="15188"/>
                    <a:pt x="5657" y="15188"/>
                  </a:cubicBezTo>
                  <a:cubicBezTo>
                    <a:pt x="5848" y="15244"/>
                    <a:pt x="6043" y="15293"/>
                    <a:pt x="6237" y="15334"/>
                  </a:cubicBezTo>
                  <a:lnTo>
                    <a:pt x="6204" y="15490"/>
                  </a:lnTo>
                  <a:close/>
                  <a:moveTo>
                    <a:pt x="9663" y="15443"/>
                  </a:moveTo>
                  <a:cubicBezTo>
                    <a:pt x="9626" y="15287"/>
                    <a:pt x="9626" y="15287"/>
                    <a:pt x="9626" y="15287"/>
                  </a:cubicBezTo>
                  <a:cubicBezTo>
                    <a:pt x="9819" y="15241"/>
                    <a:pt x="10012" y="15186"/>
                    <a:pt x="10201" y="15125"/>
                  </a:cubicBezTo>
                  <a:cubicBezTo>
                    <a:pt x="10251" y="15277"/>
                    <a:pt x="10251" y="15277"/>
                    <a:pt x="10251" y="15277"/>
                  </a:cubicBezTo>
                  <a:cubicBezTo>
                    <a:pt x="10058" y="15340"/>
                    <a:pt x="9860" y="15395"/>
                    <a:pt x="9663" y="15443"/>
                  </a:cubicBezTo>
                  <a:close/>
                  <a:moveTo>
                    <a:pt x="5412" y="15279"/>
                  </a:moveTo>
                  <a:cubicBezTo>
                    <a:pt x="5219" y="15217"/>
                    <a:pt x="5026" y="15146"/>
                    <a:pt x="4839" y="15068"/>
                  </a:cubicBezTo>
                  <a:cubicBezTo>
                    <a:pt x="4900" y="14920"/>
                    <a:pt x="4900" y="14920"/>
                    <a:pt x="4900" y="14920"/>
                  </a:cubicBezTo>
                  <a:cubicBezTo>
                    <a:pt x="5084" y="14996"/>
                    <a:pt x="5273" y="15066"/>
                    <a:pt x="5462" y="15127"/>
                  </a:cubicBezTo>
                  <a:lnTo>
                    <a:pt x="5412" y="15279"/>
                  </a:lnTo>
                  <a:close/>
                  <a:moveTo>
                    <a:pt x="10449" y="15210"/>
                  </a:moveTo>
                  <a:cubicBezTo>
                    <a:pt x="10395" y="15059"/>
                    <a:pt x="10395" y="15059"/>
                    <a:pt x="10395" y="15059"/>
                  </a:cubicBezTo>
                  <a:cubicBezTo>
                    <a:pt x="10582" y="14993"/>
                    <a:pt x="10769" y="14918"/>
                    <a:pt x="10950" y="14837"/>
                  </a:cubicBezTo>
                  <a:cubicBezTo>
                    <a:pt x="11015" y="14983"/>
                    <a:pt x="11015" y="14983"/>
                    <a:pt x="11015" y="14983"/>
                  </a:cubicBezTo>
                  <a:cubicBezTo>
                    <a:pt x="10830" y="15066"/>
                    <a:pt x="10639" y="15142"/>
                    <a:pt x="10449" y="15210"/>
                  </a:cubicBezTo>
                  <a:close/>
                  <a:moveTo>
                    <a:pt x="4646" y="14985"/>
                  </a:moveTo>
                  <a:cubicBezTo>
                    <a:pt x="4461" y="14903"/>
                    <a:pt x="4277" y="14812"/>
                    <a:pt x="4098" y="14715"/>
                  </a:cubicBezTo>
                  <a:cubicBezTo>
                    <a:pt x="4175" y="14575"/>
                    <a:pt x="4175" y="14575"/>
                    <a:pt x="4175" y="14575"/>
                  </a:cubicBezTo>
                  <a:cubicBezTo>
                    <a:pt x="4349" y="14669"/>
                    <a:pt x="4530" y="14758"/>
                    <a:pt x="4711" y="14839"/>
                  </a:cubicBezTo>
                  <a:lnTo>
                    <a:pt x="4646" y="14985"/>
                  </a:lnTo>
                  <a:close/>
                  <a:moveTo>
                    <a:pt x="11204" y="14896"/>
                  </a:moveTo>
                  <a:cubicBezTo>
                    <a:pt x="11135" y="14751"/>
                    <a:pt x="11135" y="14751"/>
                    <a:pt x="11135" y="14751"/>
                  </a:cubicBezTo>
                  <a:cubicBezTo>
                    <a:pt x="11314" y="14666"/>
                    <a:pt x="11492" y="14572"/>
                    <a:pt x="11664" y="14472"/>
                  </a:cubicBezTo>
                  <a:cubicBezTo>
                    <a:pt x="11744" y="14611"/>
                    <a:pt x="11744" y="14611"/>
                    <a:pt x="11744" y="14611"/>
                  </a:cubicBezTo>
                  <a:cubicBezTo>
                    <a:pt x="11568" y="14712"/>
                    <a:pt x="11387" y="14808"/>
                    <a:pt x="11204" y="14896"/>
                  </a:cubicBezTo>
                  <a:close/>
                  <a:moveTo>
                    <a:pt x="3916" y="14613"/>
                  </a:moveTo>
                  <a:cubicBezTo>
                    <a:pt x="3740" y="14511"/>
                    <a:pt x="3566" y="14402"/>
                    <a:pt x="3399" y="14287"/>
                  </a:cubicBezTo>
                  <a:cubicBezTo>
                    <a:pt x="3490" y="14155"/>
                    <a:pt x="3490" y="14155"/>
                    <a:pt x="3490" y="14155"/>
                  </a:cubicBezTo>
                  <a:cubicBezTo>
                    <a:pt x="3653" y="14267"/>
                    <a:pt x="3824" y="14375"/>
                    <a:pt x="3996" y="14474"/>
                  </a:cubicBezTo>
                  <a:lnTo>
                    <a:pt x="3916" y="14613"/>
                  </a:lnTo>
                  <a:close/>
                  <a:moveTo>
                    <a:pt x="11923" y="14504"/>
                  </a:moveTo>
                  <a:cubicBezTo>
                    <a:pt x="11839" y="14368"/>
                    <a:pt x="11839" y="14368"/>
                    <a:pt x="11839" y="14368"/>
                  </a:cubicBezTo>
                  <a:cubicBezTo>
                    <a:pt x="12008" y="14264"/>
                    <a:pt x="12175" y="14152"/>
                    <a:pt x="12336" y="14035"/>
                  </a:cubicBezTo>
                  <a:cubicBezTo>
                    <a:pt x="12430" y="14164"/>
                    <a:pt x="12430" y="14164"/>
                    <a:pt x="12430" y="14164"/>
                  </a:cubicBezTo>
                  <a:cubicBezTo>
                    <a:pt x="12266" y="14284"/>
                    <a:pt x="12096" y="14398"/>
                    <a:pt x="11923" y="14504"/>
                  </a:cubicBezTo>
                  <a:close/>
                  <a:moveTo>
                    <a:pt x="3228" y="14166"/>
                  </a:moveTo>
                  <a:cubicBezTo>
                    <a:pt x="3064" y="14047"/>
                    <a:pt x="2903" y="13920"/>
                    <a:pt x="2749" y="13788"/>
                  </a:cubicBezTo>
                  <a:cubicBezTo>
                    <a:pt x="2852" y="13666"/>
                    <a:pt x="2852" y="13666"/>
                    <a:pt x="2852" y="13666"/>
                  </a:cubicBezTo>
                  <a:cubicBezTo>
                    <a:pt x="3004" y="13795"/>
                    <a:pt x="3162" y="13920"/>
                    <a:pt x="3322" y="14037"/>
                  </a:cubicBezTo>
                  <a:lnTo>
                    <a:pt x="3228" y="14166"/>
                  </a:lnTo>
                  <a:close/>
                  <a:moveTo>
                    <a:pt x="12597" y="14039"/>
                  </a:moveTo>
                  <a:cubicBezTo>
                    <a:pt x="12500" y="13912"/>
                    <a:pt x="12500" y="13912"/>
                    <a:pt x="12500" y="13912"/>
                  </a:cubicBezTo>
                  <a:cubicBezTo>
                    <a:pt x="12657" y="13791"/>
                    <a:pt x="12812" y="13663"/>
                    <a:pt x="12959" y="13530"/>
                  </a:cubicBezTo>
                  <a:cubicBezTo>
                    <a:pt x="13066" y="13648"/>
                    <a:pt x="13066" y="13648"/>
                    <a:pt x="13066" y="13648"/>
                  </a:cubicBezTo>
                  <a:cubicBezTo>
                    <a:pt x="12916" y="13784"/>
                    <a:pt x="12758" y="13916"/>
                    <a:pt x="12597" y="14039"/>
                  </a:cubicBezTo>
                  <a:close/>
                  <a:moveTo>
                    <a:pt x="2591" y="13650"/>
                  </a:moveTo>
                  <a:cubicBezTo>
                    <a:pt x="2441" y="13514"/>
                    <a:pt x="2293" y="13371"/>
                    <a:pt x="2154" y="13224"/>
                  </a:cubicBezTo>
                  <a:cubicBezTo>
                    <a:pt x="2270" y="13114"/>
                    <a:pt x="2270" y="13114"/>
                    <a:pt x="2270" y="13114"/>
                  </a:cubicBezTo>
                  <a:cubicBezTo>
                    <a:pt x="2407" y="13258"/>
                    <a:pt x="2551" y="13398"/>
                    <a:pt x="2698" y="13531"/>
                  </a:cubicBezTo>
                  <a:lnTo>
                    <a:pt x="2591" y="13650"/>
                  </a:lnTo>
                  <a:close/>
                  <a:moveTo>
                    <a:pt x="13220" y="13507"/>
                  </a:moveTo>
                  <a:cubicBezTo>
                    <a:pt x="13110" y="13391"/>
                    <a:pt x="13110" y="13391"/>
                    <a:pt x="13110" y="13391"/>
                  </a:cubicBezTo>
                  <a:cubicBezTo>
                    <a:pt x="13254" y="13254"/>
                    <a:pt x="13394" y="13110"/>
                    <a:pt x="13527" y="12962"/>
                  </a:cubicBezTo>
                  <a:cubicBezTo>
                    <a:pt x="13646" y="13069"/>
                    <a:pt x="13646" y="13069"/>
                    <a:pt x="13646" y="13069"/>
                  </a:cubicBezTo>
                  <a:cubicBezTo>
                    <a:pt x="13510" y="13220"/>
                    <a:pt x="13367" y="13367"/>
                    <a:pt x="13220" y="13507"/>
                  </a:cubicBezTo>
                  <a:close/>
                  <a:moveTo>
                    <a:pt x="2012" y="13071"/>
                  </a:moveTo>
                  <a:cubicBezTo>
                    <a:pt x="1876" y="12920"/>
                    <a:pt x="1744" y="12763"/>
                    <a:pt x="1621" y="12602"/>
                  </a:cubicBezTo>
                  <a:cubicBezTo>
                    <a:pt x="1748" y="12504"/>
                    <a:pt x="1748" y="12504"/>
                    <a:pt x="1748" y="12504"/>
                  </a:cubicBezTo>
                  <a:cubicBezTo>
                    <a:pt x="1869" y="12662"/>
                    <a:pt x="1998" y="12816"/>
                    <a:pt x="2131" y="12964"/>
                  </a:cubicBezTo>
                  <a:lnTo>
                    <a:pt x="2012" y="13071"/>
                  </a:lnTo>
                  <a:close/>
                  <a:moveTo>
                    <a:pt x="13784" y="12912"/>
                  </a:moveTo>
                  <a:cubicBezTo>
                    <a:pt x="13662" y="12808"/>
                    <a:pt x="13662" y="12808"/>
                    <a:pt x="13662" y="12808"/>
                  </a:cubicBezTo>
                  <a:cubicBezTo>
                    <a:pt x="13791" y="12657"/>
                    <a:pt x="13916" y="12499"/>
                    <a:pt x="14033" y="12338"/>
                  </a:cubicBezTo>
                  <a:cubicBezTo>
                    <a:pt x="14162" y="12433"/>
                    <a:pt x="14162" y="12433"/>
                    <a:pt x="14162" y="12433"/>
                  </a:cubicBezTo>
                  <a:cubicBezTo>
                    <a:pt x="14043" y="12596"/>
                    <a:pt x="13915" y="12758"/>
                    <a:pt x="13784" y="12912"/>
                  </a:cubicBezTo>
                  <a:close/>
                  <a:moveTo>
                    <a:pt x="1496" y="12435"/>
                  </a:moveTo>
                  <a:cubicBezTo>
                    <a:pt x="1376" y="12271"/>
                    <a:pt x="1262" y="12100"/>
                    <a:pt x="1156" y="11928"/>
                  </a:cubicBezTo>
                  <a:cubicBezTo>
                    <a:pt x="1292" y="11844"/>
                    <a:pt x="1292" y="11844"/>
                    <a:pt x="1292" y="11844"/>
                  </a:cubicBezTo>
                  <a:cubicBezTo>
                    <a:pt x="1396" y="12013"/>
                    <a:pt x="1508" y="12180"/>
                    <a:pt x="1625" y="12341"/>
                  </a:cubicBezTo>
                  <a:lnTo>
                    <a:pt x="1496" y="12435"/>
                  </a:lnTo>
                  <a:close/>
                  <a:moveTo>
                    <a:pt x="14283" y="12262"/>
                  </a:moveTo>
                  <a:cubicBezTo>
                    <a:pt x="14151" y="12171"/>
                    <a:pt x="14151" y="12171"/>
                    <a:pt x="14151" y="12171"/>
                  </a:cubicBezTo>
                  <a:cubicBezTo>
                    <a:pt x="14264" y="12007"/>
                    <a:pt x="14371" y="11837"/>
                    <a:pt x="14471" y="11665"/>
                  </a:cubicBezTo>
                  <a:cubicBezTo>
                    <a:pt x="14609" y="11745"/>
                    <a:pt x="14609" y="11745"/>
                    <a:pt x="14609" y="11745"/>
                  </a:cubicBezTo>
                  <a:cubicBezTo>
                    <a:pt x="14508" y="11921"/>
                    <a:pt x="14398" y="12095"/>
                    <a:pt x="14283" y="12262"/>
                  </a:cubicBezTo>
                  <a:close/>
                  <a:moveTo>
                    <a:pt x="1049" y="11749"/>
                  </a:moveTo>
                  <a:cubicBezTo>
                    <a:pt x="947" y="11573"/>
                    <a:pt x="851" y="11392"/>
                    <a:pt x="764" y="11209"/>
                  </a:cubicBezTo>
                  <a:cubicBezTo>
                    <a:pt x="908" y="11140"/>
                    <a:pt x="908" y="11140"/>
                    <a:pt x="908" y="11140"/>
                  </a:cubicBezTo>
                  <a:cubicBezTo>
                    <a:pt x="994" y="11319"/>
                    <a:pt x="1088" y="11497"/>
                    <a:pt x="1187" y="11669"/>
                  </a:cubicBezTo>
                  <a:lnTo>
                    <a:pt x="1049" y="11749"/>
                  </a:lnTo>
                  <a:close/>
                  <a:moveTo>
                    <a:pt x="14712" y="11563"/>
                  </a:moveTo>
                  <a:cubicBezTo>
                    <a:pt x="14571" y="11486"/>
                    <a:pt x="14571" y="11486"/>
                    <a:pt x="14571" y="11486"/>
                  </a:cubicBezTo>
                  <a:cubicBezTo>
                    <a:pt x="14666" y="11312"/>
                    <a:pt x="14755" y="11131"/>
                    <a:pt x="14836" y="10950"/>
                  </a:cubicBezTo>
                  <a:cubicBezTo>
                    <a:pt x="14982" y="11015"/>
                    <a:pt x="14982" y="11015"/>
                    <a:pt x="14982" y="11015"/>
                  </a:cubicBezTo>
                  <a:cubicBezTo>
                    <a:pt x="14900" y="11200"/>
                    <a:pt x="14809" y="11384"/>
                    <a:pt x="14712" y="11563"/>
                  </a:cubicBezTo>
                  <a:close/>
                  <a:moveTo>
                    <a:pt x="676" y="11020"/>
                  </a:moveTo>
                  <a:cubicBezTo>
                    <a:pt x="593" y="10835"/>
                    <a:pt x="517" y="10645"/>
                    <a:pt x="449" y="10454"/>
                  </a:cubicBezTo>
                  <a:cubicBezTo>
                    <a:pt x="600" y="10400"/>
                    <a:pt x="600" y="10400"/>
                    <a:pt x="600" y="10400"/>
                  </a:cubicBezTo>
                  <a:cubicBezTo>
                    <a:pt x="666" y="10587"/>
                    <a:pt x="741" y="10774"/>
                    <a:pt x="822" y="10955"/>
                  </a:cubicBezTo>
                  <a:lnTo>
                    <a:pt x="676" y="11020"/>
                  </a:lnTo>
                  <a:close/>
                  <a:moveTo>
                    <a:pt x="15065" y="10822"/>
                  </a:moveTo>
                  <a:cubicBezTo>
                    <a:pt x="14917" y="10761"/>
                    <a:pt x="14917" y="10761"/>
                    <a:pt x="14917" y="10761"/>
                  </a:cubicBezTo>
                  <a:cubicBezTo>
                    <a:pt x="14993" y="10577"/>
                    <a:pt x="15063" y="10388"/>
                    <a:pt x="15124" y="10199"/>
                  </a:cubicBezTo>
                  <a:cubicBezTo>
                    <a:pt x="15276" y="10249"/>
                    <a:pt x="15276" y="10249"/>
                    <a:pt x="15276" y="10249"/>
                  </a:cubicBezTo>
                  <a:cubicBezTo>
                    <a:pt x="15214" y="10442"/>
                    <a:pt x="15143" y="10635"/>
                    <a:pt x="15065" y="10822"/>
                  </a:cubicBezTo>
                  <a:close/>
                  <a:moveTo>
                    <a:pt x="382" y="10256"/>
                  </a:moveTo>
                  <a:cubicBezTo>
                    <a:pt x="319" y="10063"/>
                    <a:pt x="263" y="9865"/>
                    <a:pt x="216" y="9668"/>
                  </a:cubicBezTo>
                  <a:cubicBezTo>
                    <a:pt x="371" y="9631"/>
                    <a:pt x="371" y="9631"/>
                    <a:pt x="371" y="9631"/>
                  </a:cubicBezTo>
                  <a:cubicBezTo>
                    <a:pt x="418" y="9824"/>
                    <a:pt x="473" y="10018"/>
                    <a:pt x="534" y="10206"/>
                  </a:cubicBezTo>
                  <a:lnTo>
                    <a:pt x="382" y="10256"/>
                  </a:lnTo>
                  <a:close/>
                  <a:moveTo>
                    <a:pt x="15338" y="10049"/>
                  </a:moveTo>
                  <a:cubicBezTo>
                    <a:pt x="15185" y="10004"/>
                    <a:pt x="15185" y="10004"/>
                    <a:pt x="15185" y="10004"/>
                  </a:cubicBezTo>
                  <a:cubicBezTo>
                    <a:pt x="15241" y="9813"/>
                    <a:pt x="15290" y="9618"/>
                    <a:pt x="15331" y="9424"/>
                  </a:cubicBezTo>
                  <a:cubicBezTo>
                    <a:pt x="15488" y="9457"/>
                    <a:pt x="15488" y="9457"/>
                    <a:pt x="15488" y="9457"/>
                  </a:cubicBezTo>
                  <a:cubicBezTo>
                    <a:pt x="15446" y="9656"/>
                    <a:pt x="15396" y="9855"/>
                    <a:pt x="15338" y="10049"/>
                  </a:cubicBezTo>
                  <a:close/>
                  <a:moveTo>
                    <a:pt x="170" y="9464"/>
                  </a:moveTo>
                  <a:cubicBezTo>
                    <a:pt x="128" y="9266"/>
                    <a:pt x="93" y="9064"/>
                    <a:pt x="66" y="8863"/>
                  </a:cubicBezTo>
                  <a:cubicBezTo>
                    <a:pt x="225" y="8842"/>
                    <a:pt x="225" y="8842"/>
                    <a:pt x="225" y="8842"/>
                  </a:cubicBezTo>
                  <a:cubicBezTo>
                    <a:pt x="251" y="9039"/>
                    <a:pt x="285" y="9237"/>
                    <a:pt x="326" y="9431"/>
                  </a:cubicBezTo>
                  <a:lnTo>
                    <a:pt x="170" y="9464"/>
                  </a:lnTo>
                  <a:close/>
                  <a:moveTo>
                    <a:pt x="15528" y="9252"/>
                  </a:moveTo>
                  <a:cubicBezTo>
                    <a:pt x="15371" y="9223"/>
                    <a:pt x="15371" y="9223"/>
                    <a:pt x="15371" y="9223"/>
                  </a:cubicBezTo>
                  <a:cubicBezTo>
                    <a:pt x="15407" y="9028"/>
                    <a:pt x="15435" y="8829"/>
                    <a:pt x="15456" y="8631"/>
                  </a:cubicBezTo>
                  <a:cubicBezTo>
                    <a:pt x="15615" y="8648"/>
                    <a:pt x="15615" y="8648"/>
                    <a:pt x="15615" y="8648"/>
                  </a:cubicBezTo>
                  <a:cubicBezTo>
                    <a:pt x="15594" y="8850"/>
                    <a:pt x="15565" y="9053"/>
                    <a:pt x="15528" y="9252"/>
                  </a:cubicBezTo>
                  <a:close/>
                  <a:moveTo>
                    <a:pt x="42" y="8655"/>
                  </a:moveTo>
                  <a:cubicBezTo>
                    <a:pt x="21" y="8454"/>
                    <a:pt x="7" y="8249"/>
                    <a:pt x="2" y="8046"/>
                  </a:cubicBezTo>
                  <a:cubicBezTo>
                    <a:pt x="162" y="8042"/>
                    <a:pt x="162" y="8042"/>
                    <a:pt x="162" y="8042"/>
                  </a:cubicBezTo>
                  <a:cubicBezTo>
                    <a:pt x="167" y="8241"/>
                    <a:pt x="180" y="8441"/>
                    <a:pt x="201" y="8639"/>
                  </a:cubicBezTo>
                  <a:lnTo>
                    <a:pt x="42" y="8655"/>
                  </a:lnTo>
                  <a:close/>
                  <a:moveTo>
                    <a:pt x="15634" y="8440"/>
                  </a:moveTo>
                  <a:cubicBezTo>
                    <a:pt x="15474" y="8427"/>
                    <a:pt x="15474" y="8427"/>
                    <a:pt x="15474" y="8427"/>
                  </a:cubicBezTo>
                  <a:cubicBezTo>
                    <a:pt x="15490" y="8230"/>
                    <a:pt x="15497" y="8029"/>
                    <a:pt x="15497" y="7830"/>
                  </a:cubicBezTo>
                  <a:cubicBezTo>
                    <a:pt x="15497" y="7815"/>
                    <a:pt x="15497" y="7815"/>
                    <a:pt x="15497" y="7815"/>
                  </a:cubicBezTo>
                  <a:cubicBezTo>
                    <a:pt x="15657" y="7815"/>
                    <a:pt x="15657" y="7815"/>
                    <a:pt x="15657" y="7815"/>
                  </a:cubicBezTo>
                  <a:cubicBezTo>
                    <a:pt x="15657" y="7830"/>
                    <a:pt x="15657" y="7830"/>
                    <a:pt x="15657" y="7830"/>
                  </a:cubicBezTo>
                  <a:cubicBezTo>
                    <a:pt x="15657" y="8033"/>
                    <a:pt x="15649" y="8238"/>
                    <a:pt x="15634" y="8440"/>
                  </a:cubicBezTo>
                  <a:close/>
                  <a:moveTo>
                    <a:pt x="0" y="7837"/>
                  </a:moveTo>
                  <a:cubicBezTo>
                    <a:pt x="0" y="7830"/>
                    <a:pt x="0" y="7830"/>
                    <a:pt x="0" y="7830"/>
                  </a:cubicBezTo>
                  <a:cubicBezTo>
                    <a:pt x="0" y="7629"/>
                    <a:pt x="7" y="7426"/>
                    <a:pt x="22" y="7227"/>
                  </a:cubicBezTo>
                  <a:cubicBezTo>
                    <a:pt x="182" y="7239"/>
                    <a:pt x="182" y="7239"/>
                    <a:pt x="182" y="7239"/>
                  </a:cubicBezTo>
                  <a:cubicBezTo>
                    <a:pt x="167" y="7434"/>
                    <a:pt x="160" y="7633"/>
                    <a:pt x="160" y="7830"/>
                  </a:cubicBezTo>
                  <a:cubicBezTo>
                    <a:pt x="160" y="7837"/>
                    <a:pt x="160" y="7837"/>
                    <a:pt x="160" y="7837"/>
                  </a:cubicBezTo>
                  <a:lnTo>
                    <a:pt x="0" y="7837"/>
                  </a:lnTo>
                  <a:close/>
                  <a:moveTo>
                    <a:pt x="15494" y="7610"/>
                  </a:moveTo>
                  <a:cubicBezTo>
                    <a:pt x="15489" y="7412"/>
                    <a:pt x="15475" y="7211"/>
                    <a:pt x="15454" y="7014"/>
                  </a:cubicBezTo>
                  <a:cubicBezTo>
                    <a:pt x="15614" y="6997"/>
                    <a:pt x="15614" y="6997"/>
                    <a:pt x="15614" y="6997"/>
                  </a:cubicBezTo>
                  <a:cubicBezTo>
                    <a:pt x="15635" y="7198"/>
                    <a:pt x="15648" y="7403"/>
                    <a:pt x="15654" y="7606"/>
                  </a:cubicBezTo>
                  <a:lnTo>
                    <a:pt x="15494" y="7610"/>
                  </a:lnTo>
                  <a:close/>
                  <a:moveTo>
                    <a:pt x="199" y="7035"/>
                  </a:moveTo>
                  <a:cubicBezTo>
                    <a:pt x="40" y="7019"/>
                    <a:pt x="40" y="7019"/>
                    <a:pt x="40" y="7019"/>
                  </a:cubicBezTo>
                  <a:cubicBezTo>
                    <a:pt x="61" y="6817"/>
                    <a:pt x="90" y="6614"/>
                    <a:pt x="126" y="6415"/>
                  </a:cubicBezTo>
                  <a:cubicBezTo>
                    <a:pt x="284" y="6443"/>
                    <a:pt x="284" y="6443"/>
                    <a:pt x="284" y="6443"/>
                  </a:cubicBezTo>
                  <a:cubicBezTo>
                    <a:pt x="248" y="6638"/>
                    <a:pt x="220" y="6838"/>
                    <a:pt x="199" y="7035"/>
                  </a:cubicBezTo>
                  <a:close/>
                  <a:moveTo>
                    <a:pt x="15430" y="6810"/>
                  </a:moveTo>
                  <a:cubicBezTo>
                    <a:pt x="15404" y="6613"/>
                    <a:pt x="15370" y="6415"/>
                    <a:pt x="15328" y="6221"/>
                  </a:cubicBezTo>
                  <a:cubicBezTo>
                    <a:pt x="15485" y="6188"/>
                    <a:pt x="15485" y="6188"/>
                    <a:pt x="15485" y="6188"/>
                  </a:cubicBezTo>
                  <a:cubicBezTo>
                    <a:pt x="15527" y="6386"/>
                    <a:pt x="15562" y="6588"/>
                    <a:pt x="15589" y="6789"/>
                  </a:cubicBezTo>
                  <a:lnTo>
                    <a:pt x="15430" y="6810"/>
                  </a:lnTo>
                  <a:close/>
                  <a:moveTo>
                    <a:pt x="323" y="6242"/>
                  </a:moveTo>
                  <a:cubicBezTo>
                    <a:pt x="167" y="6210"/>
                    <a:pt x="167" y="6210"/>
                    <a:pt x="167" y="6210"/>
                  </a:cubicBezTo>
                  <a:cubicBezTo>
                    <a:pt x="208" y="6011"/>
                    <a:pt x="259" y="5812"/>
                    <a:pt x="316" y="5617"/>
                  </a:cubicBezTo>
                  <a:cubicBezTo>
                    <a:pt x="469" y="5662"/>
                    <a:pt x="469" y="5662"/>
                    <a:pt x="469" y="5662"/>
                  </a:cubicBezTo>
                  <a:cubicBezTo>
                    <a:pt x="413" y="5853"/>
                    <a:pt x="364" y="6048"/>
                    <a:pt x="323" y="6242"/>
                  </a:cubicBezTo>
                  <a:close/>
                  <a:moveTo>
                    <a:pt x="15283" y="6022"/>
                  </a:moveTo>
                  <a:cubicBezTo>
                    <a:pt x="15236" y="5828"/>
                    <a:pt x="15181" y="5635"/>
                    <a:pt x="15120" y="5446"/>
                  </a:cubicBezTo>
                  <a:cubicBezTo>
                    <a:pt x="15272" y="5397"/>
                    <a:pt x="15272" y="5397"/>
                    <a:pt x="15272" y="5397"/>
                  </a:cubicBezTo>
                  <a:cubicBezTo>
                    <a:pt x="15335" y="5589"/>
                    <a:pt x="15391" y="5787"/>
                    <a:pt x="15438" y="5984"/>
                  </a:cubicBezTo>
                  <a:lnTo>
                    <a:pt x="15283" y="6022"/>
                  </a:lnTo>
                  <a:close/>
                  <a:moveTo>
                    <a:pt x="530" y="5467"/>
                  </a:moveTo>
                  <a:cubicBezTo>
                    <a:pt x="377" y="5418"/>
                    <a:pt x="377" y="5418"/>
                    <a:pt x="377" y="5418"/>
                  </a:cubicBezTo>
                  <a:cubicBezTo>
                    <a:pt x="440" y="5225"/>
                    <a:pt x="511" y="5032"/>
                    <a:pt x="588" y="4844"/>
                  </a:cubicBezTo>
                  <a:cubicBezTo>
                    <a:pt x="736" y="4905"/>
                    <a:pt x="736" y="4905"/>
                    <a:pt x="736" y="4905"/>
                  </a:cubicBezTo>
                  <a:cubicBezTo>
                    <a:pt x="660" y="5089"/>
                    <a:pt x="591" y="5278"/>
                    <a:pt x="530" y="5467"/>
                  </a:cubicBezTo>
                  <a:close/>
                  <a:moveTo>
                    <a:pt x="15054" y="5253"/>
                  </a:moveTo>
                  <a:cubicBezTo>
                    <a:pt x="14987" y="5066"/>
                    <a:pt x="14912" y="4879"/>
                    <a:pt x="14831" y="4698"/>
                  </a:cubicBezTo>
                  <a:cubicBezTo>
                    <a:pt x="14977" y="4633"/>
                    <a:pt x="14977" y="4633"/>
                    <a:pt x="14977" y="4633"/>
                  </a:cubicBezTo>
                  <a:cubicBezTo>
                    <a:pt x="15060" y="4818"/>
                    <a:pt x="15136" y="5008"/>
                    <a:pt x="15204" y="5199"/>
                  </a:cubicBezTo>
                  <a:lnTo>
                    <a:pt x="15054" y="5253"/>
                  </a:lnTo>
                  <a:close/>
                  <a:moveTo>
                    <a:pt x="817" y="4716"/>
                  </a:moveTo>
                  <a:cubicBezTo>
                    <a:pt x="671" y="4651"/>
                    <a:pt x="671" y="4651"/>
                    <a:pt x="671" y="4651"/>
                  </a:cubicBezTo>
                  <a:cubicBezTo>
                    <a:pt x="753" y="4466"/>
                    <a:pt x="844" y="4282"/>
                    <a:pt x="941" y="4103"/>
                  </a:cubicBezTo>
                  <a:cubicBezTo>
                    <a:pt x="1081" y="4179"/>
                    <a:pt x="1081" y="4179"/>
                    <a:pt x="1081" y="4179"/>
                  </a:cubicBezTo>
                  <a:cubicBezTo>
                    <a:pt x="987" y="4354"/>
                    <a:pt x="898" y="4535"/>
                    <a:pt x="817" y="4716"/>
                  </a:cubicBezTo>
                  <a:close/>
                  <a:moveTo>
                    <a:pt x="14745" y="4513"/>
                  </a:moveTo>
                  <a:cubicBezTo>
                    <a:pt x="14659" y="4334"/>
                    <a:pt x="14565" y="4156"/>
                    <a:pt x="14465" y="3985"/>
                  </a:cubicBezTo>
                  <a:cubicBezTo>
                    <a:pt x="14604" y="3904"/>
                    <a:pt x="14604" y="3904"/>
                    <a:pt x="14604" y="3904"/>
                  </a:cubicBezTo>
                  <a:cubicBezTo>
                    <a:pt x="14705" y="4080"/>
                    <a:pt x="14801" y="4261"/>
                    <a:pt x="14889" y="4444"/>
                  </a:cubicBezTo>
                  <a:lnTo>
                    <a:pt x="14745" y="4513"/>
                  </a:lnTo>
                  <a:close/>
                  <a:moveTo>
                    <a:pt x="1182" y="4000"/>
                  </a:moveTo>
                  <a:cubicBezTo>
                    <a:pt x="1043" y="3920"/>
                    <a:pt x="1043" y="3920"/>
                    <a:pt x="1043" y="3920"/>
                  </a:cubicBezTo>
                  <a:cubicBezTo>
                    <a:pt x="1144" y="3745"/>
                    <a:pt x="1254" y="3571"/>
                    <a:pt x="1369" y="3404"/>
                  </a:cubicBezTo>
                  <a:cubicBezTo>
                    <a:pt x="1501" y="3494"/>
                    <a:pt x="1501" y="3494"/>
                    <a:pt x="1501" y="3494"/>
                  </a:cubicBezTo>
                  <a:cubicBezTo>
                    <a:pt x="1388" y="3658"/>
                    <a:pt x="1281" y="3829"/>
                    <a:pt x="1182" y="4000"/>
                  </a:cubicBezTo>
                  <a:close/>
                  <a:moveTo>
                    <a:pt x="14360" y="3809"/>
                  </a:moveTo>
                  <a:cubicBezTo>
                    <a:pt x="14256" y="3640"/>
                    <a:pt x="14144" y="3473"/>
                    <a:pt x="14027" y="3313"/>
                  </a:cubicBezTo>
                  <a:cubicBezTo>
                    <a:pt x="14156" y="3219"/>
                    <a:pt x="14156" y="3219"/>
                    <a:pt x="14156" y="3219"/>
                  </a:cubicBezTo>
                  <a:cubicBezTo>
                    <a:pt x="14276" y="3382"/>
                    <a:pt x="14390" y="3553"/>
                    <a:pt x="14496" y="3725"/>
                  </a:cubicBezTo>
                  <a:lnTo>
                    <a:pt x="14360" y="3809"/>
                  </a:lnTo>
                  <a:close/>
                  <a:moveTo>
                    <a:pt x="1619" y="3327"/>
                  </a:moveTo>
                  <a:cubicBezTo>
                    <a:pt x="1490" y="3233"/>
                    <a:pt x="1490" y="3233"/>
                    <a:pt x="1490" y="3233"/>
                  </a:cubicBezTo>
                  <a:cubicBezTo>
                    <a:pt x="1609" y="3069"/>
                    <a:pt x="1736" y="2907"/>
                    <a:pt x="1867" y="2753"/>
                  </a:cubicBezTo>
                  <a:cubicBezTo>
                    <a:pt x="1989" y="2857"/>
                    <a:pt x="1989" y="2857"/>
                    <a:pt x="1989" y="2857"/>
                  </a:cubicBezTo>
                  <a:cubicBezTo>
                    <a:pt x="1860" y="3008"/>
                    <a:pt x="1736" y="3166"/>
                    <a:pt x="1619" y="3327"/>
                  </a:cubicBezTo>
                  <a:close/>
                  <a:moveTo>
                    <a:pt x="13904" y="3149"/>
                  </a:moveTo>
                  <a:cubicBezTo>
                    <a:pt x="13783" y="2992"/>
                    <a:pt x="13654" y="2838"/>
                    <a:pt x="13521" y="2690"/>
                  </a:cubicBezTo>
                  <a:cubicBezTo>
                    <a:pt x="13639" y="2583"/>
                    <a:pt x="13639" y="2583"/>
                    <a:pt x="13639" y="2583"/>
                  </a:cubicBezTo>
                  <a:cubicBezTo>
                    <a:pt x="13775" y="2734"/>
                    <a:pt x="13907" y="2891"/>
                    <a:pt x="14031" y="3052"/>
                  </a:cubicBezTo>
                  <a:lnTo>
                    <a:pt x="13904" y="3149"/>
                  </a:lnTo>
                  <a:close/>
                  <a:moveTo>
                    <a:pt x="2124" y="2703"/>
                  </a:moveTo>
                  <a:cubicBezTo>
                    <a:pt x="2005" y="2596"/>
                    <a:pt x="2005" y="2596"/>
                    <a:pt x="2005" y="2596"/>
                  </a:cubicBezTo>
                  <a:cubicBezTo>
                    <a:pt x="2141" y="2445"/>
                    <a:pt x="2284" y="2298"/>
                    <a:pt x="2431" y="2158"/>
                  </a:cubicBezTo>
                  <a:cubicBezTo>
                    <a:pt x="2541" y="2274"/>
                    <a:pt x="2541" y="2274"/>
                    <a:pt x="2541" y="2274"/>
                  </a:cubicBezTo>
                  <a:cubicBezTo>
                    <a:pt x="2397" y="2411"/>
                    <a:pt x="2257" y="2555"/>
                    <a:pt x="2124" y="2703"/>
                  </a:cubicBezTo>
                  <a:close/>
                  <a:moveTo>
                    <a:pt x="13381" y="2540"/>
                  </a:moveTo>
                  <a:cubicBezTo>
                    <a:pt x="13244" y="2396"/>
                    <a:pt x="13100" y="2256"/>
                    <a:pt x="12952" y="2123"/>
                  </a:cubicBezTo>
                  <a:cubicBezTo>
                    <a:pt x="13059" y="2004"/>
                    <a:pt x="13059" y="2004"/>
                    <a:pt x="13059" y="2004"/>
                  </a:cubicBezTo>
                  <a:cubicBezTo>
                    <a:pt x="13210" y="2140"/>
                    <a:pt x="13357" y="2283"/>
                    <a:pt x="13497" y="2430"/>
                  </a:cubicBezTo>
                  <a:lnTo>
                    <a:pt x="13381" y="2540"/>
                  </a:lnTo>
                  <a:close/>
                  <a:moveTo>
                    <a:pt x="2691" y="2135"/>
                  </a:moveTo>
                  <a:cubicBezTo>
                    <a:pt x="2584" y="2016"/>
                    <a:pt x="2584" y="2016"/>
                    <a:pt x="2584" y="2016"/>
                  </a:cubicBezTo>
                  <a:cubicBezTo>
                    <a:pt x="2735" y="1880"/>
                    <a:pt x="2892" y="1748"/>
                    <a:pt x="3053" y="1625"/>
                  </a:cubicBezTo>
                  <a:cubicBezTo>
                    <a:pt x="3151" y="1751"/>
                    <a:pt x="3151" y="1751"/>
                    <a:pt x="3151" y="1751"/>
                  </a:cubicBezTo>
                  <a:cubicBezTo>
                    <a:pt x="2993" y="1873"/>
                    <a:pt x="2839" y="2002"/>
                    <a:pt x="2691" y="2135"/>
                  </a:cubicBezTo>
                  <a:close/>
                  <a:moveTo>
                    <a:pt x="12798" y="1989"/>
                  </a:moveTo>
                  <a:cubicBezTo>
                    <a:pt x="12647" y="1860"/>
                    <a:pt x="12489" y="1735"/>
                    <a:pt x="12328" y="1619"/>
                  </a:cubicBezTo>
                  <a:cubicBezTo>
                    <a:pt x="12422" y="1489"/>
                    <a:pt x="12422" y="1489"/>
                    <a:pt x="12422" y="1489"/>
                  </a:cubicBezTo>
                  <a:cubicBezTo>
                    <a:pt x="12586" y="1608"/>
                    <a:pt x="12747" y="1735"/>
                    <a:pt x="12902" y="1867"/>
                  </a:cubicBezTo>
                  <a:lnTo>
                    <a:pt x="12798" y="1989"/>
                  </a:lnTo>
                  <a:close/>
                  <a:moveTo>
                    <a:pt x="3314" y="1629"/>
                  </a:moveTo>
                  <a:cubicBezTo>
                    <a:pt x="3220" y="1500"/>
                    <a:pt x="3220" y="1500"/>
                    <a:pt x="3220" y="1500"/>
                  </a:cubicBezTo>
                  <a:cubicBezTo>
                    <a:pt x="3384" y="1380"/>
                    <a:pt x="3554" y="1266"/>
                    <a:pt x="3727" y="1159"/>
                  </a:cubicBezTo>
                  <a:cubicBezTo>
                    <a:pt x="3811" y="1296"/>
                    <a:pt x="3811" y="1296"/>
                    <a:pt x="3811" y="1296"/>
                  </a:cubicBezTo>
                  <a:cubicBezTo>
                    <a:pt x="3642" y="1400"/>
                    <a:pt x="3475" y="1512"/>
                    <a:pt x="3314" y="1629"/>
                  </a:cubicBezTo>
                  <a:close/>
                  <a:moveTo>
                    <a:pt x="12160" y="1500"/>
                  </a:moveTo>
                  <a:cubicBezTo>
                    <a:pt x="11996" y="1388"/>
                    <a:pt x="11826" y="1281"/>
                    <a:pt x="11654" y="1181"/>
                  </a:cubicBezTo>
                  <a:cubicBezTo>
                    <a:pt x="11734" y="1043"/>
                    <a:pt x="11734" y="1043"/>
                    <a:pt x="11734" y="1043"/>
                  </a:cubicBezTo>
                  <a:cubicBezTo>
                    <a:pt x="11910" y="1144"/>
                    <a:pt x="12084" y="1254"/>
                    <a:pt x="12251" y="1369"/>
                  </a:cubicBezTo>
                  <a:lnTo>
                    <a:pt x="12160" y="1500"/>
                  </a:lnTo>
                  <a:close/>
                  <a:moveTo>
                    <a:pt x="3986" y="1191"/>
                  </a:moveTo>
                  <a:cubicBezTo>
                    <a:pt x="3906" y="1052"/>
                    <a:pt x="3906" y="1052"/>
                    <a:pt x="3906" y="1052"/>
                  </a:cubicBezTo>
                  <a:cubicBezTo>
                    <a:pt x="4081" y="951"/>
                    <a:pt x="4263" y="855"/>
                    <a:pt x="4445" y="767"/>
                  </a:cubicBezTo>
                  <a:cubicBezTo>
                    <a:pt x="4514" y="911"/>
                    <a:pt x="4514" y="911"/>
                    <a:pt x="4514" y="911"/>
                  </a:cubicBezTo>
                  <a:cubicBezTo>
                    <a:pt x="4336" y="997"/>
                    <a:pt x="4158" y="1091"/>
                    <a:pt x="3986" y="1191"/>
                  </a:cubicBezTo>
                  <a:close/>
                  <a:moveTo>
                    <a:pt x="11475" y="1081"/>
                  </a:moveTo>
                  <a:cubicBezTo>
                    <a:pt x="11300" y="987"/>
                    <a:pt x="11120" y="898"/>
                    <a:pt x="10938" y="817"/>
                  </a:cubicBezTo>
                  <a:cubicBezTo>
                    <a:pt x="11003" y="671"/>
                    <a:pt x="11003" y="671"/>
                    <a:pt x="11003" y="671"/>
                  </a:cubicBezTo>
                  <a:cubicBezTo>
                    <a:pt x="11188" y="753"/>
                    <a:pt x="11373" y="844"/>
                    <a:pt x="11551" y="941"/>
                  </a:cubicBezTo>
                  <a:lnTo>
                    <a:pt x="11475" y="1081"/>
                  </a:lnTo>
                  <a:close/>
                  <a:moveTo>
                    <a:pt x="4700" y="825"/>
                  </a:moveTo>
                  <a:cubicBezTo>
                    <a:pt x="4634" y="679"/>
                    <a:pt x="4634" y="679"/>
                    <a:pt x="4634" y="679"/>
                  </a:cubicBezTo>
                  <a:cubicBezTo>
                    <a:pt x="4819" y="597"/>
                    <a:pt x="5010" y="520"/>
                    <a:pt x="5201" y="452"/>
                  </a:cubicBezTo>
                  <a:cubicBezTo>
                    <a:pt x="5254" y="603"/>
                    <a:pt x="5254" y="603"/>
                    <a:pt x="5254" y="603"/>
                  </a:cubicBezTo>
                  <a:cubicBezTo>
                    <a:pt x="5067" y="670"/>
                    <a:pt x="4881" y="744"/>
                    <a:pt x="4700" y="825"/>
                  </a:cubicBezTo>
                  <a:close/>
                  <a:moveTo>
                    <a:pt x="10749" y="736"/>
                  </a:moveTo>
                  <a:cubicBezTo>
                    <a:pt x="10566" y="661"/>
                    <a:pt x="10376" y="591"/>
                    <a:pt x="10187" y="530"/>
                  </a:cubicBezTo>
                  <a:cubicBezTo>
                    <a:pt x="10237" y="378"/>
                    <a:pt x="10237" y="378"/>
                    <a:pt x="10237" y="378"/>
                  </a:cubicBezTo>
                  <a:cubicBezTo>
                    <a:pt x="10430" y="440"/>
                    <a:pt x="10623" y="511"/>
                    <a:pt x="10810" y="589"/>
                  </a:cubicBezTo>
                  <a:lnTo>
                    <a:pt x="10749" y="736"/>
                  </a:lnTo>
                  <a:close/>
                  <a:moveTo>
                    <a:pt x="5448" y="537"/>
                  </a:moveTo>
                  <a:cubicBezTo>
                    <a:pt x="5398" y="385"/>
                    <a:pt x="5398" y="385"/>
                    <a:pt x="5398" y="385"/>
                  </a:cubicBezTo>
                  <a:cubicBezTo>
                    <a:pt x="5591" y="322"/>
                    <a:pt x="5789" y="266"/>
                    <a:pt x="5986" y="218"/>
                  </a:cubicBezTo>
                  <a:cubicBezTo>
                    <a:pt x="6023" y="374"/>
                    <a:pt x="6023" y="374"/>
                    <a:pt x="6023" y="374"/>
                  </a:cubicBezTo>
                  <a:cubicBezTo>
                    <a:pt x="5830" y="420"/>
                    <a:pt x="5637" y="475"/>
                    <a:pt x="5448" y="537"/>
                  </a:cubicBezTo>
                  <a:close/>
                  <a:moveTo>
                    <a:pt x="9992" y="470"/>
                  </a:moveTo>
                  <a:cubicBezTo>
                    <a:pt x="9801" y="414"/>
                    <a:pt x="9606" y="365"/>
                    <a:pt x="9412" y="324"/>
                  </a:cubicBezTo>
                  <a:cubicBezTo>
                    <a:pt x="9445" y="168"/>
                    <a:pt x="9445" y="168"/>
                    <a:pt x="9445" y="168"/>
                  </a:cubicBezTo>
                  <a:cubicBezTo>
                    <a:pt x="9643" y="209"/>
                    <a:pt x="9842" y="259"/>
                    <a:pt x="10037" y="316"/>
                  </a:cubicBezTo>
                  <a:lnTo>
                    <a:pt x="9992" y="470"/>
                  </a:lnTo>
                  <a:close/>
                  <a:moveTo>
                    <a:pt x="6223" y="329"/>
                  </a:moveTo>
                  <a:cubicBezTo>
                    <a:pt x="6190" y="172"/>
                    <a:pt x="6190" y="172"/>
                    <a:pt x="6190" y="172"/>
                  </a:cubicBezTo>
                  <a:cubicBezTo>
                    <a:pt x="6388" y="130"/>
                    <a:pt x="6590" y="95"/>
                    <a:pt x="6791" y="68"/>
                  </a:cubicBezTo>
                  <a:cubicBezTo>
                    <a:pt x="6812" y="227"/>
                    <a:pt x="6812" y="227"/>
                    <a:pt x="6812" y="227"/>
                  </a:cubicBezTo>
                  <a:cubicBezTo>
                    <a:pt x="6615" y="253"/>
                    <a:pt x="6417" y="287"/>
                    <a:pt x="6223" y="329"/>
                  </a:cubicBezTo>
                  <a:close/>
                  <a:moveTo>
                    <a:pt x="9211" y="285"/>
                  </a:moveTo>
                  <a:cubicBezTo>
                    <a:pt x="9016" y="249"/>
                    <a:pt x="8817" y="221"/>
                    <a:pt x="8619" y="201"/>
                  </a:cubicBezTo>
                  <a:cubicBezTo>
                    <a:pt x="8635" y="42"/>
                    <a:pt x="8635" y="42"/>
                    <a:pt x="8635" y="42"/>
                  </a:cubicBezTo>
                  <a:cubicBezTo>
                    <a:pt x="8837" y="62"/>
                    <a:pt x="9040" y="91"/>
                    <a:pt x="9240" y="127"/>
                  </a:cubicBezTo>
                  <a:lnTo>
                    <a:pt x="9211" y="285"/>
                  </a:lnTo>
                  <a:close/>
                  <a:moveTo>
                    <a:pt x="7016" y="203"/>
                  </a:moveTo>
                  <a:cubicBezTo>
                    <a:pt x="6999" y="44"/>
                    <a:pt x="6999" y="44"/>
                    <a:pt x="6999" y="44"/>
                  </a:cubicBezTo>
                  <a:cubicBezTo>
                    <a:pt x="7200" y="23"/>
                    <a:pt x="7405" y="9"/>
                    <a:pt x="7608" y="3"/>
                  </a:cubicBezTo>
                  <a:cubicBezTo>
                    <a:pt x="7612" y="163"/>
                    <a:pt x="7612" y="163"/>
                    <a:pt x="7612" y="163"/>
                  </a:cubicBezTo>
                  <a:cubicBezTo>
                    <a:pt x="7413" y="169"/>
                    <a:pt x="7213" y="182"/>
                    <a:pt x="7016" y="203"/>
                  </a:cubicBezTo>
                  <a:close/>
                  <a:moveTo>
                    <a:pt x="8415" y="183"/>
                  </a:moveTo>
                  <a:cubicBezTo>
                    <a:pt x="8221" y="168"/>
                    <a:pt x="8023" y="160"/>
                    <a:pt x="7828" y="160"/>
                  </a:cubicBezTo>
                  <a:cubicBezTo>
                    <a:pt x="7817" y="160"/>
                    <a:pt x="7817" y="160"/>
                    <a:pt x="7817" y="160"/>
                  </a:cubicBezTo>
                  <a:cubicBezTo>
                    <a:pt x="7817" y="0"/>
                    <a:pt x="7817" y="0"/>
                    <a:pt x="7817" y="0"/>
                  </a:cubicBezTo>
                  <a:cubicBezTo>
                    <a:pt x="7828" y="0"/>
                    <a:pt x="7828" y="0"/>
                    <a:pt x="7828" y="0"/>
                  </a:cubicBezTo>
                  <a:cubicBezTo>
                    <a:pt x="8027" y="0"/>
                    <a:pt x="8229" y="8"/>
                    <a:pt x="8427" y="23"/>
                  </a:cubicBezTo>
                  <a:lnTo>
                    <a:pt x="8415" y="183"/>
                  </a:lnTo>
                  <a:close/>
                </a:path>
              </a:pathLst>
            </a:custGeom>
            <a:solidFill>
              <a:srgbClr val="D7DAD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8" name="iṡḻiďe"/>
            <p:cNvSpPr/>
            <p:nvPr/>
          </p:nvSpPr>
          <p:spPr bwMode="auto">
            <a:xfrm>
              <a:off x="5105762" y="3356355"/>
              <a:ext cx="1948789" cy="1439523"/>
            </a:xfrm>
            <a:prstGeom prst="rect">
              <a:avLst/>
            </a:prstGeom>
            <a:solidFill>
              <a:srgbClr val="2638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69" name="îṥļiďé"/>
            <p:cNvSpPr/>
            <p:nvPr/>
          </p:nvSpPr>
          <p:spPr bwMode="auto">
            <a:xfrm>
              <a:off x="5061626" y="3102854"/>
              <a:ext cx="2037061" cy="959682"/>
            </a:xfrm>
            <a:custGeom>
              <a:avLst/>
              <a:gdLst>
                <a:gd name="T0" fmla="*/ 5331 w 8108"/>
                <a:gd name="T1" fmla="*/ 1007 h 3825"/>
                <a:gd name="T2" fmla="*/ 5331 w 8108"/>
                <a:gd name="T3" fmla="*/ 424 h 3825"/>
                <a:gd name="T4" fmla="*/ 5235 w 8108"/>
                <a:gd name="T5" fmla="*/ 158 h 3825"/>
                <a:gd name="T6" fmla="*/ 4814 w 8108"/>
                <a:gd name="T7" fmla="*/ 0 h 3825"/>
                <a:gd name="T8" fmla="*/ 4223 w 8108"/>
                <a:gd name="T9" fmla="*/ 0 h 3825"/>
                <a:gd name="T10" fmla="*/ 3850 w 8108"/>
                <a:gd name="T11" fmla="*/ 0 h 3825"/>
                <a:gd name="T12" fmla="*/ 3258 w 8108"/>
                <a:gd name="T13" fmla="*/ 0 h 3825"/>
                <a:gd name="T14" fmla="*/ 2840 w 8108"/>
                <a:gd name="T15" fmla="*/ 158 h 3825"/>
                <a:gd name="T16" fmla="*/ 2747 w 8108"/>
                <a:gd name="T17" fmla="*/ 424 h 3825"/>
                <a:gd name="T18" fmla="*/ 2747 w 8108"/>
                <a:gd name="T19" fmla="*/ 1007 h 3825"/>
                <a:gd name="T20" fmla="*/ 0 w 8108"/>
                <a:gd name="T21" fmla="*/ 1007 h 3825"/>
                <a:gd name="T22" fmla="*/ 0 w 8108"/>
                <a:gd name="T23" fmla="*/ 2855 h 3825"/>
                <a:gd name="T24" fmla="*/ 1673 w 8108"/>
                <a:gd name="T25" fmla="*/ 3825 h 3825"/>
                <a:gd name="T26" fmla="*/ 6382 w 8108"/>
                <a:gd name="T27" fmla="*/ 3825 h 3825"/>
                <a:gd name="T28" fmla="*/ 8108 w 8108"/>
                <a:gd name="T29" fmla="*/ 2855 h 3825"/>
                <a:gd name="T30" fmla="*/ 8108 w 8108"/>
                <a:gd name="T31" fmla="*/ 1007 h 3825"/>
                <a:gd name="T32" fmla="*/ 5331 w 8108"/>
                <a:gd name="T33" fmla="*/ 1007 h 3825"/>
                <a:gd name="T34" fmla="*/ 3111 w 8108"/>
                <a:gd name="T35" fmla="*/ 1007 h 3825"/>
                <a:gd name="T36" fmla="*/ 3111 w 8108"/>
                <a:gd name="T37" fmla="*/ 404 h 3825"/>
                <a:gd name="T38" fmla="*/ 3111 w 8108"/>
                <a:gd name="T39" fmla="*/ 408 h 3825"/>
                <a:gd name="T40" fmla="*/ 3111 w 8108"/>
                <a:gd name="T41" fmla="*/ 409 h 3825"/>
                <a:gd name="T42" fmla="*/ 3112 w 8108"/>
                <a:gd name="T43" fmla="*/ 407 h 3825"/>
                <a:gd name="T44" fmla="*/ 3258 w 8108"/>
                <a:gd name="T45" fmla="*/ 376 h 3825"/>
                <a:gd name="T46" fmla="*/ 3850 w 8108"/>
                <a:gd name="T47" fmla="*/ 376 h 3825"/>
                <a:gd name="T48" fmla="*/ 4223 w 8108"/>
                <a:gd name="T49" fmla="*/ 376 h 3825"/>
                <a:gd name="T50" fmla="*/ 4814 w 8108"/>
                <a:gd name="T51" fmla="*/ 376 h 3825"/>
                <a:gd name="T52" fmla="*/ 4960 w 8108"/>
                <a:gd name="T53" fmla="*/ 407 h 3825"/>
                <a:gd name="T54" fmla="*/ 4962 w 8108"/>
                <a:gd name="T55" fmla="*/ 410 h 3825"/>
                <a:gd name="T56" fmla="*/ 4962 w 8108"/>
                <a:gd name="T57" fmla="*/ 409 h 3825"/>
                <a:gd name="T58" fmla="*/ 4962 w 8108"/>
                <a:gd name="T59" fmla="*/ 404 h 3825"/>
                <a:gd name="T60" fmla="*/ 4961 w 8108"/>
                <a:gd name="T61" fmla="*/ 1007 h 3825"/>
                <a:gd name="T62" fmla="*/ 3111 w 8108"/>
                <a:gd name="T63" fmla="*/ 1007 h 3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08" h="3825">
                  <a:moveTo>
                    <a:pt x="5331" y="1007"/>
                  </a:moveTo>
                  <a:cubicBezTo>
                    <a:pt x="5331" y="424"/>
                    <a:pt x="5331" y="424"/>
                    <a:pt x="5331" y="424"/>
                  </a:cubicBezTo>
                  <a:cubicBezTo>
                    <a:pt x="5331" y="379"/>
                    <a:pt x="5327" y="261"/>
                    <a:pt x="5235" y="158"/>
                  </a:cubicBezTo>
                  <a:cubicBezTo>
                    <a:pt x="5144" y="56"/>
                    <a:pt x="5001" y="0"/>
                    <a:pt x="4814" y="0"/>
                  </a:cubicBezTo>
                  <a:cubicBezTo>
                    <a:pt x="4223" y="0"/>
                    <a:pt x="4223" y="0"/>
                    <a:pt x="4223" y="0"/>
                  </a:cubicBezTo>
                  <a:cubicBezTo>
                    <a:pt x="3850" y="0"/>
                    <a:pt x="3850" y="0"/>
                    <a:pt x="3850" y="0"/>
                  </a:cubicBezTo>
                  <a:cubicBezTo>
                    <a:pt x="3258" y="0"/>
                    <a:pt x="3258" y="0"/>
                    <a:pt x="3258" y="0"/>
                  </a:cubicBezTo>
                  <a:cubicBezTo>
                    <a:pt x="3071" y="0"/>
                    <a:pt x="2931" y="56"/>
                    <a:pt x="2840" y="158"/>
                  </a:cubicBezTo>
                  <a:cubicBezTo>
                    <a:pt x="2748" y="261"/>
                    <a:pt x="2747" y="379"/>
                    <a:pt x="2747" y="424"/>
                  </a:cubicBezTo>
                  <a:cubicBezTo>
                    <a:pt x="2747" y="1007"/>
                    <a:pt x="2747" y="1007"/>
                    <a:pt x="2747" y="1007"/>
                  </a:cubicBezTo>
                  <a:cubicBezTo>
                    <a:pt x="0" y="1007"/>
                    <a:pt x="0" y="1007"/>
                    <a:pt x="0" y="1007"/>
                  </a:cubicBezTo>
                  <a:cubicBezTo>
                    <a:pt x="0" y="2855"/>
                    <a:pt x="0" y="2855"/>
                    <a:pt x="0" y="2855"/>
                  </a:cubicBezTo>
                  <a:cubicBezTo>
                    <a:pt x="0" y="3276"/>
                    <a:pt x="1036" y="3825"/>
                    <a:pt x="1673" y="3825"/>
                  </a:cubicBezTo>
                  <a:cubicBezTo>
                    <a:pt x="6382" y="3825"/>
                    <a:pt x="6382" y="3825"/>
                    <a:pt x="6382" y="3825"/>
                  </a:cubicBezTo>
                  <a:cubicBezTo>
                    <a:pt x="6911" y="3825"/>
                    <a:pt x="8108" y="3276"/>
                    <a:pt x="8108" y="2855"/>
                  </a:cubicBezTo>
                  <a:cubicBezTo>
                    <a:pt x="8108" y="1007"/>
                    <a:pt x="8108" y="1007"/>
                    <a:pt x="8108" y="1007"/>
                  </a:cubicBezTo>
                  <a:lnTo>
                    <a:pt x="5331" y="1007"/>
                  </a:lnTo>
                  <a:close/>
                  <a:moveTo>
                    <a:pt x="3111" y="1007"/>
                  </a:moveTo>
                  <a:cubicBezTo>
                    <a:pt x="3111" y="1007"/>
                    <a:pt x="3110" y="402"/>
                    <a:pt x="3111" y="404"/>
                  </a:cubicBezTo>
                  <a:cubicBezTo>
                    <a:pt x="3111" y="405"/>
                    <a:pt x="3111" y="408"/>
                    <a:pt x="3111" y="408"/>
                  </a:cubicBezTo>
                  <a:cubicBezTo>
                    <a:pt x="3111" y="409"/>
                    <a:pt x="3111" y="409"/>
                    <a:pt x="3111" y="409"/>
                  </a:cubicBezTo>
                  <a:cubicBezTo>
                    <a:pt x="3111" y="408"/>
                    <a:pt x="3111" y="408"/>
                    <a:pt x="3112" y="407"/>
                  </a:cubicBezTo>
                  <a:cubicBezTo>
                    <a:pt x="3122" y="396"/>
                    <a:pt x="3165" y="376"/>
                    <a:pt x="3258" y="376"/>
                  </a:cubicBezTo>
                  <a:cubicBezTo>
                    <a:pt x="3850" y="376"/>
                    <a:pt x="3850" y="376"/>
                    <a:pt x="3850" y="376"/>
                  </a:cubicBezTo>
                  <a:cubicBezTo>
                    <a:pt x="4223" y="376"/>
                    <a:pt x="4223" y="376"/>
                    <a:pt x="4223" y="376"/>
                  </a:cubicBezTo>
                  <a:cubicBezTo>
                    <a:pt x="4814" y="376"/>
                    <a:pt x="4814" y="376"/>
                    <a:pt x="4814" y="376"/>
                  </a:cubicBezTo>
                  <a:cubicBezTo>
                    <a:pt x="4908" y="376"/>
                    <a:pt x="4951" y="396"/>
                    <a:pt x="4960" y="407"/>
                  </a:cubicBezTo>
                  <a:cubicBezTo>
                    <a:pt x="4961" y="408"/>
                    <a:pt x="4961" y="408"/>
                    <a:pt x="4962" y="410"/>
                  </a:cubicBezTo>
                  <a:cubicBezTo>
                    <a:pt x="4962" y="410"/>
                    <a:pt x="4962" y="410"/>
                    <a:pt x="4962" y="409"/>
                  </a:cubicBezTo>
                  <a:cubicBezTo>
                    <a:pt x="4962" y="409"/>
                    <a:pt x="4962" y="405"/>
                    <a:pt x="4962" y="404"/>
                  </a:cubicBezTo>
                  <a:cubicBezTo>
                    <a:pt x="4962" y="403"/>
                    <a:pt x="4961" y="1007"/>
                    <a:pt x="4961" y="1007"/>
                  </a:cubicBezTo>
                  <a:lnTo>
                    <a:pt x="3111" y="1007"/>
                  </a:lnTo>
                  <a:close/>
                </a:path>
              </a:pathLst>
            </a:custGeom>
            <a:solidFill>
              <a:srgbClr val="37485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0" name="iṣḷídè"/>
            <p:cNvSpPr/>
            <p:nvPr/>
          </p:nvSpPr>
          <p:spPr bwMode="auto">
            <a:xfrm>
              <a:off x="6401559" y="3953893"/>
              <a:ext cx="102985" cy="218418"/>
            </a:xfrm>
            <a:prstGeom prst="rect">
              <a:avLst/>
            </a:prstGeom>
            <a:solidFill>
              <a:srgbClr val="E0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1" name="ï$ḻïḓe"/>
            <p:cNvSpPr/>
            <p:nvPr/>
          </p:nvSpPr>
          <p:spPr bwMode="auto">
            <a:xfrm>
              <a:off x="6504544" y="3953893"/>
              <a:ext cx="107512" cy="218418"/>
            </a:xfrm>
            <a:prstGeom prst="rect">
              <a:avLst/>
            </a:prstGeom>
            <a:solidFill>
              <a:srgbClr val="CC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2" name="îṥ1iḓe"/>
            <p:cNvSpPr/>
            <p:nvPr/>
          </p:nvSpPr>
          <p:spPr bwMode="auto">
            <a:xfrm>
              <a:off x="5532413" y="3953893"/>
              <a:ext cx="102985" cy="218418"/>
            </a:xfrm>
            <a:prstGeom prst="rect">
              <a:avLst/>
            </a:prstGeom>
            <a:solidFill>
              <a:srgbClr val="E0DAD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3" name="iṡľíḓe"/>
            <p:cNvSpPr/>
            <p:nvPr/>
          </p:nvSpPr>
          <p:spPr bwMode="auto">
            <a:xfrm>
              <a:off x="5635398" y="3953893"/>
              <a:ext cx="106380" cy="218418"/>
            </a:xfrm>
            <a:prstGeom prst="rect">
              <a:avLst/>
            </a:prstGeom>
            <a:solidFill>
              <a:srgbClr val="CC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4" name="ïSḻîḋé"/>
            <p:cNvSpPr/>
            <p:nvPr/>
          </p:nvSpPr>
          <p:spPr bwMode="auto">
            <a:xfrm>
              <a:off x="7637376" y="2759949"/>
              <a:ext cx="262555" cy="281793"/>
            </a:xfrm>
            <a:custGeom>
              <a:avLst/>
              <a:gdLst>
                <a:gd name="T0" fmla="*/ 865 w 1043"/>
                <a:gd name="T1" fmla="*/ 827 h 1127"/>
                <a:gd name="T2" fmla="*/ 986 w 1043"/>
                <a:gd name="T3" fmla="*/ 1024 h 1127"/>
                <a:gd name="T4" fmla="*/ 574 w 1043"/>
                <a:gd name="T5" fmla="*/ 1107 h 1127"/>
                <a:gd name="T6" fmla="*/ 434 w 1043"/>
                <a:gd name="T7" fmla="*/ 1011 h 1127"/>
                <a:gd name="T8" fmla="*/ 31 w 1043"/>
                <a:gd name="T9" fmla="*/ 300 h 1127"/>
                <a:gd name="T10" fmla="*/ 59 w 1043"/>
                <a:gd name="T11" fmla="*/ 132 h 1127"/>
                <a:gd name="T12" fmla="*/ 323 w 1043"/>
                <a:gd name="T13" fmla="*/ 20 h 1127"/>
                <a:gd name="T14" fmla="*/ 463 w 1043"/>
                <a:gd name="T15" fmla="*/ 115 h 1127"/>
                <a:gd name="T16" fmla="*/ 865 w 1043"/>
                <a:gd name="T17" fmla="*/ 827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1127">
                  <a:moveTo>
                    <a:pt x="865" y="827"/>
                  </a:moveTo>
                  <a:cubicBezTo>
                    <a:pt x="980" y="890"/>
                    <a:pt x="1043" y="945"/>
                    <a:pt x="986" y="1024"/>
                  </a:cubicBezTo>
                  <a:cubicBezTo>
                    <a:pt x="574" y="1107"/>
                    <a:pt x="574" y="1107"/>
                    <a:pt x="574" y="1107"/>
                  </a:cubicBezTo>
                  <a:cubicBezTo>
                    <a:pt x="527" y="1127"/>
                    <a:pt x="465" y="1083"/>
                    <a:pt x="434" y="1011"/>
                  </a:cubicBezTo>
                  <a:cubicBezTo>
                    <a:pt x="31" y="300"/>
                    <a:pt x="31" y="300"/>
                    <a:pt x="31" y="300"/>
                  </a:cubicBezTo>
                  <a:cubicBezTo>
                    <a:pt x="0" y="227"/>
                    <a:pt x="13" y="152"/>
                    <a:pt x="59" y="132"/>
                  </a:cubicBezTo>
                  <a:cubicBezTo>
                    <a:pt x="323" y="20"/>
                    <a:pt x="323" y="20"/>
                    <a:pt x="323" y="20"/>
                  </a:cubicBezTo>
                  <a:cubicBezTo>
                    <a:pt x="369" y="0"/>
                    <a:pt x="432" y="43"/>
                    <a:pt x="463" y="115"/>
                  </a:cubicBezTo>
                  <a:lnTo>
                    <a:pt x="865" y="827"/>
                  </a:ln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5" name="îşliḓè"/>
            <p:cNvSpPr/>
            <p:nvPr/>
          </p:nvSpPr>
          <p:spPr bwMode="auto">
            <a:xfrm>
              <a:off x="7819580" y="2619618"/>
              <a:ext cx="271608" cy="105248"/>
            </a:xfrm>
            <a:custGeom>
              <a:avLst/>
              <a:gdLst>
                <a:gd name="T0" fmla="*/ 577 w 1077"/>
                <a:gd name="T1" fmla="*/ 360 h 421"/>
                <a:gd name="T2" fmla="*/ 1048 w 1077"/>
                <a:gd name="T3" fmla="*/ 0 h 421"/>
                <a:gd name="T4" fmla="*/ 0 w 1077"/>
                <a:gd name="T5" fmla="*/ 220 h 421"/>
                <a:gd name="T6" fmla="*/ 577 w 1077"/>
                <a:gd name="T7" fmla="*/ 360 h 421"/>
              </a:gdLst>
              <a:ahLst/>
              <a:cxnLst>
                <a:cxn ang="0">
                  <a:pos x="T0" y="T1"/>
                </a:cxn>
                <a:cxn ang="0">
                  <a:pos x="T2" y="T3"/>
                </a:cxn>
                <a:cxn ang="0">
                  <a:pos x="T4" y="T5"/>
                </a:cxn>
                <a:cxn ang="0">
                  <a:pos x="T6" y="T7"/>
                </a:cxn>
              </a:cxnLst>
              <a:rect l="0" t="0" r="r" b="b"/>
              <a:pathLst>
                <a:path w="1077" h="421">
                  <a:moveTo>
                    <a:pt x="577" y="360"/>
                  </a:moveTo>
                  <a:cubicBezTo>
                    <a:pt x="866" y="299"/>
                    <a:pt x="1077" y="138"/>
                    <a:pt x="1048" y="0"/>
                  </a:cubicBezTo>
                  <a:cubicBezTo>
                    <a:pt x="0" y="220"/>
                    <a:pt x="0" y="220"/>
                    <a:pt x="0" y="220"/>
                  </a:cubicBezTo>
                  <a:cubicBezTo>
                    <a:pt x="29" y="358"/>
                    <a:pt x="287" y="421"/>
                    <a:pt x="577" y="360"/>
                  </a:cubicBez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6" name="îsliḋé"/>
            <p:cNvSpPr/>
            <p:nvPr/>
          </p:nvSpPr>
          <p:spPr bwMode="auto">
            <a:xfrm>
              <a:off x="7812790" y="2568692"/>
              <a:ext cx="270476" cy="106380"/>
            </a:xfrm>
            <a:custGeom>
              <a:avLst/>
              <a:gdLst>
                <a:gd name="T0" fmla="*/ 500 w 1077"/>
                <a:gd name="T1" fmla="*/ 61 h 421"/>
                <a:gd name="T2" fmla="*/ 29 w 1077"/>
                <a:gd name="T3" fmla="*/ 421 h 421"/>
                <a:gd name="T4" fmla="*/ 1077 w 1077"/>
                <a:gd name="T5" fmla="*/ 201 h 421"/>
                <a:gd name="T6" fmla="*/ 500 w 1077"/>
                <a:gd name="T7" fmla="*/ 61 h 421"/>
              </a:gdLst>
              <a:ahLst/>
              <a:cxnLst>
                <a:cxn ang="0">
                  <a:pos x="T0" y="T1"/>
                </a:cxn>
                <a:cxn ang="0">
                  <a:pos x="T2" y="T3"/>
                </a:cxn>
                <a:cxn ang="0">
                  <a:pos x="T4" y="T5"/>
                </a:cxn>
                <a:cxn ang="0">
                  <a:pos x="T6" y="T7"/>
                </a:cxn>
              </a:cxnLst>
              <a:rect l="0" t="0" r="r" b="b"/>
              <a:pathLst>
                <a:path w="1077" h="421">
                  <a:moveTo>
                    <a:pt x="500" y="61"/>
                  </a:moveTo>
                  <a:cubicBezTo>
                    <a:pt x="211" y="122"/>
                    <a:pt x="0" y="283"/>
                    <a:pt x="29" y="421"/>
                  </a:cubicBezTo>
                  <a:cubicBezTo>
                    <a:pt x="1077" y="201"/>
                    <a:pt x="1077" y="201"/>
                    <a:pt x="1077" y="201"/>
                  </a:cubicBezTo>
                  <a:cubicBezTo>
                    <a:pt x="1048" y="62"/>
                    <a:pt x="790" y="0"/>
                    <a:pt x="500" y="61"/>
                  </a:cubicBez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7" name="ï$ļïḑè"/>
            <p:cNvSpPr/>
            <p:nvPr/>
          </p:nvSpPr>
          <p:spPr bwMode="auto">
            <a:xfrm>
              <a:off x="7459699" y="2441941"/>
              <a:ext cx="545480" cy="312349"/>
            </a:xfrm>
            <a:custGeom>
              <a:avLst/>
              <a:gdLst>
                <a:gd name="T0" fmla="*/ 55 w 2173"/>
                <a:gd name="T1" fmla="*/ 1244 h 1244"/>
                <a:gd name="T2" fmla="*/ 393 w 2173"/>
                <a:gd name="T3" fmla="*/ 798 h 1244"/>
                <a:gd name="T4" fmla="*/ 1411 w 2173"/>
                <a:gd name="T5" fmla="*/ 573 h 1244"/>
                <a:gd name="T6" fmla="*/ 2001 w 2173"/>
                <a:gd name="T7" fmla="*/ 0 h 1244"/>
                <a:gd name="T8" fmla="*/ 2173 w 2173"/>
                <a:gd name="T9" fmla="*/ 775 h 1244"/>
                <a:gd name="T10" fmla="*/ 55 w 2173"/>
                <a:gd name="T11" fmla="*/ 1244 h 1244"/>
              </a:gdLst>
              <a:ahLst/>
              <a:cxnLst>
                <a:cxn ang="0">
                  <a:pos x="T0" y="T1"/>
                </a:cxn>
                <a:cxn ang="0">
                  <a:pos x="T2" y="T3"/>
                </a:cxn>
                <a:cxn ang="0">
                  <a:pos x="T4" y="T5"/>
                </a:cxn>
                <a:cxn ang="0">
                  <a:pos x="T6" y="T7"/>
                </a:cxn>
                <a:cxn ang="0">
                  <a:pos x="T8" y="T9"/>
                </a:cxn>
                <a:cxn ang="0">
                  <a:pos x="T10" y="T11"/>
                </a:cxn>
              </a:cxnLst>
              <a:rect l="0" t="0" r="r" b="b"/>
              <a:pathLst>
                <a:path w="2173" h="1244">
                  <a:moveTo>
                    <a:pt x="55" y="1244"/>
                  </a:moveTo>
                  <a:cubicBezTo>
                    <a:pt x="55" y="1244"/>
                    <a:pt x="0" y="885"/>
                    <a:pt x="393" y="798"/>
                  </a:cubicBezTo>
                  <a:cubicBezTo>
                    <a:pt x="785" y="711"/>
                    <a:pt x="1411" y="573"/>
                    <a:pt x="1411" y="573"/>
                  </a:cubicBezTo>
                  <a:cubicBezTo>
                    <a:pt x="1411" y="573"/>
                    <a:pt x="1889" y="341"/>
                    <a:pt x="2001" y="0"/>
                  </a:cubicBezTo>
                  <a:cubicBezTo>
                    <a:pt x="2173" y="775"/>
                    <a:pt x="2173" y="775"/>
                    <a:pt x="2173" y="775"/>
                  </a:cubicBezTo>
                  <a:lnTo>
                    <a:pt x="55" y="1244"/>
                  </a:lnTo>
                  <a:close/>
                </a:path>
              </a:pathLst>
            </a:custGeom>
            <a:solidFill>
              <a:srgbClr val="F2F2F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8" name="ïṡḷîdé"/>
            <p:cNvSpPr/>
            <p:nvPr/>
          </p:nvSpPr>
          <p:spPr bwMode="auto">
            <a:xfrm>
              <a:off x="7473280" y="2636594"/>
              <a:ext cx="574904" cy="204838"/>
            </a:xfrm>
            <a:custGeom>
              <a:avLst/>
              <a:gdLst>
                <a:gd name="T0" fmla="*/ 0 w 2289"/>
                <a:gd name="T1" fmla="*/ 469 h 818"/>
                <a:gd name="T2" fmla="*/ 495 w 2289"/>
                <a:gd name="T3" fmla="*/ 731 h 818"/>
                <a:gd name="T4" fmla="*/ 1512 w 2289"/>
                <a:gd name="T5" fmla="*/ 505 h 818"/>
                <a:gd name="T6" fmla="*/ 2289 w 2289"/>
                <a:gd name="T7" fmla="*/ 774 h 818"/>
                <a:gd name="T8" fmla="*/ 2118 w 2289"/>
                <a:gd name="T9" fmla="*/ 0 h 818"/>
                <a:gd name="T10" fmla="*/ 0 w 2289"/>
                <a:gd name="T11" fmla="*/ 469 h 818"/>
              </a:gdLst>
              <a:ahLst/>
              <a:cxnLst>
                <a:cxn ang="0">
                  <a:pos x="T0" y="T1"/>
                </a:cxn>
                <a:cxn ang="0">
                  <a:pos x="T2" y="T3"/>
                </a:cxn>
                <a:cxn ang="0">
                  <a:pos x="T4" y="T5"/>
                </a:cxn>
                <a:cxn ang="0">
                  <a:pos x="T6" y="T7"/>
                </a:cxn>
                <a:cxn ang="0">
                  <a:pos x="T8" y="T9"/>
                </a:cxn>
                <a:cxn ang="0">
                  <a:pos x="T10" y="T11"/>
                </a:cxn>
              </a:cxnLst>
              <a:rect l="0" t="0" r="r" b="b"/>
              <a:pathLst>
                <a:path w="2289" h="818">
                  <a:moveTo>
                    <a:pt x="0" y="469"/>
                  </a:moveTo>
                  <a:cubicBezTo>
                    <a:pt x="0" y="469"/>
                    <a:pt x="102" y="818"/>
                    <a:pt x="495" y="731"/>
                  </a:cubicBezTo>
                  <a:cubicBezTo>
                    <a:pt x="887" y="644"/>
                    <a:pt x="1512" y="505"/>
                    <a:pt x="1512" y="505"/>
                  </a:cubicBezTo>
                  <a:cubicBezTo>
                    <a:pt x="1512" y="505"/>
                    <a:pt x="2044" y="513"/>
                    <a:pt x="2289" y="774"/>
                  </a:cubicBezTo>
                  <a:cubicBezTo>
                    <a:pt x="2118" y="0"/>
                    <a:pt x="2118" y="0"/>
                    <a:pt x="2118" y="0"/>
                  </a:cubicBezTo>
                  <a:lnTo>
                    <a:pt x="0" y="469"/>
                  </a:lnTo>
                  <a:close/>
                </a:path>
              </a:pathLst>
            </a:custGeom>
            <a:solidFill>
              <a:srgbClr val="E6E6E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9" name="íŝḻîḍê"/>
            <p:cNvSpPr/>
            <p:nvPr/>
          </p:nvSpPr>
          <p:spPr bwMode="auto">
            <a:xfrm>
              <a:off x="7533260" y="2565296"/>
              <a:ext cx="275003" cy="169755"/>
            </a:xfrm>
            <a:custGeom>
              <a:avLst/>
              <a:gdLst>
                <a:gd name="T0" fmla="*/ 220 w 243"/>
                <a:gd name="T1" fmla="*/ 0 h 150"/>
                <a:gd name="T2" fmla="*/ 0 w 243"/>
                <a:gd name="T3" fmla="*/ 49 h 150"/>
                <a:gd name="T4" fmla="*/ 22 w 243"/>
                <a:gd name="T5" fmla="*/ 150 h 150"/>
                <a:gd name="T6" fmla="*/ 243 w 243"/>
                <a:gd name="T7" fmla="*/ 102 h 150"/>
                <a:gd name="T8" fmla="*/ 220 w 243"/>
                <a:gd name="T9" fmla="*/ 0 h 150"/>
              </a:gdLst>
              <a:ahLst/>
              <a:cxnLst>
                <a:cxn ang="0">
                  <a:pos x="T0" y="T1"/>
                </a:cxn>
                <a:cxn ang="0">
                  <a:pos x="T2" y="T3"/>
                </a:cxn>
                <a:cxn ang="0">
                  <a:pos x="T4" y="T5"/>
                </a:cxn>
                <a:cxn ang="0">
                  <a:pos x="T6" y="T7"/>
                </a:cxn>
                <a:cxn ang="0">
                  <a:pos x="T8" y="T9"/>
                </a:cxn>
              </a:cxnLst>
              <a:rect l="0" t="0" r="r" b="b"/>
              <a:pathLst>
                <a:path w="243" h="150">
                  <a:moveTo>
                    <a:pt x="220" y="0"/>
                  </a:moveTo>
                  <a:lnTo>
                    <a:pt x="0" y="49"/>
                  </a:lnTo>
                  <a:lnTo>
                    <a:pt x="22" y="150"/>
                  </a:lnTo>
                  <a:lnTo>
                    <a:pt x="243" y="102"/>
                  </a:lnTo>
                  <a:lnTo>
                    <a:pt x="220" y="0"/>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0" name="íśḻiḍê"/>
            <p:cNvSpPr/>
            <p:nvPr/>
          </p:nvSpPr>
          <p:spPr bwMode="auto">
            <a:xfrm>
              <a:off x="7558157" y="2680730"/>
              <a:ext cx="275003" cy="169755"/>
            </a:xfrm>
            <a:custGeom>
              <a:avLst/>
              <a:gdLst>
                <a:gd name="T0" fmla="*/ 0 w 243"/>
                <a:gd name="T1" fmla="*/ 48 h 150"/>
                <a:gd name="T2" fmla="*/ 23 w 243"/>
                <a:gd name="T3" fmla="*/ 150 h 150"/>
                <a:gd name="T4" fmla="*/ 243 w 243"/>
                <a:gd name="T5" fmla="*/ 101 h 150"/>
                <a:gd name="T6" fmla="*/ 221 w 243"/>
                <a:gd name="T7" fmla="*/ 0 h 150"/>
                <a:gd name="T8" fmla="*/ 0 w 243"/>
                <a:gd name="T9" fmla="*/ 48 h 150"/>
              </a:gdLst>
              <a:ahLst/>
              <a:cxnLst>
                <a:cxn ang="0">
                  <a:pos x="T0" y="T1"/>
                </a:cxn>
                <a:cxn ang="0">
                  <a:pos x="T2" y="T3"/>
                </a:cxn>
                <a:cxn ang="0">
                  <a:pos x="T4" y="T5"/>
                </a:cxn>
                <a:cxn ang="0">
                  <a:pos x="T6" y="T7"/>
                </a:cxn>
                <a:cxn ang="0">
                  <a:pos x="T8" y="T9"/>
                </a:cxn>
              </a:cxnLst>
              <a:rect l="0" t="0" r="r" b="b"/>
              <a:pathLst>
                <a:path w="243" h="150">
                  <a:moveTo>
                    <a:pt x="0" y="48"/>
                  </a:moveTo>
                  <a:lnTo>
                    <a:pt x="23" y="150"/>
                  </a:lnTo>
                  <a:lnTo>
                    <a:pt x="243" y="101"/>
                  </a:lnTo>
                  <a:lnTo>
                    <a:pt x="221" y="0"/>
                  </a:lnTo>
                  <a:lnTo>
                    <a:pt x="0" y="48"/>
                  </a:ln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1" name="ïṥḷîḑé"/>
            <p:cNvSpPr/>
            <p:nvPr/>
          </p:nvSpPr>
          <p:spPr bwMode="auto">
            <a:xfrm>
              <a:off x="7957648" y="2437414"/>
              <a:ext cx="57717" cy="204838"/>
            </a:xfrm>
            <a:custGeom>
              <a:avLst/>
              <a:gdLst>
                <a:gd name="T0" fmla="*/ 225 w 229"/>
                <a:gd name="T1" fmla="*/ 783 h 815"/>
                <a:gd name="T2" fmla="*/ 198 w 229"/>
                <a:gd name="T3" fmla="*/ 811 h 815"/>
                <a:gd name="T4" fmla="*/ 197 w 229"/>
                <a:gd name="T5" fmla="*/ 811 h 815"/>
                <a:gd name="T6" fmla="*/ 162 w 229"/>
                <a:gd name="T7" fmla="*/ 796 h 815"/>
                <a:gd name="T8" fmla="*/ 3 w 229"/>
                <a:gd name="T9" fmla="*/ 43 h 815"/>
                <a:gd name="T10" fmla="*/ 28 w 229"/>
                <a:gd name="T11" fmla="*/ 3 h 815"/>
                <a:gd name="T12" fmla="*/ 28 w 229"/>
                <a:gd name="T13" fmla="*/ 3 h 815"/>
                <a:gd name="T14" fmla="*/ 66 w 229"/>
                <a:gd name="T15" fmla="*/ 29 h 815"/>
                <a:gd name="T16" fmla="*/ 225 w 229"/>
                <a:gd name="T17" fmla="*/ 783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815">
                  <a:moveTo>
                    <a:pt x="225" y="783"/>
                  </a:moveTo>
                  <a:cubicBezTo>
                    <a:pt x="229" y="801"/>
                    <a:pt x="215" y="807"/>
                    <a:pt x="198" y="811"/>
                  </a:cubicBezTo>
                  <a:cubicBezTo>
                    <a:pt x="197" y="811"/>
                    <a:pt x="197" y="811"/>
                    <a:pt x="197" y="811"/>
                  </a:cubicBezTo>
                  <a:cubicBezTo>
                    <a:pt x="180" y="815"/>
                    <a:pt x="166" y="814"/>
                    <a:pt x="162" y="796"/>
                  </a:cubicBezTo>
                  <a:cubicBezTo>
                    <a:pt x="3" y="43"/>
                    <a:pt x="3" y="43"/>
                    <a:pt x="3" y="43"/>
                  </a:cubicBezTo>
                  <a:cubicBezTo>
                    <a:pt x="0" y="25"/>
                    <a:pt x="11" y="7"/>
                    <a:pt x="28" y="3"/>
                  </a:cubicBezTo>
                  <a:cubicBezTo>
                    <a:pt x="28" y="3"/>
                    <a:pt x="28" y="3"/>
                    <a:pt x="28" y="3"/>
                  </a:cubicBezTo>
                  <a:cubicBezTo>
                    <a:pt x="46" y="0"/>
                    <a:pt x="63" y="11"/>
                    <a:pt x="66" y="29"/>
                  </a:cubicBezTo>
                  <a:lnTo>
                    <a:pt x="225" y="783"/>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2" name="îş1îḍé"/>
            <p:cNvSpPr/>
            <p:nvPr/>
          </p:nvSpPr>
          <p:spPr bwMode="auto">
            <a:xfrm>
              <a:off x="7998389" y="2634330"/>
              <a:ext cx="56585" cy="201443"/>
            </a:xfrm>
            <a:custGeom>
              <a:avLst/>
              <a:gdLst>
                <a:gd name="T0" fmla="*/ 222 w 226"/>
                <a:gd name="T1" fmla="*/ 761 h 803"/>
                <a:gd name="T2" fmla="*/ 198 w 226"/>
                <a:gd name="T3" fmla="*/ 800 h 803"/>
                <a:gd name="T4" fmla="*/ 197 w 226"/>
                <a:gd name="T5" fmla="*/ 800 h 803"/>
                <a:gd name="T6" fmla="*/ 159 w 226"/>
                <a:gd name="T7" fmla="*/ 774 h 803"/>
                <a:gd name="T8" fmla="*/ 0 w 226"/>
                <a:gd name="T9" fmla="*/ 13 h 803"/>
                <a:gd name="T10" fmla="*/ 32 w 226"/>
                <a:gd name="T11" fmla="*/ 4 h 803"/>
                <a:gd name="T12" fmla="*/ 32 w 226"/>
                <a:gd name="T13" fmla="*/ 4 h 803"/>
                <a:gd name="T14" fmla="*/ 63 w 226"/>
                <a:gd name="T15" fmla="*/ 0 h 803"/>
                <a:gd name="T16" fmla="*/ 222 w 226"/>
                <a:gd name="T17" fmla="*/ 761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803">
                  <a:moveTo>
                    <a:pt x="222" y="761"/>
                  </a:moveTo>
                  <a:cubicBezTo>
                    <a:pt x="226" y="779"/>
                    <a:pt x="215" y="796"/>
                    <a:pt x="198" y="800"/>
                  </a:cubicBezTo>
                  <a:cubicBezTo>
                    <a:pt x="197" y="800"/>
                    <a:pt x="197" y="800"/>
                    <a:pt x="197" y="800"/>
                  </a:cubicBezTo>
                  <a:cubicBezTo>
                    <a:pt x="180" y="803"/>
                    <a:pt x="163" y="792"/>
                    <a:pt x="159" y="774"/>
                  </a:cubicBezTo>
                  <a:cubicBezTo>
                    <a:pt x="0" y="13"/>
                    <a:pt x="0" y="13"/>
                    <a:pt x="0" y="13"/>
                  </a:cubicBezTo>
                  <a:cubicBezTo>
                    <a:pt x="0" y="13"/>
                    <a:pt x="14" y="8"/>
                    <a:pt x="32" y="4"/>
                  </a:cubicBezTo>
                  <a:cubicBezTo>
                    <a:pt x="32" y="4"/>
                    <a:pt x="32" y="4"/>
                    <a:pt x="32" y="4"/>
                  </a:cubicBezTo>
                  <a:cubicBezTo>
                    <a:pt x="49" y="0"/>
                    <a:pt x="63" y="0"/>
                    <a:pt x="63" y="0"/>
                  </a:cubicBezTo>
                  <a:lnTo>
                    <a:pt x="222" y="761"/>
                  </a:ln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3" name="îSľíḓê"/>
            <p:cNvSpPr/>
            <p:nvPr/>
          </p:nvSpPr>
          <p:spPr bwMode="auto">
            <a:xfrm>
              <a:off x="5839104" y="2696574"/>
              <a:ext cx="415334" cy="410807"/>
            </a:xfrm>
            <a:custGeom>
              <a:avLst/>
              <a:gdLst>
                <a:gd name="T0" fmla="*/ 286 w 367"/>
                <a:gd name="T1" fmla="*/ 0 h 363"/>
                <a:gd name="T2" fmla="*/ 0 w 367"/>
                <a:gd name="T3" fmla="*/ 0 h 363"/>
                <a:gd name="T4" fmla="*/ 0 w 367"/>
                <a:gd name="T5" fmla="*/ 362 h 363"/>
                <a:gd name="T6" fmla="*/ 367 w 367"/>
                <a:gd name="T7" fmla="*/ 363 h 363"/>
                <a:gd name="T8" fmla="*/ 286 w 367"/>
                <a:gd name="T9" fmla="*/ 0 h 363"/>
              </a:gdLst>
              <a:ahLst/>
              <a:cxnLst>
                <a:cxn ang="0">
                  <a:pos x="T0" y="T1"/>
                </a:cxn>
                <a:cxn ang="0">
                  <a:pos x="T2" y="T3"/>
                </a:cxn>
                <a:cxn ang="0">
                  <a:pos x="T4" y="T5"/>
                </a:cxn>
                <a:cxn ang="0">
                  <a:pos x="T6" y="T7"/>
                </a:cxn>
                <a:cxn ang="0">
                  <a:pos x="T8" y="T9"/>
                </a:cxn>
              </a:cxnLst>
              <a:rect l="0" t="0" r="r" b="b"/>
              <a:pathLst>
                <a:path w="367" h="363">
                  <a:moveTo>
                    <a:pt x="286" y="0"/>
                  </a:moveTo>
                  <a:lnTo>
                    <a:pt x="0" y="0"/>
                  </a:lnTo>
                  <a:lnTo>
                    <a:pt x="0" y="362"/>
                  </a:lnTo>
                  <a:lnTo>
                    <a:pt x="367" y="363"/>
                  </a:lnTo>
                  <a:lnTo>
                    <a:pt x="286" y="0"/>
                  </a:lnTo>
                  <a:close/>
                </a:path>
              </a:pathLst>
            </a:custGeom>
            <a:solidFill>
              <a:srgbClr val="F7B88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4" name="ïşḻîḓe"/>
            <p:cNvSpPr/>
            <p:nvPr/>
          </p:nvSpPr>
          <p:spPr bwMode="auto">
            <a:xfrm>
              <a:off x="6014518" y="2480419"/>
              <a:ext cx="255764" cy="218418"/>
            </a:xfrm>
            <a:custGeom>
              <a:avLst/>
              <a:gdLst>
                <a:gd name="T0" fmla="*/ 844 w 1017"/>
                <a:gd name="T1" fmla="*/ 867 h 871"/>
                <a:gd name="T2" fmla="*/ 1014 w 1017"/>
                <a:gd name="T3" fmla="*/ 739 h 871"/>
                <a:gd name="T4" fmla="*/ 1017 w 1017"/>
                <a:gd name="T5" fmla="*/ 231 h 871"/>
                <a:gd name="T6" fmla="*/ 834 w 1017"/>
                <a:gd name="T7" fmla="*/ 1 h 871"/>
                <a:gd name="T8" fmla="*/ 0 w 1017"/>
                <a:gd name="T9" fmla="*/ 12 h 871"/>
                <a:gd name="T10" fmla="*/ 10 w 1017"/>
                <a:gd name="T11" fmla="*/ 871 h 871"/>
                <a:gd name="T12" fmla="*/ 844 w 1017"/>
                <a:gd name="T13" fmla="*/ 867 h 871"/>
              </a:gdLst>
              <a:ahLst/>
              <a:cxnLst>
                <a:cxn ang="0">
                  <a:pos x="T0" y="T1"/>
                </a:cxn>
                <a:cxn ang="0">
                  <a:pos x="T2" y="T3"/>
                </a:cxn>
                <a:cxn ang="0">
                  <a:pos x="T4" y="T5"/>
                </a:cxn>
                <a:cxn ang="0">
                  <a:pos x="T6" y="T7"/>
                </a:cxn>
                <a:cxn ang="0">
                  <a:pos x="T8" y="T9"/>
                </a:cxn>
                <a:cxn ang="0">
                  <a:pos x="T10" y="T11"/>
                </a:cxn>
                <a:cxn ang="0">
                  <a:pos x="T12" y="T13"/>
                </a:cxn>
              </a:cxnLst>
              <a:rect l="0" t="0" r="r" b="b"/>
              <a:pathLst>
                <a:path w="1017" h="871">
                  <a:moveTo>
                    <a:pt x="844" y="867"/>
                  </a:moveTo>
                  <a:cubicBezTo>
                    <a:pt x="943" y="866"/>
                    <a:pt x="1016" y="868"/>
                    <a:pt x="1014" y="739"/>
                  </a:cubicBezTo>
                  <a:cubicBezTo>
                    <a:pt x="1017" y="231"/>
                    <a:pt x="1017" y="231"/>
                    <a:pt x="1017" y="231"/>
                  </a:cubicBezTo>
                  <a:cubicBezTo>
                    <a:pt x="1015" y="102"/>
                    <a:pt x="933" y="0"/>
                    <a:pt x="834" y="1"/>
                  </a:cubicBezTo>
                  <a:cubicBezTo>
                    <a:pt x="0" y="12"/>
                    <a:pt x="0" y="12"/>
                    <a:pt x="0" y="12"/>
                  </a:cubicBezTo>
                  <a:cubicBezTo>
                    <a:pt x="10" y="871"/>
                    <a:pt x="10" y="871"/>
                    <a:pt x="10" y="871"/>
                  </a:cubicBezTo>
                  <a:lnTo>
                    <a:pt x="844" y="867"/>
                  </a:lnTo>
                  <a:close/>
                </a:path>
              </a:pathLst>
            </a:custGeom>
            <a:solidFill>
              <a:srgbClr val="D1E5C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5" name="îşļíḑê"/>
            <p:cNvSpPr/>
            <p:nvPr/>
          </p:nvSpPr>
          <p:spPr bwMode="auto">
            <a:xfrm>
              <a:off x="5751963" y="2482682"/>
              <a:ext cx="265950" cy="219550"/>
            </a:xfrm>
            <a:custGeom>
              <a:avLst/>
              <a:gdLst>
                <a:gd name="T0" fmla="*/ 186 w 1059"/>
                <a:gd name="T1" fmla="*/ 859 h 875"/>
                <a:gd name="T2" fmla="*/ 1059 w 1059"/>
                <a:gd name="T3" fmla="*/ 859 h 875"/>
                <a:gd name="T4" fmla="*/ 1048 w 1059"/>
                <a:gd name="T5" fmla="*/ 0 h 875"/>
                <a:gd name="T6" fmla="*/ 175 w 1059"/>
                <a:gd name="T7" fmla="*/ 11 h 875"/>
                <a:gd name="T8" fmla="*/ 1 w 1059"/>
                <a:gd name="T9" fmla="*/ 245 h 875"/>
                <a:gd name="T10" fmla="*/ 3 w 1059"/>
                <a:gd name="T11" fmla="*/ 746 h 875"/>
                <a:gd name="T12" fmla="*/ 186 w 1059"/>
                <a:gd name="T13" fmla="*/ 859 h 875"/>
              </a:gdLst>
              <a:ahLst/>
              <a:cxnLst>
                <a:cxn ang="0">
                  <a:pos x="T0" y="T1"/>
                </a:cxn>
                <a:cxn ang="0">
                  <a:pos x="T2" y="T3"/>
                </a:cxn>
                <a:cxn ang="0">
                  <a:pos x="T4" y="T5"/>
                </a:cxn>
                <a:cxn ang="0">
                  <a:pos x="T6" y="T7"/>
                </a:cxn>
                <a:cxn ang="0">
                  <a:pos x="T8" y="T9"/>
                </a:cxn>
                <a:cxn ang="0">
                  <a:pos x="T10" y="T11"/>
                </a:cxn>
                <a:cxn ang="0">
                  <a:pos x="T12" y="T13"/>
                </a:cxn>
              </a:cxnLst>
              <a:rect l="0" t="0" r="r" b="b"/>
              <a:pathLst>
                <a:path w="1059" h="875">
                  <a:moveTo>
                    <a:pt x="186" y="859"/>
                  </a:moveTo>
                  <a:cubicBezTo>
                    <a:pt x="1059" y="859"/>
                    <a:pt x="1059" y="859"/>
                    <a:pt x="1059" y="859"/>
                  </a:cubicBezTo>
                  <a:cubicBezTo>
                    <a:pt x="1048" y="0"/>
                    <a:pt x="1048" y="0"/>
                    <a:pt x="1048" y="0"/>
                  </a:cubicBezTo>
                  <a:cubicBezTo>
                    <a:pt x="175" y="11"/>
                    <a:pt x="175" y="11"/>
                    <a:pt x="175" y="11"/>
                  </a:cubicBezTo>
                  <a:cubicBezTo>
                    <a:pt x="76" y="12"/>
                    <a:pt x="0" y="116"/>
                    <a:pt x="1" y="245"/>
                  </a:cubicBezTo>
                  <a:cubicBezTo>
                    <a:pt x="3" y="746"/>
                    <a:pt x="3" y="746"/>
                    <a:pt x="3" y="746"/>
                  </a:cubicBezTo>
                  <a:cubicBezTo>
                    <a:pt x="4" y="875"/>
                    <a:pt x="87" y="860"/>
                    <a:pt x="186" y="859"/>
                  </a:cubicBezTo>
                  <a:close/>
                </a:path>
              </a:pathLst>
            </a:custGeom>
            <a:solidFill>
              <a:srgbClr val="C3D3B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6" name="ïṧḷîďe"/>
            <p:cNvSpPr/>
            <p:nvPr/>
          </p:nvSpPr>
          <p:spPr bwMode="auto">
            <a:xfrm>
              <a:off x="6015649" y="1130300"/>
              <a:ext cx="290847" cy="1423679"/>
            </a:xfrm>
            <a:custGeom>
              <a:avLst/>
              <a:gdLst>
                <a:gd name="T0" fmla="*/ 974 w 1158"/>
                <a:gd name="T1" fmla="*/ 5675 h 5675"/>
                <a:gd name="T2" fmla="*/ 1149 w 1158"/>
                <a:gd name="T3" fmla="*/ 5533 h 5675"/>
                <a:gd name="T4" fmla="*/ 1158 w 1158"/>
                <a:gd name="T5" fmla="*/ 0 h 5675"/>
                <a:gd name="T6" fmla="*/ 0 w 1158"/>
                <a:gd name="T7" fmla="*/ 0 h 5675"/>
                <a:gd name="T8" fmla="*/ 0 w 1158"/>
                <a:gd name="T9" fmla="*/ 5673 h 5675"/>
                <a:gd name="T10" fmla="*/ 974 w 1158"/>
                <a:gd name="T11" fmla="*/ 5675 h 5675"/>
              </a:gdLst>
              <a:ahLst/>
              <a:cxnLst>
                <a:cxn ang="0">
                  <a:pos x="T0" y="T1"/>
                </a:cxn>
                <a:cxn ang="0">
                  <a:pos x="T2" y="T3"/>
                </a:cxn>
                <a:cxn ang="0">
                  <a:pos x="T4" y="T5"/>
                </a:cxn>
                <a:cxn ang="0">
                  <a:pos x="T6" y="T7"/>
                </a:cxn>
                <a:cxn ang="0">
                  <a:pos x="T8" y="T9"/>
                </a:cxn>
                <a:cxn ang="0">
                  <a:pos x="T10" y="T11"/>
                </a:cxn>
              </a:cxnLst>
              <a:rect l="0" t="0" r="r" b="b"/>
              <a:pathLst>
                <a:path w="1158" h="5675">
                  <a:moveTo>
                    <a:pt x="974" y="5675"/>
                  </a:moveTo>
                  <a:cubicBezTo>
                    <a:pt x="1073" y="5674"/>
                    <a:pt x="1151" y="5662"/>
                    <a:pt x="1149" y="5533"/>
                  </a:cubicBezTo>
                  <a:cubicBezTo>
                    <a:pt x="1158" y="0"/>
                    <a:pt x="1158" y="0"/>
                    <a:pt x="1158" y="0"/>
                  </a:cubicBezTo>
                  <a:cubicBezTo>
                    <a:pt x="0" y="0"/>
                    <a:pt x="0" y="0"/>
                    <a:pt x="0" y="0"/>
                  </a:cubicBezTo>
                  <a:cubicBezTo>
                    <a:pt x="0" y="5673"/>
                    <a:pt x="0" y="5673"/>
                    <a:pt x="0" y="5673"/>
                  </a:cubicBezTo>
                  <a:lnTo>
                    <a:pt x="974" y="5675"/>
                  </a:lnTo>
                  <a:close/>
                </a:path>
              </a:pathLst>
            </a:custGeom>
            <a:solidFill>
              <a:srgbClr val="366D8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7" name="î$ḷiďe"/>
            <p:cNvSpPr/>
            <p:nvPr/>
          </p:nvSpPr>
          <p:spPr bwMode="auto">
            <a:xfrm>
              <a:off x="5723670" y="1130300"/>
              <a:ext cx="291979" cy="1423679"/>
            </a:xfrm>
            <a:custGeom>
              <a:avLst/>
              <a:gdLst>
                <a:gd name="T0" fmla="*/ 186 w 1163"/>
                <a:gd name="T1" fmla="*/ 5675 h 5676"/>
                <a:gd name="T2" fmla="*/ 1163 w 1163"/>
                <a:gd name="T3" fmla="*/ 5673 h 5676"/>
                <a:gd name="T4" fmla="*/ 1159 w 1163"/>
                <a:gd name="T5" fmla="*/ 0 h 5676"/>
                <a:gd name="T6" fmla="*/ 0 w 1163"/>
                <a:gd name="T7" fmla="*/ 0 h 5676"/>
                <a:gd name="T8" fmla="*/ 4 w 1163"/>
                <a:gd name="T9" fmla="*/ 5541 h 5676"/>
                <a:gd name="T10" fmla="*/ 186 w 1163"/>
                <a:gd name="T11" fmla="*/ 5675 h 5676"/>
              </a:gdLst>
              <a:ahLst/>
              <a:cxnLst>
                <a:cxn ang="0">
                  <a:pos x="T0" y="T1"/>
                </a:cxn>
                <a:cxn ang="0">
                  <a:pos x="T2" y="T3"/>
                </a:cxn>
                <a:cxn ang="0">
                  <a:pos x="T4" y="T5"/>
                </a:cxn>
                <a:cxn ang="0">
                  <a:pos x="T6" y="T7"/>
                </a:cxn>
                <a:cxn ang="0">
                  <a:pos x="T8" y="T9"/>
                </a:cxn>
                <a:cxn ang="0">
                  <a:pos x="T10" y="T11"/>
                </a:cxn>
              </a:cxnLst>
              <a:rect l="0" t="0" r="r" b="b"/>
              <a:pathLst>
                <a:path w="1163" h="5676">
                  <a:moveTo>
                    <a:pt x="186" y="5675"/>
                  </a:moveTo>
                  <a:cubicBezTo>
                    <a:pt x="1163" y="5673"/>
                    <a:pt x="1163" y="5673"/>
                    <a:pt x="1163" y="5673"/>
                  </a:cubicBezTo>
                  <a:cubicBezTo>
                    <a:pt x="1159" y="0"/>
                    <a:pt x="1159" y="0"/>
                    <a:pt x="1159" y="0"/>
                  </a:cubicBezTo>
                  <a:cubicBezTo>
                    <a:pt x="0" y="0"/>
                    <a:pt x="0" y="0"/>
                    <a:pt x="0" y="0"/>
                  </a:cubicBezTo>
                  <a:cubicBezTo>
                    <a:pt x="4" y="5541"/>
                    <a:pt x="4" y="5541"/>
                    <a:pt x="4" y="5541"/>
                  </a:cubicBezTo>
                  <a:cubicBezTo>
                    <a:pt x="6" y="5670"/>
                    <a:pt x="87" y="5676"/>
                    <a:pt x="186" y="5675"/>
                  </a:cubicBezTo>
                  <a:close/>
                </a:path>
              </a:pathLst>
            </a:custGeom>
            <a:solidFill>
              <a:srgbClr val="14597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8" name="íṥľíďè"/>
            <p:cNvSpPr/>
            <p:nvPr/>
          </p:nvSpPr>
          <p:spPr bwMode="auto">
            <a:xfrm>
              <a:off x="6182009" y="3044006"/>
              <a:ext cx="114302" cy="289715"/>
            </a:xfrm>
            <a:custGeom>
              <a:avLst/>
              <a:gdLst>
                <a:gd name="T0" fmla="*/ 278 w 455"/>
                <a:gd name="T1" fmla="*/ 1154 h 1154"/>
                <a:gd name="T2" fmla="*/ 454 w 455"/>
                <a:gd name="T3" fmla="*/ 970 h 1154"/>
                <a:gd name="T4" fmla="*/ 455 w 455"/>
                <a:gd name="T5" fmla="*/ 184 h 1154"/>
                <a:gd name="T6" fmla="*/ 279 w 455"/>
                <a:gd name="T7" fmla="*/ 0 h 1154"/>
                <a:gd name="T8" fmla="*/ 177 w 455"/>
                <a:gd name="T9" fmla="*/ 0 h 1154"/>
                <a:gd name="T10" fmla="*/ 1 w 455"/>
                <a:gd name="T11" fmla="*/ 184 h 1154"/>
                <a:gd name="T12" fmla="*/ 0 w 455"/>
                <a:gd name="T13" fmla="*/ 970 h 1154"/>
                <a:gd name="T14" fmla="*/ 176 w 455"/>
                <a:gd name="T15" fmla="*/ 1154 h 1154"/>
                <a:gd name="T16" fmla="*/ 278 w 455"/>
                <a:gd name="T1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5" h="1154">
                  <a:moveTo>
                    <a:pt x="278" y="1154"/>
                  </a:moveTo>
                  <a:cubicBezTo>
                    <a:pt x="375" y="1154"/>
                    <a:pt x="454" y="1072"/>
                    <a:pt x="454" y="970"/>
                  </a:cubicBezTo>
                  <a:cubicBezTo>
                    <a:pt x="455" y="184"/>
                    <a:pt x="455" y="184"/>
                    <a:pt x="455" y="184"/>
                  </a:cubicBezTo>
                  <a:cubicBezTo>
                    <a:pt x="455" y="83"/>
                    <a:pt x="376" y="0"/>
                    <a:pt x="279" y="0"/>
                  </a:cubicBezTo>
                  <a:cubicBezTo>
                    <a:pt x="177" y="0"/>
                    <a:pt x="177" y="0"/>
                    <a:pt x="177" y="0"/>
                  </a:cubicBezTo>
                  <a:cubicBezTo>
                    <a:pt x="80" y="0"/>
                    <a:pt x="1" y="82"/>
                    <a:pt x="1" y="184"/>
                  </a:cubicBezTo>
                  <a:cubicBezTo>
                    <a:pt x="0" y="970"/>
                    <a:pt x="0" y="970"/>
                    <a:pt x="0" y="970"/>
                  </a:cubicBezTo>
                  <a:cubicBezTo>
                    <a:pt x="0" y="1071"/>
                    <a:pt x="79" y="1154"/>
                    <a:pt x="176" y="1154"/>
                  </a:cubicBezTo>
                  <a:lnTo>
                    <a:pt x="278" y="1154"/>
                  </a:lnTo>
                  <a:close/>
                </a:path>
              </a:pathLst>
            </a:custGeom>
            <a:solidFill>
              <a:srgbClr val="FBBC8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9" name="íSļïḋè"/>
            <p:cNvSpPr/>
            <p:nvPr/>
          </p:nvSpPr>
          <p:spPr bwMode="auto">
            <a:xfrm>
              <a:off x="6063181" y="3031557"/>
              <a:ext cx="115433" cy="312349"/>
            </a:xfrm>
            <a:custGeom>
              <a:avLst/>
              <a:gdLst>
                <a:gd name="T0" fmla="*/ 283 w 462"/>
                <a:gd name="T1" fmla="*/ 1244 h 1244"/>
                <a:gd name="T2" fmla="*/ 462 w 462"/>
                <a:gd name="T3" fmla="*/ 1042 h 1244"/>
                <a:gd name="T4" fmla="*/ 462 w 462"/>
                <a:gd name="T5" fmla="*/ 197 h 1244"/>
                <a:gd name="T6" fmla="*/ 284 w 462"/>
                <a:gd name="T7" fmla="*/ 0 h 1244"/>
                <a:gd name="T8" fmla="*/ 180 w 462"/>
                <a:gd name="T9" fmla="*/ 0 h 1244"/>
                <a:gd name="T10" fmla="*/ 1 w 462"/>
                <a:gd name="T11" fmla="*/ 197 h 1244"/>
                <a:gd name="T12" fmla="*/ 0 w 462"/>
                <a:gd name="T13" fmla="*/ 1042 h 1244"/>
                <a:gd name="T14" fmla="*/ 180 w 462"/>
                <a:gd name="T15" fmla="*/ 1244 h 1244"/>
                <a:gd name="T16" fmla="*/ 283 w 462"/>
                <a:gd name="T17" fmla="*/ 1244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1244">
                  <a:moveTo>
                    <a:pt x="283" y="1244"/>
                  </a:moveTo>
                  <a:cubicBezTo>
                    <a:pt x="380" y="1244"/>
                    <a:pt x="462" y="1151"/>
                    <a:pt x="462" y="1042"/>
                  </a:cubicBezTo>
                  <a:cubicBezTo>
                    <a:pt x="462" y="197"/>
                    <a:pt x="462" y="197"/>
                    <a:pt x="462" y="197"/>
                  </a:cubicBezTo>
                  <a:cubicBezTo>
                    <a:pt x="462" y="88"/>
                    <a:pt x="381" y="0"/>
                    <a:pt x="284" y="0"/>
                  </a:cubicBezTo>
                  <a:cubicBezTo>
                    <a:pt x="180" y="0"/>
                    <a:pt x="180" y="0"/>
                    <a:pt x="180" y="0"/>
                  </a:cubicBezTo>
                  <a:cubicBezTo>
                    <a:pt x="83" y="0"/>
                    <a:pt x="1" y="88"/>
                    <a:pt x="1" y="197"/>
                  </a:cubicBezTo>
                  <a:cubicBezTo>
                    <a:pt x="0" y="1042"/>
                    <a:pt x="0" y="1042"/>
                    <a:pt x="0" y="1042"/>
                  </a:cubicBezTo>
                  <a:cubicBezTo>
                    <a:pt x="0" y="1151"/>
                    <a:pt x="82" y="1243"/>
                    <a:pt x="180" y="1244"/>
                  </a:cubicBezTo>
                  <a:lnTo>
                    <a:pt x="283" y="1244"/>
                  </a:lnTo>
                  <a:close/>
                </a:path>
              </a:pathLst>
            </a:custGeom>
            <a:solidFill>
              <a:srgbClr val="FBBC8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0" name="i$ḷîḋé"/>
            <p:cNvSpPr/>
            <p:nvPr/>
          </p:nvSpPr>
          <p:spPr bwMode="auto">
            <a:xfrm>
              <a:off x="5942089" y="3017977"/>
              <a:ext cx="115433" cy="313481"/>
            </a:xfrm>
            <a:custGeom>
              <a:avLst/>
              <a:gdLst>
                <a:gd name="T0" fmla="*/ 290 w 458"/>
                <a:gd name="T1" fmla="*/ 1247 h 1247"/>
                <a:gd name="T2" fmla="*/ 458 w 458"/>
                <a:gd name="T3" fmla="*/ 1055 h 1247"/>
                <a:gd name="T4" fmla="*/ 458 w 458"/>
                <a:gd name="T5" fmla="*/ 209 h 1247"/>
                <a:gd name="T6" fmla="*/ 291 w 458"/>
                <a:gd name="T7" fmla="*/ 0 h 1247"/>
                <a:gd name="T8" fmla="*/ 187 w 458"/>
                <a:gd name="T9" fmla="*/ 0 h 1247"/>
                <a:gd name="T10" fmla="*/ 1 w 458"/>
                <a:gd name="T11" fmla="*/ 209 h 1247"/>
                <a:gd name="T12" fmla="*/ 0 w 458"/>
                <a:gd name="T13" fmla="*/ 1054 h 1247"/>
                <a:gd name="T14" fmla="*/ 186 w 458"/>
                <a:gd name="T15" fmla="*/ 1247 h 1247"/>
                <a:gd name="T16" fmla="*/ 290 w 458"/>
                <a:gd name="T17" fmla="*/ 1247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 h="1247">
                  <a:moveTo>
                    <a:pt x="290" y="1247"/>
                  </a:moveTo>
                  <a:cubicBezTo>
                    <a:pt x="387" y="1247"/>
                    <a:pt x="458" y="1163"/>
                    <a:pt x="458" y="1055"/>
                  </a:cubicBezTo>
                  <a:cubicBezTo>
                    <a:pt x="458" y="209"/>
                    <a:pt x="458" y="209"/>
                    <a:pt x="458" y="209"/>
                  </a:cubicBezTo>
                  <a:cubicBezTo>
                    <a:pt x="458" y="100"/>
                    <a:pt x="388" y="0"/>
                    <a:pt x="291" y="0"/>
                  </a:cubicBezTo>
                  <a:cubicBezTo>
                    <a:pt x="187" y="0"/>
                    <a:pt x="187" y="0"/>
                    <a:pt x="187" y="0"/>
                  </a:cubicBezTo>
                  <a:cubicBezTo>
                    <a:pt x="90" y="0"/>
                    <a:pt x="1" y="100"/>
                    <a:pt x="1" y="209"/>
                  </a:cubicBezTo>
                  <a:cubicBezTo>
                    <a:pt x="0" y="1054"/>
                    <a:pt x="0" y="1054"/>
                    <a:pt x="0" y="1054"/>
                  </a:cubicBezTo>
                  <a:cubicBezTo>
                    <a:pt x="0" y="1163"/>
                    <a:pt x="89" y="1247"/>
                    <a:pt x="186" y="1247"/>
                  </a:cubicBezTo>
                  <a:lnTo>
                    <a:pt x="290" y="1247"/>
                  </a:lnTo>
                  <a:close/>
                </a:path>
              </a:pathLst>
            </a:custGeom>
            <a:solidFill>
              <a:srgbClr val="FBBC8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1" name="ïśľiďé"/>
            <p:cNvSpPr/>
            <p:nvPr/>
          </p:nvSpPr>
          <p:spPr bwMode="auto">
            <a:xfrm>
              <a:off x="5831182" y="3025899"/>
              <a:ext cx="107512" cy="278398"/>
            </a:xfrm>
            <a:custGeom>
              <a:avLst/>
              <a:gdLst>
                <a:gd name="T0" fmla="*/ 269 w 426"/>
                <a:gd name="T1" fmla="*/ 1106 h 1106"/>
                <a:gd name="T2" fmla="*/ 426 w 426"/>
                <a:gd name="T3" fmla="*/ 937 h 1106"/>
                <a:gd name="T4" fmla="*/ 426 w 426"/>
                <a:gd name="T5" fmla="*/ 188 h 1106"/>
                <a:gd name="T6" fmla="*/ 269 w 426"/>
                <a:gd name="T7" fmla="*/ 0 h 1106"/>
                <a:gd name="T8" fmla="*/ 172 w 426"/>
                <a:gd name="T9" fmla="*/ 0 h 1106"/>
                <a:gd name="T10" fmla="*/ 1 w 426"/>
                <a:gd name="T11" fmla="*/ 188 h 1106"/>
                <a:gd name="T12" fmla="*/ 1 w 426"/>
                <a:gd name="T13" fmla="*/ 936 h 1106"/>
                <a:gd name="T14" fmla="*/ 172 w 426"/>
                <a:gd name="T15" fmla="*/ 1106 h 1106"/>
                <a:gd name="T16" fmla="*/ 269 w 426"/>
                <a:gd name="T17" fmla="*/ 1106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1106">
                  <a:moveTo>
                    <a:pt x="269" y="1106"/>
                  </a:moveTo>
                  <a:cubicBezTo>
                    <a:pt x="360" y="1106"/>
                    <a:pt x="426" y="1033"/>
                    <a:pt x="426" y="937"/>
                  </a:cubicBezTo>
                  <a:cubicBezTo>
                    <a:pt x="426" y="188"/>
                    <a:pt x="426" y="188"/>
                    <a:pt x="426" y="188"/>
                  </a:cubicBezTo>
                  <a:cubicBezTo>
                    <a:pt x="426" y="92"/>
                    <a:pt x="360" y="0"/>
                    <a:pt x="269" y="0"/>
                  </a:cubicBezTo>
                  <a:cubicBezTo>
                    <a:pt x="172" y="0"/>
                    <a:pt x="172" y="0"/>
                    <a:pt x="172" y="0"/>
                  </a:cubicBezTo>
                  <a:cubicBezTo>
                    <a:pt x="81" y="0"/>
                    <a:pt x="1" y="91"/>
                    <a:pt x="1" y="188"/>
                  </a:cubicBezTo>
                  <a:cubicBezTo>
                    <a:pt x="1" y="936"/>
                    <a:pt x="1" y="936"/>
                    <a:pt x="1" y="936"/>
                  </a:cubicBezTo>
                  <a:cubicBezTo>
                    <a:pt x="0" y="1033"/>
                    <a:pt x="81" y="1106"/>
                    <a:pt x="172" y="1106"/>
                  </a:cubicBezTo>
                  <a:lnTo>
                    <a:pt x="269" y="1106"/>
                  </a:lnTo>
                  <a:close/>
                </a:path>
              </a:pathLst>
            </a:custGeom>
            <a:solidFill>
              <a:srgbClr val="FBBC8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2" name="ïšlíḓé"/>
            <p:cNvSpPr/>
            <p:nvPr/>
          </p:nvSpPr>
          <p:spPr bwMode="auto">
            <a:xfrm>
              <a:off x="6208038" y="3062113"/>
              <a:ext cx="65639" cy="86009"/>
            </a:xfrm>
            <a:custGeom>
              <a:avLst/>
              <a:gdLst>
                <a:gd name="T0" fmla="*/ 140 w 264"/>
                <a:gd name="T1" fmla="*/ 342 h 342"/>
                <a:gd name="T2" fmla="*/ 263 w 264"/>
                <a:gd name="T3" fmla="*/ 200 h 342"/>
                <a:gd name="T4" fmla="*/ 264 w 264"/>
                <a:gd name="T5" fmla="*/ 87 h 342"/>
                <a:gd name="T6" fmla="*/ 132 w 264"/>
                <a:gd name="T7" fmla="*/ 0 h 342"/>
                <a:gd name="T8" fmla="*/ 132 w 264"/>
                <a:gd name="T9" fmla="*/ 0 h 342"/>
                <a:gd name="T10" fmla="*/ 1 w 264"/>
                <a:gd name="T11" fmla="*/ 86 h 342"/>
                <a:gd name="T12" fmla="*/ 0 w 264"/>
                <a:gd name="T13" fmla="*/ 200 h 342"/>
                <a:gd name="T14" fmla="*/ 134 w 264"/>
                <a:gd name="T15" fmla="*/ 342 h 342"/>
                <a:gd name="T16" fmla="*/ 140 w 264"/>
                <a:gd name="T17"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342">
                  <a:moveTo>
                    <a:pt x="140" y="342"/>
                  </a:moveTo>
                  <a:cubicBezTo>
                    <a:pt x="207" y="342"/>
                    <a:pt x="263" y="286"/>
                    <a:pt x="263" y="200"/>
                  </a:cubicBezTo>
                  <a:cubicBezTo>
                    <a:pt x="264" y="87"/>
                    <a:pt x="264" y="87"/>
                    <a:pt x="264" y="87"/>
                  </a:cubicBezTo>
                  <a:cubicBezTo>
                    <a:pt x="264" y="1"/>
                    <a:pt x="200" y="0"/>
                    <a:pt x="132" y="0"/>
                  </a:cubicBezTo>
                  <a:cubicBezTo>
                    <a:pt x="132" y="0"/>
                    <a:pt x="132" y="0"/>
                    <a:pt x="132" y="0"/>
                  </a:cubicBezTo>
                  <a:cubicBezTo>
                    <a:pt x="65" y="0"/>
                    <a:pt x="1" y="1"/>
                    <a:pt x="1" y="86"/>
                  </a:cubicBezTo>
                  <a:cubicBezTo>
                    <a:pt x="0" y="200"/>
                    <a:pt x="0" y="200"/>
                    <a:pt x="0" y="200"/>
                  </a:cubicBezTo>
                  <a:cubicBezTo>
                    <a:pt x="0" y="285"/>
                    <a:pt x="66" y="342"/>
                    <a:pt x="134" y="342"/>
                  </a:cubicBezTo>
                  <a:lnTo>
                    <a:pt x="140" y="342"/>
                  </a:lnTo>
                  <a:close/>
                </a:path>
              </a:pathLst>
            </a:custGeom>
            <a:solidFill>
              <a:srgbClr val="FFE1D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3" name="iŝ1îḍe"/>
            <p:cNvSpPr/>
            <p:nvPr/>
          </p:nvSpPr>
          <p:spPr bwMode="auto">
            <a:xfrm>
              <a:off x="6024703" y="2697705"/>
              <a:ext cx="416466" cy="509265"/>
            </a:xfrm>
            <a:custGeom>
              <a:avLst/>
              <a:gdLst>
                <a:gd name="T0" fmla="*/ 699 w 1654"/>
                <a:gd name="T1" fmla="*/ 1 h 2030"/>
                <a:gd name="T2" fmla="*/ 698 w 1654"/>
                <a:gd name="T3" fmla="*/ 415 h 2030"/>
                <a:gd name="T4" fmla="*/ 1242 w 1654"/>
                <a:gd name="T5" fmla="*/ 658 h 2030"/>
                <a:gd name="T6" fmla="*/ 1573 w 1654"/>
                <a:gd name="T7" fmla="*/ 922 h 2030"/>
                <a:gd name="T8" fmla="*/ 1639 w 1654"/>
                <a:gd name="T9" fmla="*/ 1113 h 2030"/>
                <a:gd name="T10" fmla="*/ 1639 w 1654"/>
                <a:gd name="T11" fmla="*/ 1894 h 2030"/>
                <a:gd name="T12" fmla="*/ 1573 w 1654"/>
                <a:gd name="T13" fmla="*/ 2030 h 2030"/>
                <a:gd name="T14" fmla="*/ 696 w 1654"/>
                <a:gd name="T15" fmla="*/ 2030 h 2030"/>
                <a:gd name="T16" fmla="*/ 825 w 1654"/>
                <a:gd name="T17" fmla="*/ 1570 h 2030"/>
                <a:gd name="T18" fmla="*/ 1080 w 1654"/>
                <a:gd name="T19" fmla="*/ 1562 h 2030"/>
                <a:gd name="T20" fmla="*/ 1080 w 1654"/>
                <a:gd name="T21" fmla="*/ 1368 h 2030"/>
                <a:gd name="T22" fmla="*/ 509 w 1654"/>
                <a:gd name="T23" fmla="*/ 1288 h 2030"/>
                <a:gd name="T24" fmla="*/ 27 w 1654"/>
                <a:gd name="T25" fmla="*/ 777 h 2030"/>
                <a:gd name="T26" fmla="*/ 0 w 1654"/>
                <a:gd name="T27" fmla="*/ 0 h 2030"/>
                <a:gd name="T28" fmla="*/ 699 w 1654"/>
                <a:gd name="T29" fmla="*/ 1 h 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4" h="2030">
                  <a:moveTo>
                    <a:pt x="699" y="1"/>
                  </a:moveTo>
                  <a:cubicBezTo>
                    <a:pt x="698" y="415"/>
                    <a:pt x="698" y="415"/>
                    <a:pt x="698" y="415"/>
                  </a:cubicBezTo>
                  <a:cubicBezTo>
                    <a:pt x="698" y="415"/>
                    <a:pt x="1038" y="504"/>
                    <a:pt x="1242" y="658"/>
                  </a:cubicBezTo>
                  <a:cubicBezTo>
                    <a:pt x="1447" y="812"/>
                    <a:pt x="1573" y="922"/>
                    <a:pt x="1573" y="922"/>
                  </a:cubicBezTo>
                  <a:cubicBezTo>
                    <a:pt x="1573" y="922"/>
                    <a:pt x="1646" y="981"/>
                    <a:pt x="1639" y="1113"/>
                  </a:cubicBezTo>
                  <a:cubicBezTo>
                    <a:pt x="1639" y="1894"/>
                    <a:pt x="1639" y="1894"/>
                    <a:pt x="1639" y="1894"/>
                  </a:cubicBezTo>
                  <a:cubicBezTo>
                    <a:pt x="1639" y="1894"/>
                    <a:pt x="1654" y="1962"/>
                    <a:pt x="1573" y="2030"/>
                  </a:cubicBezTo>
                  <a:cubicBezTo>
                    <a:pt x="696" y="2030"/>
                    <a:pt x="696" y="2030"/>
                    <a:pt x="696" y="2030"/>
                  </a:cubicBezTo>
                  <a:cubicBezTo>
                    <a:pt x="696" y="2030"/>
                    <a:pt x="649" y="1629"/>
                    <a:pt x="825" y="1570"/>
                  </a:cubicBezTo>
                  <a:cubicBezTo>
                    <a:pt x="1001" y="1512"/>
                    <a:pt x="1080" y="1562"/>
                    <a:pt x="1080" y="1562"/>
                  </a:cubicBezTo>
                  <a:cubicBezTo>
                    <a:pt x="1080" y="1368"/>
                    <a:pt x="1080" y="1368"/>
                    <a:pt x="1080" y="1368"/>
                  </a:cubicBezTo>
                  <a:cubicBezTo>
                    <a:pt x="1080" y="1368"/>
                    <a:pt x="817" y="1427"/>
                    <a:pt x="509" y="1288"/>
                  </a:cubicBezTo>
                  <a:cubicBezTo>
                    <a:pt x="202" y="1148"/>
                    <a:pt x="71" y="960"/>
                    <a:pt x="27" y="777"/>
                  </a:cubicBezTo>
                  <a:cubicBezTo>
                    <a:pt x="0" y="0"/>
                    <a:pt x="0" y="0"/>
                    <a:pt x="0" y="0"/>
                  </a:cubicBezTo>
                  <a:lnTo>
                    <a:pt x="699" y="1"/>
                  </a:lnTo>
                  <a:close/>
                </a:path>
              </a:pathLst>
            </a:custGeom>
            <a:solidFill>
              <a:srgbClr val="F2AE8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4" name="î$1iďé"/>
            <p:cNvSpPr/>
            <p:nvPr/>
          </p:nvSpPr>
          <p:spPr bwMode="auto">
            <a:xfrm>
              <a:off x="5857211" y="3055323"/>
              <a:ext cx="54322" cy="72429"/>
            </a:xfrm>
            <a:custGeom>
              <a:avLst/>
              <a:gdLst>
                <a:gd name="T0" fmla="*/ 118 w 216"/>
                <a:gd name="T1" fmla="*/ 290 h 290"/>
                <a:gd name="T2" fmla="*/ 216 w 216"/>
                <a:gd name="T3" fmla="*/ 167 h 290"/>
                <a:gd name="T4" fmla="*/ 216 w 216"/>
                <a:gd name="T5" fmla="*/ 73 h 290"/>
                <a:gd name="T6" fmla="*/ 108 w 216"/>
                <a:gd name="T7" fmla="*/ 0 h 290"/>
                <a:gd name="T8" fmla="*/ 108 w 216"/>
                <a:gd name="T9" fmla="*/ 0 h 290"/>
                <a:gd name="T10" fmla="*/ 0 w 216"/>
                <a:gd name="T11" fmla="*/ 73 h 290"/>
                <a:gd name="T12" fmla="*/ 0 w 216"/>
                <a:gd name="T13" fmla="*/ 167 h 290"/>
                <a:gd name="T14" fmla="*/ 112 w 216"/>
                <a:gd name="T15" fmla="*/ 290 h 290"/>
                <a:gd name="T16" fmla="*/ 118 w 216"/>
                <a:gd name="T17"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90">
                  <a:moveTo>
                    <a:pt x="118" y="290"/>
                  </a:moveTo>
                  <a:cubicBezTo>
                    <a:pt x="176" y="290"/>
                    <a:pt x="216" y="239"/>
                    <a:pt x="216" y="167"/>
                  </a:cubicBezTo>
                  <a:cubicBezTo>
                    <a:pt x="216" y="73"/>
                    <a:pt x="216" y="73"/>
                    <a:pt x="216" y="73"/>
                  </a:cubicBezTo>
                  <a:cubicBezTo>
                    <a:pt x="216" y="2"/>
                    <a:pt x="167" y="0"/>
                    <a:pt x="108" y="0"/>
                  </a:cubicBezTo>
                  <a:cubicBezTo>
                    <a:pt x="108" y="0"/>
                    <a:pt x="108" y="0"/>
                    <a:pt x="108" y="0"/>
                  </a:cubicBezTo>
                  <a:cubicBezTo>
                    <a:pt x="49" y="0"/>
                    <a:pt x="0" y="1"/>
                    <a:pt x="0" y="73"/>
                  </a:cubicBezTo>
                  <a:cubicBezTo>
                    <a:pt x="0" y="167"/>
                    <a:pt x="0" y="167"/>
                    <a:pt x="0" y="167"/>
                  </a:cubicBezTo>
                  <a:cubicBezTo>
                    <a:pt x="0" y="239"/>
                    <a:pt x="54" y="290"/>
                    <a:pt x="112" y="290"/>
                  </a:cubicBezTo>
                  <a:lnTo>
                    <a:pt x="118" y="290"/>
                  </a:lnTo>
                  <a:close/>
                </a:path>
              </a:pathLst>
            </a:custGeom>
            <a:solidFill>
              <a:srgbClr val="FFE1D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5" name="íṧļíḑé"/>
            <p:cNvSpPr/>
            <p:nvPr/>
          </p:nvSpPr>
          <p:spPr bwMode="auto">
            <a:xfrm>
              <a:off x="5973776" y="3041742"/>
              <a:ext cx="54322" cy="73561"/>
            </a:xfrm>
            <a:custGeom>
              <a:avLst/>
              <a:gdLst>
                <a:gd name="T0" fmla="*/ 114 w 216"/>
                <a:gd name="T1" fmla="*/ 291 h 291"/>
                <a:gd name="T2" fmla="*/ 216 w 216"/>
                <a:gd name="T3" fmla="*/ 167 h 291"/>
                <a:gd name="T4" fmla="*/ 216 w 216"/>
                <a:gd name="T5" fmla="*/ 72 h 291"/>
                <a:gd name="T6" fmla="*/ 108 w 216"/>
                <a:gd name="T7" fmla="*/ 0 h 291"/>
                <a:gd name="T8" fmla="*/ 108 w 216"/>
                <a:gd name="T9" fmla="*/ 0 h 291"/>
                <a:gd name="T10" fmla="*/ 0 w 216"/>
                <a:gd name="T11" fmla="*/ 72 h 291"/>
                <a:gd name="T12" fmla="*/ 0 w 216"/>
                <a:gd name="T13" fmla="*/ 167 h 291"/>
                <a:gd name="T14" fmla="*/ 109 w 216"/>
                <a:gd name="T15" fmla="*/ 291 h 291"/>
                <a:gd name="T16" fmla="*/ 114 w 216"/>
                <a:gd name="T17" fmla="*/ 2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91">
                  <a:moveTo>
                    <a:pt x="114" y="291"/>
                  </a:moveTo>
                  <a:cubicBezTo>
                    <a:pt x="173" y="291"/>
                    <a:pt x="216" y="238"/>
                    <a:pt x="216" y="167"/>
                  </a:cubicBezTo>
                  <a:cubicBezTo>
                    <a:pt x="216" y="72"/>
                    <a:pt x="216" y="72"/>
                    <a:pt x="216" y="72"/>
                  </a:cubicBezTo>
                  <a:cubicBezTo>
                    <a:pt x="216" y="1"/>
                    <a:pt x="167" y="0"/>
                    <a:pt x="108" y="0"/>
                  </a:cubicBezTo>
                  <a:cubicBezTo>
                    <a:pt x="108" y="0"/>
                    <a:pt x="108" y="0"/>
                    <a:pt x="108" y="0"/>
                  </a:cubicBezTo>
                  <a:cubicBezTo>
                    <a:pt x="49" y="0"/>
                    <a:pt x="0" y="1"/>
                    <a:pt x="0" y="72"/>
                  </a:cubicBezTo>
                  <a:cubicBezTo>
                    <a:pt x="0" y="167"/>
                    <a:pt x="0" y="167"/>
                    <a:pt x="0" y="167"/>
                  </a:cubicBezTo>
                  <a:cubicBezTo>
                    <a:pt x="0" y="238"/>
                    <a:pt x="51" y="291"/>
                    <a:pt x="109" y="291"/>
                  </a:cubicBezTo>
                  <a:lnTo>
                    <a:pt x="114" y="291"/>
                  </a:lnTo>
                  <a:close/>
                </a:path>
              </a:pathLst>
            </a:custGeom>
            <a:solidFill>
              <a:srgbClr val="FFE1D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6" name="iš1iḋé"/>
            <p:cNvSpPr/>
            <p:nvPr/>
          </p:nvSpPr>
          <p:spPr bwMode="auto">
            <a:xfrm>
              <a:off x="6090341" y="3055323"/>
              <a:ext cx="65639" cy="83746"/>
            </a:xfrm>
            <a:custGeom>
              <a:avLst/>
              <a:gdLst>
                <a:gd name="T0" fmla="*/ 137 w 260"/>
                <a:gd name="T1" fmla="*/ 333 h 333"/>
                <a:gd name="T2" fmla="*/ 259 w 260"/>
                <a:gd name="T3" fmla="*/ 192 h 333"/>
                <a:gd name="T4" fmla="*/ 260 w 260"/>
                <a:gd name="T5" fmla="*/ 83 h 333"/>
                <a:gd name="T6" fmla="*/ 130 w 260"/>
                <a:gd name="T7" fmla="*/ 0 h 333"/>
                <a:gd name="T8" fmla="*/ 130 w 260"/>
                <a:gd name="T9" fmla="*/ 0 h 333"/>
                <a:gd name="T10" fmla="*/ 0 w 260"/>
                <a:gd name="T11" fmla="*/ 83 h 333"/>
                <a:gd name="T12" fmla="*/ 0 w 260"/>
                <a:gd name="T13" fmla="*/ 192 h 333"/>
                <a:gd name="T14" fmla="*/ 131 w 260"/>
                <a:gd name="T15" fmla="*/ 333 h 333"/>
                <a:gd name="T16" fmla="*/ 137 w 260"/>
                <a:gd name="T17"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333">
                  <a:moveTo>
                    <a:pt x="137" y="333"/>
                  </a:moveTo>
                  <a:cubicBezTo>
                    <a:pt x="204" y="333"/>
                    <a:pt x="259" y="274"/>
                    <a:pt x="259" y="192"/>
                  </a:cubicBezTo>
                  <a:cubicBezTo>
                    <a:pt x="260" y="83"/>
                    <a:pt x="260" y="83"/>
                    <a:pt x="260" y="83"/>
                  </a:cubicBezTo>
                  <a:cubicBezTo>
                    <a:pt x="260" y="1"/>
                    <a:pt x="197" y="0"/>
                    <a:pt x="130" y="0"/>
                  </a:cubicBezTo>
                  <a:cubicBezTo>
                    <a:pt x="130" y="0"/>
                    <a:pt x="130" y="0"/>
                    <a:pt x="130" y="0"/>
                  </a:cubicBezTo>
                  <a:cubicBezTo>
                    <a:pt x="62" y="0"/>
                    <a:pt x="0" y="1"/>
                    <a:pt x="0" y="83"/>
                  </a:cubicBezTo>
                  <a:cubicBezTo>
                    <a:pt x="0" y="192"/>
                    <a:pt x="0" y="192"/>
                    <a:pt x="0" y="192"/>
                  </a:cubicBezTo>
                  <a:cubicBezTo>
                    <a:pt x="0" y="274"/>
                    <a:pt x="64" y="333"/>
                    <a:pt x="131" y="333"/>
                  </a:cubicBezTo>
                  <a:lnTo>
                    <a:pt x="137" y="333"/>
                  </a:lnTo>
                  <a:close/>
                </a:path>
              </a:pathLst>
            </a:custGeom>
            <a:solidFill>
              <a:srgbClr val="FFE1D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7" name="î$ļïḍe"/>
            <p:cNvSpPr/>
            <p:nvPr/>
          </p:nvSpPr>
          <p:spPr bwMode="auto">
            <a:xfrm>
              <a:off x="6215960" y="3168493"/>
              <a:ext cx="81482" cy="39610"/>
            </a:xfrm>
            <a:custGeom>
              <a:avLst/>
              <a:gdLst>
                <a:gd name="T0" fmla="*/ 320 w 324"/>
                <a:gd name="T1" fmla="*/ 158 h 158"/>
                <a:gd name="T2" fmla="*/ 200 w 324"/>
                <a:gd name="T3" fmla="*/ 0 h 158"/>
                <a:gd name="T4" fmla="*/ 31 w 324"/>
                <a:gd name="T5" fmla="*/ 0 h 158"/>
                <a:gd name="T6" fmla="*/ 0 w 324"/>
                <a:gd name="T7" fmla="*/ 155 h 158"/>
                <a:gd name="T8" fmla="*/ 320 w 324"/>
                <a:gd name="T9" fmla="*/ 158 h 158"/>
              </a:gdLst>
              <a:ahLst/>
              <a:cxnLst>
                <a:cxn ang="0">
                  <a:pos x="T0" y="T1"/>
                </a:cxn>
                <a:cxn ang="0">
                  <a:pos x="T2" y="T3"/>
                </a:cxn>
                <a:cxn ang="0">
                  <a:pos x="T4" y="T5"/>
                </a:cxn>
                <a:cxn ang="0">
                  <a:pos x="T6" y="T7"/>
                </a:cxn>
                <a:cxn ang="0">
                  <a:pos x="T8" y="T9"/>
                </a:cxn>
              </a:cxnLst>
              <a:rect l="0" t="0" r="r" b="b"/>
              <a:pathLst>
                <a:path w="324" h="158">
                  <a:moveTo>
                    <a:pt x="320" y="158"/>
                  </a:moveTo>
                  <a:cubicBezTo>
                    <a:pt x="320" y="158"/>
                    <a:pt x="324" y="11"/>
                    <a:pt x="200" y="0"/>
                  </a:cubicBezTo>
                  <a:cubicBezTo>
                    <a:pt x="31" y="0"/>
                    <a:pt x="31" y="0"/>
                    <a:pt x="31" y="0"/>
                  </a:cubicBezTo>
                  <a:cubicBezTo>
                    <a:pt x="0" y="155"/>
                    <a:pt x="0" y="155"/>
                    <a:pt x="0" y="155"/>
                  </a:cubicBezTo>
                  <a:lnTo>
                    <a:pt x="320" y="158"/>
                  </a:lnTo>
                  <a:close/>
                </a:path>
              </a:pathLst>
            </a:custGeom>
            <a:solidFill>
              <a:srgbClr val="FFE1D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8" name="íSliďè"/>
            <p:cNvSpPr/>
            <p:nvPr/>
          </p:nvSpPr>
          <p:spPr bwMode="auto">
            <a:xfrm>
              <a:off x="5753095" y="2307269"/>
              <a:ext cx="79219" cy="78087"/>
            </a:xfrm>
            <a:custGeom>
              <a:avLst/>
              <a:gdLst>
                <a:gd name="T0" fmla="*/ 157 w 314"/>
                <a:gd name="T1" fmla="*/ 313 h 314"/>
                <a:gd name="T2" fmla="*/ 0 w 314"/>
                <a:gd name="T3" fmla="*/ 156 h 314"/>
                <a:gd name="T4" fmla="*/ 157 w 314"/>
                <a:gd name="T5" fmla="*/ 0 h 314"/>
                <a:gd name="T6" fmla="*/ 314 w 314"/>
                <a:gd name="T7" fmla="*/ 157 h 314"/>
                <a:gd name="T8" fmla="*/ 157 w 314"/>
                <a:gd name="T9" fmla="*/ 313 h 314"/>
              </a:gdLst>
              <a:ahLst/>
              <a:cxnLst>
                <a:cxn ang="0">
                  <a:pos x="T0" y="T1"/>
                </a:cxn>
                <a:cxn ang="0">
                  <a:pos x="T2" y="T3"/>
                </a:cxn>
                <a:cxn ang="0">
                  <a:pos x="T4" y="T5"/>
                </a:cxn>
                <a:cxn ang="0">
                  <a:pos x="T6" y="T7"/>
                </a:cxn>
                <a:cxn ang="0">
                  <a:pos x="T8" y="T9"/>
                </a:cxn>
              </a:cxnLst>
              <a:rect l="0" t="0" r="r" b="b"/>
              <a:pathLst>
                <a:path w="314" h="314">
                  <a:moveTo>
                    <a:pt x="157" y="313"/>
                  </a:moveTo>
                  <a:cubicBezTo>
                    <a:pt x="70" y="313"/>
                    <a:pt x="0" y="243"/>
                    <a:pt x="0" y="156"/>
                  </a:cubicBezTo>
                  <a:cubicBezTo>
                    <a:pt x="0" y="70"/>
                    <a:pt x="71" y="0"/>
                    <a:pt x="157" y="0"/>
                  </a:cubicBezTo>
                  <a:cubicBezTo>
                    <a:pt x="244" y="0"/>
                    <a:pt x="314" y="70"/>
                    <a:pt x="314" y="157"/>
                  </a:cubicBezTo>
                  <a:cubicBezTo>
                    <a:pt x="314" y="243"/>
                    <a:pt x="244" y="314"/>
                    <a:pt x="157" y="313"/>
                  </a:cubicBezTo>
                  <a:close/>
                </a:path>
              </a:pathLst>
            </a:custGeom>
            <a:solidFill>
              <a:srgbClr val="27394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9" name="íśḻîdê"/>
            <p:cNvSpPr/>
            <p:nvPr/>
          </p:nvSpPr>
          <p:spPr bwMode="auto">
            <a:xfrm>
              <a:off x="5753095" y="2180518"/>
              <a:ext cx="79219" cy="78087"/>
            </a:xfrm>
            <a:custGeom>
              <a:avLst/>
              <a:gdLst>
                <a:gd name="T0" fmla="*/ 157 w 314"/>
                <a:gd name="T1" fmla="*/ 314 h 314"/>
                <a:gd name="T2" fmla="*/ 1 w 314"/>
                <a:gd name="T3" fmla="*/ 157 h 314"/>
                <a:gd name="T4" fmla="*/ 158 w 314"/>
                <a:gd name="T5" fmla="*/ 0 h 314"/>
                <a:gd name="T6" fmla="*/ 314 w 314"/>
                <a:gd name="T7" fmla="*/ 157 h 314"/>
                <a:gd name="T8" fmla="*/ 157 w 314"/>
                <a:gd name="T9" fmla="*/ 314 h 314"/>
              </a:gdLst>
              <a:ahLst/>
              <a:cxnLst>
                <a:cxn ang="0">
                  <a:pos x="T0" y="T1"/>
                </a:cxn>
                <a:cxn ang="0">
                  <a:pos x="T2" y="T3"/>
                </a:cxn>
                <a:cxn ang="0">
                  <a:pos x="T4" y="T5"/>
                </a:cxn>
                <a:cxn ang="0">
                  <a:pos x="T6" y="T7"/>
                </a:cxn>
                <a:cxn ang="0">
                  <a:pos x="T8" y="T9"/>
                </a:cxn>
              </a:cxnLst>
              <a:rect l="0" t="0" r="r" b="b"/>
              <a:pathLst>
                <a:path w="314" h="314">
                  <a:moveTo>
                    <a:pt x="157" y="314"/>
                  </a:moveTo>
                  <a:cubicBezTo>
                    <a:pt x="71" y="314"/>
                    <a:pt x="0" y="244"/>
                    <a:pt x="1" y="157"/>
                  </a:cubicBezTo>
                  <a:cubicBezTo>
                    <a:pt x="1" y="70"/>
                    <a:pt x="71" y="0"/>
                    <a:pt x="158" y="0"/>
                  </a:cubicBezTo>
                  <a:cubicBezTo>
                    <a:pt x="244" y="0"/>
                    <a:pt x="314" y="70"/>
                    <a:pt x="314" y="157"/>
                  </a:cubicBezTo>
                  <a:cubicBezTo>
                    <a:pt x="314" y="244"/>
                    <a:pt x="244" y="314"/>
                    <a:pt x="157" y="314"/>
                  </a:cubicBezTo>
                  <a:close/>
                </a:path>
              </a:pathLst>
            </a:custGeom>
            <a:solidFill>
              <a:srgbClr val="27394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2" name="îṧľïḓe"/>
            <p:cNvSpPr/>
            <p:nvPr/>
          </p:nvSpPr>
          <p:spPr bwMode="auto">
            <a:xfrm>
              <a:off x="5754226" y="2050373"/>
              <a:ext cx="78087" cy="78087"/>
            </a:xfrm>
            <a:custGeom>
              <a:avLst/>
              <a:gdLst>
                <a:gd name="T0" fmla="*/ 157 w 314"/>
                <a:gd name="T1" fmla="*/ 314 h 314"/>
                <a:gd name="T2" fmla="*/ 0 w 314"/>
                <a:gd name="T3" fmla="*/ 157 h 314"/>
                <a:gd name="T4" fmla="*/ 157 w 314"/>
                <a:gd name="T5" fmla="*/ 0 h 314"/>
                <a:gd name="T6" fmla="*/ 314 w 314"/>
                <a:gd name="T7" fmla="*/ 157 h 314"/>
                <a:gd name="T8" fmla="*/ 157 w 314"/>
                <a:gd name="T9" fmla="*/ 314 h 314"/>
              </a:gdLst>
              <a:ahLst/>
              <a:cxnLst>
                <a:cxn ang="0">
                  <a:pos x="T0" y="T1"/>
                </a:cxn>
                <a:cxn ang="0">
                  <a:pos x="T2" y="T3"/>
                </a:cxn>
                <a:cxn ang="0">
                  <a:pos x="T4" y="T5"/>
                </a:cxn>
                <a:cxn ang="0">
                  <a:pos x="T6" y="T7"/>
                </a:cxn>
                <a:cxn ang="0">
                  <a:pos x="T8" y="T9"/>
                </a:cxn>
              </a:cxnLst>
              <a:rect l="0" t="0" r="r" b="b"/>
              <a:pathLst>
                <a:path w="314" h="314">
                  <a:moveTo>
                    <a:pt x="157" y="314"/>
                  </a:moveTo>
                  <a:cubicBezTo>
                    <a:pt x="70" y="314"/>
                    <a:pt x="0" y="244"/>
                    <a:pt x="0" y="157"/>
                  </a:cubicBezTo>
                  <a:cubicBezTo>
                    <a:pt x="0" y="70"/>
                    <a:pt x="70" y="0"/>
                    <a:pt x="157" y="0"/>
                  </a:cubicBezTo>
                  <a:cubicBezTo>
                    <a:pt x="244" y="0"/>
                    <a:pt x="314" y="71"/>
                    <a:pt x="314" y="157"/>
                  </a:cubicBezTo>
                  <a:cubicBezTo>
                    <a:pt x="314" y="244"/>
                    <a:pt x="243" y="314"/>
                    <a:pt x="157" y="314"/>
                  </a:cubicBezTo>
                  <a:close/>
                </a:path>
              </a:pathLst>
            </a:custGeom>
            <a:solidFill>
              <a:srgbClr val="27394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1" name="ïṥlíḋê"/>
            <p:cNvSpPr/>
            <p:nvPr/>
          </p:nvSpPr>
          <p:spPr bwMode="auto">
            <a:xfrm>
              <a:off x="7963306" y="4085171"/>
              <a:ext cx="136936" cy="124487"/>
            </a:xfrm>
            <a:custGeom>
              <a:avLst/>
              <a:gdLst>
                <a:gd name="T0" fmla="*/ 121 w 121"/>
                <a:gd name="T1" fmla="*/ 0 h 110"/>
                <a:gd name="T2" fmla="*/ 0 w 121"/>
                <a:gd name="T3" fmla="*/ 5 h 110"/>
                <a:gd name="T4" fmla="*/ 0 w 121"/>
                <a:gd name="T5" fmla="*/ 89 h 110"/>
                <a:gd name="T6" fmla="*/ 1 w 121"/>
                <a:gd name="T7" fmla="*/ 89 h 110"/>
                <a:gd name="T8" fmla="*/ 17 w 121"/>
                <a:gd name="T9" fmla="*/ 105 h 110"/>
                <a:gd name="T10" fmla="*/ 43 w 121"/>
                <a:gd name="T11" fmla="*/ 107 h 110"/>
                <a:gd name="T12" fmla="*/ 43 w 121"/>
                <a:gd name="T13" fmla="*/ 110 h 110"/>
                <a:gd name="T14" fmla="*/ 58 w 121"/>
                <a:gd name="T15" fmla="*/ 108 h 110"/>
                <a:gd name="T16" fmla="*/ 74 w 121"/>
                <a:gd name="T17" fmla="*/ 109 h 110"/>
                <a:gd name="T18" fmla="*/ 74 w 121"/>
                <a:gd name="T19" fmla="*/ 106 h 110"/>
                <a:gd name="T20" fmla="*/ 100 w 121"/>
                <a:gd name="T21" fmla="*/ 102 h 110"/>
                <a:gd name="T22" fmla="*/ 116 w 121"/>
                <a:gd name="T23" fmla="*/ 84 h 110"/>
                <a:gd name="T24" fmla="*/ 121 w 121"/>
                <a:gd name="T25" fmla="*/ 84 h 110"/>
                <a:gd name="T26" fmla="*/ 121 w 121"/>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10">
                  <a:moveTo>
                    <a:pt x="121" y="0"/>
                  </a:moveTo>
                  <a:lnTo>
                    <a:pt x="0" y="5"/>
                  </a:lnTo>
                  <a:lnTo>
                    <a:pt x="0" y="89"/>
                  </a:lnTo>
                  <a:lnTo>
                    <a:pt x="1" y="89"/>
                  </a:lnTo>
                  <a:lnTo>
                    <a:pt x="17" y="105"/>
                  </a:lnTo>
                  <a:lnTo>
                    <a:pt x="43" y="107"/>
                  </a:lnTo>
                  <a:lnTo>
                    <a:pt x="43" y="110"/>
                  </a:lnTo>
                  <a:lnTo>
                    <a:pt x="58" y="108"/>
                  </a:lnTo>
                  <a:lnTo>
                    <a:pt x="74" y="109"/>
                  </a:lnTo>
                  <a:lnTo>
                    <a:pt x="74" y="106"/>
                  </a:lnTo>
                  <a:lnTo>
                    <a:pt x="100" y="102"/>
                  </a:lnTo>
                  <a:lnTo>
                    <a:pt x="116" y="84"/>
                  </a:lnTo>
                  <a:lnTo>
                    <a:pt x="121" y="84"/>
                  </a:lnTo>
                  <a:lnTo>
                    <a:pt x="121" y="0"/>
                  </a:lnTo>
                  <a:close/>
                </a:path>
              </a:pathLst>
            </a:custGeom>
            <a:solidFill>
              <a:srgbClr val="A4A2A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2" name="îšļîde"/>
            <p:cNvSpPr/>
            <p:nvPr/>
          </p:nvSpPr>
          <p:spPr bwMode="auto">
            <a:xfrm>
              <a:off x="7939541" y="4101014"/>
              <a:ext cx="182204" cy="39610"/>
            </a:xfrm>
            <a:custGeom>
              <a:avLst/>
              <a:gdLst>
                <a:gd name="T0" fmla="*/ 724 w 725"/>
                <a:gd name="T1" fmla="*/ 67 h 159"/>
                <a:gd name="T2" fmla="*/ 659 w 725"/>
                <a:gd name="T3" fmla="*/ 136 h 159"/>
                <a:gd name="T4" fmla="*/ 64 w 725"/>
                <a:gd name="T5" fmla="*/ 158 h 159"/>
                <a:gd name="T6" fmla="*/ 1 w 725"/>
                <a:gd name="T7" fmla="*/ 93 h 159"/>
                <a:gd name="T8" fmla="*/ 1 w 725"/>
                <a:gd name="T9" fmla="*/ 93 h 159"/>
                <a:gd name="T10" fmla="*/ 66 w 725"/>
                <a:gd name="T11" fmla="*/ 24 h 159"/>
                <a:gd name="T12" fmla="*/ 661 w 725"/>
                <a:gd name="T13" fmla="*/ 2 h 159"/>
                <a:gd name="T14" fmla="*/ 724 w 725"/>
                <a:gd name="T15" fmla="*/ 67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5" h="159">
                  <a:moveTo>
                    <a:pt x="724" y="67"/>
                  </a:moveTo>
                  <a:cubicBezTo>
                    <a:pt x="724" y="104"/>
                    <a:pt x="695" y="135"/>
                    <a:pt x="659" y="136"/>
                  </a:cubicBezTo>
                  <a:cubicBezTo>
                    <a:pt x="64" y="158"/>
                    <a:pt x="64" y="158"/>
                    <a:pt x="64" y="158"/>
                  </a:cubicBezTo>
                  <a:cubicBezTo>
                    <a:pt x="29" y="159"/>
                    <a:pt x="0" y="130"/>
                    <a:pt x="1" y="93"/>
                  </a:cubicBezTo>
                  <a:cubicBezTo>
                    <a:pt x="1" y="93"/>
                    <a:pt x="1" y="93"/>
                    <a:pt x="1" y="93"/>
                  </a:cubicBezTo>
                  <a:cubicBezTo>
                    <a:pt x="1" y="56"/>
                    <a:pt x="30" y="25"/>
                    <a:pt x="66" y="24"/>
                  </a:cubicBezTo>
                  <a:cubicBezTo>
                    <a:pt x="661" y="2"/>
                    <a:pt x="661" y="2"/>
                    <a:pt x="661" y="2"/>
                  </a:cubicBezTo>
                  <a:cubicBezTo>
                    <a:pt x="696" y="0"/>
                    <a:pt x="725" y="29"/>
                    <a:pt x="724" y="67"/>
                  </a:cubicBezTo>
                  <a:close/>
                </a:path>
              </a:pathLst>
            </a:custGeom>
            <a:solidFill>
              <a:srgbClr val="CAC9C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3" name="îšḷïďê"/>
            <p:cNvSpPr/>
            <p:nvPr/>
          </p:nvSpPr>
          <p:spPr bwMode="auto">
            <a:xfrm>
              <a:off x="7938409" y="4148546"/>
              <a:ext cx="182204" cy="39610"/>
            </a:xfrm>
            <a:custGeom>
              <a:avLst/>
              <a:gdLst>
                <a:gd name="T0" fmla="*/ 724 w 724"/>
                <a:gd name="T1" fmla="*/ 66 h 158"/>
                <a:gd name="T2" fmla="*/ 659 w 724"/>
                <a:gd name="T3" fmla="*/ 135 h 158"/>
                <a:gd name="T4" fmla="*/ 63 w 724"/>
                <a:gd name="T5" fmla="*/ 157 h 158"/>
                <a:gd name="T6" fmla="*/ 0 w 724"/>
                <a:gd name="T7" fmla="*/ 92 h 158"/>
                <a:gd name="T8" fmla="*/ 0 w 724"/>
                <a:gd name="T9" fmla="*/ 92 h 158"/>
                <a:gd name="T10" fmla="*/ 65 w 724"/>
                <a:gd name="T11" fmla="*/ 23 h 158"/>
                <a:gd name="T12" fmla="*/ 660 w 724"/>
                <a:gd name="T13" fmla="*/ 1 h 158"/>
                <a:gd name="T14" fmla="*/ 724 w 724"/>
                <a:gd name="T15" fmla="*/ 66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4" h="158">
                  <a:moveTo>
                    <a:pt x="724" y="66"/>
                  </a:moveTo>
                  <a:cubicBezTo>
                    <a:pt x="723" y="103"/>
                    <a:pt x="694" y="134"/>
                    <a:pt x="659" y="135"/>
                  </a:cubicBezTo>
                  <a:cubicBezTo>
                    <a:pt x="63" y="157"/>
                    <a:pt x="63" y="157"/>
                    <a:pt x="63" y="157"/>
                  </a:cubicBezTo>
                  <a:cubicBezTo>
                    <a:pt x="28" y="158"/>
                    <a:pt x="0" y="129"/>
                    <a:pt x="0" y="92"/>
                  </a:cubicBezTo>
                  <a:cubicBezTo>
                    <a:pt x="0" y="92"/>
                    <a:pt x="0" y="92"/>
                    <a:pt x="0" y="92"/>
                  </a:cubicBezTo>
                  <a:cubicBezTo>
                    <a:pt x="0" y="55"/>
                    <a:pt x="29" y="24"/>
                    <a:pt x="65" y="23"/>
                  </a:cubicBezTo>
                  <a:cubicBezTo>
                    <a:pt x="660" y="1"/>
                    <a:pt x="660" y="1"/>
                    <a:pt x="660" y="1"/>
                  </a:cubicBezTo>
                  <a:cubicBezTo>
                    <a:pt x="695" y="0"/>
                    <a:pt x="724" y="29"/>
                    <a:pt x="724" y="66"/>
                  </a:cubicBezTo>
                  <a:close/>
                </a:path>
              </a:pathLst>
            </a:custGeom>
            <a:solidFill>
              <a:srgbClr val="CAC9C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4" name="íṡḻiḓè"/>
            <p:cNvSpPr/>
            <p:nvPr/>
          </p:nvSpPr>
          <p:spPr bwMode="auto">
            <a:xfrm>
              <a:off x="7978018" y="4192682"/>
              <a:ext cx="102985" cy="36214"/>
            </a:xfrm>
            <a:custGeom>
              <a:avLst/>
              <a:gdLst>
                <a:gd name="T0" fmla="*/ 412 w 412"/>
                <a:gd name="T1" fmla="*/ 66 h 147"/>
                <a:gd name="T2" fmla="*/ 347 w 412"/>
                <a:gd name="T3" fmla="*/ 136 h 147"/>
                <a:gd name="T4" fmla="*/ 64 w 412"/>
                <a:gd name="T5" fmla="*/ 146 h 147"/>
                <a:gd name="T6" fmla="*/ 0 w 412"/>
                <a:gd name="T7" fmla="*/ 81 h 147"/>
                <a:gd name="T8" fmla="*/ 0 w 412"/>
                <a:gd name="T9" fmla="*/ 81 h 147"/>
                <a:gd name="T10" fmla="*/ 65 w 412"/>
                <a:gd name="T11" fmla="*/ 12 h 147"/>
                <a:gd name="T12" fmla="*/ 348 w 412"/>
                <a:gd name="T13" fmla="*/ 1 h 147"/>
                <a:gd name="T14" fmla="*/ 412 w 412"/>
                <a:gd name="T15" fmla="*/ 66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147">
                  <a:moveTo>
                    <a:pt x="412" y="66"/>
                  </a:moveTo>
                  <a:cubicBezTo>
                    <a:pt x="412" y="103"/>
                    <a:pt x="383" y="134"/>
                    <a:pt x="347" y="136"/>
                  </a:cubicBezTo>
                  <a:cubicBezTo>
                    <a:pt x="64" y="146"/>
                    <a:pt x="64" y="146"/>
                    <a:pt x="64" y="146"/>
                  </a:cubicBezTo>
                  <a:cubicBezTo>
                    <a:pt x="28" y="147"/>
                    <a:pt x="0" y="118"/>
                    <a:pt x="0" y="81"/>
                  </a:cubicBezTo>
                  <a:cubicBezTo>
                    <a:pt x="0" y="81"/>
                    <a:pt x="0" y="81"/>
                    <a:pt x="0" y="81"/>
                  </a:cubicBezTo>
                  <a:cubicBezTo>
                    <a:pt x="0" y="44"/>
                    <a:pt x="29" y="13"/>
                    <a:pt x="65" y="12"/>
                  </a:cubicBezTo>
                  <a:cubicBezTo>
                    <a:pt x="348" y="1"/>
                    <a:pt x="348" y="1"/>
                    <a:pt x="348" y="1"/>
                  </a:cubicBezTo>
                  <a:cubicBezTo>
                    <a:pt x="384" y="0"/>
                    <a:pt x="412" y="29"/>
                    <a:pt x="412" y="66"/>
                  </a:cubicBezTo>
                  <a:close/>
                </a:path>
              </a:pathLst>
            </a:custGeom>
            <a:solidFill>
              <a:srgbClr val="CAC9C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5" name="ïṥḷiḑè"/>
            <p:cNvSpPr/>
            <p:nvPr/>
          </p:nvSpPr>
          <p:spPr bwMode="auto">
            <a:xfrm>
              <a:off x="7845609" y="3648334"/>
              <a:ext cx="375725" cy="443627"/>
            </a:xfrm>
            <a:custGeom>
              <a:avLst/>
              <a:gdLst>
                <a:gd name="T0" fmla="*/ 753 w 1494"/>
                <a:gd name="T1" fmla="*/ 15 h 1772"/>
                <a:gd name="T2" fmla="*/ 753 w 1494"/>
                <a:gd name="T3" fmla="*/ 15 h 1772"/>
                <a:gd name="T4" fmla="*/ 2 w 1494"/>
                <a:gd name="T5" fmla="*/ 752 h 1772"/>
                <a:gd name="T6" fmla="*/ 230 w 1494"/>
                <a:gd name="T7" fmla="*/ 1333 h 1772"/>
                <a:gd name="T8" fmla="*/ 236 w 1494"/>
                <a:gd name="T9" fmla="*/ 1341 h 1772"/>
                <a:gd name="T10" fmla="*/ 419 w 1494"/>
                <a:gd name="T11" fmla="*/ 1716 h 1772"/>
                <a:gd name="T12" fmla="*/ 463 w 1494"/>
                <a:gd name="T13" fmla="*/ 1770 h 1772"/>
                <a:gd name="T14" fmla="*/ 463 w 1494"/>
                <a:gd name="T15" fmla="*/ 1772 h 1772"/>
                <a:gd name="T16" fmla="*/ 498 w 1494"/>
                <a:gd name="T17" fmla="*/ 1771 h 1772"/>
                <a:gd name="T18" fmla="*/ 576 w 1494"/>
                <a:gd name="T19" fmla="*/ 1768 h 1772"/>
                <a:gd name="T20" fmla="*/ 595 w 1494"/>
                <a:gd name="T21" fmla="*/ 1767 h 1772"/>
                <a:gd name="T22" fmla="*/ 613 w 1494"/>
                <a:gd name="T23" fmla="*/ 1767 h 1772"/>
                <a:gd name="T24" fmla="*/ 717 w 1494"/>
                <a:gd name="T25" fmla="*/ 1763 h 1772"/>
                <a:gd name="T26" fmla="*/ 736 w 1494"/>
                <a:gd name="T27" fmla="*/ 1762 h 1772"/>
                <a:gd name="T28" fmla="*/ 766 w 1494"/>
                <a:gd name="T29" fmla="*/ 1761 h 1772"/>
                <a:gd name="T30" fmla="*/ 839 w 1494"/>
                <a:gd name="T31" fmla="*/ 1758 h 1772"/>
                <a:gd name="T32" fmla="*/ 858 w 1494"/>
                <a:gd name="T33" fmla="*/ 1758 h 1772"/>
                <a:gd name="T34" fmla="*/ 947 w 1494"/>
                <a:gd name="T35" fmla="*/ 1754 h 1772"/>
                <a:gd name="T36" fmla="*/ 971 w 1494"/>
                <a:gd name="T37" fmla="*/ 1753 h 1772"/>
                <a:gd name="T38" fmla="*/ 971 w 1494"/>
                <a:gd name="T39" fmla="*/ 1750 h 1772"/>
                <a:gd name="T40" fmla="*/ 1020 w 1494"/>
                <a:gd name="T41" fmla="*/ 1747 h 1772"/>
                <a:gd name="T42" fmla="*/ 1057 w 1494"/>
                <a:gd name="T43" fmla="*/ 1692 h 1772"/>
                <a:gd name="T44" fmla="*/ 1247 w 1494"/>
                <a:gd name="T45" fmla="*/ 1304 h 1772"/>
                <a:gd name="T46" fmla="*/ 1252 w 1494"/>
                <a:gd name="T47" fmla="*/ 1296 h 1772"/>
                <a:gd name="T48" fmla="*/ 1257 w 1494"/>
                <a:gd name="T49" fmla="*/ 1288 h 1772"/>
                <a:gd name="T50" fmla="*/ 1490 w 1494"/>
                <a:gd name="T51" fmla="*/ 697 h 1772"/>
                <a:gd name="T52" fmla="*/ 753 w 1494"/>
                <a:gd name="T53" fmla="*/ 15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4" h="1772">
                  <a:moveTo>
                    <a:pt x="753" y="15"/>
                  </a:moveTo>
                  <a:cubicBezTo>
                    <a:pt x="753" y="15"/>
                    <a:pt x="753" y="15"/>
                    <a:pt x="753" y="15"/>
                  </a:cubicBezTo>
                  <a:cubicBezTo>
                    <a:pt x="343" y="30"/>
                    <a:pt x="6" y="360"/>
                    <a:pt x="2" y="752"/>
                  </a:cubicBezTo>
                  <a:cubicBezTo>
                    <a:pt x="0" y="953"/>
                    <a:pt x="85" y="1170"/>
                    <a:pt x="230" y="1333"/>
                  </a:cubicBezTo>
                  <a:cubicBezTo>
                    <a:pt x="236" y="1341"/>
                    <a:pt x="236" y="1341"/>
                    <a:pt x="236" y="1341"/>
                  </a:cubicBezTo>
                  <a:cubicBezTo>
                    <a:pt x="255" y="1364"/>
                    <a:pt x="420" y="1569"/>
                    <a:pt x="419" y="1716"/>
                  </a:cubicBezTo>
                  <a:cubicBezTo>
                    <a:pt x="418" y="1743"/>
                    <a:pt x="437" y="1765"/>
                    <a:pt x="463" y="1770"/>
                  </a:cubicBezTo>
                  <a:cubicBezTo>
                    <a:pt x="463" y="1772"/>
                    <a:pt x="463" y="1772"/>
                    <a:pt x="463" y="1772"/>
                  </a:cubicBezTo>
                  <a:cubicBezTo>
                    <a:pt x="498" y="1771"/>
                    <a:pt x="498" y="1771"/>
                    <a:pt x="498" y="1771"/>
                  </a:cubicBezTo>
                  <a:cubicBezTo>
                    <a:pt x="576" y="1768"/>
                    <a:pt x="576" y="1768"/>
                    <a:pt x="576" y="1768"/>
                  </a:cubicBezTo>
                  <a:cubicBezTo>
                    <a:pt x="595" y="1767"/>
                    <a:pt x="595" y="1767"/>
                    <a:pt x="595" y="1767"/>
                  </a:cubicBezTo>
                  <a:cubicBezTo>
                    <a:pt x="613" y="1767"/>
                    <a:pt x="613" y="1767"/>
                    <a:pt x="613" y="1767"/>
                  </a:cubicBezTo>
                  <a:cubicBezTo>
                    <a:pt x="717" y="1763"/>
                    <a:pt x="717" y="1763"/>
                    <a:pt x="717" y="1763"/>
                  </a:cubicBezTo>
                  <a:cubicBezTo>
                    <a:pt x="736" y="1762"/>
                    <a:pt x="736" y="1762"/>
                    <a:pt x="736" y="1762"/>
                  </a:cubicBezTo>
                  <a:cubicBezTo>
                    <a:pt x="766" y="1761"/>
                    <a:pt x="766" y="1761"/>
                    <a:pt x="766" y="1761"/>
                  </a:cubicBezTo>
                  <a:cubicBezTo>
                    <a:pt x="839" y="1758"/>
                    <a:pt x="839" y="1758"/>
                    <a:pt x="839" y="1758"/>
                  </a:cubicBezTo>
                  <a:cubicBezTo>
                    <a:pt x="858" y="1758"/>
                    <a:pt x="858" y="1758"/>
                    <a:pt x="858" y="1758"/>
                  </a:cubicBezTo>
                  <a:cubicBezTo>
                    <a:pt x="947" y="1754"/>
                    <a:pt x="947" y="1754"/>
                    <a:pt x="947" y="1754"/>
                  </a:cubicBezTo>
                  <a:cubicBezTo>
                    <a:pt x="971" y="1753"/>
                    <a:pt x="971" y="1753"/>
                    <a:pt x="971" y="1753"/>
                  </a:cubicBezTo>
                  <a:cubicBezTo>
                    <a:pt x="971" y="1750"/>
                    <a:pt x="971" y="1750"/>
                    <a:pt x="971" y="1750"/>
                  </a:cubicBezTo>
                  <a:cubicBezTo>
                    <a:pt x="1020" y="1747"/>
                    <a:pt x="1020" y="1747"/>
                    <a:pt x="1020" y="1747"/>
                  </a:cubicBezTo>
                  <a:cubicBezTo>
                    <a:pt x="1042" y="1737"/>
                    <a:pt x="1057" y="1716"/>
                    <a:pt x="1057" y="1692"/>
                  </a:cubicBezTo>
                  <a:cubicBezTo>
                    <a:pt x="1058" y="1562"/>
                    <a:pt x="1194" y="1368"/>
                    <a:pt x="1247" y="1304"/>
                  </a:cubicBezTo>
                  <a:cubicBezTo>
                    <a:pt x="1249" y="1301"/>
                    <a:pt x="1251" y="1297"/>
                    <a:pt x="1252" y="1296"/>
                  </a:cubicBezTo>
                  <a:cubicBezTo>
                    <a:pt x="1257" y="1288"/>
                    <a:pt x="1257" y="1288"/>
                    <a:pt x="1257" y="1288"/>
                  </a:cubicBezTo>
                  <a:cubicBezTo>
                    <a:pt x="1401" y="1115"/>
                    <a:pt x="1488" y="894"/>
                    <a:pt x="1490" y="697"/>
                  </a:cubicBezTo>
                  <a:cubicBezTo>
                    <a:pt x="1494" y="306"/>
                    <a:pt x="1163" y="0"/>
                    <a:pt x="753" y="15"/>
                  </a:cubicBezTo>
                  <a:close/>
                </a:path>
              </a:pathLst>
            </a:custGeom>
            <a:solidFill>
              <a:srgbClr val="FFD00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6" name="išľíďê"/>
            <p:cNvSpPr/>
            <p:nvPr/>
          </p:nvSpPr>
          <p:spPr bwMode="auto">
            <a:xfrm>
              <a:off x="7939541" y="3824879"/>
              <a:ext cx="183336" cy="265950"/>
            </a:xfrm>
            <a:custGeom>
              <a:avLst/>
              <a:gdLst>
                <a:gd name="T0" fmla="*/ 565 w 730"/>
                <a:gd name="T1" fmla="*/ 277 h 1059"/>
                <a:gd name="T2" fmla="*/ 714 w 730"/>
                <a:gd name="T3" fmla="*/ 150 h 1059"/>
                <a:gd name="T4" fmla="*/ 696 w 730"/>
                <a:gd name="T5" fmla="*/ 53 h 1059"/>
                <a:gd name="T6" fmla="*/ 651 w 730"/>
                <a:gd name="T7" fmla="*/ 45 h 1059"/>
                <a:gd name="T8" fmla="*/ 545 w 730"/>
                <a:gd name="T9" fmla="*/ 257 h 1059"/>
                <a:gd name="T10" fmla="*/ 442 w 730"/>
                <a:gd name="T11" fmla="*/ 269 h 1059"/>
                <a:gd name="T12" fmla="*/ 378 w 730"/>
                <a:gd name="T13" fmla="*/ 242 h 1059"/>
                <a:gd name="T14" fmla="*/ 436 w 730"/>
                <a:gd name="T15" fmla="*/ 77 h 1059"/>
                <a:gd name="T16" fmla="*/ 364 w 730"/>
                <a:gd name="T17" fmla="*/ 2 h 1059"/>
                <a:gd name="T18" fmla="*/ 290 w 730"/>
                <a:gd name="T19" fmla="*/ 92 h 1059"/>
                <a:gd name="T20" fmla="*/ 340 w 730"/>
                <a:gd name="T21" fmla="*/ 244 h 1059"/>
                <a:gd name="T22" fmla="*/ 260 w 730"/>
                <a:gd name="T23" fmla="*/ 288 h 1059"/>
                <a:gd name="T24" fmla="*/ 178 w 730"/>
                <a:gd name="T25" fmla="*/ 279 h 1059"/>
                <a:gd name="T26" fmla="*/ 90 w 730"/>
                <a:gd name="T27" fmla="*/ 69 h 1059"/>
                <a:gd name="T28" fmla="*/ 39 w 730"/>
                <a:gd name="T29" fmla="*/ 68 h 1059"/>
                <a:gd name="T30" fmla="*/ 10 w 730"/>
                <a:gd name="T31" fmla="*/ 145 h 1059"/>
                <a:gd name="T32" fmla="*/ 155 w 730"/>
                <a:gd name="T33" fmla="*/ 300 h 1059"/>
                <a:gd name="T34" fmla="*/ 255 w 730"/>
                <a:gd name="T35" fmla="*/ 1059 h 1059"/>
                <a:gd name="T36" fmla="*/ 282 w 730"/>
                <a:gd name="T37" fmla="*/ 1058 h 1059"/>
                <a:gd name="T38" fmla="*/ 183 w 730"/>
                <a:gd name="T39" fmla="*/ 310 h 1059"/>
                <a:gd name="T40" fmla="*/ 264 w 730"/>
                <a:gd name="T41" fmla="*/ 314 h 1059"/>
                <a:gd name="T42" fmla="*/ 359 w 730"/>
                <a:gd name="T43" fmla="*/ 262 h 1059"/>
                <a:gd name="T44" fmla="*/ 438 w 730"/>
                <a:gd name="T45" fmla="*/ 296 h 1059"/>
                <a:gd name="T46" fmla="*/ 536 w 730"/>
                <a:gd name="T47" fmla="*/ 287 h 1059"/>
                <a:gd name="T48" fmla="*/ 411 w 730"/>
                <a:gd name="T49" fmla="*/ 1053 h 1059"/>
                <a:gd name="T50" fmla="*/ 437 w 730"/>
                <a:gd name="T51" fmla="*/ 1052 h 1059"/>
                <a:gd name="T52" fmla="*/ 565 w 730"/>
                <a:gd name="T53" fmla="*/ 277 h 1059"/>
                <a:gd name="T54" fmla="*/ 660 w 730"/>
                <a:gd name="T55" fmla="*/ 70 h 1059"/>
                <a:gd name="T56" fmla="*/ 666 w 730"/>
                <a:gd name="T57" fmla="*/ 69 h 1059"/>
                <a:gd name="T58" fmla="*/ 679 w 730"/>
                <a:gd name="T59" fmla="*/ 75 h 1059"/>
                <a:gd name="T60" fmla="*/ 690 w 730"/>
                <a:gd name="T61" fmla="*/ 140 h 1059"/>
                <a:gd name="T62" fmla="*/ 575 w 730"/>
                <a:gd name="T63" fmla="*/ 244 h 1059"/>
                <a:gd name="T64" fmla="*/ 660 w 730"/>
                <a:gd name="T65" fmla="*/ 70 h 1059"/>
                <a:gd name="T66" fmla="*/ 34 w 730"/>
                <a:gd name="T67" fmla="*/ 136 h 1059"/>
                <a:gd name="T68" fmla="*/ 48 w 730"/>
                <a:gd name="T69" fmla="*/ 93 h 1059"/>
                <a:gd name="T70" fmla="*/ 61 w 730"/>
                <a:gd name="T71" fmla="*/ 89 h 1059"/>
                <a:gd name="T72" fmla="*/ 77 w 730"/>
                <a:gd name="T73" fmla="*/ 93 h 1059"/>
                <a:gd name="T74" fmla="*/ 149 w 730"/>
                <a:gd name="T75" fmla="*/ 265 h 1059"/>
                <a:gd name="T76" fmla="*/ 34 w 730"/>
                <a:gd name="T77" fmla="*/ 136 h 1059"/>
                <a:gd name="T78" fmla="*/ 359 w 730"/>
                <a:gd name="T79" fmla="*/ 224 h 1059"/>
                <a:gd name="T80" fmla="*/ 316 w 730"/>
                <a:gd name="T81" fmla="*/ 93 h 1059"/>
                <a:gd name="T82" fmla="*/ 364 w 730"/>
                <a:gd name="T83" fmla="*/ 29 h 1059"/>
                <a:gd name="T84" fmla="*/ 411 w 730"/>
                <a:gd name="T85" fmla="*/ 81 h 1059"/>
                <a:gd name="T86" fmla="*/ 359 w 730"/>
                <a:gd name="T87" fmla="*/ 224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0" h="1059">
                  <a:moveTo>
                    <a:pt x="565" y="277"/>
                  </a:moveTo>
                  <a:cubicBezTo>
                    <a:pt x="634" y="250"/>
                    <a:pt x="692" y="200"/>
                    <a:pt x="714" y="150"/>
                  </a:cubicBezTo>
                  <a:cubicBezTo>
                    <a:pt x="730" y="112"/>
                    <a:pt x="724" y="77"/>
                    <a:pt x="696" y="53"/>
                  </a:cubicBezTo>
                  <a:cubicBezTo>
                    <a:pt x="678" y="38"/>
                    <a:pt x="662" y="41"/>
                    <a:pt x="651" y="45"/>
                  </a:cubicBezTo>
                  <a:cubicBezTo>
                    <a:pt x="635" y="52"/>
                    <a:pt x="599" y="68"/>
                    <a:pt x="545" y="257"/>
                  </a:cubicBezTo>
                  <a:cubicBezTo>
                    <a:pt x="511" y="268"/>
                    <a:pt x="476" y="273"/>
                    <a:pt x="442" y="269"/>
                  </a:cubicBezTo>
                  <a:cubicBezTo>
                    <a:pt x="417" y="266"/>
                    <a:pt x="396" y="256"/>
                    <a:pt x="378" y="242"/>
                  </a:cubicBezTo>
                  <a:cubicBezTo>
                    <a:pt x="421" y="191"/>
                    <a:pt x="440" y="125"/>
                    <a:pt x="436" y="77"/>
                  </a:cubicBezTo>
                  <a:cubicBezTo>
                    <a:pt x="432" y="29"/>
                    <a:pt x="405" y="0"/>
                    <a:pt x="364" y="2"/>
                  </a:cubicBezTo>
                  <a:cubicBezTo>
                    <a:pt x="323" y="3"/>
                    <a:pt x="294" y="38"/>
                    <a:pt x="290" y="92"/>
                  </a:cubicBezTo>
                  <a:cubicBezTo>
                    <a:pt x="285" y="145"/>
                    <a:pt x="303" y="203"/>
                    <a:pt x="340" y="244"/>
                  </a:cubicBezTo>
                  <a:cubicBezTo>
                    <a:pt x="318" y="264"/>
                    <a:pt x="291" y="280"/>
                    <a:pt x="260" y="288"/>
                  </a:cubicBezTo>
                  <a:cubicBezTo>
                    <a:pt x="234" y="294"/>
                    <a:pt x="205" y="290"/>
                    <a:pt x="178" y="279"/>
                  </a:cubicBezTo>
                  <a:cubicBezTo>
                    <a:pt x="175" y="256"/>
                    <a:pt x="151" y="104"/>
                    <a:pt x="90" y="69"/>
                  </a:cubicBezTo>
                  <a:cubicBezTo>
                    <a:pt x="74" y="60"/>
                    <a:pt x="56" y="60"/>
                    <a:pt x="39" y="68"/>
                  </a:cubicBezTo>
                  <a:cubicBezTo>
                    <a:pt x="10" y="81"/>
                    <a:pt x="0" y="109"/>
                    <a:pt x="10" y="145"/>
                  </a:cubicBezTo>
                  <a:cubicBezTo>
                    <a:pt x="25" y="200"/>
                    <a:pt x="85" y="268"/>
                    <a:pt x="155" y="300"/>
                  </a:cubicBezTo>
                  <a:cubicBezTo>
                    <a:pt x="255" y="1059"/>
                    <a:pt x="255" y="1059"/>
                    <a:pt x="255" y="1059"/>
                  </a:cubicBezTo>
                  <a:cubicBezTo>
                    <a:pt x="282" y="1058"/>
                    <a:pt x="282" y="1058"/>
                    <a:pt x="282" y="1058"/>
                  </a:cubicBezTo>
                  <a:cubicBezTo>
                    <a:pt x="183" y="310"/>
                    <a:pt x="183" y="310"/>
                    <a:pt x="183" y="310"/>
                  </a:cubicBezTo>
                  <a:cubicBezTo>
                    <a:pt x="210" y="319"/>
                    <a:pt x="238" y="321"/>
                    <a:pt x="264" y="314"/>
                  </a:cubicBezTo>
                  <a:cubicBezTo>
                    <a:pt x="302" y="305"/>
                    <a:pt x="334" y="286"/>
                    <a:pt x="359" y="262"/>
                  </a:cubicBezTo>
                  <a:cubicBezTo>
                    <a:pt x="381" y="280"/>
                    <a:pt x="407" y="292"/>
                    <a:pt x="438" y="296"/>
                  </a:cubicBezTo>
                  <a:cubicBezTo>
                    <a:pt x="470" y="300"/>
                    <a:pt x="504" y="297"/>
                    <a:pt x="536" y="287"/>
                  </a:cubicBezTo>
                  <a:cubicBezTo>
                    <a:pt x="508" y="394"/>
                    <a:pt x="450" y="813"/>
                    <a:pt x="411" y="1053"/>
                  </a:cubicBezTo>
                  <a:cubicBezTo>
                    <a:pt x="437" y="1052"/>
                    <a:pt x="437" y="1052"/>
                    <a:pt x="437" y="1052"/>
                  </a:cubicBezTo>
                  <a:cubicBezTo>
                    <a:pt x="477" y="801"/>
                    <a:pt x="536" y="382"/>
                    <a:pt x="565" y="277"/>
                  </a:cubicBezTo>
                  <a:close/>
                  <a:moveTo>
                    <a:pt x="660" y="70"/>
                  </a:moveTo>
                  <a:cubicBezTo>
                    <a:pt x="662" y="70"/>
                    <a:pt x="664" y="69"/>
                    <a:pt x="666" y="69"/>
                  </a:cubicBezTo>
                  <a:cubicBezTo>
                    <a:pt x="669" y="69"/>
                    <a:pt x="674" y="70"/>
                    <a:pt x="679" y="75"/>
                  </a:cubicBezTo>
                  <a:cubicBezTo>
                    <a:pt x="698" y="91"/>
                    <a:pt x="702" y="113"/>
                    <a:pt x="690" y="140"/>
                  </a:cubicBezTo>
                  <a:cubicBezTo>
                    <a:pt x="673" y="179"/>
                    <a:pt x="629" y="219"/>
                    <a:pt x="575" y="244"/>
                  </a:cubicBezTo>
                  <a:cubicBezTo>
                    <a:pt x="613" y="115"/>
                    <a:pt x="642" y="78"/>
                    <a:pt x="660" y="70"/>
                  </a:cubicBezTo>
                  <a:close/>
                  <a:moveTo>
                    <a:pt x="34" y="136"/>
                  </a:moveTo>
                  <a:cubicBezTo>
                    <a:pt x="25" y="103"/>
                    <a:pt x="42" y="95"/>
                    <a:pt x="48" y="93"/>
                  </a:cubicBezTo>
                  <a:cubicBezTo>
                    <a:pt x="53" y="90"/>
                    <a:pt x="57" y="89"/>
                    <a:pt x="61" y="89"/>
                  </a:cubicBezTo>
                  <a:cubicBezTo>
                    <a:pt x="67" y="89"/>
                    <a:pt x="72" y="90"/>
                    <a:pt x="77" y="93"/>
                  </a:cubicBezTo>
                  <a:cubicBezTo>
                    <a:pt x="115" y="115"/>
                    <a:pt x="140" y="211"/>
                    <a:pt x="149" y="265"/>
                  </a:cubicBezTo>
                  <a:cubicBezTo>
                    <a:pt x="94" y="234"/>
                    <a:pt x="47" y="180"/>
                    <a:pt x="34" y="136"/>
                  </a:cubicBezTo>
                  <a:close/>
                  <a:moveTo>
                    <a:pt x="359" y="224"/>
                  </a:moveTo>
                  <a:cubicBezTo>
                    <a:pt x="326" y="187"/>
                    <a:pt x="312" y="134"/>
                    <a:pt x="316" y="93"/>
                  </a:cubicBezTo>
                  <a:cubicBezTo>
                    <a:pt x="317" y="74"/>
                    <a:pt x="325" y="30"/>
                    <a:pt x="364" y="29"/>
                  </a:cubicBezTo>
                  <a:cubicBezTo>
                    <a:pt x="401" y="28"/>
                    <a:pt x="409" y="61"/>
                    <a:pt x="411" y="81"/>
                  </a:cubicBezTo>
                  <a:cubicBezTo>
                    <a:pt x="414" y="123"/>
                    <a:pt x="396" y="180"/>
                    <a:pt x="359" y="224"/>
                  </a:cubicBezTo>
                  <a:close/>
                </a:path>
              </a:pathLst>
            </a:custGeom>
            <a:solidFill>
              <a:srgbClr val="A3832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7" name="ïṧḻíḍe"/>
            <p:cNvSpPr/>
            <p:nvPr/>
          </p:nvSpPr>
          <p:spPr bwMode="auto">
            <a:xfrm>
              <a:off x="4198138" y="2461180"/>
              <a:ext cx="560192" cy="559060"/>
            </a:xfrm>
            <a:custGeom>
              <a:avLst/>
              <a:gdLst>
                <a:gd name="T0" fmla="*/ 2018 w 2228"/>
                <a:gd name="T1" fmla="*/ 1495 h 2228"/>
                <a:gd name="T2" fmla="*/ 733 w 2228"/>
                <a:gd name="T3" fmla="*/ 2018 h 2228"/>
                <a:gd name="T4" fmla="*/ 211 w 2228"/>
                <a:gd name="T5" fmla="*/ 733 h 2228"/>
                <a:gd name="T6" fmla="*/ 1495 w 2228"/>
                <a:gd name="T7" fmla="*/ 211 h 2228"/>
                <a:gd name="T8" fmla="*/ 2018 w 2228"/>
                <a:gd name="T9" fmla="*/ 1495 h 2228"/>
              </a:gdLst>
              <a:ahLst/>
              <a:cxnLst>
                <a:cxn ang="0">
                  <a:pos x="T0" y="T1"/>
                </a:cxn>
                <a:cxn ang="0">
                  <a:pos x="T2" y="T3"/>
                </a:cxn>
                <a:cxn ang="0">
                  <a:pos x="T4" y="T5"/>
                </a:cxn>
                <a:cxn ang="0">
                  <a:pos x="T6" y="T7"/>
                </a:cxn>
                <a:cxn ang="0">
                  <a:pos x="T8" y="T9"/>
                </a:cxn>
              </a:cxnLst>
              <a:rect l="0" t="0" r="r" b="b"/>
              <a:pathLst>
                <a:path w="2228" h="2228">
                  <a:moveTo>
                    <a:pt x="2018" y="1495"/>
                  </a:moveTo>
                  <a:cubicBezTo>
                    <a:pt x="1808" y="1994"/>
                    <a:pt x="1233" y="2228"/>
                    <a:pt x="733" y="2018"/>
                  </a:cubicBezTo>
                  <a:cubicBezTo>
                    <a:pt x="234" y="1808"/>
                    <a:pt x="0" y="1232"/>
                    <a:pt x="211" y="733"/>
                  </a:cubicBezTo>
                  <a:cubicBezTo>
                    <a:pt x="421" y="234"/>
                    <a:pt x="996" y="0"/>
                    <a:pt x="1495" y="211"/>
                  </a:cubicBezTo>
                  <a:cubicBezTo>
                    <a:pt x="1994" y="421"/>
                    <a:pt x="2228" y="996"/>
                    <a:pt x="2018" y="1495"/>
                  </a:cubicBezTo>
                  <a:close/>
                </a:path>
              </a:pathLst>
            </a:custGeom>
            <a:solidFill>
              <a:srgbClr val="CC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8" name="ïşlîde"/>
            <p:cNvSpPr/>
            <p:nvPr/>
          </p:nvSpPr>
          <p:spPr bwMode="auto">
            <a:xfrm>
              <a:off x="4279620" y="2542662"/>
              <a:ext cx="397227" cy="397227"/>
            </a:xfrm>
            <a:custGeom>
              <a:avLst/>
              <a:gdLst>
                <a:gd name="T0" fmla="*/ 1434 w 1584"/>
                <a:gd name="T1" fmla="*/ 1063 h 1584"/>
                <a:gd name="T2" fmla="*/ 521 w 1584"/>
                <a:gd name="T3" fmla="*/ 1434 h 1584"/>
                <a:gd name="T4" fmla="*/ 150 w 1584"/>
                <a:gd name="T5" fmla="*/ 521 h 1584"/>
                <a:gd name="T6" fmla="*/ 1063 w 1584"/>
                <a:gd name="T7" fmla="*/ 149 h 1584"/>
                <a:gd name="T8" fmla="*/ 1434 w 1584"/>
                <a:gd name="T9" fmla="*/ 1063 h 1584"/>
              </a:gdLst>
              <a:ahLst/>
              <a:cxnLst>
                <a:cxn ang="0">
                  <a:pos x="T0" y="T1"/>
                </a:cxn>
                <a:cxn ang="0">
                  <a:pos x="T2" y="T3"/>
                </a:cxn>
                <a:cxn ang="0">
                  <a:pos x="T4" y="T5"/>
                </a:cxn>
                <a:cxn ang="0">
                  <a:pos x="T6" y="T7"/>
                </a:cxn>
                <a:cxn ang="0">
                  <a:pos x="T8" y="T9"/>
                </a:cxn>
              </a:cxnLst>
              <a:rect l="0" t="0" r="r" b="b"/>
              <a:pathLst>
                <a:path w="1584" h="1584">
                  <a:moveTo>
                    <a:pt x="1434" y="1063"/>
                  </a:moveTo>
                  <a:cubicBezTo>
                    <a:pt x="1285" y="1417"/>
                    <a:pt x="876" y="1584"/>
                    <a:pt x="521" y="1434"/>
                  </a:cubicBezTo>
                  <a:cubicBezTo>
                    <a:pt x="166" y="1285"/>
                    <a:pt x="0" y="876"/>
                    <a:pt x="150" y="521"/>
                  </a:cubicBezTo>
                  <a:cubicBezTo>
                    <a:pt x="299" y="166"/>
                    <a:pt x="708" y="0"/>
                    <a:pt x="1063" y="149"/>
                  </a:cubicBezTo>
                  <a:cubicBezTo>
                    <a:pt x="1418" y="299"/>
                    <a:pt x="1584" y="708"/>
                    <a:pt x="1434" y="1063"/>
                  </a:cubicBezTo>
                  <a:close/>
                </a:path>
              </a:pathLst>
            </a:custGeom>
            <a:solidFill>
              <a:srgbClr val="CC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9" name="iṣḻîḍè"/>
            <p:cNvSpPr/>
            <p:nvPr/>
          </p:nvSpPr>
          <p:spPr bwMode="auto">
            <a:xfrm>
              <a:off x="4283015" y="2546058"/>
              <a:ext cx="390437" cy="389305"/>
            </a:xfrm>
            <a:custGeom>
              <a:avLst/>
              <a:gdLst>
                <a:gd name="T0" fmla="*/ 475 w 1554"/>
                <a:gd name="T1" fmla="*/ 1492 h 1554"/>
                <a:gd name="T2" fmla="*/ 221 w 1554"/>
                <a:gd name="T3" fmla="*/ 1319 h 1554"/>
                <a:gd name="T4" fmla="*/ 58 w 1554"/>
                <a:gd name="T5" fmla="*/ 1069 h 1554"/>
                <a:gd name="T6" fmla="*/ 0 w 1554"/>
                <a:gd name="T7" fmla="*/ 777 h 1554"/>
                <a:gd name="T8" fmla="*/ 61 w 1554"/>
                <a:gd name="T9" fmla="*/ 475 h 1554"/>
                <a:gd name="T10" fmla="*/ 235 w 1554"/>
                <a:gd name="T11" fmla="*/ 220 h 1554"/>
                <a:gd name="T12" fmla="*/ 484 w 1554"/>
                <a:gd name="T13" fmla="*/ 57 h 1554"/>
                <a:gd name="T14" fmla="*/ 776 w 1554"/>
                <a:gd name="T15" fmla="*/ 0 h 1554"/>
                <a:gd name="T16" fmla="*/ 1079 w 1554"/>
                <a:gd name="T17" fmla="*/ 61 h 1554"/>
                <a:gd name="T18" fmla="*/ 1334 w 1554"/>
                <a:gd name="T19" fmla="*/ 235 h 1554"/>
                <a:gd name="T20" fmla="*/ 1496 w 1554"/>
                <a:gd name="T21" fmla="*/ 484 h 1554"/>
                <a:gd name="T22" fmla="*/ 1554 w 1554"/>
                <a:gd name="T23" fmla="*/ 776 h 1554"/>
                <a:gd name="T24" fmla="*/ 1493 w 1554"/>
                <a:gd name="T25" fmla="*/ 1078 h 1554"/>
                <a:gd name="T26" fmla="*/ 1319 w 1554"/>
                <a:gd name="T27" fmla="*/ 1333 h 1554"/>
                <a:gd name="T28" fmla="*/ 1070 w 1554"/>
                <a:gd name="T29" fmla="*/ 1496 h 1554"/>
                <a:gd name="T30" fmla="*/ 778 w 1554"/>
                <a:gd name="T31" fmla="*/ 1553 h 1554"/>
                <a:gd name="T32" fmla="*/ 475 w 1554"/>
                <a:gd name="T33" fmla="*/ 1492 h 1554"/>
                <a:gd name="T34" fmla="*/ 1017 w 1554"/>
                <a:gd name="T35" fmla="*/ 207 h 1554"/>
                <a:gd name="T36" fmla="*/ 208 w 1554"/>
                <a:gd name="T37" fmla="*/ 537 h 1554"/>
                <a:gd name="T38" fmla="*/ 537 w 1554"/>
                <a:gd name="T39" fmla="*/ 1346 h 1554"/>
                <a:gd name="T40" fmla="*/ 1346 w 1554"/>
                <a:gd name="T41" fmla="*/ 1017 h 1554"/>
                <a:gd name="T42" fmla="*/ 1017 w 1554"/>
                <a:gd name="T43" fmla="*/ 207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4" h="1554">
                  <a:moveTo>
                    <a:pt x="475" y="1492"/>
                  </a:moveTo>
                  <a:cubicBezTo>
                    <a:pt x="379" y="1452"/>
                    <a:pt x="293" y="1393"/>
                    <a:pt x="221" y="1319"/>
                  </a:cubicBezTo>
                  <a:cubicBezTo>
                    <a:pt x="150" y="1247"/>
                    <a:pt x="96" y="1163"/>
                    <a:pt x="58" y="1069"/>
                  </a:cubicBezTo>
                  <a:cubicBezTo>
                    <a:pt x="20" y="976"/>
                    <a:pt x="0" y="878"/>
                    <a:pt x="0" y="777"/>
                  </a:cubicBezTo>
                  <a:cubicBezTo>
                    <a:pt x="0" y="673"/>
                    <a:pt x="21" y="572"/>
                    <a:pt x="61" y="475"/>
                  </a:cubicBezTo>
                  <a:cubicBezTo>
                    <a:pt x="102" y="378"/>
                    <a:pt x="161" y="293"/>
                    <a:pt x="235" y="220"/>
                  </a:cubicBezTo>
                  <a:cubicBezTo>
                    <a:pt x="307" y="150"/>
                    <a:pt x="391" y="95"/>
                    <a:pt x="484" y="57"/>
                  </a:cubicBezTo>
                  <a:cubicBezTo>
                    <a:pt x="578" y="19"/>
                    <a:pt x="676" y="0"/>
                    <a:pt x="776" y="0"/>
                  </a:cubicBezTo>
                  <a:cubicBezTo>
                    <a:pt x="880" y="0"/>
                    <a:pt x="982" y="20"/>
                    <a:pt x="1079" y="61"/>
                  </a:cubicBezTo>
                  <a:cubicBezTo>
                    <a:pt x="1175" y="102"/>
                    <a:pt x="1261" y="160"/>
                    <a:pt x="1334" y="235"/>
                  </a:cubicBezTo>
                  <a:cubicBezTo>
                    <a:pt x="1404" y="307"/>
                    <a:pt x="1458" y="391"/>
                    <a:pt x="1496" y="484"/>
                  </a:cubicBezTo>
                  <a:cubicBezTo>
                    <a:pt x="1534" y="577"/>
                    <a:pt x="1554" y="676"/>
                    <a:pt x="1554" y="776"/>
                  </a:cubicBezTo>
                  <a:cubicBezTo>
                    <a:pt x="1554" y="880"/>
                    <a:pt x="1533" y="982"/>
                    <a:pt x="1493" y="1078"/>
                  </a:cubicBezTo>
                  <a:cubicBezTo>
                    <a:pt x="1452" y="1175"/>
                    <a:pt x="1393" y="1261"/>
                    <a:pt x="1319" y="1333"/>
                  </a:cubicBezTo>
                  <a:cubicBezTo>
                    <a:pt x="1247" y="1403"/>
                    <a:pt x="1163" y="1458"/>
                    <a:pt x="1070" y="1496"/>
                  </a:cubicBezTo>
                  <a:cubicBezTo>
                    <a:pt x="976" y="1534"/>
                    <a:pt x="878" y="1553"/>
                    <a:pt x="778" y="1553"/>
                  </a:cubicBezTo>
                  <a:cubicBezTo>
                    <a:pt x="674" y="1554"/>
                    <a:pt x="572" y="1533"/>
                    <a:pt x="475" y="1492"/>
                  </a:cubicBezTo>
                  <a:close/>
                  <a:moveTo>
                    <a:pt x="1017" y="207"/>
                  </a:moveTo>
                  <a:cubicBezTo>
                    <a:pt x="703" y="75"/>
                    <a:pt x="340" y="223"/>
                    <a:pt x="208" y="537"/>
                  </a:cubicBezTo>
                  <a:cubicBezTo>
                    <a:pt x="75" y="851"/>
                    <a:pt x="223" y="1214"/>
                    <a:pt x="537" y="1346"/>
                  </a:cubicBezTo>
                  <a:cubicBezTo>
                    <a:pt x="851" y="1478"/>
                    <a:pt x="1214" y="1331"/>
                    <a:pt x="1346" y="1017"/>
                  </a:cubicBezTo>
                  <a:cubicBezTo>
                    <a:pt x="1479" y="703"/>
                    <a:pt x="1331" y="340"/>
                    <a:pt x="1017" y="207"/>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0" name="íšḷïḑé"/>
            <p:cNvSpPr/>
            <p:nvPr/>
          </p:nvSpPr>
          <p:spPr bwMode="auto">
            <a:xfrm>
              <a:off x="4365630" y="2628672"/>
              <a:ext cx="225208" cy="224077"/>
            </a:xfrm>
            <a:custGeom>
              <a:avLst/>
              <a:gdLst>
                <a:gd name="T0" fmla="*/ 810 w 895"/>
                <a:gd name="T1" fmla="*/ 600 h 895"/>
                <a:gd name="T2" fmla="*/ 295 w 895"/>
                <a:gd name="T3" fmla="*/ 810 h 895"/>
                <a:gd name="T4" fmla="*/ 85 w 895"/>
                <a:gd name="T5" fmla="*/ 295 h 895"/>
                <a:gd name="T6" fmla="*/ 600 w 895"/>
                <a:gd name="T7" fmla="*/ 85 h 895"/>
                <a:gd name="T8" fmla="*/ 810 w 895"/>
                <a:gd name="T9" fmla="*/ 600 h 895"/>
              </a:gdLst>
              <a:ahLst/>
              <a:cxnLst>
                <a:cxn ang="0">
                  <a:pos x="T0" y="T1"/>
                </a:cxn>
                <a:cxn ang="0">
                  <a:pos x="T2" y="T3"/>
                </a:cxn>
                <a:cxn ang="0">
                  <a:pos x="T4" y="T5"/>
                </a:cxn>
                <a:cxn ang="0">
                  <a:pos x="T6" y="T7"/>
                </a:cxn>
                <a:cxn ang="0">
                  <a:pos x="T8" y="T9"/>
                </a:cxn>
              </a:cxnLst>
              <a:rect l="0" t="0" r="r" b="b"/>
              <a:pathLst>
                <a:path w="895" h="895">
                  <a:moveTo>
                    <a:pt x="810" y="600"/>
                  </a:moveTo>
                  <a:cubicBezTo>
                    <a:pt x="726" y="801"/>
                    <a:pt x="495" y="895"/>
                    <a:pt x="295" y="810"/>
                  </a:cubicBezTo>
                  <a:cubicBezTo>
                    <a:pt x="94" y="726"/>
                    <a:pt x="0" y="495"/>
                    <a:pt x="85" y="295"/>
                  </a:cubicBezTo>
                  <a:cubicBezTo>
                    <a:pt x="169" y="94"/>
                    <a:pt x="400" y="0"/>
                    <a:pt x="600" y="85"/>
                  </a:cubicBezTo>
                  <a:cubicBezTo>
                    <a:pt x="801" y="169"/>
                    <a:pt x="895" y="400"/>
                    <a:pt x="810" y="600"/>
                  </a:cubicBezTo>
                  <a:close/>
                </a:path>
              </a:pathLst>
            </a:custGeom>
            <a:solidFill>
              <a:srgbClr val="CC272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1" name="iṩliḍe"/>
            <p:cNvSpPr/>
            <p:nvPr/>
          </p:nvSpPr>
          <p:spPr bwMode="auto">
            <a:xfrm>
              <a:off x="4365630" y="2628672"/>
              <a:ext cx="225208" cy="224077"/>
            </a:xfrm>
            <a:custGeom>
              <a:avLst/>
              <a:gdLst>
                <a:gd name="T0" fmla="*/ 539 w 895"/>
                <a:gd name="T1" fmla="*/ 231 h 895"/>
                <a:gd name="T2" fmla="*/ 665 w 895"/>
                <a:gd name="T3" fmla="*/ 359 h 895"/>
                <a:gd name="T4" fmla="*/ 664 w 895"/>
                <a:gd name="T5" fmla="*/ 539 h 895"/>
                <a:gd name="T6" fmla="*/ 536 w 895"/>
                <a:gd name="T7" fmla="*/ 665 h 895"/>
                <a:gd name="T8" fmla="*/ 356 w 895"/>
                <a:gd name="T9" fmla="*/ 664 h 895"/>
                <a:gd name="T10" fmla="*/ 230 w 895"/>
                <a:gd name="T11" fmla="*/ 536 h 895"/>
                <a:gd name="T12" fmla="*/ 231 w 895"/>
                <a:gd name="T13" fmla="*/ 356 h 895"/>
                <a:gd name="T14" fmla="*/ 359 w 895"/>
                <a:gd name="T15" fmla="*/ 230 h 895"/>
                <a:gd name="T16" fmla="*/ 539 w 895"/>
                <a:gd name="T17" fmla="*/ 231 h 895"/>
                <a:gd name="T18" fmla="*/ 600 w 895"/>
                <a:gd name="T19" fmla="*/ 85 h 895"/>
                <a:gd name="T20" fmla="*/ 85 w 895"/>
                <a:gd name="T21" fmla="*/ 295 h 895"/>
                <a:gd name="T22" fmla="*/ 295 w 895"/>
                <a:gd name="T23" fmla="*/ 810 h 895"/>
                <a:gd name="T24" fmla="*/ 810 w 895"/>
                <a:gd name="T25" fmla="*/ 600 h 895"/>
                <a:gd name="T26" fmla="*/ 600 w 895"/>
                <a:gd name="T27" fmla="*/ 85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5" h="895">
                  <a:moveTo>
                    <a:pt x="539" y="231"/>
                  </a:moveTo>
                  <a:cubicBezTo>
                    <a:pt x="597" y="255"/>
                    <a:pt x="641" y="301"/>
                    <a:pt x="665" y="359"/>
                  </a:cubicBezTo>
                  <a:cubicBezTo>
                    <a:pt x="689" y="417"/>
                    <a:pt x="688" y="481"/>
                    <a:pt x="664" y="539"/>
                  </a:cubicBezTo>
                  <a:cubicBezTo>
                    <a:pt x="640" y="597"/>
                    <a:pt x="594" y="641"/>
                    <a:pt x="536" y="665"/>
                  </a:cubicBezTo>
                  <a:cubicBezTo>
                    <a:pt x="478" y="689"/>
                    <a:pt x="414" y="688"/>
                    <a:pt x="356" y="664"/>
                  </a:cubicBezTo>
                  <a:cubicBezTo>
                    <a:pt x="298" y="640"/>
                    <a:pt x="254" y="594"/>
                    <a:pt x="230" y="536"/>
                  </a:cubicBezTo>
                  <a:cubicBezTo>
                    <a:pt x="206" y="478"/>
                    <a:pt x="207" y="414"/>
                    <a:pt x="231" y="356"/>
                  </a:cubicBezTo>
                  <a:cubicBezTo>
                    <a:pt x="255" y="298"/>
                    <a:pt x="301" y="254"/>
                    <a:pt x="359" y="230"/>
                  </a:cubicBezTo>
                  <a:cubicBezTo>
                    <a:pt x="417" y="206"/>
                    <a:pt x="481" y="207"/>
                    <a:pt x="539" y="231"/>
                  </a:cubicBezTo>
                  <a:moveTo>
                    <a:pt x="600" y="85"/>
                  </a:moveTo>
                  <a:cubicBezTo>
                    <a:pt x="400" y="0"/>
                    <a:pt x="169" y="94"/>
                    <a:pt x="85" y="295"/>
                  </a:cubicBezTo>
                  <a:cubicBezTo>
                    <a:pt x="0" y="495"/>
                    <a:pt x="94" y="726"/>
                    <a:pt x="295" y="810"/>
                  </a:cubicBezTo>
                  <a:cubicBezTo>
                    <a:pt x="495" y="895"/>
                    <a:pt x="726" y="801"/>
                    <a:pt x="810" y="600"/>
                  </a:cubicBezTo>
                  <a:cubicBezTo>
                    <a:pt x="895" y="400"/>
                    <a:pt x="801" y="169"/>
                    <a:pt x="600" y="85"/>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2" name="ï$1ïḋe"/>
            <p:cNvSpPr/>
            <p:nvPr/>
          </p:nvSpPr>
          <p:spPr bwMode="auto">
            <a:xfrm>
              <a:off x="4074782" y="2546058"/>
              <a:ext cx="133541" cy="115433"/>
            </a:xfrm>
            <a:custGeom>
              <a:avLst/>
              <a:gdLst>
                <a:gd name="T0" fmla="*/ 88 w 118"/>
                <a:gd name="T1" fmla="*/ 102 h 102"/>
                <a:gd name="T2" fmla="*/ 0 w 118"/>
                <a:gd name="T3" fmla="*/ 65 h 102"/>
                <a:gd name="T4" fmla="*/ 30 w 118"/>
                <a:gd name="T5" fmla="*/ 38 h 102"/>
                <a:gd name="T6" fmla="*/ 28 w 118"/>
                <a:gd name="T7" fmla="*/ 0 h 102"/>
                <a:gd name="T8" fmla="*/ 116 w 118"/>
                <a:gd name="T9" fmla="*/ 37 h 102"/>
                <a:gd name="T10" fmla="*/ 118 w 118"/>
                <a:gd name="T11" fmla="*/ 75 h 102"/>
                <a:gd name="T12" fmla="*/ 88 w 118"/>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118" h="102">
                  <a:moveTo>
                    <a:pt x="88" y="102"/>
                  </a:moveTo>
                  <a:lnTo>
                    <a:pt x="0" y="65"/>
                  </a:lnTo>
                  <a:lnTo>
                    <a:pt x="30" y="38"/>
                  </a:lnTo>
                  <a:lnTo>
                    <a:pt x="28" y="0"/>
                  </a:lnTo>
                  <a:lnTo>
                    <a:pt x="116" y="37"/>
                  </a:lnTo>
                  <a:lnTo>
                    <a:pt x="118" y="75"/>
                  </a:lnTo>
                  <a:lnTo>
                    <a:pt x="88" y="102"/>
                  </a:ln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3" name="ïSḻïdê"/>
            <p:cNvSpPr/>
            <p:nvPr/>
          </p:nvSpPr>
          <p:spPr bwMode="auto">
            <a:xfrm>
              <a:off x="4232089" y="2733920"/>
              <a:ext cx="253501" cy="18107"/>
            </a:xfrm>
            <a:prstGeom prst="rect">
              <a:avLst/>
            </a:prstGeom>
            <a:solidFill>
              <a:srgbClr val="7774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14" name="i$ļîďe"/>
            <p:cNvSpPr/>
            <p:nvPr/>
          </p:nvSpPr>
          <p:spPr bwMode="auto">
            <a:xfrm>
              <a:off x="4074782" y="2567560"/>
              <a:ext cx="410807" cy="184467"/>
            </a:xfrm>
            <a:custGeom>
              <a:avLst/>
              <a:gdLst>
                <a:gd name="T0" fmla="*/ 363 w 363"/>
                <a:gd name="T1" fmla="*/ 163 h 163"/>
                <a:gd name="T2" fmla="*/ 0 w 363"/>
                <a:gd name="T3" fmla="*/ 16 h 163"/>
                <a:gd name="T4" fmla="*/ 7 w 363"/>
                <a:gd name="T5" fmla="*/ 0 h 163"/>
                <a:gd name="T6" fmla="*/ 363 w 363"/>
                <a:gd name="T7" fmla="*/ 147 h 163"/>
                <a:gd name="T8" fmla="*/ 363 w 363"/>
                <a:gd name="T9" fmla="*/ 163 h 163"/>
              </a:gdLst>
              <a:ahLst/>
              <a:cxnLst>
                <a:cxn ang="0">
                  <a:pos x="T0" y="T1"/>
                </a:cxn>
                <a:cxn ang="0">
                  <a:pos x="T2" y="T3"/>
                </a:cxn>
                <a:cxn ang="0">
                  <a:pos x="T4" y="T5"/>
                </a:cxn>
                <a:cxn ang="0">
                  <a:pos x="T6" y="T7"/>
                </a:cxn>
                <a:cxn ang="0">
                  <a:pos x="T8" y="T9"/>
                </a:cxn>
              </a:cxnLst>
              <a:rect l="0" t="0" r="r" b="b"/>
              <a:pathLst>
                <a:path w="363" h="163">
                  <a:moveTo>
                    <a:pt x="363" y="163"/>
                  </a:moveTo>
                  <a:lnTo>
                    <a:pt x="0" y="16"/>
                  </a:lnTo>
                  <a:lnTo>
                    <a:pt x="7" y="0"/>
                  </a:lnTo>
                  <a:lnTo>
                    <a:pt x="363" y="147"/>
                  </a:lnTo>
                  <a:lnTo>
                    <a:pt x="363" y="163"/>
                  </a:lnTo>
                  <a:close/>
                </a:path>
              </a:pathLst>
            </a:custGeom>
            <a:solidFill>
              <a:srgbClr val="2C262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5" name="îṥľïdê"/>
            <p:cNvSpPr/>
            <p:nvPr/>
          </p:nvSpPr>
          <p:spPr bwMode="auto">
            <a:xfrm>
              <a:off x="7203935" y="5430763"/>
              <a:ext cx="102985" cy="106380"/>
            </a:xfrm>
            <a:custGeom>
              <a:avLst/>
              <a:gdLst>
                <a:gd name="T0" fmla="*/ 11 w 413"/>
                <a:gd name="T1" fmla="*/ 364 h 426"/>
                <a:gd name="T2" fmla="*/ 20 w 413"/>
                <a:gd name="T3" fmla="*/ 410 h 426"/>
                <a:gd name="T4" fmla="*/ 68 w 413"/>
                <a:gd name="T5" fmla="*/ 415 h 426"/>
                <a:gd name="T6" fmla="*/ 413 w 413"/>
                <a:gd name="T7" fmla="*/ 51 h 426"/>
                <a:gd name="T8" fmla="*/ 356 w 413"/>
                <a:gd name="T9" fmla="*/ 0 h 426"/>
                <a:gd name="T10" fmla="*/ 11 w 413"/>
                <a:gd name="T11" fmla="*/ 364 h 426"/>
              </a:gdLst>
              <a:ahLst/>
              <a:cxnLst>
                <a:cxn ang="0">
                  <a:pos x="T0" y="T1"/>
                </a:cxn>
                <a:cxn ang="0">
                  <a:pos x="T2" y="T3"/>
                </a:cxn>
                <a:cxn ang="0">
                  <a:pos x="T4" y="T5"/>
                </a:cxn>
                <a:cxn ang="0">
                  <a:pos x="T6" y="T7"/>
                </a:cxn>
                <a:cxn ang="0">
                  <a:pos x="T8" y="T9"/>
                </a:cxn>
                <a:cxn ang="0">
                  <a:pos x="T10" y="T11"/>
                </a:cxn>
              </a:cxnLst>
              <a:rect l="0" t="0" r="r" b="b"/>
              <a:pathLst>
                <a:path w="413" h="426">
                  <a:moveTo>
                    <a:pt x="11" y="364"/>
                  </a:moveTo>
                  <a:cubicBezTo>
                    <a:pt x="0" y="375"/>
                    <a:pt x="5" y="395"/>
                    <a:pt x="20" y="410"/>
                  </a:cubicBezTo>
                  <a:cubicBezTo>
                    <a:pt x="36" y="424"/>
                    <a:pt x="58" y="426"/>
                    <a:pt x="68" y="415"/>
                  </a:cubicBezTo>
                  <a:cubicBezTo>
                    <a:pt x="413" y="51"/>
                    <a:pt x="413" y="51"/>
                    <a:pt x="413" y="51"/>
                  </a:cubicBezTo>
                  <a:cubicBezTo>
                    <a:pt x="356" y="0"/>
                    <a:pt x="356" y="0"/>
                    <a:pt x="356" y="0"/>
                  </a:cubicBezTo>
                  <a:lnTo>
                    <a:pt x="11" y="364"/>
                  </a:lnTo>
                  <a:close/>
                </a:path>
              </a:pathLst>
            </a:custGeom>
            <a:solidFill>
              <a:srgbClr val="B1E0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6" name="iṧ1íḋe"/>
            <p:cNvSpPr/>
            <p:nvPr/>
          </p:nvSpPr>
          <p:spPr bwMode="auto">
            <a:xfrm>
              <a:off x="7210725" y="5068618"/>
              <a:ext cx="444758" cy="444758"/>
            </a:xfrm>
            <a:custGeom>
              <a:avLst/>
              <a:gdLst>
                <a:gd name="T0" fmla="*/ 1356 w 1773"/>
                <a:gd name="T1" fmla="*/ 266 h 1772"/>
                <a:gd name="T2" fmla="*/ 237 w 1773"/>
                <a:gd name="T3" fmla="*/ 404 h 1772"/>
                <a:gd name="T4" fmla="*/ 275 w 1773"/>
                <a:gd name="T5" fmla="*/ 1405 h 1772"/>
                <a:gd name="T6" fmla="*/ 274 w 1773"/>
                <a:gd name="T7" fmla="*/ 1406 h 1772"/>
                <a:gd name="T8" fmla="*/ 386 w 1773"/>
                <a:gd name="T9" fmla="*/ 1507 h 1772"/>
                <a:gd name="T10" fmla="*/ 387 w 1773"/>
                <a:gd name="T11" fmla="*/ 1506 h 1772"/>
                <a:gd name="T12" fmla="*/ 387 w 1773"/>
                <a:gd name="T13" fmla="*/ 1506 h 1772"/>
                <a:gd name="T14" fmla="*/ 1505 w 1773"/>
                <a:gd name="T15" fmla="*/ 1368 h 1772"/>
                <a:gd name="T16" fmla="*/ 1356 w 1773"/>
                <a:gd name="T17" fmla="*/ 266 h 1772"/>
                <a:gd name="T18" fmla="*/ 1537 w 1773"/>
                <a:gd name="T19" fmla="*/ 1061 h 1772"/>
                <a:gd name="T20" fmla="*/ 1417 w 1773"/>
                <a:gd name="T21" fmla="*/ 1302 h 1772"/>
                <a:gd name="T22" fmla="*/ 1212 w 1773"/>
                <a:gd name="T23" fmla="*/ 1478 h 1772"/>
                <a:gd name="T24" fmla="*/ 962 w 1773"/>
                <a:gd name="T25" fmla="*/ 1558 h 1772"/>
                <a:gd name="T26" fmla="*/ 699 w 1773"/>
                <a:gd name="T27" fmla="*/ 1541 h 1772"/>
                <a:gd name="T28" fmla="*/ 453 w 1773"/>
                <a:gd name="T29" fmla="*/ 1421 h 1772"/>
                <a:gd name="T30" fmla="*/ 273 w 1773"/>
                <a:gd name="T31" fmla="*/ 1217 h 1772"/>
                <a:gd name="T32" fmla="*/ 189 w 1773"/>
                <a:gd name="T33" fmla="*/ 971 h 1772"/>
                <a:gd name="T34" fmla="*/ 205 w 1773"/>
                <a:gd name="T35" fmla="*/ 712 h 1772"/>
                <a:gd name="T36" fmla="*/ 325 w 1773"/>
                <a:gd name="T37" fmla="*/ 471 h 1772"/>
                <a:gd name="T38" fmla="*/ 530 w 1773"/>
                <a:gd name="T39" fmla="*/ 295 h 1772"/>
                <a:gd name="T40" fmla="*/ 780 w 1773"/>
                <a:gd name="T41" fmla="*/ 215 h 1772"/>
                <a:gd name="T42" fmla="*/ 1044 w 1773"/>
                <a:gd name="T43" fmla="*/ 232 h 1772"/>
                <a:gd name="T44" fmla="*/ 1289 w 1773"/>
                <a:gd name="T45" fmla="*/ 352 h 1772"/>
                <a:gd name="T46" fmla="*/ 1469 w 1773"/>
                <a:gd name="T47" fmla="*/ 556 h 1772"/>
                <a:gd name="T48" fmla="*/ 1553 w 1773"/>
                <a:gd name="T49" fmla="*/ 802 h 1772"/>
                <a:gd name="T50" fmla="*/ 1537 w 1773"/>
                <a:gd name="T51" fmla="*/ 1061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3" h="1772">
                  <a:moveTo>
                    <a:pt x="1356" y="266"/>
                  </a:moveTo>
                  <a:cubicBezTo>
                    <a:pt x="1006" y="0"/>
                    <a:pt x="505" y="62"/>
                    <a:pt x="237" y="404"/>
                  </a:cubicBezTo>
                  <a:cubicBezTo>
                    <a:pt x="0" y="707"/>
                    <a:pt x="25" y="1128"/>
                    <a:pt x="275" y="1405"/>
                  </a:cubicBezTo>
                  <a:cubicBezTo>
                    <a:pt x="274" y="1406"/>
                    <a:pt x="274" y="1406"/>
                    <a:pt x="274" y="1406"/>
                  </a:cubicBezTo>
                  <a:cubicBezTo>
                    <a:pt x="386" y="1507"/>
                    <a:pt x="386" y="1507"/>
                    <a:pt x="386" y="1507"/>
                  </a:cubicBezTo>
                  <a:cubicBezTo>
                    <a:pt x="387" y="1506"/>
                    <a:pt x="387" y="1506"/>
                    <a:pt x="387" y="1506"/>
                  </a:cubicBezTo>
                  <a:cubicBezTo>
                    <a:pt x="387" y="1506"/>
                    <a:pt x="387" y="1506"/>
                    <a:pt x="387" y="1506"/>
                  </a:cubicBezTo>
                  <a:cubicBezTo>
                    <a:pt x="737" y="1772"/>
                    <a:pt x="1237" y="1711"/>
                    <a:pt x="1505" y="1368"/>
                  </a:cubicBezTo>
                  <a:cubicBezTo>
                    <a:pt x="1773" y="1026"/>
                    <a:pt x="1706" y="532"/>
                    <a:pt x="1356" y="266"/>
                  </a:cubicBezTo>
                  <a:close/>
                  <a:moveTo>
                    <a:pt x="1537" y="1061"/>
                  </a:moveTo>
                  <a:cubicBezTo>
                    <a:pt x="1514" y="1149"/>
                    <a:pt x="1474" y="1230"/>
                    <a:pt x="1417" y="1302"/>
                  </a:cubicBezTo>
                  <a:cubicBezTo>
                    <a:pt x="1361" y="1374"/>
                    <a:pt x="1292" y="1433"/>
                    <a:pt x="1212" y="1478"/>
                  </a:cubicBezTo>
                  <a:cubicBezTo>
                    <a:pt x="1135" y="1520"/>
                    <a:pt x="1050" y="1547"/>
                    <a:pt x="962" y="1558"/>
                  </a:cubicBezTo>
                  <a:cubicBezTo>
                    <a:pt x="873" y="1569"/>
                    <a:pt x="785" y="1563"/>
                    <a:pt x="699" y="1541"/>
                  </a:cubicBezTo>
                  <a:cubicBezTo>
                    <a:pt x="609" y="1518"/>
                    <a:pt x="527" y="1477"/>
                    <a:pt x="453" y="1421"/>
                  </a:cubicBezTo>
                  <a:cubicBezTo>
                    <a:pt x="379" y="1365"/>
                    <a:pt x="319" y="1296"/>
                    <a:pt x="273" y="1217"/>
                  </a:cubicBezTo>
                  <a:cubicBezTo>
                    <a:pt x="229" y="1141"/>
                    <a:pt x="201" y="1058"/>
                    <a:pt x="189" y="971"/>
                  </a:cubicBezTo>
                  <a:cubicBezTo>
                    <a:pt x="177" y="883"/>
                    <a:pt x="183" y="796"/>
                    <a:pt x="205" y="712"/>
                  </a:cubicBezTo>
                  <a:cubicBezTo>
                    <a:pt x="228" y="624"/>
                    <a:pt x="268" y="543"/>
                    <a:pt x="325" y="471"/>
                  </a:cubicBezTo>
                  <a:cubicBezTo>
                    <a:pt x="381" y="399"/>
                    <a:pt x="450" y="340"/>
                    <a:pt x="530" y="295"/>
                  </a:cubicBezTo>
                  <a:cubicBezTo>
                    <a:pt x="608" y="253"/>
                    <a:pt x="692" y="225"/>
                    <a:pt x="780" y="215"/>
                  </a:cubicBezTo>
                  <a:cubicBezTo>
                    <a:pt x="869" y="204"/>
                    <a:pt x="957" y="209"/>
                    <a:pt x="1044" y="232"/>
                  </a:cubicBezTo>
                  <a:cubicBezTo>
                    <a:pt x="1133" y="255"/>
                    <a:pt x="1215" y="296"/>
                    <a:pt x="1289" y="352"/>
                  </a:cubicBezTo>
                  <a:cubicBezTo>
                    <a:pt x="1363" y="408"/>
                    <a:pt x="1423" y="476"/>
                    <a:pt x="1469" y="556"/>
                  </a:cubicBezTo>
                  <a:cubicBezTo>
                    <a:pt x="1513" y="632"/>
                    <a:pt x="1541" y="715"/>
                    <a:pt x="1553" y="802"/>
                  </a:cubicBezTo>
                  <a:cubicBezTo>
                    <a:pt x="1565" y="890"/>
                    <a:pt x="1559" y="977"/>
                    <a:pt x="1537" y="1061"/>
                  </a:cubicBezTo>
                  <a:close/>
                </a:path>
              </a:pathLst>
            </a:custGeom>
            <a:solidFill>
              <a:srgbClr val="B1E0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7" name="îšļiďê"/>
            <p:cNvSpPr/>
            <p:nvPr/>
          </p:nvSpPr>
          <p:spPr bwMode="auto">
            <a:xfrm>
              <a:off x="7243545" y="5096911"/>
              <a:ext cx="359881" cy="310086"/>
            </a:xfrm>
            <a:custGeom>
              <a:avLst/>
              <a:gdLst>
                <a:gd name="T0" fmla="*/ 1433 w 1433"/>
                <a:gd name="T1" fmla="*/ 723 h 1234"/>
                <a:gd name="T2" fmla="*/ 1161 w 1433"/>
                <a:gd name="T3" fmla="*/ 234 h 1234"/>
                <a:gd name="T4" fmla="*/ 177 w 1433"/>
                <a:gd name="T5" fmla="*/ 355 h 1234"/>
                <a:gd name="T6" fmla="*/ 62 w 1433"/>
                <a:gd name="T7" fmla="*/ 973 h 1234"/>
                <a:gd name="T8" fmla="*/ 1433 w 1433"/>
                <a:gd name="T9" fmla="*/ 723 h 1234"/>
              </a:gdLst>
              <a:ahLst/>
              <a:cxnLst>
                <a:cxn ang="0">
                  <a:pos x="T0" y="T1"/>
                </a:cxn>
                <a:cxn ang="0">
                  <a:pos x="T2" y="T3"/>
                </a:cxn>
                <a:cxn ang="0">
                  <a:pos x="T4" y="T5"/>
                </a:cxn>
                <a:cxn ang="0">
                  <a:pos x="T6" y="T7"/>
                </a:cxn>
                <a:cxn ang="0">
                  <a:pos x="T8" y="T9"/>
                </a:cxn>
              </a:cxnLst>
              <a:rect l="0" t="0" r="r" b="b"/>
              <a:pathLst>
                <a:path w="1433" h="1234">
                  <a:moveTo>
                    <a:pt x="1433" y="723"/>
                  </a:moveTo>
                  <a:cubicBezTo>
                    <a:pt x="1416" y="537"/>
                    <a:pt x="1323" y="357"/>
                    <a:pt x="1161" y="234"/>
                  </a:cubicBezTo>
                  <a:cubicBezTo>
                    <a:pt x="853" y="0"/>
                    <a:pt x="412" y="54"/>
                    <a:pt x="177" y="355"/>
                  </a:cubicBezTo>
                  <a:cubicBezTo>
                    <a:pt x="34" y="537"/>
                    <a:pt x="0" y="768"/>
                    <a:pt x="62" y="973"/>
                  </a:cubicBezTo>
                  <a:cubicBezTo>
                    <a:pt x="663" y="1234"/>
                    <a:pt x="1159" y="952"/>
                    <a:pt x="1433" y="723"/>
                  </a:cubicBezTo>
                  <a:close/>
                </a:path>
              </a:pathLst>
            </a:custGeom>
            <a:solidFill>
              <a:srgbClr val="A7CDE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8" name="iṡľïḓè"/>
            <p:cNvSpPr/>
            <p:nvPr/>
          </p:nvSpPr>
          <p:spPr bwMode="auto">
            <a:xfrm>
              <a:off x="7259388" y="5277983"/>
              <a:ext cx="348564" cy="209365"/>
            </a:xfrm>
            <a:custGeom>
              <a:avLst/>
              <a:gdLst>
                <a:gd name="T0" fmla="*/ 1371 w 1386"/>
                <a:gd name="T1" fmla="*/ 0 h 835"/>
                <a:gd name="T2" fmla="*/ 0 w 1386"/>
                <a:gd name="T3" fmla="*/ 250 h 835"/>
                <a:gd name="T4" fmla="*/ 246 w 1386"/>
                <a:gd name="T5" fmla="*/ 601 h 835"/>
                <a:gd name="T6" fmla="*/ 1230 w 1386"/>
                <a:gd name="T7" fmla="*/ 480 h 835"/>
                <a:gd name="T8" fmla="*/ 1371 w 1386"/>
                <a:gd name="T9" fmla="*/ 0 h 835"/>
              </a:gdLst>
              <a:ahLst/>
              <a:cxnLst>
                <a:cxn ang="0">
                  <a:pos x="T0" y="T1"/>
                </a:cxn>
                <a:cxn ang="0">
                  <a:pos x="T2" y="T3"/>
                </a:cxn>
                <a:cxn ang="0">
                  <a:pos x="T4" y="T5"/>
                </a:cxn>
                <a:cxn ang="0">
                  <a:pos x="T6" y="T7"/>
                </a:cxn>
                <a:cxn ang="0">
                  <a:pos x="T8" y="T9"/>
                </a:cxn>
              </a:cxnLst>
              <a:rect l="0" t="0" r="r" b="b"/>
              <a:pathLst>
                <a:path w="1386" h="835">
                  <a:moveTo>
                    <a:pt x="1371" y="0"/>
                  </a:moveTo>
                  <a:cubicBezTo>
                    <a:pt x="1097" y="229"/>
                    <a:pt x="601" y="510"/>
                    <a:pt x="0" y="250"/>
                  </a:cubicBezTo>
                  <a:cubicBezTo>
                    <a:pt x="41" y="385"/>
                    <a:pt x="124" y="509"/>
                    <a:pt x="246" y="601"/>
                  </a:cubicBezTo>
                  <a:cubicBezTo>
                    <a:pt x="554" y="835"/>
                    <a:pt x="994" y="781"/>
                    <a:pt x="1230" y="480"/>
                  </a:cubicBezTo>
                  <a:cubicBezTo>
                    <a:pt x="1341" y="338"/>
                    <a:pt x="1386" y="166"/>
                    <a:pt x="1371" y="0"/>
                  </a:cubicBezTo>
                  <a:close/>
                </a:path>
              </a:pathLst>
            </a:custGeom>
            <a:solidFill>
              <a:srgbClr val="94C3E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9" name="îṥḷïďè"/>
            <p:cNvSpPr/>
            <p:nvPr/>
          </p:nvSpPr>
          <p:spPr bwMode="auto">
            <a:xfrm>
              <a:off x="7089633" y="5470372"/>
              <a:ext cx="172019" cy="176545"/>
            </a:xfrm>
            <a:custGeom>
              <a:avLst/>
              <a:gdLst>
                <a:gd name="T0" fmla="*/ 673 w 682"/>
                <a:gd name="T1" fmla="*/ 42 h 706"/>
                <a:gd name="T2" fmla="*/ 673 w 682"/>
                <a:gd name="T3" fmla="*/ 42 h 706"/>
                <a:gd name="T4" fmla="*/ 513 w 682"/>
                <a:gd name="T5" fmla="*/ 46 h 706"/>
                <a:gd name="T6" fmla="*/ 43 w 682"/>
                <a:gd name="T7" fmla="*/ 536 h 706"/>
                <a:gd name="T8" fmla="*/ 49 w 682"/>
                <a:gd name="T9" fmla="*/ 693 h 706"/>
                <a:gd name="T10" fmla="*/ 49 w 682"/>
                <a:gd name="T11" fmla="*/ 693 h 706"/>
                <a:gd name="T12" fmla="*/ 65 w 682"/>
                <a:gd name="T13" fmla="*/ 706 h 706"/>
                <a:gd name="T14" fmla="*/ 682 w 682"/>
                <a:gd name="T15" fmla="*/ 51 h 706"/>
                <a:gd name="T16" fmla="*/ 673 w 682"/>
                <a:gd name="T17" fmla="*/ 42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2" h="706">
                  <a:moveTo>
                    <a:pt x="673" y="42"/>
                  </a:moveTo>
                  <a:cubicBezTo>
                    <a:pt x="673" y="42"/>
                    <a:pt x="673" y="42"/>
                    <a:pt x="673" y="42"/>
                  </a:cubicBezTo>
                  <a:cubicBezTo>
                    <a:pt x="627" y="0"/>
                    <a:pt x="555" y="2"/>
                    <a:pt x="513" y="46"/>
                  </a:cubicBezTo>
                  <a:cubicBezTo>
                    <a:pt x="43" y="536"/>
                    <a:pt x="43" y="536"/>
                    <a:pt x="43" y="536"/>
                  </a:cubicBezTo>
                  <a:cubicBezTo>
                    <a:pt x="0" y="581"/>
                    <a:pt x="3" y="651"/>
                    <a:pt x="49" y="693"/>
                  </a:cubicBezTo>
                  <a:cubicBezTo>
                    <a:pt x="49" y="693"/>
                    <a:pt x="49" y="693"/>
                    <a:pt x="49" y="693"/>
                  </a:cubicBezTo>
                  <a:cubicBezTo>
                    <a:pt x="54" y="698"/>
                    <a:pt x="59" y="702"/>
                    <a:pt x="65" y="706"/>
                  </a:cubicBezTo>
                  <a:cubicBezTo>
                    <a:pt x="682" y="51"/>
                    <a:pt x="682" y="51"/>
                    <a:pt x="682" y="51"/>
                  </a:cubicBezTo>
                  <a:cubicBezTo>
                    <a:pt x="680" y="48"/>
                    <a:pt x="677" y="45"/>
                    <a:pt x="673" y="42"/>
                  </a:cubicBez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0" name="iṩļiḑê"/>
            <p:cNvSpPr/>
            <p:nvPr/>
          </p:nvSpPr>
          <p:spPr bwMode="auto">
            <a:xfrm>
              <a:off x="7106609" y="5482821"/>
              <a:ext cx="164097" cy="170887"/>
            </a:xfrm>
            <a:custGeom>
              <a:avLst/>
              <a:gdLst>
                <a:gd name="T0" fmla="*/ 144 w 654"/>
                <a:gd name="T1" fmla="*/ 638 h 683"/>
                <a:gd name="T2" fmla="*/ 614 w 654"/>
                <a:gd name="T3" fmla="*/ 148 h 683"/>
                <a:gd name="T4" fmla="*/ 617 w 654"/>
                <a:gd name="T5" fmla="*/ 0 h 683"/>
                <a:gd name="T6" fmla="*/ 0 w 654"/>
                <a:gd name="T7" fmla="*/ 655 h 683"/>
                <a:gd name="T8" fmla="*/ 144 w 654"/>
                <a:gd name="T9" fmla="*/ 638 h 683"/>
              </a:gdLst>
              <a:ahLst/>
              <a:cxnLst>
                <a:cxn ang="0">
                  <a:pos x="T0" y="T1"/>
                </a:cxn>
                <a:cxn ang="0">
                  <a:pos x="T2" y="T3"/>
                </a:cxn>
                <a:cxn ang="0">
                  <a:pos x="T4" y="T5"/>
                </a:cxn>
                <a:cxn ang="0">
                  <a:pos x="T6" y="T7"/>
                </a:cxn>
                <a:cxn ang="0">
                  <a:pos x="T8" y="T9"/>
                </a:cxn>
              </a:cxnLst>
              <a:rect l="0" t="0" r="r" b="b"/>
              <a:pathLst>
                <a:path w="654" h="683">
                  <a:moveTo>
                    <a:pt x="144" y="638"/>
                  </a:moveTo>
                  <a:cubicBezTo>
                    <a:pt x="614" y="148"/>
                    <a:pt x="614" y="148"/>
                    <a:pt x="614" y="148"/>
                  </a:cubicBezTo>
                  <a:cubicBezTo>
                    <a:pt x="654" y="107"/>
                    <a:pt x="654" y="43"/>
                    <a:pt x="617" y="0"/>
                  </a:cubicBezTo>
                  <a:cubicBezTo>
                    <a:pt x="0" y="655"/>
                    <a:pt x="0" y="655"/>
                    <a:pt x="0" y="655"/>
                  </a:cubicBezTo>
                  <a:cubicBezTo>
                    <a:pt x="45" y="683"/>
                    <a:pt x="106" y="678"/>
                    <a:pt x="144" y="638"/>
                  </a:cubicBezTo>
                  <a:close/>
                </a:path>
              </a:pathLst>
            </a:custGeom>
            <a:solidFill>
              <a:srgbClr val="14888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1" name="îšliḑè"/>
            <p:cNvSpPr/>
            <p:nvPr/>
          </p:nvSpPr>
          <p:spPr bwMode="auto">
            <a:xfrm>
              <a:off x="7216384" y="5085594"/>
              <a:ext cx="342905" cy="347432"/>
            </a:xfrm>
            <a:custGeom>
              <a:avLst/>
              <a:gdLst>
                <a:gd name="T0" fmla="*/ 272 w 1365"/>
                <a:gd name="T1" fmla="*/ 1215 h 1385"/>
                <a:gd name="T2" fmla="*/ 164 w 1365"/>
                <a:gd name="T3" fmla="*/ 958 h 1385"/>
                <a:gd name="T4" fmla="*/ 151 w 1365"/>
                <a:gd name="T5" fmla="*/ 823 h 1385"/>
                <a:gd name="T6" fmla="*/ 164 w 1365"/>
                <a:gd name="T7" fmla="*/ 689 h 1385"/>
                <a:gd name="T8" fmla="*/ 201 w 1365"/>
                <a:gd name="T9" fmla="*/ 560 h 1385"/>
                <a:gd name="T10" fmla="*/ 264 w 1365"/>
                <a:gd name="T11" fmla="*/ 440 h 1385"/>
                <a:gd name="T12" fmla="*/ 460 w 1365"/>
                <a:gd name="T13" fmla="*/ 244 h 1385"/>
                <a:gd name="T14" fmla="*/ 718 w 1365"/>
                <a:gd name="T15" fmla="*/ 145 h 1385"/>
                <a:gd name="T16" fmla="*/ 852 w 1365"/>
                <a:gd name="T17" fmla="*/ 135 h 1385"/>
                <a:gd name="T18" fmla="*/ 987 w 1365"/>
                <a:gd name="T19" fmla="*/ 151 h 1385"/>
                <a:gd name="T20" fmla="*/ 1113 w 1365"/>
                <a:gd name="T21" fmla="*/ 190 h 1385"/>
                <a:gd name="T22" fmla="*/ 1225 w 1365"/>
                <a:gd name="T23" fmla="*/ 249 h 1385"/>
                <a:gd name="T24" fmla="*/ 1324 w 1365"/>
                <a:gd name="T25" fmla="*/ 326 h 1385"/>
                <a:gd name="T26" fmla="*/ 1365 w 1365"/>
                <a:gd name="T27" fmla="*/ 283 h 1385"/>
                <a:gd name="T28" fmla="*/ 432 w 1365"/>
                <a:gd name="T29" fmla="*/ 201 h 1385"/>
                <a:gd name="T30" fmla="*/ 232 w 1365"/>
                <a:gd name="T31" fmla="*/ 1242 h 1385"/>
                <a:gd name="T32" fmla="*/ 358 w 1365"/>
                <a:gd name="T33" fmla="*/ 1385 h 1385"/>
                <a:gd name="T34" fmla="*/ 390 w 1365"/>
                <a:gd name="T35" fmla="*/ 1349 h 1385"/>
                <a:gd name="T36" fmla="*/ 272 w 1365"/>
                <a:gd name="T37" fmla="*/ 121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5" h="1385">
                  <a:moveTo>
                    <a:pt x="272" y="1215"/>
                  </a:moveTo>
                  <a:cubicBezTo>
                    <a:pt x="219" y="1136"/>
                    <a:pt x="182" y="1050"/>
                    <a:pt x="164" y="958"/>
                  </a:cubicBezTo>
                  <a:cubicBezTo>
                    <a:pt x="155" y="914"/>
                    <a:pt x="151" y="868"/>
                    <a:pt x="151" y="823"/>
                  </a:cubicBezTo>
                  <a:cubicBezTo>
                    <a:pt x="151" y="778"/>
                    <a:pt x="155" y="733"/>
                    <a:pt x="164" y="689"/>
                  </a:cubicBezTo>
                  <a:cubicBezTo>
                    <a:pt x="172" y="645"/>
                    <a:pt x="185" y="602"/>
                    <a:pt x="201" y="560"/>
                  </a:cubicBezTo>
                  <a:cubicBezTo>
                    <a:pt x="218" y="518"/>
                    <a:pt x="239" y="478"/>
                    <a:pt x="264" y="440"/>
                  </a:cubicBezTo>
                  <a:cubicBezTo>
                    <a:pt x="315" y="361"/>
                    <a:pt x="381" y="297"/>
                    <a:pt x="460" y="244"/>
                  </a:cubicBezTo>
                  <a:cubicBezTo>
                    <a:pt x="538" y="191"/>
                    <a:pt x="626" y="164"/>
                    <a:pt x="718" y="145"/>
                  </a:cubicBezTo>
                  <a:cubicBezTo>
                    <a:pt x="762" y="137"/>
                    <a:pt x="807" y="135"/>
                    <a:pt x="852" y="135"/>
                  </a:cubicBezTo>
                  <a:cubicBezTo>
                    <a:pt x="897" y="135"/>
                    <a:pt x="943" y="142"/>
                    <a:pt x="987" y="151"/>
                  </a:cubicBezTo>
                  <a:cubicBezTo>
                    <a:pt x="1031" y="159"/>
                    <a:pt x="1071" y="173"/>
                    <a:pt x="1113" y="190"/>
                  </a:cubicBezTo>
                  <a:cubicBezTo>
                    <a:pt x="1155" y="207"/>
                    <a:pt x="1187" y="225"/>
                    <a:pt x="1225" y="249"/>
                  </a:cubicBezTo>
                  <a:cubicBezTo>
                    <a:pt x="1262" y="273"/>
                    <a:pt x="1293" y="297"/>
                    <a:pt x="1324" y="326"/>
                  </a:cubicBezTo>
                  <a:cubicBezTo>
                    <a:pt x="1365" y="283"/>
                    <a:pt x="1365" y="283"/>
                    <a:pt x="1365" y="283"/>
                  </a:cubicBezTo>
                  <a:cubicBezTo>
                    <a:pt x="1115" y="46"/>
                    <a:pt x="728" y="0"/>
                    <a:pt x="432" y="201"/>
                  </a:cubicBezTo>
                  <a:cubicBezTo>
                    <a:pt x="89" y="434"/>
                    <a:pt x="0" y="899"/>
                    <a:pt x="232" y="1242"/>
                  </a:cubicBezTo>
                  <a:cubicBezTo>
                    <a:pt x="269" y="1296"/>
                    <a:pt x="311" y="1343"/>
                    <a:pt x="358" y="1385"/>
                  </a:cubicBezTo>
                  <a:cubicBezTo>
                    <a:pt x="390" y="1349"/>
                    <a:pt x="390" y="1349"/>
                    <a:pt x="390" y="1349"/>
                  </a:cubicBezTo>
                  <a:cubicBezTo>
                    <a:pt x="345" y="1310"/>
                    <a:pt x="306" y="1265"/>
                    <a:pt x="272" y="1215"/>
                  </a:cubicBezTo>
                  <a:close/>
                </a:path>
              </a:pathLst>
            </a:custGeom>
            <a:solidFill>
              <a:srgbClr val="0097A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2" name="iṣḻïde"/>
            <p:cNvSpPr/>
            <p:nvPr/>
          </p:nvSpPr>
          <p:spPr bwMode="auto">
            <a:xfrm>
              <a:off x="3970666" y="3655124"/>
              <a:ext cx="230867" cy="554533"/>
            </a:xfrm>
            <a:custGeom>
              <a:avLst/>
              <a:gdLst>
                <a:gd name="T0" fmla="*/ 713 w 918"/>
                <a:gd name="T1" fmla="*/ 1177 h 2210"/>
                <a:gd name="T2" fmla="*/ 510 w 918"/>
                <a:gd name="T3" fmla="*/ 110 h 2210"/>
                <a:gd name="T4" fmla="*/ 422 w 918"/>
                <a:gd name="T5" fmla="*/ 133 h 2210"/>
                <a:gd name="T6" fmla="*/ 398 w 918"/>
                <a:gd name="T7" fmla="*/ 0 h 2210"/>
                <a:gd name="T8" fmla="*/ 293 w 918"/>
                <a:gd name="T9" fmla="*/ 168 h 2210"/>
                <a:gd name="T10" fmla="*/ 187 w 918"/>
                <a:gd name="T11" fmla="*/ 290 h 2210"/>
                <a:gd name="T12" fmla="*/ 331 w 918"/>
                <a:gd name="T13" fmla="*/ 999 h 2210"/>
                <a:gd name="T14" fmla="*/ 205 w 918"/>
                <a:gd name="T15" fmla="*/ 1342 h 2210"/>
                <a:gd name="T16" fmla="*/ 166 w 918"/>
                <a:gd name="T17" fmla="*/ 1423 h 2210"/>
                <a:gd name="T18" fmla="*/ 206 w 918"/>
                <a:gd name="T19" fmla="*/ 1423 h 2210"/>
                <a:gd name="T20" fmla="*/ 246 w 918"/>
                <a:gd name="T21" fmla="*/ 1684 h 2210"/>
                <a:gd name="T22" fmla="*/ 200 w 918"/>
                <a:gd name="T23" fmla="*/ 1887 h 2210"/>
                <a:gd name="T24" fmla="*/ 171 w 918"/>
                <a:gd name="T25" fmla="*/ 1946 h 2210"/>
                <a:gd name="T26" fmla="*/ 171 w 918"/>
                <a:gd name="T27" fmla="*/ 2115 h 2210"/>
                <a:gd name="T28" fmla="*/ 714 w 918"/>
                <a:gd name="T29" fmla="*/ 2210 h 2210"/>
                <a:gd name="T30" fmla="*/ 714 w 918"/>
                <a:gd name="T31" fmla="*/ 1495 h 2210"/>
                <a:gd name="T32" fmla="*/ 713 w 918"/>
                <a:gd name="T33" fmla="*/ 117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8" h="2210">
                  <a:moveTo>
                    <a:pt x="713" y="1177"/>
                  </a:moveTo>
                  <a:cubicBezTo>
                    <a:pt x="301" y="856"/>
                    <a:pt x="379" y="415"/>
                    <a:pt x="510" y="110"/>
                  </a:cubicBezTo>
                  <a:cubicBezTo>
                    <a:pt x="459" y="121"/>
                    <a:pt x="422" y="133"/>
                    <a:pt x="422" y="133"/>
                  </a:cubicBezTo>
                  <a:cubicBezTo>
                    <a:pt x="381" y="104"/>
                    <a:pt x="398" y="0"/>
                    <a:pt x="398" y="0"/>
                  </a:cubicBezTo>
                  <a:cubicBezTo>
                    <a:pt x="340" y="29"/>
                    <a:pt x="293" y="168"/>
                    <a:pt x="293" y="168"/>
                  </a:cubicBezTo>
                  <a:cubicBezTo>
                    <a:pt x="211" y="215"/>
                    <a:pt x="187" y="290"/>
                    <a:pt x="187" y="290"/>
                  </a:cubicBezTo>
                  <a:cubicBezTo>
                    <a:pt x="0" y="639"/>
                    <a:pt x="331" y="999"/>
                    <a:pt x="331" y="999"/>
                  </a:cubicBezTo>
                  <a:cubicBezTo>
                    <a:pt x="433" y="1225"/>
                    <a:pt x="205" y="1342"/>
                    <a:pt x="205" y="1342"/>
                  </a:cubicBezTo>
                  <a:cubicBezTo>
                    <a:pt x="135" y="1348"/>
                    <a:pt x="166" y="1423"/>
                    <a:pt x="166" y="1423"/>
                  </a:cubicBezTo>
                  <a:cubicBezTo>
                    <a:pt x="206" y="1423"/>
                    <a:pt x="206" y="1423"/>
                    <a:pt x="206" y="1423"/>
                  </a:cubicBezTo>
                  <a:cubicBezTo>
                    <a:pt x="330" y="1482"/>
                    <a:pt x="392" y="1562"/>
                    <a:pt x="246" y="1684"/>
                  </a:cubicBezTo>
                  <a:cubicBezTo>
                    <a:pt x="100" y="1806"/>
                    <a:pt x="200" y="1887"/>
                    <a:pt x="200" y="1887"/>
                  </a:cubicBezTo>
                  <a:cubicBezTo>
                    <a:pt x="229" y="1940"/>
                    <a:pt x="171" y="1946"/>
                    <a:pt x="171" y="1946"/>
                  </a:cubicBezTo>
                  <a:cubicBezTo>
                    <a:pt x="171" y="2115"/>
                    <a:pt x="171" y="2115"/>
                    <a:pt x="171" y="2115"/>
                  </a:cubicBezTo>
                  <a:cubicBezTo>
                    <a:pt x="375" y="2182"/>
                    <a:pt x="558" y="2207"/>
                    <a:pt x="714" y="2210"/>
                  </a:cubicBezTo>
                  <a:cubicBezTo>
                    <a:pt x="714" y="1495"/>
                    <a:pt x="714" y="1495"/>
                    <a:pt x="714" y="1495"/>
                  </a:cubicBezTo>
                  <a:cubicBezTo>
                    <a:pt x="918" y="1252"/>
                    <a:pt x="713" y="1177"/>
                    <a:pt x="713" y="1177"/>
                  </a:cubicBezTo>
                  <a:close/>
                </a:path>
              </a:pathLst>
            </a:custGeom>
            <a:solidFill>
              <a:srgbClr val="26384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3" name="íšlîḍè"/>
            <p:cNvSpPr/>
            <p:nvPr/>
          </p:nvSpPr>
          <p:spPr bwMode="auto">
            <a:xfrm>
              <a:off x="4044227" y="3677758"/>
              <a:ext cx="269345" cy="533031"/>
            </a:xfrm>
            <a:custGeom>
              <a:avLst/>
              <a:gdLst>
                <a:gd name="T0" fmla="*/ 950 w 1073"/>
                <a:gd name="T1" fmla="*/ 1816 h 2126"/>
                <a:gd name="T2" fmla="*/ 891 w 1073"/>
                <a:gd name="T3" fmla="*/ 1601 h 2126"/>
                <a:gd name="T4" fmla="*/ 826 w 1073"/>
                <a:gd name="T5" fmla="*/ 1549 h 2126"/>
                <a:gd name="T6" fmla="*/ 826 w 1073"/>
                <a:gd name="T7" fmla="*/ 1415 h 2126"/>
                <a:gd name="T8" fmla="*/ 991 w 1073"/>
                <a:gd name="T9" fmla="*/ 1067 h 2126"/>
                <a:gd name="T10" fmla="*/ 457 w 1073"/>
                <a:gd name="T11" fmla="*/ 549 h 2126"/>
                <a:gd name="T12" fmla="*/ 638 w 1073"/>
                <a:gd name="T13" fmla="*/ 370 h 2126"/>
                <a:gd name="T14" fmla="*/ 756 w 1073"/>
                <a:gd name="T15" fmla="*/ 370 h 2126"/>
                <a:gd name="T16" fmla="*/ 937 w 1073"/>
                <a:gd name="T17" fmla="*/ 371 h 2126"/>
                <a:gd name="T18" fmla="*/ 967 w 1073"/>
                <a:gd name="T19" fmla="*/ 295 h 2126"/>
                <a:gd name="T20" fmla="*/ 867 w 1073"/>
                <a:gd name="T21" fmla="*/ 295 h 2126"/>
                <a:gd name="T22" fmla="*/ 861 w 1073"/>
                <a:gd name="T23" fmla="*/ 219 h 2126"/>
                <a:gd name="T24" fmla="*/ 990 w 1073"/>
                <a:gd name="T25" fmla="*/ 213 h 2126"/>
                <a:gd name="T26" fmla="*/ 932 w 1073"/>
                <a:gd name="T27" fmla="*/ 132 h 2126"/>
                <a:gd name="T28" fmla="*/ 890 w 1073"/>
                <a:gd name="T29" fmla="*/ 39 h 2126"/>
                <a:gd name="T30" fmla="*/ 750 w 1073"/>
                <a:gd name="T31" fmla="*/ 39 h 2126"/>
                <a:gd name="T32" fmla="*/ 703 w 1073"/>
                <a:gd name="T33" fmla="*/ 73 h 2126"/>
                <a:gd name="T34" fmla="*/ 433 w 1073"/>
                <a:gd name="T35" fmla="*/ 62 h 2126"/>
                <a:gd name="T36" fmla="*/ 404 w 1073"/>
                <a:gd name="T37" fmla="*/ 15 h 2126"/>
                <a:gd name="T38" fmla="*/ 211 w 1073"/>
                <a:gd name="T39" fmla="*/ 21 h 2126"/>
                <a:gd name="T40" fmla="*/ 413 w 1073"/>
                <a:gd name="T41" fmla="*/ 1088 h 2126"/>
                <a:gd name="T42" fmla="*/ 411 w 1073"/>
                <a:gd name="T43" fmla="*/ 1406 h 2126"/>
                <a:gd name="T44" fmla="*/ 411 w 1073"/>
                <a:gd name="T45" fmla="*/ 2121 h 2126"/>
                <a:gd name="T46" fmla="*/ 986 w 1073"/>
                <a:gd name="T47" fmla="*/ 2002 h 2126"/>
                <a:gd name="T48" fmla="*/ 986 w 1073"/>
                <a:gd name="T49" fmla="*/ 1868 h 2126"/>
                <a:gd name="T50" fmla="*/ 950 w 1073"/>
                <a:gd name="T51" fmla="*/ 1816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73" h="2126">
                  <a:moveTo>
                    <a:pt x="950" y="1816"/>
                  </a:moveTo>
                  <a:cubicBezTo>
                    <a:pt x="1073" y="1694"/>
                    <a:pt x="891" y="1601"/>
                    <a:pt x="891" y="1601"/>
                  </a:cubicBezTo>
                  <a:cubicBezTo>
                    <a:pt x="826" y="1549"/>
                    <a:pt x="826" y="1549"/>
                    <a:pt x="826" y="1549"/>
                  </a:cubicBezTo>
                  <a:cubicBezTo>
                    <a:pt x="773" y="1502"/>
                    <a:pt x="826" y="1415"/>
                    <a:pt x="826" y="1415"/>
                  </a:cubicBezTo>
                  <a:cubicBezTo>
                    <a:pt x="826" y="1415"/>
                    <a:pt x="1031" y="1270"/>
                    <a:pt x="991" y="1067"/>
                  </a:cubicBezTo>
                  <a:cubicBezTo>
                    <a:pt x="952" y="863"/>
                    <a:pt x="457" y="549"/>
                    <a:pt x="457" y="549"/>
                  </a:cubicBezTo>
                  <a:cubicBezTo>
                    <a:pt x="644" y="584"/>
                    <a:pt x="638" y="370"/>
                    <a:pt x="638" y="370"/>
                  </a:cubicBezTo>
                  <a:cubicBezTo>
                    <a:pt x="756" y="370"/>
                    <a:pt x="756" y="370"/>
                    <a:pt x="756" y="370"/>
                  </a:cubicBezTo>
                  <a:cubicBezTo>
                    <a:pt x="861" y="460"/>
                    <a:pt x="937" y="371"/>
                    <a:pt x="937" y="371"/>
                  </a:cubicBezTo>
                  <a:cubicBezTo>
                    <a:pt x="996" y="371"/>
                    <a:pt x="967" y="295"/>
                    <a:pt x="967" y="295"/>
                  </a:cubicBezTo>
                  <a:cubicBezTo>
                    <a:pt x="867" y="295"/>
                    <a:pt x="867" y="295"/>
                    <a:pt x="867" y="295"/>
                  </a:cubicBezTo>
                  <a:cubicBezTo>
                    <a:pt x="791" y="263"/>
                    <a:pt x="861" y="219"/>
                    <a:pt x="861" y="219"/>
                  </a:cubicBezTo>
                  <a:cubicBezTo>
                    <a:pt x="990" y="213"/>
                    <a:pt x="990" y="213"/>
                    <a:pt x="990" y="213"/>
                  </a:cubicBezTo>
                  <a:cubicBezTo>
                    <a:pt x="1002" y="161"/>
                    <a:pt x="932" y="132"/>
                    <a:pt x="932" y="132"/>
                  </a:cubicBezTo>
                  <a:cubicBezTo>
                    <a:pt x="937" y="103"/>
                    <a:pt x="890" y="39"/>
                    <a:pt x="890" y="39"/>
                  </a:cubicBezTo>
                  <a:cubicBezTo>
                    <a:pt x="803" y="10"/>
                    <a:pt x="750" y="39"/>
                    <a:pt x="750" y="39"/>
                  </a:cubicBezTo>
                  <a:cubicBezTo>
                    <a:pt x="703" y="73"/>
                    <a:pt x="703" y="73"/>
                    <a:pt x="703" y="73"/>
                  </a:cubicBezTo>
                  <a:cubicBezTo>
                    <a:pt x="433" y="62"/>
                    <a:pt x="433" y="62"/>
                    <a:pt x="433" y="62"/>
                  </a:cubicBezTo>
                  <a:cubicBezTo>
                    <a:pt x="404" y="15"/>
                    <a:pt x="404" y="15"/>
                    <a:pt x="404" y="15"/>
                  </a:cubicBezTo>
                  <a:cubicBezTo>
                    <a:pt x="345" y="0"/>
                    <a:pt x="269" y="9"/>
                    <a:pt x="211" y="21"/>
                  </a:cubicBezTo>
                  <a:cubicBezTo>
                    <a:pt x="80" y="326"/>
                    <a:pt x="0" y="767"/>
                    <a:pt x="413" y="1088"/>
                  </a:cubicBezTo>
                  <a:cubicBezTo>
                    <a:pt x="413" y="1088"/>
                    <a:pt x="615" y="1163"/>
                    <a:pt x="411" y="1406"/>
                  </a:cubicBezTo>
                  <a:cubicBezTo>
                    <a:pt x="411" y="2121"/>
                    <a:pt x="411" y="2121"/>
                    <a:pt x="411" y="2121"/>
                  </a:cubicBezTo>
                  <a:cubicBezTo>
                    <a:pt x="782" y="2126"/>
                    <a:pt x="986" y="2002"/>
                    <a:pt x="986" y="2002"/>
                  </a:cubicBezTo>
                  <a:cubicBezTo>
                    <a:pt x="986" y="1868"/>
                    <a:pt x="986" y="1868"/>
                    <a:pt x="986" y="1868"/>
                  </a:cubicBezTo>
                  <a:cubicBezTo>
                    <a:pt x="868" y="1856"/>
                    <a:pt x="950" y="1816"/>
                    <a:pt x="950" y="1816"/>
                  </a:cubicBezTo>
                  <a:close/>
                </a:path>
              </a:pathLst>
            </a:custGeom>
            <a:solidFill>
              <a:srgbClr val="1B273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4" name="îṧḷïḍè"/>
            <p:cNvSpPr/>
            <p:nvPr/>
          </p:nvSpPr>
          <p:spPr bwMode="auto">
            <a:xfrm>
              <a:off x="4384868" y="5009770"/>
              <a:ext cx="520582" cy="89404"/>
            </a:xfrm>
            <a:custGeom>
              <a:avLst/>
              <a:gdLst>
                <a:gd name="T0" fmla="*/ 2069 w 2069"/>
                <a:gd name="T1" fmla="*/ 57 h 357"/>
                <a:gd name="T2" fmla="*/ 2012 w 2069"/>
                <a:gd name="T3" fmla="*/ 0 h 357"/>
                <a:gd name="T4" fmla="*/ 58 w 2069"/>
                <a:gd name="T5" fmla="*/ 3 h 357"/>
                <a:gd name="T6" fmla="*/ 0 w 2069"/>
                <a:gd name="T7" fmla="*/ 61 h 357"/>
                <a:gd name="T8" fmla="*/ 1 w 2069"/>
                <a:gd name="T9" fmla="*/ 357 h 357"/>
                <a:gd name="T10" fmla="*/ 2069 w 2069"/>
                <a:gd name="T11" fmla="*/ 353 h 357"/>
                <a:gd name="T12" fmla="*/ 2069 w 2069"/>
                <a:gd name="T13" fmla="*/ 57 h 357"/>
              </a:gdLst>
              <a:ahLst/>
              <a:cxnLst>
                <a:cxn ang="0">
                  <a:pos x="T0" y="T1"/>
                </a:cxn>
                <a:cxn ang="0">
                  <a:pos x="T2" y="T3"/>
                </a:cxn>
                <a:cxn ang="0">
                  <a:pos x="T4" y="T5"/>
                </a:cxn>
                <a:cxn ang="0">
                  <a:pos x="T6" y="T7"/>
                </a:cxn>
                <a:cxn ang="0">
                  <a:pos x="T8" y="T9"/>
                </a:cxn>
                <a:cxn ang="0">
                  <a:pos x="T10" y="T11"/>
                </a:cxn>
                <a:cxn ang="0">
                  <a:pos x="T12" y="T13"/>
                </a:cxn>
              </a:cxnLst>
              <a:rect l="0" t="0" r="r" b="b"/>
              <a:pathLst>
                <a:path w="2069" h="357">
                  <a:moveTo>
                    <a:pt x="2069" y="57"/>
                  </a:moveTo>
                  <a:cubicBezTo>
                    <a:pt x="2069" y="25"/>
                    <a:pt x="2044" y="0"/>
                    <a:pt x="2012" y="0"/>
                  </a:cubicBezTo>
                  <a:cubicBezTo>
                    <a:pt x="58" y="3"/>
                    <a:pt x="58" y="3"/>
                    <a:pt x="58" y="3"/>
                  </a:cubicBezTo>
                  <a:cubicBezTo>
                    <a:pt x="26" y="3"/>
                    <a:pt x="0" y="29"/>
                    <a:pt x="0" y="61"/>
                  </a:cubicBezTo>
                  <a:cubicBezTo>
                    <a:pt x="1" y="357"/>
                    <a:pt x="1" y="357"/>
                    <a:pt x="1" y="357"/>
                  </a:cubicBezTo>
                  <a:cubicBezTo>
                    <a:pt x="2069" y="353"/>
                    <a:pt x="2069" y="353"/>
                    <a:pt x="2069" y="353"/>
                  </a:cubicBezTo>
                  <a:lnTo>
                    <a:pt x="2069" y="57"/>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5" name="iśḻîḋé"/>
            <p:cNvSpPr/>
            <p:nvPr/>
          </p:nvSpPr>
          <p:spPr bwMode="auto">
            <a:xfrm>
              <a:off x="4386000" y="5098043"/>
              <a:ext cx="519451" cy="275003"/>
            </a:xfrm>
            <a:custGeom>
              <a:avLst/>
              <a:gdLst>
                <a:gd name="T0" fmla="*/ 0 w 2070"/>
                <a:gd name="T1" fmla="*/ 4 h 1095"/>
                <a:gd name="T2" fmla="*/ 2 w 2070"/>
                <a:gd name="T3" fmla="*/ 1037 h 1095"/>
                <a:gd name="T4" fmla="*/ 59 w 2070"/>
                <a:gd name="T5" fmla="*/ 1095 h 1095"/>
                <a:gd name="T6" fmla="*/ 2014 w 2070"/>
                <a:gd name="T7" fmla="*/ 1092 h 1095"/>
                <a:gd name="T8" fmla="*/ 2070 w 2070"/>
                <a:gd name="T9" fmla="*/ 1033 h 1095"/>
                <a:gd name="T10" fmla="*/ 2068 w 2070"/>
                <a:gd name="T11" fmla="*/ 0 h 1095"/>
                <a:gd name="T12" fmla="*/ 0 w 2070"/>
                <a:gd name="T13" fmla="*/ 4 h 1095"/>
              </a:gdLst>
              <a:ahLst/>
              <a:cxnLst>
                <a:cxn ang="0">
                  <a:pos x="T0" y="T1"/>
                </a:cxn>
                <a:cxn ang="0">
                  <a:pos x="T2" y="T3"/>
                </a:cxn>
                <a:cxn ang="0">
                  <a:pos x="T4" y="T5"/>
                </a:cxn>
                <a:cxn ang="0">
                  <a:pos x="T6" y="T7"/>
                </a:cxn>
                <a:cxn ang="0">
                  <a:pos x="T8" y="T9"/>
                </a:cxn>
                <a:cxn ang="0">
                  <a:pos x="T10" y="T11"/>
                </a:cxn>
                <a:cxn ang="0">
                  <a:pos x="T12" y="T13"/>
                </a:cxn>
              </a:cxnLst>
              <a:rect l="0" t="0" r="r" b="b"/>
              <a:pathLst>
                <a:path w="2070" h="1095">
                  <a:moveTo>
                    <a:pt x="0" y="4"/>
                  </a:moveTo>
                  <a:cubicBezTo>
                    <a:pt x="2" y="1037"/>
                    <a:pt x="2" y="1037"/>
                    <a:pt x="2" y="1037"/>
                  </a:cubicBezTo>
                  <a:cubicBezTo>
                    <a:pt x="2" y="1069"/>
                    <a:pt x="27" y="1095"/>
                    <a:pt x="59" y="1095"/>
                  </a:cubicBezTo>
                  <a:cubicBezTo>
                    <a:pt x="2014" y="1092"/>
                    <a:pt x="2014" y="1092"/>
                    <a:pt x="2014" y="1092"/>
                  </a:cubicBezTo>
                  <a:cubicBezTo>
                    <a:pt x="2045" y="1092"/>
                    <a:pt x="2070" y="1065"/>
                    <a:pt x="2070" y="1033"/>
                  </a:cubicBezTo>
                  <a:cubicBezTo>
                    <a:pt x="2068" y="0"/>
                    <a:pt x="2068" y="0"/>
                    <a:pt x="2068" y="0"/>
                  </a:cubicBezTo>
                  <a:lnTo>
                    <a:pt x="0" y="4"/>
                  </a:lnTo>
                  <a:close/>
                </a:path>
              </a:pathLst>
            </a:custGeom>
            <a:solidFill>
              <a:srgbClr val="F2F2F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6" name="íṩlîḍe"/>
            <p:cNvSpPr/>
            <p:nvPr/>
          </p:nvSpPr>
          <p:spPr bwMode="auto">
            <a:xfrm>
              <a:off x="4414293" y="5118413"/>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27" name="îsḷïḓe"/>
            <p:cNvSpPr/>
            <p:nvPr/>
          </p:nvSpPr>
          <p:spPr bwMode="auto">
            <a:xfrm>
              <a:off x="4472009" y="5118413"/>
              <a:ext cx="44136"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28" name="îŝľîḑe"/>
            <p:cNvSpPr/>
            <p:nvPr/>
          </p:nvSpPr>
          <p:spPr bwMode="auto">
            <a:xfrm>
              <a:off x="4585180" y="5118413"/>
              <a:ext cx="45268" cy="45268"/>
            </a:xfrm>
            <a:custGeom>
              <a:avLst/>
              <a:gdLst>
                <a:gd name="T0" fmla="*/ 40 w 40"/>
                <a:gd name="T1" fmla="*/ 39 h 40"/>
                <a:gd name="T2" fmla="*/ 0 w 40"/>
                <a:gd name="T3" fmla="*/ 40 h 40"/>
                <a:gd name="T4" fmla="*/ 0 w 40"/>
                <a:gd name="T5" fmla="*/ 0 h 40"/>
                <a:gd name="T6" fmla="*/ 40 w 40"/>
                <a:gd name="T7" fmla="*/ 0 h 40"/>
                <a:gd name="T8" fmla="*/ 40 w 40"/>
                <a:gd name="T9" fmla="*/ 39 h 40"/>
              </a:gdLst>
              <a:ahLst/>
              <a:cxnLst>
                <a:cxn ang="0">
                  <a:pos x="T0" y="T1"/>
                </a:cxn>
                <a:cxn ang="0">
                  <a:pos x="T2" y="T3"/>
                </a:cxn>
                <a:cxn ang="0">
                  <a:pos x="T4" y="T5"/>
                </a:cxn>
                <a:cxn ang="0">
                  <a:pos x="T6" y="T7"/>
                </a:cxn>
                <a:cxn ang="0">
                  <a:pos x="T8" y="T9"/>
                </a:cxn>
              </a:cxnLst>
              <a:rect l="0" t="0" r="r" b="b"/>
              <a:pathLst>
                <a:path w="40" h="40">
                  <a:moveTo>
                    <a:pt x="40" y="39"/>
                  </a:moveTo>
                  <a:lnTo>
                    <a:pt x="0" y="40"/>
                  </a:lnTo>
                  <a:lnTo>
                    <a:pt x="0" y="0"/>
                  </a:lnTo>
                  <a:lnTo>
                    <a:pt x="40" y="0"/>
                  </a:lnTo>
                  <a:lnTo>
                    <a:pt x="40" y="39"/>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9" name="iṡ1iḑê"/>
            <p:cNvSpPr/>
            <p:nvPr/>
          </p:nvSpPr>
          <p:spPr bwMode="auto">
            <a:xfrm>
              <a:off x="4527463" y="5118413"/>
              <a:ext cx="46400"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30" name="iŝľîďè"/>
            <p:cNvSpPr/>
            <p:nvPr/>
          </p:nvSpPr>
          <p:spPr bwMode="auto">
            <a:xfrm>
              <a:off x="4644028" y="5118413"/>
              <a:ext cx="45268"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31" name="îṡľiḍé"/>
            <p:cNvSpPr/>
            <p:nvPr/>
          </p:nvSpPr>
          <p:spPr bwMode="auto">
            <a:xfrm>
              <a:off x="4701745" y="5118413"/>
              <a:ext cx="46400" cy="44136"/>
            </a:xfrm>
            <a:custGeom>
              <a:avLst/>
              <a:gdLst>
                <a:gd name="T0" fmla="*/ 41 w 41"/>
                <a:gd name="T1" fmla="*/ 39 h 39"/>
                <a:gd name="T2" fmla="*/ 1 w 41"/>
                <a:gd name="T3" fmla="*/ 39 h 39"/>
                <a:gd name="T4" fmla="*/ 0 w 41"/>
                <a:gd name="T5" fmla="*/ 0 h 39"/>
                <a:gd name="T6" fmla="*/ 41 w 41"/>
                <a:gd name="T7" fmla="*/ 0 h 39"/>
                <a:gd name="T8" fmla="*/ 41 w 41"/>
                <a:gd name="T9" fmla="*/ 39 h 39"/>
              </a:gdLst>
              <a:ahLst/>
              <a:cxnLst>
                <a:cxn ang="0">
                  <a:pos x="T0" y="T1"/>
                </a:cxn>
                <a:cxn ang="0">
                  <a:pos x="T2" y="T3"/>
                </a:cxn>
                <a:cxn ang="0">
                  <a:pos x="T4" y="T5"/>
                </a:cxn>
                <a:cxn ang="0">
                  <a:pos x="T6" y="T7"/>
                </a:cxn>
                <a:cxn ang="0">
                  <a:pos x="T8" y="T9"/>
                </a:cxn>
              </a:cxnLst>
              <a:rect l="0" t="0" r="r" b="b"/>
              <a:pathLst>
                <a:path w="41" h="39">
                  <a:moveTo>
                    <a:pt x="41" y="39"/>
                  </a:moveTo>
                  <a:lnTo>
                    <a:pt x="1" y="39"/>
                  </a:lnTo>
                  <a:lnTo>
                    <a:pt x="0" y="0"/>
                  </a:lnTo>
                  <a:lnTo>
                    <a:pt x="41" y="0"/>
                  </a:lnTo>
                  <a:lnTo>
                    <a:pt x="41" y="39"/>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2" name="ïŝľídè"/>
            <p:cNvSpPr/>
            <p:nvPr/>
          </p:nvSpPr>
          <p:spPr bwMode="auto">
            <a:xfrm>
              <a:off x="4814915" y="5117282"/>
              <a:ext cx="46400" cy="45268"/>
            </a:xfrm>
            <a:custGeom>
              <a:avLst/>
              <a:gdLst>
                <a:gd name="T0" fmla="*/ 41 w 41"/>
                <a:gd name="T1" fmla="*/ 40 h 40"/>
                <a:gd name="T2" fmla="*/ 0 w 41"/>
                <a:gd name="T3" fmla="*/ 40 h 40"/>
                <a:gd name="T4" fmla="*/ 0 w 41"/>
                <a:gd name="T5" fmla="*/ 1 h 40"/>
                <a:gd name="T6" fmla="*/ 41 w 41"/>
                <a:gd name="T7" fmla="*/ 0 h 40"/>
                <a:gd name="T8" fmla="*/ 41 w 41"/>
                <a:gd name="T9" fmla="*/ 40 h 40"/>
              </a:gdLst>
              <a:ahLst/>
              <a:cxnLst>
                <a:cxn ang="0">
                  <a:pos x="T0" y="T1"/>
                </a:cxn>
                <a:cxn ang="0">
                  <a:pos x="T2" y="T3"/>
                </a:cxn>
                <a:cxn ang="0">
                  <a:pos x="T4" y="T5"/>
                </a:cxn>
                <a:cxn ang="0">
                  <a:pos x="T6" y="T7"/>
                </a:cxn>
                <a:cxn ang="0">
                  <a:pos x="T8" y="T9"/>
                </a:cxn>
              </a:cxnLst>
              <a:rect l="0" t="0" r="r" b="b"/>
              <a:pathLst>
                <a:path w="41" h="40">
                  <a:moveTo>
                    <a:pt x="41" y="40"/>
                  </a:moveTo>
                  <a:lnTo>
                    <a:pt x="0" y="40"/>
                  </a:lnTo>
                  <a:lnTo>
                    <a:pt x="0" y="1"/>
                  </a:lnTo>
                  <a:lnTo>
                    <a:pt x="41" y="0"/>
                  </a:lnTo>
                  <a:lnTo>
                    <a:pt x="41"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3" name="ïŝ1ïḍé"/>
            <p:cNvSpPr/>
            <p:nvPr/>
          </p:nvSpPr>
          <p:spPr bwMode="auto">
            <a:xfrm>
              <a:off x="4758330" y="5118413"/>
              <a:ext cx="45268" cy="44136"/>
            </a:xfrm>
            <a:custGeom>
              <a:avLst/>
              <a:gdLst>
                <a:gd name="T0" fmla="*/ 40 w 40"/>
                <a:gd name="T1" fmla="*/ 39 h 39"/>
                <a:gd name="T2" fmla="*/ 1 w 40"/>
                <a:gd name="T3" fmla="*/ 39 h 39"/>
                <a:gd name="T4" fmla="*/ 0 w 40"/>
                <a:gd name="T5" fmla="*/ 0 h 39"/>
                <a:gd name="T6" fmla="*/ 40 w 40"/>
                <a:gd name="T7" fmla="*/ 0 h 39"/>
                <a:gd name="T8" fmla="*/ 40 w 40"/>
                <a:gd name="T9" fmla="*/ 39 h 39"/>
              </a:gdLst>
              <a:ahLst/>
              <a:cxnLst>
                <a:cxn ang="0">
                  <a:pos x="T0" y="T1"/>
                </a:cxn>
                <a:cxn ang="0">
                  <a:pos x="T2" y="T3"/>
                </a:cxn>
                <a:cxn ang="0">
                  <a:pos x="T4" y="T5"/>
                </a:cxn>
                <a:cxn ang="0">
                  <a:pos x="T6" y="T7"/>
                </a:cxn>
                <a:cxn ang="0">
                  <a:pos x="T8" y="T9"/>
                </a:cxn>
              </a:cxnLst>
              <a:rect l="0" t="0" r="r" b="b"/>
              <a:pathLst>
                <a:path w="40" h="39">
                  <a:moveTo>
                    <a:pt x="40" y="39"/>
                  </a:moveTo>
                  <a:lnTo>
                    <a:pt x="1" y="39"/>
                  </a:lnTo>
                  <a:lnTo>
                    <a:pt x="0" y="0"/>
                  </a:lnTo>
                  <a:lnTo>
                    <a:pt x="40" y="0"/>
                  </a:lnTo>
                  <a:lnTo>
                    <a:pt x="40" y="39"/>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4" name="iṣḷïḍê"/>
            <p:cNvSpPr/>
            <p:nvPr/>
          </p:nvSpPr>
          <p:spPr bwMode="auto">
            <a:xfrm>
              <a:off x="4414293" y="5178393"/>
              <a:ext cx="45268" cy="45268"/>
            </a:xfrm>
            <a:custGeom>
              <a:avLst/>
              <a:gdLst>
                <a:gd name="T0" fmla="*/ 40 w 40"/>
                <a:gd name="T1" fmla="*/ 40 h 40"/>
                <a:gd name="T2" fmla="*/ 1 w 40"/>
                <a:gd name="T3" fmla="*/ 40 h 40"/>
                <a:gd name="T4" fmla="*/ 0 w 40"/>
                <a:gd name="T5" fmla="*/ 0 h 40"/>
                <a:gd name="T6" fmla="*/ 40 w 40"/>
                <a:gd name="T7" fmla="*/ 0 h 40"/>
                <a:gd name="T8" fmla="*/ 40 w 40"/>
                <a:gd name="T9" fmla="*/ 40 h 40"/>
              </a:gdLst>
              <a:ahLst/>
              <a:cxnLst>
                <a:cxn ang="0">
                  <a:pos x="T0" y="T1"/>
                </a:cxn>
                <a:cxn ang="0">
                  <a:pos x="T2" y="T3"/>
                </a:cxn>
                <a:cxn ang="0">
                  <a:pos x="T4" y="T5"/>
                </a:cxn>
                <a:cxn ang="0">
                  <a:pos x="T6" y="T7"/>
                </a:cxn>
                <a:cxn ang="0">
                  <a:pos x="T8" y="T9"/>
                </a:cxn>
              </a:cxnLst>
              <a:rect l="0" t="0" r="r" b="b"/>
              <a:pathLst>
                <a:path w="40" h="40">
                  <a:moveTo>
                    <a:pt x="40" y="40"/>
                  </a:moveTo>
                  <a:lnTo>
                    <a:pt x="1" y="40"/>
                  </a:lnTo>
                  <a:lnTo>
                    <a:pt x="0" y="0"/>
                  </a:lnTo>
                  <a:lnTo>
                    <a:pt x="40" y="0"/>
                  </a:lnTo>
                  <a:lnTo>
                    <a:pt x="40"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5" name="îṡḻîḑé"/>
            <p:cNvSpPr/>
            <p:nvPr/>
          </p:nvSpPr>
          <p:spPr bwMode="auto">
            <a:xfrm>
              <a:off x="4472009" y="5178393"/>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36" name="îṧlíḍè"/>
            <p:cNvSpPr/>
            <p:nvPr/>
          </p:nvSpPr>
          <p:spPr bwMode="auto">
            <a:xfrm>
              <a:off x="4585180" y="5178393"/>
              <a:ext cx="45268" cy="45268"/>
            </a:xfrm>
            <a:custGeom>
              <a:avLst/>
              <a:gdLst>
                <a:gd name="T0" fmla="*/ 40 w 40"/>
                <a:gd name="T1" fmla="*/ 39 h 40"/>
                <a:gd name="T2" fmla="*/ 0 w 40"/>
                <a:gd name="T3" fmla="*/ 40 h 40"/>
                <a:gd name="T4" fmla="*/ 0 w 40"/>
                <a:gd name="T5" fmla="*/ 0 h 40"/>
                <a:gd name="T6" fmla="*/ 40 w 40"/>
                <a:gd name="T7" fmla="*/ 0 h 40"/>
                <a:gd name="T8" fmla="*/ 40 w 40"/>
                <a:gd name="T9" fmla="*/ 39 h 40"/>
              </a:gdLst>
              <a:ahLst/>
              <a:cxnLst>
                <a:cxn ang="0">
                  <a:pos x="T0" y="T1"/>
                </a:cxn>
                <a:cxn ang="0">
                  <a:pos x="T2" y="T3"/>
                </a:cxn>
                <a:cxn ang="0">
                  <a:pos x="T4" y="T5"/>
                </a:cxn>
                <a:cxn ang="0">
                  <a:pos x="T6" y="T7"/>
                </a:cxn>
                <a:cxn ang="0">
                  <a:pos x="T8" y="T9"/>
                </a:cxn>
              </a:cxnLst>
              <a:rect l="0" t="0" r="r" b="b"/>
              <a:pathLst>
                <a:path w="40" h="40">
                  <a:moveTo>
                    <a:pt x="40" y="39"/>
                  </a:moveTo>
                  <a:lnTo>
                    <a:pt x="0" y="40"/>
                  </a:lnTo>
                  <a:lnTo>
                    <a:pt x="0" y="0"/>
                  </a:lnTo>
                  <a:lnTo>
                    <a:pt x="40" y="0"/>
                  </a:lnTo>
                  <a:lnTo>
                    <a:pt x="40" y="39"/>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7" name="îṡľïḓê"/>
            <p:cNvSpPr/>
            <p:nvPr/>
          </p:nvSpPr>
          <p:spPr bwMode="auto">
            <a:xfrm>
              <a:off x="4527463" y="5178393"/>
              <a:ext cx="46400" cy="45268"/>
            </a:xfrm>
            <a:prstGeom prst="rect">
              <a:avLst/>
            </a:prstGeom>
            <a:solidFill>
              <a:srgbClr val="1BA7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38" name="îšlïḋê"/>
            <p:cNvSpPr/>
            <p:nvPr/>
          </p:nvSpPr>
          <p:spPr bwMode="auto">
            <a:xfrm>
              <a:off x="4644028" y="5178393"/>
              <a:ext cx="45268"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39" name="ï$lïḑè"/>
            <p:cNvSpPr/>
            <p:nvPr/>
          </p:nvSpPr>
          <p:spPr bwMode="auto">
            <a:xfrm>
              <a:off x="4702876" y="5178393"/>
              <a:ext cx="45268"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0" name="îŝḻîḑe"/>
            <p:cNvSpPr/>
            <p:nvPr/>
          </p:nvSpPr>
          <p:spPr bwMode="auto">
            <a:xfrm>
              <a:off x="4814915" y="5177262"/>
              <a:ext cx="46400" cy="45268"/>
            </a:xfrm>
            <a:custGeom>
              <a:avLst/>
              <a:gdLst>
                <a:gd name="T0" fmla="*/ 41 w 41"/>
                <a:gd name="T1" fmla="*/ 40 h 40"/>
                <a:gd name="T2" fmla="*/ 0 w 41"/>
                <a:gd name="T3" fmla="*/ 40 h 40"/>
                <a:gd name="T4" fmla="*/ 0 w 41"/>
                <a:gd name="T5" fmla="*/ 1 h 40"/>
                <a:gd name="T6" fmla="*/ 41 w 41"/>
                <a:gd name="T7" fmla="*/ 0 h 40"/>
                <a:gd name="T8" fmla="*/ 41 w 41"/>
                <a:gd name="T9" fmla="*/ 40 h 40"/>
              </a:gdLst>
              <a:ahLst/>
              <a:cxnLst>
                <a:cxn ang="0">
                  <a:pos x="T0" y="T1"/>
                </a:cxn>
                <a:cxn ang="0">
                  <a:pos x="T2" y="T3"/>
                </a:cxn>
                <a:cxn ang="0">
                  <a:pos x="T4" y="T5"/>
                </a:cxn>
                <a:cxn ang="0">
                  <a:pos x="T6" y="T7"/>
                </a:cxn>
                <a:cxn ang="0">
                  <a:pos x="T8" y="T9"/>
                </a:cxn>
              </a:cxnLst>
              <a:rect l="0" t="0" r="r" b="b"/>
              <a:pathLst>
                <a:path w="41" h="40">
                  <a:moveTo>
                    <a:pt x="41" y="40"/>
                  </a:moveTo>
                  <a:lnTo>
                    <a:pt x="0" y="40"/>
                  </a:lnTo>
                  <a:lnTo>
                    <a:pt x="0" y="1"/>
                  </a:lnTo>
                  <a:lnTo>
                    <a:pt x="41" y="0"/>
                  </a:lnTo>
                  <a:lnTo>
                    <a:pt x="41"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1" name="îṡ1îḓè"/>
            <p:cNvSpPr/>
            <p:nvPr/>
          </p:nvSpPr>
          <p:spPr bwMode="auto">
            <a:xfrm>
              <a:off x="4759461" y="5178393"/>
              <a:ext cx="44136"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2" name="iṡlîḋe"/>
            <p:cNvSpPr/>
            <p:nvPr/>
          </p:nvSpPr>
          <p:spPr bwMode="auto">
            <a:xfrm>
              <a:off x="4415424" y="5236110"/>
              <a:ext cx="44136" cy="45268"/>
            </a:xfrm>
            <a:custGeom>
              <a:avLst/>
              <a:gdLst>
                <a:gd name="T0" fmla="*/ 39 w 39"/>
                <a:gd name="T1" fmla="*/ 39 h 40"/>
                <a:gd name="T2" fmla="*/ 0 w 39"/>
                <a:gd name="T3" fmla="*/ 40 h 40"/>
                <a:gd name="T4" fmla="*/ 0 w 39"/>
                <a:gd name="T5" fmla="*/ 0 h 40"/>
                <a:gd name="T6" fmla="*/ 39 w 39"/>
                <a:gd name="T7" fmla="*/ 0 h 40"/>
                <a:gd name="T8" fmla="*/ 39 w 39"/>
                <a:gd name="T9" fmla="*/ 39 h 40"/>
              </a:gdLst>
              <a:ahLst/>
              <a:cxnLst>
                <a:cxn ang="0">
                  <a:pos x="T0" y="T1"/>
                </a:cxn>
                <a:cxn ang="0">
                  <a:pos x="T2" y="T3"/>
                </a:cxn>
                <a:cxn ang="0">
                  <a:pos x="T4" y="T5"/>
                </a:cxn>
                <a:cxn ang="0">
                  <a:pos x="T6" y="T7"/>
                </a:cxn>
                <a:cxn ang="0">
                  <a:pos x="T8" y="T9"/>
                </a:cxn>
              </a:cxnLst>
              <a:rect l="0" t="0" r="r" b="b"/>
              <a:pathLst>
                <a:path w="39" h="40">
                  <a:moveTo>
                    <a:pt x="39" y="39"/>
                  </a:moveTo>
                  <a:lnTo>
                    <a:pt x="0" y="40"/>
                  </a:lnTo>
                  <a:lnTo>
                    <a:pt x="0" y="0"/>
                  </a:lnTo>
                  <a:lnTo>
                    <a:pt x="39" y="0"/>
                  </a:lnTo>
                  <a:lnTo>
                    <a:pt x="39" y="39"/>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3" name="íṡḻïḋé"/>
            <p:cNvSpPr/>
            <p:nvPr/>
          </p:nvSpPr>
          <p:spPr bwMode="auto">
            <a:xfrm>
              <a:off x="4472009" y="5236110"/>
              <a:ext cx="45268"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4" name="îṧ1ïḓè"/>
            <p:cNvSpPr/>
            <p:nvPr/>
          </p:nvSpPr>
          <p:spPr bwMode="auto">
            <a:xfrm>
              <a:off x="4585180" y="5234978"/>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5" name="íŝliďê"/>
            <p:cNvSpPr/>
            <p:nvPr/>
          </p:nvSpPr>
          <p:spPr bwMode="auto">
            <a:xfrm>
              <a:off x="4527463" y="5234978"/>
              <a:ext cx="46400" cy="45268"/>
            </a:xfrm>
            <a:custGeom>
              <a:avLst/>
              <a:gdLst>
                <a:gd name="T0" fmla="*/ 41 w 41"/>
                <a:gd name="T1" fmla="*/ 40 h 40"/>
                <a:gd name="T2" fmla="*/ 1 w 41"/>
                <a:gd name="T3" fmla="*/ 40 h 40"/>
                <a:gd name="T4" fmla="*/ 0 w 41"/>
                <a:gd name="T5" fmla="*/ 1 h 40"/>
                <a:gd name="T6" fmla="*/ 41 w 41"/>
                <a:gd name="T7" fmla="*/ 0 h 40"/>
                <a:gd name="T8" fmla="*/ 41 w 41"/>
                <a:gd name="T9" fmla="*/ 40 h 40"/>
              </a:gdLst>
              <a:ahLst/>
              <a:cxnLst>
                <a:cxn ang="0">
                  <a:pos x="T0" y="T1"/>
                </a:cxn>
                <a:cxn ang="0">
                  <a:pos x="T2" y="T3"/>
                </a:cxn>
                <a:cxn ang="0">
                  <a:pos x="T4" y="T5"/>
                </a:cxn>
                <a:cxn ang="0">
                  <a:pos x="T6" y="T7"/>
                </a:cxn>
                <a:cxn ang="0">
                  <a:pos x="T8" y="T9"/>
                </a:cxn>
              </a:cxnLst>
              <a:rect l="0" t="0" r="r" b="b"/>
              <a:pathLst>
                <a:path w="41" h="40">
                  <a:moveTo>
                    <a:pt x="41" y="40"/>
                  </a:moveTo>
                  <a:lnTo>
                    <a:pt x="1" y="40"/>
                  </a:lnTo>
                  <a:lnTo>
                    <a:pt x="0" y="1"/>
                  </a:lnTo>
                  <a:lnTo>
                    <a:pt x="41" y="0"/>
                  </a:lnTo>
                  <a:lnTo>
                    <a:pt x="41"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6" name="íšḻídè"/>
            <p:cNvSpPr/>
            <p:nvPr/>
          </p:nvSpPr>
          <p:spPr bwMode="auto">
            <a:xfrm>
              <a:off x="4644028" y="5234978"/>
              <a:ext cx="45268" cy="45268"/>
            </a:xfrm>
            <a:prstGeom prst="rect">
              <a:avLst/>
            </a:prstGeom>
            <a:solidFill>
              <a:srgbClr val="F424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7" name="îṧ1ïḓê"/>
            <p:cNvSpPr/>
            <p:nvPr/>
          </p:nvSpPr>
          <p:spPr bwMode="auto">
            <a:xfrm>
              <a:off x="4702876" y="5234978"/>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8" name="îS1íḍè"/>
            <p:cNvSpPr/>
            <p:nvPr/>
          </p:nvSpPr>
          <p:spPr bwMode="auto">
            <a:xfrm>
              <a:off x="4814915" y="5234978"/>
              <a:ext cx="46400"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49" name="íṥľídé"/>
            <p:cNvSpPr/>
            <p:nvPr/>
          </p:nvSpPr>
          <p:spPr bwMode="auto">
            <a:xfrm>
              <a:off x="4759461" y="5234978"/>
              <a:ext cx="45268" cy="45268"/>
            </a:xfrm>
            <a:custGeom>
              <a:avLst/>
              <a:gdLst>
                <a:gd name="T0" fmla="*/ 40 w 40"/>
                <a:gd name="T1" fmla="*/ 40 h 40"/>
                <a:gd name="T2" fmla="*/ 0 w 40"/>
                <a:gd name="T3" fmla="*/ 40 h 40"/>
                <a:gd name="T4" fmla="*/ 0 w 40"/>
                <a:gd name="T5" fmla="*/ 0 h 40"/>
                <a:gd name="T6" fmla="*/ 39 w 40"/>
                <a:gd name="T7" fmla="*/ 0 h 40"/>
                <a:gd name="T8" fmla="*/ 40 w 40"/>
                <a:gd name="T9" fmla="*/ 40 h 40"/>
              </a:gdLst>
              <a:ahLst/>
              <a:cxnLst>
                <a:cxn ang="0">
                  <a:pos x="T0" y="T1"/>
                </a:cxn>
                <a:cxn ang="0">
                  <a:pos x="T2" y="T3"/>
                </a:cxn>
                <a:cxn ang="0">
                  <a:pos x="T4" y="T5"/>
                </a:cxn>
                <a:cxn ang="0">
                  <a:pos x="T6" y="T7"/>
                </a:cxn>
                <a:cxn ang="0">
                  <a:pos x="T8" y="T9"/>
                </a:cxn>
              </a:cxnLst>
              <a:rect l="0" t="0" r="r" b="b"/>
              <a:pathLst>
                <a:path w="40" h="40">
                  <a:moveTo>
                    <a:pt x="40" y="40"/>
                  </a:moveTo>
                  <a:lnTo>
                    <a:pt x="0" y="40"/>
                  </a:lnTo>
                  <a:lnTo>
                    <a:pt x="0" y="0"/>
                  </a:lnTo>
                  <a:lnTo>
                    <a:pt x="39" y="0"/>
                  </a:lnTo>
                  <a:lnTo>
                    <a:pt x="40"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0" name="iṧļîḋe"/>
            <p:cNvSpPr/>
            <p:nvPr/>
          </p:nvSpPr>
          <p:spPr bwMode="auto">
            <a:xfrm>
              <a:off x="4415424" y="5292695"/>
              <a:ext cx="45268" cy="45268"/>
            </a:xfrm>
            <a:custGeom>
              <a:avLst/>
              <a:gdLst>
                <a:gd name="T0" fmla="*/ 40 w 40"/>
                <a:gd name="T1" fmla="*/ 40 h 40"/>
                <a:gd name="T2" fmla="*/ 0 w 40"/>
                <a:gd name="T3" fmla="*/ 40 h 40"/>
                <a:gd name="T4" fmla="*/ 0 w 40"/>
                <a:gd name="T5" fmla="*/ 0 h 40"/>
                <a:gd name="T6" fmla="*/ 39 w 40"/>
                <a:gd name="T7" fmla="*/ 0 h 40"/>
                <a:gd name="T8" fmla="*/ 40 w 40"/>
                <a:gd name="T9" fmla="*/ 40 h 40"/>
              </a:gdLst>
              <a:ahLst/>
              <a:cxnLst>
                <a:cxn ang="0">
                  <a:pos x="T0" y="T1"/>
                </a:cxn>
                <a:cxn ang="0">
                  <a:pos x="T2" y="T3"/>
                </a:cxn>
                <a:cxn ang="0">
                  <a:pos x="T4" y="T5"/>
                </a:cxn>
                <a:cxn ang="0">
                  <a:pos x="T6" y="T7"/>
                </a:cxn>
                <a:cxn ang="0">
                  <a:pos x="T8" y="T9"/>
                </a:cxn>
              </a:cxnLst>
              <a:rect l="0" t="0" r="r" b="b"/>
              <a:pathLst>
                <a:path w="40" h="40">
                  <a:moveTo>
                    <a:pt x="40" y="40"/>
                  </a:moveTo>
                  <a:lnTo>
                    <a:pt x="0" y="40"/>
                  </a:lnTo>
                  <a:lnTo>
                    <a:pt x="0" y="0"/>
                  </a:lnTo>
                  <a:lnTo>
                    <a:pt x="39" y="0"/>
                  </a:lnTo>
                  <a:lnTo>
                    <a:pt x="40" y="40"/>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1" name="işļíḍè"/>
            <p:cNvSpPr/>
            <p:nvPr/>
          </p:nvSpPr>
          <p:spPr bwMode="auto">
            <a:xfrm>
              <a:off x="4472009" y="5292695"/>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2" name="iSľîḋé"/>
            <p:cNvSpPr/>
            <p:nvPr/>
          </p:nvSpPr>
          <p:spPr bwMode="auto">
            <a:xfrm>
              <a:off x="4585180" y="5292695"/>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3" name="íṣ1iḋé"/>
            <p:cNvSpPr/>
            <p:nvPr/>
          </p:nvSpPr>
          <p:spPr bwMode="auto">
            <a:xfrm>
              <a:off x="4528594" y="5292695"/>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4" name="íslïḑè"/>
            <p:cNvSpPr/>
            <p:nvPr/>
          </p:nvSpPr>
          <p:spPr bwMode="auto">
            <a:xfrm>
              <a:off x="4644028" y="5292695"/>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5" name="íšḷiḋe"/>
            <p:cNvSpPr/>
            <p:nvPr/>
          </p:nvSpPr>
          <p:spPr bwMode="auto">
            <a:xfrm>
              <a:off x="4702876" y="5292695"/>
              <a:ext cx="45268" cy="45268"/>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6" name="îSľiḓê"/>
            <p:cNvSpPr/>
            <p:nvPr/>
          </p:nvSpPr>
          <p:spPr bwMode="auto">
            <a:xfrm>
              <a:off x="4814915" y="5292695"/>
              <a:ext cx="46400" cy="44136"/>
            </a:xfrm>
            <a:prstGeom prst="rect">
              <a:avLst/>
            </a:prstGeom>
            <a:solidFill>
              <a:srgbClr val="A8AFA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57" name="í$ļîdè"/>
            <p:cNvSpPr/>
            <p:nvPr/>
          </p:nvSpPr>
          <p:spPr bwMode="auto">
            <a:xfrm>
              <a:off x="4759461" y="5292695"/>
              <a:ext cx="45268" cy="45268"/>
            </a:xfrm>
            <a:custGeom>
              <a:avLst/>
              <a:gdLst>
                <a:gd name="T0" fmla="*/ 40 w 40"/>
                <a:gd name="T1" fmla="*/ 39 h 40"/>
                <a:gd name="T2" fmla="*/ 0 w 40"/>
                <a:gd name="T3" fmla="*/ 40 h 40"/>
                <a:gd name="T4" fmla="*/ 0 w 40"/>
                <a:gd name="T5" fmla="*/ 0 h 40"/>
                <a:gd name="T6" fmla="*/ 40 w 40"/>
                <a:gd name="T7" fmla="*/ 0 h 40"/>
                <a:gd name="T8" fmla="*/ 40 w 40"/>
                <a:gd name="T9" fmla="*/ 39 h 40"/>
              </a:gdLst>
              <a:ahLst/>
              <a:cxnLst>
                <a:cxn ang="0">
                  <a:pos x="T0" y="T1"/>
                </a:cxn>
                <a:cxn ang="0">
                  <a:pos x="T2" y="T3"/>
                </a:cxn>
                <a:cxn ang="0">
                  <a:pos x="T4" y="T5"/>
                </a:cxn>
                <a:cxn ang="0">
                  <a:pos x="T6" y="T7"/>
                </a:cxn>
                <a:cxn ang="0">
                  <a:pos x="T8" y="T9"/>
                </a:cxn>
              </a:cxnLst>
              <a:rect l="0" t="0" r="r" b="b"/>
              <a:pathLst>
                <a:path w="40" h="40">
                  <a:moveTo>
                    <a:pt x="40" y="39"/>
                  </a:moveTo>
                  <a:lnTo>
                    <a:pt x="0" y="40"/>
                  </a:lnTo>
                  <a:lnTo>
                    <a:pt x="0" y="0"/>
                  </a:lnTo>
                  <a:lnTo>
                    <a:pt x="40" y="0"/>
                  </a:lnTo>
                  <a:lnTo>
                    <a:pt x="40" y="39"/>
                  </a:lnTo>
                  <a:close/>
                </a:path>
              </a:pathLst>
            </a:custGeom>
            <a:solidFill>
              <a:srgbClr val="A8AF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8" name="ïṧlïďè"/>
            <p:cNvSpPr/>
            <p:nvPr/>
          </p:nvSpPr>
          <p:spPr bwMode="auto">
            <a:xfrm>
              <a:off x="4436927" y="4975819"/>
              <a:ext cx="22634" cy="78087"/>
            </a:xfrm>
            <a:custGeom>
              <a:avLst/>
              <a:gdLst>
                <a:gd name="T0" fmla="*/ 92 w 92"/>
                <a:gd name="T1" fmla="*/ 278 h 315"/>
                <a:gd name="T2" fmla="*/ 47 w 92"/>
                <a:gd name="T3" fmla="*/ 315 h 315"/>
                <a:gd name="T4" fmla="*/ 46 w 92"/>
                <a:gd name="T5" fmla="*/ 315 h 315"/>
                <a:gd name="T6" fmla="*/ 1 w 92"/>
                <a:gd name="T7" fmla="*/ 279 h 315"/>
                <a:gd name="T8" fmla="*/ 0 w 92"/>
                <a:gd name="T9" fmla="*/ 38 h 315"/>
                <a:gd name="T10" fmla="*/ 46 w 92"/>
                <a:gd name="T11" fmla="*/ 0 h 315"/>
                <a:gd name="T12" fmla="*/ 46 w 92"/>
                <a:gd name="T13" fmla="*/ 0 h 315"/>
                <a:gd name="T14" fmla="*/ 91 w 92"/>
                <a:gd name="T15" fmla="*/ 38 h 315"/>
                <a:gd name="T16" fmla="*/ 92 w 92"/>
                <a:gd name="T17" fmla="*/ 2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315">
                  <a:moveTo>
                    <a:pt x="92" y="278"/>
                  </a:moveTo>
                  <a:cubicBezTo>
                    <a:pt x="92" y="299"/>
                    <a:pt x="72" y="315"/>
                    <a:pt x="47" y="315"/>
                  </a:cubicBezTo>
                  <a:cubicBezTo>
                    <a:pt x="46" y="315"/>
                    <a:pt x="46" y="315"/>
                    <a:pt x="46" y="315"/>
                  </a:cubicBezTo>
                  <a:cubicBezTo>
                    <a:pt x="21" y="315"/>
                    <a:pt x="1" y="299"/>
                    <a:pt x="1" y="279"/>
                  </a:cubicBezTo>
                  <a:cubicBezTo>
                    <a:pt x="0" y="38"/>
                    <a:pt x="0" y="38"/>
                    <a:pt x="0" y="38"/>
                  </a:cubicBezTo>
                  <a:cubicBezTo>
                    <a:pt x="0" y="17"/>
                    <a:pt x="21" y="0"/>
                    <a:pt x="46" y="0"/>
                  </a:cubicBezTo>
                  <a:cubicBezTo>
                    <a:pt x="46" y="0"/>
                    <a:pt x="46" y="0"/>
                    <a:pt x="46" y="0"/>
                  </a:cubicBezTo>
                  <a:cubicBezTo>
                    <a:pt x="71" y="0"/>
                    <a:pt x="91" y="17"/>
                    <a:pt x="91" y="38"/>
                  </a:cubicBezTo>
                  <a:lnTo>
                    <a:pt x="92" y="278"/>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9" name="îşľïḍe"/>
            <p:cNvSpPr/>
            <p:nvPr/>
          </p:nvSpPr>
          <p:spPr bwMode="auto">
            <a:xfrm>
              <a:off x="4504829" y="4975819"/>
              <a:ext cx="22634" cy="78087"/>
            </a:xfrm>
            <a:custGeom>
              <a:avLst/>
              <a:gdLst>
                <a:gd name="T0" fmla="*/ 89 w 89"/>
                <a:gd name="T1" fmla="*/ 278 h 315"/>
                <a:gd name="T2" fmla="*/ 45 w 89"/>
                <a:gd name="T3" fmla="*/ 315 h 315"/>
                <a:gd name="T4" fmla="*/ 44 w 89"/>
                <a:gd name="T5" fmla="*/ 315 h 315"/>
                <a:gd name="T6" fmla="*/ 0 w 89"/>
                <a:gd name="T7" fmla="*/ 278 h 315"/>
                <a:gd name="T8" fmla="*/ 0 w 89"/>
                <a:gd name="T9" fmla="*/ 38 h 315"/>
                <a:gd name="T10" fmla="*/ 44 w 89"/>
                <a:gd name="T11" fmla="*/ 0 h 315"/>
                <a:gd name="T12" fmla="*/ 44 w 89"/>
                <a:gd name="T13" fmla="*/ 0 h 315"/>
                <a:gd name="T14" fmla="*/ 88 w 89"/>
                <a:gd name="T15" fmla="*/ 38 h 315"/>
                <a:gd name="T16" fmla="*/ 89 w 89"/>
                <a:gd name="T17" fmla="*/ 2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15">
                  <a:moveTo>
                    <a:pt x="89" y="278"/>
                  </a:moveTo>
                  <a:cubicBezTo>
                    <a:pt x="89" y="299"/>
                    <a:pt x="70" y="315"/>
                    <a:pt x="45" y="315"/>
                  </a:cubicBezTo>
                  <a:cubicBezTo>
                    <a:pt x="44" y="315"/>
                    <a:pt x="44" y="315"/>
                    <a:pt x="44" y="315"/>
                  </a:cubicBezTo>
                  <a:cubicBezTo>
                    <a:pt x="19" y="315"/>
                    <a:pt x="0" y="299"/>
                    <a:pt x="0" y="278"/>
                  </a:cubicBezTo>
                  <a:cubicBezTo>
                    <a:pt x="0" y="38"/>
                    <a:pt x="0" y="38"/>
                    <a:pt x="0" y="38"/>
                  </a:cubicBezTo>
                  <a:cubicBezTo>
                    <a:pt x="0" y="17"/>
                    <a:pt x="19" y="0"/>
                    <a:pt x="44" y="0"/>
                  </a:cubicBezTo>
                  <a:cubicBezTo>
                    <a:pt x="44" y="0"/>
                    <a:pt x="44" y="0"/>
                    <a:pt x="44" y="0"/>
                  </a:cubicBezTo>
                  <a:cubicBezTo>
                    <a:pt x="69" y="0"/>
                    <a:pt x="88" y="17"/>
                    <a:pt x="88" y="38"/>
                  </a:cubicBezTo>
                  <a:lnTo>
                    <a:pt x="89" y="278"/>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0" name="ï$ľídé"/>
            <p:cNvSpPr/>
            <p:nvPr/>
          </p:nvSpPr>
          <p:spPr bwMode="auto">
            <a:xfrm>
              <a:off x="4572731" y="4975819"/>
              <a:ext cx="23766" cy="78087"/>
            </a:xfrm>
            <a:custGeom>
              <a:avLst/>
              <a:gdLst>
                <a:gd name="T0" fmla="*/ 92 w 92"/>
                <a:gd name="T1" fmla="*/ 278 h 315"/>
                <a:gd name="T2" fmla="*/ 46 w 92"/>
                <a:gd name="T3" fmla="*/ 315 h 315"/>
                <a:gd name="T4" fmla="*/ 45 w 92"/>
                <a:gd name="T5" fmla="*/ 315 h 315"/>
                <a:gd name="T6" fmla="*/ 1 w 92"/>
                <a:gd name="T7" fmla="*/ 278 h 315"/>
                <a:gd name="T8" fmla="*/ 0 w 92"/>
                <a:gd name="T9" fmla="*/ 38 h 315"/>
                <a:gd name="T10" fmla="*/ 45 w 92"/>
                <a:gd name="T11" fmla="*/ 0 h 315"/>
                <a:gd name="T12" fmla="*/ 45 w 92"/>
                <a:gd name="T13" fmla="*/ 0 h 315"/>
                <a:gd name="T14" fmla="*/ 91 w 92"/>
                <a:gd name="T15" fmla="*/ 38 h 315"/>
                <a:gd name="T16" fmla="*/ 92 w 92"/>
                <a:gd name="T17" fmla="*/ 2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315">
                  <a:moveTo>
                    <a:pt x="92" y="278"/>
                  </a:moveTo>
                  <a:cubicBezTo>
                    <a:pt x="92" y="299"/>
                    <a:pt x="71" y="315"/>
                    <a:pt x="46" y="315"/>
                  </a:cubicBezTo>
                  <a:cubicBezTo>
                    <a:pt x="45" y="315"/>
                    <a:pt x="45" y="315"/>
                    <a:pt x="45" y="315"/>
                  </a:cubicBezTo>
                  <a:cubicBezTo>
                    <a:pt x="20" y="315"/>
                    <a:pt x="1" y="299"/>
                    <a:pt x="1" y="278"/>
                  </a:cubicBezTo>
                  <a:cubicBezTo>
                    <a:pt x="0" y="38"/>
                    <a:pt x="0" y="38"/>
                    <a:pt x="0" y="38"/>
                  </a:cubicBezTo>
                  <a:cubicBezTo>
                    <a:pt x="0" y="17"/>
                    <a:pt x="20" y="0"/>
                    <a:pt x="45" y="0"/>
                  </a:cubicBezTo>
                  <a:cubicBezTo>
                    <a:pt x="45" y="0"/>
                    <a:pt x="45" y="0"/>
                    <a:pt x="45" y="0"/>
                  </a:cubicBezTo>
                  <a:cubicBezTo>
                    <a:pt x="70" y="0"/>
                    <a:pt x="91" y="17"/>
                    <a:pt x="91" y="38"/>
                  </a:cubicBezTo>
                  <a:lnTo>
                    <a:pt x="92" y="278"/>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1" name="îşḷiďe"/>
            <p:cNvSpPr/>
            <p:nvPr/>
          </p:nvSpPr>
          <p:spPr bwMode="auto">
            <a:xfrm>
              <a:off x="4638369" y="4975819"/>
              <a:ext cx="22634" cy="78087"/>
            </a:xfrm>
            <a:custGeom>
              <a:avLst/>
              <a:gdLst>
                <a:gd name="T0" fmla="*/ 91 w 91"/>
                <a:gd name="T1" fmla="*/ 278 h 315"/>
                <a:gd name="T2" fmla="*/ 45 w 91"/>
                <a:gd name="T3" fmla="*/ 315 h 315"/>
                <a:gd name="T4" fmla="*/ 45 w 91"/>
                <a:gd name="T5" fmla="*/ 315 h 315"/>
                <a:gd name="T6" fmla="*/ 0 w 91"/>
                <a:gd name="T7" fmla="*/ 278 h 315"/>
                <a:gd name="T8" fmla="*/ 0 w 91"/>
                <a:gd name="T9" fmla="*/ 38 h 315"/>
                <a:gd name="T10" fmla="*/ 44 w 91"/>
                <a:gd name="T11" fmla="*/ 0 h 315"/>
                <a:gd name="T12" fmla="*/ 45 w 91"/>
                <a:gd name="T13" fmla="*/ 0 h 315"/>
                <a:gd name="T14" fmla="*/ 91 w 91"/>
                <a:gd name="T15" fmla="*/ 37 h 315"/>
                <a:gd name="T16" fmla="*/ 91 w 91"/>
                <a:gd name="T17" fmla="*/ 2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15">
                  <a:moveTo>
                    <a:pt x="91" y="278"/>
                  </a:moveTo>
                  <a:cubicBezTo>
                    <a:pt x="91" y="298"/>
                    <a:pt x="70" y="315"/>
                    <a:pt x="45" y="315"/>
                  </a:cubicBezTo>
                  <a:cubicBezTo>
                    <a:pt x="45" y="315"/>
                    <a:pt x="45" y="315"/>
                    <a:pt x="45" y="315"/>
                  </a:cubicBezTo>
                  <a:cubicBezTo>
                    <a:pt x="20" y="315"/>
                    <a:pt x="0" y="298"/>
                    <a:pt x="0" y="278"/>
                  </a:cubicBezTo>
                  <a:cubicBezTo>
                    <a:pt x="0" y="38"/>
                    <a:pt x="0" y="38"/>
                    <a:pt x="0" y="38"/>
                  </a:cubicBezTo>
                  <a:cubicBezTo>
                    <a:pt x="0" y="17"/>
                    <a:pt x="19" y="0"/>
                    <a:pt x="44" y="0"/>
                  </a:cubicBezTo>
                  <a:cubicBezTo>
                    <a:pt x="45" y="0"/>
                    <a:pt x="45" y="0"/>
                    <a:pt x="45" y="0"/>
                  </a:cubicBezTo>
                  <a:cubicBezTo>
                    <a:pt x="70" y="0"/>
                    <a:pt x="90" y="17"/>
                    <a:pt x="91" y="37"/>
                  </a:cubicBezTo>
                  <a:lnTo>
                    <a:pt x="91" y="278"/>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2" name="iṡḻiḓe"/>
            <p:cNvSpPr/>
            <p:nvPr/>
          </p:nvSpPr>
          <p:spPr bwMode="auto">
            <a:xfrm>
              <a:off x="4706271" y="4975819"/>
              <a:ext cx="22634" cy="78087"/>
            </a:xfrm>
            <a:custGeom>
              <a:avLst/>
              <a:gdLst>
                <a:gd name="T0" fmla="*/ 91 w 91"/>
                <a:gd name="T1" fmla="*/ 277 h 315"/>
                <a:gd name="T2" fmla="*/ 46 w 91"/>
                <a:gd name="T3" fmla="*/ 315 h 315"/>
                <a:gd name="T4" fmla="*/ 46 w 91"/>
                <a:gd name="T5" fmla="*/ 315 h 315"/>
                <a:gd name="T6" fmla="*/ 0 w 91"/>
                <a:gd name="T7" fmla="*/ 278 h 315"/>
                <a:gd name="T8" fmla="*/ 0 w 91"/>
                <a:gd name="T9" fmla="*/ 38 h 315"/>
                <a:gd name="T10" fmla="*/ 45 w 91"/>
                <a:gd name="T11" fmla="*/ 0 h 315"/>
                <a:gd name="T12" fmla="*/ 46 w 91"/>
                <a:gd name="T13" fmla="*/ 0 h 315"/>
                <a:gd name="T14" fmla="*/ 91 w 91"/>
                <a:gd name="T15" fmla="*/ 37 h 315"/>
                <a:gd name="T16" fmla="*/ 91 w 91"/>
                <a:gd name="T17" fmla="*/ 27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15">
                  <a:moveTo>
                    <a:pt x="91" y="277"/>
                  </a:moveTo>
                  <a:cubicBezTo>
                    <a:pt x="91" y="298"/>
                    <a:pt x="71" y="315"/>
                    <a:pt x="46" y="315"/>
                  </a:cubicBezTo>
                  <a:cubicBezTo>
                    <a:pt x="46" y="315"/>
                    <a:pt x="46" y="315"/>
                    <a:pt x="46" y="315"/>
                  </a:cubicBezTo>
                  <a:cubicBezTo>
                    <a:pt x="21" y="315"/>
                    <a:pt x="0" y="298"/>
                    <a:pt x="0" y="278"/>
                  </a:cubicBezTo>
                  <a:cubicBezTo>
                    <a:pt x="0" y="38"/>
                    <a:pt x="0" y="38"/>
                    <a:pt x="0" y="38"/>
                  </a:cubicBezTo>
                  <a:cubicBezTo>
                    <a:pt x="0" y="17"/>
                    <a:pt x="20" y="0"/>
                    <a:pt x="45" y="0"/>
                  </a:cubicBezTo>
                  <a:cubicBezTo>
                    <a:pt x="46" y="0"/>
                    <a:pt x="46" y="0"/>
                    <a:pt x="46" y="0"/>
                  </a:cubicBezTo>
                  <a:cubicBezTo>
                    <a:pt x="71" y="0"/>
                    <a:pt x="91" y="17"/>
                    <a:pt x="91" y="37"/>
                  </a:cubicBezTo>
                  <a:lnTo>
                    <a:pt x="91" y="277"/>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3" name="iŝ1ïďê"/>
            <p:cNvSpPr/>
            <p:nvPr/>
          </p:nvSpPr>
          <p:spPr bwMode="auto">
            <a:xfrm>
              <a:off x="4774174" y="4975819"/>
              <a:ext cx="22634" cy="78087"/>
            </a:xfrm>
            <a:custGeom>
              <a:avLst/>
              <a:gdLst>
                <a:gd name="T0" fmla="*/ 91 w 92"/>
                <a:gd name="T1" fmla="*/ 275 h 312"/>
                <a:gd name="T2" fmla="*/ 47 w 92"/>
                <a:gd name="T3" fmla="*/ 312 h 312"/>
                <a:gd name="T4" fmla="*/ 47 w 92"/>
                <a:gd name="T5" fmla="*/ 312 h 312"/>
                <a:gd name="T6" fmla="*/ 1 w 92"/>
                <a:gd name="T7" fmla="*/ 275 h 312"/>
                <a:gd name="T8" fmla="*/ 0 w 92"/>
                <a:gd name="T9" fmla="*/ 36 h 312"/>
                <a:gd name="T10" fmla="*/ 46 w 92"/>
                <a:gd name="T11" fmla="*/ 0 h 312"/>
                <a:gd name="T12" fmla="*/ 47 w 92"/>
                <a:gd name="T13" fmla="*/ 0 h 312"/>
                <a:gd name="T14" fmla="*/ 91 w 92"/>
                <a:gd name="T15" fmla="*/ 36 h 312"/>
                <a:gd name="T16" fmla="*/ 91 w 92"/>
                <a:gd name="T17" fmla="*/ 2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312">
                  <a:moveTo>
                    <a:pt x="91" y="275"/>
                  </a:moveTo>
                  <a:cubicBezTo>
                    <a:pt x="92" y="296"/>
                    <a:pt x="72" y="312"/>
                    <a:pt x="47" y="312"/>
                  </a:cubicBezTo>
                  <a:cubicBezTo>
                    <a:pt x="47" y="312"/>
                    <a:pt x="47" y="312"/>
                    <a:pt x="47" y="312"/>
                  </a:cubicBezTo>
                  <a:cubicBezTo>
                    <a:pt x="22" y="312"/>
                    <a:pt x="1" y="296"/>
                    <a:pt x="1" y="275"/>
                  </a:cubicBezTo>
                  <a:cubicBezTo>
                    <a:pt x="0" y="36"/>
                    <a:pt x="0" y="36"/>
                    <a:pt x="0" y="36"/>
                  </a:cubicBezTo>
                  <a:cubicBezTo>
                    <a:pt x="0" y="16"/>
                    <a:pt x="21" y="0"/>
                    <a:pt x="46" y="0"/>
                  </a:cubicBezTo>
                  <a:cubicBezTo>
                    <a:pt x="47" y="0"/>
                    <a:pt x="47" y="0"/>
                    <a:pt x="47" y="0"/>
                  </a:cubicBezTo>
                  <a:cubicBezTo>
                    <a:pt x="72" y="0"/>
                    <a:pt x="91" y="16"/>
                    <a:pt x="91" y="36"/>
                  </a:cubicBezTo>
                  <a:lnTo>
                    <a:pt x="91" y="275"/>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4" name="ïṥḻíḍè"/>
            <p:cNvSpPr/>
            <p:nvPr/>
          </p:nvSpPr>
          <p:spPr bwMode="auto">
            <a:xfrm>
              <a:off x="4837549" y="4975819"/>
              <a:ext cx="22634" cy="78087"/>
            </a:xfrm>
            <a:custGeom>
              <a:avLst/>
              <a:gdLst>
                <a:gd name="T0" fmla="*/ 91 w 91"/>
                <a:gd name="T1" fmla="*/ 275 h 312"/>
                <a:gd name="T2" fmla="*/ 47 w 91"/>
                <a:gd name="T3" fmla="*/ 312 h 312"/>
                <a:gd name="T4" fmla="*/ 46 w 91"/>
                <a:gd name="T5" fmla="*/ 312 h 312"/>
                <a:gd name="T6" fmla="*/ 0 w 91"/>
                <a:gd name="T7" fmla="*/ 275 h 312"/>
                <a:gd name="T8" fmla="*/ 0 w 91"/>
                <a:gd name="T9" fmla="*/ 36 h 312"/>
                <a:gd name="T10" fmla="*/ 45 w 91"/>
                <a:gd name="T11" fmla="*/ 0 h 312"/>
                <a:gd name="T12" fmla="*/ 46 w 91"/>
                <a:gd name="T13" fmla="*/ 0 h 312"/>
                <a:gd name="T14" fmla="*/ 91 w 91"/>
                <a:gd name="T15" fmla="*/ 36 h 312"/>
                <a:gd name="T16" fmla="*/ 91 w 91"/>
                <a:gd name="T17" fmla="*/ 2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12">
                  <a:moveTo>
                    <a:pt x="91" y="275"/>
                  </a:moveTo>
                  <a:cubicBezTo>
                    <a:pt x="91" y="296"/>
                    <a:pt x="72" y="312"/>
                    <a:pt x="47" y="312"/>
                  </a:cubicBezTo>
                  <a:cubicBezTo>
                    <a:pt x="46" y="312"/>
                    <a:pt x="46" y="312"/>
                    <a:pt x="46" y="312"/>
                  </a:cubicBezTo>
                  <a:cubicBezTo>
                    <a:pt x="21" y="312"/>
                    <a:pt x="0" y="296"/>
                    <a:pt x="0" y="275"/>
                  </a:cubicBezTo>
                  <a:cubicBezTo>
                    <a:pt x="0" y="36"/>
                    <a:pt x="0" y="36"/>
                    <a:pt x="0" y="36"/>
                  </a:cubicBezTo>
                  <a:cubicBezTo>
                    <a:pt x="0" y="16"/>
                    <a:pt x="20" y="0"/>
                    <a:pt x="45" y="0"/>
                  </a:cubicBezTo>
                  <a:cubicBezTo>
                    <a:pt x="46" y="0"/>
                    <a:pt x="46" y="0"/>
                    <a:pt x="46" y="0"/>
                  </a:cubicBezTo>
                  <a:cubicBezTo>
                    <a:pt x="71" y="0"/>
                    <a:pt x="91" y="15"/>
                    <a:pt x="91" y="36"/>
                  </a:cubicBezTo>
                  <a:lnTo>
                    <a:pt x="91" y="275"/>
                  </a:lnTo>
                  <a:close/>
                </a:path>
              </a:pathLst>
            </a:custGeom>
            <a:solidFill>
              <a:srgbClr val="D5DEE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5" name="ïŝļíḋé"/>
            <p:cNvSpPr/>
            <p:nvPr/>
          </p:nvSpPr>
          <p:spPr bwMode="auto">
            <a:xfrm>
              <a:off x="6794259" y="1927017"/>
              <a:ext cx="224077" cy="284057"/>
            </a:xfrm>
            <a:custGeom>
              <a:avLst/>
              <a:gdLst>
                <a:gd name="T0" fmla="*/ 734 w 891"/>
                <a:gd name="T1" fmla="*/ 0 h 1131"/>
                <a:gd name="T2" fmla="*/ 891 w 891"/>
                <a:gd name="T3" fmla="*/ 155 h 1131"/>
                <a:gd name="T4" fmla="*/ 891 w 891"/>
                <a:gd name="T5" fmla="*/ 974 h 1131"/>
                <a:gd name="T6" fmla="*/ 734 w 891"/>
                <a:gd name="T7" fmla="*/ 1131 h 1131"/>
                <a:gd name="T8" fmla="*/ 602 w 891"/>
                <a:gd name="T9" fmla="*/ 1131 h 1131"/>
                <a:gd name="T10" fmla="*/ 0 w 891"/>
                <a:gd name="T11" fmla="*/ 0 h 1131"/>
                <a:gd name="T12" fmla="*/ 734 w 891"/>
                <a:gd name="T13" fmla="*/ 0 h 1131"/>
              </a:gdLst>
              <a:ahLst/>
              <a:cxnLst>
                <a:cxn ang="0">
                  <a:pos x="T0" y="T1"/>
                </a:cxn>
                <a:cxn ang="0">
                  <a:pos x="T2" y="T3"/>
                </a:cxn>
                <a:cxn ang="0">
                  <a:pos x="T4" y="T5"/>
                </a:cxn>
                <a:cxn ang="0">
                  <a:pos x="T6" y="T7"/>
                </a:cxn>
                <a:cxn ang="0">
                  <a:pos x="T8" y="T9"/>
                </a:cxn>
                <a:cxn ang="0">
                  <a:pos x="T10" y="T11"/>
                </a:cxn>
                <a:cxn ang="0">
                  <a:pos x="T12" y="T13"/>
                </a:cxn>
              </a:cxnLst>
              <a:rect l="0" t="0" r="r" b="b"/>
              <a:pathLst>
                <a:path w="891" h="1131">
                  <a:moveTo>
                    <a:pt x="734" y="0"/>
                  </a:moveTo>
                  <a:cubicBezTo>
                    <a:pt x="821" y="0"/>
                    <a:pt x="891" y="69"/>
                    <a:pt x="891" y="155"/>
                  </a:cubicBezTo>
                  <a:cubicBezTo>
                    <a:pt x="891" y="974"/>
                    <a:pt x="891" y="974"/>
                    <a:pt x="891" y="974"/>
                  </a:cubicBezTo>
                  <a:cubicBezTo>
                    <a:pt x="891" y="1060"/>
                    <a:pt x="821" y="1131"/>
                    <a:pt x="734" y="1131"/>
                  </a:cubicBezTo>
                  <a:cubicBezTo>
                    <a:pt x="602" y="1131"/>
                    <a:pt x="602" y="1131"/>
                    <a:pt x="602" y="1131"/>
                  </a:cubicBezTo>
                  <a:cubicBezTo>
                    <a:pt x="135" y="554"/>
                    <a:pt x="8" y="206"/>
                    <a:pt x="0" y="0"/>
                  </a:cubicBezTo>
                  <a:lnTo>
                    <a:pt x="734" y="0"/>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6" name="íS1ide"/>
            <p:cNvSpPr/>
            <p:nvPr/>
          </p:nvSpPr>
          <p:spPr bwMode="auto">
            <a:xfrm>
              <a:off x="6666377" y="1927017"/>
              <a:ext cx="205970" cy="284057"/>
            </a:xfrm>
            <a:custGeom>
              <a:avLst/>
              <a:gdLst>
                <a:gd name="T0" fmla="*/ 227 w 822"/>
                <a:gd name="T1" fmla="*/ 0 h 1131"/>
                <a:gd name="T2" fmla="*/ 822 w 822"/>
                <a:gd name="T3" fmla="*/ 1131 h 1131"/>
                <a:gd name="T4" fmla="*/ 651 w 822"/>
                <a:gd name="T5" fmla="*/ 1131 h 1131"/>
                <a:gd name="T6" fmla="*/ 0 w 822"/>
                <a:gd name="T7" fmla="*/ 0 h 1131"/>
                <a:gd name="T8" fmla="*/ 227 w 822"/>
                <a:gd name="T9" fmla="*/ 0 h 1131"/>
              </a:gdLst>
              <a:ahLst/>
              <a:cxnLst>
                <a:cxn ang="0">
                  <a:pos x="T0" y="T1"/>
                </a:cxn>
                <a:cxn ang="0">
                  <a:pos x="T2" y="T3"/>
                </a:cxn>
                <a:cxn ang="0">
                  <a:pos x="T4" y="T5"/>
                </a:cxn>
                <a:cxn ang="0">
                  <a:pos x="T6" y="T7"/>
                </a:cxn>
                <a:cxn ang="0">
                  <a:pos x="T8" y="T9"/>
                </a:cxn>
              </a:cxnLst>
              <a:rect l="0" t="0" r="r" b="b"/>
              <a:pathLst>
                <a:path w="822" h="1131">
                  <a:moveTo>
                    <a:pt x="227" y="0"/>
                  </a:moveTo>
                  <a:cubicBezTo>
                    <a:pt x="404" y="245"/>
                    <a:pt x="708" y="706"/>
                    <a:pt x="822" y="1131"/>
                  </a:cubicBezTo>
                  <a:cubicBezTo>
                    <a:pt x="651" y="1131"/>
                    <a:pt x="651" y="1131"/>
                    <a:pt x="651" y="1131"/>
                  </a:cubicBezTo>
                  <a:cubicBezTo>
                    <a:pt x="404" y="764"/>
                    <a:pt x="136" y="263"/>
                    <a:pt x="0" y="0"/>
                  </a:cubicBezTo>
                  <a:lnTo>
                    <a:pt x="227" y="0"/>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7" name="îšḻiḓé"/>
            <p:cNvSpPr/>
            <p:nvPr/>
          </p:nvSpPr>
          <p:spPr bwMode="auto">
            <a:xfrm>
              <a:off x="6571314" y="1927017"/>
              <a:ext cx="219550" cy="284057"/>
            </a:xfrm>
            <a:custGeom>
              <a:avLst/>
              <a:gdLst>
                <a:gd name="T0" fmla="*/ 157 w 876"/>
                <a:gd name="T1" fmla="*/ 0 h 1131"/>
                <a:gd name="T2" fmla="*/ 204 w 876"/>
                <a:gd name="T3" fmla="*/ 0 h 1131"/>
                <a:gd name="T4" fmla="*/ 876 w 876"/>
                <a:gd name="T5" fmla="*/ 1131 h 1131"/>
                <a:gd name="T6" fmla="*/ 157 w 876"/>
                <a:gd name="T7" fmla="*/ 1131 h 1131"/>
                <a:gd name="T8" fmla="*/ 0 w 876"/>
                <a:gd name="T9" fmla="*/ 974 h 1131"/>
                <a:gd name="T10" fmla="*/ 0 w 876"/>
                <a:gd name="T11" fmla="*/ 155 h 1131"/>
                <a:gd name="T12" fmla="*/ 157 w 876"/>
                <a:gd name="T13" fmla="*/ 0 h 1131"/>
              </a:gdLst>
              <a:ahLst/>
              <a:cxnLst>
                <a:cxn ang="0">
                  <a:pos x="T0" y="T1"/>
                </a:cxn>
                <a:cxn ang="0">
                  <a:pos x="T2" y="T3"/>
                </a:cxn>
                <a:cxn ang="0">
                  <a:pos x="T4" y="T5"/>
                </a:cxn>
                <a:cxn ang="0">
                  <a:pos x="T6" y="T7"/>
                </a:cxn>
                <a:cxn ang="0">
                  <a:pos x="T8" y="T9"/>
                </a:cxn>
                <a:cxn ang="0">
                  <a:pos x="T10" y="T11"/>
                </a:cxn>
                <a:cxn ang="0">
                  <a:pos x="T12" y="T13"/>
                </a:cxn>
              </a:cxnLst>
              <a:rect l="0" t="0" r="r" b="b"/>
              <a:pathLst>
                <a:path w="876" h="1131">
                  <a:moveTo>
                    <a:pt x="157" y="0"/>
                  </a:moveTo>
                  <a:cubicBezTo>
                    <a:pt x="204" y="0"/>
                    <a:pt x="204" y="0"/>
                    <a:pt x="204" y="0"/>
                  </a:cubicBezTo>
                  <a:cubicBezTo>
                    <a:pt x="353" y="151"/>
                    <a:pt x="580" y="467"/>
                    <a:pt x="876" y="1131"/>
                  </a:cubicBezTo>
                  <a:cubicBezTo>
                    <a:pt x="157" y="1131"/>
                    <a:pt x="157" y="1131"/>
                    <a:pt x="157" y="1131"/>
                  </a:cubicBezTo>
                  <a:cubicBezTo>
                    <a:pt x="71" y="1131"/>
                    <a:pt x="0" y="1060"/>
                    <a:pt x="0" y="974"/>
                  </a:cubicBezTo>
                  <a:cubicBezTo>
                    <a:pt x="0" y="155"/>
                    <a:pt x="0" y="155"/>
                    <a:pt x="0" y="155"/>
                  </a:cubicBezTo>
                  <a:cubicBezTo>
                    <a:pt x="0" y="69"/>
                    <a:pt x="71" y="0"/>
                    <a:pt x="157" y="0"/>
                  </a:cubicBez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8" name="îṩlíďé"/>
            <p:cNvSpPr/>
            <p:nvPr/>
          </p:nvSpPr>
          <p:spPr bwMode="auto">
            <a:xfrm>
              <a:off x="6622241" y="1927017"/>
              <a:ext cx="208233" cy="284057"/>
            </a:xfrm>
            <a:custGeom>
              <a:avLst/>
              <a:gdLst>
                <a:gd name="T0" fmla="*/ 176 w 827"/>
                <a:gd name="T1" fmla="*/ 0 h 1131"/>
                <a:gd name="T2" fmla="*/ 827 w 827"/>
                <a:gd name="T3" fmla="*/ 1131 h 1131"/>
                <a:gd name="T4" fmla="*/ 672 w 827"/>
                <a:gd name="T5" fmla="*/ 1131 h 1131"/>
                <a:gd name="T6" fmla="*/ 0 w 827"/>
                <a:gd name="T7" fmla="*/ 0 h 1131"/>
                <a:gd name="T8" fmla="*/ 176 w 827"/>
                <a:gd name="T9" fmla="*/ 0 h 1131"/>
              </a:gdLst>
              <a:ahLst/>
              <a:cxnLst>
                <a:cxn ang="0">
                  <a:pos x="T0" y="T1"/>
                </a:cxn>
                <a:cxn ang="0">
                  <a:pos x="T2" y="T3"/>
                </a:cxn>
                <a:cxn ang="0">
                  <a:pos x="T4" y="T5"/>
                </a:cxn>
                <a:cxn ang="0">
                  <a:pos x="T6" y="T7"/>
                </a:cxn>
                <a:cxn ang="0">
                  <a:pos x="T8" y="T9"/>
                </a:cxn>
              </a:cxnLst>
              <a:rect l="0" t="0" r="r" b="b"/>
              <a:pathLst>
                <a:path w="827" h="1131">
                  <a:moveTo>
                    <a:pt x="176" y="0"/>
                  </a:moveTo>
                  <a:cubicBezTo>
                    <a:pt x="312" y="263"/>
                    <a:pt x="580" y="764"/>
                    <a:pt x="827" y="1131"/>
                  </a:cubicBezTo>
                  <a:cubicBezTo>
                    <a:pt x="672" y="1131"/>
                    <a:pt x="672" y="1131"/>
                    <a:pt x="672" y="1131"/>
                  </a:cubicBezTo>
                  <a:cubicBezTo>
                    <a:pt x="376" y="467"/>
                    <a:pt x="149" y="151"/>
                    <a:pt x="0" y="0"/>
                  </a:cubicBezTo>
                  <a:lnTo>
                    <a:pt x="176" y="0"/>
                  </a:lnTo>
                  <a:close/>
                </a:path>
              </a:pathLst>
            </a:custGeom>
            <a:solidFill>
              <a:srgbClr val="3EC1B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9" name="işlíḍé"/>
            <p:cNvSpPr/>
            <p:nvPr/>
          </p:nvSpPr>
          <p:spPr bwMode="auto">
            <a:xfrm>
              <a:off x="6722962" y="1927017"/>
              <a:ext cx="221813" cy="284057"/>
            </a:xfrm>
            <a:custGeom>
              <a:avLst/>
              <a:gdLst>
                <a:gd name="T0" fmla="*/ 281 w 883"/>
                <a:gd name="T1" fmla="*/ 0 h 1131"/>
                <a:gd name="T2" fmla="*/ 883 w 883"/>
                <a:gd name="T3" fmla="*/ 1131 h 1131"/>
                <a:gd name="T4" fmla="*/ 595 w 883"/>
                <a:gd name="T5" fmla="*/ 1131 h 1131"/>
                <a:gd name="T6" fmla="*/ 0 w 883"/>
                <a:gd name="T7" fmla="*/ 0 h 1131"/>
                <a:gd name="T8" fmla="*/ 281 w 883"/>
                <a:gd name="T9" fmla="*/ 0 h 1131"/>
              </a:gdLst>
              <a:ahLst/>
              <a:cxnLst>
                <a:cxn ang="0">
                  <a:pos x="T0" y="T1"/>
                </a:cxn>
                <a:cxn ang="0">
                  <a:pos x="T2" y="T3"/>
                </a:cxn>
                <a:cxn ang="0">
                  <a:pos x="T4" y="T5"/>
                </a:cxn>
                <a:cxn ang="0">
                  <a:pos x="T6" y="T7"/>
                </a:cxn>
                <a:cxn ang="0">
                  <a:pos x="T8" y="T9"/>
                </a:cxn>
              </a:cxnLst>
              <a:rect l="0" t="0" r="r" b="b"/>
              <a:pathLst>
                <a:path w="883" h="1131">
                  <a:moveTo>
                    <a:pt x="281" y="0"/>
                  </a:moveTo>
                  <a:cubicBezTo>
                    <a:pt x="289" y="206"/>
                    <a:pt x="416" y="554"/>
                    <a:pt x="883" y="1131"/>
                  </a:cubicBezTo>
                  <a:cubicBezTo>
                    <a:pt x="595" y="1131"/>
                    <a:pt x="595" y="1131"/>
                    <a:pt x="595" y="1131"/>
                  </a:cubicBezTo>
                  <a:cubicBezTo>
                    <a:pt x="481" y="706"/>
                    <a:pt x="177" y="245"/>
                    <a:pt x="0" y="0"/>
                  </a:cubicBezTo>
                  <a:lnTo>
                    <a:pt x="281" y="0"/>
                  </a:lnTo>
                  <a:close/>
                </a:path>
              </a:pathLst>
            </a:custGeom>
            <a:solidFill>
              <a:srgbClr val="3EC1B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0" name="î$ļíḋe"/>
            <p:cNvSpPr/>
            <p:nvPr/>
          </p:nvSpPr>
          <p:spPr bwMode="auto">
            <a:xfrm>
              <a:off x="6858766" y="2011895"/>
              <a:ext cx="121092" cy="26029"/>
            </a:xfrm>
            <a:prstGeom prst="rect">
              <a:avLst/>
            </a:prstGeom>
            <a:solidFill>
              <a:srgbClr val="F7F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1" name="îŝ1íḓé"/>
            <p:cNvSpPr/>
            <p:nvPr/>
          </p:nvSpPr>
          <p:spPr bwMode="auto">
            <a:xfrm>
              <a:off x="6786337" y="2011895"/>
              <a:ext cx="62244" cy="26029"/>
            </a:xfrm>
            <a:prstGeom prst="rect">
              <a:avLst/>
            </a:prstGeom>
            <a:solidFill>
              <a:srgbClr val="F7F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2" name="işļïde"/>
            <p:cNvSpPr/>
            <p:nvPr/>
          </p:nvSpPr>
          <p:spPr bwMode="auto">
            <a:xfrm>
              <a:off x="6715040" y="2011895"/>
              <a:ext cx="63375" cy="26029"/>
            </a:xfrm>
            <a:prstGeom prst="rect">
              <a:avLst/>
            </a:prstGeom>
            <a:solidFill>
              <a:srgbClr val="F7F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3" name="ïšḷíḓê"/>
            <p:cNvSpPr/>
            <p:nvPr/>
          </p:nvSpPr>
          <p:spPr bwMode="auto">
            <a:xfrm>
              <a:off x="6614319" y="2011895"/>
              <a:ext cx="88273" cy="26029"/>
            </a:xfrm>
            <a:prstGeom prst="rect">
              <a:avLst/>
            </a:prstGeom>
            <a:solidFill>
              <a:srgbClr val="F7F7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4" name="iṡḻïḋè"/>
            <p:cNvSpPr/>
            <p:nvPr/>
          </p:nvSpPr>
          <p:spPr bwMode="auto">
            <a:xfrm>
              <a:off x="6614319" y="2050373"/>
              <a:ext cx="365539" cy="7922"/>
            </a:xfrm>
            <a:prstGeom prst="rect">
              <a:avLst/>
            </a:prstGeom>
            <a:solidFill>
              <a:srgbClr val="8989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5" name="íşḷîḍê"/>
            <p:cNvSpPr/>
            <p:nvPr/>
          </p:nvSpPr>
          <p:spPr bwMode="auto">
            <a:xfrm>
              <a:off x="6614319" y="2066216"/>
              <a:ext cx="365539" cy="6790"/>
            </a:xfrm>
            <a:prstGeom prst="rect">
              <a:avLst/>
            </a:prstGeom>
            <a:solidFill>
              <a:srgbClr val="89898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76" name="îśļîḑe"/>
            <p:cNvSpPr/>
            <p:nvPr/>
          </p:nvSpPr>
          <p:spPr bwMode="auto">
            <a:xfrm>
              <a:off x="6622241" y="2119406"/>
              <a:ext cx="70165" cy="53190"/>
            </a:xfrm>
            <a:custGeom>
              <a:avLst/>
              <a:gdLst>
                <a:gd name="T0" fmla="*/ 0 w 283"/>
                <a:gd name="T1" fmla="*/ 182 h 212"/>
                <a:gd name="T2" fmla="*/ 30 w 283"/>
                <a:gd name="T3" fmla="*/ 212 h 212"/>
                <a:gd name="T4" fmla="*/ 253 w 283"/>
                <a:gd name="T5" fmla="*/ 212 h 212"/>
                <a:gd name="T6" fmla="*/ 283 w 283"/>
                <a:gd name="T7" fmla="*/ 182 h 212"/>
                <a:gd name="T8" fmla="*/ 283 w 283"/>
                <a:gd name="T9" fmla="*/ 30 h 212"/>
                <a:gd name="T10" fmla="*/ 253 w 283"/>
                <a:gd name="T11" fmla="*/ 0 h 212"/>
                <a:gd name="T12" fmla="*/ 30 w 283"/>
                <a:gd name="T13" fmla="*/ 0 h 212"/>
                <a:gd name="T14" fmla="*/ 0 w 283"/>
                <a:gd name="T15" fmla="*/ 30 h 212"/>
                <a:gd name="T16" fmla="*/ 0 w 283"/>
                <a:gd name="T17" fmla="*/ 18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212">
                  <a:moveTo>
                    <a:pt x="0" y="182"/>
                  </a:moveTo>
                  <a:cubicBezTo>
                    <a:pt x="0" y="199"/>
                    <a:pt x="14" y="212"/>
                    <a:pt x="30" y="212"/>
                  </a:cubicBezTo>
                  <a:cubicBezTo>
                    <a:pt x="253" y="212"/>
                    <a:pt x="253" y="212"/>
                    <a:pt x="253" y="212"/>
                  </a:cubicBezTo>
                  <a:cubicBezTo>
                    <a:pt x="270" y="212"/>
                    <a:pt x="283" y="199"/>
                    <a:pt x="283" y="182"/>
                  </a:cubicBezTo>
                  <a:cubicBezTo>
                    <a:pt x="283" y="30"/>
                    <a:pt x="283" y="30"/>
                    <a:pt x="283" y="30"/>
                  </a:cubicBezTo>
                  <a:cubicBezTo>
                    <a:pt x="283" y="13"/>
                    <a:pt x="270" y="0"/>
                    <a:pt x="253" y="0"/>
                  </a:cubicBezTo>
                  <a:cubicBezTo>
                    <a:pt x="30" y="0"/>
                    <a:pt x="30" y="0"/>
                    <a:pt x="30" y="0"/>
                  </a:cubicBezTo>
                  <a:cubicBezTo>
                    <a:pt x="14" y="0"/>
                    <a:pt x="0" y="13"/>
                    <a:pt x="0" y="30"/>
                  </a:cubicBezTo>
                  <a:lnTo>
                    <a:pt x="0" y="182"/>
                  </a:lnTo>
                  <a:close/>
                </a:path>
              </a:pathLst>
            </a:custGeom>
            <a:solidFill>
              <a:srgbClr val="CEBC1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7" name="î$ļîḋê"/>
            <p:cNvSpPr/>
            <p:nvPr/>
          </p:nvSpPr>
          <p:spPr bwMode="auto">
            <a:xfrm>
              <a:off x="5808548" y="5514508"/>
              <a:ext cx="542085" cy="504739"/>
            </a:xfrm>
            <a:prstGeom prst="ellipse">
              <a:avLst/>
            </a:prstGeom>
            <a:solidFill>
              <a:srgbClr val="37485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8" name="i$ḻiḍè"/>
            <p:cNvSpPr/>
            <p:nvPr/>
          </p:nvSpPr>
          <p:spPr bwMode="auto">
            <a:xfrm>
              <a:off x="5842499" y="5547328"/>
              <a:ext cx="474183" cy="439100"/>
            </a:xfrm>
            <a:prstGeom prst="ellipse">
              <a:avLst/>
            </a:prstGeom>
            <a:solidFill>
              <a:srgbClr val="F2F0F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9" name="ïṡľîḋê"/>
            <p:cNvSpPr/>
            <p:nvPr/>
          </p:nvSpPr>
          <p:spPr bwMode="auto">
            <a:xfrm>
              <a:off x="6068839" y="5625415"/>
              <a:ext cx="21502" cy="162965"/>
            </a:xfrm>
            <a:custGeom>
              <a:avLst/>
              <a:gdLst>
                <a:gd name="T0" fmla="*/ 48 w 88"/>
                <a:gd name="T1" fmla="*/ 649 h 649"/>
                <a:gd name="T2" fmla="*/ 49 w 88"/>
                <a:gd name="T3" fmla="*/ 647 h 649"/>
                <a:gd name="T4" fmla="*/ 52 w 88"/>
                <a:gd name="T5" fmla="*/ 642 h 649"/>
                <a:gd name="T6" fmla="*/ 61 w 88"/>
                <a:gd name="T7" fmla="*/ 621 h 649"/>
                <a:gd name="T8" fmla="*/ 71 w 88"/>
                <a:gd name="T9" fmla="*/ 589 h 649"/>
                <a:gd name="T10" fmla="*/ 80 w 88"/>
                <a:gd name="T11" fmla="*/ 547 h 649"/>
                <a:gd name="T12" fmla="*/ 84 w 88"/>
                <a:gd name="T13" fmla="*/ 524 h 649"/>
                <a:gd name="T14" fmla="*/ 87 w 88"/>
                <a:gd name="T15" fmla="*/ 498 h 649"/>
                <a:gd name="T16" fmla="*/ 86 w 88"/>
                <a:gd name="T17" fmla="*/ 443 h 649"/>
                <a:gd name="T18" fmla="*/ 84 w 88"/>
                <a:gd name="T19" fmla="*/ 414 h 649"/>
                <a:gd name="T20" fmla="*/ 80 w 88"/>
                <a:gd name="T21" fmla="*/ 385 h 649"/>
                <a:gd name="T22" fmla="*/ 75 w 88"/>
                <a:gd name="T23" fmla="*/ 355 h 649"/>
                <a:gd name="T24" fmla="*/ 66 w 88"/>
                <a:gd name="T25" fmla="*/ 324 h 649"/>
                <a:gd name="T26" fmla="*/ 59 w 88"/>
                <a:gd name="T27" fmla="*/ 294 h 649"/>
                <a:gd name="T28" fmla="*/ 56 w 88"/>
                <a:gd name="T29" fmla="*/ 264 h 649"/>
                <a:gd name="T30" fmla="*/ 59 w 88"/>
                <a:gd name="T31" fmla="*/ 234 h 649"/>
                <a:gd name="T32" fmla="*/ 66 w 88"/>
                <a:gd name="T33" fmla="*/ 205 h 649"/>
                <a:gd name="T34" fmla="*/ 74 w 88"/>
                <a:gd name="T35" fmla="*/ 177 h 649"/>
                <a:gd name="T36" fmla="*/ 80 w 88"/>
                <a:gd name="T37" fmla="*/ 150 h 649"/>
                <a:gd name="T38" fmla="*/ 80 w 88"/>
                <a:gd name="T39" fmla="*/ 125 h 649"/>
                <a:gd name="T40" fmla="*/ 79 w 88"/>
                <a:gd name="T41" fmla="*/ 101 h 649"/>
                <a:gd name="T42" fmla="*/ 71 w 88"/>
                <a:gd name="T43" fmla="*/ 60 h 649"/>
                <a:gd name="T44" fmla="*/ 62 w 88"/>
                <a:gd name="T45" fmla="*/ 28 h 649"/>
                <a:gd name="T46" fmla="*/ 52 w 88"/>
                <a:gd name="T47" fmla="*/ 7 h 649"/>
                <a:gd name="T48" fmla="*/ 49 w 88"/>
                <a:gd name="T49" fmla="*/ 2 h 649"/>
                <a:gd name="T50" fmla="*/ 48 w 88"/>
                <a:gd name="T51" fmla="*/ 0 h 649"/>
                <a:gd name="T52" fmla="*/ 40 w 88"/>
                <a:gd name="T53" fmla="*/ 0 h 649"/>
                <a:gd name="T54" fmla="*/ 39 w 88"/>
                <a:gd name="T55" fmla="*/ 2 h 649"/>
                <a:gd name="T56" fmla="*/ 36 w 88"/>
                <a:gd name="T57" fmla="*/ 7 h 649"/>
                <a:gd name="T58" fmla="*/ 27 w 88"/>
                <a:gd name="T59" fmla="*/ 28 h 649"/>
                <a:gd name="T60" fmla="*/ 17 w 88"/>
                <a:gd name="T61" fmla="*/ 60 h 649"/>
                <a:gd name="T62" fmla="*/ 10 w 88"/>
                <a:gd name="T63" fmla="*/ 101 h 649"/>
                <a:gd name="T64" fmla="*/ 8 w 88"/>
                <a:gd name="T65" fmla="*/ 125 h 649"/>
                <a:gd name="T66" fmla="*/ 9 w 88"/>
                <a:gd name="T67" fmla="*/ 150 h 649"/>
                <a:gd name="T68" fmla="*/ 14 w 88"/>
                <a:gd name="T69" fmla="*/ 177 h 649"/>
                <a:gd name="T70" fmla="*/ 23 w 88"/>
                <a:gd name="T71" fmla="*/ 205 h 649"/>
                <a:gd name="T72" fmla="*/ 30 w 88"/>
                <a:gd name="T73" fmla="*/ 234 h 649"/>
                <a:gd name="T74" fmla="*/ 32 w 88"/>
                <a:gd name="T75" fmla="*/ 264 h 649"/>
                <a:gd name="T76" fmla="*/ 29 w 88"/>
                <a:gd name="T77" fmla="*/ 294 h 649"/>
                <a:gd name="T78" fmla="*/ 22 w 88"/>
                <a:gd name="T79" fmla="*/ 324 h 649"/>
                <a:gd name="T80" fmla="*/ 14 w 88"/>
                <a:gd name="T81" fmla="*/ 355 h 649"/>
                <a:gd name="T82" fmla="*/ 8 w 88"/>
                <a:gd name="T83" fmla="*/ 385 h 649"/>
                <a:gd name="T84" fmla="*/ 5 w 88"/>
                <a:gd name="T85" fmla="*/ 414 h 649"/>
                <a:gd name="T86" fmla="*/ 2 w 88"/>
                <a:gd name="T87" fmla="*/ 443 h 649"/>
                <a:gd name="T88" fmla="*/ 2 w 88"/>
                <a:gd name="T89" fmla="*/ 498 h 649"/>
                <a:gd name="T90" fmla="*/ 4 w 88"/>
                <a:gd name="T91" fmla="*/ 524 h 649"/>
                <a:gd name="T92" fmla="*/ 8 w 88"/>
                <a:gd name="T93" fmla="*/ 547 h 649"/>
                <a:gd name="T94" fmla="*/ 18 w 88"/>
                <a:gd name="T95" fmla="*/ 589 h 649"/>
                <a:gd name="T96" fmla="*/ 28 w 88"/>
                <a:gd name="T97" fmla="*/ 621 h 649"/>
                <a:gd name="T98" fmla="*/ 37 w 88"/>
                <a:gd name="T99" fmla="*/ 642 h 649"/>
                <a:gd name="T100" fmla="*/ 39 w 88"/>
                <a:gd name="T101" fmla="*/ 647 h 649"/>
                <a:gd name="T102" fmla="*/ 40 w 88"/>
                <a:gd name="T103" fmla="*/ 649 h 649"/>
                <a:gd name="T104" fmla="*/ 48 w 88"/>
                <a:gd name="T105"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649">
                  <a:moveTo>
                    <a:pt x="48" y="649"/>
                  </a:moveTo>
                  <a:cubicBezTo>
                    <a:pt x="48" y="649"/>
                    <a:pt x="49" y="648"/>
                    <a:pt x="49" y="647"/>
                  </a:cubicBezTo>
                  <a:cubicBezTo>
                    <a:pt x="50" y="646"/>
                    <a:pt x="51" y="644"/>
                    <a:pt x="52" y="642"/>
                  </a:cubicBezTo>
                  <a:cubicBezTo>
                    <a:pt x="54" y="637"/>
                    <a:pt x="57" y="630"/>
                    <a:pt x="61" y="621"/>
                  </a:cubicBezTo>
                  <a:cubicBezTo>
                    <a:pt x="64" y="612"/>
                    <a:pt x="68" y="601"/>
                    <a:pt x="71" y="589"/>
                  </a:cubicBezTo>
                  <a:cubicBezTo>
                    <a:pt x="74" y="577"/>
                    <a:pt x="78" y="563"/>
                    <a:pt x="80" y="547"/>
                  </a:cubicBezTo>
                  <a:cubicBezTo>
                    <a:pt x="82" y="540"/>
                    <a:pt x="83" y="532"/>
                    <a:pt x="84" y="524"/>
                  </a:cubicBezTo>
                  <a:cubicBezTo>
                    <a:pt x="85" y="515"/>
                    <a:pt x="86" y="507"/>
                    <a:pt x="87" y="498"/>
                  </a:cubicBezTo>
                  <a:cubicBezTo>
                    <a:pt x="88" y="481"/>
                    <a:pt x="88" y="462"/>
                    <a:pt x="86" y="443"/>
                  </a:cubicBezTo>
                  <a:cubicBezTo>
                    <a:pt x="86" y="434"/>
                    <a:pt x="85" y="424"/>
                    <a:pt x="84" y="414"/>
                  </a:cubicBezTo>
                  <a:cubicBezTo>
                    <a:pt x="82" y="405"/>
                    <a:pt x="81" y="395"/>
                    <a:pt x="80" y="385"/>
                  </a:cubicBezTo>
                  <a:cubicBezTo>
                    <a:pt x="79" y="375"/>
                    <a:pt x="77" y="365"/>
                    <a:pt x="75" y="355"/>
                  </a:cubicBezTo>
                  <a:cubicBezTo>
                    <a:pt x="72" y="345"/>
                    <a:pt x="69" y="334"/>
                    <a:pt x="66" y="324"/>
                  </a:cubicBezTo>
                  <a:cubicBezTo>
                    <a:pt x="64" y="314"/>
                    <a:pt x="61" y="304"/>
                    <a:pt x="59" y="294"/>
                  </a:cubicBezTo>
                  <a:cubicBezTo>
                    <a:pt x="58" y="284"/>
                    <a:pt x="57" y="274"/>
                    <a:pt x="56" y="264"/>
                  </a:cubicBezTo>
                  <a:cubicBezTo>
                    <a:pt x="56" y="254"/>
                    <a:pt x="57" y="244"/>
                    <a:pt x="59" y="234"/>
                  </a:cubicBezTo>
                  <a:cubicBezTo>
                    <a:pt x="60" y="224"/>
                    <a:pt x="63" y="215"/>
                    <a:pt x="66" y="205"/>
                  </a:cubicBezTo>
                  <a:cubicBezTo>
                    <a:pt x="69" y="196"/>
                    <a:pt x="72" y="186"/>
                    <a:pt x="74" y="177"/>
                  </a:cubicBezTo>
                  <a:cubicBezTo>
                    <a:pt x="77" y="168"/>
                    <a:pt x="79" y="159"/>
                    <a:pt x="80" y="150"/>
                  </a:cubicBezTo>
                  <a:cubicBezTo>
                    <a:pt x="81" y="141"/>
                    <a:pt x="81" y="133"/>
                    <a:pt x="80" y="125"/>
                  </a:cubicBezTo>
                  <a:cubicBezTo>
                    <a:pt x="80" y="117"/>
                    <a:pt x="80" y="109"/>
                    <a:pt x="79" y="101"/>
                  </a:cubicBezTo>
                  <a:cubicBezTo>
                    <a:pt x="77" y="86"/>
                    <a:pt x="74" y="72"/>
                    <a:pt x="71" y="60"/>
                  </a:cubicBezTo>
                  <a:cubicBezTo>
                    <a:pt x="68" y="47"/>
                    <a:pt x="65" y="36"/>
                    <a:pt x="62" y="28"/>
                  </a:cubicBezTo>
                  <a:cubicBezTo>
                    <a:pt x="58" y="19"/>
                    <a:pt x="55" y="12"/>
                    <a:pt x="52" y="7"/>
                  </a:cubicBezTo>
                  <a:cubicBezTo>
                    <a:pt x="51" y="5"/>
                    <a:pt x="50" y="3"/>
                    <a:pt x="49" y="2"/>
                  </a:cubicBezTo>
                  <a:cubicBezTo>
                    <a:pt x="49" y="0"/>
                    <a:pt x="48" y="0"/>
                    <a:pt x="48" y="0"/>
                  </a:cubicBezTo>
                  <a:cubicBezTo>
                    <a:pt x="40" y="0"/>
                    <a:pt x="40" y="0"/>
                    <a:pt x="40" y="0"/>
                  </a:cubicBezTo>
                  <a:cubicBezTo>
                    <a:pt x="40" y="0"/>
                    <a:pt x="40" y="0"/>
                    <a:pt x="39" y="2"/>
                  </a:cubicBezTo>
                  <a:cubicBezTo>
                    <a:pt x="38" y="3"/>
                    <a:pt x="37" y="5"/>
                    <a:pt x="36" y="7"/>
                  </a:cubicBezTo>
                  <a:cubicBezTo>
                    <a:pt x="34" y="12"/>
                    <a:pt x="30" y="19"/>
                    <a:pt x="27" y="28"/>
                  </a:cubicBezTo>
                  <a:cubicBezTo>
                    <a:pt x="24" y="36"/>
                    <a:pt x="20" y="47"/>
                    <a:pt x="17" y="60"/>
                  </a:cubicBezTo>
                  <a:cubicBezTo>
                    <a:pt x="14" y="72"/>
                    <a:pt x="12" y="86"/>
                    <a:pt x="10" y="101"/>
                  </a:cubicBezTo>
                  <a:cubicBezTo>
                    <a:pt x="9" y="109"/>
                    <a:pt x="8" y="117"/>
                    <a:pt x="8" y="125"/>
                  </a:cubicBezTo>
                  <a:cubicBezTo>
                    <a:pt x="8" y="133"/>
                    <a:pt x="8" y="141"/>
                    <a:pt x="9" y="150"/>
                  </a:cubicBezTo>
                  <a:cubicBezTo>
                    <a:pt x="10" y="159"/>
                    <a:pt x="12" y="168"/>
                    <a:pt x="14" y="177"/>
                  </a:cubicBezTo>
                  <a:cubicBezTo>
                    <a:pt x="17" y="186"/>
                    <a:pt x="20" y="196"/>
                    <a:pt x="23" y="205"/>
                  </a:cubicBezTo>
                  <a:cubicBezTo>
                    <a:pt x="26" y="215"/>
                    <a:pt x="28" y="224"/>
                    <a:pt x="30" y="234"/>
                  </a:cubicBezTo>
                  <a:cubicBezTo>
                    <a:pt x="32" y="244"/>
                    <a:pt x="32" y="254"/>
                    <a:pt x="32" y="264"/>
                  </a:cubicBezTo>
                  <a:cubicBezTo>
                    <a:pt x="32" y="274"/>
                    <a:pt x="31" y="284"/>
                    <a:pt x="29" y="294"/>
                  </a:cubicBezTo>
                  <a:cubicBezTo>
                    <a:pt x="27" y="304"/>
                    <a:pt x="25" y="314"/>
                    <a:pt x="22" y="324"/>
                  </a:cubicBezTo>
                  <a:cubicBezTo>
                    <a:pt x="19" y="334"/>
                    <a:pt x="16" y="345"/>
                    <a:pt x="14" y="355"/>
                  </a:cubicBezTo>
                  <a:cubicBezTo>
                    <a:pt x="12" y="365"/>
                    <a:pt x="10" y="375"/>
                    <a:pt x="8" y="385"/>
                  </a:cubicBezTo>
                  <a:cubicBezTo>
                    <a:pt x="7" y="395"/>
                    <a:pt x="6" y="405"/>
                    <a:pt x="5" y="414"/>
                  </a:cubicBezTo>
                  <a:cubicBezTo>
                    <a:pt x="4" y="424"/>
                    <a:pt x="3" y="434"/>
                    <a:pt x="2" y="443"/>
                  </a:cubicBezTo>
                  <a:cubicBezTo>
                    <a:pt x="0" y="462"/>
                    <a:pt x="0" y="481"/>
                    <a:pt x="2" y="498"/>
                  </a:cubicBezTo>
                  <a:cubicBezTo>
                    <a:pt x="2" y="507"/>
                    <a:pt x="3" y="515"/>
                    <a:pt x="4" y="524"/>
                  </a:cubicBezTo>
                  <a:cubicBezTo>
                    <a:pt x="6" y="532"/>
                    <a:pt x="7" y="540"/>
                    <a:pt x="8" y="547"/>
                  </a:cubicBezTo>
                  <a:cubicBezTo>
                    <a:pt x="11" y="563"/>
                    <a:pt x="14" y="577"/>
                    <a:pt x="18" y="589"/>
                  </a:cubicBezTo>
                  <a:cubicBezTo>
                    <a:pt x="21" y="601"/>
                    <a:pt x="25" y="612"/>
                    <a:pt x="28" y="621"/>
                  </a:cubicBezTo>
                  <a:cubicBezTo>
                    <a:pt x="31" y="630"/>
                    <a:pt x="34" y="637"/>
                    <a:pt x="37" y="642"/>
                  </a:cubicBezTo>
                  <a:cubicBezTo>
                    <a:pt x="38" y="644"/>
                    <a:pt x="39" y="646"/>
                    <a:pt x="39" y="647"/>
                  </a:cubicBezTo>
                  <a:cubicBezTo>
                    <a:pt x="40" y="648"/>
                    <a:pt x="40" y="649"/>
                    <a:pt x="40" y="649"/>
                  </a:cubicBezTo>
                  <a:lnTo>
                    <a:pt x="48" y="649"/>
                  </a:lnTo>
                  <a:close/>
                </a:path>
              </a:pathLst>
            </a:custGeom>
            <a:solidFill>
              <a:srgbClr val="26384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0" name="íṣľïdê"/>
            <p:cNvSpPr/>
            <p:nvPr/>
          </p:nvSpPr>
          <p:spPr bwMode="auto">
            <a:xfrm>
              <a:off x="5972645" y="5757824"/>
              <a:ext cx="129014" cy="22634"/>
            </a:xfrm>
            <a:custGeom>
              <a:avLst/>
              <a:gdLst>
                <a:gd name="T0" fmla="*/ 512 w 512"/>
                <a:gd name="T1" fmla="*/ 49 h 90"/>
                <a:gd name="T2" fmla="*/ 510 w 512"/>
                <a:gd name="T3" fmla="*/ 50 h 90"/>
                <a:gd name="T4" fmla="*/ 505 w 512"/>
                <a:gd name="T5" fmla="*/ 53 h 90"/>
                <a:gd name="T6" fmla="*/ 489 w 512"/>
                <a:gd name="T7" fmla="*/ 62 h 90"/>
                <a:gd name="T8" fmla="*/ 464 w 512"/>
                <a:gd name="T9" fmla="*/ 73 h 90"/>
                <a:gd name="T10" fmla="*/ 431 w 512"/>
                <a:gd name="T11" fmla="*/ 82 h 90"/>
                <a:gd name="T12" fmla="*/ 413 w 512"/>
                <a:gd name="T13" fmla="*/ 86 h 90"/>
                <a:gd name="T14" fmla="*/ 392 w 512"/>
                <a:gd name="T15" fmla="*/ 89 h 90"/>
                <a:gd name="T16" fmla="*/ 349 w 512"/>
                <a:gd name="T17" fmla="*/ 89 h 90"/>
                <a:gd name="T18" fmla="*/ 326 w 512"/>
                <a:gd name="T19" fmla="*/ 85 h 90"/>
                <a:gd name="T20" fmla="*/ 303 w 512"/>
                <a:gd name="T21" fmla="*/ 82 h 90"/>
                <a:gd name="T22" fmla="*/ 279 w 512"/>
                <a:gd name="T23" fmla="*/ 76 h 90"/>
                <a:gd name="T24" fmla="*/ 255 w 512"/>
                <a:gd name="T25" fmla="*/ 68 h 90"/>
                <a:gd name="T26" fmla="*/ 231 w 512"/>
                <a:gd name="T27" fmla="*/ 61 h 90"/>
                <a:gd name="T28" fmla="*/ 208 w 512"/>
                <a:gd name="T29" fmla="*/ 58 h 90"/>
                <a:gd name="T30" fmla="*/ 184 w 512"/>
                <a:gd name="T31" fmla="*/ 60 h 90"/>
                <a:gd name="T32" fmla="*/ 162 w 512"/>
                <a:gd name="T33" fmla="*/ 67 h 90"/>
                <a:gd name="T34" fmla="*/ 139 w 512"/>
                <a:gd name="T35" fmla="*/ 76 h 90"/>
                <a:gd name="T36" fmla="*/ 118 w 512"/>
                <a:gd name="T37" fmla="*/ 82 h 90"/>
                <a:gd name="T38" fmla="*/ 98 w 512"/>
                <a:gd name="T39" fmla="*/ 82 h 90"/>
                <a:gd name="T40" fmla="*/ 80 w 512"/>
                <a:gd name="T41" fmla="*/ 81 h 90"/>
                <a:gd name="T42" fmla="*/ 47 w 512"/>
                <a:gd name="T43" fmla="*/ 73 h 90"/>
                <a:gd name="T44" fmla="*/ 22 w 512"/>
                <a:gd name="T45" fmla="*/ 63 h 90"/>
                <a:gd name="T46" fmla="*/ 6 w 512"/>
                <a:gd name="T47" fmla="*/ 53 h 90"/>
                <a:gd name="T48" fmla="*/ 1 w 512"/>
                <a:gd name="T49" fmla="*/ 50 h 90"/>
                <a:gd name="T50" fmla="*/ 0 w 512"/>
                <a:gd name="T51" fmla="*/ 49 h 90"/>
                <a:gd name="T52" fmla="*/ 0 w 512"/>
                <a:gd name="T53" fmla="*/ 41 h 90"/>
                <a:gd name="T54" fmla="*/ 1 w 512"/>
                <a:gd name="T55" fmla="*/ 40 h 90"/>
                <a:gd name="T56" fmla="*/ 6 w 512"/>
                <a:gd name="T57" fmla="*/ 37 h 90"/>
                <a:gd name="T58" fmla="*/ 22 w 512"/>
                <a:gd name="T59" fmla="*/ 27 h 90"/>
                <a:gd name="T60" fmla="*/ 47 w 512"/>
                <a:gd name="T61" fmla="*/ 17 h 90"/>
                <a:gd name="T62" fmla="*/ 80 w 512"/>
                <a:gd name="T63" fmla="*/ 10 h 90"/>
                <a:gd name="T64" fmla="*/ 98 w 512"/>
                <a:gd name="T65" fmla="*/ 8 h 90"/>
                <a:gd name="T66" fmla="*/ 118 w 512"/>
                <a:gd name="T67" fmla="*/ 9 h 90"/>
                <a:gd name="T68" fmla="*/ 139 w 512"/>
                <a:gd name="T69" fmla="*/ 14 h 90"/>
                <a:gd name="T70" fmla="*/ 162 w 512"/>
                <a:gd name="T71" fmla="*/ 23 h 90"/>
                <a:gd name="T72" fmla="*/ 184 w 512"/>
                <a:gd name="T73" fmla="*/ 30 h 90"/>
                <a:gd name="T74" fmla="*/ 208 w 512"/>
                <a:gd name="T75" fmla="*/ 33 h 90"/>
                <a:gd name="T76" fmla="*/ 231 w 512"/>
                <a:gd name="T77" fmla="*/ 30 h 90"/>
                <a:gd name="T78" fmla="*/ 255 w 512"/>
                <a:gd name="T79" fmla="*/ 22 h 90"/>
                <a:gd name="T80" fmla="*/ 279 w 512"/>
                <a:gd name="T81" fmla="*/ 14 h 90"/>
                <a:gd name="T82" fmla="*/ 303 w 512"/>
                <a:gd name="T83" fmla="*/ 8 h 90"/>
                <a:gd name="T84" fmla="*/ 326 w 512"/>
                <a:gd name="T85" fmla="*/ 5 h 90"/>
                <a:gd name="T86" fmla="*/ 349 w 512"/>
                <a:gd name="T87" fmla="*/ 2 h 90"/>
                <a:gd name="T88" fmla="*/ 392 w 512"/>
                <a:gd name="T89" fmla="*/ 1 h 90"/>
                <a:gd name="T90" fmla="*/ 412 w 512"/>
                <a:gd name="T91" fmla="*/ 4 h 90"/>
                <a:gd name="T92" fmla="*/ 431 w 512"/>
                <a:gd name="T93" fmla="*/ 8 h 90"/>
                <a:gd name="T94" fmla="*/ 464 w 512"/>
                <a:gd name="T95" fmla="*/ 18 h 90"/>
                <a:gd name="T96" fmla="*/ 489 w 512"/>
                <a:gd name="T97" fmla="*/ 28 h 90"/>
                <a:gd name="T98" fmla="*/ 505 w 512"/>
                <a:gd name="T99" fmla="*/ 37 h 90"/>
                <a:gd name="T100" fmla="*/ 510 w 512"/>
                <a:gd name="T101" fmla="*/ 40 h 90"/>
                <a:gd name="T102" fmla="*/ 512 w 512"/>
                <a:gd name="T103" fmla="*/ 41 h 90"/>
                <a:gd name="T104" fmla="*/ 512 w 512"/>
                <a:gd name="T105" fmla="*/ 4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90">
                  <a:moveTo>
                    <a:pt x="512" y="49"/>
                  </a:moveTo>
                  <a:cubicBezTo>
                    <a:pt x="512" y="49"/>
                    <a:pt x="511" y="50"/>
                    <a:pt x="510" y="50"/>
                  </a:cubicBezTo>
                  <a:cubicBezTo>
                    <a:pt x="509" y="51"/>
                    <a:pt x="507" y="52"/>
                    <a:pt x="505" y="53"/>
                  </a:cubicBezTo>
                  <a:cubicBezTo>
                    <a:pt x="502" y="55"/>
                    <a:pt x="496" y="58"/>
                    <a:pt x="489" y="62"/>
                  </a:cubicBezTo>
                  <a:cubicBezTo>
                    <a:pt x="482" y="65"/>
                    <a:pt x="474" y="69"/>
                    <a:pt x="464" y="73"/>
                  </a:cubicBezTo>
                  <a:cubicBezTo>
                    <a:pt x="454" y="76"/>
                    <a:pt x="443" y="79"/>
                    <a:pt x="431" y="82"/>
                  </a:cubicBezTo>
                  <a:cubicBezTo>
                    <a:pt x="425" y="84"/>
                    <a:pt x="419" y="85"/>
                    <a:pt x="413" y="86"/>
                  </a:cubicBezTo>
                  <a:cubicBezTo>
                    <a:pt x="406" y="87"/>
                    <a:pt x="399" y="88"/>
                    <a:pt x="392" y="89"/>
                  </a:cubicBezTo>
                  <a:cubicBezTo>
                    <a:pt x="379" y="90"/>
                    <a:pt x="364" y="90"/>
                    <a:pt x="349" y="89"/>
                  </a:cubicBezTo>
                  <a:cubicBezTo>
                    <a:pt x="342" y="88"/>
                    <a:pt x="334" y="87"/>
                    <a:pt x="326" y="85"/>
                  </a:cubicBezTo>
                  <a:cubicBezTo>
                    <a:pt x="319" y="84"/>
                    <a:pt x="311" y="83"/>
                    <a:pt x="303" y="82"/>
                  </a:cubicBezTo>
                  <a:cubicBezTo>
                    <a:pt x="295" y="81"/>
                    <a:pt x="287" y="79"/>
                    <a:pt x="279" y="76"/>
                  </a:cubicBezTo>
                  <a:cubicBezTo>
                    <a:pt x="271" y="74"/>
                    <a:pt x="263" y="71"/>
                    <a:pt x="255" y="68"/>
                  </a:cubicBezTo>
                  <a:cubicBezTo>
                    <a:pt x="247" y="65"/>
                    <a:pt x="239" y="62"/>
                    <a:pt x="231" y="61"/>
                  </a:cubicBezTo>
                  <a:cubicBezTo>
                    <a:pt x="224" y="59"/>
                    <a:pt x="216" y="58"/>
                    <a:pt x="208" y="58"/>
                  </a:cubicBezTo>
                  <a:cubicBezTo>
                    <a:pt x="200" y="57"/>
                    <a:pt x="192" y="58"/>
                    <a:pt x="184" y="60"/>
                  </a:cubicBezTo>
                  <a:cubicBezTo>
                    <a:pt x="177" y="61"/>
                    <a:pt x="169" y="64"/>
                    <a:pt x="162" y="67"/>
                  </a:cubicBezTo>
                  <a:cubicBezTo>
                    <a:pt x="154" y="70"/>
                    <a:pt x="147" y="74"/>
                    <a:pt x="139" y="76"/>
                  </a:cubicBezTo>
                  <a:cubicBezTo>
                    <a:pt x="132" y="79"/>
                    <a:pt x="125" y="81"/>
                    <a:pt x="118" y="82"/>
                  </a:cubicBezTo>
                  <a:cubicBezTo>
                    <a:pt x="111" y="83"/>
                    <a:pt x="105" y="83"/>
                    <a:pt x="98" y="82"/>
                  </a:cubicBezTo>
                  <a:cubicBezTo>
                    <a:pt x="92" y="82"/>
                    <a:pt x="86" y="81"/>
                    <a:pt x="80" y="81"/>
                  </a:cubicBezTo>
                  <a:cubicBezTo>
                    <a:pt x="68" y="79"/>
                    <a:pt x="57" y="76"/>
                    <a:pt x="47" y="73"/>
                  </a:cubicBezTo>
                  <a:cubicBezTo>
                    <a:pt x="37" y="70"/>
                    <a:pt x="29" y="66"/>
                    <a:pt x="22" y="63"/>
                  </a:cubicBezTo>
                  <a:cubicBezTo>
                    <a:pt x="15" y="59"/>
                    <a:pt x="9" y="56"/>
                    <a:pt x="6" y="53"/>
                  </a:cubicBezTo>
                  <a:cubicBezTo>
                    <a:pt x="4" y="52"/>
                    <a:pt x="2" y="51"/>
                    <a:pt x="1" y="50"/>
                  </a:cubicBezTo>
                  <a:cubicBezTo>
                    <a:pt x="0" y="50"/>
                    <a:pt x="0" y="49"/>
                    <a:pt x="0" y="49"/>
                  </a:cubicBezTo>
                  <a:cubicBezTo>
                    <a:pt x="0" y="41"/>
                    <a:pt x="0" y="41"/>
                    <a:pt x="0" y="41"/>
                  </a:cubicBezTo>
                  <a:cubicBezTo>
                    <a:pt x="0" y="41"/>
                    <a:pt x="0" y="41"/>
                    <a:pt x="1" y="40"/>
                  </a:cubicBezTo>
                  <a:cubicBezTo>
                    <a:pt x="2" y="39"/>
                    <a:pt x="4" y="38"/>
                    <a:pt x="6" y="37"/>
                  </a:cubicBezTo>
                  <a:cubicBezTo>
                    <a:pt x="9" y="34"/>
                    <a:pt x="15" y="31"/>
                    <a:pt x="22" y="27"/>
                  </a:cubicBezTo>
                  <a:cubicBezTo>
                    <a:pt x="29" y="24"/>
                    <a:pt x="37" y="20"/>
                    <a:pt x="47" y="17"/>
                  </a:cubicBezTo>
                  <a:cubicBezTo>
                    <a:pt x="57" y="14"/>
                    <a:pt x="68" y="11"/>
                    <a:pt x="80" y="10"/>
                  </a:cubicBezTo>
                  <a:cubicBezTo>
                    <a:pt x="86" y="9"/>
                    <a:pt x="92" y="8"/>
                    <a:pt x="98" y="8"/>
                  </a:cubicBezTo>
                  <a:cubicBezTo>
                    <a:pt x="105" y="7"/>
                    <a:pt x="111" y="7"/>
                    <a:pt x="118" y="9"/>
                  </a:cubicBezTo>
                  <a:cubicBezTo>
                    <a:pt x="125" y="10"/>
                    <a:pt x="132" y="11"/>
                    <a:pt x="139" y="14"/>
                  </a:cubicBezTo>
                  <a:cubicBezTo>
                    <a:pt x="147" y="17"/>
                    <a:pt x="154" y="20"/>
                    <a:pt x="162" y="23"/>
                  </a:cubicBezTo>
                  <a:cubicBezTo>
                    <a:pt x="169" y="26"/>
                    <a:pt x="177" y="29"/>
                    <a:pt x="184" y="30"/>
                  </a:cubicBezTo>
                  <a:cubicBezTo>
                    <a:pt x="192" y="32"/>
                    <a:pt x="200" y="33"/>
                    <a:pt x="208" y="33"/>
                  </a:cubicBezTo>
                  <a:cubicBezTo>
                    <a:pt x="216" y="32"/>
                    <a:pt x="224" y="31"/>
                    <a:pt x="231" y="30"/>
                  </a:cubicBezTo>
                  <a:cubicBezTo>
                    <a:pt x="239" y="28"/>
                    <a:pt x="247" y="25"/>
                    <a:pt x="255" y="22"/>
                  </a:cubicBezTo>
                  <a:cubicBezTo>
                    <a:pt x="263" y="19"/>
                    <a:pt x="271" y="16"/>
                    <a:pt x="279" y="14"/>
                  </a:cubicBezTo>
                  <a:cubicBezTo>
                    <a:pt x="287" y="11"/>
                    <a:pt x="295" y="9"/>
                    <a:pt x="303" y="8"/>
                  </a:cubicBezTo>
                  <a:cubicBezTo>
                    <a:pt x="311" y="7"/>
                    <a:pt x="319" y="6"/>
                    <a:pt x="326" y="5"/>
                  </a:cubicBezTo>
                  <a:cubicBezTo>
                    <a:pt x="334" y="4"/>
                    <a:pt x="342" y="2"/>
                    <a:pt x="349" y="2"/>
                  </a:cubicBezTo>
                  <a:cubicBezTo>
                    <a:pt x="364" y="0"/>
                    <a:pt x="379" y="0"/>
                    <a:pt x="392" y="1"/>
                  </a:cubicBezTo>
                  <a:cubicBezTo>
                    <a:pt x="399" y="2"/>
                    <a:pt x="406" y="3"/>
                    <a:pt x="412" y="4"/>
                  </a:cubicBezTo>
                  <a:cubicBezTo>
                    <a:pt x="419" y="5"/>
                    <a:pt x="425" y="7"/>
                    <a:pt x="431" y="8"/>
                  </a:cubicBezTo>
                  <a:cubicBezTo>
                    <a:pt x="443" y="11"/>
                    <a:pt x="454" y="14"/>
                    <a:pt x="464" y="18"/>
                  </a:cubicBezTo>
                  <a:cubicBezTo>
                    <a:pt x="474" y="21"/>
                    <a:pt x="482" y="25"/>
                    <a:pt x="489" y="28"/>
                  </a:cubicBezTo>
                  <a:cubicBezTo>
                    <a:pt x="496" y="32"/>
                    <a:pt x="502" y="35"/>
                    <a:pt x="505" y="37"/>
                  </a:cubicBezTo>
                  <a:cubicBezTo>
                    <a:pt x="507" y="38"/>
                    <a:pt x="509" y="39"/>
                    <a:pt x="510" y="40"/>
                  </a:cubicBezTo>
                  <a:cubicBezTo>
                    <a:pt x="511" y="41"/>
                    <a:pt x="512" y="41"/>
                    <a:pt x="512" y="41"/>
                  </a:cubicBezTo>
                  <a:lnTo>
                    <a:pt x="512" y="49"/>
                  </a:lnTo>
                  <a:close/>
                </a:path>
              </a:pathLst>
            </a:custGeom>
            <a:solidFill>
              <a:srgbClr val="26384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1" name="ïṥļîḋê"/>
            <p:cNvSpPr/>
            <p:nvPr/>
          </p:nvSpPr>
          <p:spPr bwMode="auto">
            <a:xfrm>
              <a:off x="6074498" y="5595991"/>
              <a:ext cx="10185" cy="24897"/>
            </a:xfrm>
            <a:prstGeom prst="rect">
              <a:avLst/>
            </a:prstGeom>
            <a:solidFill>
              <a:srgbClr val="3332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82" name="îśľîḓé"/>
            <p:cNvSpPr/>
            <p:nvPr/>
          </p:nvSpPr>
          <p:spPr bwMode="auto">
            <a:xfrm>
              <a:off x="6243121" y="5761219"/>
              <a:ext cx="24897" cy="12449"/>
            </a:xfrm>
            <a:prstGeom prst="rect">
              <a:avLst/>
            </a:prstGeom>
            <a:solidFill>
              <a:srgbClr val="3332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83" name="íṣ1ïďê"/>
            <p:cNvSpPr/>
            <p:nvPr/>
          </p:nvSpPr>
          <p:spPr bwMode="auto">
            <a:xfrm>
              <a:off x="6074498" y="5913999"/>
              <a:ext cx="10185" cy="23766"/>
            </a:xfrm>
            <a:prstGeom prst="rect">
              <a:avLst/>
            </a:prstGeom>
            <a:solidFill>
              <a:srgbClr val="3332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84" name="í$ľiḓe"/>
            <p:cNvSpPr/>
            <p:nvPr/>
          </p:nvSpPr>
          <p:spPr bwMode="auto">
            <a:xfrm>
              <a:off x="5890030" y="5761219"/>
              <a:ext cx="27161" cy="12449"/>
            </a:xfrm>
            <a:prstGeom prst="rect">
              <a:avLst/>
            </a:prstGeom>
            <a:solidFill>
              <a:srgbClr val="3332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85" name="îş1îḍê"/>
            <p:cNvSpPr/>
            <p:nvPr/>
          </p:nvSpPr>
          <p:spPr bwMode="auto">
            <a:xfrm>
              <a:off x="6058654" y="5556381"/>
              <a:ext cx="13580" cy="29424"/>
            </a:xfrm>
            <a:custGeom>
              <a:avLst/>
              <a:gdLst>
                <a:gd name="T0" fmla="*/ 7 w 12"/>
                <a:gd name="T1" fmla="*/ 0 h 26"/>
                <a:gd name="T2" fmla="*/ 7 w 12"/>
                <a:gd name="T3" fmla="*/ 0 h 26"/>
                <a:gd name="T4" fmla="*/ 12 w 12"/>
                <a:gd name="T5" fmla="*/ 0 h 26"/>
                <a:gd name="T6" fmla="*/ 12 w 12"/>
                <a:gd name="T7" fmla="*/ 26 h 26"/>
                <a:gd name="T8" fmla="*/ 7 w 12"/>
                <a:gd name="T9" fmla="*/ 26 h 26"/>
                <a:gd name="T10" fmla="*/ 7 w 12"/>
                <a:gd name="T11" fmla="*/ 6 h 26"/>
                <a:gd name="T12" fmla="*/ 3 w 12"/>
                <a:gd name="T13" fmla="*/ 10 h 26"/>
                <a:gd name="T14" fmla="*/ 0 w 12"/>
                <a:gd name="T15" fmla="*/ 6 h 26"/>
                <a:gd name="T16" fmla="*/ 7 w 1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6">
                  <a:moveTo>
                    <a:pt x="7" y="0"/>
                  </a:moveTo>
                  <a:lnTo>
                    <a:pt x="7" y="0"/>
                  </a:lnTo>
                  <a:lnTo>
                    <a:pt x="12" y="0"/>
                  </a:lnTo>
                  <a:lnTo>
                    <a:pt x="12" y="26"/>
                  </a:lnTo>
                  <a:lnTo>
                    <a:pt x="7" y="26"/>
                  </a:lnTo>
                  <a:lnTo>
                    <a:pt x="7" y="6"/>
                  </a:lnTo>
                  <a:lnTo>
                    <a:pt x="3" y="10"/>
                  </a:lnTo>
                  <a:lnTo>
                    <a:pt x="0" y="6"/>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6" name="îŝ1ïḑê"/>
            <p:cNvSpPr/>
            <p:nvPr/>
          </p:nvSpPr>
          <p:spPr bwMode="auto">
            <a:xfrm>
              <a:off x="6077893" y="5556381"/>
              <a:ext cx="20371" cy="29424"/>
            </a:xfrm>
            <a:custGeom>
              <a:avLst/>
              <a:gdLst>
                <a:gd name="T0" fmla="*/ 41 w 81"/>
                <a:gd name="T1" fmla="*/ 0 h 117"/>
                <a:gd name="T2" fmla="*/ 69 w 81"/>
                <a:gd name="T3" fmla="*/ 8 h 117"/>
                <a:gd name="T4" fmla="*/ 80 w 81"/>
                <a:gd name="T5" fmla="*/ 34 h 117"/>
                <a:gd name="T6" fmla="*/ 64 w 81"/>
                <a:gd name="T7" fmla="*/ 71 h 117"/>
                <a:gd name="T8" fmla="*/ 38 w 81"/>
                <a:gd name="T9" fmla="*/ 94 h 117"/>
                <a:gd name="T10" fmla="*/ 81 w 81"/>
                <a:gd name="T11" fmla="*/ 94 h 117"/>
                <a:gd name="T12" fmla="*/ 81 w 81"/>
                <a:gd name="T13" fmla="*/ 117 h 117"/>
                <a:gd name="T14" fmla="*/ 1 w 81"/>
                <a:gd name="T15" fmla="*/ 117 h 117"/>
                <a:gd name="T16" fmla="*/ 1 w 81"/>
                <a:gd name="T17" fmla="*/ 94 h 117"/>
                <a:gd name="T18" fmla="*/ 31 w 81"/>
                <a:gd name="T19" fmla="*/ 74 h 117"/>
                <a:gd name="T20" fmla="*/ 57 w 81"/>
                <a:gd name="T21" fmla="*/ 46 h 117"/>
                <a:gd name="T22" fmla="*/ 56 w 81"/>
                <a:gd name="T23" fmla="*/ 30 h 117"/>
                <a:gd name="T24" fmla="*/ 37 w 81"/>
                <a:gd name="T25" fmla="*/ 22 h 117"/>
                <a:gd name="T26" fmla="*/ 16 w 81"/>
                <a:gd name="T27" fmla="*/ 31 h 117"/>
                <a:gd name="T28" fmla="*/ 0 w 81"/>
                <a:gd name="T29" fmla="*/ 15 h 117"/>
                <a:gd name="T30" fmla="*/ 15 w 81"/>
                <a:gd name="T31" fmla="*/ 4 h 117"/>
                <a:gd name="T32" fmla="*/ 41 w 81"/>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117">
                  <a:moveTo>
                    <a:pt x="41" y="0"/>
                  </a:moveTo>
                  <a:cubicBezTo>
                    <a:pt x="52" y="0"/>
                    <a:pt x="61" y="3"/>
                    <a:pt x="69" y="8"/>
                  </a:cubicBezTo>
                  <a:cubicBezTo>
                    <a:pt x="76" y="14"/>
                    <a:pt x="80" y="23"/>
                    <a:pt x="80" y="34"/>
                  </a:cubicBezTo>
                  <a:cubicBezTo>
                    <a:pt x="80" y="48"/>
                    <a:pt x="75" y="60"/>
                    <a:pt x="64" y="71"/>
                  </a:cubicBezTo>
                  <a:cubicBezTo>
                    <a:pt x="54" y="83"/>
                    <a:pt x="45" y="90"/>
                    <a:pt x="38" y="94"/>
                  </a:cubicBezTo>
                  <a:cubicBezTo>
                    <a:pt x="81" y="94"/>
                    <a:pt x="81" y="94"/>
                    <a:pt x="81" y="94"/>
                  </a:cubicBezTo>
                  <a:cubicBezTo>
                    <a:pt x="81" y="117"/>
                    <a:pt x="81" y="117"/>
                    <a:pt x="81" y="117"/>
                  </a:cubicBezTo>
                  <a:cubicBezTo>
                    <a:pt x="1" y="117"/>
                    <a:pt x="1" y="117"/>
                    <a:pt x="1" y="117"/>
                  </a:cubicBezTo>
                  <a:cubicBezTo>
                    <a:pt x="1" y="94"/>
                    <a:pt x="1" y="94"/>
                    <a:pt x="1" y="94"/>
                  </a:cubicBezTo>
                  <a:cubicBezTo>
                    <a:pt x="7" y="94"/>
                    <a:pt x="17" y="87"/>
                    <a:pt x="31" y="74"/>
                  </a:cubicBezTo>
                  <a:cubicBezTo>
                    <a:pt x="46" y="61"/>
                    <a:pt x="54" y="52"/>
                    <a:pt x="57" y="46"/>
                  </a:cubicBezTo>
                  <a:cubicBezTo>
                    <a:pt x="59" y="41"/>
                    <a:pt x="59" y="35"/>
                    <a:pt x="56" y="30"/>
                  </a:cubicBezTo>
                  <a:cubicBezTo>
                    <a:pt x="54" y="24"/>
                    <a:pt x="47" y="22"/>
                    <a:pt x="37" y="22"/>
                  </a:cubicBezTo>
                  <a:cubicBezTo>
                    <a:pt x="28" y="22"/>
                    <a:pt x="21" y="25"/>
                    <a:pt x="16" y="31"/>
                  </a:cubicBezTo>
                  <a:cubicBezTo>
                    <a:pt x="0" y="15"/>
                    <a:pt x="0" y="15"/>
                    <a:pt x="0" y="15"/>
                  </a:cubicBezTo>
                  <a:cubicBezTo>
                    <a:pt x="5" y="10"/>
                    <a:pt x="10" y="6"/>
                    <a:pt x="15" y="4"/>
                  </a:cubicBezTo>
                  <a:cubicBezTo>
                    <a:pt x="20" y="1"/>
                    <a:pt x="29" y="0"/>
                    <a:pt x="4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7" name="íṡḻiḍe"/>
            <p:cNvSpPr/>
            <p:nvPr/>
          </p:nvSpPr>
          <p:spPr bwMode="auto">
            <a:xfrm>
              <a:off x="6282731" y="5751034"/>
              <a:ext cx="21502" cy="33951"/>
            </a:xfrm>
            <a:custGeom>
              <a:avLst/>
              <a:gdLst>
                <a:gd name="T0" fmla="*/ 73 w 89"/>
                <a:gd name="T1" fmla="*/ 66 h 133"/>
                <a:gd name="T2" fmla="*/ 77 w 89"/>
                <a:gd name="T3" fmla="*/ 68 h 133"/>
                <a:gd name="T4" fmla="*/ 89 w 89"/>
                <a:gd name="T5" fmla="*/ 94 h 133"/>
                <a:gd name="T6" fmla="*/ 76 w 89"/>
                <a:gd name="T7" fmla="*/ 122 h 133"/>
                <a:gd name="T8" fmla="*/ 46 w 89"/>
                <a:gd name="T9" fmla="*/ 133 h 133"/>
                <a:gd name="T10" fmla="*/ 19 w 89"/>
                <a:gd name="T11" fmla="*/ 128 h 133"/>
                <a:gd name="T12" fmla="*/ 0 w 89"/>
                <a:gd name="T13" fmla="*/ 114 h 133"/>
                <a:gd name="T14" fmla="*/ 16 w 89"/>
                <a:gd name="T15" fmla="*/ 96 h 133"/>
                <a:gd name="T16" fmla="*/ 42 w 89"/>
                <a:gd name="T17" fmla="*/ 108 h 133"/>
                <a:gd name="T18" fmla="*/ 62 w 89"/>
                <a:gd name="T19" fmla="*/ 101 h 133"/>
                <a:gd name="T20" fmla="*/ 62 w 89"/>
                <a:gd name="T21" fmla="*/ 86 h 133"/>
                <a:gd name="T22" fmla="*/ 35 w 89"/>
                <a:gd name="T23" fmla="*/ 77 h 133"/>
                <a:gd name="T24" fmla="*/ 35 w 89"/>
                <a:gd name="T25" fmla="*/ 54 h 133"/>
                <a:gd name="T26" fmla="*/ 62 w 89"/>
                <a:gd name="T27" fmla="*/ 48 h 133"/>
                <a:gd name="T28" fmla="*/ 62 w 89"/>
                <a:gd name="T29" fmla="*/ 33 h 133"/>
                <a:gd name="T30" fmla="*/ 42 w 89"/>
                <a:gd name="T31" fmla="*/ 25 h 133"/>
                <a:gd name="T32" fmla="*/ 20 w 89"/>
                <a:gd name="T33" fmla="*/ 36 h 133"/>
                <a:gd name="T34" fmla="*/ 4 w 89"/>
                <a:gd name="T35" fmla="*/ 18 h 133"/>
                <a:gd name="T36" fmla="*/ 21 w 89"/>
                <a:gd name="T37" fmla="*/ 5 h 133"/>
                <a:gd name="T38" fmla="*/ 46 w 89"/>
                <a:gd name="T39" fmla="*/ 0 h 133"/>
                <a:gd name="T40" fmla="*/ 75 w 89"/>
                <a:gd name="T41" fmla="*/ 12 h 133"/>
                <a:gd name="T42" fmla="*/ 86 w 89"/>
                <a:gd name="T43" fmla="*/ 39 h 133"/>
                <a:gd name="T44" fmla="*/ 75 w 89"/>
                <a:gd name="T45" fmla="*/ 65 h 133"/>
                <a:gd name="T46" fmla="*/ 73 w 89"/>
                <a:gd name="T47"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33">
                  <a:moveTo>
                    <a:pt x="73" y="66"/>
                  </a:moveTo>
                  <a:cubicBezTo>
                    <a:pt x="74" y="66"/>
                    <a:pt x="76" y="67"/>
                    <a:pt x="77" y="68"/>
                  </a:cubicBezTo>
                  <a:cubicBezTo>
                    <a:pt x="85" y="72"/>
                    <a:pt x="89" y="81"/>
                    <a:pt x="89" y="94"/>
                  </a:cubicBezTo>
                  <a:cubicBezTo>
                    <a:pt x="89" y="105"/>
                    <a:pt x="85" y="114"/>
                    <a:pt x="76" y="122"/>
                  </a:cubicBezTo>
                  <a:cubicBezTo>
                    <a:pt x="67" y="129"/>
                    <a:pt x="57" y="133"/>
                    <a:pt x="46" y="133"/>
                  </a:cubicBezTo>
                  <a:cubicBezTo>
                    <a:pt x="35" y="133"/>
                    <a:pt x="26" y="131"/>
                    <a:pt x="19" y="128"/>
                  </a:cubicBezTo>
                  <a:cubicBezTo>
                    <a:pt x="12" y="124"/>
                    <a:pt x="5" y="120"/>
                    <a:pt x="0" y="114"/>
                  </a:cubicBezTo>
                  <a:cubicBezTo>
                    <a:pt x="16" y="96"/>
                    <a:pt x="16" y="96"/>
                    <a:pt x="16" y="96"/>
                  </a:cubicBezTo>
                  <a:cubicBezTo>
                    <a:pt x="21" y="103"/>
                    <a:pt x="30" y="107"/>
                    <a:pt x="42" y="108"/>
                  </a:cubicBezTo>
                  <a:cubicBezTo>
                    <a:pt x="53" y="108"/>
                    <a:pt x="59" y="106"/>
                    <a:pt x="62" y="101"/>
                  </a:cubicBezTo>
                  <a:cubicBezTo>
                    <a:pt x="64" y="96"/>
                    <a:pt x="64" y="91"/>
                    <a:pt x="62" y="86"/>
                  </a:cubicBezTo>
                  <a:cubicBezTo>
                    <a:pt x="59" y="81"/>
                    <a:pt x="50" y="78"/>
                    <a:pt x="35" y="77"/>
                  </a:cubicBezTo>
                  <a:cubicBezTo>
                    <a:pt x="35" y="54"/>
                    <a:pt x="35" y="54"/>
                    <a:pt x="35" y="54"/>
                  </a:cubicBezTo>
                  <a:cubicBezTo>
                    <a:pt x="50" y="55"/>
                    <a:pt x="59" y="53"/>
                    <a:pt x="62" y="48"/>
                  </a:cubicBezTo>
                  <a:cubicBezTo>
                    <a:pt x="64" y="43"/>
                    <a:pt x="64" y="38"/>
                    <a:pt x="62" y="33"/>
                  </a:cubicBezTo>
                  <a:cubicBezTo>
                    <a:pt x="59" y="28"/>
                    <a:pt x="53" y="25"/>
                    <a:pt x="42" y="25"/>
                  </a:cubicBezTo>
                  <a:cubicBezTo>
                    <a:pt x="32" y="25"/>
                    <a:pt x="25" y="29"/>
                    <a:pt x="20" y="36"/>
                  </a:cubicBezTo>
                  <a:cubicBezTo>
                    <a:pt x="4" y="18"/>
                    <a:pt x="4" y="18"/>
                    <a:pt x="4" y="18"/>
                  </a:cubicBezTo>
                  <a:cubicBezTo>
                    <a:pt x="9" y="12"/>
                    <a:pt x="15" y="8"/>
                    <a:pt x="21" y="5"/>
                  </a:cubicBezTo>
                  <a:cubicBezTo>
                    <a:pt x="27" y="2"/>
                    <a:pt x="35" y="0"/>
                    <a:pt x="46" y="0"/>
                  </a:cubicBezTo>
                  <a:cubicBezTo>
                    <a:pt x="57" y="0"/>
                    <a:pt x="67" y="4"/>
                    <a:pt x="75" y="12"/>
                  </a:cubicBezTo>
                  <a:cubicBezTo>
                    <a:pt x="82" y="20"/>
                    <a:pt x="86" y="29"/>
                    <a:pt x="86" y="39"/>
                  </a:cubicBezTo>
                  <a:cubicBezTo>
                    <a:pt x="86" y="52"/>
                    <a:pt x="82" y="60"/>
                    <a:pt x="75" y="65"/>
                  </a:cubicBezTo>
                  <a:cubicBezTo>
                    <a:pt x="75" y="65"/>
                    <a:pt x="74" y="65"/>
                    <a:pt x="73" y="6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8" name="isļîḋé"/>
            <p:cNvSpPr/>
            <p:nvPr/>
          </p:nvSpPr>
          <p:spPr bwMode="auto">
            <a:xfrm>
              <a:off x="6071103" y="5945686"/>
              <a:ext cx="22634" cy="31688"/>
            </a:xfrm>
            <a:custGeom>
              <a:avLst/>
              <a:gdLst>
                <a:gd name="T0" fmla="*/ 0 w 91"/>
                <a:gd name="T1" fmla="*/ 63 h 124"/>
                <a:gd name="T2" fmla="*/ 13 w 91"/>
                <a:gd name="T3" fmla="*/ 17 h 124"/>
                <a:gd name="T4" fmla="*/ 47 w 91"/>
                <a:gd name="T5" fmla="*/ 0 h 124"/>
                <a:gd name="T6" fmla="*/ 82 w 91"/>
                <a:gd name="T7" fmla="*/ 12 h 124"/>
                <a:gd name="T8" fmla="*/ 69 w 91"/>
                <a:gd name="T9" fmla="*/ 28 h 124"/>
                <a:gd name="T10" fmla="*/ 48 w 91"/>
                <a:gd name="T11" fmla="*/ 24 h 124"/>
                <a:gd name="T12" fmla="*/ 31 w 91"/>
                <a:gd name="T13" fmla="*/ 31 h 124"/>
                <a:gd name="T14" fmla="*/ 24 w 91"/>
                <a:gd name="T15" fmla="*/ 52 h 124"/>
                <a:gd name="T16" fmla="*/ 49 w 91"/>
                <a:gd name="T17" fmla="*/ 41 h 124"/>
                <a:gd name="T18" fmla="*/ 80 w 91"/>
                <a:gd name="T19" fmla="*/ 52 h 124"/>
                <a:gd name="T20" fmla="*/ 91 w 91"/>
                <a:gd name="T21" fmla="*/ 82 h 124"/>
                <a:gd name="T22" fmla="*/ 79 w 91"/>
                <a:gd name="T23" fmla="*/ 112 h 124"/>
                <a:gd name="T24" fmla="*/ 46 w 91"/>
                <a:gd name="T25" fmla="*/ 124 h 124"/>
                <a:gd name="T26" fmla="*/ 11 w 91"/>
                <a:gd name="T27" fmla="*/ 107 h 124"/>
                <a:gd name="T28" fmla="*/ 0 w 91"/>
                <a:gd name="T29" fmla="*/ 63 h 124"/>
                <a:gd name="T30" fmla="*/ 27 w 91"/>
                <a:gd name="T31" fmla="*/ 82 h 124"/>
                <a:gd name="T32" fmla="*/ 47 w 91"/>
                <a:gd name="T33" fmla="*/ 100 h 124"/>
                <a:gd name="T34" fmla="*/ 67 w 91"/>
                <a:gd name="T35" fmla="*/ 84 h 124"/>
                <a:gd name="T36" fmla="*/ 46 w 91"/>
                <a:gd name="T37" fmla="*/ 63 h 124"/>
                <a:gd name="T38" fmla="*/ 27 w 91"/>
                <a:gd name="T39" fmla="*/ 8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 h="124">
                  <a:moveTo>
                    <a:pt x="0" y="63"/>
                  </a:moveTo>
                  <a:cubicBezTo>
                    <a:pt x="0" y="43"/>
                    <a:pt x="4" y="28"/>
                    <a:pt x="13" y="17"/>
                  </a:cubicBezTo>
                  <a:cubicBezTo>
                    <a:pt x="21" y="6"/>
                    <a:pt x="33" y="0"/>
                    <a:pt x="47" y="0"/>
                  </a:cubicBezTo>
                  <a:cubicBezTo>
                    <a:pt x="61" y="0"/>
                    <a:pt x="73" y="4"/>
                    <a:pt x="82" y="12"/>
                  </a:cubicBezTo>
                  <a:cubicBezTo>
                    <a:pt x="69" y="28"/>
                    <a:pt x="69" y="28"/>
                    <a:pt x="69" y="28"/>
                  </a:cubicBezTo>
                  <a:cubicBezTo>
                    <a:pt x="63" y="25"/>
                    <a:pt x="56" y="24"/>
                    <a:pt x="48" y="24"/>
                  </a:cubicBezTo>
                  <a:cubicBezTo>
                    <a:pt x="41" y="24"/>
                    <a:pt x="35" y="26"/>
                    <a:pt x="31" y="31"/>
                  </a:cubicBezTo>
                  <a:cubicBezTo>
                    <a:pt x="27" y="35"/>
                    <a:pt x="24" y="42"/>
                    <a:pt x="24" y="52"/>
                  </a:cubicBezTo>
                  <a:cubicBezTo>
                    <a:pt x="32" y="44"/>
                    <a:pt x="40" y="41"/>
                    <a:pt x="49" y="41"/>
                  </a:cubicBezTo>
                  <a:cubicBezTo>
                    <a:pt x="63" y="41"/>
                    <a:pt x="74" y="45"/>
                    <a:pt x="80" y="52"/>
                  </a:cubicBezTo>
                  <a:cubicBezTo>
                    <a:pt x="87" y="59"/>
                    <a:pt x="91" y="70"/>
                    <a:pt x="91" y="82"/>
                  </a:cubicBezTo>
                  <a:cubicBezTo>
                    <a:pt x="91" y="94"/>
                    <a:pt x="87" y="104"/>
                    <a:pt x="79" y="112"/>
                  </a:cubicBezTo>
                  <a:cubicBezTo>
                    <a:pt x="71" y="120"/>
                    <a:pt x="60" y="124"/>
                    <a:pt x="46" y="124"/>
                  </a:cubicBezTo>
                  <a:cubicBezTo>
                    <a:pt x="30" y="123"/>
                    <a:pt x="18" y="117"/>
                    <a:pt x="11" y="107"/>
                  </a:cubicBezTo>
                  <a:cubicBezTo>
                    <a:pt x="3" y="96"/>
                    <a:pt x="0" y="82"/>
                    <a:pt x="0" y="63"/>
                  </a:cubicBezTo>
                  <a:close/>
                  <a:moveTo>
                    <a:pt x="27" y="82"/>
                  </a:moveTo>
                  <a:cubicBezTo>
                    <a:pt x="28" y="94"/>
                    <a:pt x="34" y="100"/>
                    <a:pt x="47" y="100"/>
                  </a:cubicBezTo>
                  <a:cubicBezTo>
                    <a:pt x="60" y="100"/>
                    <a:pt x="66" y="94"/>
                    <a:pt x="67" y="84"/>
                  </a:cubicBezTo>
                  <a:cubicBezTo>
                    <a:pt x="66" y="70"/>
                    <a:pt x="59" y="63"/>
                    <a:pt x="46" y="63"/>
                  </a:cubicBezTo>
                  <a:cubicBezTo>
                    <a:pt x="35" y="64"/>
                    <a:pt x="28" y="70"/>
                    <a:pt x="27" y="8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9" name="ïṡḷíḍê"/>
            <p:cNvSpPr/>
            <p:nvPr/>
          </p:nvSpPr>
          <p:spPr bwMode="auto">
            <a:xfrm>
              <a:off x="5853816" y="5753297"/>
              <a:ext cx="21502" cy="30556"/>
            </a:xfrm>
            <a:custGeom>
              <a:avLst/>
              <a:gdLst>
                <a:gd name="T0" fmla="*/ 87 w 87"/>
                <a:gd name="T1" fmla="*/ 56 h 125"/>
                <a:gd name="T2" fmla="*/ 72 w 87"/>
                <a:gd name="T3" fmla="*/ 111 h 125"/>
                <a:gd name="T4" fmla="*/ 36 w 87"/>
                <a:gd name="T5" fmla="*/ 124 h 125"/>
                <a:gd name="T6" fmla="*/ 3 w 87"/>
                <a:gd name="T7" fmla="*/ 108 h 125"/>
                <a:gd name="T8" fmla="*/ 17 w 87"/>
                <a:gd name="T9" fmla="*/ 93 h 125"/>
                <a:gd name="T10" fmla="*/ 38 w 87"/>
                <a:gd name="T11" fmla="*/ 100 h 125"/>
                <a:gd name="T12" fmla="*/ 55 w 87"/>
                <a:gd name="T13" fmla="*/ 95 h 125"/>
                <a:gd name="T14" fmla="*/ 64 w 87"/>
                <a:gd name="T15" fmla="*/ 75 h 125"/>
                <a:gd name="T16" fmla="*/ 39 w 87"/>
                <a:gd name="T17" fmla="*/ 83 h 125"/>
                <a:gd name="T18" fmla="*/ 8 w 87"/>
                <a:gd name="T19" fmla="*/ 69 h 125"/>
                <a:gd name="T20" fmla="*/ 1 w 87"/>
                <a:gd name="T21" fmla="*/ 38 h 125"/>
                <a:gd name="T22" fmla="*/ 16 w 87"/>
                <a:gd name="T23" fmla="*/ 10 h 125"/>
                <a:gd name="T24" fmla="*/ 49 w 87"/>
                <a:gd name="T25" fmla="*/ 2 h 125"/>
                <a:gd name="T26" fmla="*/ 77 w 87"/>
                <a:gd name="T27" fmla="*/ 18 h 125"/>
                <a:gd name="T28" fmla="*/ 87 w 87"/>
                <a:gd name="T29" fmla="*/ 56 h 125"/>
                <a:gd name="T30" fmla="*/ 62 w 87"/>
                <a:gd name="T31" fmla="*/ 42 h 125"/>
                <a:gd name="T32" fmla="*/ 42 w 87"/>
                <a:gd name="T33" fmla="*/ 24 h 125"/>
                <a:gd name="T34" fmla="*/ 23 w 87"/>
                <a:gd name="T35" fmla="*/ 41 h 125"/>
                <a:gd name="T36" fmla="*/ 43 w 87"/>
                <a:gd name="T37" fmla="*/ 61 h 125"/>
                <a:gd name="T38" fmla="*/ 62 w 87"/>
                <a:gd name="T39" fmla="*/ 4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5">
                  <a:moveTo>
                    <a:pt x="87" y="56"/>
                  </a:moveTo>
                  <a:cubicBezTo>
                    <a:pt x="87" y="82"/>
                    <a:pt x="82" y="100"/>
                    <a:pt x="72" y="111"/>
                  </a:cubicBezTo>
                  <a:cubicBezTo>
                    <a:pt x="62" y="121"/>
                    <a:pt x="51" y="125"/>
                    <a:pt x="36" y="124"/>
                  </a:cubicBezTo>
                  <a:cubicBezTo>
                    <a:pt x="22" y="122"/>
                    <a:pt x="11" y="117"/>
                    <a:pt x="3" y="108"/>
                  </a:cubicBezTo>
                  <a:cubicBezTo>
                    <a:pt x="17" y="93"/>
                    <a:pt x="17" y="93"/>
                    <a:pt x="17" y="93"/>
                  </a:cubicBezTo>
                  <a:cubicBezTo>
                    <a:pt x="23" y="97"/>
                    <a:pt x="30" y="100"/>
                    <a:pt x="38" y="100"/>
                  </a:cubicBezTo>
                  <a:cubicBezTo>
                    <a:pt x="45" y="101"/>
                    <a:pt x="51" y="99"/>
                    <a:pt x="55" y="95"/>
                  </a:cubicBezTo>
                  <a:cubicBezTo>
                    <a:pt x="60" y="91"/>
                    <a:pt x="63" y="84"/>
                    <a:pt x="64" y="75"/>
                  </a:cubicBezTo>
                  <a:cubicBezTo>
                    <a:pt x="55" y="81"/>
                    <a:pt x="47" y="84"/>
                    <a:pt x="39" y="83"/>
                  </a:cubicBezTo>
                  <a:cubicBezTo>
                    <a:pt x="25" y="82"/>
                    <a:pt x="15" y="77"/>
                    <a:pt x="8" y="69"/>
                  </a:cubicBezTo>
                  <a:cubicBezTo>
                    <a:pt x="2" y="61"/>
                    <a:pt x="0" y="51"/>
                    <a:pt x="1" y="38"/>
                  </a:cubicBezTo>
                  <a:cubicBezTo>
                    <a:pt x="2" y="27"/>
                    <a:pt x="7" y="17"/>
                    <a:pt x="16" y="10"/>
                  </a:cubicBezTo>
                  <a:cubicBezTo>
                    <a:pt x="24" y="3"/>
                    <a:pt x="35" y="0"/>
                    <a:pt x="49" y="2"/>
                  </a:cubicBezTo>
                  <a:cubicBezTo>
                    <a:pt x="62" y="4"/>
                    <a:pt x="71" y="9"/>
                    <a:pt x="77" y="18"/>
                  </a:cubicBezTo>
                  <a:cubicBezTo>
                    <a:pt x="83" y="27"/>
                    <a:pt x="86" y="39"/>
                    <a:pt x="87" y="56"/>
                  </a:cubicBezTo>
                  <a:close/>
                  <a:moveTo>
                    <a:pt x="62" y="42"/>
                  </a:moveTo>
                  <a:cubicBezTo>
                    <a:pt x="62" y="31"/>
                    <a:pt x="55" y="25"/>
                    <a:pt x="42" y="24"/>
                  </a:cubicBezTo>
                  <a:cubicBezTo>
                    <a:pt x="30" y="25"/>
                    <a:pt x="23" y="30"/>
                    <a:pt x="23" y="41"/>
                  </a:cubicBezTo>
                  <a:cubicBezTo>
                    <a:pt x="23" y="55"/>
                    <a:pt x="30" y="61"/>
                    <a:pt x="43" y="61"/>
                  </a:cubicBezTo>
                  <a:cubicBezTo>
                    <a:pt x="55" y="61"/>
                    <a:pt x="61" y="54"/>
                    <a:pt x="62"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0" name="íŝḷíḋè"/>
            <p:cNvSpPr/>
            <p:nvPr/>
          </p:nvSpPr>
          <p:spPr bwMode="auto">
            <a:xfrm>
              <a:off x="6169561" y="5938896"/>
              <a:ext cx="19239" cy="22634"/>
            </a:xfrm>
            <a:custGeom>
              <a:avLst/>
              <a:gdLst>
                <a:gd name="T0" fmla="*/ 34 w 78"/>
                <a:gd name="T1" fmla="*/ 90 h 90"/>
                <a:gd name="T2" fmla="*/ 78 w 78"/>
                <a:gd name="T3" fmla="*/ 68 h 90"/>
                <a:gd name="T4" fmla="*/ 44 w 78"/>
                <a:gd name="T5" fmla="*/ 0 h 90"/>
                <a:gd name="T6" fmla="*/ 0 w 78"/>
                <a:gd name="T7" fmla="*/ 21 h 90"/>
                <a:gd name="T8" fmla="*/ 34 w 78"/>
                <a:gd name="T9" fmla="*/ 90 h 90"/>
              </a:gdLst>
              <a:ahLst/>
              <a:cxnLst>
                <a:cxn ang="0">
                  <a:pos x="T0" y="T1"/>
                </a:cxn>
                <a:cxn ang="0">
                  <a:pos x="T2" y="T3"/>
                </a:cxn>
                <a:cxn ang="0">
                  <a:pos x="T4" y="T5"/>
                </a:cxn>
                <a:cxn ang="0">
                  <a:pos x="T6" y="T7"/>
                </a:cxn>
                <a:cxn ang="0">
                  <a:pos x="T8" y="T9"/>
                </a:cxn>
              </a:cxnLst>
              <a:rect l="0" t="0" r="r" b="b"/>
              <a:pathLst>
                <a:path w="78" h="90">
                  <a:moveTo>
                    <a:pt x="34" y="90"/>
                  </a:moveTo>
                  <a:cubicBezTo>
                    <a:pt x="78" y="68"/>
                    <a:pt x="78" y="68"/>
                    <a:pt x="78" y="68"/>
                  </a:cubicBezTo>
                  <a:cubicBezTo>
                    <a:pt x="44" y="0"/>
                    <a:pt x="44" y="0"/>
                    <a:pt x="44" y="0"/>
                  </a:cubicBezTo>
                  <a:cubicBezTo>
                    <a:pt x="29" y="7"/>
                    <a:pt x="15" y="14"/>
                    <a:pt x="0" y="21"/>
                  </a:cubicBezTo>
                  <a:lnTo>
                    <a:pt x="34" y="90"/>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1" name="ïSḻíďe"/>
            <p:cNvSpPr/>
            <p:nvPr/>
          </p:nvSpPr>
          <p:spPr bwMode="auto">
            <a:xfrm>
              <a:off x="5987357" y="5572225"/>
              <a:ext cx="20371" cy="26029"/>
            </a:xfrm>
            <a:custGeom>
              <a:avLst/>
              <a:gdLst>
                <a:gd name="T0" fmla="*/ 44 w 83"/>
                <a:gd name="T1" fmla="*/ 0 h 101"/>
                <a:gd name="T2" fmla="*/ 0 w 83"/>
                <a:gd name="T3" fmla="*/ 21 h 101"/>
                <a:gd name="T4" fmla="*/ 40 w 83"/>
                <a:gd name="T5" fmla="*/ 101 h 101"/>
                <a:gd name="T6" fmla="*/ 83 w 83"/>
                <a:gd name="T7" fmla="*/ 79 h 101"/>
                <a:gd name="T8" fmla="*/ 44 w 83"/>
                <a:gd name="T9" fmla="*/ 0 h 101"/>
              </a:gdLst>
              <a:ahLst/>
              <a:cxnLst>
                <a:cxn ang="0">
                  <a:pos x="T0" y="T1"/>
                </a:cxn>
                <a:cxn ang="0">
                  <a:pos x="T2" y="T3"/>
                </a:cxn>
                <a:cxn ang="0">
                  <a:pos x="T4" y="T5"/>
                </a:cxn>
                <a:cxn ang="0">
                  <a:pos x="T6" y="T7"/>
                </a:cxn>
                <a:cxn ang="0">
                  <a:pos x="T8" y="T9"/>
                </a:cxn>
              </a:cxnLst>
              <a:rect l="0" t="0" r="r" b="b"/>
              <a:pathLst>
                <a:path w="83" h="101">
                  <a:moveTo>
                    <a:pt x="44" y="0"/>
                  </a:moveTo>
                  <a:cubicBezTo>
                    <a:pt x="0" y="21"/>
                    <a:pt x="0" y="21"/>
                    <a:pt x="0" y="21"/>
                  </a:cubicBezTo>
                  <a:cubicBezTo>
                    <a:pt x="40" y="101"/>
                    <a:pt x="40" y="101"/>
                    <a:pt x="40" y="101"/>
                  </a:cubicBezTo>
                  <a:cubicBezTo>
                    <a:pt x="54" y="93"/>
                    <a:pt x="68" y="86"/>
                    <a:pt x="83" y="79"/>
                  </a:cubicBezTo>
                  <a:lnTo>
                    <a:pt x="44" y="0"/>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2" name="îṩ1íḑè"/>
            <p:cNvSpPr/>
            <p:nvPr/>
          </p:nvSpPr>
          <p:spPr bwMode="auto">
            <a:xfrm>
              <a:off x="6169561" y="5572225"/>
              <a:ext cx="19239" cy="22634"/>
            </a:xfrm>
            <a:custGeom>
              <a:avLst/>
              <a:gdLst>
                <a:gd name="T0" fmla="*/ 78 w 78"/>
                <a:gd name="T1" fmla="*/ 21 h 89"/>
                <a:gd name="T2" fmla="*/ 34 w 78"/>
                <a:gd name="T3" fmla="*/ 0 h 89"/>
                <a:gd name="T4" fmla="*/ 0 w 78"/>
                <a:gd name="T5" fmla="*/ 68 h 89"/>
                <a:gd name="T6" fmla="*/ 44 w 78"/>
                <a:gd name="T7" fmla="*/ 89 h 89"/>
                <a:gd name="T8" fmla="*/ 78 w 78"/>
                <a:gd name="T9" fmla="*/ 21 h 89"/>
              </a:gdLst>
              <a:ahLst/>
              <a:cxnLst>
                <a:cxn ang="0">
                  <a:pos x="T0" y="T1"/>
                </a:cxn>
                <a:cxn ang="0">
                  <a:pos x="T2" y="T3"/>
                </a:cxn>
                <a:cxn ang="0">
                  <a:pos x="T4" y="T5"/>
                </a:cxn>
                <a:cxn ang="0">
                  <a:pos x="T6" y="T7"/>
                </a:cxn>
                <a:cxn ang="0">
                  <a:pos x="T8" y="T9"/>
                </a:cxn>
              </a:cxnLst>
              <a:rect l="0" t="0" r="r" b="b"/>
              <a:pathLst>
                <a:path w="78" h="89">
                  <a:moveTo>
                    <a:pt x="78" y="21"/>
                  </a:moveTo>
                  <a:cubicBezTo>
                    <a:pt x="34" y="0"/>
                    <a:pt x="34" y="0"/>
                    <a:pt x="34" y="0"/>
                  </a:cubicBezTo>
                  <a:cubicBezTo>
                    <a:pt x="0" y="68"/>
                    <a:pt x="0" y="68"/>
                    <a:pt x="0" y="68"/>
                  </a:cubicBezTo>
                  <a:cubicBezTo>
                    <a:pt x="15" y="75"/>
                    <a:pt x="30" y="82"/>
                    <a:pt x="44" y="89"/>
                  </a:cubicBezTo>
                  <a:lnTo>
                    <a:pt x="78" y="21"/>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3" name="iṡḷídé"/>
            <p:cNvSpPr/>
            <p:nvPr/>
          </p:nvSpPr>
          <p:spPr bwMode="auto">
            <a:xfrm>
              <a:off x="5987357" y="5935501"/>
              <a:ext cx="20371" cy="26029"/>
            </a:xfrm>
            <a:custGeom>
              <a:avLst/>
              <a:gdLst>
                <a:gd name="T0" fmla="*/ 0 w 83"/>
                <a:gd name="T1" fmla="*/ 80 h 102"/>
                <a:gd name="T2" fmla="*/ 44 w 83"/>
                <a:gd name="T3" fmla="*/ 102 h 102"/>
                <a:gd name="T4" fmla="*/ 83 w 83"/>
                <a:gd name="T5" fmla="*/ 22 h 102"/>
                <a:gd name="T6" fmla="*/ 40 w 83"/>
                <a:gd name="T7" fmla="*/ 0 h 102"/>
                <a:gd name="T8" fmla="*/ 0 w 83"/>
                <a:gd name="T9" fmla="*/ 80 h 102"/>
              </a:gdLst>
              <a:ahLst/>
              <a:cxnLst>
                <a:cxn ang="0">
                  <a:pos x="T0" y="T1"/>
                </a:cxn>
                <a:cxn ang="0">
                  <a:pos x="T2" y="T3"/>
                </a:cxn>
                <a:cxn ang="0">
                  <a:pos x="T4" y="T5"/>
                </a:cxn>
                <a:cxn ang="0">
                  <a:pos x="T6" y="T7"/>
                </a:cxn>
                <a:cxn ang="0">
                  <a:pos x="T8" y="T9"/>
                </a:cxn>
              </a:cxnLst>
              <a:rect l="0" t="0" r="r" b="b"/>
              <a:pathLst>
                <a:path w="83" h="102">
                  <a:moveTo>
                    <a:pt x="0" y="80"/>
                  </a:moveTo>
                  <a:cubicBezTo>
                    <a:pt x="44" y="102"/>
                    <a:pt x="44" y="102"/>
                    <a:pt x="44" y="102"/>
                  </a:cubicBezTo>
                  <a:cubicBezTo>
                    <a:pt x="83" y="22"/>
                    <a:pt x="83" y="22"/>
                    <a:pt x="83" y="22"/>
                  </a:cubicBezTo>
                  <a:cubicBezTo>
                    <a:pt x="68" y="15"/>
                    <a:pt x="54" y="8"/>
                    <a:pt x="40" y="0"/>
                  </a:cubicBezTo>
                  <a:lnTo>
                    <a:pt x="0" y="80"/>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4" name="íṧḷíḓe"/>
            <p:cNvSpPr/>
            <p:nvPr/>
          </p:nvSpPr>
          <p:spPr bwMode="auto">
            <a:xfrm>
              <a:off x="5897952" y="5657103"/>
              <a:ext cx="26029" cy="22634"/>
            </a:xfrm>
            <a:custGeom>
              <a:avLst/>
              <a:gdLst>
                <a:gd name="T0" fmla="*/ 24 w 106"/>
                <a:gd name="T1" fmla="*/ 0 h 89"/>
                <a:gd name="T2" fmla="*/ 0 w 106"/>
                <a:gd name="T3" fmla="*/ 43 h 89"/>
                <a:gd name="T4" fmla="*/ 83 w 106"/>
                <a:gd name="T5" fmla="*/ 89 h 89"/>
                <a:gd name="T6" fmla="*/ 106 w 106"/>
                <a:gd name="T7" fmla="*/ 46 h 89"/>
                <a:gd name="T8" fmla="*/ 24 w 106"/>
                <a:gd name="T9" fmla="*/ 0 h 89"/>
              </a:gdLst>
              <a:ahLst/>
              <a:cxnLst>
                <a:cxn ang="0">
                  <a:pos x="T0" y="T1"/>
                </a:cxn>
                <a:cxn ang="0">
                  <a:pos x="T2" y="T3"/>
                </a:cxn>
                <a:cxn ang="0">
                  <a:pos x="T4" y="T5"/>
                </a:cxn>
                <a:cxn ang="0">
                  <a:pos x="T6" y="T7"/>
                </a:cxn>
                <a:cxn ang="0">
                  <a:pos x="T8" y="T9"/>
                </a:cxn>
              </a:cxnLst>
              <a:rect l="0" t="0" r="r" b="b"/>
              <a:pathLst>
                <a:path w="106" h="89">
                  <a:moveTo>
                    <a:pt x="24" y="0"/>
                  </a:moveTo>
                  <a:cubicBezTo>
                    <a:pt x="0" y="43"/>
                    <a:pt x="0" y="43"/>
                    <a:pt x="0" y="43"/>
                  </a:cubicBezTo>
                  <a:cubicBezTo>
                    <a:pt x="83" y="89"/>
                    <a:pt x="83" y="89"/>
                    <a:pt x="83" y="89"/>
                  </a:cubicBezTo>
                  <a:cubicBezTo>
                    <a:pt x="90" y="74"/>
                    <a:pt x="98" y="60"/>
                    <a:pt x="106" y="46"/>
                  </a:cubicBezTo>
                  <a:lnTo>
                    <a:pt x="24" y="0"/>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5" name="i$líḍê"/>
            <p:cNvSpPr/>
            <p:nvPr/>
          </p:nvSpPr>
          <p:spPr bwMode="auto">
            <a:xfrm>
              <a:off x="6256702" y="5857414"/>
              <a:ext cx="21502" cy="19239"/>
            </a:xfrm>
            <a:custGeom>
              <a:avLst/>
              <a:gdLst>
                <a:gd name="T0" fmla="*/ 0 w 86"/>
                <a:gd name="T1" fmla="*/ 42 h 77"/>
                <a:gd name="T2" fmla="*/ 62 w 86"/>
                <a:gd name="T3" fmla="*/ 77 h 77"/>
                <a:gd name="T4" fmla="*/ 86 w 86"/>
                <a:gd name="T5" fmla="*/ 35 h 77"/>
                <a:gd name="T6" fmla="*/ 24 w 86"/>
                <a:gd name="T7" fmla="*/ 0 h 77"/>
                <a:gd name="T8" fmla="*/ 0 w 86"/>
                <a:gd name="T9" fmla="*/ 42 h 77"/>
              </a:gdLst>
              <a:ahLst/>
              <a:cxnLst>
                <a:cxn ang="0">
                  <a:pos x="T0" y="T1"/>
                </a:cxn>
                <a:cxn ang="0">
                  <a:pos x="T2" y="T3"/>
                </a:cxn>
                <a:cxn ang="0">
                  <a:pos x="T4" y="T5"/>
                </a:cxn>
                <a:cxn ang="0">
                  <a:pos x="T6" y="T7"/>
                </a:cxn>
                <a:cxn ang="0">
                  <a:pos x="T8" y="T9"/>
                </a:cxn>
              </a:cxnLst>
              <a:rect l="0" t="0" r="r" b="b"/>
              <a:pathLst>
                <a:path w="86" h="77">
                  <a:moveTo>
                    <a:pt x="0" y="42"/>
                  </a:moveTo>
                  <a:cubicBezTo>
                    <a:pt x="62" y="77"/>
                    <a:pt x="62" y="77"/>
                    <a:pt x="62" y="77"/>
                  </a:cubicBezTo>
                  <a:cubicBezTo>
                    <a:pt x="86" y="35"/>
                    <a:pt x="86" y="35"/>
                    <a:pt x="86" y="35"/>
                  </a:cubicBezTo>
                  <a:cubicBezTo>
                    <a:pt x="24" y="0"/>
                    <a:pt x="24" y="0"/>
                    <a:pt x="24" y="0"/>
                  </a:cubicBezTo>
                  <a:cubicBezTo>
                    <a:pt x="17" y="14"/>
                    <a:pt x="9" y="29"/>
                    <a:pt x="0" y="42"/>
                  </a:cubicBez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6" name="išlîḋè"/>
            <p:cNvSpPr/>
            <p:nvPr/>
          </p:nvSpPr>
          <p:spPr bwMode="auto">
            <a:xfrm>
              <a:off x="5897952" y="5854019"/>
              <a:ext cx="26029" cy="22634"/>
            </a:xfrm>
            <a:custGeom>
              <a:avLst/>
              <a:gdLst>
                <a:gd name="T0" fmla="*/ 0 w 106"/>
                <a:gd name="T1" fmla="*/ 47 h 89"/>
                <a:gd name="T2" fmla="*/ 24 w 106"/>
                <a:gd name="T3" fmla="*/ 89 h 89"/>
                <a:gd name="T4" fmla="*/ 106 w 106"/>
                <a:gd name="T5" fmla="*/ 43 h 89"/>
                <a:gd name="T6" fmla="*/ 83 w 106"/>
                <a:gd name="T7" fmla="*/ 0 h 89"/>
                <a:gd name="T8" fmla="*/ 0 w 106"/>
                <a:gd name="T9" fmla="*/ 47 h 89"/>
              </a:gdLst>
              <a:ahLst/>
              <a:cxnLst>
                <a:cxn ang="0">
                  <a:pos x="T0" y="T1"/>
                </a:cxn>
                <a:cxn ang="0">
                  <a:pos x="T2" y="T3"/>
                </a:cxn>
                <a:cxn ang="0">
                  <a:pos x="T4" y="T5"/>
                </a:cxn>
                <a:cxn ang="0">
                  <a:pos x="T6" y="T7"/>
                </a:cxn>
                <a:cxn ang="0">
                  <a:pos x="T8" y="T9"/>
                </a:cxn>
              </a:cxnLst>
              <a:rect l="0" t="0" r="r" b="b"/>
              <a:pathLst>
                <a:path w="106" h="89">
                  <a:moveTo>
                    <a:pt x="0" y="47"/>
                  </a:moveTo>
                  <a:cubicBezTo>
                    <a:pt x="24" y="89"/>
                    <a:pt x="24" y="89"/>
                    <a:pt x="24" y="89"/>
                  </a:cubicBezTo>
                  <a:cubicBezTo>
                    <a:pt x="106" y="43"/>
                    <a:pt x="106" y="43"/>
                    <a:pt x="106" y="43"/>
                  </a:cubicBezTo>
                  <a:cubicBezTo>
                    <a:pt x="98" y="29"/>
                    <a:pt x="90" y="15"/>
                    <a:pt x="83" y="0"/>
                  </a:cubicBezTo>
                  <a:lnTo>
                    <a:pt x="0" y="47"/>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7" name="íṣ1îḋê"/>
            <p:cNvSpPr/>
            <p:nvPr/>
          </p:nvSpPr>
          <p:spPr bwMode="auto">
            <a:xfrm>
              <a:off x="6256702" y="5657103"/>
              <a:ext cx="21502" cy="19239"/>
            </a:xfrm>
            <a:custGeom>
              <a:avLst/>
              <a:gdLst>
                <a:gd name="T0" fmla="*/ 86 w 86"/>
                <a:gd name="T1" fmla="*/ 43 h 77"/>
                <a:gd name="T2" fmla="*/ 62 w 86"/>
                <a:gd name="T3" fmla="*/ 0 h 77"/>
                <a:gd name="T4" fmla="*/ 0 w 86"/>
                <a:gd name="T5" fmla="*/ 35 h 77"/>
                <a:gd name="T6" fmla="*/ 24 w 86"/>
                <a:gd name="T7" fmla="*/ 77 h 77"/>
                <a:gd name="T8" fmla="*/ 86 w 86"/>
                <a:gd name="T9" fmla="*/ 43 h 77"/>
              </a:gdLst>
              <a:ahLst/>
              <a:cxnLst>
                <a:cxn ang="0">
                  <a:pos x="T0" y="T1"/>
                </a:cxn>
                <a:cxn ang="0">
                  <a:pos x="T2" y="T3"/>
                </a:cxn>
                <a:cxn ang="0">
                  <a:pos x="T4" y="T5"/>
                </a:cxn>
                <a:cxn ang="0">
                  <a:pos x="T6" y="T7"/>
                </a:cxn>
                <a:cxn ang="0">
                  <a:pos x="T8" y="T9"/>
                </a:cxn>
              </a:cxnLst>
              <a:rect l="0" t="0" r="r" b="b"/>
              <a:pathLst>
                <a:path w="86" h="77">
                  <a:moveTo>
                    <a:pt x="86" y="43"/>
                  </a:moveTo>
                  <a:cubicBezTo>
                    <a:pt x="62" y="0"/>
                    <a:pt x="62" y="0"/>
                    <a:pt x="62" y="0"/>
                  </a:cubicBezTo>
                  <a:cubicBezTo>
                    <a:pt x="0" y="35"/>
                    <a:pt x="0" y="35"/>
                    <a:pt x="0" y="35"/>
                  </a:cubicBezTo>
                  <a:cubicBezTo>
                    <a:pt x="9" y="49"/>
                    <a:pt x="17" y="63"/>
                    <a:pt x="24" y="77"/>
                  </a:cubicBezTo>
                  <a:lnTo>
                    <a:pt x="86" y="43"/>
                  </a:lnTo>
                  <a:close/>
                </a:path>
              </a:pathLst>
            </a:custGeom>
            <a:solidFill>
              <a:srgbClr val="28282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8" name="îṥḷíḍe"/>
            <p:cNvSpPr/>
            <p:nvPr/>
          </p:nvSpPr>
          <p:spPr bwMode="auto">
            <a:xfrm>
              <a:off x="5096708" y="1845535"/>
              <a:ext cx="348564" cy="507002"/>
            </a:xfrm>
            <a:custGeom>
              <a:avLst/>
              <a:gdLst>
                <a:gd name="T0" fmla="*/ 1386 w 1389"/>
                <a:gd name="T1" fmla="*/ 1809 h 2019"/>
                <a:gd name="T2" fmla="*/ 1176 w 1389"/>
                <a:gd name="T3" fmla="*/ 2019 h 2019"/>
                <a:gd name="T4" fmla="*/ 211 w 1389"/>
                <a:gd name="T5" fmla="*/ 2017 h 2019"/>
                <a:gd name="T6" fmla="*/ 1 w 1389"/>
                <a:gd name="T7" fmla="*/ 1806 h 2019"/>
                <a:gd name="T8" fmla="*/ 3 w 1389"/>
                <a:gd name="T9" fmla="*/ 210 h 2019"/>
                <a:gd name="T10" fmla="*/ 214 w 1389"/>
                <a:gd name="T11" fmla="*/ 0 h 2019"/>
                <a:gd name="T12" fmla="*/ 1179 w 1389"/>
                <a:gd name="T13" fmla="*/ 2 h 2019"/>
                <a:gd name="T14" fmla="*/ 1389 w 1389"/>
                <a:gd name="T15" fmla="*/ 212 h 2019"/>
                <a:gd name="T16" fmla="*/ 1386 w 1389"/>
                <a:gd name="T17" fmla="*/ 1809 h 2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9" h="2019">
                  <a:moveTo>
                    <a:pt x="1386" y="1809"/>
                  </a:moveTo>
                  <a:cubicBezTo>
                    <a:pt x="1386" y="1925"/>
                    <a:pt x="1292" y="2019"/>
                    <a:pt x="1176" y="2019"/>
                  </a:cubicBezTo>
                  <a:cubicBezTo>
                    <a:pt x="211" y="2017"/>
                    <a:pt x="211" y="2017"/>
                    <a:pt x="211" y="2017"/>
                  </a:cubicBezTo>
                  <a:cubicBezTo>
                    <a:pt x="94" y="2017"/>
                    <a:pt x="0" y="1922"/>
                    <a:pt x="1" y="1806"/>
                  </a:cubicBezTo>
                  <a:cubicBezTo>
                    <a:pt x="3" y="210"/>
                    <a:pt x="3" y="210"/>
                    <a:pt x="3" y="210"/>
                  </a:cubicBezTo>
                  <a:cubicBezTo>
                    <a:pt x="3" y="94"/>
                    <a:pt x="98" y="0"/>
                    <a:pt x="214" y="0"/>
                  </a:cubicBezTo>
                  <a:cubicBezTo>
                    <a:pt x="1179" y="2"/>
                    <a:pt x="1179" y="2"/>
                    <a:pt x="1179" y="2"/>
                  </a:cubicBezTo>
                  <a:cubicBezTo>
                    <a:pt x="1295" y="2"/>
                    <a:pt x="1389" y="96"/>
                    <a:pt x="1389" y="212"/>
                  </a:cubicBezTo>
                  <a:lnTo>
                    <a:pt x="1386" y="1809"/>
                  </a:lnTo>
                  <a:close/>
                </a:path>
              </a:pathLst>
            </a:custGeom>
            <a:solidFill>
              <a:srgbClr val="1BA7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9" name="isļidè"/>
            <p:cNvSpPr/>
            <p:nvPr/>
          </p:nvSpPr>
          <p:spPr bwMode="auto">
            <a:xfrm>
              <a:off x="5140845" y="1908910"/>
              <a:ext cx="263686" cy="80351"/>
            </a:xfrm>
            <a:custGeom>
              <a:avLst/>
              <a:gdLst>
                <a:gd name="T0" fmla="*/ 233 w 233"/>
                <a:gd name="T1" fmla="*/ 71 h 71"/>
                <a:gd name="T2" fmla="*/ 0 w 233"/>
                <a:gd name="T3" fmla="*/ 70 h 71"/>
                <a:gd name="T4" fmla="*/ 0 w 233"/>
                <a:gd name="T5" fmla="*/ 0 h 71"/>
                <a:gd name="T6" fmla="*/ 233 w 233"/>
                <a:gd name="T7" fmla="*/ 1 h 71"/>
                <a:gd name="T8" fmla="*/ 233 w 233"/>
                <a:gd name="T9" fmla="*/ 71 h 71"/>
              </a:gdLst>
              <a:ahLst/>
              <a:cxnLst>
                <a:cxn ang="0">
                  <a:pos x="T0" y="T1"/>
                </a:cxn>
                <a:cxn ang="0">
                  <a:pos x="T2" y="T3"/>
                </a:cxn>
                <a:cxn ang="0">
                  <a:pos x="T4" y="T5"/>
                </a:cxn>
                <a:cxn ang="0">
                  <a:pos x="T6" y="T7"/>
                </a:cxn>
                <a:cxn ang="0">
                  <a:pos x="T8" y="T9"/>
                </a:cxn>
              </a:cxnLst>
              <a:rect l="0" t="0" r="r" b="b"/>
              <a:pathLst>
                <a:path w="233" h="71">
                  <a:moveTo>
                    <a:pt x="233" y="71"/>
                  </a:moveTo>
                  <a:lnTo>
                    <a:pt x="0" y="70"/>
                  </a:lnTo>
                  <a:lnTo>
                    <a:pt x="0" y="0"/>
                  </a:lnTo>
                  <a:lnTo>
                    <a:pt x="233" y="1"/>
                  </a:lnTo>
                  <a:lnTo>
                    <a:pt x="233" y="71"/>
                  </a:lnTo>
                  <a:close/>
                </a:path>
              </a:pathLst>
            </a:custGeom>
            <a:solidFill>
              <a:srgbClr val="B1E0E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0" name="îṡlïḍê"/>
            <p:cNvSpPr/>
            <p:nvPr/>
          </p:nvSpPr>
          <p:spPr bwMode="auto">
            <a:xfrm>
              <a:off x="5143108" y="2027739"/>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1" name="î$1iḋé"/>
            <p:cNvSpPr/>
            <p:nvPr/>
          </p:nvSpPr>
          <p:spPr bwMode="auto">
            <a:xfrm>
              <a:off x="5212142" y="2027739"/>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2" name="íṡ1íďè"/>
            <p:cNvSpPr/>
            <p:nvPr/>
          </p:nvSpPr>
          <p:spPr bwMode="auto">
            <a:xfrm>
              <a:off x="5350209" y="2027739"/>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3" name="îṧļïḓe"/>
            <p:cNvSpPr/>
            <p:nvPr/>
          </p:nvSpPr>
          <p:spPr bwMode="auto">
            <a:xfrm>
              <a:off x="5280044" y="2027739"/>
              <a:ext cx="55453"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4" name="iŝḷíḋè"/>
            <p:cNvSpPr/>
            <p:nvPr/>
          </p:nvSpPr>
          <p:spPr bwMode="auto">
            <a:xfrm>
              <a:off x="5143108" y="2100167"/>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5" name="íşḷïdê"/>
            <p:cNvSpPr/>
            <p:nvPr/>
          </p:nvSpPr>
          <p:spPr bwMode="auto">
            <a:xfrm>
              <a:off x="5212142" y="2100167"/>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6" name="iṡlíďe"/>
            <p:cNvSpPr/>
            <p:nvPr/>
          </p:nvSpPr>
          <p:spPr bwMode="auto">
            <a:xfrm>
              <a:off x="5350209" y="2100167"/>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7" name="îṩľide"/>
            <p:cNvSpPr/>
            <p:nvPr/>
          </p:nvSpPr>
          <p:spPr bwMode="auto">
            <a:xfrm>
              <a:off x="5280044" y="2100167"/>
              <a:ext cx="55453"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8" name="ïŝ1iḑè"/>
            <p:cNvSpPr/>
            <p:nvPr/>
          </p:nvSpPr>
          <p:spPr bwMode="auto">
            <a:xfrm>
              <a:off x="5141976" y="2174860"/>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09" name="ïŝļiḑé"/>
            <p:cNvSpPr/>
            <p:nvPr/>
          </p:nvSpPr>
          <p:spPr bwMode="auto">
            <a:xfrm>
              <a:off x="5209878" y="2174860"/>
              <a:ext cx="55453" cy="54322"/>
            </a:xfrm>
            <a:custGeom>
              <a:avLst/>
              <a:gdLst>
                <a:gd name="T0" fmla="*/ 49 w 49"/>
                <a:gd name="T1" fmla="*/ 48 h 48"/>
                <a:gd name="T2" fmla="*/ 1 w 49"/>
                <a:gd name="T3" fmla="*/ 48 h 48"/>
                <a:gd name="T4" fmla="*/ 0 w 49"/>
                <a:gd name="T5" fmla="*/ 0 h 48"/>
                <a:gd name="T6" fmla="*/ 49 w 49"/>
                <a:gd name="T7" fmla="*/ 0 h 48"/>
                <a:gd name="T8" fmla="*/ 49 w 49"/>
                <a:gd name="T9" fmla="*/ 48 h 48"/>
              </a:gdLst>
              <a:ahLst/>
              <a:cxnLst>
                <a:cxn ang="0">
                  <a:pos x="T0" y="T1"/>
                </a:cxn>
                <a:cxn ang="0">
                  <a:pos x="T2" y="T3"/>
                </a:cxn>
                <a:cxn ang="0">
                  <a:pos x="T4" y="T5"/>
                </a:cxn>
                <a:cxn ang="0">
                  <a:pos x="T6" y="T7"/>
                </a:cxn>
                <a:cxn ang="0">
                  <a:pos x="T8" y="T9"/>
                </a:cxn>
              </a:cxnLst>
              <a:rect l="0" t="0" r="r" b="b"/>
              <a:pathLst>
                <a:path w="49" h="48">
                  <a:moveTo>
                    <a:pt x="49" y="48"/>
                  </a:moveTo>
                  <a:lnTo>
                    <a:pt x="1" y="48"/>
                  </a:lnTo>
                  <a:lnTo>
                    <a:pt x="0" y="0"/>
                  </a:lnTo>
                  <a:lnTo>
                    <a:pt x="49" y="0"/>
                  </a:lnTo>
                  <a:lnTo>
                    <a:pt x="49" y="48"/>
                  </a:lnTo>
                  <a:close/>
                </a:path>
              </a:pathLst>
            </a:custGeom>
            <a:solidFill>
              <a:srgbClr val="27394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0" name="iṩḻîďè"/>
            <p:cNvSpPr/>
            <p:nvPr/>
          </p:nvSpPr>
          <p:spPr bwMode="auto">
            <a:xfrm>
              <a:off x="5347946" y="2174860"/>
              <a:ext cx="54322" cy="126750"/>
            </a:xfrm>
            <a:prstGeom prst="rect">
              <a:avLst/>
            </a:prstGeom>
            <a:solidFill>
              <a:srgbClr val="F424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11" name="ïṩľíḋé"/>
            <p:cNvSpPr/>
            <p:nvPr/>
          </p:nvSpPr>
          <p:spPr bwMode="auto">
            <a:xfrm>
              <a:off x="5278912" y="2174860"/>
              <a:ext cx="55453" cy="54322"/>
            </a:xfrm>
            <a:custGeom>
              <a:avLst/>
              <a:gdLst>
                <a:gd name="T0" fmla="*/ 49 w 49"/>
                <a:gd name="T1" fmla="*/ 48 h 48"/>
                <a:gd name="T2" fmla="*/ 0 w 49"/>
                <a:gd name="T3" fmla="*/ 48 h 48"/>
                <a:gd name="T4" fmla="*/ 0 w 49"/>
                <a:gd name="T5" fmla="*/ 0 h 48"/>
                <a:gd name="T6" fmla="*/ 48 w 49"/>
                <a:gd name="T7" fmla="*/ 0 h 48"/>
                <a:gd name="T8" fmla="*/ 49 w 49"/>
                <a:gd name="T9" fmla="*/ 48 h 48"/>
              </a:gdLst>
              <a:ahLst/>
              <a:cxnLst>
                <a:cxn ang="0">
                  <a:pos x="T0" y="T1"/>
                </a:cxn>
                <a:cxn ang="0">
                  <a:pos x="T2" y="T3"/>
                </a:cxn>
                <a:cxn ang="0">
                  <a:pos x="T4" y="T5"/>
                </a:cxn>
                <a:cxn ang="0">
                  <a:pos x="T6" y="T7"/>
                </a:cxn>
                <a:cxn ang="0">
                  <a:pos x="T8" y="T9"/>
                </a:cxn>
              </a:cxnLst>
              <a:rect l="0" t="0" r="r" b="b"/>
              <a:pathLst>
                <a:path w="49" h="48">
                  <a:moveTo>
                    <a:pt x="49" y="48"/>
                  </a:moveTo>
                  <a:lnTo>
                    <a:pt x="0" y="48"/>
                  </a:lnTo>
                  <a:lnTo>
                    <a:pt x="0" y="0"/>
                  </a:lnTo>
                  <a:lnTo>
                    <a:pt x="48" y="0"/>
                  </a:lnTo>
                  <a:lnTo>
                    <a:pt x="49" y="48"/>
                  </a:lnTo>
                  <a:close/>
                </a:path>
              </a:pathLst>
            </a:custGeom>
            <a:solidFill>
              <a:srgbClr val="27394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2" name="i$ḻîḋè"/>
            <p:cNvSpPr/>
            <p:nvPr/>
          </p:nvSpPr>
          <p:spPr bwMode="auto">
            <a:xfrm>
              <a:off x="5141976" y="2247289"/>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13" name="ï$ḷîḍé"/>
            <p:cNvSpPr/>
            <p:nvPr/>
          </p:nvSpPr>
          <p:spPr bwMode="auto">
            <a:xfrm>
              <a:off x="5211010" y="2247289"/>
              <a:ext cx="54322"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214" name="iSľíďè"/>
            <p:cNvSpPr/>
            <p:nvPr/>
          </p:nvSpPr>
          <p:spPr bwMode="auto">
            <a:xfrm>
              <a:off x="5278912" y="2247289"/>
              <a:ext cx="55453" cy="54322"/>
            </a:xfrm>
            <a:prstGeom prst="rect">
              <a:avLst/>
            </a:prstGeom>
            <a:solidFill>
              <a:srgbClr val="2739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求职简历概说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二、简历的形成</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6" name="矩形 5"/>
          <p:cNvSpPr>
            <a:spLocks noChangeArrowheads="1"/>
          </p:cNvSpPr>
          <p:nvPr/>
        </p:nvSpPr>
        <p:spPr bwMode="auto">
          <a:xfrm>
            <a:off x="653098" y="1760855"/>
            <a:ext cx="7837805" cy="317881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简历是从推荐书、引荐书发展起来的，我国古代就有推荐书和引荐书，这就是个人简历的最初形态，只不过那时推荐书都是一些社会知名人士举荐人才时使用的。在我国没有形成科举考试制度之前，引进人才完全依靠一些官员等知名人士的个人举荐。无论是古代的推荐书还是现在的个人简历，都是为了给组织、企业招募人才。20 世纪八九十年代，一些自由找工作的人使用的是求职信，求职信中详细地介绍了个人对于谋一份工作的渴望和胜任能力，讲的都是比较主观的。</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我国用人单位现在普遍使用的个人简历是 20 世纪 90 年代末我国的国有企业依据美国用人单位的招聘方法，结合我国的传统习惯发展而来的。</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一、常用简历的种类</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custDataLst>
              <p:tags r:id="rId1"/>
            </p:custDataLst>
          </p:nvPr>
        </p:nvGrpSpPr>
        <p:grpSpPr>
          <a:xfrm>
            <a:off x="838706" y="2042161"/>
            <a:ext cx="1067276" cy="1067276"/>
            <a:chOff x="1833245" y="2037080"/>
            <a:chExt cx="1423035" cy="1423035"/>
          </a:xfrm>
          <a:solidFill>
            <a:schemeClr val="bg1"/>
          </a:solidFill>
        </p:grpSpPr>
        <p:sp>
          <p:nvSpPr>
            <p:cNvPr id="50" name="泪滴形 49"/>
            <p:cNvSpPr/>
            <p:nvPr>
              <p:custDataLst>
                <p:tags r:id="rId2"/>
              </p:custDataLst>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custDataLst>
                <p:tags r:id="rId3"/>
              </p:custDataLst>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custDataLst>
              <p:tags r:id="rId4"/>
            </p:custDataLst>
          </p:nvPr>
        </p:nvGrpSpPr>
        <p:grpSpPr>
          <a:xfrm>
            <a:off x="3000722" y="2042161"/>
            <a:ext cx="1066800" cy="1067276"/>
            <a:chOff x="4164965" y="2037080"/>
            <a:chExt cx="1423035" cy="1423035"/>
          </a:xfrm>
          <a:solidFill>
            <a:schemeClr val="bg1"/>
          </a:solidFill>
        </p:grpSpPr>
        <p:sp>
          <p:nvSpPr>
            <p:cNvPr id="51" name="泪滴形 50"/>
            <p:cNvSpPr/>
            <p:nvPr>
              <p:custDataLst>
                <p:tags r:id="rId5"/>
              </p:custDataLst>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custDataLst>
                <p:tags r:id="rId6"/>
              </p:custDataLst>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custDataLst>
              <p:tags r:id="rId7"/>
            </p:custDataLst>
          </p:nvPr>
        </p:nvGrpSpPr>
        <p:grpSpPr>
          <a:xfrm>
            <a:off x="5162262" y="2042161"/>
            <a:ext cx="1066800" cy="1067276"/>
            <a:chOff x="6496050" y="2037080"/>
            <a:chExt cx="1423035" cy="1423035"/>
          </a:xfrm>
          <a:solidFill>
            <a:schemeClr val="bg1"/>
          </a:solidFill>
        </p:grpSpPr>
        <p:sp>
          <p:nvSpPr>
            <p:cNvPr id="52" name="泪滴形 51"/>
            <p:cNvSpPr/>
            <p:nvPr>
              <p:custDataLst>
                <p:tags r:id="rId8"/>
              </p:custDataLst>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custDataLst>
                <p:tags r:id="rId9"/>
              </p:custDataLst>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grpSp>
        <p:nvGrpSpPr>
          <p:cNvPr id="4" name="组合 3"/>
          <p:cNvGrpSpPr/>
          <p:nvPr>
            <p:custDataLst>
              <p:tags r:id="rId10"/>
            </p:custDataLst>
          </p:nvPr>
        </p:nvGrpSpPr>
        <p:grpSpPr>
          <a:xfrm>
            <a:off x="7323802" y="2042161"/>
            <a:ext cx="1066800" cy="1067276"/>
            <a:chOff x="8827770" y="2037080"/>
            <a:chExt cx="1423035" cy="1423035"/>
          </a:xfrm>
          <a:solidFill>
            <a:schemeClr val="bg1"/>
          </a:solidFill>
        </p:grpSpPr>
        <p:sp>
          <p:nvSpPr>
            <p:cNvPr id="53" name="泪滴形 52"/>
            <p:cNvSpPr/>
            <p:nvPr>
              <p:custDataLst>
                <p:tags r:id="rId11"/>
              </p:custDataLst>
            </p:nvPr>
          </p:nvSpPr>
          <p:spPr>
            <a:xfrm rot="8100000">
              <a:off x="882777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6" name="Freeform 10"/>
            <p:cNvSpPr>
              <a:spLocks noEditPoints="1"/>
            </p:cNvSpPr>
            <p:nvPr>
              <p:custDataLst>
                <p:tags r:id="rId12"/>
              </p:custDataLst>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grpFill/>
            <a:ln w="9525">
              <a:noFill/>
            </a:ln>
          </p:spPr>
          <p:txBody>
            <a:bodyPr/>
            <a:p>
              <a:endParaRPr lang="zh-CN" altLang="en-US">
                <a:cs typeface="+mn-ea"/>
                <a:sym typeface="+mn-lt"/>
              </a:endParaRPr>
            </a:p>
          </p:txBody>
        </p:sp>
      </p:grpSp>
      <p:sp>
        <p:nvSpPr>
          <p:cNvPr id="21" name="文本框 8"/>
          <p:cNvSpPr txBox="1"/>
          <p:nvPr>
            <p:custDataLst>
              <p:tags r:id="rId13"/>
            </p:custDataLst>
          </p:nvPr>
        </p:nvSpPr>
        <p:spPr>
          <a:xfrm>
            <a:off x="848360" y="3454400"/>
            <a:ext cx="1125220"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纸质简历</a:t>
            </a:r>
            <a:endParaRPr lang="zh-CN" altLang="en-US" sz="1800" dirty="0">
              <a:solidFill>
                <a:schemeClr val="tx1">
                  <a:lumMod val="75000"/>
                  <a:lumOff val="25000"/>
                </a:schemeClr>
              </a:solidFill>
              <a:cs typeface="+mn-ea"/>
              <a:sym typeface="+mn-lt"/>
            </a:endParaRPr>
          </a:p>
        </p:txBody>
      </p:sp>
      <p:sp>
        <p:nvSpPr>
          <p:cNvPr id="11" name="文本框 8"/>
          <p:cNvSpPr txBox="1"/>
          <p:nvPr>
            <p:custDataLst>
              <p:tags r:id="rId14"/>
            </p:custDataLst>
          </p:nvPr>
        </p:nvSpPr>
        <p:spPr>
          <a:xfrm>
            <a:off x="2586990" y="3454400"/>
            <a:ext cx="192214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ctr" fontAlgn="auto">
              <a:lnSpc>
                <a:spcPts val="2660"/>
              </a:lnSpc>
            </a:pPr>
            <a:r>
              <a:rPr lang="zh-CN" altLang="en-US" sz="1800" dirty="0">
                <a:solidFill>
                  <a:schemeClr val="tx1">
                    <a:lumMod val="75000"/>
                    <a:lumOff val="25000"/>
                  </a:schemeClr>
                </a:solidFill>
                <a:cs typeface="+mn-ea"/>
                <a:sym typeface="+mn-lt"/>
              </a:rPr>
              <a:t>博客和网站式</a:t>
            </a:r>
            <a:endParaRPr lang="zh-CN" altLang="en-US" sz="1800" dirty="0">
              <a:solidFill>
                <a:schemeClr val="tx1">
                  <a:lumMod val="75000"/>
                  <a:lumOff val="25000"/>
                </a:schemeClr>
              </a:solidFill>
              <a:cs typeface="+mn-ea"/>
              <a:sym typeface="+mn-lt"/>
            </a:endParaRPr>
          </a:p>
          <a:p>
            <a:pPr indent="0" algn="ctr" fontAlgn="auto">
              <a:lnSpc>
                <a:spcPts val="2660"/>
              </a:lnSpc>
            </a:pPr>
            <a:r>
              <a:rPr lang="zh-CN" altLang="en-US" sz="1800" dirty="0">
                <a:solidFill>
                  <a:schemeClr val="tx1">
                    <a:lumMod val="75000"/>
                    <a:lumOff val="25000"/>
                  </a:schemeClr>
                </a:solidFill>
                <a:cs typeface="+mn-ea"/>
                <a:sym typeface="+mn-lt"/>
              </a:rPr>
              <a:t>电子简历</a:t>
            </a:r>
            <a:endParaRPr lang="zh-CN" altLang="en-US" sz="1800" dirty="0">
              <a:solidFill>
                <a:schemeClr val="tx1">
                  <a:lumMod val="75000"/>
                  <a:lumOff val="25000"/>
                </a:schemeClr>
              </a:solidFill>
              <a:cs typeface="+mn-ea"/>
              <a:sym typeface="+mn-lt"/>
            </a:endParaRPr>
          </a:p>
        </p:txBody>
      </p:sp>
      <p:sp>
        <p:nvSpPr>
          <p:cNvPr id="12" name="文本框 8"/>
          <p:cNvSpPr txBox="1"/>
          <p:nvPr>
            <p:custDataLst>
              <p:tags r:id="rId15"/>
            </p:custDataLst>
          </p:nvPr>
        </p:nvSpPr>
        <p:spPr>
          <a:xfrm>
            <a:off x="5161915" y="3454400"/>
            <a:ext cx="109156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视频简历</a:t>
            </a:r>
            <a:endParaRPr lang="zh-CN" altLang="en-US" sz="1800" dirty="0">
              <a:solidFill>
                <a:schemeClr val="tx1">
                  <a:lumMod val="75000"/>
                  <a:lumOff val="25000"/>
                </a:schemeClr>
              </a:solidFill>
              <a:cs typeface="+mn-ea"/>
              <a:sym typeface="+mn-lt"/>
            </a:endParaRPr>
          </a:p>
        </p:txBody>
      </p:sp>
      <p:sp>
        <p:nvSpPr>
          <p:cNvPr id="13" name="文本框 8"/>
          <p:cNvSpPr txBox="1"/>
          <p:nvPr>
            <p:custDataLst>
              <p:tags r:id="rId16"/>
            </p:custDataLst>
          </p:nvPr>
        </p:nvSpPr>
        <p:spPr>
          <a:xfrm>
            <a:off x="7091045" y="3454400"/>
            <a:ext cx="181038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现场书写简历</a:t>
            </a:r>
            <a:endParaRPr lang="zh-CN" altLang="en-US" sz="18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949"/>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449"/>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2949"/>
                            </p:stCondLst>
                            <p:childTnLst>
                              <p:par>
                                <p:cTn id="34" presetID="1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3449"/>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949"/>
                            </p:stCondLst>
                            <p:childTnLst>
                              <p:par>
                                <p:cTn id="45" presetID="1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ppt_x</p:attrName>
                                        </p:attrNameLst>
                                      </p:cBhvr>
                                      <p:tavLst>
                                        <p:tav tm="0">
                                          <p:val>
                                            <p:strVal val="#ppt_x-#ppt_w*1.125000"/>
                                          </p:val>
                                        </p:tav>
                                        <p:tav tm="100000">
                                          <p:val>
                                            <p:strVal val="#ppt_x"/>
                                          </p:val>
                                        </p:tav>
                                      </p:tavLst>
                                    </p:anim>
                                    <p:animEffect transition="in" filter="wipe(right)">
                                      <p:cBhvr>
                                        <p:cTn id="48" dur="500"/>
                                        <p:tgtEl>
                                          <p:spTgt spid="12"/>
                                        </p:tgtEl>
                                      </p:cBhvr>
                                    </p:animEffect>
                                  </p:childTnLst>
                                </p:cTn>
                              </p:par>
                            </p:childTnLst>
                          </p:cTn>
                        </p:par>
                        <p:par>
                          <p:cTn id="49" fill="hold">
                            <p:stCondLst>
                              <p:cond delay="4449"/>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childTnLst>
                          </p:cTn>
                        </p:par>
                        <p:par>
                          <p:cTn id="55" fill="hold">
                            <p:stCondLst>
                              <p:cond delay="4949"/>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347377" y="1724248"/>
            <a:ext cx="2254385" cy="939044"/>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337687" y="2454461"/>
            <a:ext cx="2264075" cy="20775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405742" y="2751894"/>
            <a:ext cx="2270601" cy="432782"/>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405742" y="2751894"/>
            <a:ext cx="2196020" cy="1162996"/>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468053" y="1516498"/>
            <a:ext cx="422319" cy="445135"/>
            <a:chOff x="6368440" y="1774897"/>
            <a:chExt cx="563092" cy="593514"/>
          </a:xfrm>
          <a:solidFill>
            <a:srgbClr val="1B4367"/>
          </a:solidFill>
        </p:grpSpPr>
        <p:sp>
          <p:nvSpPr>
            <p:cNvPr id="33" name="椭圆 32"/>
            <p:cNvSpPr/>
            <p:nvPr/>
          </p:nvSpPr>
          <p:spPr>
            <a:xfrm>
              <a:off x="6368440" y="1774898"/>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文本框 34"/>
            <p:cNvSpPr txBox="1"/>
            <p:nvPr/>
          </p:nvSpPr>
          <p:spPr>
            <a:xfrm>
              <a:off x="6378447" y="1774897"/>
              <a:ext cx="553085" cy="593514"/>
            </a:xfrm>
            <a:prstGeom prst="rect">
              <a:avLst/>
            </a:prstGeom>
            <a:noFill/>
            <a:ln>
              <a:noFill/>
            </a:ln>
          </p:spPr>
          <p:txBody>
            <a:bodyPr wrap="square" rtlCol="0">
              <a:spAutoFit/>
            </a:bodyPr>
            <a:lstStyle/>
            <a:p>
              <a:pPr algn="ctr">
                <a:defRPr/>
              </a:pPr>
              <a:r>
                <a:rPr lang="en-US" altLang="zh-CN" sz="2300" b="1" dirty="0">
                  <a:solidFill>
                    <a:schemeClr val="bg1"/>
                  </a:solidFill>
                  <a:cs typeface="+mn-ea"/>
                  <a:sym typeface="+mn-lt"/>
                </a:rPr>
                <a:t>2</a:t>
              </a:r>
              <a:endParaRPr lang="en-US" altLang="zh-CN" sz="2300" b="1" dirty="0">
                <a:solidFill>
                  <a:schemeClr val="bg1"/>
                </a:solidFill>
                <a:cs typeface="+mn-ea"/>
                <a:sym typeface="+mn-lt"/>
              </a:endParaRPr>
            </a:p>
          </p:txBody>
        </p:sp>
      </p:grpSp>
      <p:grpSp>
        <p:nvGrpSpPr>
          <p:cNvPr id="8" name="组合 7"/>
          <p:cNvGrpSpPr/>
          <p:nvPr/>
        </p:nvGrpSpPr>
        <p:grpSpPr>
          <a:xfrm>
            <a:off x="5468053" y="2246713"/>
            <a:ext cx="422319" cy="445135"/>
            <a:chOff x="6368440" y="2745273"/>
            <a:chExt cx="563092" cy="593514"/>
          </a:xfrm>
          <a:solidFill>
            <a:srgbClr val="1B4367"/>
          </a:solidFill>
        </p:grpSpPr>
        <p:sp>
          <p:nvSpPr>
            <p:cNvPr id="34" name="椭圆 33"/>
            <p:cNvSpPr/>
            <p:nvPr/>
          </p:nvSpPr>
          <p:spPr>
            <a:xfrm>
              <a:off x="6368440" y="2745274"/>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7" name="文本框 34"/>
            <p:cNvSpPr txBox="1"/>
            <p:nvPr/>
          </p:nvSpPr>
          <p:spPr>
            <a:xfrm>
              <a:off x="6378447" y="2745273"/>
              <a:ext cx="553085" cy="593514"/>
            </a:xfrm>
            <a:prstGeom prst="rect">
              <a:avLst/>
            </a:prstGeom>
            <a:noFill/>
            <a:ln>
              <a:noFill/>
            </a:ln>
          </p:spPr>
          <p:txBody>
            <a:bodyPr wrap="square" rtlCol="0">
              <a:spAutoFit/>
            </a:bodyPr>
            <a:lstStyle/>
            <a:p>
              <a:pPr algn="ctr">
                <a:defRPr/>
              </a:pPr>
              <a:r>
                <a:rPr lang="en-US" altLang="zh-CN" sz="2300" b="1" dirty="0">
                  <a:solidFill>
                    <a:schemeClr val="bg1"/>
                  </a:solidFill>
                  <a:cs typeface="+mn-ea"/>
                  <a:sym typeface="+mn-lt"/>
                </a:rPr>
                <a:t>3</a:t>
              </a:r>
              <a:endParaRPr lang="en-US" altLang="zh-CN" sz="2300" b="1" dirty="0">
                <a:solidFill>
                  <a:schemeClr val="bg1"/>
                </a:solidFill>
                <a:cs typeface="+mn-ea"/>
                <a:sym typeface="+mn-lt"/>
              </a:endParaRPr>
            </a:p>
          </p:txBody>
        </p:sp>
      </p:grpSp>
      <p:grpSp>
        <p:nvGrpSpPr>
          <p:cNvPr id="11" name="组合 10"/>
          <p:cNvGrpSpPr/>
          <p:nvPr/>
        </p:nvGrpSpPr>
        <p:grpSpPr>
          <a:xfrm>
            <a:off x="5468053" y="2976927"/>
            <a:ext cx="422319" cy="445135"/>
            <a:chOff x="6280888" y="3790231"/>
            <a:chExt cx="563092" cy="593514"/>
          </a:xfrm>
          <a:solidFill>
            <a:srgbClr val="1B4367"/>
          </a:solidFill>
        </p:grpSpPr>
        <p:sp>
          <p:nvSpPr>
            <p:cNvPr id="39" name="椭圆 38"/>
            <p:cNvSpPr/>
            <p:nvPr/>
          </p:nvSpPr>
          <p:spPr>
            <a:xfrm>
              <a:off x="6280888" y="3790232"/>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文本框 34"/>
            <p:cNvSpPr txBox="1"/>
            <p:nvPr/>
          </p:nvSpPr>
          <p:spPr>
            <a:xfrm>
              <a:off x="6290895" y="3790231"/>
              <a:ext cx="553085" cy="593514"/>
            </a:xfrm>
            <a:prstGeom prst="rect">
              <a:avLst/>
            </a:prstGeom>
            <a:noFill/>
            <a:ln>
              <a:noFill/>
            </a:ln>
          </p:spPr>
          <p:txBody>
            <a:bodyPr wrap="square" rtlCol="0">
              <a:spAutoFit/>
            </a:bodyPr>
            <a:lstStyle/>
            <a:p>
              <a:pPr algn="ctr">
                <a:defRPr/>
              </a:pPr>
              <a:r>
                <a:rPr lang="en-US" altLang="zh-CN" sz="2300" b="1" dirty="0">
                  <a:solidFill>
                    <a:schemeClr val="bg1"/>
                  </a:solidFill>
                  <a:cs typeface="+mn-ea"/>
                  <a:sym typeface="+mn-lt"/>
                </a:rPr>
                <a:t>4</a:t>
              </a:r>
              <a:endParaRPr lang="en-US" altLang="zh-CN" sz="2300" b="1" dirty="0">
                <a:solidFill>
                  <a:schemeClr val="bg1"/>
                </a:solidFill>
                <a:cs typeface="+mn-ea"/>
                <a:sym typeface="+mn-lt"/>
              </a:endParaRPr>
            </a:p>
          </p:txBody>
        </p:sp>
      </p:grpSp>
      <p:grpSp>
        <p:nvGrpSpPr>
          <p:cNvPr id="12" name="组合 11"/>
          <p:cNvGrpSpPr/>
          <p:nvPr/>
        </p:nvGrpSpPr>
        <p:grpSpPr>
          <a:xfrm>
            <a:off x="5468053" y="3707140"/>
            <a:ext cx="422319" cy="445135"/>
            <a:chOff x="6280888" y="4763849"/>
            <a:chExt cx="563092" cy="593514"/>
          </a:xfrm>
          <a:solidFill>
            <a:srgbClr val="1B4367"/>
          </a:solidFill>
        </p:grpSpPr>
        <p:sp>
          <p:nvSpPr>
            <p:cNvPr id="42" name="椭圆 41"/>
            <p:cNvSpPr/>
            <p:nvPr/>
          </p:nvSpPr>
          <p:spPr>
            <a:xfrm>
              <a:off x="6280888" y="4763850"/>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文本框 34"/>
            <p:cNvSpPr txBox="1"/>
            <p:nvPr/>
          </p:nvSpPr>
          <p:spPr>
            <a:xfrm>
              <a:off x="6290895" y="4763849"/>
              <a:ext cx="553085" cy="593514"/>
            </a:xfrm>
            <a:prstGeom prst="rect">
              <a:avLst/>
            </a:prstGeom>
            <a:noFill/>
            <a:ln>
              <a:noFill/>
            </a:ln>
          </p:spPr>
          <p:txBody>
            <a:bodyPr wrap="square" rtlCol="0">
              <a:spAutoFit/>
            </a:bodyPr>
            <a:lstStyle/>
            <a:p>
              <a:pPr algn="ctr">
                <a:defRPr/>
              </a:pPr>
              <a:r>
                <a:rPr lang="en-US" altLang="zh-CN" sz="2300" b="1" dirty="0">
                  <a:solidFill>
                    <a:schemeClr val="bg1"/>
                  </a:solidFill>
                  <a:cs typeface="+mn-ea"/>
                  <a:sym typeface="+mn-lt"/>
                </a:rPr>
                <a:t>5</a:t>
              </a:r>
              <a:endParaRPr lang="en-US" altLang="zh-CN" sz="2300" b="1" dirty="0">
                <a:solidFill>
                  <a:schemeClr val="bg1"/>
                </a:solidFill>
                <a:cs typeface="+mn-ea"/>
                <a:sym typeface="+mn-lt"/>
              </a:endParaRPr>
            </a:p>
          </p:txBody>
        </p:sp>
      </p:grpSp>
      <p:grpSp>
        <p:nvGrpSpPr>
          <p:cNvPr id="69" name="组合 68"/>
          <p:cNvGrpSpPr/>
          <p:nvPr/>
        </p:nvGrpSpPr>
        <p:grpSpPr>
          <a:xfrm>
            <a:off x="2467700" y="2012907"/>
            <a:ext cx="1477981" cy="1477975"/>
            <a:chOff x="2056673" y="2524327"/>
            <a:chExt cx="1970641" cy="1970633"/>
          </a:xfrm>
          <a:solidFill>
            <a:srgbClr val="1B4367"/>
          </a:solidFill>
        </p:grpSpPr>
        <p:sp>
          <p:nvSpPr>
            <p:cNvPr id="47" name="椭圆 46"/>
            <p:cNvSpPr/>
            <p:nvPr/>
          </p:nvSpPr>
          <p:spPr>
            <a:xfrm>
              <a:off x="2056673" y="2524327"/>
              <a:ext cx="1970641" cy="1970633"/>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文本框 15"/>
            <p:cNvSpPr txBox="1"/>
            <p:nvPr/>
          </p:nvSpPr>
          <p:spPr>
            <a:xfrm>
              <a:off x="2056673" y="3216431"/>
              <a:ext cx="1970641" cy="593513"/>
            </a:xfrm>
            <a:prstGeom prst="rect">
              <a:avLst/>
            </a:prstGeom>
            <a:noFill/>
            <a:ln>
              <a:noFill/>
            </a:ln>
          </p:spPr>
          <p:txBody>
            <a:bodyPr wrap="square" rtlCol="0">
              <a:spAutoFit/>
            </a:bodyPr>
            <a:lstStyle/>
            <a:p>
              <a:pPr algn="ctr"/>
              <a:r>
                <a:rPr lang="zh-CN" altLang="en-US" sz="2300" b="1" dirty="0">
                  <a:solidFill>
                    <a:schemeClr val="bg1"/>
                  </a:solidFill>
                  <a:cs typeface="+mn-ea"/>
                  <a:sym typeface="+mn-lt"/>
                </a:rPr>
                <a:t>原则</a:t>
              </a:r>
              <a:endParaRPr lang="zh-CN" altLang="en-US" sz="2300" b="1" dirty="0">
                <a:solidFill>
                  <a:schemeClr val="bg1"/>
                </a:solidFill>
                <a:cs typeface="+mn-ea"/>
                <a:sym typeface="+mn-lt"/>
              </a:endParaRPr>
            </a:p>
          </p:txBody>
        </p:sp>
      </p:grpSp>
      <p:cxnSp>
        <p:nvCxnSpPr>
          <p:cNvPr id="13" name="直接连接符 12"/>
          <p:cNvCxnSpPr/>
          <p:nvPr/>
        </p:nvCxnSpPr>
        <p:spPr>
          <a:xfrm flipV="1">
            <a:off x="3726472" y="1070712"/>
            <a:ext cx="1837690" cy="131445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442653" y="843398"/>
            <a:ext cx="422319" cy="446276"/>
            <a:chOff x="6368440" y="1774897"/>
            <a:chExt cx="563092" cy="595035"/>
          </a:xfrm>
          <a:solidFill>
            <a:srgbClr val="1B4367"/>
          </a:solidFill>
        </p:grpSpPr>
        <p:sp>
          <p:nvSpPr>
            <p:cNvPr id="20" name="椭圆 19"/>
            <p:cNvSpPr/>
            <p:nvPr/>
          </p:nvSpPr>
          <p:spPr>
            <a:xfrm>
              <a:off x="6368440" y="1774898"/>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21" name="文本框 20"/>
            <p:cNvSpPr txBox="1"/>
            <p:nvPr/>
          </p:nvSpPr>
          <p:spPr>
            <a:xfrm>
              <a:off x="6378447" y="1774897"/>
              <a:ext cx="553085" cy="595035"/>
            </a:xfrm>
            <a:prstGeom prst="rect">
              <a:avLst/>
            </a:prstGeom>
            <a:noFill/>
            <a:ln>
              <a:noFill/>
            </a:ln>
          </p:spPr>
          <p:txBody>
            <a:bodyPr wrap="square" rtlCol="0">
              <a:spAutoFit/>
            </a:bodyPr>
            <a:p>
              <a:pPr algn="ctr">
                <a:defRPr/>
              </a:pPr>
              <a:r>
                <a:rPr lang="en-US" altLang="zh-CN" sz="2300" dirty="0">
                  <a:solidFill>
                    <a:schemeClr val="bg1"/>
                  </a:solidFill>
                  <a:cs typeface="+mn-ea"/>
                  <a:sym typeface="+mn-lt"/>
                </a:rPr>
                <a:t>1</a:t>
              </a:r>
              <a:endParaRPr lang="en-US" altLang="zh-CN" sz="2300" b="1" dirty="0">
                <a:solidFill>
                  <a:schemeClr val="bg1"/>
                </a:solidFill>
                <a:cs typeface="+mn-ea"/>
                <a:sym typeface="+mn-lt"/>
              </a:endParaRPr>
            </a:p>
          </p:txBody>
        </p:sp>
      </p:grpSp>
      <p:cxnSp>
        <p:nvCxnSpPr>
          <p:cNvPr id="22" name="直接连接符 21"/>
          <p:cNvCxnSpPr/>
          <p:nvPr/>
        </p:nvCxnSpPr>
        <p:spPr>
          <a:xfrm>
            <a:off x="3670537" y="3130354"/>
            <a:ext cx="1798320" cy="157861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5471228" y="4538990"/>
            <a:ext cx="422319" cy="445135"/>
            <a:chOff x="6280888" y="4763849"/>
            <a:chExt cx="563092" cy="593514"/>
          </a:xfrm>
          <a:solidFill>
            <a:srgbClr val="1B4367"/>
          </a:solidFill>
        </p:grpSpPr>
        <p:sp>
          <p:nvSpPr>
            <p:cNvPr id="25" name="椭圆 24"/>
            <p:cNvSpPr/>
            <p:nvPr/>
          </p:nvSpPr>
          <p:spPr>
            <a:xfrm>
              <a:off x="6280888" y="4763850"/>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27" name="文本框 34"/>
            <p:cNvSpPr txBox="1"/>
            <p:nvPr/>
          </p:nvSpPr>
          <p:spPr>
            <a:xfrm>
              <a:off x="6290895" y="4763849"/>
              <a:ext cx="553085" cy="593514"/>
            </a:xfrm>
            <a:prstGeom prst="rect">
              <a:avLst/>
            </a:prstGeom>
            <a:noFill/>
            <a:ln>
              <a:noFill/>
            </a:ln>
          </p:spPr>
          <p:txBody>
            <a:bodyPr wrap="square" rtlCol="0">
              <a:spAutoFit/>
            </a:bodyPr>
            <a:p>
              <a:pPr algn="ctr">
                <a:defRPr/>
              </a:pPr>
              <a:r>
                <a:rPr lang="en-US" altLang="zh-CN" sz="2300" b="1" dirty="0">
                  <a:solidFill>
                    <a:schemeClr val="bg1"/>
                  </a:solidFill>
                  <a:cs typeface="+mn-ea"/>
                  <a:sym typeface="+mn-lt"/>
                </a:rPr>
                <a:t>6</a:t>
              </a:r>
              <a:endParaRPr lang="en-US" altLang="zh-CN" sz="2300" b="1" dirty="0">
                <a:solidFill>
                  <a:schemeClr val="bg1"/>
                </a:solidFill>
                <a:cs typeface="+mn-ea"/>
                <a:sym typeface="+mn-lt"/>
              </a:endParaRPr>
            </a:p>
          </p:txBody>
        </p:sp>
      </p:grpSp>
      <p:sp>
        <p:nvSpPr>
          <p:cNvPr id="28" name="文本框 8"/>
          <p:cNvSpPr txBox="1"/>
          <p:nvPr>
            <p:custDataLst>
              <p:tags r:id="rId1"/>
            </p:custDataLst>
          </p:nvPr>
        </p:nvSpPr>
        <p:spPr>
          <a:xfrm>
            <a:off x="6136005" y="843280"/>
            <a:ext cx="2268220"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“1 页纸”原则</a:t>
            </a:r>
            <a:endParaRPr lang="zh-CN" altLang="en-US" sz="1800" dirty="0">
              <a:solidFill>
                <a:schemeClr val="tx1">
                  <a:lumMod val="75000"/>
                  <a:lumOff val="25000"/>
                </a:schemeClr>
              </a:solidFill>
              <a:cs typeface="+mn-ea"/>
              <a:sym typeface="+mn-lt"/>
            </a:endParaRPr>
          </a:p>
        </p:txBody>
      </p:sp>
      <p:sp>
        <p:nvSpPr>
          <p:cNvPr id="29" name="文本框 8"/>
          <p:cNvSpPr txBox="1"/>
          <p:nvPr>
            <p:custDataLst>
              <p:tags r:id="rId2"/>
            </p:custDataLst>
          </p:nvPr>
        </p:nvSpPr>
        <p:spPr>
          <a:xfrm>
            <a:off x="6136005" y="1496695"/>
            <a:ext cx="1125220"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清晰原则</a:t>
            </a:r>
            <a:endParaRPr lang="zh-CN" altLang="en-US" sz="1800" dirty="0">
              <a:solidFill>
                <a:schemeClr val="tx1">
                  <a:lumMod val="75000"/>
                  <a:lumOff val="25000"/>
                </a:schemeClr>
              </a:solidFill>
              <a:cs typeface="+mn-ea"/>
              <a:sym typeface="+mn-lt"/>
            </a:endParaRPr>
          </a:p>
        </p:txBody>
      </p:sp>
      <p:sp>
        <p:nvSpPr>
          <p:cNvPr id="30" name="文本框 8"/>
          <p:cNvSpPr txBox="1"/>
          <p:nvPr>
            <p:custDataLst>
              <p:tags r:id="rId3"/>
            </p:custDataLst>
          </p:nvPr>
        </p:nvSpPr>
        <p:spPr>
          <a:xfrm>
            <a:off x="6136005" y="2207260"/>
            <a:ext cx="240347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真实性原则</a:t>
            </a:r>
            <a:endParaRPr lang="zh-CN" altLang="en-US" sz="1800" dirty="0">
              <a:solidFill>
                <a:schemeClr val="tx1">
                  <a:lumMod val="75000"/>
                  <a:lumOff val="25000"/>
                </a:schemeClr>
              </a:solidFill>
              <a:cs typeface="+mn-ea"/>
              <a:sym typeface="+mn-lt"/>
            </a:endParaRPr>
          </a:p>
        </p:txBody>
      </p:sp>
      <p:sp>
        <p:nvSpPr>
          <p:cNvPr id="31" name="文本框 8"/>
          <p:cNvSpPr txBox="1"/>
          <p:nvPr>
            <p:custDataLst>
              <p:tags r:id="rId4"/>
            </p:custDataLst>
          </p:nvPr>
        </p:nvSpPr>
        <p:spPr>
          <a:xfrm>
            <a:off x="6136005" y="2946400"/>
            <a:ext cx="2287270"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针对性原则</a:t>
            </a:r>
            <a:endParaRPr lang="zh-CN" altLang="en-US" sz="1800" dirty="0">
              <a:solidFill>
                <a:schemeClr val="tx1">
                  <a:lumMod val="75000"/>
                  <a:lumOff val="25000"/>
                </a:schemeClr>
              </a:solidFill>
              <a:cs typeface="+mn-ea"/>
              <a:sym typeface="+mn-lt"/>
            </a:endParaRPr>
          </a:p>
        </p:txBody>
      </p:sp>
      <p:sp>
        <p:nvSpPr>
          <p:cNvPr id="32" name="文本框 8"/>
          <p:cNvSpPr txBox="1"/>
          <p:nvPr>
            <p:custDataLst>
              <p:tags r:id="rId5"/>
            </p:custDataLst>
          </p:nvPr>
        </p:nvSpPr>
        <p:spPr>
          <a:xfrm>
            <a:off x="6136005" y="3676015"/>
            <a:ext cx="203009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价值性原则</a:t>
            </a:r>
            <a:endParaRPr lang="zh-CN" altLang="en-US" sz="1800" dirty="0">
              <a:solidFill>
                <a:schemeClr val="tx1">
                  <a:lumMod val="75000"/>
                  <a:lumOff val="25000"/>
                </a:schemeClr>
              </a:solidFill>
              <a:cs typeface="+mn-ea"/>
              <a:sym typeface="+mn-lt"/>
            </a:endParaRPr>
          </a:p>
        </p:txBody>
      </p:sp>
      <p:sp>
        <p:nvSpPr>
          <p:cNvPr id="36" name="文本框 8"/>
          <p:cNvSpPr txBox="1"/>
          <p:nvPr>
            <p:custDataLst>
              <p:tags r:id="rId6"/>
            </p:custDataLst>
          </p:nvPr>
        </p:nvSpPr>
        <p:spPr>
          <a:xfrm>
            <a:off x="6136005" y="4586605"/>
            <a:ext cx="250634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条理性原则</a:t>
            </a:r>
            <a:endParaRPr lang="zh-CN" altLang="en-US" sz="1800" dirty="0">
              <a:solidFill>
                <a:schemeClr val="tx1">
                  <a:lumMod val="75000"/>
                  <a:lumOff val="25000"/>
                </a:schemeClr>
              </a:solidFill>
              <a:cs typeface="+mn-ea"/>
              <a:sym typeface="+mn-lt"/>
            </a:endParaRPr>
          </a:p>
        </p:txBody>
      </p:sp>
      <p:sp>
        <p:nvSpPr>
          <p:cNvPr id="45" name="矩形 44"/>
          <p:cNvSpPr>
            <a:spLocks noChangeArrowheads="1"/>
          </p:cNvSpPr>
          <p:nvPr/>
        </p:nvSpPr>
        <p:spPr bwMode="auto">
          <a:xfrm>
            <a:off x="709295" y="675005"/>
            <a:ext cx="3863340" cy="640080"/>
          </a:xfrm>
          <a:prstGeom prst="rect">
            <a:avLst/>
          </a:prstGeom>
          <a:noFill/>
          <a:ln w="9525">
            <a:noFill/>
            <a:miter lim="800000"/>
          </a:ln>
        </p:spPr>
        <p:txBody>
          <a:bodyPr wrap="square">
            <a:no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二、制作简历的原则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childTnLst>
                          </p:cTn>
                        </p:par>
                        <p:par>
                          <p:cTn id="21" fill="hold">
                            <p:stCondLst>
                              <p:cond delay="1449"/>
                            </p:stCondLst>
                            <p:childTnLst>
                              <p:par>
                                <p:cTn id="22" presetID="53" presetClass="entr" presetSubtype="16"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p:cTn id="24" dur="500" fill="hold"/>
                                        <p:tgtEl>
                                          <p:spTgt spid="69"/>
                                        </p:tgtEl>
                                        <p:attrNameLst>
                                          <p:attrName>ppt_w</p:attrName>
                                        </p:attrNameLst>
                                      </p:cBhvr>
                                      <p:tavLst>
                                        <p:tav tm="0">
                                          <p:val>
                                            <p:fltVal val="0"/>
                                          </p:val>
                                        </p:tav>
                                        <p:tav tm="100000">
                                          <p:val>
                                            <p:strVal val="#ppt_w"/>
                                          </p:val>
                                        </p:tav>
                                      </p:tavLst>
                                    </p:anim>
                                    <p:anim calcmode="lin" valueType="num">
                                      <p:cBhvr>
                                        <p:cTn id="25" dur="500" fill="hold"/>
                                        <p:tgtEl>
                                          <p:spTgt spid="69"/>
                                        </p:tgtEl>
                                        <p:attrNameLst>
                                          <p:attrName>ppt_h</p:attrName>
                                        </p:attrNameLst>
                                      </p:cBhvr>
                                      <p:tavLst>
                                        <p:tav tm="0">
                                          <p:val>
                                            <p:fltVal val="0"/>
                                          </p:val>
                                        </p:tav>
                                        <p:tav tm="100000">
                                          <p:val>
                                            <p:strVal val="#ppt_h"/>
                                          </p:val>
                                        </p:tav>
                                      </p:tavLst>
                                    </p:anim>
                                    <p:animEffect transition="in" filter="fade">
                                      <p:cBhvr>
                                        <p:cTn id="26" dur="500"/>
                                        <p:tgtEl>
                                          <p:spTgt spid="69"/>
                                        </p:tgtEl>
                                      </p:cBhvr>
                                    </p:animEffect>
                                  </p:childTnLst>
                                </p:cTn>
                              </p:par>
                            </p:childTnLst>
                          </p:cTn>
                        </p:par>
                        <p:par>
                          <p:cTn id="27" fill="hold">
                            <p:stCondLst>
                              <p:cond delay="1949"/>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2449"/>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2949"/>
                            </p:stCondLst>
                            <p:childTnLst>
                              <p:par>
                                <p:cTn id="38" presetID="12" presetClass="entr" presetSubtype="8"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ppt_x</p:attrName>
                                        </p:attrNameLst>
                                      </p:cBhvr>
                                      <p:tavLst>
                                        <p:tav tm="0">
                                          <p:val>
                                            <p:strVal val="#ppt_x-#ppt_w*1.125000"/>
                                          </p:val>
                                        </p:tav>
                                        <p:tav tm="100000">
                                          <p:val>
                                            <p:strVal val="#ppt_x"/>
                                          </p:val>
                                        </p:tav>
                                      </p:tavLst>
                                    </p:anim>
                                    <p:animEffect transition="in" filter="wipe(right)">
                                      <p:cBhvr>
                                        <p:cTn id="41" dur="500"/>
                                        <p:tgtEl>
                                          <p:spTgt spid="28"/>
                                        </p:tgtEl>
                                      </p:cBhvr>
                                    </p:animEffect>
                                  </p:childTnLst>
                                </p:cTn>
                              </p:par>
                            </p:childTnLst>
                          </p:cTn>
                        </p:par>
                        <p:par>
                          <p:cTn id="42" fill="hold">
                            <p:stCondLst>
                              <p:cond delay="3449"/>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3949"/>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4449"/>
                            </p:stCondLst>
                            <p:childTnLst>
                              <p:par>
                                <p:cTn id="53" presetID="12" presetClass="entr" presetSubtype="8"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p:tgtEl>
                                          <p:spTgt spid="29"/>
                                        </p:tgtEl>
                                        <p:attrNameLst>
                                          <p:attrName>ppt_x</p:attrName>
                                        </p:attrNameLst>
                                      </p:cBhvr>
                                      <p:tavLst>
                                        <p:tav tm="0">
                                          <p:val>
                                            <p:strVal val="#ppt_x-#ppt_w*1.125000"/>
                                          </p:val>
                                        </p:tav>
                                        <p:tav tm="100000">
                                          <p:val>
                                            <p:strVal val="#ppt_x"/>
                                          </p:val>
                                        </p:tav>
                                      </p:tavLst>
                                    </p:anim>
                                    <p:animEffect transition="in" filter="wipe(right)">
                                      <p:cBhvr>
                                        <p:cTn id="56" dur="500"/>
                                        <p:tgtEl>
                                          <p:spTgt spid="29"/>
                                        </p:tgtEl>
                                      </p:cBhvr>
                                    </p:animEffect>
                                  </p:childTnLst>
                                </p:cTn>
                              </p:par>
                            </p:childTnLst>
                          </p:cTn>
                        </p:par>
                        <p:par>
                          <p:cTn id="57" fill="hold">
                            <p:stCondLst>
                              <p:cond delay="4949"/>
                            </p:stCondLst>
                            <p:childTnLst>
                              <p:par>
                                <p:cTn id="58" presetID="22" presetClass="entr" presetSubtype="8" fill="hold"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wipe(left)">
                                      <p:cBhvr>
                                        <p:cTn id="60" dur="500"/>
                                        <p:tgtEl>
                                          <p:spTgt spid="58"/>
                                        </p:tgtEl>
                                      </p:cBhvr>
                                    </p:animEffect>
                                  </p:childTnLst>
                                </p:cTn>
                              </p:par>
                            </p:childTnLst>
                          </p:cTn>
                        </p:par>
                        <p:par>
                          <p:cTn id="61" fill="hold">
                            <p:stCondLst>
                              <p:cond delay="5449"/>
                            </p:stCondLst>
                            <p:childTnLst>
                              <p:par>
                                <p:cTn id="62" presetID="53" presetClass="entr" presetSubtype="16"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5949"/>
                            </p:stCondLst>
                            <p:childTnLst>
                              <p:par>
                                <p:cTn id="68" presetID="1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6449"/>
                            </p:stCondLst>
                            <p:childTnLst>
                              <p:par>
                                <p:cTn id="73" presetID="22" presetClass="entr" presetSubtype="8" fill="hold" nodeType="after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wipe(left)">
                                      <p:cBhvr>
                                        <p:cTn id="75" dur="500"/>
                                        <p:tgtEl>
                                          <p:spTgt spid="60"/>
                                        </p:tgtEl>
                                      </p:cBhvr>
                                    </p:animEffect>
                                  </p:childTnLst>
                                </p:cTn>
                              </p:par>
                            </p:childTnLst>
                          </p:cTn>
                        </p:par>
                        <p:par>
                          <p:cTn id="76" fill="hold">
                            <p:stCondLst>
                              <p:cond delay="6949"/>
                            </p:stCondLst>
                            <p:childTnLst>
                              <p:par>
                                <p:cTn id="77" presetID="53" presetClass="entr" presetSubtype="16"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7449"/>
                            </p:stCondLst>
                            <p:childTnLst>
                              <p:par>
                                <p:cTn id="83" presetID="12" presetClass="entr" presetSubtype="8"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p:tgtEl>
                                          <p:spTgt spid="31"/>
                                        </p:tgtEl>
                                        <p:attrNameLst>
                                          <p:attrName>ppt_x</p:attrName>
                                        </p:attrNameLst>
                                      </p:cBhvr>
                                      <p:tavLst>
                                        <p:tav tm="0">
                                          <p:val>
                                            <p:strVal val="#ppt_x-#ppt_w*1.125000"/>
                                          </p:val>
                                        </p:tav>
                                        <p:tav tm="100000">
                                          <p:val>
                                            <p:strVal val="#ppt_x"/>
                                          </p:val>
                                        </p:tav>
                                      </p:tavLst>
                                    </p:anim>
                                    <p:animEffect transition="in" filter="wipe(right)">
                                      <p:cBhvr>
                                        <p:cTn id="86" dur="500"/>
                                        <p:tgtEl>
                                          <p:spTgt spid="31"/>
                                        </p:tgtEl>
                                      </p:cBhvr>
                                    </p:animEffect>
                                  </p:childTnLst>
                                </p:cTn>
                              </p:par>
                            </p:childTnLst>
                          </p:cTn>
                        </p:par>
                        <p:par>
                          <p:cTn id="87" fill="hold">
                            <p:stCondLst>
                              <p:cond delay="7949"/>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8449"/>
                            </p:stCondLst>
                            <p:childTnLst>
                              <p:par>
                                <p:cTn id="92" presetID="53" presetClass="entr" presetSubtype="16" fill="hold"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par>
                          <p:cTn id="97" fill="hold">
                            <p:stCondLst>
                              <p:cond delay="8949"/>
                            </p:stCondLst>
                            <p:childTnLst>
                              <p:par>
                                <p:cTn id="98" presetID="12" presetClass="entr" presetSubtype="8"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p:tgtEl>
                                          <p:spTgt spid="32"/>
                                        </p:tgtEl>
                                        <p:attrNameLst>
                                          <p:attrName>ppt_x</p:attrName>
                                        </p:attrNameLst>
                                      </p:cBhvr>
                                      <p:tavLst>
                                        <p:tav tm="0">
                                          <p:val>
                                            <p:strVal val="#ppt_x-#ppt_w*1.125000"/>
                                          </p:val>
                                        </p:tav>
                                        <p:tav tm="100000">
                                          <p:val>
                                            <p:strVal val="#ppt_x"/>
                                          </p:val>
                                        </p:tav>
                                      </p:tavLst>
                                    </p:anim>
                                    <p:animEffect transition="in" filter="wipe(right)">
                                      <p:cBhvr>
                                        <p:cTn id="101" dur="500"/>
                                        <p:tgtEl>
                                          <p:spTgt spid="32"/>
                                        </p:tgtEl>
                                      </p:cBhvr>
                                    </p:animEffect>
                                  </p:childTnLst>
                                </p:cTn>
                              </p:par>
                            </p:childTnLst>
                          </p:cTn>
                        </p:par>
                        <p:par>
                          <p:cTn id="102" fill="hold">
                            <p:stCondLst>
                              <p:cond delay="9449"/>
                            </p:stCondLst>
                            <p:childTnLst>
                              <p:par>
                                <p:cTn id="103" presetID="22" presetClass="entr" presetSubtype="8" fill="hold"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wipe(left)">
                                      <p:cBhvr>
                                        <p:cTn id="105" dur="500"/>
                                        <p:tgtEl>
                                          <p:spTgt spid="22"/>
                                        </p:tgtEl>
                                      </p:cBhvr>
                                    </p:animEffect>
                                  </p:childTnLst>
                                </p:cTn>
                              </p:par>
                            </p:childTnLst>
                          </p:cTn>
                        </p:par>
                        <p:par>
                          <p:cTn id="106" fill="hold">
                            <p:stCondLst>
                              <p:cond delay="9949"/>
                            </p:stCondLst>
                            <p:childTnLst>
                              <p:par>
                                <p:cTn id="107" presetID="53" presetClass="entr" presetSubtype="16" fill="hold" nodeType="after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500" fill="hold"/>
                                        <p:tgtEl>
                                          <p:spTgt spid="23"/>
                                        </p:tgtEl>
                                        <p:attrNameLst>
                                          <p:attrName>ppt_w</p:attrName>
                                        </p:attrNameLst>
                                      </p:cBhvr>
                                      <p:tavLst>
                                        <p:tav tm="0">
                                          <p:val>
                                            <p:fltVal val="0"/>
                                          </p:val>
                                        </p:tav>
                                        <p:tav tm="100000">
                                          <p:val>
                                            <p:strVal val="#ppt_w"/>
                                          </p:val>
                                        </p:tav>
                                      </p:tavLst>
                                    </p:anim>
                                    <p:anim calcmode="lin" valueType="num">
                                      <p:cBhvr>
                                        <p:cTn id="110" dur="500" fill="hold"/>
                                        <p:tgtEl>
                                          <p:spTgt spid="23"/>
                                        </p:tgtEl>
                                        <p:attrNameLst>
                                          <p:attrName>ppt_h</p:attrName>
                                        </p:attrNameLst>
                                      </p:cBhvr>
                                      <p:tavLst>
                                        <p:tav tm="0">
                                          <p:val>
                                            <p:fltVal val="0"/>
                                          </p:val>
                                        </p:tav>
                                        <p:tav tm="100000">
                                          <p:val>
                                            <p:strVal val="#ppt_h"/>
                                          </p:val>
                                        </p:tav>
                                      </p:tavLst>
                                    </p:anim>
                                    <p:animEffect transition="in" filter="fade">
                                      <p:cBhvr>
                                        <p:cTn id="111" dur="500"/>
                                        <p:tgtEl>
                                          <p:spTgt spid="23"/>
                                        </p:tgtEl>
                                      </p:cBhvr>
                                    </p:animEffect>
                                  </p:childTnLst>
                                </p:cTn>
                              </p:par>
                            </p:childTnLst>
                          </p:cTn>
                        </p:par>
                        <p:par>
                          <p:cTn id="112" fill="hold">
                            <p:stCondLst>
                              <p:cond delay="10449"/>
                            </p:stCondLst>
                            <p:childTnLst>
                              <p:par>
                                <p:cTn id="113" presetID="12" presetClass="entr" presetSubtype="8"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p:tgtEl>
                                          <p:spTgt spid="36"/>
                                        </p:tgtEl>
                                        <p:attrNameLst>
                                          <p:attrName>ppt_x</p:attrName>
                                        </p:attrNameLst>
                                      </p:cBhvr>
                                      <p:tavLst>
                                        <p:tav tm="0">
                                          <p:val>
                                            <p:strVal val="#ppt_x-#ppt_w*1.125000"/>
                                          </p:val>
                                        </p:tav>
                                        <p:tav tm="100000">
                                          <p:val>
                                            <p:strVal val="#ppt_x"/>
                                          </p:val>
                                        </p:tav>
                                      </p:tavLst>
                                    </p:anim>
                                    <p:animEffect transition="in" filter="wipe(right)">
                                      <p:cBhvr>
                                        <p:cTn id="1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P spid="30" grpId="0"/>
      <p:bldP spid="31" grpId="0"/>
      <p:bldP spid="32" grpId="0"/>
      <p:bldP spid="36"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45" name="矩形 44"/>
          <p:cNvSpPr>
            <a:spLocks noChangeArrowheads="1"/>
          </p:cNvSpPr>
          <p:nvPr/>
        </p:nvSpPr>
        <p:spPr bwMode="auto">
          <a:xfrm>
            <a:off x="709295" y="675005"/>
            <a:ext cx="3863340" cy="640080"/>
          </a:xfrm>
          <a:prstGeom prst="rect">
            <a:avLst/>
          </a:prstGeom>
          <a:noFill/>
          <a:ln w="9525">
            <a:noFill/>
            <a:miter lim="800000"/>
          </a:ln>
        </p:spPr>
        <p:txBody>
          <a:bodyPr wrap="square">
            <a:no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597025" y="4206240"/>
            <a:ext cx="1917065"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个人基本情况</a:t>
            </a:r>
            <a:endParaRPr lang="zh-CN" altLang="en-US" sz="2000" b="1"/>
          </a:p>
        </p:txBody>
      </p:sp>
      <p:sp>
        <p:nvSpPr>
          <p:cNvPr id="3" name="矩形 2"/>
          <p:cNvSpPr/>
          <p:nvPr/>
        </p:nvSpPr>
        <p:spPr>
          <a:xfrm>
            <a:off x="5304155" y="1914525"/>
            <a:ext cx="1682115" cy="50038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求职意向</a:t>
            </a:r>
            <a:endParaRPr lang="zh-CN" altLang="en-US" sz="2000" b="1"/>
          </a:p>
        </p:txBody>
      </p:sp>
      <p:sp>
        <p:nvSpPr>
          <p:cNvPr id="5" name="矩形 4"/>
          <p:cNvSpPr/>
          <p:nvPr/>
        </p:nvSpPr>
        <p:spPr>
          <a:xfrm>
            <a:off x="6136640" y="2656840"/>
            <a:ext cx="1616075" cy="4603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照片</a:t>
            </a:r>
            <a:endParaRPr lang="zh-CN" altLang="en-US" sz="2000" b="1"/>
          </a:p>
        </p:txBody>
      </p:sp>
      <p:sp>
        <p:nvSpPr>
          <p:cNvPr id="6" name="矩形 5"/>
          <p:cNvSpPr/>
          <p:nvPr/>
        </p:nvSpPr>
        <p:spPr>
          <a:xfrm>
            <a:off x="5789930" y="4334510"/>
            <a:ext cx="1390650" cy="4984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其他</a:t>
            </a:r>
            <a:endParaRPr lang="zh-CN" altLang="en-US" sz="2000" b="1"/>
          </a:p>
        </p:txBody>
      </p:sp>
      <p:sp>
        <p:nvSpPr>
          <p:cNvPr id="7" name="矩形 6"/>
          <p:cNvSpPr/>
          <p:nvPr/>
        </p:nvSpPr>
        <p:spPr>
          <a:xfrm>
            <a:off x="1174115" y="2554605"/>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工作经历</a:t>
            </a:r>
            <a:endParaRPr lang="zh-CN" altLang="en-US" sz="2000" b="1"/>
          </a:p>
        </p:txBody>
      </p:sp>
      <p:sp>
        <p:nvSpPr>
          <p:cNvPr id="10" name="矩形 9"/>
          <p:cNvSpPr/>
          <p:nvPr/>
        </p:nvSpPr>
        <p:spPr>
          <a:xfrm>
            <a:off x="1254760" y="329565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学历情况</a:t>
            </a:r>
            <a:endParaRPr lang="zh-CN" altLang="en-US" sz="2000" b="1"/>
          </a:p>
        </p:txBody>
      </p:sp>
      <p:sp>
        <p:nvSpPr>
          <p:cNvPr id="15" name="矩形 14"/>
          <p:cNvSpPr/>
          <p:nvPr/>
        </p:nvSpPr>
        <p:spPr>
          <a:xfrm>
            <a:off x="6413500" y="3488690"/>
            <a:ext cx="1430655" cy="47752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联系方式</a:t>
            </a:r>
            <a:endParaRPr lang="zh-CN" altLang="en-US" sz="2000" b="1"/>
          </a:p>
        </p:txBody>
      </p:sp>
      <p:sp>
        <p:nvSpPr>
          <p:cNvPr id="16" name="矩形 15"/>
          <p:cNvSpPr/>
          <p:nvPr/>
        </p:nvSpPr>
        <p:spPr>
          <a:xfrm>
            <a:off x="2020570" y="1914525"/>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个人特长</a:t>
            </a:r>
            <a:endParaRPr lang="zh-CN" altLang="en-US" sz="2000" b="1"/>
          </a:p>
        </p:txBody>
      </p:sp>
      <p:sp>
        <p:nvSpPr>
          <p:cNvPr id="17" name="矩形 16"/>
          <p:cNvSpPr/>
          <p:nvPr/>
        </p:nvSpPr>
        <p:spPr>
          <a:xfrm>
            <a:off x="3722370" y="1530985"/>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自我评价</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childTnLst>
                          </p:cTn>
                        </p:par>
                        <p:par>
                          <p:cTn id="21" fill="hold">
                            <p:stCondLst>
                              <p:cond delay="1449"/>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449"/>
                            </p:stCondLst>
                            <p:childTnLst>
                              <p:par>
                                <p:cTn id="28" presetID="1" presetClass="entr" presetSubtype="0" fill="hold" grpId="0" nodeType="afterEffect">
                                  <p:stCondLst>
                                    <p:cond delay="25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2699"/>
                            </p:stCondLst>
                            <p:childTnLst>
                              <p:par>
                                <p:cTn id="31" presetID="1" presetClass="entr" presetSubtype="0" fill="hold" grpId="0" nodeType="afterEffect">
                                  <p:stCondLst>
                                    <p:cond delay="250"/>
                                  </p:stCondLst>
                                  <p:childTnLst>
                                    <p:set>
                                      <p:cBhvr>
                                        <p:cTn id="32" dur="1" fill="hold">
                                          <p:stCondLst>
                                            <p:cond delay="0"/>
                                          </p:stCondLst>
                                        </p:cTn>
                                        <p:tgtEl>
                                          <p:spTgt spid="3"/>
                                        </p:tgtEl>
                                        <p:attrNameLst>
                                          <p:attrName>style.visibility</p:attrName>
                                        </p:attrNameLst>
                                      </p:cBhvr>
                                      <p:to>
                                        <p:strVal val="visible"/>
                                      </p:to>
                                    </p:set>
                                  </p:childTnLst>
                                </p:cTn>
                              </p:par>
                            </p:childTnLst>
                          </p:cTn>
                        </p:par>
                        <p:par>
                          <p:cTn id="33" fill="hold">
                            <p:stCondLst>
                              <p:cond delay="2949"/>
                            </p:stCondLst>
                            <p:childTnLst>
                              <p:par>
                                <p:cTn id="34" presetID="1" presetClass="entr" presetSubtype="0" fill="hold" grpId="0" nodeType="afterEffect">
                                  <p:stCondLst>
                                    <p:cond delay="250"/>
                                  </p:stCondLst>
                                  <p:childTnLst>
                                    <p:set>
                                      <p:cBhvr>
                                        <p:cTn id="35" dur="1" fill="hold">
                                          <p:stCondLst>
                                            <p:cond delay="0"/>
                                          </p:stCondLst>
                                        </p:cTn>
                                        <p:tgtEl>
                                          <p:spTgt spid="6"/>
                                        </p:tgtEl>
                                        <p:attrNameLst>
                                          <p:attrName>style.visibility</p:attrName>
                                        </p:attrNameLst>
                                      </p:cBhvr>
                                      <p:to>
                                        <p:strVal val="visible"/>
                                      </p:to>
                                    </p:set>
                                  </p:childTnLst>
                                </p:cTn>
                              </p:par>
                            </p:childTnLst>
                          </p:cTn>
                        </p:par>
                        <p:par>
                          <p:cTn id="36" fill="hold">
                            <p:stCondLst>
                              <p:cond delay="3199"/>
                            </p:stCondLst>
                            <p:childTnLst>
                              <p:par>
                                <p:cTn id="37" presetID="1" presetClass="entr" presetSubtype="0" fill="hold" grpId="0" nodeType="afterEffect">
                                  <p:stCondLst>
                                    <p:cond delay="250"/>
                                  </p:stCondLst>
                                  <p:childTnLst>
                                    <p:set>
                                      <p:cBhvr>
                                        <p:cTn id="38" dur="1" fill="hold">
                                          <p:stCondLst>
                                            <p:cond delay="0"/>
                                          </p:stCondLst>
                                        </p:cTn>
                                        <p:tgtEl>
                                          <p:spTgt spid="2"/>
                                        </p:tgtEl>
                                        <p:attrNameLst>
                                          <p:attrName>style.visibility</p:attrName>
                                        </p:attrNameLst>
                                      </p:cBhvr>
                                      <p:to>
                                        <p:strVal val="visible"/>
                                      </p:to>
                                    </p:set>
                                  </p:childTnLst>
                                </p:cTn>
                              </p:par>
                            </p:childTnLst>
                          </p:cTn>
                        </p:par>
                        <p:par>
                          <p:cTn id="39" fill="hold">
                            <p:stCondLst>
                              <p:cond delay="3449"/>
                            </p:stCondLst>
                            <p:childTnLst>
                              <p:par>
                                <p:cTn id="40" presetID="1" presetClass="entr" presetSubtype="0" fill="hold" grpId="0" nodeType="afterEffect">
                                  <p:stCondLst>
                                    <p:cond delay="250"/>
                                  </p:stCondLst>
                                  <p:childTnLst>
                                    <p:set>
                                      <p:cBhvr>
                                        <p:cTn id="41" dur="1" fill="hold">
                                          <p:stCondLst>
                                            <p:cond delay="0"/>
                                          </p:stCondLst>
                                        </p:cTn>
                                        <p:tgtEl>
                                          <p:spTgt spid="15"/>
                                        </p:tgtEl>
                                        <p:attrNameLst>
                                          <p:attrName>style.visibility</p:attrName>
                                        </p:attrNameLst>
                                      </p:cBhvr>
                                      <p:to>
                                        <p:strVal val="visible"/>
                                      </p:to>
                                    </p:set>
                                  </p:childTnLst>
                                </p:cTn>
                              </p:par>
                            </p:childTnLst>
                          </p:cTn>
                        </p:par>
                        <p:par>
                          <p:cTn id="42" fill="hold">
                            <p:stCondLst>
                              <p:cond delay="3699"/>
                            </p:stCondLst>
                            <p:childTnLst>
                              <p:par>
                                <p:cTn id="43" presetID="1" presetClass="entr" presetSubtype="0" fill="hold" grpId="0" nodeType="afterEffect">
                                  <p:stCondLst>
                                    <p:cond delay="250"/>
                                  </p:stCondLst>
                                  <p:childTnLst>
                                    <p:set>
                                      <p:cBhvr>
                                        <p:cTn id="44" dur="1" fill="hold">
                                          <p:stCondLst>
                                            <p:cond delay="0"/>
                                          </p:stCondLst>
                                        </p:cTn>
                                        <p:tgtEl>
                                          <p:spTgt spid="5"/>
                                        </p:tgtEl>
                                        <p:attrNameLst>
                                          <p:attrName>style.visibility</p:attrName>
                                        </p:attrNameLst>
                                      </p:cBhvr>
                                      <p:to>
                                        <p:strVal val="visible"/>
                                      </p:to>
                                    </p:set>
                                  </p:childTnLst>
                                </p:cTn>
                              </p:par>
                            </p:childTnLst>
                          </p:cTn>
                        </p:par>
                        <p:par>
                          <p:cTn id="45" fill="hold">
                            <p:stCondLst>
                              <p:cond delay="3949"/>
                            </p:stCondLst>
                            <p:childTnLst>
                              <p:par>
                                <p:cTn id="46" presetID="1" presetClass="entr" presetSubtype="0" fill="hold" grpId="0" nodeType="afterEffect">
                                  <p:stCondLst>
                                    <p:cond delay="250"/>
                                  </p:stCondLst>
                                  <p:childTnLst>
                                    <p:set>
                                      <p:cBhvr>
                                        <p:cTn id="47" dur="1" fill="hold">
                                          <p:stCondLst>
                                            <p:cond delay="0"/>
                                          </p:stCondLst>
                                        </p:cTn>
                                        <p:tgtEl>
                                          <p:spTgt spid="7"/>
                                        </p:tgtEl>
                                        <p:attrNameLst>
                                          <p:attrName>style.visibility</p:attrName>
                                        </p:attrNameLst>
                                      </p:cBhvr>
                                      <p:to>
                                        <p:strVal val="visible"/>
                                      </p:to>
                                    </p:set>
                                  </p:childTnLst>
                                </p:cTn>
                              </p:par>
                            </p:childTnLst>
                          </p:cTn>
                        </p:par>
                        <p:par>
                          <p:cTn id="48" fill="hold">
                            <p:stCondLst>
                              <p:cond delay="4199"/>
                            </p:stCondLst>
                            <p:childTnLst>
                              <p:par>
                                <p:cTn id="49" presetID="1" presetClass="entr" presetSubtype="0" fill="hold" grpId="0" nodeType="afterEffect">
                                  <p:stCondLst>
                                    <p:cond delay="250"/>
                                  </p:stCondLst>
                                  <p:childTnLst>
                                    <p:set>
                                      <p:cBhvr>
                                        <p:cTn id="50" dur="1" fill="hold">
                                          <p:stCondLst>
                                            <p:cond delay="0"/>
                                          </p:stCondLst>
                                        </p:cTn>
                                        <p:tgtEl>
                                          <p:spTgt spid="16"/>
                                        </p:tgtEl>
                                        <p:attrNameLst>
                                          <p:attrName>style.visibility</p:attrName>
                                        </p:attrNameLst>
                                      </p:cBhvr>
                                      <p:to>
                                        <p:strVal val="visible"/>
                                      </p:to>
                                    </p:set>
                                  </p:childTnLst>
                                </p:cTn>
                              </p:par>
                            </p:childTnLst>
                          </p:cTn>
                        </p:par>
                        <p:par>
                          <p:cTn id="51" fill="hold">
                            <p:stCondLst>
                              <p:cond delay="4449"/>
                            </p:stCondLst>
                            <p:childTnLst>
                              <p:par>
                                <p:cTn id="52" presetID="1" presetClass="entr" presetSubtype="0" fill="hold" grpId="0" nodeType="afterEffect">
                                  <p:stCondLst>
                                    <p:cond delay="250"/>
                                  </p:stCondLst>
                                  <p:childTnLst>
                                    <p:set>
                                      <p:cBhvr>
                                        <p:cTn id="5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5" grpId="0"/>
      <p:bldP spid="10" grpId="0" bldLvl="0" animBg="1"/>
      <p:bldP spid="10" grpId="1" animBg="1"/>
      <p:bldP spid="3" grpId="0" bldLvl="0" animBg="1"/>
      <p:bldP spid="3" grpId="1" animBg="1"/>
      <p:bldP spid="6" grpId="0" bldLvl="0" animBg="1"/>
      <p:bldP spid="6" grpId="1" animBg="1"/>
      <p:bldP spid="2" grpId="0" bldLvl="0" animBg="1"/>
      <p:bldP spid="2" grpId="1" animBg="1"/>
      <p:bldP spid="15" grpId="0" bldLvl="0" animBg="1"/>
      <p:bldP spid="15" grpId="1" animBg="1"/>
      <p:bldP spid="5" grpId="0" bldLvl="0" animBg="1"/>
      <p:bldP spid="5" grpId="1" animBg="1"/>
      <p:bldP spid="7" grpId="0" bldLvl="0" animBg="1"/>
      <p:bldP spid="7" grpId="1" animBg="1"/>
      <p:bldP spid="16" grpId="0" bldLvl="0" animBg="1"/>
      <p:bldP spid="16" grpId="1" animBg="1"/>
      <p:bldP spid="17" grpId="0" bldLvl="0" animBg="1"/>
      <p:bldP spid="1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11070"/>
            <a:ext cx="6943090" cy="219202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本部分应列出姓名、性别、年龄、籍贯、政治面貌、学校、系别及专业、婚姻状况、健康状况、爱好与兴趣等。</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需要注意的是，个人基本情况应该写那些自己想让面试官了解的信息，而不是把自己所有的信息全部展示给面试官，如果基本信息展示了太多无关的内容，会让面试官觉得这个求职者不懂得把握重点，对求职者的印象也会有所折扣。</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（一）个人基本情况</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319530" y="2563495"/>
            <a:ext cx="6610350" cy="13906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应写明曾在某某学校、某某专业或学科学习，并注明起止期间；列出所学主要课程及学习成绩，在学校和班级所担任的职务，在校期间所获荣誉如三好学生、优秀团员、优秀学生干部、专项奖学金等。</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（二）学历情况</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837690" y="2380615"/>
            <a:ext cx="2578100" cy="184912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若有工作经验，最好详细列明，首先列出最近的资料，然后详述曾经的工作单位、日期、职位、工作性质。</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510030" y="2181225"/>
            <a:ext cx="3206750" cy="223075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（三）工作经历</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pic>
        <p:nvPicPr>
          <p:cNvPr id="3" name="图片 2" descr="OIP-C (3)"/>
          <p:cNvPicPr>
            <a:picLocks noChangeAspect="1"/>
          </p:cNvPicPr>
          <p:nvPr/>
        </p:nvPicPr>
        <p:blipFill>
          <a:blip r:embed="rId4">
            <a:clrChange>
              <a:clrFrom>
                <a:srgbClr val="F5F5F5">
                  <a:alpha val="100000"/>
                </a:srgbClr>
              </a:clrFrom>
              <a:clrTo>
                <a:srgbClr val="F5F5F5">
                  <a:alpha val="100000"/>
                  <a:alpha val="0"/>
                </a:srgbClr>
              </a:clrTo>
            </a:clrChange>
          </a:blip>
          <a:stretch>
            <a:fillRect/>
          </a:stretch>
        </p:blipFill>
        <p:spPr>
          <a:xfrm>
            <a:off x="5527675" y="2181225"/>
            <a:ext cx="2171700" cy="2228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319530" y="2563495"/>
            <a:ext cx="6610350" cy="15240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首先，要明确专业不是特长。比如作为一个化学专业的学生，把做实验能力强作为自己的特长，并不能让自己鹤立鸡群。</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其次，写有利于专业优势的特长。</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最后，用事实证明自己的特长。</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（四）个人特长</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254760" y="2230755"/>
            <a:ext cx="6819265" cy="204787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简历中的自我评价以 3~5 条为宜，过于冗长、格式化、无个性的自我评价，如活泼开朗、外向大方、勤奋努力等，很难打动 HR，也容易让自己落入“不被通知面试”的行列。职场专家建议求职者在写自我评价时，可以先回顾一下自己的工作经历，思考自己在以前的工作中所积累的工作经验，然后再挑选出与目标岗位比较吻合的工作能力，写在自我评价中，以突出自己的优势。</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（五）自我评价</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模块六</a:t>
            </a:r>
            <a:r>
              <a:rPr lang="en-US" altLang="zh-CN" sz="1700" b="1" dirty="0">
                <a:solidFill>
                  <a:srgbClr val="1B4367"/>
                </a:solidFill>
                <a:cs typeface="+mn-ea"/>
                <a:sym typeface="+mn-lt"/>
              </a:rPr>
              <a:t>  </a:t>
            </a:r>
            <a:r>
              <a:rPr lang="zh-CN" altLang="en-US" sz="1700" b="1" dirty="0">
                <a:solidFill>
                  <a:srgbClr val="1B4367"/>
                </a:solidFill>
                <a:cs typeface="+mn-ea"/>
                <a:sym typeface="+mn-lt"/>
              </a:rPr>
              <a:t>就业准备</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了解大学生就业观念存在的误区。</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掌握求职简历和自荐信的写法。</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树立正确的就业观。</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399"/>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1899"/>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399"/>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2899"/>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254760" y="2230755"/>
            <a:ext cx="6819265" cy="2047875"/>
          </a:xfrm>
          <a:prstGeom prst="rect">
            <a:avLst/>
          </a:prstGeom>
          <a:noFill/>
          <a:ln w="9525">
            <a:noFill/>
            <a:miter lim="800000"/>
          </a:ln>
        </p:spPr>
        <p:txBody>
          <a:bodyPr wrap="square">
            <a:noAutofit/>
          </a:bodyPr>
          <a:p>
            <a:pPr indent="457200" fontAlgn="auto">
              <a:lnSpc>
                <a:spcPts val="2660"/>
              </a:lnSpc>
            </a:pPr>
            <a:r>
              <a:rPr lang="zh-CN" altLang="en-US" sz="1800">
                <a:latin typeface="微软雅黑" panose="020B0503020204020204" pitchFamily="34" charset="-122"/>
                <a:ea typeface="微软雅黑" panose="020B0503020204020204" pitchFamily="34" charset="-122"/>
                <a:sym typeface="+mn-ea"/>
              </a:rPr>
              <a:t>求职意向即求职目标或个人期望的工作职位，表明自己通过求职希望得到什么样的工种、职位，以及自己的奋斗目标，也可以和个人特长等写在一起。</a:t>
            </a:r>
            <a:endParaRPr lang="zh-CN" altLang="en-US" sz="1800">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181225"/>
            <a:ext cx="7425055" cy="127762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（六）求职意向</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pic>
        <p:nvPicPr>
          <p:cNvPr id="3" name="图片 2" descr="OIP-C (5)"/>
          <p:cNvPicPr>
            <a:picLocks noChangeAspect="1"/>
          </p:cNvPicPr>
          <p:nvPr/>
        </p:nvPicPr>
        <p:blipFill>
          <a:blip r:embed="rId4">
            <a:clrChange>
              <a:clrFrom>
                <a:srgbClr val="F5F5F5">
                  <a:alpha val="100000"/>
                </a:srgbClr>
              </a:clrFrom>
              <a:clrTo>
                <a:srgbClr val="F5F5F5">
                  <a:alpha val="100000"/>
                  <a:alpha val="0"/>
                </a:srgbClr>
              </a:clrTo>
            </a:clrChange>
            <a:grayscl/>
          </a:blip>
          <a:stretch>
            <a:fillRect/>
          </a:stretch>
        </p:blipFill>
        <p:spPr>
          <a:xfrm>
            <a:off x="2667000" y="3025775"/>
            <a:ext cx="3811270" cy="2861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254760" y="2402205"/>
            <a:ext cx="6819265" cy="1798320"/>
          </a:xfrm>
          <a:prstGeom prst="rect">
            <a:avLst/>
          </a:prstGeom>
          <a:noFill/>
          <a:ln w="9525">
            <a:noFill/>
            <a:miter lim="800000"/>
          </a:ln>
        </p:spPr>
        <p:txBody>
          <a:bodyPr wrap="square">
            <a:noAutofit/>
          </a:bodyPr>
          <a:p>
            <a:pPr indent="457200" fontAlgn="auto">
              <a:lnSpc>
                <a:spcPts val="2660"/>
              </a:lnSpc>
            </a:pPr>
            <a:r>
              <a:rPr lang="zh-CN" altLang="en-US" sz="1800">
                <a:latin typeface="微软雅黑" panose="020B0503020204020204" pitchFamily="34" charset="-122"/>
                <a:ea typeface="微软雅黑" panose="020B0503020204020204" pitchFamily="34" charset="-122"/>
                <a:sym typeface="+mn-ea"/>
              </a:rPr>
              <a:t>切忌照片与本人形象差别过大，一般使用个人近期的一、二寸免冠照片，或者清晰的半身照。应该首选可以展示自己气质的照片，仪容仪表大方得体，精神饱满，表情自然。简历上的照片要真实表现自我，尽量不要用自己拍摄的美颜照片，太随意的照片也无法让 HR 感到你对所求工作的重视。</a:t>
            </a:r>
            <a:endParaRPr lang="zh-CN" altLang="en-US" sz="1800">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（七）照片</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207135" y="2230755"/>
            <a:ext cx="6819265" cy="2572385"/>
          </a:xfrm>
          <a:prstGeom prst="rect">
            <a:avLst/>
          </a:prstGeom>
          <a:noFill/>
          <a:ln w="9525">
            <a:noFill/>
            <a:miter lim="800000"/>
          </a:ln>
        </p:spPr>
        <p:txBody>
          <a:bodyPr wrap="square">
            <a:noAutofit/>
          </a:bodyPr>
          <a:p>
            <a:pPr indent="457200" fontAlgn="auto">
              <a:lnSpc>
                <a:spcPts val="2660"/>
              </a:lnSpc>
            </a:pPr>
            <a:r>
              <a:rPr lang="zh-CN" altLang="en-US" sz="1800">
                <a:latin typeface="微软雅黑" panose="020B0503020204020204" pitchFamily="34" charset="-122"/>
                <a:ea typeface="微软雅黑" panose="020B0503020204020204" pitchFamily="34" charset="-122"/>
                <a:sym typeface="+mn-ea"/>
              </a:rPr>
              <a:t>一些求职者喜欢在简历里添加时髦的联系方式比如微信、QQ 等，但是企业如果使用微信、QQ 联系求职者是非常不便的，因为这需要先等待添加成功，最后才能将相关信息发给求职者。因此简历里应该出现便捷高效的联系方式：应留下手机号码而不是座机号码，手机号码便于企业迅速联系到个人；邮箱也是必不可少的一项基本信息，因为企业如果想让求职者了解公司和岗位方面的情况，可以将一些资料发送到邮箱。</a:t>
            </a:r>
            <a:endParaRPr lang="zh-CN" altLang="en-US" sz="1800">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124075"/>
            <a:ext cx="7425055" cy="27184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（八）联系方式</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三、简历内容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735455" y="2230755"/>
            <a:ext cx="3364865" cy="2492375"/>
          </a:xfrm>
          <a:prstGeom prst="rect">
            <a:avLst/>
          </a:prstGeom>
          <a:noFill/>
          <a:ln w="9525">
            <a:noFill/>
            <a:miter lim="800000"/>
          </a:ln>
        </p:spPr>
        <p:txBody>
          <a:bodyPr wrap="square">
            <a:noAutofit/>
          </a:bodyPr>
          <a:p>
            <a:pPr indent="457200" fontAlgn="auto">
              <a:lnSpc>
                <a:spcPts val="2660"/>
              </a:lnSpc>
            </a:pPr>
            <a:r>
              <a:rPr lang="zh-CN" altLang="en-US" sz="1800">
                <a:latin typeface="微软雅黑" panose="020B0503020204020204" pitchFamily="34" charset="-122"/>
                <a:ea typeface="微软雅黑" panose="020B0503020204020204" pitchFamily="34" charset="-122"/>
                <a:sym typeface="+mn-ea"/>
              </a:rPr>
              <a:t>“其他”通常是在求职简历模板的结束部分，可以填写，也可以空着。不过，如果能够善于利用它，求职成功率将会大大提高。毕竟，作为求职简历的最后部分，它是表现自我的最后机会。</a:t>
            </a:r>
            <a:endParaRPr lang="zh-CN" altLang="en-US" sz="1800">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668227" y="804801"/>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388110" y="2124075"/>
            <a:ext cx="3853180" cy="27184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1621155" y="1664970"/>
            <a:ext cx="590105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（九）其他</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pic>
        <p:nvPicPr>
          <p:cNvPr id="3" name="图片 2" descr="OIP-C (6)"/>
          <p:cNvPicPr>
            <a:picLocks noChangeAspect="1"/>
          </p:cNvPicPr>
          <p:nvPr/>
        </p:nvPicPr>
        <p:blipFill>
          <a:blip r:embed="rId4">
            <a:clrChange>
              <a:clrFrom>
                <a:srgbClr val="F5F5F5">
                  <a:alpha val="100000"/>
                </a:srgbClr>
              </a:clrFrom>
              <a:clrTo>
                <a:srgbClr val="F5F5F5">
                  <a:alpha val="100000"/>
                  <a:alpha val="0"/>
                </a:srgbClr>
              </a:clrTo>
            </a:clrChange>
          </a:blip>
          <a:stretch>
            <a:fillRect/>
          </a:stretch>
        </p:blipFill>
        <p:spPr>
          <a:xfrm>
            <a:off x="5794375" y="2749550"/>
            <a:ext cx="2137410" cy="2393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949"/>
                            </p:stCondLst>
                            <p:childTnLst>
                              <p:par>
                                <p:cTn id="35" presetID="10" presetClass="entr" presetSubtype="0" fill="hold" grpId="0"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9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四、制作简历的要点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181225"/>
            <a:ext cx="6943090" cy="24498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第一，要仔细检查已成文的个人简历，绝对不能出现字词、语法和标点符号方面的低级错误。最好让文笔好的朋友帮忙审查一遍，因为别人比自己更容易检查出错误。</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第二，个人简历最好用 A4 标准复印纸打印，字体最好采用常用的宋体或楷体，尽量不要用花哨的艺术字体和彩色字体；排版要简洁明快，切忌标新立异，排得像广告一样。当然，如果应聘的是排版工作则例外。</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69465"/>
            <a:ext cx="7425055" cy="268224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四、制作简历的要点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181225"/>
            <a:ext cx="6943090" cy="24498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第三，要记住个人简历必须突出重点，它不是个人自传，与申请的工作无关的事情尽量不要写，而对申请的工作有意义的经历和经验绝不能漏掉。</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第四，要保证简历会使招聘者在 30 秒之内即可判断出自己的价值，并且决定是否聘用（简历约 200~300 字即可）。</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第五，切记不要只送个人简历给应聘的公司，附上一封简短的自荐信，会使公司对求职者的好感增加。</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69465"/>
            <a:ext cx="7425055" cy="268224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四、制作简历的要点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181225"/>
            <a:ext cx="6943090" cy="24498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第六，要尽量提供个人简历中提到的业绩和能力的证明资料，并作为附件附在个人简历的后面。一定要记住是复印件，千万不要寄原件给招聘单位，以防丢失。</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第七，一定要用积极的语言写个人简历，切忌用缺乏自信和消极的语言。最好的方法是在自己心情好的时候编写个人简历。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第八，个人资料里的联系方式一定要齐全，以确保招聘单位能够在第一时间通知求职者参加面试或发布面试结果。</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69465"/>
            <a:ext cx="7425055" cy="268224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四、制作简历的要点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181225"/>
            <a:ext cx="6943090" cy="24498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第九，简历照片不宜五花八门，应以一至两寸的彩色半身职业近照为宜。男士穿白衬衫、单色领带和黑色西装外套；女士可穿带衣领的白色或浅色衬衫加单色小西装或者外套，以便给 HR 一个好的第一印象。</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第十，不要写对薪水的要求。很多大学生都对简历上该不该写对工资、待遇的要求存在疑惑，大部分人力资源经理认为应届毕业生在简历上写对工资的要求要冒很大的风险，最好不写。</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069465"/>
            <a:ext cx="7425055" cy="268224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四、制作简历的要点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475865"/>
            <a:ext cx="3471545" cy="16490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第十一，学习和实习工作经历要用倒叙的时间模式叙述，这样更方便告诉对方自己最近正在经历的事情。</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364105"/>
            <a:ext cx="3900805" cy="176022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OIP-C (4)"/>
          <p:cNvPicPr>
            <a:picLocks noChangeAspect="1"/>
          </p:cNvPicPr>
          <p:nvPr/>
        </p:nvPicPr>
        <p:blipFill>
          <a:blip r:embed="rId4">
            <a:clrChange>
              <a:clrFrom>
                <a:srgbClr val="F3F3F3">
                  <a:alpha val="100000"/>
                </a:srgbClr>
              </a:clrFrom>
              <a:clrTo>
                <a:srgbClr val="F3F3F3">
                  <a:alpha val="100000"/>
                  <a:alpha val="0"/>
                </a:srgbClr>
              </a:clrTo>
            </a:clrChange>
          </a:blip>
          <a:stretch>
            <a:fillRect/>
          </a:stretch>
        </p:blipFill>
        <p:spPr>
          <a:xfrm>
            <a:off x="5307330" y="1953895"/>
            <a:ext cx="2571750" cy="2581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五、筛选简历</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17"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8"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19" name="组合 18"/>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2"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3" name="组合 22"/>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7"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8"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35" name="TextBox 13"/>
          <p:cNvSpPr txBox="1"/>
          <p:nvPr>
            <p:custDataLst>
              <p:tags r:id="rId10"/>
            </p:custDataLst>
          </p:nvPr>
        </p:nvSpPr>
        <p:spPr>
          <a:xfrm>
            <a:off x="1765300" y="1971675"/>
            <a:ext cx="1612265"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现场书写简历</a:t>
            </a:r>
            <a:endParaRPr lang="zh-CN" altLang="en-US" sz="2000" b="1" dirty="0">
              <a:solidFill>
                <a:srgbClr val="1B4367"/>
              </a:solidFill>
              <a:cs typeface="+mn-ea"/>
              <a:sym typeface="+mn-lt"/>
            </a:endParaRPr>
          </a:p>
        </p:txBody>
      </p:sp>
      <p:sp>
        <p:nvSpPr>
          <p:cNvPr id="36" name="TextBox 13"/>
          <p:cNvSpPr txBox="1"/>
          <p:nvPr>
            <p:custDataLst>
              <p:tags r:id="rId11"/>
            </p:custDataLst>
          </p:nvPr>
        </p:nvSpPr>
        <p:spPr>
          <a:xfrm>
            <a:off x="1745615" y="2388235"/>
            <a:ext cx="2769235" cy="1022985"/>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如果是现场书写简历，字迹潦草，涂改超过 3 处，一般被认为比较粗心。</a:t>
            </a:r>
            <a:endParaRPr lang="zh-CN" sz="1800">
              <a:cs typeface="宋体" panose="02010600030101010101" pitchFamily="2" charset="-122"/>
              <a:sym typeface="+mn-ea"/>
            </a:endParaRPr>
          </a:p>
        </p:txBody>
      </p:sp>
      <p:grpSp>
        <p:nvGrpSpPr>
          <p:cNvPr id="37" name="组合 36"/>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38"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39"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0" name="TextBox 13"/>
          <p:cNvSpPr txBox="1"/>
          <p:nvPr>
            <p:custDataLst>
              <p:tags r:id="rId15"/>
            </p:custDataLst>
          </p:nvPr>
        </p:nvSpPr>
        <p:spPr>
          <a:xfrm>
            <a:off x="5731510" y="1971675"/>
            <a:ext cx="31750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年龄、职级、待遇是否匹配</a:t>
            </a:r>
            <a:endParaRPr lang="zh-CN" altLang="en-US" sz="2000" b="1" dirty="0">
              <a:solidFill>
                <a:srgbClr val="1B4367"/>
              </a:solidFill>
              <a:cs typeface="+mn-ea"/>
              <a:sym typeface="+mn-lt"/>
            </a:endParaRPr>
          </a:p>
        </p:txBody>
      </p:sp>
      <p:sp>
        <p:nvSpPr>
          <p:cNvPr id="41" name="TextBox 13"/>
          <p:cNvSpPr txBox="1"/>
          <p:nvPr>
            <p:custDataLst>
              <p:tags r:id="rId16"/>
            </p:custDataLst>
          </p:nvPr>
        </p:nvSpPr>
        <p:spPr>
          <a:xfrm>
            <a:off x="5731510" y="2388235"/>
            <a:ext cx="2556510"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非在合理范围内的，需仔细确认或在条件允许下做背景调查。</a:t>
            </a:r>
            <a:endParaRPr lang="zh-CN" sz="1800">
              <a:cs typeface="宋体" panose="02010600030101010101" pitchFamily="2" charset="-122"/>
              <a:sym typeface="+mn-ea"/>
            </a:endParaRPr>
          </a:p>
        </p:txBody>
      </p:sp>
      <p:sp>
        <p:nvSpPr>
          <p:cNvPr id="42" name="TextBox 13"/>
          <p:cNvSpPr txBox="1"/>
          <p:nvPr>
            <p:custDataLst>
              <p:tags r:id="rId17"/>
            </p:custDataLst>
          </p:nvPr>
        </p:nvSpPr>
        <p:spPr>
          <a:xfrm>
            <a:off x="1771015" y="3646170"/>
            <a:ext cx="25908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填写是否完整</a:t>
            </a:r>
            <a:endParaRPr lang="zh-CN" altLang="en-US" sz="2000" b="1" dirty="0">
              <a:solidFill>
                <a:srgbClr val="1B4367"/>
              </a:solidFill>
              <a:cs typeface="+mn-ea"/>
              <a:sym typeface="+mn-lt"/>
            </a:endParaRPr>
          </a:p>
        </p:txBody>
      </p:sp>
      <p:sp>
        <p:nvSpPr>
          <p:cNvPr id="43" name="TextBox 13"/>
          <p:cNvSpPr txBox="1"/>
          <p:nvPr>
            <p:custDataLst>
              <p:tags r:id="rId18"/>
            </p:custDataLst>
          </p:nvPr>
        </p:nvSpPr>
        <p:spPr>
          <a:xfrm>
            <a:off x="1745615" y="4010660"/>
            <a:ext cx="2901315"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对应填写而未填写的空白处，出现 2 处以上，可认为该求职者求职态度较随意。</a:t>
            </a:r>
            <a:endParaRPr lang="zh-CN" sz="1800">
              <a:cs typeface="宋体" panose="02010600030101010101" pitchFamily="2" charset="-122"/>
              <a:sym typeface="+mn-ea"/>
            </a:endParaRPr>
          </a:p>
        </p:txBody>
      </p:sp>
      <p:sp>
        <p:nvSpPr>
          <p:cNvPr id="44" name="TextBox 13"/>
          <p:cNvSpPr txBox="1"/>
          <p:nvPr>
            <p:custDataLst>
              <p:tags r:id="rId19"/>
            </p:custDataLst>
          </p:nvPr>
        </p:nvSpPr>
        <p:spPr>
          <a:xfrm>
            <a:off x="5749925" y="3646170"/>
            <a:ext cx="263398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工作经历连续性</a:t>
            </a:r>
            <a:endParaRPr lang="zh-CN" altLang="en-US" sz="2000" b="1" dirty="0">
              <a:solidFill>
                <a:srgbClr val="1B4367"/>
              </a:solidFill>
              <a:cs typeface="+mn-ea"/>
              <a:sym typeface="+mn-lt"/>
            </a:endParaRPr>
          </a:p>
        </p:txBody>
      </p:sp>
      <p:sp>
        <p:nvSpPr>
          <p:cNvPr id="45" name="TextBox 13"/>
          <p:cNvSpPr txBox="1"/>
          <p:nvPr>
            <p:custDataLst>
              <p:tags r:id="rId20"/>
            </p:custDataLst>
          </p:nvPr>
        </p:nvSpPr>
        <p:spPr>
          <a:xfrm>
            <a:off x="5731510" y="4010660"/>
            <a:ext cx="3165475" cy="55372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如出现了工作经历断层，需详细了解原因及去向。</a:t>
            </a:r>
            <a:endParaRPr lang="zh-CN"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childTnLst>
                          </p:cTn>
                        </p:par>
                        <p:par>
                          <p:cTn id="24" fill="hold">
                            <p:stCondLst>
                              <p:cond delay="1949"/>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449"/>
                            </p:stCondLst>
                            <p:childTnLst>
                              <p:par>
                                <p:cTn id="36" presetID="53" presetClass="entr" presetSubtype="52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fltVal val="0.5"/>
                                          </p:val>
                                        </p:tav>
                                        <p:tav tm="100000">
                                          <p:val>
                                            <p:strVal val="#ppt_x"/>
                                          </p:val>
                                        </p:tav>
                                      </p:tavLst>
                                    </p:anim>
                                    <p:anim calcmode="lin" valueType="num">
                                      <p:cBhvr>
                                        <p:cTn id="42" dur="500" fill="hold"/>
                                        <p:tgtEl>
                                          <p:spTgt spid="37"/>
                                        </p:tgtEl>
                                        <p:attrNameLst>
                                          <p:attrName>ppt_y</p:attrName>
                                        </p:attrNameLst>
                                      </p:cBhvr>
                                      <p:tavLst>
                                        <p:tav tm="0">
                                          <p:val>
                                            <p:fltVal val="0.5"/>
                                          </p:val>
                                        </p:tav>
                                        <p:tav tm="100000">
                                          <p:val>
                                            <p:strVal val="#ppt_y"/>
                                          </p:val>
                                        </p:tav>
                                      </p:tavLst>
                                    </p:anim>
                                  </p:childTnLst>
                                </p:cTn>
                              </p:par>
                            </p:childTnLst>
                          </p:cTn>
                        </p:par>
                        <p:par>
                          <p:cTn id="43" fill="hold">
                            <p:stCondLst>
                              <p:cond delay="2949"/>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3449"/>
                            </p:stCondLst>
                            <p:childTnLst>
                              <p:par>
                                <p:cTn id="55" presetID="53" presetClass="entr" presetSubtype="52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3949"/>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anim calcmode="lin" valueType="num">
                                      <p:cBhvr>
                                        <p:cTn id="71" dur="500" fill="hold"/>
                                        <p:tgtEl>
                                          <p:spTgt spid="43"/>
                                        </p:tgtEl>
                                        <p:attrNameLst>
                                          <p:attrName>ppt_x</p:attrName>
                                        </p:attrNameLst>
                                      </p:cBhvr>
                                      <p:tavLst>
                                        <p:tav tm="0">
                                          <p:val>
                                            <p:strVal val="#ppt_x"/>
                                          </p:val>
                                        </p:tav>
                                        <p:tav tm="100000">
                                          <p:val>
                                            <p:strVal val="#ppt_x"/>
                                          </p:val>
                                        </p:tav>
                                      </p:tavLst>
                                    </p:anim>
                                    <p:anim calcmode="lin" valueType="num">
                                      <p:cBhvr>
                                        <p:cTn id="72" dur="500" fill="hold"/>
                                        <p:tgtEl>
                                          <p:spTgt spid="43"/>
                                        </p:tgtEl>
                                        <p:attrNameLst>
                                          <p:attrName>ppt_y</p:attrName>
                                        </p:attrNameLst>
                                      </p:cBhvr>
                                      <p:tavLst>
                                        <p:tav tm="0">
                                          <p:val>
                                            <p:strVal val="#ppt_y+.1"/>
                                          </p:val>
                                        </p:tav>
                                        <p:tav tm="100000">
                                          <p:val>
                                            <p:strVal val="#ppt_y"/>
                                          </p:val>
                                        </p:tav>
                                      </p:tavLst>
                                    </p:anim>
                                  </p:childTnLst>
                                </p:cTn>
                              </p:par>
                            </p:childTnLst>
                          </p:cTn>
                        </p:par>
                        <p:par>
                          <p:cTn id="73" fill="hold">
                            <p:stCondLst>
                              <p:cond delay="4449"/>
                            </p:stCondLst>
                            <p:childTnLst>
                              <p:par>
                                <p:cTn id="74" presetID="53" presetClass="entr" presetSubtype="528"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fltVal val="0.5"/>
                                          </p:val>
                                        </p:tav>
                                        <p:tav tm="100000">
                                          <p:val>
                                            <p:strVal val="#ppt_x"/>
                                          </p:val>
                                        </p:tav>
                                      </p:tavLst>
                                    </p:anim>
                                    <p:anim calcmode="lin" valueType="num">
                                      <p:cBhvr>
                                        <p:cTn id="80" dur="500" fill="hold"/>
                                        <p:tgtEl>
                                          <p:spTgt spid="23"/>
                                        </p:tgtEl>
                                        <p:attrNameLst>
                                          <p:attrName>ppt_y</p:attrName>
                                        </p:attrNameLst>
                                      </p:cBhvr>
                                      <p:tavLst>
                                        <p:tav tm="0">
                                          <p:val>
                                            <p:fltVal val="0.5"/>
                                          </p:val>
                                        </p:tav>
                                        <p:tav tm="100000">
                                          <p:val>
                                            <p:strVal val="#ppt_y"/>
                                          </p:val>
                                        </p:tav>
                                      </p:tavLst>
                                    </p:anim>
                                  </p:childTnLst>
                                </p:cTn>
                              </p:par>
                            </p:childTnLst>
                          </p:cTn>
                        </p:par>
                        <p:par>
                          <p:cTn id="81" fill="hold">
                            <p:stCondLst>
                              <p:cond delay="494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40" grpId="0"/>
      <p:bldP spid="41" grpId="0"/>
      <p:bldP spid="42" grpId="0"/>
      <p:bldP spid="43" grpId="0"/>
      <p:bldP spid="44"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树立正确的就业观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456260" y="117088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456260" y="240083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custDataLst>
              <p:tags r:id="rId7"/>
            </p:custDataLst>
          </p:nvPr>
        </p:nvGrpSpPr>
        <p:grpSpPr>
          <a:xfrm>
            <a:off x="1456260" y="3630198"/>
            <a:ext cx="828000" cy="827405"/>
            <a:chOff x="3909356" y="1685526"/>
            <a:chExt cx="828000" cy="828000"/>
          </a:xfrm>
        </p:grpSpPr>
        <p:sp>
          <p:nvSpPr>
            <p:cNvPr id="15" name="文本框 14"/>
            <p:cNvSpPr txBox="1"/>
            <p:nvPr>
              <p:custDataLst>
                <p:tags r:id="rId8"/>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6" name="矩形 15"/>
            <p:cNvSpPr/>
            <p:nvPr>
              <p:custDataLst>
                <p:tags r:id="rId9"/>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10"/>
            </p:custDataLst>
          </p:nvPr>
        </p:nvSpPr>
        <p:spPr>
          <a:xfrm>
            <a:off x="2483485" y="1230630"/>
            <a:ext cx="48469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什么是就业观</a:t>
            </a:r>
            <a:endParaRPr lang="zh-CN" altLang="en-US" sz="3400" dirty="0">
              <a:solidFill>
                <a:srgbClr val="1B4367"/>
              </a:solidFill>
              <a:cs typeface="+mn-ea"/>
              <a:sym typeface="+mn-lt"/>
            </a:endParaRPr>
          </a:p>
        </p:txBody>
      </p:sp>
      <p:sp>
        <p:nvSpPr>
          <p:cNvPr id="19" name="文本框 18"/>
          <p:cNvSpPr txBox="1"/>
          <p:nvPr>
            <p:custDataLst>
              <p:tags r:id="rId11"/>
            </p:custDataLst>
          </p:nvPr>
        </p:nvSpPr>
        <p:spPr>
          <a:xfrm>
            <a:off x="2483485" y="2460625"/>
            <a:ext cx="6282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大学生就业观念的误区</a:t>
            </a:r>
            <a:endParaRPr lang="zh-CN" altLang="en-US" sz="3400" dirty="0">
              <a:solidFill>
                <a:srgbClr val="1B4367"/>
              </a:solidFill>
              <a:cs typeface="+mn-ea"/>
              <a:sym typeface="+mn-lt"/>
            </a:endParaRPr>
          </a:p>
        </p:txBody>
      </p:sp>
      <p:sp>
        <p:nvSpPr>
          <p:cNvPr id="20" name="文本框 19"/>
          <p:cNvSpPr txBox="1"/>
          <p:nvPr>
            <p:custDataLst>
              <p:tags r:id="rId12"/>
            </p:custDataLst>
          </p:nvPr>
        </p:nvSpPr>
        <p:spPr>
          <a:xfrm>
            <a:off x="2483768" y="3690831"/>
            <a:ext cx="53473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树立正确的就业观</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0"/>
                                        </p:tgtEl>
                                        <p:attrNameLst>
                                          <p:attrName>ppt_y</p:attrName>
                                        </p:attrNameLst>
                                      </p:cBhvr>
                                      <p:tavLst>
                                        <p:tav tm="0">
                                          <p:val>
                                            <p:strVal val="#ppt_y"/>
                                          </p:val>
                                        </p:tav>
                                        <p:tav tm="100000">
                                          <p:val>
                                            <p:strVal val="#ppt_y"/>
                                          </p:val>
                                        </p:tav>
                                      </p:tavLst>
                                    </p:anim>
                                    <p:anim calcmode="lin" valueType="num">
                                      <p:cBhvr>
                                        <p:cTn id="5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五、筛选简历</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17"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8"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19" name="组合 18"/>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2"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3" name="组合 22"/>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7"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8"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35" name="TextBox 13"/>
          <p:cNvSpPr txBox="1"/>
          <p:nvPr>
            <p:custDataLst>
              <p:tags r:id="rId10"/>
            </p:custDataLst>
          </p:nvPr>
        </p:nvSpPr>
        <p:spPr>
          <a:xfrm>
            <a:off x="1765300" y="1971675"/>
            <a:ext cx="1612265"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工作稳定性</a:t>
            </a:r>
            <a:endParaRPr lang="zh-CN" altLang="en-US" sz="2000" b="1" dirty="0">
              <a:solidFill>
                <a:srgbClr val="1B4367"/>
              </a:solidFill>
              <a:cs typeface="+mn-ea"/>
              <a:sym typeface="+mn-lt"/>
            </a:endParaRPr>
          </a:p>
        </p:txBody>
      </p:sp>
      <p:sp>
        <p:nvSpPr>
          <p:cNvPr id="36" name="TextBox 13"/>
          <p:cNvSpPr txBox="1"/>
          <p:nvPr>
            <p:custDataLst>
              <p:tags r:id="rId11"/>
            </p:custDataLst>
          </p:nvPr>
        </p:nvSpPr>
        <p:spPr>
          <a:xfrm>
            <a:off x="1745615" y="2388235"/>
            <a:ext cx="2769235" cy="1022985"/>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在一家企业工作 2 年（普工 1 年）为合格，3~5 年可视为稳定。</a:t>
            </a:r>
            <a:endParaRPr lang="zh-CN" sz="1800">
              <a:cs typeface="宋体" panose="02010600030101010101" pitchFamily="2" charset="-122"/>
              <a:sym typeface="+mn-ea"/>
            </a:endParaRPr>
          </a:p>
        </p:txBody>
      </p:sp>
      <p:grpSp>
        <p:nvGrpSpPr>
          <p:cNvPr id="37" name="组合 36"/>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38"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39"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0" name="TextBox 13"/>
          <p:cNvSpPr txBox="1"/>
          <p:nvPr>
            <p:custDataLst>
              <p:tags r:id="rId15"/>
            </p:custDataLst>
          </p:nvPr>
        </p:nvSpPr>
        <p:spPr>
          <a:xfrm>
            <a:off x="5731510" y="1971675"/>
            <a:ext cx="31750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企业背景</a:t>
            </a:r>
            <a:endParaRPr lang="zh-CN" altLang="en-US" sz="2000" b="1" dirty="0">
              <a:solidFill>
                <a:srgbClr val="1B4367"/>
              </a:solidFill>
              <a:cs typeface="+mn-ea"/>
              <a:sym typeface="+mn-lt"/>
            </a:endParaRPr>
          </a:p>
        </p:txBody>
      </p:sp>
      <p:sp>
        <p:nvSpPr>
          <p:cNvPr id="41" name="TextBox 13"/>
          <p:cNvSpPr txBox="1"/>
          <p:nvPr>
            <p:custDataLst>
              <p:tags r:id="rId16"/>
            </p:custDataLst>
          </p:nvPr>
        </p:nvSpPr>
        <p:spPr>
          <a:xfrm>
            <a:off x="5731510" y="2388235"/>
            <a:ext cx="2556510"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如果 5 年以上都在小规模非规范化企业工作，此人层面、水平都不会太高。</a:t>
            </a:r>
            <a:endParaRPr lang="zh-CN" sz="1800">
              <a:cs typeface="宋体" panose="02010600030101010101" pitchFamily="2" charset="-122"/>
              <a:sym typeface="+mn-ea"/>
            </a:endParaRPr>
          </a:p>
        </p:txBody>
      </p:sp>
      <p:sp>
        <p:nvSpPr>
          <p:cNvPr id="42" name="TextBox 13"/>
          <p:cNvSpPr txBox="1"/>
          <p:nvPr>
            <p:custDataLst>
              <p:tags r:id="rId17"/>
            </p:custDataLst>
          </p:nvPr>
        </p:nvSpPr>
        <p:spPr>
          <a:xfrm>
            <a:off x="1771015" y="3646170"/>
            <a:ext cx="25908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行业经历</a:t>
            </a:r>
            <a:endParaRPr lang="zh-CN" altLang="en-US" sz="2000" b="1" dirty="0">
              <a:solidFill>
                <a:srgbClr val="1B4367"/>
              </a:solidFill>
              <a:cs typeface="+mn-ea"/>
              <a:sym typeface="+mn-lt"/>
            </a:endParaRPr>
          </a:p>
        </p:txBody>
      </p:sp>
      <p:sp>
        <p:nvSpPr>
          <p:cNvPr id="43" name="TextBox 13"/>
          <p:cNvSpPr txBox="1"/>
          <p:nvPr>
            <p:custDataLst>
              <p:tags r:id="rId18"/>
            </p:custDataLst>
          </p:nvPr>
        </p:nvSpPr>
        <p:spPr>
          <a:xfrm>
            <a:off x="1745615" y="4010660"/>
            <a:ext cx="2901315"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如果几份工作都是跨行业跳槽，则此人职业规划、自身定位模糊。</a:t>
            </a:r>
            <a:endParaRPr lang="zh-CN" sz="1800">
              <a:cs typeface="宋体" panose="02010600030101010101" pitchFamily="2" charset="-122"/>
              <a:sym typeface="+mn-ea"/>
            </a:endParaRPr>
          </a:p>
        </p:txBody>
      </p:sp>
      <p:sp>
        <p:nvSpPr>
          <p:cNvPr id="44" name="TextBox 13"/>
          <p:cNvSpPr txBox="1"/>
          <p:nvPr>
            <p:custDataLst>
              <p:tags r:id="rId19"/>
            </p:custDataLst>
          </p:nvPr>
        </p:nvSpPr>
        <p:spPr>
          <a:xfrm>
            <a:off x="5749925" y="3646170"/>
            <a:ext cx="263398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教育背景</a:t>
            </a:r>
            <a:endParaRPr lang="zh-CN" altLang="en-US" sz="2000" b="1" dirty="0">
              <a:solidFill>
                <a:srgbClr val="1B4367"/>
              </a:solidFill>
              <a:cs typeface="+mn-ea"/>
              <a:sym typeface="+mn-lt"/>
            </a:endParaRPr>
          </a:p>
        </p:txBody>
      </p:sp>
      <p:sp>
        <p:nvSpPr>
          <p:cNvPr id="45" name="TextBox 13"/>
          <p:cNvSpPr txBox="1"/>
          <p:nvPr>
            <p:custDataLst>
              <p:tags r:id="rId20"/>
            </p:custDataLst>
          </p:nvPr>
        </p:nvSpPr>
        <p:spPr>
          <a:xfrm>
            <a:off x="5731510" y="4010660"/>
            <a:ext cx="3165475" cy="55372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学历是最基本的，管理类职位最好要有专业培训经历及证书。</a:t>
            </a:r>
            <a:endParaRPr lang="zh-CN"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childTnLst>
                          </p:cTn>
                        </p:par>
                        <p:par>
                          <p:cTn id="24" fill="hold">
                            <p:stCondLst>
                              <p:cond delay="1949"/>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449"/>
                            </p:stCondLst>
                            <p:childTnLst>
                              <p:par>
                                <p:cTn id="36" presetID="53" presetClass="entr" presetSubtype="52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fltVal val="0.5"/>
                                          </p:val>
                                        </p:tav>
                                        <p:tav tm="100000">
                                          <p:val>
                                            <p:strVal val="#ppt_x"/>
                                          </p:val>
                                        </p:tav>
                                      </p:tavLst>
                                    </p:anim>
                                    <p:anim calcmode="lin" valueType="num">
                                      <p:cBhvr>
                                        <p:cTn id="42" dur="500" fill="hold"/>
                                        <p:tgtEl>
                                          <p:spTgt spid="37"/>
                                        </p:tgtEl>
                                        <p:attrNameLst>
                                          <p:attrName>ppt_y</p:attrName>
                                        </p:attrNameLst>
                                      </p:cBhvr>
                                      <p:tavLst>
                                        <p:tav tm="0">
                                          <p:val>
                                            <p:fltVal val="0.5"/>
                                          </p:val>
                                        </p:tav>
                                        <p:tav tm="100000">
                                          <p:val>
                                            <p:strVal val="#ppt_y"/>
                                          </p:val>
                                        </p:tav>
                                      </p:tavLst>
                                    </p:anim>
                                  </p:childTnLst>
                                </p:cTn>
                              </p:par>
                            </p:childTnLst>
                          </p:cTn>
                        </p:par>
                        <p:par>
                          <p:cTn id="43" fill="hold">
                            <p:stCondLst>
                              <p:cond delay="2949"/>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3449"/>
                            </p:stCondLst>
                            <p:childTnLst>
                              <p:par>
                                <p:cTn id="55" presetID="53" presetClass="entr" presetSubtype="52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3949"/>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anim calcmode="lin" valueType="num">
                                      <p:cBhvr>
                                        <p:cTn id="71" dur="500" fill="hold"/>
                                        <p:tgtEl>
                                          <p:spTgt spid="43"/>
                                        </p:tgtEl>
                                        <p:attrNameLst>
                                          <p:attrName>ppt_x</p:attrName>
                                        </p:attrNameLst>
                                      </p:cBhvr>
                                      <p:tavLst>
                                        <p:tav tm="0">
                                          <p:val>
                                            <p:strVal val="#ppt_x"/>
                                          </p:val>
                                        </p:tav>
                                        <p:tav tm="100000">
                                          <p:val>
                                            <p:strVal val="#ppt_x"/>
                                          </p:val>
                                        </p:tav>
                                      </p:tavLst>
                                    </p:anim>
                                    <p:anim calcmode="lin" valueType="num">
                                      <p:cBhvr>
                                        <p:cTn id="72" dur="500" fill="hold"/>
                                        <p:tgtEl>
                                          <p:spTgt spid="43"/>
                                        </p:tgtEl>
                                        <p:attrNameLst>
                                          <p:attrName>ppt_y</p:attrName>
                                        </p:attrNameLst>
                                      </p:cBhvr>
                                      <p:tavLst>
                                        <p:tav tm="0">
                                          <p:val>
                                            <p:strVal val="#ppt_y+.1"/>
                                          </p:val>
                                        </p:tav>
                                        <p:tav tm="100000">
                                          <p:val>
                                            <p:strVal val="#ppt_y"/>
                                          </p:val>
                                        </p:tav>
                                      </p:tavLst>
                                    </p:anim>
                                  </p:childTnLst>
                                </p:cTn>
                              </p:par>
                            </p:childTnLst>
                          </p:cTn>
                        </p:par>
                        <p:par>
                          <p:cTn id="73" fill="hold">
                            <p:stCondLst>
                              <p:cond delay="4449"/>
                            </p:stCondLst>
                            <p:childTnLst>
                              <p:par>
                                <p:cTn id="74" presetID="53" presetClass="entr" presetSubtype="528"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fltVal val="0.5"/>
                                          </p:val>
                                        </p:tav>
                                        <p:tav tm="100000">
                                          <p:val>
                                            <p:strVal val="#ppt_x"/>
                                          </p:val>
                                        </p:tav>
                                      </p:tavLst>
                                    </p:anim>
                                    <p:anim calcmode="lin" valueType="num">
                                      <p:cBhvr>
                                        <p:cTn id="80" dur="500" fill="hold"/>
                                        <p:tgtEl>
                                          <p:spTgt spid="23"/>
                                        </p:tgtEl>
                                        <p:attrNameLst>
                                          <p:attrName>ppt_y</p:attrName>
                                        </p:attrNameLst>
                                      </p:cBhvr>
                                      <p:tavLst>
                                        <p:tav tm="0">
                                          <p:val>
                                            <p:fltVal val="0.5"/>
                                          </p:val>
                                        </p:tav>
                                        <p:tav tm="100000">
                                          <p:val>
                                            <p:strVal val="#ppt_y"/>
                                          </p:val>
                                        </p:tav>
                                      </p:tavLst>
                                    </p:anim>
                                  </p:childTnLst>
                                </p:cTn>
                              </p:par>
                            </p:childTnLst>
                          </p:cTn>
                        </p:par>
                        <p:par>
                          <p:cTn id="81" fill="hold">
                            <p:stCondLst>
                              <p:cond delay="494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40" grpId="0"/>
      <p:bldP spid="41" grpId="0"/>
      <p:bldP spid="42" grpId="0"/>
      <p:bldP spid="43" grpId="0"/>
      <p:bldP spid="44" grpId="0"/>
      <p:bldP spid="4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简历的制作</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五、筛选简历</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17"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8"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19" name="组合 18"/>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2"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3" name="组合 22"/>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7"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8"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35" name="TextBox 13"/>
          <p:cNvSpPr txBox="1"/>
          <p:nvPr>
            <p:custDataLst>
              <p:tags r:id="rId10"/>
            </p:custDataLst>
          </p:nvPr>
        </p:nvSpPr>
        <p:spPr>
          <a:xfrm>
            <a:off x="1765300" y="1971675"/>
            <a:ext cx="1612265"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家庭背景</a:t>
            </a:r>
            <a:endParaRPr lang="zh-CN" altLang="en-US" sz="2000" b="1" dirty="0">
              <a:solidFill>
                <a:srgbClr val="1B4367"/>
              </a:solidFill>
              <a:cs typeface="+mn-ea"/>
              <a:sym typeface="+mn-lt"/>
            </a:endParaRPr>
          </a:p>
        </p:txBody>
      </p:sp>
      <p:sp>
        <p:nvSpPr>
          <p:cNvPr id="36" name="TextBox 13"/>
          <p:cNvSpPr txBox="1"/>
          <p:nvPr>
            <p:custDataLst>
              <p:tags r:id="rId11"/>
            </p:custDataLst>
          </p:nvPr>
        </p:nvSpPr>
        <p:spPr>
          <a:xfrm>
            <a:off x="1745615" y="2388235"/>
            <a:ext cx="2769235" cy="681990"/>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可结合教育背景，进一步确认求职者大致层次。</a:t>
            </a:r>
            <a:endParaRPr lang="zh-CN" sz="1800">
              <a:cs typeface="宋体" panose="02010600030101010101" pitchFamily="2" charset="-122"/>
              <a:sym typeface="+mn-ea"/>
            </a:endParaRPr>
          </a:p>
        </p:txBody>
      </p:sp>
      <p:grpSp>
        <p:nvGrpSpPr>
          <p:cNvPr id="37" name="组合 36"/>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38"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39"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0" name="TextBox 13"/>
          <p:cNvSpPr txBox="1"/>
          <p:nvPr>
            <p:custDataLst>
              <p:tags r:id="rId15"/>
            </p:custDataLst>
          </p:nvPr>
        </p:nvSpPr>
        <p:spPr>
          <a:xfrm>
            <a:off x="5731510" y="1971675"/>
            <a:ext cx="31750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待遇要求</a:t>
            </a:r>
            <a:endParaRPr lang="zh-CN" altLang="en-US" sz="2000" b="1" dirty="0">
              <a:solidFill>
                <a:srgbClr val="1B4367"/>
              </a:solidFill>
              <a:cs typeface="+mn-ea"/>
              <a:sym typeface="+mn-lt"/>
            </a:endParaRPr>
          </a:p>
        </p:txBody>
      </p:sp>
      <p:sp>
        <p:nvSpPr>
          <p:cNvPr id="41" name="TextBox 13"/>
          <p:cNvSpPr txBox="1"/>
          <p:nvPr>
            <p:custDataLst>
              <p:tags r:id="rId16"/>
            </p:custDataLst>
          </p:nvPr>
        </p:nvSpPr>
        <p:spPr>
          <a:xfrm>
            <a:off x="5731510" y="2388235"/>
            <a:ext cx="2556510" cy="110744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可判断此人的求职意向，如要求待遇明显高于职位提供范围，则说明求职者有一定投机心理。</a:t>
            </a:r>
            <a:endParaRPr lang="zh-CN" sz="1800">
              <a:cs typeface="宋体" panose="02010600030101010101" pitchFamily="2" charset="-122"/>
              <a:sym typeface="+mn-ea"/>
            </a:endParaRPr>
          </a:p>
        </p:txBody>
      </p:sp>
      <p:sp>
        <p:nvSpPr>
          <p:cNvPr id="42" name="TextBox 13"/>
          <p:cNvSpPr txBox="1"/>
          <p:nvPr>
            <p:custDataLst>
              <p:tags r:id="rId17"/>
            </p:custDataLst>
          </p:nvPr>
        </p:nvSpPr>
        <p:spPr>
          <a:xfrm>
            <a:off x="1771015" y="3646170"/>
            <a:ext cx="259080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离职原因</a:t>
            </a:r>
            <a:endParaRPr lang="zh-CN" altLang="en-US" sz="2000" b="1" dirty="0">
              <a:solidFill>
                <a:srgbClr val="1B4367"/>
              </a:solidFill>
              <a:cs typeface="+mn-ea"/>
              <a:sym typeface="+mn-lt"/>
            </a:endParaRPr>
          </a:p>
        </p:txBody>
      </p:sp>
      <p:sp>
        <p:nvSpPr>
          <p:cNvPr id="43" name="TextBox 13"/>
          <p:cNvSpPr txBox="1"/>
          <p:nvPr>
            <p:custDataLst>
              <p:tags r:id="rId18"/>
            </p:custDataLst>
          </p:nvPr>
        </p:nvSpPr>
        <p:spPr>
          <a:xfrm>
            <a:off x="1745615" y="4010660"/>
            <a:ext cx="2901315" cy="55372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可判断求职者的价值取向、发展欲望。</a:t>
            </a:r>
            <a:endParaRPr lang="zh-CN" sz="1800">
              <a:cs typeface="宋体" panose="02010600030101010101" pitchFamily="2" charset="-122"/>
              <a:sym typeface="+mn-ea"/>
            </a:endParaRPr>
          </a:p>
        </p:txBody>
      </p:sp>
      <p:sp>
        <p:nvSpPr>
          <p:cNvPr id="44" name="TextBox 13"/>
          <p:cNvSpPr txBox="1"/>
          <p:nvPr>
            <p:custDataLst>
              <p:tags r:id="rId19"/>
            </p:custDataLst>
          </p:nvPr>
        </p:nvSpPr>
        <p:spPr>
          <a:xfrm>
            <a:off x="5749925" y="3646170"/>
            <a:ext cx="2633980"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工作职责</a:t>
            </a:r>
            <a:endParaRPr lang="zh-CN" altLang="en-US" sz="2000" b="1" dirty="0">
              <a:solidFill>
                <a:srgbClr val="1B4367"/>
              </a:solidFill>
              <a:cs typeface="+mn-ea"/>
              <a:sym typeface="+mn-lt"/>
            </a:endParaRPr>
          </a:p>
        </p:txBody>
      </p:sp>
      <p:sp>
        <p:nvSpPr>
          <p:cNvPr id="45" name="TextBox 13"/>
          <p:cNvSpPr txBox="1"/>
          <p:nvPr>
            <p:custDataLst>
              <p:tags r:id="rId20"/>
            </p:custDataLst>
          </p:nvPr>
        </p:nvSpPr>
        <p:spPr>
          <a:xfrm>
            <a:off x="5731510" y="4010660"/>
            <a:ext cx="3165475" cy="55372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如与任职岗位能力有明显偏离，则可能为虚假经历。</a:t>
            </a:r>
            <a:endParaRPr lang="zh-CN"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childTnLst>
                          </p:cTn>
                        </p:par>
                        <p:par>
                          <p:cTn id="24" fill="hold">
                            <p:stCondLst>
                              <p:cond delay="1949"/>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449"/>
                            </p:stCondLst>
                            <p:childTnLst>
                              <p:par>
                                <p:cTn id="36" presetID="53" presetClass="entr" presetSubtype="52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fltVal val="0.5"/>
                                          </p:val>
                                        </p:tav>
                                        <p:tav tm="100000">
                                          <p:val>
                                            <p:strVal val="#ppt_x"/>
                                          </p:val>
                                        </p:tav>
                                      </p:tavLst>
                                    </p:anim>
                                    <p:anim calcmode="lin" valueType="num">
                                      <p:cBhvr>
                                        <p:cTn id="42" dur="500" fill="hold"/>
                                        <p:tgtEl>
                                          <p:spTgt spid="37"/>
                                        </p:tgtEl>
                                        <p:attrNameLst>
                                          <p:attrName>ppt_y</p:attrName>
                                        </p:attrNameLst>
                                      </p:cBhvr>
                                      <p:tavLst>
                                        <p:tav tm="0">
                                          <p:val>
                                            <p:fltVal val="0.5"/>
                                          </p:val>
                                        </p:tav>
                                        <p:tav tm="100000">
                                          <p:val>
                                            <p:strVal val="#ppt_y"/>
                                          </p:val>
                                        </p:tav>
                                      </p:tavLst>
                                    </p:anim>
                                  </p:childTnLst>
                                </p:cTn>
                              </p:par>
                            </p:childTnLst>
                          </p:cTn>
                        </p:par>
                        <p:par>
                          <p:cTn id="43" fill="hold">
                            <p:stCondLst>
                              <p:cond delay="2949"/>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3449"/>
                            </p:stCondLst>
                            <p:childTnLst>
                              <p:par>
                                <p:cTn id="55" presetID="53" presetClass="entr" presetSubtype="52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3949"/>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anim calcmode="lin" valueType="num">
                                      <p:cBhvr>
                                        <p:cTn id="71" dur="500" fill="hold"/>
                                        <p:tgtEl>
                                          <p:spTgt spid="43"/>
                                        </p:tgtEl>
                                        <p:attrNameLst>
                                          <p:attrName>ppt_x</p:attrName>
                                        </p:attrNameLst>
                                      </p:cBhvr>
                                      <p:tavLst>
                                        <p:tav tm="0">
                                          <p:val>
                                            <p:strVal val="#ppt_x"/>
                                          </p:val>
                                        </p:tav>
                                        <p:tav tm="100000">
                                          <p:val>
                                            <p:strVal val="#ppt_x"/>
                                          </p:val>
                                        </p:tav>
                                      </p:tavLst>
                                    </p:anim>
                                    <p:anim calcmode="lin" valueType="num">
                                      <p:cBhvr>
                                        <p:cTn id="72" dur="500" fill="hold"/>
                                        <p:tgtEl>
                                          <p:spTgt spid="43"/>
                                        </p:tgtEl>
                                        <p:attrNameLst>
                                          <p:attrName>ppt_y</p:attrName>
                                        </p:attrNameLst>
                                      </p:cBhvr>
                                      <p:tavLst>
                                        <p:tav tm="0">
                                          <p:val>
                                            <p:strVal val="#ppt_y+.1"/>
                                          </p:val>
                                        </p:tav>
                                        <p:tav tm="100000">
                                          <p:val>
                                            <p:strVal val="#ppt_y"/>
                                          </p:val>
                                        </p:tav>
                                      </p:tavLst>
                                    </p:anim>
                                  </p:childTnLst>
                                </p:cTn>
                              </p:par>
                            </p:childTnLst>
                          </p:cTn>
                        </p:par>
                        <p:par>
                          <p:cTn id="73" fill="hold">
                            <p:stCondLst>
                              <p:cond delay="4449"/>
                            </p:stCondLst>
                            <p:childTnLst>
                              <p:par>
                                <p:cTn id="74" presetID="53" presetClass="entr" presetSubtype="528"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fltVal val="0.5"/>
                                          </p:val>
                                        </p:tav>
                                        <p:tav tm="100000">
                                          <p:val>
                                            <p:strVal val="#ppt_x"/>
                                          </p:val>
                                        </p:tav>
                                      </p:tavLst>
                                    </p:anim>
                                    <p:anim calcmode="lin" valueType="num">
                                      <p:cBhvr>
                                        <p:cTn id="80" dur="500" fill="hold"/>
                                        <p:tgtEl>
                                          <p:spTgt spid="23"/>
                                        </p:tgtEl>
                                        <p:attrNameLst>
                                          <p:attrName>ppt_y</p:attrName>
                                        </p:attrNameLst>
                                      </p:cBhvr>
                                      <p:tavLst>
                                        <p:tav tm="0">
                                          <p:val>
                                            <p:fltVal val="0.5"/>
                                          </p:val>
                                        </p:tav>
                                        <p:tav tm="100000">
                                          <p:val>
                                            <p:strVal val="#ppt_y"/>
                                          </p:val>
                                        </p:tav>
                                      </p:tavLst>
                                    </p:anim>
                                  </p:childTnLst>
                                </p:cTn>
                              </p:par>
                            </p:childTnLst>
                          </p:cTn>
                        </p:par>
                        <p:par>
                          <p:cTn id="81" fill="hold">
                            <p:stCondLst>
                              <p:cond delay="494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40" grpId="0"/>
      <p:bldP spid="41" grpId="0"/>
      <p:bldP spid="42" grpId="0"/>
      <p:bldP spid="43" grpId="0"/>
      <p:bldP spid="44" grpId="0"/>
      <p:bldP spid="4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 name="矩形 1"/>
          <p:cNvSpPr>
            <a:spLocks noChangeArrowheads="1"/>
          </p:cNvSpPr>
          <p:nvPr/>
        </p:nvSpPr>
        <p:spPr bwMode="auto">
          <a:xfrm>
            <a:off x="1339215" y="842010"/>
            <a:ext cx="439991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3" name="组合 2"/>
          <p:cNvGrpSpPr>
            <a:grpSpLocks noChangeAspect="1"/>
          </p:cNvGrpSpPr>
          <p:nvPr>
            <p:custDataLst>
              <p:tags r:id="rId1"/>
            </p:custDataLst>
          </p:nvPr>
        </p:nvGrpSpPr>
        <p:grpSpPr>
          <a:xfrm>
            <a:off x="498047" y="730506"/>
            <a:ext cx="756694" cy="757595"/>
            <a:chOff x="4856202" y="1222146"/>
            <a:chExt cx="1201103" cy="1202531"/>
          </a:xfrm>
          <a:solidFill>
            <a:srgbClr val="1B4367"/>
          </a:solidFill>
        </p:grpSpPr>
        <p:sp>
          <p:nvSpPr>
            <p:cNvPr id="4"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5"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6" name="平行四边形 5"/>
          <p:cNvSpPr>
            <a:spLocks noChangeAspect="1"/>
          </p:cNvSpPr>
          <p:nvPr>
            <p:custDataLst>
              <p:tags r:id="rId4"/>
            </p:custDataLst>
          </p:nvPr>
        </p:nvSpPr>
        <p:spPr>
          <a:xfrm rot="16200000">
            <a:off x="3848188" y="2059587"/>
            <a:ext cx="210836" cy="244340"/>
          </a:xfrm>
          <a:prstGeom prst="parallelogram">
            <a:avLst>
              <a:gd name="adj" fmla="val 47404"/>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7" name="平行四边形 6"/>
          <p:cNvSpPr>
            <a:spLocks noChangeAspect="1"/>
          </p:cNvSpPr>
          <p:nvPr>
            <p:custDataLst>
              <p:tags r:id="rId5"/>
            </p:custDataLst>
          </p:nvPr>
        </p:nvSpPr>
        <p:spPr>
          <a:xfrm rot="16200000">
            <a:off x="3657688" y="2839231"/>
            <a:ext cx="210836" cy="244340"/>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9" name="平行四边形 8"/>
          <p:cNvSpPr>
            <a:spLocks noChangeAspect="1"/>
          </p:cNvSpPr>
          <p:nvPr>
            <p:custDataLst>
              <p:tags r:id="rId6"/>
            </p:custDataLst>
          </p:nvPr>
        </p:nvSpPr>
        <p:spPr>
          <a:xfrm rot="16200000">
            <a:off x="3720553" y="3622684"/>
            <a:ext cx="210836" cy="244340"/>
          </a:xfrm>
          <a:prstGeom prst="parallelogram">
            <a:avLst>
              <a:gd name="adj" fmla="val 47404"/>
            </a:avLst>
          </a:prstGeom>
          <a:solidFill>
            <a:srgbClr val="222A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0" name="平行四边形 9"/>
          <p:cNvSpPr>
            <a:spLocks noChangeAspect="1"/>
          </p:cNvSpPr>
          <p:nvPr>
            <p:custDataLst>
              <p:tags r:id="rId7"/>
            </p:custDataLst>
          </p:nvPr>
        </p:nvSpPr>
        <p:spPr>
          <a:xfrm rot="16200000" flipV="1">
            <a:off x="4613835" y="2457391"/>
            <a:ext cx="210836" cy="246792"/>
          </a:xfrm>
          <a:prstGeom prst="parallelogram">
            <a:avLst>
              <a:gd name="adj" fmla="val 47404"/>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8" name="平行四边形 17"/>
          <p:cNvSpPr>
            <a:spLocks noChangeAspect="1"/>
          </p:cNvSpPr>
          <p:nvPr>
            <p:custDataLst>
              <p:tags r:id="rId8"/>
            </p:custDataLst>
          </p:nvPr>
        </p:nvSpPr>
        <p:spPr>
          <a:xfrm rot="16200000" flipV="1">
            <a:off x="4510965" y="3241480"/>
            <a:ext cx="210836" cy="246792"/>
          </a:xfrm>
          <a:prstGeom prst="parallelogram">
            <a:avLst>
              <a:gd name="adj" fmla="val 47404"/>
            </a:avLst>
          </a:prstGeom>
          <a:solidFill>
            <a:srgbClr val="5353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28" name="直接连接符 27"/>
          <p:cNvCxnSpPr>
            <a:cxnSpLocks noChangeAspect="1"/>
          </p:cNvCxnSpPr>
          <p:nvPr>
            <p:custDataLst>
              <p:tags r:id="rId9"/>
            </p:custDataLst>
          </p:nvPr>
        </p:nvCxnSpPr>
        <p:spPr>
          <a:xfrm>
            <a:off x="5324968" y="2064023"/>
            <a:ext cx="414044"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a:cxnSpLocks noChangeAspect="1"/>
          </p:cNvCxnSpPr>
          <p:nvPr>
            <p:custDataLst>
              <p:tags r:id="rId10"/>
            </p:custDataLst>
          </p:nvPr>
        </p:nvCxnSpPr>
        <p:spPr>
          <a:xfrm>
            <a:off x="5103353" y="2833886"/>
            <a:ext cx="414044" cy="0"/>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0" name="直接连接符 29"/>
          <p:cNvCxnSpPr>
            <a:cxnSpLocks noChangeAspect="1"/>
          </p:cNvCxnSpPr>
          <p:nvPr>
            <p:custDataLst>
              <p:tags r:id="rId11"/>
            </p:custDataLst>
          </p:nvPr>
        </p:nvCxnSpPr>
        <p:spPr>
          <a:xfrm>
            <a:off x="5150978" y="3624461"/>
            <a:ext cx="414044"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12"/>
            </p:custDataLst>
          </p:nvPr>
        </p:nvSpPr>
        <p:spPr>
          <a:xfrm>
            <a:off x="5858587" y="1897410"/>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cxnSp>
        <p:nvCxnSpPr>
          <p:cNvPr id="35" name="直接连接符 34"/>
          <p:cNvCxnSpPr/>
          <p:nvPr>
            <p:custDataLst>
              <p:tags r:id="rId13"/>
            </p:custDataLst>
          </p:nvPr>
        </p:nvCxnSpPr>
        <p:spPr>
          <a:xfrm>
            <a:off x="2950614" y="2457782"/>
            <a:ext cx="468000" cy="0"/>
          </a:xfrm>
          <a:prstGeom prst="line">
            <a:avLst/>
          </a:prstGeom>
          <a:ln w="9525">
            <a:solidFill>
              <a:srgbClr val="843C0B"/>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14"/>
            </p:custDataLst>
          </p:nvPr>
        </p:nvCxnSpPr>
        <p:spPr>
          <a:xfrm>
            <a:off x="2779164" y="3246755"/>
            <a:ext cx="540000" cy="0"/>
          </a:xfrm>
          <a:prstGeom prst="line">
            <a:avLst/>
          </a:prstGeom>
          <a:ln w="9525">
            <a:solidFill>
              <a:srgbClr val="843C0B"/>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16" name="椭圆 15"/>
          <p:cNvSpPr/>
          <p:nvPr>
            <p:custDataLst>
              <p:tags r:id="rId15"/>
            </p:custDataLst>
          </p:nvPr>
        </p:nvSpPr>
        <p:spPr>
          <a:xfrm>
            <a:off x="5649037" y="2670448"/>
            <a:ext cx="326877" cy="326877"/>
          </a:xfrm>
          <a:prstGeom prst="ellipse">
            <a:avLst/>
          </a:prstGeom>
          <a:gradFill>
            <a:gsLst>
              <a:gs pos="0">
                <a:schemeClr val="accent3">
                  <a:lumMod val="75000"/>
                  <a:lumOff val="25000"/>
                </a:schemeClr>
              </a:gs>
              <a:gs pos="100000">
                <a:schemeClr val="accent3">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ym typeface="+mn-ea"/>
            </a:endParaRPr>
          </a:p>
        </p:txBody>
      </p:sp>
      <p:sp>
        <p:nvSpPr>
          <p:cNvPr id="17" name="椭圆 16"/>
          <p:cNvSpPr/>
          <p:nvPr>
            <p:custDataLst>
              <p:tags r:id="rId16"/>
            </p:custDataLst>
          </p:nvPr>
        </p:nvSpPr>
        <p:spPr>
          <a:xfrm>
            <a:off x="5706187" y="3461023"/>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19" name="椭圆 18"/>
          <p:cNvSpPr/>
          <p:nvPr>
            <p:custDataLst>
              <p:tags r:id="rId17"/>
            </p:custDataLst>
          </p:nvPr>
        </p:nvSpPr>
        <p:spPr>
          <a:xfrm>
            <a:off x="2567655" y="2294344"/>
            <a:ext cx="326877" cy="326877"/>
          </a:xfrm>
          <a:prstGeom prst="ellipse">
            <a:avLst/>
          </a:prstGeom>
          <a:solidFill>
            <a:srgbClr val="843C0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20" name="椭圆 19"/>
          <p:cNvSpPr/>
          <p:nvPr>
            <p:custDataLst>
              <p:tags r:id="rId18"/>
            </p:custDataLst>
          </p:nvPr>
        </p:nvSpPr>
        <p:spPr>
          <a:xfrm>
            <a:off x="2396205" y="3083317"/>
            <a:ext cx="326877" cy="326877"/>
          </a:xfrm>
          <a:prstGeom prst="ellipse">
            <a:avLst/>
          </a:prstGeom>
          <a:solidFill>
            <a:srgbClr val="843C0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pic>
        <p:nvPicPr>
          <p:cNvPr id="50" name="图片 49" descr="343439383331313b343532303033313bd3a6d3c3c9ccb3c7"/>
          <p:cNvPicPr>
            <a:picLocks noChangeAspect="1"/>
          </p:cNvPicPr>
          <p:nvPr>
            <p:custDataLst>
              <p:tags r:id="rId19"/>
            </p:custDataLst>
          </p:nvPr>
        </p:nvPicPr>
        <p:blipFill>
          <a:blip r:embed="rId20"/>
          <a:stretch>
            <a:fillRect/>
          </a:stretch>
        </p:blipFill>
        <p:spPr>
          <a:xfrm>
            <a:off x="5789509" y="3544344"/>
            <a:ext cx="160486" cy="160486"/>
          </a:xfrm>
          <a:prstGeom prst="rect">
            <a:avLst/>
          </a:prstGeom>
          <a:effectLst/>
        </p:spPr>
      </p:pic>
      <p:sp>
        <p:nvSpPr>
          <p:cNvPr id="21" name="平行四边形 20"/>
          <p:cNvSpPr>
            <a:spLocks noChangeAspect="1"/>
          </p:cNvSpPr>
          <p:nvPr>
            <p:custDataLst>
              <p:tags r:id="rId21"/>
            </p:custDataLst>
          </p:nvPr>
        </p:nvSpPr>
        <p:spPr>
          <a:xfrm rot="16200000" flipV="1">
            <a:off x="4614470" y="4059757"/>
            <a:ext cx="210836" cy="246792"/>
          </a:xfrm>
          <a:prstGeom prst="parallelogram">
            <a:avLst>
              <a:gd name="adj" fmla="val 47404"/>
            </a:avLst>
          </a:prstGeom>
          <a:solidFill>
            <a:srgbClr val="A4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22" name="直接连接符 21"/>
          <p:cNvCxnSpPr/>
          <p:nvPr>
            <p:custDataLst>
              <p:tags r:id="rId22"/>
            </p:custDataLst>
          </p:nvPr>
        </p:nvCxnSpPr>
        <p:spPr>
          <a:xfrm>
            <a:off x="2931564" y="4068843"/>
            <a:ext cx="468000" cy="0"/>
          </a:xfrm>
          <a:prstGeom prst="line">
            <a:avLst/>
          </a:prstGeom>
          <a:ln w="9525">
            <a:solidFill>
              <a:srgbClr val="C0C0C0"/>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3" name="椭圆 22"/>
          <p:cNvSpPr/>
          <p:nvPr>
            <p:custDataLst>
              <p:tags r:id="rId23"/>
            </p:custDataLst>
          </p:nvPr>
        </p:nvSpPr>
        <p:spPr>
          <a:xfrm>
            <a:off x="2548605" y="3905404"/>
            <a:ext cx="326877" cy="326877"/>
          </a:xfrm>
          <a:prstGeom prst="ellipse">
            <a:avLst/>
          </a:prstGeom>
          <a:solidFill>
            <a:srgbClr val="C0C0C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25" name="标题"/>
          <p:cNvSpPr>
            <a:spLocks noChangeAspect="1"/>
          </p:cNvSpPr>
          <p:nvPr>
            <p:custDataLst>
              <p:tags r:id="rId24"/>
            </p:custDataLst>
          </p:nvPr>
        </p:nvSpPr>
        <p:spPr>
          <a:xfrm>
            <a:off x="3704068" y="3510256"/>
            <a:ext cx="1317858" cy="239437"/>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（五）</a:t>
            </a:r>
            <a:endParaRPr lang="zh-CN" altLang="en-US" b="1">
              <a:solidFill>
                <a:schemeClr val="lt1">
                  <a:lumMod val="100000"/>
                </a:schemeClr>
              </a:solidFill>
              <a:uFillTx/>
              <a:latin typeface="+mn-ea"/>
              <a:cs typeface="+mn-ea"/>
              <a:sym typeface="+mn-ea"/>
            </a:endParaRPr>
          </a:p>
        </p:txBody>
      </p:sp>
      <p:sp>
        <p:nvSpPr>
          <p:cNvPr id="27" name="标题"/>
          <p:cNvSpPr>
            <a:spLocks noChangeAspect="1"/>
          </p:cNvSpPr>
          <p:nvPr>
            <p:custDataLst>
              <p:tags r:id="rId25"/>
            </p:custDataLst>
          </p:nvPr>
        </p:nvSpPr>
        <p:spPr>
          <a:xfrm>
            <a:off x="3418917" y="3126936"/>
            <a:ext cx="1317858" cy="239437"/>
          </a:xfrm>
          <a:prstGeom prst="rect">
            <a:avLst/>
          </a:prstGeom>
          <a:solidFill>
            <a:srgbClr val="843C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（四）</a:t>
            </a:r>
            <a:endParaRPr lang="zh-CN" altLang="en-US" b="1">
              <a:solidFill>
                <a:schemeClr val="lt1">
                  <a:lumMod val="100000"/>
                </a:schemeClr>
              </a:solidFill>
              <a:uFillTx/>
              <a:latin typeface="+mn-ea"/>
              <a:cs typeface="+mn-ea"/>
              <a:sym typeface="+mn-ea"/>
            </a:endParaRPr>
          </a:p>
        </p:txBody>
      </p:sp>
      <p:sp>
        <p:nvSpPr>
          <p:cNvPr id="31" name="标题"/>
          <p:cNvSpPr>
            <a:spLocks noChangeAspect="1"/>
          </p:cNvSpPr>
          <p:nvPr>
            <p:custDataLst>
              <p:tags r:id="rId26"/>
            </p:custDataLst>
          </p:nvPr>
        </p:nvSpPr>
        <p:spPr>
          <a:xfrm>
            <a:off x="3637393" y="2721723"/>
            <a:ext cx="1317858" cy="239437"/>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（三）</a:t>
            </a:r>
            <a:endParaRPr lang="zh-CN" altLang="en-US" b="1">
              <a:solidFill>
                <a:schemeClr val="lt1">
                  <a:lumMod val="100000"/>
                </a:schemeClr>
              </a:solidFill>
              <a:uFillTx/>
              <a:latin typeface="+mn-ea"/>
              <a:cs typeface="+mn-ea"/>
              <a:sym typeface="+mn-ea"/>
            </a:endParaRPr>
          </a:p>
        </p:txBody>
      </p:sp>
      <p:sp>
        <p:nvSpPr>
          <p:cNvPr id="32" name="标题"/>
          <p:cNvSpPr>
            <a:spLocks noChangeAspect="1"/>
          </p:cNvSpPr>
          <p:nvPr>
            <p:custDataLst>
              <p:tags r:id="rId27"/>
            </p:custDataLst>
          </p:nvPr>
        </p:nvSpPr>
        <p:spPr>
          <a:xfrm>
            <a:off x="3524428" y="2335026"/>
            <a:ext cx="1318130" cy="239437"/>
          </a:xfrm>
          <a:prstGeom prst="rect">
            <a:avLst/>
          </a:prstGeom>
          <a:solidFill>
            <a:srgbClr val="843C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（二）</a:t>
            </a:r>
            <a:endParaRPr lang="zh-CN" altLang="en-US" b="1">
              <a:solidFill>
                <a:schemeClr val="lt1">
                  <a:lumMod val="100000"/>
                </a:schemeClr>
              </a:solidFill>
              <a:uFillTx/>
              <a:latin typeface="+mn-ea"/>
              <a:cs typeface="+mn-ea"/>
              <a:sym typeface="+mn-ea"/>
            </a:endParaRPr>
          </a:p>
        </p:txBody>
      </p:sp>
      <p:sp>
        <p:nvSpPr>
          <p:cNvPr id="34" name="标题"/>
          <p:cNvSpPr>
            <a:spLocks noChangeAspect="1"/>
          </p:cNvSpPr>
          <p:nvPr>
            <p:custDataLst>
              <p:tags r:id="rId28"/>
            </p:custDataLst>
          </p:nvPr>
        </p:nvSpPr>
        <p:spPr>
          <a:xfrm>
            <a:off x="3827893" y="1941806"/>
            <a:ext cx="1314589" cy="236441"/>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（一）</a:t>
            </a:r>
            <a:endParaRPr lang="zh-CN" altLang="en-US" b="1">
              <a:solidFill>
                <a:schemeClr val="lt1">
                  <a:lumMod val="100000"/>
                </a:schemeClr>
              </a:solidFill>
              <a:uFillTx/>
              <a:latin typeface="+mn-ea"/>
              <a:cs typeface="+mn-ea"/>
              <a:sym typeface="+mn-ea"/>
            </a:endParaRPr>
          </a:p>
        </p:txBody>
      </p:sp>
      <p:sp>
        <p:nvSpPr>
          <p:cNvPr id="36" name="标题"/>
          <p:cNvSpPr>
            <a:spLocks noChangeAspect="1"/>
          </p:cNvSpPr>
          <p:nvPr>
            <p:custDataLst>
              <p:tags r:id="rId29"/>
            </p:custDataLst>
          </p:nvPr>
        </p:nvSpPr>
        <p:spPr>
          <a:xfrm>
            <a:off x="3524327" y="3937896"/>
            <a:ext cx="1317858" cy="239437"/>
          </a:xfrm>
          <a:prstGeom prst="rect">
            <a:avLst/>
          </a:prstGeom>
          <a:solidFill>
            <a:srgbClr val="C0C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（六）</a:t>
            </a:r>
            <a:endParaRPr lang="zh-CN" altLang="en-US" b="1">
              <a:solidFill>
                <a:schemeClr val="lt1">
                  <a:lumMod val="100000"/>
                </a:schemeClr>
              </a:solidFill>
              <a:uFillTx/>
              <a:latin typeface="+mn-ea"/>
              <a:cs typeface="+mn-ea"/>
              <a:sym typeface="+mn-ea"/>
            </a:endParaRPr>
          </a:p>
        </p:txBody>
      </p:sp>
      <p:sp>
        <p:nvSpPr>
          <p:cNvPr id="37" name="矩形 36"/>
          <p:cNvSpPr/>
          <p:nvPr>
            <p:custDataLst>
              <p:tags r:id="rId30"/>
            </p:custDataLst>
          </p:nvPr>
        </p:nvSpPr>
        <p:spPr>
          <a:xfrm>
            <a:off x="6344920" y="1649730"/>
            <a:ext cx="2270125" cy="747395"/>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sz="1800" dirty="0">
                <a:solidFill>
                  <a:schemeClr val="tx1">
                    <a:lumMod val="85000"/>
                    <a:lumOff val="15000"/>
                  </a:schemeClr>
                </a:solidFill>
                <a:latin typeface="+mn-ea"/>
                <a:cs typeface="+mn-ea"/>
              </a:rPr>
              <a:t>标题是自荐信的标志和称谓</a:t>
            </a:r>
            <a:endParaRPr lang="zh-CN" altLang="en-US" sz="1800" dirty="0">
              <a:solidFill>
                <a:schemeClr val="tx1">
                  <a:lumMod val="85000"/>
                  <a:lumOff val="15000"/>
                </a:schemeClr>
              </a:solidFill>
              <a:latin typeface="+mn-ea"/>
              <a:cs typeface="+mn-ea"/>
            </a:endParaRPr>
          </a:p>
        </p:txBody>
      </p:sp>
      <p:sp>
        <p:nvSpPr>
          <p:cNvPr id="38" name="矩形 37"/>
          <p:cNvSpPr/>
          <p:nvPr>
            <p:custDataLst>
              <p:tags r:id="rId31"/>
            </p:custDataLst>
          </p:nvPr>
        </p:nvSpPr>
        <p:spPr>
          <a:xfrm>
            <a:off x="6149209" y="2439011"/>
            <a:ext cx="1970874" cy="747223"/>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sz="1800" dirty="0">
                <a:solidFill>
                  <a:schemeClr val="tx1">
                    <a:lumMod val="85000"/>
                    <a:lumOff val="15000"/>
                  </a:schemeClr>
                </a:solidFill>
                <a:latin typeface="+mn-ea"/>
                <a:cs typeface="+mn-ea"/>
              </a:rPr>
              <a:t>说明胜任某项工作的条件</a:t>
            </a:r>
            <a:endParaRPr lang="zh-CN" altLang="en-US" sz="1800" dirty="0">
              <a:solidFill>
                <a:schemeClr val="tx1">
                  <a:lumMod val="85000"/>
                  <a:lumOff val="15000"/>
                </a:schemeClr>
              </a:solidFill>
              <a:latin typeface="+mn-ea"/>
              <a:cs typeface="+mn-ea"/>
            </a:endParaRPr>
          </a:p>
        </p:txBody>
      </p:sp>
      <p:sp>
        <p:nvSpPr>
          <p:cNvPr id="39" name="矩形 38"/>
          <p:cNvSpPr/>
          <p:nvPr>
            <p:custDataLst>
              <p:tags r:id="rId32"/>
            </p:custDataLst>
          </p:nvPr>
        </p:nvSpPr>
        <p:spPr>
          <a:xfrm>
            <a:off x="6185535" y="3224530"/>
            <a:ext cx="2520950" cy="747395"/>
          </a:xfrm>
          <a:prstGeom prst="rect">
            <a:avLst/>
          </a:prstGeom>
          <a:noFill/>
        </p:spPr>
        <p:txBody>
          <a:bodyPr wrap="square" lIns="0" tIns="0" rIns="0" bIns="0" rtlCol="0" anchor="ctr" anchorCtr="0">
            <a:noAutofit/>
          </a:bodyPr>
          <a:lstStyle/>
          <a:p>
            <a:pPr algn="just">
              <a:lnSpc>
                <a:spcPct val="130000"/>
              </a:lnSpc>
              <a:spcBef>
                <a:spcPct val="0"/>
              </a:spcBef>
              <a:spcAft>
                <a:spcPct val="0"/>
              </a:spcAft>
            </a:pPr>
            <a:r>
              <a:rPr lang="zh-CN" altLang="en-US" sz="1800" dirty="0">
                <a:solidFill>
                  <a:schemeClr val="tx1">
                    <a:lumMod val="85000"/>
                    <a:lumOff val="15000"/>
                  </a:schemeClr>
                </a:solidFill>
                <a:latin typeface="+mn-ea"/>
                <a:cs typeface="+mn-ea"/>
              </a:rPr>
              <a:t>申请具体的工作岗位</a:t>
            </a:r>
            <a:endParaRPr lang="zh-CN" altLang="en-US" sz="1800" dirty="0">
              <a:solidFill>
                <a:schemeClr val="tx1">
                  <a:lumMod val="85000"/>
                  <a:lumOff val="15000"/>
                </a:schemeClr>
              </a:solidFill>
              <a:latin typeface="+mn-ea"/>
              <a:cs typeface="+mn-ea"/>
            </a:endParaRPr>
          </a:p>
        </p:txBody>
      </p:sp>
      <p:sp>
        <p:nvSpPr>
          <p:cNvPr id="40" name="矩形 39"/>
          <p:cNvSpPr/>
          <p:nvPr>
            <p:custDataLst>
              <p:tags r:id="rId33"/>
            </p:custDataLst>
          </p:nvPr>
        </p:nvSpPr>
        <p:spPr>
          <a:xfrm>
            <a:off x="623570" y="2870835"/>
            <a:ext cx="1748790" cy="747395"/>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sz="1800">
                <a:solidFill>
                  <a:schemeClr val="tx1">
                    <a:lumMod val="85000"/>
                    <a:lumOff val="15000"/>
                  </a:schemeClr>
                </a:solidFill>
                <a:latin typeface="+mn-ea"/>
                <a:cs typeface="+mn-ea"/>
              </a:rPr>
              <a:t>介绍自己的潜能</a:t>
            </a:r>
            <a:endParaRPr lang="zh-CN" altLang="en-US" sz="1800">
              <a:solidFill>
                <a:schemeClr val="tx1">
                  <a:lumMod val="85000"/>
                  <a:lumOff val="15000"/>
                </a:schemeClr>
              </a:solidFill>
              <a:latin typeface="+mn-ea"/>
              <a:cs typeface="+mn-ea"/>
            </a:endParaRPr>
          </a:p>
        </p:txBody>
      </p:sp>
      <p:sp>
        <p:nvSpPr>
          <p:cNvPr id="45" name="矩形 44"/>
          <p:cNvSpPr/>
          <p:nvPr>
            <p:custDataLst>
              <p:tags r:id="rId34"/>
            </p:custDataLst>
          </p:nvPr>
        </p:nvSpPr>
        <p:spPr>
          <a:xfrm>
            <a:off x="313055" y="1648460"/>
            <a:ext cx="2198370" cy="1277620"/>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sz="1800" dirty="0">
                <a:solidFill>
                  <a:schemeClr val="tx1">
                    <a:lumMod val="85000"/>
                    <a:lumOff val="15000"/>
                  </a:schemeClr>
                </a:solidFill>
                <a:latin typeface="+mn-ea"/>
                <a:cs typeface="+mn-ea"/>
              </a:rPr>
              <a:t>说明个人的基本情况和用人消息的来源</a:t>
            </a:r>
            <a:endParaRPr lang="zh-CN" altLang="en-US" sz="1800" dirty="0">
              <a:solidFill>
                <a:schemeClr val="tx1">
                  <a:lumMod val="85000"/>
                  <a:lumOff val="15000"/>
                </a:schemeClr>
              </a:solidFill>
              <a:latin typeface="+mn-ea"/>
              <a:cs typeface="+mn-ea"/>
            </a:endParaRPr>
          </a:p>
        </p:txBody>
      </p:sp>
      <p:sp>
        <p:nvSpPr>
          <p:cNvPr id="55" name="矩形 54"/>
          <p:cNvSpPr/>
          <p:nvPr>
            <p:custDataLst>
              <p:tags r:id="rId35"/>
            </p:custDataLst>
          </p:nvPr>
        </p:nvSpPr>
        <p:spPr>
          <a:xfrm>
            <a:off x="394335" y="3681095"/>
            <a:ext cx="2180590" cy="758190"/>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sz="1800" dirty="0">
                <a:solidFill>
                  <a:schemeClr val="tx1">
                    <a:lumMod val="85000"/>
                    <a:lumOff val="15000"/>
                  </a:schemeClr>
                </a:solidFill>
                <a:latin typeface="+mn-ea"/>
                <a:cs typeface="+mn-ea"/>
              </a:rPr>
              <a:t>附上有关材料或文件</a:t>
            </a:r>
            <a:endParaRPr lang="zh-CN" altLang="en-US" sz="1800" dirty="0">
              <a:solidFill>
                <a:schemeClr val="tx1">
                  <a:lumMod val="85000"/>
                  <a:lumOff val="15000"/>
                </a:schemeClr>
              </a:solidFill>
              <a:latin typeface="+mn-ea"/>
              <a:cs typeface="+mn-ea"/>
            </a:endParaRPr>
          </a:p>
        </p:txBody>
      </p:sp>
      <p:sp>
        <p:nvSpPr>
          <p:cNvPr id="58" name="任意多边形: 形状 45"/>
          <p:cNvSpPr/>
          <p:nvPr>
            <p:custDataLst>
              <p:tags r:id="rId36"/>
            </p:custDataLst>
          </p:nvPr>
        </p:nvSpPr>
        <p:spPr>
          <a:xfrm>
            <a:off x="2664864" y="2377666"/>
            <a:ext cx="144706" cy="160486"/>
          </a:xfrm>
          <a:custGeom>
            <a:avLst/>
            <a:gdLst>
              <a:gd name="connsiteX0" fmla="*/ 154840 w 172039"/>
              <a:gd name="connsiteY0" fmla="*/ 110895 h 190800"/>
              <a:gd name="connsiteX1" fmla="*/ 169004 w 172039"/>
              <a:gd name="connsiteY1" fmla="*/ 110895 h 190800"/>
              <a:gd name="connsiteX2" fmla="*/ 169004 w 172039"/>
              <a:gd name="connsiteY2" fmla="*/ 125673 h 190800"/>
              <a:gd name="connsiteX3" fmla="*/ 108301 w 172039"/>
              <a:gd name="connsiteY3" fmla="*/ 189005 h 190800"/>
              <a:gd name="connsiteX4" fmla="*/ 103243 w 172039"/>
              <a:gd name="connsiteY4" fmla="*/ 190061 h 190800"/>
              <a:gd name="connsiteX5" fmla="*/ 95149 w 172039"/>
              <a:gd name="connsiteY5" fmla="*/ 186894 h 190800"/>
              <a:gd name="connsiteX6" fmla="*/ 70868 w 172039"/>
              <a:gd name="connsiteY6" fmla="*/ 160506 h 190800"/>
              <a:gd name="connsiteX7" fmla="*/ 70868 w 172039"/>
              <a:gd name="connsiteY7" fmla="*/ 145729 h 190800"/>
              <a:gd name="connsiteX8" fmla="*/ 85032 w 172039"/>
              <a:gd name="connsiteY8" fmla="*/ 145729 h 190800"/>
              <a:gd name="connsiteX9" fmla="*/ 103243 w 172039"/>
              <a:gd name="connsiteY9" fmla="*/ 164728 h 190800"/>
              <a:gd name="connsiteX10" fmla="*/ 50586 w 172039"/>
              <a:gd name="connsiteY10" fmla="*/ 31666 h 190800"/>
              <a:gd name="connsiteX11" fmla="*/ 40468 w 172039"/>
              <a:gd name="connsiteY11" fmla="*/ 42221 h 190800"/>
              <a:gd name="connsiteX12" fmla="*/ 80937 w 172039"/>
              <a:gd name="connsiteY12" fmla="*/ 84443 h 190800"/>
              <a:gd name="connsiteX13" fmla="*/ 121406 w 172039"/>
              <a:gd name="connsiteY13" fmla="*/ 42221 h 190800"/>
              <a:gd name="connsiteX14" fmla="*/ 111289 w 172039"/>
              <a:gd name="connsiteY14" fmla="*/ 31666 h 190800"/>
              <a:gd name="connsiteX15" fmla="*/ 101171 w 172039"/>
              <a:gd name="connsiteY15" fmla="*/ 42221 h 190800"/>
              <a:gd name="connsiteX16" fmla="*/ 80937 w 172039"/>
              <a:gd name="connsiteY16" fmla="*/ 63332 h 190800"/>
              <a:gd name="connsiteX17" fmla="*/ 60703 w 172039"/>
              <a:gd name="connsiteY17" fmla="*/ 42221 h 190800"/>
              <a:gd name="connsiteX18" fmla="*/ 50586 w 172039"/>
              <a:gd name="connsiteY18" fmla="*/ 31666 h 190800"/>
              <a:gd name="connsiteX19" fmla="*/ 30351 w 172039"/>
              <a:gd name="connsiteY19" fmla="*/ 0 h 190800"/>
              <a:gd name="connsiteX20" fmla="*/ 131523 w 172039"/>
              <a:gd name="connsiteY20" fmla="*/ 0 h 190800"/>
              <a:gd name="connsiteX21" fmla="*/ 161874 w 172039"/>
              <a:gd name="connsiteY21" fmla="*/ 31666 h 190800"/>
              <a:gd name="connsiteX22" fmla="*/ 162179 w 172039"/>
              <a:gd name="connsiteY22" fmla="*/ 95028 h 190800"/>
              <a:gd name="connsiteX23" fmla="*/ 102387 w 172039"/>
              <a:gd name="connsiteY23" fmla="*/ 154805 h 190800"/>
              <a:gd name="connsiteX24" fmla="*/ 87318 w 172039"/>
              <a:gd name="connsiteY24" fmla="*/ 139600 h 190800"/>
              <a:gd name="connsiteX25" fmla="*/ 64327 w 172039"/>
              <a:gd name="connsiteY25" fmla="*/ 139600 h 190800"/>
              <a:gd name="connsiteX26" fmla="*/ 64327 w 172039"/>
              <a:gd name="connsiteY26" fmla="*/ 162741 h 190800"/>
              <a:gd name="connsiteX27" fmla="*/ 88691 w 172039"/>
              <a:gd name="connsiteY27" fmla="*/ 190800 h 190800"/>
              <a:gd name="connsiteX28" fmla="*/ 30351 w 172039"/>
              <a:gd name="connsiteY28" fmla="*/ 189997 h 190800"/>
              <a:gd name="connsiteX29" fmla="*/ 0 w 172039"/>
              <a:gd name="connsiteY29" fmla="*/ 158331 h 190800"/>
              <a:gd name="connsiteX30" fmla="*/ 0 w 172039"/>
              <a:gd name="connsiteY30" fmla="*/ 31666 h 190800"/>
              <a:gd name="connsiteX31" fmla="*/ 30351 w 172039"/>
              <a:gd name="connsiteY31" fmla="*/ 0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039" h="190800">
                <a:moveTo>
                  <a:pt x="154840" y="110895"/>
                </a:moveTo>
                <a:cubicBezTo>
                  <a:pt x="158887" y="106673"/>
                  <a:pt x="164957" y="106673"/>
                  <a:pt x="169004" y="110895"/>
                </a:cubicBezTo>
                <a:cubicBezTo>
                  <a:pt x="173051" y="115118"/>
                  <a:pt x="173051" y="121451"/>
                  <a:pt x="169004" y="125673"/>
                </a:cubicBezTo>
                <a:lnTo>
                  <a:pt x="108301" y="189005"/>
                </a:lnTo>
                <a:lnTo>
                  <a:pt x="103243" y="190061"/>
                </a:lnTo>
                <a:cubicBezTo>
                  <a:pt x="100207" y="190061"/>
                  <a:pt x="97172" y="189005"/>
                  <a:pt x="95149" y="186894"/>
                </a:cubicBezTo>
                <a:lnTo>
                  <a:pt x="70868" y="160506"/>
                </a:lnTo>
                <a:cubicBezTo>
                  <a:pt x="66821" y="156284"/>
                  <a:pt x="66821" y="149951"/>
                  <a:pt x="70868" y="145729"/>
                </a:cubicBezTo>
                <a:cubicBezTo>
                  <a:pt x="74914" y="141506"/>
                  <a:pt x="80985" y="141506"/>
                  <a:pt x="85032" y="145729"/>
                </a:cubicBezTo>
                <a:lnTo>
                  <a:pt x="103243" y="164728"/>
                </a:lnTo>
                <a:close/>
                <a:moveTo>
                  <a:pt x="50586" y="31666"/>
                </a:moveTo>
                <a:cubicBezTo>
                  <a:pt x="44515" y="31666"/>
                  <a:pt x="40468" y="35888"/>
                  <a:pt x="40468" y="42221"/>
                </a:cubicBezTo>
                <a:cubicBezTo>
                  <a:pt x="40468" y="65443"/>
                  <a:pt x="58679" y="84443"/>
                  <a:pt x="80937" y="84443"/>
                </a:cubicBezTo>
                <a:cubicBezTo>
                  <a:pt x="103195" y="84443"/>
                  <a:pt x="121406" y="65443"/>
                  <a:pt x="121406" y="42221"/>
                </a:cubicBezTo>
                <a:cubicBezTo>
                  <a:pt x="121406" y="35888"/>
                  <a:pt x="117359" y="31666"/>
                  <a:pt x="111289" y="31666"/>
                </a:cubicBezTo>
                <a:cubicBezTo>
                  <a:pt x="105218" y="31666"/>
                  <a:pt x="101171" y="35888"/>
                  <a:pt x="101171" y="42221"/>
                </a:cubicBezTo>
                <a:cubicBezTo>
                  <a:pt x="101171" y="53832"/>
                  <a:pt x="92066" y="63332"/>
                  <a:pt x="80937" y="63332"/>
                </a:cubicBezTo>
                <a:cubicBezTo>
                  <a:pt x="69808" y="63332"/>
                  <a:pt x="60703" y="53832"/>
                  <a:pt x="60703" y="42221"/>
                </a:cubicBezTo>
                <a:cubicBezTo>
                  <a:pt x="60703" y="35888"/>
                  <a:pt x="56656" y="31666"/>
                  <a:pt x="50586" y="31666"/>
                </a:cubicBezTo>
                <a:close/>
                <a:moveTo>
                  <a:pt x="30351" y="0"/>
                </a:moveTo>
                <a:lnTo>
                  <a:pt x="131523" y="0"/>
                </a:lnTo>
                <a:cubicBezTo>
                  <a:pt x="148722" y="0"/>
                  <a:pt x="161874" y="13722"/>
                  <a:pt x="161874" y="31666"/>
                </a:cubicBezTo>
                <a:lnTo>
                  <a:pt x="162179" y="95028"/>
                </a:lnTo>
                <a:lnTo>
                  <a:pt x="102387" y="154805"/>
                </a:lnTo>
                <a:lnTo>
                  <a:pt x="87318" y="139600"/>
                </a:lnTo>
                <a:cubicBezTo>
                  <a:pt x="80890" y="132988"/>
                  <a:pt x="70755" y="132988"/>
                  <a:pt x="64327" y="139600"/>
                </a:cubicBezTo>
                <a:cubicBezTo>
                  <a:pt x="57899" y="146211"/>
                  <a:pt x="57899" y="156129"/>
                  <a:pt x="64327" y="162741"/>
                </a:cubicBezTo>
                <a:lnTo>
                  <a:pt x="88691" y="190800"/>
                </a:lnTo>
                <a:lnTo>
                  <a:pt x="30351" y="189997"/>
                </a:lnTo>
                <a:cubicBezTo>
                  <a:pt x="13152" y="189997"/>
                  <a:pt x="0" y="176275"/>
                  <a:pt x="0" y="158331"/>
                </a:cubicBezTo>
                <a:lnTo>
                  <a:pt x="0" y="31666"/>
                </a:lnTo>
                <a:cubicBezTo>
                  <a:pt x="0" y="13722"/>
                  <a:pt x="13152" y="0"/>
                  <a:pt x="30351" y="0"/>
                </a:cubicBezTo>
                <a:close/>
              </a:path>
            </a:pathLst>
          </a:custGeom>
          <a:gradFill>
            <a:gsLst>
              <a:gs pos="0">
                <a:srgbClr val="FFFFFF"/>
              </a:gs>
              <a:gs pos="80000">
                <a:srgbClr val="FFFFFF">
                  <a:alpha val="60000"/>
                </a:srgbClr>
              </a:gs>
            </a:gsLst>
            <a:lin ang="5400000" scaled="1"/>
          </a:gradFill>
          <a:ln w="6437" cap="flat">
            <a:noFill/>
            <a:prstDash val="solid"/>
            <a:miter/>
          </a:ln>
        </p:spPr>
        <p:txBody>
          <a:bodyPr rtlCol="0" anchor="ctr"/>
          <a:lstStyle/>
          <a:p>
            <a:endParaRPr lang="zh-CN" altLang="en-US" sz="1515"/>
          </a:p>
        </p:txBody>
      </p:sp>
      <p:sp>
        <p:nvSpPr>
          <p:cNvPr id="59" name="图片 52" descr="343435383038363b343532323339393bd6b4d0d0d5aad2aa"/>
          <p:cNvSpPr/>
          <p:nvPr>
            <p:custDataLst>
              <p:tags r:id="rId37"/>
            </p:custDataLst>
          </p:nvPr>
        </p:nvSpPr>
        <p:spPr>
          <a:xfrm>
            <a:off x="2493414" y="3162365"/>
            <a:ext cx="136584" cy="160486"/>
          </a:xfrm>
          <a:custGeom>
            <a:avLst/>
            <a:gdLst>
              <a:gd name="connsiteX0" fmla="*/ 53567 w 162383"/>
              <a:gd name="connsiteY0" fmla="*/ 19906 h 190800"/>
              <a:gd name="connsiteX1" fmla="*/ 80808 w 162383"/>
              <a:gd name="connsiteY1" fmla="*/ -392 h 190800"/>
              <a:gd name="connsiteX2" fmla="*/ 108048 w 162383"/>
              <a:gd name="connsiteY2" fmla="*/ 19906 h 190800"/>
              <a:gd name="connsiteX3" fmla="*/ 145761 w 162383"/>
              <a:gd name="connsiteY3" fmla="*/ 19906 h 190800"/>
              <a:gd name="connsiteX4" fmla="*/ 161999 w 162383"/>
              <a:gd name="connsiteY4" fmla="*/ 36144 h 190800"/>
              <a:gd name="connsiteX5" fmla="*/ 161999 w 162383"/>
              <a:gd name="connsiteY5" fmla="*/ 174170 h 190800"/>
              <a:gd name="connsiteX6" fmla="*/ 145761 w 162383"/>
              <a:gd name="connsiteY6" fmla="*/ 190408 h 190800"/>
              <a:gd name="connsiteX7" fmla="*/ 15854 w 162383"/>
              <a:gd name="connsiteY7" fmla="*/ 190408 h 190800"/>
              <a:gd name="connsiteX8" fmla="*/ -384 w 162383"/>
              <a:gd name="connsiteY8" fmla="*/ 174170 h 190800"/>
              <a:gd name="connsiteX9" fmla="*/ -384 w 162383"/>
              <a:gd name="connsiteY9" fmla="*/ 36144 h 190800"/>
              <a:gd name="connsiteX10" fmla="*/ 15854 w 162383"/>
              <a:gd name="connsiteY10" fmla="*/ 19906 h 190800"/>
              <a:gd name="connsiteX11" fmla="*/ 53567 w 162383"/>
              <a:gd name="connsiteY11" fmla="*/ 19906 h 190800"/>
              <a:gd name="connsiteX12" fmla="*/ 80808 w 162383"/>
              <a:gd name="connsiteY12" fmla="*/ 32085 h 190800"/>
              <a:gd name="connsiteX13" fmla="*/ 88927 w 162383"/>
              <a:gd name="connsiteY13" fmla="*/ 23965 h 190800"/>
              <a:gd name="connsiteX14" fmla="*/ 80808 w 162383"/>
              <a:gd name="connsiteY14" fmla="*/ 15846 h 190800"/>
              <a:gd name="connsiteX15" fmla="*/ 72688 w 162383"/>
              <a:gd name="connsiteY15" fmla="*/ 23965 h 190800"/>
              <a:gd name="connsiteX16" fmla="*/ 80808 w 162383"/>
              <a:gd name="connsiteY16" fmla="*/ 32085 h 190800"/>
              <a:gd name="connsiteX17" fmla="*/ 40212 w 162383"/>
              <a:gd name="connsiteY17" fmla="*/ 60502 h 190800"/>
              <a:gd name="connsiteX18" fmla="*/ 32093 w 162383"/>
              <a:gd name="connsiteY18" fmla="*/ 68621 h 190800"/>
              <a:gd name="connsiteX19" fmla="*/ 40212 w 162383"/>
              <a:gd name="connsiteY19" fmla="*/ 76740 h 190800"/>
              <a:gd name="connsiteX20" fmla="*/ 121403 w 162383"/>
              <a:gd name="connsiteY20" fmla="*/ 76740 h 190800"/>
              <a:gd name="connsiteX21" fmla="*/ 129523 w 162383"/>
              <a:gd name="connsiteY21" fmla="*/ 68621 h 190800"/>
              <a:gd name="connsiteX22" fmla="*/ 121403 w 162383"/>
              <a:gd name="connsiteY22" fmla="*/ 60502 h 190800"/>
              <a:gd name="connsiteX23" fmla="*/ 40212 w 162383"/>
              <a:gd name="connsiteY23" fmla="*/ 60502 h 190800"/>
              <a:gd name="connsiteX24" fmla="*/ 40212 w 162383"/>
              <a:gd name="connsiteY24" fmla="*/ 97038 h 190800"/>
              <a:gd name="connsiteX25" fmla="*/ 32093 w 162383"/>
              <a:gd name="connsiteY25" fmla="*/ 105157 h 190800"/>
              <a:gd name="connsiteX26" fmla="*/ 40212 w 162383"/>
              <a:gd name="connsiteY26" fmla="*/ 113276 h 190800"/>
              <a:gd name="connsiteX27" fmla="*/ 121403 w 162383"/>
              <a:gd name="connsiteY27" fmla="*/ 113276 h 190800"/>
              <a:gd name="connsiteX28" fmla="*/ 129523 w 162383"/>
              <a:gd name="connsiteY28" fmla="*/ 105157 h 190800"/>
              <a:gd name="connsiteX29" fmla="*/ 121403 w 162383"/>
              <a:gd name="connsiteY29" fmla="*/ 97038 h 190800"/>
              <a:gd name="connsiteX30" fmla="*/ 40212 w 162383"/>
              <a:gd name="connsiteY30" fmla="*/ 97038 h 190800"/>
              <a:gd name="connsiteX31" fmla="*/ 40212 w 162383"/>
              <a:gd name="connsiteY31" fmla="*/ 133574 h 190800"/>
              <a:gd name="connsiteX32" fmla="*/ 32093 w 162383"/>
              <a:gd name="connsiteY32" fmla="*/ 141693 h 190800"/>
              <a:gd name="connsiteX33" fmla="*/ 40212 w 162383"/>
              <a:gd name="connsiteY33" fmla="*/ 149812 h 190800"/>
              <a:gd name="connsiteX34" fmla="*/ 80808 w 162383"/>
              <a:gd name="connsiteY34" fmla="*/ 149812 h 190800"/>
              <a:gd name="connsiteX35" fmla="*/ 88927 w 162383"/>
              <a:gd name="connsiteY35" fmla="*/ 141693 h 190800"/>
              <a:gd name="connsiteX36" fmla="*/ 80808 w 162383"/>
              <a:gd name="connsiteY36" fmla="*/ 133574 h 190800"/>
              <a:gd name="connsiteX37" fmla="*/ 40212 w 162383"/>
              <a:gd name="connsiteY37" fmla="*/ 133574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2383" h="190800">
                <a:moveTo>
                  <a:pt x="53567" y="19906"/>
                </a:moveTo>
                <a:cubicBezTo>
                  <a:pt x="57061" y="8168"/>
                  <a:pt x="67935" y="-392"/>
                  <a:pt x="80808" y="-392"/>
                </a:cubicBezTo>
                <a:cubicBezTo>
                  <a:pt x="93681" y="-392"/>
                  <a:pt x="104554" y="8168"/>
                  <a:pt x="108048" y="19906"/>
                </a:cubicBezTo>
                <a:lnTo>
                  <a:pt x="145761" y="19906"/>
                </a:lnTo>
                <a:cubicBezTo>
                  <a:pt x="154729" y="19906"/>
                  <a:pt x="161999" y="27176"/>
                  <a:pt x="161999" y="36144"/>
                </a:cubicBezTo>
                <a:lnTo>
                  <a:pt x="161999" y="174170"/>
                </a:lnTo>
                <a:cubicBezTo>
                  <a:pt x="161999" y="183138"/>
                  <a:pt x="154729" y="190408"/>
                  <a:pt x="145761" y="190408"/>
                </a:cubicBezTo>
                <a:lnTo>
                  <a:pt x="15854" y="190408"/>
                </a:lnTo>
                <a:cubicBezTo>
                  <a:pt x="6886" y="190408"/>
                  <a:pt x="-384" y="183138"/>
                  <a:pt x="-384" y="174170"/>
                </a:cubicBezTo>
                <a:lnTo>
                  <a:pt x="-384" y="36144"/>
                </a:lnTo>
                <a:cubicBezTo>
                  <a:pt x="-384" y="27176"/>
                  <a:pt x="6886" y="19906"/>
                  <a:pt x="15854" y="19906"/>
                </a:cubicBezTo>
                <a:lnTo>
                  <a:pt x="53567" y="19906"/>
                </a:lnTo>
                <a:moveTo>
                  <a:pt x="80808" y="32085"/>
                </a:moveTo>
                <a:cubicBezTo>
                  <a:pt x="85292" y="32085"/>
                  <a:pt x="88927" y="28450"/>
                  <a:pt x="88927" y="23965"/>
                </a:cubicBezTo>
                <a:cubicBezTo>
                  <a:pt x="88927" y="19481"/>
                  <a:pt x="85292" y="15846"/>
                  <a:pt x="80808" y="15846"/>
                </a:cubicBezTo>
                <a:cubicBezTo>
                  <a:pt x="76324" y="15846"/>
                  <a:pt x="72688" y="19481"/>
                  <a:pt x="72688" y="23965"/>
                </a:cubicBezTo>
                <a:cubicBezTo>
                  <a:pt x="72688" y="28450"/>
                  <a:pt x="76324" y="32085"/>
                  <a:pt x="80808" y="32085"/>
                </a:cubicBezTo>
                <a:moveTo>
                  <a:pt x="40212" y="60502"/>
                </a:moveTo>
                <a:cubicBezTo>
                  <a:pt x="35728" y="60502"/>
                  <a:pt x="32093" y="64137"/>
                  <a:pt x="32093" y="68621"/>
                </a:cubicBezTo>
                <a:cubicBezTo>
                  <a:pt x="32093" y="73105"/>
                  <a:pt x="35728" y="76740"/>
                  <a:pt x="40212" y="76740"/>
                </a:cubicBezTo>
                <a:lnTo>
                  <a:pt x="121403" y="76740"/>
                </a:lnTo>
                <a:cubicBezTo>
                  <a:pt x="125887" y="76740"/>
                  <a:pt x="129523" y="73105"/>
                  <a:pt x="129523" y="68621"/>
                </a:cubicBezTo>
                <a:cubicBezTo>
                  <a:pt x="129523" y="64137"/>
                  <a:pt x="125887" y="60502"/>
                  <a:pt x="121403" y="60502"/>
                </a:cubicBezTo>
                <a:lnTo>
                  <a:pt x="40212" y="60502"/>
                </a:lnTo>
                <a:moveTo>
                  <a:pt x="40212" y="97038"/>
                </a:moveTo>
                <a:cubicBezTo>
                  <a:pt x="35728" y="97038"/>
                  <a:pt x="32093" y="100673"/>
                  <a:pt x="32093" y="105157"/>
                </a:cubicBezTo>
                <a:cubicBezTo>
                  <a:pt x="32093" y="109641"/>
                  <a:pt x="35728" y="113276"/>
                  <a:pt x="40212" y="113276"/>
                </a:cubicBezTo>
                <a:lnTo>
                  <a:pt x="121403" y="113276"/>
                </a:lnTo>
                <a:cubicBezTo>
                  <a:pt x="125887" y="113276"/>
                  <a:pt x="129523" y="109641"/>
                  <a:pt x="129523" y="105157"/>
                </a:cubicBezTo>
                <a:cubicBezTo>
                  <a:pt x="129523" y="100673"/>
                  <a:pt x="125887" y="97038"/>
                  <a:pt x="121403" y="97038"/>
                </a:cubicBezTo>
                <a:lnTo>
                  <a:pt x="40212" y="97038"/>
                </a:lnTo>
                <a:moveTo>
                  <a:pt x="40212" y="133574"/>
                </a:moveTo>
                <a:cubicBezTo>
                  <a:pt x="35728" y="133574"/>
                  <a:pt x="32093" y="137209"/>
                  <a:pt x="32093" y="141693"/>
                </a:cubicBezTo>
                <a:cubicBezTo>
                  <a:pt x="32093" y="146177"/>
                  <a:pt x="35728" y="149812"/>
                  <a:pt x="40212" y="149812"/>
                </a:cubicBezTo>
                <a:lnTo>
                  <a:pt x="80808" y="149812"/>
                </a:lnTo>
                <a:cubicBezTo>
                  <a:pt x="85292" y="149812"/>
                  <a:pt x="88927" y="146177"/>
                  <a:pt x="88927" y="141693"/>
                </a:cubicBezTo>
                <a:cubicBezTo>
                  <a:pt x="88927" y="137209"/>
                  <a:pt x="85292" y="133574"/>
                  <a:pt x="80808" y="133574"/>
                </a:cubicBezTo>
                <a:lnTo>
                  <a:pt x="40212" y="133574"/>
                </a:lnTo>
              </a:path>
            </a:pathLst>
          </a:custGeom>
          <a:gradFill>
            <a:gsLst>
              <a:gs pos="0">
                <a:srgbClr val="FFFFFF"/>
              </a:gs>
              <a:gs pos="80000">
                <a:srgbClr val="FFFFFF">
                  <a:alpha val="80000"/>
                </a:srgbClr>
              </a:gs>
            </a:gsLst>
            <a:lin ang="5400000" scaled="1"/>
          </a:gradFill>
          <a:ln w="253" cap="flat">
            <a:noFill/>
            <a:prstDash val="solid"/>
            <a:miter/>
          </a:ln>
        </p:spPr>
        <p:txBody>
          <a:bodyPr rtlCol="0" anchor="ctr"/>
          <a:lstStyle/>
          <a:p>
            <a:endParaRPr lang="zh-CN" altLang="en-US" sz="1515"/>
          </a:p>
        </p:txBody>
      </p:sp>
      <p:sp>
        <p:nvSpPr>
          <p:cNvPr id="60" name="图形 19" descr="343439383331313b343532303032323bb2fac6b7d5b9cabe"/>
          <p:cNvSpPr/>
          <p:nvPr>
            <p:custDataLst>
              <p:tags r:id="rId38"/>
            </p:custDataLst>
          </p:nvPr>
        </p:nvSpPr>
        <p:spPr>
          <a:xfrm>
            <a:off x="2618574" y="3989794"/>
            <a:ext cx="186990" cy="157915"/>
          </a:xfrm>
          <a:custGeom>
            <a:avLst/>
            <a:gdLst>
              <a:gd name="connsiteX0" fmla="*/ 33998 w 222310"/>
              <a:gd name="connsiteY0" fmla="*/ 116856 h 187743"/>
              <a:gd name="connsiteX1" fmla="*/ 33998 w 222310"/>
              <a:gd name="connsiteY1" fmla="*/ 151012 h 187743"/>
              <a:gd name="connsiteX2" fmla="*/ 39255 w 222310"/>
              <a:gd name="connsiteY2" fmla="*/ 159004 h 187743"/>
              <a:gd name="connsiteX3" fmla="*/ 108478 w 222310"/>
              <a:gd name="connsiteY3" fmla="*/ 187261 h 187743"/>
              <a:gd name="connsiteX4" fmla="*/ 114646 w 222310"/>
              <a:gd name="connsiteY4" fmla="*/ 187232 h 187743"/>
              <a:gd name="connsiteX5" fmla="*/ 184216 w 222310"/>
              <a:gd name="connsiteY5" fmla="*/ 158062 h 187743"/>
              <a:gd name="connsiteX6" fmla="*/ 189402 w 222310"/>
              <a:gd name="connsiteY6" fmla="*/ 150100 h 187743"/>
              <a:gd name="connsiteX7" fmla="*/ 189402 w 222310"/>
              <a:gd name="connsiteY7" fmla="*/ 115645 h 187743"/>
              <a:gd name="connsiteX8" fmla="*/ 217362 w 222310"/>
              <a:gd name="connsiteY8" fmla="*/ 103370 h 187743"/>
              <a:gd name="connsiteX9" fmla="*/ 221762 w 222310"/>
              <a:gd name="connsiteY9" fmla="*/ 92105 h 187743"/>
              <a:gd name="connsiteX10" fmla="*/ 220058 w 222310"/>
              <a:gd name="connsiteY10" fmla="*/ 89458 h 187743"/>
              <a:gd name="connsiteX11" fmla="*/ 189152 w 222310"/>
              <a:gd name="connsiteY11" fmla="*/ 56726 h 187743"/>
              <a:gd name="connsiteX12" fmla="*/ 217402 w 222310"/>
              <a:gd name="connsiteY12" fmla="*/ 28568 h 187743"/>
              <a:gd name="connsiteX13" fmla="*/ 217620 w 222310"/>
              <a:gd name="connsiteY13" fmla="*/ 16421 h 187743"/>
              <a:gd name="connsiteX14" fmla="*/ 213433 w 222310"/>
              <a:gd name="connsiteY14" fmla="*/ 13993 h 187743"/>
              <a:gd name="connsiteX15" fmla="*/ 154200 w 222310"/>
              <a:gd name="connsiteY15" fmla="*/ 440 h 187743"/>
              <a:gd name="connsiteX16" fmla="*/ 147127 w 222310"/>
              <a:gd name="connsiteY16" fmla="*/ 2197 h 187743"/>
              <a:gd name="connsiteX17" fmla="*/ 113957 w 222310"/>
              <a:gd name="connsiteY17" fmla="*/ 30457 h 187743"/>
              <a:gd name="connsiteX18" fmla="*/ 77757 w 222310"/>
              <a:gd name="connsiteY18" fmla="*/ 1879 h 187743"/>
              <a:gd name="connsiteX19" fmla="*/ 71126 w 222310"/>
              <a:gd name="connsiteY19" fmla="*/ 276 h 187743"/>
              <a:gd name="connsiteX20" fmla="*/ 9968 w 222310"/>
              <a:gd name="connsiteY20" fmla="*/ 12635 h 187743"/>
              <a:gd name="connsiteX21" fmla="*/ 3409 w 222310"/>
              <a:gd name="connsiteY21" fmla="*/ 22714 h 187743"/>
              <a:gd name="connsiteX22" fmla="*/ 5706 w 222310"/>
              <a:gd name="connsiteY22" fmla="*/ 27160 h 187743"/>
              <a:gd name="connsiteX23" fmla="*/ 34701 w 222310"/>
              <a:gd name="connsiteY23" fmla="*/ 56969 h 187743"/>
              <a:gd name="connsiteX24" fmla="*/ 39918 w 222310"/>
              <a:gd name="connsiteY24" fmla="*/ 56969 h 187743"/>
              <a:gd name="connsiteX25" fmla="*/ 111568 w 222310"/>
              <a:gd name="connsiteY25" fmla="*/ 33172 h 187743"/>
              <a:gd name="connsiteX26" fmla="*/ 183467 w 222310"/>
              <a:gd name="connsiteY26" fmla="*/ 56969 h 187743"/>
              <a:gd name="connsiteX27" fmla="*/ 115847 w 222310"/>
              <a:gd name="connsiteY27" fmla="*/ 87406 h 187743"/>
              <a:gd name="connsiteX28" fmla="*/ 39918 w 222310"/>
              <a:gd name="connsiteY28" fmla="*/ 56969 h 187743"/>
              <a:gd name="connsiteX29" fmla="*/ 34564 w 222310"/>
              <a:gd name="connsiteY29" fmla="*/ 56969 h 187743"/>
              <a:gd name="connsiteX30" fmla="*/ 2570 w 222310"/>
              <a:gd name="connsiteY30" fmla="*/ 89797 h 187743"/>
              <a:gd name="connsiteX31" fmla="*/ 2522 w 222310"/>
              <a:gd name="connsiteY31" fmla="*/ 101946 h 187743"/>
              <a:gd name="connsiteX32" fmla="*/ 5089 w 222310"/>
              <a:gd name="connsiteY32" fmla="*/ 103767 h 187743"/>
              <a:gd name="connsiteX33" fmla="*/ 33998 w 222310"/>
              <a:gd name="connsiteY33" fmla="*/ 116856 h 18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2310" h="187743">
                <a:moveTo>
                  <a:pt x="33998" y="116856"/>
                </a:moveTo>
                <a:lnTo>
                  <a:pt x="33998" y="151012"/>
                </a:lnTo>
                <a:cubicBezTo>
                  <a:pt x="33998" y="154540"/>
                  <a:pt x="36083" y="157709"/>
                  <a:pt x="39255" y="159004"/>
                </a:cubicBezTo>
                <a:lnTo>
                  <a:pt x="108478" y="187261"/>
                </a:lnTo>
                <a:cubicBezTo>
                  <a:pt x="110461" y="188070"/>
                  <a:pt x="112670" y="188060"/>
                  <a:pt x="114646" y="187232"/>
                </a:cubicBezTo>
                <a:lnTo>
                  <a:pt x="184216" y="158062"/>
                </a:lnTo>
                <a:cubicBezTo>
                  <a:pt x="187351" y="156748"/>
                  <a:pt x="189402" y="153598"/>
                  <a:pt x="189402" y="150100"/>
                </a:cubicBezTo>
                <a:lnTo>
                  <a:pt x="189402" y="115645"/>
                </a:lnTo>
                <a:lnTo>
                  <a:pt x="217362" y="103370"/>
                </a:lnTo>
                <a:cubicBezTo>
                  <a:pt x="221584" y="101516"/>
                  <a:pt x="223554" y="96473"/>
                  <a:pt x="221762" y="92105"/>
                </a:cubicBezTo>
                <a:cubicBezTo>
                  <a:pt x="221358" y="91120"/>
                  <a:pt x="220780" y="90223"/>
                  <a:pt x="220058" y="89458"/>
                </a:cubicBezTo>
                <a:lnTo>
                  <a:pt x="189152" y="56726"/>
                </a:lnTo>
                <a:lnTo>
                  <a:pt x="217402" y="28568"/>
                </a:lnTo>
                <a:cubicBezTo>
                  <a:pt x="220704" y="25276"/>
                  <a:pt x="220802" y="19837"/>
                  <a:pt x="217620" y="16421"/>
                </a:cubicBezTo>
                <a:cubicBezTo>
                  <a:pt x="216486" y="15203"/>
                  <a:pt x="215030" y="14358"/>
                  <a:pt x="213433" y="13993"/>
                </a:cubicBezTo>
                <a:lnTo>
                  <a:pt x="154200" y="440"/>
                </a:lnTo>
                <a:cubicBezTo>
                  <a:pt x="151707" y="-130"/>
                  <a:pt x="149099" y="517"/>
                  <a:pt x="147127" y="2197"/>
                </a:cubicBezTo>
                <a:lnTo>
                  <a:pt x="113957" y="30457"/>
                </a:lnTo>
                <a:lnTo>
                  <a:pt x="77757" y="1879"/>
                </a:lnTo>
                <a:cubicBezTo>
                  <a:pt x="75870" y="389"/>
                  <a:pt x="73456" y="-194"/>
                  <a:pt x="71126" y="276"/>
                </a:cubicBezTo>
                <a:lnTo>
                  <a:pt x="9968" y="12635"/>
                </a:lnTo>
                <a:cubicBezTo>
                  <a:pt x="5467" y="13544"/>
                  <a:pt x="2530" y="18057"/>
                  <a:pt x="3409" y="22714"/>
                </a:cubicBezTo>
                <a:cubicBezTo>
                  <a:pt x="3728" y="24400"/>
                  <a:pt x="4528" y="25949"/>
                  <a:pt x="5706" y="27160"/>
                </a:cubicBezTo>
                <a:lnTo>
                  <a:pt x="34701" y="56969"/>
                </a:lnTo>
                <a:lnTo>
                  <a:pt x="39918" y="56969"/>
                </a:lnTo>
                <a:lnTo>
                  <a:pt x="111568" y="33172"/>
                </a:lnTo>
                <a:lnTo>
                  <a:pt x="183467" y="56969"/>
                </a:lnTo>
                <a:lnTo>
                  <a:pt x="115847" y="87406"/>
                </a:lnTo>
                <a:lnTo>
                  <a:pt x="39918" y="56969"/>
                </a:lnTo>
                <a:lnTo>
                  <a:pt x="34564" y="56969"/>
                </a:lnTo>
                <a:lnTo>
                  <a:pt x="2570" y="89797"/>
                </a:lnTo>
                <a:cubicBezTo>
                  <a:pt x="-686" y="93138"/>
                  <a:pt x="-708" y="98578"/>
                  <a:pt x="2522" y="101946"/>
                </a:cubicBezTo>
                <a:cubicBezTo>
                  <a:pt x="3259" y="102715"/>
                  <a:pt x="4130" y="103333"/>
                  <a:pt x="5089" y="103767"/>
                </a:cubicBezTo>
                <a:lnTo>
                  <a:pt x="33998" y="116856"/>
                </a:lnTo>
                <a:close/>
              </a:path>
            </a:pathLst>
          </a:custGeom>
          <a:gradFill>
            <a:gsLst>
              <a:gs pos="0">
                <a:srgbClr val="FFFFFF"/>
              </a:gs>
              <a:gs pos="65000">
                <a:srgbClr val="FFFFFF">
                  <a:alpha val="60000"/>
                </a:srgbClr>
              </a:gs>
            </a:gsLst>
            <a:lin ang="5400000" scaled="1"/>
          </a:gradFill>
          <a:ln w="8186" cap="flat">
            <a:noFill/>
            <a:prstDash val="solid"/>
            <a:miter/>
          </a:ln>
        </p:spPr>
        <p:txBody>
          <a:bodyPr rtlCol="0" anchor="ctr"/>
          <a:lstStyle/>
          <a:p>
            <a:endParaRPr lang="zh-CN" altLang="en-US" sz="1515"/>
          </a:p>
        </p:txBody>
      </p:sp>
      <p:sp>
        <p:nvSpPr>
          <p:cNvPr id="63" name="图形 15" descr="343439383331313b343532303032383bbfcdbba7b9dcc0ed"/>
          <p:cNvSpPr/>
          <p:nvPr>
            <p:custDataLst>
              <p:tags r:id="rId39"/>
            </p:custDataLst>
          </p:nvPr>
        </p:nvSpPr>
        <p:spPr>
          <a:xfrm>
            <a:off x="5934431" y="1975924"/>
            <a:ext cx="175625" cy="169405"/>
          </a:xfrm>
          <a:custGeom>
            <a:avLst/>
            <a:gdLst>
              <a:gd name="connsiteX0" fmla="*/ 157993 w 208799"/>
              <a:gd name="connsiteY0" fmla="*/ 157701 h 201404"/>
              <a:gd name="connsiteX1" fmla="*/ 113724 w 208799"/>
              <a:gd name="connsiteY1" fmla="*/ 124421 h 201404"/>
              <a:gd name="connsiteX2" fmla="*/ 111102 w 208799"/>
              <a:gd name="connsiteY2" fmla="*/ 117431 h 201404"/>
              <a:gd name="connsiteX3" fmla="*/ 111102 w 208799"/>
              <a:gd name="connsiteY3" fmla="*/ 117326 h 201404"/>
              <a:gd name="connsiteX4" fmla="*/ 111416 w 208799"/>
              <a:gd name="connsiteY4" fmla="*/ 116701 h 201404"/>
              <a:gd name="connsiteX5" fmla="*/ 127991 w 208799"/>
              <a:gd name="connsiteY5" fmla="*/ 72153 h 201404"/>
              <a:gd name="connsiteX6" fmla="*/ 110682 w 208799"/>
              <a:gd name="connsiteY6" fmla="*/ 24580 h 201404"/>
              <a:gd name="connsiteX7" fmla="*/ 109738 w 208799"/>
              <a:gd name="connsiteY7" fmla="*/ 18633 h 201404"/>
              <a:gd name="connsiteX8" fmla="*/ 138481 w 208799"/>
              <a:gd name="connsiteY8" fmla="*/ 167 h 201404"/>
              <a:gd name="connsiteX9" fmla="*/ 176247 w 208799"/>
              <a:gd name="connsiteY9" fmla="*/ 32509 h 201404"/>
              <a:gd name="connsiteX10" fmla="*/ 163658 w 208799"/>
              <a:gd name="connsiteY10" fmla="*/ 80499 h 201404"/>
              <a:gd name="connsiteX11" fmla="*/ 159462 w 208799"/>
              <a:gd name="connsiteY11" fmla="*/ 85716 h 201404"/>
              <a:gd name="connsiteX12" fmla="*/ 159042 w 208799"/>
              <a:gd name="connsiteY12" fmla="*/ 93749 h 201404"/>
              <a:gd name="connsiteX13" fmla="*/ 160616 w 208799"/>
              <a:gd name="connsiteY13" fmla="*/ 96357 h 201404"/>
              <a:gd name="connsiteX14" fmla="*/ 173205 w 208799"/>
              <a:gd name="connsiteY14" fmla="*/ 102512 h 201404"/>
              <a:gd name="connsiteX15" fmla="*/ 186842 w 208799"/>
              <a:gd name="connsiteY15" fmla="*/ 108772 h 201404"/>
              <a:gd name="connsiteX16" fmla="*/ 207823 w 208799"/>
              <a:gd name="connsiteY16" fmla="*/ 127551 h 201404"/>
              <a:gd name="connsiteX17" fmla="*/ 205724 w 208799"/>
              <a:gd name="connsiteY17" fmla="*/ 147373 h 201404"/>
              <a:gd name="connsiteX18" fmla="*/ 163134 w 208799"/>
              <a:gd name="connsiteY18" fmla="*/ 160518 h 201404"/>
              <a:gd name="connsiteX19" fmla="*/ 157993 w 208799"/>
              <a:gd name="connsiteY19" fmla="*/ 157701 h 201404"/>
              <a:gd name="connsiteX20" fmla="*/ 114 w 208799"/>
              <a:gd name="connsiteY20" fmla="*/ 178567 h 201404"/>
              <a:gd name="connsiteX21" fmla="*/ 114 w 208799"/>
              <a:gd name="connsiteY21" fmla="*/ 171264 h 201404"/>
              <a:gd name="connsiteX22" fmla="*/ 2212 w 208799"/>
              <a:gd name="connsiteY22" fmla="*/ 165005 h 201404"/>
              <a:gd name="connsiteX23" fmla="*/ 21829 w 208799"/>
              <a:gd name="connsiteY23" fmla="*/ 146434 h 201404"/>
              <a:gd name="connsiteX24" fmla="*/ 22458 w 208799"/>
              <a:gd name="connsiteY24" fmla="*/ 146017 h 201404"/>
              <a:gd name="connsiteX25" fmla="*/ 42075 w 208799"/>
              <a:gd name="connsiteY25" fmla="*/ 136836 h 201404"/>
              <a:gd name="connsiteX26" fmla="*/ 48369 w 208799"/>
              <a:gd name="connsiteY26" fmla="*/ 134228 h 201404"/>
              <a:gd name="connsiteX27" fmla="*/ 50153 w 208799"/>
              <a:gd name="connsiteY27" fmla="*/ 132871 h 201404"/>
              <a:gd name="connsiteX28" fmla="*/ 53510 w 208799"/>
              <a:gd name="connsiteY28" fmla="*/ 115970 h 201404"/>
              <a:gd name="connsiteX29" fmla="*/ 49419 w 208799"/>
              <a:gd name="connsiteY29" fmla="*/ 110858 h 201404"/>
              <a:gd name="connsiteX30" fmla="*/ 49209 w 208799"/>
              <a:gd name="connsiteY30" fmla="*/ 110650 h 201404"/>
              <a:gd name="connsiteX31" fmla="*/ 33578 w 208799"/>
              <a:gd name="connsiteY31" fmla="*/ 61720 h 201404"/>
              <a:gd name="connsiteX32" fmla="*/ 72392 w 208799"/>
              <a:gd name="connsiteY32" fmla="*/ 26249 h 201404"/>
              <a:gd name="connsiteX33" fmla="*/ 112256 w 208799"/>
              <a:gd name="connsiteY33" fmla="*/ 61512 h 201404"/>
              <a:gd name="connsiteX34" fmla="*/ 112360 w 208799"/>
              <a:gd name="connsiteY34" fmla="*/ 62033 h 201404"/>
              <a:gd name="connsiteX35" fmla="*/ 107115 w 208799"/>
              <a:gd name="connsiteY35" fmla="*/ 93123 h 201404"/>
              <a:gd name="connsiteX36" fmla="*/ 96835 w 208799"/>
              <a:gd name="connsiteY36" fmla="*/ 110546 h 201404"/>
              <a:gd name="connsiteX37" fmla="*/ 96415 w 208799"/>
              <a:gd name="connsiteY37" fmla="*/ 111172 h 201404"/>
              <a:gd name="connsiteX38" fmla="*/ 92639 w 208799"/>
              <a:gd name="connsiteY38" fmla="*/ 115553 h 201404"/>
              <a:gd name="connsiteX39" fmla="*/ 92219 w 208799"/>
              <a:gd name="connsiteY39" fmla="*/ 116596 h 201404"/>
              <a:gd name="connsiteX40" fmla="*/ 94527 w 208799"/>
              <a:gd name="connsiteY40" fmla="*/ 133810 h 201404"/>
              <a:gd name="connsiteX41" fmla="*/ 102710 w 208799"/>
              <a:gd name="connsiteY41" fmla="*/ 136836 h 201404"/>
              <a:gd name="connsiteX42" fmla="*/ 103234 w 208799"/>
              <a:gd name="connsiteY42" fmla="*/ 137044 h 201404"/>
              <a:gd name="connsiteX43" fmla="*/ 137432 w 208799"/>
              <a:gd name="connsiteY43" fmla="*/ 156659 h 201404"/>
              <a:gd name="connsiteX44" fmla="*/ 137747 w 208799"/>
              <a:gd name="connsiteY44" fmla="*/ 156867 h 201404"/>
              <a:gd name="connsiteX45" fmla="*/ 145510 w 208799"/>
              <a:gd name="connsiteY45" fmla="*/ 168239 h 201404"/>
              <a:gd name="connsiteX46" fmla="*/ 145930 w 208799"/>
              <a:gd name="connsiteY46" fmla="*/ 171785 h 201404"/>
              <a:gd name="connsiteX47" fmla="*/ 145930 w 208799"/>
              <a:gd name="connsiteY47" fmla="*/ 179923 h 201404"/>
              <a:gd name="connsiteX48" fmla="*/ 145720 w 208799"/>
              <a:gd name="connsiteY48" fmla="*/ 181384 h 201404"/>
              <a:gd name="connsiteX49" fmla="*/ 114458 w 208799"/>
              <a:gd name="connsiteY49" fmla="*/ 198389 h 201404"/>
              <a:gd name="connsiteX50" fmla="*/ 34732 w 208799"/>
              <a:gd name="connsiteY50" fmla="*/ 198389 h 201404"/>
              <a:gd name="connsiteX51" fmla="*/ 4310 w 208799"/>
              <a:gd name="connsiteY51" fmla="*/ 185870 h 201404"/>
              <a:gd name="connsiteX52" fmla="*/ 114 w 208799"/>
              <a:gd name="connsiteY52" fmla="*/ 178567 h 20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8799" h="201404">
                <a:moveTo>
                  <a:pt x="157993" y="157701"/>
                </a:moveTo>
                <a:cubicBezTo>
                  <a:pt x="148972" y="140696"/>
                  <a:pt x="132397" y="131829"/>
                  <a:pt x="113724" y="124421"/>
                </a:cubicBezTo>
                <a:cubicBezTo>
                  <a:pt x="110891" y="123274"/>
                  <a:pt x="109738" y="120040"/>
                  <a:pt x="111102" y="117431"/>
                </a:cubicBezTo>
                <a:lnTo>
                  <a:pt x="111102" y="117326"/>
                </a:lnTo>
                <a:lnTo>
                  <a:pt x="111416" y="116701"/>
                </a:lnTo>
                <a:cubicBezTo>
                  <a:pt x="119704" y="105225"/>
                  <a:pt x="126942" y="90723"/>
                  <a:pt x="127991" y="72153"/>
                </a:cubicBezTo>
                <a:cubicBezTo>
                  <a:pt x="129984" y="50870"/>
                  <a:pt x="121907" y="35847"/>
                  <a:pt x="110682" y="24580"/>
                </a:cubicBezTo>
                <a:cubicBezTo>
                  <a:pt x="109108" y="23015"/>
                  <a:pt x="108689" y="20615"/>
                  <a:pt x="109738" y="18633"/>
                </a:cubicBezTo>
                <a:cubicBezTo>
                  <a:pt x="115088" y="8826"/>
                  <a:pt x="123375" y="1106"/>
                  <a:pt x="138481" y="167"/>
                </a:cubicBezTo>
                <a:cubicBezTo>
                  <a:pt x="161560" y="-876"/>
                  <a:pt x="174149" y="13730"/>
                  <a:pt x="176247" y="32509"/>
                </a:cubicBezTo>
                <a:cubicBezTo>
                  <a:pt x="179394" y="53374"/>
                  <a:pt x="172051" y="70066"/>
                  <a:pt x="163658" y="80499"/>
                </a:cubicBezTo>
                <a:cubicBezTo>
                  <a:pt x="162609" y="82586"/>
                  <a:pt x="160511" y="83629"/>
                  <a:pt x="159462" y="85716"/>
                </a:cubicBezTo>
                <a:cubicBezTo>
                  <a:pt x="158623" y="87385"/>
                  <a:pt x="158413" y="91245"/>
                  <a:pt x="159042" y="93749"/>
                </a:cubicBezTo>
                <a:cubicBezTo>
                  <a:pt x="159252" y="94792"/>
                  <a:pt x="159776" y="95627"/>
                  <a:pt x="160616" y="96357"/>
                </a:cubicBezTo>
                <a:cubicBezTo>
                  <a:pt x="163553" y="98861"/>
                  <a:pt x="169532" y="100634"/>
                  <a:pt x="173205" y="102512"/>
                </a:cubicBezTo>
                <a:cubicBezTo>
                  <a:pt x="178449" y="104599"/>
                  <a:pt x="182646" y="106685"/>
                  <a:pt x="186842" y="108772"/>
                </a:cubicBezTo>
                <a:cubicBezTo>
                  <a:pt x="195234" y="112945"/>
                  <a:pt x="204675" y="119204"/>
                  <a:pt x="207823" y="127551"/>
                </a:cubicBezTo>
                <a:cubicBezTo>
                  <a:pt x="209921" y="132768"/>
                  <a:pt x="208871" y="143200"/>
                  <a:pt x="205724" y="147373"/>
                </a:cubicBezTo>
                <a:cubicBezTo>
                  <a:pt x="198906" y="157076"/>
                  <a:pt x="179288" y="158640"/>
                  <a:pt x="163134" y="160518"/>
                </a:cubicBezTo>
                <a:cubicBezTo>
                  <a:pt x="161036" y="160623"/>
                  <a:pt x="159042" y="159579"/>
                  <a:pt x="157993" y="157701"/>
                </a:cubicBezTo>
                <a:moveTo>
                  <a:pt x="114" y="178567"/>
                </a:moveTo>
                <a:lnTo>
                  <a:pt x="114" y="171264"/>
                </a:lnTo>
                <a:cubicBezTo>
                  <a:pt x="114" y="169178"/>
                  <a:pt x="1163" y="167091"/>
                  <a:pt x="2212" y="165005"/>
                </a:cubicBezTo>
                <a:cubicBezTo>
                  <a:pt x="6303" y="156762"/>
                  <a:pt x="14591" y="151547"/>
                  <a:pt x="21829" y="146434"/>
                </a:cubicBezTo>
                <a:cubicBezTo>
                  <a:pt x="22039" y="146330"/>
                  <a:pt x="22249" y="146121"/>
                  <a:pt x="22458" y="146017"/>
                </a:cubicBezTo>
                <a:cubicBezTo>
                  <a:pt x="28648" y="142992"/>
                  <a:pt x="34837" y="139861"/>
                  <a:pt x="42075" y="136836"/>
                </a:cubicBezTo>
                <a:cubicBezTo>
                  <a:pt x="43859" y="136002"/>
                  <a:pt x="46376" y="135063"/>
                  <a:pt x="48369" y="134228"/>
                </a:cubicBezTo>
                <a:cubicBezTo>
                  <a:pt x="49104" y="133915"/>
                  <a:pt x="49733" y="133498"/>
                  <a:pt x="50153" y="132871"/>
                </a:cubicBezTo>
                <a:cubicBezTo>
                  <a:pt x="53195" y="129220"/>
                  <a:pt x="56447" y="121708"/>
                  <a:pt x="53510" y="115970"/>
                </a:cubicBezTo>
                <a:cubicBezTo>
                  <a:pt x="52461" y="113884"/>
                  <a:pt x="51412" y="112841"/>
                  <a:pt x="49419" y="110858"/>
                </a:cubicBezTo>
                <a:lnTo>
                  <a:pt x="49209" y="110650"/>
                </a:lnTo>
                <a:cubicBezTo>
                  <a:pt x="39767" y="100217"/>
                  <a:pt x="31480" y="82482"/>
                  <a:pt x="33578" y="61720"/>
                </a:cubicBezTo>
                <a:cubicBezTo>
                  <a:pt x="35676" y="40855"/>
                  <a:pt x="49314" y="26249"/>
                  <a:pt x="72392" y="26249"/>
                </a:cubicBezTo>
                <a:cubicBezTo>
                  <a:pt x="95366" y="26249"/>
                  <a:pt x="109004" y="40750"/>
                  <a:pt x="112256" y="61512"/>
                </a:cubicBezTo>
                <a:cubicBezTo>
                  <a:pt x="112256" y="61720"/>
                  <a:pt x="112256" y="61825"/>
                  <a:pt x="112360" y="62033"/>
                </a:cubicBezTo>
                <a:cubicBezTo>
                  <a:pt x="113304" y="74448"/>
                  <a:pt x="110262" y="85820"/>
                  <a:pt x="107115" y="93123"/>
                </a:cubicBezTo>
                <a:cubicBezTo>
                  <a:pt x="104073" y="100322"/>
                  <a:pt x="100926" y="105434"/>
                  <a:pt x="96835" y="110546"/>
                </a:cubicBezTo>
                <a:cubicBezTo>
                  <a:pt x="96625" y="110754"/>
                  <a:pt x="96520" y="110963"/>
                  <a:pt x="96415" y="111172"/>
                </a:cubicBezTo>
                <a:cubicBezTo>
                  <a:pt x="95366" y="112841"/>
                  <a:pt x="93687" y="113884"/>
                  <a:pt x="92639" y="115553"/>
                </a:cubicBezTo>
                <a:cubicBezTo>
                  <a:pt x="92429" y="115867"/>
                  <a:pt x="92324" y="116179"/>
                  <a:pt x="92219" y="116596"/>
                </a:cubicBezTo>
                <a:cubicBezTo>
                  <a:pt x="90435" y="122752"/>
                  <a:pt x="92429" y="130785"/>
                  <a:pt x="94527" y="133810"/>
                </a:cubicBezTo>
                <a:cubicBezTo>
                  <a:pt x="95576" y="135793"/>
                  <a:pt x="99562" y="135897"/>
                  <a:pt x="102710" y="136836"/>
                </a:cubicBezTo>
                <a:cubicBezTo>
                  <a:pt x="102919" y="136941"/>
                  <a:pt x="103024" y="136941"/>
                  <a:pt x="103234" y="137044"/>
                </a:cubicBezTo>
                <a:cubicBezTo>
                  <a:pt x="115718" y="142261"/>
                  <a:pt x="128096" y="148416"/>
                  <a:pt x="137432" y="156659"/>
                </a:cubicBezTo>
                <a:cubicBezTo>
                  <a:pt x="137537" y="156762"/>
                  <a:pt x="137642" y="156867"/>
                  <a:pt x="137747" y="156867"/>
                </a:cubicBezTo>
                <a:cubicBezTo>
                  <a:pt x="140474" y="159579"/>
                  <a:pt x="144041" y="163231"/>
                  <a:pt x="145510" y="168239"/>
                </a:cubicBezTo>
                <a:cubicBezTo>
                  <a:pt x="145824" y="169386"/>
                  <a:pt x="145930" y="170638"/>
                  <a:pt x="145930" y="171785"/>
                </a:cubicBezTo>
                <a:lnTo>
                  <a:pt x="145930" y="179923"/>
                </a:lnTo>
                <a:cubicBezTo>
                  <a:pt x="145930" y="180445"/>
                  <a:pt x="145824" y="180967"/>
                  <a:pt x="145720" y="181384"/>
                </a:cubicBezTo>
                <a:cubicBezTo>
                  <a:pt x="142153" y="192234"/>
                  <a:pt x="127781" y="195364"/>
                  <a:pt x="114458" y="198389"/>
                </a:cubicBezTo>
                <a:cubicBezTo>
                  <a:pt x="91380" y="202562"/>
                  <a:pt x="58860" y="202562"/>
                  <a:pt x="34732" y="198389"/>
                </a:cubicBezTo>
                <a:cubicBezTo>
                  <a:pt x="23193" y="196303"/>
                  <a:pt x="10604" y="193173"/>
                  <a:pt x="4310" y="185870"/>
                </a:cubicBezTo>
                <a:cubicBezTo>
                  <a:pt x="2212" y="184827"/>
                  <a:pt x="1163" y="182740"/>
                  <a:pt x="114" y="178567"/>
                </a:cubicBezTo>
              </a:path>
            </a:pathLst>
          </a:custGeom>
          <a:gradFill>
            <a:gsLst>
              <a:gs pos="0">
                <a:srgbClr val="FFFFFF"/>
              </a:gs>
              <a:gs pos="65000">
                <a:srgbClr val="FFFFFF">
                  <a:alpha val="60000"/>
                </a:srgbClr>
              </a:gs>
            </a:gsLst>
            <a:lin ang="4800001" scaled="1"/>
          </a:gradFill>
          <a:ln w="7147" cap="flat">
            <a:noFill/>
            <a:prstDash val="solid"/>
            <a:miter/>
          </a:ln>
        </p:spPr>
        <p:txBody>
          <a:bodyPr rtlCol="0" anchor="ctr"/>
          <a:lstStyle/>
          <a:p>
            <a:endParaRPr lang="zh-CN" altLang="en-US" sz="1515"/>
          </a:p>
        </p:txBody>
      </p:sp>
      <p:sp>
        <p:nvSpPr>
          <p:cNvPr id="64" name="图片 48" descr="343435383036303b343532343134393bcdb7c4d4b7e7b1a9"/>
          <p:cNvSpPr/>
          <p:nvPr>
            <p:custDataLst>
              <p:tags r:id="rId40"/>
            </p:custDataLst>
          </p:nvPr>
        </p:nvSpPr>
        <p:spPr>
          <a:xfrm>
            <a:off x="5737166" y="2746292"/>
            <a:ext cx="150383" cy="175625"/>
          </a:xfrm>
          <a:custGeom>
            <a:avLst/>
            <a:gdLst>
              <a:gd name="connsiteX0" fmla="*/ 99108 w 178789"/>
              <a:gd name="connsiteY0" fmla="*/ 114 h 208799"/>
              <a:gd name="connsiteX1" fmla="*/ 20322 w 178789"/>
              <a:gd name="connsiteY1" fmla="*/ 67244 h 208799"/>
              <a:gd name="connsiteX2" fmla="*/ 1221 w 178789"/>
              <a:gd name="connsiteY2" fmla="*/ 100942 h 208799"/>
              <a:gd name="connsiteX3" fmla="*/ 8527 w 178789"/>
              <a:gd name="connsiteY3" fmla="*/ 113482 h 208799"/>
              <a:gd name="connsiteX4" fmla="*/ 21415 w 178789"/>
              <a:gd name="connsiteY4" fmla="*/ 113482 h 208799"/>
              <a:gd name="connsiteX5" fmla="*/ 21415 w 178789"/>
              <a:gd name="connsiteY5" fmla="*/ 155365 h 208799"/>
              <a:gd name="connsiteX6" fmla="*/ 43978 w 178789"/>
              <a:gd name="connsiteY6" fmla="*/ 173149 h 208799"/>
              <a:gd name="connsiteX7" fmla="*/ 58430 w 178789"/>
              <a:gd name="connsiteY7" fmla="*/ 171152 h 208799"/>
              <a:gd name="connsiteX8" fmla="*/ 58430 w 178789"/>
              <a:gd name="connsiteY8" fmla="*/ 195423 h 208799"/>
              <a:gd name="connsiteX9" fmla="*/ 71922 w 178789"/>
              <a:gd name="connsiteY9" fmla="*/ 208914 h 208799"/>
              <a:gd name="connsiteX10" fmla="*/ 115774 w 178789"/>
              <a:gd name="connsiteY10" fmla="*/ 208914 h 208799"/>
              <a:gd name="connsiteX11" fmla="*/ 129268 w 178789"/>
              <a:gd name="connsiteY11" fmla="*/ 195423 h 208799"/>
              <a:gd name="connsiteX12" fmla="*/ 129268 w 178789"/>
              <a:gd name="connsiteY12" fmla="*/ 153752 h 208799"/>
              <a:gd name="connsiteX13" fmla="*/ 178906 w 178789"/>
              <a:gd name="connsiteY13" fmla="*/ 79891 h 208799"/>
              <a:gd name="connsiteX14" fmla="*/ 99108 w 178789"/>
              <a:gd name="connsiteY14" fmla="*/ 114 h 208799"/>
              <a:gd name="connsiteX15" fmla="*/ 128084 w 178789"/>
              <a:gd name="connsiteY15" fmla="*/ 71996 h 208799"/>
              <a:gd name="connsiteX16" fmla="*/ 84582 w 178789"/>
              <a:gd name="connsiteY16" fmla="*/ 117721 h 208799"/>
              <a:gd name="connsiteX17" fmla="*/ 78800 w 178789"/>
              <a:gd name="connsiteY17" fmla="*/ 114907 h 208799"/>
              <a:gd name="connsiteX18" fmla="*/ 83382 w 178789"/>
              <a:gd name="connsiteY18" fmla="*/ 83600 h 208799"/>
              <a:gd name="connsiteX19" fmla="*/ 63492 w 178789"/>
              <a:gd name="connsiteY19" fmla="*/ 83600 h 208799"/>
              <a:gd name="connsiteX20" fmla="*/ 61047 w 178789"/>
              <a:gd name="connsiteY20" fmla="*/ 77904 h 208799"/>
              <a:gd name="connsiteX21" fmla="*/ 104552 w 178789"/>
              <a:gd name="connsiteY21" fmla="*/ 32180 h 208799"/>
              <a:gd name="connsiteX22" fmla="*/ 110334 w 178789"/>
              <a:gd name="connsiteY22" fmla="*/ 34993 h 208799"/>
              <a:gd name="connsiteX23" fmla="*/ 105752 w 178789"/>
              <a:gd name="connsiteY23" fmla="*/ 66300 h 208799"/>
              <a:gd name="connsiteX24" fmla="*/ 125641 w 178789"/>
              <a:gd name="connsiteY24" fmla="*/ 66300 h 208799"/>
              <a:gd name="connsiteX25" fmla="*/ 128084 w 178789"/>
              <a:gd name="connsiteY25" fmla="*/ 71996 h 20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789" h="208799">
                <a:moveTo>
                  <a:pt x="99108" y="114"/>
                </a:moveTo>
                <a:cubicBezTo>
                  <a:pt x="59343" y="114"/>
                  <a:pt x="26383" y="29195"/>
                  <a:pt x="20322" y="67244"/>
                </a:cubicBezTo>
                <a:lnTo>
                  <a:pt x="1221" y="100942"/>
                </a:lnTo>
                <a:cubicBezTo>
                  <a:pt x="-1954" y="106540"/>
                  <a:pt x="2091" y="113482"/>
                  <a:pt x="8527" y="113482"/>
                </a:cubicBezTo>
                <a:lnTo>
                  <a:pt x="21415" y="113482"/>
                </a:lnTo>
                <a:lnTo>
                  <a:pt x="21415" y="155365"/>
                </a:lnTo>
                <a:cubicBezTo>
                  <a:pt x="21415" y="167193"/>
                  <a:pt x="32475" y="175910"/>
                  <a:pt x="43978" y="173149"/>
                </a:cubicBezTo>
                <a:lnTo>
                  <a:pt x="58430" y="171152"/>
                </a:lnTo>
                <a:lnTo>
                  <a:pt x="58430" y="195423"/>
                </a:lnTo>
                <a:cubicBezTo>
                  <a:pt x="58430" y="202874"/>
                  <a:pt x="64471" y="208914"/>
                  <a:pt x="71922" y="208914"/>
                </a:cubicBezTo>
                <a:lnTo>
                  <a:pt x="115774" y="208914"/>
                </a:lnTo>
                <a:cubicBezTo>
                  <a:pt x="123227" y="208914"/>
                  <a:pt x="129268" y="202874"/>
                  <a:pt x="129268" y="195423"/>
                </a:cubicBezTo>
                <a:lnTo>
                  <a:pt x="129268" y="153752"/>
                </a:lnTo>
                <a:cubicBezTo>
                  <a:pt x="158384" y="141858"/>
                  <a:pt x="178906" y="113275"/>
                  <a:pt x="178906" y="79891"/>
                </a:cubicBezTo>
                <a:cubicBezTo>
                  <a:pt x="178903" y="35828"/>
                  <a:pt x="143176" y="114"/>
                  <a:pt x="99108" y="114"/>
                </a:cubicBezTo>
                <a:moveTo>
                  <a:pt x="128084" y="71996"/>
                </a:moveTo>
                <a:lnTo>
                  <a:pt x="84582" y="117721"/>
                </a:lnTo>
                <a:cubicBezTo>
                  <a:pt x="82315" y="120105"/>
                  <a:pt x="78325" y="118162"/>
                  <a:pt x="78800" y="114907"/>
                </a:cubicBezTo>
                <a:lnTo>
                  <a:pt x="83382" y="83600"/>
                </a:lnTo>
                <a:lnTo>
                  <a:pt x="63492" y="83600"/>
                </a:lnTo>
                <a:cubicBezTo>
                  <a:pt x="60527" y="83600"/>
                  <a:pt x="59006" y="80053"/>
                  <a:pt x="61047" y="77904"/>
                </a:cubicBezTo>
                <a:lnTo>
                  <a:pt x="104552" y="32180"/>
                </a:lnTo>
                <a:cubicBezTo>
                  <a:pt x="106819" y="29796"/>
                  <a:pt x="110809" y="31738"/>
                  <a:pt x="110334" y="34993"/>
                </a:cubicBezTo>
                <a:lnTo>
                  <a:pt x="105752" y="66300"/>
                </a:lnTo>
                <a:lnTo>
                  <a:pt x="125641" y="66300"/>
                </a:lnTo>
                <a:cubicBezTo>
                  <a:pt x="128603" y="66300"/>
                  <a:pt x="130128" y="69847"/>
                  <a:pt x="128084" y="71996"/>
                </a:cubicBezTo>
              </a:path>
            </a:pathLst>
          </a:custGeom>
          <a:gradFill>
            <a:gsLst>
              <a:gs pos="0">
                <a:srgbClr val="FFFFFF"/>
              </a:gs>
              <a:gs pos="65000">
                <a:srgbClr val="FFFFFF">
                  <a:alpha val="60000"/>
                </a:srgbClr>
              </a:gs>
            </a:gsLst>
            <a:lin ang="4800001" scaled="1"/>
          </a:gradFill>
          <a:ln w="7148" cap="flat">
            <a:noFill/>
            <a:prstDash val="solid"/>
            <a:miter/>
          </a:ln>
        </p:spPr>
        <p:txBody>
          <a:bodyPr rtlCol="0" anchor="ctr"/>
          <a:lstStyle/>
          <a:p>
            <a:endParaRPr lang="zh-CN" altLang="en-US" sz="1515"/>
          </a:p>
        </p:txBody>
      </p:sp>
      <p:sp>
        <p:nvSpPr>
          <p:cNvPr id="79" name="平行四边形 78"/>
          <p:cNvSpPr>
            <a:spLocks noChangeAspect="1"/>
          </p:cNvSpPr>
          <p:nvPr>
            <p:custDataLst>
              <p:tags r:id="rId41"/>
            </p:custDataLst>
          </p:nvPr>
        </p:nvSpPr>
        <p:spPr>
          <a:xfrm rot="5400000" flipH="1" flipV="1">
            <a:off x="3688005" y="4455362"/>
            <a:ext cx="210836" cy="246792"/>
          </a:xfrm>
          <a:prstGeom prst="parallelogram">
            <a:avLst>
              <a:gd name="adj" fmla="val 47404"/>
            </a:avLst>
          </a:prstGeom>
          <a:solidFill>
            <a:srgbClr val="222A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80" name="直接连接符 79"/>
          <p:cNvCxnSpPr/>
          <p:nvPr>
            <p:custDataLst>
              <p:tags r:id="rId42"/>
            </p:custDataLst>
          </p:nvPr>
        </p:nvCxnSpPr>
        <p:spPr>
          <a:xfrm>
            <a:off x="5084214" y="4465718"/>
            <a:ext cx="468000"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81" name="椭圆 80"/>
          <p:cNvSpPr/>
          <p:nvPr>
            <p:custDataLst>
              <p:tags r:id="rId43"/>
            </p:custDataLst>
          </p:nvPr>
        </p:nvSpPr>
        <p:spPr>
          <a:xfrm>
            <a:off x="5649945" y="4308629"/>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82" name="标题"/>
          <p:cNvSpPr>
            <a:spLocks noChangeAspect="1"/>
          </p:cNvSpPr>
          <p:nvPr>
            <p:custDataLst>
              <p:tags r:id="rId44"/>
            </p:custDataLst>
          </p:nvPr>
        </p:nvSpPr>
        <p:spPr>
          <a:xfrm>
            <a:off x="3670377" y="4341121"/>
            <a:ext cx="1317858" cy="239437"/>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（七）</a:t>
            </a:r>
            <a:endParaRPr lang="zh-CN" altLang="en-US" b="1">
              <a:solidFill>
                <a:schemeClr val="lt1">
                  <a:lumMod val="100000"/>
                </a:schemeClr>
              </a:solidFill>
              <a:uFillTx/>
              <a:latin typeface="+mn-ea"/>
              <a:cs typeface="+mn-ea"/>
              <a:sym typeface="+mn-ea"/>
            </a:endParaRPr>
          </a:p>
        </p:txBody>
      </p:sp>
      <p:sp>
        <p:nvSpPr>
          <p:cNvPr id="83" name="图形 19" descr="343439383331313b343532303032323bb2fac6b7d5b9cabe"/>
          <p:cNvSpPr/>
          <p:nvPr>
            <p:custDataLst>
              <p:tags r:id="rId45"/>
            </p:custDataLst>
          </p:nvPr>
        </p:nvSpPr>
        <p:spPr>
          <a:xfrm>
            <a:off x="5719914" y="4393019"/>
            <a:ext cx="186990" cy="157915"/>
          </a:xfrm>
          <a:custGeom>
            <a:avLst/>
            <a:gdLst>
              <a:gd name="connsiteX0" fmla="*/ 33998 w 222310"/>
              <a:gd name="connsiteY0" fmla="*/ 116856 h 187743"/>
              <a:gd name="connsiteX1" fmla="*/ 33998 w 222310"/>
              <a:gd name="connsiteY1" fmla="*/ 151012 h 187743"/>
              <a:gd name="connsiteX2" fmla="*/ 39255 w 222310"/>
              <a:gd name="connsiteY2" fmla="*/ 159004 h 187743"/>
              <a:gd name="connsiteX3" fmla="*/ 108478 w 222310"/>
              <a:gd name="connsiteY3" fmla="*/ 187261 h 187743"/>
              <a:gd name="connsiteX4" fmla="*/ 114646 w 222310"/>
              <a:gd name="connsiteY4" fmla="*/ 187232 h 187743"/>
              <a:gd name="connsiteX5" fmla="*/ 184216 w 222310"/>
              <a:gd name="connsiteY5" fmla="*/ 158062 h 187743"/>
              <a:gd name="connsiteX6" fmla="*/ 189402 w 222310"/>
              <a:gd name="connsiteY6" fmla="*/ 150100 h 187743"/>
              <a:gd name="connsiteX7" fmla="*/ 189402 w 222310"/>
              <a:gd name="connsiteY7" fmla="*/ 115645 h 187743"/>
              <a:gd name="connsiteX8" fmla="*/ 217362 w 222310"/>
              <a:gd name="connsiteY8" fmla="*/ 103370 h 187743"/>
              <a:gd name="connsiteX9" fmla="*/ 221762 w 222310"/>
              <a:gd name="connsiteY9" fmla="*/ 92105 h 187743"/>
              <a:gd name="connsiteX10" fmla="*/ 220058 w 222310"/>
              <a:gd name="connsiteY10" fmla="*/ 89458 h 187743"/>
              <a:gd name="connsiteX11" fmla="*/ 189152 w 222310"/>
              <a:gd name="connsiteY11" fmla="*/ 56726 h 187743"/>
              <a:gd name="connsiteX12" fmla="*/ 217402 w 222310"/>
              <a:gd name="connsiteY12" fmla="*/ 28568 h 187743"/>
              <a:gd name="connsiteX13" fmla="*/ 217620 w 222310"/>
              <a:gd name="connsiteY13" fmla="*/ 16421 h 187743"/>
              <a:gd name="connsiteX14" fmla="*/ 213433 w 222310"/>
              <a:gd name="connsiteY14" fmla="*/ 13993 h 187743"/>
              <a:gd name="connsiteX15" fmla="*/ 154200 w 222310"/>
              <a:gd name="connsiteY15" fmla="*/ 440 h 187743"/>
              <a:gd name="connsiteX16" fmla="*/ 147127 w 222310"/>
              <a:gd name="connsiteY16" fmla="*/ 2197 h 187743"/>
              <a:gd name="connsiteX17" fmla="*/ 113957 w 222310"/>
              <a:gd name="connsiteY17" fmla="*/ 30457 h 187743"/>
              <a:gd name="connsiteX18" fmla="*/ 77757 w 222310"/>
              <a:gd name="connsiteY18" fmla="*/ 1879 h 187743"/>
              <a:gd name="connsiteX19" fmla="*/ 71126 w 222310"/>
              <a:gd name="connsiteY19" fmla="*/ 276 h 187743"/>
              <a:gd name="connsiteX20" fmla="*/ 9968 w 222310"/>
              <a:gd name="connsiteY20" fmla="*/ 12635 h 187743"/>
              <a:gd name="connsiteX21" fmla="*/ 3409 w 222310"/>
              <a:gd name="connsiteY21" fmla="*/ 22714 h 187743"/>
              <a:gd name="connsiteX22" fmla="*/ 5706 w 222310"/>
              <a:gd name="connsiteY22" fmla="*/ 27160 h 187743"/>
              <a:gd name="connsiteX23" fmla="*/ 34701 w 222310"/>
              <a:gd name="connsiteY23" fmla="*/ 56969 h 187743"/>
              <a:gd name="connsiteX24" fmla="*/ 39918 w 222310"/>
              <a:gd name="connsiteY24" fmla="*/ 56969 h 187743"/>
              <a:gd name="connsiteX25" fmla="*/ 111568 w 222310"/>
              <a:gd name="connsiteY25" fmla="*/ 33172 h 187743"/>
              <a:gd name="connsiteX26" fmla="*/ 183467 w 222310"/>
              <a:gd name="connsiteY26" fmla="*/ 56969 h 187743"/>
              <a:gd name="connsiteX27" fmla="*/ 115847 w 222310"/>
              <a:gd name="connsiteY27" fmla="*/ 87406 h 187743"/>
              <a:gd name="connsiteX28" fmla="*/ 39918 w 222310"/>
              <a:gd name="connsiteY28" fmla="*/ 56969 h 187743"/>
              <a:gd name="connsiteX29" fmla="*/ 34564 w 222310"/>
              <a:gd name="connsiteY29" fmla="*/ 56969 h 187743"/>
              <a:gd name="connsiteX30" fmla="*/ 2570 w 222310"/>
              <a:gd name="connsiteY30" fmla="*/ 89797 h 187743"/>
              <a:gd name="connsiteX31" fmla="*/ 2522 w 222310"/>
              <a:gd name="connsiteY31" fmla="*/ 101946 h 187743"/>
              <a:gd name="connsiteX32" fmla="*/ 5089 w 222310"/>
              <a:gd name="connsiteY32" fmla="*/ 103767 h 187743"/>
              <a:gd name="connsiteX33" fmla="*/ 33998 w 222310"/>
              <a:gd name="connsiteY33" fmla="*/ 116856 h 18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2310" h="187743">
                <a:moveTo>
                  <a:pt x="33998" y="116856"/>
                </a:moveTo>
                <a:lnTo>
                  <a:pt x="33998" y="151012"/>
                </a:lnTo>
                <a:cubicBezTo>
                  <a:pt x="33998" y="154540"/>
                  <a:pt x="36083" y="157709"/>
                  <a:pt x="39255" y="159004"/>
                </a:cubicBezTo>
                <a:lnTo>
                  <a:pt x="108478" y="187261"/>
                </a:lnTo>
                <a:cubicBezTo>
                  <a:pt x="110461" y="188070"/>
                  <a:pt x="112670" y="188060"/>
                  <a:pt x="114646" y="187232"/>
                </a:cubicBezTo>
                <a:lnTo>
                  <a:pt x="184216" y="158062"/>
                </a:lnTo>
                <a:cubicBezTo>
                  <a:pt x="187351" y="156748"/>
                  <a:pt x="189402" y="153598"/>
                  <a:pt x="189402" y="150100"/>
                </a:cubicBezTo>
                <a:lnTo>
                  <a:pt x="189402" y="115645"/>
                </a:lnTo>
                <a:lnTo>
                  <a:pt x="217362" y="103370"/>
                </a:lnTo>
                <a:cubicBezTo>
                  <a:pt x="221584" y="101516"/>
                  <a:pt x="223554" y="96473"/>
                  <a:pt x="221762" y="92105"/>
                </a:cubicBezTo>
                <a:cubicBezTo>
                  <a:pt x="221358" y="91120"/>
                  <a:pt x="220780" y="90223"/>
                  <a:pt x="220058" y="89458"/>
                </a:cubicBezTo>
                <a:lnTo>
                  <a:pt x="189152" y="56726"/>
                </a:lnTo>
                <a:lnTo>
                  <a:pt x="217402" y="28568"/>
                </a:lnTo>
                <a:cubicBezTo>
                  <a:pt x="220704" y="25276"/>
                  <a:pt x="220802" y="19837"/>
                  <a:pt x="217620" y="16421"/>
                </a:cubicBezTo>
                <a:cubicBezTo>
                  <a:pt x="216486" y="15203"/>
                  <a:pt x="215030" y="14358"/>
                  <a:pt x="213433" y="13993"/>
                </a:cubicBezTo>
                <a:lnTo>
                  <a:pt x="154200" y="440"/>
                </a:lnTo>
                <a:cubicBezTo>
                  <a:pt x="151707" y="-130"/>
                  <a:pt x="149099" y="517"/>
                  <a:pt x="147127" y="2197"/>
                </a:cubicBezTo>
                <a:lnTo>
                  <a:pt x="113957" y="30457"/>
                </a:lnTo>
                <a:lnTo>
                  <a:pt x="77757" y="1879"/>
                </a:lnTo>
                <a:cubicBezTo>
                  <a:pt x="75870" y="389"/>
                  <a:pt x="73456" y="-194"/>
                  <a:pt x="71126" y="276"/>
                </a:cubicBezTo>
                <a:lnTo>
                  <a:pt x="9968" y="12635"/>
                </a:lnTo>
                <a:cubicBezTo>
                  <a:pt x="5467" y="13544"/>
                  <a:pt x="2530" y="18057"/>
                  <a:pt x="3409" y="22714"/>
                </a:cubicBezTo>
                <a:cubicBezTo>
                  <a:pt x="3728" y="24400"/>
                  <a:pt x="4528" y="25949"/>
                  <a:pt x="5706" y="27160"/>
                </a:cubicBezTo>
                <a:lnTo>
                  <a:pt x="34701" y="56969"/>
                </a:lnTo>
                <a:lnTo>
                  <a:pt x="39918" y="56969"/>
                </a:lnTo>
                <a:lnTo>
                  <a:pt x="111568" y="33172"/>
                </a:lnTo>
                <a:lnTo>
                  <a:pt x="183467" y="56969"/>
                </a:lnTo>
                <a:lnTo>
                  <a:pt x="115847" y="87406"/>
                </a:lnTo>
                <a:lnTo>
                  <a:pt x="39918" y="56969"/>
                </a:lnTo>
                <a:lnTo>
                  <a:pt x="34564" y="56969"/>
                </a:lnTo>
                <a:lnTo>
                  <a:pt x="2570" y="89797"/>
                </a:lnTo>
                <a:cubicBezTo>
                  <a:pt x="-686" y="93138"/>
                  <a:pt x="-708" y="98578"/>
                  <a:pt x="2522" y="101946"/>
                </a:cubicBezTo>
                <a:cubicBezTo>
                  <a:pt x="3259" y="102715"/>
                  <a:pt x="4130" y="103333"/>
                  <a:pt x="5089" y="103767"/>
                </a:cubicBezTo>
                <a:lnTo>
                  <a:pt x="33998" y="116856"/>
                </a:lnTo>
                <a:close/>
              </a:path>
            </a:pathLst>
          </a:custGeom>
          <a:gradFill>
            <a:gsLst>
              <a:gs pos="0">
                <a:srgbClr val="FFFFFF"/>
              </a:gs>
              <a:gs pos="65000">
                <a:srgbClr val="FFFFFF">
                  <a:alpha val="60000"/>
                </a:srgbClr>
              </a:gs>
            </a:gsLst>
            <a:lin ang="5400000" scaled="1"/>
          </a:gradFill>
          <a:ln w="8186" cap="flat">
            <a:noFill/>
            <a:prstDash val="solid"/>
            <a:miter/>
          </a:ln>
        </p:spPr>
        <p:txBody>
          <a:bodyPr rtlCol="0" anchor="ctr"/>
          <a:lstStyle/>
          <a:p>
            <a:endParaRPr lang="zh-CN" altLang="en-US" sz="1515"/>
          </a:p>
        </p:txBody>
      </p:sp>
      <p:sp>
        <p:nvSpPr>
          <p:cNvPr id="84" name="矩形 83"/>
          <p:cNvSpPr/>
          <p:nvPr>
            <p:custDataLst>
              <p:tags r:id="rId46"/>
            </p:custDataLst>
          </p:nvPr>
        </p:nvSpPr>
        <p:spPr>
          <a:xfrm>
            <a:off x="6108065" y="4004945"/>
            <a:ext cx="2578100" cy="894715"/>
          </a:xfrm>
          <a:prstGeom prst="rect">
            <a:avLst/>
          </a:prstGeom>
          <a:noFill/>
        </p:spPr>
        <p:txBody>
          <a:bodyPr wrap="square" lIns="0" tIns="0" rIns="0" bIns="0" rtlCol="0" anchor="ctr" anchorCtr="0">
            <a:noAutofit/>
          </a:bodyPr>
          <a:p>
            <a:pPr algn="just">
              <a:lnSpc>
                <a:spcPct val="130000"/>
              </a:lnSpc>
              <a:spcBef>
                <a:spcPct val="0"/>
              </a:spcBef>
              <a:spcAft>
                <a:spcPct val="0"/>
              </a:spcAft>
            </a:pPr>
            <a:r>
              <a:rPr lang="zh-CN" altLang="en-US" sz="1800" dirty="0">
                <a:solidFill>
                  <a:schemeClr val="tx1">
                    <a:lumMod val="85000"/>
                    <a:lumOff val="15000"/>
                  </a:schemeClr>
                </a:solidFill>
                <a:latin typeface="+mn-ea"/>
                <a:cs typeface="+mn-ea"/>
              </a:rPr>
              <a:t>写明自己的联系方式</a:t>
            </a:r>
            <a:endParaRPr lang="zh-CN" altLang="en-US" sz="1800" dirty="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anim calcmode="lin" valueType="num">
                                      <p:cBhvr>
                                        <p:cTn id="22" dur="500" fill="hold"/>
                                        <p:tgtEl>
                                          <p:spTgt spid="3"/>
                                        </p:tgtEl>
                                        <p:attrNameLst>
                                          <p:attrName>ppt_x</p:attrName>
                                        </p:attrNameLst>
                                      </p:cBhvr>
                                      <p:tavLst>
                                        <p:tav tm="0">
                                          <p:val>
                                            <p:fltVal val="0.5"/>
                                          </p:val>
                                        </p:tav>
                                        <p:tav tm="100000">
                                          <p:val>
                                            <p:strVal val="#ppt_x"/>
                                          </p:val>
                                        </p:tav>
                                      </p:tavLst>
                                    </p:anim>
                                    <p:anim calcmode="lin" valueType="num">
                                      <p:cBhvr>
                                        <p:cTn id="23" dur="500" fill="hold"/>
                                        <p:tgtEl>
                                          <p:spTgt spid="3"/>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二、书写规范</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38375"/>
            <a:ext cx="6943090" cy="2032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第一，对招聘单位名称的准确称呼，这可以立刻拉近求职者与招聘单位的距离，使招聘单位感受到求职者的诚意。</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第二，说出自己的姓名，当然一开始就要自报姓名，避免让看信的人总在想：“你到底是谁？”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第三，说明自己获取招聘信息的渠道，比如说“我在 ×× 人才网站上看到贵公司刊登的招聘广告……”等。</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二、书写规范</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38375"/>
            <a:ext cx="6943090" cy="2032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第四，说明自己要应聘的职位，以便于让招聘单位有的放矢地关注求职者适合的那个职位的特征。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第五，陈述自己的大致情况，显然这是不可缺少的，但无需太啰唆。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第六，明确自己有能力、有兴趣、有信心胜任，若要别人肯定，首先就要肯定自己，而且是丝毫不加掩饰地明确肯定自己。</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二、书写规范</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456055" y="2238375"/>
            <a:ext cx="6424930" cy="208851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第七，恰当地赞美招聘单位，最好能根据一些具体情况来进行赞美，如了解的情况太少，就可以说：“我认为贵公司十分重视人才。”</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第八，诚恳表明希望获得面试的机会，写求职信的唯一目的就是获得面试的机第会，主动说出要求获得面试的机会，总比不说要好。</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184910" y="2065655"/>
            <a:ext cx="6906895" cy="24815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二、书写规范</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293495" y="2248535"/>
            <a:ext cx="6752590" cy="2032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第九，信的结尾要表明“希望能为贵公司效力”，体现出自己为该公司服务的强烈愿望。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第十，落款、日期是必需的。</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第十一，写明联系电话，确保自己的联系电话通畅。</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第十二，最后需要注意的是，以上所有内容必须在一页纸内写完。</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自荐信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3580" y="762000"/>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拓展</a:t>
            </a:r>
            <a:r>
              <a:rPr lang="en-US" altLang="zh-CN" sz="3200" b="1">
                <a:solidFill>
                  <a:srgbClr val="1B4367"/>
                </a:solidFill>
                <a:latin typeface="微软雅黑" panose="020B0503020204020204" pitchFamily="34" charset="-122"/>
                <a:ea typeface="微软雅黑" panose="020B0503020204020204" pitchFamily="34" charset="-122"/>
              </a:rPr>
              <a:t>——</a:t>
            </a:r>
            <a:r>
              <a:rPr lang="zh-CN" altLang="en-US" sz="3200" b="1">
                <a:solidFill>
                  <a:srgbClr val="1B4367"/>
                </a:solidFill>
                <a:latin typeface="微软雅黑" panose="020B0503020204020204" pitchFamily="34" charset="-122"/>
                <a:ea typeface="微软雅黑" panose="020B0503020204020204" pitchFamily="34" charset="-122"/>
              </a:rPr>
              <a:t>自荐技巧</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p:nvPr/>
        </p:nvSpPr>
        <p:spPr>
          <a:xfrm>
            <a:off x="1215390" y="1626870"/>
            <a:ext cx="4575810" cy="437515"/>
          </a:xfrm>
          <a:prstGeom prst="rect">
            <a:avLst/>
          </a:prstGeom>
        </p:spPr>
        <p:txBody>
          <a:bodyPr wrap="square">
            <a:spAutoFit/>
          </a:bodyPr>
          <a:p>
            <a:pPr>
              <a:lnSpc>
                <a:spcPct val="125000"/>
              </a:lnSpc>
            </a:pPr>
            <a:r>
              <a:rPr lang="zh-CN" altLang="zh-CN" sz="1800" dirty="0" smtClean="0">
                <a:solidFill>
                  <a:srgbClr val="1B4367"/>
                </a:solidFill>
              </a:rPr>
              <a:t>自荐只是手段而不是目的</a:t>
            </a:r>
            <a:endParaRPr lang="zh-CN" altLang="zh-CN" sz="1800" dirty="0" smtClean="0">
              <a:solidFill>
                <a:srgbClr val="1B4367"/>
              </a:solidFill>
            </a:endParaRPr>
          </a:p>
        </p:txBody>
      </p:sp>
      <p:sp>
        <p:nvSpPr>
          <p:cNvPr id="19" name="矩形 18"/>
          <p:cNvSpPr/>
          <p:nvPr/>
        </p:nvSpPr>
        <p:spPr>
          <a:xfrm>
            <a:off x="1215390" y="2272665"/>
            <a:ext cx="5088255" cy="437515"/>
          </a:xfrm>
          <a:prstGeom prst="rect">
            <a:avLst/>
          </a:prstGeom>
        </p:spPr>
        <p:txBody>
          <a:bodyPr wrap="square">
            <a:spAutoFit/>
          </a:bodyPr>
          <a:p>
            <a:pPr>
              <a:lnSpc>
                <a:spcPct val="125000"/>
              </a:lnSpc>
            </a:pPr>
            <a:r>
              <a:rPr lang="zh-CN" altLang="zh-CN" sz="1800" dirty="0" smtClean="0">
                <a:solidFill>
                  <a:srgbClr val="1B4367"/>
                </a:solidFill>
              </a:rPr>
              <a:t>自荐要有自信心、主动性和勇气</a:t>
            </a:r>
            <a:endParaRPr lang="zh-CN" altLang="zh-CN" sz="2400" b="1" dirty="0" smtClean="0">
              <a:solidFill>
                <a:schemeClr val="accent1"/>
              </a:solidFill>
            </a:endParaRPr>
          </a:p>
        </p:txBody>
      </p:sp>
      <p:sp>
        <p:nvSpPr>
          <p:cNvPr id="22" name="矩形 21"/>
          <p:cNvSpPr/>
          <p:nvPr/>
        </p:nvSpPr>
        <p:spPr>
          <a:xfrm>
            <a:off x="1215390" y="2918460"/>
            <a:ext cx="4634865" cy="437515"/>
          </a:xfrm>
          <a:prstGeom prst="rect">
            <a:avLst/>
          </a:prstGeom>
        </p:spPr>
        <p:txBody>
          <a:bodyPr wrap="square">
            <a:spAutoFit/>
          </a:bodyPr>
          <a:p>
            <a:pPr>
              <a:lnSpc>
                <a:spcPct val="125000"/>
              </a:lnSpc>
            </a:pPr>
            <a:r>
              <a:rPr lang="zh-CN" altLang="zh-CN" sz="1800" dirty="0" smtClean="0">
                <a:solidFill>
                  <a:srgbClr val="1B4367"/>
                </a:solidFill>
              </a:rPr>
              <a:t>自荐要诚恳、谦虚、有礼貌</a:t>
            </a:r>
            <a:endParaRPr lang="zh-CN" altLang="zh-CN" sz="2400" b="1" dirty="0" smtClean="0">
              <a:solidFill>
                <a:schemeClr val="accent1"/>
              </a:solidFill>
            </a:endParaRPr>
          </a:p>
        </p:txBody>
      </p:sp>
      <p:sp>
        <p:nvSpPr>
          <p:cNvPr id="25" name="矩形 24"/>
          <p:cNvSpPr/>
          <p:nvPr/>
        </p:nvSpPr>
        <p:spPr>
          <a:xfrm>
            <a:off x="1215390" y="3564255"/>
            <a:ext cx="4759960" cy="437515"/>
          </a:xfrm>
          <a:prstGeom prst="rect">
            <a:avLst/>
          </a:prstGeom>
        </p:spPr>
        <p:txBody>
          <a:bodyPr wrap="square">
            <a:spAutoFit/>
          </a:bodyPr>
          <a:p>
            <a:pPr>
              <a:lnSpc>
                <a:spcPct val="125000"/>
              </a:lnSpc>
            </a:pPr>
            <a:r>
              <a:rPr lang="zh-CN" altLang="zh-CN" sz="1800" dirty="0" smtClean="0">
                <a:solidFill>
                  <a:srgbClr val="1B4367"/>
                </a:solidFill>
              </a:rPr>
              <a:t>自荐要注意对方的需要和感受</a:t>
            </a:r>
            <a:endParaRPr lang="zh-CN" altLang="zh-CN" sz="1800" dirty="0" smtClean="0">
              <a:solidFill>
                <a:srgbClr val="1B4367"/>
              </a:solidFill>
            </a:endParaRPr>
          </a:p>
        </p:txBody>
      </p:sp>
      <p:sp>
        <p:nvSpPr>
          <p:cNvPr id="28" name="矩形 27"/>
          <p:cNvSpPr/>
          <p:nvPr/>
        </p:nvSpPr>
        <p:spPr>
          <a:xfrm>
            <a:off x="1215390" y="4210050"/>
            <a:ext cx="3771900" cy="437515"/>
          </a:xfrm>
          <a:prstGeom prst="rect">
            <a:avLst/>
          </a:prstGeom>
        </p:spPr>
        <p:txBody>
          <a:bodyPr wrap="square">
            <a:spAutoFit/>
          </a:bodyPr>
          <a:p>
            <a:pPr>
              <a:lnSpc>
                <a:spcPct val="125000"/>
              </a:lnSpc>
            </a:pPr>
            <a:r>
              <a:rPr lang="zh-CN" altLang="zh-CN" sz="1800" dirty="0" smtClean="0">
                <a:solidFill>
                  <a:srgbClr val="1B4367"/>
                </a:solidFill>
              </a:rPr>
              <a:t>自荐要善于展示自己</a:t>
            </a:r>
            <a:endParaRPr lang="zh-CN" altLang="zh-CN" sz="2400" b="1" dirty="0" smtClean="0">
              <a:solidFill>
                <a:schemeClr val="accent1"/>
              </a:solidFill>
            </a:endParaRPr>
          </a:p>
        </p:txBody>
      </p:sp>
      <p:sp>
        <p:nvSpPr>
          <p:cNvPr id="23" name="businessman_232529"/>
          <p:cNvSpPr>
            <a:spLocks noChangeAspect="1"/>
          </p:cNvSpPr>
          <p:nvPr/>
        </p:nvSpPr>
        <p:spPr bwMode="auto">
          <a:xfrm>
            <a:off x="818515" y="170053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10" name="矩形 9"/>
          <p:cNvSpPr/>
          <p:nvPr/>
        </p:nvSpPr>
        <p:spPr>
          <a:xfrm>
            <a:off x="5704205" y="1626870"/>
            <a:ext cx="4668520" cy="437515"/>
          </a:xfrm>
          <a:prstGeom prst="rect">
            <a:avLst/>
          </a:prstGeom>
        </p:spPr>
        <p:txBody>
          <a:bodyPr wrap="square">
            <a:spAutoFit/>
          </a:bodyPr>
          <a:p>
            <a:pPr>
              <a:lnSpc>
                <a:spcPct val="125000"/>
              </a:lnSpc>
            </a:pPr>
            <a:r>
              <a:rPr lang="zh-CN" altLang="zh-CN" sz="1800" dirty="0" smtClean="0">
                <a:solidFill>
                  <a:srgbClr val="1B4367"/>
                </a:solidFill>
              </a:rPr>
              <a:t>自荐要学会使用自荐材料</a:t>
            </a:r>
            <a:endParaRPr lang="zh-CN" altLang="zh-CN" sz="2400" b="1" dirty="0" smtClean="0">
              <a:solidFill>
                <a:schemeClr val="accent1"/>
              </a:solidFill>
            </a:endParaRPr>
          </a:p>
        </p:txBody>
      </p:sp>
      <p:sp>
        <p:nvSpPr>
          <p:cNvPr id="2" name="矩形 1"/>
          <p:cNvSpPr/>
          <p:nvPr/>
        </p:nvSpPr>
        <p:spPr>
          <a:xfrm>
            <a:off x="5704205" y="2272665"/>
            <a:ext cx="4462780" cy="437515"/>
          </a:xfrm>
          <a:prstGeom prst="rect">
            <a:avLst/>
          </a:prstGeom>
        </p:spPr>
        <p:txBody>
          <a:bodyPr wrap="square">
            <a:spAutoFit/>
          </a:bodyPr>
          <a:p>
            <a:pPr>
              <a:lnSpc>
                <a:spcPct val="125000"/>
              </a:lnSpc>
            </a:pPr>
            <a:r>
              <a:rPr lang="zh-CN" altLang="zh-CN" sz="1800" dirty="0" smtClean="0">
                <a:solidFill>
                  <a:srgbClr val="1B4367"/>
                </a:solidFill>
              </a:rPr>
              <a:t>自荐要善于“包装”自己</a:t>
            </a:r>
            <a:endParaRPr lang="zh-CN" altLang="zh-CN" sz="2400" b="1" dirty="0" smtClean="0">
              <a:solidFill>
                <a:schemeClr val="accent1"/>
              </a:solidFill>
            </a:endParaRPr>
          </a:p>
        </p:txBody>
      </p:sp>
      <p:sp>
        <p:nvSpPr>
          <p:cNvPr id="3" name="矩形 2"/>
          <p:cNvSpPr/>
          <p:nvPr/>
        </p:nvSpPr>
        <p:spPr>
          <a:xfrm>
            <a:off x="5704205" y="2918460"/>
            <a:ext cx="3270250" cy="437515"/>
          </a:xfrm>
          <a:prstGeom prst="rect">
            <a:avLst/>
          </a:prstGeom>
        </p:spPr>
        <p:txBody>
          <a:bodyPr wrap="square">
            <a:spAutoFit/>
          </a:bodyPr>
          <a:p>
            <a:pPr>
              <a:lnSpc>
                <a:spcPct val="125000"/>
              </a:lnSpc>
            </a:pPr>
            <a:r>
              <a:rPr lang="zh-CN" altLang="zh-CN" sz="1800" dirty="0" smtClean="0">
                <a:solidFill>
                  <a:srgbClr val="1B4367"/>
                </a:solidFill>
              </a:rPr>
              <a:t>自荐要注意控制情绪</a:t>
            </a:r>
            <a:endParaRPr lang="zh-CN" altLang="zh-CN" sz="2400" b="1" dirty="0" smtClean="0">
              <a:solidFill>
                <a:schemeClr val="accent1"/>
              </a:solidFill>
            </a:endParaRPr>
          </a:p>
        </p:txBody>
      </p:sp>
      <p:sp>
        <p:nvSpPr>
          <p:cNvPr id="4" name="矩形 3"/>
          <p:cNvSpPr/>
          <p:nvPr/>
        </p:nvSpPr>
        <p:spPr>
          <a:xfrm>
            <a:off x="5704205" y="3564255"/>
            <a:ext cx="4331970" cy="437515"/>
          </a:xfrm>
          <a:prstGeom prst="rect">
            <a:avLst/>
          </a:prstGeom>
        </p:spPr>
        <p:txBody>
          <a:bodyPr wrap="square">
            <a:spAutoFit/>
          </a:bodyPr>
          <a:p>
            <a:pPr>
              <a:lnSpc>
                <a:spcPct val="125000"/>
              </a:lnSpc>
            </a:pPr>
            <a:r>
              <a:rPr lang="zh-CN" altLang="zh-CN" sz="1800" dirty="0" smtClean="0">
                <a:solidFill>
                  <a:srgbClr val="1B4367"/>
                </a:solidFill>
              </a:rPr>
              <a:t>自荐要“知难而退”</a:t>
            </a:r>
            <a:endParaRPr lang="zh-CN" altLang="zh-CN" sz="2400" b="1" dirty="0" smtClean="0">
              <a:solidFill>
                <a:schemeClr val="accent1"/>
              </a:solidFill>
            </a:endParaRPr>
          </a:p>
        </p:txBody>
      </p:sp>
      <p:sp>
        <p:nvSpPr>
          <p:cNvPr id="15" name="矩形 14"/>
          <p:cNvSpPr/>
          <p:nvPr/>
        </p:nvSpPr>
        <p:spPr>
          <a:xfrm>
            <a:off x="5704205" y="4210050"/>
            <a:ext cx="4140835" cy="437515"/>
          </a:xfrm>
          <a:prstGeom prst="rect">
            <a:avLst/>
          </a:prstGeom>
        </p:spPr>
        <p:txBody>
          <a:bodyPr wrap="square">
            <a:spAutoFit/>
          </a:bodyPr>
          <a:p>
            <a:pPr>
              <a:lnSpc>
                <a:spcPct val="125000"/>
              </a:lnSpc>
            </a:pPr>
            <a:r>
              <a:rPr lang="zh-CN" altLang="zh-CN" sz="1800" dirty="0" smtClean="0">
                <a:solidFill>
                  <a:srgbClr val="1B4367"/>
                </a:solidFill>
              </a:rPr>
              <a:t>自荐要把握好时间</a:t>
            </a:r>
            <a:endParaRPr lang="zh-CN" altLang="zh-CN" sz="1800" dirty="0" smtClean="0">
              <a:solidFill>
                <a:srgbClr val="1B4367"/>
              </a:solidFill>
            </a:endParaRPr>
          </a:p>
        </p:txBody>
      </p:sp>
      <p:sp>
        <p:nvSpPr>
          <p:cNvPr id="16" name="businessman_232529"/>
          <p:cNvSpPr>
            <a:spLocks noChangeAspect="1"/>
          </p:cNvSpPr>
          <p:nvPr/>
        </p:nvSpPr>
        <p:spPr bwMode="auto">
          <a:xfrm>
            <a:off x="818515" y="234632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17" name="businessman_232529"/>
          <p:cNvSpPr>
            <a:spLocks noChangeAspect="1"/>
          </p:cNvSpPr>
          <p:nvPr/>
        </p:nvSpPr>
        <p:spPr bwMode="auto">
          <a:xfrm>
            <a:off x="818515" y="299212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20" name="businessman_232529"/>
          <p:cNvSpPr>
            <a:spLocks noChangeAspect="1"/>
          </p:cNvSpPr>
          <p:nvPr/>
        </p:nvSpPr>
        <p:spPr bwMode="auto">
          <a:xfrm>
            <a:off x="818515" y="363791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6" name="businessman_232529"/>
          <p:cNvSpPr>
            <a:spLocks noChangeAspect="1"/>
          </p:cNvSpPr>
          <p:nvPr/>
        </p:nvSpPr>
        <p:spPr bwMode="auto">
          <a:xfrm>
            <a:off x="818515" y="428371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29" name="businessman_232529"/>
          <p:cNvSpPr>
            <a:spLocks noChangeAspect="1"/>
          </p:cNvSpPr>
          <p:nvPr/>
        </p:nvSpPr>
        <p:spPr bwMode="auto">
          <a:xfrm>
            <a:off x="5319395" y="170053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30" name="businessman_232529"/>
          <p:cNvSpPr>
            <a:spLocks noChangeAspect="1"/>
          </p:cNvSpPr>
          <p:nvPr/>
        </p:nvSpPr>
        <p:spPr bwMode="auto">
          <a:xfrm>
            <a:off x="5319395" y="234632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31" name="businessman_232529"/>
          <p:cNvSpPr>
            <a:spLocks noChangeAspect="1"/>
          </p:cNvSpPr>
          <p:nvPr/>
        </p:nvSpPr>
        <p:spPr bwMode="auto">
          <a:xfrm>
            <a:off x="5319395" y="299212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32" name="businessman_232529"/>
          <p:cNvSpPr>
            <a:spLocks noChangeAspect="1"/>
          </p:cNvSpPr>
          <p:nvPr/>
        </p:nvSpPr>
        <p:spPr bwMode="auto">
          <a:xfrm>
            <a:off x="5319395" y="363791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
        <p:nvSpPr>
          <p:cNvPr id="33" name="businessman_232529"/>
          <p:cNvSpPr>
            <a:spLocks noChangeAspect="1"/>
          </p:cNvSpPr>
          <p:nvPr/>
        </p:nvSpPr>
        <p:spPr bwMode="auto">
          <a:xfrm>
            <a:off x="5319395" y="428371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chemeClr val="bg2">
              <a:lumMod val="10000"/>
            </a:schemeClr>
          </a:solidFill>
          <a:ln>
            <a:noFill/>
          </a:ln>
        </p:spPr>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2000" fill="hold">
                                          <p:stCondLst>
                                            <p:cond delay="0"/>
                                          </p:stCondLst>
                                        </p:cTn>
                                        <p:tgtEl>
                                          <p:spTgt spid="5"/>
                                        </p:tgtEl>
                                        <p:attrNameLst>
                                          <p:attrName>style.visibility</p:attrName>
                                        </p:attrNameLst>
                                      </p:cBhvr>
                                      <p:to>
                                        <p:strVal val="visible"/>
                                      </p:to>
                                    </p:set>
                                    <p:animEffect transition="in" filter="wipe(left)">
                                      <p:cBhvr>
                                        <p:cTn id="30" dur="2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2000" fill="hold">
                                          <p:stCondLst>
                                            <p:cond delay="0"/>
                                          </p:stCondLst>
                                        </p:cTn>
                                        <p:tgtEl>
                                          <p:spTgt spid="19"/>
                                        </p:tgtEl>
                                        <p:attrNameLst>
                                          <p:attrName>style.visibility</p:attrName>
                                        </p:attrNameLst>
                                      </p:cBhvr>
                                      <p:to>
                                        <p:strVal val="visible"/>
                                      </p:to>
                                    </p:set>
                                    <p:animEffect transition="in" filter="wipe(left)">
                                      <p:cBhvr>
                                        <p:cTn id="40" dur="20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2000" fill="hold">
                                          <p:stCondLst>
                                            <p:cond delay="0"/>
                                          </p:stCondLst>
                                        </p:cTn>
                                        <p:tgtEl>
                                          <p:spTgt spid="22"/>
                                        </p:tgtEl>
                                        <p:attrNameLst>
                                          <p:attrName>style.visibility</p:attrName>
                                        </p:attrNameLst>
                                      </p:cBhvr>
                                      <p:to>
                                        <p:strVal val="visible"/>
                                      </p:to>
                                    </p:set>
                                    <p:animEffect transition="in" filter="wipe(left)">
                                      <p:cBhvr>
                                        <p:cTn id="50" dur="2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2000" fill="hold">
                                          <p:stCondLst>
                                            <p:cond delay="0"/>
                                          </p:stCondLst>
                                        </p:cTn>
                                        <p:tgtEl>
                                          <p:spTgt spid="25"/>
                                        </p:tgtEl>
                                        <p:attrNameLst>
                                          <p:attrName>style.visibility</p:attrName>
                                        </p:attrNameLst>
                                      </p:cBhvr>
                                      <p:to>
                                        <p:strVal val="visible"/>
                                      </p:to>
                                    </p:set>
                                    <p:animEffect transition="in" filter="wipe(left)">
                                      <p:cBhvr>
                                        <p:cTn id="60" dur="20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up)">
                                      <p:cBhvr>
                                        <p:cTn id="65" dur="500"/>
                                        <p:tgtEl>
                                          <p:spTgt spid="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2000" fill="hold">
                                          <p:stCondLst>
                                            <p:cond delay="0"/>
                                          </p:stCondLst>
                                        </p:cTn>
                                        <p:tgtEl>
                                          <p:spTgt spid="28"/>
                                        </p:tgtEl>
                                        <p:attrNameLst>
                                          <p:attrName>style.visibility</p:attrName>
                                        </p:attrNameLst>
                                      </p:cBhvr>
                                      <p:to>
                                        <p:strVal val="visible"/>
                                      </p:to>
                                    </p:set>
                                    <p:animEffect transition="in" filter="wipe(left)">
                                      <p:cBhvr>
                                        <p:cTn id="70" dur="20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2000" fill="hold">
                                          <p:stCondLst>
                                            <p:cond delay="0"/>
                                          </p:stCondLst>
                                        </p:cTn>
                                        <p:tgtEl>
                                          <p:spTgt spid="10"/>
                                        </p:tgtEl>
                                        <p:attrNameLst>
                                          <p:attrName>style.visibility</p:attrName>
                                        </p:attrNameLst>
                                      </p:cBhvr>
                                      <p:to>
                                        <p:strVal val="visible"/>
                                      </p:to>
                                    </p:set>
                                    <p:animEffect transition="in" filter="wipe(left)">
                                      <p:cBhvr>
                                        <p:cTn id="80" dur="20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wipe(up)">
                                      <p:cBhvr>
                                        <p:cTn id="85" dur="500"/>
                                        <p:tgtEl>
                                          <p:spTgt spid="3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2000" fill="hold">
                                          <p:stCondLst>
                                            <p:cond delay="0"/>
                                          </p:stCondLst>
                                        </p:cTn>
                                        <p:tgtEl>
                                          <p:spTgt spid="2"/>
                                        </p:tgtEl>
                                        <p:attrNameLst>
                                          <p:attrName>style.visibility</p:attrName>
                                        </p:attrNameLst>
                                      </p:cBhvr>
                                      <p:to>
                                        <p:strVal val="visible"/>
                                      </p:to>
                                    </p:set>
                                    <p:animEffect transition="in" filter="wipe(left)">
                                      <p:cBhvr>
                                        <p:cTn id="90" dur="2000"/>
                                        <p:tgtEl>
                                          <p:spTgt spid="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up)">
                                      <p:cBhvr>
                                        <p:cTn id="95" dur="500"/>
                                        <p:tgtEl>
                                          <p:spTgt spid="31"/>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2000" fill="hold">
                                          <p:stCondLst>
                                            <p:cond delay="0"/>
                                          </p:stCondLst>
                                        </p:cTn>
                                        <p:tgtEl>
                                          <p:spTgt spid="3"/>
                                        </p:tgtEl>
                                        <p:attrNameLst>
                                          <p:attrName>style.visibility</p:attrName>
                                        </p:attrNameLst>
                                      </p:cBhvr>
                                      <p:to>
                                        <p:strVal val="visible"/>
                                      </p:to>
                                    </p:set>
                                    <p:animEffect transition="in" filter="wipe(left)">
                                      <p:cBhvr>
                                        <p:cTn id="100" dur="2000"/>
                                        <p:tgtEl>
                                          <p:spTgt spid="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up)">
                                      <p:cBhvr>
                                        <p:cTn id="105" dur="500"/>
                                        <p:tgtEl>
                                          <p:spTgt spid="3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2000" fill="hold">
                                          <p:stCondLst>
                                            <p:cond delay="0"/>
                                          </p:stCondLst>
                                        </p:cTn>
                                        <p:tgtEl>
                                          <p:spTgt spid="4"/>
                                        </p:tgtEl>
                                        <p:attrNameLst>
                                          <p:attrName>style.visibility</p:attrName>
                                        </p:attrNameLst>
                                      </p:cBhvr>
                                      <p:to>
                                        <p:strVal val="visible"/>
                                      </p:to>
                                    </p:set>
                                    <p:animEffect transition="in" filter="wipe(left)">
                                      <p:cBhvr>
                                        <p:cTn id="110" dur="2000"/>
                                        <p:tgtEl>
                                          <p:spTgt spid="4"/>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up)">
                                      <p:cBhvr>
                                        <p:cTn id="115" dur="500"/>
                                        <p:tgtEl>
                                          <p:spTgt spid="3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2000" fill="hold">
                                          <p:stCondLst>
                                            <p:cond delay="0"/>
                                          </p:stCondLst>
                                        </p:cTn>
                                        <p:tgtEl>
                                          <p:spTgt spid="15"/>
                                        </p:tgtEl>
                                        <p:attrNameLst>
                                          <p:attrName>style.visibility</p:attrName>
                                        </p:attrNameLst>
                                      </p:cBhvr>
                                      <p:to>
                                        <p:strVal val="visible"/>
                                      </p:to>
                                    </p:set>
                                    <p:animEffect transition="in" filter="wipe(left)">
                                      <p:cBhvr>
                                        <p:cTn id="12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9" grpId="0"/>
      <p:bldP spid="22" grpId="0"/>
      <p:bldP spid="25" grpId="0"/>
      <p:bldP spid="28" grpId="0"/>
      <p:bldP spid="10" grpId="0"/>
      <p:bldP spid="2" grpId="0"/>
      <p:bldP spid="3" grpId="0"/>
      <p:bldP spid="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什么是就业观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就业观</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443480"/>
            <a:ext cx="6943090" cy="172021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观，是对就业方式和渠道的看法，是指个人在选择某一职业时的一种观念、态度、认识以及心态，是个人对就业的一种反应性倾向，是一个人的人生观、价值观、生活观、劳动观以及享乐观等在对待职业问题上的表现。 总之，就业观就是人们在选择职业和从事职业过程中形成和持有的价值取向。</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什么是就业观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就业观</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374900"/>
            <a:ext cx="6943090" cy="183070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生的就业观是大学生对于什么是就业、为什么要就业以及怎样就业的基本看法和态度。大学生的就业观受政治、经济、文化等制约，具有一定的社会性，同时又受个人世界观、人生观、价值观的制约，具有很强的个性。树立多种职业方式的就业观，就是要正确分析就业态势，正确看待就业方式。</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一、大学生就业观念存在的误区</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2" name="直接连接符 1"/>
          <p:cNvCxnSpPr/>
          <p:nvPr>
            <p:custDataLst>
              <p:tags r:id="rId4"/>
            </p:custDataLst>
          </p:nvPr>
        </p:nvCxnSpPr>
        <p:spPr>
          <a:xfrm>
            <a:off x="649644" y="2401784"/>
            <a:ext cx="7045673"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5"/>
            </p:custDataLst>
          </p:nvPr>
        </p:nvSpPr>
        <p:spPr>
          <a:xfrm>
            <a:off x="1869440" y="3560445"/>
            <a:ext cx="1273175" cy="518795"/>
          </a:xfrm>
          <a:prstGeom prst="rect">
            <a:avLst/>
          </a:prstGeom>
          <a:noFill/>
        </p:spPr>
        <p:txBody>
          <a:bodyPr wrap="square" lIns="0" tIns="0" rIns="0" bIns="0" rtlCol="0" anchor="b">
            <a:noAutofit/>
          </a:bodyPr>
          <a:lstStyle/>
          <a:p>
            <a:pPr algn="ctr">
              <a:spcBef>
                <a:spcPct val="0"/>
              </a:spcBef>
              <a:spcAft>
                <a:spcPct val="0"/>
              </a:spcAft>
            </a:pPr>
            <a:r>
              <a:rPr lang="zh-CN" altLang="en-US" sz="1800" b="1">
                <a:solidFill>
                  <a:srgbClr val="1B4367"/>
                </a:solidFill>
                <a:latin typeface="+mn-ea"/>
                <a:cs typeface="+mn-ea"/>
              </a:rPr>
              <a:t>大学生自我认知误区</a:t>
            </a:r>
            <a:endParaRPr lang="zh-CN" altLang="en-US" sz="1800" b="1">
              <a:solidFill>
                <a:srgbClr val="1B4367"/>
              </a:solidFill>
              <a:latin typeface="+mn-ea"/>
              <a:cs typeface="+mn-ea"/>
            </a:endParaRPr>
          </a:p>
        </p:txBody>
      </p:sp>
      <p:sp>
        <p:nvSpPr>
          <p:cNvPr id="7" name="任意多边形: 形状 36"/>
          <p:cNvSpPr/>
          <p:nvPr>
            <p:custDataLst>
              <p:tags r:id="rId6"/>
            </p:custDataLst>
          </p:nvPr>
        </p:nvSpPr>
        <p:spPr>
          <a:xfrm>
            <a:off x="1869515"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bg2">
              <a:lumMod val="10000"/>
            </a:schemeClr>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9" name="任意多边形: 形状 38"/>
          <p:cNvSpPr/>
          <p:nvPr>
            <p:custDataLst>
              <p:tags r:id="rId7"/>
            </p:custDataLst>
          </p:nvPr>
        </p:nvSpPr>
        <p:spPr>
          <a:xfrm>
            <a:off x="2017957"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solidFill>
            <a:srgbClr val="1B4367"/>
          </a:soli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dirty="0">
                <a:solidFill>
                  <a:schemeClr val="lt1">
                    <a:lumMod val="100000"/>
                  </a:schemeClr>
                </a:solidFill>
                <a:latin typeface="+mn-ea"/>
                <a:cs typeface="+mn-ea"/>
                <a:sym typeface="+mn-ea"/>
              </a:rPr>
              <a:t>01</a:t>
            </a:r>
            <a:endParaRPr lang="en-US" altLang="zh-CN" sz="2005" b="1" dirty="0">
              <a:solidFill>
                <a:schemeClr val="lt1">
                  <a:lumMod val="100000"/>
                </a:schemeClr>
              </a:solidFill>
              <a:latin typeface="+mn-ea"/>
              <a:cs typeface="+mn-ea"/>
              <a:sym typeface="+mn-ea"/>
            </a:endParaRPr>
          </a:p>
        </p:txBody>
      </p:sp>
      <p:sp>
        <p:nvSpPr>
          <p:cNvPr id="10" name="任意多边形: 形状 36"/>
          <p:cNvSpPr/>
          <p:nvPr>
            <p:custDataLst>
              <p:tags r:id="rId8"/>
            </p:custDataLst>
          </p:nvPr>
        </p:nvSpPr>
        <p:spPr>
          <a:xfrm>
            <a:off x="3718143"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lumMod val="50000"/>
            </a:schemeClr>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15" name="任意多边形: 形状 38"/>
          <p:cNvSpPr/>
          <p:nvPr>
            <p:custDataLst>
              <p:tags r:id="rId9"/>
            </p:custDataLst>
          </p:nvPr>
        </p:nvSpPr>
        <p:spPr>
          <a:xfrm>
            <a:off x="3866585"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solidFill>
            <a:srgbClr val="843C0B"/>
          </a:soli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a:solidFill>
                  <a:schemeClr val="lt1">
                    <a:lumMod val="100000"/>
                  </a:schemeClr>
                </a:solidFill>
                <a:latin typeface="+mn-ea"/>
                <a:cs typeface="+mn-ea"/>
                <a:sym typeface="+mn-ea"/>
              </a:rPr>
              <a:t>02</a:t>
            </a:r>
            <a:endParaRPr lang="en-US" altLang="zh-CN" sz="2005" b="1">
              <a:solidFill>
                <a:schemeClr val="lt1">
                  <a:lumMod val="100000"/>
                </a:schemeClr>
              </a:solidFill>
              <a:latin typeface="+mn-ea"/>
              <a:cs typeface="+mn-ea"/>
              <a:sym typeface="+mn-ea"/>
            </a:endParaRPr>
          </a:p>
        </p:txBody>
      </p:sp>
      <p:sp>
        <p:nvSpPr>
          <p:cNvPr id="29" name="任意多边形: 形状 36"/>
          <p:cNvSpPr/>
          <p:nvPr>
            <p:custDataLst>
              <p:tags r:id="rId10"/>
            </p:custDataLst>
          </p:nvPr>
        </p:nvSpPr>
        <p:spPr>
          <a:xfrm>
            <a:off x="5566771" y="21282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31" name="任意多边形: 形状 38"/>
          <p:cNvSpPr/>
          <p:nvPr>
            <p:custDataLst>
              <p:tags r:id="rId11"/>
            </p:custDataLst>
          </p:nvPr>
        </p:nvSpPr>
        <p:spPr>
          <a:xfrm>
            <a:off x="5715212" y="21276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dirty="0">
                <a:solidFill>
                  <a:schemeClr val="lt1">
                    <a:lumMod val="100000"/>
                  </a:schemeClr>
                </a:solidFill>
                <a:latin typeface="+mn-ea"/>
                <a:cs typeface="+mn-ea"/>
                <a:sym typeface="+mn-ea"/>
              </a:rPr>
              <a:t>03</a:t>
            </a:r>
            <a:endParaRPr lang="en-US" altLang="zh-CN" sz="2005" b="1" dirty="0">
              <a:solidFill>
                <a:schemeClr val="lt1">
                  <a:lumMod val="100000"/>
                </a:schemeClr>
              </a:solidFill>
              <a:latin typeface="+mn-ea"/>
              <a:cs typeface="+mn-ea"/>
              <a:sym typeface="+mn-ea"/>
            </a:endParaRPr>
          </a:p>
        </p:txBody>
      </p:sp>
      <p:sp>
        <p:nvSpPr>
          <p:cNvPr id="23" name="矩形 22"/>
          <p:cNvSpPr/>
          <p:nvPr>
            <p:custDataLst>
              <p:tags r:id="rId12"/>
            </p:custDataLst>
          </p:nvPr>
        </p:nvSpPr>
        <p:spPr>
          <a:xfrm>
            <a:off x="3772535" y="3613785"/>
            <a:ext cx="1273175" cy="46545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843C0B"/>
                </a:solidFill>
                <a:latin typeface="+mn-ea"/>
                <a:cs typeface="+mn-ea"/>
              </a:rPr>
              <a:t>大学生就业心理误区</a:t>
            </a:r>
            <a:endParaRPr lang="zh-CN" altLang="en-US" sz="1800" b="1">
              <a:solidFill>
                <a:srgbClr val="843C0B"/>
              </a:solidFill>
              <a:latin typeface="+mn-ea"/>
              <a:cs typeface="+mn-ea"/>
            </a:endParaRPr>
          </a:p>
        </p:txBody>
      </p:sp>
      <p:sp>
        <p:nvSpPr>
          <p:cNvPr id="25" name="矩形 24"/>
          <p:cNvSpPr/>
          <p:nvPr>
            <p:custDataLst>
              <p:tags r:id="rId13"/>
            </p:custDataLst>
          </p:nvPr>
        </p:nvSpPr>
        <p:spPr>
          <a:xfrm>
            <a:off x="5675630" y="3527425"/>
            <a:ext cx="1300480" cy="55181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B8B8B8"/>
                </a:solidFill>
                <a:latin typeface="+mn-ea"/>
                <a:cs typeface="+mn-ea"/>
              </a:rPr>
              <a:t>大学生自我评价误区</a:t>
            </a:r>
            <a:endParaRPr lang="zh-CN" altLang="en-US" sz="1800" b="1">
              <a:solidFill>
                <a:srgbClr val="B8B8B8"/>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大学生就业观念的误区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一、大学生就业观念存在的误区</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374900"/>
            <a:ext cx="6943090" cy="1830705"/>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（一）大学生自我认知误区</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在现代市场经济环境中就业，不仅要知彼，更要知己。对自己不了解，评价过高或过低，都会在职业选择时雾里看花、水中望月，遭遇挫折。</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自我认知是毕业生调整心态、转变角色、正确选择的重要过程。</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9.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1.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2.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3.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4.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5.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6.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7.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8.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29.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31.xml><?xml version="1.0" encoding="utf-8"?>
<p:tagLst xmlns:p="http://schemas.openxmlformats.org/presentationml/2006/main">
  <p:tag name="KSO_WM_DIAGRAM_VIRTUALLY_FRAME" val="{&quot;height&quot;:223.99992125984255,&quot;left&quot;:40.55,&quot;top&quot;:160.8000787401575,&quot;width&quot;:655.1}"/>
</p:tagLst>
</file>

<file path=ppt/tags/tag132.xml><?xml version="1.0" encoding="utf-8"?>
<p:tagLst xmlns:p="http://schemas.openxmlformats.org/presentationml/2006/main">
  <p:tag name="KSO_WM_DIAGRAM_VIRTUALLY_FRAME" val="{&quot;height&quot;:223.99992125984255,&quot;left&quot;:40.55,&quot;top&quot;:160.8000787401575,&quot;width&quot;:655.1}"/>
</p:tagLst>
</file>

<file path=ppt/tags/tag133.xml><?xml version="1.0" encoding="utf-8"?>
<p:tagLst xmlns:p="http://schemas.openxmlformats.org/presentationml/2006/main">
  <p:tag name="KSO_WM_DIAGRAM_VIRTUALLY_FRAME" val="{&quot;height&quot;:223.99992125984255,&quot;left&quot;:40.55,&quot;top&quot;:160.8000787401575,&quot;width&quot;:655.1}"/>
</p:tagLst>
</file>

<file path=ppt/tags/tag134.xml><?xml version="1.0" encoding="utf-8"?>
<p:tagLst xmlns:p="http://schemas.openxmlformats.org/presentationml/2006/main">
  <p:tag name="KSO_WM_DIAGRAM_VIRTUALLY_FRAME" val="{&quot;height&quot;:223.99992125984255,&quot;left&quot;:40.55,&quot;top&quot;:160.8000787401575,&quot;width&quot;:655.1}"/>
</p:tagLst>
</file>

<file path=ppt/tags/tag135.xml><?xml version="1.0" encoding="utf-8"?>
<p:tagLst xmlns:p="http://schemas.openxmlformats.org/presentationml/2006/main">
  <p:tag name="KSO_WM_DIAGRAM_VIRTUALLY_FRAME" val="{&quot;height&quot;:223.99992125984255,&quot;left&quot;:40.55,&quot;top&quot;:160.8000787401575,&quot;width&quot;:655.1}"/>
</p:tagLst>
</file>

<file path=ppt/tags/tag136.xml><?xml version="1.0" encoding="utf-8"?>
<p:tagLst xmlns:p="http://schemas.openxmlformats.org/presentationml/2006/main">
  <p:tag name="KSO_WM_DIAGRAM_VIRTUALLY_FRAME" val="{&quot;height&quot;:223.99992125984255,&quot;left&quot;:40.55,&quot;top&quot;:160.8000787401575,&quot;width&quot;:655.1}"/>
</p:tagLst>
</file>

<file path=ppt/tags/tag137.xml><?xml version="1.0" encoding="utf-8"?>
<p:tagLst xmlns:p="http://schemas.openxmlformats.org/presentationml/2006/main">
  <p:tag name="KSO_WM_DIAGRAM_VIRTUALLY_FRAME" val="{&quot;height&quot;:223.99992125984255,&quot;left&quot;:40.55,&quot;top&quot;:160.8000787401575,&quot;width&quot;:655.1}"/>
</p:tagLst>
</file>

<file path=ppt/tags/tag138.xml><?xml version="1.0" encoding="utf-8"?>
<p:tagLst xmlns:p="http://schemas.openxmlformats.org/presentationml/2006/main">
  <p:tag name="KSO_WM_DIAGRAM_VIRTUALLY_FRAME" val="{&quot;height&quot;:223.99992125984255,&quot;left&quot;:40.55,&quot;top&quot;:160.8000787401575,&quot;width&quot;:655.1}"/>
</p:tagLst>
</file>

<file path=ppt/tags/tag139.xml><?xml version="1.0" encoding="utf-8"?>
<p:tagLst xmlns:p="http://schemas.openxmlformats.org/presentationml/2006/main">
  <p:tag name="KSO_WM_DIAGRAM_VIRTUALLY_FRAME" val="{&quot;height&quot;:223.99992125984255,&quot;left&quot;:40.55,&quot;top&quot;:160.8000787401575,&quot;width&quot;:655.1}"/>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223.99992125984255,&quot;left&quot;:40.55,&quot;top&quot;:160.8000787401575,&quot;width&quot;:655.1}"/>
</p:tagLst>
</file>

<file path=ppt/tags/tag141.xml><?xml version="1.0" encoding="utf-8"?>
<p:tagLst xmlns:p="http://schemas.openxmlformats.org/presentationml/2006/main">
  <p:tag name="KSO_WM_DIAGRAM_VIRTUALLY_FRAME" val="{&quot;height&quot;:223.99992125984255,&quot;left&quot;:40.55,&quot;top&quot;:160.8000787401575,&quot;width&quot;:655.1}"/>
</p:tagLst>
</file>

<file path=ppt/tags/tag142.xml><?xml version="1.0" encoding="utf-8"?>
<p:tagLst xmlns:p="http://schemas.openxmlformats.org/presentationml/2006/main">
  <p:tag name="KSO_WM_DIAGRAM_VIRTUALLY_FRAME" val="{&quot;height&quot;:223.99992125984255,&quot;left&quot;:40.55,&quot;top&quot;:160.8000787401575,&quot;width&quot;:655.1}"/>
</p:tagLst>
</file>

<file path=ppt/tags/tag143.xml><?xml version="1.0" encoding="utf-8"?>
<p:tagLst xmlns:p="http://schemas.openxmlformats.org/presentationml/2006/main">
  <p:tag name="KSO_WM_DIAGRAM_VIRTUALLY_FRAME" val="{&quot;height&quot;:223.99992125984255,&quot;left&quot;:40.55,&quot;top&quot;:160.8000787401575,&quot;width&quot;:655.1}"/>
</p:tagLst>
</file>

<file path=ppt/tags/tag144.xml><?xml version="1.0" encoding="utf-8"?>
<p:tagLst xmlns:p="http://schemas.openxmlformats.org/presentationml/2006/main">
  <p:tag name="KSO_WM_DIAGRAM_VIRTUALLY_FRAME" val="{&quot;height&quot;:223.99992125984255,&quot;left&quot;:40.55,&quot;top&quot;:160.8000787401575,&quot;width&quot;:655.1}"/>
</p:tagLst>
</file>

<file path=ppt/tags/tag145.xml><?xml version="1.0" encoding="utf-8"?>
<p:tagLst xmlns:p="http://schemas.openxmlformats.org/presentationml/2006/main">
  <p:tag name="KSO_WM_DIAGRAM_VIRTUALLY_FRAME" val="{&quot;height&quot;:223.99992125984255,&quot;left&quot;:40.55,&quot;top&quot;:160.8000787401575,&quot;width&quot;:655.1}"/>
</p:tagLst>
</file>

<file path=ppt/tags/tag146.xml><?xml version="1.0" encoding="utf-8"?>
<p:tagLst xmlns:p="http://schemas.openxmlformats.org/presentationml/2006/main">
  <p:tag name="KSO_WM_DIAGRAM_VIRTUALLY_FRAME" val="{&quot;height&quot;:223.99992125984255,&quot;left&quot;:40.55,&quot;top&quot;:160.8000787401575,&quot;width&quot;:655.1}"/>
</p:tagLst>
</file>

<file path=ppt/tags/tag147.xml><?xml version="1.0" encoding="utf-8"?>
<p:tagLst xmlns:p="http://schemas.openxmlformats.org/presentationml/2006/main">
  <p:tag name="KSO_WM_DIAGRAM_VIRTUALLY_FRAME" val="{&quot;height&quot;:223.99992125984255,&quot;left&quot;:40.55,&quot;top&quot;:160.8000787401575,&quot;width&quot;:655.1}"/>
</p:tagLst>
</file>

<file path=ppt/tags/tag148.xml><?xml version="1.0" encoding="utf-8"?>
<p:tagLst xmlns:p="http://schemas.openxmlformats.org/presentationml/2006/main">
  <p:tag name="KSO_WM_DIAGRAM_VIRTUALLY_FRAME" val="{&quot;height&quot;:223.99992125984255,&quot;left&quot;:40.55,&quot;top&quot;:160.8000787401575,&quot;width&quot;:655.1}"/>
</p:tagLst>
</file>

<file path=ppt/tags/tag149.xml><?xml version="1.0" encoding="utf-8"?>
<p:tagLst xmlns:p="http://schemas.openxmlformats.org/presentationml/2006/main">
  <p:tag name="KSO_WM_DIAGRAM_VIRTUALLY_FRAME" val="{&quot;height&quot;:223.99992125984255,&quot;left&quot;:40.55,&quot;top&quot;:160.8000787401575,&quot;width&quot;:655.1}"/>
</p:tagLst>
</file>

<file path=ppt/tags/tag15.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50.xml><?xml version="1.0" encoding="utf-8"?>
<p:tagLst xmlns:p="http://schemas.openxmlformats.org/presentationml/2006/main">
  <p:tag name="KSO_WM_DIAGRAM_VIRTUALLY_FRAME" val="{&quot;height&quot;:223.99992125984255,&quot;left&quot;:40.55,&quot;top&quot;:160.8000787401575,&quot;width&quot;:655.1}"/>
</p:tagLst>
</file>

<file path=ppt/tags/tag151.xml><?xml version="1.0" encoding="utf-8"?>
<p:tagLst xmlns:p="http://schemas.openxmlformats.org/presentationml/2006/main">
  <p:tag name="KSO_WM_DIAGRAM_VIRTUALLY_FRAME" val="{&quot;height&quot;:223.99992125984255,&quot;left&quot;:40.55,&quot;top&quot;:160.8000787401575,&quot;width&quot;:655.1}"/>
</p:tagLst>
</file>

<file path=ppt/tags/tag152.xml><?xml version="1.0" encoding="utf-8"?>
<p:tagLst xmlns:p="http://schemas.openxmlformats.org/presentationml/2006/main">
  <p:tag name="KSO_WM_DIAGRAM_VIRTUALLY_FRAME" val="{&quot;height&quot;:223.99992125984255,&quot;left&quot;:40.55,&quot;top&quot;:160.8000787401575,&quot;width&quot;:655.1}"/>
</p:tagLst>
</file>

<file path=ppt/tags/tag153.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1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1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1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2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5.xml><?xml version="1.0" encoding="utf-8"?>
<p:tagLst xmlns:p="http://schemas.openxmlformats.org/presentationml/2006/main">
  <p:tag name="KSO_WM_DIAGRAM_VIRTUALLY_FRAME" val="{&quot;height&quot;:340.98748031496064,&quot;left&quot;:18.55,&quot;top&quot;:83.86251968503936,&quot;width&quot;:682.75}"/>
</p:tagLst>
</file>

<file path=ppt/tags/tag246.xml><?xml version="1.0" encoding="utf-8"?>
<p:tagLst xmlns:p="http://schemas.openxmlformats.org/presentationml/2006/main">
  <p:tag name="KSO_WM_DIAGRAM_VIRTUALLY_FRAME" val="{&quot;height&quot;:340.98748031496064,&quot;left&quot;:18.55,&quot;top&quot;:83.86251968503936,&quot;width&quot;:682.75}"/>
</p:tagLst>
</file>

<file path=ppt/tags/tag247.xml><?xml version="1.0" encoding="utf-8"?>
<p:tagLst xmlns:p="http://schemas.openxmlformats.org/presentationml/2006/main">
  <p:tag name="KSO_WM_DIAGRAM_VIRTUALLY_FRAME" val="{&quot;height&quot;:340.98748031496064,&quot;left&quot;:18.55,&quot;top&quot;:83.86251968503936,&quot;width&quot;:682.75}"/>
</p:tagLst>
</file>

<file path=ppt/tags/tag248.xml><?xml version="1.0" encoding="utf-8"?>
<p:tagLst xmlns:p="http://schemas.openxmlformats.org/presentationml/2006/main">
  <p:tag name="KSO_WM_DIAGRAM_VIRTUALLY_FRAME" val="{&quot;height&quot;:340.98748031496064,&quot;left&quot;:18.55,&quot;top&quot;:83.86251968503936,&quot;width&quot;:682.75}"/>
</p:tagLst>
</file>

<file path=ppt/tags/tag249.xml><?xml version="1.0" encoding="utf-8"?>
<p:tagLst xmlns:p="http://schemas.openxmlformats.org/presentationml/2006/main">
  <p:tag name="KSO_WM_DIAGRAM_VIRTUALLY_FRAME" val="{&quot;height&quot;:340.98748031496064,&quot;left&quot;:18.55,&quot;top&quot;:83.86251968503936,&quot;width&quot;:682.75}"/>
</p:tagLst>
</file>

<file path=ppt/tags/tag25.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50.xml><?xml version="1.0" encoding="utf-8"?>
<p:tagLst xmlns:p="http://schemas.openxmlformats.org/presentationml/2006/main">
  <p:tag name="KSO_WM_DIAGRAM_VIRTUALLY_FRAME" val="{&quot;height&quot;:340.98748031496064,&quot;left&quot;:18.55,&quot;top&quot;:83.86251968503936,&quot;width&quot;:682.75}"/>
</p:tagLst>
</file>

<file path=ppt/tags/tag251.xml><?xml version="1.0" encoding="utf-8"?>
<p:tagLst xmlns:p="http://schemas.openxmlformats.org/presentationml/2006/main">
  <p:tag name="KSO_WM_DIAGRAM_VIRTUALLY_FRAME" val="{&quot;height&quot;:340.98748031496064,&quot;left&quot;:18.55,&quot;top&quot;:83.86251968503936,&quot;width&quot;:682.75}"/>
</p:tagLst>
</file>

<file path=ppt/tags/tag252.xml><?xml version="1.0" encoding="utf-8"?>
<p:tagLst xmlns:p="http://schemas.openxmlformats.org/presentationml/2006/main">
  <p:tag name="KSO_WM_DIAGRAM_VIRTUALLY_FRAME" val="{&quot;height&quot;:340.98748031496064,&quot;left&quot;:18.55,&quot;top&quot;:83.86251968503936,&quot;width&quot;:682.75}"/>
</p:tagLst>
</file>

<file path=ppt/tags/tag253.xml><?xml version="1.0" encoding="utf-8"?>
<p:tagLst xmlns:p="http://schemas.openxmlformats.org/presentationml/2006/main">
  <p:tag name="KSO_WM_DIAGRAM_VIRTUALLY_FRAME" val="{&quot;height&quot;:340.98748031496064,&quot;left&quot;:18.55,&quot;top&quot;:83.86251968503936,&quot;width&quot;:682.75}"/>
</p:tagLst>
</file>

<file path=ppt/tags/tag254.xml><?xml version="1.0" encoding="utf-8"?>
<p:tagLst xmlns:p="http://schemas.openxmlformats.org/presentationml/2006/main">
  <p:tag name="KSO_WM_DIAGRAM_VIRTUALLY_FRAME" val="{&quot;height&quot;:340.98748031496064,&quot;left&quot;:18.55,&quot;top&quot;:83.86251968503936,&quot;width&quot;:682.75}"/>
</p:tagLst>
</file>

<file path=ppt/tags/tag255.xml><?xml version="1.0" encoding="utf-8"?>
<p:tagLst xmlns:p="http://schemas.openxmlformats.org/presentationml/2006/main">
  <p:tag name="KSO_WM_DIAGRAM_VIRTUALLY_FRAME" val="{&quot;height&quot;:340.98748031496064,&quot;left&quot;:18.55,&quot;top&quot;:83.86251968503936,&quot;width&quot;:682.75}"/>
</p:tagLst>
</file>

<file path=ppt/tags/tag256.xml><?xml version="1.0" encoding="utf-8"?>
<p:tagLst xmlns:p="http://schemas.openxmlformats.org/presentationml/2006/main">
  <p:tag name="KSO_WM_DIAGRAM_VIRTUALLY_FRAME" val="{&quot;height&quot;:340.98748031496064,&quot;left&quot;:18.55,&quot;top&quot;:83.86251968503936,&quot;width&quot;:682.75}"/>
</p:tagLst>
</file>

<file path=ppt/tags/tag257.xml><?xml version="1.0" encoding="utf-8"?>
<p:tagLst xmlns:p="http://schemas.openxmlformats.org/presentationml/2006/main">
  <p:tag name="KSO_WM_DIAGRAM_VIRTUALLY_FRAME" val="{&quot;height&quot;:340.98748031496064,&quot;left&quot;:18.55,&quot;top&quot;:83.86251968503936,&quot;width&quot;:682.75}"/>
</p:tagLst>
</file>

<file path=ppt/tags/tag258.xml><?xml version="1.0" encoding="utf-8"?>
<p:tagLst xmlns:p="http://schemas.openxmlformats.org/presentationml/2006/main">
  <p:tag name="KSO_WM_DIAGRAM_VIRTUALLY_FRAME" val="{&quot;height&quot;:340.98748031496064,&quot;left&quot;:18.55,&quot;top&quot;:83.86251968503936,&quot;width&quot;:682.75}"/>
</p:tagLst>
</file>

<file path=ppt/tags/tag259.xml><?xml version="1.0" encoding="utf-8"?>
<p:tagLst xmlns:p="http://schemas.openxmlformats.org/presentationml/2006/main">
  <p:tag name="KSO_WM_DIAGRAM_VIRTUALLY_FRAME" val="{&quot;height&quot;:340.98748031496064,&quot;left&quot;:18.55,&quot;top&quot;:83.86251968503936,&quot;width&quot;:682.75}"/>
</p:tagLst>
</file>

<file path=ppt/tags/tag26.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60.xml><?xml version="1.0" encoding="utf-8"?>
<p:tagLst xmlns:p="http://schemas.openxmlformats.org/presentationml/2006/main">
  <p:tag name="KSO_WM_DIAGRAM_VIRTUALLY_FRAME" val="{&quot;height&quot;:340.98748031496064,&quot;left&quot;:18.55,&quot;top&quot;:83.86251968503936,&quot;width&quot;:682.75}"/>
</p:tagLst>
</file>

<file path=ppt/tags/tag261.xml><?xml version="1.0" encoding="utf-8"?>
<p:tagLst xmlns:p="http://schemas.openxmlformats.org/presentationml/2006/main">
  <p:tag name="KSO_WM_DIAGRAM_VIRTUALLY_FRAME" val="{&quot;height&quot;:340.98748031496064,&quot;left&quot;:18.55,&quot;top&quot;:83.86251968503936,&quot;width&quot;:682.75}"/>
</p:tagLst>
</file>

<file path=ppt/tags/tag262.xml><?xml version="1.0" encoding="utf-8"?>
<p:tagLst xmlns:p="http://schemas.openxmlformats.org/presentationml/2006/main">
  <p:tag name="KSO_WM_DIAGRAM_VIRTUALLY_FRAME" val="{&quot;height&quot;:340.98748031496064,&quot;left&quot;:18.55,&quot;top&quot;:83.86251968503936,&quot;width&quot;:682.75}"/>
</p:tagLst>
</file>

<file path=ppt/tags/tag263.xml><?xml version="1.0" encoding="utf-8"?>
<p:tagLst xmlns:p="http://schemas.openxmlformats.org/presentationml/2006/main">
  <p:tag name="KSO_WM_DIAGRAM_VIRTUALLY_FRAME" val="{&quot;height&quot;:340.98748031496064,&quot;left&quot;:18.55,&quot;top&quot;:83.86251968503936,&quot;width&quot;:682.75}"/>
</p:tagLst>
</file>

<file path=ppt/tags/tag264.xml><?xml version="1.0" encoding="utf-8"?>
<p:tagLst xmlns:p="http://schemas.openxmlformats.org/presentationml/2006/main">
  <p:tag name="KSO_WM_DIAGRAM_VIRTUALLY_FRAME" val="{&quot;height&quot;:340.98748031496064,&quot;left&quot;:18.55,&quot;top&quot;:83.86251968503936,&quot;width&quot;:682.75}"/>
</p:tagLst>
</file>

<file path=ppt/tags/tag265.xml><?xml version="1.0" encoding="utf-8"?>
<p:tagLst xmlns:p="http://schemas.openxmlformats.org/presentationml/2006/main">
  <p:tag name="KSO_WM_DIAGRAM_VIRTUALLY_FRAME" val="{&quot;height&quot;:340.98748031496064,&quot;left&quot;:18.55,&quot;top&quot;:83.86251968503936,&quot;width&quot;:682.75}"/>
</p:tagLst>
</file>

<file path=ppt/tags/tag266.xml><?xml version="1.0" encoding="utf-8"?>
<p:tagLst xmlns:p="http://schemas.openxmlformats.org/presentationml/2006/main">
  <p:tag name="KSO_WM_DIAGRAM_VIRTUALLY_FRAME" val="{&quot;height&quot;:340.98748031496064,&quot;left&quot;:18.55,&quot;top&quot;:83.86251968503936,&quot;width&quot;:682.75}"/>
</p:tagLst>
</file>

<file path=ppt/tags/tag267.xml><?xml version="1.0" encoding="utf-8"?>
<p:tagLst xmlns:p="http://schemas.openxmlformats.org/presentationml/2006/main">
  <p:tag name="KSO_WM_DIAGRAM_VIRTUALLY_FRAME" val="{&quot;height&quot;:340.98748031496064,&quot;left&quot;:18.55,&quot;top&quot;:83.86251968503936,&quot;width&quot;:682.75}"/>
</p:tagLst>
</file>

<file path=ppt/tags/tag268.xml><?xml version="1.0" encoding="utf-8"?>
<p:tagLst xmlns:p="http://schemas.openxmlformats.org/presentationml/2006/main">
  <p:tag name="KSO_WM_DIAGRAM_VIRTUALLY_FRAME" val="{&quot;height&quot;:340.98748031496064,&quot;left&quot;:18.55,&quot;top&quot;:83.86251968503936,&quot;width&quot;:682.75}"/>
</p:tagLst>
</file>

<file path=ppt/tags/tag269.xml><?xml version="1.0" encoding="utf-8"?>
<p:tagLst xmlns:p="http://schemas.openxmlformats.org/presentationml/2006/main">
  <p:tag name="KSO_WM_DIAGRAM_VIRTUALLY_FRAME" val="{&quot;height&quot;:340.98748031496064,&quot;left&quot;:18.55,&quot;top&quot;:83.86251968503936,&quot;width&quot;:682.75}"/>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0.xml><?xml version="1.0" encoding="utf-8"?>
<p:tagLst xmlns:p="http://schemas.openxmlformats.org/presentationml/2006/main">
  <p:tag name="KSO_WM_DIAGRAM_VIRTUALLY_FRAME" val="{&quot;height&quot;:340.98748031496064,&quot;left&quot;:18.55,&quot;top&quot;:83.86251968503936,&quot;width&quot;:682.75}"/>
</p:tagLst>
</file>

<file path=ppt/tags/tag271.xml><?xml version="1.0" encoding="utf-8"?>
<p:tagLst xmlns:p="http://schemas.openxmlformats.org/presentationml/2006/main">
  <p:tag name="KSO_WM_DIAGRAM_VIRTUALLY_FRAME" val="{&quot;height&quot;:340.98748031496064,&quot;left&quot;:18.55,&quot;top&quot;:83.86251968503936,&quot;width&quot;:682.75}"/>
</p:tagLst>
</file>

<file path=ppt/tags/tag272.xml><?xml version="1.0" encoding="utf-8"?>
<p:tagLst xmlns:p="http://schemas.openxmlformats.org/presentationml/2006/main">
  <p:tag name="KSO_WM_DIAGRAM_VIRTUALLY_FRAME" val="{&quot;height&quot;:340.98748031496064,&quot;left&quot;:18.55,&quot;top&quot;:83.86251968503936,&quot;width&quot;:682.75}"/>
</p:tagLst>
</file>

<file path=ppt/tags/tag273.xml><?xml version="1.0" encoding="utf-8"?>
<p:tagLst xmlns:p="http://schemas.openxmlformats.org/presentationml/2006/main">
  <p:tag name="KSO_WM_DIAGRAM_VIRTUALLY_FRAME" val="{&quot;height&quot;:340.98748031496064,&quot;left&quot;:18.55,&quot;top&quot;:83.86251968503936,&quot;width&quot;:682.75}"/>
</p:tagLst>
</file>

<file path=ppt/tags/tag274.xml><?xml version="1.0" encoding="utf-8"?>
<p:tagLst xmlns:p="http://schemas.openxmlformats.org/presentationml/2006/main">
  <p:tag name="KSO_WM_DIAGRAM_VIRTUALLY_FRAME" val="{&quot;height&quot;:340.98748031496064,&quot;left&quot;:18.55,&quot;top&quot;:83.86251968503936,&quot;width&quot;:682.75}"/>
</p:tagLst>
</file>

<file path=ppt/tags/tag275.xml><?xml version="1.0" encoding="utf-8"?>
<p:tagLst xmlns:p="http://schemas.openxmlformats.org/presentationml/2006/main">
  <p:tag name="KSO_WM_DIAGRAM_VIRTUALLY_FRAME" val="{&quot;height&quot;:340.98748031496064,&quot;left&quot;:18.55,&quot;top&quot;:83.86251968503936,&quot;width&quot;:682.75}"/>
</p:tagLst>
</file>

<file path=ppt/tags/tag276.xml><?xml version="1.0" encoding="utf-8"?>
<p:tagLst xmlns:p="http://schemas.openxmlformats.org/presentationml/2006/main">
  <p:tag name="KSO_WM_DIAGRAM_VIRTUALLY_FRAME" val="{&quot;height&quot;:340.98748031496064,&quot;left&quot;:18.55,&quot;top&quot;:83.86251968503936,&quot;width&quot;:682.75}"/>
</p:tagLst>
</file>

<file path=ppt/tags/tag277.xml><?xml version="1.0" encoding="utf-8"?>
<p:tagLst xmlns:p="http://schemas.openxmlformats.org/presentationml/2006/main">
  <p:tag name="KSO_WM_DIAGRAM_VIRTUALLY_FRAME" val="{&quot;height&quot;:340.98748031496064,&quot;left&quot;:18.55,&quot;top&quot;:83.86251968503936,&quot;width&quot;:682.75}"/>
</p:tagLst>
</file>

<file path=ppt/tags/tag278.xml><?xml version="1.0" encoding="utf-8"?>
<p:tagLst xmlns:p="http://schemas.openxmlformats.org/presentationml/2006/main">
  <p:tag name="KSO_WM_DIAGRAM_VIRTUALLY_FRAME" val="{&quot;height&quot;:340.98748031496064,&quot;left&quot;:18.55,&quot;top&quot;:83.86251968503936,&quot;width&quot;:682.75}"/>
</p:tagLst>
</file>

<file path=ppt/tags/tag279.xml><?xml version="1.0" encoding="utf-8"?>
<p:tagLst xmlns:p="http://schemas.openxmlformats.org/presentationml/2006/main">
  <p:tag name="KSO_WM_DIAGRAM_VIRTUALLY_FRAME" val="{&quot;height&quot;:340.98748031496064,&quot;left&quot;:18.55,&quot;top&quot;:83.86251968503936,&quot;width&quot;:682.75}"/>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0.xml><?xml version="1.0" encoding="utf-8"?>
<p:tagLst xmlns:p="http://schemas.openxmlformats.org/presentationml/2006/main">
  <p:tag name="KSO_WM_DIAGRAM_VIRTUALLY_FRAME" val="{&quot;height&quot;:340.98748031496064,&quot;left&quot;:18.55,&quot;top&quot;:83.86251968503936,&quot;width&quot;:682.75}"/>
</p:tagLst>
</file>

<file path=ppt/tags/tag281.xml><?xml version="1.0" encoding="utf-8"?>
<p:tagLst xmlns:p="http://schemas.openxmlformats.org/presentationml/2006/main">
  <p:tag name="KSO_WM_DIAGRAM_VIRTUALLY_FRAME" val="{&quot;height&quot;:340.98748031496064,&quot;left&quot;:18.55,&quot;top&quot;:83.86251968503936,&quot;width&quot;:682.75}"/>
</p:tagLst>
</file>

<file path=ppt/tags/tag282.xml><?xml version="1.0" encoding="utf-8"?>
<p:tagLst xmlns:p="http://schemas.openxmlformats.org/presentationml/2006/main">
  <p:tag name="KSO_WM_DIAGRAM_VIRTUALLY_FRAME" val="{&quot;height&quot;:340.98748031496064,&quot;left&quot;:18.55,&quot;top&quot;:83.86251968503936,&quot;width&quot;:682.75}"/>
</p:tagLst>
</file>

<file path=ppt/tags/tag283.xml><?xml version="1.0" encoding="utf-8"?>
<p:tagLst xmlns:p="http://schemas.openxmlformats.org/presentationml/2006/main">
  <p:tag name="KSO_WM_DIAGRAM_VIRTUALLY_FRAME" val="{&quot;height&quot;:340.98748031496064,&quot;left&quot;:18.55,&quot;top&quot;:83.86251968503936,&quot;width&quot;:682.75}"/>
</p:tagLst>
</file>

<file path=ppt/tags/tag284.xml><?xml version="1.0" encoding="utf-8"?>
<p:tagLst xmlns:p="http://schemas.openxmlformats.org/presentationml/2006/main">
  <p:tag name="KSO_WM_DIAGRAM_VIRTUALLY_FRAME" val="{&quot;height&quot;:340.98748031496064,&quot;left&quot;:18.55,&quot;top&quot;:83.86251968503936,&quot;width&quot;:682.75}"/>
</p:tagLst>
</file>

<file path=ppt/tags/tag285.xml><?xml version="1.0" encoding="utf-8"?>
<p:tagLst xmlns:p="http://schemas.openxmlformats.org/presentationml/2006/main">
  <p:tag name="KSO_WM_DIAGRAM_VIRTUALLY_FRAME" val="{&quot;height&quot;:340.98748031496064,&quot;left&quot;:18.55,&quot;top&quot;:83.86251968503936,&quot;width&quot;:682.75}"/>
</p:tagLst>
</file>

<file path=ppt/tags/tag286.xml><?xml version="1.0" encoding="utf-8"?>
<p:tagLst xmlns:p="http://schemas.openxmlformats.org/presentationml/2006/main">
  <p:tag name="KSO_WM_DIAGRAM_VIRTUALLY_FRAME" val="{&quot;height&quot;:340.98748031496064,&quot;left&quot;:18.55,&quot;top&quot;:83.86251968503936,&quot;width&quot;:682.75}"/>
</p:tagLst>
</file>

<file path=ppt/tags/tag287.xml><?xml version="1.0" encoding="utf-8"?>
<p:tagLst xmlns:p="http://schemas.openxmlformats.org/presentationml/2006/main">
  <p:tag name="KSO_WM_DIAGRAM_VIRTUALLY_FRAME" val="{&quot;height&quot;:340.98748031496064,&quot;left&quot;:18.55,&quot;top&quot;:83.86251968503936,&quot;width&quot;:682.75}"/>
</p:tagLst>
</file>

<file path=ppt/tags/tag288.xml><?xml version="1.0" encoding="utf-8"?>
<p:tagLst xmlns:p="http://schemas.openxmlformats.org/presentationml/2006/main">
  <p:tag name="KSO_WM_DIAGRAM_VIRTUALLY_FRAME" val="{&quot;height&quot;:340.98748031496064,&quot;left&quot;:18.55,&quot;top&quot;:83.86251968503936,&quot;width&quot;:682.75}"/>
</p:tagLst>
</file>

<file path=ppt/tags/tag289.xml><?xml version="1.0" encoding="utf-8"?>
<p:tagLst xmlns:p="http://schemas.openxmlformats.org/presentationml/2006/main">
  <p:tag name="KSO_WM_DIAGRAM_VIRTUALLY_FRAME" val="{&quot;height&quot;:340.98748031496064,&quot;left&quot;:18.55,&quot;top&quot;:83.86251968503936,&quot;width&quot;:682.75}"/>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0.xml><?xml version="1.0" encoding="utf-8"?>
<p:tagLst xmlns:p="http://schemas.openxmlformats.org/presentationml/2006/main">
  <p:tag name="KSO_WM_DIAGRAM_VIRTUALLY_FRAME" val="{&quot;height&quot;:340.98748031496064,&quot;left&quot;:18.55,&quot;top&quot;:83.86251968503936,&quot;width&quot;:682.75}"/>
</p:tagLst>
</file>

<file path=ppt/tags/tag291.xml><?xml version="1.0" encoding="utf-8"?>
<p:tagLst xmlns:p="http://schemas.openxmlformats.org/presentationml/2006/main">
  <p:tag name="KSO_WM_DIAGRAM_VIRTUALLY_FRAME" val="{&quot;height&quot;:340.98748031496064,&quot;left&quot;:18.55,&quot;top&quot;:83.86251968503936,&quot;width&quot;:682.75}"/>
</p:tagLst>
</file>

<file path=ppt/tags/tag292.xml><?xml version="1.0" encoding="utf-8"?>
<p:tagLst xmlns:p="http://schemas.openxmlformats.org/presentationml/2006/main">
  <p:tag name="KSO_WM_DIAGRAM_VIRTUALLY_FRAME" val="{&quot;height&quot;:340.98748031496064,&quot;left&quot;:18.55,&quot;top&quot;:83.86251968503936,&quot;width&quot;:682.75}"/>
</p:tagLst>
</file>

<file path=ppt/tags/tag293.xml><?xml version="1.0" encoding="utf-8"?>
<p:tagLst xmlns:p="http://schemas.openxmlformats.org/presentationml/2006/main">
  <p:tag name="KSO_WM_DIAGRAM_VIRTUALLY_FRAME" val="{&quot;height&quot;:340.98748031496064,&quot;left&quot;:18.55,&quot;top&quot;:83.86251968503936,&quot;width&quot;:682.75}"/>
</p:tagLst>
</file>

<file path=ppt/tags/tag294.xml><?xml version="1.0" encoding="utf-8"?>
<p:tagLst xmlns:p="http://schemas.openxmlformats.org/presentationml/2006/main">
  <p:tag name="KSO_WM_DIAGRAM_VIRTUALLY_FRAME" val="{&quot;height&quot;:340.98748031496064,&quot;left&quot;:18.55,&quot;top&quot;:83.86251968503936,&quot;width&quot;:682.75}"/>
</p:tagLst>
</file>

<file path=ppt/tags/tag295.xml><?xml version="1.0" encoding="utf-8"?>
<p:tagLst xmlns:p="http://schemas.openxmlformats.org/presentationml/2006/main">
  <p:tag name="KSO_WM_DIAGRAM_VIRTUALLY_FRAME" val="{&quot;height&quot;:340.98748031496064,&quot;left&quot;:18.55,&quot;top&quot;:83.86251968503936,&quot;width&quot;:682.75}"/>
</p:tagLst>
</file>

<file path=ppt/tags/tag296.xml><?xml version="1.0" encoding="utf-8"?>
<p:tagLst xmlns:p="http://schemas.openxmlformats.org/presentationml/2006/main">
  <p:tag name="KSO_WM_DIAGRAM_VIRTUALLY_FRAME" val="{&quot;height&quot;:340.98748031496064,&quot;left&quot;:18.55,&quot;top&quot;:83.86251968503936,&quot;width&quot;:682.75}"/>
</p:tagLst>
</file>

<file path=ppt/tags/tag297.xml><?xml version="1.0" encoding="utf-8"?>
<p:tagLst xmlns:p="http://schemas.openxmlformats.org/presentationml/2006/main">
  <p:tag name="KSO_WM_DIAGRAM_VIRTUALLY_FRAME" val="{&quot;height&quot;:340.98748031496064,&quot;left&quot;:18.55,&quot;top&quot;:83.86251968503936,&quot;width&quot;:682.75}"/>
</p:tagLst>
</file>

<file path=ppt/tags/tag298.xml><?xml version="1.0" encoding="utf-8"?>
<p:tagLst xmlns:p="http://schemas.openxmlformats.org/presentationml/2006/main">
  <p:tag name="KSO_WM_DIAGRAM_VIRTUALLY_FRAME" val="{&quot;height&quot;:340.98748031496064,&quot;left&quot;:18.55,&quot;top&quot;:83.86251968503936,&quot;width&quot;:682.75}"/>
</p:tagLst>
</file>

<file path=ppt/tags/tag299.xml><?xml version="1.0" encoding="utf-8"?>
<p:tagLst xmlns:p="http://schemas.openxmlformats.org/presentationml/2006/main">
  <p:tag name="KSO_WM_DIAGRAM_VIRTUALLY_FRAME" val="{&quot;height&quot;:340.98748031496064,&quot;left&quot;:18.55,&quot;top&quot;:83.86251968503936,&quot;width&quot;:682.75}"/>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0.xml><?xml version="1.0" encoding="utf-8"?>
<p:tagLst xmlns:p="http://schemas.openxmlformats.org/presentationml/2006/main">
  <p:tag name="KSO_WM_DIAGRAM_VIRTUALLY_FRAME" val="{&quot;height&quot;:340.98748031496064,&quot;left&quot;:18.55,&quot;top&quot;:83.86251968503936,&quot;width&quot;:682.75}"/>
</p:tagLst>
</file>

<file path=ppt/tags/tag301.xml><?xml version="1.0" encoding="utf-8"?>
<p:tagLst xmlns:p="http://schemas.openxmlformats.org/presentationml/2006/main">
  <p:tag name="KSO_WM_DIAGRAM_VIRTUALLY_FRAME" val="{&quot;height&quot;:340.98748031496064,&quot;left&quot;:18.55,&quot;top&quot;:83.86251968503936,&quot;width&quot;:682.75}"/>
</p:tagLst>
</file>

<file path=ppt/tags/tag302.xml><?xml version="1.0" encoding="utf-8"?>
<p:tagLst xmlns:p="http://schemas.openxmlformats.org/presentationml/2006/main">
  <p:tag name="KSO_WM_DIAGRAM_VIRTUALLY_FRAME" val="{&quot;height&quot;:340.98748031496064,&quot;left&quot;:18.55,&quot;top&quot;:83.86251968503936,&quot;width&quot;:682.75}"/>
</p:tagLst>
</file>

<file path=ppt/tags/tag303.xml><?xml version="1.0" encoding="utf-8"?>
<p:tagLst xmlns:p="http://schemas.openxmlformats.org/presentationml/2006/main">
  <p:tag name="KSO_WM_DIAGRAM_VIRTUALLY_FRAME" val="{&quot;height&quot;:340.98748031496064,&quot;left&quot;:18.55,&quot;top&quot;:83.86251968503936,&quot;width&quot;:682.75}"/>
</p:tagLst>
</file>

<file path=ppt/tags/tag304.xml><?xml version="1.0" encoding="utf-8"?>
<p:tagLst xmlns:p="http://schemas.openxmlformats.org/presentationml/2006/main">
  <p:tag name="KSO_WM_DIAGRAM_VIRTUALLY_FRAME" val="{&quot;height&quot;:340.98748031496064,&quot;left&quot;:18.55,&quot;top&quot;:83.86251968503936,&quot;width&quot;:682.75}"/>
</p:tagLst>
</file>

<file path=ppt/tags/tag3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9,&quot;pos&quot;:0,&quot;transparency&quot;:0},{&quot;brightness&quot;:0,&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8,&quot;pos&quot;:0,&quot;transparency&quot;:0},{&quot;brightness&quot;:-0.10000000149011612,&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3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
</p:tagLst>
</file>

<file path=ppt/tags/tag3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DIAGRAM_USE_COLOR_VALUE" val="{&quot;color_scheme&quot;:1,&quot;color_type&quot;:1,&quot;theme_color_indexes&quot;:[]}"/>
</p:tagLst>
</file>

<file path=ppt/tags/tag3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
</p:tagLst>
</file>

<file path=ppt/tags/tag3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3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9,&quot;pos&quot;:0,&quot;transparency&quot;:0},{&quot;brightness&quot;:0.15000000596046448,&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8,&quot;pos&quot;:0,&quot;transparency&quot;:0},{&quot;brightness&quot;:0.15000000596046448,&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x*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3*53"/>
  <p:tag name="KSO_WM_DIAGRAM_GROUP_CODE" val="l1-1"/>
  <p:tag name="KSO_WM_UNIT_TYPE" val="l_h_x"/>
  <p:tag name="KSO_WM_UNIT_INDEX" val="1_5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0000000149011612,&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10,&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DIAGRAM_USE_COLOR_VALUE" val="{&quot;color_scheme&quot;:1,&quot;color_type&quot;:1,&quot;theme_color_indexes&quot;:[]}"/>
</p:tagLst>
</file>

<file path=ppt/tags/tag3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5000000596046448,&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1057_5*l_h_a*1_5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9,&quot;pos&quot;:0.800000011920929,&quot;transparency&quot;:0},{&quot;brightness&quot;:0,&quot;colorType&quot;:1,&quot;foreColorIndex&quot;:9,&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057_5*l_h_a*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8,&quot;pos&quot;:0.800000011920929,&quot;transparency&quot;:0},{&quot;brightness&quot;:0,&quot;colorType&quot;:1,&quot;foreColorIndex&quot;:8,&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5*l_h_a*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0.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5*l_h_a*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3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5*l_h_a*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1057_5*l_h_a*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10,&quot;pos&quot;:0.800000011920929,&quot;transparency&quot;:0},{&quot;brightness&quot;:0,&quot;colorType&quot;:1,&quot;foreColorIndex&quot;:10,&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5*l_h_f*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5*l_h_f*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5.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5_1"/>
  <p:tag name="KSO_WM_UNIT_ID" val="diagram20231057_5*l_h_f*1_5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6.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4_1"/>
  <p:tag name="KSO_WM_UNIT_ID" val="diagram20231057_5*l_h_f*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5*l_h_f*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8.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6_1"/>
  <p:tag name="KSO_WM_UNIT_ID" val="diagram20231057_5*l_h_f*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5"/>
  <p:tag name="KSO_WM_UNIT_TYPE" val="l_h_x"/>
  <p:tag name="KSO_WM_UNIT_INDEX" val="1_4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2*62"/>
  <p:tag name="KSO_WM_UNIT_TYPE" val="l_h_x"/>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0000000149011612,&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10,&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DIAGRAM_USE_COLOR_VALUE" val="{&quot;color_scheme&quot;:1,&quot;color_type&quot;:1,&quot;theme_color_indexes&quot;:[]}"/>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5000000596046448,&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1057_5*l_h_a*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10,&quot;pos&quot;:0.800000011920929,&quot;transparency&quot;:0},{&quot;brightness&quot;:0,&quot;colorType&quot;:1,&quot;foreColorIndex&quot;:10,&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2*62"/>
  <p:tag name="KSO_WM_UNIT_TYPE" val="l_h_x"/>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9.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5_1"/>
  <p:tag name="KSO_WM_UNIT_ID" val="diagram20231057_5*l_h_f*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ID" val="diagram20231058_2*l_i*1_1"/>
  <p:tag name="KSO_WM_TEMPLATE_CATEGORY" val="diagram"/>
  <p:tag name="KSO_WM_TEMPLATE_INDEX" val="20231058"/>
  <p:tag name="KSO_WM_UNIT_LAYERLEVEL" val="1_1"/>
  <p:tag name="KSO_WM_TAG_VERSION" val="3.0"/>
  <p:tag name="KSO_WM_UNIT_TYPE" val="l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6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2.xml><?xml version="1.0" encoding="utf-8"?>
<p:tagLst xmlns:p="http://schemas.openxmlformats.org/presentationml/2006/main">
  <p:tag name="commondata" val="eyJoZGlkIjoiZDUxNDg3YzE4ODE1YjFkMDljZDAwMDBjOGUwM2I2YzQifQ=="/>
  <p:tag name="resource_record_key" val="{&quot;70&quot;:[3314052,3314058]}"/>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8.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9.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1.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42.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43.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8.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ID" val="diagram20231058_2*l_i*1_1"/>
  <p:tag name="KSO_WM_TEMPLATE_CATEGORY" val="diagram"/>
  <p:tag name="KSO_WM_TEMPLATE_INDEX" val="20231058"/>
  <p:tag name="KSO_WM_UNIT_LAYERLEVEL" val="1_1"/>
  <p:tag name="KSO_WM_TAG_VERSION" val="3.0"/>
  <p:tag name="KSO_WM_UNIT_TYPE" val="l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1.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2.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3.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4.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65.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UNIT_SUBTYPE" val="d"/>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7.xml><?xml version="1.0" encoding="utf-8"?>
<p:tagLst xmlns:p="http://schemas.openxmlformats.org/presentationml/2006/main">
  <p:tag name="ISLIDE.VECTOR" val="32723b79-b8e0-4fee-8f84-5c38c7aaaab2"/>
</p:tagLst>
</file>

<file path=ppt/tags/tag78.xml><?xml version="1.0" encoding="utf-8"?>
<p:tagLst xmlns:p="http://schemas.openxmlformats.org/presentationml/2006/main">
  <p:tag name="ISLIDE.VECTOR" val="39a682b9-06c7-4583-b00a-0b81aa6da0f7"/>
</p:tagLst>
</file>

<file path=ppt/tags/tag79.xml><?xml version="1.0" encoding="utf-8"?>
<p:tagLst xmlns:p="http://schemas.openxmlformats.org/presentationml/2006/main">
  <p:tag name="KSO_WM_DIAGRAM_VIRTUALLY_FRAME" val="{&quot;height&quot;:223.99992125984255,&quot;left&quot;:40.55,&quot;top&quot;:160.8000787401575,&quot;width&quot;:655.1}"/>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223.99992125984255,&quot;left&quot;:40.55,&quot;top&quot;:160.8000787401575,&quot;width&quot;:655.1}"/>
</p:tagLst>
</file>

<file path=ppt/tags/tag81.xml><?xml version="1.0" encoding="utf-8"?>
<p:tagLst xmlns:p="http://schemas.openxmlformats.org/presentationml/2006/main">
  <p:tag name="KSO_WM_DIAGRAM_VIRTUALLY_FRAME" val="{&quot;height&quot;:223.99992125984255,&quot;left&quot;:40.55,&quot;top&quot;:160.8000787401575,&quot;width&quot;:655.1}"/>
</p:tagLst>
</file>

<file path=ppt/tags/tag82.xml><?xml version="1.0" encoding="utf-8"?>
<p:tagLst xmlns:p="http://schemas.openxmlformats.org/presentationml/2006/main">
  <p:tag name="KSO_WM_DIAGRAM_VIRTUALLY_FRAME" val="{&quot;height&quot;:223.99992125984255,&quot;left&quot;:40.55,&quot;top&quot;:160.8000787401575,&quot;width&quot;:655.1}"/>
</p:tagLst>
</file>

<file path=ppt/tags/tag83.xml><?xml version="1.0" encoding="utf-8"?>
<p:tagLst xmlns:p="http://schemas.openxmlformats.org/presentationml/2006/main">
  <p:tag name="KSO_WM_DIAGRAM_VIRTUALLY_FRAME" val="{&quot;height&quot;:223.99992125984255,&quot;left&quot;:40.55,&quot;top&quot;:160.8000787401575,&quot;width&quot;:655.1}"/>
</p:tagLst>
</file>

<file path=ppt/tags/tag84.xml><?xml version="1.0" encoding="utf-8"?>
<p:tagLst xmlns:p="http://schemas.openxmlformats.org/presentationml/2006/main">
  <p:tag name="KSO_WM_DIAGRAM_VIRTUALLY_FRAME" val="{&quot;height&quot;:223.99992125984255,&quot;left&quot;:40.55,&quot;top&quot;:160.8000787401575,&quot;width&quot;:655.1}"/>
</p:tagLst>
</file>

<file path=ppt/tags/tag85.xml><?xml version="1.0" encoding="utf-8"?>
<p:tagLst xmlns:p="http://schemas.openxmlformats.org/presentationml/2006/main">
  <p:tag name="KSO_WM_DIAGRAM_VIRTUALLY_FRAME" val="{&quot;height&quot;:223.99992125984255,&quot;left&quot;:40.55,&quot;top&quot;:160.8000787401575,&quot;width&quot;:655.1}"/>
</p:tagLst>
</file>

<file path=ppt/tags/tag86.xml><?xml version="1.0" encoding="utf-8"?>
<p:tagLst xmlns:p="http://schemas.openxmlformats.org/presentationml/2006/main">
  <p:tag name="KSO_WM_DIAGRAM_VIRTUALLY_FRAME" val="{&quot;height&quot;:223.99992125984255,&quot;left&quot;:40.55,&quot;top&quot;:160.8000787401575,&quot;width&quot;:655.1}"/>
</p:tagLst>
</file>

<file path=ppt/tags/tag87.xml><?xml version="1.0" encoding="utf-8"?>
<p:tagLst xmlns:p="http://schemas.openxmlformats.org/presentationml/2006/main">
  <p:tag name="KSO_WM_DIAGRAM_VIRTUALLY_FRAME" val="{&quot;height&quot;:223.99992125984255,&quot;left&quot;:40.55,&quot;top&quot;:160.8000787401575,&quot;width&quot;:655.1}"/>
</p:tagLst>
</file>

<file path=ppt/tags/tag88.xml><?xml version="1.0" encoding="utf-8"?>
<p:tagLst xmlns:p="http://schemas.openxmlformats.org/presentationml/2006/main">
  <p:tag name="KSO_WM_DIAGRAM_VIRTUALLY_FRAME" val="{&quot;height&quot;:223.99992125984255,&quot;left&quot;:40.55,&quot;top&quot;:160.8000787401575,&quot;width&quot;:655.1}"/>
</p:tagLst>
</file>

<file path=ppt/tags/tag89.xml><?xml version="1.0" encoding="utf-8"?>
<p:tagLst xmlns:p="http://schemas.openxmlformats.org/presentationml/2006/main">
  <p:tag name="KSO_WM_DIAGRAM_VIRTUALLY_FRAME" val="{&quot;height&quot;:223.99992125984255,&quot;left&quot;:40.55,&quot;top&quot;:160.8000787401575,&quot;width&quot;:655.1}"/>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223.99992125984255,&quot;left&quot;:40.55,&quot;top&quot;:160.8000787401575,&quot;width&quot;:655.1}"/>
</p:tagLst>
</file>

<file path=ppt/tags/tag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8006</Words>
  <Application>WPS 演示</Application>
  <PresentationFormat>全屏显示(16:9)</PresentationFormat>
  <Paragraphs>588</Paragraphs>
  <Slides>58</Slides>
  <Notes>23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58</vt:i4>
      </vt:variant>
    </vt:vector>
  </HeadingPairs>
  <TitlesOfParts>
    <vt:vector size="66" baseType="lpstr">
      <vt:lpstr>Arial</vt:lpstr>
      <vt:lpstr>宋体</vt:lpstr>
      <vt:lpstr>Wingdings</vt:lpstr>
      <vt:lpstr>微软雅黑</vt:lpstr>
      <vt:lpstr>Calibri</vt:lpstr>
      <vt:lpstr>Arial Unicode MS</vt:lpstr>
      <vt:lpstr>Century Gothic</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78</cp:revision>
  <dcterms:created xsi:type="dcterms:W3CDTF">2018-11-08T00:27:00Z</dcterms:created>
  <dcterms:modified xsi:type="dcterms:W3CDTF">2024-05-21T02:09:16Z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57FEF3BB245040749F4AAB18B240344D_13</vt:lpwstr>
  </property>
</Properties>
</file>