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8"/>
  </p:handoutMasterIdLst>
  <p:sldIdLst>
    <p:sldId id="256" r:id="rId3"/>
    <p:sldId id="284" r:id="rId5"/>
    <p:sldId id="263" r:id="rId6"/>
    <p:sldId id="335" r:id="rId7"/>
    <p:sldId id="773" r:id="rId8"/>
    <p:sldId id="724" r:id="rId9"/>
    <p:sldId id="728" r:id="rId10"/>
    <p:sldId id="774" r:id="rId11"/>
    <p:sldId id="775" r:id="rId12"/>
    <p:sldId id="776" r:id="rId13"/>
    <p:sldId id="777" r:id="rId14"/>
    <p:sldId id="778" r:id="rId15"/>
    <p:sldId id="779" r:id="rId16"/>
    <p:sldId id="781" r:id="rId17"/>
    <p:sldId id="782" r:id="rId18"/>
    <p:sldId id="783" r:id="rId19"/>
    <p:sldId id="784" r:id="rId20"/>
    <p:sldId id="785" r:id="rId21"/>
    <p:sldId id="786" r:id="rId22"/>
    <p:sldId id="787" r:id="rId23"/>
    <p:sldId id="589" r:id="rId24"/>
    <p:sldId id="725" r:id="rId25"/>
    <p:sldId id="789" r:id="rId26"/>
    <p:sldId id="788" r:id="rId27"/>
    <p:sldId id="790" r:id="rId28"/>
    <p:sldId id="791" r:id="rId29"/>
    <p:sldId id="792" r:id="rId30"/>
    <p:sldId id="802" r:id="rId31"/>
    <p:sldId id="803" r:id="rId32"/>
    <p:sldId id="804" r:id="rId33"/>
    <p:sldId id="805" r:id="rId34"/>
    <p:sldId id="806" r:id="rId35"/>
    <p:sldId id="727" r:id="rId36"/>
    <p:sldId id="729" r:id="rId37"/>
    <p:sldId id="795" r:id="rId38"/>
    <p:sldId id="796" r:id="rId39"/>
    <p:sldId id="797" r:id="rId40"/>
    <p:sldId id="798" r:id="rId41"/>
    <p:sldId id="794" r:id="rId42"/>
    <p:sldId id="726" r:id="rId43"/>
    <p:sldId id="799" r:id="rId44"/>
    <p:sldId id="800" r:id="rId45"/>
    <p:sldId id="801" r:id="rId46"/>
    <p:sldId id="288" r:id="rId47"/>
  </p:sldIdLst>
  <p:sldSz cx="9144000" cy="5143500" type="screen16x9"/>
  <p:notesSz cx="6858000" cy="9144000"/>
  <p:custDataLst>
    <p:tags r:id="rId52"/>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9" userDrawn="1">
          <p15:clr>
            <a:srgbClr val="A4A3A4"/>
          </p15:clr>
        </p15:guide>
        <p15:guide id="2" pos="292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4367"/>
    <a:srgbClr val="1D4865"/>
    <a:srgbClr val="1F4E79"/>
    <a:srgbClr val="44546A"/>
    <a:srgbClr val="B8B8B8"/>
    <a:srgbClr val="843C0B"/>
    <a:srgbClr val="595959"/>
    <a:srgbClr val="A4A4A4"/>
    <a:srgbClr val="222A35"/>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01" d="100"/>
          <a:sy n="101" d="100"/>
        </p:scale>
        <p:origin x="-108" y="-528"/>
      </p:cViewPr>
      <p:guideLst>
        <p:guide orient="horz" pos="1619"/>
        <p:guide pos="292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gs" Target="tags/tag302.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3"/>
            <a:ext cx="7886700" cy="435887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a:lstStyle>
            <a:lvl1pPr>
              <a:defRPr/>
            </a:lvl1pPr>
          </a:lstStyle>
          <a:p>
            <a:fld id="{80F42DC0-2E3F-F440-A3AA-64F0AA1F84F2}" type="datetime1">
              <a:rPr lang="zh-CN" altLang="en-US"/>
            </a:fld>
            <a:endParaRPr lang="zh-CN" altLang="en-US" sz="1400">
              <a:solidFill>
                <a:schemeClr val="tx1"/>
              </a:solidFill>
            </a:endParaRPr>
          </a:p>
        </p:txBody>
      </p:sp>
      <p:sp>
        <p:nvSpPr>
          <p:cNvPr id="4" name="页脚占位符 3"/>
          <p:cNvSpPr>
            <a:spLocks noGrp="1"/>
          </p:cNvSpPr>
          <p:nvPr>
            <p:ph type="ftr" sz="quarter" idx="11"/>
          </p:nvPr>
        </p:nvSpPr>
        <p:spPr>
          <a:xfrm>
            <a:off x="3028950" y="4767263"/>
            <a:ext cx="3086100" cy="273844"/>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6457950" y="4767263"/>
            <a:ext cx="2057400" cy="273844"/>
          </a:xfrm>
        </p:spPr>
        <p:txBody>
          <a:bodyPr/>
          <a:lstStyle>
            <a:lvl1pPr>
              <a:defRPr/>
            </a:lvl1pPr>
          </a:lstStyle>
          <a:p>
            <a:fld id="{C5FC99A0-26D8-5E4B-82FB-70809BCEE9F6}" type="slidenum">
              <a:rPr lang="zh-CN" altLang="en-US"/>
            </a:fld>
            <a:endParaRPr lang="zh-CN" altLang="en-US" sz="14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0"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0" y="1999034"/>
            <a:ext cx="3655181"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1999034"/>
            <a:ext cx="3673182"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0"/>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3"/>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8"/>
            <a:ext cx="7886700" cy="3263504"/>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7" Type="http://schemas.openxmlformats.org/officeDocument/2006/relationships/notesSlide" Target="../notesSlides/notesSlide14.xml"/><Relationship Id="rId36" Type="http://schemas.openxmlformats.org/officeDocument/2006/relationships/slideLayout" Target="../slideLayouts/slideLayout2.xml"/><Relationship Id="rId35" Type="http://schemas.openxmlformats.org/officeDocument/2006/relationships/tags" Target="../tags/tag110.xml"/><Relationship Id="rId34" Type="http://schemas.openxmlformats.org/officeDocument/2006/relationships/tags" Target="../tags/tag109.xml"/><Relationship Id="rId33" Type="http://schemas.openxmlformats.org/officeDocument/2006/relationships/tags" Target="../tags/tag108.xml"/><Relationship Id="rId32" Type="http://schemas.openxmlformats.org/officeDocument/2006/relationships/tags" Target="../tags/tag107.xml"/><Relationship Id="rId31" Type="http://schemas.openxmlformats.org/officeDocument/2006/relationships/tags" Target="../tags/tag106.xml"/><Relationship Id="rId30" Type="http://schemas.openxmlformats.org/officeDocument/2006/relationships/tags" Target="../tags/tag105.xml"/><Relationship Id="rId3" Type="http://schemas.openxmlformats.org/officeDocument/2006/relationships/tags" Target="../tags/tag78.xml"/><Relationship Id="rId29" Type="http://schemas.openxmlformats.org/officeDocument/2006/relationships/tags" Target="../tags/tag104.xml"/><Relationship Id="rId28" Type="http://schemas.openxmlformats.org/officeDocument/2006/relationships/tags" Target="../tags/tag103.xml"/><Relationship Id="rId27" Type="http://schemas.openxmlformats.org/officeDocument/2006/relationships/tags" Target="../tags/tag102.xml"/><Relationship Id="rId26" Type="http://schemas.openxmlformats.org/officeDocument/2006/relationships/tags" Target="../tags/tag101.xml"/><Relationship Id="rId25" Type="http://schemas.openxmlformats.org/officeDocument/2006/relationships/tags" Target="../tags/tag100.xml"/><Relationship Id="rId24" Type="http://schemas.openxmlformats.org/officeDocument/2006/relationships/tags" Target="../tags/tag99.xml"/><Relationship Id="rId23" Type="http://schemas.openxmlformats.org/officeDocument/2006/relationships/tags" Target="../tags/tag98.xml"/><Relationship Id="rId22" Type="http://schemas.openxmlformats.org/officeDocument/2006/relationships/tags" Target="../tags/tag97.xml"/><Relationship Id="rId21" Type="http://schemas.openxmlformats.org/officeDocument/2006/relationships/tags" Target="../tags/tag96.xml"/><Relationship Id="rId20" Type="http://schemas.openxmlformats.org/officeDocument/2006/relationships/tags" Target="../tags/tag95.xml"/><Relationship Id="rId2" Type="http://schemas.openxmlformats.org/officeDocument/2006/relationships/tags" Target="../tags/tag77.xml"/><Relationship Id="rId19" Type="http://schemas.openxmlformats.org/officeDocument/2006/relationships/tags" Target="../tags/tag94.xml"/><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tags" Target="../tags/tag76.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17.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6" Type="http://schemas.openxmlformats.org/officeDocument/2006/relationships/notesSlide" Target="../notesSlides/notesSlide17.xml"/><Relationship Id="rId55" Type="http://schemas.openxmlformats.org/officeDocument/2006/relationships/slideLayout" Target="../slideLayouts/slideLayout2.xml"/><Relationship Id="rId54" Type="http://schemas.openxmlformats.org/officeDocument/2006/relationships/tags" Target="../tags/tag170.xml"/><Relationship Id="rId53" Type="http://schemas.openxmlformats.org/officeDocument/2006/relationships/tags" Target="../tags/tag169.xml"/><Relationship Id="rId52" Type="http://schemas.openxmlformats.org/officeDocument/2006/relationships/tags" Target="../tags/tag168.xml"/><Relationship Id="rId51" Type="http://schemas.openxmlformats.org/officeDocument/2006/relationships/tags" Target="../tags/tag167.xml"/><Relationship Id="rId50" Type="http://schemas.openxmlformats.org/officeDocument/2006/relationships/tags" Target="../tags/tag166.xml"/><Relationship Id="rId5" Type="http://schemas.openxmlformats.org/officeDocument/2006/relationships/tags" Target="../tags/tag121.xml"/><Relationship Id="rId49" Type="http://schemas.openxmlformats.org/officeDocument/2006/relationships/tags" Target="../tags/tag165.xml"/><Relationship Id="rId48" Type="http://schemas.openxmlformats.org/officeDocument/2006/relationships/tags" Target="../tags/tag164.xml"/><Relationship Id="rId47" Type="http://schemas.openxmlformats.org/officeDocument/2006/relationships/tags" Target="../tags/tag163.xml"/><Relationship Id="rId46" Type="http://schemas.openxmlformats.org/officeDocument/2006/relationships/tags" Target="../tags/tag162.xml"/><Relationship Id="rId45" Type="http://schemas.openxmlformats.org/officeDocument/2006/relationships/tags" Target="../tags/tag161.xml"/><Relationship Id="rId44" Type="http://schemas.openxmlformats.org/officeDocument/2006/relationships/tags" Target="../tags/tag160.xml"/><Relationship Id="rId43" Type="http://schemas.openxmlformats.org/officeDocument/2006/relationships/tags" Target="../tags/tag159.xml"/><Relationship Id="rId42" Type="http://schemas.openxmlformats.org/officeDocument/2006/relationships/tags" Target="../tags/tag158.xml"/><Relationship Id="rId41" Type="http://schemas.openxmlformats.org/officeDocument/2006/relationships/tags" Target="../tags/tag157.xml"/><Relationship Id="rId40" Type="http://schemas.openxmlformats.org/officeDocument/2006/relationships/tags" Target="../tags/tag156.xml"/><Relationship Id="rId4" Type="http://schemas.openxmlformats.org/officeDocument/2006/relationships/tags" Target="../tags/tag120.xml"/><Relationship Id="rId39" Type="http://schemas.openxmlformats.org/officeDocument/2006/relationships/tags" Target="../tags/tag155.xml"/><Relationship Id="rId38" Type="http://schemas.openxmlformats.org/officeDocument/2006/relationships/tags" Target="../tags/tag154.xml"/><Relationship Id="rId37" Type="http://schemas.openxmlformats.org/officeDocument/2006/relationships/tags" Target="../tags/tag153.xml"/><Relationship Id="rId36" Type="http://schemas.openxmlformats.org/officeDocument/2006/relationships/tags" Target="../tags/tag152.xml"/><Relationship Id="rId35" Type="http://schemas.openxmlformats.org/officeDocument/2006/relationships/tags" Target="../tags/tag151.xml"/><Relationship Id="rId34" Type="http://schemas.openxmlformats.org/officeDocument/2006/relationships/tags" Target="../tags/tag150.xml"/><Relationship Id="rId33" Type="http://schemas.openxmlformats.org/officeDocument/2006/relationships/tags" Target="../tags/tag149.xml"/><Relationship Id="rId32" Type="http://schemas.openxmlformats.org/officeDocument/2006/relationships/tags" Target="../tags/tag148.xml"/><Relationship Id="rId31" Type="http://schemas.openxmlformats.org/officeDocument/2006/relationships/tags" Target="../tags/tag147.xml"/><Relationship Id="rId30" Type="http://schemas.openxmlformats.org/officeDocument/2006/relationships/tags" Target="../tags/tag146.xml"/><Relationship Id="rId3" Type="http://schemas.openxmlformats.org/officeDocument/2006/relationships/tags" Target="../tags/tag119.xml"/><Relationship Id="rId29" Type="http://schemas.openxmlformats.org/officeDocument/2006/relationships/tags" Target="../tags/tag145.xml"/><Relationship Id="rId28" Type="http://schemas.openxmlformats.org/officeDocument/2006/relationships/tags" Target="../tags/tag144.xml"/><Relationship Id="rId27" Type="http://schemas.openxmlformats.org/officeDocument/2006/relationships/tags" Target="../tags/tag143.xml"/><Relationship Id="rId26" Type="http://schemas.openxmlformats.org/officeDocument/2006/relationships/tags" Target="../tags/tag142.xml"/><Relationship Id="rId25" Type="http://schemas.openxmlformats.org/officeDocument/2006/relationships/tags" Target="../tags/tag141.xml"/><Relationship Id="rId24" Type="http://schemas.openxmlformats.org/officeDocument/2006/relationships/tags" Target="../tags/tag140.xml"/><Relationship Id="rId23" Type="http://schemas.openxmlformats.org/officeDocument/2006/relationships/tags" Target="../tags/tag139.xml"/><Relationship Id="rId22" Type="http://schemas.openxmlformats.org/officeDocument/2006/relationships/tags" Target="../tags/tag138.xml"/><Relationship Id="rId21" Type="http://schemas.openxmlformats.org/officeDocument/2006/relationships/tags" Target="../tags/tag137.xml"/><Relationship Id="rId20" Type="http://schemas.openxmlformats.org/officeDocument/2006/relationships/tags" Target="../tags/tag136.xml"/><Relationship Id="rId2" Type="http://schemas.openxmlformats.org/officeDocument/2006/relationships/tags" Target="../tags/tag118.xml"/><Relationship Id="rId19" Type="http://schemas.openxmlformats.org/officeDocument/2006/relationships/tags" Target="../tags/tag135.xml"/><Relationship Id="rId18" Type="http://schemas.openxmlformats.org/officeDocument/2006/relationships/tags" Target="../tags/tag134.xml"/><Relationship Id="rId17" Type="http://schemas.openxmlformats.org/officeDocument/2006/relationships/tags" Target="../tags/tag133.xml"/><Relationship Id="rId16" Type="http://schemas.openxmlformats.org/officeDocument/2006/relationships/tags" Target="../tags/tag132.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tags" Target="../tags/tag117.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s>
</file>

<file path=ppt/slides/_rels/slide21.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4" Type="http://schemas.openxmlformats.org/officeDocument/2006/relationships/notesSlide" Target="../notesSlides/notesSlide21.xml"/><Relationship Id="rId13" Type="http://schemas.openxmlformats.org/officeDocument/2006/relationships/slideLayout" Target="../slideLayouts/slideLayout2.xml"/><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tags" Target="../tags/tag180.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2.xml"/><Relationship Id="rId4" Type="http://schemas.openxmlformats.org/officeDocument/2006/relationships/image" Target="../media/image6.jpeg"/><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image" Target="../media/image7.jpeg"/><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jpe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2.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2" Type="http://schemas.openxmlformats.org/officeDocument/2006/relationships/notesSlide" Target="../notesSlides/notesSlide33.xml"/><Relationship Id="rId51" Type="http://schemas.openxmlformats.org/officeDocument/2006/relationships/slideLayout" Target="../slideLayouts/slideLayout2.xml"/><Relationship Id="rId50" Type="http://schemas.openxmlformats.org/officeDocument/2006/relationships/tags" Target="../tags/tag254.xml"/><Relationship Id="rId5" Type="http://schemas.openxmlformats.org/officeDocument/2006/relationships/tags" Target="../tags/tag209.xml"/><Relationship Id="rId49" Type="http://schemas.openxmlformats.org/officeDocument/2006/relationships/tags" Target="../tags/tag253.xml"/><Relationship Id="rId48" Type="http://schemas.openxmlformats.org/officeDocument/2006/relationships/tags" Target="../tags/tag252.xml"/><Relationship Id="rId47" Type="http://schemas.openxmlformats.org/officeDocument/2006/relationships/tags" Target="../tags/tag251.xml"/><Relationship Id="rId46" Type="http://schemas.openxmlformats.org/officeDocument/2006/relationships/tags" Target="../tags/tag250.xml"/><Relationship Id="rId45" Type="http://schemas.openxmlformats.org/officeDocument/2006/relationships/tags" Target="../tags/tag249.xml"/><Relationship Id="rId44" Type="http://schemas.openxmlformats.org/officeDocument/2006/relationships/tags" Target="../tags/tag248.xml"/><Relationship Id="rId43" Type="http://schemas.openxmlformats.org/officeDocument/2006/relationships/tags" Target="../tags/tag247.xml"/><Relationship Id="rId42" Type="http://schemas.openxmlformats.org/officeDocument/2006/relationships/tags" Target="../tags/tag246.xml"/><Relationship Id="rId41" Type="http://schemas.openxmlformats.org/officeDocument/2006/relationships/tags" Target="../tags/tag245.xml"/><Relationship Id="rId40" Type="http://schemas.openxmlformats.org/officeDocument/2006/relationships/tags" Target="../tags/tag244.xml"/><Relationship Id="rId4" Type="http://schemas.openxmlformats.org/officeDocument/2006/relationships/tags" Target="../tags/tag208.xml"/><Relationship Id="rId39" Type="http://schemas.openxmlformats.org/officeDocument/2006/relationships/tags" Target="../tags/tag243.xml"/><Relationship Id="rId38" Type="http://schemas.openxmlformats.org/officeDocument/2006/relationships/tags" Target="../tags/tag242.xml"/><Relationship Id="rId37" Type="http://schemas.openxmlformats.org/officeDocument/2006/relationships/tags" Target="../tags/tag241.xml"/><Relationship Id="rId36" Type="http://schemas.openxmlformats.org/officeDocument/2006/relationships/tags" Target="../tags/tag240.xml"/><Relationship Id="rId35" Type="http://schemas.openxmlformats.org/officeDocument/2006/relationships/tags" Target="../tags/tag239.xml"/><Relationship Id="rId34" Type="http://schemas.openxmlformats.org/officeDocument/2006/relationships/tags" Target="../tags/tag238.xml"/><Relationship Id="rId33" Type="http://schemas.openxmlformats.org/officeDocument/2006/relationships/tags" Target="../tags/tag237.xml"/><Relationship Id="rId32" Type="http://schemas.openxmlformats.org/officeDocument/2006/relationships/tags" Target="../tags/tag236.xml"/><Relationship Id="rId31" Type="http://schemas.openxmlformats.org/officeDocument/2006/relationships/tags" Target="../tags/tag235.xml"/><Relationship Id="rId30" Type="http://schemas.openxmlformats.org/officeDocument/2006/relationships/tags" Target="../tags/tag234.xml"/><Relationship Id="rId3" Type="http://schemas.openxmlformats.org/officeDocument/2006/relationships/tags" Target="../tags/tag207.xml"/><Relationship Id="rId29" Type="http://schemas.openxmlformats.org/officeDocument/2006/relationships/tags" Target="../tags/tag233.xml"/><Relationship Id="rId28" Type="http://schemas.openxmlformats.org/officeDocument/2006/relationships/tags" Target="../tags/tag232.xml"/><Relationship Id="rId27" Type="http://schemas.openxmlformats.org/officeDocument/2006/relationships/tags" Target="../tags/tag231.xml"/><Relationship Id="rId26" Type="http://schemas.openxmlformats.org/officeDocument/2006/relationships/tags" Target="../tags/tag230.xml"/><Relationship Id="rId25" Type="http://schemas.openxmlformats.org/officeDocument/2006/relationships/tags" Target="../tags/tag229.xml"/><Relationship Id="rId24" Type="http://schemas.openxmlformats.org/officeDocument/2006/relationships/tags" Target="../tags/tag228.xml"/><Relationship Id="rId23" Type="http://schemas.openxmlformats.org/officeDocument/2006/relationships/tags" Target="../tags/tag227.xml"/><Relationship Id="rId22" Type="http://schemas.openxmlformats.org/officeDocument/2006/relationships/tags" Target="../tags/tag226.xml"/><Relationship Id="rId21" Type="http://schemas.openxmlformats.org/officeDocument/2006/relationships/tags" Target="../tags/tag225.xml"/><Relationship Id="rId20" Type="http://schemas.openxmlformats.org/officeDocument/2006/relationships/tags" Target="../tags/tag224.xml"/><Relationship Id="rId2" Type="http://schemas.openxmlformats.org/officeDocument/2006/relationships/tags" Target="../tags/tag206.xml"/><Relationship Id="rId19" Type="http://schemas.openxmlformats.org/officeDocument/2006/relationships/tags" Target="../tags/tag223.xml"/><Relationship Id="rId18" Type="http://schemas.openxmlformats.org/officeDocument/2006/relationships/tags" Target="../tags/tag222.xml"/><Relationship Id="rId17" Type="http://schemas.openxmlformats.org/officeDocument/2006/relationships/tags" Target="../tags/tag221.xml"/><Relationship Id="rId16" Type="http://schemas.openxmlformats.org/officeDocument/2006/relationships/tags" Target="../tags/tag220.xml"/><Relationship Id="rId15" Type="http://schemas.openxmlformats.org/officeDocument/2006/relationships/tags" Target="../tags/tag219.xml"/><Relationship Id="rId14" Type="http://schemas.openxmlformats.org/officeDocument/2006/relationships/tags" Target="../tags/tag21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tags" Target="../tags/tag20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39.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6" Type="http://schemas.openxmlformats.org/officeDocument/2006/relationships/notesSlide" Target="../notesSlides/notesSlide39.xml"/><Relationship Id="rId45" Type="http://schemas.openxmlformats.org/officeDocument/2006/relationships/slideLayout" Target="../slideLayouts/slideLayout2.xml"/><Relationship Id="rId44" Type="http://schemas.openxmlformats.org/officeDocument/2006/relationships/tags" Target="../tags/tag298.xml"/><Relationship Id="rId43" Type="http://schemas.openxmlformats.org/officeDocument/2006/relationships/tags" Target="../tags/tag297.xml"/><Relationship Id="rId42" Type="http://schemas.openxmlformats.org/officeDocument/2006/relationships/tags" Target="../tags/tag296.xml"/><Relationship Id="rId41" Type="http://schemas.openxmlformats.org/officeDocument/2006/relationships/tags" Target="../tags/tag295.xml"/><Relationship Id="rId40" Type="http://schemas.openxmlformats.org/officeDocument/2006/relationships/tags" Target="../tags/tag294.xml"/><Relationship Id="rId4" Type="http://schemas.openxmlformats.org/officeDocument/2006/relationships/tags" Target="../tags/tag258.xml"/><Relationship Id="rId39" Type="http://schemas.openxmlformats.org/officeDocument/2006/relationships/tags" Target="../tags/tag293.xml"/><Relationship Id="rId38" Type="http://schemas.openxmlformats.org/officeDocument/2006/relationships/tags" Target="../tags/tag292.xml"/><Relationship Id="rId37" Type="http://schemas.openxmlformats.org/officeDocument/2006/relationships/tags" Target="../tags/tag291.xml"/><Relationship Id="rId36" Type="http://schemas.openxmlformats.org/officeDocument/2006/relationships/tags" Target="../tags/tag290.xml"/><Relationship Id="rId35" Type="http://schemas.openxmlformats.org/officeDocument/2006/relationships/tags" Target="../tags/tag289.xml"/><Relationship Id="rId34" Type="http://schemas.openxmlformats.org/officeDocument/2006/relationships/tags" Target="../tags/tag288.xml"/><Relationship Id="rId33" Type="http://schemas.openxmlformats.org/officeDocument/2006/relationships/tags" Target="../tags/tag287.xml"/><Relationship Id="rId32" Type="http://schemas.openxmlformats.org/officeDocument/2006/relationships/tags" Target="../tags/tag286.xml"/><Relationship Id="rId31" Type="http://schemas.openxmlformats.org/officeDocument/2006/relationships/tags" Target="../tags/tag285.xml"/><Relationship Id="rId30" Type="http://schemas.openxmlformats.org/officeDocument/2006/relationships/tags" Target="../tags/tag284.xml"/><Relationship Id="rId3" Type="http://schemas.openxmlformats.org/officeDocument/2006/relationships/tags" Target="../tags/tag257.xml"/><Relationship Id="rId29" Type="http://schemas.openxmlformats.org/officeDocument/2006/relationships/tags" Target="../tags/tag283.xml"/><Relationship Id="rId28" Type="http://schemas.openxmlformats.org/officeDocument/2006/relationships/tags" Target="../tags/tag282.xml"/><Relationship Id="rId27" Type="http://schemas.openxmlformats.org/officeDocument/2006/relationships/tags" Target="../tags/tag281.xml"/><Relationship Id="rId26" Type="http://schemas.openxmlformats.org/officeDocument/2006/relationships/tags" Target="../tags/tag280.xml"/><Relationship Id="rId25" Type="http://schemas.openxmlformats.org/officeDocument/2006/relationships/tags" Target="../tags/tag279.xml"/><Relationship Id="rId24" Type="http://schemas.openxmlformats.org/officeDocument/2006/relationships/tags" Target="../tags/tag278.xml"/><Relationship Id="rId23" Type="http://schemas.openxmlformats.org/officeDocument/2006/relationships/tags" Target="../tags/tag277.xml"/><Relationship Id="rId22" Type="http://schemas.openxmlformats.org/officeDocument/2006/relationships/tags" Target="../tags/tag276.xml"/><Relationship Id="rId21" Type="http://schemas.openxmlformats.org/officeDocument/2006/relationships/tags" Target="../tags/tag275.xml"/><Relationship Id="rId20" Type="http://schemas.openxmlformats.org/officeDocument/2006/relationships/tags" Target="../tags/tag274.xml"/><Relationship Id="rId2" Type="http://schemas.openxmlformats.org/officeDocument/2006/relationships/tags" Target="../tags/tag256.xml"/><Relationship Id="rId19" Type="http://schemas.openxmlformats.org/officeDocument/2006/relationships/tags" Target="../tags/tag273.xml"/><Relationship Id="rId18" Type="http://schemas.openxmlformats.org/officeDocument/2006/relationships/tags" Target="../tags/tag272.xml"/><Relationship Id="rId17" Type="http://schemas.openxmlformats.org/officeDocument/2006/relationships/tags" Target="../tags/tag271.xml"/><Relationship Id="rId16" Type="http://schemas.openxmlformats.org/officeDocument/2006/relationships/tags" Target="../tags/tag270.xml"/><Relationship Id="rId15" Type="http://schemas.openxmlformats.org/officeDocument/2006/relationships/tags" Target="../tags/tag269.xml"/><Relationship Id="rId14" Type="http://schemas.openxmlformats.org/officeDocument/2006/relationships/tags" Target="../tags/tag268.xml"/><Relationship Id="rId13" Type="http://schemas.openxmlformats.org/officeDocument/2006/relationships/tags" Target="../tags/tag267.xml"/><Relationship Id="rId12" Type="http://schemas.openxmlformats.org/officeDocument/2006/relationships/tags" Target="../tags/tag266.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tags" Target="../tags/tag255.xml"/></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notesSlide" Target="../notesSlides/notesSlide4.xml"/><Relationship Id="rId16" Type="http://schemas.openxmlformats.org/officeDocument/2006/relationships/slideLayout" Target="../slideLayouts/slideLayout2.xml"/><Relationship Id="rId15" Type="http://schemas.openxmlformats.org/officeDocument/2006/relationships/image" Target="../media/image4.png"/><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13.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notesSlide" Target="../notesSlides/notesSlide5.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2" Type="http://schemas.openxmlformats.org/officeDocument/2006/relationships/notesSlide" Target="../notesSlides/notesSlide6.xml"/><Relationship Id="rId51" Type="http://schemas.openxmlformats.org/officeDocument/2006/relationships/slideLayout" Target="../slideLayouts/slideLayout2.xml"/><Relationship Id="rId50" Type="http://schemas.openxmlformats.org/officeDocument/2006/relationships/tags" Target="../tags/tag72.xml"/><Relationship Id="rId5" Type="http://schemas.openxmlformats.org/officeDocument/2006/relationships/tags" Target="../tags/tag27.xml"/><Relationship Id="rId49" Type="http://schemas.openxmlformats.org/officeDocument/2006/relationships/tags" Target="../tags/tag71.xml"/><Relationship Id="rId48" Type="http://schemas.openxmlformats.org/officeDocument/2006/relationships/tags" Target="../tags/tag70.xml"/><Relationship Id="rId47" Type="http://schemas.openxmlformats.org/officeDocument/2006/relationships/tags" Target="../tags/tag69.xml"/><Relationship Id="rId46" Type="http://schemas.openxmlformats.org/officeDocument/2006/relationships/tags" Target="../tags/tag68.xml"/><Relationship Id="rId45" Type="http://schemas.openxmlformats.org/officeDocument/2006/relationships/tags" Target="../tags/tag67.xml"/><Relationship Id="rId44" Type="http://schemas.openxmlformats.org/officeDocument/2006/relationships/tags" Target="../tags/tag66.xml"/><Relationship Id="rId43" Type="http://schemas.openxmlformats.org/officeDocument/2006/relationships/tags" Target="../tags/tag65.xml"/><Relationship Id="rId42" Type="http://schemas.openxmlformats.org/officeDocument/2006/relationships/tags" Target="../tags/tag64.xml"/><Relationship Id="rId41" Type="http://schemas.openxmlformats.org/officeDocument/2006/relationships/tags" Target="../tags/tag63.xml"/><Relationship Id="rId40" Type="http://schemas.openxmlformats.org/officeDocument/2006/relationships/tags" Target="../tags/tag62.xml"/><Relationship Id="rId4" Type="http://schemas.openxmlformats.org/officeDocument/2006/relationships/tags" Target="../tags/tag26.xml"/><Relationship Id="rId39" Type="http://schemas.openxmlformats.org/officeDocument/2006/relationships/tags" Target="../tags/tag61.xml"/><Relationship Id="rId38" Type="http://schemas.openxmlformats.org/officeDocument/2006/relationships/tags" Target="../tags/tag60.xml"/><Relationship Id="rId37" Type="http://schemas.openxmlformats.org/officeDocument/2006/relationships/tags" Target="../tags/tag59.xml"/><Relationship Id="rId36" Type="http://schemas.openxmlformats.org/officeDocument/2006/relationships/tags" Target="../tags/tag58.xml"/><Relationship Id="rId35" Type="http://schemas.openxmlformats.org/officeDocument/2006/relationships/tags" Target="../tags/tag57.xml"/><Relationship Id="rId34" Type="http://schemas.openxmlformats.org/officeDocument/2006/relationships/tags" Target="../tags/tag56.xml"/><Relationship Id="rId33" Type="http://schemas.openxmlformats.org/officeDocument/2006/relationships/tags" Target="../tags/tag55.xml"/><Relationship Id="rId32" Type="http://schemas.openxmlformats.org/officeDocument/2006/relationships/tags" Target="../tags/tag54.xml"/><Relationship Id="rId31" Type="http://schemas.openxmlformats.org/officeDocument/2006/relationships/tags" Target="../tags/tag53.xml"/><Relationship Id="rId30" Type="http://schemas.openxmlformats.org/officeDocument/2006/relationships/tags" Target="../tags/tag52.xml"/><Relationship Id="rId3" Type="http://schemas.openxmlformats.org/officeDocument/2006/relationships/tags" Target="../tags/tag25.xml"/><Relationship Id="rId29" Type="http://schemas.openxmlformats.org/officeDocument/2006/relationships/tags" Target="../tags/tag51.xml"/><Relationship Id="rId28" Type="http://schemas.openxmlformats.org/officeDocument/2006/relationships/tags" Target="../tags/tag50.xml"/><Relationship Id="rId27" Type="http://schemas.openxmlformats.org/officeDocument/2006/relationships/tags" Target="../tags/tag49.xml"/><Relationship Id="rId26" Type="http://schemas.openxmlformats.org/officeDocument/2006/relationships/tags" Target="../tags/tag48.xml"/><Relationship Id="rId25" Type="http://schemas.openxmlformats.org/officeDocument/2006/relationships/tags" Target="../tags/tag47.xml"/><Relationship Id="rId24" Type="http://schemas.openxmlformats.org/officeDocument/2006/relationships/tags" Target="../tags/tag46.xml"/><Relationship Id="rId23" Type="http://schemas.openxmlformats.org/officeDocument/2006/relationships/tags" Target="../tags/tag45.xml"/><Relationship Id="rId22" Type="http://schemas.openxmlformats.org/officeDocument/2006/relationships/tags" Target="../tags/tag44.xml"/><Relationship Id="rId21" Type="http://schemas.openxmlformats.org/officeDocument/2006/relationships/tags" Target="../tags/tag43.xml"/><Relationship Id="rId20" Type="http://schemas.openxmlformats.org/officeDocument/2006/relationships/tags" Target="../tags/tag42.xml"/><Relationship Id="rId2" Type="http://schemas.openxmlformats.org/officeDocument/2006/relationships/tags" Target="../tags/tag24.xml"/><Relationship Id="rId19" Type="http://schemas.openxmlformats.org/officeDocument/2006/relationships/tags" Target="../tags/tag41.xml"/><Relationship Id="rId18" Type="http://schemas.openxmlformats.org/officeDocument/2006/relationships/tags" Target="../tags/tag40.xml"/><Relationship Id="rId17" Type="http://schemas.openxmlformats.org/officeDocument/2006/relationships/tags" Target="../tags/tag39.xml"/><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tags" Target="../tags/tag23.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3387576" y="1582090"/>
            <a:ext cx="5340191" cy="1360805"/>
          </a:xfrm>
          <a:prstGeom prst="rect">
            <a:avLst/>
          </a:prstGeom>
          <a:noFill/>
        </p:spPr>
        <p:txBody>
          <a:bodyPr wrap="square" lIns="68580" tIns="34290" rIns="68580" bIns="34290" rtlCol="0">
            <a:spAutoFit/>
          </a:bodyPr>
          <a:lstStyle/>
          <a:p>
            <a:r>
              <a:rPr lang="zh-CN" altLang="en-US" sz="4200" b="1">
                <a:solidFill>
                  <a:srgbClr val="1B4367"/>
                </a:solidFill>
                <a:cs typeface="+mn-ea"/>
                <a:sym typeface="+mn-lt"/>
              </a:rPr>
              <a:t>大学生职业生涯规划与就业指导</a:t>
            </a:r>
            <a:r>
              <a:rPr lang="zh-CN" altLang="en-US" sz="1800" b="1">
                <a:solidFill>
                  <a:srgbClr val="1B4367"/>
                </a:solidFill>
                <a:cs typeface="+mn-ea"/>
                <a:sym typeface="+mn-lt"/>
              </a:rPr>
              <a:t>（第</a:t>
            </a:r>
            <a:r>
              <a:rPr lang="en-US" altLang="zh-CN" sz="1800" b="1">
                <a:solidFill>
                  <a:srgbClr val="1B4367"/>
                </a:solidFill>
                <a:cs typeface="+mn-ea"/>
                <a:sym typeface="+mn-lt"/>
              </a:rPr>
              <a:t>2</a:t>
            </a:r>
            <a:r>
              <a:rPr lang="zh-CN" altLang="en-US" sz="1800" b="1">
                <a:solidFill>
                  <a:srgbClr val="1B4367"/>
                </a:solidFill>
                <a:cs typeface="+mn-ea"/>
                <a:sym typeface="+mn-lt"/>
              </a:rPr>
              <a:t>版）</a:t>
            </a:r>
            <a:endParaRPr lang="zh-CN" altLang="en-US" sz="1800" b="1">
              <a:solidFill>
                <a:srgbClr val="1B4367"/>
              </a:solidFill>
              <a:cs typeface="+mn-ea"/>
              <a:sym typeface="+mn-lt"/>
            </a:endParaRPr>
          </a:p>
        </p:txBody>
      </p:sp>
      <p:sp>
        <p:nvSpPr>
          <p:cNvPr id="121" name="TextBox 120"/>
          <p:cNvSpPr txBox="1"/>
          <p:nvPr/>
        </p:nvSpPr>
        <p:spPr>
          <a:xfrm>
            <a:off x="3523615" y="3279775"/>
            <a:ext cx="1728470" cy="305406"/>
          </a:xfrm>
          <a:prstGeom prst="roundRect">
            <a:avLst/>
          </a:prstGeom>
          <a:solidFill>
            <a:srgbClr val="1B4367"/>
          </a:solidFill>
        </p:spPr>
        <p:txBody>
          <a:bodyPr wrap="square" rtlCol="0">
            <a:spAutoFit/>
          </a:bodyPr>
          <a:lstStyle/>
          <a:p>
            <a:r>
              <a:rPr lang="zh-CN" sz="1200" dirty="0" smtClean="0">
                <a:solidFill>
                  <a:schemeClr val="bg1"/>
                </a:solidFill>
                <a:cs typeface="+mn-ea"/>
                <a:sym typeface="+mn-lt"/>
              </a:rPr>
              <a:t>主编：</a:t>
            </a:r>
            <a:r>
              <a:rPr lang="zh-CN" altLang="en-US" sz="1200" dirty="0" smtClean="0">
                <a:solidFill>
                  <a:schemeClr val="bg1"/>
                </a:solidFill>
                <a:cs typeface="+mn-ea"/>
                <a:sym typeface="+mn-lt"/>
              </a:rPr>
              <a:t> 黄淑敏</a:t>
            </a:r>
            <a:r>
              <a:rPr lang="en-US" altLang="zh-CN" sz="1200" dirty="0" smtClean="0">
                <a:solidFill>
                  <a:schemeClr val="bg1"/>
                </a:solidFill>
                <a:cs typeface="+mn-ea"/>
                <a:sym typeface="+mn-lt"/>
              </a:rPr>
              <a:t>    </a:t>
            </a:r>
            <a:r>
              <a:rPr lang="zh-CN" altLang="en-US" sz="1200" dirty="0" smtClean="0">
                <a:solidFill>
                  <a:schemeClr val="bg1"/>
                </a:solidFill>
                <a:cs typeface="+mn-ea"/>
                <a:sym typeface="+mn-lt"/>
              </a:rPr>
              <a:t>吕闽      </a:t>
            </a:r>
            <a:endParaRPr lang="zh-CN" altLang="en-US"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1399"/>
                            </p:stCondLst>
                            <p:childTnLst>
                              <p:par>
                                <p:cTn id="13" presetID="14" presetClass="entr" presetSubtype="10" fill="hold" grpId="0" nodeType="after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randombar(horizontal)">
                                      <p:cBhvr>
                                        <p:cTn id="15"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职业角色的认知与转换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487045" y="96393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（二）大学生角色与职业人角色的差别</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54760" y="1822450"/>
            <a:ext cx="6581140" cy="2703830"/>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2. 社会权利不同</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角色权利是指角色扮演者所享有的权益。角色权力是指角色履行角色义务时所具有的支配他人或使用所需的物质条件的权力。角色权益是指角色扮演者在履行角色义务后应当得到的物质和精神报酬。</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学生权利主要是接受教育，并取得经济生活的保证或资助，职业人的权利则是依法行使岗位职权，开展业务并取得合理劳动报酬。</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职业角色的认知与转换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487045" y="96393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（二）大学生角色与职业人角色的差别</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54760" y="1979295"/>
            <a:ext cx="6581140" cy="2476500"/>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3. 社会规范不同</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角色规范是指角色扮演者在享受权利和履行义务过程中必须遵循的行为规范或准则。一种是明文规定的行为规则，另一种是在社会发展和演化中形成的约定俗成的行为模式。学生的角色，主要是依据学校制定的规章制度、社会上约定俗成的规范要求而定，例如大学生学籍管理规定。社会赋予职业人的角色规范或者行为模式，因职业、行业、岗位的不同而有所差异。</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职业角色的认知与转换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487045" y="96393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（二）大学生角色与职业人角色的差别</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329055" y="1979295"/>
            <a:ext cx="6581140" cy="2476500"/>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4. 文化氛围不同</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大学校园的文化氛围是以心理暗示、感染、模仿的方式对大学生产生影响，通过无意识发生作用，在观察和模仿中形成特定的思想品格和个性特征，在学校特定的文化氛围中潜移默化地“浸泡”，内化为一定的文明素质。企业的文化氛围是无形的，以其潜在运动形态使企业全体成员受到感染，体验到企业的整体精神追求，产生思想升华和自觉意愿。</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职业角色的认知与转换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487045" y="96393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（二）大学生角色与职业人角色的差别</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329055" y="1805940"/>
            <a:ext cx="6581140" cy="270954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5. 人际关系不同</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大学校园生活中，大学生之间的人际关系比较单纯，根本性的利益冲突很少，比较感性，因性格差异、习惯、风土人情而引发的小矛盾易于化解。社会上的人际关系则复杂得多，交往中既有性格差异、认知程度不同所造成的心理隔阂，也有为维护个体利益或者小团体利益而建立的微妙复杂关系，处理难度极大，容易导致各方面关系的失衡，对个人的职业生涯发展形成障碍、影响事业的正常发展。</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职业角色的认知与转换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8" name="任意多边形: 形状 17"/>
          <p:cNvSpPr/>
          <p:nvPr>
            <p:custDataLst>
              <p:tags r:id="rId1"/>
            </p:custDataLst>
          </p:nvPr>
        </p:nvSpPr>
        <p:spPr>
          <a:xfrm>
            <a:off x="123901" y="3354913"/>
            <a:ext cx="8896445" cy="1812414"/>
          </a:xfrm>
          <a:custGeom>
            <a:avLst/>
            <a:gdLst>
              <a:gd name="connsiteX0" fmla="*/ 4924244 w 9848488"/>
              <a:gd name="connsiteY0" fmla="*/ 0 h 2006368"/>
              <a:gd name="connsiteX1" fmla="*/ 9775437 w 9848488"/>
              <a:gd name="connsiteY1" fmla="*/ 1858432 h 2006368"/>
              <a:gd name="connsiteX2" fmla="*/ 9848488 w 9848488"/>
              <a:gd name="connsiteY2" fmla="*/ 2006368 h 2006368"/>
              <a:gd name="connsiteX3" fmla="*/ 0 w 9848488"/>
              <a:gd name="connsiteY3" fmla="*/ 2006368 h 2006368"/>
              <a:gd name="connsiteX4" fmla="*/ 73051 w 9848488"/>
              <a:gd name="connsiteY4" fmla="*/ 1858432 h 2006368"/>
              <a:gd name="connsiteX5" fmla="*/ 4924244 w 9848488"/>
              <a:gd name="connsiteY5" fmla="*/ 0 h 200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8488" h="2006368">
                <a:moveTo>
                  <a:pt x="4924244" y="0"/>
                </a:moveTo>
                <a:cubicBezTo>
                  <a:pt x="7203603" y="0"/>
                  <a:pt x="9132307" y="781751"/>
                  <a:pt x="9775437" y="1858432"/>
                </a:cubicBezTo>
                <a:lnTo>
                  <a:pt x="9848488" y="2006368"/>
                </a:lnTo>
                <a:lnTo>
                  <a:pt x="0" y="2006368"/>
                </a:lnTo>
                <a:lnTo>
                  <a:pt x="73051" y="1858432"/>
                </a:lnTo>
                <a:cubicBezTo>
                  <a:pt x="716182" y="781751"/>
                  <a:pt x="2644886" y="0"/>
                  <a:pt x="4924244" y="0"/>
                </a:cubicBezTo>
                <a:close/>
              </a:path>
            </a:pathLst>
          </a:custGeom>
          <a:solidFill>
            <a:srgbClr val="1B4367">
              <a:alpha val="1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6" name="任意多边形: 形状 5"/>
          <p:cNvSpPr/>
          <p:nvPr>
            <p:custDataLst>
              <p:tags r:id="rId2"/>
            </p:custDataLst>
          </p:nvPr>
        </p:nvSpPr>
        <p:spPr>
          <a:xfrm>
            <a:off x="3832897" y="4287612"/>
            <a:ext cx="478494" cy="615616"/>
          </a:xfrm>
          <a:custGeom>
            <a:avLst/>
            <a:gdLst>
              <a:gd name="connsiteX0" fmla="*/ 0 w 950595"/>
              <a:gd name="connsiteY0" fmla="*/ 0 h 1223009"/>
              <a:gd name="connsiteX1" fmla="*/ 788670 w 950595"/>
              <a:gd name="connsiteY1" fmla="*/ 488633 h 1223009"/>
              <a:gd name="connsiteX2" fmla="*/ 950595 w 950595"/>
              <a:gd name="connsiteY2" fmla="*/ 1223010 h 1223009"/>
            </a:gdLst>
            <a:ahLst/>
            <a:cxnLst>
              <a:cxn ang="0">
                <a:pos x="connsiteX0" y="connsiteY0"/>
              </a:cxn>
              <a:cxn ang="0">
                <a:pos x="connsiteX1" y="connsiteY1"/>
              </a:cxn>
              <a:cxn ang="0">
                <a:pos x="connsiteX2" y="connsiteY2"/>
              </a:cxn>
            </a:cxnLst>
            <a:rect l="l" t="t" r="r" b="b"/>
            <a:pathLst>
              <a:path w="950595" h="1223009">
                <a:moveTo>
                  <a:pt x="0" y="0"/>
                </a:moveTo>
                <a:lnTo>
                  <a:pt x="788670" y="488633"/>
                </a:lnTo>
                <a:lnTo>
                  <a:pt x="950595" y="1223010"/>
                </a:lnTo>
                <a:close/>
              </a:path>
            </a:pathLst>
          </a:custGeom>
          <a:solidFill>
            <a:srgbClr val="1B4367"/>
          </a:solidFill>
          <a:ln w="48331" cap="flat">
            <a:noFill/>
            <a:prstDash val="solid"/>
            <a:miter/>
          </a:ln>
        </p:spPr>
        <p:txBody>
          <a:bodyPr rot="0" spcFirstLastPara="0" vertOverflow="overflow" horzOverflow="overflow" vert="horz" wrap="square" lIns="82600" tIns="41300" rIns="82600" bIns="41300" numCol="1" spcCol="0" rtlCol="0" fromWordArt="0" anchor="ctr" anchorCtr="0" forceAA="0" compatLnSpc="1">
            <a:noAutofit/>
          </a:bodyPr>
          <a:p>
            <a:endParaRPr lang="zh-CN" altLang="en-US" sz="1625"/>
          </a:p>
        </p:txBody>
      </p:sp>
      <p:sp>
        <p:nvSpPr>
          <p:cNvPr id="7" name="任意多边形: 形状 6"/>
          <p:cNvSpPr/>
          <p:nvPr>
            <p:custDataLst>
              <p:tags r:id="rId3"/>
            </p:custDataLst>
          </p:nvPr>
        </p:nvSpPr>
        <p:spPr>
          <a:xfrm>
            <a:off x="3832897" y="3717438"/>
            <a:ext cx="396986" cy="816027"/>
          </a:xfrm>
          <a:custGeom>
            <a:avLst/>
            <a:gdLst>
              <a:gd name="connsiteX0" fmla="*/ 0 w 788670"/>
              <a:gd name="connsiteY0" fmla="*/ 1132523 h 1621155"/>
              <a:gd name="connsiteX1" fmla="*/ 619125 w 788670"/>
              <a:gd name="connsiteY1" fmla="*/ 0 h 1621155"/>
              <a:gd name="connsiteX2" fmla="*/ 788670 w 788670"/>
              <a:gd name="connsiteY2" fmla="*/ 1621155 h 1621155"/>
            </a:gdLst>
            <a:ahLst/>
            <a:cxnLst>
              <a:cxn ang="0">
                <a:pos x="connsiteX0" y="connsiteY0"/>
              </a:cxn>
              <a:cxn ang="0">
                <a:pos x="connsiteX1" y="connsiteY1"/>
              </a:cxn>
              <a:cxn ang="0">
                <a:pos x="connsiteX2" y="connsiteY2"/>
              </a:cxn>
            </a:cxnLst>
            <a:rect l="l" t="t" r="r" b="b"/>
            <a:pathLst>
              <a:path w="788670" h="1621155">
                <a:moveTo>
                  <a:pt x="0" y="1132523"/>
                </a:moveTo>
                <a:lnTo>
                  <a:pt x="619125" y="0"/>
                </a:lnTo>
                <a:lnTo>
                  <a:pt x="788670" y="1621155"/>
                </a:lnTo>
                <a:close/>
              </a:path>
            </a:pathLst>
          </a:custGeom>
          <a:solidFill>
            <a:srgbClr val="1B4367"/>
          </a:solidFill>
          <a:ln w="48331" cap="flat">
            <a:noFill/>
            <a:prstDash val="solid"/>
            <a:miter/>
          </a:ln>
        </p:spPr>
        <p:txBody>
          <a:bodyPr rtlCol="0" anchor="ctr"/>
          <a:p>
            <a:endParaRPr lang="zh-CN" altLang="en-US" sz="1625"/>
          </a:p>
        </p:txBody>
      </p:sp>
      <p:sp>
        <p:nvSpPr>
          <p:cNvPr id="10" name="任意多边形: 形状 9"/>
          <p:cNvSpPr/>
          <p:nvPr>
            <p:custDataLst>
              <p:tags r:id="rId4"/>
            </p:custDataLst>
          </p:nvPr>
        </p:nvSpPr>
        <p:spPr>
          <a:xfrm>
            <a:off x="4852211" y="3529866"/>
            <a:ext cx="464109" cy="634794"/>
          </a:xfrm>
          <a:custGeom>
            <a:avLst/>
            <a:gdLst>
              <a:gd name="connsiteX0" fmla="*/ 149542 w 922019"/>
              <a:gd name="connsiteY0" fmla="*/ 969645 h 1261109"/>
              <a:gd name="connsiteX1" fmla="*/ 0 w 922019"/>
              <a:gd name="connsiteY1" fmla="*/ 0 h 1261109"/>
              <a:gd name="connsiteX2" fmla="*/ 922020 w 922019"/>
              <a:gd name="connsiteY2" fmla="*/ 1261110 h 1261109"/>
            </a:gdLst>
            <a:ahLst/>
            <a:cxnLst>
              <a:cxn ang="0">
                <a:pos x="connsiteX0" y="connsiteY0"/>
              </a:cxn>
              <a:cxn ang="0">
                <a:pos x="connsiteX1" y="connsiteY1"/>
              </a:cxn>
              <a:cxn ang="0">
                <a:pos x="connsiteX2" y="connsiteY2"/>
              </a:cxn>
            </a:cxnLst>
            <a:rect l="l" t="t" r="r" b="b"/>
            <a:pathLst>
              <a:path w="922019" h="1261109">
                <a:moveTo>
                  <a:pt x="149542" y="969645"/>
                </a:moveTo>
                <a:lnTo>
                  <a:pt x="0" y="0"/>
                </a:lnTo>
                <a:lnTo>
                  <a:pt x="922020" y="1261110"/>
                </a:lnTo>
                <a:close/>
              </a:path>
            </a:pathLst>
          </a:custGeom>
          <a:solidFill>
            <a:srgbClr val="1B4367"/>
          </a:solidFill>
          <a:ln w="48331" cap="flat">
            <a:noFill/>
            <a:prstDash val="solid"/>
            <a:miter/>
          </a:ln>
        </p:spPr>
        <p:txBody>
          <a:bodyPr rtlCol="0" anchor="ctr"/>
          <a:p>
            <a:endParaRPr lang="zh-CN" altLang="en-US" sz="1625"/>
          </a:p>
        </p:txBody>
      </p:sp>
      <p:sp>
        <p:nvSpPr>
          <p:cNvPr id="3" name="任意多边形: 形状 10"/>
          <p:cNvSpPr/>
          <p:nvPr>
            <p:custDataLst>
              <p:tags r:id="rId5"/>
            </p:custDataLst>
          </p:nvPr>
        </p:nvSpPr>
        <p:spPr>
          <a:xfrm>
            <a:off x="4927355" y="4018013"/>
            <a:ext cx="388835" cy="779109"/>
          </a:xfrm>
          <a:custGeom>
            <a:avLst/>
            <a:gdLst>
              <a:gd name="connsiteX0" fmla="*/ 0 w 772477"/>
              <a:gd name="connsiteY0" fmla="*/ 0 h 1547812"/>
              <a:gd name="connsiteX1" fmla="*/ 772477 w 772477"/>
              <a:gd name="connsiteY1" fmla="*/ 291465 h 1547812"/>
              <a:gd name="connsiteX2" fmla="*/ 64770 w 772477"/>
              <a:gd name="connsiteY2" fmla="*/ 1547812 h 1547812"/>
            </a:gdLst>
            <a:ahLst/>
            <a:cxnLst>
              <a:cxn ang="0">
                <a:pos x="connsiteX0" y="connsiteY0"/>
              </a:cxn>
              <a:cxn ang="0">
                <a:pos x="connsiteX1" y="connsiteY1"/>
              </a:cxn>
              <a:cxn ang="0">
                <a:pos x="connsiteX2" y="connsiteY2"/>
              </a:cxn>
            </a:cxnLst>
            <a:rect l="l" t="t" r="r" b="b"/>
            <a:pathLst>
              <a:path w="772477" h="1547812">
                <a:moveTo>
                  <a:pt x="0" y="0"/>
                </a:moveTo>
                <a:lnTo>
                  <a:pt x="772477" y="291465"/>
                </a:lnTo>
                <a:lnTo>
                  <a:pt x="64770" y="1547812"/>
                </a:lnTo>
                <a:close/>
              </a:path>
            </a:pathLst>
          </a:custGeom>
          <a:solidFill>
            <a:srgbClr val="1B4367"/>
          </a:solidFill>
          <a:ln w="48331" cap="flat">
            <a:noFill/>
            <a:prstDash val="solid"/>
            <a:miter/>
          </a:ln>
        </p:spPr>
        <p:txBody>
          <a:bodyPr rtlCol="0" anchor="ctr"/>
          <a:p>
            <a:endParaRPr lang="zh-CN" altLang="en-US" sz="1625"/>
          </a:p>
        </p:txBody>
      </p:sp>
      <p:sp>
        <p:nvSpPr>
          <p:cNvPr id="15" name="椭圆 14"/>
          <p:cNvSpPr/>
          <p:nvPr>
            <p:custDataLst>
              <p:tags r:id="rId6"/>
            </p:custDataLst>
          </p:nvPr>
        </p:nvSpPr>
        <p:spPr>
          <a:xfrm rot="20464926">
            <a:off x="3331557" y="3993921"/>
            <a:ext cx="2554634" cy="533692"/>
          </a:xfrm>
          <a:prstGeom prst="ellipse">
            <a:avLst/>
          </a:prstGeom>
          <a:noFill/>
          <a:ln w="9525">
            <a:solidFill>
              <a:srgbClr val="1D4865"/>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6" name="椭圆 15"/>
          <p:cNvSpPr/>
          <p:nvPr>
            <p:custDataLst>
              <p:tags r:id="rId7"/>
            </p:custDataLst>
          </p:nvPr>
        </p:nvSpPr>
        <p:spPr>
          <a:xfrm rot="997938">
            <a:off x="3431366" y="3993921"/>
            <a:ext cx="2354569" cy="533692"/>
          </a:xfrm>
          <a:prstGeom prst="ellipse">
            <a:avLst/>
          </a:prstGeom>
          <a:noFill/>
          <a:ln w="19050">
            <a:solidFill>
              <a:srgbClr val="1D4865"/>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7" name="椭圆 16"/>
          <p:cNvSpPr/>
          <p:nvPr>
            <p:custDataLst>
              <p:tags r:id="rId8"/>
            </p:custDataLst>
          </p:nvPr>
        </p:nvSpPr>
        <p:spPr>
          <a:xfrm rot="19668910">
            <a:off x="3258708" y="3993921"/>
            <a:ext cx="2554634" cy="533692"/>
          </a:xfrm>
          <a:prstGeom prst="ellipse">
            <a:avLst/>
          </a:prstGeom>
          <a:noFill/>
          <a:ln w="19050">
            <a:solidFill>
              <a:srgbClr val="1D4865"/>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9" name="椭圆 18"/>
          <p:cNvSpPr/>
          <p:nvPr>
            <p:custDataLst>
              <p:tags r:id="rId9"/>
            </p:custDataLst>
          </p:nvPr>
        </p:nvSpPr>
        <p:spPr>
          <a:xfrm>
            <a:off x="5356992" y="4161416"/>
            <a:ext cx="99599" cy="99599"/>
          </a:xfrm>
          <a:prstGeom prst="ellipse">
            <a:avLst/>
          </a:prstGeom>
          <a:solidFill>
            <a:srgbClr val="1B43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20" name="椭圆 19"/>
          <p:cNvSpPr/>
          <p:nvPr>
            <p:custDataLst>
              <p:tags r:id="rId10"/>
            </p:custDataLst>
          </p:nvPr>
        </p:nvSpPr>
        <p:spPr>
          <a:xfrm>
            <a:off x="4789687" y="4535414"/>
            <a:ext cx="99599" cy="99599"/>
          </a:xfrm>
          <a:prstGeom prst="ellipse">
            <a:avLst/>
          </a:prstGeom>
          <a:solidFill>
            <a:srgbClr val="1B43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22" name="任意多边形: 形状 21"/>
          <p:cNvSpPr/>
          <p:nvPr>
            <p:custDataLst>
              <p:tags r:id="rId11"/>
            </p:custDataLst>
          </p:nvPr>
        </p:nvSpPr>
        <p:spPr>
          <a:xfrm>
            <a:off x="0" y="3330761"/>
            <a:ext cx="9144218" cy="1812414"/>
          </a:xfrm>
          <a:custGeom>
            <a:avLst/>
            <a:gdLst>
              <a:gd name="connsiteX0" fmla="*/ 4924244 w 9848488"/>
              <a:gd name="connsiteY0" fmla="*/ 0 h 2006368"/>
              <a:gd name="connsiteX1" fmla="*/ 9775437 w 9848488"/>
              <a:gd name="connsiteY1" fmla="*/ 1858432 h 2006368"/>
              <a:gd name="connsiteX2" fmla="*/ 9848488 w 9848488"/>
              <a:gd name="connsiteY2" fmla="*/ 2006368 h 2006368"/>
              <a:gd name="connsiteX3" fmla="*/ 0 w 9848488"/>
              <a:gd name="connsiteY3" fmla="*/ 2006368 h 2006368"/>
              <a:gd name="connsiteX4" fmla="*/ 73051 w 9848488"/>
              <a:gd name="connsiteY4" fmla="*/ 1858432 h 2006368"/>
              <a:gd name="connsiteX5" fmla="*/ 4924244 w 9848488"/>
              <a:gd name="connsiteY5" fmla="*/ 0 h 200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8488" h="2006368">
                <a:moveTo>
                  <a:pt x="4924244" y="0"/>
                </a:moveTo>
                <a:cubicBezTo>
                  <a:pt x="7203603" y="0"/>
                  <a:pt x="9132307" y="781751"/>
                  <a:pt x="9775437" y="1858432"/>
                </a:cubicBezTo>
                <a:lnTo>
                  <a:pt x="9848488" y="2006368"/>
                </a:lnTo>
                <a:lnTo>
                  <a:pt x="0" y="2006368"/>
                </a:lnTo>
                <a:lnTo>
                  <a:pt x="73051" y="1858432"/>
                </a:lnTo>
                <a:cubicBezTo>
                  <a:pt x="716182" y="781751"/>
                  <a:pt x="2644886" y="0"/>
                  <a:pt x="4924244" y="0"/>
                </a:cubicBezTo>
                <a:close/>
              </a:path>
            </a:pathLst>
          </a:custGeom>
          <a:noFill/>
          <a:ln w="15875">
            <a:solidFill>
              <a:srgbClr val="1B4367"/>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21" name="椭圆 20"/>
          <p:cNvSpPr/>
          <p:nvPr>
            <p:custDataLst>
              <p:tags r:id="rId12"/>
            </p:custDataLst>
          </p:nvPr>
        </p:nvSpPr>
        <p:spPr>
          <a:xfrm>
            <a:off x="717019" y="4054150"/>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27" name="椭圆 26"/>
          <p:cNvSpPr/>
          <p:nvPr>
            <p:custDataLst>
              <p:tags r:id="rId13"/>
            </p:custDataLst>
          </p:nvPr>
        </p:nvSpPr>
        <p:spPr>
          <a:xfrm>
            <a:off x="742258" y="4079389"/>
            <a:ext cx="81702" cy="81702"/>
          </a:xfrm>
          <a:prstGeom prst="ellipse">
            <a:avLst/>
          </a:prstGeom>
          <a:solidFill>
            <a:srgbClr val="1B4367"/>
          </a:solid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25" name="矩形 24"/>
          <p:cNvSpPr/>
          <p:nvPr>
            <p:custDataLst>
              <p:tags r:id="rId14"/>
            </p:custDataLst>
          </p:nvPr>
        </p:nvSpPr>
        <p:spPr>
          <a:xfrm>
            <a:off x="215265" y="2614930"/>
            <a:ext cx="1262380" cy="761365"/>
          </a:xfrm>
          <a:prstGeom prst="rect">
            <a:avLst/>
          </a:prstGeom>
          <a:noFill/>
        </p:spPr>
        <p:txBody>
          <a:bodyPr wrap="square" lIns="0" tIns="0" rIns="0" bIns="0" rtlCol="0" anchor="b">
            <a:noAutofit/>
          </a:bodyPr>
          <a:p>
            <a:pPr algn="just">
              <a:spcBef>
                <a:spcPct val="0"/>
              </a:spcBef>
              <a:spcAft>
                <a:spcPct val="0"/>
              </a:spcAft>
            </a:pPr>
            <a:r>
              <a:rPr lang="zh-CN" altLang="en-US" sz="1625" b="1">
                <a:solidFill>
                  <a:srgbClr val="1D4865"/>
                </a:solidFill>
                <a:latin typeface="+mn-ea"/>
                <a:cs typeface="+mn-ea"/>
                <a:sym typeface="+mn-ea"/>
              </a:rPr>
              <a:t>调整心态，融入新环境</a:t>
            </a:r>
            <a:endParaRPr lang="zh-CN" altLang="en-US" sz="1625" b="1">
              <a:solidFill>
                <a:srgbClr val="1D4865"/>
              </a:solidFill>
              <a:latin typeface="+mn-ea"/>
              <a:cs typeface="+mn-ea"/>
              <a:sym typeface="+mn-ea"/>
            </a:endParaRPr>
          </a:p>
        </p:txBody>
      </p:sp>
      <p:cxnSp>
        <p:nvCxnSpPr>
          <p:cNvPr id="37" name="直接连接符 36"/>
          <p:cNvCxnSpPr/>
          <p:nvPr>
            <p:custDataLst>
              <p:tags r:id="rId15"/>
            </p:custDataLst>
          </p:nvPr>
        </p:nvCxnSpPr>
        <p:spPr>
          <a:xfrm flipV="1">
            <a:off x="784132" y="3467916"/>
            <a:ext cx="0" cy="586491"/>
          </a:xfrm>
          <a:prstGeom prst="line">
            <a:avLst/>
          </a:prstGeom>
          <a:no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cxnSp>
      <p:sp>
        <p:nvSpPr>
          <p:cNvPr id="69" name="椭圆 68"/>
          <p:cNvSpPr/>
          <p:nvPr>
            <p:custDataLst>
              <p:tags r:id="rId16"/>
            </p:custDataLst>
          </p:nvPr>
        </p:nvSpPr>
        <p:spPr>
          <a:xfrm>
            <a:off x="8295623" y="4054150"/>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70" name="椭圆 69"/>
          <p:cNvSpPr/>
          <p:nvPr>
            <p:custDataLst>
              <p:tags r:id="rId17"/>
            </p:custDataLst>
          </p:nvPr>
        </p:nvSpPr>
        <p:spPr>
          <a:xfrm>
            <a:off x="8320862" y="4079389"/>
            <a:ext cx="81702" cy="81702"/>
          </a:xfrm>
          <a:prstGeom prst="ellipse">
            <a:avLst/>
          </a:prstGeom>
          <a:solidFill>
            <a:srgbClr val="1B4367"/>
          </a:solid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cxnSp>
        <p:nvCxnSpPr>
          <p:cNvPr id="61" name="直接连接符 60"/>
          <p:cNvCxnSpPr/>
          <p:nvPr>
            <p:custDataLst>
              <p:tags r:id="rId18"/>
            </p:custDataLst>
          </p:nvPr>
        </p:nvCxnSpPr>
        <p:spPr>
          <a:xfrm flipV="1">
            <a:off x="8362736" y="3467916"/>
            <a:ext cx="0" cy="586491"/>
          </a:xfrm>
          <a:prstGeom prst="line">
            <a:avLst/>
          </a:prstGeom>
          <a:no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cxnSp>
      <p:sp>
        <p:nvSpPr>
          <p:cNvPr id="86" name="椭圆 85"/>
          <p:cNvSpPr/>
          <p:nvPr>
            <p:custDataLst>
              <p:tags r:id="rId19"/>
            </p:custDataLst>
          </p:nvPr>
        </p:nvSpPr>
        <p:spPr>
          <a:xfrm>
            <a:off x="2232510" y="3376137"/>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87" name="椭圆 86"/>
          <p:cNvSpPr/>
          <p:nvPr>
            <p:custDataLst>
              <p:tags r:id="rId20"/>
            </p:custDataLst>
          </p:nvPr>
        </p:nvSpPr>
        <p:spPr>
          <a:xfrm>
            <a:off x="2257749" y="3401376"/>
            <a:ext cx="81702" cy="81702"/>
          </a:xfrm>
          <a:prstGeom prst="ellipse">
            <a:avLst/>
          </a:prstGeom>
          <a:solidFill>
            <a:srgbClr val="1B4367"/>
          </a:solid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cxnSp>
        <p:nvCxnSpPr>
          <p:cNvPr id="83" name="直接连接符 82"/>
          <p:cNvCxnSpPr/>
          <p:nvPr>
            <p:custDataLst>
              <p:tags r:id="rId21"/>
            </p:custDataLst>
          </p:nvPr>
        </p:nvCxnSpPr>
        <p:spPr>
          <a:xfrm flipV="1">
            <a:off x="2299623" y="2789902"/>
            <a:ext cx="0" cy="586491"/>
          </a:xfrm>
          <a:prstGeom prst="line">
            <a:avLst/>
          </a:prstGeom>
          <a:no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cxnSp>
      <p:sp>
        <p:nvSpPr>
          <p:cNvPr id="94" name="椭圆 93"/>
          <p:cNvSpPr/>
          <p:nvPr>
            <p:custDataLst>
              <p:tags r:id="rId22"/>
            </p:custDataLst>
          </p:nvPr>
        </p:nvSpPr>
        <p:spPr>
          <a:xfrm>
            <a:off x="6779558" y="3376137"/>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95" name="椭圆 94"/>
          <p:cNvSpPr/>
          <p:nvPr>
            <p:custDataLst>
              <p:tags r:id="rId23"/>
            </p:custDataLst>
          </p:nvPr>
        </p:nvSpPr>
        <p:spPr>
          <a:xfrm>
            <a:off x="6804797" y="3401376"/>
            <a:ext cx="81702" cy="81702"/>
          </a:xfrm>
          <a:prstGeom prst="ellipse">
            <a:avLst/>
          </a:prstGeom>
          <a:solidFill>
            <a:srgbClr val="1B4367"/>
          </a:solid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cxnSp>
        <p:nvCxnSpPr>
          <p:cNvPr id="91" name="直接连接符 90"/>
          <p:cNvCxnSpPr/>
          <p:nvPr>
            <p:custDataLst>
              <p:tags r:id="rId24"/>
            </p:custDataLst>
          </p:nvPr>
        </p:nvCxnSpPr>
        <p:spPr>
          <a:xfrm flipV="1">
            <a:off x="6847245" y="2789902"/>
            <a:ext cx="0" cy="586491"/>
          </a:xfrm>
          <a:prstGeom prst="line">
            <a:avLst/>
          </a:prstGeom>
          <a:no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cxnSp>
      <p:sp>
        <p:nvSpPr>
          <p:cNvPr id="34" name="椭圆 33"/>
          <p:cNvSpPr/>
          <p:nvPr>
            <p:custDataLst>
              <p:tags r:id="rId25"/>
            </p:custDataLst>
          </p:nvPr>
        </p:nvSpPr>
        <p:spPr>
          <a:xfrm>
            <a:off x="3748575" y="3090477"/>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04" name="椭圆 103"/>
          <p:cNvSpPr/>
          <p:nvPr>
            <p:custDataLst>
              <p:tags r:id="rId26"/>
            </p:custDataLst>
          </p:nvPr>
        </p:nvSpPr>
        <p:spPr>
          <a:xfrm>
            <a:off x="3773814" y="3115716"/>
            <a:ext cx="81702" cy="81702"/>
          </a:xfrm>
          <a:prstGeom prst="ellipse">
            <a:avLst/>
          </a:prstGeom>
          <a:solidFill>
            <a:srgbClr val="1B4367"/>
          </a:solid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cxnSp>
        <p:nvCxnSpPr>
          <p:cNvPr id="100" name="直接连接符 99"/>
          <p:cNvCxnSpPr/>
          <p:nvPr>
            <p:custDataLst>
              <p:tags r:id="rId27"/>
            </p:custDataLst>
          </p:nvPr>
        </p:nvCxnSpPr>
        <p:spPr>
          <a:xfrm flipV="1">
            <a:off x="3815688" y="2503668"/>
            <a:ext cx="0" cy="586491"/>
          </a:xfrm>
          <a:prstGeom prst="line">
            <a:avLst/>
          </a:prstGeom>
          <a:no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cxnSp>
      <p:sp>
        <p:nvSpPr>
          <p:cNvPr id="111" name="椭圆 110"/>
          <p:cNvSpPr/>
          <p:nvPr>
            <p:custDataLst>
              <p:tags r:id="rId28"/>
            </p:custDataLst>
          </p:nvPr>
        </p:nvSpPr>
        <p:spPr>
          <a:xfrm>
            <a:off x="5264067" y="3090477"/>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12" name="椭圆 111"/>
          <p:cNvSpPr/>
          <p:nvPr>
            <p:custDataLst>
              <p:tags r:id="rId29"/>
            </p:custDataLst>
          </p:nvPr>
        </p:nvSpPr>
        <p:spPr>
          <a:xfrm>
            <a:off x="5289306" y="3115716"/>
            <a:ext cx="81702" cy="81702"/>
          </a:xfrm>
          <a:prstGeom prst="ellipse">
            <a:avLst/>
          </a:prstGeom>
          <a:solidFill>
            <a:srgbClr val="1B4367"/>
          </a:solid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cxnSp>
        <p:nvCxnSpPr>
          <p:cNvPr id="108" name="直接连接符 107"/>
          <p:cNvCxnSpPr/>
          <p:nvPr>
            <p:custDataLst>
              <p:tags r:id="rId30"/>
            </p:custDataLst>
          </p:nvPr>
        </p:nvCxnSpPr>
        <p:spPr>
          <a:xfrm flipV="1">
            <a:off x="5331180" y="2503668"/>
            <a:ext cx="0" cy="586491"/>
          </a:xfrm>
          <a:prstGeom prst="line">
            <a:avLst/>
          </a:prstGeom>
          <a:noFill/>
          <a:ln>
            <a:solidFill>
              <a:srgbClr val="1B4367"/>
            </a:solidFill>
          </a:ln>
        </p:spPr>
        <p:style>
          <a:lnRef idx="2">
            <a:schemeClr val="accent1">
              <a:shade val="15000"/>
            </a:schemeClr>
          </a:lnRef>
          <a:fillRef idx="1">
            <a:schemeClr val="accent1"/>
          </a:fillRef>
          <a:effectRef idx="0">
            <a:schemeClr val="accent1"/>
          </a:effectRef>
          <a:fontRef idx="minor">
            <a:schemeClr val="lt1"/>
          </a:fontRef>
        </p:style>
      </p:cxnSp>
      <p:sp>
        <p:nvSpPr>
          <p:cNvPr id="41" name="矩形 40"/>
          <p:cNvSpPr/>
          <p:nvPr>
            <p:custDataLst>
              <p:tags r:id="rId31"/>
            </p:custDataLst>
          </p:nvPr>
        </p:nvSpPr>
        <p:spPr>
          <a:xfrm>
            <a:off x="1668145" y="1616710"/>
            <a:ext cx="1262380" cy="1069340"/>
          </a:xfrm>
          <a:prstGeom prst="rect">
            <a:avLst/>
          </a:prstGeom>
          <a:noFill/>
        </p:spPr>
        <p:txBody>
          <a:bodyPr wrap="square" lIns="0" tIns="0" rIns="0" bIns="0" rtlCol="0" anchor="b">
            <a:noAutofit/>
          </a:bodyPr>
          <a:p>
            <a:pPr algn="just">
              <a:spcBef>
                <a:spcPct val="0"/>
              </a:spcBef>
              <a:spcAft>
                <a:spcPct val="0"/>
              </a:spcAft>
            </a:pPr>
            <a:r>
              <a:rPr lang="zh-CN" altLang="en-US" sz="1625" b="1">
                <a:solidFill>
                  <a:srgbClr val="1D4865"/>
                </a:solidFill>
                <a:latin typeface="+mn-ea"/>
                <a:cs typeface="+mn-ea"/>
                <a:sym typeface="+mn-ea"/>
              </a:rPr>
              <a:t>塑造职业形象，打造职场气质</a:t>
            </a:r>
            <a:endParaRPr lang="zh-CN" altLang="en-US" sz="1625" b="1">
              <a:solidFill>
                <a:srgbClr val="1D4865"/>
              </a:solidFill>
              <a:latin typeface="+mn-ea"/>
              <a:cs typeface="+mn-ea"/>
              <a:sym typeface="+mn-ea"/>
            </a:endParaRPr>
          </a:p>
        </p:txBody>
      </p:sp>
      <p:sp>
        <p:nvSpPr>
          <p:cNvPr id="42" name="矩形 41"/>
          <p:cNvSpPr/>
          <p:nvPr>
            <p:custDataLst>
              <p:tags r:id="rId32"/>
            </p:custDataLst>
          </p:nvPr>
        </p:nvSpPr>
        <p:spPr>
          <a:xfrm>
            <a:off x="3239770" y="1616075"/>
            <a:ext cx="1262380" cy="761365"/>
          </a:xfrm>
          <a:prstGeom prst="rect">
            <a:avLst/>
          </a:prstGeom>
          <a:noFill/>
        </p:spPr>
        <p:txBody>
          <a:bodyPr wrap="square" lIns="0" tIns="0" rIns="0" bIns="0" rtlCol="0" anchor="b">
            <a:noAutofit/>
          </a:bodyPr>
          <a:p>
            <a:pPr algn="just">
              <a:spcBef>
                <a:spcPct val="0"/>
              </a:spcBef>
              <a:spcAft>
                <a:spcPct val="0"/>
              </a:spcAft>
            </a:pPr>
            <a:r>
              <a:rPr lang="zh-CN" altLang="en-US" sz="1625" b="1">
                <a:solidFill>
                  <a:srgbClr val="1D4865"/>
                </a:solidFill>
                <a:latin typeface="+mn-ea"/>
                <a:cs typeface="+mn-ea"/>
                <a:sym typeface="+mn-ea"/>
              </a:rPr>
              <a:t>爱岗敬业，提升效率</a:t>
            </a:r>
            <a:endParaRPr lang="zh-CN" altLang="en-US" sz="1625" b="1">
              <a:solidFill>
                <a:srgbClr val="1D4865"/>
              </a:solidFill>
              <a:latin typeface="+mn-ea"/>
              <a:cs typeface="+mn-ea"/>
              <a:sym typeface="+mn-ea"/>
            </a:endParaRPr>
          </a:p>
        </p:txBody>
      </p:sp>
      <p:sp>
        <p:nvSpPr>
          <p:cNvPr id="43" name="矩形 42"/>
          <p:cNvSpPr/>
          <p:nvPr>
            <p:custDataLst>
              <p:tags r:id="rId33"/>
            </p:custDataLst>
          </p:nvPr>
        </p:nvSpPr>
        <p:spPr>
          <a:xfrm>
            <a:off x="4811395" y="1616075"/>
            <a:ext cx="1262380" cy="761365"/>
          </a:xfrm>
          <a:prstGeom prst="rect">
            <a:avLst/>
          </a:prstGeom>
          <a:noFill/>
        </p:spPr>
        <p:txBody>
          <a:bodyPr wrap="square" lIns="0" tIns="0" rIns="0" bIns="0" rtlCol="0" anchor="b">
            <a:noAutofit/>
          </a:bodyPr>
          <a:p>
            <a:pPr algn="just">
              <a:spcBef>
                <a:spcPct val="0"/>
              </a:spcBef>
              <a:spcAft>
                <a:spcPct val="0"/>
              </a:spcAft>
            </a:pPr>
            <a:r>
              <a:rPr lang="zh-CN" altLang="en-US" sz="1625" b="1">
                <a:solidFill>
                  <a:srgbClr val="1D4865"/>
                </a:solidFill>
                <a:latin typeface="+mn-ea"/>
                <a:cs typeface="+mn-ea"/>
                <a:sym typeface="+mn-ea"/>
              </a:rPr>
              <a:t>适时展现自己，崭露锋芒</a:t>
            </a:r>
            <a:endParaRPr lang="zh-CN" altLang="en-US" sz="1625" b="1">
              <a:solidFill>
                <a:srgbClr val="1D4865"/>
              </a:solidFill>
              <a:latin typeface="+mn-ea"/>
              <a:cs typeface="+mn-ea"/>
              <a:sym typeface="+mn-ea"/>
            </a:endParaRPr>
          </a:p>
        </p:txBody>
      </p:sp>
      <p:sp>
        <p:nvSpPr>
          <p:cNvPr id="44" name="矩形 43"/>
          <p:cNvSpPr/>
          <p:nvPr>
            <p:custDataLst>
              <p:tags r:id="rId34"/>
            </p:custDataLst>
          </p:nvPr>
        </p:nvSpPr>
        <p:spPr>
          <a:xfrm>
            <a:off x="6287770" y="2035810"/>
            <a:ext cx="1262380" cy="579120"/>
          </a:xfrm>
          <a:prstGeom prst="rect">
            <a:avLst/>
          </a:prstGeom>
          <a:noFill/>
        </p:spPr>
        <p:txBody>
          <a:bodyPr wrap="square" lIns="0" tIns="0" rIns="0" bIns="0" rtlCol="0" anchor="b">
            <a:noAutofit/>
          </a:bodyPr>
          <a:p>
            <a:pPr algn="just">
              <a:spcBef>
                <a:spcPct val="0"/>
              </a:spcBef>
              <a:spcAft>
                <a:spcPct val="0"/>
              </a:spcAft>
            </a:pPr>
            <a:r>
              <a:rPr lang="zh-CN" altLang="en-US" sz="1625" b="1">
                <a:solidFill>
                  <a:srgbClr val="1D4865"/>
                </a:solidFill>
                <a:latin typeface="+mn-ea"/>
                <a:cs typeface="+mn-ea"/>
                <a:sym typeface="+mn-ea"/>
              </a:rPr>
              <a:t>和谐处理人际关系</a:t>
            </a:r>
            <a:endParaRPr lang="zh-CN" altLang="en-US" sz="1625" b="1">
              <a:solidFill>
                <a:srgbClr val="1D4865"/>
              </a:solidFill>
              <a:latin typeface="+mn-ea"/>
              <a:cs typeface="+mn-ea"/>
              <a:sym typeface="+mn-ea"/>
            </a:endParaRPr>
          </a:p>
        </p:txBody>
      </p:sp>
      <p:sp>
        <p:nvSpPr>
          <p:cNvPr id="45" name="矩形 44"/>
          <p:cNvSpPr/>
          <p:nvPr>
            <p:custDataLst>
              <p:tags r:id="rId35"/>
            </p:custDataLst>
          </p:nvPr>
        </p:nvSpPr>
        <p:spPr>
          <a:xfrm>
            <a:off x="7732395" y="2790190"/>
            <a:ext cx="1262380" cy="564515"/>
          </a:xfrm>
          <a:prstGeom prst="rect">
            <a:avLst/>
          </a:prstGeom>
          <a:noFill/>
        </p:spPr>
        <p:txBody>
          <a:bodyPr wrap="square" lIns="0" tIns="0" rIns="0" bIns="0" rtlCol="0" anchor="b">
            <a:noAutofit/>
          </a:bodyPr>
          <a:p>
            <a:pPr algn="just">
              <a:spcBef>
                <a:spcPct val="0"/>
              </a:spcBef>
              <a:spcAft>
                <a:spcPct val="0"/>
              </a:spcAft>
            </a:pPr>
            <a:r>
              <a:rPr lang="zh-CN" altLang="en-US" sz="1625" b="1">
                <a:solidFill>
                  <a:srgbClr val="1D4865"/>
                </a:solidFill>
                <a:latin typeface="+mn-ea"/>
                <a:cs typeface="+mn-ea"/>
                <a:sym typeface="+mn-ea"/>
              </a:rPr>
              <a:t>保持持续学习的能力</a:t>
            </a:r>
            <a:endParaRPr lang="zh-CN" altLang="en-US" sz="1625" b="1">
              <a:solidFill>
                <a:srgbClr val="1D4865"/>
              </a:solidFill>
              <a:latin typeface="+mn-ea"/>
              <a:cs typeface="+mn-ea"/>
              <a:sym typeface="+mn-ea"/>
            </a:endParaRPr>
          </a:p>
        </p:txBody>
      </p:sp>
      <p:sp>
        <p:nvSpPr>
          <p:cNvPr id="46" name="矩形 45"/>
          <p:cNvSpPr>
            <a:spLocks noChangeArrowheads="1"/>
          </p:cNvSpPr>
          <p:nvPr/>
        </p:nvSpPr>
        <p:spPr bwMode="auto">
          <a:xfrm>
            <a:off x="553720" y="836295"/>
            <a:ext cx="7995920" cy="583565"/>
          </a:xfrm>
          <a:prstGeom prst="rect">
            <a:avLst/>
          </a:prstGeom>
          <a:noFill/>
          <a:ln w="9525">
            <a:noFill/>
            <a:miter lim="800000"/>
          </a:ln>
        </p:spPr>
        <p:txBody>
          <a:bodyPr wrap="square">
            <a:spAutoFit/>
          </a:bodyPr>
          <a:p>
            <a:pPr algn="just"/>
            <a:r>
              <a:rPr sz="3200" b="1">
                <a:solidFill>
                  <a:srgbClr val="1B4367"/>
                </a:solidFill>
                <a:latin typeface="微软雅黑" panose="020B0503020204020204" pitchFamily="34" charset="-122"/>
                <a:ea typeface="微软雅黑" panose="020B0503020204020204" pitchFamily="34" charset="-122"/>
              </a:rPr>
              <a:t>二、初涉职场之黄金法则</a:t>
            </a:r>
            <a:endParaRPr sz="3200" b="1">
              <a:solidFill>
                <a:srgbClr val="1B436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46"/>
                                        </p:tgtEl>
                                        <p:attrNameLst>
                                          <p:attrName>style.visibility</p:attrName>
                                        </p:attrNameLst>
                                      </p:cBhvr>
                                      <p:to>
                                        <p:strVal val="visible"/>
                                      </p:to>
                                    </p:set>
                                    <p:anim calcmode="lin" valueType="num">
                                      <p:cBhvr>
                                        <p:cTn id="18" dur="500" fill="hold"/>
                                        <p:tgtEl>
                                          <p:spTgt spid="46"/>
                                        </p:tgtEl>
                                        <p:attrNameLst>
                                          <p:attrName>ppt_w</p:attrName>
                                        </p:attrNameLst>
                                      </p:cBhvr>
                                      <p:tavLst>
                                        <p:tav tm="0">
                                          <p:val>
                                            <p:fltVal val="0"/>
                                          </p:val>
                                        </p:tav>
                                        <p:tav tm="100000">
                                          <p:val>
                                            <p:strVal val="#ppt_w"/>
                                          </p:val>
                                        </p:tav>
                                      </p:tavLst>
                                    </p:anim>
                                    <p:anim calcmode="lin" valueType="num">
                                      <p:cBhvr>
                                        <p:cTn id="19" dur="500" fill="hold"/>
                                        <p:tgtEl>
                                          <p:spTgt spid="46"/>
                                        </p:tgtEl>
                                        <p:attrNameLst>
                                          <p:attrName>ppt_h</p:attrName>
                                        </p:attrNameLst>
                                      </p:cBhvr>
                                      <p:tavLst>
                                        <p:tav tm="0">
                                          <p:val>
                                            <p:fltVal val="0"/>
                                          </p:val>
                                        </p:tav>
                                        <p:tav tm="100000">
                                          <p:val>
                                            <p:strVal val="#ppt_h"/>
                                          </p:val>
                                        </p:tav>
                                      </p:tavLst>
                                    </p:anim>
                                    <p:animEffect transition="in" filter="fade">
                                      <p:cBhvr>
                                        <p:cTn id="2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职业角色的认知与转换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二、初涉职场之黄金法则</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082675" y="1950085"/>
            <a:ext cx="4034155" cy="53213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（一）调整心态，融入新环境</a:t>
            </a:r>
            <a:endParaRPr lang="zh-CN" altLang="en-US" sz="20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 name="圆角矩形 9"/>
          <p:cNvSpPr/>
          <p:nvPr/>
        </p:nvSpPr>
        <p:spPr>
          <a:xfrm>
            <a:off x="910590" y="2470150"/>
            <a:ext cx="7322820" cy="2401570"/>
          </a:xfrm>
          <a:prstGeom prst="roundRect">
            <a:avLst/>
          </a:prstGeom>
          <a:ln>
            <a:solidFill>
              <a:srgbClr val="1B4367"/>
            </a:solidFill>
          </a:ln>
        </p:spPr>
        <p:txBody>
          <a:bodyPr wrap="square">
            <a:noAutofit/>
          </a:bodyPr>
          <a:p>
            <a:pPr indent="457200" algn="just" fontAlgn="auto">
              <a:lnSpc>
                <a:spcPts val="2660"/>
              </a:lnSpc>
            </a:pPr>
            <a:r>
              <a:rPr lang="zh-CN" altLang="en-US" sz="1800" dirty="0" smtClean="0">
                <a:solidFill>
                  <a:srgbClr val="1B4367"/>
                </a:solidFill>
              </a:rPr>
              <a:t>对于刚进入社会的大学毕业生来说，要有一个准确的自我认知能力。自我认知的广度关系到个人是否能够顺利上岗，其深度直接决定了上岗的适应性。新人面对新工作和新环境都会有一段不适应的阶段，容易产生焦虑、恐惧心理。职场新人要调整好心态，发掘工作的优点，积极向有经验的同事请教学习，并善于在工作中总结经验，尽快适应新的环境，这样才能开始企业和个人的同步发展。</a:t>
            </a:r>
            <a:endParaRPr lang="zh-CN" altLang="en-US" sz="1800" dirty="0" smtClean="0">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职业角色的认知与转换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二、初涉职场之黄金法则</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082675" y="1950085"/>
            <a:ext cx="5514340" cy="53213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（二）塑造职业形象，打造职场气质</a:t>
            </a:r>
            <a:endParaRPr lang="zh-CN" altLang="en-US" sz="20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 name="圆角矩形 9"/>
          <p:cNvSpPr/>
          <p:nvPr/>
        </p:nvSpPr>
        <p:spPr>
          <a:xfrm>
            <a:off x="1243965" y="2461895"/>
            <a:ext cx="6656070" cy="2401570"/>
          </a:xfrm>
          <a:prstGeom prst="roundRect">
            <a:avLst/>
          </a:prstGeom>
          <a:ln>
            <a:solidFill>
              <a:srgbClr val="1B4367"/>
            </a:solidFill>
          </a:ln>
        </p:spPr>
        <p:txBody>
          <a:bodyPr wrap="square">
            <a:noAutofit/>
          </a:bodyPr>
          <a:p>
            <a:pPr indent="457200" algn="just" fontAlgn="auto">
              <a:lnSpc>
                <a:spcPts val="2660"/>
              </a:lnSpc>
            </a:pPr>
            <a:r>
              <a:rPr lang="zh-CN" altLang="en-US" sz="1800" dirty="0" smtClean="0">
                <a:solidFill>
                  <a:srgbClr val="1B4367"/>
                </a:solidFill>
              </a:rPr>
              <a:t>大学生初入职场最好事先了解行业和企业的文化氛围，把握好特有的办公室色彩，谈吐和举止要流露出与企业、职业相符合的气质；要注意衣服的整洁干净，特别要注意尺码的合适；衣服的颜色要选择皮肤的中性色，注重现代感。专业人士认为，成熟稳重是专业形象的关键，所以在日常工作中一定要注意表现出自身的成熟。</a:t>
            </a:r>
            <a:endParaRPr lang="zh-CN" altLang="en-US" sz="1800" dirty="0" smtClean="0">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职业角色的认知与转换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5" name="矩形 4"/>
          <p:cNvSpPr>
            <a:spLocks noChangeArrowheads="1"/>
          </p:cNvSpPr>
          <p:nvPr/>
        </p:nvSpPr>
        <p:spPr bwMode="auto">
          <a:xfrm>
            <a:off x="709295" y="827405"/>
            <a:ext cx="5718810" cy="583565"/>
          </a:xfrm>
          <a:prstGeom prst="rect">
            <a:avLst/>
          </a:prstGeom>
          <a:noFill/>
          <a:ln w="9525">
            <a:noFill/>
            <a:miter lim="800000"/>
          </a:ln>
        </p:spPr>
        <p:txBody>
          <a:bodyPr wrap="square">
            <a:spAutoFit/>
          </a:bodyPr>
          <a:p>
            <a:pPr algn="just"/>
            <a:r>
              <a:rPr lang="zh-CN" sz="3200" b="1">
                <a:solidFill>
                  <a:srgbClr val="1B4367"/>
                </a:solidFill>
                <a:latin typeface="微软雅黑" panose="020B0503020204020204" pitchFamily="34" charset="-122"/>
                <a:ea typeface="微软雅黑" panose="020B0503020204020204" pitchFamily="34" charset="-122"/>
              </a:rPr>
              <a:t>（三）爱岗敬业，提升效率</a:t>
            </a:r>
            <a:endParaRPr lang="zh-CN" sz="3200" b="1">
              <a:solidFill>
                <a:srgbClr val="1B4367"/>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1"/>
            </p:custDataLst>
          </p:nvPr>
        </p:nvGrpSpPr>
        <p:grpSpPr>
          <a:xfrm>
            <a:off x="194758" y="1602338"/>
            <a:ext cx="1656184" cy="1210447"/>
            <a:chOff x="5741988" y="2093068"/>
            <a:chExt cx="4459288" cy="3259138"/>
          </a:xfrm>
        </p:grpSpPr>
        <p:sp>
          <p:nvSpPr>
            <p:cNvPr id="4" name="Freeform 20"/>
            <p:cNvSpPr/>
            <p:nvPr>
              <p:custDataLst>
                <p:tags r:id="rId2"/>
              </p:custDataLst>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 name="Rectangle 9"/>
            <p:cNvSpPr>
              <a:spLocks noChangeArrowheads="1"/>
            </p:cNvSpPr>
            <p:nvPr>
              <p:custDataLst>
                <p:tags r:id="rId3"/>
              </p:custDataLst>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8" name="Rectangle 10"/>
            <p:cNvSpPr>
              <a:spLocks noChangeArrowheads="1"/>
            </p:cNvSpPr>
            <p:nvPr>
              <p:custDataLst>
                <p:tags r:id="rId4"/>
              </p:custDataLst>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0" name="Rectangle 11"/>
            <p:cNvSpPr>
              <a:spLocks noChangeArrowheads="1"/>
            </p:cNvSpPr>
            <p:nvPr>
              <p:custDataLst>
                <p:tags r:id="rId5"/>
              </p:custDataLst>
            </p:nvPr>
          </p:nvSpPr>
          <p:spPr bwMode="auto">
            <a:xfrm>
              <a:off x="8709026" y="3615481"/>
              <a:ext cx="268288" cy="107950"/>
            </a:xfrm>
            <a:prstGeom prst="rect">
              <a:avLst/>
            </a:prstGeom>
            <a:solidFill>
              <a:schemeClr val="tx2">
                <a:lumMod val="40000"/>
                <a:lumOff val="60000"/>
              </a:schemeClr>
            </a:solidFill>
            <a:ln w="3175" cap="flat">
              <a:solidFill>
                <a:srgbClr val="1BAEB1"/>
              </a:solidFill>
              <a:prstDash val="solid"/>
              <a:miter lim="800000"/>
            </a:ln>
          </p:spPr>
          <p:txBody>
            <a:bodyPr vert="horz" wrap="square" lIns="91440" tIns="45720" rIns="91440" bIns="45720" numCol="1" anchor="t" anchorCtr="0" compatLnSpc="1"/>
            <a:lstStyle/>
            <a:p>
              <a:endParaRPr lang="zh-CN" altLang="en-US"/>
            </a:p>
          </p:txBody>
        </p:sp>
        <p:sp>
          <p:nvSpPr>
            <p:cNvPr id="11" name="Rectangle 12"/>
            <p:cNvSpPr>
              <a:spLocks noChangeArrowheads="1"/>
            </p:cNvSpPr>
            <p:nvPr>
              <p:custDataLst>
                <p:tags r:id="rId6"/>
              </p:custDataLst>
            </p:nvPr>
          </p:nvSpPr>
          <p:spPr bwMode="auto">
            <a:xfrm>
              <a:off x="8709026" y="3723431"/>
              <a:ext cx="268288" cy="106363"/>
            </a:xfrm>
            <a:prstGeom prst="rect">
              <a:avLst/>
            </a:prstGeom>
            <a:solidFill>
              <a:schemeClr val="tx2">
                <a:lumMod val="60000"/>
                <a:lumOff val="4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a:p>
          </p:txBody>
        </p:sp>
        <p:sp>
          <p:nvSpPr>
            <p:cNvPr id="12" name="Freeform 13"/>
            <p:cNvSpPr/>
            <p:nvPr>
              <p:custDataLst>
                <p:tags r:id="rId7"/>
              </p:custDataLst>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3" name="Freeform 14"/>
            <p:cNvSpPr/>
            <p:nvPr>
              <p:custDataLst>
                <p:tags r:id="rId8"/>
              </p:custDataLst>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4" name="Freeform 15"/>
            <p:cNvSpPr/>
            <p:nvPr>
              <p:custDataLst>
                <p:tags r:id="rId9"/>
              </p:custDataLst>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5" name="Freeform 16"/>
            <p:cNvSpPr/>
            <p:nvPr>
              <p:custDataLst>
                <p:tags r:id="rId10"/>
              </p:custDataLst>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6" name="Freeform 18"/>
            <p:cNvSpPr/>
            <p:nvPr>
              <p:custDataLst>
                <p:tags r:id="rId11"/>
              </p:custDataLst>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dirty="0"/>
            </a:p>
          </p:txBody>
        </p:sp>
        <p:sp>
          <p:nvSpPr>
            <p:cNvPr id="17" name="Freeform 19"/>
            <p:cNvSpPr/>
            <p:nvPr>
              <p:custDataLst>
                <p:tags r:id="rId12"/>
              </p:custDataLst>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18" name="Freeform 17"/>
            <p:cNvSpPr/>
            <p:nvPr>
              <p:custDataLst>
                <p:tags r:id="rId13"/>
              </p:custDataLst>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a:p>
          </p:txBody>
        </p:sp>
      </p:grpSp>
      <p:grpSp>
        <p:nvGrpSpPr>
          <p:cNvPr id="19" name="组合 18"/>
          <p:cNvGrpSpPr/>
          <p:nvPr>
            <p:custDataLst>
              <p:tags r:id="rId14"/>
            </p:custDataLst>
          </p:nvPr>
        </p:nvGrpSpPr>
        <p:grpSpPr>
          <a:xfrm>
            <a:off x="1308548" y="3695850"/>
            <a:ext cx="1656184" cy="1210447"/>
            <a:chOff x="5741988" y="2093068"/>
            <a:chExt cx="4459288" cy="3259138"/>
          </a:xfrm>
        </p:grpSpPr>
        <p:sp>
          <p:nvSpPr>
            <p:cNvPr id="20" name="Freeform 20"/>
            <p:cNvSpPr/>
            <p:nvPr>
              <p:custDataLst>
                <p:tags r:id="rId15"/>
              </p:custDataLst>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8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1" name="Rectangle 9"/>
            <p:cNvSpPr>
              <a:spLocks noChangeArrowheads="1"/>
            </p:cNvSpPr>
            <p:nvPr>
              <p:custDataLst>
                <p:tags r:id="rId16"/>
              </p:custDataLst>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2" name="Rectangle 10"/>
            <p:cNvSpPr>
              <a:spLocks noChangeArrowheads="1"/>
            </p:cNvSpPr>
            <p:nvPr>
              <p:custDataLst>
                <p:tags r:id="rId17"/>
              </p:custDataLst>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3" name="Rectangle 11"/>
            <p:cNvSpPr>
              <a:spLocks noChangeArrowheads="1"/>
            </p:cNvSpPr>
            <p:nvPr>
              <p:custDataLst>
                <p:tags r:id="rId18"/>
              </p:custDataLst>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a:p>
          </p:txBody>
        </p:sp>
        <p:sp>
          <p:nvSpPr>
            <p:cNvPr id="25" name="Rectangle 12"/>
            <p:cNvSpPr>
              <a:spLocks noChangeArrowheads="1"/>
            </p:cNvSpPr>
            <p:nvPr>
              <p:custDataLst>
                <p:tags r:id="rId19"/>
              </p:custDataLst>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7" name="Freeform 13"/>
            <p:cNvSpPr/>
            <p:nvPr>
              <p:custDataLst>
                <p:tags r:id="rId20"/>
              </p:custDataLst>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8" name="Freeform 14"/>
            <p:cNvSpPr/>
            <p:nvPr>
              <p:custDataLst>
                <p:tags r:id="rId21"/>
              </p:custDataLst>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29" name="Freeform 15"/>
            <p:cNvSpPr/>
            <p:nvPr>
              <p:custDataLst>
                <p:tags r:id="rId22"/>
              </p:custDataLst>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30" name="Freeform 16"/>
            <p:cNvSpPr/>
            <p:nvPr>
              <p:custDataLst>
                <p:tags r:id="rId23"/>
              </p:custDataLst>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31" name="Freeform 18"/>
            <p:cNvSpPr/>
            <p:nvPr>
              <p:custDataLst>
                <p:tags r:id="rId24"/>
              </p:custDataLst>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32" name="Freeform 19"/>
            <p:cNvSpPr/>
            <p:nvPr>
              <p:custDataLst>
                <p:tags r:id="rId25"/>
              </p:custDataLst>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33" name="Freeform 17"/>
            <p:cNvSpPr/>
            <p:nvPr>
              <p:custDataLst>
                <p:tags r:id="rId26"/>
              </p:custDataLst>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a:p>
          </p:txBody>
        </p:sp>
      </p:grpSp>
      <p:grpSp>
        <p:nvGrpSpPr>
          <p:cNvPr id="55" name="组合 54"/>
          <p:cNvGrpSpPr/>
          <p:nvPr>
            <p:custDataLst>
              <p:tags r:id="rId27"/>
            </p:custDataLst>
          </p:nvPr>
        </p:nvGrpSpPr>
        <p:grpSpPr>
          <a:xfrm flipH="1">
            <a:off x="7308181" y="2609581"/>
            <a:ext cx="1656184" cy="1210447"/>
            <a:chOff x="5741988" y="2093068"/>
            <a:chExt cx="4459288" cy="3259138"/>
          </a:xfrm>
        </p:grpSpPr>
        <p:sp>
          <p:nvSpPr>
            <p:cNvPr id="56" name="Freeform 20"/>
            <p:cNvSpPr/>
            <p:nvPr>
              <p:custDataLst>
                <p:tags r:id="rId28"/>
              </p:custDataLst>
            </p:nvPr>
          </p:nvSpPr>
          <p:spPr bwMode="auto">
            <a:xfrm>
              <a:off x="5741988" y="2696318"/>
              <a:ext cx="2338388" cy="1144588"/>
            </a:xfrm>
            <a:custGeom>
              <a:avLst/>
              <a:gdLst>
                <a:gd name="T0" fmla="*/ 96 w 787"/>
                <a:gd name="T1" fmla="*/ 89 h 385"/>
                <a:gd name="T2" fmla="*/ 0 w 787"/>
                <a:gd name="T3" fmla="*/ 126 h 385"/>
                <a:gd name="T4" fmla="*/ 718 w 787"/>
                <a:gd name="T5" fmla="*/ 385 h 385"/>
                <a:gd name="T6" fmla="*/ 787 w 787"/>
                <a:gd name="T7" fmla="*/ 345 h 385"/>
                <a:gd name="T8" fmla="*/ 707 w 787"/>
                <a:gd name="T9" fmla="*/ 297 h 385"/>
                <a:gd name="T10" fmla="*/ 667 w 787"/>
                <a:gd name="T11" fmla="*/ 264 h 385"/>
                <a:gd name="T12" fmla="*/ 596 w 787"/>
                <a:gd name="T13" fmla="*/ 204 h 385"/>
                <a:gd name="T14" fmla="*/ 44 w 787"/>
                <a:gd name="T15" fmla="*/ 0 h 385"/>
                <a:gd name="T16" fmla="*/ 96 w 787"/>
                <a:gd name="T17" fmla="*/ 8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89"/>
                  </a:moveTo>
                  <a:cubicBezTo>
                    <a:pt x="0" y="126"/>
                    <a:pt x="0" y="126"/>
                    <a:pt x="0" y="126"/>
                  </a:cubicBezTo>
                  <a:cubicBezTo>
                    <a:pt x="718" y="385"/>
                    <a:pt x="718" y="385"/>
                    <a:pt x="718" y="385"/>
                  </a:cubicBezTo>
                  <a:cubicBezTo>
                    <a:pt x="718" y="385"/>
                    <a:pt x="760" y="355"/>
                    <a:pt x="787" y="345"/>
                  </a:cubicBezTo>
                  <a:cubicBezTo>
                    <a:pt x="760" y="332"/>
                    <a:pt x="731" y="316"/>
                    <a:pt x="707" y="297"/>
                  </a:cubicBezTo>
                  <a:cubicBezTo>
                    <a:pt x="693" y="286"/>
                    <a:pt x="680" y="274"/>
                    <a:pt x="667" y="264"/>
                  </a:cubicBezTo>
                  <a:cubicBezTo>
                    <a:pt x="640" y="241"/>
                    <a:pt x="622" y="225"/>
                    <a:pt x="596" y="204"/>
                  </a:cubicBezTo>
                  <a:cubicBezTo>
                    <a:pt x="44" y="0"/>
                    <a:pt x="44" y="0"/>
                    <a:pt x="44" y="0"/>
                  </a:cubicBezTo>
                  <a:lnTo>
                    <a:pt x="96" y="89"/>
                  </a:lnTo>
                  <a:close/>
                </a:path>
              </a:pathLst>
            </a:custGeom>
            <a:solidFill>
              <a:schemeClr val="bg1">
                <a:lumMod val="7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57" name="Rectangle 9"/>
            <p:cNvSpPr>
              <a:spLocks noChangeArrowheads="1"/>
            </p:cNvSpPr>
            <p:nvPr>
              <p:custDataLst>
                <p:tags r:id="rId29"/>
              </p:custDataLst>
            </p:nvPr>
          </p:nvSpPr>
          <p:spPr bwMode="auto">
            <a:xfrm>
              <a:off x="9056688" y="3532931"/>
              <a:ext cx="449263" cy="192088"/>
            </a:xfrm>
            <a:prstGeom prst="rect">
              <a:avLst/>
            </a:pr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58" name="Rectangle 10"/>
            <p:cNvSpPr>
              <a:spLocks noChangeArrowheads="1"/>
            </p:cNvSpPr>
            <p:nvPr>
              <p:custDataLst>
                <p:tags r:id="rId30"/>
              </p:custDataLst>
            </p:nvPr>
          </p:nvSpPr>
          <p:spPr bwMode="auto">
            <a:xfrm>
              <a:off x="9056688" y="3725018"/>
              <a:ext cx="449263" cy="193675"/>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59" name="Rectangle 11"/>
            <p:cNvSpPr>
              <a:spLocks noChangeArrowheads="1"/>
            </p:cNvSpPr>
            <p:nvPr>
              <p:custDataLst>
                <p:tags r:id="rId31"/>
              </p:custDataLst>
            </p:nvPr>
          </p:nvSpPr>
          <p:spPr bwMode="auto">
            <a:xfrm>
              <a:off x="8709026" y="3615481"/>
              <a:ext cx="268288" cy="107950"/>
            </a:xfrm>
            <a:prstGeom prst="rect">
              <a:avLst/>
            </a:prstGeom>
            <a:solidFill>
              <a:schemeClr val="tx2">
                <a:lumMod val="40000"/>
                <a:lumOff val="60000"/>
              </a:schemeClr>
            </a:solidFill>
            <a:ln w="3175" cap="flat">
              <a:solidFill>
                <a:srgbClr val="595959"/>
              </a:solidFill>
              <a:prstDash val="solid"/>
              <a:miter lim="800000"/>
            </a:ln>
          </p:spPr>
          <p:txBody>
            <a:bodyPr vert="horz" wrap="square" lIns="91440" tIns="45720" rIns="91440" bIns="45720" numCol="1" anchor="t" anchorCtr="0" compatLnSpc="1"/>
            <a:lstStyle/>
            <a:p>
              <a:endParaRPr lang="zh-CN" altLang="en-US"/>
            </a:p>
          </p:txBody>
        </p:sp>
        <p:sp>
          <p:nvSpPr>
            <p:cNvPr id="60" name="Rectangle 12"/>
            <p:cNvSpPr>
              <a:spLocks noChangeArrowheads="1"/>
            </p:cNvSpPr>
            <p:nvPr>
              <p:custDataLst>
                <p:tags r:id="rId32"/>
              </p:custDataLst>
            </p:nvPr>
          </p:nvSpPr>
          <p:spPr bwMode="auto">
            <a:xfrm>
              <a:off x="8709026" y="3723431"/>
              <a:ext cx="268288" cy="106363"/>
            </a:xfrm>
            <a:prstGeom prst="rect">
              <a:avLst/>
            </a:pr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1" name="Freeform 13"/>
            <p:cNvSpPr/>
            <p:nvPr>
              <p:custDataLst>
                <p:tags r:id="rId33"/>
              </p:custDataLst>
            </p:nvPr>
          </p:nvSpPr>
          <p:spPr bwMode="auto">
            <a:xfrm>
              <a:off x="9505951" y="3532931"/>
              <a:ext cx="82550" cy="385763"/>
            </a:xfrm>
            <a:custGeom>
              <a:avLst/>
              <a:gdLst>
                <a:gd name="T0" fmla="*/ 52 w 52"/>
                <a:gd name="T1" fmla="*/ 187 h 243"/>
                <a:gd name="T2" fmla="*/ 0 w 52"/>
                <a:gd name="T3" fmla="*/ 243 h 243"/>
                <a:gd name="T4" fmla="*/ 0 w 52"/>
                <a:gd name="T5" fmla="*/ 0 h 243"/>
                <a:gd name="T6" fmla="*/ 52 w 52"/>
                <a:gd name="T7" fmla="*/ 54 h 243"/>
                <a:gd name="T8" fmla="*/ 52 w 52"/>
                <a:gd name="T9" fmla="*/ 187 h 243"/>
              </a:gdLst>
              <a:ahLst/>
              <a:cxnLst>
                <a:cxn ang="0">
                  <a:pos x="T0" y="T1"/>
                </a:cxn>
                <a:cxn ang="0">
                  <a:pos x="T2" y="T3"/>
                </a:cxn>
                <a:cxn ang="0">
                  <a:pos x="T4" y="T5"/>
                </a:cxn>
                <a:cxn ang="0">
                  <a:pos x="T6" y="T7"/>
                </a:cxn>
                <a:cxn ang="0">
                  <a:pos x="T8" y="T9"/>
                </a:cxn>
              </a:cxnLst>
              <a:rect l="0" t="0" r="r" b="b"/>
              <a:pathLst>
                <a:path w="52" h="243">
                  <a:moveTo>
                    <a:pt x="52" y="187"/>
                  </a:moveTo>
                  <a:lnTo>
                    <a:pt x="0" y="243"/>
                  </a:lnTo>
                  <a:lnTo>
                    <a:pt x="0" y="0"/>
                  </a:lnTo>
                  <a:lnTo>
                    <a:pt x="52" y="54"/>
                  </a:lnTo>
                  <a:lnTo>
                    <a:pt x="52"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2" name="Freeform 14"/>
            <p:cNvSpPr/>
            <p:nvPr>
              <p:custDataLst>
                <p:tags r:id="rId34"/>
              </p:custDataLst>
            </p:nvPr>
          </p:nvSpPr>
          <p:spPr bwMode="auto">
            <a:xfrm>
              <a:off x="8977313" y="3532931"/>
              <a:ext cx="79375" cy="385763"/>
            </a:xfrm>
            <a:custGeom>
              <a:avLst/>
              <a:gdLst>
                <a:gd name="T0" fmla="*/ 0 w 50"/>
                <a:gd name="T1" fmla="*/ 187 h 243"/>
                <a:gd name="T2" fmla="*/ 50 w 50"/>
                <a:gd name="T3" fmla="*/ 243 h 243"/>
                <a:gd name="T4" fmla="*/ 50 w 50"/>
                <a:gd name="T5" fmla="*/ 0 h 243"/>
                <a:gd name="T6" fmla="*/ 0 w 50"/>
                <a:gd name="T7" fmla="*/ 54 h 243"/>
                <a:gd name="T8" fmla="*/ 0 w 50"/>
                <a:gd name="T9" fmla="*/ 187 h 243"/>
              </a:gdLst>
              <a:ahLst/>
              <a:cxnLst>
                <a:cxn ang="0">
                  <a:pos x="T0" y="T1"/>
                </a:cxn>
                <a:cxn ang="0">
                  <a:pos x="T2" y="T3"/>
                </a:cxn>
                <a:cxn ang="0">
                  <a:pos x="T4" y="T5"/>
                </a:cxn>
                <a:cxn ang="0">
                  <a:pos x="T6" y="T7"/>
                </a:cxn>
                <a:cxn ang="0">
                  <a:pos x="T8" y="T9"/>
                </a:cxn>
              </a:cxnLst>
              <a:rect l="0" t="0" r="r" b="b"/>
              <a:pathLst>
                <a:path w="50" h="243">
                  <a:moveTo>
                    <a:pt x="0" y="187"/>
                  </a:moveTo>
                  <a:lnTo>
                    <a:pt x="50" y="243"/>
                  </a:lnTo>
                  <a:lnTo>
                    <a:pt x="50" y="0"/>
                  </a:lnTo>
                  <a:lnTo>
                    <a:pt x="0" y="54"/>
                  </a:lnTo>
                  <a:lnTo>
                    <a:pt x="0" y="187"/>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3" name="Freeform 15"/>
            <p:cNvSpPr/>
            <p:nvPr>
              <p:custDataLst>
                <p:tags r:id="rId35"/>
              </p:custDataLst>
            </p:nvPr>
          </p:nvSpPr>
          <p:spPr bwMode="auto">
            <a:xfrm>
              <a:off x="9588501" y="3686918"/>
              <a:ext cx="612775" cy="38100"/>
            </a:xfrm>
            <a:custGeom>
              <a:avLst/>
              <a:gdLst>
                <a:gd name="T0" fmla="*/ 386 w 386"/>
                <a:gd name="T1" fmla="*/ 24 h 24"/>
                <a:gd name="T2" fmla="*/ 0 w 386"/>
                <a:gd name="T3" fmla="*/ 24 h 24"/>
                <a:gd name="T4" fmla="*/ 0 w 386"/>
                <a:gd name="T5" fmla="*/ 0 h 24"/>
                <a:gd name="T6" fmla="*/ 362 w 386"/>
                <a:gd name="T7" fmla="*/ 0 h 24"/>
                <a:gd name="T8" fmla="*/ 386 w 386"/>
                <a:gd name="T9" fmla="*/ 24 h 24"/>
              </a:gdLst>
              <a:ahLst/>
              <a:cxnLst>
                <a:cxn ang="0">
                  <a:pos x="T0" y="T1"/>
                </a:cxn>
                <a:cxn ang="0">
                  <a:pos x="T2" y="T3"/>
                </a:cxn>
                <a:cxn ang="0">
                  <a:pos x="T4" y="T5"/>
                </a:cxn>
                <a:cxn ang="0">
                  <a:pos x="T6" y="T7"/>
                </a:cxn>
                <a:cxn ang="0">
                  <a:pos x="T8" y="T9"/>
                </a:cxn>
              </a:cxnLst>
              <a:rect l="0" t="0" r="r" b="b"/>
              <a:pathLst>
                <a:path w="386" h="24">
                  <a:moveTo>
                    <a:pt x="386" y="24"/>
                  </a:moveTo>
                  <a:lnTo>
                    <a:pt x="0" y="24"/>
                  </a:lnTo>
                  <a:lnTo>
                    <a:pt x="0" y="0"/>
                  </a:lnTo>
                  <a:lnTo>
                    <a:pt x="362" y="0"/>
                  </a:lnTo>
                  <a:lnTo>
                    <a:pt x="386" y="24"/>
                  </a:lnTo>
                  <a:close/>
                </a:path>
              </a:pathLst>
            </a:custGeom>
            <a:solidFill>
              <a:schemeClr val="tx2">
                <a:lumMod val="40000"/>
                <a:lumOff val="6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4" name="Freeform 16"/>
            <p:cNvSpPr/>
            <p:nvPr>
              <p:custDataLst>
                <p:tags r:id="rId36"/>
              </p:custDataLst>
            </p:nvPr>
          </p:nvSpPr>
          <p:spPr bwMode="auto">
            <a:xfrm>
              <a:off x="9588501" y="3725018"/>
              <a:ext cx="612775" cy="36513"/>
            </a:xfrm>
            <a:custGeom>
              <a:avLst/>
              <a:gdLst>
                <a:gd name="T0" fmla="*/ 386 w 386"/>
                <a:gd name="T1" fmla="*/ 0 h 23"/>
                <a:gd name="T2" fmla="*/ 0 w 386"/>
                <a:gd name="T3" fmla="*/ 0 h 23"/>
                <a:gd name="T4" fmla="*/ 0 w 386"/>
                <a:gd name="T5" fmla="*/ 23 h 23"/>
                <a:gd name="T6" fmla="*/ 362 w 386"/>
                <a:gd name="T7" fmla="*/ 23 h 23"/>
                <a:gd name="T8" fmla="*/ 386 w 386"/>
                <a:gd name="T9" fmla="*/ 0 h 23"/>
              </a:gdLst>
              <a:ahLst/>
              <a:cxnLst>
                <a:cxn ang="0">
                  <a:pos x="T0" y="T1"/>
                </a:cxn>
                <a:cxn ang="0">
                  <a:pos x="T2" y="T3"/>
                </a:cxn>
                <a:cxn ang="0">
                  <a:pos x="T4" y="T5"/>
                </a:cxn>
                <a:cxn ang="0">
                  <a:pos x="T6" y="T7"/>
                </a:cxn>
                <a:cxn ang="0">
                  <a:pos x="T8" y="T9"/>
                </a:cxn>
              </a:cxnLst>
              <a:rect l="0" t="0" r="r" b="b"/>
              <a:pathLst>
                <a:path w="386" h="23">
                  <a:moveTo>
                    <a:pt x="386" y="0"/>
                  </a:moveTo>
                  <a:lnTo>
                    <a:pt x="0" y="0"/>
                  </a:lnTo>
                  <a:lnTo>
                    <a:pt x="0" y="23"/>
                  </a:lnTo>
                  <a:lnTo>
                    <a:pt x="362" y="23"/>
                  </a:lnTo>
                  <a:lnTo>
                    <a:pt x="386" y="0"/>
                  </a:lnTo>
                  <a:close/>
                </a:path>
              </a:pathLst>
            </a:custGeom>
            <a:solidFill>
              <a:schemeClr val="tx2">
                <a:lumMod val="60000"/>
                <a:lumOff val="40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5" name="Freeform 18"/>
            <p:cNvSpPr/>
            <p:nvPr>
              <p:custDataLst>
                <p:tags r:id="rId37"/>
              </p:custDataLst>
            </p:nvPr>
          </p:nvSpPr>
          <p:spPr bwMode="auto">
            <a:xfrm>
              <a:off x="6461126" y="3615481"/>
              <a:ext cx="2247900" cy="1736725"/>
            </a:xfrm>
            <a:custGeom>
              <a:avLst/>
              <a:gdLst>
                <a:gd name="T0" fmla="*/ 757 w 757"/>
                <a:gd name="T1" fmla="*/ 72 h 584"/>
                <a:gd name="T2" fmla="*/ 684 w 757"/>
                <a:gd name="T3" fmla="*/ 88 h 584"/>
                <a:gd name="T4" fmla="*/ 579 w 757"/>
                <a:gd name="T5" fmla="*/ 149 h 584"/>
                <a:gd name="T6" fmla="*/ 96 w 757"/>
                <a:gd name="T7" fmla="*/ 584 h 584"/>
                <a:gd name="T8" fmla="*/ 104 w 757"/>
                <a:gd name="T9" fmla="*/ 474 h 584"/>
                <a:gd name="T10" fmla="*/ 0 w 757"/>
                <a:gd name="T11" fmla="*/ 475 h 584"/>
                <a:gd name="T12" fmla="*/ 459 w 757"/>
                <a:gd name="T13" fmla="*/ 88 h 584"/>
                <a:gd name="T14" fmla="*/ 596 w 757"/>
                <a:gd name="T15" fmla="*/ 18 h 584"/>
                <a:gd name="T16" fmla="*/ 757 w 757"/>
                <a:gd name="T17" fmla="*/ 0 h 584"/>
                <a:gd name="T18" fmla="*/ 757 w 757"/>
                <a:gd name="T19" fmla="*/ 7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72"/>
                  </a:moveTo>
                  <a:cubicBezTo>
                    <a:pt x="757" y="72"/>
                    <a:pt x="718" y="75"/>
                    <a:pt x="684" y="88"/>
                  </a:cubicBezTo>
                  <a:cubicBezTo>
                    <a:pt x="651" y="100"/>
                    <a:pt x="614" y="122"/>
                    <a:pt x="579" y="149"/>
                  </a:cubicBezTo>
                  <a:cubicBezTo>
                    <a:pt x="544" y="177"/>
                    <a:pt x="96" y="584"/>
                    <a:pt x="96" y="584"/>
                  </a:cubicBezTo>
                  <a:cubicBezTo>
                    <a:pt x="104" y="474"/>
                    <a:pt x="104" y="474"/>
                    <a:pt x="104" y="474"/>
                  </a:cubicBezTo>
                  <a:cubicBezTo>
                    <a:pt x="0" y="475"/>
                    <a:pt x="0" y="475"/>
                    <a:pt x="0" y="475"/>
                  </a:cubicBezTo>
                  <a:cubicBezTo>
                    <a:pt x="459" y="88"/>
                    <a:pt x="459" y="88"/>
                    <a:pt x="459" y="88"/>
                  </a:cubicBezTo>
                  <a:cubicBezTo>
                    <a:pt x="459" y="88"/>
                    <a:pt x="526" y="34"/>
                    <a:pt x="596" y="18"/>
                  </a:cubicBezTo>
                  <a:cubicBezTo>
                    <a:pt x="665" y="2"/>
                    <a:pt x="757" y="0"/>
                    <a:pt x="757" y="0"/>
                  </a:cubicBezTo>
                  <a:lnTo>
                    <a:pt x="757" y="72"/>
                  </a:lnTo>
                  <a:close/>
                </a:path>
              </a:pathLst>
            </a:custGeom>
            <a:solidFill>
              <a:schemeClr val="bg1">
                <a:lumMod val="50000"/>
              </a:schemeClr>
            </a:solidFill>
            <a:ln w="3175" cap="flat">
              <a:noFill/>
              <a:prstDash val="solid"/>
              <a:miter lim="800000"/>
            </a:ln>
          </p:spPr>
          <p:txBody>
            <a:bodyPr vert="horz" wrap="square" lIns="91440" tIns="45720" rIns="91440" bIns="45720" numCol="1" anchor="t" anchorCtr="0" compatLnSpc="1"/>
            <a:lstStyle/>
            <a:p>
              <a:endParaRPr lang="zh-CN" altLang="en-US" dirty="0"/>
            </a:p>
          </p:txBody>
        </p:sp>
        <p:sp>
          <p:nvSpPr>
            <p:cNvPr id="66" name="Freeform 19"/>
            <p:cNvSpPr/>
            <p:nvPr>
              <p:custDataLst>
                <p:tags r:id="rId38"/>
              </p:custDataLst>
            </p:nvPr>
          </p:nvSpPr>
          <p:spPr bwMode="auto">
            <a:xfrm>
              <a:off x="5741988" y="3604368"/>
              <a:ext cx="2338388" cy="1144588"/>
            </a:xfrm>
            <a:custGeom>
              <a:avLst/>
              <a:gdLst>
                <a:gd name="T0" fmla="*/ 96 w 787"/>
                <a:gd name="T1" fmla="*/ 296 h 385"/>
                <a:gd name="T2" fmla="*/ 0 w 787"/>
                <a:gd name="T3" fmla="*/ 259 h 385"/>
                <a:gd name="T4" fmla="*/ 718 w 787"/>
                <a:gd name="T5" fmla="*/ 0 h 385"/>
                <a:gd name="T6" fmla="*/ 787 w 787"/>
                <a:gd name="T7" fmla="*/ 40 h 385"/>
                <a:gd name="T8" fmla="*/ 707 w 787"/>
                <a:gd name="T9" fmla="*/ 87 h 385"/>
                <a:gd name="T10" fmla="*/ 667 w 787"/>
                <a:gd name="T11" fmla="*/ 121 h 385"/>
                <a:gd name="T12" fmla="*/ 596 w 787"/>
                <a:gd name="T13" fmla="*/ 181 h 385"/>
                <a:gd name="T14" fmla="*/ 44 w 787"/>
                <a:gd name="T15" fmla="*/ 385 h 385"/>
                <a:gd name="T16" fmla="*/ 96 w 787"/>
                <a:gd name="T17" fmla="*/ 2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7" h="385">
                  <a:moveTo>
                    <a:pt x="96" y="296"/>
                  </a:moveTo>
                  <a:cubicBezTo>
                    <a:pt x="0" y="259"/>
                    <a:pt x="0" y="259"/>
                    <a:pt x="0" y="259"/>
                  </a:cubicBezTo>
                  <a:cubicBezTo>
                    <a:pt x="718" y="0"/>
                    <a:pt x="718" y="0"/>
                    <a:pt x="718" y="0"/>
                  </a:cubicBezTo>
                  <a:cubicBezTo>
                    <a:pt x="718" y="0"/>
                    <a:pt x="760" y="29"/>
                    <a:pt x="787" y="40"/>
                  </a:cubicBezTo>
                  <a:cubicBezTo>
                    <a:pt x="760" y="52"/>
                    <a:pt x="731" y="69"/>
                    <a:pt x="707" y="87"/>
                  </a:cubicBezTo>
                  <a:cubicBezTo>
                    <a:pt x="693" y="99"/>
                    <a:pt x="680" y="111"/>
                    <a:pt x="667" y="121"/>
                  </a:cubicBezTo>
                  <a:cubicBezTo>
                    <a:pt x="640" y="144"/>
                    <a:pt x="622" y="159"/>
                    <a:pt x="596" y="181"/>
                  </a:cubicBezTo>
                  <a:cubicBezTo>
                    <a:pt x="44" y="385"/>
                    <a:pt x="44" y="385"/>
                    <a:pt x="44" y="385"/>
                  </a:cubicBezTo>
                  <a:lnTo>
                    <a:pt x="96" y="296"/>
                  </a:lnTo>
                  <a:close/>
                </a:path>
              </a:pathLst>
            </a:custGeom>
            <a:solidFill>
              <a:schemeClr val="bg1">
                <a:lumMod val="65000"/>
              </a:schemeClr>
            </a:solidFill>
            <a:ln w="3175" cap="flat">
              <a:noFill/>
              <a:prstDash val="solid"/>
              <a:miter lim="800000"/>
            </a:ln>
          </p:spPr>
          <p:txBody>
            <a:bodyPr vert="horz" wrap="square" lIns="91440" tIns="45720" rIns="91440" bIns="45720" numCol="1" anchor="t" anchorCtr="0" compatLnSpc="1"/>
            <a:lstStyle/>
            <a:p>
              <a:endParaRPr lang="zh-CN" altLang="en-US"/>
            </a:p>
          </p:txBody>
        </p:sp>
        <p:sp>
          <p:nvSpPr>
            <p:cNvPr id="67" name="Freeform 17"/>
            <p:cNvSpPr/>
            <p:nvPr>
              <p:custDataLst>
                <p:tags r:id="rId39"/>
              </p:custDataLst>
            </p:nvPr>
          </p:nvSpPr>
          <p:spPr bwMode="auto">
            <a:xfrm>
              <a:off x="6461126" y="2093068"/>
              <a:ext cx="2247900" cy="1736725"/>
            </a:xfrm>
            <a:custGeom>
              <a:avLst/>
              <a:gdLst>
                <a:gd name="T0" fmla="*/ 757 w 757"/>
                <a:gd name="T1" fmla="*/ 512 h 584"/>
                <a:gd name="T2" fmla="*/ 684 w 757"/>
                <a:gd name="T3" fmla="*/ 496 h 584"/>
                <a:gd name="T4" fmla="*/ 579 w 757"/>
                <a:gd name="T5" fmla="*/ 435 h 584"/>
                <a:gd name="T6" fmla="*/ 96 w 757"/>
                <a:gd name="T7" fmla="*/ 0 h 584"/>
                <a:gd name="T8" fmla="*/ 104 w 757"/>
                <a:gd name="T9" fmla="*/ 110 h 584"/>
                <a:gd name="T10" fmla="*/ 0 w 757"/>
                <a:gd name="T11" fmla="*/ 109 h 584"/>
                <a:gd name="T12" fmla="*/ 459 w 757"/>
                <a:gd name="T13" fmla="*/ 496 h 584"/>
                <a:gd name="T14" fmla="*/ 596 w 757"/>
                <a:gd name="T15" fmla="*/ 566 h 584"/>
                <a:gd name="T16" fmla="*/ 757 w 757"/>
                <a:gd name="T17" fmla="*/ 584 h 584"/>
                <a:gd name="T18" fmla="*/ 757 w 757"/>
                <a:gd name="T19" fmla="*/ 5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7" h="584">
                  <a:moveTo>
                    <a:pt x="757" y="512"/>
                  </a:moveTo>
                  <a:cubicBezTo>
                    <a:pt x="757" y="512"/>
                    <a:pt x="718" y="509"/>
                    <a:pt x="684" y="496"/>
                  </a:cubicBezTo>
                  <a:cubicBezTo>
                    <a:pt x="651" y="484"/>
                    <a:pt x="614" y="462"/>
                    <a:pt x="579" y="435"/>
                  </a:cubicBezTo>
                  <a:cubicBezTo>
                    <a:pt x="544" y="407"/>
                    <a:pt x="96" y="0"/>
                    <a:pt x="96" y="0"/>
                  </a:cubicBezTo>
                  <a:cubicBezTo>
                    <a:pt x="104" y="110"/>
                    <a:pt x="104" y="110"/>
                    <a:pt x="104" y="110"/>
                  </a:cubicBezTo>
                  <a:cubicBezTo>
                    <a:pt x="0" y="109"/>
                    <a:pt x="0" y="109"/>
                    <a:pt x="0" y="109"/>
                  </a:cubicBezTo>
                  <a:cubicBezTo>
                    <a:pt x="459" y="496"/>
                    <a:pt x="459" y="496"/>
                    <a:pt x="459" y="496"/>
                  </a:cubicBezTo>
                  <a:cubicBezTo>
                    <a:pt x="459" y="496"/>
                    <a:pt x="526" y="550"/>
                    <a:pt x="596" y="566"/>
                  </a:cubicBezTo>
                  <a:cubicBezTo>
                    <a:pt x="665" y="582"/>
                    <a:pt x="757" y="584"/>
                    <a:pt x="757" y="584"/>
                  </a:cubicBezTo>
                  <a:lnTo>
                    <a:pt x="757" y="512"/>
                  </a:lnTo>
                  <a:close/>
                </a:path>
              </a:pathLst>
            </a:custGeom>
            <a:solidFill>
              <a:srgbClr val="595959"/>
            </a:solidFill>
            <a:ln w="3175" cap="flat">
              <a:noFill/>
              <a:prstDash val="solid"/>
              <a:miter lim="800000"/>
            </a:ln>
          </p:spPr>
          <p:txBody>
            <a:bodyPr vert="horz" wrap="square" lIns="91440" tIns="45720" rIns="91440" bIns="45720" numCol="1" anchor="t" anchorCtr="0" compatLnSpc="1"/>
            <a:lstStyle/>
            <a:p>
              <a:endParaRPr lang="zh-CN" altLang="en-US"/>
            </a:p>
          </p:txBody>
        </p:sp>
      </p:grpSp>
      <p:grpSp>
        <p:nvGrpSpPr>
          <p:cNvPr id="87" name="组合 86"/>
          <p:cNvGrpSpPr/>
          <p:nvPr>
            <p:custDataLst>
              <p:tags r:id="rId40"/>
            </p:custDataLst>
          </p:nvPr>
        </p:nvGrpSpPr>
        <p:grpSpPr>
          <a:xfrm>
            <a:off x="2086230" y="1842186"/>
            <a:ext cx="817548" cy="817526"/>
            <a:chOff x="3140888" y="1558570"/>
            <a:chExt cx="1005662" cy="1005634"/>
          </a:xfrm>
          <a:solidFill>
            <a:srgbClr val="595959"/>
          </a:solidFill>
        </p:grpSpPr>
        <p:sp>
          <p:nvSpPr>
            <p:cNvPr id="84" name="椭圆 83"/>
            <p:cNvSpPr/>
            <p:nvPr>
              <p:custDataLst>
                <p:tags r:id="rId41"/>
              </p:custDataLst>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85" name="椭圆 84"/>
            <p:cNvSpPr/>
            <p:nvPr>
              <p:custDataLst>
                <p:tags r:id="rId42"/>
              </p:custDataLst>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86" name="椭圆 85"/>
          <p:cNvSpPr/>
          <p:nvPr>
            <p:custDataLst>
              <p:tags r:id="rId43"/>
            </p:custDataLst>
          </p:nvPr>
        </p:nvSpPr>
        <p:spPr>
          <a:xfrm>
            <a:off x="2243713" y="1999668"/>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01</a:t>
            </a:r>
            <a:endParaRPr lang="zh-CN" altLang="en-US" sz="1800" dirty="0">
              <a:solidFill>
                <a:srgbClr val="595959"/>
              </a:solidFill>
              <a:latin typeface="Impact" panose="020B0806030902050204" pitchFamily="34" charset="0"/>
            </a:endParaRPr>
          </a:p>
        </p:txBody>
      </p:sp>
      <p:grpSp>
        <p:nvGrpSpPr>
          <p:cNvPr id="94" name="组合 93"/>
          <p:cNvGrpSpPr/>
          <p:nvPr>
            <p:custDataLst>
              <p:tags r:id="rId44"/>
            </p:custDataLst>
          </p:nvPr>
        </p:nvGrpSpPr>
        <p:grpSpPr>
          <a:xfrm>
            <a:off x="3200020" y="3921000"/>
            <a:ext cx="817548" cy="817526"/>
            <a:chOff x="3140888" y="1558570"/>
            <a:chExt cx="1005662" cy="1005634"/>
          </a:xfrm>
          <a:solidFill>
            <a:srgbClr val="595959"/>
          </a:solidFill>
        </p:grpSpPr>
        <p:sp>
          <p:nvSpPr>
            <p:cNvPr id="95" name="椭圆 94"/>
            <p:cNvSpPr/>
            <p:nvPr>
              <p:custDataLst>
                <p:tags r:id="rId45"/>
              </p:custDataLst>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96" name="椭圆 95"/>
            <p:cNvSpPr/>
            <p:nvPr>
              <p:custDataLst>
                <p:tags r:id="rId46"/>
              </p:custDataLst>
            </p:nvPr>
          </p:nvSpPr>
          <p:spPr>
            <a:xfrm>
              <a:off x="3229788"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97" name="椭圆 96"/>
          <p:cNvSpPr/>
          <p:nvPr>
            <p:custDataLst>
              <p:tags r:id="rId47"/>
            </p:custDataLst>
          </p:nvPr>
        </p:nvSpPr>
        <p:spPr>
          <a:xfrm>
            <a:off x="3357503" y="4078482"/>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03</a:t>
            </a:r>
            <a:endParaRPr lang="zh-CN" altLang="en-US" sz="1800" dirty="0">
              <a:solidFill>
                <a:srgbClr val="595959"/>
              </a:solidFill>
              <a:latin typeface="Impact" panose="020B0806030902050204" pitchFamily="34" charset="0"/>
            </a:endParaRPr>
          </a:p>
        </p:txBody>
      </p:sp>
      <p:grpSp>
        <p:nvGrpSpPr>
          <p:cNvPr id="100" name="组合 99"/>
          <p:cNvGrpSpPr/>
          <p:nvPr>
            <p:custDataLst>
              <p:tags r:id="rId48"/>
            </p:custDataLst>
          </p:nvPr>
        </p:nvGrpSpPr>
        <p:grpSpPr>
          <a:xfrm>
            <a:off x="6270497" y="2793476"/>
            <a:ext cx="817548" cy="817526"/>
            <a:chOff x="3140888" y="1558570"/>
            <a:chExt cx="1005662" cy="1005634"/>
          </a:xfrm>
          <a:solidFill>
            <a:srgbClr val="595959"/>
          </a:solidFill>
        </p:grpSpPr>
        <p:sp>
          <p:nvSpPr>
            <p:cNvPr id="101" name="椭圆 100"/>
            <p:cNvSpPr/>
            <p:nvPr>
              <p:custDataLst>
                <p:tags r:id="rId49"/>
              </p:custDataLst>
            </p:nvPr>
          </p:nvSpPr>
          <p:spPr>
            <a:xfrm>
              <a:off x="3140888" y="1558570"/>
              <a:ext cx="1005662" cy="1005634"/>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102" name="椭圆 101"/>
            <p:cNvSpPr/>
            <p:nvPr>
              <p:custDataLst>
                <p:tags r:id="rId50"/>
              </p:custDataLst>
            </p:nvPr>
          </p:nvSpPr>
          <p:spPr>
            <a:xfrm>
              <a:off x="3229789" y="1647469"/>
              <a:ext cx="827862" cy="827836"/>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103" name="椭圆 102"/>
          <p:cNvSpPr/>
          <p:nvPr>
            <p:custDataLst>
              <p:tags r:id="rId51"/>
            </p:custDataLst>
          </p:nvPr>
        </p:nvSpPr>
        <p:spPr>
          <a:xfrm>
            <a:off x="6427980" y="2950958"/>
            <a:ext cx="502584" cy="50256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1800" dirty="0">
                <a:solidFill>
                  <a:srgbClr val="595959"/>
                </a:solidFill>
                <a:latin typeface="Impact" panose="020B0806030902050204" pitchFamily="34" charset="0"/>
              </a:rPr>
              <a:t>02</a:t>
            </a:r>
            <a:endParaRPr lang="zh-CN" altLang="en-US" sz="1800" dirty="0">
              <a:solidFill>
                <a:srgbClr val="595959"/>
              </a:solidFill>
              <a:latin typeface="Impact" panose="020B0806030902050204" pitchFamily="34" charset="0"/>
            </a:endParaRPr>
          </a:p>
        </p:txBody>
      </p:sp>
      <p:sp>
        <p:nvSpPr>
          <p:cNvPr id="34" name="矩形 33"/>
          <p:cNvSpPr>
            <a:spLocks noChangeArrowheads="1"/>
          </p:cNvSpPr>
          <p:nvPr>
            <p:custDataLst>
              <p:tags r:id="rId52"/>
            </p:custDataLst>
          </p:nvPr>
        </p:nvSpPr>
        <p:spPr bwMode="auto">
          <a:xfrm>
            <a:off x="3018790" y="2002790"/>
            <a:ext cx="3251835" cy="371475"/>
          </a:xfrm>
          <a:prstGeom prst="rect">
            <a:avLst/>
          </a:prstGeom>
          <a:noFill/>
          <a:ln w="9525">
            <a:noFill/>
            <a:miter lim="800000"/>
          </a:ln>
        </p:spPr>
        <p:txBody>
          <a:bodyPr wrap="square">
            <a:noAutofit/>
          </a:bodyPr>
          <a:p>
            <a:pPr indent="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制订工作计划，提高工作效率</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35" name="矩形 34"/>
          <p:cNvSpPr>
            <a:spLocks noChangeArrowheads="1"/>
          </p:cNvSpPr>
          <p:nvPr>
            <p:custDataLst>
              <p:tags r:id="rId53"/>
            </p:custDataLst>
          </p:nvPr>
        </p:nvSpPr>
        <p:spPr bwMode="auto">
          <a:xfrm>
            <a:off x="4345940" y="3023235"/>
            <a:ext cx="1940560" cy="796925"/>
          </a:xfrm>
          <a:prstGeom prst="rect">
            <a:avLst/>
          </a:prstGeom>
          <a:noFill/>
          <a:ln w="9525">
            <a:noFill/>
            <a:miter lim="800000"/>
          </a:ln>
        </p:spPr>
        <p:txBody>
          <a:bodyPr wrap="square">
            <a:noAutofit/>
          </a:bodyPr>
          <a:p>
            <a:pPr indent="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做好事前的功课</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36" name="矩形 35"/>
          <p:cNvSpPr>
            <a:spLocks noChangeArrowheads="1"/>
          </p:cNvSpPr>
          <p:nvPr>
            <p:custDataLst>
              <p:tags r:id="rId54"/>
            </p:custDataLst>
          </p:nvPr>
        </p:nvSpPr>
        <p:spPr bwMode="auto">
          <a:xfrm>
            <a:off x="4081780" y="4078605"/>
            <a:ext cx="3681730" cy="528955"/>
          </a:xfrm>
          <a:prstGeom prst="rect">
            <a:avLst/>
          </a:prstGeom>
          <a:noFill/>
          <a:ln w="9525">
            <a:noFill/>
            <a:miter lim="800000"/>
          </a:ln>
        </p:spPr>
        <p:txBody>
          <a:bodyPr wrap="square">
            <a:noAutofit/>
          </a:bodyPr>
          <a:p>
            <a:pPr indent="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改进自己的做事风格</a:t>
            </a: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34"/>
                                        </p:tgtEl>
                                        <p:attrNameLst>
                                          <p:attrName>style.visibility</p:attrName>
                                        </p:attrNameLst>
                                      </p:cBhvr>
                                      <p:to>
                                        <p:strVal val="visible"/>
                                      </p:to>
                                    </p:set>
                                    <p:animEffect transition="in" filter="wipe(up)">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35"/>
                                        </p:tgtEl>
                                        <p:attrNameLst>
                                          <p:attrName>style.visibility</p:attrName>
                                        </p:attrNameLst>
                                      </p:cBhvr>
                                      <p:to>
                                        <p:strVal val="visible"/>
                                      </p:to>
                                    </p:set>
                                    <p:animEffect transition="in" filter="wipe(up)">
                                      <p:cBhvr>
                                        <p:cTn id="25" dur="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900"/>
                                  </p:stCondLst>
                                  <p:childTnLst>
                                    <p:set>
                                      <p:cBhvr>
                                        <p:cTn id="29" dur="1" fill="hold">
                                          <p:stCondLst>
                                            <p:cond delay="0"/>
                                          </p:stCondLst>
                                        </p:cTn>
                                        <p:tgtEl>
                                          <p:spTgt spid="36"/>
                                        </p:tgtEl>
                                        <p:attrNameLst>
                                          <p:attrName>style.visibility</p:attrName>
                                        </p:attrNameLst>
                                      </p:cBhvr>
                                      <p:to>
                                        <p:strVal val="visible"/>
                                      </p:to>
                                    </p:set>
                                    <p:animEffect transition="in" filter="wipe(up)">
                                      <p:cBhvr>
                                        <p:cTn id="3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职业角色的认知与转换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二、初涉职场之黄金法则</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082675" y="1950085"/>
            <a:ext cx="5514340" cy="53213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（四）适时展现自己，崭露锋芒</a:t>
            </a:r>
            <a:endParaRPr lang="zh-CN" altLang="en-US" sz="20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 name="圆角矩形 9"/>
          <p:cNvSpPr/>
          <p:nvPr/>
        </p:nvSpPr>
        <p:spPr>
          <a:xfrm>
            <a:off x="1243965" y="2461895"/>
            <a:ext cx="6656070" cy="2401570"/>
          </a:xfrm>
          <a:prstGeom prst="roundRect">
            <a:avLst/>
          </a:prstGeom>
          <a:ln>
            <a:solidFill>
              <a:srgbClr val="1B4367"/>
            </a:solidFill>
          </a:ln>
        </p:spPr>
        <p:txBody>
          <a:bodyPr wrap="square">
            <a:noAutofit/>
          </a:bodyPr>
          <a:p>
            <a:pPr indent="457200" algn="just" fontAlgn="auto">
              <a:lnSpc>
                <a:spcPts val="2660"/>
              </a:lnSpc>
            </a:pPr>
            <a:r>
              <a:rPr lang="zh-CN" altLang="en-US" sz="1800" dirty="0" smtClean="0">
                <a:solidFill>
                  <a:srgbClr val="1B4367"/>
                </a:solidFill>
              </a:rPr>
              <a:t>对自己有期许的职场新人，一出学校莫不想早早证明自己的能力，想方设法尽快出人头地、升职加薪。在学校里只要自己够努力，考试争取到好成绩，成绩自然好，但在社会中想表现自我所产生的后果却和在学校里很不一样。想表现不是坏事，充分表现自己积极进取的态度，原本就是应该的，但职场新人一定要注意使用恰当的表达方式。</a:t>
            </a:r>
            <a:endParaRPr lang="zh-CN" altLang="en-US" sz="1800" dirty="0" smtClean="0">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职业角色的认知与转换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二、初涉职场之黄金法则</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082675" y="1950085"/>
            <a:ext cx="5514340" cy="53213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（五）和谐处理人际关系</a:t>
            </a:r>
            <a:endParaRPr lang="zh-CN" altLang="en-US" sz="20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 name="圆角矩形 9"/>
          <p:cNvSpPr/>
          <p:nvPr/>
        </p:nvSpPr>
        <p:spPr>
          <a:xfrm>
            <a:off x="1243965" y="2437130"/>
            <a:ext cx="6656070" cy="2401570"/>
          </a:xfrm>
          <a:prstGeom prst="roundRect">
            <a:avLst/>
          </a:prstGeom>
          <a:ln>
            <a:solidFill>
              <a:srgbClr val="1B4367"/>
            </a:solidFill>
          </a:ln>
        </p:spPr>
        <p:txBody>
          <a:bodyPr wrap="square">
            <a:noAutofit/>
          </a:bodyPr>
          <a:p>
            <a:pPr indent="457200" algn="just" fontAlgn="auto">
              <a:lnSpc>
                <a:spcPts val="2660"/>
              </a:lnSpc>
            </a:pPr>
            <a:r>
              <a:rPr lang="zh-CN" altLang="en-US" sz="1800" dirty="0" smtClean="0">
                <a:solidFill>
                  <a:srgbClr val="1B4367"/>
                </a:solidFill>
              </a:rPr>
              <a:t>对上司：在上司面前要讲诚信、讲义气、敬重他，便可得到他的赏识。</a:t>
            </a:r>
            <a:endParaRPr lang="zh-CN" altLang="en-US" sz="1800" dirty="0" smtClean="0">
              <a:solidFill>
                <a:srgbClr val="1B4367"/>
              </a:solidFill>
            </a:endParaRPr>
          </a:p>
          <a:p>
            <a:pPr indent="457200" algn="just" fontAlgn="auto">
              <a:lnSpc>
                <a:spcPts val="2660"/>
              </a:lnSpc>
            </a:pPr>
            <a:r>
              <a:rPr lang="zh-CN" altLang="en-US" sz="1800" dirty="0" smtClean="0">
                <a:solidFill>
                  <a:srgbClr val="1B4367"/>
                </a:solidFill>
              </a:rPr>
              <a:t>对同事：对同事不能太苛求，要对每个人都友好。</a:t>
            </a:r>
            <a:endParaRPr lang="zh-CN" altLang="en-US" sz="1800" dirty="0" smtClean="0">
              <a:solidFill>
                <a:srgbClr val="1B4367"/>
              </a:solidFill>
            </a:endParaRPr>
          </a:p>
          <a:p>
            <a:pPr indent="457200" algn="just" fontAlgn="auto">
              <a:lnSpc>
                <a:spcPts val="2660"/>
              </a:lnSpc>
            </a:pPr>
            <a:r>
              <a:rPr lang="zh-CN" altLang="en-US" sz="1800" dirty="0" smtClean="0">
                <a:solidFill>
                  <a:srgbClr val="1B4367"/>
                </a:solidFill>
              </a:rPr>
              <a:t>对下属：多帮助关心下属。</a:t>
            </a:r>
            <a:endParaRPr lang="zh-CN" altLang="en-US" sz="1800" dirty="0" smtClean="0">
              <a:solidFill>
                <a:srgbClr val="1B4367"/>
              </a:solidFill>
            </a:endParaRPr>
          </a:p>
          <a:p>
            <a:pPr indent="457200" algn="just" fontAlgn="auto">
              <a:lnSpc>
                <a:spcPts val="2660"/>
              </a:lnSpc>
            </a:pPr>
            <a:r>
              <a:rPr lang="zh-CN" altLang="en-US" sz="1800" dirty="0" smtClean="0">
                <a:solidFill>
                  <a:srgbClr val="1B4367"/>
                </a:solidFill>
              </a:rPr>
              <a:t>对竞争对手：当你超越对手时，没必要蔑视人家，毕竟对手也在寻求上进；当对手超越自己时，也不必心存嫉妒。</a:t>
            </a:r>
            <a:endParaRPr lang="zh-CN" altLang="en-US" sz="1800" dirty="0" smtClean="0">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椭圆 1"/>
          <p:cNvSpPr>
            <a:spLocks noChangeAspect="1"/>
          </p:cNvSpPr>
          <p:nvPr/>
        </p:nvSpPr>
        <p:spPr>
          <a:xfrm>
            <a:off x="3549521" y="975995"/>
            <a:ext cx="2040255" cy="204025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624103" y="3278716"/>
            <a:ext cx="4171762" cy="591185"/>
          </a:xfrm>
          <a:prstGeom prst="rect">
            <a:avLst/>
          </a:prstGeom>
          <a:noFill/>
        </p:spPr>
        <p:txBody>
          <a:bodyPr wrap="square" lIns="68580" tIns="34290" rIns="68580" bIns="34290" rtlCol="0">
            <a:spAutoFit/>
          </a:bodyPr>
          <a:lstStyle/>
          <a:p>
            <a:pPr algn="ctr"/>
            <a:r>
              <a:rPr lang="zh-CN" altLang="en-US" sz="3400" b="1" dirty="0">
                <a:solidFill>
                  <a:srgbClr val="1B4367"/>
                </a:solidFill>
                <a:cs typeface="+mn-ea"/>
                <a:sym typeface="+mn-lt"/>
              </a:rPr>
              <a:t>职业角色转换</a:t>
            </a:r>
            <a:endParaRPr lang="zh-CN" altLang="en-US" sz="3400" b="1" dirty="0">
              <a:solidFill>
                <a:srgbClr val="1B4367"/>
              </a:solidFill>
              <a:cs typeface="+mn-ea"/>
              <a:sym typeface="+mn-lt"/>
            </a:endParaRPr>
          </a:p>
        </p:txBody>
      </p:sp>
      <p:sp>
        <p:nvSpPr>
          <p:cNvPr id="95" name="文本框 11"/>
          <p:cNvSpPr txBox="1"/>
          <p:nvPr/>
        </p:nvSpPr>
        <p:spPr>
          <a:xfrm>
            <a:off x="3176459" y="1769745"/>
            <a:ext cx="2786380" cy="452755"/>
          </a:xfrm>
          <a:prstGeom prst="rect">
            <a:avLst/>
          </a:prstGeom>
          <a:noFill/>
        </p:spPr>
        <p:txBody>
          <a:bodyPr wrap="square" lIns="68580" tIns="34290" rIns="68580" bIns="34290" rtlCol="0">
            <a:spAutoFit/>
          </a:bodyPr>
          <a:lstStyle/>
          <a:p>
            <a:pPr algn="ctr">
              <a:lnSpc>
                <a:spcPts val="3000"/>
              </a:lnSpc>
            </a:pPr>
            <a:r>
              <a:rPr lang="zh-CN" sz="4000" dirty="0">
                <a:solidFill>
                  <a:schemeClr val="bg1"/>
                </a:solidFill>
                <a:cs typeface="+mn-ea"/>
                <a:sym typeface="+mn-lt"/>
              </a:rPr>
              <a:t>模块九</a:t>
            </a:r>
            <a:r>
              <a:rPr lang="en-US" altLang="zh-CN" sz="4000" dirty="0" smtClean="0">
                <a:solidFill>
                  <a:schemeClr val="bg1"/>
                </a:solidFill>
                <a:cs typeface="+mn-ea"/>
                <a:sym typeface="+mn-lt"/>
              </a:rPr>
              <a:t> </a:t>
            </a:r>
            <a:endParaRPr lang="en-US" altLang="zh-CN" sz="4000" dirty="0" smtClean="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6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p:cTn id="11" dur="500" fill="hold"/>
                                        <p:tgtEl>
                                          <p:spTgt spid="95"/>
                                        </p:tgtEl>
                                        <p:attrNameLst>
                                          <p:attrName>ppt_w</p:attrName>
                                        </p:attrNameLst>
                                      </p:cBhvr>
                                      <p:tavLst>
                                        <p:tav tm="0">
                                          <p:val>
                                            <p:fltVal val="0"/>
                                          </p:val>
                                        </p:tav>
                                        <p:tav tm="100000">
                                          <p:val>
                                            <p:strVal val="#ppt_w"/>
                                          </p:val>
                                        </p:tav>
                                      </p:tavLst>
                                    </p:anim>
                                    <p:anim calcmode="lin" valueType="num">
                                      <p:cBhvr>
                                        <p:cTn id="12" dur="500" fill="hold"/>
                                        <p:tgtEl>
                                          <p:spTgt spid="95"/>
                                        </p:tgtEl>
                                        <p:attrNameLst>
                                          <p:attrName>ppt_h</p:attrName>
                                        </p:attrNameLst>
                                      </p:cBhvr>
                                      <p:tavLst>
                                        <p:tav tm="0">
                                          <p:val>
                                            <p:fltVal val="0"/>
                                          </p:val>
                                        </p:tav>
                                        <p:tav tm="100000">
                                          <p:val>
                                            <p:strVal val="#ppt_h"/>
                                          </p:val>
                                        </p:tav>
                                      </p:tavLst>
                                    </p:anim>
                                    <p:animEffect transition="in" filter="fade">
                                      <p:cBhvr>
                                        <p:cTn id="13" dur="500"/>
                                        <p:tgtEl>
                                          <p:spTgt spid="95"/>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2"/>
                                        </p:tgtEl>
                                        <p:attrNameLst>
                                          <p:attrName>ppt_y</p:attrName>
                                        </p:attrNameLst>
                                      </p:cBhvr>
                                      <p:tavLst>
                                        <p:tav tm="0">
                                          <p:val>
                                            <p:strVal val="#ppt_y"/>
                                          </p:val>
                                        </p:tav>
                                        <p:tav tm="100000">
                                          <p:val>
                                            <p:strVal val="#ppt_y"/>
                                          </p:val>
                                        </p:tav>
                                      </p:tavLst>
                                    </p:anim>
                                    <p:anim calcmode="lin" valueType="num">
                                      <p:cBhvr>
                                        <p:cTn id="1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2" grpId="0"/>
      <p:bldP spid="9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职业角色的认知与转换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二、初涉职场之黄金法则</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082675" y="1950085"/>
            <a:ext cx="5514340" cy="532130"/>
          </a:xfrm>
          <a:prstGeom prst="rect">
            <a:avLst/>
          </a:prstGeom>
          <a:noFill/>
          <a:ln w="9525">
            <a:noFill/>
            <a:miter lim="800000"/>
          </a:ln>
        </p:spPr>
        <p:txBody>
          <a:bodyPr wrap="square">
            <a:noAutofit/>
          </a:bodyPr>
          <a:p>
            <a:pPr indent="457200" fontAlgn="auto">
              <a:lnSpc>
                <a:spcPts val="2660"/>
              </a:lnSpc>
            </a:pPr>
            <a:r>
              <a:rPr lang="zh-CN" altLang="en-US" sz="2000" b="1">
                <a:solidFill>
                  <a:srgbClr val="1B4367"/>
                </a:solidFill>
                <a:latin typeface="微软雅黑" panose="020B0503020204020204" pitchFamily="34" charset="-122"/>
                <a:ea typeface="微软雅黑" panose="020B0503020204020204" pitchFamily="34" charset="-122"/>
              </a:rPr>
              <a:t>（六）保持持续学习的能力</a:t>
            </a:r>
            <a:endParaRPr lang="zh-CN" altLang="en-US" sz="20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 name="圆角矩形 9"/>
          <p:cNvSpPr/>
          <p:nvPr/>
        </p:nvSpPr>
        <p:spPr>
          <a:xfrm>
            <a:off x="1243965" y="2437130"/>
            <a:ext cx="6656070" cy="2401570"/>
          </a:xfrm>
          <a:prstGeom prst="roundRect">
            <a:avLst/>
          </a:prstGeom>
          <a:ln>
            <a:solidFill>
              <a:srgbClr val="1B4367"/>
            </a:solidFill>
          </a:ln>
        </p:spPr>
        <p:txBody>
          <a:bodyPr wrap="square">
            <a:noAutofit/>
          </a:bodyPr>
          <a:p>
            <a:pPr indent="457200" algn="just" fontAlgn="auto">
              <a:lnSpc>
                <a:spcPts val="2660"/>
              </a:lnSpc>
            </a:pPr>
            <a:r>
              <a:rPr lang="zh-CN" altLang="en-US" sz="1800" dirty="0" smtClean="0">
                <a:solidFill>
                  <a:srgbClr val="1B4367"/>
                </a:solidFill>
              </a:rPr>
              <a:t>职场上，安身立命的不是岗位，而是不可替代性。职业生涯的发展历程就像爬山，每登上一个高度都能看到更美的风景。职场是一个唯“价值”论的地带，公司衡量一个员工，不再是以“老员工”“资历高”“经验足”作为评价标准，而是对综合素质以及未来价值作出整体的评估。所以只有不断更新自己、提升自己、持续学习、跟上大环境的变化，才不会出局。</a:t>
            </a:r>
            <a:endParaRPr lang="zh-CN" altLang="en-US" sz="1800" dirty="0" smtClean="0">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900"/>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500"/>
                                        <p:tgtEl>
                                          <p:spTgt spid="8"/>
                                        </p:tgtEl>
                                      </p:cBhvr>
                                    </p:animEffect>
                                  </p:childTnLst>
                                </p:cTn>
                              </p:par>
                            </p:childTnLst>
                          </p:cTn>
                        </p:par>
                        <p:par>
                          <p:cTn id="26" fill="hold">
                            <p:stCondLst>
                              <p:cond delay="1400"/>
                            </p:stCondLst>
                            <p:childTnLst>
                              <p:par>
                                <p:cTn id="27" presetID="53" presetClass="entr" presetSubtype="52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fltVal val="0.5"/>
                                          </p:val>
                                        </p:tav>
                                        <p:tav tm="100000">
                                          <p:val>
                                            <p:strVal val="#ppt_x"/>
                                          </p:val>
                                        </p:tav>
                                      </p:tavLst>
                                    </p:anim>
                                    <p:anim calcmode="lin" valueType="num">
                                      <p:cBhvr>
                                        <p:cTn id="33" dur="500" fill="hold"/>
                                        <p:tgtEl>
                                          <p:spTgt spid="11"/>
                                        </p:tgtEl>
                                        <p:attrNameLst>
                                          <p:attrName>ppt_y</p:attrName>
                                        </p:attrNameLst>
                                      </p:cBhvr>
                                      <p:tavLst>
                                        <p:tav tm="0">
                                          <p:val>
                                            <p:fltVal val="0.5"/>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434721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项目二</a:t>
            </a:r>
            <a:r>
              <a:rPr lang="en-US" altLang="zh-CN" sz="1700" b="1" dirty="0">
                <a:solidFill>
                  <a:srgbClr val="1B4367"/>
                </a:solidFill>
                <a:cs typeface="+mn-ea"/>
                <a:sym typeface="+mn-lt"/>
              </a:rPr>
              <a:t>  </a:t>
            </a:r>
            <a:r>
              <a:rPr lang="zh-CN" altLang="en-US" sz="1700" b="1" dirty="0">
                <a:solidFill>
                  <a:srgbClr val="1B4367"/>
                </a:solidFill>
                <a:cs typeface="+mn-ea"/>
                <a:sym typeface="+mn-lt"/>
              </a:rPr>
              <a:t>学做优秀员工与职业经理人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816180" y="1141673"/>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816180" y="2442748"/>
            <a:ext cx="828000" cy="827405"/>
            <a:chOff x="3909356" y="1685526"/>
            <a:chExt cx="828000" cy="828000"/>
          </a:xfrm>
        </p:grpSpPr>
        <p:sp>
          <p:nvSpPr>
            <p:cNvPr id="12" name="文本框 11"/>
            <p:cNvSpPr txBox="1"/>
            <p:nvPr>
              <p:custDataLst>
                <p:tags r:id="rId5"/>
              </p:custDataLst>
            </p:nvPr>
          </p:nvSpPr>
          <p:spPr>
            <a:xfrm>
              <a:off x="3909356" y="1745583"/>
              <a:ext cx="828000" cy="706755"/>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1843405" y="1201420"/>
            <a:ext cx="555688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做优秀员工</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1843405" y="2501900"/>
            <a:ext cx="663765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如何成为一名优秀员工</a:t>
            </a:r>
            <a:endParaRPr lang="zh-CN" altLang="en-US" sz="3400" dirty="0">
              <a:solidFill>
                <a:srgbClr val="1B4367"/>
              </a:solidFill>
              <a:cs typeface="+mn-ea"/>
              <a:sym typeface="+mn-lt"/>
            </a:endParaRPr>
          </a:p>
        </p:txBody>
      </p:sp>
      <p:grpSp>
        <p:nvGrpSpPr>
          <p:cNvPr id="2" name="组合 1"/>
          <p:cNvGrpSpPr/>
          <p:nvPr>
            <p:custDataLst>
              <p:tags r:id="rId9"/>
            </p:custDataLst>
          </p:nvPr>
        </p:nvGrpSpPr>
        <p:grpSpPr>
          <a:xfrm>
            <a:off x="816180" y="3743228"/>
            <a:ext cx="828000" cy="827405"/>
            <a:chOff x="3909356" y="1685526"/>
            <a:chExt cx="828000" cy="828000"/>
          </a:xfrm>
        </p:grpSpPr>
        <p:sp>
          <p:nvSpPr>
            <p:cNvPr id="4" name="文本框 3"/>
            <p:cNvSpPr txBox="1"/>
            <p:nvPr>
              <p:custDataLst>
                <p:tags r:id="rId10"/>
              </p:custDataLst>
            </p:nvPr>
          </p:nvSpPr>
          <p:spPr>
            <a:xfrm>
              <a:off x="3909356" y="1745583"/>
              <a:ext cx="828000" cy="707263"/>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03</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5" name="矩形 4"/>
            <p:cNvSpPr/>
            <p:nvPr>
              <p:custDataLst>
                <p:tags r:id="rId11"/>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custDataLst>
              <p:tags r:id="rId12"/>
            </p:custDataLst>
          </p:nvPr>
        </p:nvSpPr>
        <p:spPr>
          <a:xfrm>
            <a:off x="1843405" y="3612515"/>
            <a:ext cx="6282690" cy="111442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任务三</a:t>
            </a:r>
            <a:r>
              <a:rPr lang="en-US" altLang="zh-CN" sz="3400" dirty="0">
                <a:solidFill>
                  <a:srgbClr val="1B4367"/>
                </a:solidFill>
                <a:cs typeface="+mn-ea"/>
                <a:sym typeface="+mn-lt"/>
              </a:rPr>
              <a:t>   </a:t>
            </a:r>
            <a:r>
              <a:rPr lang="zh-CN" altLang="en-US" sz="3400" dirty="0">
                <a:solidFill>
                  <a:srgbClr val="1B4367"/>
                </a:solidFill>
                <a:cs typeface="+mn-ea"/>
                <a:sym typeface="+mn-lt"/>
              </a:rPr>
              <a:t>从优秀员工到职业经理人的蜕变</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left)">
                                      <p:cBhvr>
                                        <p:cTn id="46" dur="500"/>
                                        <p:tgtEl>
                                          <p:spTgt spid="2"/>
                                        </p:tgtEl>
                                      </p:cBhvr>
                                    </p:animEffect>
                                  </p:childTnLst>
                                </p:cTn>
                              </p:par>
                            </p:childTnLst>
                          </p:cTn>
                        </p:par>
                        <p:par>
                          <p:cTn id="47" fill="hold">
                            <p:stCondLst>
                              <p:cond delay="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6"/>
                                        </p:tgtEl>
                                        <p:attrNameLst>
                                          <p:attrName>ppt_y</p:attrName>
                                        </p:attrNameLst>
                                      </p:cBhvr>
                                      <p:tavLst>
                                        <p:tav tm="0">
                                          <p:val>
                                            <p:strVal val="#ppt_y"/>
                                          </p:val>
                                        </p:tav>
                                        <p:tav tm="100000">
                                          <p:val>
                                            <p:strVal val="#ppt_y"/>
                                          </p:val>
                                        </p:tav>
                                      </p:tavLst>
                                    </p:anim>
                                    <p:anim calcmode="lin" valueType="num">
                                      <p:cBhvr>
                                        <p:cTn id="5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做优秀员工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一、优秀员工的自画像</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 name="圆角矩形 9"/>
          <p:cNvSpPr/>
          <p:nvPr/>
        </p:nvSpPr>
        <p:spPr>
          <a:xfrm>
            <a:off x="3674110" y="2571750"/>
            <a:ext cx="4575175" cy="1353820"/>
          </a:xfrm>
          <a:prstGeom prst="roundRect">
            <a:avLst/>
          </a:prstGeom>
          <a:ln>
            <a:solidFill>
              <a:srgbClr val="1B4367"/>
            </a:solidFill>
          </a:ln>
        </p:spPr>
        <p:txBody>
          <a:bodyPr wrap="square">
            <a:noAutofit/>
          </a:bodyPr>
          <a:p>
            <a:pPr indent="0" fontAlgn="auto">
              <a:lnSpc>
                <a:spcPts val="2660"/>
              </a:lnSpc>
            </a:pPr>
            <a:r>
              <a:rPr lang="en-US" altLang="zh-CN" sz="1800" dirty="0" smtClean="0">
                <a:solidFill>
                  <a:srgbClr val="1D4865"/>
                </a:solidFill>
                <a:latin typeface="微软雅黑" panose="020B0503020204020204" pitchFamily="34" charset="-122"/>
              </a:rPr>
              <a:t>（一）优秀员工，从建立卓越的愿景开始</a:t>
            </a:r>
            <a:endParaRPr lang="en-US" altLang="zh-CN" sz="1800" dirty="0" smtClean="0">
              <a:solidFill>
                <a:srgbClr val="1D4865"/>
              </a:solidFill>
              <a:latin typeface="微软雅黑" panose="020B0503020204020204" pitchFamily="34" charset="-122"/>
            </a:endParaRPr>
          </a:p>
          <a:p>
            <a:pPr indent="0" fontAlgn="auto">
              <a:lnSpc>
                <a:spcPts val="2660"/>
              </a:lnSpc>
            </a:pPr>
            <a:r>
              <a:rPr lang="en-US" altLang="zh-CN" sz="1800" dirty="0" smtClean="0">
                <a:solidFill>
                  <a:srgbClr val="1D4865"/>
                </a:solidFill>
                <a:latin typeface="微软雅黑" panose="020B0503020204020204" pitchFamily="34" charset="-122"/>
              </a:rPr>
              <a:t>（二）优秀员工，不单为薪水工作</a:t>
            </a:r>
            <a:endParaRPr lang="en-US" altLang="zh-CN" sz="1800" dirty="0" smtClean="0">
              <a:solidFill>
                <a:srgbClr val="1D4865"/>
              </a:solidFill>
              <a:latin typeface="微软雅黑" panose="020B0503020204020204" pitchFamily="34" charset="-122"/>
            </a:endParaRPr>
          </a:p>
          <a:p>
            <a:pPr indent="0" fontAlgn="auto">
              <a:lnSpc>
                <a:spcPts val="2660"/>
              </a:lnSpc>
            </a:pPr>
            <a:r>
              <a:rPr lang="en-US" altLang="zh-CN" sz="1800" dirty="0" smtClean="0">
                <a:solidFill>
                  <a:srgbClr val="1D4865"/>
                </a:solidFill>
                <a:latin typeface="微软雅黑" panose="020B0503020204020204" pitchFamily="34" charset="-122"/>
              </a:rPr>
              <a:t>（三）优秀员工，所做超过领导的期望</a:t>
            </a:r>
            <a:endParaRPr lang="en-US" altLang="zh-CN" sz="1800" dirty="0" smtClean="0">
              <a:solidFill>
                <a:srgbClr val="1D4865"/>
              </a:solidFill>
              <a:latin typeface="微软雅黑" panose="020B0503020204020204" pitchFamily="34" charset="-122"/>
            </a:endParaRPr>
          </a:p>
        </p:txBody>
      </p:sp>
      <p:pic>
        <p:nvPicPr>
          <p:cNvPr id="2" name="图片 1" descr="0 (47)"/>
          <p:cNvPicPr>
            <a:picLocks noChangeAspect="1"/>
          </p:cNvPicPr>
          <p:nvPr>
            <p:custDataLst>
              <p:tags r:id="rId4"/>
            </p:custDataLst>
          </p:nvPr>
        </p:nvPicPr>
        <p:blipFill>
          <a:blip r:embed="rId5"/>
          <a:stretch>
            <a:fillRect/>
          </a:stretch>
        </p:blipFill>
        <p:spPr>
          <a:xfrm>
            <a:off x="1254760" y="2310130"/>
            <a:ext cx="2003425" cy="1971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up)">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0"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做优秀员工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二、优秀员工的特点</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3" name="圆角矩形 2"/>
          <p:cNvSpPr/>
          <p:nvPr/>
        </p:nvSpPr>
        <p:spPr>
          <a:xfrm>
            <a:off x="1004570" y="2248535"/>
            <a:ext cx="3787775" cy="1969135"/>
          </a:xfrm>
          <a:prstGeom prst="roundRect">
            <a:avLst/>
          </a:prstGeom>
          <a:ln>
            <a:solidFill>
              <a:srgbClr val="1B4367"/>
            </a:solidFill>
          </a:ln>
        </p:spPr>
        <p:txBody>
          <a:bodyPr wrap="square">
            <a:noAutofit/>
          </a:bodyPr>
          <a:p>
            <a:pPr indent="0" fontAlgn="auto">
              <a:lnSpc>
                <a:spcPts val="2660"/>
              </a:lnSpc>
            </a:pPr>
            <a:r>
              <a:rPr lang="en-US" altLang="zh-CN" sz="1800" dirty="0" smtClean="0">
                <a:solidFill>
                  <a:srgbClr val="1D4865"/>
                </a:solidFill>
                <a:latin typeface="微软雅黑" panose="020B0503020204020204" pitchFamily="34" charset="-122"/>
              </a:rPr>
              <a:t>（1）总是乐于承担更多的责任。</a:t>
            </a:r>
            <a:endParaRPr lang="en-US" altLang="zh-CN" sz="1800" dirty="0" smtClean="0">
              <a:solidFill>
                <a:srgbClr val="1D4865"/>
              </a:solidFill>
              <a:latin typeface="微软雅黑" panose="020B0503020204020204" pitchFamily="34" charset="-122"/>
            </a:endParaRPr>
          </a:p>
          <a:p>
            <a:pPr indent="0" fontAlgn="auto">
              <a:lnSpc>
                <a:spcPts val="2660"/>
              </a:lnSpc>
            </a:pPr>
            <a:r>
              <a:rPr lang="en-US" altLang="zh-CN" sz="1800" dirty="0" smtClean="0">
                <a:solidFill>
                  <a:srgbClr val="1D4865"/>
                </a:solidFill>
                <a:latin typeface="微软雅黑" panose="020B0503020204020204" pitchFamily="34" charset="-122"/>
              </a:rPr>
              <a:t>（2）热爱工作，追求卓越。</a:t>
            </a:r>
            <a:endParaRPr lang="en-US" altLang="zh-CN" sz="1800" dirty="0" smtClean="0">
              <a:solidFill>
                <a:srgbClr val="1D4865"/>
              </a:solidFill>
              <a:latin typeface="微软雅黑" panose="020B0503020204020204" pitchFamily="34" charset="-122"/>
            </a:endParaRPr>
          </a:p>
          <a:p>
            <a:pPr indent="0" fontAlgn="auto">
              <a:lnSpc>
                <a:spcPts val="2660"/>
              </a:lnSpc>
            </a:pPr>
            <a:r>
              <a:rPr lang="en-US" altLang="zh-CN" sz="1800" dirty="0" smtClean="0">
                <a:solidFill>
                  <a:srgbClr val="1D4865"/>
                </a:solidFill>
                <a:latin typeface="微软雅黑" panose="020B0503020204020204" pitchFamily="34" charset="-122"/>
              </a:rPr>
              <a:t>（3）把敬业当成一种习惯。</a:t>
            </a:r>
            <a:endParaRPr lang="en-US" altLang="zh-CN" sz="1800" dirty="0" smtClean="0">
              <a:solidFill>
                <a:srgbClr val="1D4865"/>
              </a:solidFill>
              <a:latin typeface="微软雅黑" panose="020B0503020204020204" pitchFamily="34" charset="-122"/>
            </a:endParaRPr>
          </a:p>
          <a:p>
            <a:pPr indent="0" fontAlgn="auto">
              <a:lnSpc>
                <a:spcPts val="2660"/>
              </a:lnSpc>
            </a:pPr>
            <a:r>
              <a:rPr lang="en-US" altLang="zh-CN" sz="1800" dirty="0" smtClean="0">
                <a:solidFill>
                  <a:srgbClr val="1D4865"/>
                </a:solidFill>
                <a:latin typeface="微软雅黑" panose="020B0503020204020204" pitchFamily="34" charset="-122"/>
              </a:rPr>
              <a:t>（4）有着积极、主动的态度。</a:t>
            </a:r>
            <a:endParaRPr lang="en-US" altLang="zh-CN" sz="1800" dirty="0" smtClean="0">
              <a:solidFill>
                <a:srgbClr val="1D4865"/>
              </a:solidFill>
              <a:latin typeface="微软雅黑" panose="020B0503020204020204" pitchFamily="34" charset="-122"/>
            </a:endParaRPr>
          </a:p>
          <a:p>
            <a:pPr indent="0" fontAlgn="auto">
              <a:lnSpc>
                <a:spcPts val="2660"/>
              </a:lnSpc>
            </a:pPr>
            <a:r>
              <a:rPr lang="en-US" altLang="zh-CN" sz="1800" dirty="0" smtClean="0">
                <a:solidFill>
                  <a:srgbClr val="1D4865"/>
                </a:solidFill>
                <a:latin typeface="微软雅黑" panose="020B0503020204020204" pitchFamily="34" charset="-122"/>
              </a:rPr>
              <a:t>（5）时刻牢记单位、部门的利益。</a:t>
            </a:r>
            <a:endParaRPr lang="en-US" altLang="zh-CN" sz="1800" dirty="0" smtClean="0">
              <a:solidFill>
                <a:srgbClr val="1D4865"/>
              </a:solidFill>
              <a:latin typeface="微软雅黑" panose="020B0503020204020204" pitchFamily="34" charset="-122"/>
            </a:endParaRPr>
          </a:p>
          <a:p>
            <a:pPr indent="0" fontAlgn="auto">
              <a:lnSpc>
                <a:spcPts val="2660"/>
              </a:lnSpc>
            </a:pPr>
            <a:endParaRPr lang="en-US" altLang="zh-CN" sz="1800" dirty="0" smtClean="0">
              <a:solidFill>
                <a:srgbClr val="1D4865"/>
              </a:solidFill>
              <a:latin typeface="微软雅黑" panose="020B0503020204020204" pitchFamily="34" charset="-122"/>
            </a:endParaRPr>
          </a:p>
        </p:txBody>
      </p:sp>
      <p:pic>
        <p:nvPicPr>
          <p:cNvPr id="2" name="图片 1" descr="OIP-C (15)"/>
          <p:cNvPicPr>
            <a:picLocks noChangeAspect="1"/>
          </p:cNvPicPr>
          <p:nvPr/>
        </p:nvPicPr>
        <p:blipFill>
          <a:blip r:embed="rId4">
            <a:clrChange>
              <a:clrFrom>
                <a:srgbClr val="F3F3F3">
                  <a:alpha val="100000"/>
                </a:srgbClr>
              </a:clrFrom>
              <a:clrTo>
                <a:srgbClr val="F3F3F3">
                  <a:alpha val="100000"/>
                  <a:alpha val="0"/>
                </a:srgbClr>
              </a:clrTo>
            </a:clrChange>
          </a:blip>
          <a:stretch>
            <a:fillRect/>
          </a:stretch>
        </p:blipFill>
        <p:spPr>
          <a:xfrm>
            <a:off x="5492115" y="2045335"/>
            <a:ext cx="2419350" cy="2438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up)">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做优秀员工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二、优秀员工的特点</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 name="圆角矩形 9"/>
          <p:cNvSpPr/>
          <p:nvPr/>
        </p:nvSpPr>
        <p:spPr>
          <a:xfrm>
            <a:off x="3596640" y="2390140"/>
            <a:ext cx="4998720" cy="1883410"/>
          </a:xfrm>
          <a:prstGeom prst="roundRect">
            <a:avLst/>
          </a:prstGeom>
          <a:ln>
            <a:solidFill>
              <a:srgbClr val="1B4367"/>
            </a:solidFill>
          </a:ln>
        </p:spPr>
        <p:txBody>
          <a:bodyPr wrap="square">
            <a:noAutofit/>
          </a:bodyPr>
          <a:p>
            <a:pPr indent="0" fontAlgn="auto">
              <a:lnSpc>
                <a:spcPts val="2660"/>
              </a:lnSpc>
            </a:pPr>
            <a:r>
              <a:rPr lang="en-US" altLang="zh-CN" sz="1800" dirty="0" smtClean="0">
                <a:solidFill>
                  <a:srgbClr val="1D4865"/>
                </a:solidFill>
                <a:latin typeface="微软雅黑" panose="020B0503020204020204" pitchFamily="34" charset="-122"/>
              </a:rPr>
              <a:t>（6）为工作设定目标，并全力以赴地去达成。</a:t>
            </a:r>
            <a:endParaRPr lang="en-US" altLang="zh-CN" sz="1800" dirty="0" smtClean="0">
              <a:solidFill>
                <a:srgbClr val="1D4865"/>
              </a:solidFill>
              <a:latin typeface="微软雅黑" panose="020B0503020204020204" pitchFamily="34" charset="-122"/>
            </a:endParaRPr>
          </a:p>
          <a:p>
            <a:pPr indent="0" fontAlgn="auto">
              <a:lnSpc>
                <a:spcPts val="2660"/>
              </a:lnSpc>
            </a:pPr>
            <a:r>
              <a:rPr lang="en-US" altLang="zh-CN" sz="1800" dirty="0" smtClean="0">
                <a:solidFill>
                  <a:srgbClr val="1D4865"/>
                </a:solidFill>
                <a:latin typeface="微软雅黑" panose="020B0503020204020204" pitchFamily="34" charset="-122"/>
              </a:rPr>
              <a:t>（7）注重细节、追求完美。</a:t>
            </a:r>
            <a:endParaRPr lang="en-US" altLang="zh-CN" sz="1800" dirty="0" smtClean="0">
              <a:solidFill>
                <a:srgbClr val="1D4865"/>
              </a:solidFill>
              <a:latin typeface="微软雅黑" panose="020B0503020204020204" pitchFamily="34" charset="-122"/>
            </a:endParaRPr>
          </a:p>
          <a:p>
            <a:pPr indent="0" fontAlgn="auto">
              <a:lnSpc>
                <a:spcPts val="2660"/>
              </a:lnSpc>
            </a:pPr>
            <a:r>
              <a:rPr lang="en-US" altLang="zh-CN" sz="1800" dirty="0" smtClean="0">
                <a:solidFill>
                  <a:srgbClr val="1D4865"/>
                </a:solidFill>
                <a:latin typeface="微软雅黑" panose="020B0503020204020204" pitchFamily="34" charset="-122"/>
              </a:rPr>
              <a:t>（8）遵守准则，用心做事。</a:t>
            </a:r>
            <a:endParaRPr lang="en-US" altLang="zh-CN" sz="1800" dirty="0" smtClean="0">
              <a:solidFill>
                <a:srgbClr val="1D4865"/>
              </a:solidFill>
              <a:latin typeface="微软雅黑" panose="020B0503020204020204" pitchFamily="34" charset="-122"/>
            </a:endParaRPr>
          </a:p>
          <a:p>
            <a:pPr indent="0" fontAlgn="auto">
              <a:lnSpc>
                <a:spcPts val="2660"/>
              </a:lnSpc>
            </a:pPr>
            <a:r>
              <a:rPr lang="en-US" altLang="zh-CN" sz="1800" dirty="0" smtClean="0">
                <a:solidFill>
                  <a:srgbClr val="1D4865"/>
                </a:solidFill>
                <a:latin typeface="微软雅黑" panose="020B0503020204020204" pitchFamily="34" charset="-122"/>
              </a:rPr>
              <a:t>（9）为团体着想。</a:t>
            </a:r>
            <a:endParaRPr lang="en-US" altLang="zh-CN" sz="1800" dirty="0" smtClean="0">
              <a:solidFill>
                <a:srgbClr val="1D4865"/>
              </a:solidFill>
              <a:latin typeface="微软雅黑" panose="020B0503020204020204" pitchFamily="34" charset="-122"/>
            </a:endParaRPr>
          </a:p>
          <a:p>
            <a:pPr indent="0" fontAlgn="auto">
              <a:lnSpc>
                <a:spcPts val="2660"/>
              </a:lnSpc>
            </a:pPr>
            <a:r>
              <a:rPr lang="en-US" altLang="zh-CN" sz="1800" dirty="0" smtClean="0">
                <a:solidFill>
                  <a:srgbClr val="1D4865"/>
                </a:solidFill>
                <a:latin typeface="微软雅黑" panose="020B0503020204020204" pitchFamily="34" charset="-122"/>
              </a:rPr>
              <a:t>（10）注重个人形象，维护单位声誉。</a:t>
            </a:r>
            <a:endParaRPr lang="en-US" altLang="zh-CN" sz="1800" dirty="0" smtClean="0">
              <a:solidFill>
                <a:srgbClr val="1D4865"/>
              </a:solidFill>
              <a:latin typeface="微软雅黑" panose="020B0503020204020204" pitchFamily="34" charset="-122"/>
            </a:endParaRPr>
          </a:p>
        </p:txBody>
      </p:sp>
      <p:pic>
        <p:nvPicPr>
          <p:cNvPr id="4" name="图片 3" descr="OIP-C (14)"/>
          <p:cNvPicPr>
            <a:picLocks noChangeAspect="1"/>
          </p:cNvPicPr>
          <p:nvPr/>
        </p:nvPicPr>
        <p:blipFill>
          <a:blip r:embed="rId4">
            <a:clrChange>
              <a:clrFrom>
                <a:srgbClr val="F4F4F4">
                  <a:alpha val="100000"/>
                </a:srgbClr>
              </a:clrFrom>
              <a:clrTo>
                <a:srgbClr val="F4F4F4">
                  <a:alpha val="100000"/>
                  <a:alpha val="0"/>
                </a:srgbClr>
              </a:clrTo>
            </a:clrChange>
          </a:blip>
          <a:stretch>
            <a:fillRect/>
          </a:stretch>
        </p:blipFill>
        <p:spPr>
          <a:xfrm>
            <a:off x="915670" y="2045335"/>
            <a:ext cx="2362200" cy="2438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0"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做优秀员工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09295" y="75882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三、优秀员工与普通员工的区别</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pic>
        <p:nvPicPr>
          <p:cNvPr id="2" name="图片 1" descr="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74968" y="1268730"/>
            <a:ext cx="8394065" cy="3571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做优秀员工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pic>
        <p:nvPicPr>
          <p:cNvPr id="3" name="图片 2" descr="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575310" y="706755"/>
            <a:ext cx="5231765" cy="4419600"/>
          </a:xfrm>
          <a:prstGeom prst="rect">
            <a:avLst/>
          </a:prstGeom>
        </p:spPr>
      </p:pic>
      <p:pic>
        <p:nvPicPr>
          <p:cNvPr id="4" name="图片 3" descr="OIP-C (16)"/>
          <p:cNvPicPr>
            <a:picLocks noChangeAspect="1"/>
          </p:cNvPicPr>
          <p:nvPr/>
        </p:nvPicPr>
        <p:blipFill>
          <a:blip r:embed="rId2">
            <a:clrChange>
              <a:clrFrom>
                <a:srgbClr val="F5F5F5">
                  <a:alpha val="100000"/>
                </a:srgbClr>
              </a:clrFrom>
              <a:clrTo>
                <a:srgbClr val="F5F5F5">
                  <a:alpha val="100000"/>
                  <a:alpha val="0"/>
                </a:srgbClr>
              </a:clrTo>
            </a:clrChange>
            <a:grayscl/>
          </a:blip>
          <a:stretch>
            <a:fillRect/>
          </a:stretch>
        </p:blipFill>
        <p:spPr>
          <a:xfrm>
            <a:off x="6012180" y="2571750"/>
            <a:ext cx="2314575" cy="23145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43891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如何成为一名优秀员工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582358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一、成为一名优秀员工的途径</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53" name="TextBox 30"/>
          <p:cNvSpPr txBox="1">
            <a:spLocks noChangeArrowheads="1"/>
          </p:cNvSpPr>
          <p:nvPr/>
        </p:nvSpPr>
        <p:spPr bwMode="auto">
          <a:xfrm>
            <a:off x="709295" y="1584325"/>
            <a:ext cx="2525395" cy="750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indent="0" algn="just" fontAlgn="auto">
              <a:lnSpc>
                <a:spcPts val="2660"/>
              </a:lnSpc>
            </a:pPr>
            <a:r>
              <a:rPr lang="zh-CN" altLang="en-US" sz="1800" dirty="0">
                <a:solidFill>
                  <a:schemeClr val="tx1">
                    <a:lumMod val="75000"/>
                    <a:lumOff val="25000"/>
                  </a:schemeClr>
                </a:solidFill>
              </a:rPr>
              <a:t>模仿是实现“愿景”的有效方法</a:t>
            </a:r>
            <a:endParaRPr lang="zh-CN" altLang="en-US" sz="1800" dirty="0">
              <a:solidFill>
                <a:schemeClr val="tx1">
                  <a:lumMod val="75000"/>
                  <a:lumOff val="25000"/>
                </a:schemeClr>
              </a:solidFill>
            </a:endParaRPr>
          </a:p>
        </p:txBody>
      </p:sp>
      <p:sp>
        <p:nvSpPr>
          <p:cNvPr id="57" name="环形箭头 15"/>
          <p:cNvSpPr/>
          <p:nvPr/>
        </p:nvSpPr>
        <p:spPr bwMode="auto">
          <a:xfrm>
            <a:off x="3116977" y="1428751"/>
            <a:ext cx="2870597" cy="2870597"/>
          </a:xfrm>
          <a:custGeom>
            <a:avLst/>
            <a:gdLst>
              <a:gd name="T0" fmla="*/ 3447338 w 3827462"/>
              <a:gd name="T1" fmla="*/ 1008122 h 3827463"/>
              <a:gd name="T2" fmla="*/ 3688519 w 3827462"/>
              <a:gd name="T3" fmla="*/ 1764717 h 3827463"/>
              <a:gd name="T4" fmla="*/ 3820762 w 3827462"/>
              <a:gd name="T5" fmla="*/ 1765838 h 3827463"/>
              <a:gd name="T6" fmla="*/ 3595190 w 3827462"/>
              <a:gd name="T7" fmla="*/ 1927981 h 3827463"/>
              <a:gd name="T8" fmla="*/ 3356355 w 3827462"/>
              <a:gd name="T9" fmla="*/ 1761902 h 3827463"/>
              <a:gd name="T10" fmla="*/ 3488541 w 3827462"/>
              <a:gd name="T11" fmla="*/ 1763023 h 3827463"/>
              <a:gd name="T12" fmla="*/ 3275959 w 3827462"/>
              <a:gd name="T13" fmla="*/ 1109323 h 3827463"/>
              <a:gd name="T14" fmla="*/ 3447338 w 3827462"/>
              <a:gd name="T15" fmla="*/ 1008122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3447338" y="1008122"/>
                </a:moveTo>
                <a:cubicBezTo>
                  <a:pt x="3583647" y="1238955"/>
                  <a:pt x="3666090" y="1497582"/>
                  <a:pt x="3688519" y="1764717"/>
                </a:cubicBezTo>
                <a:lnTo>
                  <a:pt x="3820762" y="1765838"/>
                </a:lnTo>
                <a:lnTo>
                  <a:pt x="3595190" y="1927981"/>
                </a:lnTo>
                <a:lnTo>
                  <a:pt x="3356355" y="1761902"/>
                </a:lnTo>
                <a:lnTo>
                  <a:pt x="3488541" y="1763023"/>
                </a:lnTo>
                <a:cubicBezTo>
                  <a:pt x="3466449" y="1532176"/>
                  <a:pt x="3393875" y="1309009"/>
                  <a:pt x="3275959" y="1109323"/>
                </a:cubicBezTo>
                <a:lnTo>
                  <a:pt x="3447338" y="1008122"/>
                </a:lnTo>
                <a:close/>
              </a:path>
            </a:pathLst>
          </a:custGeom>
          <a:solidFill>
            <a:srgbClr val="1B4367"/>
          </a:solidFill>
          <a:ln w="9525">
            <a:noFill/>
          </a:ln>
        </p:spPr>
        <p:txBody>
          <a:bodyPr lIns="68580" tIns="34290" rIns="68580" bIns="34290"/>
          <a:lstStyle/>
          <a:p>
            <a:endParaRPr lang="zh-CN" altLang="en-US">
              <a:solidFill>
                <a:schemeClr val="bg1"/>
              </a:solidFill>
            </a:endParaRPr>
          </a:p>
        </p:txBody>
      </p:sp>
      <p:sp>
        <p:nvSpPr>
          <p:cNvPr id="58" name="环形箭头 17"/>
          <p:cNvSpPr/>
          <p:nvPr/>
        </p:nvSpPr>
        <p:spPr bwMode="auto">
          <a:xfrm>
            <a:off x="3116977" y="1428751"/>
            <a:ext cx="2870597" cy="2870597"/>
          </a:xfrm>
          <a:custGeom>
            <a:avLst/>
            <a:gdLst>
              <a:gd name="T0" fmla="*/ 3325627 w 3827462"/>
              <a:gd name="T1" fmla="*/ 2999378 h 3827463"/>
              <a:gd name="T2" fmla="*/ 2603197 w 3827462"/>
              <a:gd name="T3" fmla="*/ 3555900 h 3827463"/>
              <a:gd name="T4" fmla="*/ 2642943 w 3827462"/>
              <a:gd name="T5" fmla="*/ 3682034 h 3827463"/>
              <a:gd name="T6" fmla="*/ 2419100 w 3827462"/>
              <a:gd name="T7" fmla="*/ 3517511 h 3827463"/>
              <a:gd name="T8" fmla="*/ 2503364 w 3827462"/>
              <a:gd name="T9" fmla="*/ 3239081 h 3827463"/>
              <a:gd name="T10" fmla="*/ 2543093 w 3827462"/>
              <a:gd name="T11" fmla="*/ 3365160 h 3827463"/>
              <a:gd name="T12" fmla="*/ 3167850 w 3827462"/>
              <a:gd name="T13" fmla="*/ 2878059 h 3827463"/>
              <a:gd name="T14" fmla="*/ 3325627 w 3827462"/>
              <a:gd name="T15" fmla="*/ 2999378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3325627" y="2999378"/>
                </a:moveTo>
                <a:cubicBezTo>
                  <a:pt x="3137195" y="3244437"/>
                  <a:pt x="2888223" y="3436231"/>
                  <a:pt x="2603197" y="3555900"/>
                </a:cubicBezTo>
                <a:lnTo>
                  <a:pt x="2642943" y="3682034"/>
                </a:lnTo>
                <a:lnTo>
                  <a:pt x="2419100" y="3517511"/>
                </a:lnTo>
                <a:lnTo>
                  <a:pt x="2503364" y="3239081"/>
                </a:lnTo>
                <a:lnTo>
                  <a:pt x="2543093" y="3365160"/>
                </a:lnTo>
                <a:cubicBezTo>
                  <a:pt x="2789286" y="3258407"/>
                  <a:pt x="3004279" y="3090784"/>
                  <a:pt x="3167850" y="2878059"/>
                </a:cubicBezTo>
                <a:lnTo>
                  <a:pt x="3325627" y="2999378"/>
                </a:lnTo>
                <a:close/>
              </a:path>
            </a:pathLst>
          </a:custGeom>
          <a:solidFill>
            <a:srgbClr val="1B4367"/>
          </a:solidFill>
          <a:ln w="9525">
            <a:noFill/>
          </a:ln>
        </p:spPr>
        <p:txBody>
          <a:bodyPr lIns="68580" tIns="34290" rIns="68580" bIns="34290"/>
          <a:lstStyle/>
          <a:p>
            <a:endParaRPr lang="zh-CN" altLang="en-US">
              <a:solidFill>
                <a:schemeClr val="bg1"/>
              </a:solidFill>
            </a:endParaRPr>
          </a:p>
        </p:txBody>
      </p:sp>
      <p:sp>
        <p:nvSpPr>
          <p:cNvPr id="59" name="环形箭头 19"/>
          <p:cNvSpPr/>
          <p:nvPr/>
        </p:nvSpPr>
        <p:spPr bwMode="auto">
          <a:xfrm>
            <a:off x="3116977" y="1428751"/>
            <a:ext cx="2870597" cy="2870597"/>
          </a:xfrm>
          <a:custGeom>
            <a:avLst/>
            <a:gdLst>
              <a:gd name="T0" fmla="*/ 1378454 w 3827462"/>
              <a:gd name="T1" fmla="*/ 3612425 h 3827463"/>
              <a:gd name="T2" fmla="*/ 607834 w 3827462"/>
              <a:gd name="T3" fmla="*/ 3124811 h 3827463"/>
              <a:gd name="T4" fmla="*/ 502996 w 3827462"/>
              <a:gd name="T5" fmla="*/ 3205424 h 3827463"/>
              <a:gd name="T6" fmla="*/ 580723 w 3827462"/>
              <a:gd name="T7" fmla="*/ 2938718 h 3827463"/>
              <a:gd name="T8" fmla="*/ 871164 w 3827462"/>
              <a:gd name="T9" fmla="*/ 2922329 h 3827463"/>
              <a:gd name="T10" fmla="*/ 766371 w 3827462"/>
              <a:gd name="T11" fmla="*/ 3002907 h 3827463"/>
              <a:gd name="T12" fmla="*/ 1438271 w 3827462"/>
              <a:gd name="T13" fmla="*/ 3422597 h 3827463"/>
              <a:gd name="T14" fmla="*/ 1378454 w 3827462"/>
              <a:gd name="T15" fmla="*/ 361242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378454" y="3612425"/>
                </a:moveTo>
                <a:cubicBezTo>
                  <a:pt x="1083617" y="3519519"/>
                  <a:pt x="818037" y="3351472"/>
                  <a:pt x="607834" y="3124811"/>
                </a:cubicBezTo>
                <a:lnTo>
                  <a:pt x="502996" y="3205424"/>
                </a:lnTo>
                <a:lnTo>
                  <a:pt x="580723" y="2938718"/>
                </a:lnTo>
                <a:lnTo>
                  <a:pt x="871164" y="2922329"/>
                </a:lnTo>
                <a:lnTo>
                  <a:pt x="766371" y="3002907"/>
                </a:lnTo>
                <a:cubicBezTo>
                  <a:pt x="951119" y="3197524"/>
                  <a:pt x="1182335" y="3341949"/>
                  <a:pt x="1438271" y="3422597"/>
                </a:cubicBezTo>
                <a:lnTo>
                  <a:pt x="1378454" y="3612425"/>
                </a:lnTo>
                <a:close/>
              </a:path>
            </a:pathLst>
          </a:custGeom>
          <a:solidFill>
            <a:srgbClr val="1B4367"/>
          </a:solidFill>
          <a:ln w="9525">
            <a:noFill/>
          </a:ln>
        </p:spPr>
        <p:txBody>
          <a:bodyPr lIns="68580" tIns="34290" rIns="68580" bIns="34290"/>
          <a:lstStyle/>
          <a:p>
            <a:endParaRPr lang="zh-CN" altLang="en-US">
              <a:solidFill>
                <a:schemeClr val="bg1"/>
              </a:solidFill>
            </a:endParaRPr>
          </a:p>
        </p:txBody>
      </p:sp>
      <p:sp>
        <p:nvSpPr>
          <p:cNvPr id="60" name="环形箭头 21"/>
          <p:cNvSpPr/>
          <p:nvPr/>
        </p:nvSpPr>
        <p:spPr bwMode="auto">
          <a:xfrm>
            <a:off x="3116977" y="1428751"/>
            <a:ext cx="2870597" cy="2870597"/>
          </a:xfrm>
          <a:custGeom>
            <a:avLst/>
            <a:gdLst>
              <a:gd name="T0" fmla="*/ 132762 w 3827462"/>
              <a:gd name="T1" fmla="*/ 1928825 h 3827463"/>
              <a:gd name="T2" fmla="*/ 303229 w 3827462"/>
              <a:gd name="T3" fmla="*/ 1153231 h 3827463"/>
              <a:gd name="T4" fmla="*/ 189353 w 3827462"/>
              <a:gd name="T5" fmla="*/ 1085986 h 3827463"/>
              <a:gd name="T6" fmla="*/ 465813 w 3827462"/>
              <a:gd name="T7" fmla="*/ 1058722 h 3827463"/>
              <a:gd name="T8" fmla="*/ 589258 w 3827462"/>
              <a:gd name="T9" fmla="*/ 1322134 h 3827463"/>
              <a:gd name="T10" fmla="*/ 475432 w 3827462"/>
              <a:gd name="T11" fmla="*/ 1254918 h 3827463"/>
              <a:gd name="T12" fmla="*/ 331783 w 3827462"/>
              <a:gd name="T13" fmla="*/ 1927138 h 3827463"/>
              <a:gd name="T14" fmla="*/ 132762 w 3827462"/>
              <a:gd name="T15" fmla="*/ 192882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32762" y="1928825"/>
                </a:moveTo>
                <a:cubicBezTo>
                  <a:pt x="130490" y="1660759"/>
                  <a:pt x="188761" y="1395639"/>
                  <a:pt x="303229" y="1153231"/>
                </a:cubicBezTo>
                <a:lnTo>
                  <a:pt x="189353" y="1085986"/>
                </a:lnTo>
                <a:lnTo>
                  <a:pt x="465813" y="1058722"/>
                </a:lnTo>
                <a:lnTo>
                  <a:pt x="589258" y="1322134"/>
                </a:lnTo>
                <a:lnTo>
                  <a:pt x="475432" y="1254918"/>
                </a:lnTo>
                <a:cubicBezTo>
                  <a:pt x="378858" y="1465754"/>
                  <a:pt x="329818" y="1695244"/>
                  <a:pt x="331783" y="1927138"/>
                </a:cubicBezTo>
                <a:lnTo>
                  <a:pt x="132762" y="1928825"/>
                </a:lnTo>
                <a:close/>
              </a:path>
            </a:pathLst>
          </a:custGeom>
          <a:solidFill>
            <a:srgbClr val="1B4367"/>
          </a:solidFill>
          <a:ln w="9525">
            <a:noFill/>
          </a:ln>
        </p:spPr>
        <p:txBody>
          <a:bodyPr lIns="68580" tIns="34290" rIns="68580" bIns="34290"/>
          <a:lstStyle/>
          <a:p>
            <a:endParaRPr lang="zh-CN" altLang="en-US">
              <a:solidFill>
                <a:schemeClr val="bg1"/>
              </a:solidFill>
            </a:endParaRPr>
          </a:p>
        </p:txBody>
      </p:sp>
      <p:sp>
        <p:nvSpPr>
          <p:cNvPr id="61" name="环形箭头 23"/>
          <p:cNvSpPr/>
          <p:nvPr/>
        </p:nvSpPr>
        <p:spPr bwMode="auto">
          <a:xfrm>
            <a:off x="3116977" y="1428751"/>
            <a:ext cx="2870597" cy="2870597"/>
          </a:xfrm>
          <a:custGeom>
            <a:avLst/>
            <a:gdLst>
              <a:gd name="T0" fmla="*/ 1402143 w 3827462"/>
              <a:gd name="T1" fmla="*/ 207755 h 3827463"/>
              <a:gd name="T2" fmla="*/ 2266009 w 3827462"/>
              <a:gd name="T3" fmla="*/ 167885 h 3827463"/>
              <a:gd name="T4" fmla="*/ 2303996 w 3827462"/>
              <a:gd name="T5" fmla="*/ 41210 h 3827463"/>
              <a:gd name="T6" fmla="*/ 2396735 w 3827462"/>
              <a:gd name="T7" fmla="*/ 303075 h 3827463"/>
              <a:gd name="T8" fmla="*/ 2170594 w 3827462"/>
              <a:gd name="T9" fmla="*/ 486063 h 3827463"/>
              <a:gd name="T10" fmla="*/ 2208565 w 3827462"/>
              <a:gd name="T11" fmla="*/ 359443 h 3827463"/>
              <a:gd name="T12" fmla="*/ 1459312 w 3827462"/>
              <a:gd name="T13" fmla="*/ 398396 h 3827463"/>
              <a:gd name="T14" fmla="*/ 1402143 w 3827462"/>
              <a:gd name="T15" fmla="*/ 20775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402143" y="207755"/>
                </a:moveTo>
                <a:cubicBezTo>
                  <a:pt x="1682450" y="123697"/>
                  <a:pt x="1979151" y="110003"/>
                  <a:pt x="2266009" y="167885"/>
                </a:cubicBezTo>
                <a:lnTo>
                  <a:pt x="2303996" y="41210"/>
                </a:lnTo>
                <a:lnTo>
                  <a:pt x="2396735" y="303075"/>
                </a:lnTo>
                <a:lnTo>
                  <a:pt x="2170594" y="486063"/>
                </a:lnTo>
                <a:lnTo>
                  <a:pt x="2208565" y="359443"/>
                </a:lnTo>
                <a:cubicBezTo>
                  <a:pt x="1959304" y="312161"/>
                  <a:pt x="1702327" y="325520"/>
                  <a:pt x="1459312" y="398396"/>
                </a:cubicBezTo>
                <a:lnTo>
                  <a:pt x="1402143" y="207755"/>
                </a:lnTo>
                <a:close/>
              </a:path>
            </a:pathLst>
          </a:custGeom>
          <a:solidFill>
            <a:srgbClr val="1B4367"/>
          </a:solidFill>
          <a:ln w="9525">
            <a:noFill/>
          </a:ln>
        </p:spPr>
        <p:txBody>
          <a:bodyPr lIns="68580" tIns="34290" rIns="68580" bIns="34290"/>
          <a:lstStyle/>
          <a:p>
            <a:endParaRPr lang="zh-CN" altLang="en-US">
              <a:solidFill>
                <a:schemeClr val="bg1"/>
              </a:solidFill>
            </a:endParaRPr>
          </a:p>
        </p:txBody>
      </p:sp>
      <p:grpSp>
        <p:nvGrpSpPr>
          <p:cNvPr id="62" name="组合 35"/>
          <p:cNvGrpSpPr/>
          <p:nvPr/>
        </p:nvGrpSpPr>
        <p:grpSpPr bwMode="auto">
          <a:xfrm>
            <a:off x="3371772" y="1540669"/>
            <a:ext cx="639365" cy="639366"/>
            <a:chOff x="0" y="0"/>
            <a:chExt cx="914400" cy="914400"/>
          </a:xfrm>
        </p:grpSpPr>
        <p:sp>
          <p:nvSpPr>
            <p:cNvPr id="63" name="椭圆 34"/>
            <p:cNvSpPr>
              <a:spLocks noChangeArrowheads="1"/>
            </p:cNvSpPr>
            <p:nvPr/>
          </p:nvSpPr>
          <p:spPr bwMode="auto">
            <a:xfrm>
              <a:off x="0" y="0"/>
              <a:ext cx="914400" cy="914400"/>
            </a:xfrm>
            <a:prstGeom prst="ellipse">
              <a:avLst/>
            </a:prstGeom>
            <a:solidFill>
              <a:srgbClr val="1B4367"/>
            </a:solidFill>
            <a:ln w="9525">
              <a:noFill/>
              <a:round/>
            </a:ln>
          </p:spPr>
          <p:txBody>
            <a:bodyPr anchor="ctr"/>
            <a:lstStyle/>
            <a:p>
              <a:pPr algn="ctr" eaLnBrk="1" hangingPunct="1"/>
              <a:endParaRPr lang="zh-CN" altLang="en-US" sz="1200" b="1">
                <a:solidFill>
                  <a:schemeClr val="bg1"/>
                </a:solidFill>
              </a:endParaRPr>
            </a:p>
          </p:txBody>
        </p:sp>
        <p:sp>
          <p:nvSpPr>
            <p:cNvPr id="64" name="TextBox 24"/>
            <p:cNvSpPr txBox="1">
              <a:spLocks noChangeArrowheads="1"/>
            </p:cNvSpPr>
            <p:nvPr/>
          </p:nvSpPr>
          <p:spPr bwMode="auto">
            <a:xfrm>
              <a:off x="261947" y="257145"/>
              <a:ext cx="390508" cy="438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b="1" dirty="0">
                  <a:solidFill>
                    <a:schemeClr val="bg1"/>
                  </a:solidFill>
                </a:rPr>
                <a:t>1</a:t>
              </a:r>
              <a:endParaRPr lang="en-US" altLang="zh-CN" b="1" dirty="0">
                <a:solidFill>
                  <a:schemeClr val="bg1"/>
                </a:solidFill>
              </a:endParaRPr>
            </a:p>
          </p:txBody>
        </p:sp>
      </p:grpSp>
      <p:grpSp>
        <p:nvGrpSpPr>
          <p:cNvPr id="65" name="组合 36"/>
          <p:cNvGrpSpPr/>
          <p:nvPr/>
        </p:nvGrpSpPr>
        <p:grpSpPr bwMode="auto">
          <a:xfrm>
            <a:off x="5049361" y="1540669"/>
            <a:ext cx="639366" cy="639366"/>
            <a:chOff x="0" y="0"/>
            <a:chExt cx="914400" cy="914400"/>
          </a:xfrm>
        </p:grpSpPr>
        <p:sp>
          <p:nvSpPr>
            <p:cNvPr id="66" name="椭圆 37"/>
            <p:cNvSpPr>
              <a:spLocks noChangeArrowheads="1"/>
            </p:cNvSpPr>
            <p:nvPr/>
          </p:nvSpPr>
          <p:spPr bwMode="auto">
            <a:xfrm>
              <a:off x="0" y="0"/>
              <a:ext cx="914400" cy="914400"/>
            </a:xfrm>
            <a:prstGeom prst="ellipse">
              <a:avLst/>
            </a:prstGeom>
            <a:solidFill>
              <a:srgbClr val="1B4367"/>
            </a:solidFill>
            <a:ln w="9525">
              <a:noFill/>
              <a:round/>
            </a:ln>
          </p:spPr>
          <p:txBody>
            <a:bodyPr anchor="ctr"/>
            <a:lstStyle/>
            <a:p>
              <a:pPr algn="ctr" eaLnBrk="1" hangingPunct="1"/>
              <a:endParaRPr lang="zh-CN" altLang="en-US" sz="1200" b="1">
                <a:solidFill>
                  <a:schemeClr val="bg1"/>
                </a:solidFill>
              </a:endParaRPr>
            </a:p>
          </p:txBody>
        </p:sp>
        <p:sp>
          <p:nvSpPr>
            <p:cNvPr id="67" name="TextBox 38"/>
            <p:cNvSpPr txBox="1">
              <a:spLocks noChangeArrowheads="1"/>
            </p:cNvSpPr>
            <p:nvPr/>
          </p:nvSpPr>
          <p:spPr bwMode="auto">
            <a:xfrm>
              <a:off x="261946" y="257145"/>
              <a:ext cx="390507" cy="438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b="1">
                  <a:solidFill>
                    <a:schemeClr val="bg1"/>
                  </a:solidFill>
                </a:rPr>
                <a:t>2</a:t>
              </a:r>
              <a:endParaRPr lang="en-US" altLang="zh-CN" b="1">
                <a:solidFill>
                  <a:schemeClr val="bg1"/>
                </a:solidFill>
              </a:endParaRPr>
            </a:p>
          </p:txBody>
        </p:sp>
      </p:grpSp>
      <p:grpSp>
        <p:nvGrpSpPr>
          <p:cNvPr id="68" name="组合 39"/>
          <p:cNvGrpSpPr/>
          <p:nvPr/>
        </p:nvGrpSpPr>
        <p:grpSpPr bwMode="auto">
          <a:xfrm>
            <a:off x="5439886" y="2930129"/>
            <a:ext cx="639366" cy="639365"/>
            <a:chOff x="0" y="0"/>
            <a:chExt cx="914400" cy="914400"/>
          </a:xfrm>
        </p:grpSpPr>
        <p:sp>
          <p:nvSpPr>
            <p:cNvPr id="69" name="椭圆 40"/>
            <p:cNvSpPr>
              <a:spLocks noChangeArrowheads="1"/>
            </p:cNvSpPr>
            <p:nvPr/>
          </p:nvSpPr>
          <p:spPr bwMode="auto">
            <a:xfrm>
              <a:off x="0" y="0"/>
              <a:ext cx="914400" cy="914400"/>
            </a:xfrm>
            <a:prstGeom prst="ellipse">
              <a:avLst/>
            </a:prstGeom>
            <a:solidFill>
              <a:srgbClr val="1B4367"/>
            </a:solidFill>
            <a:ln w="9525">
              <a:noFill/>
              <a:round/>
            </a:ln>
          </p:spPr>
          <p:txBody>
            <a:bodyPr anchor="ctr"/>
            <a:lstStyle/>
            <a:p>
              <a:pPr algn="ctr" eaLnBrk="1" hangingPunct="1"/>
              <a:endParaRPr lang="zh-CN" altLang="en-US" sz="1200" b="1">
                <a:solidFill>
                  <a:schemeClr val="bg1"/>
                </a:solidFill>
              </a:endParaRPr>
            </a:p>
          </p:txBody>
        </p:sp>
        <p:sp>
          <p:nvSpPr>
            <p:cNvPr id="70" name="TextBox 41"/>
            <p:cNvSpPr txBox="1">
              <a:spLocks noChangeArrowheads="1"/>
            </p:cNvSpPr>
            <p:nvPr/>
          </p:nvSpPr>
          <p:spPr bwMode="auto">
            <a:xfrm>
              <a:off x="261947" y="257144"/>
              <a:ext cx="390507" cy="43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b="1">
                  <a:solidFill>
                    <a:schemeClr val="bg1"/>
                  </a:solidFill>
                </a:rPr>
                <a:t>3</a:t>
              </a:r>
              <a:endParaRPr lang="en-US" altLang="zh-CN" b="1">
                <a:solidFill>
                  <a:schemeClr val="bg1"/>
                </a:solidFill>
              </a:endParaRPr>
            </a:p>
          </p:txBody>
        </p:sp>
      </p:grpSp>
      <p:grpSp>
        <p:nvGrpSpPr>
          <p:cNvPr id="71" name="组合 42"/>
          <p:cNvGrpSpPr/>
          <p:nvPr/>
        </p:nvGrpSpPr>
        <p:grpSpPr bwMode="auto">
          <a:xfrm>
            <a:off x="2986009" y="2930129"/>
            <a:ext cx="639365" cy="639365"/>
            <a:chOff x="0" y="0"/>
            <a:chExt cx="914400" cy="914400"/>
          </a:xfrm>
        </p:grpSpPr>
        <p:sp>
          <p:nvSpPr>
            <p:cNvPr id="72" name="椭圆 43"/>
            <p:cNvSpPr>
              <a:spLocks noChangeArrowheads="1"/>
            </p:cNvSpPr>
            <p:nvPr/>
          </p:nvSpPr>
          <p:spPr bwMode="auto">
            <a:xfrm>
              <a:off x="0" y="0"/>
              <a:ext cx="914400" cy="914400"/>
            </a:xfrm>
            <a:prstGeom prst="ellipse">
              <a:avLst/>
            </a:prstGeom>
            <a:solidFill>
              <a:srgbClr val="1B4367"/>
            </a:solidFill>
            <a:ln w="9525">
              <a:noFill/>
              <a:round/>
            </a:ln>
          </p:spPr>
          <p:txBody>
            <a:bodyPr anchor="ctr"/>
            <a:lstStyle/>
            <a:p>
              <a:pPr algn="ctr" eaLnBrk="1" hangingPunct="1"/>
              <a:endParaRPr lang="zh-CN" altLang="en-US" sz="1200" b="1">
                <a:solidFill>
                  <a:schemeClr val="bg1"/>
                </a:solidFill>
              </a:endParaRPr>
            </a:p>
          </p:txBody>
        </p:sp>
        <p:sp>
          <p:nvSpPr>
            <p:cNvPr id="73" name="TextBox 44"/>
            <p:cNvSpPr txBox="1">
              <a:spLocks noChangeArrowheads="1"/>
            </p:cNvSpPr>
            <p:nvPr/>
          </p:nvSpPr>
          <p:spPr bwMode="auto">
            <a:xfrm>
              <a:off x="261947" y="257144"/>
              <a:ext cx="390508" cy="43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b="1">
                  <a:solidFill>
                    <a:schemeClr val="bg1"/>
                  </a:solidFill>
                </a:rPr>
                <a:t>5</a:t>
              </a:r>
              <a:endParaRPr lang="en-US" altLang="zh-CN" b="1">
                <a:solidFill>
                  <a:schemeClr val="bg1"/>
                </a:solidFill>
              </a:endParaRPr>
            </a:p>
          </p:txBody>
        </p:sp>
      </p:grpSp>
      <p:grpSp>
        <p:nvGrpSpPr>
          <p:cNvPr id="74" name="组合 45"/>
          <p:cNvGrpSpPr/>
          <p:nvPr/>
        </p:nvGrpSpPr>
        <p:grpSpPr bwMode="auto">
          <a:xfrm>
            <a:off x="4232593" y="3749279"/>
            <a:ext cx="639366" cy="639365"/>
            <a:chOff x="0" y="0"/>
            <a:chExt cx="914400" cy="914400"/>
          </a:xfrm>
        </p:grpSpPr>
        <p:sp>
          <p:nvSpPr>
            <p:cNvPr id="75" name="椭圆 46"/>
            <p:cNvSpPr>
              <a:spLocks noChangeArrowheads="1"/>
            </p:cNvSpPr>
            <p:nvPr/>
          </p:nvSpPr>
          <p:spPr bwMode="auto">
            <a:xfrm>
              <a:off x="0" y="0"/>
              <a:ext cx="914400" cy="914400"/>
            </a:xfrm>
            <a:prstGeom prst="ellipse">
              <a:avLst/>
            </a:prstGeom>
            <a:solidFill>
              <a:srgbClr val="1B4367"/>
            </a:solidFill>
            <a:ln w="9525">
              <a:noFill/>
              <a:round/>
            </a:ln>
          </p:spPr>
          <p:txBody>
            <a:bodyPr anchor="ctr"/>
            <a:lstStyle/>
            <a:p>
              <a:pPr algn="ctr" eaLnBrk="1" hangingPunct="1"/>
              <a:endParaRPr lang="zh-CN" altLang="en-US" sz="1200" b="1">
                <a:solidFill>
                  <a:schemeClr val="bg1"/>
                </a:solidFill>
              </a:endParaRPr>
            </a:p>
          </p:txBody>
        </p:sp>
        <p:sp>
          <p:nvSpPr>
            <p:cNvPr id="76" name="TextBox 47"/>
            <p:cNvSpPr txBox="1">
              <a:spLocks noChangeArrowheads="1"/>
            </p:cNvSpPr>
            <p:nvPr/>
          </p:nvSpPr>
          <p:spPr bwMode="auto">
            <a:xfrm>
              <a:off x="261947" y="257144"/>
              <a:ext cx="390507" cy="43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b="1" dirty="0">
                  <a:solidFill>
                    <a:schemeClr val="bg1"/>
                  </a:solidFill>
                </a:rPr>
                <a:t>4</a:t>
              </a:r>
              <a:endParaRPr lang="en-US" altLang="zh-CN" b="1" dirty="0">
                <a:solidFill>
                  <a:schemeClr val="bg1"/>
                </a:solidFill>
              </a:endParaRPr>
            </a:p>
          </p:txBody>
        </p:sp>
      </p:grpSp>
      <p:sp>
        <p:nvSpPr>
          <p:cNvPr id="77" name="Freeform 711"/>
          <p:cNvSpPr/>
          <p:nvPr/>
        </p:nvSpPr>
        <p:spPr bwMode="auto">
          <a:xfrm>
            <a:off x="4040902" y="2526507"/>
            <a:ext cx="984647" cy="675085"/>
          </a:xfrm>
          <a:custGeom>
            <a:avLst/>
            <a:gdLst>
              <a:gd name="T0" fmla="*/ 242959762 w 1537"/>
              <a:gd name="T1" fmla="*/ 470000163 h 1052"/>
              <a:gd name="T2" fmla="*/ 345105038 w 1537"/>
              <a:gd name="T3" fmla="*/ 770155335 h 1052"/>
              <a:gd name="T4" fmla="*/ 839780677 w 1537"/>
              <a:gd name="T5" fmla="*/ 759905855 h 1052"/>
              <a:gd name="T6" fmla="*/ 963814105 w 1537"/>
              <a:gd name="T7" fmla="*/ 299423616 h 1052"/>
              <a:gd name="T8" fmla="*/ 990079887 w 1537"/>
              <a:gd name="T9" fmla="*/ 74672587 h 1052"/>
              <a:gd name="T10" fmla="*/ 864587534 w 1537"/>
              <a:gd name="T11" fmla="*/ 218161894 h 1052"/>
              <a:gd name="T12" fmla="*/ 694588561 w 1537"/>
              <a:gd name="T13" fmla="*/ 382149306 h 1052"/>
              <a:gd name="T14" fmla="*/ 567636429 w 1537"/>
              <a:gd name="T15" fmla="*/ 189610686 h 1052"/>
              <a:gd name="T16" fmla="*/ 483001674 w 1537"/>
              <a:gd name="T17" fmla="*/ 38068277 h 1052"/>
              <a:gd name="T18" fmla="*/ 465491152 w 1537"/>
              <a:gd name="T19" fmla="*/ 207912413 h 1052"/>
              <a:gd name="T20" fmla="*/ 424632700 w 1537"/>
              <a:gd name="T21" fmla="*/ 364579134 h 1052"/>
              <a:gd name="T22" fmla="*/ 210857425 w 1537"/>
              <a:gd name="T23" fmla="*/ 213037581 h 1052"/>
              <a:gd name="T24" fmla="*/ 13132891 w 1537"/>
              <a:gd name="T25" fmla="*/ 208644824 h 1052"/>
              <a:gd name="T26" fmla="*/ 137166318 w 1537"/>
              <a:gd name="T27" fmla="*/ 295030859 h 1052"/>
              <a:gd name="T28" fmla="*/ 242959762 w 1537"/>
              <a:gd name="T29" fmla="*/ 470000163 h 10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37" h="1052">
                <a:moveTo>
                  <a:pt x="333" y="642"/>
                </a:moveTo>
                <a:cubicBezTo>
                  <a:pt x="379" y="783"/>
                  <a:pt x="443" y="906"/>
                  <a:pt x="473" y="1052"/>
                </a:cubicBezTo>
                <a:cubicBezTo>
                  <a:pt x="695" y="1016"/>
                  <a:pt x="933" y="1000"/>
                  <a:pt x="1151" y="1038"/>
                </a:cubicBezTo>
                <a:cubicBezTo>
                  <a:pt x="1211" y="832"/>
                  <a:pt x="1253" y="609"/>
                  <a:pt x="1321" y="409"/>
                </a:cubicBezTo>
                <a:cubicBezTo>
                  <a:pt x="1470" y="385"/>
                  <a:pt x="1537" y="157"/>
                  <a:pt x="1357" y="102"/>
                </a:cubicBezTo>
                <a:cubicBezTo>
                  <a:pt x="1200" y="54"/>
                  <a:pt x="1127" y="231"/>
                  <a:pt x="1185" y="298"/>
                </a:cubicBezTo>
                <a:cubicBezTo>
                  <a:pt x="1095" y="368"/>
                  <a:pt x="1048" y="498"/>
                  <a:pt x="952" y="522"/>
                </a:cubicBezTo>
                <a:cubicBezTo>
                  <a:pt x="911" y="455"/>
                  <a:pt x="807" y="335"/>
                  <a:pt x="778" y="259"/>
                </a:cubicBezTo>
                <a:cubicBezTo>
                  <a:pt x="857" y="190"/>
                  <a:pt x="836" y="0"/>
                  <a:pt x="662" y="52"/>
                </a:cubicBezTo>
                <a:cubicBezTo>
                  <a:pt x="490" y="104"/>
                  <a:pt x="565" y="260"/>
                  <a:pt x="638" y="284"/>
                </a:cubicBezTo>
                <a:cubicBezTo>
                  <a:pt x="610" y="368"/>
                  <a:pt x="617" y="440"/>
                  <a:pt x="582" y="498"/>
                </a:cubicBezTo>
                <a:cubicBezTo>
                  <a:pt x="498" y="452"/>
                  <a:pt x="372" y="339"/>
                  <a:pt x="289" y="291"/>
                </a:cubicBezTo>
                <a:cubicBezTo>
                  <a:pt x="416" y="68"/>
                  <a:pt x="49" y="72"/>
                  <a:pt x="18" y="285"/>
                </a:cubicBezTo>
                <a:cubicBezTo>
                  <a:pt x="0" y="415"/>
                  <a:pt x="113" y="319"/>
                  <a:pt x="188" y="403"/>
                </a:cubicBezTo>
                <a:cubicBezTo>
                  <a:pt x="244" y="464"/>
                  <a:pt x="333" y="642"/>
                  <a:pt x="333" y="642"/>
                </a:cubicBezTo>
                <a:close/>
              </a:path>
            </a:pathLst>
          </a:custGeom>
          <a:solidFill>
            <a:srgbClr val="1B4367"/>
          </a:solidFill>
          <a:ln w="9525">
            <a:noFill/>
          </a:ln>
        </p:spPr>
        <p:txBody>
          <a:bodyPr lIns="68580" tIns="34290" rIns="68580" bIns="34290"/>
          <a:lstStyle/>
          <a:p>
            <a:endParaRPr lang="zh-CN" altLang="en-US">
              <a:solidFill>
                <a:schemeClr val="bg1"/>
              </a:solidFill>
            </a:endParaRPr>
          </a:p>
        </p:txBody>
      </p:sp>
      <p:sp>
        <p:nvSpPr>
          <p:cNvPr id="2" name="TextBox 30"/>
          <p:cNvSpPr txBox="1">
            <a:spLocks noChangeArrowheads="1"/>
          </p:cNvSpPr>
          <p:nvPr/>
        </p:nvSpPr>
        <p:spPr bwMode="auto">
          <a:xfrm>
            <a:off x="5987415" y="1466850"/>
            <a:ext cx="274320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indent="0" algn="just" fontAlgn="auto">
              <a:lnSpc>
                <a:spcPts val="2660"/>
              </a:lnSpc>
            </a:pPr>
            <a:r>
              <a:rPr lang="zh-CN" altLang="en-US" sz="1800" dirty="0">
                <a:solidFill>
                  <a:schemeClr val="tx1">
                    <a:lumMod val="75000"/>
                    <a:lumOff val="25000"/>
                  </a:schemeClr>
                </a:solidFill>
              </a:rPr>
              <a:t>懂得掌握自己的命运</a:t>
            </a:r>
            <a:endParaRPr lang="zh-CN" altLang="en-US" sz="1800" dirty="0">
              <a:solidFill>
                <a:schemeClr val="tx1">
                  <a:lumMod val="75000"/>
                  <a:lumOff val="25000"/>
                </a:schemeClr>
              </a:solidFill>
            </a:endParaRPr>
          </a:p>
        </p:txBody>
      </p:sp>
      <p:sp>
        <p:nvSpPr>
          <p:cNvPr id="3" name="TextBox 30"/>
          <p:cNvSpPr txBox="1">
            <a:spLocks noChangeArrowheads="1"/>
          </p:cNvSpPr>
          <p:nvPr/>
        </p:nvSpPr>
        <p:spPr bwMode="auto">
          <a:xfrm>
            <a:off x="6237605" y="3007360"/>
            <a:ext cx="265176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indent="0" algn="just" fontAlgn="auto">
              <a:lnSpc>
                <a:spcPts val="2660"/>
              </a:lnSpc>
            </a:pPr>
            <a:r>
              <a:rPr lang="zh-CN" altLang="en-US" sz="1800" dirty="0">
                <a:solidFill>
                  <a:schemeClr val="tx1">
                    <a:lumMod val="75000"/>
                    <a:lumOff val="25000"/>
                  </a:schemeClr>
                </a:solidFill>
              </a:rPr>
              <a:t>用思路决定出路</a:t>
            </a:r>
            <a:endParaRPr lang="zh-CN" altLang="en-US" sz="1800" dirty="0">
              <a:solidFill>
                <a:schemeClr val="tx1">
                  <a:lumMod val="75000"/>
                  <a:lumOff val="25000"/>
                </a:schemeClr>
              </a:solidFill>
            </a:endParaRPr>
          </a:p>
        </p:txBody>
      </p:sp>
      <p:sp>
        <p:nvSpPr>
          <p:cNvPr id="4" name="TextBox 30"/>
          <p:cNvSpPr txBox="1">
            <a:spLocks noChangeArrowheads="1"/>
          </p:cNvSpPr>
          <p:nvPr/>
        </p:nvSpPr>
        <p:spPr bwMode="auto">
          <a:xfrm>
            <a:off x="3731895" y="4504690"/>
            <a:ext cx="189103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indent="0" algn="just" fontAlgn="auto">
              <a:lnSpc>
                <a:spcPts val="2660"/>
              </a:lnSpc>
            </a:pPr>
            <a:r>
              <a:rPr lang="zh-CN" altLang="en-US" sz="1800" dirty="0">
                <a:solidFill>
                  <a:schemeClr val="tx1">
                    <a:lumMod val="75000"/>
                    <a:lumOff val="25000"/>
                  </a:schemeClr>
                </a:solidFill>
              </a:rPr>
              <a:t>用态度决定行动</a:t>
            </a:r>
            <a:endParaRPr lang="zh-CN" altLang="en-US" sz="1800" dirty="0">
              <a:solidFill>
                <a:schemeClr val="tx1">
                  <a:lumMod val="75000"/>
                  <a:lumOff val="25000"/>
                </a:schemeClr>
              </a:solidFill>
            </a:endParaRPr>
          </a:p>
        </p:txBody>
      </p:sp>
      <p:sp>
        <p:nvSpPr>
          <p:cNvPr id="5" name="TextBox 30"/>
          <p:cNvSpPr txBox="1">
            <a:spLocks noChangeArrowheads="1"/>
          </p:cNvSpPr>
          <p:nvPr/>
        </p:nvSpPr>
        <p:spPr bwMode="auto">
          <a:xfrm>
            <a:off x="748665" y="3110230"/>
            <a:ext cx="208026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indent="0" algn="just" fontAlgn="auto">
              <a:lnSpc>
                <a:spcPts val="2660"/>
              </a:lnSpc>
            </a:pPr>
            <a:r>
              <a:rPr lang="zh-CN" altLang="en-US" sz="1800" dirty="0">
                <a:solidFill>
                  <a:schemeClr val="tx1">
                    <a:lumMod val="75000"/>
                    <a:lumOff val="25000"/>
                  </a:schemeClr>
                </a:solidFill>
              </a:rPr>
              <a:t>给自己良好的心态</a:t>
            </a:r>
            <a:endParaRPr lang="zh-CN" altLang="en-US" sz="1800" dirty="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00"/>
                            </p:stCondLst>
                            <p:childTnLst>
                              <p:par>
                                <p:cTn id="30" presetID="10" presetClass="entr" presetSubtype="0" fill="hold" grpId="0" nodeType="after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p:cTn id="32" dur="500" fill="hold"/>
                                        <p:tgtEl>
                                          <p:spTgt spid="77"/>
                                        </p:tgtEl>
                                        <p:attrNameLst>
                                          <p:attrName>ppt_w</p:attrName>
                                        </p:attrNameLst>
                                      </p:cBhvr>
                                      <p:tavLst>
                                        <p:tav tm="0">
                                          <p:val>
                                            <p:fltVal val="0"/>
                                          </p:val>
                                        </p:tav>
                                        <p:tav tm="100000">
                                          <p:val>
                                            <p:strVal val="#ppt_w"/>
                                          </p:val>
                                        </p:tav>
                                      </p:tavLst>
                                    </p:anim>
                                    <p:anim calcmode="lin" valueType="num">
                                      <p:cBhvr>
                                        <p:cTn id="33" dur="500" fill="hold"/>
                                        <p:tgtEl>
                                          <p:spTgt spid="77"/>
                                        </p:tgtEl>
                                        <p:attrNameLst>
                                          <p:attrName>ppt_h</p:attrName>
                                        </p:attrNameLst>
                                      </p:cBhvr>
                                      <p:tavLst>
                                        <p:tav tm="0">
                                          <p:val>
                                            <p:fltVal val="0"/>
                                          </p:val>
                                        </p:tav>
                                        <p:tav tm="100000">
                                          <p:val>
                                            <p:strVal val="#ppt_h"/>
                                          </p:val>
                                        </p:tav>
                                      </p:tavLst>
                                    </p:anim>
                                    <p:animEffect transition="in" filter="fade">
                                      <p:cBhvr>
                                        <p:cTn id="34" dur="500"/>
                                        <p:tgtEl>
                                          <p:spTgt spid="77"/>
                                        </p:tgtEl>
                                      </p:cBhvr>
                                    </p:animEffect>
                                  </p:childTnLst>
                                </p:cTn>
                              </p:par>
                            </p:childTnLst>
                          </p:cTn>
                        </p:par>
                        <p:par>
                          <p:cTn id="35" fill="hold">
                            <p:stCondLst>
                              <p:cond delay="2700"/>
                            </p:stCondLst>
                            <p:childTnLst>
                              <p:par>
                                <p:cTn id="36" presetID="10" presetClass="entr" presetSubtype="0" fill="hold" nodeType="afterEffect">
                                  <p:stCondLst>
                                    <p:cond delay="0"/>
                                  </p:stCondLst>
                                  <p:childTnLst>
                                    <p:set>
                                      <p:cBhvr>
                                        <p:cTn id="37" dur="1" fill="hold">
                                          <p:stCondLst>
                                            <p:cond delay="0"/>
                                          </p:stCondLst>
                                        </p:cTn>
                                        <p:tgtEl>
                                          <p:spTgt spid="62"/>
                                        </p:tgtEl>
                                        <p:attrNameLst>
                                          <p:attrName>style.visibility</p:attrName>
                                        </p:attrNameLst>
                                      </p:cBhvr>
                                      <p:to>
                                        <p:strVal val="visible"/>
                                      </p:to>
                                    </p:set>
                                    <p:anim calcmode="lin" valueType="num">
                                      <p:cBhvr>
                                        <p:cTn id="38" dur="500" fill="hold"/>
                                        <p:tgtEl>
                                          <p:spTgt spid="62"/>
                                        </p:tgtEl>
                                        <p:attrNameLst>
                                          <p:attrName>ppt_w</p:attrName>
                                        </p:attrNameLst>
                                      </p:cBhvr>
                                      <p:tavLst>
                                        <p:tav tm="0">
                                          <p:val>
                                            <p:fltVal val="0"/>
                                          </p:val>
                                        </p:tav>
                                        <p:tav tm="100000">
                                          <p:val>
                                            <p:strVal val="#ppt_w"/>
                                          </p:val>
                                        </p:tav>
                                      </p:tavLst>
                                    </p:anim>
                                    <p:anim calcmode="lin" valueType="num">
                                      <p:cBhvr>
                                        <p:cTn id="39" dur="500" fill="hold"/>
                                        <p:tgtEl>
                                          <p:spTgt spid="62"/>
                                        </p:tgtEl>
                                        <p:attrNameLst>
                                          <p:attrName>ppt_h</p:attrName>
                                        </p:attrNameLst>
                                      </p:cBhvr>
                                      <p:tavLst>
                                        <p:tav tm="0">
                                          <p:val>
                                            <p:fltVal val="0"/>
                                          </p:val>
                                        </p:tav>
                                        <p:tav tm="100000">
                                          <p:val>
                                            <p:strVal val="#ppt_h"/>
                                          </p:val>
                                        </p:tav>
                                      </p:tavLst>
                                    </p:anim>
                                    <p:animEffect transition="in" filter="fade">
                                      <p:cBhvr>
                                        <p:cTn id="40" dur="500"/>
                                        <p:tgtEl>
                                          <p:spTgt spid="62"/>
                                        </p:tgtEl>
                                      </p:cBhvr>
                                    </p:animEffect>
                                  </p:childTnLst>
                                </p:cTn>
                              </p:par>
                            </p:childTnLst>
                          </p:cTn>
                        </p:par>
                        <p:par>
                          <p:cTn id="41" fill="hold">
                            <p:stCondLst>
                              <p:cond delay="3200"/>
                            </p:stCondLst>
                            <p:childTnLst>
                              <p:par>
                                <p:cTn id="42" presetID="10"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childTnLst>
                          </p:cTn>
                        </p:par>
                        <p:par>
                          <p:cTn id="45" fill="hold">
                            <p:stCondLst>
                              <p:cond delay="3700"/>
                            </p:stCondLst>
                            <p:childTnLst>
                              <p:par>
                                <p:cTn id="46" presetID="22" presetClass="entr" presetSubtype="8"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wipe(left)">
                                      <p:cBhvr>
                                        <p:cTn id="48" dur="500"/>
                                        <p:tgtEl>
                                          <p:spTgt spid="61"/>
                                        </p:tgtEl>
                                      </p:cBhvr>
                                    </p:animEffect>
                                  </p:childTnLst>
                                </p:cTn>
                              </p:par>
                            </p:childTnLst>
                          </p:cTn>
                        </p:par>
                        <p:par>
                          <p:cTn id="49" fill="hold">
                            <p:stCondLst>
                              <p:cond delay="4200"/>
                            </p:stCondLst>
                            <p:childTnLst>
                              <p:par>
                                <p:cTn id="50" presetID="10" presetClass="entr" presetSubtype="0"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p:cTn id="52" dur="500" fill="hold"/>
                                        <p:tgtEl>
                                          <p:spTgt spid="65"/>
                                        </p:tgtEl>
                                        <p:attrNameLst>
                                          <p:attrName>ppt_w</p:attrName>
                                        </p:attrNameLst>
                                      </p:cBhvr>
                                      <p:tavLst>
                                        <p:tav tm="0">
                                          <p:val>
                                            <p:fltVal val="0"/>
                                          </p:val>
                                        </p:tav>
                                        <p:tav tm="100000">
                                          <p:val>
                                            <p:strVal val="#ppt_w"/>
                                          </p:val>
                                        </p:tav>
                                      </p:tavLst>
                                    </p:anim>
                                    <p:anim calcmode="lin" valueType="num">
                                      <p:cBhvr>
                                        <p:cTn id="53" dur="500" fill="hold"/>
                                        <p:tgtEl>
                                          <p:spTgt spid="65"/>
                                        </p:tgtEl>
                                        <p:attrNameLst>
                                          <p:attrName>ppt_h</p:attrName>
                                        </p:attrNameLst>
                                      </p:cBhvr>
                                      <p:tavLst>
                                        <p:tav tm="0">
                                          <p:val>
                                            <p:fltVal val="0"/>
                                          </p:val>
                                        </p:tav>
                                        <p:tav tm="100000">
                                          <p:val>
                                            <p:strVal val="#ppt_h"/>
                                          </p:val>
                                        </p:tav>
                                      </p:tavLst>
                                    </p:anim>
                                    <p:animEffect transition="in" filter="fade">
                                      <p:cBhvr>
                                        <p:cTn id="54" dur="500"/>
                                        <p:tgtEl>
                                          <p:spTgt spid="65"/>
                                        </p:tgtEl>
                                      </p:cBhvr>
                                    </p:animEffect>
                                  </p:childTnLst>
                                </p:cTn>
                              </p:par>
                            </p:childTnLst>
                          </p:cTn>
                        </p:par>
                        <p:par>
                          <p:cTn id="55" fill="hold">
                            <p:stCondLst>
                              <p:cond delay="4700"/>
                            </p:stCondLst>
                            <p:childTnLst>
                              <p:par>
                                <p:cTn id="56" presetID="10" presetClass="entr" presetSubtype="0" fill="hold" grpId="0"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fade">
                                      <p:cBhvr>
                                        <p:cTn id="58" dur="500"/>
                                        <p:tgtEl>
                                          <p:spTgt spid="2"/>
                                        </p:tgtEl>
                                      </p:cBhvr>
                                    </p:animEffect>
                                  </p:childTnLst>
                                </p:cTn>
                              </p:par>
                            </p:childTnLst>
                          </p:cTn>
                        </p:par>
                        <p:par>
                          <p:cTn id="59" fill="hold">
                            <p:stCondLst>
                              <p:cond delay="5200"/>
                            </p:stCondLst>
                            <p:childTnLst>
                              <p:par>
                                <p:cTn id="60" presetID="22" presetClass="entr" presetSubtype="1" fill="hold" grpId="0" nodeType="after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wipe(up)">
                                      <p:cBhvr>
                                        <p:cTn id="62" dur="500"/>
                                        <p:tgtEl>
                                          <p:spTgt spid="57"/>
                                        </p:tgtEl>
                                      </p:cBhvr>
                                    </p:animEffect>
                                  </p:childTnLst>
                                </p:cTn>
                              </p:par>
                            </p:childTnLst>
                          </p:cTn>
                        </p:par>
                        <p:par>
                          <p:cTn id="63" fill="hold">
                            <p:stCondLst>
                              <p:cond delay="5700"/>
                            </p:stCondLst>
                            <p:childTnLst>
                              <p:par>
                                <p:cTn id="64" presetID="10" presetClass="entr" presetSubtype="0" fill="hold" nodeType="afterEffect">
                                  <p:stCondLst>
                                    <p:cond delay="0"/>
                                  </p:stCondLst>
                                  <p:childTnLst>
                                    <p:set>
                                      <p:cBhvr>
                                        <p:cTn id="65" dur="1" fill="hold">
                                          <p:stCondLst>
                                            <p:cond delay="0"/>
                                          </p:stCondLst>
                                        </p:cTn>
                                        <p:tgtEl>
                                          <p:spTgt spid="68"/>
                                        </p:tgtEl>
                                        <p:attrNameLst>
                                          <p:attrName>style.visibility</p:attrName>
                                        </p:attrNameLst>
                                      </p:cBhvr>
                                      <p:to>
                                        <p:strVal val="visible"/>
                                      </p:to>
                                    </p:set>
                                    <p:anim calcmode="lin" valueType="num">
                                      <p:cBhvr>
                                        <p:cTn id="66" dur="500" fill="hold"/>
                                        <p:tgtEl>
                                          <p:spTgt spid="68"/>
                                        </p:tgtEl>
                                        <p:attrNameLst>
                                          <p:attrName>ppt_w</p:attrName>
                                        </p:attrNameLst>
                                      </p:cBhvr>
                                      <p:tavLst>
                                        <p:tav tm="0">
                                          <p:val>
                                            <p:fltVal val="0"/>
                                          </p:val>
                                        </p:tav>
                                        <p:tav tm="100000">
                                          <p:val>
                                            <p:strVal val="#ppt_w"/>
                                          </p:val>
                                        </p:tav>
                                      </p:tavLst>
                                    </p:anim>
                                    <p:anim calcmode="lin" valueType="num">
                                      <p:cBhvr>
                                        <p:cTn id="67" dur="500" fill="hold"/>
                                        <p:tgtEl>
                                          <p:spTgt spid="68"/>
                                        </p:tgtEl>
                                        <p:attrNameLst>
                                          <p:attrName>ppt_h</p:attrName>
                                        </p:attrNameLst>
                                      </p:cBhvr>
                                      <p:tavLst>
                                        <p:tav tm="0">
                                          <p:val>
                                            <p:fltVal val="0"/>
                                          </p:val>
                                        </p:tav>
                                        <p:tav tm="100000">
                                          <p:val>
                                            <p:strVal val="#ppt_h"/>
                                          </p:val>
                                        </p:tav>
                                      </p:tavLst>
                                    </p:anim>
                                    <p:animEffect transition="in" filter="fade">
                                      <p:cBhvr>
                                        <p:cTn id="68" dur="500"/>
                                        <p:tgtEl>
                                          <p:spTgt spid="68"/>
                                        </p:tgtEl>
                                      </p:cBhvr>
                                    </p:animEffect>
                                  </p:childTnLst>
                                </p:cTn>
                              </p:par>
                            </p:childTnLst>
                          </p:cTn>
                        </p:par>
                        <p:par>
                          <p:cTn id="69" fill="hold">
                            <p:stCondLst>
                              <p:cond delay="6200"/>
                            </p:stCondLst>
                            <p:childTnLst>
                              <p:par>
                                <p:cTn id="70" presetID="10" presetClass="entr" presetSubtype="0" fill="hold" grpId="0"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fade">
                                      <p:cBhvr>
                                        <p:cTn id="72" dur="500"/>
                                        <p:tgtEl>
                                          <p:spTgt spid="3"/>
                                        </p:tgtEl>
                                      </p:cBhvr>
                                    </p:animEffect>
                                  </p:childTnLst>
                                </p:cTn>
                              </p:par>
                            </p:childTnLst>
                          </p:cTn>
                        </p:par>
                        <p:par>
                          <p:cTn id="73" fill="hold">
                            <p:stCondLst>
                              <p:cond delay="6700"/>
                            </p:stCondLst>
                            <p:childTnLst>
                              <p:par>
                                <p:cTn id="74" presetID="22" presetClass="entr" presetSubtype="1"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wipe(up)">
                                      <p:cBhvr>
                                        <p:cTn id="76" dur="500"/>
                                        <p:tgtEl>
                                          <p:spTgt spid="58"/>
                                        </p:tgtEl>
                                      </p:cBhvr>
                                    </p:animEffect>
                                  </p:childTnLst>
                                </p:cTn>
                              </p:par>
                            </p:childTnLst>
                          </p:cTn>
                        </p:par>
                        <p:par>
                          <p:cTn id="77" fill="hold">
                            <p:stCondLst>
                              <p:cond delay="7200"/>
                            </p:stCondLst>
                            <p:childTnLst>
                              <p:par>
                                <p:cTn id="78" presetID="10" presetClass="entr" presetSubtype="0" fill="hold" nodeType="afterEffect">
                                  <p:stCondLst>
                                    <p:cond delay="0"/>
                                  </p:stCondLst>
                                  <p:childTnLst>
                                    <p:set>
                                      <p:cBhvr>
                                        <p:cTn id="79" dur="1" fill="hold">
                                          <p:stCondLst>
                                            <p:cond delay="0"/>
                                          </p:stCondLst>
                                        </p:cTn>
                                        <p:tgtEl>
                                          <p:spTgt spid="74"/>
                                        </p:tgtEl>
                                        <p:attrNameLst>
                                          <p:attrName>style.visibility</p:attrName>
                                        </p:attrNameLst>
                                      </p:cBhvr>
                                      <p:to>
                                        <p:strVal val="visible"/>
                                      </p:to>
                                    </p:set>
                                    <p:anim calcmode="lin" valueType="num">
                                      <p:cBhvr>
                                        <p:cTn id="80" dur="500" fill="hold"/>
                                        <p:tgtEl>
                                          <p:spTgt spid="74"/>
                                        </p:tgtEl>
                                        <p:attrNameLst>
                                          <p:attrName>ppt_w</p:attrName>
                                        </p:attrNameLst>
                                      </p:cBhvr>
                                      <p:tavLst>
                                        <p:tav tm="0">
                                          <p:val>
                                            <p:fltVal val="0"/>
                                          </p:val>
                                        </p:tav>
                                        <p:tav tm="100000">
                                          <p:val>
                                            <p:strVal val="#ppt_w"/>
                                          </p:val>
                                        </p:tav>
                                      </p:tavLst>
                                    </p:anim>
                                    <p:anim calcmode="lin" valueType="num">
                                      <p:cBhvr>
                                        <p:cTn id="81" dur="500" fill="hold"/>
                                        <p:tgtEl>
                                          <p:spTgt spid="74"/>
                                        </p:tgtEl>
                                        <p:attrNameLst>
                                          <p:attrName>ppt_h</p:attrName>
                                        </p:attrNameLst>
                                      </p:cBhvr>
                                      <p:tavLst>
                                        <p:tav tm="0">
                                          <p:val>
                                            <p:fltVal val="0"/>
                                          </p:val>
                                        </p:tav>
                                        <p:tav tm="100000">
                                          <p:val>
                                            <p:strVal val="#ppt_h"/>
                                          </p:val>
                                        </p:tav>
                                      </p:tavLst>
                                    </p:anim>
                                    <p:animEffect transition="in" filter="fade">
                                      <p:cBhvr>
                                        <p:cTn id="82" dur="500"/>
                                        <p:tgtEl>
                                          <p:spTgt spid="74"/>
                                        </p:tgtEl>
                                      </p:cBhvr>
                                    </p:animEffect>
                                  </p:childTnLst>
                                </p:cTn>
                              </p:par>
                            </p:childTnLst>
                          </p:cTn>
                        </p:par>
                        <p:par>
                          <p:cTn id="83" fill="hold">
                            <p:stCondLst>
                              <p:cond delay="7700"/>
                            </p:stCondLst>
                            <p:childTnLst>
                              <p:par>
                                <p:cTn id="84" presetID="10" presetClass="entr" presetSubtype="0"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fade">
                                      <p:cBhvr>
                                        <p:cTn id="86" dur="500"/>
                                        <p:tgtEl>
                                          <p:spTgt spid="4"/>
                                        </p:tgtEl>
                                      </p:cBhvr>
                                    </p:animEffect>
                                  </p:childTnLst>
                                </p:cTn>
                              </p:par>
                            </p:childTnLst>
                          </p:cTn>
                        </p:par>
                        <p:par>
                          <p:cTn id="87" fill="hold">
                            <p:stCondLst>
                              <p:cond delay="8200"/>
                            </p:stCondLst>
                            <p:childTnLst>
                              <p:par>
                                <p:cTn id="88" presetID="22" presetClass="entr" presetSubtype="2" fill="hold" grpId="0" nodeType="afterEffect">
                                  <p:stCondLst>
                                    <p:cond delay="0"/>
                                  </p:stCondLst>
                                  <p:childTnLst>
                                    <p:set>
                                      <p:cBhvr>
                                        <p:cTn id="89" dur="1" fill="hold">
                                          <p:stCondLst>
                                            <p:cond delay="0"/>
                                          </p:stCondLst>
                                        </p:cTn>
                                        <p:tgtEl>
                                          <p:spTgt spid="59"/>
                                        </p:tgtEl>
                                        <p:attrNameLst>
                                          <p:attrName>style.visibility</p:attrName>
                                        </p:attrNameLst>
                                      </p:cBhvr>
                                      <p:to>
                                        <p:strVal val="visible"/>
                                      </p:to>
                                    </p:set>
                                    <p:animEffect transition="in" filter="wipe(right)">
                                      <p:cBhvr>
                                        <p:cTn id="90" dur="500"/>
                                        <p:tgtEl>
                                          <p:spTgt spid="59"/>
                                        </p:tgtEl>
                                      </p:cBhvr>
                                    </p:animEffect>
                                  </p:childTnLst>
                                </p:cTn>
                              </p:par>
                            </p:childTnLst>
                          </p:cTn>
                        </p:par>
                        <p:par>
                          <p:cTn id="91" fill="hold">
                            <p:stCondLst>
                              <p:cond delay="8700"/>
                            </p:stCondLst>
                            <p:childTnLst>
                              <p:par>
                                <p:cTn id="92" presetID="10" presetClass="entr" presetSubtype="0" fill="hold" nodeType="afterEffect">
                                  <p:stCondLst>
                                    <p:cond delay="0"/>
                                  </p:stCondLst>
                                  <p:childTnLst>
                                    <p:set>
                                      <p:cBhvr>
                                        <p:cTn id="93" dur="1" fill="hold">
                                          <p:stCondLst>
                                            <p:cond delay="0"/>
                                          </p:stCondLst>
                                        </p:cTn>
                                        <p:tgtEl>
                                          <p:spTgt spid="71"/>
                                        </p:tgtEl>
                                        <p:attrNameLst>
                                          <p:attrName>style.visibility</p:attrName>
                                        </p:attrNameLst>
                                      </p:cBhvr>
                                      <p:to>
                                        <p:strVal val="visible"/>
                                      </p:to>
                                    </p:set>
                                    <p:anim calcmode="lin" valueType="num">
                                      <p:cBhvr>
                                        <p:cTn id="94" dur="500" fill="hold"/>
                                        <p:tgtEl>
                                          <p:spTgt spid="71"/>
                                        </p:tgtEl>
                                        <p:attrNameLst>
                                          <p:attrName>ppt_w</p:attrName>
                                        </p:attrNameLst>
                                      </p:cBhvr>
                                      <p:tavLst>
                                        <p:tav tm="0">
                                          <p:val>
                                            <p:fltVal val="0"/>
                                          </p:val>
                                        </p:tav>
                                        <p:tav tm="100000">
                                          <p:val>
                                            <p:strVal val="#ppt_w"/>
                                          </p:val>
                                        </p:tav>
                                      </p:tavLst>
                                    </p:anim>
                                    <p:anim calcmode="lin" valueType="num">
                                      <p:cBhvr>
                                        <p:cTn id="95" dur="500" fill="hold"/>
                                        <p:tgtEl>
                                          <p:spTgt spid="71"/>
                                        </p:tgtEl>
                                        <p:attrNameLst>
                                          <p:attrName>ppt_h</p:attrName>
                                        </p:attrNameLst>
                                      </p:cBhvr>
                                      <p:tavLst>
                                        <p:tav tm="0">
                                          <p:val>
                                            <p:fltVal val="0"/>
                                          </p:val>
                                        </p:tav>
                                        <p:tav tm="100000">
                                          <p:val>
                                            <p:strVal val="#ppt_h"/>
                                          </p:val>
                                        </p:tav>
                                      </p:tavLst>
                                    </p:anim>
                                    <p:animEffect transition="in" filter="fade">
                                      <p:cBhvr>
                                        <p:cTn id="96" dur="500"/>
                                        <p:tgtEl>
                                          <p:spTgt spid="71"/>
                                        </p:tgtEl>
                                      </p:cBhvr>
                                    </p:animEffect>
                                  </p:childTnLst>
                                </p:cTn>
                              </p:par>
                            </p:childTnLst>
                          </p:cTn>
                        </p:par>
                        <p:par>
                          <p:cTn id="97" fill="hold">
                            <p:stCondLst>
                              <p:cond delay="9200"/>
                            </p:stCondLst>
                            <p:childTnLst>
                              <p:par>
                                <p:cTn id="98" presetID="10" presetClass="entr" presetSubtype="0" fill="hold" grpId="0" nodeType="afterEffect">
                                  <p:stCondLst>
                                    <p:cond delay="0"/>
                                  </p:stCondLst>
                                  <p:childTnLst>
                                    <p:set>
                                      <p:cBhvr>
                                        <p:cTn id="99" dur="1" fill="hold">
                                          <p:stCondLst>
                                            <p:cond delay="0"/>
                                          </p:stCondLst>
                                        </p:cTn>
                                        <p:tgtEl>
                                          <p:spTgt spid="5"/>
                                        </p:tgtEl>
                                        <p:attrNameLst>
                                          <p:attrName>style.visibility</p:attrName>
                                        </p:attrNameLst>
                                      </p:cBhvr>
                                      <p:to>
                                        <p:strVal val="visible"/>
                                      </p:to>
                                    </p:set>
                                    <p:animEffect transition="in" filter="fade">
                                      <p:cBhvr>
                                        <p:cTn id="100" dur="500"/>
                                        <p:tgtEl>
                                          <p:spTgt spid="5"/>
                                        </p:tgtEl>
                                      </p:cBhvr>
                                    </p:animEffect>
                                  </p:childTnLst>
                                </p:cTn>
                              </p:par>
                            </p:childTnLst>
                          </p:cTn>
                        </p:par>
                        <p:par>
                          <p:cTn id="101" fill="hold">
                            <p:stCondLst>
                              <p:cond delay="9700"/>
                            </p:stCondLst>
                            <p:childTnLst>
                              <p:par>
                                <p:cTn id="102" presetID="22" presetClass="entr" presetSubtype="4" fill="hold" grpId="0" nodeType="afterEffect">
                                  <p:stCondLst>
                                    <p:cond delay="0"/>
                                  </p:stCondLst>
                                  <p:childTnLst>
                                    <p:set>
                                      <p:cBhvr>
                                        <p:cTn id="103" dur="1" fill="hold">
                                          <p:stCondLst>
                                            <p:cond delay="0"/>
                                          </p:stCondLst>
                                        </p:cTn>
                                        <p:tgtEl>
                                          <p:spTgt spid="60"/>
                                        </p:tgtEl>
                                        <p:attrNameLst>
                                          <p:attrName>style.visibility</p:attrName>
                                        </p:attrNameLst>
                                      </p:cBhvr>
                                      <p:to>
                                        <p:strVal val="visible"/>
                                      </p:to>
                                    </p:set>
                                    <p:animEffect transition="in" filter="wipe(down)">
                                      <p:cBhvr>
                                        <p:cTn id="10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53" grpId="0" autoUpdateAnimBg="0"/>
      <p:bldP spid="57" grpId="0" bldLvl="0" animBg="1"/>
      <p:bldP spid="58" grpId="0" bldLvl="0" animBg="1"/>
      <p:bldP spid="59" grpId="0" bldLvl="0" animBg="1"/>
      <p:bldP spid="60" grpId="0" bldLvl="0" animBg="1"/>
      <p:bldP spid="61" grpId="0" bldLvl="0" animBg="1"/>
      <p:bldP spid="77" grpId="0" bldLvl="0" animBg="1"/>
      <p:bldP spid="2" grpId="0" autoUpdateAnimBg="0"/>
      <p:bldP spid="3" grpId="0" autoUpdateAnimBg="0"/>
      <p:bldP spid="4" grpId="0" autoUpdateAnimBg="0"/>
      <p:bldP spid="5"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如何成为一名优秀员工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09295" y="91186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一、成为一名优秀员工的途径</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774700" y="1963420"/>
            <a:ext cx="7635875" cy="258508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（一）模仿是实现“愿景”的有效方法</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第一，寻找楷模：楷模要合适，特别是要适合自己的特点。</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第二，明确差距：比较自己与楷模在工作行为、做事方式上的差距。</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第三，制定目标：目标要具体、量化，同时要与企业组织的目标一致。</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第四，想法赶超：采用“逆推法”，把目标量化分解为具体的行动计划，再根据时限，由将来逆推至现在，明确自己现在应该做什么，并找方法实现。</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637858" y="1750060"/>
            <a:ext cx="7868285"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如何成为一名优秀员工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09295" y="91186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一、成为一名优秀员工的途径</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433195" y="1963420"/>
            <a:ext cx="6277610" cy="258508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（二）懂得掌握自己的命运</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不少人也曾立下过目标，但真正能实行自己的计划、达成发展期望并获得成功的人毕竟是少数。马斯洛说过：“心若改变，你的态度跟着改变；态度改变，你的习惯跟着改变；习惯改变，你的性格跟着改变；性格改变，你的人生跟着改变。”可见，命运掌握在自己的手里。</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993140" y="1750060"/>
            <a:ext cx="715772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3"/>
          <p:cNvSpPr>
            <a:spLocks noChangeArrowheads="1"/>
          </p:cNvSpPr>
          <p:nvPr/>
        </p:nvSpPr>
        <p:spPr bwMode="auto">
          <a:xfrm>
            <a:off x="651193" y="1043305"/>
            <a:ext cx="7841615" cy="3276600"/>
          </a:xfrm>
          <a:prstGeom prst="rect">
            <a:avLst/>
          </a:prstGeom>
          <a:solidFill>
            <a:srgbClr val="1B4367"/>
          </a:solidFill>
          <a:ln w="9525">
            <a:noFill/>
            <a:bevel/>
          </a:ln>
        </p:spPr>
        <p:txBody>
          <a:bodyPr lIns="68580" tIns="34290" rIns="68580" bIns="34290"/>
          <a:lstStyle/>
          <a:p>
            <a:pPr eaLnBrk="1" hangingPunct="1"/>
            <a:endParaRPr lang="zh-CN" altLang="en-US">
              <a:cs typeface="+mn-ea"/>
              <a:sym typeface="+mn-lt"/>
            </a:endParaRPr>
          </a:p>
        </p:txBody>
      </p:sp>
      <p:sp>
        <p:nvSpPr>
          <p:cNvPr id="25" name="TextBox 1210"/>
          <p:cNvSpPr/>
          <p:nvPr/>
        </p:nvSpPr>
        <p:spPr>
          <a:xfrm>
            <a:off x="3995420" y="1188410"/>
            <a:ext cx="1153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2000" b="1" dirty="0">
                <a:solidFill>
                  <a:schemeClr val="bg1"/>
                </a:solidFill>
                <a:cs typeface="+mn-ea"/>
                <a:sym typeface="+mn-lt"/>
              </a:rPr>
              <a:t>模块导学</a:t>
            </a:r>
            <a:endParaRPr lang="zh-CN" altLang="en-US" sz="2000" b="1" dirty="0">
              <a:solidFill>
                <a:schemeClr val="bg1"/>
              </a:solidFill>
              <a:cs typeface="+mn-ea"/>
              <a:sym typeface="+mn-lt"/>
            </a:endParaRPr>
          </a:p>
        </p:txBody>
      </p:sp>
      <p:sp>
        <p:nvSpPr>
          <p:cNvPr id="12" name="文本框 11"/>
          <p:cNvSpPr txBox="1"/>
          <p:nvPr/>
        </p:nvSpPr>
        <p:spPr>
          <a:xfrm>
            <a:off x="1221105" y="1682750"/>
            <a:ext cx="6823710" cy="241109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noAutofit/>
          </a:bodyPr>
          <a:lstStyle/>
          <a:p>
            <a:pPr indent="457200" fontAlgn="auto">
              <a:lnSpc>
                <a:spcPts val="2220"/>
              </a:lnSpc>
            </a:pPr>
            <a:r>
              <a:rPr lang="zh-CN" altLang="en-US" sz="1600" dirty="0">
                <a:solidFill>
                  <a:schemeClr val="bg1"/>
                </a:solidFill>
                <a:cs typeface="+mn-ea"/>
                <a:sym typeface="+mn-lt"/>
              </a:rPr>
              <a:t>大学生从美丽纯净的校园步入缤纷复杂的社会，在由学生到职业人的华丽蜕变过程中会遇到方方面面的问题和困难。为了顺利渡过这个转型期，大学生需要明确知晓学生与职业人的身份差异，发现自身问题并进行调整。大学生只有掌握职场的黄金法则，才能迅速适应职场，进而由学生转型成为一名合格的职业人。成为融入企业氛围的职业人是大学生走向社会开启职业生涯的第一步，随着时间的流逝、个人价值的增长，大学生在职业生涯的发展过程中累积经验、拓展能力、稳步成长，逐步缩小与优秀员工、职业经理人的差距，努力成为行业精英，实现自我价值。</a:t>
            </a:r>
            <a:endParaRPr lang="zh-CN" altLang="en-US" sz="1600" dirty="0">
              <a:solidFill>
                <a:schemeClr val="bg1"/>
              </a:solidFill>
              <a:cs typeface="+mn-ea"/>
              <a:sym typeface="+mn-lt"/>
            </a:endParaRPr>
          </a:p>
        </p:txBody>
      </p:sp>
      <p:sp>
        <p:nvSpPr>
          <p:cNvPr id="16" name="文本框 15"/>
          <p:cNvSpPr txBox="1"/>
          <p:nvPr/>
        </p:nvSpPr>
        <p:spPr>
          <a:xfrm>
            <a:off x="716110" y="316509"/>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模块九</a:t>
            </a:r>
            <a:r>
              <a:rPr lang="en-US" altLang="zh-CN" sz="1700" b="1" dirty="0">
                <a:solidFill>
                  <a:srgbClr val="1B4367"/>
                </a:solidFill>
                <a:cs typeface="+mn-ea"/>
                <a:sym typeface="+mn-lt"/>
              </a:rPr>
              <a:t>  </a:t>
            </a:r>
            <a:r>
              <a:rPr lang="zh-CN" altLang="en-US" sz="1700" b="1" dirty="0">
                <a:solidFill>
                  <a:srgbClr val="1B4367"/>
                </a:solidFill>
                <a:cs typeface="+mn-ea"/>
                <a:sym typeface="+mn-lt"/>
              </a:rPr>
              <a:t>职业角色转换</a:t>
            </a:r>
            <a:endParaRPr lang="zh-CN" altLang="en-US" sz="1700" b="1" dirty="0">
              <a:solidFill>
                <a:srgbClr val="1B4367"/>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par>
                                <p:cTn id="16" presetID="2" presetClass="entr" presetSubtype="2"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1+#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2" presetClass="entr" presetSubtype="1"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ppt_y</p:attrName>
                                        </p:attrNameLst>
                                      </p:cBhvr>
                                      <p:tavLst>
                                        <p:tav tm="0">
                                          <p:val>
                                            <p:strVal val="#ppt_y-#ppt_h*1.125000"/>
                                          </p:val>
                                        </p:tav>
                                        <p:tav tm="100000">
                                          <p:val>
                                            <p:strVal val="#ppt_y"/>
                                          </p:val>
                                        </p:tav>
                                      </p:tavLst>
                                    </p:anim>
                                    <p:animEffect transition="in" filter="wipe(down)">
                                      <p:cBhvr>
                                        <p:cTn id="24" dur="500"/>
                                        <p:tgtEl>
                                          <p:spTgt spid="25"/>
                                        </p:tgtEl>
                                      </p:cBhvr>
                                    </p:animEffect>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autoUpdateAnimBg="0"/>
      <p:bldP spid="25" grpId="0"/>
      <p:bldP spid="12"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如何成为一名优秀员工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09295" y="91186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一、成为一名优秀员工的途径</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774700" y="1784985"/>
            <a:ext cx="7635875" cy="258508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（三）用思路决定出路</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有这样一个故事。一个甲鞋厂的推销员，一个乙鞋厂的推销员，同时来到太平洋的一个岛国推销鞋。他们看到了同一个事实：这里的人不穿鞋。甲鞋厂的推销员向厂部发回信息说：“这里的人不穿鞋，鞋在这里没有市场。”然后就离开了。乙鞋厂的推销员向厂部发回信息说：“这里的人还没有穿鞋，市场前景看好。”然后乙鞋厂的推销员把一双最好看的鞋送给国王穿，这里的人看到国王穿了鞋后，都纷纷效仿国王穿上了鞋。于是他在这里开设了卖鞋的商店……后来，甲鞋厂倒闭了，乙鞋厂发财了。</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637858" y="1750060"/>
            <a:ext cx="7868285"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如何成为一名优秀员工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09295" y="91186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一、成为一名优秀员工的途径</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433195" y="1963420"/>
            <a:ext cx="6277610" cy="258508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（四）用态度决定行动</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态度是一种处事信念、价值理念和行为准则，它是人们判断是非、进行行为选择的根基和动力。有什么样的态度就有什么样的行为，有什么样的行为就会有什么样的结果。</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影响员工贡献的态度表现在三个方面：能不能做好、该不该做好、想不想做好。</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993140" y="1750060"/>
            <a:ext cx="715772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如何成为一名优秀员工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09295" y="91186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一、成为一名优秀员工的途径</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433195" y="1963420"/>
            <a:ext cx="6277610" cy="258508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（五）给自己良好的心态</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要成为一名优秀员工必须有一定能做好的信心、一定要做好的责任心、一定要积极地去做好的主动性。无论面对怎样的困难，要时刻谨记三条准则。</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准则一，一定能做好。</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准则二，一定要做好。</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准则三，一定要积极地去做好。</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993140" y="1750060"/>
            <a:ext cx="715772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如何成为一名优秀员工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74700" y="802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二、做一名优秀员工的自我素质训练</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061720" y="4151630"/>
            <a:ext cx="2177415" cy="530225"/>
          </a:xfrm>
          <a:prstGeom prst="rect">
            <a:avLst/>
          </a:prstGeom>
          <a:solidFill>
            <a:schemeClr val="tx1"/>
          </a:solidFill>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培养分析能力</a:t>
            </a:r>
            <a:endParaRPr lang="zh-CN" altLang="en-US" sz="2000" b="1"/>
          </a:p>
        </p:txBody>
      </p:sp>
      <p:sp>
        <p:nvSpPr>
          <p:cNvPr id="4" name="矩形 3"/>
          <p:cNvSpPr/>
          <p:nvPr/>
        </p:nvSpPr>
        <p:spPr>
          <a:xfrm>
            <a:off x="6255385" y="3117215"/>
            <a:ext cx="1682115" cy="702310"/>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工作中学会驾驭压力</a:t>
            </a:r>
            <a:endParaRPr lang="zh-CN" altLang="en-US" sz="2000" b="1"/>
          </a:p>
        </p:txBody>
      </p:sp>
      <p:sp>
        <p:nvSpPr>
          <p:cNvPr id="5" name="矩形 4"/>
          <p:cNvSpPr/>
          <p:nvPr/>
        </p:nvSpPr>
        <p:spPr>
          <a:xfrm>
            <a:off x="5789295" y="4114800"/>
            <a:ext cx="1963420" cy="680085"/>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积极面对危机、应对挫折</a:t>
            </a:r>
            <a:endParaRPr lang="zh-CN" altLang="en-US" sz="2000" b="1"/>
          </a:p>
        </p:txBody>
      </p:sp>
      <p:sp>
        <p:nvSpPr>
          <p:cNvPr id="8" name="矩形 7"/>
          <p:cNvSpPr/>
          <p:nvPr/>
        </p:nvSpPr>
        <p:spPr>
          <a:xfrm>
            <a:off x="1668780" y="2110105"/>
            <a:ext cx="1761490" cy="699135"/>
          </a:xfrm>
          <a:prstGeom prst="rect">
            <a:avLst/>
          </a:prstGeom>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培养解决问题的能力</a:t>
            </a:r>
            <a:endParaRPr lang="zh-CN" altLang="en-US" sz="2000" b="1"/>
          </a:p>
        </p:txBody>
      </p:sp>
      <p:sp>
        <p:nvSpPr>
          <p:cNvPr id="27" name="矩形 26"/>
          <p:cNvSpPr/>
          <p:nvPr/>
        </p:nvSpPr>
        <p:spPr>
          <a:xfrm>
            <a:off x="1103630" y="3216275"/>
            <a:ext cx="1901190" cy="498475"/>
          </a:xfrm>
          <a:prstGeom prst="rect">
            <a:avLst/>
          </a:prstGeom>
          <a:solidFill>
            <a:srgbClr val="2D495C"/>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培养创造能力</a:t>
            </a:r>
            <a:endParaRPr lang="zh-CN" altLang="en-US" sz="2000" b="1"/>
          </a:p>
        </p:txBody>
      </p:sp>
      <p:sp>
        <p:nvSpPr>
          <p:cNvPr id="30" name="矩形 29"/>
          <p:cNvSpPr/>
          <p:nvPr/>
        </p:nvSpPr>
        <p:spPr>
          <a:xfrm>
            <a:off x="3947160" y="1486535"/>
            <a:ext cx="1601470" cy="710565"/>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培养化解冲突的能力</a:t>
            </a:r>
            <a:endParaRPr lang="zh-CN" altLang="en-US" sz="2000" b="1"/>
          </a:p>
        </p:txBody>
      </p:sp>
      <p:sp>
        <p:nvSpPr>
          <p:cNvPr id="31" name="矩形 30"/>
          <p:cNvSpPr/>
          <p:nvPr/>
        </p:nvSpPr>
        <p:spPr>
          <a:xfrm>
            <a:off x="5886450" y="2110105"/>
            <a:ext cx="1694180" cy="768985"/>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培养自我控制的能力</a:t>
            </a:r>
            <a:endParaRPr lang="zh-CN" altLang="en-US" sz="2000" b="1"/>
          </a:p>
        </p:txBody>
      </p:sp>
      <p:grpSp>
        <p:nvGrpSpPr>
          <p:cNvPr id="94" name="千图PPT彼岸天：ID 8661124库_组合 1"/>
          <p:cNvGrpSpPr>
            <a:grpSpLocks noChangeAspect="1"/>
          </p:cNvGrpSpPr>
          <p:nvPr>
            <p:custDataLst>
              <p:tags r:id="rId1"/>
            </p:custDataLst>
          </p:nvPr>
        </p:nvGrpSpPr>
        <p:grpSpPr>
          <a:xfrm>
            <a:off x="3149579" y="2414730"/>
            <a:ext cx="2640623" cy="2728600"/>
            <a:chOff x="6513526" y="1639850"/>
            <a:chExt cx="5049903" cy="5218150"/>
          </a:xfrm>
        </p:grpSpPr>
        <p:sp>
          <p:nvSpPr>
            <p:cNvPr id="95" name="Freeform: Shape 2"/>
            <p:cNvSpPr/>
            <p:nvPr>
              <p:custDataLst>
                <p:tags r:id="rId2"/>
              </p:custDataLst>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p>
              <a:pPr algn="ctr"/>
            </a:p>
          </p:txBody>
        </p:sp>
        <p:grpSp>
          <p:nvGrpSpPr>
            <p:cNvPr id="96" name="Group 3"/>
            <p:cNvGrpSpPr/>
            <p:nvPr/>
          </p:nvGrpSpPr>
          <p:grpSpPr>
            <a:xfrm>
              <a:off x="6685154" y="1639850"/>
              <a:ext cx="4779675" cy="3671505"/>
              <a:chOff x="7223605" y="1034167"/>
              <a:chExt cx="4779675" cy="3671505"/>
            </a:xfrm>
            <a:solidFill>
              <a:schemeClr val="accent5">
                <a:alpha val="70000"/>
              </a:schemeClr>
            </a:solidFill>
          </p:grpSpPr>
          <p:sp>
            <p:nvSpPr>
              <p:cNvPr id="97" name="Oval 49"/>
              <p:cNvSpPr/>
              <p:nvPr>
                <p:custDataLst>
                  <p:tags r:id="rId3"/>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8" name="Oval 50"/>
              <p:cNvSpPr/>
              <p:nvPr>
                <p:custDataLst>
                  <p:tags r:id="rId4"/>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9" name="Oval 51"/>
              <p:cNvSpPr/>
              <p:nvPr>
                <p:custDataLst>
                  <p:tags r:id="rId5"/>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0" name="Oval 52"/>
              <p:cNvSpPr/>
              <p:nvPr>
                <p:custDataLst>
                  <p:tags r:id="rId6"/>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1" name="Oval 53"/>
              <p:cNvSpPr/>
              <p:nvPr>
                <p:custDataLst>
                  <p:tags r:id="rId7"/>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2" name="Oval 54"/>
              <p:cNvSpPr/>
              <p:nvPr>
                <p:custDataLst>
                  <p:tags r:id="rId8"/>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3" name="Oval 55"/>
              <p:cNvSpPr/>
              <p:nvPr>
                <p:custDataLst>
                  <p:tags r:id="rId9"/>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4" name="Oval 56"/>
              <p:cNvSpPr/>
              <p:nvPr>
                <p:custDataLst>
                  <p:tags r:id="rId10"/>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5" name="Oval 57"/>
              <p:cNvSpPr/>
              <p:nvPr>
                <p:custDataLst>
                  <p:tags r:id="rId11"/>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06" name="Group 4"/>
            <p:cNvGrpSpPr/>
            <p:nvPr/>
          </p:nvGrpSpPr>
          <p:grpSpPr>
            <a:xfrm>
              <a:off x="6574014" y="1946200"/>
              <a:ext cx="4788017" cy="3731205"/>
              <a:chOff x="7071416" y="1121303"/>
              <a:chExt cx="4788017" cy="3731205"/>
            </a:xfrm>
            <a:solidFill>
              <a:schemeClr val="accent2">
                <a:alpha val="40000"/>
              </a:schemeClr>
            </a:solidFill>
          </p:grpSpPr>
          <p:sp>
            <p:nvSpPr>
              <p:cNvPr id="107" name="Oval 39"/>
              <p:cNvSpPr/>
              <p:nvPr>
                <p:custDataLst>
                  <p:tags r:id="rId12"/>
                </p:custDataLst>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8" name="Oval 40"/>
              <p:cNvSpPr/>
              <p:nvPr>
                <p:custDataLst>
                  <p:tags r:id="rId13"/>
                </p:custDataLst>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9" name="Oval 41"/>
              <p:cNvSpPr/>
              <p:nvPr>
                <p:custDataLst>
                  <p:tags r:id="rId14"/>
                </p:custDataLst>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0" name="Oval 42"/>
              <p:cNvSpPr/>
              <p:nvPr>
                <p:custDataLst>
                  <p:tags r:id="rId15"/>
                </p:custDataLst>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1" name="Oval 43"/>
              <p:cNvSpPr/>
              <p:nvPr>
                <p:custDataLst>
                  <p:tags r:id="rId16"/>
                </p:custDataLst>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2" name="Oval 44"/>
              <p:cNvSpPr/>
              <p:nvPr>
                <p:custDataLst>
                  <p:tags r:id="rId17"/>
                </p:custDataLst>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3" name="Oval 45"/>
              <p:cNvSpPr/>
              <p:nvPr>
                <p:custDataLst>
                  <p:tags r:id="rId18"/>
                </p:custDataLst>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4" name="Oval 46"/>
              <p:cNvSpPr/>
              <p:nvPr>
                <p:custDataLst>
                  <p:tags r:id="rId19"/>
                </p:custDataLst>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5" name="Oval 47"/>
              <p:cNvSpPr/>
              <p:nvPr>
                <p:custDataLst>
                  <p:tags r:id="rId20"/>
                </p:custDataLst>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7" name="Oval 48"/>
              <p:cNvSpPr/>
              <p:nvPr>
                <p:custDataLst>
                  <p:tags r:id="rId21"/>
                </p:custDataLst>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18" name="Group 5"/>
            <p:cNvGrpSpPr/>
            <p:nvPr/>
          </p:nvGrpSpPr>
          <p:grpSpPr>
            <a:xfrm>
              <a:off x="7210995" y="2279145"/>
              <a:ext cx="4142805" cy="3446444"/>
              <a:chOff x="7242069" y="1000204"/>
              <a:chExt cx="4142805" cy="3446444"/>
            </a:xfrm>
            <a:solidFill>
              <a:schemeClr val="accent1">
                <a:alpha val="20000"/>
              </a:schemeClr>
            </a:solidFill>
          </p:grpSpPr>
          <p:sp>
            <p:nvSpPr>
              <p:cNvPr id="119" name="Oval 29"/>
              <p:cNvSpPr/>
              <p:nvPr>
                <p:custDataLst>
                  <p:tags r:id="rId22"/>
                </p:custDataLst>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0" name="Oval 30"/>
              <p:cNvSpPr/>
              <p:nvPr>
                <p:custDataLst>
                  <p:tags r:id="rId23"/>
                </p:custDataLst>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1" name="Oval 31"/>
              <p:cNvSpPr/>
              <p:nvPr>
                <p:custDataLst>
                  <p:tags r:id="rId24"/>
                </p:custDataLst>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2" name="Oval 32"/>
              <p:cNvSpPr/>
              <p:nvPr>
                <p:custDataLst>
                  <p:tags r:id="rId25"/>
                </p:custDataLst>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3" name="Oval 33"/>
              <p:cNvSpPr/>
              <p:nvPr>
                <p:custDataLst>
                  <p:tags r:id="rId26"/>
                </p:custDataLst>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4" name="Oval 34"/>
              <p:cNvSpPr/>
              <p:nvPr>
                <p:custDataLst>
                  <p:tags r:id="rId27"/>
                </p:custDataLst>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5" name="Oval 35"/>
              <p:cNvSpPr/>
              <p:nvPr>
                <p:custDataLst>
                  <p:tags r:id="rId28"/>
                </p:custDataLst>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6" name="Oval 36"/>
              <p:cNvSpPr/>
              <p:nvPr>
                <p:custDataLst>
                  <p:tags r:id="rId29"/>
                </p:custDataLst>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7" name="Oval 37"/>
              <p:cNvSpPr/>
              <p:nvPr>
                <p:custDataLst>
                  <p:tags r:id="rId30"/>
                </p:custDataLst>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8" name="Oval 38"/>
              <p:cNvSpPr/>
              <p:nvPr>
                <p:custDataLst>
                  <p:tags r:id="rId31"/>
                </p:custDataLst>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29" name="Group 6"/>
            <p:cNvGrpSpPr/>
            <p:nvPr/>
          </p:nvGrpSpPr>
          <p:grpSpPr>
            <a:xfrm rot="9000000">
              <a:off x="7380010" y="1811773"/>
              <a:ext cx="3591334" cy="2758680"/>
              <a:chOff x="7223605" y="1034167"/>
              <a:chExt cx="4779675" cy="3671505"/>
            </a:xfrm>
            <a:solidFill>
              <a:schemeClr val="accent4">
                <a:alpha val="70000"/>
              </a:schemeClr>
            </a:solidFill>
          </p:grpSpPr>
          <p:sp>
            <p:nvSpPr>
              <p:cNvPr id="130" name="Oval 20"/>
              <p:cNvSpPr/>
              <p:nvPr>
                <p:custDataLst>
                  <p:tags r:id="rId32"/>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1" name="Oval 21"/>
              <p:cNvSpPr/>
              <p:nvPr>
                <p:custDataLst>
                  <p:tags r:id="rId33"/>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2" name="Oval 22"/>
              <p:cNvSpPr/>
              <p:nvPr>
                <p:custDataLst>
                  <p:tags r:id="rId34"/>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3" name="Oval 23"/>
              <p:cNvSpPr/>
              <p:nvPr>
                <p:custDataLst>
                  <p:tags r:id="rId35"/>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4" name="Oval 24"/>
              <p:cNvSpPr/>
              <p:nvPr>
                <p:custDataLst>
                  <p:tags r:id="rId36"/>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5" name="Oval 25"/>
              <p:cNvSpPr/>
              <p:nvPr>
                <p:custDataLst>
                  <p:tags r:id="rId37"/>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6" name="Oval 26"/>
              <p:cNvSpPr/>
              <p:nvPr>
                <p:custDataLst>
                  <p:tags r:id="rId38"/>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7" name="Oval 27"/>
              <p:cNvSpPr/>
              <p:nvPr>
                <p:custDataLst>
                  <p:tags r:id="rId39"/>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8" name="Oval 28"/>
              <p:cNvSpPr/>
              <p:nvPr>
                <p:custDataLst>
                  <p:tags r:id="rId40"/>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39" name="Oval 7"/>
            <p:cNvSpPr/>
            <p:nvPr>
              <p:custDataLst>
                <p:tags r:id="rId41"/>
              </p:custDataLst>
            </p:nvPr>
          </p:nvSpPr>
          <p:spPr>
            <a:xfrm>
              <a:off x="7498233" y="1881011"/>
              <a:ext cx="1514855" cy="1514855"/>
            </a:xfrm>
            <a:prstGeom prst="ellipse">
              <a:avLst/>
            </a:prstGeom>
            <a:solidFill>
              <a:srgbClr val="843C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0" name="Oval 8"/>
            <p:cNvSpPr/>
            <p:nvPr>
              <p:custDataLst>
                <p:tags r:id="rId42"/>
              </p:custDataLst>
            </p:nvPr>
          </p:nvSpPr>
          <p:spPr>
            <a:xfrm>
              <a:off x="9449885" y="2141135"/>
              <a:ext cx="1437159" cy="1437159"/>
            </a:xfrm>
            <a:prstGeom prst="ellipse">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1" name="Oval 9"/>
            <p:cNvSpPr/>
            <p:nvPr>
              <p:custDataLst>
                <p:tags r:id="rId43"/>
              </p:custDataLst>
            </p:nvPr>
          </p:nvSpPr>
          <p:spPr>
            <a:xfrm>
              <a:off x="6513526" y="3453959"/>
              <a:ext cx="1437159" cy="1437159"/>
            </a:xfrm>
            <a:prstGeom prst="ellipse">
              <a:avLst/>
            </a:prstGeom>
            <a:solidFill>
              <a:srgbClr val="1D48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2" name="Oval 10"/>
            <p:cNvSpPr/>
            <p:nvPr>
              <p:custDataLst>
                <p:tags r:id="rId44"/>
              </p:custDataLst>
            </p:nvPr>
          </p:nvSpPr>
          <p:spPr>
            <a:xfrm>
              <a:off x="10126270" y="3664860"/>
              <a:ext cx="1437159" cy="1437159"/>
            </a:xfrm>
            <a:prstGeom prst="ellipse">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143" name="Group 11"/>
            <p:cNvGrpSpPr/>
            <p:nvPr/>
          </p:nvGrpSpPr>
          <p:grpSpPr>
            <a:xfrm>
              <a:off x="9937478" y="2603151"/>
              <a:ext cx="500065" cy="470320"/>
              <a:chOff x="4433888" y="4613275"/>
              <a:chExt cx="1147763" cy="1079500"/>
            </a:xfrm>
            <a:solidFill>
              <a:schemeClr val="bg1"/>
            </a:solidFill>
          </p:grpSpPr>
          <p:sp>
            <p:nvSpPr>
              <p:cNvPr id="144" name="Oval 18"/>
              <p:cNvSpPr/>
              <p:nvPr>
                <p:custDataLst>
                  <p:tags r:id="rId45"/>
                </p:custDataLst>
              </p:nvPr>
            </p:nvSpPr>
            <p:spPr bwMode="auto">
              <a:xfrm>
                <a:off x="4991100" y="5203825"/>
                <a:ext cx="138113" cy="139700"/>
              </a:xfrm>
              <a:prstGeom prst="ellipse">
                <a:avLst/>
              </a:prstGeom>
              <a:grpFill/>
              <a:ln>
                <a:noFill/>
              </a:ln>
            </p:spPr>
            <p:txBody>
              <a:bodyPr anchor="ctr"/>
              <a:p>
                <a:pPr algn="ctr"/>
              </a:p>
            </p:txBody>
          </p:sp>
          <p:sp>
            <p:nvSpPr>
              <p:cNvPr id="145" name="Freeform: Shape 19"/>
              <p:cNvSpPr/>
              <p:nvPr>
                <p:custDataLst>
                  <p:tags r:id="rId46"/>
                </p:custDataLst>
              </p:nvPr>
            </p:nvSpPr>
            <p:spPr bwMode="auto">
              <a:xfrm>
                <a:off x="4433888" y="4613275"/>
                <a:ext cx="1147763" cy="1079500"/>
              </a:xfrm>
              <a:custGeom>
                <a:avLst/>
                <a:gdLst>
                  <a:gd name="T0" fmla="*/ 268 w 305"/>
                  <a:gd name="T1" fmla="*/ 111 h 287"/>
                  <a:gd name="T2" fmla="*/ 268 w 305"/>
                  <a:gd name="T3" fmla="*/ 51 h 287"/>
                  <a:gd name="T4" fmla="*/ 240 w 305"/>
                  <a:gd name="T5" fmla="*/ 0 h 287"/>
                  <a:gd name="T6" fmla="*/ 51 w 305"/>
                  <a:gd name="T7" fmla="*/ 0 h 287"/>
                  <a:gd name="T8" fmla="*/ 0 w 305"/>
                  <a:gd name="T9" fmla="*/ 236 h 287"/>
                  <a:gd name="T10" fmla="*/ 217 w 305"/>
                  <a:gd name="T11" fmla="*/ 287 h 287"/>
                  <a:gd name="T12" fmla="*/ 268 w 305"/>
                  <a:gd name="T13" fmla="*/ 222 h 287"/>
                  <a:gd name="T14" fmla="*/ 268 w 305"/>
                  <a:gd name="T15" fmla="*/ 111 h 287"/>
                  <a:gd name="T16" fmla="*/ 203 w 305"/>
                  <a:gd name="T17" fmla="*/ 19 h 287"/>
                  <a:gd name="T18" fmla="*/ 250 w 305"/>
                  <a:gd name="T19" fmla="*/ 28 h 287"/>
                  <a:gd name="T20" fmla="*/ 250 w 305"/>
                  <a:gd name="T21" fmla="*/ 56 h 287"/>
                  <a:gd name="T22" fmla="*/ 240 w 305"/>
                  <a:gd name="T23" fmla="*/ 83 h 287"/>
                  <a:gd name="T24" fmla="*/ 240 w 305"/>
                  <a:gd name="T25" fmla="*/ 74 h 287"/>
                  <a:gd name="T26" fmla="*/ 240 w 305"/>
                  <a:gd name="T27" fmla="*/ 37 h 287"/>
                  <a:gd name="T28" fmla="*/ 37 w 305"/>
                  <a:gd name="T29" fmla="*/ 28 h 287"/>
                  <a:gd name="T30" fmla="*/ 28 w 305"/>
                  <a:gd name="T31" fmla="*/ 56 h 287"/>
                  <a:gd name="T32" fmla="*/ 18 w 305"/>
                  <a:gd name="T33" fmla="*/ 51 h 287"/>
                  <a:gd name="T34" fmla="*/ 231 w 305"/>
                  <a:gd name="T35" fmla="*/ 46 h 287"/>
                  <a:gd name="T36" fmla="*/ 37 w 305"/>
                  <a:gd name="T37" fmla="*/ 37 h 287"/>
                  <a:gd name="T38" fmla="*/ 231 w 305"/>
                  <a:gd name="T39" fmla="*/ 46 h 287"/>
                  <a:gd name="T40" fmla="*/ 231 w 305"/>
                  <a:gd name="T41" fmla="*/ 65 h 287"/>
                  <a:gd name="T42" fmla="*/ 37 w 305"/>
                  <a:gd name="T43" fmla="*/ 56 h 287"/>
                  <a:gd name="T44" fmla="*/ 231 w 305"/>
                  <a:gd name="T45" fmla="*/ 74 h 287"/>
                  <a:gd name="T46" fmla="*/ 203 w 305"/>
                  <a:gd name="T47" fmla="*/ 83 h 287"/>
                  <a:gd name="T48" fmla="*/ 37 w 305"/>
                  <a:gd name="T49" fmla="*/ 80 h 287"/>
                  <a:gd name="T50" fmla="*/ 231 w 305"/>
                  <a:gd name="T51" fmla="*/ 74 h 287"/>
                  <a:gd name="T52" fmla="*/ 217 w 305"/>
                  <a:gd name="T53" fmla="*/ 268 h 287"/>
                  <a:gd name="T54" fmla="*/ 18 w 305"/>
                  <a:gd name="T55" fmla="*/ 236 h 287"/>
                  <a:gd name="T56" fmla="*/ 51 w 305"/>
                  <a:gd name="T57" fmla="*/ 102 h 287"/>
                  <a:gd name="T58" fmla="*/ 240 w 305"/>
                  <a:gd name="T59" fmla="*/ 102 h 287"/>
                  <a:gd name="T60" fmla="*/ 250 w 305"/>
                  <a:gd name="T61" fmla="*/ 130 h 287"/>
                  <a:gd name="T62" fmla="*/ 120 w 305"/>
                  <a:gd name="T63" fmla="*/ 176 h 287"/>
                  <a:gd name="T64" fmla="*/ 250 w 305"/>
                  <a:gd name="T65" fmla="*/ 222 h 287"/>
                  <a:gd name="T66" fmla="*/ 262 w 305"/>
                  <a:gd name="T67" fmla="*/ 204 h 287"/>
                  <a:gd name="T68" fmla="*/ 139 w 305"/>
                  <a:gd name="T69" fmla="*/ 176 h 287"/>
                  <a:gd name="T70" fmla="*/ 250 w 305"/>
                  <a:gd name="T71" fmla="*/ 148 h 287"/>
                  <a:gd name="T72" fmla="*/ 267 w 305"/>
                  <a:gd name="T73" fmla="*/ 136 h 287"/>
                  <a:gd name="T74" fmla="*/ 277 w 305"/>
                  <a:gd name="T75" fmla="*/ 1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87">
                    <a:moveTo>
                      <a:pt x="268" y="111"/>
                    </a:moveTo>
                    <a:cubicBezTo>
                      <a:pt x="268" y="111"/>
                      <a:pt x="268" y="111"/>
                      <a:pt x="268" y="111"/>
                    </a:cubicBezTo>
                    <a:cubicBezTo>
                      <a:pt x="268" y="56"/>
                      <a:pt x="268" y="56"/>
                      <a:pt x="268" y="56"/>
                    </a:cubicBezTo>
                    <a:cubicBezTo>
                      <a:pt x="268" y="51"/>
                      <a:pt x="268" y="51"/>
                      <a:pt x="268" y="51"/>
                    </a:cubicBezTo>
                    <a:cubicBezTo>
                      <a:pt x="268" y="28"/>
                      <a:pt x="268" y="28"/>
                      <a:pt x="268" y="28"/>
                    </a:cubicBezTo>
                    <a:cubicBezTo>
                      <a:pt x="268" y="13"/>
                      <a:pt x="256" y="0"/>
                      <a:pt x="240" y="0"/>
                    </a:cubicBezTo>
                    <a:cubicBezTo>
                      <a:pt x="203" y="0"/>
                      <a:pt x="203" y="0"/>
                      <a:pt x="203" y="0"/>
                    </a:cubicBezTo>
                    <a:cubicBezTo>
                      <a:pt x="51" y="0"/>
                      <a:pt x="51" y="0"/>
                      <a:pt x="51" y="0"/>
                    </a:cubicBezTo>
                    <a:cubicBezTo>
                      <a:pt x="23" y="0"/>
                      <a:pt x="0" y="23"/>
                      <a:pt x="0" y="51"/>
                    </a:cubicBezTo>
                    <a:cubicBezTo>
                      <a:pt x="0" y="236"/>
                      <a:pt x="0" y="236"/>
                      <a:pt x="0" y="236"/>
                    </a:cubicBezTo>
                    <a:cubicBezTo>
                      <a:pt x="0" y="264"/>
                      <a:pt x="23" y="287"/>
                      <a:pt x="51" y="287"/>
                    </a:cubicBezTo>
                    <a:cubicBezTo>
                      <a:pt x="217" y="287"/>
                      <a:pt x="217" y="287"/>
                      <a:pt x="217" y="287"/>
                    </a:cubicBezTo>
                    <a:cubicBezTo>
                      <a:pt x="245" y="287"/>
                      <a:pt x="268" y="264"/>
                      <a:pt x="268" y="236"/>
                    </a:cubicBezTo>
                    <a:cubicBezTo>
                      <a:pt x="268" y="222"/>
                      <a:pt x="268" y="222"/>
                      <a:pt x="268" y="222"/>
                    </a:cubicBezTo>
                    <a:cubicBezTo>
                      <a:pt x="268" y="222"/>
                      <a:pt x="268" y="222"/>
                      <a:pt x="268" y="222"/>
                    </a:cubicBezTo>
                    <a:cubicBezTo>
                      <a:pt x="305" y="194"/>
                      <a:pt x="305" y="139"/>
                      <a:pt x="268" y="111"/>
                    </a:cubicBezTo>
                    <a:close/>
                    <a:moveTo>
                      <a:pt x="51" y="19"/>
                    </a:moveTo>
                    <a:cubicBezTo>
                      <a:pt x="203" y="19"/>
                      <a:pt x="203" y="19"/>
                      <a:pt x="203" y="19"/>
                    </a:cubicBezTo>
                    <a:cubicBezTo>
                      <a:pt x="240" y="19"/>
                      <a:pt x="240" y="19"/>
                      <a:pt x="240" y="19"/>
                    </a:cubicBezTo>
                    <a:cubicBezTo>
                      <a:pt x="246" y="19"/>
                      <a:pt x="250" y="23"/>
                      <a:pt x="250" y="28"/>
                    </a:cubicBezTo>
                    <a:cubicBezTo>
                      <a:pt x="250" y="51"/>
                      <a:pt x="250" y="51"/>
                      <a:pt x="250" y="51"/>
                    </a:cubicBezTo>
                    <a:cubicBezTo>
                      <a:pt x="250" y="56"/>
                      <a:pt x="250" y="56"/>
                      <a:pt x="250" y="56"/>
                    </a:cubicBezTo>
                    <a:cubicBezTo>
                      <a:pt x="250" y="85"/>
                      <a:pt x="250" y="85"/>
                      <a:pt x="250" y="85"/>
                    </a:cubicBezTo>
                    <a:cubicBezTo>
                      <a:pt x="247" y="84"/>
                      <a:pt x="244" y="83"/>
                      <a:pt x="240" y="83"/>
                    </a:cubicBezTo>
                    <a:cubicBezTo>
                      <a:pt x="240" y="83"/>
                      <a:pt x="240" y="83"/>
                      <a:pt x="240" y="83"/>
                    </a:cubicBezTo>
                    <a:cubicBezTo>
                      <a:pt x="240" y="74"/>
                      <a:pt x="240" y="74"/>
                      <a:pt x="240" y="74"/>
                    </a:cubicBezTo>
                    <a:cubicBezTo>
                      <a:pt x="240" y="56"/>
                      <a:pt x="240" y="56"/>
                      <a:pt x="240" y="56"/>
                    </a:cubicBezTo>
                    <a:cubicBezTo>
                      <a:pt x="240" y="37"/>
                      <a:pt x="240" y="37"/>
                      <a:pt x="240" y="37"/>
                    </a:cubicBezTo>
                    <a:cubicBezTo>
                      <a:pt x="240" y="32"/>
                      <a:pt x="236" y="28"/>
                      <a:pt x="231" y="28"/>
                    </a:cubicBezTo>
                    <a:cubicBezTo>
                      <a:pt x="37" y="28"/>
                      <a:pt x="37" y="28"/>
                      <a:pt x="37" y="28"/>
                    </a:cubicBezTo>
                    <a:cubicBezTo>
                      <a:pt x="32" y="28"/>
                      <a:pt x="28" y="32"/>
                      <a:pt x="28" y="37"/>
                    </a:cubicBezTo>
                    <a:cubicBezTo>
                      <a:pt x="28" y="56"/>
                      <a:pt x="28" y="56"/>
                      <a:pt x="28" y="56"/>
                    </a:cubicBezTo>
                    <a:cubicBezTo>
                      <a:pt x="28" y="74"/>
                      <a:pt x="28" y="74"/>
                      <a:pt x="28" y="74"/>
                    </a:cubicBezTo>
                    <a:cubicBezTo>
                      <a:pt x="22" y="68"/>
                      <a:pt x="18" y="60"/>
                      <a:pt x="18" y="51"/>
                    </a:cubicBezTo>
                    <a:cubicBezTo>
                      <a:pt x="18" y="33"/>
                      <a:pt x="33" y="19"/>
                      <a:pt x="51" y="19"/>
                    </a:cubicBezTo>
                    <a:close/>
                    <a:moveTo>
                      <a:pt x="231" y="46"/>
                    </a:moveTo>
                    <a:cubicBezTo>
                      <a:pt x="37" y="46"/>
                      <a:pt x="37" y="46"/>
                      <a:pt x="37" y="46"/>
                    </a:cubicBezTo>
                    <a:cubicBezTo>
                      <a:pt x="37" y="37"/>
                      <a:pt x="37" y="37"/>
                      <a:pt x="37" y="37"/>
                    </a:cubicBezTo>
                    <a:cubicBezTo>
                      <a:pt x="231" y="37"/>
                      <a:pt x="231" y="37"/>
                      <a:pt x="231" y="37"/>
                    </a:cubicBezTo>
                    <a:lnTo>
                      <a:pt x="231" y="46"/>
                    </a:lnTo>
                    <a:close/>
                    <a:moveTo>
                      <a:pt x="231" y="56"/>
                    </a:moveTo>
                    <a:cubicBezTo>
                      <a:pt x="231" y="65"/>
                      <a:pt x="231" y="65"/>
                      <a:pt x="231" y="65"/>
                    </a:cubicBezTo>
                    <a:cubicBezTo>
                      <a:pt x="37" y="65"/>
                      <a:pt x="37" y="65"/>
                      <a:pt x="37" y="65"/>
                    </a:cubicBezTo>
                    <a:cubicBezTo>
                      <a:pt x="37" y="56"/>
                      <a:pt x="37" y="56"/>
                      <a:pt x="37" y="56"/>
                    </a:cubicBezTo>
                    <a:lnTo>
                      <a:pt x="231" y="56"/>
                    </a:lnTo>
                    <a:close/>
                    <a:moveTo>
                      <a:pt x="231" y="74"/>
                    </a:moveTo>
                    <a:cubicBezTo>
                      <a:pt x="231" y="83"/>
                      <a:pt x="231" y="83"/>
                      <a:pt x="231" y="83"/>
                    </a:cubicBezTo>
                    <a:cubicBezTo>
                      <a:pt x="203" y="83"/>
                      <a:pt x="203" y="83"/>
                      <a:pt x="203" y="83"/>
                    </a:cubicBezTo>
                    <a:cubicBezTo>
                      <a:pt x="51" y="83"/>
                      <a:pt x="51" y="83"/>
                      <a:pt x="51" y="83"/>
                    </a:cubicBezTo>
                    <a:cubicBezTo>
                      <a:pt x="46" y="83"/>
                      <a:pt x="41" y="82"/>
                      <a:pt x="37" y="80"/>
                    </a:cubicBezTo>
                    <a:cubicBezTo>
                      <a:pt x="37" y="74"/>
                      <a:pt x="37" y="74"/>
                      <a:pt x="37" y="74"/>
                    </a:cubicBezTo>
                    <a:lnTo>
                      <a:pt x="231" y="74"/>
                    </a:lnTo>
                    <a:close/>
                    <a:moveTo>
                      <a:pt x="250" y="236"/>
                    </a:moveTo>
                    <a:cubicBezTo>
                      <a:pt x="250" y="254"/>
                      <a:pt x="235" y="268"/>
                      <a:pt x="217" y="268"/>
                    </a:cubicBezTo>
                    <a:cubicBezTo>
                      <a:pt x="51" y="268"/>
                      <a:pt x="51" y="268"/>
                      <a:pt x="51" y="268"/>
                    </a:cubicBezTo>
                    <a:cubicBezTo>
                      <a:pt x="33" y="268"/>
                      <a:pt x="18" y="254"/>
                      <a:pt x="18" y="236"/>
                    </a:cubicBezTo>
                    <a:cubicBezTo>
                      <a:pt x="18" y="90"/>
                      <a:pt x="18" y="90"/>
                      <a:pt x="18" y="90"/>
                    </a:cubicBezTo>
                    <a:cubicBezTo>
                      <a:pt x="27" y="98"/>
                      <a:pt x="38" y="102"/>
                      <a:pt x="51" y="102"/>
                    </a:cubicBezTo>
                    <a:cubicBezTo>
                      <a:pt x="203" y="102"/>
                      <a:pt x="203" y="102"/>
                      <a:pt x="203" y="102"/>
                    </a:cubicBezTo>
                    <a:cubicBezTo>
                      <a:pt x="240" y="102"/>
                      <a:pt x="240" y="102"/>
                      <a:pt x="240" y="102"/>
                    </a:cubicBezTo>
                    <a:cubicBezTo>
                      <a:pt x="246" y="102"/>
                      <a:pt x="250" y="106"/>
                      <a:pt x="250" y="111"/>
                    </a:cubicBezTo>
                    <a:cubicBezTo>
                      <a:pt x="250" y="130"/>
                      <a:pt x="250" y="130"/>
                      <a:pt x="250" y="130"/>
                    </a:cubicBezTo>
                    <a:cubicBezTo>
                      <a:pt x="166" y="130"/>
                      <a:pt x="166" y="130"/>
                      <a:pt x="166" y="130"/>
                    </a:cubicBezTo>
                    <a:cubicBezTo>
                      <a:pt x="141" y="130"/>
                      <a:pt x="120" y="150"/>
                      <a:pt x="120" y="176"/>
                    </a:cubicBezTo>
                    <a:cubicBezTo>
                      <a:pt x="120" y="201"/>
                      <a:pt x="141" y="222"/>
                      <a:pt x="166" y="222"/>
                    </a:cubicBezTo>
                    <a:cubicBezTo>
                      <a:pt x="250" y="222"/>
                      <a:pt x="250" y="222"/>
                      <a:pt x="250" y="222"/>
                    </a:cubicBezTo>
                    <a:lnTo>
                      <a:pt x="250" y="236"/>
                    </a:lnTo>
                    <a:close/>
                    <a:moveTo>
                      <a:pt x="262" y="204"/>
                    </a:moveTo>
                    <a:cubicBezTo>
                      <a:pt x="166" y="204"/>
                      <a:pt x="166" y="204"/>
                      <a:pt x="166" y="204"/>
                    </a:cubicBezTo>
                    <a:cubicBezTo>
                      <a:pt x="151" y="204"/>
                      <a:pt x="139" y="191"/>
                      <a:pt x="139" y="176"/>
                    </a:cubicBezTo>
                    <a:cubicBezTo>
                      <a:pt x="139" y="161"/>
                      <a:pt x="151" y="148"/>
                      <a:pt x="166" y="148"/>
                    </a:cubicBezTo>
                    <a:cubicBezTo>
                      <a:pt x="250" y="148"/>
                      <a:pt x="250" y="148"/>
                      <a:pt x="250" y="148"/>
                    </a:cubicBezTo>
                    <a:cubicBezTo>
                      <a:pt x="255" y="148"/>
                      <a:pt x="261" y="145"/>
                      <a:pt x="265" y="141"/>
                    </a:cubicBezTo>
                    <a:cubicBezTo>
                      <a:pt x="266" y="139"/>
                      <a:pt x="266" y="138"/>
                      <a:pt x="267" y="136"/>
                    </a:cubicBezTo>
                    <a:cubicBezTo>
                      <a:pt x="267" y="136"/>
                      <a:pt x="267" y="136"/>
                      <a:pt x="267" y="136"/>
                    </a:cubicBezTo>
                    <a:cubicBezTo>
                      <a:pt x="274" y="145"/>
                      <a:pt x="277" y="155"/>
                      <a:pt x="277" y="167"/>
                    </a:cubicBezTo>
                    <a:cubicBezTo>
                      <a:pt x="277" y="181"/>
                      <a:pt x="272" y="194"/>
                      <a:pt x="262" y="204"/>
                    </a:cubicBezTo>
                    <a:close/>
                  </a:path>
                </a:pathLst>
              </a:custGeom>
              <a:grpFill/>
              <a:ln>
                <a:noFill/>
              </a:ln>
            </p:spPr>
            <p:txBody>
              <a:bodyPr anchor="ctr"/>
              <a:p>
                <a:pPr algn="ctr"/>
              </a:p>
            </p:txBody>
          </p:sp>
        </p:grpSp>
        <p:sp>
          <p:nvSpPr>
            <p:cNvPr id="146" name="Freeform: Shape 12"/>
            <p:cNvSpPr/>
            <p:nvPr>
              <p:custDataLst>
                <p:tags r:id="rId47"/>
              </p:custDataLst>
            </p:nvPr>
          </p:nvSpPr>
          <p:spPr bwMode="auto">
            <a:xfrm>
              <a:off x="10624922" y="4125900"/>
              <a:ext cx="485537" cy="485537"/>
            </a:xfrm>
            <a:custGeom>
              <a:avLst/>
              <a:gdLst>
                <a:gd name="T0" fmla="*/ 263 w 296"/>
                <a:gd name="T1" fmla="*/ 67 h 296"/>
                <a:gd name="T2" fmla="*/ 259 w 296"/>
                <a:gd name="T3" fmla="*/ 19 h 296"/>
                <a:gd name="T4" fmla="*/ 55 w 296"/>
                <a:gd name="T5" fmla="*/ 0 h 296"/>
                <a:gd name="T6" fmla="*/ 37 w 296"/>
                <a:gd name="T7" fmla="*/ 63 h 296"/>
                <a:gd name="T8" fmla="*/ 5 w 296"/>
                <a:gd name="T9" fmla="*/ 104 h 296"/>
                <a:gd name="T10" fmla="*/ 0 w 296"/>
                <a:gd name="T11" fmla="*/ 130 h 296"/>
                <a:gd name="T12" fmla="*/ 28 w 296"/>
                <a:gd name="T13" fmla="*/ 158 h 296"/>
                <a:gd name="T14" fmla="*/ 46 w 296"/>
                <a:gd name="T15" fmla="*/ 296 h 296"/>
                <a:gd name="T16" fmla="*/ 268 w 296"/>
                <a:gd name="T17" fmla="*/ 278 h 296"/>
                <a:gd name="T18" fmla="*/ 268 w 296"/>
                <a:gd name="T19" fmla="*/ 158 h 296"/>
                <a:gd name="T20" fmla="*/ 296 w 296"/>
                <a:gd name="T21" fmla="*/ 121 h 296"/>
                <a:gd name="T22" fmla="*/ 241 w 296"/>
                <a:gd name="T23" fmla="*/ 19 h 296"/>
                <a:gd name="T24" fmla="*/ 55 w 296"/>
                <a:gd name="T25" fmla="*/ 56 h 296"/>
                <a:gd name="T26" fmla="*/ 55 w 296"/>
                <a:gd name="T27" fmla="*/ 19 h 296"/>
                <a:gd name="T28" fmla="*/ 94 w 296"/>
                <a:gd name="T29" fmla="*/ 139 h 296"/>
                <a:gd name="T30" fmla="*/ 93 w 296"/>
                <a:gd name="T31" fmla="*/ 74 h 296"/>
                <a:gd name="T32" fmla="*/ 94 w 296"/>
                <a:gd name="T33" fmla="*/ 139 h 296"/>
                <a:gd name="T34" fmla="*/ 143 w 296"/>
                <a:gd name="T35" fmla="*/ 74 h 296"/>
                <a:gd name="T36" fmla="*/ 104 w 296"/>
                <a:gd name="T37" fmla="*/ 139 h 296"/>
                <a:gd name="T38" fmla="*/ 153 w 296"/>
                <a:gd name="T39" fmla="*/ 74 h 296"/>
                <a:gd name="T40" fmla="*/ 192 w 296"/>
                <a:gd name="T41" fmla="*/ 139 h 296"/>
                <a:gd name="T42" fmla="*/ 153 w 296"/>
                <a:gd name="T43" fmla="*/ 74 h 296"/>
                <a:gd name="T44" fmla="*/ 204 w 296"/>
                <a:gd name="T45" fmla="*/ 74 h 296"/>
                <a:gd name="T46" fmla="*/ 202 w 296"/>
                <a:gd name="T47" fmla="*/ 139 h 296"/>
                <a:gd name="T48" fmla="*/ 18 w 296"/>
                <a:gd name="T49" fmla="*/ 130 h 296"/>
                <a:gd name="T50" fmla="*/ 20 w 296"/>
                <a:gd name="T51" fmla="*/ 115 h 296"/>
                <a:gd name="T52" fmla="*/ 55 w 296"/>
                <a:gd name="T53" fmla="*/ 74 h 296"/>
                <a:gd name="T54" fmla="*/ 45 w 296"/>
                <a:gd name="T55" fmla="*/ 139 h 296"/>
                <a:gd name="T56" fmla="*/ 18 w 296"/>
                <a:gd name="T57" fmla="*/ 130 h 296"/>
                <a:gd name="T58" fmla="*/ 116 w 296"/>
                <a:gd name="T59" fmla="*/ 278 h 296"/>
                <a:gd name="T60" fmla="*/ 185 w 296"/>
                <a:gd name="T61" fmla="*/ 185 h 296"/>
                <a:gd name="T62" fmla="*/ 250 w 296"/>
                <a:gd name="T63" fmla="*/ 278 h 296"/>
                <a:gd name="T64" fmla="*/ 194 w 296"/>
                <a:gd name="T65" fmla="*/ 185 h 296"/>
                <a:gd name="T66" fmla="*/ 116 w 296"/>
                <a:gd name="T67" fmla="*/ 176 h 296"/>
                <a:gd name="T68" fmla="*/ 106 w 296"/>
                <a:gd name="T69" fmla="*/ 278 h 296"/>
                <a:gd name="T70" fmla="*/ 46 w 296"/>
                <a:gd name="T71" fmla="*/ 158 h 296"/>
                <a:gd name="T72" fmla="*/ 250 w 296"/>
                <a:gd name="T73" fmla="*/ 278 h 296"/>
                <a:gd name="T74" fmla="*/ 268 w 296"/>
                <a:gd name="T75" fmla="*/ 139 h 296"/>
                <a:gd name="T76" fmla="*/ 214 w 296"/>
                <a:gd name="T77" fmla="*/ 74 h 296"/>
                <a:gd name="T78" fmla="*/ 241 w 296"/>
                <a:gd name="T79" fmla="*/ 74 h 296"/>
                <a:gd name="T80" fmla="*/ 276 w 296"/>
                <a:gd name="T81" fmla="*/ 115 h 296"/>
                <a:gd name="T82" fmla="*/ 278 w 296"/>
                <a:gd name="T83"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 h="296">
                  <a:moveTo>
                    <a:pt x="291" y="104"/>
                  </a:moveTo>
                  <a:cubicBezTo>
                    <a:pt x="263" y="67"/>
                    <a:pt x="263" y="67"/>
                    <a:pt x="263" y="67"/>
                  </a:cubicBezTo>
                  <a:cubicBezTo>
                    <a:pt x="262" y="66"/>
                    <a:pt x="260" y="64"/>
                    <a:pt x="259" y="63"/>
                  </a:cubicBezTo>
                  <a:cubicBezTo>
                    <a:pt x="259" y="19"/>
                    <a:pt x="259" y="19"/>
                    <a:pt x="259" y="19"/>
                  </a:cubicBezTo>
                  <a:cubicBezTo>
                    <a:pt x="259" y="9"/>
                    <a:pt x="251" y="0"/>
                    <a:pt x="241" y="0"/>
                  </a:cubicBezTo>
                  <a:cubicBezTo>
                    <a:pt x="55" y="0"/>
                    <a:pt x="55" y="0"/>
                    <a:pt x="55" y="0"/>
                  </a:cubicBezTo>
                  <a:cubicBezTo>
                    <a:pt x="45" y="0"/>
                    <a:pt x="37" y="9"/>
                    <a:pt x="37" y="19"/>
                  </a:cubicBezTo>
                  <a:cubicBezTo>
                    <a:pt x="37" y="63"/>
                    <a:pt x="37" y="63"/>
                    <a:pt x="37" y="63"/>
                  </a:cubicBezTo>
                  <a:cubicBezTo>
                    <a:pt x="36" y="64"/>
                    <a:pt x="34" y="66"/>
                    <a:pt x="33" y="67"/>
                  </a:cubicBezTo>
                  <a:cubicBezTo>
                    <a:pt x="5" y="104"/>
                    <a:pt x="5" y="104"/>
                    <a:pt x="5" y="104"/>
                  </a:cubicBezTo>
                  <a:cubicBezTo>
                    <a:pt x="2" y="109"/>
                    <a:pt x="0" y="115"/>
                    <a:pt x="0" y="121"/>
                  </a:cubicBezTo>
                  <a:cubicBezTo>
                    <a:pt x="0" y="130"/>
                    <a:pt x="0" y="130"/>
                    <a:pt x="0" y="130"/>
                  </a:cubicBezTo>
                  <a:cubicBezTo>
                    <a:pt x="0" y="145"/>
                    <a:pt x="12" y="158"/>
                    <a:pt x="28" y="158"/>
                  </a:cubicBezTo>
                  <a:cubicBezTo>
                    <a:pt x="28" y="158"/>
                    <a:pt x="28" y="158"/>
                    <a:pt x="28" y="158"/>
                  </a:cubicBezTo>
                  <a:cubicBezTo>
                    <a:pt x="28" y="278"/>
                    <a:pt x="28" y="278"/>
                    <a:pt x="28" y="278"/>
                  </a:cubicBezTo>
                  <a:cubicBezTo>
                    <a:pt x="28" y="288"/>
                    <a:pt x="36" y="296"/>
                    <a:pt x="46" y="296"/>
                  </a:cubicBezTo>
                  <a:cubicBezTo>
                    <a:pt x="250" y="296"/>
                    <a:pt x="250" y="296"/>
                    <a:pt x="250" y="296"/>
                  </a:cubicBezTo>
                  <a:cubicBezTo>
                    <a:pt x="260" y="296"/>
                    <a:pt x="268" y="288"/>
                    <a:pt x="268" y="278"/>
                  </a:cubicBezTo>
                  <a:cubicBezTo>
                    <a:pt x="268" y="158"/>
                    <a:pt x="268" y="158"/>
                    <a:pt x="268" y="158"/>
                  </a:cubicBezTo>
                  <a:cubicBezTo>
                    <a:pt x="268" y="158"/>
                    <a:pt x="268" y="158"/>
                    <a:pt x="268" y="158"/>
                  </a:cubicBezTo>
                  <a:cubicBezTo>
                    <a:pt x="284" y="158"/>
                    <a:pt x="296" y="145"/>
                    <a:pt x="296" y="130"/>
                  </a:cubicBezTo>
                  <a:cubicBezTo>
                    <a:pt x="296" y="121"/>
                    <a:pt x="296" y="121"/>
                    <a:pt x="296" y="121"/>
                  </a:cubicBezTo>
                  <a:cubicBezTo>
                    <a:pt x="296" y="115"/>
                    <a:pt x="294" y="109"/>
                    <a:pt x="291" y="104"/>
                  </a:cubicBezTo>
                  <a:close/>
                  <a:moveTo>
                    <a:pt x="241" y="19"/>
                  </a:moveTo>
                  <a:cubicBezTo>
                    <a:pt x="241" y="56"/>
                    <a:pt x="241" y="56"/>
                    <a:pt x="241" y="56"/>
                  </a:cubicBezTo>
                  <a:cubicBezTo>
                    <a:pt x="55" y="56"/>
                    <a:pt x="55" y="56"/>
                    <a:pt x="55" y="56"/>
                  </a:cubicBezTo>
                  <a:cubicBezTo>
                    <a:pt x="55" y="56"/>
                    <a:pt x="55" y="56"/>
                    <a:pt x="55" y="56"/>
                  </a:cubicBezTo>
                  <a:cubicBezTo>
                    <a:pt x="55" y="19"/>
                    <a:pt x="55" y="19"/>
                    <a:pt x="55" y="19"/>
                  </a:cubicBezTo>
                  <a:lnTo>
                    <a:pt x="241" y="19"/>
                  </a:lnTo>
                  <a:close/>
                  <a:moveTo>
                    <a:pt x="94" y="139"/>
                  </a:moveTo>
                  <a:cubicBezTo>
                    <a:pt x="55" y="139"/>
                    <a:pt x="55" y="139"/>
                    <a:pt x="55" y="139"/>
                  </a:cubicBezTo>
                  <a:cubicBezTo>
                    <a:pt x="93" y="74"/>
                    <a:pt x="93" y="74"/>
                    <a:pt x="93" y="74"/>
                  </a:cubicBezTo>
                  <a:cubicBezTo>
                    <a:pt x="113" y="74"/>
                    <a:pt x="113" y="74"/>
                    <a:pt x="113" y="74"/>
                  </a:cubicBezTo>
                  <a:lnTo>
                    <a:pt x="94" y="139"/>
                  </a:lnTo>
                  <a:close/>
                  <a:moveTo>
                    <a:pt x="122" y="74"/>
                  </a:moveTo>
                  <a:cubicBezTo>
                    <a:pt x="143" y="74"/>
                    <a:pt x="143" y="74"/>
                    <a:pt x="143" y="74"/>
                  </a:cubicBezTo>
                  <a:cubicBezTo>
                    <a:pt x="143" y="139"/>
                    <a:pt x="143" y="139"/>
                    <a:pt x="143" y="139"/>
                  </a:cubicBezTo>
                  <a:cubicBezTo>
                    <a:pt x="104" y="139"/>
                    <a:pt x="104" y="139"/>
                    <a:pt x="104" y="139"/>
                  </a:cubicBezTo>
                  <a:lnTo>
                    <a:pt x="122" y="74"/>
                  </a:lnTo>
                  <a:close/>
                  <a:moveTo>
                    <a:pt x="153" y="74"/>
                  </a:moveTo>
                  <a:cubicBezTo>
                    <a:pt x="174" y="74"/>
                    <a:pt x="174" y="74"/>
                    <a:pt x="174" y="74"/>
                  </a:cubicBezTo>
                  <a:cubicBezTo>
                    <a:pt x="192" y="139"/>
                    <a:pt x="192" y="139"/>
                    <a:pt x="192" y="139"/>
                  </a:cubicBezTo>
                  <a:cubicBezTo>
                    <a:pt x="153" y="139"/>
                    <a:pt x="153" y="139"/>
                    <a:pt x="153" y="139"/>
                  </a:cubicBezTo>
                  <a:lnTo>
                    <a:pt x="153" y="74"/>
                  </a:lnTo>
                  <a:close/>
                  <a:moveTo>
                    <a:pt x="183" y="74"/>
                  </a:moveTo>
                  <a:cubicBezTo>
                    <a:pt x="204" y="74"/>
                    <a:pt x="204" y="74"/>
                    <a:pt x="204" y="74"/>
                  </a:cubicBezTo>
                  <a:cubicBezTo>
                    <a:pt x="241" y="139"/>
                    <a:pt x="241" y="139"/>
                    <a:pt x="241" y="139"/>
                  </a:cubicBezTo>
                  <a:cubicBezTo>
                    <a:pt x="202" y="139"/>
                    <a:pt x="202" y="139"/>
                    <a:pt x="202" y="139"/>
                  </a:cubicBezTo>
                  <a:lnTo>
                    <a:pt x="183" y="74"/>
                  </a:lnTo>
                  <a:close/>
                  <a:moveTo>
                    <a:pt x="18" y="130"/>
                  </a:moveTo>
                  <a:cubicBezTo>
                    <a:pt x="18" y="121"/>
                    <a:pt x="18" y="121"/>
                    <a:pt x="18" y="121"/>
                  </a:cubicBezTo>
                  <a:cubicBezTo>
                    <a:pt x="18" y="119"/>
                    <a:pt x="19" y="117"/>
                    <a:pt x="20" y="115"/>
                  </a:cubicBezTo>
                  <a:cubicBezTo>
                    <a:pt x="48" y="78"/>
                    <a:pt x="48" y="78"/>
                    <a:pt x="48" y="78"/>
                  </a:cubicBezTo>
                  <a:cubicBezTo>
                    <a:pt x="50" y="76"/>
                    <a:pt x="53" y="74"/>
                    <a:pt x="55" y="74"/>
                  </a:cubicBezTo>
                  <a:cubicBezTo>
                    <a:pt x="82" y="74"/>
                    <a:pt x="82" y="74"/>
                    <a:pt x="82" y="74"/>
                  </a:cubicBezTo>
                  <a:cubicBezTo>
                    <a:pt x="45" y="139"/>
                    <a:pt x="45" y="139"/>
                    <a:pt x="45" y="139"/>
                  </a:cubicBezTo>
                  <a:cubicBezTo>
                    <a:pt x="28" y="139"/>
                    <a:pt x="28" y="139"/>
                    <a:pt x="28" y="139"/>
                  </a:cubicBezTo>
                  <a:cubicBezTo>
                    <a:pt x="23" y="139"/>
                    <a:pt x="18" y="135"/>
                    <a:pt x="18" y="130"/>
                  </a:cubicBezTo>
                  <a:close/>
                  <a:moveTo>
                    <a:pt x="185" y="278"/>
                  </a:moveTo>
                  <a:cubicBezTo>
                    <a:pt x="116" y="278"/>
                    <a:pt x="116" y="278"/>
                    <a:pt x="116" y="278"/>
                  </a:cubicBezTo>
                  <a:cubicBezTo>
                    <a:pt x="116" y="185"/>
                    <a:pt x="116" y="185"/>
                    <a:pt x="116" y="185"/>
                  </a:cubicBezTo>
                  <a:cubicBezTo>
                    <a:pt x="185" y="185"/>
                    <a:pt x="185" y="185"/>
                    <a:pt x="185" y="185"/>
                  </a:cubicBezTo>
                  <a:lnTo>
                    <a:pt x="185" y="278"/>
                  </a:lnTo>
                  <a:close/>
                  <a:moveTo>
                    <a:pt x="250" y="278"/>
                  </a:moveTo>
                  <a:cubicBezTo>
                    <a:pt x="194" y="278"/>
                    <a:pt x="194" y="278"/>
                    <a:pt x="194" y="278"/>
                  </a:cubicBezTo>
                  <a:cubicBezTo>
                    <a:pt x="194" y="185"/>
                    <a:pt x="194" y="185"/>
                    <a:pt x="194" y="185"/>
                  </a:cubicBezTo>
                  <a:cubicBezTo>
                    <a:pt x="194" y="180"/>
                    <a:pt x="190" y="176"/>
                    <a:pt x="185" y="176"/>
                  </a:cubicBezTo>
                  <a:cubicBezTo>
                    <a:pt x="116" y="176"/>
                    <a:pt x="116" y="176"/>
                    <a:pt x="116" y="176"/>
                  </a:cubicBezTo>
                  <a:cubicBezTo>
                    <a:pt x="111" y="176"/>
                    <a:pt x="106" y="180"/>
                    <a:pt x="106" y="185"/>
                  </a:cubicBezTo>
                  <a:cubicBezTo>
                    <a:pt x="106" y="278"/>
                    <a:pt x="106" y="278"/>
                    <a:pt x="106" y="278"/>
                  </a:cubicBezTo>
                  <a:cubicBezTo>
                    <a:pt x="46" y="278"/>
                    <a:pt x="46" y="278"/>
                    <a:pt x="46" y="278"/>
                  </a:cubicBezTo>
                  <a:cubicBezTo>
                    <a:pt x="46" y="158"/>
                    <a:pt x="46" y="158"/>
                    <a:pt x="46" y="158"/>
                  </a:cubicBezTo>
                  <a:cubicBezTo>
                    <a:pt x="250" y="158"/>
                    <a:pt x="250" y="158"/>
                    <a:pt x="250" y="158"/>
                  </a:cubicBezTo>
                  <a:lnTo>
                    <a:pt x="250" y="278"/>
                  </a:lnTo>
                  <a:close/>
                  <a:moveTo>
                    <a:pt x="278" y="130"/>
                  </a:moveTo>
                  <a:cubicBezTo>
                    <a:pt x="278" y="135"/>
                    <a:pt x="273" y="139"/>
                    <a:pt x="268" y="139"/>
                  </a:cubicBezTo>
                  <a:cubicBezTo>
                    <a:pt x="251" y="139"/>
                    <a:pt x="251" y="139"/>
                    <a:pt x="251" y="139"/>
                  </a:cubicBezTo>
                  <a:cubicBezTo>
                    <a:pt x="214" y="74"/>
                    <a:pt x="214" y="74"/>
                    <a:pt x="214" y="74"/>
                  </a:cubicBezTo>
                  <a:cubicBezTo>
                    <a:pt x="241" y="74"/>
                    <a:pt x="241" y="74"/>
                    <a:pt x="241" y="74"/>
                  </a:cubicBezTo>
                  <a:cubicBezTo>
                    <a:pt x="241" y="74"/>
                    <a:pt x="241" y="74"/>
                    <a:pt x="241" y="74"/>
                  </a:cubicBezTo>
                  <a:cubicBezTo>
                    <a:pt x="243" y="74"/>
                    <a:pt x="246" y="76"/>
                    <a:pt x="248" y="78"/>
                  </a:cubicBezTo>
                  <a:cubicBezTo>
                    <a:pt x="276" y="115"/>
                    <a:pt x="276" y="115"/>
                    <a:pt x="276" y="115"/>
                  </a:cubicBezTo>
                  <a:cubicBezTo>
                    <a:pt x="277" y="117"/>
                    <a:pt x="278" y="119"/>
                    <a:pt x="278" y="121"/>
                  </a:cubicBezTo>
                  <a:lnTo>
                    <a:pt x="278" y="130"/>
                  </a:lnTo>
                  <a:close/>
                </a:path>
              </a:pathLst>
            </a:custGeom>
            <a:solidFill>
              <a:schemeClr val="bg1"/>
            </a:solidFill>
            <a:ln>
              <a:noFill/>
            </a:ln>
          </p:spPr>
          <p:txBody>
            <a:bodyPr anchor="ctr"/>
            <a:p>
              <a:pPr algn="ctr"/>
            </a:p>
          </p:txBody>
        </p:sp>
        <p:grpSp>
          <p:nvGrpSpPr>
            <p:cNvPr id="147" name="Group 13"/>
            <p:cNvGrpSpPr/>
            <p:nvPr/>
          </p:nvGrpSpPr>
          <p:grpSpPr>
            <a:xfrm>
              <a:off x="6993231" y="3943997"/>
              <a:ext cx="486920" cy="424672"/>
              <a:chOff x="4233863" y="2697163"/>
              <a:chExt cx="1117600" cy="974725"/>
            </a:xfrm>
            <a:solidFill>
              <a:schemeClr val="bg1"/>
            </a:solidFill>
          </p:grpSpPr>
          <p:sp>
            <p:nvSpPr>
              <p:cNvPr id="148" name="Freeform: Shape 16"/>
              <p:cNvSpPr/>
              <p:nvPr>
                <p:custDataLst>
                  <p:tags r:id="rId48"/>
                </p:custDataLst>
              </p:nvPr>
            </p:nvSpPr>
            <p:spPr bwMode="auto">
              <a:xfrm>
                <a:off x="4233863" y="2697163"/>
                <a:ext cx="1117600" cy="974725"/>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grpFill/>
              <a:ln>
                <a:noFill/>
              </a:ln>
            </p:spPr>
            <p:txBody>
              <a:bodyPr anchor="ctr"/>
              <a:p>
                <a:pPr algn="ctr"/>
              </a:p>
            </p:txBody>
          </p:sp>
          <p:sp>
            <p:nvSpPr>
              <p:cNvPr id="149" name="Freeform: Shape 17"/>
              <p:cNvSpPr/>
              <p:nvPr>
                <p:custDataLst>
                  <p:tags r:id="rId49"/>
                </p:custDataLst>
              </p:nvPr>
            </p:nvSpPr>
            <p:spPr bwMode="auto">
              <a:xfrm>
                <a:off x="4365625" y="2835275"/>
                <a:ext cx="854075" cy="628650"/>
              </a:xfrm>
              <a:custGeom>
                <a:avLst/>
                <a:gdLst>
                  <a:gd name="T0" fmla="*/ 185 w 227"/>
                  <a:gd name="T1" fmla="*/ 0 h 167"/>
                  <a:gd name="T2" fmla="*/ 42 w 227"/>
                  <a:gd name="T3" fmla="*/ 0 h 167"/>
                  <a:gd name="T4" fmla="*/ 33 w 227"/>
                  <a:gd name="T5" fmla="*/ 7 h 167"/>
                  <a:gd name="T6" fmla="*/ 1 w 227"/>
                  <a:gd name="T7" fmla="*/ 118 h 167"/>
                  <a:gd name="T8" fmla="*/ 3 w 227"/>
                  <a:gd name="T9" fmla="*/ 126 h 167"/>
                  <a:gd name="T10" fmla="*/ 10 w 227"/>
                  <a:gd name="T11" fmla="*/ 130 h 167"/>
                  <a:gd name="T12" fmla="*/ 37 w 227"/>
                  <a:gd name="T13" fmla="*/ 130 h 167"/>
                  <a:gd name="T14" fmla="*/ 47 w 227"/>
                  <a:gd name="T15" fmla="*/ 130 h 167"/>
                  <a:gd name="T16" fmla="*/ 52 w 227"/>
                  <a:gd name="T17" fmla="*/ 130 h 167"/>
                  <a:gd name="T18" fmla="*/ 66 w 227"/>
                  <a:gd name="T19" fmla="*/ 156 h 167"/>
                  <a:gd name="T20" fmla="*/ 82 w 227"/>
                  <a:gd name="T21" fmla="*/ 167 h 167"/>
                  <a:gd name="T22" fmla="*/ 145 w 227"/>
                  <a:gd name="T23" fmla="*/ 167 h 167"/>
                  <a:gd name="T24" fmla="*/ 161 w 227"/>
                  <a:gd name="T25" fmla="*/ 156 h 167"/>
                  <a:gd name="T26" fmla="*/ 175 w 227"/>
                  <a:gd name="T27" fmla="*/ 130 h 167"/>
                  <a:gd name="T28" fmla="*/ 180 w 227"/>
                  <a:gd name="T29" fmla="*/ 130 h 167"/>
                  <a:gd name="T30" fmla="*/ 190 w 227"/>
                  <a:gd name="T31" fmla="*/ 130 h 167"/>
                  <a:gd name="T32" fmla="*/ 217 w 227"/>
                  <a:gd name="T33" fmla="*/ 130 h 167"/>
                  <a:gd name="T34" fmla="*/ 224 w 227"/>
                  <a:gd name="T35" fmla="*/ 126 h 167"/>
                  <a:gd name="T36" fmla="*/ 226 w 227"/>
                  <a:gd name="T37" fmla="*/ 118 h 167"/>
                  <a:gd name="T38" fmla="*/ 194 w 227"/>
                  <a:gd name="T39" fmla="*/ 7 h 167"/>
                  <a:gd name="T40" fmla="*/ 185 w 227"/>
                  <a:gd name="T41" fmla="*/ 0 h 167"/>
                  <a:gd name="T42" fmla="*/ 190 w 227"/>
                  <a:gd name="T43" fmla="*/ 111 h 167"/>
                  <a:gd name="T44" fmla="*/ 175 w 227"/>
                  <a:gd name="T45" fmla="*/ 111 h 167"/>
                  <a:gd name="T46" fmla="*/ 158 w 227"/>
                  <a:gd name="T47" fmla="*/ 121 h 167"/>
                  <a:gd name="T48" fmla="*/ 145 w 227"/>
                  <a:gd name="T49" fmla="*/ 148 h 167"/>
                  <a:gd name="T50" fmla="*/ 82 w 227"/>
                  <a:gd name="T51" fmla="*/ 148 h 167"/>
                  <a:gd name="T52" fmla="*/ 69 w 227"/>
                  <a:gd name="T53" fmla="*/ 121 h 167"/>
                  <a:gd name="T54" fmla="*/ 52 w 227"/>
                  <a:gd name="T55" fmla="*/ 111 h 167"/>
                  <a:gd name="T56" fmla="*/ 37 w 227"/>
                  <a:gd name="T57" fmla="*/ 111 h 167"/>
                  <a:gd name="T58" fmla="*/ 15 w 227"/>
                  <a:gd name="T59" fmla="*/ 111 h 167"/>
                  <a:gd name="T60" fmla="*/ 42 w 227"/>
                  <a:gd name="T61" fmla="*/ 9 h 167"/>
                  <a:gd name="T62" fmla="*/ 185 w 227"/>
                  <a:gd name="T63" fmla="*/ 9 h 167"/>
                  <a:gd name="T64" fmla="*/ 212 w 227"/>
                  <a:gd name="T65" fmla="*/ 111 h 167"/>
                  <a:gd name="T66" fmla="*/ 190 w 227"/>
                  <a:gd name="T67"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7" h="167">
                    <a:moveTo>
                      <a:pt x="185" y="0"/>
                    </a:moveTo>
                    <a:cubicBezTo>
                      <a:pt x="42" y="0"/>
                      <a:pt x="42" y="0"/>
                      <a:pt x="42" y="0"/>
                    </a:cubicBezTo>
                    <a:cubicBezTo>
                      <a:pt x="38" y="0"/>
                      <a:pt x="34" y="3"/>
                      <a:pt x="33" y="7"/>
                    </a:cubicBezTo>
                    <a:cubicBezTo>
                      <a:pt x="1" y="118"/>
                      <a:pt x="1" y="118"/>
                      <a:pt x="1" y="118"/>
                    </a:cubicBezTo>
                    <a:cubicBezTo>
                      <a:pt x="0" y="121"/>
                      <a:pt x="1" y="124"/>
                      <a:pt x="3" y="126"/>
                    </a:cubicBezTo>
                    <a:cubicBezTo>
                      <a:pt x="4" y="128"/>
                      <a:pt x="7" y="130"/>
                      <a:pt x="10" y="130"/>
                    </a:cubicBezTo>
                    <a:cubicBezTo>
                      <a:pt x="37" y="130"/>
                      <a:pt x="37" y="130"/>
                      <a:pt x="37" y="130"/>
                    </a:cubicBezTo>
                    <a:cubicBezTo>
                      <a:pt x="47" y="130"/>
                      <a:pt x="47" y="130"/>
                      <a:pt x="47" y="130"/>
                    </a:cubicBezTo>
                    <a:cubicBezTo>
                      <a:pt x="52" y="130"/>
                      <a:pt x="52" y="130"/>
                      <a:pt x="52" y="130"/>
                    </a:cubicBezTo>
                    <a:cubicBezTo>
                      <a:pt x="66" y="156"/>
                      <a:pt x="66" y="156"/>
                      <a:pt x="66" y="156"/>
                    </a:cubicBezTo>
                    <a:cubicBezTo>
                      <a:pt x="69" y="163"/>
                      <a:pt x="75" y="167"/>
                      <a:pt x="82" y="167"/>
                    </a:cubicBezTo>
                    <a:cubicBezTo>
                      <a:pt x="145" y="167"/>
                      <a:pt x="145" y="167"/>
                      <a:pt x="145" y="167"/>
                    </a:cubicBezTo>
                    <a:cubicBezTo>
                      <a:pt x="152" y="167"/>
                      <a:pt x="158" y="163"/>
                      <a:pt x="161" y="156"/>
                    </a:cubicBezTo>
                    <a:cubicBezTo>
                      <a:pt x="175" y="130"/>
                      <a:pt x="175" y="130"/>
                      <a:pt x="175" y="130"/>
                    </a:cubicBezTo>
                    <a:cubicBezTo>
                      <a:pt x="180" y="130"/>
                      <a:pt x="180" y="130"/>
                      <a:pt x="180" y="130"/>
                    </a:cubicBezTo>
                    <a:cubicBezTo>
                      <a:pt x="190" y="130"/>
                      <a:pt x="190" y="130"/>
                      <a:pt x="190" y="130"/>
                    </a:cubicBezTo>
                    <a:cubicBezTo>
                      <a:pt x="217" y="130"/>
                      <a:pt x="217" y="130"/>
                      <a:pt x="217" y="130"/>
                    </a:cubicBezTo>
                    <a:cubicBezTo>
                      <a:pt x="220" y="130"/>
                      <a:pt x="223" y="128"/>
                      <a:pt x="224" y="126"/>
                    </a:cubicBezTo>
                    <a:cubicBezTo>
                      <a:pt x="226" y="124"/>
                      <a:pt x="227" y="121"/>
                      <a:pt x="226" y="118"/>
                    </a:cubicBezTo>
                    <a:cubicBezTo>
                      <a:pt x="194" y="7"/>
                      <a:pt x="194" y="7"/>
                      <a:pt x="194" y="7"/>
                    </a:cubicBezTo>
                    <a:cubicBezTo>
                      <a:pt x="193" y="3"/>
                      <a:pt x="189" y="0"/>
                      <a:pt x="185" y="0"/>
                    </a:cubicBezTo>
                    <a:close/>
                    <a:moveTo>
                      <a:pt x="190" y="111"/>
                    </a:moveTo>
                    <a:cubicBezTo>
                      <a:pt x="175" y="111"/>
                      <a:pt x="175" y="111"/>
                      <a:pt x="175" y="111"/>
                    </a:cubicBezTo>
                    <a:cubicBezTo>
                      <a:pt x="168" y="111"/>
                      <a:pt x="161" y="115"/>
                      <a:pt x="158" y="121"/>
                    </a:cubicBezTo>
                    <a:cubicBezTo>
                      <a:pt x="145" y="148"/>
                      <a:pt x="145" y="148"/>
                      <a:pt x="145" y="148"/>
                    </a:cubicBezTo>
                    <a:cubicBezTo>
                      <a:pt x="82" y="148"/>
                      <a:pt x="82" y="148"/>
                      <a:pt x="82" y="148"/>
                    </a:cubicBezTo>
                    <a:cubicBezTo>
                      <a:pt x="69" y="121"/>
                      <a:pt x="69" y="121"/>
                      <a:pt x="69" y="121"/>
                    </a:cubicBezTo>
                    <a:cubicBezTo>
                      <a:pt x="66" y="115"/>
                      <a:pt x="59" y="111"/>
                      <a:pt x="52" y="111"/>
                    </a:cubicBezTo>
                    <a:cubicBezTo>
                      <a:pt x="37" y="111"/>
                      <a:pt x="37" y="111"/>
                      <a:pt x="37" y="111"/>
                    </a:cubicBezTo>
                    <a:cubicBezTo>
                      <a:pt x="15" y="111"/>
                      <a:pt x="15" y="111"/>
                      <a:pt x="15" y="111"/>
                    </a:cubicBezTo>
                    <a:cubicBezTo>
                      <a:pt x="42" y="9"/>
                      <a:pt x="42" y="9"/>
                      <a:pt x="42" y="9"/>
                    </a:cubicBezTo>
                    <a:cubicBezTo>
                      <a:pt x="185" y="9"/>
                      <a:pt x="185" y="9"/>
                      <a:pt x="185" y="9"/>
                    </a:cubicBezTo>
                    <a:cubicBezTo>
                      <a:pt x="212" y="111"/>
                      <a:pt x="212" y="111"/>
                      <a:pt x="212" y="111"/>
                    </a:cubicBezTo>
                    <a:lnTo>
                      <a:pt x="190" y="111"/>
                    </a:lnTo>
                    <a:close/>
                  </a:path>
                </a:pathLst>
              </a:custGeom>
              <a:grpFill/>
              <a:ln>
                <a:noFill/>
              </a:ln>
            </p:spPr>
            <p:txBody>
              <a:bodyPr anchor="ctr"/>
              <a:p>
                <a:pPr algn="ctr"/>
              </a:p>
            </p:txBody>
          </p:sp>
        </p:grpSp>
        <p:sp>
          <p:nvSpPr>
            <p:cNvPr id="150" name="Freeform: Shape 14"/>
            <p:cNvSpPr/>
            <p:nvPr>
              <p:custDataLst>
                <p:tags r:id="rId50"/>
              </p:custDataLst>
            </p:nvPr>
          </p:nvSpPr>
          <p:spPr bwMode="auto">
            <a:xfrm>
              <a:off x="8024168" y="2472432"/>
              <a:ext cx="485537" cy="363807"/>
            </a:xfrm>
            <a:custGeom>
              <a:avLst/>
              <a:gdLst>
                <a:gd name="T0" fmla="*/ 244 w 296"/>
                <a:gd name="T1" fmla="*/ 5 h 222"/>
                <a:gd name="T2" fmla="*/ 65 w 296"/>
                <a:gd name="T3" fmla="*/ 0 h 222"/>
                <a:gd name="T4" fmla="*/ 5 w 296"/>
                <a:gd name="T5" fmla="*/ 52 h 222"/>
                <a:gd name="T6" fmla="*/ 4 w 296"/>
                <a:gd name="T7" fmla="*/ 78 h 222"/>
                <a:gd name="T8" fmla="*/ 148 w 296"/>
                <a:gd name="T9" fmla="*/ 222 h 222"/>
                <a:gd name="T10" fmla="*/ 291 w 296"/>
                <a:gd name="T11" fmla="*/ 78 h 222"/>
                <a:gd name="T12" fmla="*/ 291 w 296"/>
                <a:gd name="T13" fmla="*/ 52 h 222"/>
                <a:gd name="T14" fmla="*/ 127 w 296"/>
                <a:gd name="T15" fmla="*/ 65 h 222"/>
                <a:gd name="T16" fmla="*/ 168 w 296"/>
                <a:gd name="T17" fmla="*/ 65 h 222"/>
                <a:gd name="T18" fmla="*/ 180 w 296"/>
                <a:gd name="T19" fmla="*/ 20 h 222"/>
                <a:gd name="T20" fmla="*/ 176 w 296"/>
                <a:gd name="T21" fmla="*/ 59 h 222"/>
                <a:gd name="T22" fmla="*/ 120 w 296"/>
                <a:gd name="T23" fmla="*/ 59 h 222"/>
                <a:gd name="T24" fmla="*/ 115 w 296"/>
                <a:gd name="T25" fmla="*/ 20 h 222"/>
                <a:gd name="T26" fmla="*/ 120 w 296"/>
                <a:gd name="T27" fmla="*/ 59 h 222"/>
                <a:gd name="T28" fmla="*/ 148 w 296"/>
                <a:gd name="T29" fmla="*/ 189 h 222"/>
                <a:gd name="T30" fmla="*/ 171 w 296"/>
                <a:gd name="T31" fmla="*/ 74 h 222"/>
                <a:gd name="T32" fmla="*/ 226 w 296"/>
                <a:gd name="T33" fmla="*/ 74 h 222"/>
                <a:gd name="T34" fmla="*/ 180 w 296"/>
                <a:gd name="T35" fmla="*/ 74 h 222"/>
                <a:gd name="T36" fmla="*/ 206 w 296"/>
                <a:gd name="T37" fmla="*/ 46 h 222"/>
                <a:gd name="T38" fmla="*/ 183 w 296"/>
                <a:gd name="T39" fmla="*/ 65 h 222"/>
                <a:gd name="T40" fmla="*/ 224 w 296"/>
                <a:gd name="T41" fmla="*/ 18 h 222"/>
                <a:gd name="T42" fmla="*/ 191 w 296"/>
                <a:gd name="T43" fmla="*/ 18 h 222"/>
                <a:gd name="T44" fmla="*/ 127 w 296"/>
                <a:gd name="T45" fmla="*/ 18 h 222"/>
                <a:gd name="T46" fmla="*/ 148 w 296"/>
                <a:gd name="T47" fmla="*/ 35 h 222"/>
                <a:gd name="T48" fmla="*/ 72 w 296"/>
                <a:gd name="T49" fmla="*/ 18 h 222"/>
                <a:gd name="T50" fmla="*/ 90 w 296"/>
                <a:gd name="T51" fmla="*/ 33 h 222"/>
                <a:gd name="T52" fmla="*/ 113 w 296"/>
                <a:gd name="T53" fmla="*/ 65 h 222"/>
                <a:gd name="T54" fmla="*/ 90 w 296"/>
                <a:gd name="T55" fmla="*/ 46 h 222"/>
                <a:gd name="T56" fmla="*/ 138 w 296"/>
                <a:gd name="T57" fmla="*/ 187 h 222"/>
                <a:gd name="T58" fmla="*/ 115 w 296"/>
                <a:gd name="T59" fmla="*/ 74 h 222"/>
                <a:gd name="T60" fmla="*/ 26 w 296"/>
                <a:gd name="T61" fmla="*/ 74 h 222"/>
                <a:gd name="T62" fmla="*/ 117 w 296"/>
                <a:gd name="T63" fmla="*/ 171 h 222"/>
                <a:gd name="T64" fmla="*/ 269 w 296"/>
                <a:gd name="T65" fmla="*/ 74 h 222"/>
                <a:gd name="T66" fmla="*/ 237 w 296"/>
                <a:gd name="T67" fmla="*/ 74 h 222"/>
                <a:gd name="T68" fmla="*/ 213 w 296"/>
                <a:gd name="T69" fmla="*/ 40 h 222"/>
                <a:gd name="T70" fmla="*/ 277 w 296"/>
                <a:gd name="T71" fmla="*/ 65 h 222"/>
                <a:gd name="T72" fmla="*/ 62 w 296"/>
                <a:gd name="T73" fmla="*/ 22 h 222"/>
                <a:gd name="T74" fmla="*/ 58 w 296"/>
                <a:gd name="T75" fmla="*/ 65 h 222"/>
                <a:gd name="T76" fmla="*/ 62 w 296"/>
                <a:gd name="T77"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22">
                  <a:moveTo>
                    <a:pt x="291" y="52"/>
                  </a:moveTo>
                  <a:cubicBezTo>
                    <a:pt x="244" y="5"/>
                    <a:pt x="244" y="5"/>
                    <a:pt x="244" y="5"/>
                  </a:cubicBezTo>
                  <a:cubicBezTo>
                    <a:pt x="240" y="2"/>
                    <a:pt x="235" y="0"/>
                    <a:pt x="230" y="0"/>
                  </a:cubicBezTo>
                  <a:cubicBezTo>
                    <a:pt x="65" y="0"/>
                    <a:pt x="65" y="0"/>
                    <a:pt x="65" y="0"/>
                  </a:cubicBezTo>
                  <a:cubicBezTo>
                    <a:pt x="60" y="0"/>
                    <a:pt x="56" y="2"/>
                    <a:pt x="52" y="5"/>
                  </a:cubicBezTo>
                  <a:cubicBezTo>
                    <a:pt x="5" y="52"/>
                    <a:pt x="5" y="52"/>
                    <a:pt x="5" y="52"/>
                  </a:cubicBezTo>
                  <a:cubicBezTo>
                    <a:pt x="2" y="56"/>
                    <a:pt x="0" y="61"/>
                    <a:pt x="0" y="65"/>
                  </a:cubicBezTo>
                  <a:cubicBezTo>
                    <a:pt x="0" y="70"/>
                    <a:pt x="1" y="74"/>
                    <a:pt x="4" y="78"/>
                  </a:cubicBezTo>
                  <a:cubicBezTo>
                    <a:pt x="134" y="216"/>
                    <a:pt x="134" y="216"/>
                    <a:pt x="134" y="216"/>
                  </a:cubicBezTo>
                  <a:cubicBezTo>
                    <a:pt x="138" y="220"/>
                    <a:pt x="143" y="222"/>
                    <a:pt x="148" y="222"/>
                  </a:cubicBezTo>
                  <a:cubicBezTo>
                    <a:pt x="153" y="222"/>
                    <a:pt x="158" y="220"/>
                    <a:pt x="162" y="216"/>
                  </a:cubicBezTo>
                  <a:cubicBezTo>
                    <a:pt x="291" y="78"/>
                    <a:pt x="291" y="78"/>
                    <a:pt x="291" y="78"/>
                  </a:cubicBezTo>
                  <a:cubicBezTo>
                    <a:pt x="294" y="74"/>
                    <a:pt x="296" y="70"/>
                    <a:pt x="296" y="65"/>
                  </a:cubicBezTo>
                  <a:cubicBezTo>
                    <a:pt x="296" y="60"/>
                    <a:pt x="294" y="56"/>
                    <a:pt x="291" y="52"/>
                  </a:cubicBezTo>
                  <a:close/>
                  <a:moveTo>
                    <a:pt x="168" y="65"/>
                  </a:moveTo>
                  <a:cubicBezTo>
                    <a:pt x="127" y="65"/>
                    <a:pt x="127" y="65"/>
                    <a:pt x="127" y="65"/>
                  </a:cubicBezTo>
                  <a:cubicBezTo>
                    <a:pt x="148" y="47"/>
                    <a:pt x="148" y="47"/>
                    <a:pt x="148" y="47"/>
                  </a:cubicBezTo>
                  <a:lnTo>
                    <a:pt x="168" y="65"/>
                  </a:lnTo>
                  <a:close/>
                  <a:moveTo>
                    <a:pt x="155" y="41"/>
                  </a:moveTo>
                  <a:cubicBezTo>
                    <a:pt x="180" y="20"/>
                    <a:pt x="180" y="20"/>
                    <a:pt x="180" y="20"/>
                  </a:cubicBezTo>
                  <a:cubicBezTo>
                    <a:pt x="199" y="39"/>
                    <a:pt x="199" y="39"/>
                    <a:pt x="199" y="39"/>
                  </a:cubicBezTo>
                  <a:cubicBezTo>
                    <a:pt x="176" y="59"/>
                    <a:pt x="176" y="59"/>
                    <a:pt x="176" y="59"/>
                  </a:cubicBezTo>
                  <a:lnTo>
                    <a:pt x="155" y="41"/>
                  </a:lnTo>
                  <a:close/>
                  <a:moveTo>
                    <a:pt x="120" y="59"/>
                  </a:moveTo>
                  <a:cubicBezTo>
                    <a:pt x="97" y="39"/>
                    <a:pt x="97" y="39"/>
                    <a:pt x="97" y="39"/>
                  </a:cubicBezTo>
                  <a:cubicBezTo>
                    <a:pt x="115" y="20"/>
                    <a:pt x="115" y="20"/>
                    <a:pt x="115" y="20"/>
                  </a:cubicBezTo>
                  <a:cubicBezTo>
                    <a:pt x="141" y="41"/>
                    <a:pt x="141" y="41"/>
                    <a:pt x="141" y="41"/>
                  </a:cubicBezTo>
                  <a:lnTo>
                    <a:pt x="120" y="59"/>
                  </a:lnTo>
                  <a:close/>
                  <a:moveTo>
                    <a:pt x="171" y="74"/>
                  </a:moveTo>
                  <a:cubicBezTo>
                    <a:pt x="148" y="189"/>
                    <a:pt x="148" y="189"/>
                    <a:pt x="148" y="189"/>
                  </a:cubicBezTo>
                  <a:cubicBezTo>
                    <a:pt x="125" y="74"/>
                    <a:pt x="125" y="74"/>
                    <a:pt x="125" y="74"/>
                  </a:cubicBezTo>
                  <a:lnTo>
                    <a:pt x="171" y="74"/>
                  </a:lnTo>
                  <a:close/>
                  <a:moveTo>
                    <a:pt x="180" y="74"/>
                  </a:moveTo>
                  <a:cubicBezTo>
                    <a:pt x="226" y="74"/>
                    <a:pt x="226" y="74"/>
                    <a:pt x="226" y="74"/>
                  </a:cubicBezTo>
                  <a:cubicBezTo>
                    <a:pt x="158" y="187"/>
                    <a:pt x="158" y="187"/>
                    <a:pt x="158" y="187"/>
                  </a:cubicBezTo>
                  <a:lnTo>
                    <a:pt x="180" y="74"/>
                  </a:lnTo>
                  <a:close/>
                  <a:moveTo>
                    <a:pt x="183" y="65"/>
                  </a:moveTo>
                  <a:cubicBezTo>
                    <a:pt x="206" y="46"/>
                    <a:pt x="206" y="46"/>
                    <a:pt x="206" y="46"/>
                  </a:cubicBezTo>
                  <a:cubicBezTo>
                    <a:pt x="225" y="65"/>
                    <a:pt x="225" y="65"/>
                    <a:pt x="225" y="65"/>
                  </a:cubicBezTo>
                  <a:lnTo>
                    <a:pt x="183" y="65"/>
                  </a:lnTo>
                  <a:close/>
                  <a:moveTo>
                    <a:pt x="191" y="18"/>
                  </a:moveTo>
                  <a:cubicBezTo>
                    <a:pt x="224" y="18"/>
                    <a:pt x="224" y="18"/>
                    <a:pt x="224" y="18"/>
                  </a:cubicBezTo>
                  <a:cubicBezTo>
                    <a:pt x="206" y="33"/>
                    <a:pt x="206" y="33"/>
                    <a:pt x="206" y="33"/>
                  </a:cubicBezTo>
                  <a:lnTo>
                    <a:pt x="191" y="18"/>
                  </a:lnTo>
                  <a:close/>
                  <a:moveTo>
                    <a:pt x="148" y="35"/>
                  </a:moveTo>
                  <a:cubicBezTo>
                    <a:pt x="127" y="18"/>
                    <a:pt x="127" y="18"/>
                    <a:pt x="127" y="18"/>
                  </a:cubicBezTo>
                  <a:cubicBezTo>
                    <a:pt x="168" y="18"/>
                    <a:pt x="168" y="18"/>
                    <a:pt x="168" y="18"/>
                  </a:cubicBezTo>
                  <a:lnTo>
                    <a:pt x="148" y="35"/>
                  </a:lnTo>
                  <a:close/>
                  <a:moveTo>
                    <a:pt x="90" y="33"/>
                  </a:moveTo>
                  <a:cubicBezTo>
                    <a:pt x="72" y="18"/>
                    <a:pt x="72" y="18"/>
                    <a:pt x="72" y="18"/>
                  </a:cubicBezTo>
                  <a:cubicBezTo>
                    <a:pt x="104" y="18"/>
                    <a:pt x="104" y="18"/>
                    <a:pt x="104" y="18"/>
                  </a:cubicBezTo>
                  <a:lnTo>
                    <a:pt x="90" y="33"/>
                  </a:lnTo>
                  <a:close/>
                  <a:moveTo>
                    <a:pt x="90" y="46"/>
                  </a:moveTo>
                  <a:cubicBezTo>
                    <a:pt x="113" y="65"/>
                    <a:pt x="113" y="65"/>
                    <a:pt x="113" y="65"/>
                  </a:cubicBezTo>
                  <a:cubicBezTo>
                    <a:pt x="71" y="65"/>
                    <a:pt x="71" y="65"/>
                    <a:pt x="71" y="65"/>
                  </a:cubicBezTo>
                  <a:lnTo>
                    <a:pt x="90" y="46"/>
                  </a:lnTo>
                  <a:close/>
                  <a:moveTo>
                    <a:pt x="115" y="74"/>
                  </a:moveTo>
                  <a:cubicBezTo>
                    <a:pt x="138" y="187"/>
                    <a:pt x="138" y="187"/>
                    <a:pt x="138" y="187"/>
                  </a:cubicBezTo>
                  <a:cubicBezTo>
                    <a:pt x="70" y="74"/>
                    <a:pt x="70" y="74"/>
                    <a:pt x="70" y="74"/>
                  </a:cubicBezTo>
                  <a:lnTo>
                    <a:pt x="115" y="74"/>
                  </a:lnTo>
                  <a:close/>
                  <a:moveTo>
                    <a:pt x="117" y="171"/>
                  </a:moveTo>
                  <a:cubicBezTo>
                    <a:pt x="26" y="74"/>
                    <a:pt x="26" y="74"/>
                    <a:pt x="26" y="74"/>
                  </a:cubicBezTo>
                  <a:cubicBezTo>
                    <a:pt x="59" y="74"/>
                    <a:pt x="59" y="74"/>
                    <a:pt x="59" y="74"/>
                  </a:cubicBezTo>
                  <a:lnTo>
                    <a:pt x="117" y="171"/>
                  </a:lnTo>
                  <a:close/>
                  <a:moveTo>
                    <a:pt x="237" y="74"/>
                  </a:moveTo>
                  <a:cubicBezTo>
                    <a:pt x="269" y="74"/>
                    <a:pt x="269" y="74"/>
                    <a:pt x="269" y="74"/>
                  </a:cubicBezTo>
                  <a:cubicBezTo>
                    <a:pt x="178" y="171"/>
                    <a:pt x="178" y="171"/>
                    <a:pt x="178" y="171"/>
                  </a:cubicBezTo>
                  <a:lnTo>
                    <a:pt x="237" y="74"/>
                  </a:lnTo>
                  <a:close/>
                  <a:moveTo>
                    <a:pt x="238" y="65"/>
                  </a:moveTo>
                  <a:cubicBezTo>
                    <a:pt x="213" y="40"/>
                    <a:pt x="213" y="40"/>
                    <a:pt x="213" y="40"/>
                  </a:cubicBezTo>
                  <a:cubicBezTo>
                    <a:pt x="234" y="22"/>
                    <a:pt x="234" y="22"/>
                    <a:pt x="234" y="22"/>
                  </a:cubicBezTo>
                  <a:cubicBezTo>
                    <a:pt x="277" y="65"/>
                    <a:pt x="277" y="65"/>
                    <a:pt x="277" y="65"/>
                  </a:cubicBezTo>
                  <a:lnTo>
                    <a:pt x="238" y="65"/>
                  </a:lnTo>
                  <a:close/>
                  <a:moveTo>
                    <a:pt x="62" y="22"/>
                  </a:moveTo>
                  <a:cubicBezTo>
                    <a:pt x="83" y="40"/>
                    <a:pt x="83" y="40"/>
                    <a:pt x="83" y="40"/>
                  </a:cubicBezTo>
                  <a:cubicBezTo>
                    <a:pt x="58" y="65"/>
                    <a:pt x="58" y="65"/>
                    <a:pt x="58" y="65"/>
                  </a:cubicBezTo>
                  <a:cubicBezTo>
                    <a:pt x="18" y="65"/>
                    <a:pt x="18" y="65"/>
                    <a:pt x="18" y="65"/>
                  </a:cubicBezTo>
                  <a:lnTo>
                    <a:pt x="62" y="22"/>
                  </a:lnTo>
                  <a:close/>
                </a:path>
              </a:pathLst>
            </a:custGeom>
            <a:solidFill>
              <a:schemeClr val="bg1"/>
            </a:solidFill>
            <a:ln>
              <a:noFill/>
            </a:ln>
          </p:spPr>
          <p:txBody>
            <a:bodyPr anchor="ctr"/>
            <a:p>
              <a:pPr algn="ct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42"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1000"/>
                                        <p:tgtEl>
                                          <p:spTgt spid="94"/>
                                        </p:tgtEl>
                                      </p:cBhvr>
                                    </p:animEffect>
                                    <p:anim calcmode="lin" valueType="num">
                                      <p:cBhvr>
                                        <p:cTn id="25" dur="1000" fill="hold"/>
                                        <p:tgtEl>
                                          <p:spTgt spid="94"/>
                                        </p:tgtEl>
                                        <p:attrNameLst>
                                          <p:attrName>ppt_x</p:attrName>
                                        </p:attrNameLst>
                                      </p:cBhvr>
                                      <p:tavLst>
                                        <p:tav tm="0">
                                          <p:val>
                                            <p:strVal val="#ppt_x"/>
                                          </p:val>
                                        </p:tav>
                                        <p:tav tm="100000">
                                          <p:val>
                                            <p:strVal val="#ppt_x"/>
                                          </p:val>
                                        </p:tav>
                                      </p:tavLst>
                                    </p:anim>
                                    <p:anim calcmode="lin" valueType="num">
                                      <p:cBhvr>
                                        <p:cTn id="26" dur="1000" fill="hold"/>
                                        <p:tgtEl>
                                          <p:spTgt spid="94"/>
                                        </p:tgtEl>
                                        <p:attrNameLst>
                                          <p:attrName>ppt_y</p:attrName>
                                        </p:attrNameLst>
                                      </p:cBhvr>
                                      <p:tavLst>
                                        <p:tav tm="0">
                                          <p:val>
                                            <p:strVal val="#ppt_y+.1"/>
                                          </p:val>
                                        </p:tav>
                                        <p:tav tm="100000">
                                          <p:val>
                                            <p:strVal val="#ppt_y"/>
                                          </p:val>
                                        </p:tav>
                                      </p:tavLst>
                                    </p:anim>
                                  </p:childTnLst>
                                </p:cTn>
                              </p:par>
                            </p:childTnLst>
                          </p:cTn>
                        </p:par>
                        <p:par>
                          <p:cTn id="27" fill="hold">
                            <p:stCondLst>
                              <p:cond delay="2700"/>
                            </p:stCondLst>
                            <p:childTnLst>
                              <p:par>
                                <p:cTn id="28" presetID="1" presetClass="entr" presetSubtype="0" fill="hold" grpId="0" nodeType="afterEffect">
                                  <p:stCondLst>
                                    <p:cond delay="250"/>
                                  </p:stCondLst>
                                  <p:childTnLst>
                                    <p:set>
                                      <p:cBhvr>
                                        <p:cTn id="29" dur="1" fill="hold">
                                          <p:stCondLst>
                                            <p:cond delay="0"/>
                                          </p:stCondLst>
                                        </p:cTn>
                                        <p:tgtEl>
                                          <p:spTgt spid="27"/>
                                        </p:tgtEl>
                                        <p:attrNameLst>
                                          <p:attrName>style.visibility</p:attrName>
                                        </p:attrNameLst>
                                      </p:cBhvr>
                                      <p:to>
                                        <p:strVal val="visible"/>
                                      </p:to>
                                    </p:set>
                                  </p:childTnLst>
                                </p:cTn>
                              </p:par>
                            </p:childTnLst>
                          </p:cTn>
                        </p:par>
                        <p:par>
                          <p:cTn id="30" fill="hold">
                            <p:stCondLst>
                              <p:cond delay="2950"/>
                            </p:stCondLst>
                            <p:childTnLst>
                              <p:par>
                                <p:cTn id="31" presetID="1" presetClass="entr" presetSubtype="0" fill="hold" grpId="0" nodeType="afterEffect">
                                  <p:stCondLst>
                                    <p:cond delay="250"/>
                                  </p:stCondLst>
                                  <p:childTnLst>
                                    <p:set>
                                      <p:cBhvr>
                                        <p:cTn id="32" dur="1" fill="hold">
                                          <p:stCondLst>
                                            <p:cond delay="0"/>
                                          </p:stCondLst>
                                        </p:cTn>
                                        <p:tgtEl>
                                          <p:spTgt spid="4"/>
                                        </p:tgtEl>
                                        <p:attrNameLst>
                                          <p:attrName>style.visibility</p:attrName>
                                        </p:attrNameLst>
                                      </p:cBhvr>
                                      <p:to>
                                        <p:strVal val="visible"/>
                                      </p:to>
                                    </p:set>
                                  </p:childTnLst>
                                </p:cTn>
                              </p:par>
                            </p:childTnLst>
                          </p:cTn>
                        </p:par>
                        <p:par>
                          <p:cTn id="33" fill="hold">
                            <p:stCondLst>
                              <p:cond delay="3200"/>
                            </p:stCondLst>
                            <p:childTnLst>
                              <p:par>
                                <p:cTn id="34" presetID="1" presetClass="entr" presetSubtype="0" fill="hold" grpId="0" nodeType="afterEffect">
                                  <p:stCondLst>
                                    <p:cond delay="250"/>
                                  </p:stCondLst>
                                  <p:childTnLst>
                                    <p:set>
                                      <p:cBhvr>
                                        <p:cTn id="35" dur="1" fill="hold">
                                          <p:stCondLst>
                                            <p:cond delay="0"/>
                                          </p:stCondLst>
                                        </p:cTn>
                                        <p:tgtEl>
                                          <p:spTgt spid="2"/>
                                        </p:tgtEl>
                                        <p:attrNameLst>
                                          <p:attrName>style.visibility</p:attrName>
                                        </p:attrNameLst>
                                      </p:cBhvr>
                                      <p:to>
                                        <p:strVal val="visible"/>
                                      </p:to>
                                    </p:set>
                                  </p:childTnLst>
                                </p:cTn>
                              </p:par>
                            </p:childTnLst>
                          </p:cTn>
                        </p:par>
                        <p:par>
                          <p:cTn id="36" fill="hold">
                            <p:stCondLst>
                              <p:cond delay="3450"/>
                            </p:stCondLst>
                            <p:childTnLst>
                              <p:par>
                                <p:cTn id="37" presetID="1" presetClass="entr" presetSubtype="0" fill="hold" grpId="0" nodeType="afterEffect">
                                  <p:stCondLst>
                                    <p:cond delay="250"/>
                                  </p:stCondLst>
                                  <p:childTnLst>
                                    <p:set>
                                      <p:cBhvr>
                                        <p:cTn id="38" dur="1" fill="hold">
                                          <p:stCondLst>
                                            <p:cond delay="0"/>
                                          </p:stCondLst>
                                        </p:cTn>
                                        <p:tgtEl>
                                          <p:spTgt spid="5"/>
                                        </p:tgtEl>
                                        <p:attrNameLst>
                                          <p:attrName>style.visibility</p:attrName>
                                        </p:attrNameLst>
                                      </p:cBhvr>
                                      <p:to>
                                        <p:strVal val="visible"/>
                                      </p:to>
                                    </p:set>
                                  </p:childTnLst>
                                </p:cTn>
                              </p:par>
                            </p:childTnLst>
                          </p:cTn>
                        </p:par>
                        <p:par>
                          <p:cTn id="39" fill="hold">
                            <p:stCondLst>
                              <p:cond delay="3700"/>
                            </p:stCondLst>
                            <p:childTnLst>
                              <p:par>
                                <p:cTn id="40" presetID="1" presetClass="entr" presetSubtype="0" fill="hold" grpId="0" nodeType="afterEffect">
                                  <p:stCondLst>
                                    <p:cond delay="250"/>
                                  </p:stCondLst>
                                  <p:childTnLst>
                                    <p:set>
                                      <p:cBhvr>
                                        <p:cTn id="41" dur="1" fill="hold">
                                          <p:stCondLst>
                                            <p:cond delay="0"/>
                                          </p:stCondLst>
                                        </p:cTn>
                                        <p:tgtEl>
                                          <p:spTgt spid="8"/>
                                        </p:tgtEl>
                                        <p:attrNameLst>
                                          <p:attrName>style.visibility</p:attrName>
                                        </p:attrNameLst>
                                      </p:cBhvr>
                                      <p:to>
                                        <p:strVal val="visible"/>
                                      </p:to>
                                    </p:set>
                                  </p:childTnLst>
                                </p:cTn>
                              </p:par>
                            </p:childTnLst>
                          </p:cTn>
                        </p:par>
                        <p:par>
                          <p:cTn id="42" fill="hold">
                            <p:stCondLst>
                              <p:cond delay="3950"/>
                            </p:stCondLst>
                            <p:childTnLst>
                              <p:par>
                                <p:cTn id="43" presetID="1" presetClass="entr" presetSubtype="0" fill="hold" grpId="0" nodeType="afterEffect">
                                  <p:stCondLst>
                                    <p:cond delay="250"/>
                                  </p:stCondLst>
                                  <p:childTnLst>
                                    <p:set>
                                      <p:cBhvr>
                                        <p:cTn id="44" dur="1" fill="hold">
                                          <p:stCondLst>
                                            <p:cond delay="0"/>
                                          </p:stCondLst>
                                        </p:cTn>
                                        <p:tgtEl>
                                          <p:spTgt spid="30"/>
                                        </p:tgtEl>
                                        <p:attrNameLst>
                                          <p:attrName>style.visibility</p:attrName>
                                        </p:attrNameLst>
                                      </p:cBhvr>
                                      <p:to>
                                        <p:strVal val="visible"/>
                                      </p:to>
                                    </p:set>
                                  </p:childTnLst>
                                </p:cTn>
                              </p:par>
                            </p:childTnLst>
                          </p:cTn>
                        </p:par>
                        <p:par>
                          <p:cTn id="45" fill="hold">
                            <p:stCondLst>
                              <p:cond delay="4200"/>
                            </p:stCondLst>
                            <p:childTnLst>
                              <p:par>
                                <p:cTn id="46" presetID="1" presetClass="entr" presetSubtype="0" fill="hold" grpId="0" nodeType="afterEffect">
                                  <p:stCondLst>
                                    <p:cond delay="250"/>
                                  </p:stCondLst>
                                  <p:childTnLst>
                                    <p:set>
                                      <p:cBhvr>
                                        <p:cTn id="47"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7" grpId="0" bldLvl="0" animBg="1"/>
      <p:bldP spid="27" grpId="1" animBg="1"/>
      <p:bldP spid="4" grpId="0" bldLvl="0" animBg="1"/>
      <p:bldP spid="4" grpId="1" animBg="1"/>
      <p:bldP spid="2" grpId="0" bldLvl="0" animBg="1"/>
      <p:bldP spid="2" grpId="1" animBg="1"/>
      <p:bldP spid="5" grpId="0" bldLvl="0" animBg="1"/>
      <p:bldP spid="5" grpId="1" animBg="1"/>
      <p:bldP spid="8" grpId="0" bldLvl="0" animBg="1"/>
      <p:bldP spid="8" grpId="1" animBg="1"/>
      <p:bldP spid="30" grpId="0" bldLvl="0" animBg="1"/>
      <p:bldP spid="30" grpId="1" animBg="1"/>
      <p:bldP spid="31" grpId="0" bldLvl="0" animBg="1"/>
      <p:bldP spid="31"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如何成为一名优秀员工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09295" y="91186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二、做一名优秀员工的自我素质训练</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49680" y="2030730"/>
            <a:ext cx="6624320" cy="2437130"/>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（一）培养分析能力</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分析就是复杂的问题简单想、简单的问题不多想的过程。分析能力就是把复杂的事情简单化的思维能力。</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（二）培养创造能力</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案例：四个年轻人被派去各个寺庙推销公司生产的梳子，并规定了时间。</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如何成为一名优秀员工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09295" y="91186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二、做一名优秀员工的自我素质训练</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249680" y="2030730"/>
            <a:ext cx="3582670" cy="224726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（三）培养解决问题的能力</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1. 解决问题的意识</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2. 不埋怨别人</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3. 马上做</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4. 求人不如求己</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5. 积极承担责任</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45008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pic>
        <p:nvPicPr>
          <p:cNvPr id="2" name="图片 1" descr="OIP-C (17)"/>
          <p:cNvPicPr>
            <a:picLocks noChangeAspect="1"/>
          </p:cNvPicPr>
          <p:nvPr/>
        </p:nvPicPr>
        <p:blipFill>
          <a:blip r:embed="rId1">
            <a:clrChange>
              <a:clrFrom>
                <a:srgbClr val="FDFDFD">
                  <a:alpha val="100000"/>
                </a:srgbClr>
              </a:clrFrom>
              <a:clrTo>
                <a:srgbClr val="FDFDFD">
                  <a:alpha val="100000"/>
                  <a:alpha val="0"/>
                </a:srgbClr>
              </a:clrTo>
            </a:clrChange>
            <a:grayscl/>
          </a:blip>
          <a:stretch>
            <a:fillRect/>
          </a:stretch>
        </p:blipFill>
        <p:spPr>
          <a:xfrm>
            <a:off x="5753100" y="2030730"/>
            <a:ext cx="2362200" cy="2352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如何成为一名优秀员工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09295" y="91186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二、做一名优秀员工的自我素质训练</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352868" y="2030730"/>
            <a:ext cx="6438265" cy="224726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（四）培养化解冲突的能力</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第一，寻求双赢的解决之道。</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第二，多交流，多沟通。</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第三，互相配合。</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第四，要多些理智，少些感情冲动。</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第五，坚持“有理”“有利”“有节”的冲突处理原则。</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7487285"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如何成为一名优秀员工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09295" y="91186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二、做一名优秀员工的自我素质训练</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352868" y="2072005"/>
            <a:ext cx="6438265" cy="224726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（五）培养自我控制的能力</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自我控制能力，主要是指对自己的情绪、态度和习惯进行认识、协调和自我提高的能力。</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（六）工作中学会驾驭压力</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latin typeface="微软雅黑" panose="020B0503020204020204" pitchFamily="34" charset="-122"/>
                <a:ea typeface="微软雅黑" panose="020B0503020204020204" pitchFamily="34" charset="-122"/>
              </a:rPr>
              <a:t>压力也是动力，要学会驾驭压力，在压力中成长，而不是被压力击垮。</a:t>
            </a:r>
            <a:endParaRPr lang="zh-CN" altLang="en-US" sz="1800">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7487285"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如何成为一名优秀员工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09295" y="91186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二、做一名优秀员工的自我素质训练</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353185" y="2072005"/>
            <a:ext cx="4395470" cy="224726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（七）积极面对危机、应对挫折</a:t>
            </a:r>
            <a:endParaRPr lang="zh-CN" altLang="en-US" sz="1800" b="1">
              <a:solidFill>
                <a:srgbClr val="1B4367"/>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面对挫折、危机时我们不能像鸵鸟一样把头扎进土里，掩耳盗铃，而是要沉着冷静、快速应对，力求用最快、最有效的方法化解危机，使自己转危为安。</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5314315"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pic>
        <p:nvPicPr>
          <p:cNvPr id="2" name="图片 1" descr="OIP-C (18)"/>
          <p:cNvPicPr>
            <a:picLocks noChangeAspect="1"/>
          </p:cNvPicPr>
          <p:nvPr/>
        </p:nvPicPr>
        <p:blipFill>
          <a:blip r:embed="rId1">
            <a:clrChange>
              <a:clrFrom>
                <a:srgbClr val="F2F2F2">
                  <a:alpha val="100000"/>
                </a:srgbClr>
              </a:clrFrom>
              <a:clrTo>
                <a:srgbClr val="F2F2F2">
                  <a:alpha val="100000"/>
                  <a:alpha val="0"/>
                </a:srgbClr>
              </a:clrTo>
            </a:clrChange>
          </a:blip>
          <a:stretch>
            <a:fillRect/>
          </a:stretch>
        </p:blipFill>
        <p:spPr>
          <a:xfrm>
            <a:off x="6430010" y="2265045"/>
            <a:ext cx="2362200" cy="2257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455739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从优秀员工到职业经理人的蜕变</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774700" y="802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一、为做经理做准备</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061720" y="4030345"/>
            <a:ext cx="2177415" cy="765175"/>
          </a:xfrm>
          <a:prstGeom prst="rect">
            <a:avLst/>
          </a:prstGeom>
          <a:solidFill>
            <a:schemeClr val="tx1"/>
          </a:solidFill>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以积极、勇敢的态度面对工作</a:t>
            </a:r>
            <a:endParaRPr lang="zh-CN" altLang="en-US" sz="2000" b="1"/>
          </a:p>
        </p:txBody>
      </p:sp>
      <p:sp>
        <p:nvSpPr>
          <p:cNvPr id="4" name="矩形 3"/>
          <p:cNvSpPr/>
          <p:nvPr/>
        </p:nvSpPr>
        <p:spPr>
          <a:xfrm>
            <a:off x="6255385" y="3117215"/>
            <a:ext cx="2157730" cy="702310"/>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想方设法把工作做到最好</a:t>
            </a:r>
            <a:endParaRPr lang="zh-CN" altLang="en-US" sz="2000" b="1"/>
          </a:p>
        </p:txBody>
      </p:sp>
      <p:sp>
        <p:nvSpPr>
          <p:cNvPr id="5" name="矩形 4"/>
          <p:cNvSpPr/>
          <p:nvPr/>
        </p:nvSpPr>
        <p:spPr>
          <a:xfrm>
            <a:off x="5789295" y="4073525"/>
            <a:ext cx="2527935" cy="721360"/>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为公司壮大与利润提升奉献自己的所有</a:t>
            </a:r>
            <a:endParaRPr lang="zh-CN" altLang="en-US" sz="2000" b="1"/>
          </a:p>
        </p:txBody>
      </p:sp>
      <p:sp>
        <p:nvSpPr>
          <p:cNvPr id="8" name="矩形 7"/>
          <p:cNvSpPr/>
          <p:nvPr/>
        </p:nvSpPr>
        <p:spPr>
          <a:xfrm>
            <a:off x="1668780" y="2110105"/>
            <a:ext cx="1761490" cy="699135"/>
          </a:xfrm>
          <a:prstGeom prst="rect">
            <a:avLst/>
          </a:prstGeom>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勇于做出承诺</a:t>
            </a:r>
            <a:endParaRPr lang="zh-CN" altLang="en-US" sz="2000" b="1"/>
          </a:p>
        </p:txBody>
      </p:sp>
      <p:sp>
        <p:nvSpPr>
          <p:cNvPr id="27" name="矩形 26"/>
          <p:cNvSpPr/>
          <p:nvPr/>
        </p:nvSpPr>
        <p:spPr>
          <a:xfrm>
            <a:off x="1103630" y="3004820"/>
            <a:ext cx="1901190" cy="709930"/>
          </a:xfrm>
          <a:prstGeom prst="rect">
            <a:avLst/>
          </a:prstGeom>
          <a:solidFill>
            <a:srgbClr val="2D495C"/>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证明自己是天生的领导者</a:t>
            </a:r>
            <a:endParaRPr lang="zh-CN" altLang="en-US" sz="2000" b="1"/>
          </a:p>
        </p:txBody>
      </p:sp>
      <p:sp>
        <p:nvSpPr>
          <p:cNvPr id="30" name="矩形 29"/>
          <p:cNvSpPr/>
          <p:nvPr/>
        </p:nvSpPr>
        <p:spPr>
          <a:xfrm>
            <a:off x="3947160" y="1486535"/>
            <a:ext cx="1601470" cy="710565"/>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冷静沉着，不感情用事</a:t>
            </a:r>
            <a:endParaRPr lang="zh-CN" altLang="en-US" sz="2000" b="1"/>
          </a:p>
        </p:txBody>
      </p:sp>
      <p:sp>
        <p:nvSpPr>
          <p:cNvPr id="31" name="矩形 30"/>
          <p:cNvSpPr/>
          <p:nvPr/>
        </p:nvSpPr>
        <p:spPr>
          <a:xfrm>
            <a:off x="5886450" y="1963420"/>
            <a:ext cx="2430145" cy="915670"/>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视公司、上司的目标为自己的目标</a:t>
            </a:r>
            <a:endParaRPr lang="zh-CN" altLang="en-US" sz="2000" b="1"/>
          </a:p>
        </p:txBody>
      </p:sp>
      <p:grpSp>
        <p:nvGrpSpPr>
          <p:cNvPr id="94" name="千图PPT彼岸天：ID 8661124库_组合 1"/>
          <p:cNvGrpSpPr>
            <a:grpSpLocks noChangeAspect="1"/>
          </p:cNvGrpSpPr>
          <p:nvPr>
            <p:custDataLst>
              <p:tags r:id="rId1"/>
            </p:custDataLst>
          </p:nvPr>
        </p:nvGrpSpPr>
        <p:grpSpPr>
          <a:xfrm>
            <a:off x="3149579" y="2414730"/>
            <a:ext cx="2640623" cy="2728600"/>
            <a:chOff x="6513526" y="1639850"/>
            <a:chExt cx="5049903" cy="5218150"/>
          </a:xfrm>
        </p:grpSpPr>
        <p:sp>
          <p:nvSpPr>
            <p:cNvPr id="95" name="Freeform: Shape 2"/>
            <p:cNvSpPr/>
            <p:nvPr>
              <p:custDataLst>
                <p:tags r:id="rId2"/>
              </p:custDataLst>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p>
              <a:pPr algn="ctr"/>
            </a:p>
          </p:txBody>
        </p:sp>
        <p:grpSp>
          <p:nvGrpSpPr>
            <p:cNvPr id="96" name="Group 3"/>
            <p:cNvGrpSpPr/>
            <p:nvPr/>
          </p:nvGrpSpPr>
          <p:grpSpPr>
            <a:xfrm>
              <a:off x="6685154" y="1639850"/>
              <a:ext cx="4779675" cy="3671505"/>
              <a:chOff x="7223605" y="1034167"/>
              <a:chExt cx="4779675" cy="3671505"/>
            </a:xfrm>
            <a:solidFill>
              <a:schemeClr val="accent5">
                <a:alpha val="70000"/>
              </a:schemeClr>
            </a:solidFill>
          </p:grpSpPr>
          <p:sp>
            <p:nvSpPr>
              <p:cNvPr id="97" name="Oval 49"/>
              <p:cNvSpPr/>
              <p:nvPr>
                <p:custDataLst>
                  <p:tags r:id="rId3"/>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8" name="Oval 50"/>
              <p:cNvSpPr/>
              <p:nvPr>
                <p:custDataLst>
                  <p:tags r:id="rId4"/>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9" name="Oval 51"/>
              <p:cNvSpPr/>
              <p:nvPr>
                <p:custDataLst>
                  <p:tags r:id="rId5"/>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0" name="Oval 52"/>
              <p:cNvSpPr/>
              <p:nvPr>
                <p:custDataLst>
                  <p:tags r:id="rId6"/>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1" name="Oval 53"/>
              <p:cNvSpPr/>
              <p:nvPr>
                <p:custDataLst>
                  <p:tags r:id="rId7"/>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2" name="Oval 54"/>
              <p:cNvSpPr/>
              <p:nvPr>
                <p:custDataLst>
                  <p:tags r:id="rId8"/>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3" name="Oval 55"/>
              <p:cNvSpPr/>
              <p:nvPr>
                <p:custDataLst>
                  <p:tags r:id="rId9"/>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4" name="Oval 56"/>
              <p:cNvSpPr/>
              <p:nvPr>
                <p:custDataLst>
                  <p:tags r:id="rId10"/>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5" name="Oval 57"/>
              <p:cNvSpPr/>
              <p:nvPr>
                <p:custDataLst>
                  <p:tags r:id="rId11"/>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06" name="Group 4"/>
            <p:cNvGrpSpPr/>
            <p:nvPr/>
          </p:nvGrpSpPr>
          <p:grpSpPr>
            <a:xfrm>
              <a:off x="6574014" y="1946200"/>
              <a:ext cx="4788017" cy="3731205"/>
              <a:chOff x="7071416" y="1121303"/>
              <a:chExt cx="4788017" cy="3731205"/>
            </a:xfrm>
            <a:solidFill>
              <a:schemeClr val="accent2">
                <a:alpha val="40000"/>
              </a:schemeClr>
            </a:solidFill>
          </p:grpSpPr>
          <p:sp>
            <p:nvSpPr>
              <p:cNvPr id="107" name="Oval 39"/>
              <p:cNvSpPr/>
              <p:nvPr>
                <p:custDataLst>
                  <p:tags r:id="rId12"/>
                </p:custDataLst>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8" name="Oval 40"/>
              <p:cNvSpPr/>
              <p:nvPr>
                <p:custDataLst>
                  <p:tags r:id="rId13"/>
                </p:custDataLst>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9" name="Oval 41"/>
              <p:cNvSpPr/>
              <p:nvPr>
                <p:custDataLst>
                  <p:tags r:id="rId14"/>
                </p:custDataLst>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0" name="Oval 42"/>
              <p:cNvSpPr/>
              <p:nvPr>
                <p:custDataLst>
                  <p:tags r:id="rId15"/>
                </p:custDataLst>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1" name="Oval 43"/>
              <p:cNvSpPr/>
              <p:nvPr>
                <p:custDataLst>
                  <p:tags r:id="rId16"/>
                </p:custDataLst>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2" name="Oval 44"/>
              <p:cNvSpPr/>
              <p:nvPr>
                <p:custDataLst>
                  <p:tags r:id="rId17"/>
                </p:custDataLst>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3" name="Oval 45"/>
              <p:cNvSpPr/>
              <p:nvPr>
                <p:custDataLst>
                  <p:tags r:id="rId18"/>
                </p:custDataLst>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4" name="Oval 46"/>
              <p:cNvSpPr/>
              <p:nvPr>
                <p:custDataLst>
                  <p:tags r:id="rId19"/>
                </p:custDataLst>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5" name="Oval 47"/>
              <p:cNvSpPr/>
              <p:nvPr>
                <p:custDataLst>
                  <p:tags r:id="rId20"/>
                </p:custDataLst>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7" name="Oval 48"/>
              <p:cNvSpPr/>
              <p:nvPr>
                <p:custDataLst>
                  <p:tags r:id="rId21"/>
                </p:custDataLst>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18" name="Group 5"/>
            <p:cNvGrpSpPr/>
            <p:nvPr/>
          </p:nvGrpSpPr>
          <p:grpSpPr>
            <a:xfrm>
              <a:off x="7210995" y="2279145"/>
              <a:ext cx="4142805" cy="3446444"/>
              <a:chOff x="7242069" y="1000204"/>
              <a:chExt cx="4142805" cy="3446444"/>
            </a:xfrm>
            <a:solidFill>
              <a:schemeClr val="accent1">
                <a:alpha val="20000"/>
              </a:schemeClr>
            </a:solidFill>
          </p:grpSpPr>
          <p:sp>
            <p:nvSpPr>
              <p:cNvPr id="119" name="Oval 29"/>
              <p:cNvSpPr/>
              <p:nvPr>
                <p:custDataLst>
                  <p:tags r:id="rId22"/>
                </p:custDataLst>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0" name="Oval 30"/>
              <p:cNvSpPr/>
              <p:nvPr>
                <p:custDataLst>
                  <p:tags r:id="rId23"/>
                </p:custDataLst>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1" name="Oval 31"/>
              <p:cNvSpPr/>
              <p:nvPr>
                <p:custDataLst>
                  <p:tags r:id="rId24"/>
                </p:custDataLst>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2" name="Oval 32"/>
              <p:cNvSpPr/>
              <p:nvPr>
                <p:custDataLst>
                  <p:tags r:id="rId25"/>
                </p:custDataLst>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3" name="Oval 33"/>
              <p:cNvSpPr/>
              <p:nvPr>
                <p:custDataLst>
                  <p:tags r:id="rId26"/>
                </p:custDataLst>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4" name="Oval 34"/>
              <p:cNvSpPr/>
              <p:nvPr>
                <p:custDataLst>
                  <p:tags r:id="rId27"/>
                </p:custDataLst>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5" name="Oval 35"/>
              <p:cNvSpPr/>
              <p:nvPr>
                <p:custDataLst>
                  <p:tags r:id="rId28"/>
                </p:custDataLst>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6" name="Oval 36"/>
              <p:cNvSpPr/>
              <p:nvPr>
                <p:custDataLst>
                  <p:tags r:id="rId29"/>
                </p:custDataLst>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7" name="Oval 37"/>
              <p:cNvSpPr/>
              <p:nvPr>
                <p:custDataLst>
                  <p:tags r:id="rId30"/>
                </p:custDataLst>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8" name="Oval 38"/>
              <p:cNvSpPr/>
              <p:nvPr>
                <p:custDataLst>
                  <p:tags r:id="rId31"/>
                </p:custDataLst>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29" name="Group 6"/>
            <p:cNvGrpSpPr/>
            <p:nvPr/>
          </p:nvGrpSpPr>
          <p:grpSpPr>
            <a:xfrm rot="9000000">
              <a:off x="7380010" y="1811773"/>
              <a:ext cx="3591334" cy="2758680"/>
              <a:chOff x="7223605" y="1034167"/>
              <a:chExt cx="4779675" cy="3671505"/>
            </a:xfrm>
            <a:solidFill>
              <a:schemeClr val="accent4">
                <a:alpha val="70000"/>
              </a:schemeClr>
            </a:solidFill>
          </p:grpSpPr>
          <p:sp>
            <p:nvSpPr>
              <p:cNvPr id="130" name="Oval 20"/>
              <p:cNvSpPr/>
              <p:nvPr>
                <p:custDataLst>
                  <p:tags r:id="rId32"/>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1" name="Oval 21"/>
              <p:cNvSpPr/>
              <p:nvPr>
                <p:custDataLst>
                  <p:tags r:id="rId33"/>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2" name="Oval 22"/>
              <p:cNvSpPr/>
              <p:nvPr>
                <p:custDataLst>
                  <p:tags r:id="rId34"/>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3" name="Oval 23"/>
              <p:cNvSpPr/>
              <p:nvPr>
                <p:custDataLst>
                  <p:tags r:id="rId35"/>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4" name="Oval 24"/>
              <p:cNvSpPr/>
              <p:nvPr>
                <p:custDataLst>
                  <p:tags r:id="rId36"/>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5" name="Oval 25"/>
              <p:cNvSpPr/>
              <p:nvPr>
                <p:custDataLst>
                  <p:tags r:id="rId37"/>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6" name="Oval 26"/>
              <p:cNvSpPr/>
              <p:nvPr>
                <p:custDataLst>
                  <p:tags r:id="rId38"/>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7" name="Oval 27"/>
              <p:cNvSpPr/>
              <p:nvPr>
                <p:custDataLst>
                  <p:tags r:id="rId39"/>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8" name="Oval 28"/>
              <p:cNvSpPr/>
              <p:nvPr>
                <p:custDataLst>
                  <p:tags r:id="rId40"/>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39" name="Oval 7"/>
            <p:cNvSpPr/>
            <p:nvPr>
              <p:custDataLst>
                <p:tags r:id="rId41"/>
              </p:custDataLst>
            </p:nvPr>
          </p:nvSpPr>
          <p:spPr>
            <a:xfrm>
              <a:off x="7498233" y="1881011"/>
              <a:ext cx="1514855" cy="1514855"/>
            </a:xfrm>
            <a:prstGeom prst="ellipse">
              <a:avLst/>
            </a:prstGeom>
            <a:solidFill>
              <a:srgbClr val="843C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0" name="Oval 8"/>
            <p:cNvSpPr/>
            <p:nvPr>
              <p:custDataLst>
                <p:tags r:id="rId42"/>
              </p:custDataLst>
            </p:nvPr>
          </p:nvSpPr>
          <p:spPr>
            <a:xfrm>
              <a:off x="9449885" y="2141135"/>
              <a:ext cx="1437159" cy="1437159"/>
            </a:xfrm>
            <a:prstGeom prst="ellipse">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1" name="Oval 9"/>
            <p:cNvSpPr/>
            <p:nvPr>
              <p:custDataLst>
                <p:tags r:id="rId43"/>
              </p:custDataLst>
            </p:nvPr>
          </p:nvSpPr>
          <p:spPr>
            <a:xfrm>
              <a:off x="6513526" y="3453959"/>
              <a:ext cx="1437159" cy="1437159"/>
            </a:xfrm>
            <a:prstGeom prst="ellipse">
              <a:avLst/>
            </a:prstGeom>
            <a:solidFill>
              <a:srgbClr val="1D48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2" name="Oval 10"/>
            <p:cNvSpPr/>
            <p:nvPr>
              <p:custDataLst>
                <p:tags r:id="rId44"/>
              </p:custDataLst>
            </p:nvPr>
          </p:nvSpPr>
          <p:spPr>
            <a:xfrm>
              <a:off x="10126270" y="3664860"/>
              <a:ext cx="1437159" cy="1437159"/>
            </a:xfrm>
            <a:prstGeom prst="ellipse">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899"/>
                            </p:stCondLst>
                            <p:childTnLst>
                              <p:par>
                                <p:cTn id="22" presetID="42"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1000"/>
                                        <p:tgtEl>
                                          <p:spTgt spid="94"/>
                                        </p:tgtEl>
                                      </p:cBhvr>
                                    </p:animEffect>
                                    <p:anim calcmode="lin" valueType="num">
                                      <p:cBhvr>
                                        <p:cTn id="25" dur="1000" fill="hold"/>
                                        <p:tgtEl>
                                          <p:spTgt spid="94"/>
                                        </p:tgtEl>
                                        <p:attrNameLst>
                                          <p:attrName>ppt_x</p:attrName>
                                        </p:attrNameLst>
                                      </p:cBhvr>
                                      <p:tavLst>
                                        <p:tav tm="0">
                                          <p:val>
                                            <p:strVal val="#ppt_x"/>
                                          </p:val>
                                        </p:tav>
                                        <p:tav tm="100000">
                                          <p:val>
                                            <p:strVal val="#ppt_x"/>
                                          </p:val>
                                        </p:tav>
                                      </p:tavLst>
                                    </p:anim>
                                    <p:anim calcmode="lin" valueType="num">
                                      <p:cBhvr>
                                        <p:cTn id="26" dur="1000" fill="hold"/>
                                        <p:tgtEl>
                                          <p:spTgt spid="94"/>
                                        </p:tgtEl>
                                        <p:attrNameLst>
                                          <p:attrName>ppt_y</p:attrName>
                                        </p:attrNameLst>
                                      </p:cBhvr>
                                      <p:tavLst>
                                        <p:tav tm="0">
                                          <p:val>
                                            <p:strVal val="#ppt_y+.1"/>
                                          </p:val>
                                        </p:tav>
                                        <p:tav tm="100000">
                                          <p:val>
                                            <p:strVal val="#ppt_y"/>
                                          </p:val>
                                        </p:tav>
                                      </p:tavLst>
                                    </p:anim>
                                  </p:childTnLst>
                                </p:cTn>
                              </p:par>
                            </p:childTnLst>
                          </p:cTn>
                        </p:par>
                        <p:par>
                          <p:cTn id="27" fill="hold">
                            <p:stCondLst>
                              <p:cond delay="2899"/>
                            </p:stCondLst>
                            <p:childTnLst>
                              <p:par>
                                <p:cTn id="28" presetID="1" presetClass="entr" presetSubtype="0" fill="hold" grpId="0" nodeType="afterEffect">
                                  <p:stCondLst>
                                    <p:cond delay="250"/>
                                  </p:stCondLst>
                                  <p:childTnLst>
                                    <p:set>
                                      <p:cBhvr>
                                        <p:cTn id="29" dur="1" fill="hold">
                                          <p:stCondLst>
                                            <p:cond delay="0"/>
                                          </p:stCondLst>
                                        </p:cTn>
                                        <p:tgtEl>
                                          <p:spTgt spid="27"/>
                                        </p:tgtEl>
                                        <p:attrNameLst>
                                          <p:attrName>style.visibility</p:attrName>
                                        </p:attrNameLst>
                                      </p:cBhvr>
                                      <p:to>
                                        <p:strVal val="visible"/>
                                      </p:to>
                                    </p:set>
                                  </p:childTnLst>
                                </p:cTn>
                              </p:par>
                            </p:childTnLst>
                          </p:cTn>
                        </p:par>
                        <p:par>
                          <p:cTn id="30" fill="hold">
                            <p:stCondLst>
                              <p:cond delay="3149"/>
                            </p:stCondLst>
                            <p:childTnLst>
                              <p:par>
                                <p:cTn id="31" presetID="1" presetClass="entr" presetSubtype="0" fill="hold" grpId="0" nodeType="afterEffect">
                                  <p:stCondLst>
                                    <p:cond delay="250"/>
                                  </p:stCondLst>
                                  <p:childTnLst>
                                    <p:set>
                                      <p:cBhvr>
                                        <p:cTn id="32" dur="1" fill="hold">
                                          <p:stCondLst>
                                            <p:cond delay="0"/>
                                          </p:stCondLst>
                                        </p:cTn>
                                        <p:tgtEl>
                                          <p:spTgt spid="4"/>
                                        </p:tgtEl>
                                        <p:attrNameLst>
                                          <p:attrName>style.visibility</p:attrName>
                                        </p:attrNameLst>
                                      </p:cBhvr>
                                      <p:to>
                                        <p:strVal val="visible"/>
                                      </p:to>
                                    </p:set>
                                  </p:childTnLst>
                                </p:cTn>
                              </p:par>
                            </p:childTnLst>
                          </p:cTn>
                        </p:par>
                        <p:par>
                          <p:cTn id="33" fill="hold">
                            <p:stCondLst>
                              <p:cond delay="3399"/>
                            </p:stCondLst>
                            <p:childTnLst>
                              <p:par>
                                <p:cTn id="34" presetID="1" presetClass="entr" presetSubtype="0" fill="hold" grpId="0" nodeType="afterEffect">
                                  <p:stCondLst>
                                    <p:cond delay="250"/>
                                  </p:stCondLst>
                                  <p:childTnLst>
                                    <p:set>
                                      <p:cBhvr>
                                        <p:cTn id="35" dur="1" fill="hold">
                                          <p:stCondLst>
                                            <p:cond delay="0"/>
                                          </p:stCondLst>
                                        </p:cTn>
                                        <p:tgtEl>
                                          <p:spTgt spid="2"/>
                                        </p:tgtEl>
                                        <p:attrNameLst>
                                          <p:attrName>style.visibility</p:attrName>
                                        </p:attrNameLst>
                                      </p:cBhvr>
                                      <p:to>
                                        <p:strVal val="visible"/>
                                      </p:to>
                                    </p:set>
                                  </p:childTnLst>
                                </p:cTn>
                              </p:par>
                            </p:childTnLst>
                          </p:cTn>
                        </p:par>
                        <p:par>
                          <p:cTn id="36" fill="hold">
                            <p:stCondLst>
                              <p:cond delay="3649"/>
                            </p:stCondLst>
                            <p:childTnLst>
                              <p:par>
                                <p:cTn id="37" presetID="1" presetClass="entr" presetSubtype="0" fill="hold" grpId="0" nodeType="afterEffect">
                                  <p:stCondLst>
                                    <p:cond delay="250"/>
                                  </p:stCondLst>
                                  <p:childTnLst>
                                    <p:set>
                                      <p:cBhvr>
                                        <p:cTn id="38" dur="1" fill="hold">
                                          <p:stCondLst>
                                            <p:cond delay="0"/>
                                          </p:stCondLst>
                                        </p:cTn>
                                        <p:tgtEl>
                                          <p:spTgt spid="5"/>
                                        </p:tgtEl>
                                        <p:attrNameLst>
                                          <p:attrName>style.visibility</p:attrName>
                                        </p:attrNameLst>
                                      </p:cBhvr>
                                      <p:to>
                                        <p:strVal val="visible"/>
                                      </p:to>
                                    </p:set>
                                  </p:childTnLst>
                                </p:cTn>
                              </p:par>
                            </p:childTnLst>
                          </p:cTn>
                        </p:par>
                        <p:par>
                          <p:cTn id="39" fill="hold">
                            <p:stCondLst>
                              <p:cond delay="3899"/>
                            </p:stCondLst>
                            <p:childTnLst>
                              <p:par>
                                <p:cTn id="40" presetID="1" presetClass="entr" presetSubtype="0" fill="hold" grpId="0" nodeType="afterEffect">
                                  <p:stCondLst>
                                    <p:cond delay="250"/>
                                  </p:stCondLst>
                                  <p:childTnLst>
                                    <p:set>
                                      <p:cBhvr>
                                        <p:cTn id="41" dur="1" fill="hold">
                                          <p:stCondLst>
                                            <p:cond delay="0"/>
                                          </p:stCondLst>
                                        </p:cTn>
                                        <p:tgtEl>
                                          <p:spTgt spid="8"/>
                                        </p:tgtEl>
                                        <p:attrNameLst>
                                          <p:attrName>style.visibility</p:attrName>
                                        </p:attrNameLst>
                                      </p:cBhvr>
                                      <p:to>
                                        <p:strVal val="visible"/>
                                      </p:to>
                                    </p:set>
                                  </p:childTnLst>
                                </p:cTn>
                              </p:par>
                            </p:childTnLst>
                          </p:cTn>
                        </p:par>
                        <p:par>
                          <p:cTn id="42" fill="hold">
                            <p:stCondLst>
                              <p:cond delay="4149"/>
                            </p:stCondLst>
                            <p:childTnLst>
                              <p:par>
                                <p:cTn id="43" presetID="1" presetClass="entr" presetSubtype="0" fill="hold" grpId="0" nodeType="afterEffect">
                                  <p:stCondLst>
                                    <p:cond delay="250"/>
                                  </p:stCondLst>
                                  <p:childTnLst>
                                    <p:set>
                                      <p:cBhvr>
                                        <p:cTn id="44" dur="1" fill="hold">
                                          <p:stCondLst>
                                            <p:cond delay="0"/>
                                          </p:stCondLst>
                                        </p:cTn>
                                        <p:tgtEl>
                                          <p:spTgt spid="30"/>
                                        </p:tgtEl>
                                        <p:attrNameLst>
                                          <p:attrName>style.visibility</p:attrName>
                                        </p:attrNameLst>
                                      </p:cBhvr>
                                      <p:to>
                                        <p:strVal val="visible"/>
                                      </p:to>
                                    </p:set>
                                  </p:childTnLst>
                                </p:cTn>
                              </p:par>
                            </p:childTnLst>
                          </p:cTn>
                        </p:par>
                        <p:par>
                          <p:cTn id="45" fill="hold">
                            <p:stCondLst>
                              <p:cond delay="4399"/>
                            </p:stCondLst>
                            <p:childTnLst>
                              <p:par>
                                <p:cTn id="46" presetID="1" presetClass="entr" presetSubtype="0" fill="hold" grpId="0" nodeType="afterEffect">
                                  <p:stCondLst>
                                    <p:cond delay="250"/>
                                  </p:stCondLst>
                                  <p:childTnLst>
                                    <p:set>
                                      <p:cBhvr>
                                        <p:cTn id="47"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7" grpId="0" bldLvl="0" animBg="1"/>
      <p:bldP spid="27" grpId="1" animBg="1"/>
      <p:bldP spid="4" grpId="0" bldLvl="0" animBg="1"/>
      <p:bldP spid="4" grpId="1" animBg="1"/>
      <p:bldP spid="2" grpId="0" bldLvl="0" animBg="1"/>
      <p:bldP spid="2" grpId="1" animBg="1"/>
      <p:bldP spid="5" grpId="0" bldLvl="0" animBg="1"/>
      <p:bldP spid="5" grpId="1" animBg="1"/>
      <p:bldP spid="8" grpId="0" bldLvl="0" animBg="1"/>
      <p:bldP spid="8" grpId="1" animBg="1"/>
      <p:bldP spid="30" grpId="0" bldLvl="0" animBg="1"/>
      <p:bldP spid="30" grpId="1" animBg="1"/>
      <p:bldP spid="31" grpId="0" bldLvl="0" animBg="1"/>
      <p:bldP spid="31"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16110" y="316509"/>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模块九</a:t>
            </a:r>
            <a:r>
              <a:rPr lang="en-US" altLang="zh-CN" sz="1700" b="1" dirty="0">
                <a:solidFill>
                  <a:srgbClr val="1B4367"/>
                </a:solidFill>
                <a:cs typeface="+mn-ea"/>
                <a:sym typeface="+mn-lt"/>
              </a:rPr>
              <a:t>  </a:t>
            </a:r>
            <a:r>
              <a:rPr lang="zh-CN" altLang="en-US" sz="1700" b="1" dirty="0">
                <a:solidFill>
                  <a:srgbClr val="1B4367"/>
                </a:solidFill>
                <a:cs typeface="+mn-ea"/>
                <a:sym typeface="+mn-lt"/>
              </a:rPr>
              <a:t>职业角色转换</a:t>
            </a:r>
            <a:endParaRPr lang="zh-CN" altLang="en-US" sz="1700" b="1" dirty="0">
              <a:solidFill>
                <a:srgbClr val="1B4367"/>
              </a:solidFill>
              <a:cs typeface="+mn-ea"/>
              <a:sym typeface="+mn-lt"/>
            </a:endParaRPr>
          </a:p>
        </p:txBody>
      </p:sp>
      <p:sp>
        <p:nvSpPr>
          <p:cNvPr id="106" name="TextBox 1210"/>
          <p:cNvSpPr/>
          <p:nvPr>
            <p:custDataLst>
              <p:tags r:id="rId1"/>
            </p:custDataLst>
          </p:nvPr>
        </p:nvSpPr>
        <p:spPr>
          <a:xfrm>
            <a:off x="2100690" y="1481706"/>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知识与能力目标</a:t>
            </a:r>
            <a:endParaRPr lang="zh-CN" altLang="en-US" sz="1800" b="1" dirty="0">
              <a:solidFill>
                <a:srgbClr val="1B4367"/>
              </a:solidFill>
              <a:cs typeface="+mn-ea"/>
              <a:sym typeface="+mn-lt"/>
            </a:endParaRPr>
          </a:p>
        </p:txBody>
      </p:sp>
      <p:sp>
        <p:nvSpPr>
          <p:cNvPr id="107" name="文本框 11"/>
          <p:cNvSpPr txBox="1"/>
          <p:nvPr/>
        </p:nvSpPr>
        <p:spPr>
          <a:xfrm>
            <a:off x="1297305" y="2122805"/>
            <a:ext cx="5532755" cy="120713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1. 了解职场新人易触碰的雷区。</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2. 了解职场的黄金法则。</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3. 学会做一名优秀员工。</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4. 掌握从优秀员工蜕变为职业经理人的方法。</a:t>
            </a:r>
            <a:endParaRPr lang="zh-CN" altLang="en-US" sz="1600" dirty="0">
              <a:solidFill>
                <a:schemeClr val="tx1">
                  <a:lumMod val="75000"/>
                  <a:lumOff val="25000"/>
                </a:schemeClr>
              </a:solidFill>
              <a:cs typeface="+mn-ea"/>
              <a:sym typeface="+mn-lt"/>
            </a:endParaRPr>
          </a:p>
        </p:txBody>
      </p:sp>
      <p:sp>
        <p:nvSpPr>
          <p:cNvPr id="111" name="TextBox 1210"/>
          <p:cNvSpPr/>
          <p:nvPr>
            <p:custDataLst>
              <p:tags r:id="rId2"/>
            </p:custDataLst>
          </p:nvPr>
        </p:nvSpPr>
        <p:spPr>
          <a:xfrm>
            <a:off x="2100690" y="3773202"/>
            <a:ext cx="1051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素质目标</a:t>
            </a:r>
            <a:endParaRPr lang="zh-CN" altLang="en-US" sz="1800" b="1" dirty="0">
              <a:solidFill>
                <a:srgbClr val="1B4367"/>
              </a:solidFill>
              <a:cs typeface="+mn-ea"/>
              <a:sym typeface="+mn-lt"/>
            </a:endParaRPr>
          </a:p>
        </p:txBody>
      </p:sp>
      <p:sp>
        <p:nvSpPr>
          <p:cNvPr id="112" name="文本框 11"/>
          <p:cNvSpPr txBox="1"/>
          <p:nvPr/>
        </p:nvSpPr>
        <p:spPr>
          <a:xfrm>
            <a:off x="1442720" y="4418330"/>
            <a:ext cx="4664075" cy="3530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不断增强实现人生价值的能力和本领。</a:t>
            </a:r>
            <a:endParaRPr lang="zh-CN" altLang="en-US" sz="1600" dirty="0">
              <a:solidFill>
                <a:schemeClr val="tx1">
                  <a:lumMod val="75000"/>
                  <a:lumOff val="25000"/>
                </a:schemeClr>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custDataLst>
              <p:tags r:id="rId3"/>
            </p:custDataLst>
          </p:nvPr>
        </p:nvGrpSpPr>
        <p:grpSpPr>
          <a:xfrm>
            <a:off x="310013" y="1102187"/>
            <a:ext cx="1618841" cy="1647000"/>
            <a:chOff x="471707" y="1675770"/>
            <a:chExt cx="2158455" cy="2196000"/>
          </a:xfrm>
          <a:solidFill>
            <a:srgbClr val="1B4367"/>
          </a:solidFill>
        </p:grpSpPr>
        <p:grpSp>
          <p:nvGrpSpPr>
            <p:cNvPr id="51" name="组合 50"/>
            <p:cNvGrpSpPr>
              <a:grpSpLocks noChangeAspect="1"/>
            </p:cNvGrpSpPr>
            <p:nvPr/>
          </p:nvGrpSpPr>
          <p:grpSpPr>
            <a:xfrm>
              <a:off x="471707" y="1675770"/>
              <a:ext cx="2158455" cy="2196000"/>
              <a:chOff x="5397500" y="5734050"/>
              <a:chExt cx="365125" cy="371476"/>
            </a:xfrm>
            <a:grpFill/>
          </p:grpSpPr>
          <p:sp>
            <p:nvSpPr>
              <p:cNvPr id="56" name="Freeform 288"/>
              <p:cNvSpPr/>
              <p:nvPr>
                <p:custDataLst>
                  <p:tags r:id="rId4"/>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89"/>
              <p:cNvSpPr>
                <a:spLocks noEditPoints="1"/>
              </p:cNvSpPr>
              <p:nvPr>
                <p:custDataLst>
                  <p:tags r:id="rId5"/>
                </p:custDataLst>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8" name="Freeform 291"/>
              <p:cNvSpPr/>
              <p:nvPr>
                <p:custDataLst>
                  <p:tags r:id="rId6"/>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a:grpSpLocks noChangeAspect="1"/>
            </p:cNvGrpSpPr>
            <p:nvPr/>
          </p:nvGrpSpPr>
          <p:grpSpPr>
            <a:xfrm>
              <a:off x="1735992" y="2108076"/>
              <a:ext cx="462003" cy="468000"/>
              <a:chOff x="2665059" y="4979202"/>
              <a:chExt cx="284308" cy="288000"/>
            </a:xfrm>
            <a:grpFill/>
          </p:grpSpPr>
          <p:sp>
            <p:nvSpPr>
              <p:cNvPr id="53" name="Freeform 932"/>
              <p:cNvSpPr>
                <a:spLocks noEditPoints="1"/>
              </p:cNvSpPr>
              <p:nvPr>
                <p:custDataLst>
                  <p:tags r:id="rId7"/>
                </p:custDataLst>
              </p:nvPr>
            </p:nvSpPr>
            <p:spPr bwMode="auto">
              <a:xfrm>
                <a:off x="2665059"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5" name="Freeform 933"/>
              <p:cNvSpPr/>
              <p:nvPr>
                <p:custDataLst>
                  <p:tags r:id="rId8"/>
                </p:custDataLst>
              </p:nvPr>
            </p:nvSpPr>
            <p:spPr bwMode="auto">
              <a:xfrm>
                <a:off x="2697062" y="5013663"/>
                <a:ext cx="220309"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9" name="组合 58"/>
          <p:cNvGrpSpPr/>
          <p:nvPr>
            <p:custDataLst>
              <p:tags r:id="rId9"/>
            </p:custDataLst>
          </p:nvPr>
        </p:nvGrpSpPr>
        <p:grpSpPr>
          <a:xfrm>
            <a:off x="390605" y="3332307"/>
            <a:ext cx="1618833" cy="1647000"/>
            <a:chOff x="478915" y="4355475"/>
            <a:chExt cx="2158444" cy="2196000"/>
          </a:xfrm>
          <a:solidFill>
            <a:srgbClr val="1B4367"/>
          </a:solidFill>
        </p:grpSpPr>
        <p:grpSp>
          <p:nvGrpSpPr>
            <p:cNvPr id="60" name="组合 59"/>
            <p:cNvGrpSpPr>
              <a:grpSpLocks noChangeAspect="1"/>
            </p:cNvGrpSpPr>
            <p:nvPr/>
          </p:nvGrpSpPr>
          <p:grpSpPr>
            <a:xfrm>
              <a:off x="1795203" y="4733013"/>
              <a:ext cx="366333" cy="576000"/>
              <a:chOff x="2257888" y="5547128"/>
              <a:chExt cx="137373" cy="216000"/>
            </a:xfrm>
            <a:grpFill/>
          </p:grpSpPr>
          <p:sp>
            <p:nvSpPr>
              <p:cNvPr id="65" name="Freeform 69"/>
              <p:cNvSpPr/>
              <p:nvPr>
                <p:custDataLst>
                  <p:tags r:id="rId10"/>
                </p:custDataLst>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6" name="Freeform 70"/>
              <p:cNvSpPr/>
              <p:nvPr>
                <p:custDataLst>
                  <p:tags r:id="rId11"/>
                </p:custDataLst>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a:grpSpLocks noChangeAspect="1"/>
            </p:cNvGrpSpPr>
            <p:nvPr/>
          </p:nvGrpSpPr>
          <p:grpSpPr>
            <a:xfrm>
              <a:off x="478915" y="4355475"/>
              <a:ext cx="2158444" cy="2196000"/>
              <a:chOff x="5397500" y="5734050"/>
              <a:chExt cx="365123" cy="371476"/>
            </a:xfrm>
            <a:grpFill/>
          </p:grpSpPr>
          <p:sp>
            <p:nvSpPr>
              <p:cNvPr id="62" name="Freeform 288"/>
              <p:cNvSpPr/>
              <p:nvPr>
                <p:custDataLst>
                  <p:tags r:id="rId12"/>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89"/>
              <p:cNvSpPr>
                <a:spLocks noEditPoints="1"/>
              </p:cNvSpPr>
              <p:nvPr>
                <p:custDataLst>
                  <p:tags r:id="rId13"/>
                </p:custDataLst>
              </p:nvPr>
            </p:nvSpPr>
            <p:spPr bwMode="auto">
              <a:xfrm>
                <a:off x="5537198"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4" name="Freeform 291"/>
              <p:cNvSpPr/>
              <p:nvPr>
                <p:custDataLst>
                  <p:tags r:id="rId14"/>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pic>
        <p:nvPicPr>
          <p:cNvPr id="2" name="图片 1"/>
          <p:cNvPicPr>
            <a:picLocks noChangeAspect="1"/>
          </p:cNvPicPr>
          <p:nvPr/>
        </p:nvPicPr>
        <p:blipFill>
          <a:blip r:embed="rId15" cstate="print">
            <a:lum bright="70000" contrast="-70000"/>
            <a:extLst>
              <a:ext uri="{28A0092B-C50C-407E-A947-70E740481C1C}">
                <a14:useLocalDpi xmlns:a14="http://schemas.microsoft.com/office/drawing/2010/main" val="0"/>
              </a:ext>
            </a:extLst>
          </a:blip>
          <a:stretch>
            <a:fillRect/>
          </a:stretch>
        </p:blipFill>
        <p:spPr>
          <a:xfrm>
            <a:off x="5805805" y="497205"/>
            <a:ext cx="2766060" cy="4149090"/>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childTnLst>
                          </p:cTn>
                        </p:par>
                        <p:par>
                          <p:cTn id="16" fill="hold">
                            <p:stCondLst>
                              <p:cond delay="1500"/>
                            </p:stCondLst>
                            <p:childTnLst>
                              <p:par>
                                <p:cTn id="17" presetID="12" presetClass="entr" presetSubtype="1"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additive="base">
                                        <p:cTn id="19" dur="500"/>
                                        <p:tgtEl>
                                          <p:spTgt spid="106"/>
                                        </p:tgtEl>
                                        <p:attrNameLst>
                                          <p:attrName>ppt_y</p:attrName>
                                        </p:attrNameLst>
                                      </p:cBhvr>
                                      <p:tavLst>
                                        <p:tav tm="0">
                                          <p:val>
                                            <p:strVal val="#ppt_y-#ppt_h*1.125000"/>
                                          </p:val>
                                        </p:tav>
                                        <p:tav tm="100000">
                                          <p:val>
                                            <p:strVal val="#ppt_y"/>
                                          </p:val>
                                        </p:tav>
                                      </p:tavLst>
                                    </p:anim>
                                    <p:animEffect transition="in" filter="wipe(down)">
                                      <p:cBhvr>
                                        <p:cTn id="20" dur="500"/>
                                        <p:tgtEl>
                                          <p:spTgt spid="106"/>
                                        </p:tgtEl>
                                      </p:cBhvr>
                                    </p:animEffect>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500" fill="hold"/>
                                        <p:tgtEl>
                                          <p:spTgt spid="107"/>
                                        </p:tgtEl>
                                        <p:attrNameLst>
                                          <p:attrName>ppt_x</p:attrName>
                                        </p:attrNameLst>
                                      </p:cBhvr>
                                      <p:tavLst>
                                        <p:tav tm="0">
                                          <p:val>
                                            <p:strVal val="1+#ppt_w/2"/>
                                          </p:val>
                                        </p:tav>
                                        <p:tav tm="100000">
                                          <p:val>
                                            <p:strVal val="#ppt_x"/>
                                          </p:val>
                                        </p:tav>
                                      </p:tavLst>
                                    </p:anim>
                                    <p:anim calcmode="lin" valueType="num">
                                      <p:cBhvr additive="base">
                                        <p:cTn id="25" dur="500" fill="hold"/>
                                        <p:tgtEl>
                                          <p:spTgt spid="107"/>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2" presetClass="entr" presetSubtype="1" fill="hold" grpId="0" nodeType="afterEffect">
                                  <p:stCondLst>
                                    <p:cond delay="0"/>
                                  </p:stCondLst>
                                  <p:childTnLst>
                                    <p:set>
                                      <p:cBhvr>
                                        <p:cTn id="28" dur="1" fill="hold">
                                          <p:stCondLst>
                                            <p:cond delay="0"/>
                                          </p:stCondLst>
                                        </p:cTn>
                                        <p:tgtEl>
                                          <p:spTgt spid="111"/>
                                        </p:tgtEl>
                                        <p:attrNameLst>
                                          <p:attrName>style.visibility</p:attrName>
                                        </p:attrNameLst>
                                      </p:cBhvr>
                                      <p:to>
                                        <p:strVal val="visible"/>
                                      </p:to>
                                    </p:set>
                                    <p:anim calcmode="lin" valueType="num">
                                      <p:cBhvr additive="base">
                                        <p:cTn id="29" dur="500"/>
                                        <p:tgtEl>
                                          <p:spTgt spid="111"/>
                                        </p:tgtEl>
                                        <p:attrNameLst>
                                          <p:attrName>ppt_y</p:attrName>
                                        </p:attrNameLst>
                                      </p:cBhvr>
                                      <p:tavLst>
                                        <p:tav tm="0">
                                          <p:val>
                                            <p:strVal val="#ppt_y-#ppt_h*1.125000"/>
                                          </p:val>
                                        </p:tav>
                                        <p:tav tm="100000">
                                          <p:val>
                                            <p:strVal val="#ppt_y"/>
                                          </p:val>
                                        </p:tav>
                                      </p:tavLst>
                                    </p:anim>
                                    <p:animEffect transition="in" filter="wipe(down)">
                                      <p:cBhvr>
                                        <p:cTn id="30" dur="500"/>
                                        <p:tgtEl>
                                          <p:spTgt spid="111"/>
                                        </p:tgtEl>
                                      </p:cBhvr>
                                    </p:animEffect>
                                  </p:childTnLst>
                                </p:cTn>
                              </p:par>
                            </p:childTnLst>
                          </p:cTn>
                        </p:par>
                        <p:par>
                          <p:cTn id="31" fill="hold">
                            <p:stCondLst>
                              <p:cond delay="3000"/>
                            </p:stCondLst>
                            <p:childTnLst>
                              <p:par>
                                <p:cTn id="32" presetID="2" presetClass="entr" presetSubtype="2" fill="hold" grpId="0" nodeType="afterEffect">
                                  <p:stCondLst>
                                    <p:cond delay="0"/>
                                  </p:stCondLst>
                                  <p:childTnLst>
                                    <p:set>
                                      <p:cBhvr>
                                        <p:cTn id="33" dur="1" fill="hold">
                                          <p:stCondLst>
                                            <p:cond delay="0"/>
                                          </p:stCondLst>
                                        </p:cTn>
                                        <p:tgtEl>
                                          <p:spTgt spid="112"/>
                                        </p:tgtEl>
                                        <p:attrNameLst>
                                          <p:attrName>style.visibility</p:attrName>
                                        </p:attrNameLst>
                                      </p:cBhvr>
                                      <p:to>
                                        <p:strVal val="visible"/>
                                      </p:to>
                                    </p:set>
                                    <p:anim calcmode="lin" valueType="num">
                                      <p:cBhvr additive="base">
                                        <p:cTn id="34" dur="500" fill="hold"/>
                                        <p:tgtEl>
                                          <p:spTgt spid="112"/>
                                        </p:tgtEl>
                                        <p:attrNameLst>
                                          <p:attrName>ppt_x</p:attrName>
                                        </p:attrNameLst>
                                      </p:cBhvr>
                                      <p:tavLst>
                                        <p:tav tm="0">
                                          <p:val>
                                            <p:strVal val="1+#ppt_w/2"/>
                                          </p:val>
                                        </p:tav>
                                        <p:tav tm="100000">
                                          <p:val>
                                            <p:strVal val="#ppt_x"/>
                                          </p:val>
                                        </p:tav>
                                      </p:tavLst>
                                    </p:anim>
                                    <p:anim calcmode="lin" valueType="num">
                                      <p:cBhvr additive="base">
                                        <p:cTn id="35" dur="500" fill="hold"/>
                                        <p:tgtEl>
                                          <p:spTgt spid="1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6" grpId="0"/>
      <p:bldP spid="107" grpId="0"/>
      <p:bldP spid="111" grpId="0"/>
      <p:bldP spid="1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471487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从优秀员工到职业经理人的蜕变</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二、不做老板眼中的三种人</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7" name="文本框 3"/>
          <p:cNvSpPr txBox="1"/>
          <p:nvPr/>
        </p:nvSpPr>
        <p:spPr>
          <a:xfrm>
            <a:off x="791845" y="2458720"/>
            <a:ext cx="1452880" cy="398780"/>
          </a:xfrm>
          <a:prstGeom prst="rect">
            <a:avLst/>
          </a:prstGeom>
          <a:solidFill>
            <a:srgbClr val="1B4367"/>
          </a:solidFill>
          <a:ln>
            <a:solidFill>
              <a:schemeClr val="accent1"/>
            </a:solidFill>
            <a:prstDash val="sysDot"/>
          </a:ln>
        </p:spPr>
        <p:txBody>
          <a:bodyPr wrap="square" rtlCol="0">
            <a:spAutoFit/>
          </a:bodyPr>
          <a:p>
            <a:pPr algn="ctr"/>
            <a:r>
              <a:rPr lang="zh-CN" altLang="en-US" sz="2000" b="1" dirty="0" smtClean="0">
                <a:solidFill>
                  <a:schemeClr val="bg1"/>
                </a:solidFill>
              </a:rPr>
              <a:t>“乞丐”</a:t>
            </a:r>
            <a:endParaRPr lang="zh-CN" altLang="en-US" sz="2000" b="1" dirty="0" smtClean="0">
              <a:solidFill>
                <a:schemeClr val="bg1"/>
              </a:solidFill>
            </a:endParaRPr>
          </a:p>
        </p:txBody>
      </p:sp>
      <p:sp>
        <p:nvSpPr>
          <p:cNvPr id="16" name="文本框 21"/>
          <p:cNvSpPr txBox="1"/>
          <p:nvPr/>
        </p:nvSpPr>
        <p:spPr>
          <a:xfrm>
            <a:off x="2213944" y="2458852"/>
            <a:ext cx="6583680" cy="368300"/>
          </a:xfrm>
          <a:prstGeom prst="rect">
            <a:avLst/>
          </a:prstGeom>
          <a:noFill/>
        </p:spPr>
        <p:txBody>
          <a:bodyPr wrap="none" rtlCol="0" anchor="t">
            <a:spAutoFit/>
          </a:bodyPr>
          <a:p>
            <a:pPr algn="l"/>
            <a:r>
              <a:rPr lang="zh-CN" altLang="en-US" sz="1800" dirty="0" smtClean="0">
                <a:sym typeface="+mn-ea"/>
              </a:rPr>
              <a:t>“乞丐”思维即怕吃苦、斤斤计较、给多少钱干多少活的心态。</a:t>
            </a:r>
            <a:endParaRPr lang="zh-CN" altLang="en-US" sz="1800" dirty="0" smtClean="0">
              <a:sym typeface="+mn-ea"/>
            </a:endParaRPr>
          </a:p>
        </p:txBody>
      </p:sp>
      <p:sp>
        <p:nvSpPr>
          <p:cNvPr id="21" name="文本框 3"/>
          <p:cNvSpPr txBox="1"/>
          <p:nvPr/>
        </p:nvSpPr>
        <p:spPr>
          <a:xfrm>
            <a:off x="791845" y="3122295"/>
            <a:ext cx="1452880" cy="398780"/>
          </a:xfrm>
          <a:prstGeom prst="rect">
            <a:avLst/>
          </a:prstGeom>
          <a:solidFill>
            <a:srgbClr val="1B4367"/>
          </a:solidFill>
          <a:ln>
            <a:solidFill>
              <a:schemeClr val="accent1"/>
            </a:solidFill>
            <a:prstDash val="sysDot"/>
          </a:ln>
        </p:spPr>
        <p:txBody>
          <a:bodyPr wrap="none" rtlCol="0">
            <a:spAutoFit/>
          </a:bodyPr>
          <a:p>
            <a:pPr algn="l"/>
            <a:r>
              <a:rPr lang="zh-CN" altLang="en-US" sz="2000" b="1" dirty="0" smtClean="0">
                <a:solidFill>
                  <a:schemeClr val="bg1"/>
                </a:solidFill>
              </a:rPr>
              <a:t>“玻璃人”</a:t>
            </a:r>
            <a:endParaRPr lang="zh-CN" altLang="en-US" sz="2000" b="1" dirty="0" smtClean="0">
              <a:solidFill>
                <a:schemeClr val="bg1"/>
              </a:solidFill>
            </a:endParaRPr>
          </a:p>
        </p:txBody>
      </p:sp>
      <p:sp>
        <p:nvSpPr>
          <p:cNvPr id="22" name="文本框 21"/>
          <p:cNvSpPr txBox="1"/>
          <p:nvPr/>
        </p:nvSpPr>
        <p:spPr>
          <a:xfrm>
            <a:off x="2213944" y="3128142"/>
            <a:ext cx="6182360" cy="368300"/>
          </a:xfrm>
          <a:prstGeom prst="rect">
            <a:avLst/>
          </a:prstGeom>
          <a:noFill/>
        </p:spPr>
        <p:txBody>
          <a:bodyPr wrap="square" rtlCol="0" anchor="t">
            <a:spAutoFit/>
          </a:bodyPr>
          <a:p>
            <a:pPr algn="l"/>
            <a:r>
              <a:rPr lang="zh-CN" altLang="en-US" sz="1800" dirty="0" smtClean="0">
                <a:sym typeface="+mn-ea"/>
              </a:rPr>
              <a:t>“玻璃人”也指承受不了压力、吃不了亏、受不了委屈的人。</a:t>
            </a:r>
            <a:endParaRPr lang="zh-CN" altLang="en-US" sz="1800" dirty="0" smtClean="0">
              <a:sym typeface="+mn-ea"/>
            </a:endParaRPr>
          </a:p>
        </p:txBody>
      </p:sp>
      <p:sp>
        <p:nvSpPr>
          <p:cNvPr id="25" name="文本框 3"/>
          <p:cNvSpPr txBox="1"/>
          <p:nvPr/>
        </p:nvSpPr>
        <p:spPr>
          <a:xfrm>
            <a:off x="791845" y="3785870"/>
            <a:ext cx="1452880" cy="398780"/>
          </a:xfrm>
          <a:prstGeom prst="rect">
            <a:avLst/>
          </a:prstGeom>
          <a:solidFill>
            <a:srgbClr val="1B4367"/>
          </a:solidFill>
          <a:ln>
            <a:solidFill>
              <a:schemeClr val="accent1"/>
            </a:solidFill>
            <a:prstDash val="sysDot"/>
          </a:ln>
        </p:spPr>
        <p:txBody>
          <a:bodyPr wrap="none" rtlCol="0">
            <a:spAutoFit/>
          </a:bodyPr>
          <a:p>
            <a:pPr algn="l"/>
            <a:r>
              <a:rPr lang="zh-CN" altLang="en-US" sz="2000" b="1" dirty="0" smtClean="0">
                <a:solidFill>
                  <a:schemeClr val="bg1"/>
                </a:solidFill>
              </a:rPr>
              <a:t>“垃圾人”</a:t>
            </a:r>
            <a:endParaRPr lang="zh-CN" altLang="en-US" sz="2000" b="1" dirty="0" smtClean="0">
              <a:solidFill>
                <a:schemeClr val="bg1"/>
              </a:solidFill>
            </a:endParaRPr>
          </a:p>
        </p:txBody>
      </p:sp>
      <p:sp>
        <p:nvSpPr>
          <p:cNvPr id="3" name="文本框 21"/>
          <p:cNvSpPr txBox="1"/>
          <p:nvPr/>
        </p:nvSpPr>
        <p:spPr>
          <a:xfrm>
            <a:off x="2213944" y="3797432"/>
            <a:ext cx="6126480" cy="368300"/>
          </a:xfrm>
          <a:prstGeom prst="rect">
            <a:avLst/>
          </a:prstGeom>
          <a:noFill/>
        </p:spPr>
        <p:txBody>
          <a:bodyPr wrap="none" rtlCol="0" anchor="t">
            <a:spAutoFit/>
          </a:bodyPr>
          <a:p>
            <a:pPr algn="l"/>
            <a:r>
              <a:rPr lang="zh-CN" altLang="en-US" sz="1800" dirty="0" smtClean="0">
                <a:sym typeface="+mn-ea"/>
              </a:rPr>
              <a:t>“垃圾人”是指没有责任心，喜欢抱怨、传播负能量的人。</a:t>
            </a:r>
            <a:endParaRPr lang="zh-CN" altLang="en-US" sz="1800" dirty="0" smtClean="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8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up)">
                                      <p:cBhvr>
                                        <p:cTn id="34" dur="500"/>
                                        <p:tgtEl>
                                          <p:spTgt spid="2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up)">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6" grpId="0"/>
      <p:bldP spid="2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471487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从优秀员工到职业经理人的蜕变</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70828" y="1440180"/>
            <a:ext cx="1141412" cy="1141413"/>
          </a:xfrm>
          <a:prstGeom prst="ellipse">
            <a:avLst/>
          </a:prstGeom>
          <a:solidFill>
            <a:srgbClr val="1B4367"/>
          </a:solid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r>
              <a:rPr lang="zh-CN" altLang="en-US" sz="3200" b="1"/>
              <a:t>诚</a:t>
            </a:r>
            <a:endParaRPr lang="zh-CN" altLang="en-US" sz="3200" b="1"/>
          </a:p>
        </p:txBody>
      </p:sp>
      <p:sp>
        <p:nvSpPr>
          <p:cNvPr id="5" name="矩形 4"/>
          <p:cNvSpPr>
            <a:spLocks noChangeArrowheads="1"/>
          </p:cNvSpPr>
          <p:nvPr/>
        </p:nvSpPr>
        <p:spPr bwMode="auto">
          <a:xfrm>
            <a:off x="1561465" y="2111375"/>
            <a:ext cx="3364865" cy="1455420"/>
          </a:xfrm>
          <a:prstGeom prst="rect">
            <a:avLst/>
          </a:prstGeom>
          <a:noFill/>
          <a:ln w="9525">
            <a:noFill/>
            <a:miter lim="800000"/>
          </a:ln>
        </p:spPr>
        <p:txBody>
          <a:bodyPr wrap="square">
            <a:spAutoFit/>
          </a:bodyPr>
          <a:p>
            <a:pPr indent="0" fontAlgn="auto">
              <a:lnSpc>
                <a:spcPts val="2660"/>
              </a:lnSpc>
            </a:pPr>
            <a:r>
              <a:rPr lang="zh-CN" altLang="en-US" sz="1800">
                <a:latin typeface="Verdana" panose="020B0604030504040204" pitchFamily="34" charset="0"/>
                <a:ea typeface="微软雅黑" panose="020B0503020204020204" pitchFamily="34" charset="-122"/>
              </a:rPr>
              <a:t>诚实，即忠诚老实，就是忠于事物的本来面貌，不隐瞒自己的真实思想，不掩饰自己的真实感情，不说谎，不欺瞒别人。</a:t>
            </a:r>
            <a:endParaRPr lang="en-US" altLang="zh-CN" sz="1800">
              <a:latin typeface="Verdana" panose="020B0604030504040204" pitchFamily="34" charset="0"/>
              <a:ea typeface="微软雅黑" panose="020B0503020204020204" pitchFamily="34" charset="-122"/>
            </a:endParaRPr>
          </a:p>
        </p:txBody>
      </p:sp>
      <p:sp>
        <p:nvSpPr>
          <p:cNvPr id="2" name="矩形 1"/>
          <p:cNvSpPr>
            <a:spLocks noChangeArrowheads="1"/>
          </p:cNvSpPr>
          <p:nvPr/>
        </p:nvSpPr>
        <p:spPr bwMode="auto">
          <a:xfrm>
            <a:off x="1561465" y="1585278"/>
            <a:ext cx="792163" cy="460375"/>
          </a:xfrm>
          <a:prstGeom prst="rect">
            <a:avLst/>
          </a:prstGeom>
          <a:solidFill>
            <a:srgbClr val="1B4367"/>
          </a:solidFill>
          <a:ln w="9525">
            <a:noFill/>
            <a:miter lim="800000"/>
          </a:ln>
        </p:spPr>
        <p:txBody>
          <a:bodyPr wrap="none">
            <a:spAutoFit/>
          </a:bodyPr>
          <a:p>
            <a:r>
              <a:rPr lang="zh-CN" altLang="en-US" sz="2400" b="1">
                <a:solidFill>
                  <a:schemeClr val="bg1"/>
                </a:solidFill>
                <a:latin typeface="Verdana" panose="020B0604030504040204" pitchFamily="34" charset="0"/>
                <a:ea typeface="微软雅黑" panose="020B0503020204020204" pitchFamily="34" charset="-122"/>
              </a:rPr>
              <a:t>诚实</a:t>
            </a:r>
            <a:endParaRPr lang="zh-CN" altLang="en-US" sz="2400" b="1">
              <a:solidFill>
                <a:schemeClr val="bg1"/>
              </a:solidFill>
              <a:latin typeface="Verdana" panose="020B0604030504040204" pitchFamily="34" charset="0"/>
              <a:ea typeface="微软雅黑" panose="020B0503020204020204" pitchFamily="34" charset="-122"/>
            </a:endParaRPr>
          </a:p>
        </p:txBody>
      </p:sp>
      <p:sp>
        <p:nvSpPr>
          <p:cNvPr id="15" name="椭圆 14"/>
          <p:cNvSpPr/>
          <p:nvPr/>
        </p:nvSpPr>
        <p:spPr>
          <a:xfrm>
            <a:off x="4791393" y="2696210"/>
            <a:ext cx="1141412" cy="1141413"/>
          </a:xfrm>
          <a:prstGeom prst="ellipse">
            <a:avLst/>
          </a:prstGeom>
          <a:solidFill>
            <a:srgbClr val="1B4367"/>
          </a:solid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r>
              <a:rPr lang="zh-CN" altLang="en-US" sz="3200" b="1"/>
              <a:t>信</a:t>
            </a:r>
            <a:endParaRPr lang="zh-CN" altLang="en-US" sz="3200" b="1"/>
          </a:p>
        </p:txBody>
      </p:sp>
      <p:sp>
        <p:nvSpPr>
          <p:cNvPr id="4" name="矩形 3"/>
          <p:cNvSpPr>
            <a:spLocks noChangeArrowheads="1"/>
          </p:cNvSpPr>
          <p:nvPr/>
        </p:nvSpPr>
        <p:spPr bwMode="auto">
          <a:xfrm>
            <a:off x="6035040" y="2866708"/>
            <a:ext cx="792163" cy="460375"/>
          </a:xfrm>
          <a:prstGeom prst="rect">
            <a:avLst/>
          </a:prstGeom>
          <a:solidFill>
            <a:srgbClr val="1B4367"/>
          </a:solidFill>
          <a:ln w="9525">
            <a:noFill/>
            <a:miter lim="800000"/>
          </a:ln>
        </p:spPr>
        <p:txBody>
          <a:bodyPr wrap="none">
            <a:spAutoFit/>
          </a:bodyPr>
          <a:p>
            <a:r>
              <a:rPr lang="zh-CN" altLang="en-US" sz="2400" b="1">
                <a:solidFill>
                  <a:schemeClr val="bg1"/>
                </a:solidFill>
                <a:latin typeface="Verdana" panose="020B0604030504040204" pitchFamily="34" charset="0"/>
                <a:ea typeface="微软雅黑" panose="020B0503020204020204" pitchFamily="34" charset="-122"/>
              </a:rPr>
              <a:t>守信</a:t>
            </a:r>
            <a:endParaRPr lang="zh-CN" altLang="en-US" sz="2400" b="1">
              <a:solidFill>
                <a:schemeClr val="bg1"/>
              </a:solidFill>
              <a:latin typeface="Verdana" panose="020B0604030504040204" pitchFamily="34" charset="0"/>
              <a:ea typeface="微软雅黑" panose="020B0503020204020204" pitchFamily="34" charset="-122"/>
            </a:endParaRPr>
          </a:p>
        </p:txBody>
      </p:sp>
      <p:sp>
        <p:nvSpPr>
          <p:cNvPr id="6" name="矩形 5"/>
          <p:cNvSpPr>
            <a:spLocks noChangeArrowheads="1"/>
          </p:cNvSpPr>
          <p:nvPr/>
        </p:nvSpPr>
        <p:spPr bwMode="auto">
          <a:xfrm>
            <a:off x="6035040" y="3382645"/>
            <a:ext cx="2814955" cy="1476375"/>
          </a:xfrm>
          <a:prstGeom prst="rect">
            <a:avLst/>
          </a:prstGeom>
          <a:noFill/>
          <a:ln w="9525">
            <a:noFill/>
            <a:miter lim="800000"/>
          </a:ln>
        </p:spPr>
        <p:txBody>
          <a:bodyPr wrap="square">
            <a:spAutoFit/>
          </a:bodyPr>
          <a:p>
            <a:pPr>
              <a:lnSpc>
                <a:spcPct val="125000"/>
              </a:lnSpc>
            </a:pPr>
            <a:r>
              <a:rPr lang="zh-CN" altLang="en-US" sz="1800">
                <a:latin typeface="Verdana" panose="020B0604030504040204" pitchFamily="34" charset="0"/>
                <a:ea typeface="微软雅黑" panose="020B0503020204020204" pitchFamily="34" charset="-122"/>
              </a:rPr>
              <a:t>守信，就是讲信用，讲信誉，信守承诺，忠实于自己承担的义务，答应了别人的事一定要去做。</a:t>
            </a:r>
            <a:endParaRPr lang="zh-CN" altLang="en-US" sz="2000">
              <a:latin typeface="Verdana" panose="020B0604030504040204" pitchFamily="34" charset="0"/>
              <a:ea typeface="微软雅黑" panose="020B0503020204020204" pitchFamily="34" charset="-122"/>
            </a:endParaRPr>
          </a:p>
        </p:txBody>
      </p:sp>
      <p:pic>
        <p:nvPicPr>
          <p:cNvPr id="11274" name="图片 152584" descr="信"/>
          <p:cNvPicPr>
            <a:picLocks noChangeAspect="1"/>
          </p:cNvPicPr>
          <p:nvPr/>
        </p:nvPicPr>
        <p:blipFill>
          <a:blip r:embed="rId1">
            <a:clrChange>
              <a:clrFrom>
                <a:srgbClr val="FFFFFF">
                  <a:alpha val="100000"/>
                </a:srgbClr>
              </a:clrFrom>
              <a:clrTo>
                <a:srgbClr val="FFFFFF">
                  <a:alpha val="100000"/>
                  <a:alpha val="0"/>
                </a:srgbClr>
              </a:clrTo>
            </a:clrChange>
            <a:grayscl/>
          </a:blip>
          <a:srcRect/>
          <a:stretch>
            <a:fillRect/>
          </a:stretch>
        </p:blipFill>
        <p:spPr bwMode="auto">
          <a:xfrm>
            <a:off x="1677035" y="3632200"/>
            <a:ext cx="1670685" cy="1214755"/>
          </a:xfrm>
          <a:prstGeom prst="rect">
            <a:avLst/>
          </a:prstGeom>
          <a:noFill/>
          <a:ln w="9525">
            <a:noFill/>
            <a:miter lim="800000"/>
            <a:headEnd/>
            <a:tailEnd/>
          </a:ln>
        </p:spPr>
      </p:pic>
      <p:pic>
        <p:nvPicPr>
          <p:cNvPr id="11273" name="图片 152582" descr="诚"/>
          <p:cNvPicPr>
            <a:picLocks noChangeAspect="1"/>
          </p:cNvPicPr>
          <p:nvPr/>
        </p:nvPicPr>
        <p:blipFill>
          <a:blip r:embed="rId2">
            <a:clrChange>
              <a:clrFrom>
                <a:srgbClr val="FFFFFF">
                  <a:alpha val="100000"/>
                </a:srgbClr>
              </a:clrFrom>
              <a:clrTo>
                <a:srgbClr val="FFFFFF">
                  <a:alpha val="100000"/>
                  <a:alpha val="0"/>
                </a:srgbClr>
              </a:clrTo>
            </a:clrChange>
            <a:grayscl/>
          </a:blip>
          <a:srcRect/>
          <a:stretch>
            <a:fillRect/>
          </a:stretch>
        </p:blipFill>
        <p:spPr bwMode="auto">
          <a:xfrm>
            <a:off x="5181600" y="950595"/>
            <a:ext cx="2437130" cy="1604645"/>
          </a:xfrm>
          <a:prstGeom prst="rect">
            <a:avLst/>
          </a:prstGeom>
          <a:noFill/>
          <a:ln w="9525">
            <a:noFill/>
            <a:miter lim="800000"/>
            <a:headEnd/>
            <a:tailEnd/>
          </a:ln>
        </p:spPr>
      </p:pic>
      <p:sp>
        <p:nvSpPr>
          <p:cNvPr id="17" name="矩形 16"/>
          <p:cNvSpPr>
            <a:spLocks noChangeArrowheads="1"/>
          </p:cNvSpPr>
          <p:nvPr/>
        </p:nvSpPr>
        <p:spPr bwMode="auto">
          <a:xfrm>
            <a:off x="774700" y="802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诚实</a:t>
            </a:r>
            <a:r>
              <a:rPr lang="en-US" altLang="zh-CN" sz="3200" b="1">
                <a:solidFill>
                  <a:srgbClr val="1B4367"/>
                </a:solidFill>
                <a:latin typeface="微软雅黑" panose="020B0503020204020204" pitchFamily="34" charset="-122"/>
                <a:ea typeface="微软雅黑" panose="020B0503020204020204" pitchFamily="34" charset="-122"/>
                <a:sym typeface="+mn-ea"/>
              </a:rPr>
              <a:t>—</a:t>
            </a:r>
            <a:r>
              <a:rPr lang="zh-CN" altLang="en-US" sz="3200" b="1">
                <a:solidFill>
                  <a:srgbClr val="1B4367"/>
                </a:solidFill>
                <a:latin typeface="微软雅黑" panose="020B0503020204020204" pitchFamily="34" charset="-122"/>
                <a:ea typeface="微软雅黑" panose="020B0503020204020204" pitchFamily="34" charset="-122"/>
                <a:sym typeface="+mn-ea"/>
              </a:rPr>
              <a:t>守信</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600"/>
                                  </p:stCondLst>
                                  <p:childTnLst>
                                    <p:set>
                                      <p:cBhvr>
                                        <p:cTn id="32" dur="1000" fill="hold">
                                          <p:stCondLst>
                                            <p:cond delay="0"/>
                                          </p:stCondLst>
                                        </p:cTn>
                                        <p:tgtEl>
                                          <p:spTgt spid="5"/>
                                        </p:tgtEl>
                                        <p:attrNameLst>
                                          <p:attrName>style.visibility</p:attrName>
                                        </p:attrNameLst>
                                      </p:cBhvr>
                                      <p:to>
                                        <p:strVal val="visible"/>
                                      </p:to>
                                    </p:set>
                                    <p:animEffect transition="in" filter="wipe(up)">
                                      <p:cBhvr>
                                        <p:cTn id="33" dur="10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linds(horizontal)">
                                      <p:cBhvr>
                                        <p:cTn id="38" dur="500"/>
                                        <p:tgtEl>
                                          <p:spTgt spid="15"/>
                                        </p:tgtEl>
                                      </p:cBhvr>
                                    </p:animEffect>
                                  </p:childTnLst>
                                </p:cTn>
                              </p:par>
                              <p:par>
                                <p:cTn id="39" presetID="22" presetClass="entr" presetSubtype="8" fill="hold" grpId="0" nodeType="withEffect">
                                  <p:stCondLst>
                                    <p:cond delay="90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1200"/>
                                  </p:stCondLst>
                                  <p:childTnLst>
                                    <p:set>
                                      <p:cBhvr>
                                        <p:cTn id="45" dur="1000" fill="hold">
                                          <p:stCondLst>
                                            <p:cond delay="0"/>
                                          </p:stCondLst>
                                        </p:cTn>
                                        <p:tgtEl>
                                          <p:spTgt spid="6"/>
                                        </p:tgtEl>
                                        <p:attrNameLst>
                                          <p:attrName>style.visibility</p:attrName>
                                        </p:attrNameLst>
                                      </p:cBhvr>
                                      <p:to>
                                        <p:strVal val="visible"/>
                                      </p:to>
                                    </p:set>
                                    <p:animEffect transition="in" filter="wipe(up)">
                                      <p:cBhvr>
                                        <p:cTn id="4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 grpId="0"/>
      <p:bldP spid="2" grpId="0" bldLvl="0" animBg="1"/>
      <p:bldP spid="4" grpId="0" bldLvl="0" animBg="1"/>
      <p:bldP spid="6" grpId="0"/>
      <p:bldP spid="9" grpId="0" bldLvl="0" animBg="1"/>
      <p:bldP spid="15" grpId="0" bldLvl="0" animBg="1"/>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471487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从优秀员工到职业经理人的蜕变</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7" name="矩形 16"/>
          <p:cNvSpPr>
            <a:spLocks noChangeArrowheads="1"/>
          </p:cNvSpPr>
          <p:nvPr/>
        </p:nvSpPr>
        <p:spPr bwMode="auto">
          <a:xfrm>
            <a:off x="774700" y="802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态度</a:t>
            </a:r>
            <a:r>
              <a:rPr lang="en-US" altLang="zh-CN" sz="3200" b="1">
                <a:solidFill>
                  <a:srgbClr val="1B4367"/>
                </a:solidFill>
                <a:latin typeface="微软雅黑" panose="020B0503020204020204" pitchFamily="34" charset="-122"/>
                <a:ea typeface="微软雅黑" panose="020B0503020204020204" pitchFamily="34" charset="-122"/>
                <a:sym typeface="+mn-ea"/>
              </a:rPr>
              <a:t>—</a:t>
            </a:r>
            <a:r>
              <a:rPr lang="zh-CN" altLang="en-US" sz="3200" b="1">
                <a:solidFill>
                  <a:srgbClr val="1B4367"/>
                </a:solidFill>
                <a:latin typeface="微软雅黑" panose="020B0503020204020204" pitchFamily="34" charset="-122"/>
                <a:ea typeface="微软雅黑" panose="020B0503020204020204" pitchFamily="34" charset="-122"/>
                <a:sym typeface="+mn-ea"/>
              </a:rPr>
              <a:t>敬业</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grpSp>
        <p:nvGrpSpPr>
          <p:cNvPr id="3" name="组合 2"/>
          <p:cNvGrpSpPr>
            <a:grpSpLocks noChangeAspect="1"/>
          </p:cNvGrpSpPr>
          <p:nvPr/>
        </p:nvGrpSpPr>
        <p:grpSpPr bwMode="auto">
          <a:xfrm>
            <a:off x="2042160" y="3615690"/>
            <a:ext cx="4756150" cy="986632"/>
            <a:chOff x="2110" y="1894"/>
            <a:chExt cx="14980" cy="3130"/>
          </a:xfrm>
        </p:grpSpPr>
        <p:grpSp>
          <p:nvGrpSpPr>
            <p:cNvPr id="12295" name="组合 2"/>
            <p:cNvGrpSpPr/>
            <p:nvPr/>
          </p:nvGrpSpPr>
          <p:grpSpPr bwMode="auto">
            <a:xfrm>
              <a:off x="2110" y="1894"/>
              <a:ext cx="3130" cy="3130"/>
              <a:chOff x="1457739" y="1828800"/>
              <a:chExt cx="1987826" cy="1987826"/>
            </a:xfrm>
          </p:grpSpPr>
          <p:sp>
            <p:nvSpPr>
              <p:cNvPr id="7" name="椭圆 6"/>
              <p:cNvSpPr/>
              <p:nvPr/>
            </p:nvSpPr>
            <p:spPr>
              <a:xfrm>
                <a:off x="1537125" y="1908761"/>
                <a:ext cx="1829054" cy="1827904"/>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r>
                  <a:rPr lang="zh-CN" altLang="en-US" sz="2000" b="1" dirty="0">
                    <a:latin typeface="+mn-ea"/>
                  </a:rPr>
                  <a:t>乐业</a:t>
                </a:r>
                <a:endParaRPr lang="zh-CN" altLang="en-US" sz="2000" b="1" dirty="0">
                  <a:latin typeface="+mn-ea"/>
                </a:endParaRPr>
              </a:p>
            </p:txBody>
          </p:sp>
          <p:sp>
            <p:nvSpPr>
              <p:cNvPr id="8" name="椭圆 7"/>
              <p:cNvSpPr/>
              <p:nvPr/>
            </p:nvSpPr>
            <p:spPr>
              <a:xfrm>
                <a:off x="1457739" y="1828800"/>
                <a:ext cx="1987826" cy="1987826"/>
              </a:xfrm>
              <a:prstGeom prst="ellipse">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grpSp>
        <p:grpSp>
          <p:nvGrpSpPr>
            <p:cNvPr id="12296" name="组合 7"/>
            <p:cNvGrpSpPr/>
            <p:nvPr/>
          </p:nvGrpSpPr>
          <p:grpSpPr bwMode="auto">
            <a:xfrm>
              <a:off x="8035" y="1894"/>
              <a:ext cx="3130" cy="3130"/>
              <a:chOff x="1457739" y="1828800"/>
              <a:chExt cx="1987826" cy="1987826"/>
            </a:xfrm>
          </p:grpSpPr>
          <p:sp>
            <p:nvSpPr>
              <p:cNvPr id="10" name="椭圆 9"/>
              <p:cNvSpPr/>
              <p:nvPr/>
            </p:nvSpPr>
            <p:spPr>
              <a:xfrm>
                <a:off x="1537125" y="1908761"/>
                <a:ext cx="1829054" cy="1827904"/>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r>
                  <a:rPr lang="zh-CN" altLang="en-US" sz="2000" b="1" dirty="0">
                    <a:latin typeface="+mn-ea"/>
                  </a:rPr>
                  <a:t>勤业</a:t>
                </a:r>
                <a:endParaRPr lang="zh-CN" altLang="en-US" sz="2000" b="1" dirty="0">
                  <a:latin typeface="+mn-ea"/>
                </a:endParaRPr>
              </a:p>
            </p:txBody>
          </p:sp>
          <p:sp>
            <p:nvSpPr>
              <p:cNvPr id="11" name="椭圆 10"/>
              <p:cNvSpPr/>
              <p:nvPr/>
            </p:nvSpPr>
            <p:spPr>
              <a:xfrm>
                <a:off x="1457739" y="1828800"/>
                <a:ext cx="1987826" cy="1987826"/>
              </a:xfrm>
              <a:prstGeom prst="ellipse">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grpSp>
        <p:grpSp>
          <p:nvGrpSpPr>
            <p:cNvPr id="12297" name="组合 11"/>
            <p:cNvGrpSpPr/>
            <p:nvPr/>
          </p:nvGrpSpPr>
          <p:grpSpPr bwMode="auto">
            <a:xfrm>
              <a:off x="13960" y="1894"/>
              <a:ext cx="3130" cy="3130"/>
              <a:chOff x="1457739" y="1828800"/>
              <a:chExt cx="1987826" cy="1987826"/>
            </a:xfrm>
          </p:grpSpPr>
          <p:sp>
            <p:nvSpPr>
              <p:cNvPr id="13" name="椭圆 12"/>
              <p:cNvSpPr/>
              <p:nvPr/>
            </p:nvSpPr>
            <p:spPr>
              <a:xfrm>
                <a:off x="1537125" y="1908761"/>
                <a:ext cx="1829054" cy="1827904"/>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r>
                  <a:rPr lang="zh-CN" altLang="en-US" sz="2000" b="1" dirty="0">
                    <a:latin typeface="+mn-ea"/>
                  </a:rPr>
                  <a:t>精业</a:t>
                </a:r>
                <a:endParaRPr lang="zh-CN" altLang="en-US" sz="2000" b="1" dirty="0">
                  <a:latin typeface="+mn-ea"/>
                </a:endParaRPr>
              </a:p>
            </p:txBody>
          </p:sp>
          <p:sp>
            <p:nvSpPr>
              <p:cNvPr id="14" name="椭圆 13"/>
              <p:cNvSpPr/>
              <p:nvPr/>
            </p:nvSpPr>
            <p:spPr>
              <a:xfrm>
                <a:off x="1457739" y="1828800"/>
                <a:ext cx="1987826" cy="1987826"/>
              </a:xfrm>
              <a:prstGeom prst="ellipse">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grpSp>
      </p:grpSp>
      <p:sp>
        <p:nvSpPr>
          <p:cNvPr id="12294" name="矩形 22"/>
          <p:cNvSpPr>
            <a:spLocks noChangeArrowheads="1"/>
          </p:cNvSpPr>
          <p:nvPr/>
        </p:nvSpPr>
        <p:spPr bwMode="auto">
          <a:xfrm>
            <a:off x="1211580" y="1487170"/>
            <a:ext cx="7235825" cy="2168525"/>
          </a:xfrm>
          <a:prstGeom prst="rect">
            <a:avLst/>
          </a:prstGeom>
          <a:noFill/>
          <a:ln w="9525">
            <a:noFill/>
            <a:miter lim="800000"/>
          </a:ln>
        </p:spPr>
        <p:txBody>
          <a:bodyPr wrap="square">
            <a:spAutoFit/>
          </a:bodyPr>
          <a:p>
            <a:pPr>
              <a:lnSpc>
                <a:spcPct val="125000"/>
              </a:lnSpc>
            </a:pPr>
            <a:r>
              <a:rPr lang="zh-CN" altLang="en-US" sz="1800" b="1">
                <a:solidFill>
                  <a:srgbClr val="1B4367"/>
                </a:solidFill>
                <a:latin typeface="Verdana" panose="020B0604030504040204" pitchFamily="34" charset="0"/>
                <a:ea typeface="微软雅黑" panose="020B0503020204020204" pitchFamily="34" charset="-122"/>
              </a:rPr>
              <a:t>敬业，这是通往成功的最佳途径。</a:t>
            </a:r>
            <a:endParaRPr lang="zh-CN" altLang="en-US" sz="1800">
              <a:latin typeface="Verdana" panose="020B0604030504040204" pitchFamily="34" charset="0"/>
              <a:ea typeface="微软雅黑" panose="020B0503020204020204" pitchFamily="34" charset="-122"/>
            </a:endParaRPr>
          </a:p>
          <a:p>
            <a:pPr>
              <a:lnSpc>
                <a:spcPct val="125000"/>
              </a:lnSpc>
            </a:pPr>
            <a:endParaRPr lang="zh-CN" altLang="en-US" sz="1800">
              <a:latin typeface="Verdana" panose="020B0604030504040204" pitchFamily="34" charset="0"/>
              <a:ea typeface="微软雅黑" panose="020B0503020204020204" pitchFamily="34" charset="-122"/>
            </a:endParaRPr>
          </a:p>
          <a:p>
            <a:pPr>
              <a:lnSpc>
                <a:spcPct val="125000"/>
              </a:lnSpc>
            </a:pPr>
            <a:r>
              <a:rPr lang="zh-CN" altLang="en-US" sz="1800">
                <a:latin typeface="Verdana" panose="020B0604030504040204" pitchFamily="34" charset="0"/>
                <a:ea typeface="微软雅黑" panose="020B0503020204020204" pitchFamily="34" charset="-122"/>
              </a:rPr>
              <a:t>      成功学家拿破仑·希尔研究了美国历史上近5000为成功人士，发现成功的第一要素是：能够将个人的身体与心智的能量锲而不舍地运用在同一个问题上而不会厌倦的能力，也就是所谓的敬业精神。</a:t>
            </a:r>
            <a:endParaRPr lang="zh-CN" altLang="en-US" sz="1800">
              <a:latin typeface="Verdana" panose="020B0604030504040204" pitchFamily="34" charset="0"/>
              <a:ea typeface="微软雅黑" panose="020B0503020204020204" pitchFamily="34" charset="-122"/>
            </a:endParaRPr>
          </a:p>
          <a:p>
            <a:pPr>
              <a:lnSpc>
                <a:spcPct val="125000"/>
              </a:lnSpc>
            </a:pPr>
            <a:endParaRPr lang="zh-CN" altLang="en-US" sz="1800">
              <a:latin typeface="Verdana" panose="020B060403050404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2000" fill="hold">
                                          <p:stCondLst>
                                            <p:cond delay="0"/>
                                          </p:stCondLst>
                                        </p:cTn>
                                        <p:tgtEl>
                                          <p:spTgt spid="12294"/>
                                        </p:tgtEl>
                                        <p:attrNameLst>
                                          <p:attrName>style.visibility</p:attrName>
                                        </p:attrNameLst>
                                      </p:cBhvr>
                                      <p:to>
                                        <p:strVal val="visible"/>
                                      </p:to>
                                    </p:set>
                                    <p:animEffect transition="in" filter="wipe(up)">
                                      <p:cBhvr>
                                        <p:cTn id="25" dur="2000"/>
                                        <p:tgtEl>
                                          <p:spTgt spid="12294"/>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checkerboard(across)">
                                      <p:cBhvr>
                                        <p:cTn id="3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7" grpId="0"/>
      <p:bldP spid="1229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471487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从优秀员工到职业经理人的蜕变</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7" name="矩形 16"/>
          <p:cNvSpPr>
            <a:spLocks noChangeArrowheads="1"/>
          </p:cNvSpPr>
          <p:nvPr/>
        </p:nvSpPr>
        <p:spPr bwMode="auto">
          <a:xfrm>
            <a:off x="774700" y="802005"/>
            <a:ext cx="680593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做事</a:t>
            </a:r>
            <a:r>
              <a:rPr lang="en-US" altLang="zh-CN" sz="3200" b="1">
                <a:solidFill>
                  <a:srgbClr val="1B4367"/>
                </a:solidFill>
                <a:latin typeface="微软雅黑" panose="020B0503020204020204" pitchFamily="34" charset="-122"/>
                <a:ea typeface="微软雅黑" panose="020B0503020204020204" pitchFamily="34" charset="-122"/>
                <a:sym typeface="+mn-ea"/>
              </a:rPr>
              <a:t>—</a:t>
            </a:r>
            <a:r>
              <a:rPr lang="zh-CN" altLang="en-US" sz="3200" b="1">
                <a:solidFill>
                  <a:srgbClr val="1B4367"/>
                </a:solidFill>
                <a:latin typeface="微软雅黑" panose="020B0503020204020204" pitchFamily="34" charset="-122"/>
                <a:ea typeface="微软雅黑" panose="020B0503020204020204" pitchFamily="34" charset="-122"/>
                <a:sym typeface="+mn-ea"/>
              </a:rPr>
              <a:t>创新</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2" name="圆角矩形 1"/>
          <p:cNvSpPr/>
          <p:nvPr/>
        </p:nvSpPr>
        <p:spPr>
          <a:xfrm>
            <a:off x="609600" y="1815465"/>
            <a:ext cx="5699125" cy="2394393"/>
          </a:xfrm>
          <a:prstGeom prst="roundRect">
            <a:avLst/>
          </a:prstGeom>
          <a:ln>
            <a:solidFill>
              <a:srgbClr val="1B4367"/>
            </a:solidFill>
          </a:ln>
        </p:spPr>
        <p:txBody>
          <a:bodyPr wrap="square">
            <a:spAutoFit/>
          </a:bodyPr>
          <a:p>
            <a:pPr>
              <a:lnSpc>
                <a:spcPct val="150000"/>
              </a:lnSpc>
            </a:pPr>
            <a:r>
              <a:rPr lang="en-US" altLang="zh-CN" sz="1800" dirty="0">
                <a:solidFill>
                  <a:srgbClr val="1B4367"/>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800" dirty="0">
                <a:solidFill>
                  <a:srgbClr val="1B4367"/>
                </a:solidFill>
                <a:latin typeface="微软雅黑" panose="020B0503020204020204" pitchFamily="34" charset="-122"/>
                <a:ea typeface="微软雅黑" panose="020B0503020204020204" pitchFamily="34" charset="-122"/>
                <a:cs typeface="微软雅黑" panose="020B0503020204020204" pitchFamily="34" charset="-122"/>
                <a:sym typeface="+mn-ea"/>
              </a:rPr>
              <a:t>创新</a:t>
            </a:r>
            <a:r>
              <a:rPr lang="zh-CN" altLang="en-US" sz="1800" dirty="0" smtClean="0">
                <a:solidFill>
                  <a:srgbClr val="1B4367"/>
                </a:solidFill>
                <a:latin typeface="微软雅黑" panose="020B0503020204020204" pitchFamily="34" charset="-122"/>
                <a:ea typeface="微软雅黑" panose="020B0503020204020204" pitchFamily="34" charset="-122"/>
                <a:cs typeface="微软雅黑" panose="020B0503020204020204" pitchFamily="34" charset="-122"/>
              </a:rPr>
              <a:t>指以现有的思维模式提出有别于常规或常人思路的见解为导向，利用现有的知识和物质，在特定的环境中，本着理想化需要或为满足社会，而改进或创造新的事物、方法、元素、路径、环境，并能获得一定有益效果的行为。</a:t>
            </a:r>
            <a:endParaRPr lang="zh-CN" altLang="en-US" sz="1800" dirty="0" smtClean="0">
              <a:solidFill>
                <a:srgbClr val="1B4367"/>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OIP-C (19)"/>
          <p:cNvPicPr>
            <a:picLocks noChangeAspect="1"/>
          </p:cNvPicPr>
          <p:nvPr/>
        </p:nvPicPr>
        <p:blipFill>
          <a:blip r:embed="rId1">
            <a:clrChange>
              <a:clrFrom>
                <a:srgbClr val="DDE5E8">
                  <a:alpha val="100000"/>
                </a:srgbClr>
              </a:clrFrom>
              <a:clrTo>
                <a:srgbClr val="DDE5E8">
                  <a:alpha val="100000"/>
                  <a:alpha val="0"/>
                </a:srgbClr>
              </a:clrTo>
            </a:clrChange>
            <a:grayscl/>
          </a:blip>
          <a:srcRect t="10046" b="41187"/>
          <a:stretch>
            <a:fillRect/>
          </a:stretch>
        </p:blipFill>
        <p:spPr>
          <a:xfrm>
            <a:off x="6563360" y="1995170"/>
            <a:ext cx="2286000" cy="2034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2000" fill="hold">
                                          <p:stCondLst>
                                            <p:cond delay="0"/>
                                          </p:stCondLst>
                                        </p:cTn>
                                        <p:tgtEl>
                                          <p:spTgt spid="2"/>
                                        </p:tgtEl>
                                        <p:attrNameLst>
                                          <p:attrName>style.visibility</p:attrName>
                                        </p:attrNameLst>
                                      </p:cBhvr>
                                      <p:to>
                                        <p:strVal val="visible"/>
                                      </p:to>
                                    </p:set>
                                    <p:animEffect transition="in" filter="wipe(up)">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7" grpId="0"/>
      <p:bldP spid="2"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文本框 9"/>
          <p:cNvSpPr txBox="1"/>
          <p:nvPr/>
        </p:nvSpPr>
        <p:spPr>
          <a:xfrm>
            <a:off x="2374137" y="1884748"/>
            <a:ext cx="4272439" cy="1084912"/>
          </a:xfrm>
          <a:prstGeom prst="rect">
            <a:avLst/>
          </a:prstGeom>
          <a:noFill/>
        </p:spPr>
        <p:txBody>
          <a:bodyPr wrap="square" lIns="68580" tIns="34290" rIns="68580" bIns="34290" rtlCol="0">
            <a:spAutoFit/>
          </a:bodyPr>
          <a:lstStyle/>
          <a:p>
            <a:pPr algn="ctr">
              <a:defRPr/>
            </a:pPr>
            <a:r>
              <a:rPr lang="en-US" altLang="zh-CN" sz="6600" b="1" dirty="0">
                <a:solidFill>
                  <a:srgbClr val="1B4367"/>
                </a:solidFill>
                <a:cs typeface="+mn-ea"/>
                <a:sym typeface="+mn-lt"/>
              </a:rPr>
              <a:t>THANKS</a:t>
            </a:r>
            <a:endParaRPr lang="en-US" altLang="zh-CN" sz="66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8327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项目一</a:t>
            </a:r>
            <a:r>
              <a:rPr lang="en-US" altLang="zh-CN" sz="1700" b="1" dirty="0">
                <a:solidFill>
                  <a:srgbClr val="1B4367"/>
                </a:solidFill>
                <a:cs typeface="+mn-ea"/>
                <a:sym typeface="+mn-lt"/>
              </a:rPr>
              <a:t>  </a:t>
            </a:r>
            <a:r>
              <a:rPr lang="zh-CN" altLang="en-US" sz="1700" b="1" dirty="0">
                <a:solidFill>
                  <a:srgbClr val="1B4367"/>
                </a:solidFill>
                <a:cs typeface="+mn-ea"/>
                <a:sym typeface="+mn-lt"/>
              </a:rPr>
              <a:t>初涉职场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705055" y="1438218"/>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705055" y="3003453"/>
            <a:ext cx="828000" cy="827405"/>
            <a:chOff x="3909356" y="1685526"/>
            <a:chExt cx="828000" cy="828000"/>
          </a:xfrm>
        </p:grpSpPr>
        <p:sp>
          <p:nvSpPr>
            <p:cNvPr id="12" name="文本框 11"/>
            <p:cNvSpPr txBox="1"/>
            <p:nvPr>
              <p:custDataLst>
                <p:tags r:id="rId5"/>
              </p:custDataLst>
            </p:nvPr>
          </p:nvSpPr>
          <p:spPr>
            <a:xfrm>
              <a:off x="3909356" y="1745583"/>
              <a:ext cx="828000" cy="707263"/>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1732280" y="1497965"/>
            <a:ext cx="722693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职场新人易触碰的雷区</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1732280" y="3038475"/>
            <a:ext cx="6282690" cy="642620"/>
          </a:xfrm>
          <a:prstGeom prst="rect">
            <a:avLst/>
          </a:prstGeom>
          <a:noFill/>
        </p:spPr>
        <p:txBody>
          <a:bodyPr wrap="square" lIns="68580" tIns="34290" rIns="68580" bIns="34290" rtlCol="0">
            <a:spAutoFit/>
          </a:bodyPr>
          <a:p>
            <a:pPr indent="0" algn="just" fontAlgn="auto">
              <a:lnSpc>
                <a:spcPts val="4480"/>
              </a:lnSpc>
            </a:pPr>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职业角色的认知与转换</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职场新人易触碰的雷区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548130" y="4334510"/>
            <a:ext cx="1543050" cy="530225"/>
          </a:xfrm>
          <a:prstGeom prst="rect">
            <a:avLst/>
          </a:prstGeom>
          <a:solidFill>
            <a:schemeClr val="tx1"/>
          </a:solidFill>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好高骛远</a:t>
            </a:r>
            <a:endParaRPr lang="zh-CN" altLang="en-US" sz="2000" b="1"/>
          </a:p>
        </p:txBody>
      </p:sp>
      <p:sp>
        <p:nvSpPr>
          <p:cNvPr id="5" name="矩形 4"/>
          <p:cNvSpPr/>
          <p:nvPr/>
        </p:nvSpPr>
        <p:spPr>
          <a:xfrm>
            <a:off x="4731385" y="1760855"/>
            <a:ext cx="1682115" cy="500380"/>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锋芒毕露</a:t>
            </a:r>
            <a:endParaRPr lang="zh-CN" altLang="en-US" sz="2000" b="1"/>
          </a:p>
        </p:txBody>
      </p:sp>
      <p:sp>
        <p:nvSpPr>
          <p:cNvPr id="6" name="矩形 5"/>
          <p:cNvSpPr/>
          <p:nvPr/>
        </p:nvSpPr>
        <p:spPr>
          <a:xfrm>
            <a:off x="6136640" y="2288540"/>
            <a:ext cx="1616075" cy="460375"/>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贪图安逸</a:t>
            </a:r>
            <a:endParaRPr lang="zh-CN" altLang="en-US" sz="2000" b="1"/>
          </a:p>
        </p:txBody>
      </p:sp>
      <p:sp>
        <p:nvSpPr>
          <p:cNvPr id="9" name="矩形 8"/>
          <p:cNvSpPr/>
          <p:nvPr/>
        </p:nvSpPr>
        <p:spPr>
          <a:xfrm>
            <a:off x="5669915" y="4334510"/>
            <a:ext cx="1487170" cy="519430"/>
          </a:xfrm>
          <a:prstGeom prst="rect">
            <a:avLst/>
          </a:prstGeom>
          <a:solidFill>
            <a:schemeClr val="tx1"/>
          </a:solidFill>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目光短浅</a:t>
            </a:r>
            <a:endParaRPr lang="zh-CN" altLang="en-US" sz="2000" b="1"/>
          </a:p>
        </p:txBody>
      </p:sp>
      <p:sp>
        <p:nvSpPr>
          <p:cNvPr id="7" name="矩形 6"/>
          <p:cNvSpPr/>
          <p:nvPr/>
        </p:nvSpPr>
        <p:spPr>
          <a:xfrm>
            <a:off x="6249670" y="3651250"/>
            <a:ext cx="1390650" cy="498475"/>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环境障碍</a:t>
            </a:r>
            <a:endParaRPr lang="zh-CN" altLang="en-US" sz="2000" b="1"/>
          </a:p>
        </p:txBody>
      </p:sp>
      <p:sp>
        <p:nvSpPr>
          <p:cNvPr id="15" name="矩形 14"/>
          <p:cNvSpPr/>
          <p:nvPr/>
        </p:nvSpPr>
        <p:spPr>
          <a:xfrm>
            <a:off x="1173480" y="2898140"/>
            <a:ext cx="1680210" cy="530225"/>
          </a:xfrm>
          <a:prstGeom prst="rect">
            <a:avLst/>
          </a:prstGeom>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盲目攀比</a:t>
            </a:r>
            <a:endParaRPr lang="zh-CN" altLang="en-US" sz="2000" b="1"/>
          </a:p>
        </p:txBody>
      </p:sp>
      <p:sp>
        <p:nvSpPr>
          <p:cNvPr id="27" name="矩形 26"/>
          <p:cNvSpPr/>
          <p:nvPr/>
        </p:nvSpPr>
        <p:spPr>
          <a:xfrm>
            <a:off x="774700" y="3667760"/>
            <a:ext cx="1658620" cy="498475"/>
          </a:xfrm>
          <a:prstGeom prst="rect">
            <a:avLst/>
          </a:prstGeom>
          <a:solidFill>
            <a:srgbClr val="2D495C"/>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唯利是图</a:t>
            </a:r>
            <a:endParaRPr lang="zh-CN" altLang="en-US" sz="2000" b="1"/>
          </a:p>
        </p:txBody>
      </p:sp>
      <p:sp>
        <p:nvSpPr>
          <p:cNvPr id="29" name="矩形 28"/>
          <p:cNvSpPr/>
          <p:nvPr/>
        </p:nvSpPr>
        <p:spPr>
          <a:xfrm>
            <a:off x="6812280" y="2907665"/>
            <a:ext cx="1430655" cy="477520"/>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见异思迁</a:t>
            </a:r>
            <a:endParaRPr lang="zh-CN" altLang="en-US" sz="2000" b="1"/>
          </a:p>
        </p:txBody>
      </p:sp>
      <p:sp>
        <p:nvSpPr>
          <p:cNvPr id="30" name="矩形 29"/>
          <p:cNvSpPr/>
          <p:nvPr/>
        </p:nvSpPr>
        <p:spPr>
          <a:xfrm>
            <a:off x="1971675" y="2143125"/>
            <a:ext cx="1493520" cy="487045"/>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心理失衡</a:t>
            </a:r>
            <a:endParaRPr lang="zh-CN" altLang="en-US" sz="2000" b="1"/>
          </a:p>
        </p:txBody>
      </p:sp>
      <p:sp>
        <p:nvSpPr>
          <p:cNvPr id="31" name="矩形 30"/>
          <p:cNvSpPr/>
          <p:nvPr/>
        </p:nvSpPr>
        <p:spPr>
          <a:xfrm>
            <a:off x="3305810" y="1530985"/>
            <a:ext cx="1344295" cy="509270"/>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骑驴找马</a:t>
            </a:r>
            <a:endParaRPr lang="zh-CN" altLang="en-US" sz="2000" b="1"/>
          </a:p>
        </p:txBody>
      </p:sp>
      <p:grpSp>
        <p:nvGrpSpPr>
          <p:cNvPr id="94" name="千图PPT彼岸天：ID 8661124库_组合 1"/>
          <p:cNvGrpSpPr>
            <a:grpSpLocks noChangeAspect="1"/>
          </p:cNvGrpSpPr>
          <p:nvPr>
            <p:custDataLst>
              <p:tags r:id="rId1"/>
            </p:custDataLst>
          </p:nvPr>
        </p:nvGrpSpPr>
        <p:grpSpPr>
          <a:xfrm>
            <a:off x="3149579" y="2414730"/>
            <a:ext cx="2640623" cy="2728600"/>
            <a:chOff x="6513526" y="1639850"/>
            <a:chExt cx="5049903" cy="5218150"/>
          </a:xfrm>
        </p:grpSpPr>
        <p:sp>
          <p:nvSpPr>
            <p:cNvPr id="95" name="Freeform: Shape 2"/>
            <p:cNvSpPr/>
            <p:nvPr>
              <p:custDataLst>
                <p:tags r:id="rId2"/>
              </p:custDataLst>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p>
              <a:pPr algn="ctr"/>
            </a:p>
          </p:txBody>
        </p:sp>
        <p:grpSp>
          <p:nvGrpSpPr>
            <p:cNvPr id="96" name="Group 3"/>
            <p:cNvGrpSpPr/>
            <p:nvPr/>
          </p:nvGrpSpPr>
          <p:grpSpPr>
            <a:xfrm>
              <a:off x="6685154" y="1639850"/>
              <a:ext cx="4779675" cy="3671505"/>
              <a:chOff x="7223605" y="1034167"/>
              <a:chExt cx="4779675" cy="3671505"/>
            </a:xfrm>
            <a:solidFill>
              <a:schemeClr val="accent5">
                <a:alpha val="70000"/>
              </a:schemeClr>
            </a:solidFill>
          </p:grpSpPr>
          <p:sp>
            <p:nvSpPr>
              <p:cNvPr id="97" name="Oval 49"/>
              <p:cNvSpPr/>
              <p:nvPr>
                <p:custDataLst>
                  <p:tags r:id="rId3"/>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8" name="Oval 50"/>
              <p:cNvSpPr/>
              <p:nvPr>
                <p:custDataLst>
                  <p:tags r:id="rId4"/>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9" name="Oval 51"/>
              <p:cNvSpPr/>
              <p:nvPr>
                <p:custDataLst>
                  <p:tags r:id="rId5"/>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0" name="Oval 52"/>
              <p:cNvSpPr/>
              <p:nvPr>
                <p:custDataLst>
                  <p:tags r:id="rId6"/>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1" name="Oval 53"/>
              <p:cNvSpPr/>
              <p:nvPr>
                <p:custDataLst>
                  <p:tags r:id="rId7"/>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2" name="Oval 54"/>
              <p:cNvSpPr/>
              <p:nvPr>
                <p:custDataLst>
                  <p:tags r:id="rId8"/>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6" name="Oval 55"/>
              <p:cNvSpPr/>
              <p:nvPr>
                <p:custDataLst>
                  <p:tags r:id="rId9"/>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4" name="Oval 56"/>
              <p:cNvSpPr/>
              <p:nvPr>
                <p:custDataLst>
                  <p:tags r:id="rId10"/>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5" name="Oval 57"/>
              <p:cNvSpPr/>
              <p:nvPr>
                <p:custDataLst>
                  <p:tags r:id="rId11"/>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06" name="Group 4"/>
            <p:cNvGrpSpPr/>
            <p:nvPr/>
          </p:nvGrpSpPr>
          <p:grpSpPr>
            <a:xfrm>
              <a:off x="6574014" y="1946200"/>
              <a:ext cx="4788017" cy="3731205"/>
              <a:chOff x="7071416" y="1121303"/>
              <a:chExt cx="4788017" cy="3731205"/>
            </a:xfrm>
            <a:solidFill>
              <a:schemeClr val="accent2">
                <a:alpha val="40000"/>
              </a:schemeClr>
            </a:solidFill>
          </p:grpSpPr>
          <p:sp>
            <p:nvSpPr>
              <p:cNvPr id="107" name="Oval 39"/>
              <p:cNvSpPr/>
              <p:nvPr>
                <p:custDataLst>
                  <p:tags r:id="rId12"/>
                </p:custDataLst>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8" name="Oval 40"/>
              <p:cNvSpPr/>
              <p:nvPr>
                <p:custDataLst>
                  <p:tags r:id="rId13"/>
                </p:custDataLst>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9" name="Oval 41"/>
              <p:cNvSpPr/>
              <p:nvPr>
                <p:custDataLst>
                  <p:tags r:id="rId14"/>
                </p:custDataLst>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0" name="Oval 42"/>
              <p:cNvSpPr/>
              <p:nvPr>
                <p:custDataLst>
                  <p:tags r:id="rId15"/>
                </p:custDataLst>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1" name="Oval 43"/>
              <p:cNvSpPr/>
              <p:nvPr>
                <p:custDataLst>
                  <p:tags r:id="rId16"/>
                </p:custDataLst>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2" name="Oval 44"/>
              <p:cNvSpPr/>
              <p:nvPr>
                <p:custDataLst>
                  <p:tags r:id="rId17"/>
                </p:custDataLst>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3" name="Oval 45"/>
              <p:cNvSpPr/>
              <p:nvPr>
                <p:custDataLst>
                  <p:tags r:id="rId18"/>
                </p:custDataLst>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4" name="Oval 46"/>
              <p:cNvSpPr/>
              <p:nvPr>
                <p:custDataLst>
                  <p:tags r:id="rId19"/>
                </p:custDataLst>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5" name="Oval 47"/>
              <p:cNvSpPr/>
              <p:nvPr>
                <p:custDataLst>
                  <p:tags r:id="rId20"/>
                </p:custDataLst>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7" name="Oval 48"/>
              <p:cNvSpPr/>
              <p:nvPr>
                <p:custDataLst>
                  <p:tags r:id="rId21"/>
                </p:custDataLst>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18" name="Group 5"/>
            <p:cNvGrpSpPr/>
            <p:nvPr/>
          </p:nvGrpSpPr>
          <p:grpSpPr>
            <a:xfrm>
              <a:off x="7210995" y="2279145"/>
              <a:ext cx="4142805" cy="3446444"/>
              <a:chOff x="7242069" y="1000204"/>
              <a:chExt cx="4142805" cy="3446444"/>
            </a:xfrm>
            <a:solidFill>
              <a:schemeClr val="accent1">
                <a:alpha val="20000"/>
              </a:schemeClr>
            </a:solidFill>
          </p:grpSpPr>
          <p:sp>
            <p:nvSpPr>
              <p:cNvPr id="119" name="Oval 29"/>
              <p:cNvSpPr/>
              <p:nvPr>
                <p:custDataLst>
                  <p:tags r:id="rId22"/>
                </p:custDataLst>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0" name="Oval 30"/>
              <p:cNvSpPr/>
              <p:nvPr>
                <p:custDataLst>
                  <p:tags r:id="rId23"/>
                </p:custDataLst>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1" name="Oval 31"/>
              <p:cNvSpPr/>
              <p:nvPr>
                <p:custDataLst>
                  <p:tags r:id="rId24"/>
                </p:custDataLst>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2" name="Oval 32"/>
              <p:cNvSpPr/>
              <p:nvPr>
                <p:custDataLst>
                  <p:tags r:id="rId25"/>
                </p:custDataLst>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3" name="Oval 33"/>
              <p:cNvSpPr/>
              <p:nvPr>
                <p:custDataLst>
                  <p:tags r:id="rId26"/>
                </p:custDataLst>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4" name="Oval 34"/>
              <p:cNvSpPr/>
              <p:nvPr>
                <p:custDataLst>
                  <p:tags r:id="rId27"/>
                </p:custDataLst>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5" name="Oval 35"/>
              <p:cNvSpPr/>
              <p:nvPr>
                <p:custDataLst>
                  <p:tags r:id="rId28"/>
                </p:custDataLst>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6" name="Oval 36"/>
              <p:cNvSpPr/>
              <p:nvPr>
                <p:custDataLst>
                  <p:tags r:id="rId29"/>
                </p:custDataLst>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7" name="Oval 37"/>
              <p:cNvSpPr/>
              <p:nvPr>
                <p:custDataLst>
                  <p:tags r:id="rId30"/>
                </p:custDataLst>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8" name="Oval 38"/>
              <p:cNvSpPr/>
              <p:nvPr>
                <p:custDataLst>
                  <p:tags r:id="rId31"/>
                </p:custDataLst>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29" name="Group 6"/>
            <p:cNvGrpSpPr/>
            <p:nvPr/>
          </p:nvGrpSpPr>
          <p:grpSpPr>
            <a:xfrm rot="9000000">
              <a:off x="7380010" y="1811773"/>
              <a:ext cx="3591334" cy="2758680"/>
              <a:chOff x="7223605" y="1034167"/>
              <a:chExt cx="4779675" cy="3671505"/>
            </a:xfrm>
            <a:solidFill>
              <a:schemeClr val="accent4">
                <a:alpha val="70000"/>
              </a:schemeClr>
            </a:solidFill>
          </p:grpSpPr>
          <p:sp>
            <p:nvSpPr>
              <p:cNvPr id="130" name="Oval 20"/>
              <p:cNvSpPr/>
              <p:nvPr>
                <p:custDataLst>
                  <p:tags r:id="rId32"/>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1" name="Oval 21"/>
              <p:cNvSpPr/>
              <p:nvPr>
                <p:custDataLst>
                  <p:tags r:id="rId33"/>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2" name="Oval 22"/>
              <p:cNvSpPr/>
              <p:nvPr>
                <p:custDataLst>
                  <p:tags r:id="rId34"/>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3" name="Oval 23"/>
              <p:cNvSpPr/>
              <p:nvPr>
                <p:custDataLst>
                  <p:tags r:id="rId35"/>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4" name="Oval 24"/>
              <p:cNvSpPr/>
              <p:nvPr>
                <p:custDataLst>
                  <p:tags r:id="rId36"/>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5" name="Oval 25"/>
              <p:cNvSpPr/>
              <p:nvPr>
                <p:custDataLst>
                  <p:tags r:id="rId37"/>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6" name="Oval 26"/>
              <p:cNvSpPr/>
              <p:nvPr>
                <p:custDataLst>
                  <p:tags r:id="rId38"/>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7" name="Oval 27"/>
              <p:cNvSpPr/>
              <p:nvPr>
                <p:custDataLst>
                  <p:tags r:id="rId39"/>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8" name="Oval 28"/>
              <p:cNvSpPr/>
              <p:nvPr>
                <p:custDataLst>
                  <p:tags r:id="rId40"/>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39" name="Oval 7"/>
            <p:cNvSpPr/>
            <p:nvPr>
              <p:custDataLst>
                <p:tags r:id="rId41"/>
              </p:custDataLst>
            </p:nvPr>
          </p:nvSpPr>
          <p:spPr>
            <a:xfrm>
              <a:off x="7498233" y="1881011"/>
              <a:ext cx="1514855" cy="1514855"/>
            </a:xfrm>
            <a:prstGeom prst="ellipse">
              <a:avLst/>
            </a:prstGeom>
            <a:solidFill>
              <a:srgbClr val="843C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0" name="Oval 8"/>
            <p:cNvSpPr/>
            <p:nvPr>
              <p:custDataLst>
                <p:tags r:id="rId42"/>
              </p:custDataLst>
            </p:nvPr>
          </p:nvSpPr>
          <p:spPr>
            <a:xfrm>
              <a:off x="9449885" y="2141135"/>
              <a:ext cx="1437159" cy="1437159"/>
            </a:xfrm>
            <a:prstGeom prst="ellipse">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1" name="Oval 9"/>
            <p:cNvSpPr/>
            <p:nvPr>
              <p:custDataLst>
                <p:tags r:id="rId43"/>
              </p:custDataLst>
            </p:nvPr>
          </p:nvSpPr>
          <p:spPr>
            <a:xfrm>
              <a:off x="6513526" y="3453959"/>
              <a:ext cx="1437159" cy="1437159"/>
            </a:xfrm>
            <a:prstGeom prst="ellipse">
              <a:avLst/>
            </a:prstGeom>
            <a:solidFill>
              <a:srgbClr val="1D48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2" name="Oval 10"/>
            <p:cNvSpPr/>
            <p:nvPr>
              <p:custDataLst>
                <p:tags r:id="rId44"/>
              </p:custDataLst>
            </p:nvPr>
          </p:nvSpPr>
          <p:spPr>
            <a:xfrm>
              <a:off x="10126270" y="3664860"/>
              <a:ext cx="1437159" cy="1437159"/>
            </a:xfrm>
            <a:prstGeom prst="ellipse">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143" name="Group 11"/>
            <p:cNvGrpSpPr/>
            <p:nvPr/>
          </p:nvGrpSpPr>
          <p:grpSpPr>
            <a:xfrm>
              <a:off x="9937478" y="2603151"/>
              <a:ext cx="500065" cy="470320"/>
              <a:chOff x="4433888" y="4613275"/>
              <a:chExt cx="1147763" cy="1079500"/>
            </a:xfrm>
            <a:solidFill>
              <a:schemeClr val="bg1"/>
            </a:solidFill>
          </p:grpSpPr>
          <p:sp>
            <p:nvSpPr>
              <p:cNvPr id="144" name="Oval 18"/>
              <p:cNvSpPr/>
              <p:nvPr>
                <p:custDataLst>
                  <p:tags r:id="rId45"/>
                </p:custDataLst>
              </p:nvPr>
            </p:nvSpPr>
            <p:spPr bwMode="auto">
              <a:xfrm>
                <a:off x="4991100" y="5203825"/>
                <a:ext cx="138113" cy="139700"/>
              </a:xfrm>
              <a:prstGeom prst="ellipse">
                <a:avLst/>
              </a:prstGeom>
              <a:grpFill/>
              <a:ln>
                <a:noFill/>
              </a:ln>
            </p:spPr>
            <p:txBody>
              <a:bodyPr anchor="ctr"/>
              <a:p>
                <a:pPr algn="ctr"/>
              </a:p>
            </p:txBody>
          </p:sp>
          <p:sp>
            <p:nvSpPr>
              <p:cNvPr id="145" name="Freeform: Shape 19"/>
              <p:cNvSpPr/>
              <p:nvPr>
                <p:custDataLst>
                  <p:tags r:id="rId46"/>
                </p:custDataLst>
              </p:nvPr>
            </p:nvSpPr>
            <p:spPr bwMode="auto">
              <a:xfrm>
                <a:off x="4433888" y="4613275"/>
                <a:ext cx="1147763" cy="1079500"/>
              </a:xfrm>
              <a:custGeom>
                <a:avLst/>
                <a:gdLst>
                  <a:gd name="T0" fmla="*/ 268 w 305"/>
                  <a:gd name="T1" fmla="*/ 111 h 287"/>
                  <a:gd name="T2" fmla="*/ 268 w 305"/>
                  <a:gd name="T3" fmla="*/ 51 h 287"/>
                  <a:gd name="T4" fmla="*/ 240 w 305"/>
                  <a:gd name="T5" fmla="*/ 0 h 287"/>
                  <a:gd name="T6" fmla="*/ 51 w 305"/>
                  <a:gd name="T7" fmla="*/ 0 h 287"/>
                  <a:gd name="T8" fmla="*/ 0 w 305"/>
                  <a:gd name="T9" fmla="*/ 236 h 287"/>
                  <a:gd name="T10" fmla="*/ 217 w 305"/>
                  <a:gd name="T11" fmla="*/ 287 h 287"/>
                  <a:gd name="T12" fmla="*/ 268 w 305"/>
                  <a:gd name="T13" fmla="*/ 222 h 287"/>
                  <a:gd name="T14" fmla="*/ 268 w 305"/>
                  <a:gd name="T15" fmla="*/ 111 h 287"/>
                  <a:gd name="T16" fmla="*/ 203 w 305"/>
                  <a:gd name="T17" fmla="*/ 19 h 287"/>
                  <a:gd name="T18" fmla="*/ 250 w 305"/>
                  <a:gd name="T19" fmla="*/ 28 h 287"/>
                  <a:gd name="T20" fmla="*/ 250 w 305"/>
                  <a:gd name="T21" fmla="*/ 56 h 287"/>
                  <a:gd name="T22" fmla="*/ 240 w 305"/>
                  <a:gd name="T23" fmla="*/ 83 h 287"/>
                  <a:gd name="T24" fmla="*/ 240 w 305"/>
                  <a:gd name="T25" fmla="*/ 74 h 287"/>
                  <a:gd name="T26" fmla="*/ 240 w 305"/>
                  <a:gd name="T27" fmla="*/ 37 h 287"/>
                  <a:gd name="T28" fmla="*/ 37 w 305"/>
                  <a:gd name="T29" fmla="*/ 28 h 287"/>
                  <a:gd name="T30" fmla="*/ 28 w 305"/>
                  <a:gd name="T31" fmla="*/ 56 h 287"/>
                  <a:gd name="T32" fmla="*/ 18 w 305"/>
                  <a:gd name="T33" fmla="*/ 51 h 287"/>
                  <a:gd name="T34" fmla="*/ 231 w 305"/>
                  <a:gd name="T35" fmla="*/ 46 h 287"/>
                  <a:gd name="T36" fmla="*/ 37 w 305"/>
                  <a:gd name="T37" fmla="*/ 37 h 287"/>
                  <a:gd name="T38" fmla="*/ 231 w 305"/>
                  <a:gd name="T39" fmla="*/ 46 h 287"/>
                  <a:gd name="T40" fmla="*/ 231 w 305"/>
                  <a:gd name="T41" fmla="*/ 65 h 287"/>
                  <a:gd name="T42" fmla="*/ 37 w 305"/>
                  <a:gd name="T43" fmla="*/ 56 h 287"/>
                  <a:gd name="T44" fmla="*/ 231 w 305"/>
                  <a:gd name="T45" fmla="*/ 74 h 287"/>
                  <a:gd name="T46" fmla="*/ 203 w 305"/>
                  <a:gd name="T47" fmla="*/ 83 h 287"/>
                  <a:gd name="T48" fmla="*/ 37 w 305"/>
                  <a:gd name="T49" fmla="*/ 80 h 287"/>
                  <a:gd name="T50" fmla="*/ 231 w 305"/>
                  <a:gd name="T51" fmla="*/ 74 h 287"/>
                  <a:gd name="T52" fmla="*/ 217 w 305"/>
                  <a:gd name="T53" fmla="*/ 268 h 287"/>
                  <a:gd name="T54" fmla="*/ 18 w 305"/>
                  <a:gd name="T55" fmla="*/ 236 h 287"/>
                  <a:gd name="T56" fmla="*/ 51 w 305"/>
                  <a:gd name="T57" fmla="*/ 102 h 287"/>
                  <a:gd name="T58" fmla="*/ 240 w 305"/>
                  <a:gd name="T59" fmla="*/ 102 h 287"/>
                  <a:gd name="T60" fmla="*/ 250 w 305"/>
                  <a:gd name="T61" fmla="*/ 130 h 287"/>
                  <a:gd name="T62" fmla="*/ 120 w 305"/>
                  <a:gd name="T63" fmla="*/ 176 h 287"/>
                  <a:gd name="T64" fmla="*/ 250 w 305"/>
                  <a:gd name="T65" fmla="*/ 222 h 287"/>
                  <a:gd name="T66" fmla="*/ 262 w 305"/>
                  <a:gd name="T67" fmla="*/ 204 h 287"/>
                  <a:gd name="T68" fmla="*/ 139 w 305"/>
                  <a:gd name="T69" fmla="*/ 176 h 287"/>
                  <a:gd name="T70" fmla="*/ 250 w 305"/>
                  <a:gd name="T71" fmla="*/ 148 h 287"/>
                  <a:gd name="T72" fmla="*/ 267 w 305"/>
                  <a:gd name="T73" fmla="*/ 136 h 287"/>
                  <a:gd name="T74" fmla="*/ 277 w 305"/>
                  <a:gd name="T75" fmla="*/ 1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87">
                    <a:moveTo>
                      <a:pt x="268" y="111"/>
                    </a:moveTo>
                    <a:cubicBezTo>
                      <a:pt x="268" y="111"/>
                      <a:pt x="268" y="111"/>
                      <a:pt x="268" y="111"/>
                    </a:cubicBezTo>
                    <a:cubicBezTo>
                      <a:pt x="268" y="56"/>
                      <a:pt x="268" y="56"/>
                      <a:pt x="268" y="56"/>
                    </a:cubicBezTo>
                    <a:cubicBezTo>
                      <a:pt x="268" y="51"/>
                      <a:pt x="268" y="51"/>
                      <a:pt x="268" y="51"/>
                    </a:cubicBezTo>
                    <a:cubicBezTo>
                      <a:pt x="268" y="28"/>
                      <a:pt x="268" y="28"/>
                      <a:pt x="268" y="28"/>
                    </a:cubicBezTo>
                    <a:cubicBezTo>
                      <a:pt x="268" y="13"/>
                      <a:pt x="256" y="0"/>
                      <a:pt x="240" y="0"/>
                    </a:cubicBezTo>
                    <a:cubicBezTo>
                      <a:pt x="203" y="0"/>
                      <a:pt x="203" y="0"/>
                      <a:pt x="203" y="0"/>
                    </a:cubicBezTo>
                    <a:cubicBezTo>
                      <a:pt x="51" y="0"/>
                      <a:pt x="51" y="0"/>
                      <a:pt x="51" y="0"/>
                    </a:cubicBezTo>
                    <a:cubicBezTo>
                      <a:pt x="23" y="0"/>
                      <a:pt x="0" y="23"/>
                      <a:pt x="0" y="51"/>
                    </a:cubicBezTo>
                    <a:cubicBezTo>
                      <a:pt x="0" y="236"/>
                      <a:pt x="0" y="236"/>
                      <a:pt x="0" y="236"/>
                    </a:cubicBezTo>
                    <a:cubicBezTo>
                      <a:pt x="0" y="264"/>
                      <a:pt x="23" y="287"/>
                      <a:pt x="51" y="287"/>
                    </a:cubicBezTo>
                    <a:cubicBezTo>
                      <a:pt x="217" y="287"/>
                      <a:pt x="217" y="287"/>
                      <a:pt x="217" y="287"/>
                    </a:cubicBezTo>
                    <a:cubicBezTo>
                      <a:pt x="245" y="287"/>
                      <a:pt x="268" y="264"/>
                      <a:pt x="268" y="236"/>
                    </a:cubicBezTo>
                    <a:cubicBezTo>
                      <a:pt x="268" y="222"/>
                      <a:pt x="268" y="222"/>
                      <a:pt x="268" y="222"/>
                    </a:cubicBezTo>
                    <a:cubicBezTo>
                      <a:pt x="268" y="222"/>
                      <a:pt x="268" y="222"/>
                      <a:pt x="268" y="222"/>
                    </a:cubicBezTo>
                    <a:cubicBezTo>
                      <a:pt x="305" y="194"/>
                      <a:pt x="305" y="139"/>
                      <a:pt x="268" y="111"/>
                    </a:cubicBezTo>
                    <a:close/>
                    <a:moveTo>
                      <a:pt x="51" y="19"/>
                    </a:moveTo>
                    <a:cubicBezTo>
                      <a:pt x="203" y="19"/>
                      <a:pt x="203" y="19"/>
                      <a:pt x="203" y="19"/>
                    </a:cubicBezTo>
                    <a:cubicBezTo>
                      <a:pt x="240" y="19"/>
                      <a:pt x="240" y="19"/>
                      <a:pt x="240" y="19"/>
                    </a:cubicBezTo>
                    <a:cubicBezTo>
                      <a:pt x="246" y="19"/>
                      <a:pt x="250" y="23"/>
                      <a:pt x="250" y="28"/>
                    </a:cubicBezTo>
                    <a:cubicBezTo>
                      <a:pt x="250" y="51"/>
                      <a:pt x="250" y="51"/>
                      <a:pt x="250" y="51"/>
                    </a:cubicBezTo>
                    <a:cubicBezTo>
                      <a:pt x="250" y="56"/>
                      <a:pt x="250" y="56"/>
                      <a:pt x="250" y="56"/>
                    </a:cubicBezTo>
                    <a:cubicBezTo>
                      <a:pt x="250" y="85"/>
                      <a:pt x="250" y="85"/>
                      <a:pt x="250" y="85"/>
                    </a:cubicBezTo>
                    <a:cubicBezTo>
                      <a:pt x="247" y="84"/>
                      <a:pt x="244" y="83"/>
                      <a:pt x="240" y="83"/>
                    </a:cubicBezTo>
                    <a:cubicBezTo>
                      <a:pt x="240" y="83"/>
                      <a:pt x="240" y="83"/>
                      <a:pt x="240" y="83"/>
                    </a:cubicBezTo>
                    <a:cubicBezTo>
                      <a:pt x="240" y="74"/>
                      <a:pt x="240" y="74"/>
                      <a:pt x="240" y="74"/>
                    </a:cubicBezTo>
                    <a:cubicBezTo>
                      <a:pt x="240" y="56"/>
                      <a:pt x="240" y="56"/>
                      <a:pt x="240" y="56"/>
                    </a:cubicBezTo>
                    <a:cubicBezTo>
                      <a:pt x="240" y="37"/>
                      <a:pt x="240" y="37"/>
                      <a:pt x="240" y="37"/>
                    </a:cubicBezTo>
                    <a:cubicBezTo>
                      <a:pt x="240" y="32"/>
                      <a:pt x="236" y="28"/>
                      <a:pt x="231" y="28"/>
                    </a:cubicBezTo>
                    <a:cubicBezTo>
                      <a:pt x="37" y="28"/>
                      <a:pt x="37" y="28"/>
                      <a:pt x="37" y="28"/>
                    </a:cubicBezTo>
                    <a:cubicBezTo>
                      <a:pt x="32" y="28"/>
                      <a:pt x="28" y="32"/>
                      <a:pt x="28" y="37"/>
                    </a:cubicBezTo>
                    <a:cubicBezTo>
                      <a:pt x="28" y="56"/>
                      <a:pt x="28" y="56"/>
                      <a:pt x="28" y="56"/>
                    </a:cubicBezTo>
                    <a:cubicBezTo>
                      <a:pt x="28" y="74"/>
                      <a:pt x="28" y="74"/>
                      <a:pt x="28" y="74"/>
                    </a:cubicBezTo>
                    <a:cubicBezTo>
                      <a:pt x="22" y="68"/>
                      <a:pt x="18" y="60"/>
                      <a:pt x="18" y="51"/>
                    </a:cubicBezTo>
                    <a:cubicBezTo>
                      <a:pt x="18" y="33"/>
                      <a:pt x="33" y="19"/>
                      <a:pt x="51" y="19"/>
                    </a:cubicBezTo>
                    <a:close/>
                    <a:moveTo>
                      <a:pt x="231" y="46"/>
                    </a:moveTo>
                    <a:cubicBezTo>
                      <a:pt x="37" y="46"/>
                      <a:pt x="37" y="46"/>
                      <a:pt x="37" y="46"/>
                    </a:cubicBezTo>
                    <a:cubicBezTo>
                      <a:pt x="37" y="37"/>
                      <a:pt x="37" y="37"/>
                      <a:pt x="37" y="37"/>
                    </a:cubicBezTo>
                    <a:cubicBezTo>
                      <a:pt x="231" y="37"/>
                      <a:pt x="231" y="37"/>
                      <a:pt x="231" y="37"/>
                    </a:cubicBezTo>
                    <a:lnTo>
                      <a:pt x="231" y="46"/>
                    </a:lnTo>
                    <a:close/>
                    <a:moveTo>
                      <a:pt x="231" y="56"/>
                    </a:moveTo>
                    <a:cubicBezTo>
                      <a:pt x="231" y="65"/>
                      <a:pt x="231" y="65"/>
                      <a:pt x="231" y="65"/>
                    </a:cubicBezTo>
                    <a:cubicBezTo>
                      <a:pt x="37" y="65"/>
                      <a:pt x="37" y="65"/>
                      <a:pt x="37" y="65"/>
                    </a:cubicBezTo>
                    <a:cubicBezTo>
                      <a:pt x="37" y="56"/>
                      <a:pt x="37" y="56"/>
                      <a:pt x="37" y="56"/>
                    </a:cubicBezTo>
                    <a:lnTo>
                      <a:pt x="231" y="56"/>
                    </a:lnTo>
                    <a:close/>
                    <a:moveTo>
                      <a:pt x="231" y="74"/>
                    </a:moveTo>
                    <a:cubicBezTo>
                      <a:pt x="231" y="83"/>
                      <a:pt x="231" y="83"/>
                      <a:pt x="231" y="83"/>
                    </a:cubicBezTo>
                    <a:cubicBezTo>
                      <a:pt x="203" y="83"/>
                      <a:pt x="203" y="83"/>
                      <a:pt x="203" y="83"/>
                    </a:cubicBezTo>
                    <a:cubicBezTo>
                      <a:pt x="51" y="83"/>
                      <a:pt x="51" y="83"/>
                      <a:pt x="51" y="83"/>
                    </a:cubicBezTo>
                    <a:cubicBezTo>
                      <a:pt x="46" y="83"/>
                      <a:pt x="41" y="82"/>
                      <a:pt x="37" y="80"/>
                    </a:cubicBezTo>
                    <a:cubicBezTo>
                      <a:pt x="37" y="74"/>
                      <a:pt x="37" y="74"/>
                      <a:pt x="37" y="74"/>
                    </a:cubicBezTo>
                    <a:lnTo>
                      <a:pt x="231" y="74"/>
                    </a:lnTo>
                    <a:close/>
                    <a:moveTo>
                      <a:pt x="250" y="236"/>
                    </a:moveTo>
                    <a:cubicBezTo>
                      <a:pt x="250" y="254"/>
                      <a:pt x="235" y="268"/>
                      <a:pt x="217" y="268"/>
                    </a:cubicBezTo>
                    <a:cubicBezTo>
                      <a:pt x="51" y="268"/>
                      <a:pt x="51" y="268"/>
                      <a:pt x="51" y="268"/>
                    </a:cubicBezTo>
                    <a:cubicBezTo>
                      <a:pt x="33" y="268"/>
                      <a:pt x="18" y="254"/>
                      <a:pt x="18" y="236"/>
                    </a:cubicBezTo>
                    <a:cubicBezTo>
                      <a:pt x="18" y="90"/>
                      <a:pt x="18" y="90"/>
                      <a:pt x="18" y="90"/>
                    </a:cubicBezTo>
                    <a:cubicBezTo>
                      <a:pt x="27" y="98"/>
                      <a:pt x="38" y="102"/>
                      <a:pt x="51" y="102"/>
                    </a:cubicBezTo>
                    <a:cubicBezTo>
                      <a:pt x="203" y="102"/>
                      <a:pt x="203" y="102"/>
                      <a:pt x="203" y="102"/>
                    </a:cubicBezTo>
                    <a:cubicBezTo>
                      <a:pt x="240" y="102"/>
                      <a:pt x="240" y="102"/>
                      <a:pt x="240" y="102"/>
                    </a:cubicBezTo>
                    <a:cubicBezTo>
                      <a:pt x="246" y="102"/>
                      <a:pt x="250" y="106"/>
                      <a:pt x="250" y="111"/>
                    </a:cubicBezTo>
                    <a:cubicBezTo>
                      <a:pt x="250" y="130"/>
                      <a:pt x="250" y="130"/>
                      <a:pt x="250" y="130"/>
                    </a:cubicBezTo>
                    <a:cubicBezTo>
                      <a:pt x="166" y="130"/>
                      <a:pt x="166" y="130"/>
                      <a:pt x="166" y="130"/>
                    </a:cubicBezTo>
                    <a:cubicBezTo>
                      <a:pt x="141" y="130"/>
                      <a:pt x="120" y="150"/>
                      <a:pt x="120" y="176"/>
                    </a:cubicBezTo>
                    <a:cubicBezTo>
                      <a:pt x="120" y="201"/>
                      <a:pt x="141" y="222"/>
                      <a:pt x="166" y="222"/>
                    </a:cubicBezTo>
                    <a:cubicBezTo>
                      <a:pt x="250" y="222"/>
                      <a:pt x="250" y="222"/>
                      <a:pt x="250" y="222"/>
                    </a:cubicBezTo>
                    <a:lnTo>
                      <a:pt x="250" y="236"/>
                    </a:lnTo>
                    <a:close/>
                    <a:moveTo>
                      <a:pt x="262" y="204"/>
                    </a:moveTo>
                    <a:cubicBezTo>
                      <a:pt x="166" y="204"/>
                      <a:pt x="166" y="204"/>
                      <a:pt x="166" y="204"/>
                    </a:cubicBezTo>
                    <a:cubicBezTo>
                      <a:pt x="151" y="204"/>
                      <a:pt x="139" y="191"/>
                      <a:pt x="139" y="176"/>
                    </a:cubicBezTo>
                    <a:cubicBezTo>
                      <a:pt x="139" y="161"/>
                      <a:pt x="151" y="148"/>
                      <a:pt x="166" y="148"/>
                    </a:cubicBezTo>
                    <a:cubicBezTo>
                      <a:pt x="250" y="148"/>
                      <a:pt x="250" y="148"/>
                      <a:pt x="250" y="148"/>
                    </a:cubicBezTo>
                    <a:cubicBezTo>
                      <a:pt x="255" y="148"/>
                      <a:pt x="261" y="145"/>
                      <a:pt x="265" y="141"/>
                    </a:cubicBezTo>
                    <a:cubicBezTo>
                      <a:pt x="266" y="139"/>
                      <a:pt x="266" y="138"/>
                      <a:pt x="267" y="136"/>
                    </a:cubicBezTo>
                    <a:cubicBezTo>
                      <a:pt x="267" y="136"/>
                      <a:pt x="267" y="136"/>
                      <a:pt x="267" y="136"/>
                    </a:cubicBezTo>
                    <a:cubicBezTo>
                      <a:pt x="274" y="145"/>
                      <a:pt x="277" y="155"/>
                      <a:pt x="277" y="167"/>
                    </a:cubicBezTo>
                    <a:cubicBezTo>
                      <a:pt x="277" y="181"/>
                      <a:pt x="272" y="194"/>
                      <a:pt x="262" y="204"/>
                    </a:cubicBezTo>
                    <a:close/>
                  </a:path>
                </a:pathLst>
              </a:custGeom>
              <a:grpFill/>
              <a:ln>
                <a:noFill/>
              </a:ln>
            </p:spPr>
            <p:txBody>
              <a:bodyPr anchor="ctr"/>
              <a:p>
                <a:pPr algn="ctr"/>
              </a:p>
            </p:txBody>
          </p:sp>
        </p:grpSp>
        <p:sp>
          <p:nvSpPr>
            <p:cNvPr id="146" name="Freeform: Shape 12"/>
            <p:cNvSpPr/>
            <p:nvPr>
              <p:custDataLst>
                <p:tags r:id="rId47"/>
              </p:custDataLst>
            </p:nvPr>
          </p:nvSpPr>
          <p:spPr bwMode="auto">
            <a:xfrm>
              <a:off x="10624922" y="4125900"/>
              <a:ext cx="485537" cy="485537"/>
            </a:xfrm>
            <a:custGeom>
              <a:avLst/>
              <a:gdLst>
                <a:gd name="T0" fmla="*/ 263 w 296"/>
                <a:gd name="T1" fmla="*/ 67 h 296"/>
                <a:gd name="T2" fmla="*/ 259 w 296"/>
                <a:gd name="T3" fmla="*/ 19 h 296"/>
                <a:gd name="T4" fmla="*/ 55 w 296"/>
                <a:gd name="T5" fmla="*/ 0 h 296"/>
                <a:gd name="T6" fmla="*/ 37 w 296"/>
                <a:gd name="T7" fmla="*/ 63 h 296"/>
                <a:gd name="T8" fmla="*/ 5 w 296"/>
                <a:gd name="T9" fmla="*/ 104 h 296"/>
                <a:gd name="T10" fmla="*/ 0 w 296"/>
                <a:gd name="T11" fmla="*/ 130 h 296"/>
                <a:gd name="T12" fmla="*/ 28 w 296"/>
                <a:gd name="T13" fmla="*/ 158 h 296"/>
                <a:gd name="T14" fmla="*/ 46 w 296"/>
                <a:gd name="T15" fmla="*/ 296 h 296"/>
                <a:gd name="T16" fmla="*/ 268 w 296"/>
                <a:gd name="T17" fmla="*/ 278 h 296"/>
                <a:gd name="T18" fmla="*/ 268 w 296"/>
                <a:gd name="T19" fmla="*/ 158 h 296"/>
                <a:gd name="T20" fmla="*/ 296 w 296"/>
                <a:gd name="T21" fmla="*/ 121 h 296"/>
                <a:gd name="T22" fmla="*/ 241 w 296"/>
                <a:gd name="T23" fmla="*/ 19 h 296"/>
                <a:gd name="T24" fmla="*/ 55 w 296"/>
                <a:gd name="T25" fmla="*/ 56 h 296"/>
                <a:gd name="T26" fmla="*/ 55 w 296"/>
                <a:gd name="T27" fmla="*/ 19 h 296"/>
                <a:gd name="T28" fmla="*/ 94 w 296"/>
                <a:gd name="T29" fmla="*/ 139 h 296"/>
                <a:gd name="T30" fmla="*/ 93 w 296"/>
                <a:gd name="T31" fmla="*/ 74 h 296"/>
                <a:gd name="T32" fmla="*/ 94 w 296"/>
                <a:gd name="T33" fmla="*/ 139 h 296"/>
                <a:gd name="T34" fmla="*/ 143 w 296"/>
                <a:gd name="T35" fmla="*/ 74 h 296"/>
                <a:gd name="T36" fmla="*/ 104 w 296"/>
                <a:gd name="T37" fmla="*/ 139 h 296"/>
                <a:gd name="T38" fmla="*/ 153 w 296"/>
                <a:gd name="T39" fmla="*/ 74 h 296"/>
                <a:gd name="T40" fmla="*/ 192 w 296"/>
                <a:gd name="T41" fmla="*/ 139 h 296"/>
                <a:gd name="T42" fmla="*/ 153 w 296"/>
                <a:gd name="T43" fmla="*/ 74 h 296"/>
                <a:gd name="T44" fmla="*/ 204 w 296"/>
                <a:gd name="T45" fmla="*/ 74 h 296"/>
                <a:gd name="T46" fmla="*/ 202 w 296"/>
                <a:gd name="T47" fmla="*/ 139 h 296"/>
                <a:gd name="T48" fmla="*/ 18 w 296"/>
                <a:gd name="T49" fmla="*/ 130 h 296"/>
                <a:gd name="T50" fmla="*/ 20 w 296"/>
                <a:gd name="T51" fmla="*/ 115 h 296"/>
                <a:gd name="T52" fmla="*/ 55 w 296"/>
                <a:gd name="T53" fmla="*/ 74 h 296"/>
                <a:gd name="T54" fmla="*/ 45 w 296"/>
                <a:gd name="T55" fmla="*/ 139 h 296"/>
                <a:gd name="T56" fmla="*/ 18 w 296"/>
                <a:gd name="T57" fmla="*/ 130 h 296"/>
                <a:gd name="T58" fmla="*/ 116 w 296"/>
                <a:gd name="T59" fmla="*/ 278 h 296"/>
                <a:gd name="T60" fmla="*/ 185 w 296"/>
                <a:gd name="T61" fmla="*/ 185 h 296"/>
                <a:gd name="T62" fmla="*/ 250 w 296"/>
                <a:gd name="T63" fmla="*/ 278 h 296"/>
                <a:gd name="T64" fmla="*/ 194 w 296"/>
                <a:gd name="T65" fmla="*/ 185 h 296"/>
                <a:gd name="T66" fmla="*/ 116 w 296"/>
                <a:gd name="T67" fmla="*/ 176 h 296"/>
                <a:gd name="T68" fmla="*/ 106 w 296"/>
                <a:gd name="T69" fmla="*/ 278 h 296"/>
                <a:gd name="T70" fmla="*/ 46 w 296"/>
                <a:gd name="T71" fmla="*/ 158 h 296"/>
                <a:gd name="T72" fmla="*/ 250 w 296"/>
                <a:gd name="T73" fmla="*/ 278 h 296"/>
                <a:gd name="T74" fmla="*/ 268 w 296"/>
                <a:gd name="T75" fmla="*/ 139 h 296"/>
                <a:gd name="T76" fmla="*/ 214 w 296"/>
                <a:gd name="T77" fmla="*/ 74 h 296"/>
                <a:gd name="T78" fmla="*/ 241 w 296"/>
                <a:gd name="T79" fmla="*/ 74 h 296"/>
                <a:gd name="T80" fmla="*/ 276 w 296"/>
                <a:gd name="T81" fmla="*/ 115 h 296"/>
                <a:gd name="T82" fmla="*/ 278 w 296"/>
                <a:gd name="T83"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 h="296">
                  <a:moveTo>
                    <a:pt x="291" y="104"/>
                  </a:moveTo>
                  <a:cubicBezTo>
                    <a:pt x="263" y="67"/>
                    <a:pt x="263" y="67"/>
                    <a:pt x="263" y="67"/>
                  </a:cubicBezTo>
                  <a:cubicBezTo>
                    <a:pt x="262" y="66"/>
                    <a:pt x="260" y="64"/>
                    <a:pt x="259" y="63"/>
                  </a:cubicBezTo>
                  <a:cubicBezTo>
                    <a:pt x="259" y="19"/>
                    <a:pt x="259" y="19"/>
                    <a:pt x="259" y="19"/>
                  </a:cubicBezTo>
                  <a:cubicBezTo>
                    <a:pt x="259" y="9"/>
                    <a:pt x="251" y="0"/>
                    <a:pt x="241" y="0"/>
                  </a:cubicBezTo>
                  <a:cubicBezTo>
                    <a:pt x="55" y="0"/>
                    <a:pt x="55" y="0"/>
                    <a:pt x="55" y="0"/>
                  </a:cubicBezTo>
                  <a:cubicBezTo>
                    <a:pt x="45" y="0"/>
                    <a:pt x="37" y="9"/>
                    <a:pt x="37" y="19"/>
                  </a:cubicBezTo>
                  <a:cubicBezTo>
                    <a:pt x="37" y="63"/>
                    <a:pt x="37" y="63"/>
                    <a:pt x="37" y="63"/>
                  </a:cubicBezTo>
                  <a:cubicBezTo>
                    <a:pt x="36" y="64"/>
                    <a:pt x="34" y="66"/>
                    <a:pt x="33" y="67"/>
                  </a:cubicBezTo>
                  <a:cubicBezTo>
                    <a:pt x="5" y="104"/>
                    <a:pt x="5" y="104"/>
                    <a:pt x="5" y="104"/>
                  </a:cubicBezTo>
                  <a:cubicBezTo>
                    <a:pt x="2" y="109"/>
                    <a:pt x="0" y="115"/>
                    <a:pt x="0" y="121"/>
                  </a:cubicBezTo>
                  <a:cubicBezTo>
                    <a:pt x="0" y="130"/>
                    <a:pt x="0" y="130"/>
                    <a:pt x="0" y="130"/>
                  </a:cubicBezTo>
                  <a:cubicBezTo>
                    <a:pt x="0" y="145"/>
                    <a:pt x="12" y="158"/>
                    <a:pt x="28" y="158"/>
                  </a:cubicBezTo>
                  <a:cubicBezTo>
                    <a:pt x="28" y="158"/>
                    <a:pt x="28" y="158"/>
                    <a:pt x="28" y="158"/>
                  </a:cubicBezTo>
                  <a:cubicBezTo>
                    <a:pt x="28" y="278"/>
                    <a:pt x="28" y="278"/>
                    <a:pt x="28" y="278"/>
                  </a:cubicBezTo>
                  <a:cubicBezTo>
                    <a:pt x="28" y="288"/>
                    <a:pt x="36" y="296"/>
                    <a:pt x="46" y="296"/>
                  </a:cubicBezTo>
                  <a:cubicBezTo>
                    <a:pt x="250" y="296"/>
                    <a:pt x="250" y="296"/>
                    <a:pt x="250" y="296"/>
                  </a:cubicBezTo>
                  <a:cubicBezTo>
                    <a:pt x="260" y="296"/>
                    <a:pt x="268" y="288"/>
                    <a:pt x="268" y="278"/>
                  </a:cubicBezTo>
                  <a:cubicBezTo>
                    <a:pt x="268" y="158"/>
                    <a:pt x="268" y="158"/>
                    <a:pt x="268" y="158"/>
                  </a:cubicBezTo>
                  <a:cubicBezTo>
                    <a:pt x="268" y="158"/>
                    <a:pt x="268" y="158"/>
                    <a:pt x="268" y="158"/>
                  </a:cubicBezTo>
                  <a:cubicBezTo>
                    <a:pt x="284" y="158"/>
                    <a:pt x="296" y="145"/>
                    <a:pt x="296" y="130"/>
                  </a:cubicBezTo>
                  <a:cubicBezTo>
                    <a:pt x="296" y="121"/>
                    <a:pt x="296" y="121"/>
                    <a:pt x="296" y="121"/>
                  </a:cubicBezTo>
                  <a:cubicBezTo>
                    <a:pt x="296" y="115"/>
                    <a:pt x="294" y="109"/>
                    <a:pt x="291" y="104"/>
                  </a:cubicBezTo>
                  <a:close/>
                  <a:moveTo>
                    <a:pt x="241" y="19"/>
                  </a:moveTo>
                  <a:cubicBezTo>
                    <a:pt x="241" y="56"/>
                    <a:pt x="241" y="56"/>
                    <a:pt x="241" y="56"/>
                  </a:cubicBezTo>
                  <a:cubicBezTo>
                    <a:pt x="55" y="56"/>
                    <a:pt x="55" y="56"/>
                    <a:pt x="55" y="56"/>
                  </a:cubicBezTo>
                  <a:cubicBezTo>
                    <a:pt x="55" y="56"/>
                    <a:pt x="55" y="56"/>
                    <a:pt x="55" y="56"/>
                  </a:cubicBezTo>
                  <a:cubicBezTo>
                    <a:pt x="55" y="19"/>
                    <a:pt x="55" y="19"/>
                    <a:pt x="55" y="19"/>
                  </a:cubicBezTo>
                  <a:lnTo>
                    <a:pt x="241" y="19"/>
                  </a:lnTo>
                  <a:close/>
                  <a:moveTo>
                    <a:pt x="94" y="139"/>
                  </a:moveTo>
                  <a:cubicBezTo>
                    <a:pt x="55" y="139"/>
                    <a:pt x="55" y="139"/>
                    <a:pt x="55" y="139"/>
                  </a:cubicBezTo>
                  <a:cubicBezTo>
                    <a:pt x="93" y="74"/>
                    <a:pt x="93" y="74"/>
                    <a:pt x="93" y="74"/>
                  </a:cubicBezTo>
                  <a:cubicBezTo>
                    <a:pt x="113" y="74"/>
                    <a:pt x="113" y="74"/>
                    <a:pt x="113" y="74"/>
                  </a:cubicBezTo>
                  <a:lnTo>
                    <a:pt x="94" y="139"/>
                  </a:lnTo>
                  <a:close/>
                  <a:moveTo>
                    <a:pt x="122" y="74"/>
                  </a:moveTo>
                  <a:cubicBezTo>
                    <a:pt x="143" y="74"/>
                    <a:pt x="143" y="74"/>
                    <a:pt x="143" y="74"/>
                  </a:cubicBezTo>
                  <a:cubicBezTo>
                    <a:pt x="143" y="139"/>
                    <a:pt x="143" y="139"/>
                    <a:pt x="143" y="139"/>
                  </a:cubicBezTo>
                  <a:cubicBezTo>
                    <a:pt x="104" y="139"/>
                    <a:pt x="104" y="139"/>
                    <a:pt x="104" y="139"/>
                  </a:cubicBezTo>
                  <a:lnTo>
                    <a:pt x="122" y="74"/>
                  </a:lnTo>
                  <a:close/>
                  <a:moveTo>
                    <a:pt x="153" y="74"/>
                  </a:moveTo>
                  <a:cubicBezTo>
                    <a:pt x="174" y="74"/>
                    <a:pt x="174" y="74"/>
                    <a:pt x="174" y="74"/>
                  </a:cubicBezTo>
                  <a:cubicBezTo>
                    <a:pt x="192" y="139"/>
                    <a:pt x="192" y="139"/>
                    <a:pt x="192" y="139"/>
                  </a:cubicBezTo>
                  <a:cubicBezTo>
                    <a:pt x="153" y="139"/>
                    <a:pt x="153" y="139"/>
                    <a:pt x="153" y="139"/>
                  </a:cubicBezTo>
                  <a:lnTo>
                    <a:pt x="153" y="74"/>
                  </a:lnTo>
                  <a:close/>
                  <a:moveTo>
                    <a:pt x="183" y="74"/>
                  </a:moveTo>
                  <a:cubicBezTo>
                    <a:pt x="204" y="74"/>
                    <a:pt x="204" y="74"/>
                    <a:pt x="204" y="74"/>
                  </a:cubicBezTo>
                  <a:cubicBezTo>
                    <a:pt x="241" y="139"/>
                    <a:pt x="241" y="139"/>
                    <a:pt x="241" y="139"/>
                  </a:cubicBezTo>
                  <a:cubicBezTo>
                    <a:pt x="202" y="139"/>
                    <a:pt x="202" y="139"/>
                    <a:pt x="202" y="139"/>
                  </a:cubicBezTo>
                  <a:lnTo>
                    <a:pt x="183" y="74"/>
                  </a:lnTo>
                  <a:close/>
                  <a:moveTo>
                    <a:pt x="18" y="130"/>
                  </a:moveTo>
                  <a:cubicBezTo>
                    <a:pt x="18" y="121"/>
                    <a:pt x="18" y="121"/>
                    <a:pt x="18" y="121"/>
                  </a:cubicBezTo>
                  <a:cubicBezTo>
                    <a:pt x="18" y="119"/>
                    <a:pt x="19" y="117"/>
                    <a:pt x="20" y="115"/>
                  </a:cubicBezTo>
                  <a:cubicBezTo>
                    <a:pt x="48" y="78"/>
                    <a:pt x="48" y="78"/>
                    <a:pt x="48" y="78"/>
                  </a:cubicBezTo>
                  <a:cubicBezTo>
                    <a:pt x="50" y="76"/>
                    <a:pt x="53" y="74"/>
                    <a:pt x="55" y="74"/>
                  </a:cubicBezTo>
                  <a:cubicBezTo>
                    <a:pt x="82" y="74"/>
                    <a:pt x="82" y="74"/>
                    <a:pt x="82" y="74"/>
                  </a:cubicBezTo>
                  <a:cubicBezTo>
                    <a:pt x="45" y="139"/>
                    <a:pt x="45" y="139"/>
                    <a:pt x="45" y="139"/>
                  </a:cubicBezTo>
                  <a:cubicBezTo>
                    <a:pt x="28" y="139"/>
                    <a:pt x="28" y="139"/>
                    <a:pt x="28" y="139"/>
                  </a:cubicBezTo>
                  <a:cubicBezTo>
                    <a:pt x="23" y="139"/>
                    <a:pt x="18" y="135"/>
                    <a:pt x="18" y="130"/>
                  </a:cubicBezTo>
                  <a:close/>
                  <a:moveTo>
                    <a:pt x="185" y="278"/>
                  </a:moveTo>
                  <a:cubicBezTo>
                    <a:pt x="116" y="278"/>
                    <a:pt x="116" y="278"/>
                    <a:pt x="116" y="278"/>
                  </a:cubicBezTo>
                  <a:cubicBezTo>
                    <a:pt x="116" y="185"/>
                    <a:pt x="116" y="185"/>
                    <a:pt x="116" y="185"/>
                  </a:cubicBezTo>
                  <a:cubicBezTo>
                    <a:pt x="185" y="185"/>
                    <a:pt x="185" y="185"/>
                    <a:pt x="185" y="185"/>
                  </a:cubicBezTo>
                  <a:lnTo>
                    <a:pt x="185" y="278"/>
                  </a:lnTo>
                  <a:close/>
                  <a:moveTo>
                    <a:pt x="250" y="278"/>
                  </a:moveTo>
                  <a:cubicBezTo>
                    <a:pt x="194" y="278"/>
                    <a:pt x="194" y="278"/>
                    <a:pt x="194" y="278"/>
                  </a:cubicBezTo>
                  <a:cubicBezTo>
                    <a:pt x="194" y="185"/>
                    <a:pt x="194" y="185"/>
                    <a:pt x="194" y="185"/>
                  </a:cubicBezTo>
                  <a:cubicBezTo>
                    <a:pt x="194" y="180"/>
                    <a:pt x="190" y="176"/>
                    <a:pt x="185" y="176"/>
                  </a:cubicBezTo>
                  <a:cubicBezTo>
                    <a:pt x="116" y="176"/>
                    <a:pt x="116" y="176"/>
                    <a:pt x="116" y="176"/>
                  </a:cubicBezTo>
                  <a:cubicBezTo>
                    <a:pt x="111" y="176"/>
                    <a:pt x="106" y="180"/>
                    <a:pt x="106" y="185"/>
                  </a:cubicBezTo>
                  <a:cubicBezTo>
                    <a:pt x="106" y="278"/>
                    <a:pt x="106" y="278"/>
                    <a:pt x="106" y="278"/>
                  </a:cubicBezTo>
                  <a:cubicBezTo>
                    <a:pt x="46" y="278"/>
                    <a:pt x="46" y="278"/>
                    <a:pt x="46" y="278"/>
                  </a:cubicBezTo>
                  <a:cubicBezTo>
                    <a:pt x="46" y="158"/>
                    <a:pt x="46" y="158"/>
                    <a:pt x="46" y="158"/>
                  </a:cubicBezTo>
                  <a:cubicBezTo>
                    <a:pt x="250" y="158"/>
                    <a:pt x="250" y="158"/>
                    <a:pt x="250" y="158"/>
                  </a:cubicBezTo>
                  <a:lnTo>
                    <a:pt x="250" y="278"/>
                  </a:lnTo>
                  <a:close/>
                  <a:moveTo>
                    <a:pt x="278" y="130"/>
                  </a:moveTo>
                  <a:cubicBezTo>
                    <a:pt x="278" y="135"/>
                    <a:pt x="273" y="139"/>
                    <a:pt x="268" y="139"/>
                  </a:cubicBezTo>
                  <a:cubicBezTo>
                    <a:pt x="251" y="139"/>
                    <a:pt x="251" y="139"/>
                    <a:pt x="251" y="139"/>
                  </a:cubicBezTo>
                  <a:cubicBezTo>
                    <a:pt x="214" y="74"/>
                    <a:pt x="214" y="74"/>
                    <a:pt x="214" y="74"/>
                  </a:cubicBezTo>
                  <a:cubicBezTo>
                    <a:pt x="241" y="74"/>
                    <a:pt x="241" y="74"/>
                    <a:pt x="241" y="74"/>
                  </a:cubicBezTo>
                  <a:cubicBezTo>
                    <a:pt x="241" y="74"/>
                    <a:pt x="241" y="74"/>
                    <a:pt x="241" y="74"/>
                  </a:cubicBezTo>
                  <a:cubicBezTo>
                    <a:pt x="243" y="74"/>
                    <a:pt x="246" y="76"/>
                    <a:pt x="248" y="78"/>
                  </a:cubicBezTo>
                  <a:cubicBezTo>
                    <a:pt x="276" y="115"/>
                    <a:pt x="276" y="115"/>
                    <a:pt x="276" y="115"/>
                  </a:cubicBezTo>
                  <a:cubicBezTo>
                    <a:pt x="277" y="117"/>
                    <a:pt x="278" y="119"/>
                    <a:pt x="278" y="121"/>
                  </a:cubicBezTo>
                  <a:lnTo>
                    <a:pt x="278" y="130"/>
                  </a:lnTo>
                  <a:close/>
                </a:path>
              </a:pathLst>
            </a:custGeom>
            <a:solidFill>
              <a:schemeClr val="bg1"/>
            </a:solidFill>
            <a:ln>
              <a:noFill/>
            </a:ln>
          </p:spPr>
          <p:txBody>
            <a:bodyPr anchor="ctr"/>
            <a:p>
              <a:pPr algn="ctr"/>
            </a:p>
          </p:txBody>
        </p:sp>
        <p:grpSp>
          <p:nvGrpSpPr>
            <p:cNvPr id="147" name="Group 13"/>
            <p:cNvGrpSpPr/>
            <p:nvPr/>
          </p:nvGrpSpPr>
          <p:grpSpPr>
            <a:xfrm>
              <a:off x="6993231" y="3943997"/>
              <a:ext cx="486920" cy="424672"/>
              <a:chOff x="4233863" y="2697163"/>
              <a:chExt cx="1117600" cy="974725"/>
            </a:xfrm>
            <a:solidFill>
              <a:schemeClr val="bg1"/>
            </a:solidFill>
          </p:grpSpPr>
          <p:sp>
            <p:nvSpPr>
              <p:cNvPr id="148" name="Freeform: Shape 16"/>
              <p:cNvSpPr/>
              <p:nvPr>
                <p:custDataLst>
                  <p:tags r:id="rId48"/>
                </p:custDataLst>
              </p:nvPr>
            </p:nvSpPr>
            <p:spPr bwMode="auto">
              <a:xfrm>
                <a:off x="4233863" y="2697163"/>
                <a:ext cx="1117600" cy="974725"/>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grpFill/>
              <a:ln>
                <a:noFill/>
              </a:ln>
            </p:spPr>
            <p:txBody>
              <a:bodyPr anchor="ctr"/>
              <a:p>
                <a:pPr algn="ctr"/>
              </a:p>
            </p:txBody>
          </p:sp>
          <p:sp>
            <p:nvSpPr>
              <p:cNvPr id="149" name="Freeform: Shape 17"/>
              <p:cNvSpPr/>
              <p:nvPr>
                <p:custDataLst>
                  <p:tags r:id="rId49"/>
                </p:custDataLst>
              </p:nvPr>
            </p:nvSpPr>
            <p:spPr bwMode="auto">
              <a:xfrm>
                <a:off x="4365625" y="2835275"/>
                <a:ext cx="854075" cy="628650"/>
              </a:xfrm>
              <a:custGeom>
                <a:avLst/>
                <a:gdLst>
                  <a:gd name="T0" fmla="*/ 185 w 227"/>
                  <a:gd name="T1" fmla="*/ 0 h 167"/>
                  <a:gd name="T2" fmla="*/ 42 w 227"/>
                  <a:gd name="T3" fmla="*/ 0 h 167"/>
                  <a:gd name="T4" fmla="*/ 33 w 227"/>
                  <a:gd name="T5" fmla="*/ 7 h 167"/>
                  <a:gd name="T6" fmla="*/ 1 w 227"/>
                  <a:gd name="T7" fmla="*/ 118 h 167"/>
                  <a:gd name="T8" fmla="*/ 3 w 227"/>
                  <a:gd name="T9" fmla="*/ 126 h 167"/>
                  <a:gd name="T10" fmla="*/ 10 w 227"/>
                  <a:gd name="T11" fmla="*/ 130 h 167"/>
                  <a:gd name="T12" fmla="*/ 37 w 227"/>
                  <a:gd name="T13" fmla="*/ 130 h 167"/>
                  <a:gd name="T14" fmla="*/ 47 w 227"/>
                  <a:gd name="T15" fmla="*/ 130 h 167"/>
                  <a:gd name="T16" fmla="*/ 52 w 227"/>
                  <a:gd name="T17" fmla="*/ 130 h 167"/>
                  <a:gd name="T18" fmla="*/ 66 w 227"/>
                  <a:gd name="T19" fmla="*/ 156 h 167"/>
                  <a:gd name="T20" fmla="*/ 82 w 227"/>
                  <a:gd name="T21" fmla="*/ 167 h 167"/>
                  <a:gd name="T22" fmla="*/ 145 w 227"/>
                  <a:gd name="T23" fmla="*/ 167 h 167"/>
                  <a:gd name="T24" fmla="*/ 161 w 227"/>
                  <a:gd name="T25" fmla="*/ 156 h 167"/>
                  <a:gd name="T26" fmla="*/ 175 w 227"/>
                  <a:gd name="T27" fmla="*/ 130 h 167"/>
                  <a:gd name="T28" fmla="*/ 180 w 227"/>
                  <a:gd name="T29" fmla="*/ 130 h 167"/>
                  <a:gd name="T30" fmla="*/ 190 w 227"/>
                  <a:gd name="T31" fmla="*/ 130 h 167"/>
                  <a:gd name="T32" fmla="*/ 217 w 227"/>
                  <a:gd name="T33" fmla="*/ 130 h 167"/>
                  <a:gd name="T34" fmla="*/ 224 w 227"/>
                  <a:gd name="T35" fmla="*/ 126 h 167"/>
                  <a:gd name="T36" fmla="*/ 226 w 227"/>
                  <a:gd name="T37" fmla="*/ 118 h 167"/>
                  <a:gd name="T38" fmla="*/ 194 w 227"/>
                  <a:gd name="T39" fmla="*/ 7 h 167"/>
                  <a:gd name="T40" fmla="*/ 185 w 227"/>
                  <a:gd name="T41" fmla="*/ 0 h 167"/>
                  <a:gd name="T42" fmla="*/ 190 w 227"/>
                  <a:gd name="T43" fmla="*/ 111 h 167"/>
                  <a:gd name="T44" fmla="*/ 175 w 227"/>
                  <a:gd name="T45" fmla="*/ 111 h 167"/>
                  <a:gd name="T46" fmla="*/ 158 w 227"/>
                  <a:gd name="T47" fmla="*/ 121 h 167"/>
                  <a:gd name="T48" fmla="*/ 145 w 227"/>
                  <a:gd name="T49" fmla="*/ 148 h 167"/>
                  <a:gd name="T50" fmla="*/ 82 w 227"/>
                  <a:gd name="T51" fmla="*/ 148 h 167"/>
                  <a:gd name="T52" fmla="*/ 69 w 227"/>
                  <a:gd name="T53" fmla="*/ 121 h 167"/>
                  <a:gd name="T54" fmla="*/ 52 w 227"/>
                  <a:gd name="T55" fmla="*/ 111 h 167"/>
                  <a:gd name="T56" fmla="*/ 37 w 227"/>
                  <a:gd name="T57" fmla="*/ 111 h 167"/>
                  <a:gd name="T58" fmla="*/ 15 w 227"/>
                  <a:gd name="T59" fmla="*/ 111 h 167"/>
                  <a:gd name="T60" fmla="*/ 42 w 227"/>
                  <a:gd name="T61" fmla="*/ 9 h 167"/>
                  <a:gd name="T62" fmla="*/ 185 w 227"/>
                  <a:gd name="T63" fmla="*/ 9 h 167"/>
                  <a:gd name="T64" fmla="*/ 212 w 227"/>
                  <a:gd name="T65" fmla="*/ 111 h 167"/>
                  <a:gd name="T66" fmla="*/ 190 w 227"/>
                  <a:gd name="T67"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7" h="167">
                    <a:moveTo>
                      <a:pt x="185" y="0"/>
                    </a:moveTo>
                    <a:cubicBezTo>
                      <a:pt x="42" y="0"/>
                      <a:pt x="42" y="0"/>
                      <a:pt x="42" y="0"/>
                    </a:cubicBezTo>
                    <a:cubicBezTo>
                      <a:pt x="38" y="0"/>
                      <a:pt x="34" y="3"/>
                      <a:pt x="33" y="7"/>
                    </a:cubicBezTo>
                    <a:cubicBezTo>
                      <a:pt x="1" y="118"/>
                      <a:pt x="1" y="118"/>
                      <a:pt x="1" y="118"/>
                    </a:cubicBezTo>
                    <a:cubicBezTo>
                      <a:pt x="0" y="121"/>
                      <a:pt x="1" y="124"/>
                      <a:pt x="3" y="126"/>
                    </a:cubicBezTo>
                    <a:cubicBezTo>
                      <a:pt x="4" y="128"/>
                      <a:pt x="7" y="130"/>
                      <a:pt x="10" y="130"/>
                    </a:cubicBezTo>
                    <a:cubicBezTo>
                      <a:pt x="37" y="130"/>
                      <a:pt x="37" y="130"/>
                      <a:pt x="37" y="130"/>
                    </a:cubicBezTo>
                    <a:cubicBezTo>
                      <a:pt x="47" y="130"/>
                      <a:pt x="47" y="130"/>
                      <a:pt x="47" y="130"/>
                    </a:cubicBezTo>
                    <a:cubicBezTo>
                      <a:pt x="52" y="130"/>
                      <a:pt x="52" y="130"/>
                      <a:pt x="52" y="130"/>
                    </a:cubicBezTo>
                    <a:cubicBezTo>
                      <a:pt x="66" y="156"/>
                      <a:pt x="66" y="156"/>
                      <a:pt x="66" y="156"/>
                    </a:cubicBezTo>
                    <a:cubicBezTo>
                      <a:pt x="69" y="163"/>
                      <a:pt x="75" y="167"/>
                      <a:pt x="82" y="167"/>
                    </a:cubicBezTo>
                    <a:cubicBezTo>
                      <a:pt x="145" y="167"/>
                      <a:pt x="145" y="167"/>
                      <a:pt x="145" y="167"/>
                    </a:cubicBezTo>
                    <a:cubicBezTo>
                      <a:pt x="152" y="167"/>
                      <a:pt x="158" y="163"/>
                      <a:pt x="161" y="156"/>
                    </a:cubicBezTo>
                    <a:cubicBezTo>
                      <a:pt x="175" y="130"/>
                      <a:pt x="175" y="130"/>
                      <a:pt x="175" y="130"/>
                    </a:cubicBezTo>
                    <a:cubicBezTo>
                      <a:pt x="180" y="130"/>
                      <a:pt x="180" y="130"/>
                      <a:pt x="180" y="130"/>
                    </a:cubicBezTo>
                    <a:cubicBezTo>
                      <a:pt x="190" y="130"/>
                      <a:pt x="190" y="130"/>
                      <a:pt x="190" y="130"/>
                    </a:cubicBezTo>
                    <a:cubicBezTo>
                      <a:pt x="217" y="130"/>
                      <a:pt x="217" y="130"/>
                      <a:pt x="217" y="130"/>
                    </a:cubicBezTo>
                    <a:cubicBezTo>
                      <a:pt x="220" y="130"/>
                      <a:pt x="223" y="128"/>
                      <a:pt x="224" y="126"/>
                    </a:cubicBezTo>
                    <a:cubicBezTo>
                      <a:pt x="226" y="124"/>
                      <a:pt x="227" y="121"/>
                      <a:pt x="226" y="118"/>
                    </a:cubicBezTo>
                    <a:cubicBezTo>
                      <a:pt x="194" y="7"/>
                      <a:pt x="194" y="7"/>
                      <a:pt x="194" y="7"/>
                    </a:cubicBezTo>
                    <a:cubicBezTo>
                      <a:pt x="193" y="3"/>
                      <a:pt x="189" y="0"/>
                      <a:pt x="185" y="0"/>
                    </a:cubicBezTo>
                    <a:close/>
                    <a:moveTo>
                      <a:pt x="190" y="111"/>
                    </a:moveTo>
                    <a:cubicBezTo>
                      <a:pt x="175" y="111"/>
                      <a:pt x="175" y="111"/>
                      <a:pt x="175" y="111"/>
                    </a:cubicBezTo>
                    <a:cubicBezTo>
                      <a:pt x="168" y="111"/>
                      <a:pt x="161" y="115"/>
                      <a:pt x="158" y="121"/>
                    </a:cubicBezTo>
                    <a:cubicBezTo>
                      <a:pt x="145" y="148"/>
                      <a:pt x="145" y="148"/>
                      <a:pt x="145" y="148"/>
                    </a:cubicBezTo>
                    <a:cubicBezTo>
                      <a:pt x="82" y="148"/>
                      <a:pt x="82" y="148"/>
                      <a:pt x="82" y="148"/>
                    </a:cubicBezTo>
                    <a:cubicBezTo>
                      <a:pt x="69" y="121"/>
                      <a:pt x="69" y="121"/>
                      <a:pt x="69" y="121"/>
                    </a:cubicBezTo>
                    <a:cubicBezTo>
                      <a:pt x="66" y="115"/>
                      <a:pt x="59" y="111"/>
                      <a:pt x="52" y="111"/>
                    </a:cubicBezTo>
                    <a:cubicBezTo>
                      <a:pt x="37" y="111"/>
                      <a:pt x="37" y="111"/>
                      <a:pt x="37" y="111"/>
                    </a:cubicBezTo>
                    <a:cubicBezTo>
                      <a:pt x="15" y="111"/>
                      <a:pt x="15" y="111"/>
                      <a:pt x="15" y="111"/>
                    </a:cubicBezTo>
                    <a:cubicBezTo>
                      <a:pt x="42" y="9"/>
                      <a:pt x="42" y="9"/>
                      <a:pt x="42" y="9"/>
                    </a:cubicBezTo>
                    <a:cubicBezTo>
                      <a:pt x="185" y="9"/>
                      <a:pt x="185" y="9"/>
                      <a:pt x="185" y="9"/>
                    </a:cubicBezTo>
                    <a:cubicBezTo>
                      <a:pt x="212" y="111"/>
                      <a:pt x="212" y="111"/>
                      <a:pt x="212" y="111"/>
                    </a:cubicBezTo>
                    <a:lnTo>
                      <a:pt x="190" y="111"/>
                    </a:lnTo>
                    <a:close/>
                  </a:path>
                </a:pathLst>
              </a:custGeom>
              <a:grpFill/>
              <a:ln>
                <a:noFill/>
              </a:ln>
            </p:spPr>
            <p:txBody>
              <a:bodyPr anchor="ctr"/>
              <a:p>
                <a:pPr algn="ctr"/>
              </a:p>
            </p:txBody>
          </p:sp>
        </p:grpSp>
        <p:sp>
          <p:nvSpPr>
            <p:cNvPr id="150" name="Freeform: Shape 14"/>
            <p:cNvSpPr/>
            <p:nvPr>
              <p:custDataLst>
                <p:tags r:id="rId50"/>
              </p:custDataLst>
            </p:nvPr>
          </p:nvSpPr>
          <p:spPr bwMode="auto">
            <a:xfrm>
              <a:off x="8024168" y="2472432"/>
              <a:ext cx="485537" cy="363807"/>
            </a:xfrm>
            <a:custGeom>
              <a:avLst/>
              <a:gdLst>
                <a:gd name="T0" fmla="*/ 244 w 296"/>
                <a:gd name="T1" fmla="*/ 5 h 222"/>
                <a:gd name="T2" fmla="*/ 65 w 296"/>
                <a:gd name="T3" fmla="*/ 0 h 222"/>
                <a:gd name="T4" fmla="*/ 5 w 296"/>
                <a:gd name="T5" fmla="*/ 52 h 222"/>
                <a:gd name="T6" fmla="*/ 4 w 296"/>
                <a:gd name="T7" fmla="*/ 78 h 222"/>
                <a:gd name="T8" fmla="*/ 148 w 296"/>
                <a:gd name="T9" fmla="*/ 222 h 222"/>
                <a:gd name="T10" fmla="*/ 291 w 296"/>
                <a:gd name="T11" fmla="*/ 78 h 222"/>
                <a:gd name="T12" fmla="*/ 291 w 296"/>
                <a:gd name="T13" fmla="*/ 52 h 222"/>
                <a:gd name="T14" fmla="*/ 127 w 296"/>
                <a:gd name="T15" fmla="*/ 65 h 222"/>
                <a:gd name="T16" fmla="*/ 168 w 296"/>
                <a:gd name="T17" fmla="*/ 65 h 222"/>
                <a:gd name="T18" fmla="*/ 180 w 296"/>
                <a:gd name="T19" fmla="*/ 20 h 222"/>
                <a:gd name="T20" fmla="*/ 176 w 296"/>
                <a:gd name="T21" fmla="*/ 59 h 222"/>
                <a:gd name="T22" fmla="*/ 120 w 296"/>
                <a:gd name="T23" fmla="*/ 59 h 222"/>
                <a:gd name="T24" fmla="*/ 115 w 296"/>
                <a:gd name="T25" fmla="*/ 20 h 222"/>
                <a:gd name="T26" fmla="*/ 120 w 296"/>
                <a:gd name="T27" fmla="*/ 59 h 222"/>
                <a:gd name="T28" fmla="*/ 148 w 296"/>
                <a:gd name="T29" fmla="*/ 189 h 222"/>
                <a:gd name="T30" fmla="*/ 171 w 296"/>
                <a:gd name="T31" fmla="*/ 74 h 222"/>
                <a:gd name="T32" fmla="*/ 226 w 296"/>
                <a:gd name="T33" fmla="*/ 74 h 222"/>
                <a:gd name="T34" fmla="*/ 180 w 296"/>
                <a:gd name="T35" fmla="*/ 74 h 222"/>
                <a:gd name="T36" fmla="*/ 206 w 296"/>
                <a:gd name="T37" fmla="*/ 46 h 222"/>
                <a:gd name="T38" fmla="*/ 183 w 296"/>
                <a:gd name="T39" fmla="*/ 65 h 222"/>
                <a:gd name="T40" fmla="*/ 224 w 296"/>
                <a:gd name="T41" fmla="*/ 18 h 222"/>
                <a:gd name="T42" fmla="*/ 191 w 296"/>
                <a:gd name="T43" fmla="*/ 18 h 222"/>
                <a:gd name="T44" fmla="*/ 127 w 296"/>
                <a:gd name="T45" fmla="*/ 18 h 222"/>
                <a:gd name="T46" fmla="*/ 148 w 296"/>
                <a:gd name="T47" fmla="*/ 35 h 222"/>
                <a:gd name="T48" fmla="*/ 72 w 296"/>
                <a:gd name="T49" fmla="*/ 18 h 222"/>
                <a:gd name="T50" fmla="*/ 90 w 296"/>
                <a:gd name="T51" fmla="*/ 33 h 222"/>
                <a:gd name="T52" fmla="*/ 113 w 296"/>
                <a:gd name="T53" fmla="*/ 65 h 222"/>
                <a:gd name="T54" fmla="*/ 90 w 296"/>
                <a:gd name="T55" fmla="*/ 46 h 222"/>
                <a:gd name="T56" fmla="*/ 138 w 296"/>
                <a:gd name="T57" fmla="*/ 187 h 222"/>
                <a:gd name="T58" fmla="*/ 115 w 296"/>
                <a:gd name="T59" fmla="*/ 74 h 222"/>
                <a:gd name="T60" fmla="*/ 26 w 296"/>
                <a:gd name="T61" fmla="*/ 74 h 222"/>
                <a:gd name="T62" fmla="*/ 117 w 296"/>
                <a:gd name="T63" fmla="*/ 171 h 222"/>
                <a:gd name="T64" fmla="*/ 269 w 296"/>
                <a:gd name="T65" fmla="*/ 74 h 222"/>
                <a:gd name="T66" fmla="*/ 237 w 296"/>
                <a:gd name="T67" fmla="*/ 74 h 222"/>
                <a:gd name="T68" fmla="*/ 213 w 296"/>
                <a:gd name="T69" fmla="*/ 40 h 222"/>
                <a:gd name="T70" fmla="*/ 277 w 296"/>
                <a:gd name="T71" fmla="*/ 65 h 222"/>
                <a:gd name="T72" fmla="*/ 62 w 296"/>
                <a:gd name="T73" fmla="*/ 22 h 222"/>
                <a:gd name="T74" fmla="*/ 58 w 296"/>
                <a:gd name="T75" fmla="*/ 65 h 222"/>
                <a:gd name="T76" fmla="*/ 62 w 296"/>
                <a:gd name="T77"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22">
                  <a:moveTo>
                    <a:pt x="291" y="52"/>
                  </a:moveTo>
                  <a:cubicBezTo>
                    <a:pt x="244" y="5"/>
                    <a:pt x="244" y="5"/>
                    <a:pt x="244" y="5"/>
                  </a:cubicBezTo>
                  <a:cubicBezTo>
                    <a:pt x="240" y="2"/>
                    <a:pt x="235" y="0"/>
                    <a:pt x="230" y="0"/>
                  </a:cubicBezTo>
                  <a:cubicBezTo>
                    <a:pt x="65" y="0"/>
                    <a:pt x="65" y="0"/>
                    <a:pt x="65" y="0"/>
                  </a:cubicBezTo>
                  <a:cubicBezTo>
                    <a:pt x="60" y="0"/>
                    <a:pt x="56" y="2"/>
                    <a:pt x="52" y="5"/>
                  </a:cubicBezTo>
                  <a:cubicBezTo>
                    <a:pt x="5" y="52"/>
                    <a:pt x="5" y="52"/>
                    <a:pt x="5" y="52"/>
                  </a:cubicBezTo>
                  <a:cubicBezTo>
                    <a:pt x="2" y="56"/>
                    <a:pt x="0" y="61"/>
                    <a:pt x="0" y="65"/>
                  </a:cubicBezTo>
                  <a:cubicBezTo>
                    <a:pt x="0" y="70"/>
                    <a:pt x="1" y="74"/>
                    <a:pt x="4" y="78"/>
                  </a:cubicBezTo>
                  <a:cubicBezTo>
                    <a:pt x="134" y="216"/>
                    <a:pt x="134" y="216"/>
                    <a:pt x="134" y="216"/>
                  </a:cubicBezTo>
                  <a:cubicBezTo>
                    <a:pt x="138" y="220"/>
                    <a:pt x="143" y="222"/>
                    <a:pt x="148" y="222"/>
                  </a:cubicBezTo>
                  <a:cubicBezTo>
                    <a:pt x="153" y="222"/>
                    <a:pt x="158" y="220"/>
                    <a:pt x="162" y="216"/>
                  </a:cubicBezTo>
                  <a:cubicBezTo>
                    <a:pt x="291" y="78"/>
                    <a:pt x="291" y="78"/>
                    <a:pt x="291" y="78"/>
                  </a:cubicBezTo>
                  <a:cubicBezTo>
                    <a:pt x="294" y="74"/>
                    <a:pt x="296" y="70"/>
                    <a:pt x="296" y="65"/>
                  </a:cubicBezTo>
                  <a:cubicBezTo>
                    <a:pt x="296" y="60"/>
                    <a:pt x="294" y="56"/>
                    <a:pt x="291" y="52"/>
                  </a:cubicBezTo>
                  <a:close/>
                  <a:moveTo>
                    <a:pt x="168" y="65"/>
                  </a:moveTo>
                  <a:cubicBezTo>
                    <a:pt x="127" y="65"/>
                    <a:pt x="127" y="65"/>
                    <a:pt x="127" y="65"/>
                  </a:cubicBezTo>
                  <a:cubicBezTo>
                    <a:pt x="148" y="47"/>
                    <a:pt x="148" y="47"/>
                    <a:pt x="148" y="47"/>
                  </a:cubicBezTo>
                  <a:lnTo>
                    <a:pt x="168" y="65"/>
                  </a:lnTo>
                  <a:close/>
                  <a:moveTo>
                    <a:pt x="155" y="41"/>
                  </a:moveTo>
                  <a:cubicBezTo>
                    <a:pt x="180" y="20"/>
                    <a:pt x="180" y="20"/>
                    <a:pt x="180" y="20"/>
                  </a:cubicBezTo>
                  <a:cubicBezTo>
                    <a:pt x="199" y="39"/>
                    <a:pt x="199" y="39"/>
                    <a:pt x="199" y="39"/>
                  </a:cubicBezTo>
                  <a:cubicBezTo>
                    <a:pt x="176" y="59"/>
                    <a:pt x="176" y="59"/>
                    <a:pt x="176" y="59"/>
                  </a:cubicBezTo>
                  <a:lnTo>
                    <a:pt x="155" y="41"/>
                  </a:lnTo>
                  <a:close/>
                  <a:moveTo>
                    <a:pt x="120" y="59"/>
                  </a:moveTo>
                  <a:cubicBezTo>
                    <a:pt x="97" y="39"/>
                    <a:pt x="97" y="39"/>
                    <a:pt x="97" y="39"/>
                  </a:cubicBezTo>
                  <a:cubicBezTo>
                    <a:pt x="115" y="20"/>
                    <a:pt x="115" y="20"/>
                    <a:pt x="115" y="20"/>
                  </a:cubicBezTo>
                  <a:cubicBezTo>
                    <a:pt x="141" y="41"/>
                    <a:pt x="141" y="41"/>
                    <a:pt x="141" y="41"/>
                  </a:cubicBezTo>
                  <a:lnTo>
                    <a:pt x="120" y="59"/>
                  </a:lnTo>
                  <a:close/>
                  <a:moveTo>
                    <a:pt x="171" y="74"/>
                  </a:moveTo>
                  <a:cubicBezTo>
                    <a:pt x="148" y="189"/>
                    <a:pt x="148" y="189"/>
                    <a:pt x="148" y="189"/>
                  </a:cubicBezTo>
                  <a:cubicBezTo>
                    <a:pt x="125" y="74"/>
                    <a:pt x="125" y="74"/>
                    <a:pt x="125" y="74"/>
                  </a:cubicBezTo>
                  <a:lnTo>
                    <a:pt x="171" y="74"/>
                  </a:lnTo>
                  <a:close/>
                  <a:moveTo>
                    <a:pt x="180" y="74"/>
                  </a:moveTo>
                  <a:cubicBezTo>
                    <a:pt x="226" y="74"/>
                    <a:pt x="226" y="74"/>
                    <a:pt x="226" y="74"/>
                  </a:cubicBezTo>
                  <a:cubicBezTo>
                    <a:pt x="158" y="187"/>
                    <a:pt x="158" y="187"/>
                    <a:pt x="158" y="187"/>
                  </a:cubicBezTo>
                  <a:lnTo>
                    <a:pt x="180" y="74"/>
                  </a:lnTo>
                  <a:close/>
                  <a:moveTo>
                    <a:pt x="183" y="65"/>
                  </a:moveTo>
                  <a:cubicBezTo>
                    <a:pt x="206" y="46"/>
                    <a:pt x="206" y="46"/>
                    <a:pt x="206" y="46"/>
                  </a:cubicBezTo>
                  <a:cubicBezTo>
                    <a:pt x="225" y="65"/>
                    <a:pt x="225" y="65"/>
                    <a:pt x="225" y="65"/>
                  </a:cubicBezTo>
                  <a:lnTo>
                    <a:pt x="183" y="65"/>
                  </a:lnTo>
                  <a:close/>
                  <a:moveTo>
                    <a:pt x="191" y="18"/>
                  </a:moveTo>
                  <a:cubicBezTo>
                    <a:pt x="224" y="18"/>
                    <a:pt x="224" y="18"/>
                    <a:pt x="224" y="18"/>
                  </a:cubicBezTo>
                  <a:cubicBezTo>
                    <a:pt x="206" y="33"/>
                    <a:pt x="206" y="33"/>
                    <a:pt x="206" y="33"/>
                  </a:cubicBezTo>
                  <a:lnTo>
                    <a:pt x="191" y="18"/>
                  </a:lnTo>
                  <a:close/>
                  <a:moveTo>
                    <a:pt x="148" y="35"/>
                  </a:moveTo>
                  <a:cubicBezTo>
                    <a:pt x="127" y="18"/>
                    <a:pt x="127" y="18"/>
                    <a:pt x="127" y="18"/>
                  </a:cubicBezTo>
                  <a:cubicBezTo>
                    <a:pt x="168" y="18"/>
                    <a:pt x="168" y="18"/>
                    <a:pt x="168" y="18"/>
                  </a:cubicBezTo>
                  <a:lnTo>
                    <a:pt x="148" y="35"/>
                  </a:lnTo>
                  <a:close/>
                  <a:moveTo>
                    <a:pt x="90" y="33"/>
                  </a:moveTo>
                  <a:cubicBezTo>
                    <a:pt x="72" y="18"/>
                    <a:pt x="72" y="18"/>
                    <a:pt x="72" y="18"/>
                  </a:cubicBezTo>
                  <a:cubicBezTo>
                    <a:pt x="104" y="18"/>
                    <a:pt x="104" y="18"/>
                    <a:pt x="104" y="18"/>
                  </a:cubicBezTo>
                  <a:lnTo>
                    <a:pt x="90" y="33"/>
                  </a:lnTo>
                  <a:close/>
                  <a:moveTo>
                    <a:pt x="90" y="46"/>
                  </a:moveTo>
                  <a:cubicBezTo>
                    <a:pt x="113" y="65"/>
                    <a:pt x="113" y="65"/>
                    <a:pt x="113" y="65"/>
                  </a:cubicBezTo>
                  <a:cubicBezTo>
                    <a:pt x="71" y="65"/>
                    <a:pt x="71" y="65"/>
                    <a:pt x="71" y="65"/>
                  </a:cubicBezTo>
                  <a:lnTo>
                    <a:pt x="90" y="46"/>
                  </a:lnTo>
                  <a:close/>
                  <a:moveTo>
                    <a:pt x="115" y="74"/>
                  </a:moveTo>
                  <a:cubicBezTo>
                    <a:pt x="138" y="187"/>
                    <a:pt x="138" y="187"/>
                    <a:pt x="138" y="187"/>
                  </a:cubicBezTo>
                  <a:cubicBezTo>
                    <a:pt x="70" y="74"/>
                    <a:pt x="70" y="74"/>
                    <a:pt x="70" y="74"/>
                  </a:cubicBezTo>
                  <a:lnTo>
                    <a:pt x="115" y="74"/>
                  </a:lnTo>
                  <a:close/>
                  <a:moveTo>
                    <a:pt x="117" y="171"/>
                  </a:moveTo>
                  <a:cubicBezTo>
                    <a:pt x="26" y="74"/>
                    <a:pt x="26" y="74"/>
                    <a:pt x="26" y="74"/>
                  </a:cubicBezTo>
                  <a:cubicBezTo>
                    <a:pt x="59" y="74"/>
                    <a:pt x="59" y="74"/>
                    <a:pt x="59" y="74"/>
                  </a:cubicBezTo>
                  <a:lnTo>
                    <a:pt x="117" y="171"/>
                  </a:lnTo>
                  <a:close/>
                  <a:moveTo>
                    <a:pt x="237" y="74"/>
                  </a:moveTo>
                  <a:cubicBezTo>
                    <a:pt x="269" y="74"/>
                    <a:pt x="269" y="74"/>
                    <a:pt x="269" y="74"/>
                  </a:cubicBezTo>
                  <a:cubicBezTo>
                    <a:pt x="178" y="171"/>
                    <a:pt x="178" y="171"/>
                    <a:pt x="178" y="171"/>
                  </a:cubicBezTo>
                  <a:lnTo>
                    <a:pt x="237" y="74"/>
                  </a:lnTo>
                  <a:close/>
                  <a:moveTo>
                    <a:pt x="238" y="65"/>
                  </a:moveTo>
                  <a:cubicBezTo>
                    <a:pt x="213" y="40"/>
                    <a:pt x="213" y="40"/>
                    <a:pt x="213" y="40"/>
                  </a:cubicBezTo>
                  <a:cubicBezTo>
                    <a:pt x="234" y="22"/>
                    <a:pt x="234" y="22"/>
                    <a:pt x="234" y="22"/>
                  </a:cubicBezTo>
                  <a:cubicBezTo>
                    <a:pt x="277" y="65"/>
                    <a:pt x="277" y="65"/>
                    <a:pt x="277" y="65"/>
                  </a:cubicBezTo>
                  <a:lnTo>
                    <a:pt x="238" y="65"/>
                  </a:lnTo>
                  <a:close/>
                  <a:moveTo>
                    <a:pt x="62" y="22"/>
                  </a:moveTo>
                  <a:cubicBezTo>
                    <a:pt x="83" y="40"/>
                    <a:pt x="83" y="40"/>
                    <a:pt x="83" y="40"/>
                  </a:cubicBezTo>
                  <a:cubicBezTo>
                    <a:pt x="58" y="65"/>
                    <a:pt x="58" y="65"/>
                    <a:pt x="58" y="65"/>
                  </a:cubicBezTo>
                  <a:cubicBezTo>
                    <a:pt x="18" y="65"/>
                    <a:pt x="18" y="65"/>
                    <a:pt x="18" y="65"/>
                  </a:cubicBezTo>
                  <a:lnTo>
                    <a:pt x="62" y="22"/>
                  </a:lnTo>
                  <a:close/>
                </a:path>
              </a:pathLst>
            </a:custGeom>
            <a:solidFill>
              <a:schemeClr val="bg1"/>
            </a:solidFill>
            <a:ln>
              <a:noFill/>
            </a:ln>
          </p:spPr>
          <p:txBody>
            <a:bodyPr anchor="ctr"/>
            <a:p>
              <a:pPr algn="ct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42" presetClass="entr" presetSubtype="0" fill="hold" nodeType="afterEffect">
                                  <p:stCondLst>
                                    <p:cond delay="0"/>
                                  </p:stCondLst>
                                  <p:childTnLst>
                                    <p:set>
                                      <p:cBhvr>
                                        <p:cTn id="18" dur="1" fill="hold">
                                          <p:stCondLst>
                                            <p:cond delay="0"/>
                                          </p:stCondLst>
                                        </p:cTn>
                                        <p:tgtEl>
                                          <p:spTgt spid="94"/>
                                        </p:tgtEl>
                                        <p:attrNameLst>
                                          <p:attrName>style.visibility</p:attrName>
                                        </p:attrNameLst>
                                      </p:cBhvr>
                                      <p:to>
                                        <p:strVal val="visible"/>
                                      </p:to>
                                    </p:set>
                                    <p:animEffect transition="in" filter="fade">
                                      <p:cBhvr>
                                        <p:cTn id="19" dur="1000"/>
                                        <p:tgtEl>
                                          <p:spTgt spid="94"/>
                                        </p:tgtEl>
                                      </p:cBhvr>
                                    </p:animEffect>
                                    <p:anim calcmode="lin" valueType="num">
                                      <p:cBhvr>
                                        <p:cTn id="20" dur="1000" fill="hold"/>
                                        <p:tgtEl>
                                          <p:spTgt spid="94"/>
                                        </p:tgtEl>
                                        <p:attrNameLst>
                                          <p:attrName>ppt_x</p:attrName>
                                        </p:attrNameLst>
                                      </p:cBhvr>
                                      <p:tavLst>
                                        <p:tav tm="0">
                                          <p:val>
                                            <p:strVal val="#ppt_x"/>
                                          </p:val>
                                        </p:tav>
                                        <p:tav tm="100000">
                                          <p:val>
                                            <p:strVal val="#ppt_x"/>
                                          </p:val>
                                        </p:tav>
                                      </p:tavLst>
                                    </p:anim>
                                    <p:anim calcmode="lin" valueType="num">
                                      <p:cBhvr>
                                        <p:cTn id="21" dur="1000" fill="hold"/>
                                        <p:tgtEl>
                                          <p:spTgt spid="94"/>
                                        </p:tgtEl>
                                        <p:attrNameLst>
                                          <p:attrName>ppt_y</p:attrName>
                                        </p:attrNameLst>
                                      </p:cBhvr>
                                      <p:tavLst>
                                        <p:tav tm="0">
                                          <p:val>
                                            <p:strVal val="#ppt_y+.1"/>
                                          </p:val>
                                        </p:tav>
                                        <p:tav tm="100000">
                                          <p:val>
                                            <p:strVal val="#ppt_y"/>
                                          </p:val>
                                        </p:tav>
                                      </p:tavLst>
                                    </p:anim>
                                  </p:childTnLst>
                                </p:cTn>
                              </p:par>
                            </p:childTnLst>
                          </p:cTn>
                        </p:par>
                        <p:par>
                          <p:cTn id="22" fill="hold">
                            <p:stCondLst>
                              <p:cond delay="2700"/>
                            </p:stCondLst>
                            <p:childTnLst>
                              <p:par>
                                <p:cTn id="23" presetID="1" presetClass="entr" presetSubtype="0" fill="hold" grpId="0" nodeType="afterEffect">
                                  <p:stCondLst>
                                    <p:cond delay="250"/>
                                  </p:stCondLst>
                                  <p:childTnLst>
                                    <p:set>
                                      <p:cBhvr>
                                        <p:cTn id="24" dur="1" fill="hold">
                                          <p:stCondLst>
                                            <p:cond delay="0"/>
                                          </p:stCondLst>
                                        </p:cTn>
                                        <p:tgtEl>
                                          <p:spTgt spid="27"/>
                                        </p:tgtEl>
                                        <p:attrNameLst>
                                          <p:attrName>style.visibility</p:attrName>
                                        </p:attrNameLst>
                                      </p:cBhvr>
                                      <p:to>
                                        <p:strVal val="visible"/>
                                      </p:to>
                                    </p:set>
                                  </p:childTnLst>
                                </p:cTn>
                              </p:par>
                            </p:childTnLst>
                          </p:cTn>
                        </p:par>
                        <p:par>
                          <p:cTn id="25" fill="hold">
                            <p:stCondLst>
                              <p:cond delay="2950"/>
                            </p:stCondLst>
                            <p:childTnLst>
                              <p:par>
                                <p:cTn id="26" presetID="1" presetClass="entr" presetSubtype="0" fill="hold" grpId="0" nodeType="afterEffect">
                                  <p:stCondLst>
                                    <p:cond delay="250"/>
                                  </p:stCondLst>
                                  <p:childTnLst>
                                    <p:set>
                                      <p:cBhvr>
                                        <p:cTn id="27" dur="1" fill="hold">
                                          <p:stCondLst>
                                            <p:cond delay="0"/>
                                          </p:stCondLst>
                                        </p:cTn>
                                        <p:tgtEl>
                                          <p:spTgt spid="9"/>
                                        </p:tgtEl>
                                        <p:attrNameLst>
                                          <p:attrName>style.visibility</p:attrName>
                                        </p:attrNameLst>
                                      </p:cBhvr>
                                      <p:to>
                                        <p:strVal val="visible"/>
                                      </p:to>
                                    </p:set>
                                  </p:childTnLst>
                                </p:cTn>
                              </p:par>
                            </p:childTnLst>
                          </p:cTn>
                        </p:par>
                        <p:par>
                          <p:cTn id="28" fill="hold">
                            <p:stCondLst>
                              <p:cond delay="3200"/>
                            </p:stCondLst>
                            <p:childTnLst>
                              <p:par>
                                <p:cTn id="29" presetID="1" presetClass="entr" presetSubtype="0" fill="hold" grpId="0" nodeType="afterEffect">
                                  <p:stCondLst>
                                    <p:cond delay="250"/>
                                  </p:stCondLst>
                                  <p:childTnLst>
                                    <p:set>
                                      <p:cBhvr>
                                        <p:cTn id="30" dur="1" fill="hold">
                                          <p:stCondLst>
                                            <p:cond delay="0"/>
                                          </p:stCondLst>
                                        </p:cTn>
                                        <p:tgtEl>
                                          <p:spTgt spid="5"/>
                                        </p:tgtEl>
                                        <p:attrNameLst>
                                          <p:attrName>style.visibility</p:attrName>
                                        </p:attrNameLst>
                                      </p:cBhvr>
                                      <p:to>
                                        <p:strVal val="visible"/>
                                      </p:to>
                                    </p:set>
                                  </p:childTnLst>
                                </p:cTn>
                              </p:par>
                            </p:childTnLst>
                          </p:cTn>
                        </p:par>
                        <p:par>
                          <p:cTn id="31" fill="hold">
                            <p:stCondLst>
                              <p:cond delay="3450"/>
                            </p:stCondLst>
                            <p:childTnLst>
                              <p:par>
                                <p:cTn id="32" presetID="1" presetClass="entr" presetSubtype="0" fill="hold" grpId="0" nodeType="afterEffect">
                                  <p:stCondLst>
                                    <p:cond delay="250"/>
                                  </p:stCondLst>
                                  <p:childTnLst>
                                    <p:set>
                                      <p:cBhvr>
                                        <p:cTn id="33" dur="1" fill="hold">
                                          <p:stCondLst>
                                            <p:cond delay="0"/>
                                          </p:stCondLst>
                                        </p:cTn>
                                        <p:tgtEl>
                                          <p:spTgt spid="7"/>
                                        </p:tgtEl>
                                        <p:attrNameLst>
                                          <p:attrName>style.visibility</p:attrName>
                                        </p:attrNameLst>
                                      </p:cBhvr>
                                      <p:to>
                                        <p:strVal val="visible"/>
                                      </p:to>
                                    </p:set>
                                  </p:childTnLst>
                                </p:cTn>
                              </p:par>
                            </p:childTnLst>
                          </p:cTn>
                        </p:par>
                        <p:par>
                          <p:cTn id="34" fill="hold">
                            <p:stCondLst>
                              <p:cond delay="3700"/>
                            </p:stCondLst>
                            <p:childTnLst>
                              <p:par>
                                <p:cTn id="35" presetID="1" presetClass="entr" presetSubtype="0" fill="hold" grpId="0" nodeType="afterEffect">
                                  <p:stCondLst>
                                    <p:cond delay="250"/>
                                  </p:stCondLst>
                                  <p:childTnLst>
                                    <p:set>
                                      <p:cBhvr>
                                        <p:cTn id="36" dur="1" fill="hold">
                                          <p:stCondLst>
                                            <p:cond delay="0"/>
                                          </p:stCondLst>
                                        </p:cTn>
                                        <p:tgtEl>
                                          <p:spTgt spid="4"/>
                                        </p:tgtEl>
                                        <p:attrNameLst>
                                          <p:attrName>style.visibility</p:attrName>
                                        </p:attrNameLst>
                                      </p:cBhvr>
                                      <p:to>
                                        <p:strVal val="visible"/>
                                      </p:to>
                                    </p:set>
                                  </p:childTnLst>
                                </p:cTn>
                              </p:par>
                            </p:childTnLst>
                          </p:cTn>
                        </p:par>
                        <p:par>
                          <p:cTn id="37" fill="hold">
                            <p:stCondLst>
                              <p:cond delay="3950"/>
                            </p:stCondLst>
                            <p:childTnLst>
                              <p:par>
                                <p:cTn id="38" presetID="1" presetClass="entr" presetSubtype="0" fill="hold" grpId="0" nodeType="afterEffect">
                                  <p:stCondLst>
                                    <p:cond delay="250"/>
                                  </p:stCondLst>
                                  <p:childTnLst>
                                    <p:set>
                                      <p:cBhvr>
                                        <p:cTn id="39" dur="1" fill="hold">
                                          <p:stCondLst>
                                            <p:cond delay="0"/>
                                          </p:stCondLst>
                                        </p:cTn>
                                        <p:tgtEl>
                                          <p:spTgt spid="29"/>
                                        </p:tgtEl>
                                        <p:attrNameLst>
                                          <p:attrName>style.visibility</p:attrName>
                                        </p:attrNameLst>
                                      </p:cBhvr>
                                      <p:to>
                                        <p:strVal val="visible"/>
                                      </p:to>
                                    </p:set>
                                  </p:childTnLst>
                                </p:cTn>
                              </p:par>
                            </p:childTnLst>
                          </p:cTn>
                        </p:par>
                        <p:par>
                          <p:cTn id="40" fill="hold">
                            <p:stCondLst>
                              <p:cond delay="4200"/>
                            </p:stCondLst>
                            <p:childTnLst>
                              <p:par>
                                <p:cTn id="41" presetID="1" presetClass="entr" presetSubtype="0" fill="hold" grpId="0" nodeType="afterEffect">
                                  <p:stCondLst>
                                    <p:cond delay="250"/>
                                  </p:stCondLst>
                                  <p:childTnLst>
                                    <p:set>
                                      <p:cBhvr>
                                        <p:cTn id="42" dur="1" fill="hold">
                                          <p:stCondLst>
                                            <p:cond delay="0"/>
                                          </p:stCondLst>
                                        </p:cTn>
                                        <p:tgtEl>
                                          <p:spTgt spid="6"/>
                                        </p:tgtEl>
                                        <p:attrNameLst>
                                          <p:attrName>style.visibility</p:attrName>
                                        </p:attrNameLst>
                                      </p:cBhvr>
                                      <p:to>
                                        <p:strVal val="visible"/>
                                      </p:to>
                                    </p:set>
                                  </p:childTnLst>
                                </p:cTn>
                              </p:par>
                            </p:childTnLst>
                          </p:cTn>
                        </p:par>
                        <p:par>
                          <p:cTn id="43" fill="hold">
                            <p:stCondLst>
                              <p:cond delay="4450"/>
                            </p:stCondLst>
                            <p:childTnLst>
                              <p:par>
                                <p:cTn id="44" presetID="1" presetClass="entr" presetSubtype="0" fill="hold" grpId="0" nodeType="afterEffect">
                                  <p:stCondLst>
                                    <p:cond delay="250"/>
                                  </p:stCondLst>
                                  <p:childTnLst>
                                    <p:set>
                                      <p:cBhvr>
                                        <p:cTn id="45" dur="1" fill="hold">
                                          <p:stCondLst>
                                            <p:cond delay="0"/>
                                          </p:stCondLst>
                                        </p:cTn>
                                        <p:tgtEl>
                                          <p:spTgt spid="15"/>
                                        </p:tgtEl>
                                        <p:attrNameLst>
                                          <p:attrName>style.visibility</p:attrName>
                                        </p:attrNameLst>
                                      </p:cBhvr>
                                      <p:to>
                                        <p:strVal val="visible"/>
                                      </p:to>
                                    </p:set>
                                  </p:childTnLst>
                                </p:cTn>
                              </p:par>
                            </p:childTnLst>
                          </p:cTn>
                        </p:par>
                        <p:par>
                          <p:cTn id="46" fill="hold">
                            <p:stCondLst>
                              <p:cond delay="4700"/>
                            </p:stCondLst>
                            <p:childTnLst>
                              <p:par>
                                <p:cTn id="47" presetID="1" presetClass="entr" presetSubtype="0" fill="hold" grpId="0" nodeType="afterEffect">
                                  <p:stCondLst>
                                    <p:cond delay="250"/>
                                  </p:stCondLst>
                                  <p:childTnLst>
                                    <p:set>
                                      <p:cBhvr>
                                        <p:cTn id="48" dur="1" fill="hold">
                                          <p:stCondLst>
                                            <p:cond delay="0"/>
                                          </p:stCondLst>
                                        </p:cTn>
                                        <p:tgtEl>
                                          <p:spTgt spid="30"/>
                                        </p:tgtEl>
                                        <p:attrNameLst>
                                          <p:attrName>style.visibility</p:attrName>
                                        </p:attrNameLst>
                                      </p:cBhvr>
                                      <p:to>
                                        <p:strVal val="visible"/>
                                      </p:to>
                                    </p:set>
                                  </p:childTnLst>
                                </p:cTn>
                              </p:par>
                            </p:childTnLst>
                          </p:cTn>
                        </p:par>
                        <p:par>
                          <p:cTn id="49" fill="hold">
                            <p:stCondLst>
                              <p:cond delay="4950"/>
                            </p:stCondLst>
                            <p:childTnLst>
                              <p:par>
                                <p:cTn id="50" presetID="1" presetClass="entr" presetSubtype="0" fill="hold" grpId="0" nodeType="afterEffect">
                                  <p:stCondLst>
                                    <p:cond delay="250"/>
                                  </p:stCondLst>
                                  <p:childTnLst>
                                    <p:set>
                                      <p:cBhvr>
                                        <p:cTn id="51"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bldLvl="0" animBg="1"/>
      <p:bldP spid="27" grpId="1" animBg="1"/>
      <p:bldP spid="9" grpId="0" bldLvl="0" animBg="1"/>
      <p:bldP spid="9" grpId="1" animBg="1"/>
      <p:bldP spid="5" grpId="0" bldLvl="0" animBg="1"/>
      <p:bldP spid="5" grpId="1" animBg="1"/>
      <p:bldP spid="7" grpId="0" bldLvl="0" animBg="1"/>
      <p:bldP spid="7" grpId="1" animBg="1"/>
      <p:bldP spid="4" grpId="0" bldLvl="0" animBg="1"/>
      <p:bldP spid="4" grpId="1" animBg="1"/>
      <p:bldP spid="29" grpId="0" bldLvl="0" animBg="1"/>
      <p:bldP spid="29" grpId="1" animBg="1"/>
      <p:bldP spid="6" grpId="0" bldLvl="0" animBg="1"/>
      <p:bldP spid="6" grpId="1" animBg="1"/>
      <p:bldP spid="15" grpId="0" bldLvl="0" animBg="1"/>
      <p:bldP spid="15" grpId="1" animBg="1"/>
      <p:bldP spid="30" grpId="0" bldLvl="0" animBg="1"/>
      <p:bldP spid="30" grpId="1" animBg="1"/>
      <p:bldP spid="31" grpId="0" bldLvl="0" animBg="1"/>
      <p:bldP spid="31"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职业角色的认知与转换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87475" y="90297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一、“学生”与“职业人”</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58875" y="1948180"/>
            <a:ext cx="6927215" cy="252412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（一）社会角色的概念</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社会角色是指由人们所处的特定社会地位和身份所决定的一整套规范系列和行为模式，是人们对具有特定地位的人的行为的一种期望，是社会群体的基础，它随着社会实践的发展而不断更新内容。社会角色确定了社会对个人的权利义务的要求，每一个社会角色都有特定的社会行为准则，以揭示每个人在社会中的地位和人际关系中的位置。</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85982" y="76860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0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90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职业角色的认知与转换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354330" y="692785"/>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（二）大学生角色与职业人角色的差别</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23574" name="AutoShape 25"/>
          <p:cNvSpPr/>
          <p:nvPr/>
        </p:nvSpPr>
        <p:spPr>
          <a:xfrm rot="21558471">
            <a:off x="3397831" y="2886114"/>
            <a:ext cx="2459831" cy="2236425"/>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rgbClr val="1B4367"/>
          </a:solidFill>
          <a:ln w="9525">
            <a:noFill/>
          </a:ln>
        </p:spPr>
        <p:txBody>
          <a:bodyPr lIns="68580" tIns="34290" rIns="68580" bIns="34290"/>
          <a:p>
            <a:pPr algn="just"/>
            <a:endParaRPr lang="zh-CN" altLang="en-US">
              <a:solidFill>
                <a:schemeClr val="tx1">
                  <a:lumMod val="50000"/>
                  <a:lumOff val="50000"/>
                </a:schemeClr>
              </a:solidFill>
              <a:cs typeface="+mn-ea"/>
              <a:sym typeface="+mn-lt"/>
            </a:endParaRPr>
          </a:p>
        </p:txBody>
      </p:sp>
      <p:grpSp>
        <p:nvGrpSpPr>
          <p:cNvPr id="2" name="组合 1"/>
          <p:cNvGrpSpPr/>
          <p:nvPr/>
        </p:nvGrpSpPr>
        <p:grpSpPr>
          <a:xfrm>
            <a:off x="2456704" y="3518218"/>
            <a:ext cx="503873" cy="504825"/>
            <a:chOff x="5202" y="5131"/>
            <a:chExt cx="1058" cy="1060"/>
          </a:xfrm>
          <a:solidFill>
            <a:srgbClr val="1B4367"/>
          </a:solidFill>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10" name="组合 9"/>
          <p:cNvGrpSpPr/>
          <p:nvPr/>
        </p:nvGrpSpPr>
        <p:grpSpPr>
          <a:xfrm>
            <a:off x="6285360" y="3432016"/>
            <a:ext cx="506730" cy="506730"/>
            <a:chOff x="9978" y="7833"/>
            <a:chExt cx="1064" cy="1064"/>
          </a:xfrm>
          <a:solidFill>
            <a:srgbClr val="1B4367"/>
          </a:solidFill>
        </p:grpSpPr>
        <p:sp>
          <p:nvSpPr>
            <p:cNvPr id="175123"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175158"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sp>
          <p:nvSpPr>
            <p:cNvPr id="175159"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3" name="组合 2"/>
          <p:cNvGrpSpPr/>
          <p:nvPr/>
        </p:nvGrpSpPr>
        <p:grpSpPr>
          <a:xfrm>
            <a:off x="4371573" y="2073275"/>
            <a:ext cx="504825" cy="501968"/>
            <a:chOff x="8470" y="2554"/>
            <a:chExt cx="1060" cy="1054"/>
          </a:xfrm>
          <a:solidFill>
            <a:srgbClr val="1B4367"/>
          </a:solidFill>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5" name="组合 4"/>
          <p:cNvGrpSpPr/>
          <p:nvPr/>
        </p:nvGrpSpPr>
        <p:grpSpPr>
          <a:xfrm>
            <a:off x="3118083" y="2515235"/>
            <a:ext cx="450533" cy="452438"/>
            <a:chOff x="4704" y="4364"/>
            <a:chExt cx="946" cy="950"/>
          </a:xfrm>
          <a:solidFill>
            <a:srgbClr val="1B4367"/>
          </a:solidFill>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grpSp>
        <p:nvGrpSpPr>
          <p:cNvPr id="15" name="组合 14"/>
          <p:cNvGrpSpPr/>
          <p:nvPr/>
        </p:nvGrpSpPr>
        <p:grpSpPr>
          <a:xfrm>
            <a:off x="5709360" y="2511902"/>
            <a:ext cx="504349" cy="506254"/>
            <a:chOff x="4030" y="4930"/>
            <a:chExt cx="840" cy="843"/>
          </a:xfrm>
          <a:solidFill>
            <a:srgbClr val="1B4367"/>
          </a:solidFill>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grpFill/>
            <a:ln w="9525">
              <a:noFill/>
            </a:ln>
          </p:spPr>
          <p:txBody>
            <a:bodyPr/>
            <a:p>
              <a:pPr algn="just"/>
              <a:endParaRPr lang="zh-CN" altLang="en-US">
                <a:solidFill>
                  <a:schemeClr val="tx1">
                    <a:lumMod val="50000"/>
                    <a:lumOff val="50000"/>
                  </a:schemeClr>
                </a:solidFill>
                <a:cs typeface="+mn-ea"/>
                <a:sym typeface="+mn-lt"/>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p>
              <a:pPr algn="just"/>
              <a:endParaRPr lang="zh-CN" altLang="en-US">
                <a:solidFill>
                  <a:schemeClr val="tx1">
                    <a:lumMod val="50000"/>
                    <a:lumOff val="50000"/>
                  </a:schemeClr>
                </a:solidFill>
                <a:cs typeface="+mn-ea"/>
                <a:sym typeface="+mn-lt"/>
              </a:endParaRPr>
            </a:p>
          </p:txBody>
        </p:sp>
      </p:grpSp>
      <p:sp>
        <p:nvSpPr>
          <p:cNvPr id="7" name="文本框 6"/>
          <p:cNvSpPr txBox="1"/>
          <p:nvPr/>
        </p:nvSpPr>
        <p:spPr>
          <a:xfrm>
            <a:off x="742315" y="3590925"/>
            <a:ext cx="1570990" cy="432435"/>
          </a:xfrm>
          <a:prstGeom prst="rect">
            <a:avLst/>
          </a:prstGeom>
          <a:noFill/>
        </p:spPr>
        <p:txBody>
          <a:bodyPr wrap="square" rtlCol="0">
            <a:spAutoFit/>
          </a:bodyPr>
          <a:p>
            <a:pPr indent="0" algn="just" fontAlgn="auto">
              <a:lnSpc>
                <a:spcPts val="2660"/>
              </a:lnSpc>
            </a:pPr>
            <a:r>
              <a:rPr lang="zh-CN" altLang="en-US" sz="1800" b="1">
                <a:solidFill>
                  <a:srgbClr val="1B4367"/>
                </a:solidFill>
              </a:rPr>
              <a:t>社会责任不同</a:t>
            </a:r>
            <a:endParaRPr lang="zh-CN" altLang="en-US" sz="1800" b="1">
              <a:solidFill>
                <a:srgbClr val="1B4367"/>
              </a:solidFill>
            </a:endParaRPr>
          </a:p>
        </p:txBody>
      </p:sp>
      <p:sp>
        <p:nvSpPr>
          <p:cNvPr id="9" name="文本框 8"/>
          <p:cNvSpPr txBox="1"/>
          <p:nvPr/>
        </p:nvSpPr>
        <p:spPr>
          <a:xfrm>
            <a:off x="1375410" y="2435860"/>
            <a:ext cx="1584960" cy="432435"/>
          </a:xfrm>
          <a:prstGeom prst="rect">
            <a:avLst/>
          </a:prstGeom>
          <a:noFill/>
        </p:spPr>
        <p:txBody>
          <a:bodyPr wrap="square" rtlCol="0">
            <a:spAutoFit/>
          </a:bodyPr>
          <a:p>
            <a:pPr indent="0" algn="just" fontAlgn="auto">
              <a:lnSpc>
                <a:spcPts val="2660"/>
              </a:lnSpc>
            </a:pPr>
            <a:r>
              <a:rPr lang="zh-CN" altLang="en-US" sz="1800" b="1">
                <a:solidFill>
                  <a:srgbClr val="1B4367"/>
                </a:solidFill>
              </a:rPr>
              <a:t>社会权利不同</a:t>
            </a:r>
            <a:endParaRPr lang="zh-CN" altLang="en-US" sz="1800" b="1">
              <a:solidFill>
                <a:srgbClr val="1B4367"/>
              </a:solidFill>
            </a:endParaRPr>
          </a:p>
        </p:txBody>
      </p:sp>
      <p:sp>
        <p:nvSpPr>
          <p:cNvPr id="16" name="文本框 15"/>
          <p:cNvSpPr txBox="1"/>
          <p:nvPr/>
        </p:nvSpPr>
        <p:spPr>
          <a:xfrm>
            <a:off x="3837940" y="1528445"/>
            <a:ext cx="1571625" cy="432435"/>
          </a:xfrm>
          <a:prstGeom prst="rect">
            <a:avLst/>
          </a:prstGeom>
          <a:noFill/>
        </p:spPr>
        <p:txBody>
          <a:bodyPr wrap="square" rtlCol="0">
            <a:spAutoFit/>
          </a:bodyPr>
          <a:p>
            <a:pPr indent="0" algn="just" fontAlgn="auto">
              <a:lnSpc>
                <a:spcPts val="2660"/>
              </a:lnSpc>
            </a:pPr>
            <a:r>
              <a:rPr lang="zh-CN" altLang="en-US" sz="1800" b="1">
                <a:solidFill>
                  <a:srgbClr val="1B4367"/>
                </a:solidFill>
              </a:rPr>
              <a:t>社会规范不同</a:t>
            </a:r>
            <a:endParaRPr lang="zh-CN" altLang="en-US" sz="1800" b="1">
              <a:solidFill>
                <a:srgbClr val="1B4367"/>
              </a:solidFill>
            </a:endParaRPr>
          </a:p>
        </p:txBody>
      </p:sp>
      <p:sp>
        <p:nvSpPr>
          <p:cNvPr id="17" name="文本框 16"/>
          <p:cNvSpPr txBox="1"/>
          <p:nvPr/>
        </p:nvSpPr>
        <p:spPr>
          <a:xfrm>
            <a:off x="6415405" y="2435860"/>
            <a:ext cx="2107565" cy="432435"/>
          </a:xfrm>
          <a:prstGeom prst="rect">
            <a:avLst/>
          </a:prstGeom>
          <a:noFill/>
        </p:spPr>
        <p:txBody>
          <a:bodyPr wrap="square" rtlCol="0">
            <a:spAutoFit/>
          </a:bodyPr>
          <a:p>
            <a:pPr indent="0" algn="just" fontAlgn="auto">
              <a:lnSpc>
                <a:spcPts val="2660"/>
              </a:lnSpc>
            </a:pPr>
            <a:r>
              <a:rPr lang="zh-CN" altLang="en-US" sz="1800" b="1">
                <a:solidFill>
                  <a:srgbClr val="1B4367"/>
                </a:solidFill>
              </a:rPr>
              <a:t>文化氛围不同</a:t>
            </a:r>
            <a:endParaRPr lang="zh-CN" altLang="en-US" sz="1800" b="1">
              <a:solidFill>
                <a:srgbClr val="1B4367"/>
              </a:solidFill>
            </a:endParaRPr>
          </a:p>
        </p:txBody>
      </p:sp>
      <p:sp>
        <p:nvSpPr>
          <p:cNvPr id="19" name="文本框 18"/>
          <p:cNvSpPr txBox="1"/>
          <p:nvPr/>
        </p:nvSpPr>
        <p:spPr>
          <a:xfrm>
            <a:off x="6942455" y="3506470"/>
            <a:ext cx="2107565" cy="432435"/>
          </a:xfrm>
          <a:prstGeom prst="rect">
            <a:avLst/>
          </a:prstGeom>
          <a:noFill/>
        </p:spPr>
        <p:txBody>
          <a:bodyPr wrap="square" rtlCol="0">
            <a:spAutoFit/>
          </a:bodyPr>
          <a:p>
            <a:pPr indent="0" algn="just" fontAlgn="auto">
              <a:lnSpc>
                <a:spcPts val="2660"/>
              </a:lnSpc>
            </a:pPr>
            <a:r>
              <a:rPr lang="zh-CN" altLang="en-US" sz="1800" b="1">
                <a:solidFill>
                  <a:srgbClr val="1B4367"/>
                </a:solidFill>
              </a:rPr>
              <a:t>人际关系不同</a:t>
            </a:r>
            <a:endParaRPr lang="zh-CN" altLang="en-US" sz="1800" b="1">
              <a:solidFill>
                <a:srgbClr val="1B4367"/>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职业角色的认知与转换</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487045" y="963930"/>
            <a:ext cx="7482840"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sym typeface="+mn-ea"/>
              </a:rPr>
              <a:t>（二）大学生角色与职业人角色的差别</a:t>
            </a:r>
            <a:endParaRPr lang="zh-CN" altLang="en-US" sz="3200" b="1">
              <a:solidFill>
                <a:srgbClr val="1B4367"/>
              </a:solidFill>
              <a:latin typeface="微软雅黑" panose="020B0503020204020204" pitchFamily="34" charset="-122"/>
              <a:ea typeface="微软雅黑" panose="020B0503020204020204" pitchFamily="34" charset="-122"/>
              <a:sym typeface="+mn-ea"/>
            </a:endParaRPr>
          </a:p>
        </p:txBody>
      </p:sp>
      <p:sp>
        <p:nvSpPr>
          <p:cNvPr id="8" name="矩形 7"/>
          <p:cNvSpPr>
            <a:spLocks noChangeArrowheads="1"/>
          </p:cNvSpPr>
          <p:nvPr/>
        </p:nvSpPr>
        <p:spPr bwMode="auto">
          <a:xfrm>
            <a:off x="1158875" y="2030730"/>
            <a:ext cx="6927215" cy="2524125"/>
          </a:xfrm>
          <a:prstGeom prst="rect">
            <a:avLst/>
          </a:prstGeom>
          <a:noFill/>
          <a:ln w="9525">
            <a:noFill/>
            <a:miter lim="800000"/>
          </a:ln>
        </p:spPr>
        <p:txBody>
          <a:bodyPr wrap="square">
            <a:noAutofit/>
          </a:bodyPr>
          <a:p>
            <a:pPr indent="457200" fontAlgn="auto">
              <a:lnSpc>
                <a:spcPts val="2660"/>
              </a:lnSpc>
            </a:pPr>
            <a:r>
              <a:rPr lang="zh-CN" altLang="en-US" sz="1800" b="1">
                <a:solidFill>
                  <a:srgbClr val="1B4367"/>
                </a:solidFill>
                <a:latin typeface="微软雅黑" panose="020B0503020204020204" pitchFamily="34" charset="-122"/>
                <a:ea typeface="微软雅黑" panose="020B0503020204020204" pitchFamily="34" charset="-122"/>
              </a:rPr>
              <a:t>1. 社会责任不同</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大学生角色的主要责任是努力汲取知识，掌握专业技能，提升综合素质，培养良好的行为习惯，为投身祖国建设提高本领，这是一个接受教育、储备知识和提升能力的学习过程。</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职业人的社会责任是以特定的身份履行特定的岗位职责，依靠自身的本领和技能为企业、社会创造财富和社会效益的过程。</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880110" y="1750060"/>
            <a:ext cx="7383780" cy="293878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700"/>
                            </p:stCondLst>
                            <p:childTnLst>
                              <p:par>
                                <p:cTn id="22" presetID="10"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9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103" grpId="0" bldLvl="0" animBg="1"/>
    </p:bldLst>
  </p:timing>
</p:sld>
</file>

<file path=ppt/tags/tag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0.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3_1"/>
  <p:tag name="KSO_WM_TEMPLATE_CATEGORY" val="diagram"/>
  <p:tag name="KSO_WM_TEMPLATE_INDEX" val="20231731"/>
  <p:tag name="KSO_WM_UNIT_LAYERLEVEL" val="1_1_1"/>
  <p:tag name="KSO_WM_TAG_VERSION" val="3.0"/>
  <p:tag name="KSO_WM_BEAUTIFY_FLAG" val="#wm#"/>
  <p:tag name="KSO_WM_UNIT_TYPE" val="l_h_i"/>
  <p:tag name="KSO_WM_UNIT_INDEX" val="1_3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3_2"/>
  <p:tag name="KSO_WM_TEMPLATE_CATEGORY" val="diagram"/>
  <p:tag name="KSO_WM_TEMPLATE_INDEX" val="20231731"/>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3_3"/>
  <p:tag name="KSO_WM_TEMPLATE_CATEGORY" val="diagram"/>
  <p:tag name="KSO_WM_TEMPLATE_INDEX" val="20231731"/>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4_1"/>
  <p:tag name="KSO_WM_TEMPLATE_CATEGORY" val="diagram"/>
  <p:tag name="KSO_WM_TEMPLATE_INDEX" val="20231731"/>
  <p:tag name="KSO_WM_UNIT_LAYERLEVEL" val="1_1_1"/>
  <p:tag name="KSO_WM_TAG_VERSION" val="3.0"/>
  <p:tag name="KSO_WM_BEAUTIFY_FLAG" val="#wm#"/>
  <p:tag name="KSO_WM_UNIT_TYPE" val="l_h_i"/>
  <p:tag name="KSO_WM_UNIT_INDEX" val="1_4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4_2"/>
  <p:tag name="KSO_WM_TEMPLATE_CATEGORY" val="diagram"/>
  <p:tag name="KSO_WM_TEMPLATE_INDEX" val="20231731"/>
  <p:tag name="KSO_WM_UNIT_LAYERLEVEL" val="1_1_1"/>
  <p:tag name="KSO_WM_TAG_VERSION" val="3.0"/>
  <p:tag name="KSO_WM_BEAUTIFY_FLAG" val="#wm#"/>
  <p:tag name="KSO_WM_UNIT_TYPE" val="l_h_i"/>
  <p:tag name="KSO_WM_UNIT_INDEX" val="1_4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4_3"/>
  <p:tag name="KSO_WM_TEMPLATE_CATEGORY" val="diagram"/>
  <p:tag name="KSO_WM_TEMPLATE_INDEX" val="20231731"/>
  <p:tag name="KSO_WM_UNIT_LAYERLEVEL" val="1_1_1"/>
  <p:tag name="KSO_WM_TAG_VERSION" val="3.0"/>
  <p:tag name="KSO_WM_BEAUTIFY_FLAG" val="#wm#"/>
  <p:tag name="KSO_WM_UNIT_TYPE" val="l_h_i"/>
  <p:tag name="KSO_WM_UNIT_INDEX" val="1_4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1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31_5*l_h_a*1_1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Lst>
</file>

<file path=ppt/tags/tag1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31_5*l_h_a*1_1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Lst>
</file>

<file path=ppt/tags/tag1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31_5*l_h_a*1_1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Lst>
</file>

<file path=ppt/tags/tag1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31_5*l_h_a*1_1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Lst>
</file>

<file path=ppt/tags/tag1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31_5*l_h_a*1_1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Lst>
</file>

<file path=ppt/tags/tag11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19.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20.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1.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2.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3.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29.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30.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31.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32.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33.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3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3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3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3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3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39.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40.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41.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42.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43.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4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4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4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4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4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49.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5.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50.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51.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52.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53.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5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5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5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5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5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59.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6.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60.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61.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62.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63.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64.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65.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66.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67.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68.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69.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7.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70.xml><?xml version="1.0" encoding="utf-8"?>
<p:tagLst xmlns:p="http://schemas.openxmlformats.org/presentationml/2006/main">
  <p:tag name="KSO_WM_DIAGRAM_VIRTUALLY_FRAME" val="{&quot;height&quot;:345.82874015748035,&quot;left&quot;:15.335275590551168,&quot;top&quot;:126.16834645669292,&quot;width&quot;:840.0702362204723}"/>
</p:tagLst>
</file>

<file path=ppt/tags/tag17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7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8.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80.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81.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82.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83.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84.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85.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86.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87.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88.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89.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9.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190.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91.xml><?xml version="1.0" encoding="utf-8"?>
<p:tagLst xmlns:p="http://schemas.openxmlformats.org/presentationml/2006/main">
  <p:tag name="KSO_WM_DIAGRAM_VIRTUALLY_FRAME" val="{&quot;height&quot;:298.03708661417323,&quot;left&quot;:64.26614173228344,&quot;top&quot;:89.89551181102361,&quot;width&quot;:722.9838582677165}"/>
</p:tagLst>
</file>

<file path=ppt/tags/tag19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9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9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9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9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9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0.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20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0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0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0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0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205.xml><?xml version="1.0" encoding="utf-8"?>
<p:tagLst xmlns:p="http://schemas.openxmlformats.org/presentationml/2006/main">
  <p:tag name="PA" val="v4.0.0"/>
  <p:tag name="KSO_WM_DIAGRAM_VIRTUALLY_FRAME" val="{&quot;height&quot;:381.67889763779533,&quot;left&quot;:71.9807874015748,&quot;top&quot;:158.32110236220473,&quot;width&quot;:821.8610236220472}"/>
</p:tagLst>
</file>

<file path=ppt/tags/tag20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21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xml><?xml version="1.0" encoding="utf-8"?>
<p:tagLst xmlns:p="http://schemas.openxmlformats.org/presentationml/2006/main">
  <p:tag name="KSO_WM_DIAGRAM_VIRTUALLY_FRAME" val="{&quot;height&quot;:295.7370866141732,&quot;left&quot;:87.36614173228345,&quot;top&quot;:92.19551181102361,&quot;width&quot;:699.8838582677165}"/>
</p:tagLst>
</file>

<file path=ppt/tags/tag22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xml><?xml version="1.0" encoding="utf-8"?>
<p:tagLst xmlns:p="http://schemas.openxmlformats.org/presentationml/2006/main">
  <p:tag name="PA" val="v4.0.0"/>
  <p:tag name="KSO_WM_DIAGRAM_VIRTUALLY_FRAME" val="{&quot;height&quot;:381.67889763779533,&quot;left&quot;:71.9807874015748,&quot;top&quot;:158.32110236220473,&quot;width&quot;:821.8610236220472}"/>
</p:tagLst>
</file>

<file path=ppt/tags/tag23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5.xml><?xml version="1.0" encoding="utf-8"?>
<p:tagLst xmlns:p="http://schemas.openxmlformats.org/presentationml/2006/main">
  <p:tag name="PA" val="v4.0.0"/>
  <p:tag name="KSO_WM_DIAGRAM_VIRTUALLY_FRAME" val="{&quot;height&quot;:381.67889763779533,&quot;left&quot;:71.9807874015748,&quot;top&quot;:158.32110236220473,&quot;width&quot;:821.8610236220472}"/>
</p:tagLst>
</file>

<file path=ppt/tags/tag25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3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02.xml><?xml version="1.0" encoding="utf-8"?>
<p:tagLst xmlns:p="http://schemas.openxmlformats.org/presentationml/2006/main">
  <p:tag name="commondata" val="eyJoZGlkIjoiZDUxNDg3YzE4ODE1YjFkMDljZDAwMDBjOGUwM2I2YzQifQ=="/>
  <p:tag name="resource_record_key" val="{&quot;70&quot;:[3314052,3314058]}"/>
</p:tagLst>
</file>

<file path=ppt/tags/tag3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4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5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5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6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6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7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7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1"/>
  <p:tag name="KSO_WM_TEMPLATE_CATEGORY" val="diagram"/>
  <p:tag name="KSO_WM_TEMPLATE_INDEX" val="20231731"/>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quot;colorType&quot;:1,&quot;foreColorIndex&quot;:5,&quot;pos&quot;:0,&quot;transparency&quot;:0.8500000238418579},{&quot;brightness&quot;:0,&quot;colorType&quot;:1,&quot;foreColorIndex&quot;:5,&quot;pos&quot;:1,&quot;transparency&quot;:1}],&quot;type&quot;:3},&quot;glow&quot;:{&quot;colorType&quot;:0},&quot;line&quot;:{&quot;gradient&quot;:[{&quot;brightness&quot;:0,&quot;colorType&quot;:1,&quot;foreColorIndex&quot;:5,&quot;pos&quot;:0,&quot;transparency&quot;:0},{&quot;brightness&quot;:0,&quot;colorType&quot;:1,&quot;foreColorIndex&quot;:5,&quot;pos&quot;:0.8700000047683716,&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3"/>
  <p:tag name="KSO_WM_TEMPLATE_CATEGORY" val="diagram"/>
  <p:tag name="KSO_WM_TEMPLATE_INDEX" val="20231731"/>
  <p:tag name="KSO_WM_UNIT_LAYERLEVEL" val="1_1"/>
  <p:tag name="KSO_WM_TAG_VERSION" val="3.0"/>
  <p:tag name="KSO_WM_BEAUTIFY_FLAG" val="#wm#"/>
  <p:tag name="KSO_WM_UNIT_TYPE" val="l_i"/>
  <p:tag name="KSO_WM_UNIT_INDEX" val="1_3"/>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4000000059604645,&quot;colorType&quot;:1,&quot;foreColorIndex&quot;:5,&quot;pos&quot;:0.1899999976158142,&quot;transparency&quot;:0},{&quot;brightness&quot;:0,&quot;colorType&quot;:1,&quot;foreColorIndex&quot;:5,&quot;pos&quot;:0.92000001668930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4"/>
  <p:tag name="KSO_WM_TEMPLATE_CATEGORY" val="diagram"/>
  <p:tag name="KSO_WM_TEMPLATE_INDEX" val="20231731"/>
  <p:tag name="KSO_WM_UNIT_LAYERLEVEL" val="1_1"/>
  <p:tag name="KSO_WM_TAG_VERSION" val="3.0"/>
  <p:tag name="KSO_WM_BEAUTIFY_FLAG" val="#wm#"/>
  <p:tag name="KSO_WM_UNIT_TYPE" val="l_i"/>
  <p:tag name="KSO_WM_UNIT_INDEX" val="1_4"/>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5,&quot;colorType&quot;:1,&quot;foreColorIndex&quot;:5,&quot;pos&quot;:0,&quot;transparency&quot;:0},{&quot;brightness&quot;:0.1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6"/>
  <p:tag name="KSO_WM_TEMPLATE_CATEGORY" val="diagram"/>
  <p:tag name="KSO_WM_TEMPLATE_INDEX" val="20231731"/>
  <p:tag name="KSO_WM_UNIT_LAYERLEVEL" val="1_1"/>
  <p:tag name="KSO_WM_TAG_VERSION" val="3.0"/>
  <p:tag name="KSO_WM_BEAUTIFY_FLAG" val="#wm#"/>
  <p:tag name="KSO_WM_UNIT_TYPE" val="l_i"/>
  <p:tag name="KSO_WM_UNIT_INDEX" val="1_6"/>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4000000059604645,&quot;colorType&quot;:1,&quot;foreColorIndex&quot;:5,&quot;pos&quot;:0.009999999776482582,&quot;transparency&quot;:0},{&quot;brightness&quot;:0,&quot;colorType&quot;:1,&quot;foreColorIndex&quot;:5,&quot;pos&quot;:0.92000001668930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8.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7"/>
  <p:tag name="KSO_WM_TEMPLATE_CATEGORY" val="diagram"/>
  <p:tag name="KSO_WM_TEMPLATE_INDEX" val="20231731"/>
  <p:tag name="KSO_WM_UNIT_LAYERLEVEL" val="1_1"/>
  <p:tag name="KSO_WM_TAG_VERSION" val="3.0"/>
  <p:tag name="KSO_WM_BEAUTIFY_FLAG" val="#wm#"/>
  <p:tag name="KSO_WM_UNIT_TYPE" val="l_i"/>
  <p:tag name="KSO_WM_UNIT_INDEX" val="1_7"/>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25,&quot;colorType&quot;:1,&quot;foreColorIndex&quot;:5,&quot;pos&quot;:0.2800000011920929,&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10"/>
  <p:tag name="KSO_WM_TEMPLATE_CATEGORY" val="diagram"/>
  <p:tag name="KSO_WM_TEMPLATE_INDEX" val="20231731"/>
  <p:tag name="KSO_WM_UNIT_LAYERLEVEL" val="1_1"/>
  <p:tag name="KSO_WM_TAG_VERSION" val="3.0"/>
  <p:tag name="KSO_WM_BEAUTIFY_FLAG" val="#wm#"/>
  <p:tag name="KSO_WM_UNIT_TYPE" val="l_i"/>
  <p:tag name="KSO_WM_UNIT_INDEX" val="1_1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11"/>
  <p:tag name="KSO_WM_TEMPLATE_CATEGORY" val="diagram"/>
  <p:tag name="KSO_WM_TEMPLATE_INDEX" val="20231731"/>
  <p:tag name="KSO_WM_UNIT_LAYERLEVEL" val="1_1"/>
  <p:tag name="KSO_WM_TAG_VERSION" val="3.0"/>
  <p:tag name="KSO_WM_BEAUTIFY_FLAG" val="#wm#"/>
  <p:tag name="KSO_WM_UNIT_TYPE" val="l_i"/>
  <p:tag name="KSO_WM_UNIT_INDEX" val="1_1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12"/>
  <p:tag name="KSO_WM_TEMPLATE_CATEGORY" val="diagram"/>
  <p:tag name="KSO_WM_TEMPLATE_INDEX" val="20231731"/>
  <p:tag name="KSO_WM_UNIT_LAYERLEVEL" val="1_1"/>
  <p:tag name="KSO_WM_TAG_VERSION" val="3.0"/>
  <p:tag name="KSO_WM_BEAUTIFY_FLAG" val="#wm#"/>
  <p:tag name="KSO_WM_UNIT_TYPE" val="l_i"/>
  <p:tag name="KSO_WM_UNIT_INDEX" val="1_12"/>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4000000059604645,&quot;colorType&quot;:1,&quot;foreColorIndex&quot;:5,&quot;pos&quot;:0.009999999776482582,&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13"/>
  <p:tag name="KSO_WM_TEMPLATE_CATEGORY" val="diagram"/>
  <p:tag name="KSO_WM_TEMPLATE_INDEX" val="20231731"/>
  <p:tag name="KSO_WM_UNIT_LAYERLEVEL" val="1_1"/>
  <p:tag name="KSO_WM_TAG_VERSION" val="3.0"/>
  <p:tag name="KSO_WM_BEAUTIFY_FLAG" val="#wm#"/>
  <p:tag name="KSO_WM_UNIT_TYPE" val="l_i"/>
  <p:tag name="KSO_WM_UNIT_INDEX" val="1_13"/>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14"/>
  <p:tag name="KSO_WM_TEMPLATE_CATEGORY" val="diagram"/>
  <p:tag name="KSO_WM_TEMPLATE_INDEX" val="20231731"/>
  <p:tag name="KSO_WM_UNIT_LAYERLEVEL" val="1_1"/>
  <p:tag name="KSO_WM_TAG_VERSION" val="3.0"/>
  <p:tag name="KSO_WM_BEAUTIFY_FLAG" val="#wm#"/>
  <p:tag name="KSO_WM_UNIT_TYPE" val="l_i"/>
  <p:tag name="KSO_WM_UNIT_INDEX" val="1_14"/>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800000011920929,&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i*1_15"/>
  <p:tag name="KSO_WM_TEMPLATE_CATEGORY" val="diagram"/>
  <p:tag name="KSO_WM_TEMPLATE_INDEX" val="20231731"/>
  <p:tag name="KSO_WM_UNIT_LAYERLEVEL" val="1_1"/>
  <p:tag name="KSO_WM_TAG_VERSION" val="3.0"/>
  <p:tag name="KSO_WM_BEAUTIFY_FLAG" val="#wm#"/>
  <p:tag name="KSO_WM_UNIT_TYPE" val="l_i"/>
  <p:tag name="KSO_WM_UNIT_INDEX" val="1_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6000000238418579,&quot;colorType&quot;:1,&quot;foreColorIndex&quot;:5,&quot;pos&quot;:0,&quot;transparency&quot;:0},{&quot;brightness&quot;:0,&quot;colorType&quot;:1,&quot;foreColorIndex&quot;:5,&quot;pos&quot;:0.9200000166893005,&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1_1"/>
  <p:tag name="KSO_WM_TEMPLATE_CATEGORY" val="diagram"/>
  <p:tag name="KSO_WM_TEMPLATE_INDEX" val="20231731"/>
  <p:tag name="KSO_WM_UNIT_LAYERLEVEL" val="1_1_1"/>
  <p:tag name="KSO_WM_TAG_VERSION" val="3.0"/>
  <p:tag name="KSO_WM_BEAUTIFY_FLAG" val="#wm#"/>
  <p:tag name="KSO_WM_UNIT_TYPE" val="l_h_i"/>
  <p:tag name="KSO_WM_UNIT_INDEX" val="1_1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1_2"/>
  <p:tag name="KSO_WM_TEMPLATE_CATEGORY" val="diagram"/>
  <p:tag name="KSO_WM_TEMPLATE_INDEX" val="20231731"/>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31_5*l_h_a*1_1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Lst>
</file>

<file path=ppt/tags/tag9.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1_3"/>
  <p:tag name="KSO_WM_TEMPLATE_CATEGORY" val="diagram"/>
  <p:tag name="KSO_WM_TEMPLATE_INDEX" val="20231731"/>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6_1"/>
  <p:tag name="KSO_WM_TEMPLATE_CATEGORY" val="diagram"/>
  <p:tag name="KSO_WM_TEMPLATE_INDEX" val="20231731"/>
  <p:tag name="KSO_WM_UNIT_LAYERLEVEL" val="1_1_1"/>
  <p:tag name="KSO_WM_TAG_VERSION" val="3.0"/>
  <p:tag name="KSO_WM_BEAUTIFY_FLAG" val="#wm#"/>
  <p:tag name="KSO_WM_UNIT_TYPE" val="l_h_i"/>
  <p:tag name="KSO_WM_UNIT_INDEX" val="1_6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6_2"/>
  <p:tag name="KSO_WM_TEMPLATE_CATEGORY" val="diagram"/>
  <p:tag name="KSO_WM_TEMPLATE_INDEX" val="20231731"/>
  <p:tag name="KSO_WM_UNIT_LAYERLEVEL" val="1_1_1"/>
  <p:tag name="KSO_WM_TAG_VERSION" val="3.0"/>
  <p:tag name="KSO_WM_BEAUTIFY_FLAG" val="#wm#"/>
  <p:tag name="KSO_WM_UNIT_TYPE" val="l_h_i"/>
  <p:tag name="KSO_WM_UNIT_INDEX" val="1_6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6_3"/>
  <p:tag name="KSO_WM_TEMPLATE_CATEGORY" val="diagram"/>
  <p:tag name="KSO_WM_TEMPLATE_INDEX" val="20231731"/>
  <p:tag name="KSO_WM_UNIT_LAYERLEVEL" val="1_1_1"/>
  <p:tag name="KSO_WM_TAG_VERSION" val="3.0"/>
  <p:tag name="KSO_WM_BEAUTIFY_FLAG" val="#wm#"/>
  <p:tag name="KSO_WM_UNIT_TYPE" val="l_h_i"/>
  <p:tag name="KSO_WM_UNIT_INDEX" val="1_6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2_1"/>
  <p:tag name="KSO_WM_TEMPLATE_CATEGORY" val="diagram"/>
  <p:tag name="KSO_WM_TEMPLATE_INDEX" val="20231731"/>
  <p:tag name="KSO_WM_UNIT_LAYERLEVEL" val="1_1_1"/>
  <p:tag name="KSO_WM_TAG_VERSION" val="3.0"/>
  <p:tag name="KSO_WM_BEAUTIFY_FLAG" val="#wm#"/>
  <p:tag name="KSO_WM_UNIT_TYPE" val="l_h_i"/>
  <p:tag name="KSO_WM_UNIT_INDEX" val="1_2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2_2"/>
  <p:tag name="KSO_WM_TEMPLATE_CATEGORY" val="diagram"/>
  <p:tag name="KSO_WM_TEMPLATE_INDEX" val="20231731"/>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2_3"/>
  <p:tag name="KSO_WM_TEMPLATE_CATEGORY" val="diagram"/>
  <p:tag name="KSO_WM_TEMPLATE_INDEX" val="20231731"/>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5_1"/>
  <p:tag name="KSO_WM_TEMPLATE_CATEGORY" val="diagram"/>
  <p:tag name="KSO_WM_TEMPLATE_INDEX" val="20231731"/>
  <p:tag name="KSO_WM_UNIT_LAYERLEVEL" val="1_1_1"/>
  <p:tag name="KSO_WM_TAG_VERSION" val="3.0"/>
  <p:tag name="KSO_WM_BEAUTIFY_FLAG" val="#wm#"/>
  <p:tag name="KSO_WM_UNIT_TYPE" val="l_h_i"/>
  <p:tag name="KSO_WM_UNIT_INDEX" val="1_5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5_2"/>
  <p:tag name="KSO_WM_TEMPLATE_CATEGORY" val="diagram"/>
  <p:tag name="KSO_WM_TEMPLATE_INDEX" val="20231731"/>
  <p:tag name="KSO_WM_UNIT_LAYERLEVEL" val="1_1_1"/>
  <p:tag name="KSO_WM_TAG_VERSION" val="3.0"/>
  <p:tag name="KSO_WM_BEAUTIFY_FLAG" val="#wm#"/>
  <p:tag name="KSO_WM_UNIT_TYPE" val="l_h_i"/>
  <p:tag name="KSO_WM_UNIT_INDEX" val="1_5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5*l_h_i*1_5_3"/>
  <p:tag name="KSO_WM_TEMPLATE_CATEGORY" val="diagram"/>
  <p:tag name="KSO_WM_TEMPLATE_INDEX" val="20231731"/>
  <p:tag name="KSO_WM_UNIT_LAYERLEVEL" val="1_1_1"/>
  <p:tag name="KSO_WM_TAG_VERSION" val="3.0"/>
  <p:tag name="KSO_WM_BEAUTIFY_FLAG" val="#wm#"/>
  <p:tag name="KSO_WM_UNIT_TYPE" val="l_h_i"/>
  <p:tag name="KSO_WM_UNIT_INDEX" val="1_5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1.8141676342581,&quot;left&quot;:-38.5259021861159,&quot;top&quot;:41.4102418145608,&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Lst>
</file>

<file path=ppt/theme/theme1.xml><?xml version="1.0" encoding="utf-8"?>
<a:theme xmlns:a="http://schemas.openxmlformats.org/drawingml/2006/main" name="夏雨家 https://xnwe.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5447</Words>
  <Application>WPS 演示</Application>
  <PresentationFormat>全屏显示(16:9)</PresentationFormat>
  <Paragraphs>448</Paragraphs>
  <Slides>44</Slides>
  <Notes>23</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44</vt:i4>
      </vt:variant>
    </vt:vector>
  </HeadingPairs>
  <TitlesOfParts>
    <vt:vector size="53" baseType="lpstr">
      <vt:lpstr>Arial</vt:lpstr>
      <vt:lpstr>宋体</vt:lpstr>
      <vt:lpstr>Wingdings</vt:lpstr>
      <vt:lpstr>微软雅黑</vt:lpstr>
      <vt:lpstr>Calibri</vt:lpstr>
      <vt:lpstr>Arial Unicode MS</vt:lpstr>
      <vt:lpstr>Impact</vt:lpstr>
      <vt:lpstr>Verdana</vt:lpstr>
      <vt:lpstr>夏雨家 https://xnwe.taobao.com/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简约线条创意毕业论文答辩开题报告动态PPT模板</dc:title>
  <dc:creator>qzuser</dc:creator>
  <cp:keywords>qzuser</cp:keywords>
  <cp:category>qzuser</cp:category>
  <cp:lastModifiedBy>编辑小白</cp:lastModifiedBy>
  <cp:revision>86</cp:revision>
  <dcterms:created xsi:type="dcterms:W3CDTF">2018-11-08T00:27:00Z</dcterms:created>
  <dcterms:modified xsi:type="dcterms:W3CDTF">2024-05-21T02:26:17Z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E00E5C7FD4F743DA9C04E5FDBB787CC4_13</vt:lpwstr>
  </property>
</Properties>
</file>