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256" r:id="rId3"/>
    <p:sldId id="305" r:id="rId5"/>
    <p:sldId id="306" r:id="rId6"/>
    <p:sldId id="259" r:id="rId7"/>
    <p:sldId id="284" r:id="rId8"/>
    <p:sldId id="263" r:id="rId9"/>
    <p:sldId id="335" r:id="rId10"/>
    <p:sldId id="267" r:id="rId11"/>
    <p:sldId id="307" r:id="rId12"/>
    <p:sldId id="338" r:id="rId13"/>
    <p:sldId id="336" r:id="rId14"/>
    <p:sldId id="309" r:id="rId15"/>
    <p:sldId id="310" r:id="rId16"/>
    <p:sldId id="311" r:id="rId17"/>
    <p:sldId id="312" r:id="rId18"/>
    <p:sldId id="314" r:id="rId19"/>
    <p:sldId id="385" r:id="rId20"/>
    <p:sldId id="386" r:id="rId21"/>
    <p:sldId id="339" r:id="rId22"/>
    <p:sldId id="315" r:id="rId23"/>
    <p:sldId id="383" r:id="rId24"/>
    <p:sldId id="384" r:id="rId25"/>
    <p:sldId id="316" r:id="rId26"/>
    <p:sldId id="317" r:id="rId27"/>
    <p:sldId id="318" r:id="rId28"/>
    <p:sldId id="319" r:id="rId29"/>
    <p:sldId id="320" r:id="rId30"/>
    <p:sldId id="321" r:id="rId31"/>
    <p:sldId id="322" r:id="rId32"/>
    <p:sldId id="333" r:id="rId33"/>
    <p:sldId id="334" r:id="rId34"/>
    <p:sldId id="323" r:id="rId35"/>
    <p:sldId id="324" r:id="rId36"/>
    <p:sldId id="325" r:id="rId37"/>
    <p:sldId id="326" r:id="rId38"/>
    <p:sldId id="327" r:id="rId39"/>
    <p:sldId id="328" r:id="rId40"/>
    <p:sldId id="329" r:id="rId41"/>
    <p:sldId id="330" r:id="rId42"/>
    <p:sldId id="331" r:id="rId43"/>
    <p:sldId id="288" r:id="rId44"/>
  </p:sldIdLst>
  <p:sldSz cx="9144000" cy="5143500" type="screen16x9"/>
  <p:notesSz cx="6858000" cy="9144000"/>
  <p:custDataLst>
    <p:tags r:id="rId4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865"/>
    <a:srgbClr val="2D495C"/>
    <a:srgbClr val="A5A5A5"/>
    <a:srgbClr val="44546A"/>
    <a:srgbClr val="203864"/>
    <a:srgbClr val="843C0B"/>
    <a:srgbClr val="1B4367"/>
    <a:srgbClr val="1D4971"/>
    <a:srgbClr val="51B3CD"/>
    <a:srgbClr val="83C2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1" d="100"/>
          <a:sy n="101" d="100"/>
        </p:scale>
        <p:origin x="-108" y="-528"/>
      </p:cViewPr>
      <p:guideLst>
        <p:guide orient="horz" pos="173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269.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3"/>
            <a:ext cx="7886700" cy="435887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0"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0" y="1999034"/>
            <a:ext cx="3655181"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400"/>
            </a:lvl4pPr>
            <a:lvl5pPr marL="1371600" indent="0">
              <a:buNone/>
              <a:defRPr sz="1400"/>
            </a:lvl5pPr>
            <a:lvl6pPr marL="1714500" indent="0">
              <a:buNone/>
              <a:defRPr sz="1400"/>
            </a:lvl6pPr>
            <a:lvl7pPr marL="2057400" indent="0">
              <a:buNone/>
              <a:defRPr sz="1400"/>
            </a:lvl7pPr>
            <a:lvl8pPr marL="2400300" indent="0">
              <a:buNone/>
              <a:defRPr sz="1400"/>
            </a:lvl8pPr>
            <a:lvl9pPr marL="2743200" indent="0">
              <a:buNone/>
              <a:defRPr sz="14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0"/>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2.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2" Type="http://schemas.openxmlformats.org/officeDocument/2006/relationships/notesSlide" Target="../notesSlides/notesSlide12.xml"/><Relationship Id="rId21" Type="http://schemas.openxmlformats.org/officeDocument/2006/relationships/slideLayout" Target="../slideLayouts/slideLayout2.xml"/><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1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4" Type="http://schemas.openxmlformats.org/officeDocument/2006/relationships/notesSlide" Target="../notesSlides/notesSlide14.xml"/><Relationship Id="rId13" Type="http://schemas.openxmlformats.org/officeDocument/2006/relationships/slideLayout" Target="../slideLayouts/slideLayout2.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19.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2" Type="http://schemas.openxmlformats.org/officeDocument/2006/relationships/notesSlide" Target="../notesSlides/notesSlide19.xml"/><Relationship Id="rId21" Type="http://schemas.openxmlformats.org/officeDocument/2006/relationships/slideLayout" Target="../slideLayouts/slideLayout2.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6" Type="http://schemas.openxmlformats.org/officeDocument/2006/relationships/notesSlide" Target="../notesSlides/notesSlide20.xml"/><Relationship Id="rId45" Type="http://schemas.openxmlformats.org/officeDocument/2006/relationships/slideLayout" Target="../slideLayouts/slideLayout2.xml"/><Relationship Id="rId44" Type="http://schemas.openxmlformats.org/officeDocument/2006/relationships/tags" Target="../tags/tag160.xml"/><Relationship Id="rId43" Type="http://schemas.openxmlformats.org/officeDocument/2006/relationships/tags" Target="../tags/tag159.xml"/><Relationship Id="rId42" Type="http://schemas.openxmlformats.org/officeDocument/2006/relationships/tags" Target="../tags/tag158.xml"/><Relationship Id="rId41" Type="http://schemas.openxmlformats.org/officeDocument/2006/relationships/tags" Target="../tags/tag157.xml"/><Relationship Id="rId40" Type="http://schemas.openxmlformats.org/officeDocument/2006/relationships/tags" Target="../tags/tag156.xml"/><Relationship Id="rId4" Type="http://schemas.openxmlformats.org/officeDocument/2006/relationships/tags" Target="../tags/tag120.xml"/><Relationship Id="rId39" Type="http://schemas.openxmlformats.org/officeDocument/2006/relationships/tags" Target="../tags/tag155.xml"/><Relationship Id="rId38" Type="http://schemas.openxmlformats.org/officeDocument/2006/relationships/tags" Target="../tags/tag154.xml"/><Relationship Id="rId37" Type="http://schemas.openxmlformats.org/officeDocument/2006/relationships/tags" Target="../tags/tag153.xml"/><Relationship Id="rId36" Type="http://schemas.openxmlformats.org/officeDocument/2006/relationships/tags" Target="../tags/tag152.xml"/><Relationship Id="rId35" Type="http://schemas.openxmlformats.org/officeDocument/2006/relationships/tags" Target="../tags/tag151.xml"/><Relationship Id="rId34" Type="http://schemas.openxmlformats.org/officeDocument/2006/relationships/tags" Target="../tags/tag150.xml"/><Relationship Id="rId33" Type="http://schemas.openxmlformats.org/officeDocument/2006/relationships/tags" Target="../tags/tag149.xml"/><Relationship Id="rId32" Type="http://schemas.openxmlformats.org/officeDocument/2006/relationships/tags" Target="../tags/tag148.xml"/><Relationship Id="rId31" Type="http://schemas.openxmlformats.org/officeDocument/2006/relationships/tags" Target="../tags/tag147.xml"/><Relationship Id="rId30" Type="http://schemas.openxmlformats.org/officeDocument/2006/relationships/tags" Target="../tags/tag146.xml"/><Relationship Id="rId3" Type="http://schemas.openxmlformats.org/officeDocument/2006/relationships/tags" Target="../tags/tag119.xml"/><Relationship Id="rId29" Type="http://schemas.openxmlformats.org/officeDocument/2006/relationships/tags" Target="../tags/tag145.xml"/><Relationship Id="rId28" Type="http://schemas.openxmlformats.org/officeDocument/2006/relationships/tags" Target="../tags/tag144.xml"/><Relationship Id="rId27" Type="http://schemas.openxmlformats.org/officeDocument/2006/relationships/tags" Target="../tags/tag143.xml"/><Relationship Id="rId26" Type="http://schemas.openxmlformats.org/officeDocument/2006/relationships/tags" Target="../tags/tag14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21.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2" Type="http://schemas.openxmlformats.org/officeDocument/2006/relationships/notesSlide" Target="../notesSlides/notesSlide21.xml"/><Relationship Id="rId51" Type="http://schemas.openxmlformats.org/officeDocument/2006/relationships/slideLayout" Target="../slideLayouts/slideLayout2.xml"/><Relationship Id="rId50" Type="http://schemas.openxmlformats.org/officeDocument/2006/relationships/tags" Target="../tags/tag210.xml"/><Relationship Id="rId5" Type="http://schemas.openxmlformats.org/officeDocument/2006/relationships/tags" Target="../tags/tag165.xml"/><Relationship Id="rId49" Type="http://schemas.openxmlformats.org/officeDocument/2006/relationships/tags" Target="../tags/tag209.xml"/><Relationship Id="rId48" Type="http://schemas.openxmlformats.org/officeDocument/2006/relationships/tags" Target="../tags/tag208.xml"/><Relationship Id="rId47" Type="http://schemas.openxmlformats.org/officeDocument/2006/relationships/tags" Target="../tags/tag207.xml"/><Relationship Id="rId46" Type="http://schemas.openxmlformats.org/officeDocument/2006/relationships/tags" Target="../tags/tag206.xml"/><Relationship Id="rId45" Type="http://schemas.openxmlformats.org/officeDocument/2006/relationships/tags" Target="../tags/tag205.xml"/><Relationship Id="rId44" Type="http://schemas.openxmlformats.org/officeDocument/2006/relationships/tags" Target="../tags/tag204.xml"/><Relationship Id="rId43" Type="http://schemas.openxmlformats.org/officeDocument/2006/relationships/tags" Target="../tags/tag203.xml"/><Relationship Id="rId42" Type="http://schemas.openxmlformats.org/officeDocument/2006/relationships/tags" Target="../tags/tag202.xml"/><Relationship Id="rId41" Type="http://schemas.openxmlformats.org/officeDocument/2006/relationships/tags" Target="../tags/tag201.xml"/><Relationship Id="rId40" Type="http://schemas.openxmlformats.org/officeDocument/2006/relationships/tags" Target="../tags/tag200.xml"/><Relationship Id="rId4" Type="http://schemas.openxmlformats.org/officeDocument/2006/relationships/tags" Target="../tags/tag164.xml"/><Relationship Id="rId39" Type="http://schemas.openxmlformats.org/officeDocument/2006/relationships/tags" Target="../tags/tag199.xml"/><Relationship Id="rId38" Type="http://schemas.openxmlformats.org/officeDocument/2006/relationships/tags" Target="../tags/tag198.xml"/><Relationship Id="rId37" Type="http://schemas.openxmlformats.org/officeDocument/2006/relationships/tags" Target="../tags/tag197.xml"/><Relationship Id="rId36" Type="http://schemas.openxmlformats.org/officeDocument/2006/relationships/tags" Target="../tags/tag196.xml"/><Relationship Id="rId35" Type="http://schemas.openxmlformats.org/officeDocument/2006/relationships/tags" Target="../tags/tag195.xml"/><Relationship Id="rId34" Type="http://schemas.openxmlformats.org/officeDocument/2006/relationships/tags" Target="../tags/tag194.xml"/><Relationship Id="rId33" Type="http://schemas.openxmlformats.org/officeDocument/2006/relationships/tags" Target="../tags/tag193.xml"/><Relationship Id="rId32" Type="http://schemas.openxmlformats.org/officeDocument/2006/relationships/tags" Target="../tags/tag192.xml"/><Relationship Id="rId31" Type="http://schemas.openxmlformats.org/officeDocument/2006/relationships/tags" Target="../tags/tag191.xml"/><Relationship Id="rId30" Type="http://schemas.openxmlformats.org/officeDocument/2006/relationships/tags" Target="../tags/tag190.xml"/><Relationship Id="rId3" Type="http://schemas.openxmlformats.org/officeDocument/2006/relationships/tags" Target="../tags/tag163.xml"/><Relationship Id="rId29" Type="http://schemas.openxmlformats.org/officeDocument/2006/relationships/tags" Target="../tags/tag189.xml"/><Relationship Id="rId28" Type="http://schemas.openxmlformats.org/officeDocument/2006/relationships/tags" Target="../tags/tag188.xml"/><Relationship Id="rId27" Type="http://schemas.openxmlformats.org/officeDocument/2006/relationships/tags" Target="../tags/tag187.xml"/><Relationship Id="rId26" Type="http://schemas.openxmlformats.org/officeDocument/2006/relationships/tags" Target="../tags/tag186.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2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2" Type="http://schemas.openxmlformats.org/officeDocument/2006/relationships/notesSlide" Target="../notesSlides/notesSlide22.xml"/><Relationship Id="rId51" Type="http://schemas.openxmlformats.org/officeDocument/2006/relationships/slideLayout" Target="../slideLayouts/slideLayout2.xml"/><Relationship Id="rId50" Type="http://schemas.openxmlformats.org/officeDocument/2006/relationships/tags" Target="../tags/tag260.xml"/><Relationship Id="rId5" Type="http://schemas.openxmlformats.org/officeDocument/2006/relationships/tags" Target="../tags/tag215.xml"/><Relationship Id="rId49" Type="http://schemas.openxmlformats.org/officeDocument/2006/relationships/tags" Target="../tags/tag259.xml"/><Relationship Id="rId48" Type="http://schemas.openxmlformats.org/officeDocument/2006/relationships/tags" Target="../tags/tag258.xml"/><Relationship Id="rId47" Type="http://schemas.openxmlformats.org/officeDocument/2006/relationships/tags" Target="../tags/tag257.xml"/><Relationship Id="rId46" Type="http://schemas.openxmlformats.org/officeDocument/2006/relationships/tags" Target="../tags/tag256.xml"/><Relationship Id="rId45" Type="http://schemas.openxmlformats.org/officeDocument/2006/relationships/tags" Target="../tags/tag255.xml"/><Relationship Id="rId44" Type="http://schemas.openxmlformats.org/officeDocument/2006/relationships/tags" Target="../tags/tag254.xml"/><Relationship Id="rId43" Type="http://schemas.openxmlformats.org/officeDocument/2006/relationships/tags" Target="../tags/tag253.xml"/><Relationship Id="rId42" Type="http://schemas.openxmlformats.org/officeDocument/2006/relationships/tags" Target="../tags/tag252.xml"/><Relationship Id="rId41" Type="http://schemas.openxmlformats.org/officeDocument/2006/relationships/tags" Target="../tags/tag251.xml"/><Relationship Id="rId40" Type="http://schemas.openxmlformats.org/officeDocument/2006/relationships/tags" Target="../tags/tag250.xml"/><Relationship Id="rId4" Type="http://schemas.openxmlformats.org/officeDocument/2006/relationships/tags" Target="../tags/tag214.xml"/><Relationship Id="rId39" Type="http://schemas.openxmlformats.org/officeDocument/2006/relationships/tags" Target="../tags/tag249.xml"/><Relationship Id="rId38" Type="http://schemas.openxmlformats.org/officeDocument/2006/relationships/tags" Target="../tags/tag248.xml"/><Relationship Id="rId37" Type="http://schemas.openxmlformats.org/officeDocument/2006/relationships/tags" Target="../tags/tag247.xml"/><Relationship Id="rId36" Type="http://schemas.openxmlformats.org/officeDocument/2006/relationships/tags" Target="../tags/tag246.xml"/><Relationship Id="rId35" Type="http://schemas.openxmlformats.org/officeDocument/2006/relationships/tags" Target="../tags/tag245.xml"/><Relationship Id="rId34" Type="http://schemas.openxmlformats.org/officeDocument/2006/relationships/tags" Target="../tags/tag244.xml"/><Relationship Id="rId33" Type="http://schemas.openxmlformats.org/officeDocument/2006/relationships/tags" Target="../tags/tag243.xml"/><Relationship Id="rId32" Type="http://schemas.openxmlformats.org/officeDocument/2006/relationships/tags" Target="../tags/tag242.xml"/><Relationship Id="rId31" Type="http://schemas.openxmlformats.org/officeDocument/2006/relationships/tags" Target="../tags/tag241.xml"/><Relationship Id="rId30" Type="http://schemas.openxmlformats.org/officeDocument/2006/relationships/tags" Target="../tags/tag240.xml"/><Relationship Id="rId3" Type="http://schemas.openxmlformats.org/officeDocument/2006/relationships/tags" Target="../tags/tag213.xml"/><Relationship Id="rId29" Type="http://schemas.openxmlformats.org/officeDocument/2006/relationships/tags" Target="../tags/tag239.xml"/><Relationship Id="rId28" Type="http://schemas.openxmlformats.org/officeDocument/2006/relationships/tags" Target="../tags/tag238.xml"/><Relationship Id="rId27" Type="http://schemas.openxmlformats.org/officeDocument/2006/relationships/tags" Target="../tags/tag237.xml"/><Relationship Id="rId26" Type="http://schemas.openxmlformats.org/officeDocument/2006/relationships/tags" Target="../tags/tag236.xml"/><Relationship Id="rId25" Type="http://schemas.openxmlformats.org/officeDocument/2006/relationships/tags" Target="../tags/tag235.xml"/><Relationship Id="rId24" Type="http://schemas.openxmlformats.org/officeDocument/2006/relationships/tags" Target="../tags/tag234.xml"/><Relationship Id="rId23" Type="http://schemas.openxmlformats.org/officeDocument/2006/relationships/tags" Target="../tags/tag233.xml"/><Relationship Id="rId22" Type="http://schemas.openxmlformats.org/officeDocument/2006/relationships/tags" Target="../tags/tag232.xml"/><Relationship Id="rId21" Type="http://schemas.openxmlformats.org/officeDocument/2006/relationships/tags" Target="../tags/tag231.xml"/><Relationship Id="rId20" Type="http://schemas.openxmlformats.org/officeDocument/2006/relationships/tags" Target="../tags/tag230.xml"/><Relationship Id="rId2" Type="http://schemas.openxmlformats.org/officeDocument/2006/relationships/tags" Target="../tags/tag212.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0" Type="http://schemas.openxmlformats.org/officeDocument/2006/relationships/notesSlide" Target="../notesSlides/notesSlide24.xml"/><Relationship Id="rId1" Type="http://schemas.openxmlformats.org/officeDocument/2006/relationships/tags" Target="../tags/tag26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notesSlide" Target="../notesSlides/notesSlide4.xml"/><Relationship Id="rId18" Type="http://schemas.openxmlformats.org/officeDocument/2006/relationships/slideLayout" Target="../slideLayouts/slideLayout1.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7" Type="http://schemas.openxmlformats.org/officeDocument/2006/relationships/notesSlide" Target="../notesSlides/notesSlide7.xml"/><Relationship Id="rId16" Type="http://schemas.openxmlformats.org/officeDocument/2006/relationships/slideLayout" Target="../slideLayouts/slideLayout2.xml"/><Relationship Id="rId15" Type="http://schemas.openxmlformats.org/officeDocument/2006/relationships/image" Target="../media/image6.jpeg"/><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3387576" y="1582090"/>
            <a:ext cx="5340191" cy="1360805"/>
          </a:xfrm>
          <a:prstGeom prst="rect">
            <a:avLst/>
          </a:prstGeom>
          <a:noFill/>
        </p:spPr>
        <p:txBody>
          <a:bodyPr wrap="square" lIns="68580" tIns="34290" rIns="68580" bIns="34290" rtlCol="0">
            <a:spAutoFit/>
          </a:bodyPr>
          <a:lstStyle/>
          <a:p>
            <a:r>
              <a:rPr lang="zh-CN" altLang="en-US" sz="4200" b="1">
                <a:solidFill>
                  <a:srgbClr val="1B4367"/>
                </a:solidFill>
                <a:cs typeface="+mn-ea"/>
                <a:sym typeface="+mn-lt"/>
              </a:rPr>
              <a:t>大学生职业生涯规划与就业指导</a:t>
            </a:r>
            <a:r>
              <a:rPr lang="zh-CN" altLang="en-US" sz="1800" b="1">
                <a:solidFill>
                  <a:srgbClr val="1B4367"/>
                </a:solidFill>
                <a:cs typeface="+mn-ea"/>
                <a:sym typeface="+mn-lt"/>
              </a:rPr>
              <a:t>（第</a:t>
            </a:r>
            <a:r>
              <a:rPr lang="en-US" altLang="zh-CN" sz="1800" b="1">
                <a:solidFill>
                  <a:srgbClr val="1B4367"/>
                </a:solidFill>
                <a:cs typeface="+mn-ea"/>
                <a:sym typeface="+mn-lt"/>
              </a:rPr>
              <a:t>2</a:t>
            </a:r>
            <a:r>
              <a:rPr lang="zh-CN" altLang="en-US" sz="1800" b="1">
                <a:solidFill>
                  <a:srgbClr val="1B4367"/>
                </a:solidFill>
                <a:cs typeface="+mn-ea"/>
                <a:sym typeface="+mn-lt"/>
              </a:rPr>
              <a:t>版）</a:t>
            </a:r>
            <a:endParaRPr lang="zh-CN" altLang="en-US" sz="1800" b="1">
              <a:solidFill>
                <a:srgbClr val="1B4367"/>
              </a:solidFill>
              <a:cs typeface="+mn-ea"/>
              <a:sym typeface="+mn-lt"/>
            </a:endParaRPr>
          </a:p>
        </p:txBody>
      </p:sp>
      <p:sp>
        <p:nvSpPr>
          <p:cNvPr id="121" name="TextBox 120"/>
          <p:cNvSpPr txBox="1"/>
          <p:nvPr/>
        </p:nvSpPr>
        <p:spPr>
          <a:xfrm>
            <a:off x="3523615" y="3279775"/>
            <a:ext cx="1728470" cy="305406"/>
          </a:xfrm>
          <a:prstGeom prst="roundRect">
            <a:avLst/>
          </a:prstGeom>
          <a:solidFill>
            <a:srgbClr val="1B4367"/>
          </a:solidFill>
        </p:spPr>
        <p:txBody>
          <a:bodyPr wrap="square" rtlCol="0">
            <a:spAutoFit/>
          </a:bodyPr>
          <a:lstStyle/>
          <a:p>
            <a:r>
              <a:rPr lang="zh-CN" sz="1200" dirty="0" smtClean="0">
                <a:solidFill>
                  <a:schemeClr val="bg1"/>
                </a:solidFill>
                <a:cs typeface="+mn-ea"/>
                <a:sym typeface="+mn-lt"/>
              </a:rPr>
              <a:t>主编：</a:t>
            </a:r>
            <a:r>
              <a:rPr lang="zh-CN" altLang="en-US" sz="1200" dirty="0" smtClean="0">
                <a:solidFill>
                  <a:schemeClr val="bg1"/>
                </a:solidFill>
                <a:cs typeface="+mn-ea"/>
                <a:sym typeface="+mn-lt"/>
              </a:rPr>
              <a:t> 黄淑敏</a:t>
            </a:r>
            <a:r>
              <a:rPr lang="en-US" altLang="zh-CN" sz="1200" dirty="0" smtClean="0">
                <a:solidFill>
                  <a:schemeClr val="bg1"/>
                </a:solidFill>
                <a:cs typeface="+mn-ea"/>
                <a:sym typeface="+mn-lt"/>
              </a:rPr>
              <a:t>    </a:t>
            </a:r>
            <a:r>
              <a:rPr lang="zh-CN" altLang="en-US" sz="1200" dirty="0" smtClean="0">
                <a:solidFill>
                  <a:schemeClr val="bg1"/>
                </a:solidFill>
                <a:cs typeface="+mn-ea"/>
                <a:sym typeface="+mn-lt"/>
              </a:rPr>
              <a:t>吕闽      </a:t>
            </a:r>
            <a:endParaRPr lang="zh-CN" altLang="en-US"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399"/>
                            </p:stCondLst>
                            <p:childTnLst>
                              <p:par>
                                <p:cTn id="13" presetID="14" presetClass="entr" presetSubtype="10"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randombar(horizontal)">
                                      <p:cBhvr>
                                        <p:cTn id="1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职业概述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061085"/>
            <a:ext cx="366395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一、职业的含义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1717675"/>
            <a:ext cx="7743190" cy="3227070"/>
          </a:xfrm>
          <a:prstGeom prst="rect">
            <a:avLst/>
          </a:prstGeom>
          <a:noFill/>
          <a:ln w="9525">
            <a:noFill/>
            <a:miter lim="800000"/>
          </a:ln>
        </p:spPr>
        <p:txBody>
          <a:bodyPr wrap="square">
            <a:noAutofit/>
          </a:bodyPr>
          <a:p>
            <a:pPr indent="457200" fontAlgn="auto">
              <a:lnSpc>
                <a:spcPts val="2660"/>
              </a:lnSpc>
            </a:pPr>
            <a:r>
              <a:rPr lang="zh-CN" altLang="en-US" sz="1800" b="1">
                <a:solidFill>
                  <a:schemeClr val="tx1"/>
                </a:solidFill>
                <a:latin typeface="微软雅黑" panose="020B0503020204020204" pitchFamily="34" charset="-122"/>
                <a:ea typeface="微软雅黑" panose="020B0503020204020204" pitchFamily="34" charset="-122"/>
              </a:rPr>
              <a:t>（二）从经济学角度界定的职业</a:t>
            </a:r>
            <a:endParaRPr lang="zh-CN" altLang="en-US" sz="1800" b="1">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美国社会学家塞尔兹：职业是一个人为了不断取得收入而连续从事的具有市场价值的特殊活动，这种活动决定着从事它的那个人的社会地位。</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日本职业问题专家保谷六郎：职业是有劳动能力的人为了生活所得而发挥个人能力、向社会作贡献而连续从事的活动。</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我国有些学者通过对“职业”一词的词义进行分析，认为：“职”指职业、职责，包含着权利和义务的意思；“业”指行业、事业，包含着独立工作、从事事业的意思。这种观点认为职业的内涵即“职责和业务”，职业的外延包括三方面的内容：有工作、有收入、有工作时间限度。</a:t>
            </a:r>
            <a:endParaRPr lang="zh-CN" altLang="en-US"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72098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职业概述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366395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一、职业的含义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468755" y="2045335"/>
            <a:ext cx="6703060" cy="2329180"/>
          </a:xfrm>
          <a:prstGeom prst="rect">
            <a:avLst/>
          </a:prstGeom>
          <a:noFill/>
          <a:ln w="9525">
            <a:noFill/>
            <a:miter lim="800000"/>
          </a:ln>
        </p:spPr>
        <p:txBody>
          <a:bodyPr wrap="square">
            <a:noAutofit/>
          </a:bodyPr>
          <a:p>
            <a:pPr indent="457200" fontAlgn="auto">
              <a:lnSpc>
                <a:spcPts val="2660"/>
              </a:lnSpc>
            </a:pPr>
            <a:r>
              <a:rPr lang="zh-CN" altLang="en-US" sz="1800" b="1">
                <a:solidFill>
                  <a:schemeClr val="tx1"/>
                </a:solidFill>
                <a:latin typeface="微软雅黑" panose="020B0503020204020204" pitchFamily="34" charset="-122"/>
                <a:ea typeface="微软雅黑" panose="020B0503020204020204" pitchFamily="34" charset="-122"/>
              </a:rPr>
              <a:t>（三）综述</a:t>
            </a:r>
            <a:endParaRPr lang="zh-CN" altLang="en-US" sz="1800" b="1">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职业就是指人们为了谋生和发展而从事的相对稳定的、有收入的、专门类别的社会劳动。</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这种社会劳动是对人们的生活方式、经济状况、文化水平、行为模式、道德情操等方面的综合反映，也是一个人的权利、义务及职责的具体体现，是人的社会地位的一般性表征。</a:t>
            </a:r>
            <a:endParaRPr lang="zh-CN" altLang="en-US"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noChangeAspect="1"/>
          </p:cNvGrpSpPr>
          <p:nvPr>
            <p:custDataLst>
              <p:tags r:id="rId1"/>
            </p:custDataLst>
          </p:nvPr>
        </p:nvGrpSpPr>
        <p:grpSpPr>
          <a:xfrm>
            <a:off x="828675" y="3509645"/>
            <a:ext cx="796290" cy="796290"/>
            <a:chOff x="4420032" y="1854736"/>
            <a:chExt cx="1603375" cy="1603375"/>
          </a:xfrm>
          <a:solidFill>
            <a:srgbClr val="1B4367"/>
          </a:solidFill>
        </p:grpSpPr>
        <p:sp>
          <p:nvSpPr>
            <p:cNvPr id="20486" name="Rectangle 5"/>
            <p:cNvSpPr/>
            <p:nvPr>
              <p:custDataLst>
                <p:tags r:id="rId2"/>
              </p:custDataLst>
            </p:nvPr>
          </p:nvSpPr>
          <p:spPr>
            <a:xfrm>
              <a:off x="4420032"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0489" name="Freeform 132"/>
            <p:cNvSpPr>
              <a:spLocks noEditPoints="1"/>
            </p:cNvSpPr>
            <p:nvPr>
              <p:custDataLst>
                <p:tags r:id="rId3"/>
              </p:custDataLst>
            </p:nvPr>
          </p:nvSpPr>
          <p:spPr>
            <a:xfrm>
              <a:off x="4971860" y="2268369"/>
              <a:ext cx="497814" cy="691654"/>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solidFill>
            <a:ln w="9525">
              <a:noFill/>
            </a:ln>
          </p:spPr>
          <p:txBody>
            <a:bodyPr/>
            <a:lstStyle/>
            <a:p>
              <a:endParaRPr lang="zh-CN" altLang="en-US">
                <a:cs typeface="+mn-ea"/>
                <a:sym typeface="+mn-lt"/>
              </a:endParaRPr>
            </a:p>
          </p:txBody>
        </p:sp>
      </p:grpSp>
      <p:grpSp>
        <p:nvGrpSpPr>
          <p:cNvPr id="7" name="组合 6"/>
          <p:cNvGrpSpPr>
            <a:grpSpLocks noChangeAspect="1"/>
          </p:cNvGrpSpPr>
          <p:nvPr>
            <p:custDataLst>
              <p:tags r:id="rId4"/>
            </p:custDataLst>
          </p:nvPr>
        </p:nvGrpSpPr>
        <p:grpSpPr>
          <a:xfrm>
            <a:off x="774700" y="1828165"/>
            <a:ext cx="796290" cy="796290"/>
            <a:chOff x="2361414" y="1854736"/>
            <a:chExt cx="1603375" cy="1603375"/>
          </a:xfrm>
          <a:solidFill>
            <a:srgbClr val="1B4367"/>
          </a:solidFill>
        </p:grpSpPr>
        <p:sp>
          <p:nvSpPr>
            <p:cNvPr id="20485" name="Rectangle 3"/>
            <p:cNvSpPr/>
            <p:nvPr>
              <p:custDataLst>
                <p:tags r:id="rId5"/>
              </p:custDataLst>
            </p:nvPr>
          </p:nvSpPr>
          <p:spPr>
            <a:xfrm>
              <a:off x="2361414" y="1854736"/>
              <a:ext cx="1603375"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0490" name="Freeform 220"/>
            <p:cNvSpPr/>
            <p:nvPr>
              <p:custDataLst>
                <p:tags r:id="rId6"/>
              </p:custDataLst>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solidFill>
            <a:ln w="9525">
              <a:noFill/>
            </a:ln>
          </p:spPr>
          <p:txBody>
            <a:bodyPr/>
            <a:lstStyle/>
            <a:p>
              <a:endParaRPr lang="zh-CN" altLang="en-US">
                <a:cs typeface="+mn-ea"/>
                <a:sym typeface="+mn-lt"/>
              </a:endParaRPr>
            </a:p>
          </p:txBody>
        </p:sp>
      </p:grpSp>
      <p:grpSp>
        <p:nvGrpSpPr>
          <p:cNvPr id="2" name="组合 1"/>
          <p:cNvGrpSpPr>
            <a:grpSpLocks noChangeAspect="1"/>
          </p:cNvGrpSpPr>
          <p:nvPr>
            <p:custDataLst>
              <p:tags r:id="rId7"/>
            </p:custDataLst>
          </p:nvPr>
        </p:nvGrpSpPr>
        <p:grpSpPr>
          <a:xfrm>
            <a:off x="4765675" y="3509645"/>
            <a:ext cx="781685" cy="796290"/>
            <a:chOff x="8565208" y="1856641"/>
            <a:chExt cx="1574800" cy="1603375"/>
          </a:xfrm>
          <a:solidFill>
            <a:srgbClr val="1B4367"/>
          </a:solidFill>
        </p:grpSpPr>
        <p:sp>
          <p:nvSpPr>
            <p:cNvPr id="20488" name="Rectangle 7"/>
            <p:cNvSpPr/>
            <p:nvPr>
              <p:custDataLst>
                <p:tags r:id="rId8"/>
              </p:custDataLst>
            </p:nvPr>
          </p:nvSpPr>
          <p:spPr>
            <a:xfrm>
              <a:off x="8565208" y="1856641"/>
              <a:ext cx="1574800" cy="1603375"/>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0492" name="Freeform 289"/>
            <p:cNvSpPr>
              <a:spLocks noEditPoints="1"/>
            </p:cNvSpPr>
            <p:nvPr>
              <p:custDataLst>
                <p:tags r:id="rId9"/>
              </p:custDataLst>
            </p:nvPr>
          </p:nvSpPr>
          <p:spPr>
            <a:xfrm>
              <a:off x="9100279" y="2382692"/>
              <a:ext cx="557770" cy="565878"/>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solidFill>
            <a:ln w="9525">
              <a:noFill/>
            </a:ln>
          </p:spPr>
          <p:txBody>
            <a:bodyPr/>
            <a:lstStyle/>
            <a:p>
              <a:endParaRPr lang="zh-CN" altLang="en-US">
                <a:cs typeface="+mn-ea"/>
                <a:sym typeface="+mn-lt"/>
              </a:endParaRPr>
            </a:p>
          </p:txBody>
        </p:sp>
      </p:grpSp>
      <p:sp>
        <p:nvSpPr>
          <p:cNvPr id="20493" name="TextBox 13"/>
          <p:cNvSpPr txBox="1"/>
          <p:nvPr>
            <p:custDataLst>
              <p:tags r:id="rId10"/>
            </p:custDataLst>
          </p:nvPr>
        </p:nvSpPr>
        <p:spPr>
          <a:xfrm>
            <a:off x="1765233" y="1971834"/>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社会性</a:t>
            </a:r>
            <a:endParaRPr lang="zh-CN" altLang="en-US" sz="2000" b="1" dirty="0">
              <a:solidFill>
                <a:srgbClr val="1B4367"/>
              </a:solidFill>
              <a:cs typeface="+mn-ea"/>
              <a:sym typeface="+mn-lt"/>
            </a:endParaRPr>
          </a:p>
        </p:txBody>
      </p:sp>
      <p:sp>
        <p:nvSpPr>
          <p:cNvPr id="20494" name="TextBox 13"/>
          <p:cNvSpPr txBox="1"/>
          <p:nvPr>
            <p:custDataLst>
              <p:tags r:id="rId11"/>
            </p:custDataLst>
          </p:nvPr>
        </p:nvSpPr>
        <p:spPr>
          <a:xfrm>
            <a:off x="1745615" y="2388235"/>
            <a:ext cx="2550160" cy="681990"/>
          </a:xfrm>
          <a:prstGeom prst="rect">
            <a:avLst/>
          </a:prstGeom>
          <a:noFill/>
          <a:ln w="9525">
            <a:noFill/>
            <a:miter/>
          </a:ln>
        </p:spPr>
        <p:txBody>
          <a:bodyPr wrap="square" lIns="0" tIns="0" rIns="0" bIns="0">
            <a:spAutoFit/>
          </a:bodyPr>
          <a:lstStyle/>
          <a:p>
            <a:pPr indent="0" fontAlgn="auto">
              <a:lnSpc>
                <a:spcPts val="2660"/>
              </a:lnSpc>
            </a:pPr>
            <a:r>
              <a:rPr lang="zh-CN" sz="1800">
                <a:cs typeface="宋体" panose="02010600030101010101" pitchFamily="2" charset="-122"/>
                <a:sym typeface="+mn-ea"/>
              </a:rPr>
              <a:t>职业是劳动者进行的为社会所需要的社会生产劳动。</a:t>
            </a:r>
            <a:endParaRPr lang="zh-CN" altLang="en-US" sz="1800" dirty="0">
              <a:solidFill>
                <a:schemeClr val="tx1">
                  <a:lumMod val="75000"/>
                  <a:lumOff val="25000"/>
                </a:schemeClr>
              </a:solidFill>
              <a:cs typeface="+mn-ea"/>
              <a:sym typeface="+mn-lt"/>
            </a:endParaRPr>
          </a:p>
        </p:txBody>
      </p:sp>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职业概述</a:t>
            </a:r>
            <a:endParaRPr lang="zh-CN" altLang="en-US" sz="1700" b="1" dirty="0">
              <a:solidFill>
                <a:srgbClr val="1B4367"/>
              </a:solidFill>
              <a:cs typeface="+mn-ea"/>
              <a:sym typeface="+mn-lt"/>
            </a:endParaRPr>
          </a:p>
        </p:txBody>
      </p:sp>
      <p:grpSp>
        <p:nvGrpSpPr>
          <p:cNvPr id="4" name="组合 3"/>
          <p:cNvGrpSpPr>
            <a:grpSpLocks noChangeAspect="1"/>
          </p:cNvGrpSpPr>
          <p:nvPr>
            <p:custDataLst>
              <p:tags r:id="rId12"/>
            </p:custDataLst>
          </p:nvPr>
        </p:nvGrpSpPr>
        <p:grpSpPr>
          <a:xfrm>
            <a:off x="4755515" y="1828165"/>
            <a:ext cx="795020" cy="796290"/>
            <a:chOff x="4856202" y="1222146"/>
            <a:chExt cx="1201103" cy="1202531"/>
          </a:xfrm>
          <a:solidFill>
            <a:srgbClr val="1B4367"/>
          </a:solidFill>
        </p:grpSpPr>
        <p:sp>
          <p:nvSpPr>
            <p:cNvPr id="20487" name="Rectangle 6"/>
            <p:cNvSpPr/>
            <p:nvPr>
              <p:custDataLst>
                <p:tags r:id="rId13"/>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25" name="KSO_Shape"/>
            <p:cNvSpPr/>
            <p:nvPr>
              <p:custDataLst>
                <p:tags r:id="rId14"/>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9" name="TextBox 13"/>
          <p:cNvSpPr txBox="1"/>
          <p:nvPr>
            <p:custDataLst>
              <p:tags r:id="rId15"/>
            </p:custDataLst>
          </p:nvPr>
        </p:nvSpPr>
        <p:spPr>
          <a:xfrm>
            <a:off x="5731685" y="1971834"/>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连续性</a:t>
            </a:r>
            <a:endParaRPr lang="zh-CN" altLang="en-US" b="1" dirty="0">
              <a:solidFill>
                <a:srgbClr val="1B4367"/>
              </a:solidFill>
              <a:cs typeface="+mn-ea"/>
              <a:sym typeface="+mn-lt"/>
            </a:endParaRPr>
          </a:p>
        </p:txBody>
      </p:sp>
      <p:sp>
        <p:nvSpPr>
          <p:cNvPr id="30" name="TextBox 13"/>
          <p:cNvSpPr txBox="1"/>
          <p:nvPr>
            <p:custDataLst>
              <p:tags r:id="rId16"/>
            </p:custDataLst>
          </p:nvPr>
        </p:nvSpPr>
        <p:spPr>
          <a:xfrm>
            <a:off x="5731510" y="2388235"/>
            <a:ext cx="2556510" cy="55372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指劳动者从事某种社会工作的相对稳定性。</a:t>
            </a:r>
            <a:endParaRPr lang="zh-CN" altLang="en-US" sz="1000" dirty="0">
              <a:solidFill>
                <a:schemeClr val="tx1">
                  <a:lumMod val="75000"/>
                  <a:lumOff val="25000"/>
                </a:schemeClr>
              </a:solidFill>
              <a:cs typeface="+mn-ea"/>
              <a:sym typeface="+mn-lt"/>
            </a:endParaRPr>
          </a:p>
        </p:txBody>
      </p:sp>
      <p:sp>
        <p:nvSpPr>
          <p:cNvPr id="31" name="TextBox 13"/>
          <p:cNvSpPr txBox="1"/>
          <p:nvPr>
            <p:custDataLst>
              <p:tags r:id="rId17"/>
            </p:custDataLst>
          </p:nvPr>
        </p:nvSpPr>
        <p:spPr>
          <a:xfrm>
            <a:off x="1770948" y="3646467"/>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差异性</a:t>
            </a:r>
            <a:endParaRPr lang="zh-CN" altLang="en-US" b="1" dirty="0">
              <a:solidFill>
                <a:srgbClr val="1B4367"/>
              </a:solidFill>
              <a:cs typeface="+mn-ea"/>
              <a:sym typeface="+mn-lt"/>
            </a:endParaRPr>
          </a:p>
        </p:txBody>
      </p:sp>
      <p:sp>
        <p:nvSpPr>
          <p:cNvPr id="32" name="TextBox 13"/>
          <p:cNvSpPr txBox="1"/>
          <p:nvPr>
            <p:custDataLst>
              <p:tags r:id="rId18"/>
            </p:custDataLst>
          </p:nvPr>
        </p:nvSpPr>
        <p:spPr>
          <a:xfrm>
            <a:off x="1745615" y="4010660"/>
            <a:ext cx="2554605" cy="553720"/>
          </a:xfrm>
          <a:prstGeom prst="rect">
            <a:avLst/>
          </a:prstGeom>
          <a:noFill/>
          <a:ln w="9525">
            <a:noFill/>
            <a:miter/>
          </a:ln>
        </p:spPr>
        <p:txBody>
          <a:bodyPr wrap="square" lIns="0" tIns="0" rIns="0" bIns="0">
            <a:spAutoFit/>
          </a:bodyPr>
          <a:lstStyle/>
          <a:p>
            <a:pPr marL="0" indent="0"/>
            <a:r>
              <a:rPr lang="zh-CN" sz="1800">
                <a:cs typeface="宋体" panose="02010600030101010101" pitchFamily="2" charset="-122"/>
                <a:sym typeface="+mn-ea"/>
              </a:rPr>
              <a:t>社会本身的多种分工，形成了种类繁多职业。</a:t>
            </a:r>
            <a:endParaRPr lang="zh-CN" altLang="en-US" sz="1000" dirty="0">
              <a:solidFill>
                <a:schemeClr val="tx1">
                  <a:lumMod val="75000"/>
                  <a:lumOff val="25000"/>
                </a:schemeClr>
              </a:solidFill>
              <a:cs typeface="+mn-ea"/>
              <a:sym typeface="+mn-lt"/>
            </a:endParaRPr>
          </a:p>
        </p:txBody>
      </p:sp>
      <p:sp>
        <p:nvSpPr>
          <p:cNvPr id="33" name="TextBox 13"/>
          <p:cNvSpPr txBox="1"/>
          <p:nvPr>
            <p:custDataLst>
              <p:tags r:id="rId19"/>
            </p:custDataLst>
          </p:nvPr>
        </p:nvSpPr>
        <p:spPr>
          <a:xfrm>
            <a:off x="5750100" y="3646467"/>
            <a:ext cx="1401112" cy="307340"/>
          </a:xfrm>
          <a:prstGeom prst="rect">
            <a:avLst/>
          </a:prstGeom>
          <a:noFill/>
          <a:ln w="9525">
            <a:noFill/>
            <a:miter/>
          </a:ln>
        </p:spPr>
        <p:txBody>
          <a:bodyPr wrap="square" lIns="0" tIns="0" rIns="0" bIns="0">
            <a:spAutoFit/>
          </a:bodyPr>
          <a:lstStyle/>
          <a:p>
            <a:pPr defTabSz="683260">
              <a:spcBef>
                <a:spcPct val="20000"/>
              </a:spcBef>
            </a:pPr>
            <a:r>
              <a:rPr lang="zh-CN" altLang="en-US" sz="2000" b="1" dirty="0">
                <a:solidFill>
                  <a:srgbClr val="1B4367"/>
                </a:solidFill>
                <a:cs typeface="+mn-ea"/>
                <a:sym typeface="+mn-lt"/>
              </a:rPr>
              <a:t>经济性</a:t>
            </a:r>
            <a:endParaRPr lang="zh-CN" altLang="en-US" b="1" dirty="0">
              <a:solidFill>
                <a:srgbClr val="1B4367"/>
              </a:solidFill>
              <a:cs typeface="+mn-ea"/>
              <a:sym typeface="+mn-lt"/>
            </a:endParaRPr>
          </a:p>
        </p:txBody>
      </p:sp>
      <p:sp>
        <p:nvSpPr>
          <p:cNvPr id="34" name="TextBox 13"/>
          <p:cNvSpPr txBox="1"/>
          <p:nvPr>
            <p:custDataLst>
              <p:tags r:id="rId20"/>
            </p:custDataLst>
          </p:nvPr>
        </p:nvSpPr>
        <p:spPr>
          <a:xfrm>
            <a:off x="5731510" y="4010660"/>
            <a:ext cx="2556510" cy="830580"/>
          </a:xfrm>
          <a:prstGeom prst="rect">
            <a:avLst/>
          </a:prstGeom>
          <a:noFill/>
          <a:ln w="9525">
            <a:noFill/>
            <a:miter/>
          </a:ln>
        </p:spPr>
        <p:txBody>
          <a:bodyPr wrap="square" lIns="0" tIns="0" rIns="0" bIns="0">
            <a:spAutoFit/>
          </a:bodyPr>
          <a:lstStyle/>
          <a:p>
            <a:pPr marL="0" indent="0" algn="l"/>
            <a:r>
              <a:rPr lang="zh-CN" sz="1800">
                <a:cs typeface="宋体" panose="02010600030101010101" pitchFamily="2" charset="-122"/>
                <a:sym typeface="+mn-ea"/>
              </a:rPr>
              <a:t>指劳动者从事某项职业工作是有偿的，即要凭借自己的工作取得经济收入。</a:t>
            </a:r>
            <a:endParaRPr lang="zh-CN" altLang="en-US" sz="1000" dirty="0">
              <a:solidFill>
                <a:schemeClr val="tx1">
                  <a:lumMod val="75000"/>
                  <a:lumOff val="25000"/>
                </a:schemeClr>
              </a:solidFill>
              <a:cs typeface="+mn-ea"/>
              <a:sym typeface="+mn-lt"/>
            </a:endParaRPr>
          </a:p>
        </p:txBody>
      </p:sp>
      <p:sp>
        <p:nvSpPr>
          <p:cNvPr id="9" name="矩形 8"/>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13"/>
          <p:cNvSpPr>
            <a:spLocks noChangeArrowheads="1"/>
          </p:cNvSpPr>
          <p:nvPr/>
        </p:nvSpPr>
        <p:spPr bwMode="auto">
          <a:xfrm>
            <a:off x="497840" y="864235"/>
            <a:ext cx="3429000"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二、职业的特点</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399"/>
                            </p:stCondLst>
                            <p:childTnLst>
                              <p:par>
                                <p:cTn id="22" presetID="53" presetClass="entr" presetSubtype="52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anim calcmode="lin" valueType="num">
                                      <p:cBhvr>
                                        <p:cTn id="27" dur="500" fill="hold"/>
                                        <p:tgtEl>
                                          <p:spTgt spid="7"/>
                                        </p:tgtEl>
                                        <p:attrNameLst>
                                          <p:attrName>ppt_x</p:attrName>
                                        </p:attrNameLst>
                                      </p:cBhvr>
                                      <p:tavLst>
                                        <p:tav tm="0">
                                          <p:val>
                                            <p:fltVal val="0.5"/>
                                          </p:val>
                                        </p:tav>
                                        <p:tav tm="100000">
                                          <p:val>
                                            <p:strVal val="#ppt_x"/>
                                          </p:val>
                                        </p:tav>
                                      </p:tavLst>
                                    </p:anim>
                                    <p:anim calcmode="lin" valueType="num">
                                      <p:cBhvr>
                                        <p:cTn id="28" dur="500" fill="hold"/>
                                        <p:tgtEl>
                                          <p:spTgt spid="7"/>
                                        </p:tgtEl>
                                        <p:attrNameLst>
                                          <p:attrName>ppt_y</p:attrName>
                                        </p:attrNameLst>
                                      </p:cBhvr>
                                      <p:tavLst>
                                        <p:tav tm="0">
                                          <p:val>
                                            <p:fltVal val="0.5"/>
                                          </p:val>
                                        </p:tav>
                                        <p:tav tm="100000">
                                          <p:val>
                                            <p:strVal val="#ppt_y"/>
                                          </p:val>
                                        </p:tav>
                                      </p:tavLst>
                                    </p:anim>
                                  </p:childTnLst>
                                </p:cTn>
                              </p:par>
                            </p:childTnLst>
                          </p:cTn>
                        </p:par>
                        <p:par>
                          <p:cTn id="29" fill="hold">
                            <p:stCondLst>
                              <p:cond delay="1899"/>
                            </p:stCondLst>
                            <p:childTnLst>
                              <p:par>
                                <p:cTn id="30" presetID="42" presetClass="entr" presetSubtype="0" fill="hold" grpId="0" nodeType="afterEffect">
                                  <p:stCondLst>
                                    <p:cond delay="0"/>
                                  </p:stCondLst>
                                  <p:childTnLst>
                                    <p:set>
                                      <p:cBhvr>
                                        <p:cTn id="31" dur="1" fill="hold">
                                          <p:stCondLst>
                                            <p:cond delay="0"/>
                                          </p:stCondLst>
                                        </p:cTn>
                                        <p:tgtEl>
                                          <p:spTgt spid="20493"/>
                                        </p:tgtEl>
                                        <p:attrNameLst>
                                          <p:attrName>style.visibility</p:attrName>
                                        </p:attrNameLst>
                                      </p:cBhvr>
                                      <p:to>
                                        <p:strVal val="visible"/>
                                      </p:to>
                                    </p:set>
                                    <p:animEffect transition="in" filter="fade">
                                      <p:cBhvr>
                                        <p:cTn id="32" dur="500"/>
                                        <p:tgtEl>
                                          <p:spTgt spid="20493"/>
                                        </p:tgtEl>
                                      </p:cBhvr>
                                    </p:animEffect>
                                    <p:anim calcmode="lin" valueType="num">
                                      <p:cBhvr>
                                        <p:cTn id="33" dur="500" fill="hold"/>
                                        <p:tgtEl>
                                          <p:spTgt spid="20493"/>
                                        </p:tgtEl>
                                        <p:attrNameLst>
                                          <p:attrName>ppt_x</p:attrName>
                                        </p:attrNameLst>
                                      </p:cBhvr>
                                      <p:tavLst>
                                        <p:tav tm="0">
                                          <p:val>
                                            <p:strVal val="#ppt_x"/>
                                          </p:val>
                                        </p:tav>
                                        <p:tav tm="100000">
                                          <p:val>
                                            <p:strVal val="#ppt_x"/>
                                          </p:val>
                                        </p:tav>
                                      </p:tavLst>
                                    </p:anim>
                                    <p:anim calcmode="lin" valueType="num">
                                      <p:cBhvr>
                                        <p:cTn id="34" dur="500" fill="hold"/>
                                        <p:tgtEl>
                                          <p:spTgt spid="2049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494"/>
                                        </p:tgtEl>
                                        <p:attrNameLst>
                                          <p:attrName>style.visibility</p:attrName>
                                        </p:attrNameLst>
                                      </p:cBhvr>
                                      <p:to>
                                        <p:strVal val="visible"/>
                                      </p:to>
                                    </p:set>
                                    <p:animEffect transition="in" filter="fade">
                                      <p:cBhvr>
                                        <p:cTn id="37" dur="500"/>
                                        <p:tgtEl>
                                          <p:spTgt spid="20494"/>
                                        </p:tgtEl>
                                      </p:cBhvr>
                                    </p:animEffect>
                                    <p:anim calcmode="lin" valueType="num">
                                      <p:cBhvr>
                                        <p:cTn id="38" dur="500" fill="hold"/>
                                        <p:tgtEl>
                                          <p:spTgt spid="20494"/>
                                        </p:tgtEl>
                                        <p:attrNameLst>
                                          <p:attrName>ppt_x</p:attrName>
                                        </p:attrNameLst>
                                      </p:cBhvr>
                                      <p:tavLst>
                                        <p:tav tm="0">
                                          <p:val>
                                            <p:strVal val="#ppt_x"/>
                                          </p:val>
                                        </p:tav>
                                        <p:tav tm="100000">
                                          <p:val>
                                            <p:strVal val="#ppt_x"/>
                                          </p:val>
                                        </p:tav>
                                      </p:tavLst>
                                    </p:anim>
                                    <p:anim calcmode="lin" valueType="num">
                                      <p:cBhvr>
                                        <p:cTn id="39" dur="500" fill="hold"/>
                                        <p:tgtEl>
                                          <p:spTgt spid="20494"/>
                                        </p:tgtEl>
                                        <p:attrNameLst>
                                          <p:attrName>ppt_y</p:attrName>
                                        </p:attrNameLst>
                                      </p:cBhvr>
                                      <p:tavLst>
                                        <p:tav tm="0">
                                          <p:val>
                                            <p:strVal val="#ppt_y+.1"/>
                                          </p:val>
                                        </p:tav>
                                        <p:tav tm="100000">
                                          <p:val>
                                            <p:strVal val="#ppt_y"/>
                                          </p:val>
                                        </p:tav>
                                      </p:tavLst>
                                    </p:anim>
                                  </p:childTnLst>
                                </p:cTn>
                              </p:par>
                            </p:childTnLst>
                          </p:cTn>
                        </p:par>
                        <p:par>
                          <p:cTn id="40" fill="hold">
                            <p:stCondLst>
                              <p:cond delay="2399"/>
                            </p:stCondLst>
                            <p:childTnLst>
                              <p:par>
                                <p:cTn id="41" presetID="53" presetClass="entr" presetSubtype="52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anim calcmode="lin" valueType="num">
                                      <p:cBhvr>
                                        <p:cTn id="46" dur="500" fill="hold"/>
                                        <p:tgtEl>
                                          <p:spTgt spid="4"/>
                                        </p:tgtEl>
                                        <p:attrNameLst>
                                          <p:attrName>ppt_x</p:attrName>
                                        </p:attrNameLst>
                                      </p:cBhvr>
                                      <p:tavLst>
                                        <p:tav tm="0">
                                          <p:val>
                                            <p:fltVal val="0.5"/>
                                          </p:val>
                                        </p:tav>
                                        <p:tav tm="100000">
                                          <p:val>
                                            <p:strVal val="#ppt_x"/>
                                          </p:val>
                                        </p:tav>
                                      </p:tavLst>
                                    </p:anim>
                                    <p:anim calcmode="lin" valueType="num">
                                      <p:cBhvr>
                                        <p:cTn id="47" dur="500" fill="hold"/>
                                        <p:tgtEl>
                                          <p:spTgt spid="4"/>
                                        </p:tgtEl>
                                        <p:attrNameLst>
                                          <p:attrName>ppt_y</p:attrName>
                                        </p:attrNameLst>
                                      </p:cBhvr>
                                      <p:tavLst>
                                        <p:tav tm="0">
                                          <p:val>
                                            <p:fltVal val="0.5"/>
                                          </p:val>
                                        </p:tav>
                                        <p:tav tm="100000">
                                          <p:val>
                                            <p:strVal val="#ppt_y"/>
                                          </p:val>
                                        </p:tav>
                                      </p:tavLst>
                                    </p:anim>
                                  </p:childTnLst>
                                </p:cTn>
                              </p:par>
                            </p:childTnLst>
                          </p:cTn>
                        </p:par>
                        <p:par>
                          <p:cTn id="48" fill="hold">
                            <p:stCondLst>
                              <p:cond delay="2899"/>
                            </p:stCondLst>
                            <p:childTnLst>
                              <p:par>
                                <p:cTn id="49" presetID="42"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anim calcmode="lin" valueType="num">
                                      <p:cBhvr>
                                        <p:cTn id="52" dur="500" fill="hold"/>
                                        <p:tgtEl>
                                          <p:spTgt spid="29"/>
                                        </p:tgtEl>
                                        <p:attrNameLst>
                                          <p:attrName>ppt_x</p:attrName>
                                        </p:attrNameLst>
                                      </p:cBhvr>
                                      <p:tavLst>
                                        <p:tav tm="0">
                                          <p:val>
                                            <p:strVal val="#ppt_x"/>
                                          </p:val>
                                        </p:tav>
                                        <p:tav tm="100000">
                                          <p:val>
                                            <p:strVal val="#ppt_x"/>
                                          </p:val>
                                        </p:tav>
                                      </p:tavLst>
                                    </p:anim>
                                    <p:anim calcmode="lin" valueType="num">
                                      <p:cBhvr>
                                        <p:cTn id="53" dur="500" fill="hold"/>
                                        <p:tgtEl>
                                          <p:spTgt spid="2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50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3399"/>
                            </p:stCondLst>
                            <p:childTnLst>
                              <p:par>
                                <p:cTn id="60" presetID="53" presetClass="entr" presetSubtype="528"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anim calcmode="lin" valueType="num">
                                      <p:cBhvr>
                                        <p:cTn id="65" dur="500" fill="hold"/>
                                        <p:tgtEl>
                                          <p:spTgt spid="5"/>
                                        </p:tgtEl>
                                        <p:attrNameLst>
                                          <p:attrName>ppt_x</p:attrName>
                                        </p:attrNameLst>
                                      </p:cBhvr>
                                      <p:tavLst>
                                        <p:tav tm="0">
                                          <p:val>
                                            <p:fltVal val="0.5"/>
                                          </p:val>
                                        </p:tav>
                                        <p:tav tm="100000">
                                          <p:val>
                                            <p:strVal val="#ppt_x"/>
                                          </p:val>
                                        </p:tav>
                                      </p:tavLst>
                                    </p:anim>
                                    <p:anim calcmode="lin" valueType="num">
                                      <p:cBhvr>
                                        <p:cTn id="66" dur="500" fill="hold"/>
                                        <p:tgtEl>
                                          <p:spTgt spid="5"/>
                                        </p:tgtEl>
                                        <p:attrNameLst>
                                          <p:attrName>ppt_y</p:attrName>
                                        </p:attrNameLst>
                                      </p:cBhvr>
                                      <p:tavLst>
                                        <p:tav tm="0">
                                          <p:val>
                                            <p:fltVal val="0.5"/>
                                          </p:val>
                                        </p:tav>
                                        <p:tav tm="100000">
                                          <p:val>
                                            <p:strVal val="#ppt_y"/>
                                          </p:val>
                                        </p:tav>
                                      </p:tavLst>
                                    </p:anim>
                                  </p:childTnLst>
                                </p:cTn>
                              </p:par>
                            </p:childTnLst>
                          </p:cTn>
                        </p:par>
                        <p:par>
                          <p:cTn id="67" fill="hold">
                            <p:stCondLst>
                              <p:cond delay="3899"/>
                            </p:stCondLst>
                            <p:childTnLst>
                              <p:par>
                                <p:cTn id="68" presetID="42" presetClass="entr" presetSubtype="0"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anim calcmode="lin" valueType="num">
                                      <p:cBhvr>
                                        <p:cTn id="71" dur="500" fill="hold"/>
                                        <p:tgtEl>
                                          <p:spTgt spid="31"/>
                                        </p:tgtEl>
                                        <p:attrNameLst>
                                          <p:attrName>ppt_x</p:attrName>
                                        </p:attrNameLst>
                                      </p:cBhvr>
                                      <p:tavLst>
                                        <p:tav tm="0">
                                          <p:val>
                                            <p:strVal val="#ppt_x"/>
                                          </p:val>
                                        </p:tav>
                                        <p:tav tm="100000">
                                          <p:val>
                                            <p:strVal val="#ppt_x"/>
                                          </p:val>
                                        </p:tav>
                                      </p:tavLst>
                                    </p:anim>
                                    <p:anim calcmode="lin" valueType="num">
                                      <p:cBhvr>
                                        <p:cTn id="72" dur="500" fill="hold"/>
                                        <p:tgtEl>
                                          <p:spTgt spid="3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anim calcmode="lin" valueType="num">
                                      <p:cBhvr>
                                        <p:cTn id="76" dur="500" fill="hold"/>
                                        <p:tgtEl>
                                          <p:spTgt spid="32"/>
                                        </p:tgtEl>
                                        <p:attrNameLst>
                                          <p:attrName>ppt_x</p:attrName>
                                        </p:attrNameLst>
                                      </p:cBhvr>
                                      <p:tavLst>
                                        <p:tav tm="0">
                                          <p:val>
                                            <p:strVal val="#ppt_x"/>
                                          </p:val>
                                        </p:tav>
                                        <p:tav tm="100000">
                                          <p:val>
                                            <p:strVal val="#ppt_x"/>
                                          </p:val>
                                        </p:tav>
                                      </p:tavLst>
                                    </p:anim>
                                    <p:anim calcmode="lin" valueType="num">
                                      <p:cBhvr>
                                        <p:cTn id="77" dur="500" fill="hold"/>
                                        <p:tgtEl>
                                          <p:spTgt spid="32"/>
                                        </p:tgtEl>
                                        <p:attrNameLst>
                                          <p:attrName>ppt_y</p:attrName>
                                        </p:attrNameLst>
                                      </p:cBhvr>
                                      <p:tavLst>
                                        <p:tav tm="0">
                                          <p:val>
                                            <p:strVal val="#ppt_y+.1"/>
                                          </p:val>
                                        </p:tav>
                                        <p:tav tm="100000">
                                          <p:val>
                                            <p:strVal val="#ppt_y"/>
                                          </p:val>
                                        </p:tav>
                                      </p:tavLst>
                                    </p:anim>
                                  </p:childTnLst>
                                </p:cTn>
                              </p:par>
                            </p:childTnLst>
                          </p:cTn>
                        </p:par>
                        <p:par>
                          <p:cTn id="78" fill="hold">
                            <p:stCondLst>
                              <p:cond delay="4399"/>
                            </p:stCondLst>
                            <p:childTnLst>
                              <p:par>
                                <p:cTn id="79" presetID="53" presetClass="entr" presetSubtype="528" fill="hold"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p:cTn id="81" dur="500" fill="hold"/>
                                        <p:tgtEl>
                                          <p:spTgt spid="2"/>
                                        </p:tgtEl>
                                        <p:attrNameLst>
                                          <p:attrName>ppt_w</p:attrName>
                                        </p:attrNameLst>
                                      </p:cBhvr>
                                      <p:tavLst>
                                        <p:tav tm="0">
                                          <p:val>
                                            <p:fltVal val="0"/>
                                          </p:val>
                                        </p:tav>
                                        <p:tav tm="100000">
                                          <p:val>
                                            <p:strVal val="#ppt_w"/>
                                          </p:val>
                                        </p:tav>
                                      </p:tavLst>
                                    </p:anim>
                                    <p:anim calcmode="lin" valueType="num">
                                      <p:cBhvr>
                                        <p:cTn id="82" dur="500" fill="hold"/>
                                        <p:tgtEl>
                                          <p:spTgt spid="2"/>
                                        </p:tgtEl>
                                        <p:attrNameLst>
                                          <p:attrName>ppt_h</p:attrName>
                                        </p:attrNameLst>
                                      </p:cBhvr>
                                      <p:tavLst>
                                        <p:tav tm="0">
                                          <p:val>
                                            <p:fltVal val="0"/>
                                          </p:val>
                                        </p:tav>
                                        <p:tav tm="100000">
                                          <p:val>
                                            <p:strVal val="#ppt_h"/>
                                          </p:val>
                                        </p:tav>
                                      </p:tavLst>
                                    </p:anim>
                                    <p:animEffect transition="in" filter="fade">
                                      <p:cBhvr>
                                        <p:cTn id="83" dur="500"/>
                                        <p:tgtEl>
                                          <p:spTgt spid="2"/>
                                        </p:tgtEl>
                                      </p:cBhvr>
                                    </p:animEffect>
                                    <p:anim calcmode="lin" valueType="num">
                                      <p:cBhvr>
                                        <p:cTn id="84" dur="500" fill="hold"/>
                                        <p:tgtEl>
                                          <p:spTgt spid="2"/>
                                        </p:tgtEl>
                                        <p:attrNameLst>
                                          <p:attrName>ppt_x</p:attrName>
                                        </p:attrNameLst>
                                      </p:cBhvr>
                                      <p:tavLst>
                                        <p:tav tm="0">
                                          <p:val>
                                            <p:fltVal val="0.5"/>
                                          </p:val>
                                        </p:tav>
                                        <p:tav tm="100000">
                                          <p:val>
                                            <p:strVal val="#ppt_x"/>
                                          </p:val>
                                        </p:tav>
                                      </p:tavLst>
                                    </p:anim>
                                    <p:anim calcmode="lin" valueType="num">
                                      <p:cBhvr>
                                        <p:cTn id="85" dur="500" fill="hold"/>
                                        <p:tgtEl>
                                          <p:spTgt spid="2"/>
                                        </p:tgtEl>
                                        <p:attrNameLst>
                                          <p:attrName>ppt_y</p:attrName>
                                        </p:attrNameLst>
                                      </p:cBhvr>
                                      <p:tavLst>
                                        <p:tav tm="0">
                                          <p:val>
                                            <p:fltVal val="0.5"/>
                                          </p:val>
                                        </p:tav>
                                        <p:tav tm="100000">
                                          <p:val>
                                            <p:strVal val="#ppt_y"/>
                                          </p:val>
                                        </p:tav>
                                      </p:tavLst>
                                    </p:anim>
                                  </p:childTnLst>
                                </p:cTn>
                              </p:par>
                            </p:childTnLst>
                          </p:cTn>
                        </p:par>
                        <p:par>
                          <p:cTn id="86" fill="hold">
                            <p:stCondLst>
                              <p:cond delay="4899"/>
                            </p:stCondLst>
                            <p:childTnLst>
                              <p:par>
                                <p:cTn id="87" presetID="42" presetClass="entr" presetSubtype="0" fill="hold" grpId="0"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500"/>
                                        <p:tgtEl>
                                          <p:spTgt spid="33"/>
                                        </p:tgtEl>
                                      </p:cBhvr>
                                    </p:animEffect>
                                    <p:anim calcmode="lin" valueType="num">
                                      <p:cBhvr>
                                        <p:cTn id="90" dur="500" fill="hold"/>
                                        <p:tgtEl>
                                          <p:spTgt spid="33"/>
                                        </p:tgtEl>
                                        <p:attrNameLst>
                                          <p:attrName>ppt_x</p:attrName>
                                        </p:attrNameLst>
                                      </p:cBhvr>
                                      <p:tavLst>
                                        <p:tav tm="0">
                                          <p:val>
                                            <p:strVal val="#ppt_x"/>
                                          </p:val>
                                        </p:tav>
                                        <p:tav tm="100000">
                                          <p:val>
                                            <p:strVal val="#ppt_x"/>
                                          </p:val>
                                        </p:tav>
                                      </p:tavLst>
                                    </p:anim>
                                    <p:anim calcmode="lin" valueType="num">
                                      <p:cBhvr>
                                        <p:cTn id="91" dur="5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anim calcmode="lin" valueType="num">
                                      <p:cBhvr>
                                        <p:cTn id="95" dur="500" fill="hold"/>
                                        <p:tgtEl>
                                          <p:spTgt spid="34"/>
                                        </p:tgtEl>
                                        <p:attrNameLst>
                                          <p:attrName>ppt_x</p:attrName>
                                        </p:attrNameLst>
                                      </p:cBhvr>
                                      <p:tavLst>
                                        <p:tav tm="0">
                                          <p:val>
                                            <p:strVal val="#ppt_x"/>
                                          </p:val>
                                        </p:tav>
                                        <p:tav tm="100000">
                                          <p:val>
                                            <p:strVal val="#ppt_x"/>
                                          </p:val>
                                        </p:tav>
                                      </p:tavLst>
                                    </p:anim>
                                    <p:anim calcmode="lin" valueType="num">
                                      <p:cBhvr>
                                        <p:cTn id="96"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3" grpId="0"/>
      <p:bldP spid="20494" grpId="0"/>
      <p:bldP spid="24" grpId="0"/>
      <p:bldP spid="29" grpId="0"/>
      <p:bldP spid="30" grpId="0"/>
      <p:bldP spid="31" grpId="0"/>
      <p:bldP spid="32" grpId="0"/>
      <p:bldP spid="33" grpId="0"/>
      <p:bldP spid="3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48221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职业生涯的含义</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11353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一、职业生涯的含义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468755" y="2045335"/>
            <a:ext cx="6703060" cy="197294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生涯就是人的一生，指人一生中所扮演的系列角色。职业生涯是指个体的职业角色发展形态的历程， 它是一个复杂的概念，由时间、范围和深度构成。</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0" name="矩形 19"/>
          <p:cNvSpPr>
            <a:spLocks noChangeAspect="1"/>
          </p:cNvSpPr>
          <p:nvPr/>
        </p:nvSpPr>
        <p:spPr>
          <a:xfrm>
            <a:off x="0" y="3028315"/>
            <a:ext cx="7783195" cy="2299335"/>
          </a:xfrm>
          <a:prstGeom prst="rect">
            <a:avLst/>
          </a:prstGeom>
          <a:blipFill rotWithShape="1">
            <a:blip r:embed="rId4"/>
            <a:stretch>
              <a:fillRect/>
            </a:stretch>
          </a:blip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54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48221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职业生涯的含义</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0" name="椭圆 9"/>
          <p:cNvSpPr>
            <a:spLocks noChangeAspect="1"/>
          </p:cNvSpPr>
          <p:nvPr>
            <p:custDataLst>
              <p:tags r:id="rId1"/>
            </p:custDataLst>
          </p:nvPr>
        </p:nvSpPr>
        <p:spPr>
          <a:xfrm>
            <a:off x="512445" y="1903095"/>
            <a:ext cx="561975" cy="561340"/>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en-US" altLang="zh-CN" sz="2000" b="1" dirty="0">
                <a:solidFill>
                  <a:schemeClr val="bg1"/>
                </a:solidFill>
                <a:latin typeface="+mn-ea"/>
              </a:rPr>
              <a:t>1</a:t>
            </a:r>
            <a:endParaRPr lang="en-US" altLang="zh-CN" sz="2000" b="1" dirty="0">
              <a:solidFill>
                <a:schemeClr val="bg1"/>
              </a:solidFill>
              <a:latin typeface="+mn-ea"/>
            </a:endParaRPr>
          </a:p>
        </p:txBody>
      </p:sp>
      <p:sp>
        <p:nvSpPr>
          <p:cNvPr id="2" name="椭圆 1"/>
          <p:cNvSpPr>
            <a:spLocks noChangeAspect="1"/>
          </p:cNvSpPr>
          <p:nvPr>
            <p:custDataLst>
              <p:tags r:id="rId2"/>
            </p:custDataLst>
          </p:nvPr>
        </p:nvSpPr>
        <p:spPr>
          <a:xfrm>
            <a:off x="1022985" y="2635250"/>
            <a:ext cx="561975" cy="562610"/>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en-US" altLang="zh-CN" sz="2000" b="1" dirty="0">
                <a:latin typeface="+mn-ea"/>
              </a:rPr>
              <a:t>2</a:t>
            </a:r>
            <a:endParaRPr lang="en-US" altLang="zh-CN" sz="2000" b="1" dirty="0">
              <a:latin typeface="+mn-ea"/>
            </a:endParaRPr>
          </a:p>
        </p:txBody>
      </p:sp>
      <p:sp>
        <p:nvSpPr>
          <p:cNvPr id="3" name="椭圆 2"/>
          <p:cNvSpPr>
            <a:spLocks noChangeAspect="1"/>
          </p:cNvSpPr>
          <p:nvPr>
            <p:custDataLst>
              <p:tags r:id="rId3"/>
            </p:custDataLst>
          </p:nvPr>
        </p:nvSpPr>
        <p:spPr>
          <a:xfrm>
            <a:off x="461010" y="3451225"/>
            <a:ext cx="561975" cy="561340"/>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en-US" altLang="zh-CN" sz="2000" b="1" dirty="0">
                <a:latin typeface="+mn-ea"/>
              </a:rPr>
              <a:t>3</a:t>
            </a:r>
            <a:endParaRPr lang="zh-CN" altLang="en-US" sz="2000" b="1" dirty="0">
              <a:latin typeface="+mn-ea"/>
            </a:endParaRPr>
          </a:p>
        </p:txBody>
      </p:sp>
      <p:sp>
        <p:nvSpPr>
          <p:cNvPr id="15" name="椭圆 14"/>
          <p:cNvSpPr>
            <a:spLocks noChangeAspect="1"/>
          </p:cNvSpPr>
          <p:nvPr>
            <p:custDataLst>
              <p:tags r:id="rId4"/>
            </p:custDataLst>
          </p:nvPr>
        </p:nvSpPr>
        <p:spPr>
          <a:xfrm>
            <a:off x="1022985" y="4265930"/>
            <a:ext cx="561975" cy="562610"/>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r>
              <a:rPr lang="en-US" altLang="zh-CN" sz="2000" b="1" dirty="0">
                <a:latin typeface="+mn-ea"/>
              </a:rPr>
              <a:t>4</a:t>
            </a:r>
            <a:endParaRPr lang="zh-CN" altLang="en-US" sz="2000" b="1" dirty="0">
              <a:latin typeface="+mn-ea"/>
            </a:endParaRPr>
          </a:p>
        </p:txBody>
      </p:sp>
      <p:grpSp>
        <p:nvGrpSpPr>
          <p:cNvPr id="7" name="组合 6"/>
          <p:cNvGrpSpPr/>
          <p:nvPr/>
        </p:nvGrpSpPr>
        <p:grpSpPr>
          <a:xfrm>
            <a:off x="709295" y="909955"/>
            <a:ext cx="7480300" cy="831850"/>
            <a:chOff x="2249" y="1492"/>
            <a:chExt cx="11780" cy="1310"/>
          </a:xfrm>
        </p:grpSpPr>
        <p:sp>
          <p:nvSpPr>
            <p:cNvPr id="9" name="矩形 8"/>
            <p:cNvSpPr/>
            <p:nvPr/>
          </p:nvSpPr>
          <p:spPr>
            <a:xfrm>
              <a:off x="2249" y="1492"/>
              <a:ext cx="11780" cy="1310"/>
            </a:xfrm>
            <a:prstGeom prst="rect">
              <a:avLst/>
            </a:prstGeom>
            <a:solidFill>
              <a:srgbClr val="1D4865"/>
            </a:solidFill>
            <a:ln w="25400" cap="flat" cmpd="sng" algn="ctr">
              <a:noFill/>
              <a:prstDash val="solid"/>
            </a:ln>
            <a:effectLst/>
          </p:spPr>
          <p:txBody>
            <a:bodyPr anchor="ctr"/>
            <a:p>
              <a:pPr algn="ctr" defTabSz="608965" fontAlgn="auto">
                <a:spcBef>
                  <a:spcPts val="0"/>
                </a:spcBef>
                <a:spcAft>
                  <a:spcPts val="0"/>
                </a:spcAft>
                <a:defRPr/>
              </a:pPr>
              <a:r>
                <a:rPr lang="en-US" altLang="zh-CN" sz="3200" kern="0">
                  <a:solidFill>
                    <a:srgbClr val="FFFFFF"/>
                  </a:solidFill>
                  <a:latin typeface="Century Gothic" panose="020B0502020202020204"/>
                  <a:ea typeface="微软雅黑" panose="020B0503020204020204" pitchFamily="34" charset="-122"/>
                </a:rPr>
                <a:t> </a:t>
              </a:r>
              <a:endParaRPr lang="en-US" altLang="zh-CN" sz="3200" kern="0">
                <a:solidFill>
                  <a:srgbClr val="FFFFFF"/>
                </a:solidFill>
                <a:latin typeface="Century Gothic" panose="020B0502020202020204"/>
                <a:ea typeface="微软雅黑" panose="020B0503020204020204" pitchFamily="34" charset="-122"/>
              </a:endParaRPr>
            </a:p>
          </p:txBody>
        </p:sp>
        <p:sp>
          <p:nvSpPr>
            <p:cNvPr id="5" name="矩形 4"/>
            <p:cNvSpPr>
              <a:spLocks noChangeArrowheads="1"/>
            </p:cNvSpPr>
            <p:nvPr/>
          </p:nvSpPr>
          <p:spPr bwMode="auto">
            <a:xfrm>
              <a:off x="2665" y="1617"/>
              <a:ext cx="7752" cy="919"/>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二、职业生涯的</a:t>
              </a:r>
              <a:r>
                <a:rPr lang="zh-CN" altLang="en-US" sz="3200" b="1">
                  <a:solidFill>
                    <a:schemeClr val="bg1"/>
                  </a:solidFill>
                  <a:latin typeface="微软雅黑" panose="020B0503020204020204" pitchFamily="34" charset="-122"/>
                  <a:ea typeface="微软雅黑" panose="020B0503020204020204" pitchFamily="34" charset="-122"/>
                </a:rPr>
                <a:t>影响因素</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sp>
        <p:nvSpPr>
          <p:cNvPr id="4" name="文本框 3"/>
          <p:cNvSpPr txBox="1"/>
          <p:nvPr>
            <p:custDataLst>
              <p:tags r:id="rId5"/>
            </p:custDataLst>
          </p:nvPr>
        </p:nvSpPr>
        <p:spPr>
          <a:xfrm>
            <a:off x="1104900" y="1983105"/>
            <a:ext cx="169164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sym typeface="+mn-ea"/>
              </a:rPr>
              <a:t>个人因素</a:t>
            </a:r>
            <a:endParaRPr lang="zh-CN" altLang="en-US" sz="2000" b="1">
              <a:latin typeface="微软雅黑" panose="020B0503020204020204" pitchFamily="34" charset="-122"/>
              <a:ea typeface="微软雅黑" panose="020B0503020204020204" pitchFamily="34" charset="-122"/>
              <a:sym typeface="+mn-ea"/>
            </a:endParaRPr>
          </a:p>
        </p:txBody>
      </p:sp>
      <p:sp>
        <p:nvSpPr>
          <p:cNvPr id="100" name="文本框 99"/>
          <p:cNvSpPr txBox="1"/>
          <p:nvPr>
            <p:custDataLst>
              <p:tags r:id="rId6"/>
            </p:custDataLst>
          </p:nvPr>
        </p:nvSpPr>
        <p:spPr>
          <a:xfrm>
            <a:off x="2425065" y="2009140"/>
            <a:ext cx="7032625" cy="368300"/>
          </a:xfrm>
          <a:prstGeom prst="rect">
            <a:avLst/>
          </a:prstGeom>
          <a:noFill/>
          <a:ln w="9525">
            <a:noFill/>
          </a:ln>
        </p:spPr>
        <p:txBody>
          <a:bodyPr wrap="square">
            <a:spAutoFit/>
          </a:bodyPr>
          <a:p>
            <a:pPr marL="0" indent="0"/>
            <a:r>
              <a:rPr lang="zh-CN" sz="1800" b="0">
                <a:cs typeface="宋体" panose="02010600030101010101" pitchFamily="2" charset="-122"/>
              </a:rPr>
              <a:t>个人因素是因自身一些特征或个性给职业生涯带来的影响。</a:t>
            </a:r>
            <a:endParaRPr lang="zh-CN" altLang="en-US" sz="1800" b="0">
              <a:cs typeface="宋体" panose="02010600030101010101" pitchFamily="2" charset="-122"/>
            </a:endParaRPr>
          </a:p>
        </p:txBody>
      </p:sp>
      <p:sp>
        <p:nvSpPr>
          <p:cNvPr id="6" name="文本框 5"/>
          <p:cNvSpPr txBox="1"/>
          <p:nvPr>
            <p:custDataLst>
              <p:tags r:id="rId7"/>
            </p:custDataLst>
          </p:nvPr>
        </p:nvSpPr>
        <p:spPr>
          <a:xfrm>
            <a:off x="1706245" y="2717165"/>
            <a:ext cx="233299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sym typeface="+mn-ea"/>
              </a:rPr>
              <a:t>社会环境因素</a:t>
            </a:r>
            <a:endParaRPr lang="zh-CN" altLang="en-US" sz="2000" b="1">
              <a:latin typeface="微软雅黑" panose="020B0503020204020204" pitchFamily="34" charset="-122"/>
              <a:ea typeface="微软雅黑" panose="020B0503020204020204" pitchFamily="34" charset="-122"/>
              <a:sym typeface="+mn-ea"/>
            </a:endParaRPr>
          </a:p>
        </p:txBody>
      </p:sp>
      <p:sp>
        <p:nvSpPr>
          <p:cNvPr id="16" name="文本框 15"/>
          <p:cNvSpPr txBox="1"/>
          <p:nvPr>
            <p:custDataLst>
              <p:tags r:id="rId8"/>
            </p:custDataLst>
          </p:nvPr>
        </p:nvSpPr>
        <p:spPr>
          <a:xfrm>
            <a:off x="3474085" y="2589530"/>
            <a:ext cx="5080000" cy="773430"/>
          </a:xfrm>
          <a:prstGeom prst="rect">
            <a:avLst/>
          </a:prstGeom>
          <a:noFill/>
          <a:ln w="9525">
            <a:noFill/>
          </a:ln>
        </p:spPr>
        <p:txBody>
          <a:bodyPr>
            <a:spAutoFit/>
          </a:bodyPr>
          <a:p>
            <a:pPr indent="0" fontAlgn="auto">
              <a:lnSpc>
                <a:spcPts val="2660"/>
              </a:lnSpc>
            </a:pPr>
            <a:r>
              <a:rPr lang="zh-CN" sz="1800" b="0">
                <a:cs typeface="宋体" panose="02010600030101010101" pitchFamily="2" charset="-122"/>
              </a:rPr>
              <a:t>社会环境因素包括社会经济发展水平、社会文化环境、政治制度和氛围、社会价值观。</a:t>
            </a:r>
            <a:endParaRPr lang="zh-CN" altLang="en-US" sz="1800" b="0">
              <a:cs typeface="宋体" panose="02010600030101010101" pitchFamily="2" charset="-122"/>
            </a:endParaRPr>
          </a:p>
        </p:txBody>
      </p:sp>
      <p:sp>
        <p:nvSpPr>
          <p:cNvPr id="17" name="文本框 16"/>
          <p:cNvSpPr txBox="1"/>
          <p:nvPr>
            <p:custDataLst>
              <p:tags r:id="rId9"/>
            </p:custDataLst>
          </p:nvPr>
        </p:nvSpPr>
        <p:spPr>
          <a:xfrm>
            <a:off x="1172845" y="3532505"/>
            <a:ext cx="233299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sym typeface="+mn-ea"/>
              </a:rPr>
              <a:t>企业环境因素</a:t>
            </a:r>
            <a:endParaRPr lang="zh-CN" altLang="en-US" sz="2000" b="1">
              <a:latin typeface="微软雅黑" panose="020B0503020204020204" pitchFamily="34" charset="-122"/>
              <a:ea typeface="微软雅黑" panose="020B0503020204020204" pitchFamily="34" charset="-122"/>
              <a:sym typeface="+mn-ea"/>
            </a:endParaRPr>
          </a:p>
        </p:txBody>
      </p:sp>
      <p:sp>
        <p:nvSpPr>
          <p:cNvPr id="18" name="文本框 17"/>
          <p:cNvSpPr txBox="1"/>
          <p:nvPr>
            <p:custDataLst>
              <p:tags r:id="rId10"/>
            </p:custDataLst>
          </p:nvPr>
        </p:nvSpPr>
        <p:spPr>
          <a:xfrm>
            <a:off x="2912110" y="4354195"/>
            <a:ext cx="5080000" cy="368300"/>
          </a:xfrm>
          <a:prstGeom prst="rect">
            <a:avLst/>
          </a:prstGeom>
          <a:noFill/>
          <a:ln w="9525">
            <a:noFill/>
          </a:ln>
        </p:spPr>
        <p:txBody>
          <a:bodyPr>
            <a:spAutoFit/>
          </a:bodyPr>
          <a:p>
            <a:pPr marL="0" indent="0" algn="l"/>
            <a:r>
              <a:rPr lang="zh-CN" sz="1800" b="0">
                <a:cs typeface="宋体" panose="02010600030101010101" pitchFamily="2" charset="-122"/>
              </a:rPr>
              <a:t>个人的家庭背景；个人的关系网络。</a:t>
            </a:r>
            <a:endParaRPr lang="zh-CN" sz="1800" b="0">
              <a:cs typeface="宋体" panose="02010600030101010101" pitchFamily="2" charset="-122"/>
            </a:endParaRPr>
          </a:p>
        </p:txBody>
      </p:sp>
      <p:sp>
        <p:nvSpPr>
          <p:cNvPr id="19" name="文本框 18"/>
          <p:cNvSpPr txBox="1"/>
          <p:nvPr>
            <p:custDataLst>
              <p:tags r:id="rId11"/>
            </p:custDataLst>
          </p:nvPr>
        </p:nvSpPr>
        <p:spPr>
          <a:xfrm>
            <a:off x="1647825" y="4347845"/>
            <a:ext cx="1691640" cy="39878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sym typeface="+mn-ea"/>
              </a:rPr>
              <a:t>其他因素</a:t>
            </a:r>
            <a:endParaRPr lang="zh-CN" altLang="en-US" sz="2000" b="1">
              <a:latin typeface="微软雅黑" panose="020B0503020204020204" pitchFamily="34" charset="-122"/>
              <a:ea typeface="微软雅黑" panose="020B0503020204020204" pitchFamily="34" charset="-122"/>
              <a:sym typeface="+mn-ea"/>
            </a:endParaRPr>
          </a:p>
        </p:txBody>
      </p:sp>
      <p:sp>
        <p:nvSpPr>
          <p:cNvPr id="21" name="文本框 20"/>
          <p:cNvSpPr txBox="1"/>
          <p:nvPr>
            <p:custDataLst>
              <p:tags r:id="rId12"/>
            </p:custDataLst>
          </p:nvPr>
        </p:nvSpPr>
        <p:spPr>
          <a:xfrm>
            <a:off x="2962910" y="3435985"/>
            <a:ext cx="5906770" cy="703580"/>
          </a:xfrm>
          <a:prstGeom prst="rect">
            <a:avLst/>
          </a:prstGeom>
          <a:noFill/>
          <a:ln w="9525">
            <a:noFill/>
          </a:ln>
        </p:spPr>
        <p:txBody>
          <a:bodyPr wrap="square">
            <a:noAutofit/>
          </a:bodyPr>
          <a:p>
            <a:pPr indent="0" fontAlgn="auto">
              <a:lnSpc>
                <a:spcPts val="2660"/>
              </a:lnSpc>
            </a:pPr>
            <a:r>
              <a:rPr lang="zh-CN" sz="1800" b="0">
                <a:cs typeface="宋体" panose="02010600030101010101" pitchFamily="2" charset="-122"/>
              </a:rPr>
              <a:t>企业环境因素包括企业文化、组织状况、管理制度、领导者素质。</a:t>
            </a:r>
            <a:endParaRPr lang="zh-CN" altLang="en-US" sz="1800" b="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72986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474726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一、职业生涯规划的含义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561340" y="2146935"/>
            <a:ext cx="8008620" cy="2314575"/>
          </a:xfrm>
          <a:prstGeom prst="rect">
            <a:avLst/>
          </a:prstGeom>
          <a:noFill/>
          <a:ln w="9525">
            <a:noFill/>
            <a:miter lim="800000"/>
          </a:ln>
        </p:spPr>
        <p:txBody>
          <a:bodyPr wrap="square">
            <a:noAutofit/>
          </a:bodyPr>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职业生涯规划是个人对所从事的职业进行自我设计和管理的过程。</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具体来说，职业生涯规划是指个人根据主体优势、能力水平、兴趣爱好和职业倾向等，结合时代特点、制约因素和机遇条件，为自己确立最佳的职业奋斗目标，并根据目标有效选择职业道路，确定行动方向、行动时间和行动顺序的过程。</a:t>
            </a:r>
            <a:endParaRPr lang="zh-CN" altLang="en-US" sz="18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800">
                <a:solidFill>
                  <a:schemeClr val="tx1"/>
                </a:solidFill>
                <a:latin typeface="微软雅黑" panose="020B0503020204020204" pitchFamily="34" charset="-122"/>
                <a:ea typeface="微软雅黑" panose="020B0503020204020204" pitchFamily="34" charset="-122"/>
              </a:rPr>
              <a:t>一个完整的职业生涯规划由职业定位、目标设定和通道设计三个要素构成。</a:t>
            </a:r>
            <a:endParaRPr lang="zh-CN" altLang="en-US" sz="18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600"/>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二、职业生涯规划的意义</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48" name="组合 27"/>
          <p:cNvGrpSpPr/>
          <p:nvPr>
            <p:custDataLst>
              <p:tags r:id="rId1"/>
            </p:custDataLst>
          </p:nvPr>
        </p:nvGrpSpPr>
        <p:grpSpPr bwMode="auto">
          <a:xfrm>
            <a:off x="315595" y="1914526"/>
            <a:ext cx="3032125" cy="1927860"/>
            <a:chOff x="0" y="-187291"/>
            <a:chExt cx="3059065" cy="2004838"/>
          </a:xfrm>
          <a:solidFill>
            <a:schemeClr val="bg1"/>
          </a:solidFill>
        </p:grpSpPr>
        <p:sp>
          <p:nvSpPr>
            <p:cNvPr id="27" name="任意多边形 14"/>
            <p:cNvSpPr/>
            <p:nvPr>
              <p:custDataLst>
                <p:tags r:id="rId2"/>
              </p:custDataLst>
            </p:nvPr>
          </p:nvSpPr>
          <p:spPr bwMode="auto">
            <a:xfrm>
              <a:off x="433715" y="-187291"/>
              <a:ext cx="2625350" cy="2004838"/>
            </a:xfrm>
            <a:prstGeom prst="roundRect">
              <a:avLst/>
            </a:prstGeom>
            <a:grpFill/>
            <a:ln w="9525">
              <a:solidFill>
                <a:srgbClr val="2D495C"/>
              </a:solidFill>
              <a:miter lim="800000"/>
            </a:ln>
          </p:spPr>
          <p:txBody>
            <a:bodyPr lIns="481462" tIns="239269" rIns="478992" bIns="239269" anchor="ctr"/>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8" name="任意多边形 15"/>
            <p:cNvSpPr/>
            <p:nvPr>
              <p:custDataLst>
                <p:tags r:id="rId3"/>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rgbClr val="2D495C"/>
              </a:solidFill>
              <a:miter lim="800000"/>
            </a:ln>
          </p:spPr>
          <p:txBody>
            <a:bodyPr lIns="139582" tIns="139582" rIns="139582" bIns="139582" anchor="ctr"/>
            <a:p>
              <a:pPr algn="ctr" defTabSz="666750" eaLnBrk="1" hangingPunct="1">
                <a:lnSpc>
                  <a:spcPct val="90000"/>
                </a:lnSpc>
                <a:spcAft>
                  <a:spcPct val="35000"/>
                </a:spcAft>
              </a:pPr>
              <a:r>
                <a:rPr lang="zh-CN" altLang="en-US" sz="2100">
                  <a:solidFill>
                    <a:srgbClr val="1D4865"/>
                  </a:solidFill>
                  <a:latin typeface="微软雅黑" panose="020B0503020204020204" pitchFamily="34" charset="-122"/>
                  <a:ea typeface="微软雅黑" panose="020B0503020204020204" pitchFamily="34" charset="-122"/>
                </a:rPr>
                <a:t>（一）</a:t>
              </a:r>
              <a:endParaRPr lang="zh-CN" altLang="en-US" sz="2100">
                <a:solidFill>
                  <a:srgbClr val="1D4865"/>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174750" y="2207895"/>
            <a:ext cx="2008505" cy="1356360"/>
          </a:xfrm>
          <a:prstGeom prst="rect">
            <a:avLst/>
          </a:prstGeom>
          <a:noFill/>
        </p:spPr>
        <p:txBody>
          <a:bodyPr wrap="square" rtlCol="0">
            <a:noAutofit/>
          </a:bodyPr>
          <a:p>
            <a:r>
              <a:rPr lang="zh-CN" altLang="en-US" sz="2000">
                <a:solidFill>
                  <a:srgbClr val="1D4865"/>
                </a:solidFill>
              </a:rPr>
              <a:t>职业生涯规划可以帮助我们发掘自我潜能，增强个人实力</a:t>
            </a:r>
            <a:endParaRPr lang="zh-CN" altLang="en-US" sz="2000">
              <a:solidFill>
                <a:srgbClr val="1D4865"/>
              </a:solidFill>
            </a:endParaRPr>
          </a:p>
        </p:txBody>
      </p:sp>
      <p:sp>
        <p:nvSpPr>
          <p:cNvPr id="31" name="矩形 30"/>
          <p:cNvSpPr>
            <a:spLocks noChangeArrowheads="1"/>
          </p:cNvSpPr>
          <p:nvPr/>
        </p:nvSpPr>
        <p:spPr bwMode="auto">
          <a:xfrm>
            <a:off x="3315335" y="1672590"/>
            <a:ext cx="5857875" cy="2910205"/>
          </a:xfrm>
          <a:prstGeom prst="rect">
            <a:avLst/>
          </a:prstGeom>
          <a:noFill/>
          <a:ln w="9525">
            <a:noFill/>
            <a:miter lim="800000"/>
          </a:ln>
        </p:spPr>
        <p:txBody>
          <a:bodyPr wrap="square">
            <a:noAutofit/>
          </a:bodyPr>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第一，引导个人正确认识自身的个性特质、现有与潜在的资源优势，帮助自己重新</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对自身价值进行定位并使其持续增值。</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第二，引导个人对自己的综合优势与劣势进行对比分析。</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第三，使个人树立明确的职业发展目标与职业理想。</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第四，引导个人评估自身目标与现实之间的差距。</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第五，引导个人进行前瞻与实际相结合的职业定位，搜索或发现新的或有潜力的职业机会。</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第六，使个人学会运用科学的方法，采取可行的步骤与措施，不断增强自身的职业竞争力，实现自己的职业目标与理想。</a:t>
            </a:r>
            <a:endParaRPr lang="zh-CN" altLang="en-US" sz="16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二、职业生涯规划的意义</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48" name="组合 27"/>
          <p:cNvGrpSpPr/>
          <p:nvPr>
            <p:custDataLst>
              <p:tags r:id="rId1"/>
            </p:custDataLst>
          </p:nvPr>
        </p:nvGrpSpPr>
        <p:grpSpPr bwMode="auto">
          <a:xfrm>
            <a:off x="315595" y="1914526"/>
            <a:ext cx="3032125" cy="1927860"/>
            <a:chOff x="0" y="-187291"/>
            <a:chExt cx="3059065" cy="2004838"/>
          </a:xfrm>
          <a:solidFill>
            <a:schemeClr val="bg1"/>
          </a:solidFill>
        </p:grpSpPr>
        <p:sp>
          <p:nvSpPr>
            <p:cNvPr id="27" name="任意多边形 14"/>
            <p:cNvSpPr/>
            <p:nvPr>
              <p:custDataLst>
                <p:tags r:id="rId2"/>
              </p:custDataLst>
            </p:nvPr>
          </p:nvSpPr>
          <p:spPr bwMode="auto">
            <a:xfrm>
              <a:off x="433715" y="-187291"/>
              <a:ext cx="2625350" cy="2004838"/>
            </a:xfrm>
            <a:prstGeom prst="roundRect">
              <a:avLst/>
            </a:prstGeom>
            <a:grpFill/>
            <a:ln w="9525">
              <a:solidFill>
                <a:srgbClr val="2D495C"/>
              </a:solidFill>
              <a:miter lim="800000"/>
            </a:ln>
          </p:spPr>
          <p:txBody>
            <a:bodyPr lIns="481462" tIns="239269" rIns="478992" bIns="239269" anchor="ctr"/>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8" name="任意多边形 15"/>
            <p:cNvSpPr/>
            <p:nvPr>
              <p:custDataLst>
                <p:tags r:id="rId3"/>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rgbClr val="2D495C"/>
              </a:solidFill>
              <a:miter lim="800000"/>
            </a:ln>
          </p:spPr>
          <p:txBody>
            <a:bodyPr lIns="139582" tIns="139582" rIns="139582" bIns="139582" anchor="ctr"/>
            <a:p>
              <a:pPr algn="ctr" defTabSz="666750" eaLnBrk="1" hangingPunct="1">
                <a:lnSpc>
                  <a:spcPct val="90000"/>
                </a:lnSpc>
                <a:spcAft>
                  <a:spcPct val="35000"/>
                </a:spcAft>
              </a:pPr>
              <a:r>
                <a:rPr lang="zh-CN" altLang="en-US" sz="2100">
                  <a:solidFill>
                    <a:srgbClr val="1D4865"/>
                  </a:solidFill>
                  <a:latin typeface="微软雅黑" panose="020B0503020204020204" pitchFamily="34" charset="-122"/>
                  <a:ea typeface="微软雅黑" panose="020B0503020204020204" pitchFamily="34" charset="-122"/>
                </a:rPr>
                <a:t>（二）</a:t>
              </a:r>
              <a:endParaRPr lang="zh-CN" altLang="en-US" sz="2100">
                <a:solidFill>
                  <a:srgbClr val="1D4865"/>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174750" y="2207895"/>
            <a:ext cx="2008505" cy="1356360"/>
          </a:xfrm>
          <a:prstGeom prst="rect">
            <a:avLst/>
          </a:prstGeom>
          <a:noFill/>
        </p:spPr>
        <p:txBody>
          <a:bodyPr wrap="square" rtlCol="0">
            <a:noAutofit/>
          </a:bodyPr>
          <a:p>
            <a:r>
              <a:rPr lang="zh-CN" altLang="en-US" sz="2000">
                <a:solidFill>
                  <a:srgbClr val="1D4865"/>
                </a:solidFill>
              </a:rPr>
              <a:t>职业生涯规划可以增强发展的目的性与计划性，提升成功的机会</a:t>
            </a:r>
            <a:endParaRPr lang="zh-CN" altLang="en-US" sz="2000">
              <a:solidFill>
                <a:srgbClr val="1D4865"/>
              </a:solidFill>
            </a:endParaRPr>
          </a:p>
        </p:txBody>
      </p:sp>
      <p:sp>
        <p:nvSpPr>
          <p:cNvPr id="31" name="矩形 30"/>
          <p:cNvSpPr>
            <a:spLocks noChangeArrowheads="1"/>
          </p:cNvSpPr>
          <p:nvPr/>
        </p:nvSpPr>
        <p:spPr bwMode="auto">
          <a:xfrm>
            <a:off x="3700780" y="2099310"/>
            <a:ext cx="4665980" cy="1743075"/>
          </a:xfrm>
          <a:prstGeom prst="rect">
            <a:avLst/>
          </a:prstGeom>
          <a:noFill/>
          <a:ln w="9525">
            <a:noFill/>
            <a:miter lim="800000"/>
          </a:ln>
        </p:spPr>
        <p:txBody>
          <a:bodyPr wrap="square">
            <a:noAutofit/>
          </a:bodyPr>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生涯发展要有计划、有目的，不可盲目地“撞大运”。很多时候，我们的职业生涯受挫就是由于职业生涯规划没有做好。好的计划是成功的开始，古语讲的“凡事预则立，不预则废”，就是这个道理。</a:t>
            </a:r>
            <a:endParaRPr lang="zh-CN" altLang="en-US" sz="16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二、职业生涯规划的意义</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48" name="组合 27"/>
          <p:cNvGrpSpPr/>
          <p:nvPr>
            <p:custDataLst>
              <p:tags r:id="rId1"/>
            </p:custDataLst>
          </p:nvPr>
        </p:nvGrpSpPr>
        <p:grpSpPr bwMode="auto">
          <a:xfrm>
            <a:off x="315595" y="1914526"/>
            <a:ext cx="3032125" cy="1927860"/>
            <a:chOff x="0" y="-187291"/>
            <a:chExt cx="3059065" cy="2004838"/>
          </a:xfrm>
          <a:solidFill>
            <a:schemeClr val="bg1"/>
          </a:solidFill>
        </p:grpSpPr>
        <p:sp>
          <p:nvSpPr>
            <p:cNvPr id="27" name="任意多边形 14"/>
            <p:cNvSpPr/>
            <p:nvPr>
              <p:custDataLst>
                <p:tags r:id="rId2"/>
              </p:custDataLst>
            </p:nvPr>
          </p:nvSpPr>
          <p:spPr bwMode="auto">
            <a:xfrm>
              <a:off x="433715" y="-187291"/>
              <a:ext cx="2625350" cy="2004838"/>
            </a:xfrm>
            <a:prstGeom prst="roundRect">
              <a:avLst/>
            </a:prstGeom>
            <a:grpFill/>
            <a:ln w="9525">
              <a:solidFill>
                <a:srgbClr val="2D495C"/>
              </a:solidFill>
              <a:miter lim="800000"/>
            </a:ln>
          </p:spPr>
          <p:txBody>
            <a:bodyPr lIns="481462" tIns="239269" rIns="478992" bIns="239269" anchor="ctr"/>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a:p>
              <a:pPr marL="128905" lvl="1" indent="-128905" defTabSz="633095" eaLnBrk="1" hangingPunct="1">
                <a:lnSpc>
                  <a:spcPct val="90000"/>
                </a:lnSpc>
                <a:spcAft>
                  <a:spcPct val="15000"/>
                </a:spcAft>
                <a:buFont typeface="Arial" panose="020B0604020202020204" pitchFamily="34" charset="0"/>
                <a:buChar char="•"/>
              </a:pP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8" name="任意多边形 15"/>
            <p:cNvSpPr/>
            <p:nvPr>
              <p:custDataLst>
                <p:tags r:id="rId3"/>
              </p:custDataLst>
            </p:nvPr>
          </p:nvSpPr>
          <p:spPr bwMode="auto">
            <a:xfrm>
              <a:off x="0" y="323896"/>
              <a:ext cx="867039" cy="866899"/>
            </a:xfrm>
            <a:custGeom>
              <a:avLst/>
              <a:gdLst>
                <a:gd name="T0" fmla="*/ 0 w 866404"/>
                <a:gd name="T1" fmla="*/ 433945 h 866404"/>
                <a:gd name="T2" fmla="*/ 434156 w 866404"/>
                <a:gd name="T3" fmla="*/ 0 h 866404"/>
                <a:gd name="T4" fmla="*/ 868310 w 866404"/>
                <a:gd name="T5" fmla="*/ 433945 h 866404"/>
                <a:gd name="T6" fmla="*/ 434156 w 866404"/>
                <a:gd name="T7" fmla="*/ 867890 h 866404"/>
                <a:gd name="T8" fmla="*/ 0 w 866404"/>
                <a:gd name="T9" fmla="*/ 433945 h 866404"/>
                <a:gd name="T10" fmla="*/ 0 60000 65536"/>
                <a:gd name="T11" fmla="*/ 0 60000 65536"/>
                <a:gd name="T12" fmla="*/ 0 60000 65536"/>
                <a:gd name="T13" fmla="*/ 0 60000 65536"/>
                <a:gd name="T14" fmla="*/ 0 60000 65536"/>
                <a:gd name="T15" fmla="*/ 0 w 866404"/>
                <a:gd name="T16" fmla="*/ 0 h 866404"/>
                <a:gd name="T17" fmla="*/ 866404 w 866404"/>
                <a:gd name="T18" fmla="*/ 866404 h 866404"/>
              </a:gdLst>
              <a:ahLst/>
              <a:cxnLst>
                <a:cxn ang="T10">
                  <a:pos x="T0" y="T1"/>
                </a:cxn>
                <a:cxn ang="T11">
                  <a:pos x="T2" y="T3"/>
                </a:cxn>
                <a:cxn ang="T12">
                  <a:pos x="T4" y="T5"/>
                </a:cxn>
                <a:cxn ang="T13">
                  <a:pos x="T6" y="T7"/>
                </a:cxn>
                <a:cxn ang="T14">
                  <a:pos x="T8" y="T9"/>
                </a:cxn>
              </a:cxnLst>
              <a:rect l="T15" t="T16" r="T17" b="T18"/>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grpFill/>
            <a:ln w="19050">
              <a:solidFill>
                <a:srgbClr val="2D495C"/>
              </a:solidFill>
              <a:miter lim="800000"/>
            </a:ln>
          </p:spPr>
          <p:txBody>
            <a:bodyPr lIns="139582" tIns="139582" rIns="139582" bIns="139582" anchor="ctr"/>
            <a:p>
              <a:pPr algn="ctr" defTabSz="666750" eaLnBrk="1" hangingPunct="1">
                <a:lnSpc>
                  <a:spcPct val="90000"/>
                </a:lnSpc>
                <a:spcAft>
                  <a:spcPct val="35000"/>
                </a:spcAft>
              </a:pPr>
              <a:r>
                <a:rPr lang="zh-CN" altLang="en-US" sz="2100">
                  <a:solidFill>
                    <a:srgbClr val="1D4865"/>
                  </a:solidFill>
                  <a:latin typeface="微软雅黑" panose="020B0503020204020204" pitchFamily="34" charset="-122"/>
                  <a:ea typeface="微软雅黑" panose="020B0503020204020204" pitchFamily="34" charset="-122"/>
                </a:rPr>
                <a:t>（三）</a:t>
              </a:r>
              <a:endParaRPr lang="zh-CN" altLang="en-US" sz="2100">
                <a:solidFill>
                  <a:srgbClr val="1D4865"/>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174750" y="2337435"/>
            <a:ext cx="2008505" cy="1031240"/>
          </a:xfrm>
          <a:prstGeom prst="rect">
            <a:avLst/>
          </a:prstGeom>
          <a:noFill/>
        </p:spPr>
        <p:txBody>
          <a:bodyPr wrap="square" rtlCol="0">
            <a:noAutofit/>
          </a:bodyPr>
          <a:p>
            <a:r>
              <a:rPr lang="zh-CN" altLang="en-US" sz="2000">
                <a:solidFill>
                  <a:srgbClr val="1D4865"/>
                </a:solidFill>
              </a:rPr>
              <a:t>职业生涯规划可以帮助我们提升应对竞争的能力</a:t>
            </a:r>
            <a:endParaRPr lang="zh-CN" altLang="en-US" sz="2000">
              <a:solidFill>
                <a:srgbClr val="1D4865"/>
              </a:solidFill>
            </a:endParaRPr>
          </a:p>
        </p:txBody>
      </p:sp>
      <p:sp>
        <p:nvSpPr>
          <p:cNvPr id="31" name="矩形 30"/>
          <p:cNvSpPr>
            <a:spLocks noChangeArrowheads="1"/>
          </p:cNvSpPr>
          <p:nvPr/>
        </p:nvSpPr>
        <p:spPr bwMode="auto">
          <a:xfrm>
            <a:off x="3700780" y="2099310"/>
            <a:ext cx="4665980" cy="1743075"/>
          </a:xfrm>
          <a:prstGeom prst="rect">
            <a:avLst/>
          </a:prstGeom>
          <a:noFill/>
          <a:ln w="9525">
            <a:noFill/>
            <a:miter lim="800000"/>
          </a:ln>
        </p:spPr>
        <p:txBody>
          <a:bodyPr wrap="square">
            <a:noAutofit/>
          </a:bodyPr>
          <a:p>
            <a:pPr indent="457200" fontAlgn="auto">
              <a:lnSpc>
                <a:spcPts val="2220"/>
              </a:lnSpc>
            </a:pPr>
            <a:r>
              <a:rPr lang="zh-CN" altLang="en-US" sz="1600">
                <a:solidFill>
                  <a:schemeClr val="tx1"/>
                </a:solidFill>
                <a:latin typeface="微软雅黑" panose="020B0503020204020204" pitchFamily="34" charset="-122"/>
                <a:ea typeface="微软雅黑" panose="020B0503020204020204" pitchFamily="34" charset="-122"/>
              </a:rPr>
              <a:t>当今社会正处在变革时期，到处充满着激烈的竞争，职业活动的竞争也同样如此。要想在这场激烈的竞争中脱颖而出并立于不败之地，就必须做好自己的职业生涯规划，这样才能心中有数，才能不打无准备之仗。</a:t>
            </a:r>
            <a:endParaRPr lang="zh-CN" altLang="en-US" sz="16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90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4" name="组合 3"/>
          <p:cNvGrpSpPr>
            <a:grpSpLocks noChangeAspect="1"/>
          </p:cNvGrpSpPr>
          <p:nvPr>
            <p:custDataLst>
              <p:tags r:id="rId1"/>
            </p:custDataLst>
          </p:nvPr>
        </p:nvGrpSpPr>
        <p:grpSpPr>
          <a:xfrm rot="21420000">
            <a:off x="3821751" y="2568749"/>
            <a:ext cx="1157732" cy="1292346"/>
            <a:chOff x="5434" y="2663"/>
            <a:chExt cx="4240" cy="4733"/>
          </a:xfrm>
        </p:grpSpPr>
        <p:sp>
          <p:nvSpPr>
            <p:cNvPr id="6" name="任意多边形 3"/>
            <p:cNvSpPr/>
            <p:nvPr>
              <p:custDataLst>
                <p:tags r:id="rId2"/>
              </p:custDataLst>
            </p:nvPr>
          </p:nvSpPr>
          <p:spPr>
            <a:xfrm flipH="1">
              <a:off x="5434" y="4856"/>
              <a:ext cx="4240" cy="2540"/>
            </a:xfrm>
            <a:custGeom>
              <a:avLst/>
              <a:gdLst>
                <a:gd name="connsiteX0" fmla="*/ 0 w 4240"/>
                <a:gd name="connsiteY0" fmla="*/ 0 h 2540"/>
                <a:gd name="connsiteX1" fmla="*/ 4240 w 4240"/>
                <a:gd name="connsiteY1" fmla="*/ 720 h 2540"/>
                <a:gd name="connsiteX2" fmla="*/ 4160 w 4240"/>
                <a:gd name="connsiteY2" fmla="*/ 2183 h 2540"/>
                <a:gd name="connsiteX3" fmla="*/ 3020 w 4240"/>
                <a:gd name="connsiteY3" fmla="*/ 2140 h 2540"/>
                <a:gd name="connsiteX4" fmla="*/ 3260 w 4240"/>
                <a:gd name="connsiteY4" fmla="*/ 2540 h 2540"/>
                <a:gd name="connsiteX5" fmla="*/ 2060 w 4240"/>
                <a:gd name="connsiteY5" fmla="*/ 2180 h 2540"/>
                <a:gd name="connsiteX6" fmla="*/ 67 w 4240"/>
                <a:gd name="connsiteY6" fmla="*/ 2183 h 2540"/>
                <a:gd name="connsiteX7" fmla="*/ 0 w 4240"/>
                <a:gd name="connsiteY7" fmla="*/ 0 h 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 h="2540">
                  <a:moveTo>
                    <a:pt x="0" y="0"/>
                  </a:moveTo>
                  <a:lnTo>
                    <a:pt x="4240" y="720"/>
                  </a:lnTo>
                  <a:lnTo>
                    <a:pt x="4160" y="2183"/>
                  </a:lnTo>
                  <a:lnTo>
                    <a:pt x="3020" y="2140"/>
                  </a:lnTo>
                  <a:lnTo>
                    <a:pt x="3260" y="2540"/>
                  </a:lnTo>
                  <a:lnTo>
                    <a:pt x="2060" y="2180"/>
                  </a:lnTo>
                  <a:lnTo>
                    <a:pt x="67" y="2183"/>
                  </a:lnTo>
                  <a:lnTo>
                    <a:pt x="0" y="0"/>
                  </a:lnTo>
                  <a:close/>
                </a:path>
              </a:pathLst>
            </a:custGeom>
            <a:solidFill>
              <a:srgbClr val="1D4865"/>
            </a:solidFill>
          </p:spPr>
          <p:style>
            <a:lnRef idx="0">
              <a:srgbClr val="FFFFFF"/>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刷子"/>
            <p:cNvSpPr/>
            <p:nvPr>
              <p:custDataLst>
                <p:tags r:id="rId3"/>
              </p:custDataLst>
            </p:nvPr>
          </p:nvSpPr>
          <p:spPr bwMode="auto">
            <a:xfrm>
              <a:off x="6833" y="2663"/>
              <a:ext cx="1133" cy="1133"/>
            </a:xfrm>
            <a:custGeom>
              <a:avLst/>
              <a:gdLst>
                <a:gd name="T0" fmla="*/ 341856 w 5493"/>
                <a:gd name="T1" fmla="*/ 769198 h 5431"/>
                <a:gd name="T2" fmla="*/ 779746 w 5493"/>
                <a:gd name="T3" fmla="*/ 1015761 h 5431"/>
                <a:gd name="T4" fmla="*/ 683056 w 5493"/>
                <a:gd name="T5" fmla="*/ 975432 h 5431"/>
                <a:gd name="T6" fmla="*/ 668962 w 5493"/>
                <a:gd name="T7" fmla="*/ 939694 h 5431"/>
                <a:gd name="T8" fmla="*/ 830549 w 5493"/>
                <a:gd name="T9" fmla="*/ 964613 h 5431"/>
                <a:gd name="T10" fmla="*/ 772535 w 5493"/>
                <a:gd name="T11" fmla="*/ 910513 h 5431"/>
                <a:gd name="T12" fmla="*/ 712882 w 5493"/>
                <a:gd name="T13" fmla="*/ 894119 h 5431"/>
                <a:gd name="T14" fmla="*/ 742381 w 5493"/>
                <a:gd name="T15" fmla="*/ 933464 h 5431"/>
                <a:gd name="T16" fmla="*/ 737137 w 5493"/>
                <a:gd name="T17" fmla="*/ 911169 h 5431"/>
                <a:gd name="T18" fmla="*/ 783679 w 5493"/>
                <a:gd name="T19" fmla="*/ 1011499 h 5431"/>
                <a:gd name="T20" fmla="*/ 817111 w 5493"/>
                <a:gd name="T21" fmla="*/ 944612 h 5431"/>
                <a:gd name="T22" fmla="*/ 847920 w 5493"/>
                <a:gd name="T23" fmla="*/ 882316 h 5431"/>
                <a:gd name="T24" fmla="*/ 802689 w 5493"/>
                <a:gd name="T25" fmla="*/ 837396 h 5431"/>
                <a:gd name="T26" fmla="*/ 756803 w 5493"/>
                <a:gd name="T27" fmla="*/ 883299 h 5431"/>
                <a:gd name="T28" fmla="*/ 775157 w 5493"/>
                <a:gd name="T29" fmla="*/ 865266 h 5431"/>
                <a:gd name="T30" fmla="*/ 799412 w 5493"/>
                <a:gd name="T31" fmla="*/ 874119 h 5431"/>
                <a:gd name="T32" fmla="*/ 814816 w 5493"/>
                <a:gd name="T33" fmla="*/ 893463 h 5431"/>
                <a:gd name="T34" fmla="*/ 843004 w 5493"/>
                <a:gd name="T35" fmla="*/ 925267 h 5431"/>
                <a:gd name="T36" fmla="*/ 794823 w 5493"/>
                <a:gd name="T37" fmla="*/ 922316 h 5431"/>
                <a:gd name="T38" fmla="*/ 930516 w 5493"/>
                <a:gd name="T39" fmla="*/ 864938 h 5431"/>
                <a:gd name="T40" fmla="*/ 870864 w 5493"/>
                <a:gd name="T41" fmla="*/ 900677 h 5431"/>
                <a:gd name="T42" fmla="*/ 837104 w 5493"/>
                <a:gd name="T43" fmla="*/ 771493 h 5431"/>
                <a:gd name="T44" fmla="*/ 928878 w 5493"/>
                <a:gd name="T45" fmla="*/ 842642 h 5431"/>
                <a:gd name="T46" fmla="*/ 847920 w 5493"/>
                <a:gd name="T47" fmla="*/ 821986 h 5431"/>
                <a:gd name="T48" fmla="*/ 907901 w 5493"/>
                <a:gd name="T49" fmla="*/ 729197 h 5431"/>
                <a:gd name="T50" fmla="*/ 910523 w 5493"/>
                <a:gd name="T51" fmla="*/ 758706 h 5431"/>
                <a:gd name="T52" fmla="*/ 979681 w 5493"/>
                <a:gd name="T53" fmla="*/ 808543 h 5431"/>
                <a:gd name="T54" fmla="*/ 903312 w 5493"/>
                <a:gd name="T55" fmla="*/ 813461 h 5431"/>
                <a:gd name="T56" fmla="*/ 953788 w 5493"/>
                <a:gd name="T57" fmla="*/ 816740 h 5431"/>
                <a:gd name="T58" fmla="*/ 916423 w 5493"/>
                <a:gd name="T59" fmla="*/ 780018 h 5431"/>
                <a:gd name="T60" fmla="*/ 850870 w 5493"/>
                <a:gd name="T61" fmla="*/ 757722 h 5431"/>
                <a:gd name="T62" fmla="*/ 963620 w 5493"/>
                <a:gd name="T63" fmla="*/ 679360 h 5431"/>
                <a:gd name="T64" fmla="*/ 976731 w 5493"/>
                <a:gd name="T65" fmla="*/ 786576 h 5431"/>
                <a:gd name="T66" fmla="*/ 1023601 w 5493"/>
                <a:gd name="T67" fmla="*/ 739689 h 5431"/>
                <a:gd name="T68" fmla="*/ 959360 w 5493"/>
                <a:gd name="T69" fmla="*/ 709525 h 5431"/>
                <a:gd name="T70" fmla="*/ 934777 w 5493"/>
                <a:gd name="T71" fmla="*/ 697721 h 5431"/>
                <a:gd name="T72" fmla="*/ 973126 w 5493"/>
                <a:gd name="T73" fmla="*/ 688868 h 5431"/>
                <a:gd name="T74" fmla="*/ 967554 w 5493"/>
                <a:gd name="T75" fmla="*/ 730181 h 5431"/>
                <a:gd name="T76" fmla="*/ 1003935 w 5493"/>
                <a:gd name="T77" fmla="*/ 766903 h 5431"/>
                <a:gd name="T78" fmla="*/ 911834 w 5493"/>
                <a:gd name="T79" fmla="*/ 496077 h 5431"/>
                <a:gd name="T80" fmla="*/ 974764 w 5493"/>
                <a:gd name="T81" fmla="*/ 433125 h 5431"/>
                <a:gd name="T82" fmla="*/ 184202 w 5493"/>
                <a:gd name="T83" fmla="*/ 863299 h 5431"/>
                <a:gd name="T84" fmla="*/ 448706 w 5493"/>
                <a:gd name="T85" fmla="*/ 1007236 h 5431"/>
                <a:gd name="T86" fmla="*/ 1523110 w 5493"/>
                <a:gd name="T87" fmla="*/ 1229537 h 5431"/>
                <a:gd name="T88" fmla="*/ 448706 w 5493"/>
                <a:gd name="T89" fmla="*/ 1007236 h 5431"/>
                <a:gd name="T90" fmla="*/ 1111769 w 5493"/>
                <a:gd name="T91" fmla="*/ 722312 h 5431"/>
                <a:gd name="T92" fmla="*/ 391020 w 5493"/>
                <a:gd name="T93" fmla="*/ 152135 h 5431"/>
                <a:gd name="T94" fmla="*/ 625370 w 5493"/>
                <a:gd name="T95" fmla="*/ 386566 h 5431"/>
                <a:gd name="T96" fmla="*/ 769258 w 5493"/>
                <a:gd name="T97" fmla="*/ 341975 h 5431"/>
                <a:gd name="T98" fmla="*/ 485416 w 5493"/>
                <a:gd name="T99" fmla="*/ 58034 h 5431"/>
                <a:gd name="T100" fmla="*/ 611276 w 5493"/>
                <a:gd name="T101" fmla="*/ 400665 h 5431"/>
                <a:gd name="T102" fmla="*/ 274992 w 5493"/>
                <a:gd name="T103" fmla="*/ 268531 h 5431"/>
                <a:gd name="T104" fmla="*/ 304163 w 5493"/>
                <a:gd name="T105" fmla="*/ 239350 h 5431"/>
                <a:gd name="T106" fmla="*/ 484105 w 5493"/>
                <a:gd name="T107" fmla="*/ 627228 h 5431"/>
                <a:gd name="T108" fmla="*/ 200263 w 5493"/>
                <a:gd name="T109" fmla="*/ 342959 h 5431"/>
                <a:gd name="T110" fmla="*/ 418224 w 5493"/>
                <a:gd name="T111" fmla="*/ 593784 h 5431"/>
                <a:gd name="T112" fmla="*/ 81941 w 5493"/>
                <a:gd name="T113" fmla="*/ 461650 h 5431"/>
                <a:gd name="T114" fmla="*/ 110784 w 5493"/>
                <a:gd name="T115" fmla="*/ 432469 h 5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493" h="5431">
                  <a:moveTo>
                    <a:pt x="0" y="1657"/>
                  </a:moveTo>
                  <a:cubicBezTo>
                    <a:pt x="178" y="1480"/>
                    <a:pt x="178" y="1480"/>
                    <a:pt x="178" y="1480"/>
                  </a:cubicBezTo>
                  <a:cubicBezTo>
                    <a:pt x="1043" y="2346"/>
                    <a:pt x="1043" y="2346"/>
                    <a:pt x="1043" y="2346"/>
                  </a:cubicBezTo>
                  <a:cubicBezTo>
                    <a:pt x="866" y="2523"/>
                    <a:pt x="866" y="2523"/>
                    <a:pt x="866" y="2523"/>
                  </a:cubicBezTo>
                  <a:cubicBezTo>
                    <a:pt x="0" y="1657"/>
                    <a:pt x="0" y="1657"/>
                    <a:pt x="0" y="1657"/>
                  </a:cubicBezTo>
                  <a:close/>
                  <a:moveTo>
                    <a:pt x="2379" y="3098"/>
                  </a:moveTo>
                  <a:cubicBezTo>
                    <a:pt x="2316" y="3160"/>
                    <a:pt x="2316" y="3160"/>
                    <a:pt x="2316" y="3160"/>
                  </a:cubicBezTo>
                  <a:cubicBezTo>
                    <a:pt x="2108" y="2952"/>
                    <a:pt x="2108" y="2952"/>
                    <a:pt x="2108" y="2952"/>
                  </a:cubicBezTo>
                  <a:cubicBezTo>
                    <a:pt x="2084" y="2975"/>
                    <a:pt x="2084" y="2975"/>
                    <a:pt x="2084" y="2975"/>
                  </a:cubicBezTo>
                  <a:cubicBezTo>
                    <a:pt x="2043" y="2934"/>
                    <a:pt x="2043" y="2934"/>
                    <a:pt x="2043" y="2934"/>
                  </a:cubicBezTo>
                  <a:cubicBezTo>
                    <a:pt x="2052" y="2925"/>
                    <a:pt x="2056" y="2913"/>
                    <a:pt x="2054" y="2899"/>
                  </a:cubicBezTo>
                  <a:cubicBezTo>
                    <a:pt x="2052" y="2885"/>
                    <a:pt x="2048" y="2874"/>
                    <a:pt x="2041" y="2866"/>
                  </a:cubicBezTo>
                  <a:cubicBezTo>
                    <a:pt x="2095" y="2813"/>
                    <a:pt x="2095" y="2813"/>
                    <a:pt x="2095" y="2813"/>
                  </a:cubicBezTo>
                  <a:cubicBezTo>
                    <a:pt x="2379" y="3098"/>
                    <a:pt x="2379" y="3098"/>
                    <a:pt x="2379" y="3098"/>
                  </a:cubicBezTo>
                  <a:close/>
                  <a:moveTo>
                    <a:pt x="2534" y="2942"/>
                  </a:moveTo>
                  <a:cubicBezTo>
                    <a:pt x="2498" y="2906"/>
                    <a:pt x="2498" y="2906"/>
                    <a:pt x="2498" y="2906"/>
                  </a:cubicBezTo>
                  <a:cubicBezTo>
                    <a:pt x="2421" y="2982"/>
                    <a:pt x="2421" y="2982"/>
                    <a:pt x="2421" y="2982"/>
                  </a:cubicBezTo>
                  <a:cubicBezTo>
                    <a:pt x="2357" y="2777"/>
                    <a:pt x="2357" y="2777"/>
                    <a:pt x="2357" y="2777"/>
                  </a:cubicBezTo>
                  <a:cubicBezTo>
                    <a:pt x="2354" y="2765"/>
                    <a:pt x="2346" y="2754"/>
                    <a:pt x="2334" y="2741"/>
                  </a:cubicBezTo>
                  <a:cubicBezTo>
                    <a:pt x="2303" y="2711"/>
                    <a:pt x="2276" y="2693"/>
                    <a:pt x="2253" y="2690"/>
                  </a:cubicBezTo>
                  <a:cubicBezTo>
                    <a:pt x="2230" y="2685"/>
                    <a:pt x="2204" y="2698"/>
                    <a:pt x="2175" y="2727"/>
                  </a:cubicBezTo>
                  <a:cubicBezTo>
                    <a:pt x="2128" y="2774"/>
                    <a:pt x="2123" y="2816"/>
                    <a:pt x="2159" y="2853"/>
                  </a:cubicBezTo>
                  <a:cubicBezTo>
                    <a:pt x="2209" y="2903"/>
                    <a:pt x="2209" y="2903"/>
                    <a:pt x="2209" y="2903"/>
                  </a:cubicBezTo>
                  <a:cubicBezTo>
                    <a:pt x="2265" y="2847"/>
                    <a:pt x="2265" y="2847"/>
                    <a:pt x="2265" y="2847"/>
                  </a:cubicBezTo>
                  <a:cubicBezTo>
                    <a:pt x="2217" y="2798"/>
                    <a:pt x="2217" y="2798"/>
                    <a:pt x="2217" y="2798"/>
                  </a:cubicBezTo>
                  <a:cubicBezTo>
                    <a:pt x="2208" y="2790"/>
                    <a:pt x="2209" y="2781"/>
                    <a:pt x="2218" y="2773"/>
                  </a:cubicBezTo>
                  <a:cubicBezTo>
                    <a:pt x="2226" y="2764"/>
                    <a:pt x="2237" y="2767"/>
                    <a:pt x="2249" y="2779"/>
                  </a:cubicBezTo>
                  <a:cubicBezTo>
                    <a:pt x="2274" y="2804"/>
                    <a:pt x="2289" y="2827"/>
                    <a:pt x="2295" y="2848"/>
                  </a:cubicBezTo>
                  <a:cubicBezTo>
                    <a:pt x="2354" y="3047"/>
                    <a:pt x="2354" y="3047"/>
                    <a:pt x="2354" y="3047"/>
                  </a:cubicBezTo>
                  <a:cubicBezTo>
                    <a:pt x="2391" y="3085"/>
                    <a:pt x="2391" y="3085"/>
                    <a:pt x="2391" y="3085"/>
                  </a:cubicBezTo>
                  <a:cubicBezTo>
                    <a:pt x="2534" y="2942"/>
                    <a:pt x="2534" y="2942"/>
                    <a:pt x="2534" y="2942"/>
                  </a:cubicBezTo>
                  <a:close/>
                  <a:moveTo>
                    <a:pt x="2425" y="2813"/>
                  </a:moveTo>
                  <a:cubicBezTo>
                    <a:pt x="2493" y="2881"/>
                    <a:pt x="2493" y="2881"/>
                    <a:pt x="2493" y="2881"/>
                  </a:cubicBezTo>
                  <a:cubicBezTo>
                    <a:pt x="2529" y="2917"/>
                    <a:pt x="2571" y="2911"/>
                    <a:pt x="2618" y="2863"/>
                  </a:cubicBezTo>
                  <a:cubicBezTo>
                    <a:pt x="2666" y="2816"/>
                    <a:pt x="2669" y="2773"/>
                    <a:pt x="2630" y="2734"/>
                  </a:cubicBezTo>
                  <a:cubicBezTo>
                    <a:pt x="2587" y="2691"/>
                    <a:pt x="2587" y="2691"/>
                    <a:pt x="2587" y="2691"/>
                  </a:cubicBezTo>
                  <a:cubicBezTo>
                    <a:pt x="2559" y="2663"/>
                    <a:pt x="2530" y="2656"/>
                    <a:pt x="2501" y="2672"/>
                  </a:cubicBezTo>
                  <a:cubicBezTo>
                    <a:pt x="2515" y="2642"/>
                    <a:pt x="2511" y="2616"/>
                    <a:pt x="2488" y="2593"/>
                  </a:cubicBezTo>
                  <a:cubicBezTo>
                    <a:pt x="2449" y="2554"/>
                    <a:pt x="2449" y="2554"/>
                    <a:pt x="2449" y="2554"/>
                  </a:cubicBezTo>
                  <a:cubicBezTo>
                    <a:pt x="2431" y="2537"/>
                    <a:pt x="2412" y="2531"/>
                    <a:pt x="2390" y="2537"/>
                  </a:cubicBezTo>
                  <a:cubicBezTo>
                    <a:pt x="2368" y="2543"/>
                    <a:pt x="2348" y="2555"/>
                    <a:pt x="2329" y="2574"/>
                  </a:cubicBezTo>
                  <a:cubicBezTo>
                    <a:pt x="2282" y="2620"/>
                    <a:pt x="2276" y="2660"/>
                    <a:pt x="2309" y="2694"/>
                  </a:cubicBezTo>
                  <a:cubicBezTo>
                    <a:pt x="2362" y="2746"/>
                    <a:pt x="2362" y="2746"/>
                    <a:pt x="2362" y="2746"/>
                  </a:cubicBezTo>
                  <a:cubicBezTo>
                    <a:pt x="2417" y="2691"/>
                    <a:pt x="2417" y="2691"/>
                    <a:pt x="2417" y="2691"/>
                  </a:cubicBezTo>
                  <a:cubicBezTo>
                    <a:pt x="2365" y="2639"/>
                    <a:pt x="2365" y="2639"/>
                    <a:pt x="2365" y="2639"/>
                  </a:cubicBezTo>
                  <a:cubicBezTo>
                    <a:pt x="2359" y="2633"/>
                    <a:pt x="2361" y="2626"/>
                    <a:pt x="2368" y="2619"/>
                  </a:cubicBezTo>
                  <a:cubicBezTo>
                    <a:pt x="2376" y="2611"/>
                    <a:pt x="2383" y="2610"/>
                    <a:pt x="2388" y="2616"/>
                  </a:cubicBezTo>
                  <a:cubicBezTo>
                    <a:pt x="2439" y="2666"/>
                    <a:pt x="2439" y="2666"/>
                    <a:pt x="2439" y="2666"/>
                  </a:cubicBezTo>
                  <a:cubicBezTo>
                    <a:pt x="2450" y="2677"/>
                    <a:pt x="2447" y="2692"/>
                    <a:pt x="2428" y="2710"/>
                  </a:cubicBezTo>
                  <a:cubicBezTo>
                    <a:pt x="2461" y="2742"/>
                    <a:pt x="2461" y="2742"/>
                    <a:pt x="2461" y="2742"/>
                  </a:cubicBezTo>
                  <a:cubicBezTo>
                    <a:pt x="2471" y="2732"/>
                    <a:pt x="2479" y="2726"/>
                    <a:pt x="2486" y="2725"/>
                  </a:cubicBezTo>
                  <a:cubicBezTo>
                    <a:pt x="2492" y="2724"/>
                    <a:pt x="2499" y="2727"/>
                    <a:pt x="2507" y="2734"/>
                  </a:cubicBezTo>
                  <a:cubicBezTo>
                    <a:pt x="2573" y="2800"/>
                    <a:pt x="2573" y="2800"/>
                    <a:pt x="2573" y="2800"/>
                  </a:cubicBezTo>
                  <a:cubicBezTo>
                    <a:pt x="2580" y="2807"/>
                    <a:pt x="2579" y="2814"/>
                    <a:pt x="2572" y="2822"/>
                  </a:cubicBezTo>
                  <a:cubicBezTo>
                    <a:pt x="2564" y="2830"/>
                    <a:pt x="2557" y="2830"/>
                    <a:pt x="2550" y="2823"/>
                  </a:cubicBezTo>
                  <a:cubicBezTo>
                    <a:pt x="2482" y="2755"/>
                    <a:pt x="2482" y="2755"/>
                    <a:pt x="2482" y="2755"/>
                  </a:cubicBezTo>
                  <a:cubicBezTo>
                    <a:pt x="2425" y="2813"/>
                    <a:pt x="2425" y="2813"/>
                    <a:pt x="2425" y="2813"/>
                  </a:cubicBezTo>
                  <a:close/>
                  <a:moveTo>
                    <a:pt x="2834" y="2570"/>
                  </a:moveTo>
                  <a:cubicBezTo>
                    <a:pt x="2803" y="2601"/>
                    <a:pt x="2803" y="2601"/>
                    <a:pt x="2803" y="2601"/>
                  </a:cubicBezTo>
                  <a:cubicBezTo>
                    <a:pt x="2839" y="2638"/>
                    <a:pt x="2839" y="2638"/>
                    <a:pt x="2839" y="2638"/>
                  </a:cubicBezTo>
                  <a:cubicBezTo>
                    <a:pt x="2778" y="2699"/>
                    <a:pt x="2778" y="2699"/>
                    <a:pt x="2778" y="2699"/>
                  </a:cubicBezTo>
                  <a:cubicBezTo>
                    <a:pt x="2742" y="2662"/>
                    <a:pt x="2742" y="2662"/>
                    <a:pt x="2742" y="2662"/>
                  </a:cubicBezTo>
                  <a:cubicBezTo>
                    <a:pt x="2657" y="2747"/>
                    <a:pt x="2657" y="2747"/>
                    <a:pt x="2657" y="2747"/>
                  </a:cubicBezTo>
                  <a:cubicBezTo>
                    <a:pt x="2617" y="2706"/>
                    <a:pt x="2617" y="2706"/>
                    <a:pt x="2617" y="2706"/>
                  </a:cubicBezTo>
                  <a:cubicBezTo>
                    <a:pt x="2470" y="2437"/>
                    <a:pt x="2470" y="2437"/>
                    <a:pt x="2470" y="2437"/>
                  </a:cubicBezTo>
                  <a:cubicBezTo>
                    <a:pt x="2554" y="2353"/>
                    <a:pt x="2554" y="2353"/>
                    <a:pt x="2554" y="2353"/>
                  </a:cubicBezTo>
                  <a:cubicBezTo>
                    <a:pt x="2760" y="2558"/>
                    <a:pt x="2760" y="2558"/>
                    <a:pt x="2760" y="2558"/>
                  </a:cubicBezTo>
                  <a:cubicBezTo>
                    <a:pt x="2791" y="2528"/>
                    <a:pt x="2791" y="2528"/>
                    <a:pt x="2791" y="2528"/>
                  </a:cubicBezTo>
                  <a:cubicBezTo>
                    <a:pt x="2834" y="2570"/>
                    <a:pt x="2834" y="2570"/>
                    <a:pt x="2834" y="2570"/>
                  </a:cubicBezTo>
                  <a:close/>
                  <a:moveTo>
                    <a:pt x="2699" y="2619"/>
                  </a:moveTo>
                  <a:cubicBezTo>
                    <a:pt x="2670" y="2648"/>
                    <a:pt x="2670" y="2648"/>
                    <a:pt x="2670" y="2648"/>
                  </a:cubicBezTo>
                  <a:cubicBezTo>
                    <a:pt x="2587" y="2507"/>
                    <a:pt x="2587" y="2507"/>
                    <a:pt x="2587" y="2507"/>
                  </a:cubicBezTo>
                  <a:cubicBezTo>
                    <a:pt x="2699" y="2619"/>
                    <a:pt x="2699" y="2619"/>
                    <a:pt x="2699" y="2619"/>
                  </a:cubicBezTo>
                  <a:close/>
                  <a:moveTo>
                    <a:pt x="2736" y="2171"/>
                  </a:moveTo>
                  <a:cubicBezTo>
                    <a:pt x="2770" y="2224"/>
                    <a:pt x="2770" y="2224"/>
                    <a:pt x="2770" y="2224"/>
                  </a:cubicBezTo>
                  <a:cubicBezTo>
                    <a:pt x="2699" y="2295"/>
                    <a:pt x="2699" y="2295"/>
                    <a:pt x="2699" y="2295"/>
                  </a:cubicBezTo>
                  <a:cubicBezTo>
                    <a:pt x="2754" y="2356"/>
                    <a:pt x="2754" y="2356"/>
                    <a:pt x="2754" y="2356"/>
                  </a:cubicBezTo>
                  <a:cubicBezTo>
                    <a:pt x="2754" y="2344"/>
                    <a:pt x="2762" y="2330"/>
                    <a:pt x="2778" y="2314"/>
                  </a:cubicBezTo>
                  <a:cubicBezTo>
                    <a:pt x="2810" y="2281"/>
                    <a:pt x="2841" y="2279"/>
                    <a:pt x="2869" y="2307"/>
                  </a:cubicBezTo>
                  <a:cubicBezTo>
                    <a:pt x="2970" y="2408"/>
                    <a:pt x="2970" y="2408"/>
                    <a:pt x="2970" y="2408"/>
                  </a:cubicBezTo>
                  <a:cubicBezTo>
                    <a:pt x="2987" y="2425"/>
                    <a:pt x="2993" y="2444"/>
                    <a:pt x="2989" y="2466"/>
                  </a:cubicBezTo>
                  <a:cubicBezTo>
                    <a:pt x="2985" y="2488"/>
                    <a:pt x="2972" y="2510"/>
                    <a:pt x="2950" y="2531"/>
                  </a:cubicBezTo>
                  <a:cubicBezTo>
                    <a:pt x="2903" y="2579"/>
                    <a:pt x="2862" y="2585"/>
                    <a:pt x="2827" y="2551"/>
                  </a:cubicBezTo>
                  <a:cubicBezTo>
                    <a:pt x="2756" y="2481"/>
                    <a:pt x="2756" y="2481"/>
                    <a:pt x="2756" y="2481"/>
                  </a:cubicBezTo>
                  <a:cubicBezTo>
                    <a:pt x="2818" y="2419"/>
                    <a:pt x="2818" y="2419"/>
                    <a:pt x="2818" y="2419"/>
                  </a:cubicBezTo>
                  <a:cubicBezTo>
                    <a:pt x="2891" y="2492"/>
                    <a:pt x="2891" y="2492"/>
                    <a:pt x="2891" y="2492"/>
                  </a:cubicBezTo>
                  <a:cubicBezTo>
                    <a:pt x="2897" y="2499"/>
                    <a:pt x="2903" y="2498"/>
                    <a:pt x="2910" y="2491"/>
                  </a:cubicBezTo>
                  <a:cubicBezTo>
                    <a:pt x="2918" y="2485"/>
                    <a:pt x="2918" y="2478"/>
                    <a:pt x="2912" y="2472"/>
                  </a:cubicBezTo>
                  <a:cubicBezTo>
                    <a:pt x="2817" y="2377"/>
                    <a:pt x="2817" y="2377"/>
                    <a:pt x="2817" y="2377"/>
                  </a:cubicBezTo>
                  <a:cubicBezTo>
                    <a:pt x="2810" y="2371"/>
                    <a:pt x="2803" y="2371"/>
                    <a:pt x="2796" y="2379"/>
                  </a:cubicBezTo>
                  <a:cubicBezTo>
                    <a:pt x="2788" y="2386"/>
                    <a:pt x="2791" y="2395"/>
                    <a:pt x="2802" y="2407"/>
                  </a:cubicBezTo>
                  <a:cubicBezTo>
                    <a:pt x="2742" y="2464"/>
                    <a:pt x="2742" y="2464"/>
                    <a:pt x="2742" y="2464"/>
                  </a:cubicBezTo>
                  <a:cubicBezTo>
                    <a:pt x="2596" y="2311"/>
                    <a:pt x="2596" y="2311"/>
                    <a:pt x="2596" y="2311"/>
                  </a:cubicBezTo>
                  <a:cubicBezTo>
                    <a:pt x="2736" y="2171"/>
                    <a:pt x="2736" y="2171"/>
                    <a:pt x="2736" y="2171"/>
                  </a:cubicBezTo>
                  <a:close/>
                  <a:moveTo>
                    <a:pt x="2969" y="2101"/>
                  </a:moveTo>
                  <a:cubicBezTo>
                    <a:pt x="2940" y="2072"/>
                    <a:pt x="2940" y="2072"/>
                    <a:pt x="2940" y="2072"/>
                  </a:cubicBezTo>
                  <a:cubicBezTo>
                    <a:pt x="2903" y="2036"/>
                    <a:pt x="2861" y="2041"/>
                    <a:pt x="2814" y="2089"/>
                  </a:cubicBezTo>
                  <a:cubicBezTo>
                    <a:pt x="2766" y="2136"/>
                    <a:pt x="2760" y="2179"/>
                    <a:pt x="2797" y="2216"/>
                  </a:cubicBezTo>
                  <a:cubicBezTo>
                    <a:pt x="2980" y="2399"/>
                    <a:pt x="2980" y="2399"/>
                    <a:pt x="2980" y="2399"/>
                  </a:cubicBezTo>
                  <a:cubicBezTo>
                    <a:pt x="3014" y="2433"/>
                    <a:pt x="3055" y="2426"/>
                    <a:pt x="3103" y="2379"/>
                  </a:cubicBezTo>
                  <a:cubicBezTo>
                    <a:pt x="3124" y="2357"/>
                    <a:pt x="3137" y="2336"/>
                    <a:pt x="3141" y="2314"/>
                  </a:cubicBezTo>
                  <a:cubicBezTo>
                    <a:pt x="3146" y="2292"/>
                    <a:pt x="3139" y="2272"/>
                    <a:pt x="3123" y="2256"/>
                  </a:cubicBezTo>
                  <a:cubicBezTo>
                    <a:pt x="3021" y="2154"/>
                    <a:pt x="3021" y="2154"/>
                    <a:pt x="3021" y="2154"/>
                  </a:cubicBezTo>
                  <a:cubicBezTo>
                    <a:pt x="3008" y="2141"/>
                    <a:pt x="2993" y="2136"/>
                    <a:pt x="2976" y="2138"/>
                  </a:cubicBezTo>
                  <a:cubicBezTo>
                    <a:pt x="2958" y="2141"/>
                    <a:pt x="2942" y="2149"/>
                    <a:pt x="2927" y="2164"/>
                  </a:cubicBezTo>
                  <a:cubicBezTo>
                    <a:pt x="2912" y="2179"/>
                    <a:pt x="2905" y="2192"/>
                    <a:pt x="2907" y="2203"/>
                  </a:cubicBezTo>
                  <a:cubicBezTo>
                    <a:pt x="2851" y="2148"/>
                    <a:pt x="2851" y="2148"/>
                    <a:pt x="2851" y="2148"/>
                  </a:cubicBezTo>
                  <a:cubicBezTo>
                    <a:pt x="2845" y="2142"/>
                    <a:pt x="2845" y="2135"/>
                    <a:pt x="2852" y="2128"/>
                  </a:cubicBezTo>
                  <a:cubicBezTo>
                    <a:pt x="2860" y="2120"/>
                    <a:pt x="2871" y="2124"/>
                    <a:pt x="2886" y="2138"/>
                  </a:cubicBezTo>
                  <a:cubicBezTo>
                    <a:pt x="2907" y="2162"/>
                    <a:pt x="2907" y="2162"/>
                    <a:pt x="2907" y="2162"/>
                  </a:cubicBezTo>
                  <a:cubicBezTo>
                    <a:pt x="2969" y="2101"/>
                    <a:pt x="2969" y="2101"/>
                    <a:pt x="2969" y="2101"/>
                  </a:cubicBezTo>
                  <a:close/>
                  <a:moveTo>
                    <a:pt x="3064" y="2319"/>
                  </a:moveTo>
                  <a:cubicBezTo>
                    <a:pt x="2971" y="2226"/>
                    <a:pt x="2971" y="2226"/>
                    <a:pt x="2971" y="2226"/>
                  </a:cubicBezTo>
                  <a:cubicBezTo>
                    <a:pt x="2965" y="2220"/>
                    <a:pt x="2959" y="2220"/>
                    <a:pt x="2952" y="2227"/>
                  </a:cubicBezTo>
                  <a:cubicBezTo>
                    <a:pt x="2945" y="2234"/>
                    <a:pt x="2944" y="2241"/>
                    <a:pt x="2951" y="2247"/>
                  </a:cubicBezTo>
                  <a:cubicBezTo>
                    <a:pt x="3043" y="2340"/>
                    <a:pt x="3043" y="2340"/>
                    <a:pt x="3043" y="2340"/>
                  </a:cubicBezTo>
                  <a:cubicBezTo>
                    <a:pt x="3050" y="2346"/>
                    <a:pt x="3056" y="2346"/>
                    <a:pt x="3063" y="2339"/>
                  </a:cubicBezTo>
                  <a:cubicBezTo>
                    <a:pt x="3070" y="2332"/>
                    <a:pt x="3070" y="2325"/>
                    <a:pt x="3064" y="2319"/>
                  </a:cubicBezTo>
                  <a:close/>
                  <a:moveTo>
                    <a:pt x="2974" y="1321"/>
                  </a:moveTo>
                  <a:cubicBezTo>
                    <a:pt x="2782" y="1513"/>
                    <a:pt x="2782" y="1513"/>
                    <a:pt x="2782" y="1513"/>
                  </a:cubicBezTo>
                  <a:cubicBezTo>
                    <a:pt x="2613" y="583"/>
                    <a:pt x="2613" y="583"/>
                    <a:pt x="2613" y="583"/>
                  </a:cubicBezTo>
                  <a:cubicBezTo>
                    <a:pt x="2678" y="517"/>
                    <a:pt x="2678" y="517"/>
                    <a:pt x="2678" y="517"/>
                  </a:cubicBezTo>
                  <a:cubicBezTo>
                    <a:pt x="2974" y="1321"/>
                    <a:pt x="2974" y="1321"/>
                    <a:pt x="2974" y="1321"/>
                  </a:cubicBezTo>
                  <a:close/>
                  <a:moveTo>
                    <a:pt x="1301" y="2994"/>
                  </a:moveTo>
                  <a:cubicBezTo>
                    <a:pt x="1492" y="2803"/>
                    <a:pt x="1492" y="2803"/>
                    <a:pt x="1492" y="2803"/>
                  </a:cubicBezTo>
                  <a:cubicBezTo>
                    <a:pt x="562" y="2633"/>
                    <a:pt x="562" y="2633"/>
                    <a:pt x="562" y="2633"/>
                  </a:cubicBezTo>
                  <a:cubicBezTo>
                    <a:pt x="496" y="2699"/>
                    <a:pt x="496" y="2699"/>
                    <a:pt x="496" y="2699"/>
                  </a:cubicBezTo>
                  <a:cubicBezTo>
                    <a:pt x="1301" y="2994"/>
                    <a:pt x="1301" y="2994"/>
                    <a:pt x="1301" y="2994"/>
                  </a:cubicBezTo>
                  <a:close/>
                  <a:moveTo>
                    <a:pt x="1369" y="3072"/>
                  </a:moveTo>
                  <a:cubicBezTo>
                    <a:pt x="2041" y="3744"/>
                    <a:pt x="2041" y="3744"/>
                    <a:pt x="2041" y="3744"/>
                  </a:cubicBezTo>
                  <a:cubicBezTo>
                    <a:pt x="3352" y="3491"/>
                    <a:pt x="3526" y="4315"/>
                    <a:pt x="3747" y="4753"/>
                  </a:cubicBezTo>
                  <a:cubicBezTo>
                    <a:pt x="4090" y="5431"/>
                    <a:pt x="5493" y="4142"/>
                    <a:pt x="4647" y="3750"/>
                  </a:cubicBezTo>
                  <a:cubicBezTo>
                    <a:pt x="4198" y="3542"/>
                    <a:pt x="3468" y="3321"/>
                    <a:pt x="3708" y="2077"/>
                  </a:cubicBezTo>
                  <a:cubicBezTo>
                    <a:pt x="3036" y="1405"/>
                    <a:pt x="3036" y="1405"/>
                    <a:pt x="3036" y="1405"/>
                  </a:cubicBezTo>
                  <a:cubicBezTo>
                    <a:pt x="1369" y="3072"/>
                    <a:pt x="1369" y="3072"/>
                    <a:pt x="1369" y="3072"/>
                  </a:cubicBezTo>
                  <a:close/>
                  <a:moveTo>
                    <a:pt x="1765" y="3007"/>
                  </a:moveTo>
                  <a:cubicBezTo>
                    <a:pt x="2177" y="3419"/>
                    <a:pt x="2177" y="3419"/>
                    <a:pt x="2177" y="3419"/>
                  </a:cubicBezTo>
                  <a:cubicBezTo>
                    <a:pt x="3392" y="2203"/>
                    <a:pt x="3392" y="2203"/>
                    <a:pt x="3392" y="2203"/>
                  </a:cubicBezTo>
                  <a:cubicBezTo>
                    <a:pt x="2980" y="1792"/>
                    <a:pt x="2980" y="1792"/>
                    <a:pt x="2980" y="1792"/>
                  </a:cubicBezTo>
                  <a:cubicBezTo>
                    <a:pt x="1765" y="3007"/>
                    <a:pt x="1765" y="3007"/>
                    <a:pt x="1765" y="3007"/>
                  </a:cubicBezTo>
                  <a:close/>
                  <a:moveTo>
                    <a:pt x="1193" y="464"/>
                  </a:moveTo>
                  <a:cubicBezTo>
                    <a:pt x="1356" y="301"/>
                    <a:pt x="1356" y="301"/>
                    <a:pt x="1356" y="301"/>
                  </a:cubicBezTo>
                  <a:cubicBezTo>
                    <a:pt x="2071" y="1016"/>
                    <a:pt x="2071" y="1016"/>
                    <a:pt x="2071" y="1016"/>
                  </a:cubicBezTo>
                  <a:cubicBezTo>
                    <a:pt x="1908" y="1179"/>
                    <a:pt x="1908" y="1179"/>
                    <a:pt x="1908" y="1179"/>
                  </a:cubicBezTo>
                  <a:cubicBezTo>
                    <a:pt x="1193" y="464"/>
                    <a:pt x="1193" y="464"/>
                    <a:pt x="1193" y="464"/>
                  </a:cubicBezTo>
                  <a:close/>
                  <a:moveTo>
                    <a:pt x="1481" y="177"/>
                  </a:moveTo>
                  <a:cubicBezTo>
                    <a:pt x="2347" y="1043"/>
                    <a:pt x="2347" y="1043"/>
                    <a:pt x="2347" y="1043"/>
                  </a:cubicBezTo>
                  <a:cubicBezTo>
                    <a:pt x="2524" y="866"/>
                    <a:pt x="2524" y="866"/>
                    <a:pt x="2524" y="866"/>
                  </a:cubicBezTo>
                  <a:cubicBezTo>
                    <a:pt x="1658" y="0"/>
                    <a:pt x="1658" y="0"/>
                    <a:pt x="1658" y="0"/>
                  </a:cubicBezTo>
                  <a:cubicBezTo>
                    <a:pt x="1481" y="177"/>
                    <a:pt x="1481" y="177"/>
                    <a:pt x="1481" y="177"/>
                  </a:cubicBezTo>
                  <a:close/>
                  <a:moveTo>
                    <a:pt x="987" y="670"/>
                  </a:moveTo>
                  <a:cubicBezTo>
                    <a:pt x="1702" y="1385"/>
                    <a:pt x="1702" y="1385"/>
                    <a:pt x="1702" y="1385"/>
                  </a:cubicBezTo>
                  <a:cubicBezTo>
                    <a:pt x="1865" y="1222"/>
                    <a:pt x="1865" y="1222"/>
                    <a:pt x="1865" y="1222"/>
                  </a:cubicBezTo>
                  <a:cubicBezTo>
                    <a:pt x="1150" y="507"/>
                    <a:pt x="1150" y="507"/>
                    <a:pt x="1150" y="507"/>
                  </a:cubicBezTo>
                  <a:cubicBezTo>
                    <a:pt x="987" y="670"/>
                    <a:pt x="987" y="670"/>
                    <a:pt x="987" y="670"/>
                  </a:cubicBezTo>
                  <a:close/>
                  <a:moveTo>
                    <a:pt x="839" y="819"/>
                  </a:moveTo>
                  <a:cubicBezTo>
                    <a:pt x="1554" y="1533"/>
                    <a:pt x="1554" y="1533"/>
                    <a:pt x="1554" y="1533"/>
                  </a:cubicBezTo>
                  <a:cubicBezTo>
                    <a:pt x="1642" y="1445"/>
                    <a:pt x="1642" y="1445"/>
                    <a:pt x="1642" y="1445"/>
                  </a:cubicBezTo>
                  <a:cubicBezTo>
                    <a:pt x="928" y="730"/>
                    <a:pt x="928" y="730"/>
                    <a:pt x="928" y="730"/>
                  </a:cubicBezTo>
                  <a:cubicBezTo>
                    <a:pt x="839" y="819"/>
                    <a:pt x="839" y="819"/>
                    <a:pt x="839" y="819"/>
                  </a:cubicBezTo>
                  <a:close/>
                  <a:moveTo>
                    <a:pt x="611" y="1046"/>
                  </a:moveTo>
                  <a:cubicBezTo>
                    <a:pt x="1477" y="1913"/>
                    <a:pt x="1477" y="1913"/>
                    <a:pt x="1477" y="1913"/>
                  </a:cubicBezTo>
                  <a:cubicBezTo>
                    <a:pt x="1655" y="1735"/>
                    <a:pt x="1655" y="1735"/>
                    <a:pt x="1655" y="1735"/>
                  </a:cubicBezTo>
                  <a:cubicBezTo>
                    <a:pt x="789" y="869"/>
                    <a:pt x="789" y="869"/>
                    <a:pt x="789" y="869"/>
                  </a:cubicBezTo>
                  <a:cubicBezTo>
                    <a:pt x="611" y="1046"/>
                    <a:pt x="611" y="1046"/>
                    <a:pt x="611" y="1046"/>
                  </a:cubicBezTo>
                  <a:close/>
                  <a:moveTo>
                    <a:pt x="398" y="1259"/>
                  </a:moveTo>
                  <a:cubicBezTo>
                    <a:pt x="1113" y="1974"/>
                    <a:pt x="1113" y="1974"/>
                    <a:pt x="1113" y="1974"/>
                  </a:cubicBezTo>
                  <a:cubicBezTo>
                    <a:pt x="1276" y="1811"/>
                    <a:pt x="1276" y="1811"/>
                    <a:pt x="1276" y="1811"/>
                  </a:cubicBezTo>
                  <a:cubicBezTo>
                    <a:pt x="561" y="1097"/>
                    <a:pt x="561" y="1097"/>
                    <a:pt x="561" y="1097"/>
                  </a:cubicBezTo>
                  <a:cubicBezTo>
                    <a:pt x="398" y="1259"/>
                    <a:pt x="398" y="1259"/>
                    <a:pt x="398" y="1259"/>
                  </a:cubicBezTo>
                  <a:close/>
                  <a:moveTo>
                    <a:pt x="250" y="1408"/>
                  </a:moveTo>
                  <a:cubicBezTo>
                    <a:pt x="964" y="2123"/>
                    <a:pt x="964" y="2123"/>
                    <a:pt x="964" y="2123"/>
                  </a:cubicBezTo>
                  <a:cubicBezTo>
                    <a:pt x="1053" y="2034"/>
                    <a:pt x="1053" y="2034"/>
                    <a:pt x="1053" y="2034"/>
                  </a:cubicBezTo>
                  <a:cubicBezTo>
                    <a:pt x="338" y="1319"/>
                    <a:pt x="338" y="1319"/>
                    <a:pt x="338" y="1319"/>
                  </a:cubicBezTo>
                  <a:lnTo>
                    <a:pt x="250" y="1408"/>
                  </a:lnTo>
                  <a:close/>
                </a:path>
              </a:pathLst>
            </a:custGeom>
            <a:solidFill>
              <a:srgbClr val="1D4865"/>
            </a:solidFill>
          </p:spPr>
          <p:style>
            <a:lnRef idx="0">
              <a:srgbClr val="FFFFFF"/>
            </a:lnRef>
            <a:fillRef idx="1">
              <a:schemeClr val="accent1"/>
            </a:fillRef>
            <a:effectRef idx="0">
              <a:srgbClr val="FFFFFF"/>
            </a:effectRef>
            <a:fontRef idx="minor">
              <a:schemeClr val="lt1"/>
            </a:fontRef>
          </p:style>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文本框 7"/>
            <p:cNvSpPr txBox="1"/>
            <p:nvPr>
              <p:custDataLst>
                <p:tags r:id="rId4"/>
              </p:custDataLst>
            </p:nvPr>
          </p:nvSpPr>
          <p:spPr>
            <a:xfrm>
              <a:off x="6806" y="5446"/>
              <a:ext cx="681" cy="970"/>
            </a:xfrm>
            <a:prstGeom prst="ellipse">
              <a:avLst/>
            </a:prstGeom>
            <a:solidFill>
              <a:srgbClr val="1D4865"/>
            </a:solidFill>
          </p:spPr>
          <p:style>
            <a:lnRef idx="0">
              <a:srgbClr val="FFFFFF"/>
            </a:lnRef>
            <a:fillRef idx="1">
              <a:schemeClr val="accent1"/>
            </a:fillRef>
            <a:effectRef idx="0">
              <a:srgbClr val="FFFFFF"/>
            </a:effectRef>
            <a:fontRef idx="minor">
              <a:schemeClr val="lt1"/>
            </a:fontRef>
          </p:style>
          <p:txBody>
            <a:bodyPr wrap="square" rtlCol="0">
              <a:noAutofit/>
            </a:bodyPr>
            <a:lstStyle/>
            <a:p>
              <a:pPr algn="ctr"/>
              <a:r>
                <a:rPr lang="en-US" altLang="zh-CN" sz="3600">
                  <a:latin typeface="Impact" panose="020B0806030902050204" pitchFamily="34" charset="0"/>
                </a:rPr>
                <a:t>C</a:t>
              </a:r>
              <a:endParaRPr lang="en-US" altLang="zh-CN" sz="3600">
                <a:latin typeface="Impact" panose="020B0806030902050204" pitchFamily="34" charset="0"/>
              </a:endParaRPr>
            </a:p>
          </p:txBody>
        </p:sp>
      </p:grpSp>
      <p:grpSp>
        <p:nvGrpSpPr>
          <p:cNvPr id="10" name="组合 9"/>
          <p:cNvGrpSpPr>
            <a:grpSpLocks noChangeAspect="1"/>
          </p:cNvGrpSpPr>
          <p:nvPr>
            <p:custDataLst>
              <p:tags r:id="rId5"/>
            </p:custDataLst>
          </p:nvPr>
        </p:nvGrpSpPr>
        <p:grpSpPr>
          <a:xfrm rot="21420000">
            <a:off x="3835877" y="1852050"/>
            <a:ext cx="1321289" cy="687266"/>
            <a:chOff x="3990" y="2163"/>
            <a:chExt cx="4839" cy="2517"/>
          </a:xfrm>
          <a:solidFill>
            <a:srgbClr val="1D4865"/>
          </a:solidFill>
        </p:grpSpPr>
        <p:sp>
          <p:nvSpPr>
            <p:cNvPr id="36" name="任意多边形 1"/>
            <p:cNvSpPr/>
            <p:nvPr>
              <p:custDataLst>
                <p:tags r:id="rId6"/>
              </p:custDataLst>
            </p:nvPr>
          </p:nvSpPr>
          <p:spPr>
            <a:xfrm>
              <a:off x="3990" y="2163"/>
              <a:ext cx="4839" cy="2517"/>
            </a:xfrm>
            <a:custGeom>
              <a:avLst/>
              <a:gdLst>
                <a:gd name="connsiteX0" fmla="*/ 0 w 4240"/>
                <a:gd name="connsiteY0" fmla="*/ 0 h 2578"/>
                <a:gd name="connsiteX1" fmla="*/ 4240 w 4240"/>
                <a:gd name="connsiteY1" fmla="*/ 460 h 2578"/>
                <a:gd name="connsiteX2" fmla="*/ 4240 w 4240"/>
                <a:gd name="connsiteY2" fmla="*/ 2100 h 2578"/>
                <a:gd name="connsiteX3" fmla="*/ 1520 w 4240"/>
                <a:gd name="connsiteY3" fmla="*/ 2060 h 2578"/>
                <a:gd name="connsiteX4" fmla="*/ 522 w 4240"/>
                <a:gd name="connsiteY4" fmla="*/ 2578 h 2578"/>
                <a:gd name="connsiteX5" fmla="*/ 807 w 4240"/>
                <a:gd name="connsiteY5" fmla="*/ 2100 h 2578"/>
                <a:gd name="connsiteX6" fmla="*/ 120 w 4240"/>
                <a:gd name="connsiteY6" fmla="*/ 2100 h 2578"/>
                <a:gd name="connsiteX7" fmla="*/ 0 w 4240"/>
                <a:gd name="connsiteY7" fmla="*/ 0 h 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 h="2578">
                  <a:moveTo>
                    <a:pt x="0" y="0"/>
                  </a:moveTo>
                  <a:lnTo>
                    <a:pt x="4240" y="460"/>
                  </a:lnTo>
                  <a:lnTo>
                    <a:pt x="4240" y="2100"/>
                  </a:lnTo>
                  <a:lnTo>
                    <a:pt x="1520" y="2060"/>
                  </a:lnTo>
                  <a:lnTo>
                    <a:pt x="522" y="2578"/>
                  </a:lnTo>
                  <a:lnTo>
                    <a:pt x="807" y="2100"/>
                  </a:lnTo>
                  <a:lnTo>
                    <a:pt x="120" y="210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83" y="2347"/>
              <a:ext cx="3213" cy="1431"/>
              <a:chOff x="4883" y="2347"/>
              <a:chExt cx="3213" cy="1431"/>
            </a:xfrm>
            <a:grpFill/>
          </p:grpSpPr>
          <p:sp>
            <p:nvSpPr>
              <p:cNvPr id="13" name="文本框 12"/>
              <p:cNvSpPr txBox="1"/>
              <p:nvPr>
                <p:custDataLst>
                  <p:tags r:id="rId7"/>
                </p:custDataLst>
              </p:nvPr>
            </p:nvSpPr>
            <p:spPr>
              <a:xfrm>
                <a:off x="4883" y="2347"/>
                <a:ext cx="1134" cy="1431"/>
              </a:xfrm>
              <a:prstGeom prst="ellipse">
                <a:avLst/>
              </a:prstGeom>
              <a:grpFill/>
              <a:ln>
                <a:noFill/>
              </a:ln>
            </p:spPr>
            <p:txBody>
              <a:bodyPr wrap="square" rtlCol="0">
                <a:spAutoFit/>
              </a:bodyPr>
              <a:lstStyle/>
              <a:p>
                <a:pPr algn="ctr"/>
                <a:r>
                  <a:rPr lang="en-US" altLang="zh-CN" sz="3600">
                    <a:solidFill>
                      <a:schemeClr val="bg1">
                        <a:lumMod val="75000"/>
                        <a:lumOff val="25000"/>
                      </a:schemeClr>
                    </a:solidFill>
                    <a:latin typeface="Impact" panose="020B0806030902050204" pitchFamily="34" charset="0"/>
                  </a:rPr>
                  <a:t>A</a:t>
                </a:r>
                <a:endParaRPr lang="en-US" altLang="zh-CN" sz="3600">
                  <a:solidFill>
                    <a:schemeClr val="bg1">
                      <a:lumMod val="75000"/>
                      <a:lumOff val="25000"/>
                    </a:schemeClr>
                  </a:solidFill>
                  <a:latin typeface="Impact" panose="020B0806030902050204" pitchFamily="34" charset="0"/>
                </a:endParaRPr>
              </a:p>
            </p:txBody>
          </p:sp>
          <p:sp>
            <p:nvSpPr>
              <p:cNvPr id="15" name="喇叭"/>
              <p:cNvSpPr/>
              <p:nvPr>
                <p:custDataLst>
                  <p:tags r:id="rId8"/>
                </p:custDataLst>
              </p:nvPr>
            </p:nvSpPr>
            <p:spPr bwMode="auto">
              <a:xfrm>
                <a:off x="6603" y="2583"/>
                <a:ext cx="1493" cy="954"/>
              </a:xfrm>
              <a:custGeom>
                <a:avLst/>
                <a:gdLst>
                  <a:gd name="T0" fmla="*/ 177767244 w 5273"/>
                  <a:gd name="T1" fmla="*/ 132846327 h 3486"/>
                  <a:gd name="T2" fmla="*/ 243679233 w 5273"/>
                  <a:gd name="T3" fmla="*/ 106434205 h 3486"/>
                  <a:gd name="T4" fmla="*/ 508241933 w 5273"/>
                  <a:gd name="T5" fmla="*/ 0 h 3486"/>
                  <a:gd name="T6" fmla="*/ 508241933 w 5273"/>
                  <a:gd name="T7" fmla="*/ 212737518 h 3486"/>
                  <a:gd name="T8" fmla="*/ 508241933 w 5273"/>
                  <a:gd name="T9" fmla="*/ 425475036 h 3486"/>
                  <a:gd name="T10" fmla="*/ 243679233 w 5273"/>
                  <a:gd name="T11" fmla="*/ 319171723 h 3486"/>
                  <a:gd name="T12" fmla="*/ 180638654 w 5273"/>
                  <a:gd name="T13" fmla="*/ 293805297 h 3486"/>
                  <a:gd name="T14" fmla="*/ 221621623 w 5273"/>
                  <a:gd name="T15" fmla="*/ 455809961 h 3486"/>
                  <a:gd name="T16" fmla="*/ 96453766 w 5273"/>
                  <a:gd name="T17" fmla="*/ 455809961 h 3486"/>
                  <a:gd name="T18" fmla="*/ 55209595 w 5273"/>
                  <a:gd name="T19" fmla="*/ 292759240 h 3486"/>
                  <a:gd name="T20" fmla="*/ 0 w 5273"/>
                  <a:gd name="T21" fmla="*/ 292759240 h 3486"/>
                  <a:gd name="T22" fmla="*/ 0 w 5273"/>
                  <a:gd name="T23" fmla="*/ 132846327 h 3486"/>
                  <a:gd name="T24" fmla="*/ 177767244 w 5273"/>
                  <a:gd name="T25" fmla="*/ 132846327 h 3486"/>
                  <a:gd name="T26" fmla="*/ 177767244 w 5273"/>
                  <a:gd name="T27" fmla="*/ 132846327 h 3486"/>
                  <a:gd name="T28" fmla="*/ 571934974 w 5273"/>
                  <a:gd name="T29" fmla="*/ 294459037 h 3486"/>
                  <a:gd name="T30" fmla="*/ 670868890 w 5273"/>
                  <a:gd name="T31" fmla="*/ 328585873 h 3486"/>
                  <a:gd name="T32" fmla="*/ 656381063 w 5273"/>
                  <a:gd name="T33" fmla="*/ 370427424 h 3486"/>
                  <a:gd name="T34" fmla="*/ 557577929 w 5273"/>
                  <a:gd name="T35" fmla="*/ 336169695 h 3486"/>
                  <a:gd name="T36" fmla="*/ 571934974 w 5273"/>
                  <a:gd name="T37" fmla="*/ 294459037 h 3486"/>
                  <a:gd name="T38" fmla="*/ 571934974 w 5273"/>
                  <a:gd name="T39" fmla="*/ 294459037 h 3486"/>
                  <a:gd name="T40" fmla="*/ 560971380 w 5273"/>
                  <a:gd name="T41" fmla="*/ 91005138 h 3486"/>
                  <a:gd name="T42" fmla="*/ 659774514 w 5273"/>
                  <a:gd name="T43" fmla="*/ 56485985 h 3486"/>
                  <a:gd name="T44" fmla="*/ 674262340 w 5273"/>
                  <a:gd name="T45" fmla="*/ 98196643 h 3486"/>
                  <a:gd name="T46" fmla="*/ 575720046 w 5273"/>
                  <a:gd name="T47" fmla="*/ 132846327 h 3486"/>
                  <a:gd name="T48" fmla="*/ 560971380 w 5273"/>
                  <a:gd name="T49" fmla="*/ 91005138 h 3486"/>
                  <a:gd name="T50" fmla="*/ 560971380 w 5273"/>
                  <a:gd name="T51" fmla="*/ 91005138 h 3486"/>
                  <a:gd name="T52" fmla="*/ 583681812 w 5273"/>
                  <a:gd name="T53" fmla="*/ 192731907 h 3486"/>
                  <a:gd name="T54" fmla="*/ 688227764 w 5273"/>
                  <a:gd name="T55" fmla="*/ 192731907 h 3486"/>
                  <a:gd name="T56" fmla="*/ 688227764 w 5273"/>
                  <a:gd name="T57" fmla="*/ 236926995 h 3486"/>
                  <a:gd name="T58" fmla="*/ 583681812 w 5273"/>
                  <a:gd name="T59" fmla="*/ 236926995 h 3486"/>
                  <a:gd name="T60" fmla="*/ 583681812 w 5273"/>
                  <a:gd name="T61" fmla="*/ 192731907 h 34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273" h="3486">
                    <a:moveTo>
                      <a:pt x="1362" y="1016"/>
                    </a:moveTo>
                    <a:lnTo>
                      <a:pt x="1867" y="814"/>
                    </a:lnTo>
                    <a:lnTo>
                      <a:pt x="3894" y="0"/>
                    </a:lnTo>
                    <a:lnTo>
                      <a:pt x="3894" y="1627"/>
                    </a:lnTo>
                    <a:lnTo>
                      <a:pt x="3894" y="3254"/>
                    </a:lnTo>
                    <a:lnTo>
                      <a:pt x="1867" y="2441"/>
                    </a:lnTo>
                    <a:lnTo>
                      <a:pt x="1384" y="2247"/>
                    </a:lnTo>
                    <a:lnTo>
                      <a:pt x="1698" y="3486"/>
                    </a:lnTo>
                    <a:lnTo>
                      <a:pt x="739" y="3486"/>
                    </a:lnTo>
                    <a:lnTo>
                      <a:pt x="423" y="2239"/>
                    </a:lnTo>
                    <a:lnTo>
                      <a:pt x="0" y="2239"/>
                    </a:lnTo>
                    <a:lnTo>
                      <a:pt x="0" y="1016"/>
                    </a:lnTo>
                    <a:lnTo>
                      <a:pt x="1362" y="1016"/>
                    </a:lnTo>
                    <a:close/>
                    <a:moveTo>
                      <a:pt x="4382" y="2252"/>
                    </a:moveTo>
                    <a:lnTo>
                      <a:pt x="5140" y="2513"/>
                    </a:lnTo>
                    <a:lnTo>
                      <a:pt x="5029" y="2833"/>
                    </a:lnTo>
                    <a:lnTo>
                      <a:pt x="4272" y="2571"/>
                    </a:lnTo>
                    <a:lnTo>
                      <a:pt x="4382" y="2252"/>
                    </a:lnTo>
                    <a:close/>
                    <a:moveTo>
                      <a:pt x="4298" y="696"/>
                    </a:moveTo>
                    <a:lnTo>
                      <a:pt x="5055" y="432"/>
                    </a:lnTo>
                    <a:lnTo>
                      <a:pt x="5166" y="751"/>
                    </a:lnTo>
                    <a:lnTo>
                      <a:pt x="4411" y="1016"/>
                    </a:lnTo>
                    <a:lnTo>
                      <a:pt x="4298" y="696"/>
                    </a:lnTo>
                    <a:close/>
                    <a:moveTo>
                      <a:pt x="4472" y="1474"/>
                    </a:moveTo>
                    <a:lnTo>
                      <a:pt x="5273" y="1474"/>
                    </a:lnTo>
                    <a:lnTo>
                      <a:pt x="5273" y="1812"/>
                    </a:lnTo>
                    <a:lnTo>
                      <a:pt x="4472" y="1812"/>
                    </a:lnTo>
                    <a:lnTo>
                      <a:pt x="4472" y="1474"/>
                    </a:lnTo>
                    <a:close/>
                  </a:path>
                </a:pathLst>
              </a:custGeom>
              <a:grp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grpSp>
        <p:nvGrpSpPr>
          <p:cNvPr id="16" name="组合 15"/>
          <p:cNvGrpSpPr>
            <a:grpSpLocks noChangeAspect="1"/>
          </p:cNvGrpSpPr>
          <p:nvPr>
            <p:custDataLst>
              <p:tags r:id="rId9"/>
            </p:custDataLst>
          </p:nvPr>
        </p:nvGrpSpPr>
        <p:grpSpPr>
          <a:xfrm rot="21240000">
            <a:off x="4425498" y="2405926"/>
            <a:ext cx="1336307" cy="649068"/>
            <a:chOff x="8584" y="3583"/>
            <a:chExt cx="5220" cy="2740"/>
          </a:xfrm>
        </p:grpSpPr>
        <p:sp>
          <p:nvSpPr>
            <p:cNvPr id="17" name="任意多边形 2"/>
            <p:cNvSpPr/>
            <p:nvPr>
              <p:custDataLst>
                <p:tags r:id="rId10"/>
              </p:custDataLst>
            </p:nvPr>
          </p:nvSpPr>
          <p:spPr>
            <a:xfrm>
              <a:off x="8584" y="3703"/>
              <a:ext cx="5220" cy="2620"/>
            </a:xfrm>
            <a:custGeom>
              <a:avLst/>
              <a:gdLst>
                <a:gd name="connsiteX0" fmla="*/ 0 w 5220"/>
                <a:gd name="connsiteY0" fmla="*/ 380 h 2620"/>
                <a:gd name="connsiteX1" fmla="*/ 5220 w 5220"/>
                <a:gd name="connsiteY1" fmla="*/ 0 h 2620"/>
                <a:gd name="connsiteX2" fmla="*/ 5219 w 5220"/>
                <a:gd name="connsiteY2" fmla="*/ 2185 h 2620"/>
                <a:gd name="connsiteX3" fmla="*/ 1845 w 5220"/>
                <a:gd name="connsiteY3" fmla="*/ 2135 h 2620"/>
                <a:gd name="connsiteX4" fmla="*/ 1420 w 5220"/>
                <a:gd name="connsiteY4" fmla="*/ 2620 h 2620"/>
                <a:gd name="connsiteX5" fmla="*/ 961 w 5220"/>
                <a:gd name="connsiteY5" fmla="*/ 2185 h 2620"/>
                <a:gd name="connsiteX6" fmla="*/ 109 w 5220"/>
                <a:gd name="connsiteY6" fmla="*/ 2185 h 2620"/>
                <a:gd name="connsiteX7" fmla="*/ 0 w 5220"/>
                <a:gd name="connsiteY7" fmla="*/ 380 h 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0" h="2620">
                  <a:moveTo>
                    <a:pt x="0" y="380"/>
                  </a:moveTo>
                  <a:lnTo>
                    <a:pt x="5220" y="0"/>
                  </a:lnTo>
                  <a:lnTo>
                    <a:pt x="5219" y="2185"/>
                  </a:lnTo>
                  <a:lnTo>
                    <a:pt x="1845" y="2135"/>
                  </a:lnTo>
                  <a:lnTo>
                    <a:pt x="1420" y="2620"/>
                  </a:lnTo>
                  <a:lnTo>
                    <a:pt x="961" y="2185"/>
                  </a:lnTo>
                  <a:lnTo>
                    <a:pt x="109" y="2185"/>
                  </a:lnTo>
                  <a:lnTo>
                    <a:pt x="0" y="380"/>
                  </a:lnTo>
                  <a:close/>
                </a:path>
              </a:pathLst>
            </a:cu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75" y="3583"/>
              <a:ext cx="3180" cy="1590"/>
              <a:chOff x="9675" y="3583"/>
              <a:chExt cx="3180" cy="1590"/>
            </a:xfrm>
          </p:grpSpPr>
          <p:sp>
            <p:nvSpPr>
              <p:cNvPr id="19" name="文本框 18"/>
              <p:cNvSpPr txBox="1"/>
              <p:nvPr>
                <p:custDataLst>
                  <p:tags r:id="rId11"/>
                </p:custDataLst>
              </p:nvPr>
            </p:nvSpPr>
            <p:spPr>
              <a:xfrm>
                <a:off x="9675" y="3583"/>
                <a:ext cx="1134" cy="1590"/>
              </a:xfrm>
              <a:prstGeom prst="ellipse">
                <a:avLst/>
              </a:prstGeom>
              <a:noFill/>
              <a:ln>
                <a:noFill/>
              </a:ln>
            </p:spPr>
            <p:txBody>
              <a:bodyPr wrap="square" rtlCol="0">
                <a:spAutoFit/>
              </a:bodyPr>
              <a:lstStyle/>
              <a:p>
                <a:pPr algn="ctr"/>
                <a:r>
                  <a:rPr lang="en-US" altLang="zh-CN" sz="3600">
                    <a:latin typeface="Impact" panose="020B0806030902050204" pitchFamily="34" charset="0"/>
                  </a:rPr>
                  <a:t>B</a:t>
                </a:r>
                <a:endParaRPr lang="en-US" altLang="zh-CN" sz="3600">
                  <a:latin typeface="Impact" panose="020B0806030902050204" pitchFamily="34" charset="0"/>
                </a:endParaRPr>
              </a:p>
            </p:txBody>
          </p:sp>
          <p:sp>
            <p:nvSpPr>
              <p:cNvPr id="20" name="裁剪"/>
              <p:cNvSpPr/>
              <p:nvPr>
                <p:custDataLst>
                  <p:tags r:id="rId12"/>
                </p:custDataLst>
              </p:nvPr>
            </p:nvSpPr>
            <p:spPr bwMode="auto">
              <a:xfrm>
                <a:off x="11415" y="3846"/>
                <a:ext cx="1440" cy="1287"/>
              </a:xfrm>
              <a:custGeom>
                <a:avLst/>
                <a:gdLst>
                  <a:gd name="T0" fmla="*/ 1571648 w 3833"/>
                  <a:gd name="T1" fmla="*/ 1079482 h 2960"/>
                  <a:gd name="T2" fmla="*/ 1342900 w 3833"/>
                  <a:gd name="T3" fmla="*/ 850715 h 2960"/>
                  <a:gd name="T4" fmla="*/ 1370613 w 3833"/>
                  <a:gd name="T5" fmla="*/ 741733 h 2960"/>
                  <a:gd name="T6" fmla="*/ 1150789 w 3833"/>
                  <a:gd name="T7" fmla="*/ 908024 h 2960"/>
                  <a:gd name="T8" fmla="*/ 0 w 3833"/>
                  <a:gd name="T9" fmla="*/ 1109077 h 2960"/>
                  <a:gd name="T10" fmla="*/ 361676 w 3833"/>
                  <a:gd name="T11" fmla="*/ 743142 h 2960"/>
                  <a:gd name="T12" fmla="*/ 812128 w 3833"/>
                  <a:gd name="T13" fmla="*/ 688182 h 2960"/>
                  <a:gd name="T14" fmla="*/ 1160183 w 3833"/>
                  <a:gd name="T15" fmla="*/ 452838 h 2960"/>
                  <a:gd name="T16" fmla="*/ 976996 w 3833"/>
                  <a:gd name="T17" fmla="*/ 228298 h 2960"/>
                  <a:gd name="T18" fmla="*/ 1205745 w 3833"/>
                  <a:gd name="T19" fmla="*/ 0 h 2960"/>
                  <a:gd name="T20" fmla="*/ 1434493 w 3833"/>
                  <a:gd name="T21" fmla="*/ 228298 h 2960"/>
                  <a:gd name="T22" fmla="*/ 1324581 w 3833"/>
                  <a:gd name="T23" fmla="*/ 423713 h 2960"/>
                  <a:gd name="T24" fmla="*/ 1173804 w 3833"/>
                  <a:gd name="T25" fmla="*/ 603627 h 2960"/>
                  <a:gd name="T26" fmla="*/ 1244731 w 3833"/>
                  <a:gd name="T27" fmla="*/ 674559 h 2960"/>
                  <a:gd name="T28" fmla="*/ 1542526 w 3833"/>
                  <a:gd name="T29" fmla="*/ 623826 h 2960"/>
                  <a:gd name="T30" fmla="*/ 1571648 w 3833"/>
                  <a:gd name="T31" fmla="*/ 621947 h 2960"/>
                  <a:gd name="T32" fmla="*/ 1800397 w 3833"/>
                  <a:gd name="T33" fmla="*/ 850715 h 2960"/>
                  <a:gd name="T34" fmla="*/ 1571648 w 3833"/>
                  <a:gd name="T35" fmla="*/ 1079482 h 2960"/>
                  <a:gd name="T36" fmla="*/ 1014103 w 3833"/>
                  <a:gd name="T37" fmla="*/ 714488 h 2960"/>
                  <a:gd name="T38" fmla="*/ 943647 w 3833"/>
                  <a:gd name="T39" fmla="*/ 784950 h 2960"/>
                  <a:gd name="T40" fmla="*/ 1014103 w 3833"/>
                  <a:gd name="T41" fmla="*/ 855412 h 2960"/>
                  <a:gd name="T42" fmla="*/ 1084560 w 3833"/>
                  <a:gd name="T43" fmla="*/ 784950 h 2960"/>
                  <a:gd name="T44" fmla="*/ 1014103 w 3833"/>
                  <a:gd name="T45" fmla="*/ 714488 h 2960"/>
                  <a:gd name="T46" fmla="*/ 1205745 w 3833"/>
                  <a:gd name="T47" fmla="*/ 359827 h 2960"/>
                  <a:gd name="T48" fmla="*/ 1337263 w 3833"/>
                  <a:gd name="T49" fmla="*/ 228298 h 2960"/>
                  <a:gd name="T50" fmla="*/ 1205745 w 3833"/>
                  <a:gd name="T51" fmla="*/ 96768 h 2960"/>
                  <a:gd name="T52" fmla="*/ 1074226 w 3833"/>
                  <a:gd name="T53" fmla="*/ 228298 h 2960"/>
                  <a:gd name="T54" fmla="*/ 1205745 w 3833"/>
                  <a:gd name="T55" fmla="*/ 359827 h 2960"/>
                  <a:gd name="T56" fmla="*/ 1571648 w 3833"/>
                  <a:gd name="T57" fmla="*/ 719185 h 2960"/>
                  <a:gd name="T58" fmla="*/ 1440130 w 3833"/>
                  <a:gd name="T59" fmla="*/ 850715 h 2960"/>
                  <a:gd name="T60" fmla="*/ 1571648 w 3833"/>
                  <a:gd name="T61" fmla="*/ 982244 h 2960"/>
                  <a:gd name="T62" fmla="*/ 1703167 w 3833"/>
                  <a:gd name="T63" fmla="*/ 850715 h 2960"/>
                  <a:gd name="T64" fmla="*/ 1571648 w 3833"/>
                  <a:gd name="T65" fmla="*/ 719185 h 2960"/>
                  <a:gd name="T66" fmla="*/ 294978 w 3833"/>
                  <a:gd name="T67" fmla="*/ 1281005 h 2960"/>
                  <a:gd name="T68" fmla="*/ 256461 w 3833"/>
                  <a:gd name="T69" fmla="*/ 1390456 h 2960"/>
                  <a:gd name="T70" fmla="*/ 36637 w 3833"/>
                  <a:gd name="T71" fmla="*/ 1390456 h 2960"/>
                  <a:gd name="T72" fmla="*/ 75623 w 3833"/>
                  <a:gd name="T73" fmla="*/ 1281005 h 2960"/>
                  <a:gd name="T74" fmla="*/ 294978 w 3833"/>
                  <a:gd name="T75" fmla="*/ 1281005 h 2960"/>
                  <a:gd name="T76" fmla="*/ 624714 w 3833"/>
                  <a:gd name="T77" fmla="*/ 1281005 h 2960"/>
                  <a:gd name="T78" fmla="*/ 585728 w 3833"/>
                  <a:gd name="T79" fmla="*/ 1390456 h 2960"/>
                  <a:gd name="T80" fmla="*/ 366374 w 3833"/>
                  <a:gd name="T81" fmla="*/ 1390456 h 2960"/>
                  <a:gd name="T82" fmla="*/ 404890 w 3833"/>
                  <a:gd name="T83" fmla="*/ 1281005 h 2960"/>
                  <a:gd name="T84" fmla="*/ 624714 w 3833"/>
                  <a:gd name="T85" fmla="*/ 1281005 h 2960"/>
                  <a:gd name="T86" fmla="*/ 663230 w 3833"/>
                  <a:gd name="T87" fmla="*/ 1354285 h 2960"/>
                  <a:gd name="T88" fmla="*/ 688594 w 3833"/>
                  <a:gd name="T89" fmla="*/ 1307310 h 2960"/>
                  <a:gd name="T90" fmla="*/ 697989 w 3833"/>
                  <a:gd name="T91" fmla="*/ 1281005 h 2960"/>
                  <a:gd name="T92" fmla="*/ 702686 w 3833"/>
                  <a:gd name="T93" fmla="*/ 1281005 h 2960"/>
                  <a:gd name="T94" fmla="*/ 830447 w 3833"/>
                  <a:gd name="T95" fmla="*/ 1040493 h 2960"/>
                  <a:gd name="T96" fmla="*/ 1141394 w 3833"/>
                  <a:gd name="T97" fmla="*/ 987881 h 2960"/>
                  <a:gd name="T98" fmla="*/ 1013633 w 3833"/>
                  <a:gd name="T99" fmla="*/ 1281005 h 2960"/>
                  <a:gd name="T100" fmla="*/ 1210442 w 3833"/>
                  <a:gd name="T101" fmla="*/ 1281005 h 2960"/>
                  <a:gd name="T102" fmla="*/ 1171456 w 3833"/>
                  <a:gd name="T103" fmla="*/ 1390456 h 2960"/>
                  <a:gd name="T104" fmla="*/ 659003 w 3833"/>
                  <a:gd name="T105" fmla="*/ 1390456 h 2960"/>
                  <a:gd name="T106" fmla="*/ 671685 w 3833"/>
                  <a:gd name="T107" fmla="*/ 1354285 h 2960"/>
                  <a:gd name="T108" fmla="*/ 663230 w 3833"/>
                  <a:gd name="T109" fmla="*/ 1354285 h 2960"/>
                  <a:gd name="T110" fmla="*/ 1539708 w 3833"/>
                  <a:gd name="T111" fmla="*/ 1281005 h 2960"/>
                  <a:gd name="T112" fmla="*/ 1500722 w 3833"/>
                  <a:gd name="T113" fmla="*/ 1390456 h 2960"/>
                  <a:gd name="T114" fmla="*/ 1281368 w 3833"/>
                  <a:gd name="T115" fmla="*/ 1390456 h 2960"/>
                  <a:gd name="T116" fmla="*/ 1319884 w 3833"/>
                  <a:gd name="T117" fmla="*/ 1281005 h 2960"/>
                  <a:gd name="T118" fmla="*/ 1539708 w 3833"/>
                  <a:gd name="T119" fmla="*/ 1281005 h 29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33" h="2960">
                    <a:moveTo>
                      <a:pt x="3346" y="2298"/>
                    </a:moveTo>
                    <a:cubicBezTo>
                      <a:pt x="3077" y="2298"/>
                      <a:pt x="2859" y="2080"/>
                      <a:pt x="2859" y="1811"/>
                    </a:cubicBezTo>
                    <a:cubicBezTo>
                      <a:pt x="2859" y="1727"/>
                      <a:pt x="2880" y="1648"/>
                      <a:pt x="2918" y="1579"/>
                    </a:cubicBezTo>
                    <a:cubicBezTo>
                      <a:pt x="2738" y="1674"/>
                      <a:pt x="2623" y="1901"/>
                      <a:pt x="2450" y="1933"/>
                    </a:cubicBezTo>
                    <a:cubicBezTo>
                      <a:pt x="2211" y="1977"/>
                      <a:pt x="0" y="2361"/>
                      <a:pt x="0" y="2361"/>
                    </a:cubicBezTo>
                    <a:cubicBezTo>
                      <a:pt x="0" y="2361"/>
                      <a:pt x="34" y="1714"/>
                      <a:pt x="770" y="1582"/>
                    </a:cubicBezTo>
                    <a:cubicBezTo>
                      <a:pt x="716" y="1587"/>
                      <a:pt x="1583" y="1490"/>
                      <a:pt x="1729" y="1465"/>
                    </a:cubicBezTo>
                    <a:cubicBezTo>
                      <a:pt x="2171" y="1357"/>
                      <a:pt x="2385" y="1100"/>
                      <a:pt x="2470" y="964"/>
                    </a:cubicBezTo>
                    <a:cubicBezTo>
                      <a:pt x="2247" y="919"/>
                      <a:pt x="2080" y="722"/>
                      <a:pt x="2080" y="486"/>
                    </a:cubicBezTo>
                    <a:cubicBezTo>
                      <a:pt x="2080" y="218"/>
                      <a:pt x="2298" y="0"/>
                      <a:pt x="2567" y="0"/>
                    </a:cubicBezTo>
                    <a:cubicBezTo>
                      <a:pt x="2836" y="0"/>
                      <a:pt x="3054" y="218"/>
                      <a:pt x="3054" y="486"/>
                    </a:cubicBezTo>
                    <a:cubicBezTo>
                      <a:pt x="3054" y="662"/>
                      <a:pt x="2960" y="816"/>
                      <a:pt x="2820" y="902"/>
                    </a:cubicBezTo>
                    <a:cubicBezTo>
                      <a:pt x="2499" y="1285"/>
                      <a:pt x="2499" y="1285"/>
                      <a:pt x="2499" y="1285"/>
                    </a:cubicBezTo>
                    <a:cubicBezTo>
                      <a:pt x="2499" y="1285"/>
                      <a:pt x="2357" y="1509"/>
                      <a:pt x="2650" y="1436"/>
                    </a:cubicBezTo>
                    <a:cubicBezTo>
                      <a:pt x="2577" y="1441"/>
                      <a:pt x="3082" y="1292"/>
                      <a:pt x="3284" y="1328"/>
                    </a:cubicBezTo>
                    <a:cubicBezTo>
                      <a:pt x="3304" y="1326"/>
                      <a:pt x="3325" y="1324"/>
                      <a:pt x="3346" y="1324"/>
                    </a:cubicBezTo>
                    <a:cubicBezTo>
                      <a:pt x="3615" y="1324"/>
                      <a:pt x="3833" y="1542"/>
                      <a:pt x="3833" y="1811"/>
                    </a:cubicBezTo>
                    <a:cubicBezTo>
                      <a:pt x="3833" y="2080"/>
                      <a:pt x="3615" y="2298"/>
                      <a:pt x="3346" y="2298"/>
                    </a:cubicBezTo>
                    <a:close/>
                    <a:moveTo>
                      <a:pt x="2159" y="1521"/>
                    </a:moveTo>
                    <a:cubicBezTo>
                      <a:pt x="2076" y="1521"/>
                      <a:pt x="2009" y="1588"/>
                      <a:pt x="2009" y="1671"/>
                    </a:cubicBezTo>
                    <a:cubicBezTo>
                      <a:pt x="2009" y="1754"/>
                      <a:pt x="2076" y="1821"/>
                      <a:pt x="2159" y="1821"/>
                    </a:cubicBezTo>
                    <a:cubicBezTo>
                      <a:pt x="2242" y="1821"/>
                      <a:pt x="2309" y="1754"/>
                      <a:pt x="2309" y="1671"/>
                    </a:cubicBezTo>
                    <a:cubicBezTo>
                      <a:pt x="2309" y="1588"/>
                      <a:pt x="2242" y="1521"/>
                      <a:pt x="2159" y="1521"/>
                    </a:cubicBezTo>
                    <a:close/>
                    <a:moveTo>
                      <a:pt x="2567" y="766"/>
                    </a:moveTo>
                    <a:cubicBezTo>
                      <a:pt x="2721" y="766"/>
                      <a:pt x="2847" y="641"/>
                      <a:pt x="2847" y="486"/>
                    </a:cubicBezTo>
                    <a:cubicBezTo>
                      <a:pt x="2847" y="332"/>
                      <a:pt x="2721" y="206"/>
                      <a:pt x="2567" y="206"/>
                    </a:cubicBezTo>
                    <a:cubicBezTo>
                      <a:pt x="2412" y="206"/>
                      <a:pt x="2287" y="332"/>
                      <a:pt x="2287" y="486"/>
                    </a:cubicBezTo>
                    <a:cubicBezTo>
                      <a:pt x="2287" y="641"/>
                      <a:pt x="2412" y="766"/>
                      <a:pt x="2567" y="766"/>
                    </a:cubicBezTo>
                    <a:close/>
                    <a:moveTo>
                      <a:pt x="3346" y="1531"/>
                    </a:moveTo>
                    <a:cubicBezTo>
                      <a:pt x="3191" y="1531"/>
                      <a:pt x="3066" y="1657"/>
                      <a:pt x="3066" y="1811"/>
                    </a:cubicBezTo>
                    <a:cubicBezTo>
                      <a:pt x="3066" y="1966"/>
                      <a:pt x="3191" y="2091"/>
                      <a:pt x="3346" y="2091"/>
                    </a:cubicBezTo>
                    <a:cubicBezTo>
                      <a:pt x="3501" y="2091"/>
                      <a:pt x="3626" y="1966"/>
                      <a:pt x="3626" y="1811"/>
                    </a:cubicBezTo>
                    <a:cubicBezTo>
                      <a:pt x="3626" y="1657"/>
                      <a:pt x="3501" y="1531"/>
                      <a:pt x="3346" y="1531"/>
                    </a:cubicBezTo>
                    <a:close/>
                    <a:moveTo>
                      <a:pt x="628" y="2727"/>
                    </a:moveTo>
                    <a:cubicBezTo>
                      <a:pt x="546" y="2960"/>
                      <a:pt x="546" y="2960"/>
                      <a:pt x="546" y="2960"/>
                    </a:cubicBezTo>
                    <a:cubicBezTo>
                      <a:pt x="78" y="2960"/>
                      <a:pt x="78" y="2960"/>
                      <a:pt x="78" y="2960"/>
                    </a:cubicBezTo>
                    <a:cubicBezTo>
                      <a:pt x="161" y="2727"/>
                      <a:pt x="161" y="2727"/>
                      <a:pt x="161" y="2727"/>
                    </a:cubicBezTo>
                    <a:lnTo>
                      <a:pt x="628" y="2727"/>
                    </a:lnTo>
                    <a:close/>
                    <a:moveTo>
                      <a:pt x="1330" y="2727"/>
                    </a:moveTo>
                    <a:cubicBezTo>
                      <a:pt x="1247" y="2960"/>
                      <a:pt x="1247" y="2960"/>
                      <a:pt x="1247" y="2960"/>
                    </a:cubicBezTo>
                    <a:cubicBezTo>
                      <a:pt x="780" y="2960"/>
                      <a:pt x="780" y="2960"/>
                      <a:pt x="780" y="2960"/>
                    </a:cubicBezTo>
                    <a:cubicBezTo>
                      <a:pt x="862" y="2727"/>
                      <a:pt x="862" y="2727"/>
                      <a:pt x="862" y="2727"/>
                    </a:cubicBezTo>
                    <a:lnTo>
                      <a:pt x="1330" y="2727"/>
                    </a:lnTo>
                    <a:close/>
                    <a:moveTo>
                      <a:pt x="1412" y="2883"/>
                    </a:moveTo>
                    <a:cubicBezTo>
                      <a:pt x="1466" y="2783"/>
                      <a:pt x="1466" y="2783"/>
                      <a:pt x="1466" y="2783"/>
                    </a:cubicBezTo>
                    <a:cubicBezTo>
                      <a:pt x="1486" y="2727"/>
                      <a:pt x="1486" y="2727"/>
                      <a:pt x="1486" y="2727"/>
                    </a:cubicBezTo>
                    <a:cubicBezTo>
                      <a:pt x="1496" y="2727"/>
                      <a:pt x="1496" y="2727"/>
                      <a:pt x="1496" y="2727"/>
                    </a:cubicBezTo>
                    <a:cubicBezTo>
                      <a:pt x="1768" y="2215"/>
                      <a:pt x="1768" y="2215"/>
                      <a:pt x="1768" y="2215"/>
                    </a:cubicBezTo>
                    <a:cubicBezTo>
                      <a:pt x="2430" y="2103"/>
                      <a:pt x="2430" y="2103"/>
                      <a:pt x="2430" y="2103"/>
                    </a:cubicBezTo>
                    <a:cubicBezTo>
                      <a:pt x="2158" y="2727"/>
                      <a:pt x="2158" y="2727"/>
                      <a:pt x="2158" y="2727"/>
                    </a:cubicBezTo>
                    <a:cubicBezTo>
                      <a:pt x="2577" y="2727"/>
                      <a:pt x="2577" y="2727"/>
                      <a:pt x="2577" y="2727"/>
                    </a:cubicBezTo>
                    <a:cubicBezTo>
                      <a:pt x="2494" y="2960"/>
                      <a:pt x="2494" y="2960"/>
                      <a:pt x="2494" y="2960"/>
                    </a:cubicBezTo>
                    <a:cubicBezTo>
                      <a:pt x="1403" y="2960"/>
                      <a:pt x="1403" y="2960"/>
                      <a:pt x="1403" y="2960"/>
                    </a:cubicBezTo>
                    <a:cubicBezTo>
                      <a:pt x="1430" y="2883"/>
                      <a:pt x="1430" y="2883"/>
                      <a:pt x="1430" y="2883"/>
                    </a:cubicBezTo>
                    <a:lnTo>
                      <a:pt x="1412" y="2883"/>
                    </a:lnTo>
                    <a:close/>
                    <a:moveTo>
                      <a:pt x="3278" y="2727"/>
                    </a:moveTo>
                    <a:cubicBezTo>
                      <a:pt x="3195" y="2960"/>
                      <a:pt x="3195" y="2960"/>
                      <a:pt x="3195" y="2960"/>
                    </a:cubicBezTo>
                    <a:cubicBezTo>
                      <a:pt x="2728" y="2960"/>
                      <a:pt x="2728" y="2960"/>
                      <a:pt x="2728" y="2960"/>
                    </a:cubicBezTo>
                    <a:cubicBezTo>
                      <a:pt x="2810" y="2727"/>
                      <a:pt x="2810" y="2727"/>
                      <a:pt x="2810" y="2727"/>
                    </a:cubicBezTo>
                    <a:lnTo>
                      <a:pt x="3278" y="2727"/>
                    </a:ln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grpSp>
        <p:nvGrpSpPr>
          <p:cNvPr id="21" name="组合 20"/>
          <p:cNvGrpSpPr>
            <a:grpSpLocks noChangeAspect="1"/>
          </p:cNvGrpSpPr>
          <p:nvPr>
            <p:custDataLst>
              <p:tags r:id="rId13"/>
            </p:custDataLst>
          </p:nvPr>
        </p:nvGrpSpPr>
        <p:grpSpPr>
          <a:xfrm rot="300000">
            <a:off x="4603203" y="3611170"/>
            <a:ext cx="1435970" cy="873215"/>
            <a:chOff x="8250" y="5270"/>
            <a:chExt cx="5259" cy="3198"/>
          </a:xfrm>
        </p:grpSpPr>
        <p:sp>
          <p:nvSpPr>
            <p:cNvPr id="22" name="任意多边形 4"/>
            <p:cNvSpPr/>
            <p:nvPr>
              <p:custDataLst>
                <p:tags r:id="rId14"/>
              </p:custDataLst>
            </p:nvPr>
          </p:nvSpPr>
          <p:spPr>
            <a:xfrm flipH="1">
              <a:off x="8250" y="5270"/>
              <a:ext cx="5259" cy="3198"/>
            </a:xfrm>
            <a:custGeom>
              <a:avLst/>
              <a:gdLst>
                <a:gd name="connsiteX0" fmla="*/ 0 w 4240"/>
                <a:gd name="connsiteY0" fmla="*/ 0 h 2578"/>
                <a:gd name="connsiteX1" fmla="*/ 4240 w 4240"/>
                <a:gd name="connsiteY1" fmla="*/ 460 h 2578"/>
                <a:gd name="connsiteX2" fmla="*/ 4240 w 4240"/>
                <a:gd name="connsiteY2" fmla="*/ 2100 h 2578"/>
                <a:gd name="connsiteX3" fmla="*/ 1520 w 4240"/>
                <a:gd name="connsiteY3" fmla="*/ 2060 h 2578"/>
                <a:gd name="connsiteX4" fmla="*/ 522 w 4240"/>
                <a:gd name="connsiteY4" fmla="*/ 2578 h 2578"/>
                <a:gd name="connsiteX5" fmla="*/ 807 w 4240"/>
                <a:gd name="connsiteY5" fmla="*/ 2100 h 2578"/>
                <a:gd name="connsiteX6" fmla="*/ 120 w 4240"/>
                <a:gd name="connsiteY6" fmla="*/ 2100 h 2578"/>
                <a:gd name="connsiteX7" fmla="*/ 0 w 4240"/>
                <a:gd name="connsiteY7" fmla="*/ 0 h 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0" h="2578">
                  <a:moveTo>
                    <a:pt x="0" y="0"/>
                  </a:moveTo>
                  <a:lnTo>
                    <a:pt x="4240" y="460"/>
                  </a:lnTo>
                  <a:lnTo>
                    <a:pt x="4240" y="2100"/>
                  </a:lnTo>
                  <a:lnTo>
                    <a:pt x="1520" y="2060"/>
                  </a:lnTo>
                  <a:lnTo>
                    <a:pt x="522" y="2578"/>
                  </a:lnTo>
                  <a:lnTo>
                    <a:pt x="807" y="2100"/>
                  </a:lnTo>
                  <a:lnTo>
                    <a:pt x="120" y="2100"/>
                  </a:lnTo>
                  <a:lnTo>
                    <a:pt x="0" y="0"/>
                  </a:lnTo>
                  <a:close/>
                </a:path>
              </a:pathLst>
            </a:cu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custDataLst>
                <p:tags r:id="rId15"/>
              </p:custDataLst>
            </p:nvPr>
          </p:nvSpPr>
          <p:spPr>
            <a:xfrm>
              <a:off x="9047" y="6072"/>
              <a:ext cx="1134" cy="1431"/>
            </a:xfrm>
            <a:prstGeom prst="ellipse">
              <a:avLst/>
            </a:prstGeom>
            <a:noFill/>
            <a:ln>
              <a:noFill/>
            </a:ln>
          </p:spPr>
          <p:txBody>
            <a:bodyPr wrap="square" rtlCol="0">
              <a:spAutoFit/>
            </a:bodyPr>
            <a:lstStyle/>
            <a:p>
              <a:pPr algn="ctr"/>
              <a:r>
                <a:rPr lang="en-US" altLang="zh-CN" sz="3600">
                  <a:latin typeface="Impact" panose="020B0806030902050204" pitchFamily="34" charset="0"/>
                </a:rPr>
                <a:t>D</a:t>
              </a:r>
              <a:endParaRPr lang="en-US" altLang="zh-CN" sz="3600">
                <a:latin typeface="Impact" panose="020B0806030902050204" pitchFamily="34" charset="0"/>
              </a:endParaRPr>
            </a:p>
          </p:txBody>
        </p:sp>
        <p:sp>
          <p:nvSpPr>
            <p:cNvPr id="24" name="扳手"/>
            <p:cNvSpPr/>
            <p:nvPr>
              <p:custDataLst>
                <p:tags r:id="rId16"/>
              </p:custDataLst>
            </p:nvPr>
          </p:nvSpPr>
          <p:spPr bwMode="auto">
            <a:xfrm>
              <a:off x="11230" y="6037"/>
              <a:ext cx="1239" cy="1239"/>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49" name="文本框 48"/>
          <p:cNvSpPr txBox="1"/>
          <p:nvPr>
            <p:custDataLst>
              <p:tags r:id="rId17"/>
            </p:custDataLst>
          </p:nvPr>
        </p:nvSpPr>
        <p:spPr>
          <a:xfrm>
            <a:off x="223520" y="1694180"/>
            <a:ext cx="3629025" cy="1137285"/>
          </a:xfrm>
          <a:prstGeom prst="rect">
            <a:avLst/>
          </a:prstGeom>
          <a:noFill/>
          <a:ln w="9525">
            <a:noFill/>
          </a:ln>
        </p:spPr>
        <p:txBody>
          <a:bodyPr wrap="square">
            <a:spAutoFit/>
          </a:bodyPr>
          <a:p>
            <a:pPr marL="0" indent="0"/>
            <a:r>
              <a:rPr lang="zh-CN" sz="2000" b="1">
                <a:solidFill>
                  <a:srgbClr val="1D4865"/>
                </a:solidFill>
                <a:cs typeface="宋体" panose="02010600030101010101" pitchFamily="2" charset="-122"/>
              </a:rPr>
              <a:t>短期规划</a:t>
            </a:r>
            <a:r>
              <a:rPr lang="en-US" altLang="zh-CN" sz="3200" b="1">
                <a:solidFill>
                  <a:srgbClr val="0070C0"/>
                </a:solidFill>
                <a:cs typeface="宋体" panose="02010600030101010101" pitchFamily="2" charset="-122"/>
              </a:rPr>
              <a:t> </a:t>
            </a:r>
            <a:r>
              <a:rPr lang="zh-CN" sz="1800" b="0">
                <a:cs typeface="宋体" panose="02010600030101010101" pitchFamily="2" charset="-122"/>
              </a:rPr>
              <a:t>指两年以内的规划。主要是确定近期目标，规划近期应完成的任务。</a:t>
            </a:r>
            <a:endParaRPr lang="zh-CN" altLang="en-US" sz="1800" b="0">
              <a:cs typeface="宋体" panose="02010600030101010101" pitchFamily="2" charset="-122"/>
            </a:endParaRPr>
          </a:p>
        </p:txBody>
      </p:sp>
      <p:sp>
        <p:nvSpPr>
          <p:cNvPr id="50" name="文本框 49"/>
          <p:cNvSpPr txBox="1"/>
          <p:nvPr>
            <p:custDataLst>
              <p:tags r:id="rId18"/>
            </p:custDataLst>
          </p:nvPr>
        </p:nvSpPr>
        <p:spPr>
          <a:xfrm>
            <a:off x="5856605" y="1943100"/>
            <a:ext cx="3169920" cy="1137285"/>
          </a:xfrm>
          <a:prstGeom prst="rect">
            <a:avLst/>
          </a:prstGeom>
          <a:noFill/>
          <a:ln w="9525">
            <a:noFill/>
          </a:ln>
        </p:spPr>
        <p:txBody>
          <a:bodyPr wrap="square">
            <a:spAutoFit/>
          </a:bodyPr>
          <a:p>
            <a:pPr marL="0" indent="0"/>
            <a:r>
              <a:rPr lang="zh-CN" sz="2000" b="1">
                <a:solidFill>
                  <a:srgbClr val="1D4865"/>
                </a:solidFill>
                <a:cs typeface="宋体" panose="02010600030101010101" pitchFamily="2" charset="-122"/>
              </a:rPr>
              <a:t>中期规划</a:t>
            </a:r>
            <a:r>
              <a:rPr lang="en-US" altLang="zh-CN" sz="3200" b="1">
                <a:solidFill>
                  <a:srgbClr val="0070C0"/>
                </a:solidFill>
                <a:cs typeface="宋体" panose="02010600030101010101" pitchFamily="2" charset="-122"/>
              </a:rPr>
              <a:t> </a:t>
            </a:r>
            <a:r>
              <a:rPr lang="zh-CN" sz="1800" b="0">
                <a:cs typeface="宋体" panose="02010600030101010101" pitchFamily="2" charset="-122"/>
              </a:rPr>
              <a:t>一般涉及</a:t>
            </a:r>
            <a:r>
              <a:rPr lang="en-US" sz="1800" b="0">
                <a:latin typeface="宋体" panose="02010600030101010101" pitchFamily="2" charset="-122"/>
                <a:cs typeface="宋体" panose="02010600030101010101" pitchFamily="2" charset="-122"/>
              </a:rPr>
              <a:t>2-5</a:t>
            </a:r>
            <a:r>
              <a:rPr lang="zh-CN" sz="1800" b="0">
                <a:cs typeface="宋体" panose="02010600030101010101" pitchFamily="2" charset="-122"/>
              </a:rPr>
              <a:t>年的职业目标和任务，是最常用的一种职业生涯规划。</a:t>
            </a:r>
            <a:endParaRPr lang="zh-CN" altLang="en-US" sz="1800" b="0">
              <a:cs typeface="宋体" panose="02010600030101010101" pitchFamily="2" charset="-122"/>
            </a:endParaRPr>
          </a:p>
        </p:txBody>
      </p:sp>
      <p:sp>
        <p:nvSpPr>
          <p:cNvPr id="51" name="文本框 50"/>
          <p:cNvSpPr txBox="1"/>
          <p:nvPr>
            <p:custDataLst>
              <p:tags r:id="rId19"/>
            </p:custDataLst>
          </p:nvPr>
        </p:nvSpPr>
        <p:spPr>
          <a:xfrm>
            <a:off x="197485" y="3116580"/>
            <a:ext cx="3824605" cy="1414780"/>
          </a:xfrm>
          <a:prstGeom prst="rect">
            <a:avLst/>
          </a:prstGeom>
          <a:noFill/>
          <a:ln w="9525">
            <a:noFill/>
          </a:ln>
        </p:spPr>
        <p:txBody>
          <a:bodyPr wrap="square">
            <a:spAutoFit/>
          </a:bodyPr>
          <a:p>
            <a:pPr marL="0" indent="0"/>
            <a:r>
              <a:rPr lang="zh-CN" sz="2000" b="1">
                <a:solidFill>
                  <a:srgbClr val="1D4865"/>
                </a:solidFill>
                <a:cs typeface="宋体" panose="02010600030101010101" pitchFamily="2" charset="-122"/>
              </a:rPr>
              <a:t>长期规划</a:t>
            </a:r>
            <a:r>
              <a:rPr lang="en-US" altLang="zh-CN" sz="3200" b="1">
                <a:solidFill>
                  <a:srgbClr val="0070C0"/>
                </a:solidFill>
                <a:cs typeface="宋体" panose="02010600030101010101" pitchFamily="2" charset="-122"/>
              </a:rPr>
              <a:t> </a:t>
            </a:r>
            <a:r>
              <a:rPr lang="zh-CN" sz="1800" b="0">
                <a:cs typeface="宋体" panose="02010600030101010101" pitchFamily="2" charset="-122"/>
              </a:rPr>
              <a:t>是指</a:t>
            </a:r>
            <a:r>
              <a:rPr lang="en-US" sz="1800" b="0">
                <a:latin typeface="宋体" panose="02010600030101010101" pitchFamily="2" charset="-122"/>
                <a:cs typeface="宋体" panose="02010600030101010101" pitchFamily="2" charset="-122"/>
              </a:rPr>
              <a:t>5-10</a:t>
            </a:r>
            <a:r>
              <a:rPr lang="zh-CN" sz="1800" b="0">
                <a:cs typeface="宋体" panose="02010600030101010101" pitchFamily="2" charset="-122"/>
              </a:rPr>
              <a:t>年的规划。主要是设定较长远目标，如</a:t>
            </a:r>
            <a:r>
              <a:rPr lang="en-US" sz="1800" b="0">
                <a:latin typeface="宋体" panose="02010600030101010101" pitchFamily="2" charset="-122"/>
                <a:cs typeface="宋体" panose="02010600030101010101" pitchFamily="2" charset="-122"/>
              </a:rPr>
              <a:t>35</a:t>
            </a:r>
            <a:r>
              <a:rPr lang="zh-CN" sz="1800" b="0">
                <a:cs typeface="宋体" panose="02010600030101010101" pitchFamily="2" charset="-122"/>
              </a:rPr>
              <a:t>岁时成为分公司经理，掌握更大的权力，以及为此目标所应采取的具体措施。</a:t>
            </a:r>
            <a:endParaRPr lang="zh-CN" altLang="en-US" sz="1800" b="0">
              <a:cs typeface="宋体" panose="02010600030101010101" pitchFamily="2" charset="-122"/>
            </a:endParaRPr>
          </a:p>
        </p:txBody>
      </p:sp>
      <p:sp>
        <p:nvSpPr>
          <p:cNvPr id="52" name="文本框 51"/>
          <p:cNvSpPr txBox="1"/>
          <p:nvPr>
            <p:custDataLst>
              <p:tags r:id="rId20"/>
            </p:custDataLst>
          </p:nvPr>
        </p:nvSpPr>
        <p:spPr>
          <a:xfrm>
            <a:off x="6050280" y="3603625"/>
            <a:ext cx="3040380" cy="1441450"/>
          </a:xfrm>
          <a:prstGeom prst="rect">
            <a:avLst/>
          </a:prstGeom>
          <a:noFill/>
          <a:ln w="9525">
            <a:noFill/>
          </a:ln>
        </p:spPr>
        <p:txBody>
          <a:bodyPr wrap="square">
            <a:noAutofit/>
          </a:bodyPr>
          <a:p>
            <a:pPr marL="0" indent="0" algn="l"/>
            <a:r>
              <a:rPr lang="zh-CN" sz="2000" b="1">
                <a:solidFill>
                  <a:srgbClr val="1D4865"/>
                </a:solidFill>
                <a:cs typeface="宋体" panose="02010600030101010101" pitchFamily="2" charset="-122"/>
              </a:rPr>
              <a:t>人生规划</a:t>
            </a:r>
            <a:r>
              <a:rPr lang="en-US" altLang="zh-CN" sz="3200" b="1">
                <a:solidFill>
                  <a:srgbClr val="0070C0"/>
                </a:solidFill>
                <a:cs typeface="宋体" panose="02010600030101010101" pitchFamily="2" charset="-122"/>
              </a:rPr>
              <a:t> </a:t>
            </a:r>
            <a:r>
              <a:rPr lang="zh-CN" sz="1800" b="0">
                <a:cs typeface="宋体" panose="02010600030101010101" pitchFamily="2" charset="-122"/>
              </a:rPr>
              <a:t>整个职业生涯的规划时间长至</a:t>
            </a:r>
            <a:r>
              <a:rPr lang="en-US" sz="1800" b="0">
                <a:latin typeface="宋体" panose="02010600030101010101" pitchFamily="2" charset="-122"/>
                <a:cs typeface="宋体" panose="02010600030101010101" pitchFamily="2" charset="-122"/>
              </a:rPr>
              <a:t>40</a:t>
            </a:r>
            <a:r>
              <a:rPr lang="zh-CN" sz="1800" b="0">
                <a:cs typeface="宋体" panose="02010600030101010101" pitchFamily="2" charset="-122"/>
              </a:rPr>
              <a:t>年左右。它是设定整个人生的发展目标和阶梯</a:t>
            </a:r>
            <a:endParaRPr lang="zh-CN" altLang="en-US" sz="1800" b="0">
              <a:cs typeface="宋体" panose="02010600030101010101" pitchFamily="2" charset="-122"/>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三、职业生涯规划的类型</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3" name="文本框 32"/>
          <p:cNvSpPr txBox="1"/>
          <p:nvPr/>
        </p:nvSpPr>
        <p:spPr>
          <a:xfrm>
            <a:off x="180975" y="2011680"/>
            <a:ext cx="1394460" cy="768350"/>
          </a:xfrm>
          <a:prstGeom prst="rect">
            <a:avLst/>
          </a:prstGeom>
          <a:noFill/>
        </p:spPr>
        <p:txBody>
          <a:bodyPr vert="horz" wrap="square" rtlCol="0">
            <a:spAutoFit/>
          </a:bodyPr>
          <a:lstStyle/>
          <a:p>
            <a:r>
              <a:rPr lang="zh-CN" altLang="en-US" sz="4400" b="1" dirty="0">
                <a:solidFill>
                  <a:srgbClr val="1B4367"/>
                </a:solidFill>
                <a:uFillTx/>
                <a:cs typeface="+mn-ea"/>
                <a:sym typeface="+mn-lt"/>
              </a:rPr>
              <a:t>前言</a:t>
            </a:r>
            <a:endParaRPr lang="zh-CN" altLang="en-US" sz="4400" b="1" dirty="0">
              <a:solidFill>
                <a:srgbClr val="1B4367"/>
              </a:solidFill>
              <a:uFillTx/>
              <a:cs typeface="+mn-ea"/>
              <a:sym typeface="+mn-lt"/>
            </a:endParaRPr>
          </a:p>
        </p:txBody>
      </p:sp>
      <p:sp>
        <p:nvSpPr>
          <p:cNvPr id="21" name="文本框 20"/>
          <p:cNvSpPr txBox="1"/>
          <p:nvPr>
            <p:custDataLst>
              <p:tags r:id="rId2"/>
            </p:custDataLst>
          </p:nvPr>
        </p:nvSpPr>
        <p:spPr>
          <a:xfrm>
            <a:off x="1576070" y="347345"/>
            <a:ext cx="7353935" cy="4568190"/>
          </a:xfrm>
          <a:prstGeom prst="rect">
            <a:avLst/>
          </a:prstGeom>
          <a:solidFill>
            <a:schemeClr val="bg1">
              <a:alpha val="69000"/>
            </a:schemeClr>
          </a:solidFill>
        </p:spPr>
        <p:txBody>
          <a:bodyPr wrap="square" rtlCol="0">
            <a:noAutofit/>
          </a:bodyPr>
          <a:p>
            <a:pPr indent="457200" algn="l" defTabSz="914400" fontAlgn="auto">
              <a:lnSpc>
                <a:spcPct val="150000"/>
              </a:lnSpc>
              <a:buClrTx/>
              <a:buSzTx/>
              <a:buNone/>
            </a:pP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对于大学生而言，就业是一项巨大的挑战。在职业生涯中，就业、升迁、离职、创业……这些问题会强烈和频繁地冲击着大学生。</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defTabSz="914400" fontAlgn="auto">
              <a:lnSpc>
                <a:spcPct val="150000"/>
              </a:lnSpc>
              <a:buClrTx/>
              <a:buSzTx/>
              <a:buNone/>
            </a:pP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本教材是在第一版的基础上修订而成的，主要变化体现在：根据当下大学毕业生就业的实际情况，对每章的内容进行了更新，旨在保持教材的时效性，为学生提供切实有效的指导。我们以实用而精彩的讲解、形象而生动的案例，将教材打造出教学内容菜单化、学习方式点餐化、知识延伸多元化的特色。</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defTabSz="914400" fontAlgn="auto">
              <a:lnSpc>
                <a:spcPct val="150000"/>
              </a:lnSpc>
              <a:buClrTx/>
              <a:buSzTx/>
              <a:buNone/>
            </a:pP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党的二十大报告中指出，要全面贯彻党的教育方针，落实立德树人根本任务。本教材贯彻落实《高等学校课程思政建设指导纲要》的要求，引导学生树立“中国自信”，以“润物无声”的形式将正确的价值追求和理想信念有效传导给学生。在内容编排上，本教材注意系统性、全面性和实用性，从环境分析到择业技巧，从形势政策问题到法律法规问题，努力做到理论分析和技术指导相结合。同时，教材也对就业形势的发展变化给予了足够注意，力争具有新颖性和前瞻性。</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2320"/>
              </a:lnSpc>
            </a:pPr>
            <a:endParaRPr lang="zh-CN" altLang="en-US" sz="16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四、职业生涯规划的原则</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548130" y="4334510"/>
            <a:ext cx="1543050" cy="530225"/>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挑战性原则</a:t>
            </a:r>
            <a:endParaRPr lang="zh-CN" altLang="en-US" sz="2000" b="1"/>
          </a:p>
        </p:txBody>
      </p:sp>
      <p:sp>
        <p:nvSpPr>
          <p:cNvPr id="3" name="矩形 2"/>
          <p:cNvSpPr/>
          <p:nvPr/>
        </p:nvSpPr>
        <p:spPr>
          <a:xfrm>
            <a:off x="4731385" y="1760855"/>
            <a:ext cx="1682115" cy="50038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激励性原则</a:t>
            </a:r>
            <a:endParaRPr lang="zh-CN" altLang="en-US" sz="2000" b="1"/>
          </a:p>
        </p:txBody>
      </p:sp>
      <p:sp>
        <p:nvSpPr>
          <p:cNvPr id="5" name="矩形 4"/>
          <p:cNvSpPr/>
          <p:nvPr/>
        </p:nvSpPr>
        <p:spPr>
          <a:xfrm>
            <a:off x="6136640" y="2288540"/>
            <a:ext cx="1616075" cy="4603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合作性原则</a:t>
            </a:r>
            <a:endParaRPr lang="zh-CN" altLang="en-US" sz="2000" b="1"/>
          </a:p>
        </p:txBody>
      </p:sp>
      <p:sp>
        <p:nvSpPr>
          <p:cNvPr id="9" name="矩形 8"/>
          <p:cNvSpPr/>
          <p:nvPr/>
        </p:nvSpPr>
        <p:spPr>
          <a:xfrm>
            <a:off x="5669915" y="4334510"/>
            <a:ext cx="1487170" cy="519430"/>
          </a:xfrm>
          <a:prstGeom prst="rect">
            <a:avLst/>
          </a:prstGeom>
          <a:solidFill>
            <a:schemeClr val="tx1"/>
          </a:solidFill>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可评量原则</a:t>
            </a:r>
            <a:endParaRPr lang="zh-CN" altLang="en-US" sz="2000" b="1"/>
          </a:p>
        </p:txBody>
      </p:sp>
      <p:sp>
        <p:nvSpPr>
          <p:cNvPr id="11" name="矩形 10"/>
          <p:cNvSpPr/>
          <p:nvPr/>
        </p:nvSpPr>
        <p:spPr>
          <a:xfrm>
            <a:off x="6249670" y="3651250"/>
            <a:ext cx="1390650" cy="498475"/>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具体原则</a:t>
            </a:r>
            <a:endParaRPr lang="zh-CN" altLang="en-US" sz="2000" b="1"/>
          </a:p>
        </p:txBody>
      </p:sp>
      <p:sp>
        <p:nvSpPr>
          <p:cNvPr id="14" name="矩形 13"/>
          <p:cNvSpPr/>
          <p:nvPr/>
        </p:nvSpPr>
        <p:spPr>
          <a:xfrm>
            <a:off x="1173480" y="2898140"/>
            <a:ext cx="1680210" cy="530225"/>
          </a:xfrm>
          <a:prstGeom prst="rect">
            <a:avLst/>
          </a:prstGeom>
          <a:effectLst>
            <a:softEdge rad="635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清晰性原则</a:t>
            </a:r>
            <a:endParaRPr lang="zh-CN" altLang="en-US" sz="2000" b="1"/>
          </a:p>
        </p:txBody>
      </p:sp>
      <p:sp>
        <p:nvSpPr>
          <p:cNvPr id="27" name="矩形 26"/>
          <p:cNvSpPr/>
          <p:nvPr/>
        </p:nvSpPr>
        <p:spPr>
          <a:xfrm>
            <a:off x="774700" y="3667760"/>
            <a:ext cx="1658620" cy="498475"/>
          </a:xfrm>
          <a:prstGeom prst="rect">
            <a:avLst/>
          </a:prstGeom>
          <a:solidFill>
            <a:srgbClr val="2D495C"/>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变动性原则</a:t>
            </a:r>
            <a:endParaRPr lang="zh-CN" altLang="en-US" sz="2000" b="1"/>
          </a:p>
        </p:txBody>
      </p:sp>
      <p:sp>
        <p:nvSpPr>
          <p:cNvPr id="29" name="矩形 28"/>
          <p:cNvSpPr/>
          <p:nvPr/>
        </p:nvSpPr>
        <p:spPr>
          <a:xfrm>
            <a:off x="6812280" y="2907665"/>
            <a:ext cx="1430655" cy="477520"/>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实际原则</a:t>
            </a:r>
            <a:endParaRPr lang="zh-CN" altLang="en-US" sz="2000" b="1"/>
          </a:p>
        </p:txBody>
      </p:sp>
      <p:sp>
        <p:nvSpPr>
          <p:cNvPr id="30" name="矩形 29"/>
          <p:cNvSpPr/>
          <p:nvPr/>
        </p:nvSpPr>
        <p:spPr>
          <a:xfrm>
            <a:off x="1971675" y="2143125"/>
            <a:ext cx="1493520" cy="487045"/>
          </a:xfrm>
          <a:prstGeom prst="rect">
            <a:avLst/>
          </a:prstGeom>
          <a:solidFill>
            <a:schemeClr val="accent5">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一致性</a:t>
            </a:r>
            <a:r>
              <a:rPr lang="zh-CN" altLang="en-US" sz="2000" b="1"/>
              <a:t>原则</a:t>
            </a:r>
            <a:endParaRPr lang="zh-CN" altLang="en-US" sz="2000" b="1"/>
          </a:p>
        </p:txBody>
      </p:sp>
      <p:sp>
        <p:nvSpPr>
          <p:cNvPr id="31" name="矩形 30"/>
          <p:cNvSpPr/>
          <p:nvPr/>
        </p:nvSpPr>
        <p:spPr>
          <a:xfrm>
            <a:off x="3305810" y="1530985"/>
            <a:ext cx="1344295" cy="509270"/>
          </a:xfrm>
          <a:prstGeom prst="rect">
            <a:avLst/>
          </a:prstGeom>
          <a:solidFill>
            <a:schemeClr val="accent2">
              <a:lumMod val="50000"/>
            </a:schemeClr>
          </a:solidFill>
          <a:effectLst>
            <a:softEdge rad="50800"/>
          </a:effectLst>
        </p:spPr>
        <p:style>
          <a:lnRef idx="0">
            <a:srgbClr val="FFFFFF"/>
          </a:lnRef>
          <a:fillRef idx="1">
            <a:prstClr val="black"/>
          </a:fillRef>
          <a:effectRef idx="0">
            <a:srgbClr val="FFFFFF"/>
          </a:effectRef>
          <a:fontRef idx="minor">
            <a:schemeClr val="lt1"/>
          </a:fontRef>
        </p:style>
        <p:txBody>
          <a:bodyPr rtlCol="0" anchor="ctr"/>
          <a:p>
            <a:pPr algn="ctr"/>
            <a:r>
              <a:rPr lang="zh-CN" altLang="en-US" sz="2000" b="1"/>
              <a:t>全程原则</a:t>
            </a:r>
            <a:endParaRPr lang="zh-CN" altLang="en-US" sz="2000" b="1"/>
          </a:p>
        </p:txBody>
      </p:sp>
      <p:grpSp>
        <p:nvGrpSpPr>
          <p:cNvPr id="94" name="千图PPT彼岸天：ID 8661124库_组合 1"/>
          <p:cNvGrpSpPr>
            <a:grpSpLocks noChangeAspect="1"/>
          </p:cNvGrpSpPr>
          <p:nvPr>
            <p:custDataLst>
              <p:tags r:id="rId1"/>
            </p:custDataLst>
          </p:nvPr>
        </p:nvGrpSpPr>
        <p:grpSpPr>
          <a:xfrm>
            <a:off x="3149579"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60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par>
                          <p:cTn id="27" fill="hold">
                            <p:stCondLst>
                              <p:cond delay="2600"/>
                            </p:stCondLst>
                            <p:childTnLst>
                              <p:par>
                                <p:cTn id="28" presetID="1" presetClass="entr" presetSubtype="0" fill="hold" grpId="0" nodeType="afterEffect">
                                  <p:stCondLst>
                                    <p:cond delay="250"/>
                                  </p:stCondLst>
                                  <p:childTnLst>
                                    <p:set>
                                      <p:cBhvr>
                                        <p:cTn id="29" dur="1" fill="hold">
                                          <p:stCondLst>
                                            <p:cond delay="0"/>
                                          </p:stCondLst>
                                        </p:cTn>
                                        <p:tgtEl>
                                          <p:spTgt spid="27"/>
                                        </p:tgtEl>
                                        <p:attrNameLst>
                                          <p:attrName>style.visibility</p:attrName>
                                        </p:attrNameLst>
                                      </p:cBhvr>
                                      <p:to>
                                        <p:strVal val="visible"/>
                                      </p:to>
                                    </p:set>
                                  </p:childTnLst>
                                </p:cTn>
                              </p:par>
                            </p:childTnLst>
                          </p:cTn>
                        </p:par>
                        <p:par>
                          <p:cTn id="30" fill="hold">
                            <p:stCondLst>
                              <p:cond delay="2850"/>
                            </p:stCondLst>
                            <p:childTnLst>
                              <p:par>
                                <p:cTn id="31" presetID="1" presetClass="entr" presetSubtype="0" fill="hold" grpId="0" nodeType="afterEffect">
                                  <p:stCondLst>
                                    <p:cond delay="250"/>
                                  </p:stCondLst>
                                  <p:childTnLst>
                                    <p:set>
                                      <p:cBhvr>
                                        <p:cTn id="32" dur="1" fill="hold">
                                          <p:stCondLst>
                                            <p:cond delay="0"/>
                                          </p:stCondLst>
                                        </p:cTn>
                                        <p:tgtEl>
                                          <p:spTgt spid="9"/>
                                        </p:tgtEl>
                                        <p:attrNameLst>
                                          <p:attrName>style.visibility</p:attrName>
                                        </p:attrNameLst>
                                      </p:cBhvr>
                                      <p:to>
                                        <p:strVal val="visible"/>
                                      </p:to>
                                    </p:set>
                                  </p:childTnLst>
                                </p:cTn>
                              </p:par>
                            </p:childTnLst>
                          </p:cTn>
                        </p:par>
                        <p:par>
                          <p:cTn id="33" fill="hold">
                            <p:stCondLst>
                              <p:cond delay="3100"/>
                            </p:stCondLst>
                            <p:childTnLst>
                              <p:par>
                                <p:cTn id="34" presetID="1" presetClass="entr" presetSubtype="0" fill="hold" grpId="0" nodeType="afterEffect">
                                  <p:stCondLst>
                                    <p:cond delay="250"/>
                                  </p:stCondLst>
                                  <p:childTnLst>
                                    <p:set>
                                      <p:cBhvr>
                                        <p:cTn id="35" dur="1" fill="hold">
                                          <p:stCondLst>
                                            <p:cond delay="0"/>
                                          </p:stCondLst>
                                        </p:cTn>
                                        <p:tgtEl>
                                          <p:spTgt spid="3"/>
                                        </p:tgtEl>
                                        <p:attrNameLst>
                                          <p:attrName>style.visibility</p:attrName>
                                        </p:attrNameLst>
                                      </p:cBhvr>
                                      <p:to>
                                        <p:strVal val="visible"/>
                                      </p:to>
                                    </p:set>
                                  </p:childTnLst>
                                </p:cTn>
                              </p:par>
                            </p:childTnLst>
                          </p:cTn>
                        </p:par>
                        <p:par>
                          <p:cTn id="36" fill="hold">
                            <p:stCondLst>
                              <p:cond delay="3350"/>
                            </p:stCondLst>
                            <p:childTnLst>
                              <p:par>
                                <p:cTn id="37" presetID="1" presetClass="entr" presetSubtype="0" fill="hold" grpId="0" nodeType="afterEffect">
                                  <p:stCondLst>
                                    <p:cond delay="250"/>
                                  </p:stCondLst>
                                  <p:childTnLst>
                                    <p:set>
                                      <p:cBhvr>
                                        <p:cTn id="38" dur="1" fill="hold">
                                          <p:stCondLst>
                                            <p:cond delay="0"/>
                                          </p:stCondLst>
                                        </p:cTn>
                                        <p:tgtEl>
                                          <p:spTgt spid="11"/>
                                        </p:tgtEl>
                                        <p:attrNameLst>
                                          <p:attrName>style.visibility</p:attrName>
                                        </p:attrNameLst>
                                      </p:cBhvr>
                                      <p:to>
                                        <p:strVal val="visible"/>
                                      </p:to>
                                    </p:set>
                                  </p:childTnLst>
                                </p:cTn>
                              </p:par>
                            </p:childTnLst>
                          </p:cTn>
                        </p:par>
                        <p:par>
                          <p:cTn id="39" fill="hold">
                            <p:stCondLst>
                              <p:cond delay="3600"/>
                            </p:stCondLst>
                            <p:childTnLst>
                              <p:par>
                                <p:cTn id="40" presetID="1" presetClass="entr" presetSubtype="0" fill="hold" grpId="0" nodeType="afterEffect">
                                  <p:stCondLst>
                                    <p:cond delay="250"/>
                                  </p:stCondLst>
                                  <p:childTnLst>
                                    <p:set>
                                      <p:cBhvr>
                                        <p:cTn id="41" dur="1" fill="hold">
                                          <p:stCondLst>
                                            <p:cond delay="0"/>
                                          </p:stCondLst>
                                        </p:cTn>
                                        <p:tgtEl>
                                          <p:spTgt spid="2"/>
                                        </p:tgtEl>
                                        <p:attrNameLst>
                                          <p:attrName>style.visibility</p:attrName>
                                        </p:attrNameLst>
                                      </p:cBhvr>
                                      <p:to>
                                        <p:strVal val="visible"/>
                                      </p:to>
                                    </p:set>
                                  </p:childTnLst>
                                </p:cTn>
                              </p:par>
                            </p:childTnLst>
                          </p:cTn>
                        </p:par>
                        <p:par>
                          <p:cTn id="42" fill="hold">
                            <p:stCondLst>
                              <p:cond delay="3850"/>
                            </p:stCondLst>
                            <p:childTnLst>
                              <p:par>
                                <p:cTn id="43" presetID="1" presetClass="entr" presetSubtype="0" fill="hold" grpId="0" nodeType="afterEffect">
                                  <p:stCondLst>
                                    <p:cond delay="250"/>
                                  </p:stCondLst>
                                  <p:childTnLst>
                                    <p:set>
                                      <p:cBhvr>
                                        <p:cTn id="44" dur="1" fill="hold">
                                          <p:stCondLst>
                                            <p:cond delay="0"/>
                                          </p:stCondLst>
                                        </p:cTn>
                                        <p:tgtEl>
                                          <p:spTgt spid="29"/>
                                        </p:tgtEl>
                                        <p:attrNameLst>
                                          <p:attrName>style.visibility</p:attrName>
                                        </p:attrNameLst>
                                      </p:cBhvr>
                                      <p:to>
                                        <p:strVal val="visible"/>
                                      </p:to>
                                    </p:set>
                                  </p:childTnLst>
                                </p:cTn>
                              </p:par>
                            </p:childTnLst>
                          </p:cTn>
                        </p:par>
                        <p:par>
                          <p:cTn id="45" fill="hold">
                            <p:stCondLst>
                              <p:cond delay="4100"/>
                            </p:stCondLst>
                            <p:childTnLst>
                              <p:par>
                                <p:cTn id="46" presetID="1" presetClass="entr" presetSubtype="0" fill="hold" grpId="0" nodeType="afterEffect">
                                  <p:stCondLst>
                                    <p:cond delay="250"/>
                                  </p:stCondLst>
                                  <p:childTnLst>
                                    <p:set>
                                      <p:cBhvr>
                                        <p:cTn id="47" dur="1" fill="hold">
                                          <p:stCondLst>
                                            <p:cond delay="0"/>
                                          </p:stCondLst>
                                        </p:cTn>
                                        <p:tgtEl>
                                          <p:spTgt spid="5"/>
                                        </p:tgtEl>
                                        <p:attrNameLst>
                                          <p:attrName>style.visibility</p:attrName>
                                        </p:attrNameLst>
                                      </p:cBhvr>
                                      <p:to>
                                        <p:strVal val="visible"/>
                                      </p:to>
                                    </p:set>
                                  </p:childTnLst>
                                </p:cTn>
                              </p:par>
                            </p:childTnLst>
                          </p:cTn>
                        </p:par>
                        <p:par>
                          <p:cTn id="48" fill="hold">
                            <p:stCondLst>
                              <p:cond delay="4350"/>
                            </p:stCondLst>
                            <p:childTnLst>
                              <p:par>
                                <p:cTn id="49" presetID="1" presetClass="entr" presetSubtype="0" fill="hold" grpId="0" nodeType="afterEffect">
                                  <p:stCondLst>
                                    <p:cond delay="250"/>
                                  </p:stCondLst>
                                  <p:childTnLst>
                                    <p:set>
                                      <p:cBhvr>
                                        <p:cTn id="50" dur="1" fill="hold">
                                          <p:stCondLst>
                                            <p:cond delay="0"/>
                                          </p:stCondLst>
                                        </p:cTn>
                                        <p:tgtEl>
                                          <p:spTgt spid="14"/>
                                        </p:tgtEl>
                                        <p:attrNameLst>
                                          <p:attrName>style.visibility</p:attrName>
                                        </p:attrNameLst>
                                      </p:cBhvr>
                                      <p:to>
                                        <p:strVal val="visible"/>
                                      </p:to>
                                    </p:set>
                                  </p:childTnLst>
                                </p:cTn>
                              </p:par>
                            </p:childTnLst>
                          </p:cTn>
                        </p:par>
                        <p:par>
                          <p:cTn id="51" fill="hold">
                            <p:stCondLst>
                              <p:cond delay="4600"/>
                            </p:stCondLst>
                            <p:childTnLst>
                              <p:par>
                                <p:cTn id="52" presetID="1" presetClass="entr" presetSubtype="0" fill="hold" grpId="0" nodeType="afterEffect">
                                  <p:stCondLst>
                                    <p:cond delay="250"/>
                                  </p:stCondLst>
                                  <p:childTnLst>
                                    <p:set>
                                      <p:cBhvr>
                                        <p:cTn id="53" dur="1" fill="hold">
                                          <p:stCondLst>
                                            <p:cond delay="0"/>
                                          </p:stCondLst>
                                        </p:cTn>
                                        <p:tgtEl>
                                          <p:spTgt spid="30"/>
                                        </p:tgtEl>
                                        <p:attrNameLst>
                                          <p:attrName>style.visibility</p:attrName>
                                        </p:attrNameLst>
                                      </p:cBhvr>
                                      <p:to>
                                        <p:strVal val="visible"/>
                                      </p:to>
                                    </p:set>
                                  </p:childTnLst>
                                </p:cTn>
                              </p:par>
                            </p:childTnLst>
                          </p:cTn>
                        </p:par>
                        <p:par>
                          <p:cTn id="54" fill="hold">
                            <p:stCondLst>
                              <p:cond delay="4850"/>
                            </p:stCondLst>
                            <p:childTnLst>
                              <p:par>
                                <p:cTn id="55" presetID="1" presetClass="entr" presetSubtype="0" fill="hold" grpId="0" nodeType="afterEffect">
                                  <p:stCondLst>
                                    <p:cond delay="25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27" grpId="0" bldLvl="0" animBg="1"/>
      <p:bldP spid="27" grpId="1" animBg="1"/>
      <p:bldP spid="9" grpId="0" bldLvl="0" animBg="1"/>
      <p:bldP spid="9" grpId="1" animBg="1"/>
      <p:bldP spid="3" grpId="0" bldLvl="0" animBg="1"/>
      <p:bldP spid="3" grpId="1" animBg="1"/>
      <p:bldP spid="11" grpId="0" bldLvl="0" animBg="1"/>
      <p:bldP spid="11" grpId="1" animBg="1"/>
      <p:bldP spid="2" grpId="0" bldLvl="0" animBg="1"/>
      <p:bldP spid="2" grpId="1" animBg="1"/>
      <p:bldP spid="29" grpId="0" bldLvl="0" animBg="1"/>
      <p:bldP spid="29" grpId="1" animBg="1"/>
      <p:bldP spid="5" grpId="0" bldLvl="0" animBg="1"/>
      <p:bldP spid="5" grpId="1" animBg="1"/>
      <p:bldP spid="14" grpId="0" bldLvl="0" animBg="1"/>
      <p:bldP spid="14" grpId="1" animBg="1"/>
      <p:bldP spid="30" grpId="0" bldLvl="0" animBg="1"/>
      <p:bldP spid="30" grpId="1" animBg="1"/>
      <p:bldP spid="31" grpId="0" bldLvl="0" animBg="1"/>
      <p:bldP spid="31"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四、职业生涯规划的原则</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96944"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
        <p:nvSpPr>
          <p:cNvPr id="4" name="矩形 3"/>
          <p:cNvSpPr>
            <a:spLocks noChangeArrowheads="1"/>
          </p:cNvSpPr>
          <p:nvPr/>
        </p:nvSpPr>
        <p:spPr bwMode="auto">
          <a:xfrm>
            <a:off x="342900" y="1873885"/>
            <a:ext cx="5634355" cy="2710815"/>
          </a:xfrm>
          <a:prstGeom prst="rect">
            <a:avLst/>
          </a:prstGeom>
          <a:noFill/>
          <a:ln w="9525">
            <a:noFill/>
            <a:miter lim="800000"/>
          </a:ln>
        </p:spPr>
        <p:txBody>
          <a:bodyPr wrap="square">
            <a:noAutofit/>
          </a:bodyPr>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清晰性原则：</a:t>
            </a:r>
            <a:r>
              <a:rPr lang="zh-CN" altLang="en-US" sz="1600">
                <a:solidFill>
                  <a:schemeClr val="tx1"/>
                </a:solidFill>
                <a:latin typeface="微软雅黑" panose="020B0503020204020204" pitchFamily="34" charset="-122"/>
                <a:ea typeface="微软雅黑" panose="020B0503020204020204" pitchFamily="34" charset="-122"/>
              </a:rPr>
              <a:t>目标措施是否清晰明确，实现目标的步骤是否直截了当。</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变动性原则：</a:t>
            </a:r>
            <a:r>
              <a:rPr lang="zh-CN" altLang="en-US" sz="1600">
                <a:solidFill>
                  <a:schemeClr val="tx1"/>
                </a:solidFill>
                <a:latin typeface="微软雅黑" panose="020B0503020204020204" pitchFamily="34" charset="-122"/>
                <a:ea typeface="微软雅黑" panose="020B0503020204020204" pitchFamily="34" charset="-122"/>
              </a:rPr>
              <a:t>目标或措施是否有弹性。</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一致性原则：</a:t>
            </a:r>
            <a:r>
              <a:rPr lang="zh-CN" altLang="en-US" sz="1600">
                <a:solidFill>
                  <a:schemeClr val="tx1"/>
                </a:solidFill>
                <a:latin typeface="微软雅黑" panose="020B0503020204020204" pitchFamily="34" charset="-122"/>
                <a:ea typeface="微软雅黑" panose="020B0503020204020204" pitchFamily="34" charset="-122"/>
              </a:rPr>
              <a:t>主要目标与分目标是否一致，目标与措施是否一致，个人目标与组织发展目标是否一致。</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挑战性原则：</a:t>
            </a:r>
            <a:r>
              <a:rPr lang="zh-CN" altLang="en-US" sz="1600">
                <a:solidFill>
                  <a:schemeClr val="tx1"/>
                </a:solidFill>
                <a:latin typeface="微软雅黑" panose="020B0503020204020204" pitchFamily="34" charset="-122"/>
                <a:ea typeface="微软雅黑" panose="020B0503020204020204" pitchFamily="34" charset="-122"/>
              </a:rPr>
              <a:t>目标与措施是否具有挑战性，还是仅保持其原来状况而已。</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激励性原则：</a:t>
            </a:r>
            <a:r>
              <a:rPr lang="zh-CN" altLang="en-US" sz="1600">
                <a:solidFill>
                  <a:schemeClr val="tx1"/>
                </a:solidFill>
                <a:latin typeface="微软雅黑" panose="020B0503020204020204" pitchFamily="34" charset="-122"/>
                <a:ea typeface="微软雅黑" panose="020B0503020204020204" pitchFamily="34" charset="-122"/>
              </a:rPr>
              <a:t>目标是否符合自己的性格、兴趣和特长，是否能对自己产生内在激励作用。</a:t>
            </a:r>
            <a:endParaRPr lang="zh-CN" altLang="en-US" sz="16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60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矩形 13"/>
          <p:cNvSpPr>
            <a:spLocks noChangeArrowheads="1"/>
          </p:cNvSpPr>
          <p:nvPr/>
        </p:nvSpPr>
        <p:spPr bwMode="auto">
          <a:xfrm>
            <a:off x="497840" y="864235"/>
            <a:ext cx="517461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四、职业生涯规划的原则</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94" name="千图PPT彼岸天：ID 8661124库_组合 1"/>
          <p:cNvGrpSpPr>
            <a:grpSpLocks noChangeAspect="1"/>
          </p:cNvGrpSpPr>
          <p:nvPr>
            <p:custDataLst>
              <p:tags r:id="rId1"/>
            </p:custDataLst>
          </p:nvPr>
        </p:nvGrpSpPr>
        <p:grpSpPr>
          <a:xfrm>
            <a:off x="6196944" y="2414730"/>
            <a:ext cx="2640623" cy="2728600"/>
            <a:chOff x="6513526" y="1639850"/>
            <a:chExt cx="5049903" cy="5218150"/>
          </a:xfrm>
        </p:grpSpPr>
        <p:sp>
          <p:nvSpPr>
            <p:cNvPr id="95" name="Freeform: Shape 2"/>
            <p:cNvSpPr/>
            <p:nvPr>
              <p:custDataLst>
                <p:tags r:id="rId2"/>
              </p:custDataLst>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p>
              <a:pPr algn="ctr"/>
            </a:p>
          </p:txBody>
        </p:sp>
        <p:grpSp>
          <p:nvGrpSpPr>
            <p:cNvPr id="96" name="Group 3"/>
            <p:cNvGrpSpPr/>
            <p:nvPr/>
          </p:nvGrpSpPr>
          <p:grpSpPr>
            <a:xfrm>
              <a:off x="6685154" y="1639850"/>
              <a:ext cx="4779675" cy="3671505"/>
              <a:chOff x="7223605" y="1034167"/>
              <a:chExt cx="4779675" cy="3671505"/>
            </a:xfrm>
            <a:solidFill>
              <a:schemeClr val="accent5">
                <a:alpha val="70000"/>
              </a:schemeClr>
            </a:solidFill>
          </p:grpSpPr>
          <p:sp>
            <p:nvSpPr>
              <p:cNvPr id="97" name="Oval 49"/>
              <p:cNvSpPr/>
              <p:nvPr>
                <p:custDataLst>
                  <p:tags r:id="rId3"/>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8" name="Oval 50"/>
              <p:cNvSpPr/>
              <p:nvPr>
                <p:custDataLst>
                  <p:tags r:id="rId4"/>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9" name="Oval 51"/>
              <p:cNvSpPr/>
              <p:nvPr>
                <p:custDataLst>
                  <p:tags r:id="rId5"/>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0" name="Oval 52"/>
              <p:cNvSpPr/>
              <p:nvPr>
                <p:custDataLst>
                  <p:tags r:id="rId6"/>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1" name="Oval 53"/>
              <p:cNvSpPr/>
              <p:nvPr>
                <p:custDataLst>
                  <p:tags r:id="rId7"/>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2" name="Oval 54"/>
              <p:cNvSpPr/>
              <p:nvPr>
                <p:custDataLst>
                  <p:tags r:id="rId8"/>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3" name="Oval 55"/>
              <p:cNvSpPr/>
              <p:nvPr>
                <p:custDataLst>
                  <p:tags r:id="rId9"/>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4" name="Oval 56"/>
              <p:cNvSpPr/>
              <p:nvPr>
                <p:custDataLst>
                  <p:tags r:id="rId10"/>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5" name="Oval 57"/>
              <p:cNvSpPr/>
              <p:nvPr>
                <p:custDataLst>
                  <p:tags r:id="rId11"/>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06" name="Group 4"/>
            <p:cNvGrpSpPr/>
            <p:nvPr/>
          </p:nvGrpSpPr>
          <p:grpSpPr>
            <a:xfrm>
              <a:off x="6574014" y="1946200"/>
              <a:ext cx="4788017" cy="3731205"/>
              <a:chOff x="7071416" y="1121303"/>
              <a:chExt cx="4788017" cy="3731205"/>
            </a:xfrm>
            <a:solidFill>
              <a:schemeClr val="accent2">
                <a:alpha val="40000"/>
              </a:schemeClr>
            </a:solidFill>
          </p:grpSpPr>
          <p:sp>
            <p:nvSpPr>
              <p:cNvPr id="107" name="Oval 39"/>
              <p:cNvSpPr/>
              <p:nvPr>
                <p:custDataLst>
                  <p:tags r:id="rId12"/>
                </p:custDataLst>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8" name="Oval 40"/>
              <p:cNvSpPr/>
              <p:nvPr>
                <p:custDataLst>
                  <p:tags r:id="rId13"/>
                </p:custDataLst>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9" name="Oval 41"/>
              <p:cNvSpPr/>
              <p:nvPr>
                <p:custDataLst>
                  <p:tags r:id="rId14"/>
                </p:custDataLst>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0" name="Oval 42"/>
              <p:cNvSpPr/>
              <p:nvPr>
                <p:custDataLst>
                  <p:tags r:id="rId15"/>
                </p:custDataLst>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1" name="Oval 43"/>
              <p:cNvSpPr/>
              <p:nvPr>
                <p:custDataLst>
                  <p:tags r:id="rId16"/>
                </p:custDataLst>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2" name="Oval 44"/>
              <p:cNvSpPr/>
              <p:nvPr>
                <p:custDataLst>
                  <p:tags r:id="rId17"/>
                </p:custDataLst>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3" name="Oval 45"/>
              <p:cNvSpPr/>
              <p:nvPr>
                <p:custDataLst>
                  <p:tags r:id="rId18"/>
                </p:custDataLst>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4" name="Oval 46"/>
              <p:cNvSpPr/>
              <p:nvPr>
                <p:custDataLst>
                  <p:tags r:id="rId19"/>
                </p:custDataLst>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5" name="Oval 47"/>
              <p:cNvSpPr/>
              <p:nvPr>
                <p:custDataLst>
                  <p:tags r:id="rId20"/>
                </p:custDataLst>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7" name="Oval 48"/>
              <p:cNvSpPr/>
              <p:nvPr>
                <p:custDataLst>
                  <p:tags r:id="rId21"/>
                </p:custDataLst>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18" name="Group 5"/>
            <p:cNvGrpSpPr/>
            <p:nvPr/>
          </p:nvGrpSpPr>
          <p:grpSpPr>
            <a:xfrm>
              <a:off x="7210995" y="2279145"/>
              <a:ext cx="4142805" cy="3446444"/>
              <a:chOff x="7242069" y="1000204"/>
              <a:chExt cx="4142805" cy="3446444"/>
            </a:xfrm>
            <a:solidFill>
              <a:schemeClr val="accent1">
                <a:alpha val="20000"/>
              </a:schemeClr>
            </a:solidFill>
          </p:grpSpPr>
          <p:sp>
            <p:nvSpPr>
              <p:cNvPr id="119" name="Oval 29"/>
              <p:cNvSpPr/>
              <p:nvPr>
                <p:custDataLst>
                  <p:tags r:id="rId22"/>
                </p:custDataLst>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0" name="Oval 30"/>
              <p:cNvSpPr/>
              <p:nvPr>
                <p:custDataLst>
                  <p:tags r:id="rId23"/>
                </p:custDataLst>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1" name="Oval 31"/>
              <p:cNvSpPr/>
              <p:nvPr>
                <p:custDataLst>
                  <p:tags r:id="rId24"/>
                </p:custDataLst>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2" name="Oval 32"/>
              <p:cNvSpPr/>
              <p:nvPr>
                <p:custDataLst>
                  <p:tags r:id="rId25"/>
                </p:custDataLst>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3" name="Oval 33"/>
              <p:cNvSpPr/>
              <p:nvPr>
                <p:custDataLst>
                  <p:tags r:id="rId26"/>
                </p:custDataLst>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4" name="Oval 34"/>
              <p:cNvSpPr/>
              <p:nvPr>
                <p:custDataLst>
                  <p:tags r:id="rId27"/>
                </p:custDataLst>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5" name="Oval 35"/>
              <p:cNvSpPr/>
              <p:nvPr>
                <p:custDataLst>
                  <p:tags r:id="rId28"/>
                </p:custDataLst>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6" name="Oval 36"/>
              <p:cNvSpPr/>
              <p:nvPr>
                <p:custDataLst>
                  <p:tags r:id="rId29"/>
                </p:custDataLst>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7" name="Oval 37"/>
              <p:cNvSpPr/>
              <p:nvPr>
                <p:custDataLst>
                  <p:tags r:id="rId30"/>
                </p:custDataLst>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8" name="Oval 38"/>
              <p:cNvSpPr/>
              <p:nvPr>
                <p:custDataLst>
                  <p:tags r:id="rId31"/>
                </p:custDataLst>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29" name="Group 6"/>
            <p:cNvGrpSpPr/>
            <p:nvPr/>
          </p:nvGrpSpPr>
          <p:grpSpPr>
            <a:xfrm rot="9000000">
              <a:off x="7380010" y="1811773"/>
              <a:ext cx="3591334" cy="2758680"/>
              <a:chOff x="7223605" y="1034167"/>
              <a:chExt cx="4779675" cy="3671505"/>
            </a:xfrm>
            <a:solidFill>
              <a:schemeClr val="accent4">
                <a:alpha val="70000"/>
              </a:schemeClr>
            </a:solidFill>
          </p:grpSpPr>
          <p:sp>
            <p:nvSpPr>
              <p:cNvPr id="130" name="Oval 20"/>
              <p:cNvSpPr/>
              <p:nvPr>
                <p:custDataLst>
                  <p:tags r:id="rId32"/>
                </p:custDataLst>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1" name="Oval 21"/>
              <p:cNvSpPr/>
              <p:nvPr>
                <p:custDataLst>
                  <p:tags r:id="rId33"/>
                </p:custDataLst>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2" name="Oval 22"/>
              <p:cNvSpPr/>
              <p:nvPr>
                <p:custDataLst>
                  <p:tags r:id="rId34"/>
                </p:custDataLst>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3" name="Oval 23"/>
              <p:cNvSpPr/>
              <p:nvPr>
                <p:custDataLst>
                  <p:tags r:id="rId35"/>
                </p:custDataLst>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4" name="Oval 24"/>
              <p:cNvSpPr/>
              <p:nvPr>
                <p:custDataLst>
                  <p:tags r:id="rId36"/>
                </p:custDataLst>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5" name="Oval 25"/>
              <p:cNvSpPr/>
              <p:nvPr>
                <p:custDataLst>
                  <p:tags r:id="rId37"/>
                </p:custDataLst>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6" name="Oval 26"/>
              <p:cNvSpPr/>
              <p:nvPr>
                <p:custDataLst>
                  <p:tags r:id="rId38"/>
                </p:custDataLst>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7" name="Oval 27"/>
              <p:cNvSpPr/>
              <p:nvPr>
                <p:custDataLst>
                  <p:tags r:id="rId39"/>
                </p:custDataLst>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8" name="Oval 28"/>
              <p:cNvSpPr/>
              <p:nvPr>
                <p:custDataLst>
                  <p:tags r:id="rId40"/>
                </p:custDataLst>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139" name="Oval 7"/>
            <p:cNvSpPr/>
            <p:nvPr>
              <p:custDataLst>
                <p:tags r:id="rId41"/>
              </p:custDataLst>
            </p:nvPr>
          </p:nvSpPr>
          <p:spPr>
            <a:xfrm>
              <a:off x="7498233" y="1881011"/>
              <a:ext cx="1514855" cy="1514855"/>
            </a:xfrm>
            <a:prstGeom prst="ellipse">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0" name="Oval 8"/>
            <p:cNvSpPr/>
            <p:nvPr>
              <p:custDataLst>
                <p:tags r:id="rId42"/>
              </p:custDataLst>
            </p:nvPr>
          </p:nvSpPr>
          <p:spPr>
            <a:xfrm>
              <a:off x="9449885" y="2141135"/>
              <a:ext cx="1437159" cy="1437159"/>
            </a:xfrm>
            <a:prstGeom prst="ellipse">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1" name="Oval 9"/>
            <p:cNvSpPr/>
            <p:nvPr>
              <p:custDataLst>
                <p:tags r:id="rId43"/>
              </p:custDataLst>
            </p:nvPr>
          </p:nvSpPr>
          <p:spPr>
            <a:xfrm>
              <a:off x="6513526" y="3453959"/>
              <a:ext cx="1437159" cy="1437159"/>
            </a:xfrm>
            <a:prstGeom prst="ellipse">
              <a:avLst/>
            </a:prstGeom>
            <a:solidFill>
              <a:srgbClr val="1D48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2" name="Oval 10"/>
            <p:cNvSpPr/>
            <p:nvPr>
              <p:custDataLst>
                <p:tags r:id="rId44"/>
              </p:custDataLst>
            </p:nvPr>
          </p:nvSpPr>
          <p:spPr>
            <a:xfrm>
              <a:off x="10126270" y="3664860"/>
              <a:ext cx="1437159" cy="1437159"/>
            </a:xfrm>
            <a:prstGeom prst="ellipse">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3" name="Group 11"/>
            <p:cNvGrpSpPr/>
            <p:nvPr/>
          </p:nvGrpSpPr>
          <p:grpSpPr>
            <a:xfrm>
              <a:off x="9937478" y="2603151"/>
              <a:ext cx="500065" cy="470320"/>
              <a:chOff x="4433888" y="4613275"/>
              <a:chExt cx="1147763" cy="1079500"/>
            </a:xfrm>
            <a:solidFill>
              <a:schemeClr val="bg1"/>
            </a:solidFill>
          </p:grpSpPr>
          <p:sp>
            <p:nvSpPr>
              <p:cNvPr id="144" name="Oval 18"/>
              <p:cNvSpPr/>
              <p:nvPr>
                <p:custDataLst>
                  <p:tags r:id="rId45"/>
                </p:custDataLst>
              </p:nvPr>
            </p:nvSpPr>
            <p:spPr bwMode="auto">
              <a:xfrm>
                <a:off x="4991100" y="5203825"/>
                <a:ext cx="138113" cy="139700"/>
              </a:xfrm>
              <a:prstGeom prst="ellipse">
                <a:avLst/>
              </a:prstGeom>
              <a:grpFill/>
              <a:ln>
                <a:noFill/>
              </a:ln>
            </p:spPr>
            <p:txBody>
              <a:bodyPr anchor="ctr"/>
              <a:p>
                <a:pPr algn="ctr"/>
              </a:p>
            </p:txBody>
          </p:sp>
          <p:sp>
            <p:nvSpPr>
              <p:cNvPr id="145" name="Freeform: Shape 19"/>
              <p:cNvSpPr/>
              <p:nvPr>
                <p:custDataLst>
                  <p:tags r:id="rId46"/>
                </p:custDataLst>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anchor="ctr"/>
              <a:p>
                <a:pPr algn="ctr"/>
              </a:p>
            </p:txBody>
          </p:sp>
        </p:grpSp>
        <p:sp>
          <p:nvSpPr>
            <p:cNvPr id="146" name="Freeform: Shape 12"/>
            <p:cNvSpPr/>
            <p:nvPr>
              <p:custDataLst>
                <p:tags r:id="rId47"/>
              </p:custDataLst>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anchor="ctr"/>
            <a:p>
              <a:pPr algn="ctr"/>
            </a:p>
          </p:txBody>
        </p:sp>
        <p:grpSp>
          <p:nvGrpSpPr>
            <p:cNvPr id="147" name="Group 13"/>
            <p:cNvGrpSpPr/>
            <p:nvPr/>
          </p:nvGrpSpPr>
          <p:grpSpPr>
            <a:xfrm>
              <a:off x="6993231" y="3943997"/>
              <a:ext cx="486920" cy="424672"/>
              <a:chOff x="4233863" y="2697163"/>
              <a:chExt cx="1117600" cy="974725"/>
            </a:xfrm>
            <a:solidFill>
              <a:schemeClr val="bg1"/>
            </a:solidFill>
          </p:grpSpPr>
          <p:sp>
            <p:nvSpPr>
              <p:cNvPr id="148" name="Freeform: Shape 16"/>
              <p:cNvSpPr/>
              <p:nvPr>
                <p:custDataLst>
                  <p:tags r:id="rId48"/>
                </p:custDataLst>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anchor="ctr"/>
              <a:p>
                <a:pPr algn="ctr"/>
              </a:p>
            </p:txBody>
          </p:sp>
          <p:sp>
            <p:nvSpPr>
              <p:cNvPr id="149" name="Freeform: Shape 17"/>
              <p:cNvSpPr/>
              <p:nvPr>
                <p:custDataLst>
                  <p:tags r:id="rId49"/>
                </p:custDataLst>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anchor="ctr"/>
              <a:p>
                <a:pPr algn="ctr"/>
              </a:p>
            </p:txBody>
          </p:sp>
        </p:grpSp>
        <p:sp>
          <p:nvSpPr>
            <p:cNvPr id="150" name="Freeform: Shape 14"/>
            <p:cNvSpPr/>
            <p:nvPr>
              <p:custDataLst>
                <p:tags r:id="rId50"/>
              </p:custDataLst>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p>
              <a:pPr algn="ctr"/>
            </a:p>
          </p:txBody>
        </p:sp>
      </p:grpSp>
      <p:sp>
        <p:nvSpPr>
          <p:cNvPr id="4" name="矩形 3"/>
          <p:cNvSpPr>
            <a:spLocks noChangeArrowheads="1"/>
          </p:cNvSpPr>
          <p:nvPr/>
        </p:nvSpPr>
        <p:spPr bwMode="auto">
          <a:xfrm>
            <a:off x="399415" y="1557655"/>
            <a:ext cx="5782310" cy="3512820"/>
          </a:xfrm>
          <a:prstGeom prst="rect">
            <a:avLst/>
          </a:prstGeom>
          <a:noFill/>
          <a:ln w="9525">
            <a:noFill/>
            <a:miter lim="800000"/>
          </a:ln>
        </p:spPr>
        <p:txBody>
          <a:bodyPr wrap="square">
            <a:noAutofit/>
          </a:bodyPr>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合作性原则：</a:t>
            </a:r>
            <a:r>
              <a:rPr lang="zh-CN" altLang="en-US" sz="1600">
                <a:latin typeface="微软雅黑" panose="020B0503020204020204" pitchFamily="34" charset="-122"/>
                <a:ea typeface="微软雅黑" panose="020B0503020204020204" pitchFamily="34" charset="-122"/>
              </a:rPr>
              <a:t>个人的目标与他人的目标是否具有合作性与协调性。</a:t>
            </a:r>
            <a:endParaRPr lang="zh-CN" altLang="en-US" sz="1600">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全程性原则：</a:t>
            </a:r>
            <a:r>
              <a:rPr lang="zh-CN" altLang="en-US" sz="1600">
                <a:latin typeface="微软雅黑" panose="020B0503020204020204" pitchFamily="34" charset="-122"/>
                <a:ea typeface="微软雅黑" panose="020B0503020204020204" pitchFamily="34" charset="-122"/>
              </a:rPr>
              <a:t>拟定生涯规划时必须考虑到生涯发展的整个历程，做全程的考虑。</a:t>
            </a:r>
            <a:endParaRPr lang="zh-CN" altLang="en-US" sz="1600">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具体性原则：</a:t>
            </a:r>
            <a:r>
              <a:rPr lang="zh-CN" altLang="en-US" sz="1600">
                <a:latin typeface="微软雅黑" panose="020B0503020204020204" pitchFamily="34" charset="-122"/>
                <a:ea typeface="微软雅黑" panose="020B0503020204020204" pitchFamily="34" charset="-122"/>
              </a:rPr>
              <a:t>生涯规划各阶段的路线划分与安排必须具体可行。</a:t>
            </a:r>
            <a:endParaRPr lang="zh-CN" altLang="en-US" sz="1600">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实际性原则：</a:t>
            </a:r>
            <a:r>
              <a:rPr lang="zh-CN" altLang="en-US" sz="1600">
                <a:latin typeface="微软雅黑" panose="020B0503020204020204" pitchFamily="34" charset="-122"/>
                <a:ea typeface="微软雅黑" panose="020B0503020204020204" pitchFamily="34" charset="-122"/>
              </a:rPr>
              <a:t>实现生涯目标的途径很多，在做规划时考虑到自己的特质、社会环境、组织环境以及其他相关的因素，选择确定可行的途径。</a:t>
            </a:r>
            <a:endParaRPr lang="zh-CN" altLang="en-US" sz="1600">
              <a:latin typeface="微软雅黑" panose="020B0503020204020204" pitchFamily="34" charset="-122"/>
              <a:ea typeface="微软雅黑" panose="020B0503020204020204" pitchFamily="34" charset="-122"/>
            </a:endParaRPr>
          </a:p>
          <a:p>
            <a:pPr indent="457200" fontAlgn="auto">
              <a:lnSpc>
                <a:spcPts val="2220"/>
              </a:lnSpc>
            </a:pPr>
            <a:r>
              <a:rPr lang="zh-CN" altLang="en-US" sz="2000" b="1">
                <a:solidFill>
                  <a:srgbClr val="1D4865"/>
                </a:solidFill>
                <a:latin typeface="微软雅黑" panose="020B0503020204020204" pitchFamily="34" charset="-122"/>
                <a:ea typeface="微软雅黑" panose="020B0503020204020204" pitchFamily="34" charset="-122"/>
              </a:rPr>
              <a:t>可评量原则：</a:t>
            </a:r>
            <a:r>
              <a:rPr lang="zh-CN" altLang="en-US" sz="1600">
                <a:latin typeface="微软雅黑" panose="020B0503020204020204" pitchFamily="34" charset="-122"/>
                <a:ea typeface="微软雅黑" panose="020B0503020204020204" pitchFamily="34" charset="-122"/>
              </a:rPr>
              <a:t>规划的设计应有明确的时间限制或标准，要进行评量、检查，使自己随时掌握执行状况，并为规划提供参考的依据。</a:t>
            </a:r>
            <a:endParaRPr lang="zh-CN" altLang="en-US" sz="16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600"/>
                            </p:stCondLst>
                            <p:childTnLst>
                              <p:par>
                                <p:cTn id="22" presetID="42"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1000"/>
                                        <p:tgtEl>
                                          <p:spTgt spid="94"/>
                                        </p:tgtEl>
                                      </p:cBhvr>
                                    </p:animEffect>
                                    <p:anim calcmode="lin" valueType="num">
                                      <p:cBhvr>
                                        <p:cTn id="25" dur="1000" fill="hold"/>
                                        <p:tgtEl>
                                          <p:spTgt spid="94"/>
                                        </p:tgtEl>
                                        <p:attrNameLst>
                                          <p:attrName>ppt_x</p:attrName>
                                        </p:attrNameLst>
                                      </p:cBhvr>
                                      <p:tavLst>
                                        <p:tav tm="0">
                                          <p:val>
                                            <p:strVal val="#ppt_x"/>
                                          </p:val>
                                        </p:tav>
                                        <p:tav tm="100000">
                                          <p:val>
                                            <p:strVal val="#ppt_x"/>
                                          </p:val>
                                        </p:tav>
                                      </p:tavLst>
                                    </p:anim>
                                    <p:anim calcmode="lin" valueType="num">
                                      <p:cBhvr>
                                        <p:cTn id="2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90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6"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5"/>
          <p:cNvSpPr txBox="1"/>
          <p:nvPr/>
        </p:nvSpPr>
        <p:spPr>
          <a:xfrm>
            <a:off x="709295" y="309880"/>
            <a:ext cx="2844800"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任务三</a:t>
            </a:r>
            <a:r>
              <a:rPr lang="en-US" altLang="zh-CN" sz="1700" b="1" dirty="0">
                <a:solidFill>
                  <a:srgbClr val="1B4367"/>
                </a:solidFill>
                <a:cs typeface="+mn-ea"/>
                <a:sym typeface="+mn-lt"/>
              </a:rPr>
              <a:t>  </a:t>
            </a:r>
            <a:r>
              <a:rPr lang="zh-CN" altLang="en-US" sz="1700" b="1" dirty="0">
                <a:solidFill>
                  <a:srgbClr val="1B4367"/>
                </a:solidFill>
                <a:cs typeface="+mn-ea"/>
                <a:sym typeface="+mn-lt"/>
              </a:rPr>
              <a:t>职业生涯规划认知</a:t>
            </a:r>
            <a:endParaRPr lang="zh-CN" altLang="en-US" sz="1700" b="1" dirty="0">
              <a:solidFill>
                <a:srgbClr val="1B4367"/>
              </a:solidFill>
              <a:cs typeface="+mn-ea"/>
              <a:sym typeface="+mn-lt"/>
            </a:endParaRPr>
          </a:p>
        </p:txBody>
      </p:sp>
      <p:cxnSp>
        <p:nvCxnSpPr>
          <p:cNvPr id="45" name="直接连接符 44"/>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4" name="组合 8"/>
          <p:cNvGrpSpPr/>
          <p:nvPr/>
        </p:nvGrpSpPr>
        <p:grpSpPr>
          <a:xfrm>
            <a:off x="2307590" y="2446020"/>
            <a:ext cx="6933565" cy="638175"/>
            <a:chOff x="2822576" y="3382963"/>
            <a:chExt cx="5745163" cy="850900"/>
          </a:xfrm>
          <a:solidFill>
            <a:srgbClr val="2D495C"/>
          </a:solidFill>
        </p:grpSpPr>
        <p:sp>
          <p:nvSpPr>
            <p:cNvPr id="10" name="Freeform 5"/>
            <p:cNvSpPr/>
            <p:nvPr/>
          </p:nvSpPr>
          <p:spPr bwMode="auto">
            <a:xfrm>
              <a:off x="2951164" y="3709988"/>
              <a:ext cx="5616575" cy="230187"/>
            </a:xfrm>
            <a:custGeom>
              <a:avLst/>
              <a:gdLst>
                <a:gd name="T0" fmla="*/ 171 w 174"/>
                <a:gd name="T1" fmla="*/ 7 h 7"/>
                <a:gd name="T2" fmla="*/ 3 w 174"/>
                <a:gd name="T3" fmla="*/ 7 h 7"/>
                <a:gd name="T4" fmla="*/ 0 w 174"/>
                <a:gd name="T5" fmla="*/ 3 h 7"/>
                <a:gd name="T6" fmla="*/ 3 w 174"/>
                <a:gd name="T7" fmla="*/ 0 h 7"/>
                <a:gd name="T8" fmla="*/ 171 w 174"/>
                <a:gd name="T9" fmla="*/ 0 h 7"/>
                <a:gd name="T10" fmla="*/ 174 w 174"/>
                <a:gd name="T11" fmla="*/ 3 h 7"/>
                <a:gd name="T12" fmla="*/ 171 w 17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74" h="7">
                  <a:moveTo>
                    <a:pt x="171" y="7"/>
                  </a:moveTo>
                  <a:cubicBezTo>
                    <a:pt x="3" y="7"/>
                    <a:pt x="3" y="7"/>
                    <a:pt x="3" y="7"/>
                  </a:cubicBezTo>
                  <a:cubicBezTo>
                    <a:pt x="1" y="7"/>
                    <a:pt x="0" y="5"/>
                    <a:pt x="0" y="3"/>
                  </a:cubicBezTo>
                  <a:cubicBezTo>
                    <a:pt x="0" y="1"/>
                    <a:pt x="1" y="0"/>
                    <a:pt x="3" y="0"/>
                  </a:cubicBezTo>
                  <a:cubicBezTo>
                    <a:pt x="171" y="0"/>
                    <a:pt x="171" y="0"/>
                    <a:pt x="171" y="0"/>
                  </a:cubicBezTo>
                  <a:cubicBezTo>
                    <a:pt x="173" y="0"/>
                    <a:pt x="174" y="1"/>
                    <a:pt x="174" y="3"/>
                  </a:cubicBezTo>
                  <a:cubicBezTo>
                    <a:pt x="174" y="5"/>
                    <a:pt x="173" y="7"/>
                    <a:pt x="17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14"/>
            <p:cNvSpPr/>
            <p:nvPr/>
          </p:nvSpPr>
          <p:spPr bwMode="auto">
            <a:xfrm>
              <a:off x="2822576" y="3382963"/>
              <a:ext cx="515938" cy="850900"/>
            </a:xfrm>
            <a:custGeom>
              <a:avLst/>
              <a:gdLst>
                <a:gd name="T0" fmla="*/ 13 w 16"/>
                <a:gd name="T1" fmla="*/ 26 h 26"/>
                <a:gd name="T2" fmla="*/ 11 w 16"/>
                <a:gd name="T3" fmla="*/ 25 h 26"/>
                <a:gd name="T4" fmla="*/ 1 w 16"/>
                <a:gd name="T5" fmla="*/ 16 h 26"/>
                <a:gd name="T6" fmla="*/ 1 w 16"/>
                <a:gd name="T7" fmla="*/ 11 h 26"/>
                <a:gd name="T8" fmla="*/ 11 w 16"/>
                <a:gd name="T9" fmla="*/ 2 h 26"/>
                <a:gd name="T10" fmla="*/ 15 w 16"/>
                <a:gd name="T11" fmla="*/ 2 h 26"/>
                <a:gd name="T12" fmla="*/ 15 w 16"/>
                <a:gd name="T13" fmla="*/ 6 h 26"/>
                <a:gd name="T14" fmla="*/ 8 w 16"/>
                <a:gd name="T15" fmla="*/ 13 h 26"/>
                <a:gd name="T16" fmla="*/ 15 w 16"/>
                <a:gd name="T17" fmla="*/ 21 h 26"/>
                <a:gd name="T18" fmla="*/ 15 w 16"/>
                <a:gd name="T19" fmla="*/ 25 h 26"/>
                <a:gd name="T20" fmla="*/ 13 w 16"/>
                <a:gd name="T2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6">
                  <a:moveTo>
                    <a:pt x="13" y="26"/>
                  </a:moveTo>
                  <a:cubicBezTo>
                    <a:pt x="12" y="26"/>
                    <a:pt x="11" y="26"/>
                    <a:pt x="11" y="25"/>
                  </a:cubicBezTo>
                  <a:cubicBezTo>
                    <a:pt x="1" y="16"/>
                    <a:pt x="1" y="16"/>
                    <a:pt x="1" y="16"/>
                  </a:cubicBezTo>
                  <a:cubicBezTo>
                    <a:pt x="0" y="14"/>
                    <a:pt x="0" y="12"/>
                    <a:pt x="1" y="11"/>
                  </a:cubicBezTo>
                  <a:cubicBezTo>
                    <a:pt x="11" y="2"/>
                    <a:pt x="11" y="2"/>
                    <a:pt x="11" y="2"/>
                  </a:cubicBezTo>
                  <a:cubicBezTo>
                    <a:pt x="12" y="0"/>
                    <a:pt x="14" y="0"/>
                    <a:pt x="15" y="2"/>
                  </a:cubicBezTo>
                  <a:cubicBezTo>
                    <a:pt x="16" y="3"/>
                    <a:pt x="16" y="5"/>
                    <a:pt x="15" y="6"/>
                  </a:cubicBezTo>
                  <a:cubicBezTo>
                    <a:pt x="8" y="13"/>
                    <a:pt x="8" y="13"/>
                    <a:pt x="8" y="13"/>
                  </a:cubicBezTo>
                  <a:cubicBezTo>
                    <a:pt x="15" y="21"/>
                    <a:pt x="15" y="21"/>
                    <a:pt x="15" y="21"/>
                  </a:cubicBezTo>
                  <a:cubicBezTo>
                    <a:pt x="16" y="22"/>
                    <a:pt x="16" y="24"/>
                    <a:pt x="15" y="25"/>
                  </a:cubicBezTo>
                  <a:cubicBezTo>
                    <a:pt x="14" y="26"/>
                    <a:pt x="14" y="26"/>
                    <a:pt x="1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5" name="组合 17"/>
          <p:cNvGrpSpPr/>
          <p:nvPr/>
        </p:nvGrpSpPr>
        <p:grpSpPr>
          <a:xfrm>
            <a:off x="4133850" y="2697480"/>
            <a:ext cx="5156200" cy="1045845"/>
            <a:chOff x="4630739" y="3709988"/>
            <a:chExt cx="4002087" cy="1865312"/>
          </a:xfrm>
          <a:solidFill>
            <a:srgbClr val="2D495C"/>
          </a:solidFill>
        </p:grpSpPr>
        <p:sp>
          <p:nvSpPr>
            <p:cNvPr id="19" name="Freeform 7"/>
            <p:cNvSpPr/>
            <p:nvPr/>
          </p:nvSpPr>
          <p:spPr bwMode="auto">
            <a:xfrm>
              <a:off x="4791076" y="3709988"/>
              <a:ext cx="3841750" cy="1766887"/>
            </a:xfrm>
            <a:custGeom>
              <a:avLst/>
              <a:gdLst>
                <a:gd name="T0" fmla="*/ 4 w 119"/>
                <a:gd name="T1" fmla="*/ 54 h 54"/>
                <a:gd name="T2" fmla="*/ 2 w 119"/>
                <a:gd name="T3" fmla="*/ 54 h 54"/>
                <a:gd name="T4" fmla="*/ 1 w 119"/>
                <a:gd name="T5" fmla="*/ 49 h 54"/>
                <a:gd name="T6" fmla="*/ 21 w 119"/>
                <a:gd name="T7" fmla="*/ 13 h 54"/>
                <a:gd name="T8" fmla="*/ 42 w 119"/>
                <a:gd name="T9" fmla="*/ 0 h 54"/>
                <a:gd name="T10" fmla="*/ 115 w 119"/>
                <a:gd name="T11" fmla="*/ 0 h 54"/>
                <a:gd name="T12" fmla="*/ 119 w 119"/>
                <a:gd name="T13" fmla="*/ 3 h 54"/>
                <a:gd name="T14" fmla="*/ 115 w 119"/>
                <a:gd name="T15" fmla="*/ 7 h 54"/>
                <a:gd name="T16" fmla="*/ 42 w 119"/>
                <a:gd name="T17" fmla="*/ 7 h 54"/>
                <a:gd name="T18" fmla="*/ 27 w 119"/>
                <a:gd name="T19" fmla="*/ 16 h 54"/>
                <a:gd name="T20" fmla="*/ 7 w 119"/>
                <a:gd name="T21" fmla="*/ 53 h 54"/>
                <a:gd name="T22" fmla="*/ 4 w 119"/>
                <a:gd name="T2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54">
                  <a:moveTo>
                    <a:pt x="4" y="54"/>
                  </a:moveTo>
                  <a:cubicBezTo>
                    <a:pt x="3" y="54"/>
                    <a:pt x="3" y="54"/>
                    <a:pt x="2" y="54"/>
                  </a:cubicBezTo>
                  <a:cubicBezTo>
                    <a:pt x="1" y="53"/>
                    <a:pt x="0" y="51"/>
                    <a:pt x="1" y="49"/>
                  </a:cubicBezTo>
                  <a:cubicBezTo>
                    <a:pt x="21" y="13"/>
                    <a:pt x="21" y="13"/>
                    <a:pt x="21" y="13"/>
                  </a:cubicBezTo>
                  <a:cubicBezTo>
                    <a:pt x="25" y="5"/>
                    <a:pt x="33" y="0"/>
                    <a:pt x="42" y="0"/>
                  </a:cubicBezTo>
                  <a:cubicBezTo>
                    <a:pt x="115" y="0"/>
                    <a:pt x="115" y="0"/>
                    <a:pt x="115" y="0"/>
                  </a:cubicBezTo>
                  <a:cubicBezTo>
                    <a:pt x="117" y="0"/>
                    <a:pt x="119" y="2"/>
                    <a:pt x="119" y="3"/>
                  </a:cubicBezTo>
                  <a:cubicBezTo>
                    <a:pt x="119" y="5"/>
                    <a:pt x="117" y="7"/>
                    <a:pt x="115" y="7"/>
                  </a:cubicBezTo>
                  <a:cubicBezTo>
                    <a:pt x="42" y="7"/>
                    <a:pt x="42" y="7"/>
                    <a:pt x="42" y="7"/>
                  </a:cubicBezTo>
                  <a:cubicBezTo>
                    <a:pt x="35" y="7"/>
                    <a:pt x="30" y="10"/>
                    <a:pt x="27" y="16"/>
                  </a:cubicBezTo>
                  <a:cubicBezTo>
                    <a:pt x="7" y="53"/>
                    <a:pt x="7" y="53"/>
                    <a:pt x="7" y="53"/>
                  </a:cubicBezTo>
                  <a:cubicBezTo>
                    <a:pt x="6" y="54"/>
                    <a:pt x="5" y="54"/>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 name="Freeform 11"/>
            <p:cNvSpPr/>
            <p:nvPr/>
          </p:nvSpPr>
          <p:spPr bwMode="auto">
            <a:xfrm>
              <a:off x="4630739" y="4887913"/>
              <a:ext cx="806450" cy="687387"/>
            </a:xfrm>
            <a:custGeom>
              <a:avLst/>
              <a:gdLst>
                <a:gd name="T0" fmla="*/ 7 w 25"/>
                <a:gd name="T1" fmla="*/ 21 h 21"/>
                <a:gd name="T2" fmla="*/ 4 w 25"/>
                <a:gd name="T3" fmla="*/ 19 h 21"/>
                <a:gd name="T4" fmla="*/ 1 w 25"/>
                <a:gd name="T5" fmla="*/ 4 h 21"/>
                <a:gd name="T6" fmla="*/ 3 w 25"/>
                <a:gd name="T7" fmla="*/ 0 h 21"/>
                <a:gd name="T8" fmla="*/ 7 w 25"/>
                <a:gd name="T9" fmla="*/ 2 h 21"/>
                <a:gd name="T10" fmla="*/ 9 w 25"/>
                <a:gd name="T11" fmla="*/ 15 h 21"/>
                <a:gd name="T12" fmla="*/ 21 w 25"/>
                <a:gd name="T13" fmla="*/ 12 h 21"/>
                <a:gd name="T14" fmla="*/ 25 w 25"/>
                <a:gd name="T15" fmla="*/ 15 h 21"/>
                <a:gd name="T16" fmla="*/ 23 w 25"/>
                <a:gd name="T17" fmla="*/ 18 h 21"/>
                <a:gd name="T18" fmla="*/ 7 w 25"/>
                <a:gd name="T19" fmla="*/ 21 h 21"/>
                <a:gd name="T20" fmla="*/ 7 w 25"/>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7" y="21"/>
                  </a:moveTo>
                  <a:cubicBezTo>
                    <a:pt x="5" y="21"/>
                    <a:pt x="4" y="20"/>
                    <a:pt x="4" y="19"/>
                  </a:cubicBezTo>
                  <a:cubicBezTo>
                    <a:pt x="1" y="4"/>
                    <a:pt x="1" y="4"/>
                    <a:pt x="1" y="4"/>
                  </a:cubicBezTo>
                  <a:cubicBezTo>
                    <a:pt x="0" y="2"/>
                    <a:pt x="1" y="0"/>
                    <a:pt x="3" y="0"/>
                  </a:cubicBezTo>
                  <a:cubicBezTo>
                    <a:pt x="5" y="0"/>
                    <a:pt x="6" y="1"/>
                    <a:pt x="7" y="2"/>
                  </a:cubicBezTo>
                  <a:cubicBezTo>
                    <a:pt x="9" y="15"/>
                    <a:pt x="9" y="15"/>
                    <a:pt x="9" y="15"/>
                  </a:cubicBezTo>
                  <a:cubicBezTo>
                    <a:pt x="21" y="12"/>
                    <a:pt x="21" y="12"/>
                    <a:pt x="21" y="12"/>
                  </a:cubicBezTo>
                  <a:cubicBezTo>
                    <a:pt x="23" y="12"/>
                    <a:pt x="25" y="13"/>
                    <a:pt x="25" y="15"/>
                  </a:cubicBezTo>
                  <a:cubicBezTo>
                    <a:pt x="25" y="16"/>
                    <a:pt x="24" y="18"/>
                    <a:pt x="23" y="18"/>
                  </a:cubicBezTo>
                  <a:cubicBezTo>
                    <a:pt x="7" y="21"/>
                    <a:pt x="7" y="21"/>
                    <a:pt x="7"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2" name="组合 14"/>
          <p:cNvGrpSpPr/>
          <p:nvPr/>
        </p:nvGrpSpPr>
        <p:grpSpPr>
          <a:xfrm>
            <a:off x="7346315" y="2181860"/>
            <a:ext cx="2040255" cy="681990"/>
            <a:chOff x="5534026" y="2205038"/>
            <a:chExt cx="3227388" cy="1735137"/>
          </a:xfrm>
          <a:solidFill>
            <a:srgbClr val="2D495C"/>
          </a:solidFill>
        </p:grpSpPr>
        <p:sp>
          <p:nvSpPr>
            <p:cNvPr id="16" name="Freeform 9"/>
            <p:cNvSpPr/>
            <p:nvPr/>
          </p:nvSpPr>
          <p:spPr bwMode="auto">
            <a:xfrm>
              <a:off x="5695951" y="2271713"/>
              <a:ext cx="3065463" cy="1668462"/>
            </a:xfrm>
            <a:custGeom>
              <a:avLst/>
              <a:gdLst>
                <a:gd name="T0" fmla="*/ 92 w 95"/>
                <a:gd name="T1" fmla="*/ 51 h 51"/>
                <a:gd name="T2" fmla="*/ 36 w 95"/>
                <a:gd name="T3" fmla="*/ 51 h 51"/>
                <a:gd name="T4" fmla="*/ 20 w 95"/>
                <a:gd name="T5" fmla="*/ 41 h 51"/>
                <a:gd name="T6" fmla="*/ 1 w 95"/>
                <a:gd name="T7" fmla="*/ 6 h 51"/>
                <a:gd name="T8" fmla="*/ 2 w 95"/>
                <a:gd name="T9" fmla="*/ 1 h 51"/>
                <a:gd name="T10" fmla="*/ 7 w 95"/>
                <a:gd name="T11" fmla="*/ 3 h 51"/>
                <a:gd name="T12" fmla="*/ 26 w 95"/>
                <a:gd name="T13" fmla="*/ 38 h 51"/>
                <a:gd name="T14" fmla="*/ 36 w 95"/>
                <a:gd name="T15" fmla="*/ 44 h 51"/>
                <a:gd name="T16" fmla="*/ 92 w 95"/>
                <a:gd name="T17" fmla="*/ 44 h 51"/>
                <a:gd name="T18" fmla="*/ 95 w 95"/>
                <a:gd name="T19" fmla="*/ 47 h 51"/>
                <a:gd name="T20" fmla="*/ 92 w 95"/>
                <a:gd name="T2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1">
                  <a:moveTo>
                    <a:pt x="92" y="51"/>
                  </a:moveTo>
                  <a:cubicBezTo>
                    <a:pt x="36" y="51"/>
                    <a:pt x="36" y="51"/>
                    <a:pt x="36" y="51"/>
                  </a:cubicBezTo>
                  <a:cubicBezTo>
                    <a:pt x="29" y="51"/>
                    <a:pt x="23" y="47"/>
                    <a:pt x="20" y="41"/>
                  </a:cubicBezTo>
                  <a:cubicBezTo>
                    <a:pt x="1" y="6"/>
                    <a:pt x="1" y="6"/>
                    <a:pt x="1" y="6"/>
                  </a:cubicBezTo>
                  <a:cubicBezTo>
                    <a:pt x="0" y="4"/>
                    <a:pt x="0" y="2"/>
                    <a:pt x="2" y="1"/>
                  </a:cubicBezTo>
                  <a:cubicBezTo>
                    <a:pt x="4" y="0"/>
                    <a:pt x="6" y="1"/>
                    <a:pt x="7" y="3"/>
                  </a:cubicBezTo>
                  <a:cubicBezTo>
                    <a:pt x="26" y="38"/>
                    <a:pt x="26" y="38"/>
                    <a:pt x="26" y="38"/>
                  </a:cubicBezTo>
                  <a:cubicBezTo>
                    <a:pt x="28" y="42"/>
                    <a:pt x="32" y="44"/>
                    <a:pt x="36" y="44"/>
                  </a:cubicBezTo>
                  <a:cubicBezTo>
                    <a:pt x="92" y="44"/>
                    <a:pt x="92" y="44"/>
                    <a:pt x="92" y="44"/>
                  </a:cubicBezTo>
                  <a:cubicBezTo>
                    <a:pt x="94" y="44"/>
                    <a:pt x="95" y="46"/>
                    <a:pt x="95" y="47"/>
                  </a:cubicBezTo>
                  <a:cubicBezTo>
                    <a:pt x="95" y="49"/>
                    <a:pt x="94" y="51"/>
                    <a:pt x="9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 name="Freeform 10"/>
            <p:cNvSpPr/>
            <p:nvPr/>
          </p:nvSpPr>
          <p:spPr bwMode="auto">
            <a:xfrm>
              <a:off x="5534026" y="2205038"/>
              <a:ext cx="806450" cy="687387"/>
            </a:xfrm>
            <a:custGeom>
              <a:avLst/>
              <a:gdLst>
                <a:gd name="T0" fmla="*/ 3 w 25"/>
                <a:gd name="T1" fmla="*/ 21 h 21"/>
                <a:gd name="T2" fmla="*/ 2 w 25"/>
                <a:gd name="T3" fmla="*/ 21 h 21"/>
                <a:gd name="T4" fmla="*/ 0 w 25"/>
                <a:gd name="T5" fmla="*/ 17 h 21"/>
                <a:gd name="T6" fmla="*/ 5 w 25"/>
                <a:gd name="T7" fmla="*/ 3 h 21"/>
                <a:gd name="T8" fmla="*/ 9 w 25"/>
                <a:gd name="T9" fmla="*/ 1 h 21"/>
                <a:gd name="T10" fmla="*/ 23 w 25"/>
                <a:gd name="T11" fmla="*/ 6 h 21"/>
                <a:gd name="T12" fmla="*/ 25 w 25"/>
                <a:gd name="T13" fmla="*/ 10 h 21"/>
                <a:gd name="T14" fmla="*/ 21 w 25"/>
                <a:gd name="T15" fmla="*/ 12 h 21"/>
                <a:gd name="T16" fmla="*/ 10 w 25"/>
                <a:gd name="T17" fmla="*/ 8 h 21"/>
                <a:gd name="T18" fmla="*/ 6 w 25"/>
                <a:gd name="T19" fmla="*/ 19 h 21"/>
                <a:gd name="T20" fmla="*/ 3 w 25"/>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3" y="21"/>
                  </a:moveTo>
                  <a:cubicBezTo>
                    <a:pt x="3" y="21"/>
                    <a:pt x="2" y="21"/>
                    <a:pt x="2" y="21"/>
                  </a:cubicBezTo>
                  <a:cubicBezTo>
                    <a:pt x="0" y="20"/>
                    <a:pt x="0" y="18"/>
                    <a:pt x="0" y="17"/>
                  </a:cubicBezTo>
                  <a:cubicBezTo>
                    <a:pt x="5" y="3"/>
                    <a:pt x="5" y="3"/>
                    <a:pt x="5" y="3"/>
                  </a:cubicBezTo>
                  <a:cubicBezTo>
                    <a:pt x="6" y="1"/>
                    <a:pt x="7" y="0"/>
                    <a:pt x="9" y="1"/>
                  </a:cubicBezTo>
                  <a:cubicBezTo>
                    <a:pt x="23" y="6"/>
                    <a:pt x="23" y="6"/>
                    <a:pt x="23" y="6"/>
                  </a:cubicBezTo>
                  <a:cubicBezTo>
                    <a:pt x="25" y="7"/>
                    <a:pt x="25" y="8"/>
                    <a:pt x="25" y="10"/>
                  </a:cubicBezTo>
                  <a:cubicBezTo>
                    <a:pt x="24" y="12"/>
                    <a:pt x="23" y="12"/>
                    <a:pt x="21" y="12"/>
                  </a:cubicBezTo>
                  <a:cubicBezTo>
                    <a:pt x="10" y="8"/>
                    <a:pt x="10" y="8"/>
                    <a:pt x="10" y="8"/>
                  </a:cubicBezTo>
                  <a:cubicBezTo>
                    <a:pt x="6" y="19"/>
                    <a:pt x="6" y="19"/>
                    <a:pt x="6" y="19"/>
                  </a:cubicBezTo>
                  <a:cubicBezTo>
                    <a:pt x="5" y="20"/>
                    <a:pt x="4" y="21"/>
                    <a:pt x="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7" name="组合 11"/>
          <p:cNvGrpSpPr/>
          <p:nvPr/>
        </p:nvGrpSpPr>
        <p:grpSpPr>
          <a:xfrm>
            <a:off x="5449570" y="1906270"/>
            <a:ext cx="3888740" cy="957580"/>
            <a:chOff x="4016376" y="2663825"/>
            <a:chExt cx="4681538" cy="1276350"/>
          </a:xfrm>
          <a:solidFill>
            <a:srgbClr val="2D495C"/>
          </a:solidFill>
        </p:grpSpPr>
        <p:sp>
          <p:nvSpPr>
            <p:cNvPr id="13" name="Freeform 6"/>
            <p:cNvSpPr/>
            <p:nvPr/>
          </p:nvSpPr>
          <p:spPr bwMode="auto">
            <a:xfrm>
              <a:off x="4178301" y="2728913"/>
              <a:ext cx="4519613" cy="1211262"/>
            </a:xfrm>
            <a:custGeom>
              <a:avLst/>
              <a:gdLst>
                <a:gd name="T0" fmla="*/ 137 w 140"/>
                <a:gd name="T1" fmla="*/ 37 h 37"/>
                <a:gd name="T2" fmla="*/ 29 w 140"/>
                <a:gd name="T3" fmla="*/ 37 h 37"/>
                <a:gd name="T4" fmla="*/ 13 w 140"/>
                <a:gd name="T5" fmla="*/ 27 h 37"/>
                <a:gd name="T6" fmla="*/ 1 w 140"/>
                <a:gd name="T7" fmla="*/ 5 h 37"/>
                <a:gd name="T8" fmla="*/ 2 w 140"/>
                <a:gd name="T9" fmla="*/ 0 h 37"/>
                <a:gd name="T10" fmla="*/ 7 w 140"/>
                <a:gd name="T11" fmla="*/ 2 h 37"/>
                <a:gd name="T12" fmla="*/ 19 w 140"/>
                <a:gd name="T13" fmla="*/ 24 h 37"/>
                <a:gd name="T14" fmla="*/ 29 w 140"/>
                <a:gd name="T15" fmla="*/ 30 h 37"/>
                <a:gd name="T16" fmla="*/ 137 w 140"/>
                <a:gd name="T17" fmla="*/ 30 h 37"/>
                <a:gd name="T18" fmla="*/ 140 w 140"/>
                <a:gd name="T19" fmla="*/ 33 h 37"/>
                <a:gd name="T20" fmla="*/ 137 w 140"/>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37">
                  <a:moveTo>
                    <a:pt x="137" y="37"/>
                  </a:moveTo>
                  <a:cubicBezTo>
                    <a:pt x="29" y="37"/>
                    <a:pt x="29" y="37"/>
                    <a:pt x="29" y="37"/>
                  </a:cubicBezTo>
                  <a:cubicBezTo>
                    <a:pt x="22" y="37"/>
                    <a:pt x="16" y="33"/>
                    <a:pt x="13" y="27"/>
                  </a:cubicBezTo>
                  <a:cubicBezTo>
                    <a:pt x="1" y="5"/>
                    <a:pt x="1" y="5"/>
                    <a:pt x="1" y="5"/>
                  </a:cubicBezTo>
                  <a:cubicBezTo>
                    <a:pt x="0" y="4"/>
                    <a:pt x="1" y="1"/>
                    <a:pt x="2" y="0"/>
                  </a:cubicBezTo>
                  <a:cubicBezTo>
                    <a:pt x="4" y="0"/>
                    <a:pt x="6" y="0"/>
                    <a:pt x="7" y="2"/>
                  </a:cubicBezTo>
                  <a:cubicBezTo>
                    <a:pt x="19" y="24"/>
                    <a:pt x="19" y="24"/>
                    <a:pt x="19" y="24"/>
                  </a:cubicBezTo>
                  <a:cubicBezTo>
                    <a:pt x="21" y="28"/>
                    <a:pt x="25" y="30"/>
                    <a:pt x="29" y="30"/>
                  </a:cubicBezTo>
                  <a:cubicBezTo>
                    <a:pt x="137" y="30"/>
                    <a:pt x="137" y="30"/>
                    <a:pt x="137" y="30"/>
                  </a:cubicBezTo>
                  <a:cubicBezTo>
                    <a:pt x="139" y="30"/>
                    <a:pt x="140" y="32"/>
                    <a:pt x="140" y="33"/>
                  </a:cubicBezTo>
                  <a:cubicBezTo>
                    <a:pt x="140" y="35"/>
                    <a:pt x="139" y="37"/>
                    <a:pt x="13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 name="Freeform 8"/>
            <p:cNvSpPr/>
            <p:nvPr/>
          </p:nvSpPr>
          <p:spPr bwMode="auto">
            <a:xfrm>
              <a:off x="4016376" y="2663825"/>
              <a:ext cx="839788" cy="654050"/>
            </a:xfrm>
            <a:custGeom>
              <a:avLst/>
              <a:gdLst>
                <a:gd name="T0" fmla="*/ 3 w 26"/>
                <a:gd name="T1" fmla="*/ 20 h 20"/>
                <a:gd name="T2" fmla="*/ 2 w 26"/>
                <a:gd name="T3" fmla="*/ 20 h 20"/>
                <a:gd name="T4" fmla="*/ 1 w 26"/>
                <a:gd name="T5" fmla="*/ 16 h 20"/>
                <a:gd name="T6" fmla="*/ 6 w 26"/>
                <a:gd name="T7" fmla="*/ 2 h 20"/>
                <a:gd name="T8" fmla="*/ 10 w 26"/>
                <a:gd name="T9" fmla="*/ 0 h 20"/>
                <a:gd name="T10" fmla="*/ 24 w 26"/>
                <a:gd name="T11" fmla="*/ 5 h 20"/>
                <a:gd name="T12" fmla="*/ 25 w 26"/>
                <a:gd name="T13" fmla="*/ 9 h 20"/>
                <a:gd name="T14" fmla="*/ 22 w 26"/>
                <a:gd name="T15" fmla="*/ 11 h 20"/>
                <a:gd name="T16" fmla="*/ 10 w 26"/>
                <a:gd name="T17" fmla="*/ 7 h 20"/>
                <a:gd name="T18" fmla="*/ 6 w 26"/>
                <a:gd name="T19" fmla="*/ 18 h 20"/>
                <a:gd name="T20" fmla="*/ 3 w 26"/>
                <a:gd name="T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0">
                  <a:moveTo>
                    <a:pt x="3" y="20"/>
                  </a:moveTo>
                  <a:cubicBezTo>
                    <a:pt x="3" y="20"/>
                    <a:pt x="3" y="20"/>
                    <a:pt x="2" y="20"/>
                  </a:cubicBezTo>
                  <a:cubicBezTo>
                    <a:pt x="1" y="19"/>
                    <a:pt x="0" y="18"/>
                    <a:pt x="1" y="16"/>
                  </a:cubicBezTo>
                  <a:cubicBezTo>
                    <a:pt x="6" y="2"/>
                    <a:pt x="6" y="2"/>
                    <a:pt x="6" y="2"/>
                  </a:cubicBezTo>
                  <a:cubicBezTo>
                    <a:pt x="6" y="1"/>
                    <a:pt x="8" y="0"/>
                    <a:pt x="10" y="0"/>
                  </a:cubicBezTo>
                  <a:cubicBezTo>
                    <a:pt x="24" y="5"/>
                    <a:pt x="24" y="5"/>
                    <a:pt x="24" y="5"/>
                  </a:cubicBezTo>
                  <a:cubicBezTo>
                    <a:pt x="25" y="6"/>
                    <a:pt x="26" y="8"/>
                    <a:pt x="25" y="9"/>
                  </a:cubicBezTo>
                  <a:cubicBezTo>
                    <a:pt x="25" y="11"/>
                    <a:pt x="23" y="12"/>
                    <a:pt x="22" y="11"/>
                  </a:cubicBezTo>
                  <a:cubicBezTo>
                    <a:pt x="10" y="7"/>
                    <a:pt x="10" y="7"/>
                    <a:pt x="10" y="7"/>
                  </a:cubicBezTo>
                  <a:cubicBezTo>
                    <a:pt x="6" y="18"/>
                    <a:pt x="6" y="18"/>
                    <a:pt x="6" y="18"/>
                  </a:cubicBezTo>
                  <a:cubicBezTo>
                    <a:pt x="6" y="19"/>
                    <a:pt x="5"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22" name="矩形 6"/>
          <p:cNvSpPr>
            <a:spLocks noChangeArrowheads="1"/>
          </p:cNvSpPr>
          <p:nvPr/>
        </p:nvSpPr>
        <p:spPr bwMode="auto">
          <a:xfrm>
            <a:off x="6139815" y="1568450"/>
            <a:ext cx="2834005" cy="637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fontAlgn="auto">
              <a:lnSpc>
                <a:spcPts val="2220"/>
              </a:lnSpc>
            </a:pPr>
            <a:r>
              <a:rPr lang="zh-CN" sz="1600">
                <a:cs typeface="宋体" panose="02010600030101010101" pitchFamily="2" charset="-122"/>
                <a:sym typeface="+mn-ea"/>
              </a:rPr>
              <a:t>主要是认知周边各种环境因素对自己职业生涯发展的影响。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585585" y="1180465"/>
            <a:ext cx="2219960" cy="387350"/>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职业生涯机会的认知</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24" name="矩形 6"/>
          <p:cNvSpPr>
            <a:spLocks noChangeArrowheads="1"/>
          </p:cNvSpPr>
          <p:nvPr/>
        </p:nvSpPr>
        <p:spPr bwMode="auto">
          <a:xfrm>
            <a:off x="5208905" y="3933825"/>
            <a:ext cx="3935095" cy="92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fontAlgn="auto">
              <a:lnSpc>
                <a:spcPts val="2220"/>
              </a:lnSpc>
            </a:pPr>
            <a:r>
              <a:rPr lang="zh-CN" sz="1600">
                <a:cs typeface="宋体" panose="02010600030101010101" pitchFamily="2" charset="-122"/>
                <a:sym typeface="+mn-ea"/>
              </a:rPr>
              <a:t>在确定职业发展的目标时要注意自己性格、兴趣、特长与选定职业的比配，考察自己所处的内外环境与职业目标是否相适应。</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58940" y="3524885"/>
            <a:ext cx="2214880" cy="414020"/>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职业发展目标的认知</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32" name="矩形 6"/>
          <p:cNvSpPr>
            <a:spLocks noChangeArrowheads="1"/>
          </p:cNvSpPr>
          <p:nvPr/>
        </p:nvSpPr>
        <p:spPr bwMode="auto">
          <a:xfrm>
            <a:off x="709295" y="4011295"/>
            <a:ext cx="3886835" cy="92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algn="just" fontAlgn="auto">
              <a:lnSpc>
                <a:spcPts val="2220"/>
              </a:lnSpc>
            </a:pPr>
            <a:r>
              <a:rPr lang="zh-CN" sz="1600">
                <a:cs typeface="宋体" panose="02010600030101010101" pitchFamily="2" charset="-122"/>
                <a:sym typeface="+mn-ea"/>
              </a:rPr>
              <a:t>在职业生涯规划中，必须对发展路线做出抉择，以便及时调整自己的学习、工作以及各种行动措施沿着预定的方向前进。</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2536190" y="3498850"/>
            <a:ext cx="1546860" cy="51244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选择职业生涯发展路线</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34" name="矩形 6"/>
          <p:cNvSpPr>
            <a:spLocks noChangeArrowheads="1"/>
          </p:cNvSpPr>
          <p:nvPr/>
        </p:nvSpPr>
        <p:spPr bwMode="auto">
          <a:xfrm>
            <a:off x="2774950" y="1653540"/>
            <a:ext cx="2853690" cy="92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fontAlgn="auto">
              <a:lnSpc>
                <a:spcPts val="2220"/>
              </a:lnSpc>
            </a:pPr>
            <a:r>
              <a:rPr lang="zh-CN" sz="1600">
                <a:cs typeface="宋体" panose="02010600030101010101" pitchFamily="2" charset="-122"/>
                <a:sym typeface="+mn-ea"/>
              </a:rPr>
              <a:t>指落实目标的具体措施，主要包括工作、培训、教育、轮岗等方面的措施。</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3902710" y="1076325"/>
            <a:ext cx="1964055" cy="5708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职业生涯行动计划与措施的认知</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36" name="矩形 6"/>
          <p:cNvSpPr>
            <a:spLocks noChangeArrowheads="1"/>
          </p:cNvSpPr>
          <p:nvPr/>
        </p:nvSpPr>
        <p:spPr bwMode="auto">
          <a:xfrm>
            <a:off x="282575" y="2291715"/>
            <a:ext cx="1997075" cy="120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algn="l" fontAlgn="auto">
              <a:lnSpc>
                <a:spcPts val="2220"/>
              </a:lnSpc>
            </a:pPr>
            <a:r>
              <a:rPr lang="zh-CN" sz="1600">
                <a:cs typeface="宋体" panose="02010600030101010101" pitchFamily="2" charset="-122"/>
                <a:sym typeface="+mn-ea"/>
              </a:rPr>
              <a:t>要使职业生涯规划行之有效，就必须不断地对职业生涯规划执行情况进行评估。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572671" y="1880846"/>
            <a:ext cx="1325802" cy="405784"/>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评估与反馈</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grpSp>
        <p:nvGrpSpPr>
          <p:cNvPr id="21" name="组合 14"/>
          <p:cNvGrpSpPr/>
          <p:nvPr/>
        </p:nvGrpSpPr>
        <p:grpSpPr>
          <a:xfrm flipV="1">
            <a:off x="8006715" y="2711450"/>
            <a:ext cx="1511935" cy="517525"/>
            <a:chOff x="5534026" y="2205038"/>
            <a:chExt cx="3227388" cy="1735137"/>
          </a:xfrm>
          <a:solidFill>
            <a:srgbClr val="2D495C"/>
          </a:solidFill>
        </p:grpSpPr>
        <p:sp>
          <p:nvSpPr>
            <p:cNvPr id="28" name="Freeform 9"/>
            <p:cNvSpPr/>
            <p:nvPr/>
          </p:nvSpPr>
          <p:spPr bwMode="auto">
            <a:xfrm>
              <a:off x="5695951" y="2271713"/>
              <a:ext cx="3065463" cy="1668462"/>
            </a:xfrm>
            <a:custGeom>
              <a:avLst/>
              <a:gdLst>
                <a:gd name="T0" fmla="*/ 92 w 95"/>
                <a:gd name="T1" fmla="*/ 51 h 51"/>
                <a:gd name="T2" fmla="*/ 36 w 95"/>
                <a:gd name="T3" fmla="*/ 51 h 51"/>
                <a:gd name="T4" fmla="*/ 20 w 95"/>
                <a:gd name="T5" fmla="*/ 41 h 51"/>
                <a:gd name="T6" fmla="*/ 1 w 95"/>
                <a:gd name="T7" fmla="*/ 6 h 51"/>
                <a:gd name="T8" fmla="*/ 2 w 95"/>
                <a:gd name="T9" fmla="*/ 1 h 51"/>
                <a:gd name="T10" fmla="*/ 7 w 95"/>
                <a:gd name="T11" fmla="*/ 3 h 51"/>
                <a:gd name="T12" fmla="*/ 26 w 95"/>
                <a:gd name="T13" fmla="*/ 38 h 51"/>
                <a:gd name="T14" fmla="*/ 36 w 95"/>
                <a:gd name="T15" fmla="*/ 44 h 51"/>
                <a:gd name="T16" fmla="*/ 92 w 95"/>
                <a:gd name="T17" fmla="*/ 44 h 51"/>
                <a:gd name="T18" fmla="*/ 95 w 95"/>
                <a:gd name="T19" fmla="*/ 47 h 51"/>
                <a:gd name="T20" fmla="*/ 92 w 95"/>
                <a:gd name="T2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1">
                  <a:moveTo>
                    <a:pt x="92" y="51"/>
                  </a:moveTo>
                  <a:cubicBezTo>
                    <a:pt x="36" y="51"/>
                    <a:pt x="36" y="51"/>
                    <a:pt x="36" y="51"/>
                  </a:cubicBezTo>
                  <a:cubicBezTo>
                    <a:pt x="29" y="51"/>
                    <a:pt x="23" y="47"/>
                    <a:pt x="20" y="41"/>
                  </a:cubicBezTo>
                  <a:cubicBezTo>
                    <a:pt x="1" y="6"/>
                    <a:pt x="1" y="6"/>
                    <a:pt x="1" y="6"/>
                  </a:cubicBezTo>
                  <a:cubicBezTo>
                    <a:pt x="0" y="4"/>
                    <a:pt x="0" y="2"/>
                    <a:pt x="2" y="1"/>
                  </a:cubicBezTo>
                  <a:cubicBezTo>
                    <a:pt x="4" y="0"/>
                    <a:pt x="6" y="1"/>
                    <a:pt x="7" y="3"/>
                  </a:cubicBezTo>
                  <a:cubicBezTo>
                    <a:pt x="26" y="38"/>
                    <a:pt x="26" y="38"/>
                    <a:pt x="26" y="38"/>
                  </a:cubicBezTo>
                  <a:cubicBezTo>
                    <a:pt x="28" y="42"/>
                    <a:pt x="32" y="44"/>
                    <a:pt x="36" y="44"/>
                  </a:cubicBezTo>
                  <a:cubicBezTo>
                    <a:pt x="92" y="44"/>
                    <a:pt x="92" y="44"/>
                    <a:pt x="92" y="44"/>
                  </a:cubicBezTo>
                  <a:cubicBezTo>
                    <a:pt x="94" y="44"/>
                    <a:pt x="95" y="46"/>
                    <a:pt x="95" y="47"/>
                  </a:cubicBezTo>
                  <a:cubicBezTo>
                    <a:pt x="95" y="49"/>
                    <a:pt x="94" y="51"/>
                    <a:pt x="9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10"/>
            <p:cNvSpPr/>
            <p:nvPr/>
          </p:nvSpPr>
          <p:spPr bwMode="auto">
            <a:xfrm>
              <a:off x="5534026" y="2205038"/>
              <a:ext cx="806450" cy="687387"/>
            </a:xfrm>
            <a:custGeom>
              <a:avLst/>
              <a:gdLst>
                <a:gd name="T0" fmla="*/ 3 w 25"/>
                <a:gd name="T1" fmla="*/ 21 h 21"/>
                <a:gd name="T2" fmla="*/ 2 w 25"/>
                <a:gd name="T3" fmla="*/ 21 h 21"/>
                <a:gd name="T4" fmla="*/ 0 w 25"/>
                <a:gd name="T5" fmla="*/ 17 h 21"/>
                <a:gd name="T6" fmla="*/ 5 w 25"/>
                <a:gd name="T7" fmla="*/ 3 h 21"/>
                <a:gd name="T8" fmla="*/ 9 w 25"/>
                <a:gd name="T9" fmla="*/ 1 h 21"/>
                <a:gd name="T10" fmla="*/ 23 w 25"/>
                <a:gd name="T11" fmla="*/ 6 h 21"/>
                <a:gd name="T12" fmla="*/ 25 w 25"/>
                <a:gd name="T13" fmla="*/ 10 h 21"/>
                <a:gd name="T14" fmla="*/ 21 w 25"/>
                <a:gd name="T15" fmla="*/ 12 h 21"/>
                <a:gd name="T16" fmla="*/ 10 w 25"/>
                <a:gd name="T17" fmla="*/ 8 h 21"/>
                <a:gd name="T18" fmla="*/ 6 w 25"/>
                <a:gd name="T19" fmla="*/ 19 h 21"/>
                <a:gd name="T20" fmla="*/ 3 w 25"/>
                <a:gd name="T2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3" y="21"/>
                  </a:moveTo>
                  <a:cubicBezTo>
                    <a:pt x="3" y="21"/>
                    <a:pt x="2" y="21"/>
                    <a:pt x="2" y="21"/>
                  </a:cubicBezTo>
                  <a:cubicBezTo>
                    <a:pt x="0" y="20"/>
                    <a:pt x="0" y="18"/>
                    <a:pt x="0" y="17"/>
                  </a:cubicBezTo>
                  <a:cubicBezTo>
                    <a:pt x="5" y="3"/>
                    <a:pt x="5" y="3"/>
                    <a:pt x="5" y="3"/>
                  </a:cubicBezTo>
                  <a:cubicBezTo>
                    <a:pt x="6" y="1"/>
                    <a:pt x="7" y="0"/>
                    <a:pt x="9" y="1"/>
                  </a:cubicBezTo>
                  <a:cubicBezTo>
                    <a:pt x="23" y="6"/>
                    <a:pt x="23" y="6"/>
                    <a:pt x="23" y="6"/>
                  </a:cubicBezTo>
                  <a:cubicBezTo>
                    <a:pt x="25" y="7"/>
                    <a:pt x="25" y="8"/>
                    <a:pt x="25" y="10"/>
                  </a:cubicBezTo>
                  <a:cubicBezTo>
                    <a:pt x="24" y="12"/>
                    <a:pt x="23" y="12"/>
                    <a:pt x="21" y="12"/>
                  </a:cubicBezTo>
                  <a:cubicBezTo>
                    <a:pt x="10" y="8"/>
                    <a:pt x="10" y="8"/>
                    <a:pt x="10" y="8"/>
                  </a:cubicBezTo>
                  <a:cubicBezTo>
                    <a:pt x="6" y="19"/>
                    <a:pt x="6" y="19"/>
                    <a:pt x="6" y="19"/>
                  </a:cubicBezTo>
                  <a:cubicBezTo>
                    <a:pt x="5" y="20"/>
                    <a:pt x="4" y="21"/>
                    <a:pt x="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9" name="矩形 38"/>
          <p:cNvSpPr/>
          <p:nvPr/>
        </p:nvSpPr>
        <p:spPr>
          <a:xfrm>
            <a:off x="-41910" y="753110"/>
            <a:ext cx="3598545" cy="405765"/>
          </a:xfrm>
          <a:prstGeom prst="rect">
            <a:avLst/>
          </a:prstGeom>
          <a:solidFill>
            <a:schemeClr val="bg1">
              <a:alpha val="59000"/>
            </a:schemeClr>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rgbClr val="1D4865"/>
                </a:solidFill>
                <a:latin typeface="微软雅黑" panose="020B0503020204020204" pitchFamily="34" charset="-122"/>
                <a:ea typeface="微软雅黑" panose="020B0503020204020204" pitchFamily="34" charset="-122"/>
              </a:rPr>
              <a:t>五、职业生涯规划自我认知</a:t>
            </a:r>
            <a:endParaRPr lang="zh-CN" altLang="en-US" sz="1800" b="1" dirty="0">
              <a:solidFill>
                <a:srgbClr val="1D486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6"/>
                                        </p:tgtEl>
                                        <p:attrNameLst>
                                          <p:attrName>ppt_y</p:attrName>
                                        </p:attrNameLst>
                                      </p:cBhvr>
                                      <p:tavLst>
                                        <p:tav tm="0">
                                          <p:val>
                                            <p:strVal val="#ppt_y"/>
                                          </p:val>
                                        </p:tav>
                                        <p:tav tm="100000">
                                          <p:val>
                                            <p:strVal val="#ppt_y"/>
                                          </p:val>
                                        </p:tav>
                                      </p:tavLst>
                                    </p:anim>
                                    <p:anim calcmode="lin" valueType="num">
                                      <p:cBhvr>
                                        <p:cTn id="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6"/>
                                        </p:tgtEl>
                                      </p:cBhvr>
                                    </p:animEffect>
                                  </p:childTnLst>
                                </p:cTn>
                              </p:par>
                            </p:childTnLst>
                          </p:cTn>
                        </p:par>
                        <p:par>
                          <p:cTn id="12" fill="hold">
                            <p:stCondLst>
                              <p:cond delay="11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3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1+#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1+#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0-#ppt_w/2"/>
                                          </p:val>
                                        </p:tav>
                                        <p:tav tm="100000">
                                          <p:val>
                                            <p:strVal val="#ppt_x"/>
                                          </p:val>
                                        </p:tav>
                                      </p:tavLst>
                                    </p:anim>
                                    <p:anim calcmode="lin" valueType="num">
                                      <p:cBhvr additive="base">
                                        <p:cTn id="49"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0-#ppt_w/2"/>
                                          </p:val>
                                        </p:tav>
                                        <p:tav tm="100000">
                                          <p:val>
                                            <p:strVal val="#ppt_x"/>
                                          </p:val>
                                        </p:tav>
                                      </p:tavLst>
                                    </p:anim>
                                    <p:anim calcmode="lin" valueType="num">
                                      <p:cBhvr additive="base">
                                        <p:cTn id="71"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wipe(left)">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2" grpId="0"/>
      <p:bldP spid="23" grpId="0" bldLvl="0" animBg="1"/>
      <p:bldP spid="24" grpId="0"/>
      <p:bldP spid="18" grpId="0" bldLvl="0" animBg="1"/>
      <p:bldP spid="32" grpId="0"/>
      <p:bldP spid="33" grpId="0" bldLvl="0" animBg="1"/>
      <p:bldP spid="34" grpId="0"/>
      <p:bldP spid="35" grpId="0" bldLvl="0" animBg="1"/>
      <p:bldP spid="36" grpId="0"/>
      <p:bldP spid="37" grpId="0" bldLvl="0" animBg="1"/>
      <p:bldP spid="3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项目二</a:t>
            </a:r>
            <a:r>
              <a:rPr lang="en-US" altLang="zh-CN" sz="1700" b="1" dirty="0">
                <a:solidFill>
                  <a:srgbClr val="1B4367"/>
                </a:solidFill>
                <a:cs typeface="+mn-ea"/>
                <a:sym typeface="+mn-lt"/>
              </a:rPr>
              <a:t>  </a:t>
            </a:r>
            <a:r>
              <a:rPr lang="zh-CN" altLang="en-US" sz="1700" b="1" dirty="0">
                <a:solidFill>
                  <a:srgbClr val="1B4367"/>
                </a:solidFill>
                <a:cs typeface="+mn-ea"/>
                <a:sym typeface="+mn-lt"/>
              </a:rPr>
              <a:t>生涯发展阶段</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260045" y="154426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260045" y="2774218"/>
            <a:ext cx="828000" cy="827405"/>
            <a:chOff x="3909356" y="1685526"/>
            <a:chExt cx="828000" cy="828000"/>
          </a:xfrm>
        </p:grpSpPr>
        <p:sp>
          <p:nvSpPr>
            <p:cNvPr id="12" name="文本框 11"/>
            <p:cNvSpPr txBox="1"/>
            <p:nvPr>
              <p:custDataLst>
                <p:tags r:id="rId5"/>
              </p:custDataLst>
            </p:nvPr>
          </p:nvSpPr>
          <p:spPr>
            <a:xfrm>
              <a:off x="3909356" y="1745583"/>
              <a:ext cx="828000" cy="707263"/>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custDataLst>
              <p:tags r:id="rId7"/>
            </p:custDataLst>
          </p:nvPr>
        </p:nvSpPr>
        <p:spPr>
          <a:xfrm>
            <a:off x="2287270" y="1604010"/>
            <a:ext cx="596328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舒伯的生涯发展理论</a:t>
            </a:r>
            <a:endParaRPr lang="zh-CN" altLang="en-US" sz="3400" dirty="0">
              <a:solidFill>
                <a:srgbClr val="1B4367"/>
              </a:solidFill>
              <a:cs typeface="+mn-ea"/>
              <a:sym typeface="+mn-lt"/>
            </a:endParaRPr>
          </a:p>
        </p:txBody>
      </p:sp>
      <p:sp>
        <p:nvSpPr>
          <p:cNvPr id="19" name="文本框 18"/>
          <p:cNvSpPr txBox="1"/>
          <p:nvPr>
            <p:custDataLst>
              <p:tags r:id="rId8"/>
            </p:custDataLst>
          </p:nvPr>
        </p:nvSpPr>
        <p:spPr>
          <a:xfrm>
            <a:off x="2287270" y="2834005"/>
            <a:ext cx="6155690"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施恩的生涯发展理论</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50" name="流程图: 过程 49"/>
          <p:cNvSpPr>
            <a:spLocks noChangeAspect="1"/>
          </p:cNvSpPr>
          <p:nvPr/>
        </p:nvSpPr>
        <p:spPr>
          <a:xfrm>
            <a:off x="591669" y="3692362"/>
            <a:ext cx="1631788" cy="82906"/>
          </a:xfrm>
          <a:prstGeom prst="flowChartProcess">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流程图: 过程 50"/>
          <p:cNvSpPr>
            <a:spLocks noChangeAspect="1"/>
          </p:cNvSpPr>
          <p:nvPr/>
        </p:nvSpPr>
        <p:spPr>
          <a:xfrm>
            <a:off x="2223642" y="3270812"/>
            <a:ext cx="1631788" cy="82906"/>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2" name="流程图: 过程 51"/>
          <p:cNvSpPr>
            <a:spLocks noChangeAspect="1"/>
          </p:cNvSpPr>
          <p:nvPr/>
        </p:nvSpPr>
        <p:spPr>
          <a:xfrm>
            <a:off x="3855614" y="2849897"/>
            <a:ext cx="1631788" cy="82906"/>
          </a:xfrm>
          <a:prstGeom prst="flowChartProcess">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3" name="流程图: 过程 52"/>
          <p:cNvSpPr>
            <a:spLocks noChangeAspect="1"/>
          </p:cNvSpPr>
          <p:nvPr/>
        </p:nvSpPr>
        <p:spPr>
          <a:xfrm>
            <a:off x="5487587" y="2438507"/>
            <a:ext cx="1631788" cy="82906"/>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流程图: 过程 53"/>
          <p:cNvSpPr>
            <a:spLocks noChangeAspect="1"/>
          </p:cNvSpPr>
          <p:nvPr/>
        </p:nvSpPr>
        <p:spPr>
          <a:xfrm rot="5400000">
            <a:off x="1937395" y="3474165"/>
            <a:ext cx="489600" cy="82895"/>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流程图: 过程 54"/>
          <p:cNvSpPr>
            <a:spLocks noChangeAspect="1"/>
          </p:cNvSpPr>
          <p:nvPr/>
        </p:nvSpPr>
        <p:spPr>
          <a:xfrm rot="5400000">
            <a:off x="3569367" y="3053250"/>
            <a:ext cx="489600" cy="82895"/>
          </a:xfrm>
          <a:prstGeom prst="flowChartProcess">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流程图: 过程 55"/>
          <p:cNvSpPr>
            <a:spLocks noChangeAspect="1"/>
          </p:cNvSpPr>
          <p:nvPr/>
        </p:nvSpPr>
        <p:spPr>
          <a:xfrm rot="5400000">
            <a:off x="5201340" y="2641860"/>
            <a:ext cx="489600" cy="82895"/>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0" name="椭圆 59"/>
          <p:cNvSpPr>
            <a:spLocks noChangeAspect="1"/>
          </p:cNvSpPr>
          <p:nvPr/>
        </p:nvSpPr>
        <p:spPr>
          <a:xfrm>
            <a:off x="290756" y="3513322"/>
            <a:ext cx="326358" cy="326400"/>
          </a:xfrm>
          <a:prstGeom prst="ellipse">
            <a:avLst/>
          </a:prstGeom>
          <a:solidFill>
            <a:srgbClr val="2D495C"/>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1</a:t>
            </a:r>
            <a:endParaRPr lang="en-US" altLang="zh-CN" dirty="0"/>
          </a:p>
        </p:txBody>
      </p:sp>
      <p:sp>
        <p:nvSpPr>
          <p:cNvPr id="61" name="椭圆 60"/>
          <p:cNvSpPr>
            <a:spLocks noChangeAspect="1"/>
          </p:cNvSpPr>
          <p:nvPr/>
        </p:nvSpPr>
        <p:spPr>
          <a:xfrm>
            <a:off x="1922721" y="3089852"/>
            <a:ext cx="326358" cy="326400"/>
          </a:xfrm>
          <a:prstGeom prst="ellipse">
            <a:avLst/>
          </a:prstGeom>
          <a:solidFill>
            <a:schemeClr val="tx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2</a:t>
            </a:r>
            <a:endParaRPr lang="en-US" altLang="zh-CN" dirty="0"/>
          </a:p>
        </p:txBody>
      </p:sp>
      <p:sp>
        <p:nvSpPr>
          <p:cNvPr id="62" name="椭圆 61"/>
          <p:cNvSpPr>
            <a:spLocks noChangeAspect="1"/>
          </p:cNvSpPr>
          <p:nvPr/>
        </p:nvSpPr>
        <p:spPr>
          <a:xfrm>
            <a:off x="3562756" y="2668937"/>
            <a:ext cx="326358" cy="326400"/>
          </a:xfrm>
          <a:prstGeom prst="ellipse">
            <a:avLst/>
          </a:prstGeom>
          <a:solidFill>
            <a:srgbClr val="843C0B"/>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3</a:t>
            </a:r>
            <a:endParaRPr lang="en-US" altLang="zh-CN" dirty="0"/>
          </a:p>
        </p:txBody>
      </p:sp>
      <p:sp>
        <p:nvSpPr>
          <p:cNvPr id="63" name="椭圆 62"/>
          <p:cNvSpPr>
            <a:spLocks noChangeAspect="1"/>
          </p:cNvSpPr>
          <p:nvPr/>
        </p:nvSpPr>
        <p:spPr>
          <a:xfrm>
            <a:off x="5186666" y="2257547"/>
            <a:ext cx="326358" cy="326400"/>
          </a:xfrm>
          <a:prstGeom prst="ellipse">
            <a:avLst/>
          </a:prstGeom>
          <a:solidFill>
            <a:schemeClr val="accent3"/>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4</a:t>
            </a:r>
            <a:endParaRPr lang="en-US" altLang="zh-CN" dirty="0"/>
          </a:p>
        </p:txBody>
      </p:sp>
      <p:sp>
        <p:nvSpPr>
          <p:cNvPr id="2" name="流程图: 过程 1"/>
          <p:cNvSpPr>
            <a:spLocks noChangeAspect="1"/>
          </p:cNvSpPr>
          <p:nvPr/>
        </p:nvSpPr>
        <p:spPr>
          <a:xfrm>
            <a:off x="7119537" y="2034647"/>
            <a:ext cx="1631788" cy="82906"/>
          </a:xfrm>
          <a:prstGeom prst="flowChartProcess">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4" name="流程图: 过程 3"/>
          <p:cNvSpPr>
            <a:spLocks noChangeAspect="1"/>
          </p:cNvSpPr>
          <p:nvPr/>
        </p:nvSpPr>
        <p:spPr>
          <a:xfrm rot="5400000">
            <a:off x="6833290" y="2230380"/>
            <a:ext cx="489600" cy="82895"/>
          </a:xfrm>
          <a:prstGeom prst="flowChartProcess">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endParaRPr lang="zh-CN" altLang="en-US"/>
          </a:p>
        </p:txBody>
      </p:sp>
      <p:sp>
        <p:nvSpPr>
          <p:cNvPr id="5" name="椭圆 4"/>
          <p:cNvSpPr>
            <a:spLocks noChangeAspect="1"/>
          </p:cNvSpPr>
          <p:nvPr/>
        </p:nvSpPr>
        <p:spPr>
          <a:xfrm>
            <a:off x="6818616" y="1853687"/>
            <a:ext cx="326358" cy="326400"/>
          </a:xfrm>
          <a:prstGeom prst="ellipse">
            <a:avLst/>
          </a:prstGeom>
          <a:solidFill>
            <a:srgbClr val="2D495C"/>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p>
            <a:pPr algn="ctr"/>
            <a:r>
              <a:rPr lang="en-US" altLang="zh-CN" dirty="0"/>
              <a:t>5</a:t>
            </a:r>
            <a:endParaRPr lang="en-US" altLang="zh-CN" dirty="0"/>
          </a:p>
        </p:txBody>
      </p:sp>
      <p:sp>
        <p:nvSpPr>
          <p:cNvPr id="36" name="矩形 6"/>
          <p:cNvSpPr>
            <a:spLocks noChangeArrowheads="1"/>
          </p:cNvSpPr>
          <p:nvPr/>
        </p:nvSpPr>
        <p:spPr bwMode="auto">
          <a:xfrm>
            <a:off x="617220" y="3790315"/>
            <a:ext cx="2332355" cy="120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algn="l" fontAlgn="auto">
              <a:lnSpc>
                <a:spcPts val="2220"/>
              </a:lnSpc>
            </a:pPr>
            <a:r>
              <a:rPr lang="zh-CN" sz="1600">
                <a:cs typeface="宋体" panose="02010600030101010101" pitchFamily="2" charset="-122"/>
                <a:sym typeface="+mn-ea"/>
              </a:rPr>
              <a:t>0—14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1. 幻想期（10 岁之前）</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2. 兴趣期（11—12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3. 能力期（13—14 岁）</a:t>
            </a:r>
            <a:endParaRPr lang="zh-CN" sz="1600">
              <a:cs typeface="宋体" panose="02010600030101010101" pitchFamily="2" charset="-122"/>
              <a:sym typeface="+mn-ea"/>
            </a:endParaRPr>
          </a:p>
        </p:txBody>
      </p:sp>
      <p:sp>
        <p:nvSpPr>
          <p:cNvPr id="37" name="矩形 36"/>
          <p:cNvSpPr/>
          <p:nvPr/>
        </p:nvSpPr>
        <p:spPr>
          <a:xfrm>
            <a:off x="718185" y="3209925"/>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成长阶段</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6" name="矩形 5"/>
          <p:cNvSpPr/>
          <p:nvPr/>
        </p:nvSpPr>
        <p:spPr>
          <a:xfrm>
            <a:off x="2357755" y="2760345"/>
            <a:ext cx="1096010" cy="40576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探索阶段</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7" name="矩形 6"/>
          <p:cNvSpPr/>
          <p:nvPr/>
        </p:nvSpPr>
        <p:spPr>
          <a:xfrm>
            <a:off x="4044315" y="2351405"/>
            <a:ext cx="1096010" cy="405765"/>
          </a:xfrm>
          <a:prstGeom prst="rect">
            <a:avLst/>
          </a:prstGeom>
          <a:solidFill>
            <a:srgbClr val="843C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建立阶段</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5617845" y="1944370"/>
            <a:ext cx="1096010" cy="405765"/>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维持阶段</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9" name="矩形 8"/>
          <p:cNvSpPr/>
          <p:nvPr/>
        </p:nvSpPr>
        <p:spPr>
          <a:xfrm>
            <a:off x="7387590" y="1523365"/>
            <a:ext cx="1096010" cy="405765"/>
          </a:xfrm>
          <a:prstGeom prst="rect">
            <a:avLst/>
          </a:prstGeom>
          <a:solidFill>
            <a:srgbClr val="2D49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rPr>
              <a:t>退出阶段</a:t>
            </a:r>
            <a:endParaRPr lang="zh-CN" altLang="en-US" sz="1800" b="1" dirty="0">
              <a:gradFill>
                <a:gsLst>
                  <a:gs pos="21000">
                    <a:schemeClr val="bg1"/>
                  </a:gs>
                  <a:gs pos="77000">
                    <a:schemeClr val="bg1"/>
                  </a:gs>
                </a:gsLst>
                <a:lin ang="0" scaled="0"/>
              </a:gradFill>
              <a:latin typeface="微软雅黑" panose="020B0503020204020204" pitchFamily="34" charset="-122"/>
              <a:ea typeface="微软雅黑" panose="020B0503020204020204" pitchFamily="34" charset="-122"/>
            </a:endParaRPr>
          </a:p>
        </p:txBody>
      </p:sp>
      <p:sp>
        <p:nvSpPr>
          <p:cNvPr id="10" name="矩形 6"/>
          <p:cNvSpPr>
            <a:spLocks noChangeArrowheads="1"/>
          </p:cNvSpPr>
          <p:nvPr/>
        </p:nvSpPr>
        <p:spPr bwMode="auto">
          <a:xfrm>
            <a:off x="1714500" y="1448435"/>
            <a:ext cx="2283460" cy="120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0" algn="l" fontAlgn="auto">
              <a:lnSpc>
                <a:spcPts val="2220"/>
              </a:lnSpc>
            </a:pPr>
            <a:r>
              <a:rPr lang="zh-CN" sz="1600">
                <a:cs typeface="宋体" panose="02010600030101010101" pitchFamily="2" charset="-122"/>
                <a:sym typeface="+mn-ea"/>
              </a:rPr>
              <a:t>15—24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1. 试验期（15—17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2. 过渡期（18—21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3. 尝试期（22—24 岁）</a:t>
            </a:r>
            <a:endParaRPr lang="zh-CN" sz="1600">
              <a:cs typeface="宋体" panose="02010600030101010101" pitchFamily="2" charset="-122"/>
              <a:sym typeface="+mn-ea"/>
            </a:endParaRPr>
          </a:p>
        </p:txBody>
      </p:sp>
      <p:sp>
        <p:nvSpPr>
          <p:cNvPr id="14" name="矩形 6"/>
          <p:cNvSpPr>
            <a:spLocks noChangeArrowheads="1"/>
          </p:cNvSpPr>
          <p:nvPr/>
        </p:nvSpPr>
        <p:spPr bwMode="auto">
          <a:xfrm>
            <a:off x="3998595" y="2972435"/>
            <a:ext cx="2301875" cy="98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noAutofit/>
          </a:bodyPr>
          <a:p>
            <a:pPr indent="0" algn="l" fontAlgn="auto">
              <a:lnSpc>
                <a:spcPts val="2220"/>
              </a:lnSpc>
            </a:pPr>
            <a:r>
              <a:rPr lang="zh-CN" sz="1600">
                <a:cs typeface="宋体" panose="02010600030101010101" pitchFamily="2" charset="-122"/>
                <a:sym typeface="+mn-ea"/>
              </a:rPr>
              <a:t>25—44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1. 尝试期（25—30 岁）</a:t>
            </a:r>
            <a:endParaRPr lang="zh-CN" sz="1600">
              <a:cs typeface="宋体" panose="02010600030101010101" pitchFamily="2" charset="-122"/>
              <a:sym typeface="+mn-ea"/>
            </a:endParaRPr>
          </a:p>
          <a:p>
            <a:pPr indent="0" algn="l" fontAlgn="auto">
              <a:lnSpc>
                <a:spcPts val="2220"/>
              </a:lnSpc>
            </a:pPr>
            <a:r>
              <a:rPr lang="zh-CN" sz="1600">
                <a:cs typeface="宋体" panose="02010600030101010101" pitchFamily="2" charset="-122"/>
                <a:sym typeface="+mn-ea"/>
              </a:rPr>
              <a:t>2. 稳定期（31—44 岁）</a:t>
            </a:r>
            <a:endParaRPr lang="zh-CN" sz="1600">
              <a:cs typeface="宋体" panose="02010600030101010101" pitchFamily="2" charset="-122"/>
              <a:sym typeface="+mn-ea"/>
            </a:endParaRPr>
          </a:p>
          <a:p>
            <a:pPr indent="0" algn="l" fontAlgn="auto">
              <a:lnSpc>
                <a:spcPts val="2220"/>
              </a:lnSpc>
            </a:pPr>
            <a:endParaRPr lang="zh-CN" sz="1600">
              <a:cs typeface="宋体" panose="02010600030101010101" pitchFamily="2" charset="-122"/>
              <a:sym typeface="+mn-ea"/>
            </a:endParaRPr>
          </a:p>
        </p:txBody>
      </p:sp>
      <p:sp>
        <p:nvSpPr>
          <p:cNvPr id="15" name="矩形 6"/>
          <p:cNvSpPr>
            <a:spLocks noChangeArrowheads="1"/>
          </p:cNvSpPr>
          <p:nvPr/>
        </p:nvSpPr>
        <p:spPr bwMode="auto">
          <a:xfrm>
            <a:off x="5577840" y="1497965"/>
            <a:ext cx="124079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noAutofit/>
          </a:bodyPr>
          <a:p>
            <a:pPr indent="0" algn="l" fontAlgn="auto">
              <a:lnSpc>
                <a:spcPts val="2220"/>
              </a:lnSpc>
            </a:pPr>
            <a:r>
              <a:rPr lang="zh-CN" sz="1600">
                <a:cs typeface="宋体" panose="02010600030101010101" pitchFamily="2" charset="-122"/>
                <a:sym typeface="+mn-ea"/>
              </a:rPr>
              <a:t>45—65 岁</a:t>
            </a:r>
            <a:endParaRPr lang="zh-CN" sz="1600">
              <a:cs typeface="宋体" panose="02010600030101010101" pitchFamily="2" charset="-122"/>
              <a:sym typeface="+mn-ea"/>
            </a:endParaRPr>
          </a:p>
          <a:p>
            <a:pPr indent="0" algn="l" fontAlgn="auto">
              <a:lnSpc>
                <a:spcPts val="2220"/>
              </a:lnSpc>
            </a:pPr>
            <a:endParaRPr lang="zh-CN" sz="1600">
              <a:cs typeface="宋体" panose="02010600030101010101" pitchFamily="2" charset="-122"/>
              <a:sym typeface="+mn-ea"/>
            </a:endParaRPr>
          </a:p>
        </p:txBody>
      </p:sp>
      <p:sp>
        <p:nvSpPr>
          <p:cNvPr id="16" name="矩形 6"/>
          <p:cNvSpPr>
            <a:spLocks noChangeArrowheads="1"/>
          </p:cNvSpPr>
          <p:nvPr/>
        </p:nvSpPr>
        <p:spPr bwMode="auto">
          <a:xfrm>
            <a:off x="7433310" y="2188845"/>
            <a:ext cx="1156970"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noAutofit/>
          </a:bodyPr>
          <a:p>
            <a:pPr indent="0" algn="l" fontAlgn="auto">
              <a:lnSpc>
                <a:spcPts val="2220"/>
              </a:lnSpc>
            </a:pPr>
            <a:r>
              <a:rPr lang="zh-CN" sz="1600">
                <a:cs typeface="宋体" panose="02010600030101010101" pitchFamily="2" charset="-122"/>
                <a:sym typeface="+mn-ea"/>
              </a:rPr>
              <a:t>65 岁以上</a:t>
            </a:r>
            <a:endParaRPr lang="zh-CN" sz="1600">
              <a:cs typeface="宋体" panose="02010600030101010101" pitchFamily="2" charset="-122"/>
              <a:sym typeface="+mn-ea"/>
            </a:endParaRPr>
          </a:p>
          <a:p>
            <a:pPr indent="0" algn="l" fontAlgn="auto">
              <a:lnSpc>
                <a:spcPts val="2220"/>
              </a:lnSpc>
            </a:pPr>
            <a:endParaRPr lang="zh-CN" sz="1600">
              <a:cs typeface="宋体" panose="02010600030101010101" pitchFamily="2" charset="-122"/>
              <a:sym typeface="+mn-ea"/>
            </a:endParaRPr>
          </a:p>
        </p:txBody>
      </p:sp>
      <p:sp>
        <p:nvSpPr>
          <p:cNvPr id="39" name="矩形 38"/>
          <p:cNvSpPr/>
          <p:nvPr/>
        </p:nvSpPr>
        <p:spPr>
          <a:xfrm>
            <a:off x="-41910" y="753110"/>
            <a:ext cx="3598545" cy="405765"/>
          </a:xfrm>
          <a:prstGeom prst="rect">
            <a:avLst/>
          </a:prstGeom>
          <a:solidFill>
            <a:schemeClr val="bg1">
              <a:alpha val="59000"/>
            </a:schemeClr>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rgbClr val="1D4865"/>
                </a:solidFill>
                <a:latin typeface="微软雅黑" panose="020B0503020204020204" pitchFamily="34" charset="-122"/>
                <a:ea typeface="微软雅黑" panose="020B0503020204020204" pitchFamily="34" charset="-122"/>
              </a:rPr>
              <a:t>一、生涯发展阶段</a:t>
            </a:r>
            <a:endParaRPr lang="zh-CN" altLang="en-US" sz="1800" b="1" dirty="0">
              <a:solidFill>
                <a:srgbClr val="1D486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0-#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left)">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0-#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0-#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0-#ppt_w/2"/>
                                          </p:val>
                                        </p:tav>
                                        <p:tav tm="100000">
                                          <p:val>
                                            <p:strVal val="#ppt_x"/>
                                          </p:val>
                                        </p:tav>
                                      </p:tavLst>
                                    </p:anim>
                                    <p:anim calcmode="lin" valueType="num">
                                      <p:cBhvr additive="base">
                                        <p:cTn id="7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6" grpId="0"/>
      <p:bldP spid="37" grpId="0" bldLvl="0" animBg="1"/>
      <p:bldP spid="6" grpId="0" bldLvl="0" animBg="1"/>
      <p:bldP spid="7" grpId="0" bldLvl="0" animBg="1"/>
      <p:bldP spid="8" grpId="0" bldLvl="0" animBg="1"/>
      <p:bldP spid="9" grpId="0" bldLvl="0" animBg="1"/>
      <p:bldP spid="10" grpId="0"/>
      <p:bldP spid="14" grpId="0"/>
      <p:bldP spid="15" grpId="0"/>
      <p:bldP spid="16" grpId="0"/>
      <p:bldP spid="3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41910" y="753110"/>
            <a:ext cx="3598545" cy="405765"/>
          </a:xfrm>
          <a:prstGeom prst="rect">
            <a:avLst/>
          </a:prstGeom>
          <a:solidFill>
            <a:schemeClr val="bg1">
              <a:alpha val="59000"/>
            </a:schemeClr>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rgbClr val="1D4865"/>
                </a:solidFill>
                <a:latin typeface="微软雅黑" panose="020B0503020204020204" pitchFamily="34" charset="-122"/>
                <a:ea typeface="微软雅黑" panose="020B0503020204020204" pitchFamily="34" charset="-122"/>
              </a:rPr>
              <a:t>二、生涯彩虹图</a:t>
            </a:r>
            <a:endParaRPr lang="zh-CN" altLang="en-US" sz="1800" b="1" dirty="0">
              <a:solidFill>
                <a:srgbClr val="1D4865"/>
              </a:solidFill>
              <a:latin typeface="微软雅黑" panose="020B0503020204020204" pitchFamily="34" charset="-122"/>
              <a:ea typeface="微软雅黑" panose="020B0503020204020204" pitchFamily="34" charset="-122"/>
            </a:endParaRPr>
          </a:p>
        </p:txBody>
      </p:sp>
      <p:pic>
        <p:nvPicPr>
          <p:cNvPr id="3" name="图片 2" descr="SharedScreenshot"/>
          <p:cNvPicPr>
            <a:picLocks noChangeAspect="1"/>
          </p:cNvPicPr>
          <p:nvPr/>
        </p:nvPicPr>
        <p:blipFill>
          <a:blip r:embed="rId1"/>
          <a:stretch>
            <a:fillRect/>
          </a:stretch>
        </p:blipFill>
        <p:spPr>
          <a:xfrm>
            <a:off x="245745" y="1673860"/>
            <a:ext cx="4364355" cy="2478405"/>
          </a:xfrm>
          <a:prstGeom prst="rect">
            <a:avLst/>
          </a:prstGeom>
        </p:spPr>
      </p:pic>
      <p:sp>
        <p:nvSpPr>
          <p:cNvPr id="11" name="矩形 6"/>
          <p:cNvSpPr>
            <a:spLocks noChangeArrowheads="1"/>
          </p:cNvSpPr>
          <p:nvPr/>
        </p:nvSpPr>
        <p:spPr bwMode="auto">
          <a:xfrm>
            <a:off x="4830445" y="1625600"/>
            <a:ext cx="4010025" cy="263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220"/>
              </a:lnSpc>
            </a:pPr>
            <a:r>
              <a:rPr lang="zh-CN" sz="2000">
                <a:solidFill>
                  <a:srgbClr val="1D4865"/>
                </a:solidFill>
                <a:cs typeface="宋体" panose="02010600030101010101" pitchFamily="2" charset="-122"/>
                <a:sym typeface="+mn-ea"/>
              </a:rPr>
              <a:t>生涯彩虹图</a:t>
            </a:r>
            <a:r>
              <a:rPr lang="en-US" altLang="zh-CN" sz="2000">
                <a:solidFill>
                  <a:srgbClr val="1D4865"/>
                </a:solidFill>
                <a:cs typeface="宋体" panose="02010600030101010101" pitchFamily="2" charset="-122"/>
                <a:sym typeface="+mn-ea"/>
              </a:rPr>
              <a:t>  </a:t>
            </a:r>
            <a:r>
              <a:rPr lang="zh-CN" sz="1600">
                <a:cs typeface="宋体" panose="02010600030101010101" pitchFamily="2" charset="-122"/>
                <a:sym typeface="+mn-ea"/>
              </a:rPr>
              <a:t>是舒伯特为了综合阐述生涯发展阶段与角色彼此间的相互影响，创造性地描绘出一个多重角色生涯发展的综合图形。</a:t>
            </a:r>
            <a:endParaRPr lang="zh-CN" sz="1600">
              <a:cs typeface="宋体" panose="02010600030101010101" pitchFamily="2" charset="-122"/>
              <a:sym typeface="+mn-ea"/>
            </a:endParaRPr>
          </a:p>
          <a:p>
            <a:pPr indent="457200" algn="l" fontAlgn="auto">
              <a:lnSpc>
                <a:spcPts val="2220"/>
              </a:lnSpc>
            </a:pPr>
            <a:r>
              <a:rPr lang="zh-CN" sz="1600">
                <a:cs typeface="宋体" panose="02010600030101010101" pitchFamily="2" charset="-122"/>
                <a:sym typeface="+mn-ea"/>
              </a:rPr>
              <a:t>在生涯彩虹图中，纵向层面代表的是纵观上下的生活空间，它由一组职位和角色组成，分为子女、学生、休闲者、公民、工作者、持家者 6 个不同的角色，它们交互影响，交织出个人独特的生涯类型。</a:t>
            </a:r>
            <a:endParaRPr lang="zh-CN" sz="16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9" grpId="0" bldLvl="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pic>
        <p:nvPicPr>
          <p:cNvPr id="3" name="图片 2"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52145" y="530860"/>
            <a:ext cx="7839710" cy="4451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41910" y="882650"/>
            <a:ext cx="3598545" cy="405765"/>
          </a:xfrm>
          <a:prstGeom prst="rect">
            <a:avLst/>
          </a:prstGeom>
          <a:solidFill>
            <a:schemeClr val="bg1">
              <a:alpha val="59000"/>
            </a:schemeClr>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rgbClr val="1D4865"/>
                </a:solidFill>
                <a:latin typeface="微软雅黑" panose="020B0503020204020204" pitchFamily="34" charset="-122"/>
                <a:ea typeface="微软雅黑" panose="020B0503020204020204" pitchFamily="34" charset="-122"/>
              </a:rPr>
              <a:t>二、生涯彩虹图</a:t>
            </a:r>
            <a:endParaRPr lang="zh-CN" altLang="en-US" sz="1800" b="1" dirty="0">
              <a:solidFill>
                <a:srgbClr val="1D4865"/>
              </a:solidFill>
              <a:latin typeface="微软雅黑" panose="020B0503020204020204" pitchFamily="34" charset="-122"/>
              <a:ea typeface="微软雅黑" panose="020B0503020204020204" pitchFamily="34" charset="-122"/>
            </a:endParaRPr>
          </a:p>
        </p:txBody>
      </p:sp>
      <p:sp>
        <p:nvSpPr>
          <p:cNvPr id="11" name="矩形 6"/>
          <p:cNvSpPr>
            <a:spLocks noChangeArrowheads="1"/>
          </p:cNvSpPr>
          <p:nvPr/>
        </p:nvSpPr>
        <p:spPr bwMode="auto">
          <a:xfrm>
            <a:off x="866775" y="1680845"/>
            <a:ext cx="752983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在生涯彩虹图中，最外的层面代表横跨一生的“生活广度”，又称“大周期”，包括成长期、探索期、建立期、维持期和退出期。生涯彩虹图里面的各层面代表纵观上下的“生活空间”，由一组角色和职位组成，包括子女、学生、休闲者、公民、工作者、持家者等主要角色。各种角色之间是相互作用的，某一个角色的成功，特别是早期角色的成功，将会为其他角色提供良好的基础；反之，某一个角色的失败，也可能导致另一个角色的失败。舒伯进一步指出，为了某一角色的成功付出太大的代价，也有可能导致其他角色的失败。</a:t>
            </a:r>
            <a:endParaRPr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9" grpId="0" bldLvl="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41910" y="882650"/>
            <a:ext cx="3598545" cy="405765"/>
          </a:xfrm>
          <a:prstGeom prst="rect">
            <a:avLst/>
          </a:prstGeom>
          <a:solidFill>
            <a:schemeClr val="bg1">
              <a:alpha val="59000"/>
            </a:schemeClr>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rgbClr val="1D4865"/>
                </a:solidFill>
                <a:latin typeface="微软雅黑" panose="020B0503020204020204" pitchFamily="34" charset="-122"/>
                <a:ea typeface="微软雅黑" panose="020B0503020204020204" pitchFamily="34" charset="-122"/>
              </a:rPr>
              <a:t>二、生涯彩虹图</a:t>
            </a:r>
            <a:endParaRPr lang="zh-CN" altLang="en-US" sz="1800" b="1" dirty="0">
              <a:solidFill>
                <a:srgbClr val="1D4865"/>
              </a:solidFill>
              <a:latin typeface="微软雅黑" panose="020B0503020204020204" pitchFamily="34" charset="-122"/>
              <a:ea typeface="微软雅黑" panose="020B0503020204020204" pitchFamily="34" charset="-122"/>
            </a:endParaRPr>
          </a:p>
        </p:txBody>
      </p:sp>
      <p:sp>
        <p:nvSpPr>
          <p:cNvPr id="11" name="矩形 6"/>
          <p:cNvSpPr>
            <a:spLocks noChangeArrowheads="1"/>
          </p:cNvSpPr>
          <p:nvPr/>
        </p:nvSpPr>
        <p:spPr bwMode="auto">
          <a:xfrm>
            <a:off x="866775" y="1680845"/>
            <a:ext cx="752983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生涯彩虹图中的阴影部分表示角色的相互替换、盛衰消长。它除了受到年龄增长和社会对个人发展、任务期待的影响，往往跟个人在各个角色上所花的时间和感情投入的程度有关。从这个彩虹图的阴影比例中可以看出，成长阶段（0—14 岁）最显著的角色是子女；探索阶段（15—24 岁）是学生；建立阶段（30 岁左右）是家长和工作者；维持阶段（45 岁左右）工作者的角色突然中断，又恢复了学生角色，同时公民与休闲者的角色逐渐增加，也就是所说的“中年危机”的出现，同时暗示这时必须再学习、再调适，才有可能处理好职业与家庭生活中所面临的问题。</a:t>
            </a:r>
            <a:endParaRPr sz="1800">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9" grpId="0" bldLvl="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3" name="文本框 32"/>
          <p:cNvSpPr txBox="1"/>
          <p:nvPr/>
        </p:nvSpPr>
        <p:spPr>
          <a:xfrm>
            <a:off x="180975" y="1864360"/>
            <a:ext cx="3911600" cy="1160145"/>
          </a:xfrm>
          <a:prstGeom prst="rect">
            <a:avLst/>
          </a:prstGeom>
          <a:solidFill>
            <a:schemeClr val="bg1">
              <a:alpha val="50000"/>
            </a:schemeClr>
          </a:solidFill>
        </p:spPr>
        <p:txBody>
          <a:bodyPr vert="horz" wrap="square" rtlCol="0">
            <a:noAutofit/>
          </a:bodyPr>
          <a:lstStyle/>
          <a:p>
            <a:pPr indent="0" fontAlgn="auto">
              <a:lnSpc>
                <a:spcPct val="150000"/>
              </a:lnSpc>
            </a:pPr>
            <a:r>
              <a:rPr lang="zh-CN" altLang="en-US" sz="2000" b="1" dirty="0">
                <a:solidFill>
                  <a:srgbClr val="1B4367"/>
                </a:solidFill>
                <a:uFillTx/>
                <a:cs typeface="+mn-ea"/>
                <a:sym typeface="+mn-lt"/>
              </a:rPr>
              <a:t>本教材建议总学时数为 46 学时，具体安排如表格</a:t>
            </a:r>
            <a:endParaRPr lang="zh-CN" altLang="en-US" sz="2000" b="1" dirty="0">
              <a:solidFill>
                <a:srgbClr val="1B4367"/>
              </a:solidFill>
              <a:uFillTx/>
              <a:cs typeface="+mn-ea"/>
              <a:sym typeface="+mn-lt"/>
            </a:endParaRPr>
          </a:p>
        </p:txBody>
      </p:sp>
      <p:pic>
        <p:nvPicPr>
          <p:cNvPr id="2" name="图片 1" descr="SharedScreenshot"/>
          <p:cNvPicPr>
            <a:picLocks noChangeAspect="1"/>
          </p:cNvPicPr>
          <p:nvPr/>
        </p:nvPicPr>
        <p:blipFill>
          <a:blip r:embed="rId2"/>
          <a:stretch>
            <a:fillRect/>
          </a:stretch>
        </p:blipFill>
        <p:spPr>
          <a:xfrm>
            <a:off x="4239895" y="106045"/>
            <a:ext cx="4458335" cy="4932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41910" y="882650"/>
            <a:ext cx="3598545" cy="405765"/>
          </a:xfrm>
          <a:prstGeom prst="rect">
            <a:avLst/>
          </a:prstGeom>
          <a:solidFill>
            <a:srgbClr val="1D4865"/>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chemeClr val="bg1"/>
                </a:solidFill>
                <a:latin typeface="微软雅黑" panose="020B0503020204020204" pitchFamily="34" charset="-122"/>
                <a:ea typeface="微软雅黑" panose="020B0503020204020204" pitchFamily="34" charset="-122"/>
              </a:rPr>
              <a:t>螺旋循环式发展模式</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1" name="矩形 6"/>
          <p:cNvSpPr>
            <a:spLocks noChangeArrowheads="1"/>
          </p:cNvSpPr>
          <p:nvPr/>
        </p:nvSpPr>
        <p:spPr bwMode="auto">
          <a:xfrm>
            <a:off x="461645" y="1788795"/>
            <a:ext cx="3968115" cy="211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在后期的研究中，舒伯对于发展阶段的理论又进行了深化。</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他认为，各个发展阶段都要经历成长、探索、建立、维持和退出阶段。</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这样就形成了一种螺旋循环式发展模式</a:t>
            </a:r>
            <a:r>
              <a:rPr lang="zh-CN" sz="1800">
                <a:cs typeface="宋体" panose="02010600030101010101" pitchFamily="2" charset="-122"/>
                <a:sym typeface="+mn-ea"/>
              </a:rPr>
              <a:t>。</a:t>
            </a:r>
            <a:endParaRPr lang="zh-CN" sz="1800">
              <a:cs typeface="宋体" panose="02010600030101010101" pitchFamily="2" charset="-122"/>
              <a:sym typeface="+mn-ea"/>
            </a:endParaRPr>
          </a:p>
        </p:txBody>
      </p:sp>
      <p:grpSp>
        <p:nvGrpSpPr>
          <p:cNvPr id="29" name="Group 117"/>
          <p:cNvGrpSpPr/>
          <p:nvPr/>
        </p:nvGrpSpPr>
        <p:grpSpPr>
          <a:xfrm>
            <a:off x="5092814" y="1285618"/>
            <a:ext cx="3599531" cy="2640000"/>
            <a:chOff x="5156200" y="1818565"/>
            <a:chExt cx="3013262" cy="2197809"/>
          </a:xfrm>
          <a:solidFill>
            <a:srgbClr val="1D4865"/>
          </a:solidFill>
        </p:grpSpPr>
        <p:grpSp>
          <p:nvGrpSpPr>
            <p:cNvPr id="30" name="Group 118"/>
            <p:cNvGrpSpPr/>
            <p:nvPr/>
          </p:nvGrpSpPr>
          <p:grpSpPr>
            <a:xfrm>
              <a:off x="6286499" y="2381250"/>
              <a:ext cx="742228" cy="1635125"/>
              <a:chOff x="1182688" y="1800226"/>
              <a:chExt cx="954088" cy="2101850"/>
            </a:xfrm>
            <a:grpFill/>
            <a:effectLst/>
          </p:grpSpPr>
          <p:sp>
            <p:nvSpPr>
              <p:cNvPr id="48" name="Freeform 136"/>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49" name="Freeform 137"/>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sp>
          <p:nvSpPr>
            <p:cNvPr id="31" name="Freeform 29"/>
            <p:cNvSpPr>
              <a:spLocks noEditPoints="1"/>
            </p:cNvSpPr>
            <p:nvPr/>
          </p:nvSpPr>
          <p:spPr bwMode="auto">
            <a:xfrm>
              <a:off x="6527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32" name="Freeform 29"/>
            <p:cNvSpPr>
              <a:spLocks noEditPoints="1"/>
            </p:cNvSpPr>
            <p:nvPr/>
          </p:nvSpPr>
          <p:spPr bwMode="auto">
            <a:xfrm>
              <a:off x="7189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33" name="Freeform 29"/>
            <p:cNvSpPr>
              <a:spLocks noEditPoints="1"/>
            </p:cNvSpPr>
            <p:nvPr/>
          </p:nvSpPr>
          <p:spPr bwMode="auto">
            <a:xfrm>
              <a:off x="7823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34" name="Freeform 29"/>
            <p:cNvSpPr>
              <a:spLocks noEditPoints="1"/>
            </p:cNvSpPr>
            <p:nvPr/>
          </p:nvSpPr>
          <p:spPr bwMode="auto">
            <a:xfrm flipH="1">
              <a:off x="5689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35" name="Freeform 29"/>
            <p:cNvSpPr>
              <a:spLocks noEditPoints="1"/>
            </p:cNvSpPr>
            <p:nvPr/>
          </p:nvSpPr>
          <p:spPr bwMode="auto">
            <a:xfrm flipH="1">
              <a:off x="5156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grpSp>
          <p:nvGrpSpPr>
            <p:cNvPr id="36" name="Group 124"/>
            <p:cNvGrpSpPr/>
            <p:nvPr/>
          </p:nvGrpSpPr>
          <p:grpSpPr>
            <a:xfrm>
              <a:off x="5683252" y="2673428"/>
              <a:ext cx="609601" cy="1342941"/>
              <a:chOff x="1182688" y="1800226"/>
              <a:chExt cx="954088" cy="2101850"/>
            </a:xfrm>
            <a:grpFill/>
            <a:effectLst/>
          </p:grpSpPr>
          <p:sp>
            <p:nvSpPr>
              <p:cNvPr id="46" name="Freeform 134"/>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47" name="Freeform 135"/>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37" name="Group 125"/>
            <p:cNvGrpSpPr/>
            <p:nvPr/>
          </p:nvGrpSpPr>
          <p:grpSpPr>
            <a:xfrm>
              <a:off x="5194300" y="2917827"/>
              <a:ext cx="498662" cy="1098550"/>
              <a:chOff x="1182688" y="1800226"/>
              <a:chExt cx="954088" cy="2101850"/>
            </a:xfrm>
            <a:grpFill/>
            <a:effectLst/>
          </p:grpSpPr>
          <p:sp>
            <p:nvSpPr>
              <p:cNvPr id="44" name="Freeform 132"/>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45" name="Freeform 133"/>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38" name="Group 126"/>
            <p:cNvGrpSpPr/>
            <p:nvPr/>
          </p:nvGrpSpPr>
          <p:grpSpPr>
            <a:xfrm>
              <a:off x="7670800" y="2917827"/>
              <a:ext cx="498662" cy="1098550"/>
              <a:chOff x="1182688" y="1800226"/>
              <a:chExt cx="954088" cy="2101850"/>
            </a:xfrm>
            <a:grpFill/>
            <a:effectLst/>
          </p:grpSpPr>
          <p:sp>
            <p:nvSpPr>
              <p:cNvPr id="42" name="Freeform 130"/>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43" name="Freeform 131"/>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3" name="Group 127"/>
            <p:cNvGrpSpPr/>
            <p:nvPr/>
          </p:nvGrpSpPr>
          <p:grpSpPr>
            <a:xfrm>
              <a:off x="7023101" y="2673428"/>
              <a:ext cx="609601" cy="1342941"/>
              <a:chOff x="1182688" y="1800226"/>
              <a:chExt cx="954088" cy="2101850"/>
            </a:xfrm>
            <a:grpFill/>
            <a:effectLst/>
          </p:grpSpPr>
          <p:sp>
            <p:nvSpPr>
              <p:cNvPr id="40" name="Freeform 128"/>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41" name="Freeform 129"/>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9"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舒伯的生涯发展理论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41910" y="882650"/>
            <a:ext cx="3598545" cy="405765"/>
          </a:xfrm>
          <a:prstGeom prst="rect">
            <a:avLst/>
          </a:prstGeom>
          <a:solidFill>
            <a:srgbClr val="1D4865"/>
          </a:solidFill>
          <a:ln>
            <a:solidFill>
              <a:srgbClr val="2D495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sz="1800" b="1" dirty="0">
                <a:solidFill>
                  <a:schemeClr val="bg1"/>
                </a:solidFill>
                <a:latin typeface="微软雅黑" panose="020B0503020204020204" pitchFamily="34" charset="-122"/>
                <a:ea typeface="微软雅黑" panose="020B0503020204020204" pitchFamily="34" charset="-122"/>
              </a:rPr>
              <a:t>螺旋循环式发展模式</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pic>
        <p:nvPicPr>
          <p:cNvPr id="2" name="图片 1" descr="SharedScreenshot"/>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00050" y="1630680"/>
            <a:ext cx="8303260" cy="2521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505585"/>
            <a:ext cx="7529830"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一般0~21岁的人处于成长、幻想、探索职业发展阶段。</a:t>
            </a:r>
            <a:endParaRPr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主要任务：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①发展和发现自己的需要和兴趣，发展和发现自己的能力与才干，为进行实际的职业选择打好基础；</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②学习职业方面的知识，寻找现实的角色模式，获取丰富信息，发展和发现自己的价值观、动机和抱负，做出合理的受教育决策，将幼年的职业幻想变为可操作的现实；</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③接受教育和培训，开发工作世界中所需要的基本习惯和技能。在这一阶段所充当的角色是学生、职业工作的候选人、申请者。</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第一阶段：  成长、幻想、探索阶段</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7529830" cy="211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16~25岁的人步入进入工作世界阶段</a:t>
            </a:r>
            <a:endParaRPr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主要任务：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首先，进入劳动力市场，谋取可能成为一种职业基础的第一份工作</a:t>
            </a:r>
            <a:r>
              <a:rPr lang="zh-CN" sz="1800">
                <a:cs typeface="宋体" panose="02010600030101010101" pitchFamily="2" charset="-122"/>
                <a:sym typeface="+mn-ea"/>
              </a:rPr>
              <a:t>；</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其次，个人和雇主之间达成正式可行的契约，个人成为一个组织或一种职业的成员。这一阶段充当的角色是应聘者、新学员。</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第二阶段：  进入工作世界</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64" name="Freeform 20"/>
          <p:cNvSpPr>
            <a:spLocks noEditPoints="1"/>
          </p:cNvSpPr>
          <p:nvPr/>
        </p:nvSpPr>
        <p:spPr bwMode="auto">
          <a:xfrm rot="20791425">
            <a:off x="6500956" y="2974931"/>
            <a:ext cx="1902368" cy="1945613"/>
          </a:xfrm>
          <a:custGeom>
            <a:avLst/>
            <a:gdLst>
              <a:gd name="T0" fmla="*/ 1358 w 1416"/>
              <a:gd name="T1" fmla="*/ 2 h 1448"/>
              <a:gd name="T2" fmla="*/ 1330 w 1416"/>
              <a:gd name="T3" fmla="*/ 72 h 1448"/>
              <a:gd name="T4" fmla="*/ 1264 w 1416"/>
              <a:gd name="T5" fmla="*/ 162 h 1448"/>
              <a:gd name="T6" fmla="*/ 1198 w 1416"/>
              <a:gd name="T7" fmla="*/ 232 h 1448"/>
              <a:gd name="T8" fmla="*/ 1170 w 1416"/>
              <a:gd name="T9" fmla="*/ 206 h 1448"/>
              <a:gd name="T10" fmla="*/ 1194 w 1416"/>
              <a:gd name="T11" fmla="*/ 130 h 1448"/>
              <a:gd name="T12" fmla="*/ 1212 w 1416"/>
              <a:gd name="T13" fmla="*/ 124 h 1448"/>
              <a:gd name="T14" fmla="*/ 1178 w 1416"/>
              <a:gd name="T15" fmla="*/ 36 h 1448"/>
              <a:gd name="T16" fmla="*/ 1076 w 1416"/>
              <a:gd name="T17" fmla="*/ 18 h 1448"/>
              <a:gd name="T18" fmla="*/ 988 w 1416"/>
              <a:gd name="T19" fmla="*/ 84 h 1448"/>
              <a:gd name="T20" fmla="*/ 930 w 1416"/>
              <a:gd name="T21" fmla="*/ 148 h 1448"/>
              <a:gd name="T22" fmla="*/ 866 w 1416"/>
              <a:gd name="T23" fmla="*/ 106 h 1448"/>
              <a:gd name="T24" fmla="*/ 782 w 1416"/>
              <a:gd name="T25" fmla="*/ 114 h 1448"/>
              <a:gd name="T26" fmla="*/ 698 w 1416"/>
              <a:gd name="T27" fmla="*/ 122 h 1448"/>
              <a:gd name="T28" fmla="*/ 624 w 1416"/>
              <a:gd name="T29" fmla="*/ 130 h 1448"/>
              <a:gd name="T30" fmla="*/ 396 w 1416"/>
              <a:gd name="T31" fmla="*/ 224 h 1448"/>
              <a:gd name="T32" fmla="*/ 332 w 1416"/>
              <a:gd name="T33" fmla="*/ 304 h 1448"/>
              <a:gd name="T34" fmla="*/ 192 w 1416"/>
              <a:gd name="T35" fmla="*/ 274 h 1448"/>
              <a:gd name="T36" fmla="*/ 2 w 1416"/>
              <a:gd name="T37" fmla="*/ 488 h 1448"/>
              <a:gd name="T38" fmla="*/ 318 w 1416"/>
              <a:gd name="T39" fmla="*/ 714 h 1448"/>
              <a:gd name="T40" fmla="*/ 444 w 1416"/>
              <a:gd name="T41" fmla="*/ 456 h 1448"/>
              <a:gd name="T42" fmla="*/ 410 w 1416"/>
              <a:gd name="T43" fmla="*/ 348 h 1448"/>
              <a:gd name="T44" fmla="*/ 504 w 1416"/>
              <a:gd name="T45" fmla="*/ 268 h 1448"/>
              <a:gd name="T46" fmla="*/ 662 w 1416"/>
              <a:gd name="T47" fmla="*/ 234 h 1448"/>
              <a:gd name="T48" fmla="*/ 680 w 1416"/>
              <a:gd name="T49" fmla="*/ 276 h 1448"/>
              <a:gd name="T50" fmla="*/ 592 w 1416"/>
              <a:gd name="T51" fmla="*/ 358 h 1448"/>
              <a:gd name="T52" fmla="*/ 612 w 1416"/>
              <a:gd name="T53" fmla="*/ 426 h 1448"/>
              <a:gd name="T54" fmla="*/ 656 w 1416"/>
              <a:gd name="T55" fmla="*/ 518 h 1448"/>
              <a:gd name="T56" fmla="*/ 664 w 1416"/>
              <a:gd name="T57" fmla="*/ 634 h 1448"/>
              <a:gd name="T58" fmla="*/ 656 w 1416"/>
              <a:gd name="T59" fmla="*/ 716 h 1448"/>
              <a:gd name="T60" fmla="*/ 636 w 1416"/>
              <a:gd name="T61" fmla="*/ 874 h 1448"/>
              <a:gd name="T62" fmla="*/ 336 w 1416"/>
              <a:gd name="T63" fmla="*/ 1190 h 1448"/>
              <a:gd name="T64" fmla="*/ 266 w 1416"/>
              <a:gd name="T65" fmla="*/ 1178 h 1448"/>
              <a:gd name="T66" fmla="*/ 248 w 1416"/>
              <a:gd name="T67" fmla="*/ 1258 h 1448"/>
              <a:gd name="T68" fmla="*/ 206 w 1416"/>
              <a:gd name="T69" fmla="*/ 1394 h 1448"/>
              <a:gd name="T70" fmla="*/ 240 w 1416"/>
              <a:gd name="T71" fmla="*/ 1438 h 1448"/>
              <a:gd name="T72" fmla="*/ 328 w 1416"/>
              <a:gd name="T73" fmla="*/ 1322 h 1448"/>
              <a:gd name="T74" fmla="*/ 410 w 1416"/>
              <a:gd name="T75" fmla="*/ 1284 h 1448"/>
              <a:gd name="T76" fmla="*/ 704 w 1416"/>
              <a:gd name="T77" fmla="*/ 1030 h 1448"/>
              <a:gd name="T78" fmla="*/ 878 w 1416"/>
              <a:gd name="T79" fmla="*/ 868 h 1448"/>
              <a:gd name="T80" fmla="*/ 1030 w 1416"/>
              <a:gd name="T81" fmla="*/ 922 h 1448"/>
              <a:gd name="T82" fmla="*/ 1058 w 1416"/>
              <a:gd name="T83" fmla="*/ 1152 h 1448"/>
              <a:gd name="T84" fmla="*/ 1066 w 1416"/>
              <a:gd name="T85" fmla="*/ 1250 h 1448"/>
              <a:gd name="T86" fmla="*/ 1138 w 1416"/>
              <a:gd name="T87" fmla="*/ 1290 h 1448"/>
              <a:gd name="T88" fmla="*/ 1306 w 1416"/>
              <a:gd name="T89" fmla="*/ 1248 h 1448"/>
              <a:gd name="T90" fmla="*/ 1244 w 1416"/>
              <a:gd name="T91" fmla="*/ 1212 h 1448"/>
              <a:gd name="T92" fmla="*/ 1178 w 1416"/>
              <a:gd name="T93" fmla="*/ 1104 h 1448"/>
              <a:gd name="T94" fmla="*/ 1182 w 1416"/>
              <a:gd name="T95" fmla="*/ 996 h 1448"/>
              <a:gd name="T96" fmla="*/ 1172 w 1416"/>
              <a:gd name="T97" fmla="*/ 820 h 1448"/>
              <a:gd name="T98" fmla="*/ 980 w 1416"/>
              <a:gd name="T99" fmla="*/ 700 h 1448"/>
              <a:gd name="T100" fmla="*/ 904 w 1416"/>
              <a:gd name="T101" fmla="*/ 646 h 1448"/>
              <a:gd name="T102" fmla="*/ 1002 w 1416"/>
              <a:gd name="T103" fmla="*/ 592 h 1448"/>
              <a:gd name="T104" fmla="*/ 1010 w 1416"/>
              <a:gd name="T105" fmla="*/ 590 h 1448"/>
              <a:gd name="T106" fmla="*/ 1208 w 1416"/>
              <a:gd name="T107" fmla="*/ 594 h 1448"/>
              <a:gd name="T108" fmla="*/ 1322 w 1416"/>
              <a:gd name="T109" fmla="*/ 514 h 1448"/>
              <a:gd name="T110" fmla="*/ 1234 w 1416"/>
              <a:gd name="T111" fmla="*/ 388 h 1448"/>
              <a:gd name="T112" fmla="*/ 1290 w 1416"/>
              <a:gd name="T113" fmla="*/ 280 h 1448"/>
              <a:gd name="T114" fmla="*/ 1404 w 1416"/>
              <a:gd name="T115" fmla="*/ 116 h 1448"/>
              <a:gd name="T116" fmla="*/ 1414 w 1416"/>
              <a:gd name="T117" fmla="*/ 14 h 1448"/>
              <a:gd name="T118" fmla="*/ 344 w 1416"/>
              <a:gd name="T119" fmla="*/ 344 h 1448"/>
              <a:gd name="T120" fmla="*/ 370 w 1416"/>
              <a:gd name="T121" fmla="*/ 382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6" h="1448">
                <a:moveTo>
                  <a:pt x="1406" y="12"/>
                </a:moveTo>
                <a:lnTo>
                  <a:pt x="1406" y="12"/>
                </a:lnTo>
                <a:lnTo>
                  <a:pt x="1400" y="8"/>
                </a:lnTo>
                <a:lnTo>
                  <a:pt x="1396" y="8"/>
                </a:lnTo>
                <a:lnTo>
                  <a:pt x="1392" y="8"/>
                </a:lnTo>
                <a:lnTo>
                  <a:pt x="1392" y="8"/>
                </a:lnTo>
                <a:lnTo>
                  <a:pt x="1390" y="6"/>
                </a:lnTo>
                <a:lnTo>
                  <a:pt x="1388" y="4"/>
                </a:lnTo>
                <a:lnTo>
                  <a:pt x="1382" y="2"/>
                </a:lnTo>
                <a:lnTo>
                  <a:pt x="1378" y="2"/>
                </a:lnTo>
                <a:lnTo>
                  <a:pt x="1372" y="4"/>
                </a:lnTo>
                <a:lnTo>
                  <a:pt x="1372" y="4"/>
                </a:lnTo>
                <a:lnTo>
                  <a:pt x="1366" y="2"/>
                </a:lnTo>
                <a:lnTo>
                  <a:pt x="1358" y="2"/>
                </a:lnTo>
                <a:lnTo>
                  <a:pt x="1348" y="6"/>
                </a:lnTo>
                <a:lnTo>
                  <a:pt x="1348" y="6"/>
                </a:lnTo>
                <a:lnTo>
                  <a:pt x="1338" y="8"/>
                </a:lnTo>
                <a:lnTo>
                  <a:pt x="1336" y="12"/>
                </a:lnTo>
                <a:lnTo>
                  <a:pt x="1334" y="16"/>
                </a:lnTo>
                <a:lnTo>
                  <a:pt x="1334" y="16"/>
                </a:lnTo>
                <a:lnTo>
                  <a:pt x="1332" y="40"/>
                </a:lnTo>
                <a:lnTo>
                  <a:pt x="1332" y="40"/>
                </a:lnTo>
                <a:lnTo>
                  <a:pt x="1328" y="42"/>
                </a:lnTo>
                <a:lnTo>
                  <a:pt x="1326" y="44"/>
                </a:lnTo>
                <a:lnTo>
                  <a:pt x="1326" y="48"/>
                </a:lnTo>
                <a:lnTo>
                  <a:pt x="1326" y="48"/>
                </a:lnTo>
                <a:lnTo>
                  <a:pt x="1330" y="72"/>
                </a:lnTo>
                <a:lnTo>
                  <a:pt x="1330" y="72"/>
                </a:lnTo>
                <a:lnTo>
                  <a:pt x="1314" y="86"/>
                </a:lnTo>
                <a:lnTo>
                  <a:pt x="1304" y="98"/>
                </a:lnTo>
                <a:lnTo>
                  <a:pt x="1296" y="106"/>
                </a:lnTo>
                <a:lnTo>
                  <a:pt x="1296" y="106"/>
                </a:lnTo>
                <a:lnTo>
                  <a:pt x="1292" y="116"/>
                </a:lnTo>
                <a:lnTo>
                  <a:pt x="1284" y="126"/>
                </a:lnTo>
                <a:lnTo>
                  <a:pt x="1274" y="140"/>
                </a:lnTo>
                <a:lnTo>
                  <a:pt x="1274" y="140"/>
                </a:lnTo>
                <a:lnTo>
                  <a:pt x="1268" y="144"/>
                </a:lnTo>
                <a:lnTo>
                  <a:pt x="1266" y="148"/>
                </a:lnTo>
                <a:lnTo>
                  <a:pt x="1266" y="152"/>
                </a:lnTo>
                <a:lnTo>
                  <a:pt x="1266" y="152"/>
                </a:lnTo>
                <a:lnTo>
                  <a:pt x="1266" y="156"/>
                </a:lnTo>
                <a:lnTo>
                  <a:pt x="1264" y="162"/>
                </a:lnTo>
                <a:lnTo>
                  <a:pt x="1256" y="170"/>
                </a:lnTo>
                <a:lnTo>
                  <a:pt x="1256" y="170"/>
                </a:lnTo>
                <a:lnTo>
                  <a:pt x="1246" y="182"/>
                </a:lnTo>
                <a:lnTo>
                  <a:pt x="1234" y="192"/>
                </a:lnTo>
                <a:lnTo>
                  <a:pt x="1234" y="192"/>
                </a:lnTo>
                <a:lnTo>
                  <a:pt x="1224" y="206"/>
                </a:lnTo>
                <a:lnTo>
                  <a:pt x="1214" y="222"/>
                </a:lnTo>
                <a:lnTo>
                  <a:pt x="1214" y="222"/>
                </a:lnTo>
                <a:lnTo>
                  <a:pt x="1210" y="226"/>
                </a:lnTo>
                <a:lnTo>
                  <a:pt x="1208" y="226"/>
                </a:lnTo>
                <a:lnTo>
                  <a:pt x="1204" y="226"/>
                </a:lnTo>
                <a:lnTo>
                  <a:pt x="1202" y="228"/>
                </a:lnTo>
                <a:lnTo>
                  <a:pt x="1202" y="228"/>
                </a:lnTo>
                <a:lnTo>
                  <a:pt x="1198" y="232"/>
                </a:lnTo>
                <a:lnTo>
                  <a:pt x="1190" y="236"/>
                </a:lnTo>
                <a:lnTo>
                  <a:pt x="1190" y="236"/>
                </a:lnTo>
                <a:lnTo>
                  <a:pt x="1174" y="240"/>
                </a:lnTo>
                <a:lnTo>
                  <a:pt x="1164" y="242"/>
                </a:lnTo>
                <a:lnTo>
                  <a:pt x="1164" y="242"/>
                </a:lnTo>
                <a:lnTo>
                  <a:pt x="1154" y="230"/>
                </a:lnTo>
                <a:lnTo>
                  <a:pt x="1154" y="230"/>
                </a:lnTo>
                <a:lnTo>
                  <a:pt x="1152" y="226"/>
                </a:lnTo>
                <a:lnTo>
                  <a:pt x="1156" y="216"/>
                </a:lnTo>
                <a:lnTo>
                  <a:pt x="1156" y="216"/>
                </a:lnTo>
                <a:lnTo>
                  <a:pt x="1164" y="214"/>
                </a:lnTo>
                <a:lnTo>
                  <a:pt x="1170" y="212"/>
                </a:lnTo>
                <a:lnTo>
                  <a:pt x="1170" y="210"/>
                </a:lnTo>
                <a:lnTo>
                  <a:pt x="1170" y="206"/>
                </a:lnTo>
                <a:lnTo>
                  <a:pt x="1170" y="206"/>
                </a:lnTo>
                <a:lnTo>
                  <a:pt x="1168" y="180"/>
                </a:lnTo>
                <a:lnTo>
                  <a:pt x="1168" y="180"/>
                </a:lnTo>
                <a:lnTo>
                  <a:pt x="1168" y="172"/>
                </a:lnTo>
                <a:lnTo>
                  <a:pt x="1170" y="164"/>
                </a:lnTo>
                <a:lnTo>
                  <a:pt x="1176" y="158"/>
                </a:lnTo>
                <a:lnTo>
                  <a:pt x="1176" y="158"/>
                </a:lnTo>
                <a:lnTo>
                  <a:pt x="1184" y="150"/>
                </a:lnTo>
                <a:lnTo>
                  <a:pt x="1186" y="144"/>
                </a:lnTo>
                <a:lnTo>
                  <a:pt x="1186" y="144"/>
                </a:lnTo>
                <a:lnTo>
                  <a:pt x="1186" y="128"/>
                </a:lnTo>
                <a:lnTo>
                  <a:pt x="1190" y="138"/>
                </a:lnTo>
                <a:lnTo>
                  <a:pt x="1190" y="138"/>
                </a:lnTo>
                <a:lnTo>
                  <a:pt x="1194" y="130"/>
                </a:lnTo>
                <a:lnTo>
                  <a:pt x="1198" y="122"/>
                </a:lnTo>
                <a:lnTo>
                  <a:pt x="1202" y="118"/>
                </a:lnTo>
                <a:lnTo>
                  <a:pt x="1202" y="118"/>
                </a:lnTo>
                <a:lnTo>
                  <a:pt x="1202" y="126"/>
                </a:lnTo>
                <a:lnTo>
                  <a:pt x="1200" y="132"/>
                </a:lnTo>
                <a:lnTo>
                  <a:pt x="1200" y="132"/>
                </a:lnTo>
                <a:lnTo>
                  <a:pt x="1200" y="132"/>
                </a:lnTo>
                <a:lnTo>
                  <a:pt x="1200" y="132"/>
                </a:lnTo>
                <a:lnTo>
                  <a:pt x="1204" y="130"/>
                </a:lnTo>
                <a:lnTo>
                  <a:pt x="1208" y="126"/>
                </a:lnTo>
                <a:lnTo>
                  <a:pt x="1210" y="122"/>
                </a:lnTo>
                <a:lnTo>
                  <a:pt x="1210" y="122"/>
                </a:lnTo>
                <a:lnTo>
                  <a:pt x="1212" y="120"/>
                </a:lnTo>
                <a:lnTo>
                  <a:pt x="1212" y="124"/>
                </a:lnTo>
                <a:lnTo>
                  <a:pt x="1214" y="130"/>
                </a:lnTo>
                <a:lnTo>
                  <a:pt x="1214" y="130"/>
                </a:lnTo>
                <a:lnTo>
                  <a:pt x="1214" y="122"/>
                </a:lnTo>
                <a:lnTo>
                  <a:pt x="1210" y="104"/>
                </a:lnTo>
                <a:lnTo>
                  <a:pt x="1210" y="104"/>
                </a:lnTo>
                <a:lnTo>
                  <a:pt x="1206" y="92"/>
                </a:lnTo>
                <a:lnTo>
                  <a:pt x="1200" y="80"/>
                </a:lnTo>
                <a:lnTo>
                  <a:pt x="1192" y="66"/>
                </a:lnTo>
                <a:lnTo>
                  <a:pt x="1192" y="66"/>
                </a:lnTo>
                <a:lnTo>
                  <a:pt x="1202" y="74"/>
                </a:lnTo>
                <a:lnTo>
                  <a:pt x="1202" y="74"/>
                </a:lnTo>
                <a:lnTo>
                  <a:pt x="1196" y="60"/>
                </a:lnTo>
                <a:lnTo>
                  <a:pt x="1188" y="48"/>
                </a:lnTo>
                <a:lnTo>
                  <a:pt x="1178" y="36"/>
                </a:lnTo>
                <a:lnTo>
                  <a:pt x="1178" y="36"/>
                </a:lnTo>
                <a:lnTo>
                  <a:pt x="1164" y="26"/>
                </a:lnTo>
                <a:lnTo>
                  <a:pt x="1148" y="16"/>
                </a:lnTo>
                <a:lnTo>
                  <a:pt x="1128" y="8"/>
                </a:lnTo>
                <a:lnTo>
                  <a:pt x="1116" y="4"/>
                </a:lnTo>
                <a:lnTo>
                  <a:pt x="1104" y="2"/>
                </a:lnTo>
                <a:lnTo>
                  <a:pt x="1104" y="2"/>
                </a:lnTo>
                <a:lnTo>
                  <a:pt x="1096" y="0"/>
                </a:lnTo>
                <a:lnTo>
                  <a:pt x="1090" y="2"/>
                </a:lnTo>
                <a:lnTo>
                  <a:pt x="1086" y="4"/>
                </a:lnTo>
                <a:lnTo>
                  <a:pt x="1082" y="8"/>
                </a:lnTo>
                <a:lnTo>
                  <a:pt x="1078" y="14"/>
                </a:lnTo>
                <a:lnTo>
                  <a:pt x="1076" y="18"/>
                </a:lnTo>
                <a:lnTo>
                  <a:pt x="1076" y="18"/>
                </a:lnTo>
                <a:lnTo>
                  <a:pt x="1072" y="16"/>
                </a:lnTo>
                <a:lnTo>
                  <a:pt x="1058" y="12"/>
                </a:lnTo>
                <a:lnTo>
                  <a:pt x="1050" y="10"/>
                </a:lnTo>
                <a:lnTo>
                  <a:pt x="1042" y="10"/>
                </a:lnTo>
                <a:lnTo>
                  <a:pt x="1032" y="12"/>
                </a:lnTo>
                <a:lnTo>
                  <a:pt x="1022" y="16"/>
                </a:lnTo>
                <a:lnTo>
                  <a:pt x="1022" y="16"/>
                </a:lnTo>
                <a:lnTo>
                  <a:pt x="1014" y="22"/>
                </a:lnTo>
                <a:lnTo>
                  <a:pt x="1006" y="32"/>
                </a:lnTo>
                <a:lnTo>
                  <a:pt x="1000" y="40"/>
                </a:lnTo>
                <a:lnTo>
                  <a:pt x="996" y="50"/>
                </a:lnTo>
                <a:lnTo>
                  <a:pt x="990" y="70"/>
                </a:lnTo>
                <a:lnTo>
                  <a:pt x="988" y="84"/>
                </a:lnTo>
                <a:lnTo>
                  <a:pt x="988" y="84"/>
                </a:lnTo>
                <a:lnTo>
                  <a:pt x="990" y="94"/>
                </a:lnTo>
                <a:lnTo>
                  <a:pt x="988" y="104"/>
                </a:lnTo>
                <a:lnTo>
                  <a:pt x="986" y="114"/>
                </a:lnTo>
                <a:lnTo>
                  <a:pt x="982" y="122"/>
                </a:lnTo>
                <a:lnTo>
                  <a:pt x="982" y="122"/>
                </a:lnTo>
                <a:lnTo>
                  <a:pt x="970" y="136"/>
                </a:lnTo>
                <a:lnTo>
                  <a:pt x="974" y="144"/>
                </a:lnTo>
                <a:lnTo>
                  <a:pt x="974" y="144"/>
                </a:lnTo>
                <a:lnTo>
                  <a:pt x="948" y="152"/>
                </a:lnTo>
                <a:lnTo>
                  <a:pt x="948" y="152"/>
                </a:lnTo>
                <a:lnTo>
                  <a:pt x="944" y="154"/>
                </a:lnTo>
                <a:lnTo>
                  <a:pt x="938" y="152"/>
                </a:lnTo>
                <a:lnTo>
                  <a:pt x="930" y="148"/>
                </a:lnTo>
                <a:lnTo>
                  <a:pt x="930" y="148"/>
                </a:lnTo>
                <a:lnTo>
                  <a:pt x="926" y="142"/>
                </a:lnTo>
                <a:lnTo>
                  <a:pt x="924" y="138"/>
                </a:lnTo>
                <a:lnTo>
                  <a:pt x="924" y="138"/>
                </a:lnTo>
                <a:lnTo>
                  <a:pt x="920" y="136"/>
                </a:lnTo>
                <a:lnTo>
                  <a:pt x="916" y="134"/>
                </a:lnTo>
                <a:lnTo>
                  <a:pt x="914" y="128"/>
                </a:lnTo>
                <a:lnTo>
                  <a:pt x="914" y="128"/>
                </a:lnTo>
                <a:lnTo>
                  <a:pt x="910" y="124"/>
                </a:lnTo>
                <a:lnTo>
                  <a:pt x="906" y="122"/>
                </a:lnTo>
                <a:lnTo>
                  <a:pt x="896" y="118"/>
                </a:lnTo>
                <a:lnTo>
                  <a:pt x="882" y="114"/>
                </a:lnTo>
                <a:lnTo>
                  <a:pt x="882" y="114"/>
                </a:lnTo>
                <a:lnTo>
                  <a:pt x="874" y="110"/>
                </a:lnTo>
                <a:lnTo>
                  <a:pt x="866" y="106"/>
                </a:lnTo>
                <a:lnTo>
                  <a:pt x="858" y="102"/>
                </a:lnTo>
                <a:lnTo>
                  <a:pt x="858" y="102"/>
                </a:lnTo>
                <a:lnTo>
                  <a:pt x="838" y="96"/>
                </a:lnTo>
                <a:lnTo>
                  <a:pt x="826" y="92"/>
                </a:lnTo>
                <a:lnTo>
                  <a:pt x="826" y="92"/>
                </a:lnTo>
                <a:lnTo>
                  <a:pt x="822" y="88"/>
                </a:lnTo>
                <a:lnTo>
                  <a:pt x="816" y="86"/>
                </a:lnTo>
                <a:lnTo>
                  <a:pt x="810" y="88"/>
                </a:lnTo>
                <a:lnTo>
                  <a:pt x="810" y="88"/>
                </a:lnTo>
                <a:lnTo>
                  <a:pt x="802" y="92"/>
                </a:lnTo>
                <a:lnTo>
                  <a:pt x="796" y="100"/>
                </a:lnTo>
                <a:lnTo>
                  <a:pt x="786" y="110"/>
                </a:lnTo>
                <a:lnTo>
                  <a:pt x="786" y="110"/>
                </a:lnTo>
                <a:lnTo>
                  <a:pt x="782" y="114"/>
                </a:lnTo>
                <a:lnTo>
                  <a:pt x="778" y="114"/>
                </a:lnTo>
                <a:lnTo>
                  <a:pt x="778" y="114"/>
                </a:lnTo>
                <a:lnTo>
                  <a:pt x="770" y="114"/>
                </a:lnTo>
                <a:lnTo>
                  <a:pt x="766" y="114"/>
                </a:lnTo>
                <a:lnTo>
                  <a:pt x="762" y="116"/>
                </a:lnTo>
                <a:lnTo>
                  <a:pt x="762" y="116"/>
                </a:lnTo>
                <a:lnTo>
                  <a:pt x="760" y="116"/>
                </a:lnTo>
                <a:lnTo>
                  <a:pt x="758" y="116"/>
                </a:lnTo>
                <a:lnTo>
                  <a:pt x="752" y="114"/>
                </a:lnTo>
                <a:lnTo>
                  <a:pt x="742" y="116"/>
                </a:lnTo>
                <a:lnTo>
                  <a:pt x="742" y="116"/>
                </a:lnTo>
                <a:lnTo>
                  <a:pt x="730" y="120"/>
                </a:lnTo>
                <a:lnTo>
                  <a:pt x="720" y="122"/>
                </a:lnTo>
                <a:lnTo>
                  <a:pt x="698" y="122"/>
                </a:lnTo>
                <a:lnTo>
                  <a:pt x="698" y="122"/>
                </a:lnTo>
                <a:lnTo>
                  <a:pt x="686" y="124"/>
                </a:lnTo>
                <a:lnTo>
                  <a:pt x="676" y="128"/>
                </a:lnTo>
                <a:lnTo>
                  <a:pt x="664" y="132"/>
                </a:lnTo>
                <a:lnTo>
                  <a:pt x="664" y="132"/>
                </a:lnTo>
                <a:lnTo>
                  <a:pt x="656" y="132"/>
                </a:lnTo>
                <a:lnTo>
                  <a:pt x="648" y="132"/>
                </a:lnTo>
                <a:lnTo>
                  <a:pt x="642" y="136"/>
                </a:lnTo>
                <a:lnTo>
                  <a:pt x="642" y="136"/>
                </a:lnTo>
                <a:lnTo>
                  <a:pt x="638" y="138"/>
                </a:lnTo>
                <a:lnTo>
                  <a:pt x="636" y="138"/>
                </a:lnTo>
                <a:lnTo>
                  <a:pt x="632" y="134"/>
                </a:lnTo>
                <a:lnTo>
                  <a:pt x="628" y="130"/>
                </a:lnTo>
                <a:lnTo>
                  <a:pt x="624" y="130"/>
                </a:lnTo>
                <a:lnTo>
                  <a:pt x="620" y="132"/>
                </a:lnTo>
                <a:lnTo>
                  <a:pt x="620" y="132"/>
                </a:lnTo>
                <a:lnTo>
                  <a:pt x="602" y="140"/>
                </a:lnTo>
                <a:lnTo>
                  <a:pt x="594" y="142"/>
                </a:lnTo>
                <a:lnTo>
                  <a:pt x="580" y="142"/>
                </a:lnTo>
                <a:lnTo>
                  <a:pt x="580" y="142"/>
                </a:lnTo>
                <a:lnTo>
                  <a:pt x="564" y="144"/>
                </a:lnTo>
                <a:lnTo>
                  <a:pt x="544" y="148"/>
                </a:lnTo>
                <a:lnTo>
                  <a:pt x="524" y="156"/>
                </a:lnTo>
                <a:lnTo>
                  <a:pt x="506" y="164"/>
                </a:lnTo>
                <a:lnTo>
                  <a:pt x="506" y="164"/>
                </a:lnTo>
                <a:lnTo>
                  <a:pt x="450" y="194"/>
                </a:lnTo>
                <a:lnTo>
                  <a:pt x="420" y="210"/>
                </a:lnTo>
                <a:lnTo>
                  <a:pt x="396" y="224"/>
                </a:lnTo>
                <a:lnTo>
                  <a:pt x="396" y="224"/>
                </a:lnTo>
                <a:lnTo>
                  <a:pt x="366" y="244"/>
                </a:lnTo>
                <a:lnTo>
                  <a:pt x="356" y="252"/>
                </a:lnTo>
                <a:lnTo>
                  <a:pt x="352" y="258"/>
                </a:lnTo>
                <a:lnTo>
                  <a:pt x="352" y="258"/>
                </a:lnTo>
                <a:lnTo>
                  <a:pt x="354" y="268"/>
                </a:lnTo>
                <a:lnTo>
                  <a:pt x="356" y="276"/>
                </a:lnTo>
                <a:lnTo>
                  <a:pt x="356" y="276"/>
                </a:lnTo>
                <a:lnTo>
                  <a:pt x="348" y="280"/>
                </a:lnTo>
                <a:lnTo>
                  <a:pt x="336" y="290"/>
                </a:lnTo>
                <a:lnTo>
                  <a:pt x="336" y="290"/>
                </a:lnTo>
                <a:lnTo>
                  <a:pt x="332" y="294"/>
                </a:lnTo>
                <a:lnTo>
                  <a:pt x="332" y="300"/>
                </a:lnTo>
                <a:lnTo>
                  <a:pt x="332" y="304"/>
                </a:lnTo>
                <a:lnTo>
                  <a:pt x="332" y="304"/>
                </a:lnTo>
                <a:lnTo>
                  <a:pt x="330" y="310"/>
                </a:lnTo>
                <a:lnTo>
                  <a:pt x="330" y="310"/>
                </a:lnTo>
                <a:lnTo>
                  <a:pt x="320" y="312"/>
                </a:lnTo>
                <a:lnTo>
                  <a:pt x="314" y="316"/>
                </a:lnTo>
                <a:lnTo>
                  <a:pt x="300" y="326"/>
                </a:lnTo>
                <a:lnTo>
                  <a:pt x="292" y="336"/>
                </a:lnTo>
                <a:lnTo>
                  <a:pt x="290" y="340"/>
                </a:lnTo>
                <a:lnTo>
                  <a:pt x="290" y="340"/>
                </a:lnTo>
                <a:lnTo>
                  <a:pt x="220" y="288"/>
                </a:lnTo>
                <a:lnTo>
                  <a:pt x="220" y="288"/>
                </a:lnTo>
                <a:lnTo>
                  <a:pt x="210" y="280"/>
                </a:lnTo>
                <a:lnTo>
                  <a:pt x="202" y="276"/>
                </a:lnTo>
                <a:lnTo>
                  <a:pt x="192" y="274"/>
                </a:lnTo>
                <a:lnTo>
                  <a:pt x="186" y="272"/>
                </a:lnTo>
                <a:lnTo>
                  <a:pt x="178" y="274"/>
                </a:lnTo>
                <a:lnTo>
                  <a:pt x="172" y="276"/>
                </a:lnTo>
                <a:lnTo>
                  <a:pt x="160" y="284"/>
                </a:lnTo>
                <a:lnTo>
                  <a:pt x="160" y="284"/>
                </a:lnTo>
                <a:lnTo>
                  <a:pt x="84" y="364"/>
                </a:lnTo>
                <a:lnTo>
                  <a:pt x="36" y="418"/>
                </a:lnTo>
                <a:lnTo>
                  <a:pt x="18" y="440"/>
                </a:lnTo>
                <a:lnTo>
                  <a:pt x="6" y="454"/>
                </a:lnTo>
                <a:lnTo>
                  <a:pt x="6" y="454"/>
                </a:lnTo>
                <a:lnTo>
                  <a:pt x="2" y="464"/>
                </a:lnTo>
                <a:lnTo>
                  <a:pt x="0" y="472"/>
                </a:lnTo>
                <a:lnTo>
                  <a:pt x="0" y="480"/>
                </a:lnTo>
                <a:lnTo>
                  <a:pt x="2" y="488"/>
                </a:lnTo>
                <a:lnTo>
                  <a:pt x="6" y="498"/>
                </a:lnTo>
                <a:lnTo>
                  <a:pt x="14" y="506"/>
                </a:lnTo>
                <a:lnTo>
                  <a:pt x="38" y="528"/>
                </a:lnTo>
                <a:lnTo>
                  <a:pt x="38" y="528"/>
                </a:lnTo>
                <a:lnTo>
                  <a:pt x="126" y="598"/>
                </a:lnTo>
                <a:lnTo>
                  <a:pt x="248" y="698"/>
                </a:lnTo>
                <a:lnTo>
                  <a:pt x="248" y="698"/>
                </a:lnTo>
                <a:lnTo>
                  <a:pt x="262" y="710"/>
                </a:lnTo>
                <a:lnTo>
                  <a:pt x="276" y="718"/>
                </a:lnTo>
                <a:lnTo>
                  <a:pt x="286" y="722"/>
                </a:lnTo>
                <a:lnTo>
                  <a:pt x="296" y="722"/>
                </a:lnTo>
                <a:lnTo>
                  <a:pt x="304" y="722"/>
                </a:lnTo>
                <a:lnTo>
                  <a:pt x="312" y="718"/>
                </a:lnTo>
                <a:lnTo>
                  <a:pt x="318" y="714"/>
                </a:lnTo>
                <a:lnTo>
                  <a:pt x="324" y="708"/>
                </a:lnTo>
                <a:lnTo>
                  <a:pt x="324" y="708"/>
                </a:lnTo>
                <a:lnTo>
                  <a:pt x="344" y="680"/>
                </a:lnTo>
                <a:lnTo>
                  <a:pt x="378" y="632"/>
                </a:lnTo>
                <a:lnTo>
                  <a:pt x="444" y="538"/>
                </a:lnTo>
                <a:lnTo>
                  <a:pt x="444" y="538"/>
                </a:lnTo>
                <a:lnTo>
                  <a:pt x="454" y="522"/>
                </a:lnTo>
                <a:lnTo>
                  <a:pt x="460" y="508"/>
                </a:lnTo>
                <a:lnTo>
                  <a:pt x="462" y="496"/>
                </a:lnTo>
                <a:lnTo>
                  <a:pt x="462" y="486"/>
                </a:lnTo>
                <a:lnTo>
                  <a:pt x="460" y="478"/>
                </a:lnTo>
                <a:lnTo>
                  <a:pt x="456" y="470"/>
                </a:lnTo>
                <a:lnTo>
                  <a:pt x="450" y="462"/>
                </a:lnTo>
                <a:lnTo>
                  <a:pt x="444" y="456"/>
                </a:lnTo>
                <a:lnTo>
                  <a:pt x="444" y="456"/>
                </a:lnTo>
                <a:lnTo>
                  <a:pt x="426" y="440"/>
                </a:lnTo>
                <a:lnTo>
                  <a:pt x="402" y="422"/>
                </a:lnTo>
                <a:lnTo>
                  <a:pt x="372" y="400"/>
                </a:lnTo>
                <a:lnTo>
                  <a:pt x="372" y="400"/>
                </a:lnTo>
                <a:lnTo>
                  <a:pt x="378" y="390"/>
                </a:lnTo>
                <a:lnTo>
                  <a:pt x="384" y="380"/>
                </a:lnTo>
                <a:lnTo>
                  <a:pt x="388" y="368"/>
                </a:lnTo>
                <a:lnTo>
                  <a:pt x="388" y="368"/>
                </a:lnTo>
                <a:lnTo>
                  <a:pt x="392" y="368"/>
                </a:lnTo>
                <a:lnTo>
                  <a:pt x="396" y="366"/>
                </a:lnTo>
                <a:lnTo>
                  <a:pt x="396" y="366"/>
                </a:lnTo>
                <a:lnTo>
                  <a:pt x="406" y="354"/>
                </a:lnTo>
                <a:lnTo>
                  <a:pt x="410" y="348"/>
                </a:lnTo>
                <a:lnTo>
                  <a:pt x="412" y="340"/>
                </a:lnTo>
                <a:lnTo>
                  <a:pt x="412" y="340"/>
                </a:lnTo>
                <a:lnTo>
                  <a:pt x="412" y="334"/>
                </a:lnTo>
                <a:lnTo>
                  <a:pt x="414" y="330"/>
                </a:lnTo>
                <a:lnTo>
                  <a:pt x="420" y="324"/>
                </a:lnTo>
                <a:lnTo>
                  <a:pt x="420" y="324"/>
                </a:lnTo>
                <a:lnTo>
                  <a:pt x="436" y="308"/>
                </a:lnTo>
                <a:lnTo>
                  <a:pt x="448" y="298"/>
                </a:lnTo>
                <a:lnTo>
                  <a:pt x="458" y="290"/>
                </a:lnTo>
                <a:lnTo>
                  <a:pt x="458" y="290"/>
                </a:lnTo>
                <a:lnTo>
                  <a:pt x="482" y="280"/>
                </a:lnTo>
                <a:lnTo>
                  <a:pt x="494" y="274"/>
                </a:lnTo>
                <a:lnTo>
                  <a:pt x="504" y="268"/>
                </a:lnTo>
                <a:lnTo>
                  <a:pt x="504" y="268"/>
                </a:lnTo>
                <a:lnTo>
                  <a:pt x="512" y="258"/>
                </a:lnTo>
                <a:lnTo>
                  <a:pt x="516" y="256"/>
                </a:lnTo>
                <a:lnTo>
                  <a:pt x="522" y="254"/>
                </a:lnTo>
                <a:lnTo>
                  <a:pt x="522" y="254"/>
                </a:lnTo>
                <a:lnTo>
                  <a:pt x="544" y="250"/>
                </a:lnTo>
                <a:lnTo>
                  <a:pt x="582" y="242"/>
                </a:lnTo>
                <a:lnTo>
                  <a:pt x="582" y="242"/>
                </a:lnTo>
                <a:lnTo>
                  <a:pt x="602" y="240"/>
                </a:lnTo>
                <a:lnTo>
                  <a:pt x="614" y="240"/>
                </a:lnTo>
                <a:lnTo>
                  <a:pt x="640" y="236"/>
                </a:lnTo>
                <a:lnTo>
                  <a:pt x="640" y="236"/>
                </a:lnTo>
                <a:lnTo>
                  <a:pt x="658" y="234"/>
                </a:lnTo>
                <a:lnTo>
                  <a:pt x="662" y="234"/>
                </a:lnTo>
                <a:lnTo>
                  <a:pt x="662" y="234"/>
                </a:lnTo>
                <a:lnTo>
                  <a:pt x="682" y="236"/>
                </a:lnTo>
                <a:lnTo>
                  <a:pt x="698" y="238"/>
                </a:lnTo>
                <a:lnTo>
                  <a:pt x="710" y="236"/>
                </a:lnTo>
                <a:lnTo>
                  <a:pt x="710" y="236"/>
                </a:lnTo>
                <a:lnTo>
                  <a:pt x="706" y="242"/>
                </a:lnTo>
                <a:lnTo>
                  <a:pt x="702" y="246"/>
                </a:lnTo>
                <a:lnTo>
                  <a:pt x="696" y="250"/>
                </a:lnTo>
                <a:lnTo>
                  <a:pt x="692" y="254"/>
                </a:lnTo>
                <a:lnTo>
                  <a:pt x="692" y="254"/>
                </a:lnTo>
                <a:lnTo>
                  <a:pt x="688" y="266"/>
                </a:lnTo>
                <a:lnTo>
                  <a:pt x="686" y="272"/>
                </a:lnTo>
                <a:lnTo>
                  <a:pt x="682" y="274"/>
                </a:lnTo>
                <a:lnTo>
                  <a:pt x="682" y="274"/>
                </a:lnTo>
                <a:lnTo>
                  <a:pt x="680" y="276"/>
                </a:lnTo>
                <a:lnTo>
                  <a:pt x="682" y="280"/>
                </a:lnTo>
                <a:lnTo>
                  <a:pt x="686" y="290"/>
                </a:lnTo>
                <a:lnTo>
                  <a:pt x="686" y="290"/>
                </a:lnTo>
                <a:lnTo>
                  <a:pt x="696" y="324"/>
                </a:lnTo>
                <a:lnTo>
                  <a:pt x="696" y="324"/>
                </a:lnTo>
                <a:lnTo>
                  <a:pt x="702" y="348"/>
                </a:lnTo>
                <a:lnTo>
                  <a:pt x="704" y="358"/>
                </a:lnTo>
                <a:lnTo>
                  <a:pt x="704" y="358"/>
                </a:lnTo>
                <a:lnTo>
                  <a:pt x="684" y="362"/>
                </a:lnTo>
                <a:lnTo>
                  <a:pt x="666" y="362"/>
                </a:lnTo>
                <a:lnTo>
                  <a:pt x="652" y="362"/>
                </a:lnTo>
                <a:lnTo>
                  <a:pt x="652" y="362"/>
                </a:lnTo>
                <a:lnTo>
                  <a:pt x="620" y="360"/>
                </a:lnTo>
                <a:lnTo>
                  <a:pt x="592" y="358"/>
                </a:lnTo>
                <a:lnTo>
                  <a:pt x="592" y="358"/>
                </a:lnTo>
                <a:lnTo>
                  <a:pt x="588" y="360"/>
                </a:lnTo>
                <a:lnTo>
                  <a:pt x="584" y="362"/>
                </a:lnTo>
                <a:lnTo>
                  <a:pt x="578" y="372"/>
                </a:lnTo>
                <a:lnTo>
                  <a:pt x="576" y="384"/>
                </a:lnTo>
                <a:lnTo>
                  <a:pt x="576" y="390"/>
                </a:lnTo>
                <a:lnTo>
                  <a:pt x="578" y="396"/>
                </a:lnTo>
                <a:lnTo>
                  <a:pt x="578" y="396"/>
                </a:lnTo>
                <a:lnTo>
                  <a:pt x="582" y="406"/>
                </a:lnTo>
                <a:lnTo>
                  <a:pt x="586" y="414"/>
                </a:lnTo>
                <a:lnTo>
                  <a:pt x="590" y="418"/>
                </a:lnTo>
                <a:lnTo>
                  <a:pt x="596" y="422"/>
                </a:lnTo>
                <a:lnTo>
                  <a:pt x="612" y="426"/>
                </a:lnTo>
                <a:lnTo>
                  <a:pt x="612" y="426"/>
                </a:lnTo>
                <a:lnTo>
                  <a:pt x="634" y="430"/>
                </a:lnTo>
                <a:lnTo>
                  <a:pt x="658" y="432"/>
                </a:lnTo>
                <a:lnTo>
                  <a:pt x="686" y="434"/>
                </a:lnTo>
                <a:lnTo>
                  <a:pt x="686" y="434"/>
                </a:lnTo>
                <a:lnTo>
                  <a:pt x="676" y="440"/>
                </a:lnTo>
                <a:lnTo>
                  <a:pt x="670" y="446"/>
                </a:lnTo>
                <a:lnTo>
                  <a:pt x="664" y="454"/>
                </a:lnTo>
                <a:lnTo>
                  <a:pt x="664" y="454"/>
                </a:lnTo>
                <a:lnTo>
                  <a:pt x="664" y="464"/>
                </a:lnTo>
                <a:lnTo>
                  <a:pt x="662" y="480"/>
                </a:lnTo>
                <a:lnTo>
                  <a:pt x="660" y="494"/>
                </a:lnTo>
                <a:lnTo>
                  <a:pt x="658" y="506"/>
                </a:lnTo>
                <a:lnTo>
                  <a:pt x="658" y="506"/>
                </a:lnTo>
                <a:lnTo>
                  <a:pt x="656" y="518"/>
                </a:lnTo>
                <a:lnTo>
                  <a:pt x="652" y="532"/>
                </a:lnTo>
                <a:lnTo>
                  <a:pt x="652" y="546"/>
                </a:lnTo>
                <a:lnTo>
                  <a:pt x="656" y="558"/>
                </a:lnTo>
                <a:lnTo>
                  <a:pt x="656" y="558"/>
                </a:lnTo>
                <a:lnTo>
                  <a:pt x="664" y="580"/>
                </a:lnTo>
                <a:lnTo>
                  <a:pt x="670" y="590"/>
                </a:lnTo>
                <a:lnTo>
                  <a:pt x="676" y="598"/>
                </a:lnTo>
                <a:lnTo>
                  <a:pt x="676" y="598"/>
                </a:lnTo>
                <a:lnTo>
                  <a:pt x="690" y="612"/>
                </a:lnTo>
                <a:lnTo>
                  <a:pt x="690" y="612"/>
                </a:lnTo>
                <a:lnTo>
                  <a:pt x="676" y="622"/>
                </a:lnTo>
                <a:lnTo>
                  <a:pt x="668" y="630"/>
                </a:lnTo>
                <a:lnTo>
                  <a:pt x="666" y="632"/>
                </a:lnTo>
                <a:lnTo>
                  <a:pt x="664" y="634"/>
                </a:lnTo>
                <a:lnTo>
                  <a:pt x="664" y="634"/>
                </a:lnTo>
                <a:lnTo>
                  <a:pt x="672" y="640"/>
                </a:lnTo>
                <a:lnTo>
                  <a:pt x="678" y="646"/>
                </a:lnTo>
                <a:lnTo>
                  <a:pt x="680" y="648"/>
                </a:lnTo>
                <a:lnTo>
                  <a:pt x="680" y="648"/>
                </a:lnTo>
                <a:lnTo>
                  <a:pt x="674" y="656"/>
                </a:lnTo>
                <a:lnTo>
                  <a:pt x="668" y="662"/>
                </a:lnTo>
                <a:lnTo>
                  <a:pt x="668" y="662"/>
                </a:lnTo>
                <a:lnTo>
                  <a:pt x="664" y="664"/>
                </a:lnTo>
                <a:lnTo>
                  <a:pt x="666" y="670"/>
                </a:lnTo>
                <a:lnTo>
                  <a:pt x="666" y="678"/>
                </a:lnTo>
                <a:lnTo>
                  <a:pt x="664" y="690"/>
                </a:lnTo>
                <a:lnTo>
                  <a:pt x="664" y="690"/>
                </a:lnTo>
                <a:lnTo>
                  <a:pt x="656" y="716"/>
                </a:lnTo>
                <a:lnTo>
                  <a:pt x="652" y="734"/>
                </a:lnTo>
                <a:lnTo>
                  <a:pt x="652" y="756"/>
                </a:lnTo>
                <a:lnTo>
                  <a:pt x="652" y="756"/>
                </a:lnTo>
                <a:lnTo>
                  <a:pt x="654" y="780"/>
                </a:lnTo>
                <a:lnTo>
                  <a:pt x="660" y="798"/>
                </a:lnTo>
                <a:lnTo>
                  <a:pt x="664" y="812"/>
                </a:lnTo>
                <a:lnTo>
                  <a:pt x="666" y="822"/>
                </a:lnTo>
                <a:lnTo>
                  <a:pt x="666" y="822"/>
                </a:lnTo>
                <a:lnTo>
                  <a:pt x="664" y="826"/>
                </a:lnTo>
                <a:lnTo>
                  <a:pt x="662" y="830"/>
                </a:lnTo>
                <a:lnTo>
                  <a:pt x="652" y="844"/>
                </a:lnTo>
                <a:lnTo>
                  <a:pt x="642" y="858"/>
                </a:lnTo>
                <a:lnTo>
                  <a:pt x="636" y="874"/>
                </a:lnTo>
                <a:lnTo>
                  <a:pt x="636" y="874"/>
                </a:lnTo>
                <a:lnTo>
                  <a:pt x="616" y="916"/>
                </a:lnTo>
                <a:lnTo>
                  <a:pt x="606" y="938"/>
                </a:lnTo>
                <a:lnTo>
                  <a:pt x="596" y="954"/>
                </a:lnTo>
                <a:lnTo>
                  <a:pt x="596" y="954"/>
                </a:lnTo>
                <a:lnTo>
                  <a:pt x="584" y="966"/>
                </a:lnTo>
                <a:lnTo>
                  <a:pt x="570" y="980"/>
                </a:lnTo>
                <a:lnTo>
                  <a:pt x="534" y="1010"/>
                </a:lnTo>
                <a:lnTo>
                  <a:pt x="534" y="1010"/>
                </a:lnTo>
                <a:lnTo>
                  <a:pt x="494" y="1040"/>
                </a:lnTo>
                <a:lnTo>
                  <a:pt x="470" y="1058"/>
                </a:lnTo>
                <a:lnTo>
                  <a:pt x="446" y="1080"/>
                </a:lnTo>
                <a:lnTo>
                  <a:pt x="446" y="1080"/>
                </a:lnTo>
                <a:lnTo>
                  <a:pt x="384" y="1144"/>
                </a:lnTo>
                <a:lnTo>
                  <a:pt x="336" y="1190"/>
                </a:lnTo>
                <a:lnTo>
                  <a:pt x="336" y="1190"/>
                </a:lnTo>
                <a:lnTo>
                  <a:pt x="326" y="1198"/>
                </a:lnTo>
                <a:lnTo>
                  <a:pt x="326" y="1198"/>
                </a:lnTo>
                <a:lnTo>
                  <a:pt x="326" y="1196"/>
                </a:lnTo>
                <a:lnTo>
                  <a:pt x="320" y="1192"/>
                </a:lnTo>
                <a:lnTo>
                  <a:pt x="308" y="1190"/>
                </a:lnTo>
                <a:lnTo>
                  <a:pt x="292" y="1188"/>
                </a:lnTo>
                <a:lnTo>
                  <a:pt x="292" y="1188"/>
                </a:lnTo>
                <a:lnTo>
                  <a:pt x="290" y="1186"/>
                </a:lnTo>
                <a:lnTo>
                  <a:pt x="290" y="1184"/>
                </a:lnTo>
                <a:lnTo>
                  <a:pt x="284" y="1182"/>
                </a:lnTo>
                <a:lnTo>
                  <a:pt x="284" y="1182"/>
                </a:lnTo>
                <a:lnTo>
                  <a:pt x="266" y="1178"/>
                </a:lnTo>
                <a:lnTo>
                  <a:pt x="266" y="1178"/>
                </a:lnTo>
                <a:lnTo>
                  <a:pt x="262" y="1180"/>
                </a:lnTo>
                <a:lnTo>
                  <a:pt x="256" y="1182"/>
                </a:lnTo>
                <a:lnTo>
                  <a:pt x="250" y="1188"/>
                </a:lnTo>
                <a:lnTo>
                  <a:pt x="248" y="1194"/>
                </a:lnTo>
                <a:lnTo>
                  <a:pt x="248" y="1194"/>
                </a:lnTo>
                <a:lnTo>
                  <a:pt x="240" y="1220"/>
                </a:lnTo>
                <a:lnTo>
                  <a:pt x="234" y="1248"/>
                </a:lnTo>
                <a:lnTo>
                  <a:pt x="234" y="1248"/>
                </a:lnTo>
                <a:lnTo>
                  <a:pt x="234" y="1256"/>
                </a:lnTo>
                <a:lnTo>
                  <a:pt x="236" y="1260"/>
                </a:lnTo>
                <a:lnTo>
                  <a:pt x="240" y="1260"/>
                </a:lnTo>
                <a:lnTo>
                  <a:pt x="244" y="1258"/>
                </a:lnTo>
                <a:lnTo>
                  <a:pt x="244" y="1258"/>
                </a:lnTo>
                <a:lnTo>
                  <a:pt x="248" y="1258"/>
                </a:lnTo>
                <a:lnTo>
                  <a:pt x="250" y="1260"/>
                </a:lnTo>
                <a:lnTo>
                  <a:pt x="248" y="1264"/>
                </a:lnTo>
                <a:lnTo>
                  <a:pt x="248" y="1264"/>
                </a:lnTo>
                <a:lnTo>
                  <a:pt x="244" y="1280"/>
                </a:lnTo>
                <a:lnTo>
                  <a:pt x="236" y="1296"/>
                </a:lnTo>
                <a:lnTo>
                  <a:pt x="236" y="1296"/>
                </a:lnTo>
                <a:lnTo>
                  <a:pt x="230" y="1308"/>
                </a:lnTo>
                <a:lnTo>
                  <a:pt x="222" y="1316"/>
                </a:lnTo>
                <a:lnTo>
                  <a:pt x="222" y="1316"/>
                </a:lnTo>
                <a:lnTo>
                  <a:pt x="218" y="1322"/>
                </a:lnTo>
                <a:lnTo>
                  <a:pt x="214" y="1338"/>
                </a:lnTo>
                <a:lnTo>
                  <a:pt x="208" y="1364"/>
                </a:lnTo>
                <a:lnTo>
                  <a:pt x="206" y="1394"/>
                </a:lnTo>
                <a:lnTo>
                  <a:pt x="206" y="1394"/>
                </a:lnTo>
                <a:lnTo>
                  <a:pt x="206" y="1422"/>
                </a:lnTo>
                <a:lnTo>
                  <a:pt x="208" y="1432"/>
                </a:lnTo>
                <a:lnTo>
                  <a:pt x="212" y="1440"/>
                </a:lnTo>
                <a:lnTo>
                  <a:pt x="214" y="1444"/>
                </a:lnTo>
                <a:lnTo>
                  <a:pt x="218" y="1446"/>
                </a:lnTo>
                <a:lnTo>
                  <a:pt x="222" y="1448"/>
                </a:lnTo>
                <a:lnTo>
                  <a:pt x="226" y="1448"/>
                </a:lnTo>
                <a:lnTo>
                  <a:pt x="226" y="1448"/>
                </a:lnTo>
                <a:lnTo>
                  <a:pt x="232" y="1444"/>
                </a:lnTo>
                <a:lnTo>
                  <a:pt x="234" y="1442"/>
                </a:lnTo>
                <a:lnTo>
                  <a:pt x="234" y="1440"/>
                </a:lnTo>
                <a:lnTo>
                  <a:pt x="234" y="1440"/>
                </a:lnTo>
                <a:lnTo>
                  <a:pt x="236" y="1440"/>
                </a:lnTo>
                <a:lnTo>
                  <a:pt x="240" y="1438"/>
                </a:lnTo>
                <a:lnTo>
                  <a:pt x="246" y="1434"/>
                </a:lnTo>
                <a:lnTo>
                  <a:pt x="252" y="1424"/>
                </a:lnTo>
                <a:lnTo>
                  <a:pt x="252" y="1424"/>
                </a:lnTo>
                <a:lnTo>
                  <a:pt x="258" y="1404"/>
                </a:lnTo>
                <a:lnTo>
                  <a:pt x="264" y="1382"/>
                </a:lnTo>
                <a:lnTo>
                  <a:pt x="268" y="1370"/>
                </a:lnTo>
                <a:lnTo>
                  <a:pt x="274" y="1360"/>
                </a:lnTo>
                <a:lnTo>
                  <a:pt x="278" y="1352"/>
                </a:lnTo>
                <a:lnTo>
                  <a:pt x="286" y="1346"/>
                </a:lnTo>
                <a:lnTo>
                  <a:pt x="286" y="1346"/>
                </a:lnTo>
                <a:lnTo>
                  <a:pt x="310" y="1334"/>
                </a:lnTo>
                <a:lnTo>
                  <a:pt x="320" y="1328"/>
                </a:lnTo>
                <a:lnTo>
                  <a:pt x="328" y="1322"/>
                </a:lnTo>
                <a:lnTo>
                  <a:pt x="328" y="1322"/>
                </a:lnTo>
                <a:lnTo>
                  <a:pt x="338" y="1312"/>
                </a:lnTo>
                <a:lnTo>
                  <a:pt x="338" y="1310"/>
                </a:lnTo>
                <a:lnTo>
                  <a:pt x="338" y="1304"/>
                </a:lnTo>
                <a:lnTo>
                  <a:pt x="338" y="1304"/>
                </a:lnTo>
                <a:lnTo>
                  <a:pt x="352" y="1288"/>
                </a:lnTo>
                <a:lnTo>
                  <a:pt x="362" y="1280"/>
                </a:lnTo>
                <a:lnTo>
                  <a:pt x="376" y="1270"/>
                </a:lnTo>
                <a:lnTo>
                  <a:pt x="376" y="1270"/>
                </a:lnTo>
                <a:lnTo>
                  <a:pt x="386" y="1284"/>
                </a:lnTo>
                <a:lnTo>
                  <a:pt x="394" y="1288"/>
                </a:lnTo>
                <a:lnTo>
                  <a:pt x="400" y="1290"/>
                </a:lnTo>
                <a:lnTo>
                  <a:pt x="400" y="1290"/>
                </a:lnTo>
                <a:lnTo>
                  <a:pt x="404" y="1288"/>
                </a:lnTo>
                <a:lnTo>
                  <a:pt x="410" y="1284"/>
                </a:lnTo>
                <a:lnTo>
                  <a:pt x="426" y="1266"/>
                </a:lnTo>
                <a:lnTo>
                  <a:pt x="454" y="1236"/>
                </a:lnTo>
                <a:lnTo>
                  <a:pt x="454" y="1236"/>
                </a:lnTo>
                <a:lnTo>
                  <a:pt x="486" y="1206"/>
                </a:lnTo>
                <a:lnTo>
                  <a:pt x="512" y="1184"/>
                </a:lnTo>
                <a:lnTo>
                  <a:pt x="538" y="1164"/>
                </a:lnTo>
                <a:lnTo>
                  <a:pt x="538" y="1164"/>
                </a:lnTo>
                <a:lnTo>
                  <a:pt x="598" y="1124"/>
                </a:lnTo>
                <a:lnTo>
                  <a:pt x="630" y="1100"/>
                </a:lnTo>
                <a:lnTo>
                  <a:pt x="646" y="1086"/>
                </a:lnTo>
                <a:lnTo>
                  <a:pt x="660" y="1072"/>
                </a:lnTo>
                <a:lnTo>
                  <a:pt x="660" y="1072"/>
                </a:lnTo>
                <a:lnTo>
                  <a:pt x="686" y="1046"/>
                </a:lnTo>
                <a:lnTo>
                  <a:pt x="704" y="1030"/>
                </a:lnTo>
                <a:lnTo>
                  <a:pt x="728" y="1012"/>
                </a:lnTo>
                <a:lnTo>
                  <a:pt x="728" y="1012"/>
                </a:lnTo>
                <a:lnTo>
                  <a:pt x="738" y="998"/>
                </a:lnTo>
                <a:lnTo>
                  <a:pt x="750" y="980"/>
                </a:lnTo>
                <a:lnTo>
                  <a:pt x="762" y="960"/>
                </a:lnTo>
                <a:lnTo>
                  <a:pt x="776" y="944"/>
                </a:lnTo>
                <a:lnTo>
                  <a:pt x="776" y="944"/>
                </a:lnTo>
                <a:lnTo>
                  <a:pt x="790" y="928"/>
                </a:lnTo>
                <a:lnTo>
                  <a:pt x="808" y="906"/>
                </a:lnTo>
                <a:lnTo>
                  <a:pt x="834" y="874"/>
                </a:lnTo>
                <a:lnTo>
                  <a:pt x="834" y="874"/>
                </a:lnTo>
                <a:lnTo>
                  <a:pt x="838" y="866"/>
                </a:lnTo>
                <a:lnTo>
                  <a:pt x="838" y="866"/>
                </a:lnTo>
                <a:lnTo>
                  <a:pt x="878" y="868"/>
                </a:lnTo>
                <a:lnTo>
                  <a:pt x="952" y="872"/>
                </a:lnTo>
                <a:lnTo>
                  <a:pt x="952" y="872"/>
                </a:lnTo>
                <a:lnTo>
                  <a:pt x="978" y="874"/>
                </a:lnTo>
                <a:lnTo>
                  <a:pt x="996" y="878"/>
                </a:lnTo>
                <a:lnTo>
                  <a:pt x="1018" y="884"/>
                </a:lnTo>
                <a:lnTo>
                  <a:pt x="1018" y="884"/>
                </a:lnTo>
                <a:lnTo>
                  <a:pt x="1024" y="886"/>
                </a:lnTo>
                <a:lnTo>
                  <a:pt x="1028" y="888"/>
                </a:lnTo>
                <a:lnTo>
                  <a:pt x="1030" y="892"/>
                </a:lnTo>
                <a:lnTo>
                  <a:pt x="1032" y="896"/>
                </a:lnTo>
                <a:lnTo>
                  <a:pt x="1032" y="904"/>
                </a:lnTo>
                <a:lnTo>
                  <a:pt x="1030" y="912"/>
                </a:lnTo>
                <a:lnTo>
                  <a:pt x="1030" y="912"/>
                </a:lnTo>
                <a:lnTo>
                  <a:pt x="1030" y="922"/>
                </a:lnTo>
                <a:lnTo>
                  <a:pt x="1032" y="936"/>
                </a:lnTo>
                <a:lnTo>
                  <a:pt x="1040" y="976"/>
                </a:lnTo>
                <a:lnTo>
                  <a:pt x="1040" y="976"/>
                </a:lnTo>
                <a:lnTo>
                  <a:pt x="1052" y="1034"/>
                </a:lnTo>
                <a:lnTo>
                  <a:pt x="1060" y="1082"/>
                </a:lnTo>
                <a:lnTo>
                  <a:pt x="1060" y="1082"/>
                </a:lnTo>
                <a:lnTo>
                  <a:pt x="1064" y="1094"/>
                </a:lnTo>
                <a:lnTo>
                  <a:pt x="1066" y="1104"/>
                </a:lnTo>
                <a:lnTo>
                  <a:pt x="1066" y="1114"/>
                </a:lnTo>
                <a:lnTo>
                  <a:pt x="1064" y="1124"/>
                </a:lnTo>
                <a:lnTo>
                  <a:pt x="1064" y="1124"/>
                </a:lnTo>
                <a:lnTo>
                  <a:pt x="1058" y="1140"/>
                </a:lnTo>
                <a:lnTo>
                  <a:pt x="1056" y="1148"/>
                </a:lnTo>
                <a:lnTo>
                  <a:pt x="1058" y="1152"/>
                </a:lnTo>
                <a:lnTo>
                  <a:pt x="1060" y="1154"/>
                </a:lnTo>
                <a:lnTo>
                  <a:pt x="1060" y="1154"/>
                </a:lnTo>
                <a:lnTo>
                  <a:pt x="1064" y="1158"/>
                </a:lnTo>
                <a:lnTo>
                  <a:pt x="1064" y="1162"/>
                </a:lnTo>
                <a:lnTo>
                  <a:pt x="1064" y="1170"/>
                </a:lnTo>
                <a:lnTo>
                  <a:pt x="1062" y="1178"/>
                </a:lnTo>
                <a:lnTo>
                  <a:pt x="1062" y="1188"/>
                </a:lnTo>
                <a:lnTo>
                  <a:pt x="1062" y="1188"/>
                </a:lnTo>
                <a:lnTo>
                  <a:pt x="1062" y="1210"/>
                </a:lnTo>
                <a:lnTo>
                  <a:pt x="1062" y="1218"/>
                </a:lnTo>
                <a:lnTo>
                  <a:pt x="1066" y="1224"/>
                </a:lnTo>
                <a:lnTo>
                  <a:pt x="1066" y="1224"/>
                </a:lnTo>
                <a:lnTo>
                  <a:pt x="1066" y="1236"/>
                </a:lnTo>
                <a:lnTo>
                  <a:pt x="1066" y="1250"/>
                </a:lnTo>
                <a:lnTo>
                  <a:pt x="1072" y="1264"/>
                </a:lnTo>
                <a:lnTo>
                  <a:pt x="1072" y="1264"/>
                </a:lnTo>
                <a:lnTo>
                  <a:pt x="1068" y="1266"/>
                </a:lnTo>
                <a:lnTo>
                  <a:pt x="1068" y="1268"/>
                </a:lnTo>
                <a:lnTo>
                  <a:pt x="1068" y="1278"/>
                </a:lnTo>
                <a:lnTo>
                  <a:pt x="1070" y="1286"/>
                </a:lnTo>
                <a:lnTo>
                  <a:pt x="1072" y="1292"/>
                </a:lnTo>
                <a:lnTo>
                  <a:pt x="1072" y="1292"/>
                </a:lnTo>
                <a:lnTo>
                  <a:pt x="1076" y="1292"/>
                </a:lnTo>
                <a:lnTo>
                  <a:pt x="1084" y="1294"/>
                </a:lnTo>
                <a:lnTo>
                  <a:pt x="1098" y="1294"/>
                </a:lnTo>
                <a:lnTo>
                  <a:pt x="1124" y="1292"/>
                </a:lnTo>
                <a:lnTo>
                  <a:pt x="1124" y="1292"/>
                </a:lnTo>
                <a:lnTo>
                  <a:pt x="1138" y="1290"/>
                </a:lnTo>
                <a:lnTo>
                  <a:pt x="1138" y="1290"/>
                </a:lnTo>
                <a:lnTo>
                  <a:pt x="1144" y="1284"/>
                </a:lnTo>
                <a:lnTo>
                  <a:pt x="1150" y="1278"/>
                </a:lnTo>
                <a:lnTo>
                  <a:pt x="1156" y="1276"/>
                </a:lnTo>
                <a:lnTo>
                  <a:pt x="1156" y="1276"/>
                </a:lnTo>
                <a:lnTo>
                  <a:pt x="1180" y="1282"/>
                </a:lnTo>
                <a:lnTo>
                  <a:pt x="1194" y="1282"/>
                </a:lnTo>
                <a:lnTo>
                  <a:pt x="1210" y="1280"/>
                </a:lnTo>
                <a:lnTo>
                  <a:pt x="1210" y="1280"/>
                </a:lnTo>
                <a:lnTo>
                  <a:pt x="1232" y="1276"/>
                </a:lnTo>
                <a:lnTo>
                  <a:pt x="1256" y="1270"/>
                </a:lnTo>
                <a:lnTo>
                  <a:pt x="1280" y="1260"/>
                </a:lnTo>
                <a:lnTo>
                  <a:pt x="1306" y="1248"/>
                </a:lnTo>
                <a:lnTo>
                  <a:pt x="1306" y="1248"/>
                </a:lnTo>
                <a:lnTo>
                  <a:pt x="1324" y="1236"/>
                </a:lnTo>
                <a:lnTo>
                  <a:pt x="1332" y="1230"/>
                </a:lnTo>
                <a:lnTo>
                  <a:pt x="1334" y="1228"/>
                </a:lnTo>
                <a:lnTo>
                  <a:pt x="1332" y="1226"/>
                </a:lnTo>
                <a:lnTo>
                  <a:pt x="1326" y="1220"/>
                </a:lnTo>
                <a:lnTo>
                  <a:pt x="1326" y="1220"/>
                </a:lnTo>
                <a:lnTo>
                  <a:pt x="1312" y="1212"/>
                </a:lnTo>
                <a:lnTo>
                  <a:pt x="1306" y="1210"/>
                </a:lnTo>
                <a:lnTo>
                  <a:pt x="1298" y="1210"/>
                </a:lnTo>
                <a:lnTo>
                  <a:pt x="1298" y="1210"/>
                </a:lnTo>
                <a:lnTo>
                  <a:pt x="1274" y="1214"/>
                </a:lnTo>
                <a:lnTo>
                  <a:pt x="1260" y="1214"/>
                </a:lnTo>
                <a:lnTo>
                  <a:pt x="1244" y="1212"/>
                </a:lnTo>
                <a:lnTo>
                  <a:pt x="1244" y="1212"/>
                </a:lnTo>
                <a:lnTo>
                  <a:pt x="1234" y="1208"/>
                </a:lnTo>
                <a:lnTo>
                  <a:pt x="1226" y="1202"/>
                </a:lnTo>
                <a:lnTo>
                  <a:pt x="1220" y="1194"/>
                </a:lnTo>
                <a:lnTo>
                  <a:pt x="1208" y="1186"/>
                </a:lnTo>
                <a:lnTo>
                  <a:pt x="1208" y="1186"/>
                </a:lnTo>
                <a:lnTo>
                  <a:pt x="1202" y="1182"/>
                </a:lnTo>
                <a:lnTo>
                  <a:pt x="1198" y="1176"/>
                </a:lnTo>
                <a:lnTo>
                  <a:pt x="1194" y="1164"/>
                </a:lnTo>
                <a:lnTo>
                  <a:pt x="1190" y="1150"/>
                </a:lnTo>
                <a:lnTo>
                  <a:pt x="1186" y="1140"/>
                </a:lnTo>
                <a:lnTo>
                  <a:pt x="1186" y="1140"/>
                </a:lnTo>
                <a:lnTo>
                  <a:pt x="1184" y="1130"/>
                </a:lnTo>
                <a:lnTo>
                  <a:pt x="1180" y="1116"/>
                </a:lnTo>
                <a:lnTo>
                  <a:pt x="1178" y="1104"/>
                </a:lnTo>
                <a:lnTo>
                  <a:pt x="1176" y="1100"/>
                </a:lnTo>
                <a:lnTo>
                  <a:pt x="1174" y="1096"/>
                </a:lnTo>
                <a:lnTo>
                  <a:pt x="1174" y="1096"/>
                </a:lnTo>
                <a:lnTo>
                  <a:pt x="1172" y="1094"/>
                </a:lnTo>
                <a:lnTo>
                  <a:pt x="1172" y="1090"/>
                </a:lnTo>
                <a:lnTo>
                  <a:pt x="1174" y="1078"/>
                </a:lnTo>
                <a:lnTo>
                  <a:pt x="1176" y="1062"/>
                </a:lnTo>
                <a:lnTo>
                  <a:pt x="1180" y="1048"/>
                </a:lnTo>
                <a:lnTo>
                  <a:pt x="1180" y="1048"/>
                </a:lnTo>
                <a:lnTo>
                  <a:pt x="1182" y="1022"/>
                </a:lnTo>
                <a:lnTo>
                  <a:pt x="1184" y="1012"/>
                </a:lnTo>
                <a:lnTo>
                  <a:pt x="1182" y="1002"/>
                </a:lnTo>
                <a:lnTo>
                  <a:pt x="1182" y="1002"/>
                </a:lnTo>
                <a:lnTo>
                  <a:pt x="1182" y="996"/>
                </a:lnTo>
                <a:lnTo>
                  <a:pt x="1182" y="988"/>
                </a:lnTo>
                <a:lnTo>
                  <a:pt x="1188" y="970"/>
                </a:lnTo>
                <a:lnTo>
                  <a:pt x="1190" y="952"/>
                </a:lnTo>
                <a:lnTo>
                  <a:pt x="1190" y="944"/>
                </a:lnTo>
                <a:lnTo>
                  <a:pt x="1190" y="936"/>
                </a:lnTo>
                <a:lnTo>
                  <a:pt x="1190" y="936"/>
                </a:lnTo>
                <a:lnTo>
                  <a:pt x="1186" y="926"/>
                </a:lnTo>
                <a:lnTo>
                  <a:pt x="1184" y="914"/>
                </a:lnTo>
                <a:lnTo>
                  <a:pt x="1182" y="884"/>
                </a:lnTo>
                <a:lnTo>
                  <a:pt x="1180" y="856"/>
                </a:lnTo>
                <a:lnTo>
                  <a:pt x="1178" y="844"/>
                </a:lnTo>
                <a:lnTo>
                  <a:pt x="1176" y="834"/>
                </a:lnTo>
                <a:lnTo>
                  <a:pt x="1176" y="834"/>
                </a:lnTo>
                <a:lnTo>
                  <a:pt x="1172" y="820"/>
                </a:lnTo>
                <a:lnTo>
                  <a:pt x="1168" y="808"/>
                </a:lnTo>
                <a:lnTo>
                  <a:pt x="1166" y="802"/>
                </a:lnTo>
                <a:lnTo>
                  <a:pt x="1160" y="796"/>
                </a:lnTo>
                <a:lnTo>
                  <a:pt x="1152" y="788"/>
                </a:lnTo>
                <a:lnTo>
                  <a:pt x="1142" y="780"/>
                </a:lnTo>
                <a:lnTo>
                  <a:pt x="1142" y="780"/>
                </a:lnTo>
                <a:lnTo>
                  <a:pt x="1116" y="764"/>
                </a:lnTo>
                <a:lnTo>
                  <a:pt x="1092" y="752"/>
                </a:lnTo>
                <a:lnTo>
                  <a:pt x="1070" y="742"/>
                </a:lnTo>
                <a:lnTo>
                  <a:pt x="1052" y="734"/>
                </a:lnTo>
                <a:lnTo>
                  <a:pt x="1052" y="734"/>
                </a:lnTo>
                <a:lnTo>
                  <a:pt x="1030" y="722"/>
                </a:lnTo>
                <a:lnTo>
                  <a:pt x="1004" y="710"/>
                </a:lnTo>
                <a:lnTo>
                  <a:pt x="980" y="700"/>
                </a:lnTo>
                <a:lnTo>
                  <a:pt x="964" y="692"/>
                </a:lnTo>
                <a:lnTo>
                  <a:pt x="964" y="692"/>
                </a:lnTo>
                <a:lnTo>
                  <a:pt x="950" y="686"/>
                </a:lnTo>
                <a:lnTo>
                  <a:pt x="938" y="684"/>
                </a:lnTo>
                <a:lnTo>
                  <a:pt x="924" y="682"/>
                </a:lnTo>
                <a:lnTo>
                  <a:pt x="914" y="680"/>
                </a:lnTo>
                <a:lnTo>
                  <a:pt x="914" y="680"/>
                </a:lnTo>
                <a:lnTo>
                  <a:pt x="900" y="670"/>
                </a:lnTo>
                <a:lnTo>
                  <a:pt x="894" y="664"/>
                </a:lnTo>
                <a:lnTo>
                  <a:pt x="890" y="658"/>
                </a:lnTo>
                <a:lnTo>
                  <a:pt x="890" y="658"/>
                </a:lnTo>
                <a:lnTo>
                  <a:pt x="896" y="656"/>
                </a:lnTo>
                <a:lnTo>
                  <a:pt x="900" y="652"/>
                </a:lnTo>
                <a:lnTo>
                  <a:pt x="904" y="646"/>
                </a:lnTo>
                <a:lnTo>
                  <a:pt x="906" y="640"/>
                </a:lnTo>
                <a:lnTo>
                  <a:pt x="906" y="640"/>
                </a:lnTo>
                <a:lnTo>
                  <a:pt x="908" y="636"/>
                </a:lnTo>
                <a:lnTo>
                  <a:pt x="912" y="632"/>
                </a:lnTo>
                <a:lnTo>
                  <a:pt x="922" y="622"/>
                </a:lnTo>
                <a:lnTo>
                  <a:pt x="934" y="612"/>
                </a:lnTo>
                <a:lnTo>
                  <a:pt x="942" y="602"/>
                </a:lnTo>
                <a:lnTo>
                  <a:pt x="942" y="602"/>
                </a:lnTo>
                <a:lnTo>
                  <a:pt x="960" y="584"/>
                </a:lnTo>
                <a:lnTo>
                  <a:pt x="972" y="572"/>
                </a:lnTo>
                <a:lnTo>
                  <a:pt x="972" y="572"/>
                </a:lnTo>
                <a:lnTo>
                  <a:pt x="986" y="554"/>
                </a:lnTo>
                <a:lnTo>
                  <a:pt x="986" y="554"/>
                </a:lnTo>
                <a:lnTo>
                  <a:pt x="1002" y="592"/>
                </a:lnTo>
                <a:lnTo>
                  <a:pt x="1010" y="608"/>
                </a:lnTo>
                <a:lnTo>
                  <a:pt x="1018" y="622"/>
                </a:lnTo>
                <a:lnTo>
                  <a:pt x="1018" y="622"/>
                </a:lnTo>
                <a:lnTo>
                  <a:pt x="1024" y="632"/>
                </a:lnTo>
                <a:lnTo>
                  <a:pt x="1032" y="640"/>
                </a:lnTo>
                <a:lnTo>
                  <a:pt x="1042" y="646"/>
                </a:lnTo>
                <a:lnTo>
                  <a:pt x="1050" y="650"/>
                </a:lnTo>
                <a:lnTo>
                  <a:pt x="1064" y="654"/>
                </a:lnTo>
                <a:lnTo>
                  <a:pt x="1068" y="656"/>
                </a:lnTo>
                <a:lnTo>
                  <a:pt x="1068" y="656"/>
                </a:lnTo>
                <a:lnTo>
                  <a:pt x="1042" y="630"/>
                </a:lnTo>
                <a:lnTo>
                  <a:pt x="1042" y="630"/>
                </a:lnTo>
                <a:lnTo>
                  <a:pt x="1024" y="612"/>
                </a:lnTo>
                <a:lnTo>
                  <a:pt x="1010" y="590"/>
                </a:lnTo>
                <a:lnTo>
                  <a:pt x="998" y="568"/>
                </a:lnTo>
                <a:lnTo>
                  <a:pt x="990" y="548"/>
                </a:lnTo>
                <a:lnTo>
                  <a:pt x="990" y="548"/>
                </a:lnTo>
                <a:lnTo>
                  <a:pt x="996" y="538"/>
                </a:lnTo>
                <a:lnTo>
                  <a:pt x="998" y="530"/>
                </a:lnTo>
                <a:lnTo>
                  <a:pt x="998" y="530"/>
                </a:lnTo>
                <a:lnTo>
                  <a:pt x="1046" y="558"/>
                </a:lnTo>
                <a:lnTo>
                  <a:pt x="1082" y="578"/>
                </a:lnTo>
                <a:lnTo>
                  <a:pt x="1122" y="608"/>
                </a:lnTo>
                <a:lnTo>
                  <a:pt x="1122" y="608"/>
                </a:lnTo>
                <a:lnTo>
                  <a:pt x="1138" y="574"/>
                </a:lnTo>
                <a:lnTo>
                  <a:pt x="1138" y="574"/>
                </a:lnTo>
                <a:lnTo>
                  <a:pt x="1172" y="586"/>
                </a:lnTo>
                <a:lnTo>
                  <a:pt x="1208" y="594"/>
                </a:lnTo>
                <a:lnTo>
                  <a:pt x="1254" y="602"/>
                </a:lnTo>
                <a:lnTo>
                  <a:pt x="1254" y="602"/>
                </a:lnTo>
                <a:lnTo>
                  <a:pt x="1294" y="606"/>
                </a:lnTo>
                <a:lnTo>
                  <a:pt x="1322" y="608"/>
                </a:lnTo>
                <a:lnTo>
                  <a:pt x="1340" y="606"/>
                </a:lnTo>
                <a:lnTo>
                  <a:pt x="1344" y="606"/>
                </a:lnTo>
                <a:lnTo>
                  <a:pt x="1346" y="604"/>
                </a:lnTo>
                <a:lnTo>
                  <a:pt x="1346" y="604"/>
                </a:lnTo>
                <a:lnTo>
                  <a:pt x="1344" y="594"/>
                </a:lnTo>
                <a:lnTo>
                  <a:pt x="1338" y="578"/>
                </a:lnTo>
                <a:lnTo>
                  <a:pt x="1332" y="560"/>
                </a:lnTo>
                <a:lnTo>
                  <a:pt x="1328" y="544"/>
                </a:lnTo>
                <a:lnTo>
                  <a:pt x="1328" y="544"/>
                </a:lnTo>
                <a:lnTo>
                  <a:pt x="1322" y="514"/>
                </a:lnTo>
                <a:lnTo>
                  <a:pt x="1316" y="480"/>
                </a:lnTo>
                <a:lnTo>
                  <a:pt x="1316" y="480"/>
                </a:lnTo>
                <a:lnTo>
                  <a:pt x="1312" y="472"/>
                </a:lnTo>
                <a:lnTo>
                  <a:pt x="1308" y="464"/>
                </a:lnTo>
                <a:lnTo>
                  <a:pt x="1296" y="448"/>
                </a:lnTo>
                <a:lnTo>
                  <a:pt x="1284" y="436"/>
                </a:lnTo>
                <a:lnTo>
                  <a:pt x="1274" y="424"/>
                </a:lnTo>
                <a:lnTo>
                  <a:pt x="1274" y="424"/>
                </a:lnTo>
                <a:lnTo>
                  <a:pt x="1272" y="418"/>
                </a:lnTo>
                <a:lnTo>
                  <a:pt x="1266" y="414"/>
                </a:lnTo>
                <a:lnTo>
                  <a:pt x="1256" y="404"/>
                </a:lnTo>
                <a:lnTo>
                  <a:pt x="1244" y="396"/>
                </a:lnTo>
                <a:lnTo>
                  <a:pt x="1234" y="388"/>
                </a:lnTo>
                <a:lnTo>
                  <a:pt x="1234" y="388"/>
                </a:lnTo>
                <a:lnTo>
                  <a:pt x="1226" y="378"/>
                </a:lnTo>
                <a:lnTo>
                  <a:pt x="1220" y="368"/>
                </a:lnTo>
                <a:lnTo>
                  <a:pt x="1216" y="358"/>
                </a:lnTo>
                <a:lnTo>
                  <a:pt x="1214" y="348"/>
                </a:lnTo>
                <a:lnTo>
                  <a:pt x="1214" y="348"/>
                </a:lnTo>
                <a:lnTo>
                  <a:pt x="1210" y="334"/>
                </a:lnTo>
                <a:lnTo>
                  <a:pt x="1208" y="330"/>
                </a:lnTo>
                <a:lnTo>
                  <a:pt x="1208" y="330"/>
                </a:lnTo>
                <a:lnTo>
                  <a:pt x="1228" y="324"/>
                </a:lnTo>
                <a:lnTo>
                  <a:pt x="1246" y="316"/>
                </a:lnTo>
                <a:lnTo>
                  <a:pt x="1260" y="310"/>
                </a:lnTo>
                <a:lnTo>
                  <a:pt x="1260" y="310"/>
                </a:lnTo>
                <a:lnTo>
                  <a:pt x="1274" y="298"/>
                </a:lnTo>
                <a:lnTo>
                  <a:pt x="1290" y="280"/>
                </a:lnTo>
                <a:lnTo>
                  <a:pt x="1306" y="260"/>
                </a:lnTo>
                <a:lnTo>
                  <a:pt x="1322" y="242"/>
                </a:lnTo>
                <a:lnTo>
                  <a:pt x="1322" y="242"/>
                </a:lnTo>
                <a:lnTo>
                  <a:pt x="1344" y="210"/>
                </a:lnTo>
                <a:lnTo>
                  <a:pt x="1356" y="196"/>
                </a:lnTo>
                <a:lnTo>
                  <a:pt x="1366" y="182"/>
                </a:lnTo>
                <a:lnTo>
                  <a:pt x="1366" y="182"/>
                </a:lnTo>
                <a:lnTo>
                  <a:pt x="1376" y="166"/>
                </a:lnTo>
                <a:lnTo>
                  <a:pt x="1390" y="148"/>
                </a:lnTo>
                <a:lnTo>
                  <a:pt x="1408" y="126"/>
                </a:lnTo>
                <a:lnTo>
                  <a:pt x="1408" y="126"/>
                </a:lnTo>
                <a:lnTo>
                  <a:pt x="1408" y="124"/>
                </a:lnTo>
                <a:lnTo>
                  <a:pt x="1408" y="122"/>
                </a:lnTo>
                <a:lnTo>
                  <a:pt x="1404" y="116"/>
                </a:lnTo>
                <a:lnTo>
                  <a:pt x="1404" y="116"/>
                </a:lnTo>
                <a:lnTo>
                  <a:pt x="1386" y="96"/>
                </a:lnTo>
                <a:lnTo>
                  <a:pt x="1386" y="96"/>
                </a:lnTo>
                <a:lnTo>
                  <a:pt x="1402" y="66"/>
                </a:lnTo>
                <a:lnTo>
                  <a:pt x="1402" y="66"/>
                </a:lnTo>
                <a:lnTo>
                  <a:pt x="1406" y="50"/>
                </a:lnTo>
                <a:lnTo>
                  <a:pt x="1408" y="40"/>
                </a:lnTo>
                <a:lnTo>
                  <a:pt x="1408" y="40"/>
                </a:lnTo>
                <a:lnTo>
                  <a:pt x="1412" y="36"/>
                </a:lnTo>
                <a:lnTo>
                  <a:pt x="1414" y="32"/>
                </a:lnTo>
                <a:lnTo>
                  <a:pt x="1416" y="26"/>
                </a:lnTo>
                <a:lnTo>
                  <a:pt x="1416" y="26"/>
                </a:lnTo>
                <a:lnTo>
                  <a:pt x="1416" y="20"/>
                </a:lnTo>
                <a:lnTo>
                  <a:pt x="1414" y="14"/>
                </a:lnTo>
                <a:lnTo>
                  <a:pt x="1410" y="12"/>
                </a:lnTo>
                <a:lnTo>
                  <a:pt x="1406" y="12"/>
                </a:lnTo>
                <a:lnTo>
                  <a:pt x="1406" y="12"/>
                </a:lnTo>
                <a:close/>
                <a:moveTo>
                  <a:pt x="362" y="392"/>
                </a:moveTo>
                <a:lnTo>
                  <a:pt x="302" y="346"/>
                </a:lnTo>
                <a:lnTo>
                  <a:pt x="302" y="346"/>
                </a:lnTo>
                <a:lnTo>
                  <a:pt x="316" y="332"/>
                </a:lnTo>
                <a:lnTo>
                  <a:pt x="328" y="322"/>
                </a:lnTo>
                <a:lnTo>
                  <a:pt x="328" y="322"/>
                </a:lnTo>
                <a:lnTo>
                  <a:pt x="332" y="328"/>
                </a:lnTo>
                <a:lnTo>
                  <a:pt x="338" y="334"/>
                </a:lnTo>
                <a:lnTo>
                  <a:pt x="338" y="334"/>
                </a:lnTo>
                <a:lnTo>
                  <a:pt x="342" y="338"/>
                </a:lnTo>
                <a:lnTo>
                  <a:pt x="344" y="344"/>
                </a:lnTo>
                <a:lnTo>
                  <a:pt x="348" y="350"/>
                </a:lnTo>
                <a:lnTo>
                  <a:pt x="354" y="354"/>
                </a:lnTo>
                <a:lnTo>
                  <a:pt x="354" y="354"/>
                </a:lnTo>
                <a:lnTo>
                  <a:pt x="356" y="360"/>
                </a:lnTo>
                <a:lnTo>
                  <a:pt x="360" y="364"/>
                </a:lnTo>
                <a:lnTo>
                  <a:pt x="364" y="366"/>
                </a:lnTo>
                <a:lnTo>
                  <a:pt x="368" y="364"/>
                </a:lnTo>
                <a:lnTo>
                  <a:pt x="372" y="362"/>
                </a:lnTo>
                <a:lnTo>
                  <a:pt x="376" y="356"/>
                </a:lnTo>
                <a:lnTo>
                  <a:pt x="376" y="356"/>
                </a:lnTo>
                <a:lnTo>
                  <a:pt x="378" y="360"/>
                </a:lnTo>
                <a:lnTo>
                  <a:pt x="378" y="360"/>
                </a:lnTo>
                <a:lnTo>
                  <a:pt x="374" y="372"/>
                </a:lnTo>
                <a:lnTo>
                  <a:pt x="370" y="382"/>
                </a:lnTo>
                <a:lnTo>
                  <a:pt x="362" y="392"/>
                </a:lnTo>
                <a:lnTo>
                  <a:pt x="362" y="392"/>
                </a:lnTo>
                <a:close/>
              </a:path>
            </a:pathLst>
          </a:custGeom>
          <a:solidFill>
            <a:srgbClr val="1D4865">
              <a:alpha val="48000"/>
            </a:srgbClr>
          </a:solidFill>
          <a:ln>
            <a:noFill/>
          </a:ln>
        </p:spPr>
        <p:txBody>
          <a:bodyPr vert="horz" wrap="square" lIns="121908" tIns="60954" rIns="121908" bIns="60954" numCol="1" anchor="t" anchorCtr="0" compatLnSpc="1"/>
          <a:p>
            <a:endParaRPr lang="zh-CN" altLang="en-US">
              <a:solidFill>
                <a:srgbClr val="00B0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649"/>
                            </p:stCondLst>
                            <p:childTnLst>
                              <p:par>
                                <p:cTn id="22" presetID="2" presetClass="entr" presetSubtype="8"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300" fill="hold"/>
                                        <p:tgtEl>
                                          <p:spTgt spid="64"/>
                                        </p:tgtEl>
                                        <p:attrNameLst>
                                          <p:attrName>ppt_x</p:attrName>
                                        </p:attrNameLst>
                                      </p:cBhvr>
                                      <p:tavLst>
                                        <p:tav tm="0">
                                          <p:val>
                                            <p:strVal val="0-#ppt_w/2"/>
                                          </p:val>
                                        </p:tav>
                                        <p:tav tm="100000">
                                          <p:val>
                                            <p:strVal val="#ppt_x"/>
                                          </p:val>
                                        </p:tav>
                                      </p:tavLst>
                                    </p:anim>
                                    <p:anim calcmode="lin" valueType="num">
                                      <p:cBhvr additive="base">
                                        <p:cTn id="25" dur="3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P spid="6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7529830" cy="245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处于基础培训阶段的年龄段是16~25岁</a:t>
            </a:r>
            <a:endParaRPr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主要任务：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与进入工作世界阶段不同，要担当实习生、新手的角色。也就是说，已经迈进职业或组织的大门。此阶段的主要任务一是了解、熟悉组织，接受组织文化，融入工作群体，尽快取得组织成员资格，成为一名有效的成员；二是适应日常的操作程序，应付工作。</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第三阶段：  基础培训</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7529830"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早期职业的正式成员资格阶段的年龄段为17~30岁</a:t>
            </a:r>
            <a:r>
              <a:rPr lang="zh-CN" sz="1800">
                <a:cs typeface="宋体" panose="02010600030101010101" pitchFamily="2" charset="-122"/>
                <a:sym typeface="+mn-ea"/>
              </a:rPr>
              <a:t>。</a:t>
            </a:r>
            <a:endParaRPr lang="zh-CN"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主要任务：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①承担责任，成功的履行与第一次工作分配有关的任务；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②发展和展示自己的技能与专长，为提升或进入其他领域</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的横向职业成长打基础；</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③根据自身才干和价值观，根据组织中的机会和约束，重估当初追求的职业，决定是否留在这个组织或职业中，或者在自己的需要、组织约束和机会之间寻找一种更好的配合。</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第四阶段： 早期职业的正式成员资格</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752983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处于职业中期的正式成员，年龄一般在25岁以上。</a:t>
            </a:r>
            <a:endParaRPr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主要任务：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①选定一项专业或进入管理部门；</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②保持技术竞争力，在自己选择的专业或管理领域内继续学习，力争成为一名专家或职业能手；</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③承担较大责任，确实自己的地位；</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④开发个人的长期职业计划。</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第五阶段：  职业中期</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287655" y="1704975"/>
            <a:ext cx="5807075" cy="211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处于职业中期危险阶段的年龄段为35~45岁。</a:t>
            </a:r>
            <a:endParaRPr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主要任务：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①现实地估价自己的进步、职业抱负及个人前途；</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②就接受现状或者争取看得见的前途做出具体选择；</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③建立与他人的良师关系。</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第六阶段：  职业中期危险阶段</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6229350" y="1779905"/>
            <a:ext cx="2705100" cy="1838325"/>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67" tIns="45734" rIns="91467" bIns="45734"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42" presetClass="entr" presetSubtype="0" fill="hold" grpId="0" nodeType="withEffect">
                                  <p:stCondLst>
                                    <p:cond delay="16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P spid="2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752983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从40岁以后直到退休，可说是处于职业后期阶段</a:t>
            </a:r>
            <a:r>
              <a:rPr lang="zh-CN" sz="1800">
                <a:cs typeface="宋体" panose="02010600030101010101" pitchFamily="2" charset="-122"/>
                <a:sym typeface="+mn-ea"/>
              </a:rPr>
              <a:t>。</a:t>
            </a:r>
            <a:endParaRPr lang="zh-CN" sz="1800">
              <a:cs typeface="宋体" panose="02010600030101010101" pitchFamily="2" charset="-122"/>
              <a:sym typeface="+mn-ea"/>
            </a:endParaRPr>
          </a:p>
          <a:p>
            <a:pPr indent="457200" algn="l" fontAlgn="auto">
              <a:lnSpc>
                <a:spcPts val="2660"/>
              </a:lnSpc>
            </a:pPr>
            <a:endParaRPr lang="zh-CN"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此时的职业状况或任务为：</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①成为一名良师，学会发挥影响，指导、指挥别人，对他人承担责任；</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②扩大、发展、深化技能，或者提高才干，以担负更大范围、更重大的责任；</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③如果求安稳，就此停滞，则要接受和正视自己影响力与挑战能力的下降。</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第七阶段： 职业后期</a:t>
            </a:r>
            <a:endParaRPr lang="zh-CN" altLang="en-US" sz="3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5165090" cy="293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noAutofit/>
          </a:bodyPr>
          <a:p>
            <a:pPr indent="457200" algn="l" fontAlgn="auto">
              <a:lnSpc>
                <a:spcPts val="2660"/>
              </a:lnSpc>
            </a:pPr>
            <a:r>
              <a:rPr sz="1800">
                <a:cs typeface="宋体" panose="02010600030101010101" pitchFamily="2" charset="-122"/>
                <a:sym typeface="+mn-ea"/>
              </a:rPr>
              <a:t>一般在40岁之后到退休期间，不同的人在不同的年龄会衰退或离职。</a:t>
            </a:r>
            <a:endParaRPr sz="1800">
              <a:cs typeface="宋体" panose="02010600030101010101" pitchFamily="2" charset="-122"/>
              <a:sym typeface="+mn-ea"/>
            </a:endParaRPr>
          </a:p>
          <a:p>
            <a:pPr indent="457200" algn="l" fontAlgn="auto">
              <a:lnSpc>
                <a:spcPts val="2660"/>
              </a:lnSpc>
            </a:pP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职业任务：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①学会接受权力、责任、地位的下降；</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②基于竞争力和进取心下降，要学会接受和发展新的角色；</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③评估自己的职业生涯，着手退休。</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第八阶段： 衰退和离职阶段</a:t>
            </a:r>
            <a:endParaRPr lang="zh-CN" altLang="en-US" sz="3200" b="1">
              <a:solidFill>
                <a:schemeClr val="bg1"/>
              </a:solidFill>
              <a:latin typeface="微软雅黑" panose="020B0503020204020204" pitchFamily="34" charset="-122"/>
              <a:ea typeface="微软雅黑" panose="020B0503020204020204" pitchFamily="34" charset="-122"/>
            </a:endParaRPr>
          </a:p>
        </p:txBody>
      </p:sp>
      <p:pic>
        <p:nvPicPr>
          <p:cNvPr id="106" name="图片 105"/>
          <p:cNvPicPr/>
          <p:nvPr/>
        </p:nvPicPr>
        <p:blipFill>
          <a:blip r:embed="rId1"/>
          <a:srcRect r="23901"/>
          <a:stretch>
            <a:fillRect/>
          </a:stretch>
        </p:blipFill>
        <p:spPr>
          <a:xfrm>
            <a:off x="5857240" y="2099310"/>
            <a:ext cx="2814320" cy="18554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1" name="文本框 10"/>
          <p:cNvSpPr txBox="1"/>
          <p:nvPr>
            <p:custDataLst>
              <p:tags r:id="rId2"/>
            </p:custDataLst>
          </p:nvPr>
        </p:nvSpPr>
        <p:spPr>
          <a:xfrm>
            <a:off x="2915920" y="774700"/>
            <a:ext cx="891540" cy="390555"/>
          </a:xfrm>
          <a:prstGeom prst="roundRect">
            <a:avLst/>
          </a:prstGeom>
          <a:solidFill>
            <a:srgbClr val="1B4367"/>
          </a:solidFill>
        </p:spPr>
        <p:txBody>
          <a:bodyPr wrap="square" rtlCol="0">
            <a:spAutoFit/>
          </a:bodyPr>
          <a:lstStyle/>
          <a:p>
            <a:r>
              <a:rPr lang="zh-CN" altLang="en-US" sz="1700" dirty="0">
                <a:solidFill>
                  <a:schemeClr val="bg1"/>
                </a:solidFill>
                <a:cs typeface="+mn-ea"/>
                <a:sym typeface="+mn-lt"/>
              </a:rPr>
              <a:t>模块一</a:t>
            </a:r>
            <a:endParaRPr lang="zh-CN" altLang="en-US" sz="1700" dirty="0">
              <a:solidFill>
                <a:schemeClr val="bg1"/>
              </a:solidFill>
              <a:cs typeface="+mn-ea"/>
              <a:sym typeface="+mn-lt"/>
            </a:endParaRPr>
          </a:p>
        </p:txBody>
      </p:sp>
      <p:sp>
        <p:nvSpPr>
          <p:cNvPr id="33" name="文本框 32"/>
          <p:cNvSpPr txBox="1"/>
          <p:nvPr/>
        </p:nvSpPr>
        <p:spPr>
          <a:xfrm>
            <a:off x="451586" y="2011442"/>
            <a:ext cx="2147298" cy="769441"/>
          </a:xfrm>
          <a:prstGeom prst="rect">
            <a:avLst/>
          </a:prstGeom>
          <a:noFill/>
        </p:spPr>
        <p:txBody>
          <a:bodyPr vert="horz" wrap="square" rtlCol="0">
            <a:spAutoFit/>
          </a:bodyPr>
          <a:lstStyle/>
          <a:p>
            <a:r>
              <a:rPr lang="zh-CN" altLang="en-US" sz="4400" b="1" spc="-225" dirty="0">
                <a:solidFill>
                  <a:srgbClr val="1B4367"/>
                </a:solidFill>
                <a:cs typeface="+mn-ea"/>
                <a:sym typeface="+mn-lt"/>
              </a:rPr>
              <a:t>目 录</a:t>
            </a:r>
            <a:endParaRPr lang="zh-CN" altLang="en-US" sz="4400" b="1" spc="-225" dirty="0">
              <a:solidFill>
                <a:srgbClr val="1B4367"/>
              </a:solidFill>
              <a:cs typeface="+mn-ea"/>
              <a:sym typeface="+mn-lt"/>
            </a:endParaRPr>
          </a:p>
        </p:txBody>
      </p:sp>
      <p:sp>
        <p:nvSpPr>
          <p:cNvPr id="4" name="燕尾形 3"/>
          <p:cNvSpPr/>
          <p:nvPr/>
        </p:nvSpPr>
        <p:spPr>
          <a:xfrm>
            <a:off x="2071984" y="2183489"/>
            <a:ext cx="256853" cy="448435"/>
          </a:xfrm>
          <a:prstGeom prst="chevron">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2915920" y="1845340"/>
            <a:ext cx="891540" cy="39052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模块二</a:t>
            </a:r>
            <a:endParaRPr lang="zh-CN" altLang="en-US" sz="1700" dirty="0">
              <a:solidFill>
                <a:schemeClr val="bg1"/>
              </a:solidFill>
              <a:cs typeface="+mn-ea"/>
              <a:sym typeface="+mn-lt"/>
            </a:endParaRPr>
          </a:p>
        </p:txBody>
      </p:sp>
      <p:sp>
        <p:nvSpPr>
          <p:cNvPr id="6" name="文本框 5"/>
          <p:cNvSpPr txBox="1"/>
          <p:nvPr>
            <p:custDataLst>
              <p:tags r:id="rId4"/>
            </p:custDataLst>
          </p:nvPr>
        </p:nvSpPr>
        <p:spPr>
          <a:xfrm>
            <a:off x="2915920" y="2915950"/>
            <a:ext cx="891540" cy="39052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模块三</a:t>
            </a:r>
            <a:endParaRPr lang="zh-CN" altLang="en-US" sz="1700" dirty="0">
              <a:solidFill>
                <a:schemeClr val="bg1"/>
              </a:solidFill>
              <a:cs typeface="+mn-ea"/>
              <a:sym typeface="+mn-lt"/>
            </a:endParaRPr>
          </a:p>
        </p:txBody>
      </p:sp>
      <p:sp>
        <p:nvSpPr>
          <p:cNvPr id="7" name="文本框 6"/>
          <p:cNvSpPr txBox="1"/>
          <p:nvPr>
            <p:custDataLst>
              <p:tags r:id="rId5"/>
            </p:custDataLst>
          </p:nvPr>
        </p:nvSpPr>
        <p:spPr>
          <a:xfrm>
            <a:off x="2915920" y="3986560"/>
            <a:ext cx="891540" cy="39052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模块四</a:t>
            </a:r>
            <a:endParaRPr lang="zh-CN" altLang="en-US" sz="1700" dirty="0">
              <a:solidFill>
                <a:schemeClr val="bg1"/>
              </a:solidFill>
              <a:cs typeface="+mn-ea"/>
              <a:sym typeface="+mn-lt"/>
            </a:endParaRPr>
          </a:p>
        </p:txBody>
      </p:sp>
      <p:sp>
        <p:nvSpPr>
          <p:cNvPr id="8" name="文本框 7"/>
          <p:cNvSpPr txBox="1"/>
          <p:nvPr>
            <p:custDataLst>
              <p:tags r:id="rId6"/>
            </p:custDataLst>
          </p:nvPr>
        </p:nvSpPr>
        <p:spPr>
          <a:xfrm>
            <a:off x="5705475" y="778510"/>
            <a:ext cx="891540" cy="39055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模块五</a:t>
            </a:r>
            <a:endParaRPr lang="zh-CN" altLang="en-US" sz="1700" dirty="0">
              <a:solidFill>
                <a:schemeClr val="bg1"/>
              </a:solidFill>
              <a:cs typeface="+mn-ea"/>
              <a:sym typeface="+mn-lt"/>
            </a:endParaRPr>
          </a:p>
        </p:txBody>
      </p:sp>
      <p:sp>
        <p:nvSpPr>
          <p:cNvPr id="9" name="文本框 8"/>
          <p:cNvSpPr txBox="1"/>
          <p:nvPr>
            <p:custDataLst>
              <p:tags r:id="rId7"/>
            </p:custDataLst>
          </p:nvPr>
        </p:nvSpPr>
        <p:spPr>
          <a:xfrm>
            <a:off x="5705475" y="1849150"/>
            <a:ext cx="891540" cy="39052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模块六</a:t>
            </a:r>
            <a:endParaRPr lang="zh-CN" altLang="en-US" sz="1700" dirty="0">
              <a:solidFill>
                <a:schemeClr val="bg1"/>
              </a:solidFill>
              <a:cs typeface="+mn-ea"/>
              <a:sym typeface="+mn-lt"/>
            </a:endParaRPr>
          </a:p>
        </p:txBody>
      </p:sp>
      <p:sp>
        <p:nvSpPr>
          <p:cNvPr id="10" name="文本框 9"/>
          <p:cNvSpPr txBox="1"/>
          <p:nvPr>
            <p:custDataLst>
              <p:tags r:id="rId8"/>
            </p:custDataLst>
          </p:nvPr>
        </p:nvSpPr>
        <p:spPr>
          <a:xfrm>
            <a:off x="5705475" y="2919760"/>
            <a:ext cx="891540" cy="39052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模块七</a:t>
            </a:r>
            <a:endParaRPr lang="en-US" altLang="zh-CN" sz="1700" dirty="0">
              <a:solidFill>
                <a:schemeClr val="bg1"/>
              </a:solidFill>
              <a:cs typeface="+mn-ea"/>
              <a:sym typeface="+mn-lt"/>
            </a:endParaRPr>
          </a:p>
        </p:txBody>
      </p:sp>
      <p:sp>
        <p:nvSpPr>
          <p:cNvPr id="14" name="文本框 13"/>
          <p:cNvSpPr txBox="1"/>
          <p:nvPr>
            <p:custDataLst>
              <p:tags r:id="rId9"/>
            </p:custDataLst>
          </p:nvPr>
        </p:nvSpPr>
        <p:spPr>
          <a:xfrm>
            <a:off x="5705475" y="3990370"/>
            <a:ext cx="891540" cy="390525"/>
          </a:xfrm>
          <a:prstGeom prst="roundRect">
            <a:avLst/>
          </a:prstGeom>
          <a:solidFill>
            <a:srgbClr val="1B4367"/>
          </a:solidFill>
        </p:spPr>
        <p:txBody>
          <a:bodyPr wrap="square" rtlCol="0">
            <a:spAutoFit/>
          </a:bodyPr>
          <a:p>
            <a:r>
              <a:rPr lang="zh-CN" altLang="en-US" sz="1700" dirty="0">
                <a:solidFill>
                  <a:schemeClr val="bg1"/>
                </a:solidFill>
                <a:cs typeface="+mn-ea"/>
                <a:sym typeface="+mn-lt"/>
              </a:rPr>
              <a:t>模块八</a:t>
            </a:r>
            <a:endParaRPr lang="en-US" altLang="zh-CN" sz="1700" dirty="0">
              <a:solidFill>
                <a:schemeClr val="bg1"/>
              </a:solidFill>
              <a:cs typeface="+mn-ea"/>
              <a:sym typeface="+mn-lt"/>
            </a:endParaRPr>
          </a:p>
        </p:txBody>
      </p:sp>
      <p:sp>
        <p:nvSpPr>
          <p:cNvPr id="21" name="文本框 20"/>
          <p:cNvSpPr txBox="1"/>
          <p:nvPr>
            <p:custDataLst>
              <p:tags r:id="rId10"/>
            </p:custDataLst>
          </p:nvPr>
        </p:nvSpPr>
        <p:spPr>
          <a:xfrm>
            <a:off x="3910330" y="766445"/>
            <a:ext cx="1210945"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职业认知</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11"/>
            </p:custDataLst>
          </p:nvPr>
        </p:nvSpPr>
        <p:spPr>
          <a:xfrm>
            <a:off x="3910330" y="1839595"/>
            <a:ext cx="1210945"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认识自我</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12"/>
            </p:custDataLst>
          </p:nvPr>
        </p:nvSpPr>
        <p:spPr>
          <a:xfrm>
            <a:off x="3910330" y="2912745"/>
            <a:ext cx="1785620"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探索工作世界</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13"/>
            </p:custDataLst>
          </p:nvPr>
        </p:nvSpPr>
        <p:spPr>
          <a:xfrm>
            <a:off x="3910330" y="3985895"/>
            <a:ext cx="1785620"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规划职业生涯</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14"/>
            </p:custDataLst>
          </p:nvPr>
        </p:nvSpPr>
        <p:spPr>
          <a:xfrm>
            <a:off x="6703060" y="770255"/>
            <a:ext cx="2042160"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就业环境与政策</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15"/>
            </p:custDataLst>
          </p:nvPr>
        </p:nvSpPr>
        <p:spPr>
          <a:xfrm>
            <a:off x="6703060" y="1843405"/>
            <a:ext cx="2042160"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就业准备</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16"/>
            </p:custDataLst>
          </p:nvPr>
        </p:nvSpPr>
        <p:spPr>
          <a:xfrm>
            <a:off x="6703060" y="2916555"/>
            <a:ext cx="2042160"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就业技能提升</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custDataLst>
              <p:tags r:id="rId17"/>
            </p:custDataLst>
          </p:nvPr>
        </p:nvSpPr>
        <p:spPr>
          <a:xfrm>
            <a:off x="6703060" y="3989705"/>
            <a:ext cx="2042160" cy="398780"/>
          </a:xfrm>
          <a:prstGeom prst="rect">
            <a:avLst/>
          </a:prstGeom>
          <a:noFill/>
        </p:spPr>
        <p:txBody>
          <a:bodyPr wrap="square" rtlCol="0">
            <a:spAutoFit/>
          </a:bodyPr>
          <a:p>
            <a:pPr algn="l"/>
            <a:r>
              <a:rPr lang="zh-CN" altLang="en-US" sz="2000">
                <a:solidFill>
                  <a:schemeClr val="tx1"/>
                </a:solidFill>
                <a:latin typeface="微软雅黑" panose="020B0503020204020204" pitchFamily="34" charset="-122"/>
                <a:ea typeface="微软雅黑" panose="020B0503020204020204" pitchFamily="34" charset="-122"/>
              </a:rPr>
              <a:t>就业权益保护</a:t>
            </a:r>
            <a:endParaRPr lang="zh-CN" altLang="en-US" sz="20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ppt_x</p:attrName>
                                        </p:attrNameLst>
                                      </p:cBhvr>
                                      <p:tavLst>
                                        <p:tav tm="0">
                                          <p:val>
                                            <p:strVal val="#ppt_x-#ppt_w*1.125000"/>
                                          </p:val>
                                        </p:tav>
                                        <p:tav tm="100000">
                                          <p:val>
                                            <p:strVal val="#ppt_x"/>
                                          </p:val>
                                        </p:tav>
                                      </p:tavLst>
                                    </p:anim>
                                    <p:animEffect transition="in" filter="wipe(right)">
                                      <p:cBhvr>
                                        <p:cTn id="8" dur="500"/>
                                        <p:tgtEl>
                                          <p:spTgt spid="33"/>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295" y="309880"/>
            <a:ext cx="2972435"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任务二</a:t>
            </a:r>
            <a:r>
              <a:rPr lang="en-US" altLang="zh-CN" sz="1700" b="1" dirty="0">
                <a:solidFill>
                  <a:srgbClr val="1B4367"/>
                </a:solidFill>
                <a:cs typeface="+mn-ea"/>
                <a:sym typeface="+mn-lt"/>
              </a:rPr>
              <a:t>  </a:t>
            </a:r>
            <a:r>
              <a:rPr lang="zh-CN" altLang="en-US" sz="1700" b="1" dirty="0">
                <a:solidFill>
                  <a:srgbClr val="1B4367"/>
                </a:solidFill>
                <a:cs typeface="+mn-ea"/>
                <a:sym typeface="+mn-lt"/>
              </a:rPr>
              <a:t>施恩</a:t>
            </a:r>
            <a:r>
              <a:rPr lang="zh-CN" altLang="en-US" sz="1700" b="1" dirty="0">
                <a:solidFill>
                  <a:srgbClr val="1B4367"/>
                </a:solidFill>
                <a:cs typeface="+mn-ea"/>
                <a:sym typeface="+mn-lt"/>
              </a:rPr>
              <a:t>的生涯发展理论</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866775" y="1680845"/>
            <a:ext cx="7529830" cy="143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4" tIns="34297" rIns="68594" bIns="34297">
            <a:spAutoFit/>
          </a:bodyPr>
          <a:p>
            <a:pPr indent="457200" algn="l" fontAlgn="auto">
              <a:lnSpc>
                <a:spcPts val="2660"/>
              </a:lnSpc>
            </a:pPr>
            <a:r>
              <a:rPr sz="1800">
                <a:cs typeface="宋体" panose="02010600030101010101" pitchFamily="2" charset="-122"/>
                <a:sym typeface="+mn-ea"/>
              </a:rPr>
              <a:t>在失去工作或组织角色之后，面临两大问题或任务：</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①保持一种认同感，适应角色、生活方式和生活标准的急剧变化；</a:t>
            </a:r>
            <a:endParaRPr sz="1800">
              <a:cs typeface="宋体" panose="02010600030101010101" pitchFamily="2" charset="-122"/>
              <a:sym typeface="+mn-ea"/>
            </a:endParaRPr>
          </a:p>
          <a:p>
            <a:pPr indent="457200" algn="l" fontAlgn="auto">
              <a:lnSpc>
                <a:spcPts val="2660"/>
              </a:lnSpc>
            </a:pPr>
            <a:r>
              <a:rPr sz="1800">
                <a:cs typeface="宋体" panose="02010600030101010101" pitchFamily="2" charset="-122"/>
                <a:sym typeface="+mn-ea"/>
              </a:rPr>
              <a:t>②保持一种自我价值观，运用自己积累的经验和智慧，以各种资源角色，对他人进行传帮带。</a:t>
            </a:r>
            <a:endParaRPr sz="1800">
              <a:cs typeface="宋体" panose="02010600030101010101" pitchFamily="2" charset="-122"/>
              <a:sym typeface="+mn-ea"/>
            </a:endParaRPr>
          </a:p>
        </p:txBody>
      </p:sp>
      <p:sp>
        <p:nvSpPr>
          <p:cNvPr id="25" name="矩形 24"/>
          <p:cNvSpPr/>
          <p:nvPr/>
        </p:nvSpPr>
        <p:spPr>
          <a:xfrm>
            <a:off x="635" y="857885"/>
            <a:ext cx="9144000" cy="615950"/>
          </a:xfrm>
          <a:prstGeom prst="rect">
            <a:avLst/>
          </a:prstGeom>
          <a:solidFill>
            <a:srgbClr val="1D486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3"/>
          <p:cNvSpPr>
            <a:spLocks noChangeArrowheads="1"/>
          </p:cNvSpPr>
          <p:nvPr/>
        </p:nvSpPr>
        <p:spPr bwMode="auto">
          <a:xfrm>
            <a:off x="695008" y="864235"/>
            <a:ext cx="7753985" cy="583565"/>
          </a:xfrm>
          <a:prstGeom prst="rect">
            <a:avLst/>
          </a:prstGeom>
          <a:noFill/>
          <a:ln w="9525">
            <a:noFill/>
            <a:miter lim="800000"/>
          </a:ln>
        </p:spPr>
        <p:txBody>
          <a:bodyPr wrap="square">
            <a:spAutoFit/>
          </a:bodyPr>
          <a:p>
            <a:pPr algn="ctr"/>
            <a:r>
              <a:rPr lang="zh-CN" altLang="en-US" sz="3200" b="1">
                <a:solidFill>
                  <a:schemeClr val="bg1"/>
                </a:solidFill>
                <a:latin typeface="微软雅黑" panose="020B0503020204020204" pitchFamily="34" charset="-122"/>
                <a:ea typeface="微软雅黑" panose="020B0503020204020204" pitchFamily="34" charset="-122"/>
              </a:rPr>
              <a:t>第九阶段： 离开组织或职业——退休</a:t>
            </a:r>
            <a:endParaRPr lang="zh-CN" altLang="en-US" sz="3200" b="1">
              <a:solidFill>
                <a:schemeClr val="bg1"/>
              </a:solidFill>
              <a:latin typeface="微软雅黑" panose="020B0503020204020204" pitchFamily="34" charset="-122"/>
              <a:ea typeface="微软雅黑" panose="020B0503020204020204" pitchFamily="34" charset="-122"/>
            </a:endParaRPr>
          </a:p>
        </p:txBody>
      </p:sp>
      <p:grpSp>
        <p:nvGrpSpPr>
          <p:cNvPr id="8" name="Group 106"/>
          <p:cNvGrpSpPr/>
          <p:nvPr/>
        </p:nvGrpSpPr>
        <p:grpSpPr>
          <a:xfrm>
            <a:off x="2920365" y="2894965"/>
            <a:ext cx="3028950" cy="2147570"/>
            <a:chOff x="838200" y="1818565"/>
            <a:chExt cx="3000018" cy="2197810"/>
          </a:xfrm>
          <a:solidFill>
            <a:srgbClr val="1D4865"/>
          </a:solidFill>
        </p:grpSpPr>
        <p:grpSp>
          <p:nvGrpSpPr>
            <p:cNvPr id="9" name="Group 36"/>
            <p:cNvGrpSpPr/>
            <p:nvPr/>
          </p:nvGrpSpPr>
          <p:grpSpPr>
            <a:xfrm>
              <a:off x="2019300" y="2381250"/>
              <a:ext cx="644663" cy="1635125"/>
              <a:chOff x="2389188" y="1800226"/>
              <a:chExt cx="828675" cy="2101850"/>
            </a:xfrm>
            <a:grpFill/>
            <a:effectLst>
              <a:innerShdw dist="50800" dir="5400000">
                <a:prstClr val="black">
                  <a:alpha val="20000"/>
                </a:prstClr>
              </a:innerShdw>
            </a:effectLst>
          </p:grpSpPr>
          <p:sp>
            <p:nvSpPr>
              <p:cNvPr id="27"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28"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0" name="Group 42"/>
            <p:cNvGrpSpPr/>
            <p:nvPr/>
          </p:nvGrpSpPr>
          <p:grpSpPr>
            <a:xfrm>
              <a:off x="2743201" y="2663458"/>
              <a:ext cx="533400" cy="1352917"/>
              <a:chOff x="2389188" y="1800226"/>
              <a:chExt cx="828675" cy="2101850"/>
            </a:xfrm>
            <a:grpFill/>
            <a:effectLst>
              <a:innerShdw dist="50800" dir="5400000">
                <a:prstClr val="black">
                  <a:alpha val="20000"/>
                </a:prstClr>
              </a:innerShdw>
            </a:effectLst>
          </p:grpSpPr>
          <p:sp>
            <p:nvSpPr>
              <p:cNvPr id="3"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5"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6" name="Group 45"/>
            <p:cNvGrpSpPr/>
            <p:nvPr/>
          </p:nvGrpSpPr>
          <p:grpSpPr>
            <a:xfrm>
              <a:off x="1409700" y="2663458"/>
              <a:ext cx="533400" cy="1352917"/>
              <a:chOff x="2389188" y="1800226"/>
              <a:chExt cx="828675" cy="2101850"/>
            </a:xfrm>
            <a:grpFill/>
            <a:effectLst>
              <a:innerShdw dist="50800" dir="5400000">
                <a:prstClr val="black">
                  <a:alpha val="20000"/>
                </a:prstClr>
              </a:innerShdw>
            </a:effectLst>
          </p:grpSpPr>
          <p:sp>
            <p:nvSpPr>
              <p:cNvPr id="23"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7"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2" name="Group 48"/>
            <p:cNvGrpSpPr/>
            <p:nvPr/>
          </p:nvGrpSpPr>
          <p:grpSpPr>
            <a:xfrm>
              <a:off x="914400" y="2917825"/>
              <a:ext cx="433113" cy="1098550"/>
              <a:chOff x="2389188" y="1800226"/>
              <a:chExt cx="828675" cy="2101850"/>
            </a:xfrm>
            <a:grpFill/>
            <a:effectLst>
              <a:innerShdw dist="50800" dir="5400000">
                <a:prstClr val="black">
                  <a:alpha val="20000"/>
                </a:prstClr>
              </a:innerShdw>
            </a:effectLst>
          </p:grpSpPr>
          <p:sp>
            <p:nvSpPr>
              <p:cNvPr id="21"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22"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grpSp>
          <p:nvGrpSpPr>
            <p:cNvPr id="13" name="Group 51"/>
            <p:cNvGrpSpPr/>
            <p:nvPr/>
          </p:nvGrpSpPr>
          <p:grpSpPr>
            <a:xfrm>
              <a:off x="3390900" y="2917825"/>
              <a:ext cx="433113" cy="1098550"/>
              <a:chOff x="2389188" y="1800226"/>
              <a:chExt cx="828675" cy="2101850"/>
            </a:xfrm>
            <a:grpFill/>
            <a:effectLst>
              <a:innerShdw dist="50800" dir="5400000">
                <a:prstClr val="black">
                  <a:alpha val="20000"/>
                </a:prstClr>
              </a:innerShdw>
            </a:effectLst>
          </p:grpSpPr>
          <p:sp>
            <p:nvSpPr>
              <p:cNvPr id="19" name="Freeform 5"/>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sp>
            <p:nvSpPr>
              <p:cNvPr id="20" name="Freeform 6"/>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ln w="1588">
                <a:noFill/>
                <a:prstDash val="solid"/>
                <a:round/>
              </a:ln>
              <a:effectLst/>
            </p:spPr>
            <p:txBody>
              <a:bodyPr vert="horz" wrap="square" lIns="91440" tIns="45720" rIns="91440" bIns="45720" numCol="1" anchor="t" anchorCtr="0" compatLnSpc="1"/>
              <a:p>
                <a:pPr defTabSz="1218565">
                  <a:defRPr/>
                </a:pPr>
                <a:endParaRPr lang="en-US" sz="2400" kern="0">
                  <a:solidFill>
                    <a:sysClr val="windowText" lastClr="000000"/>
                  </a:solidFill>
                </a:endParaRPr>
              </a:p>
            </p:txBody>
          </p:sp>
        </p:grpSp>
        <p:sp>
          <p:nvSpPr>
            <p:cNvPr id="14" name="Freeform 29"/>
            <p:cNvSpPr>
              <a:spLocks noEditPoints="1"/>
            </p:cNvSpPr>
            <p:nvPr/>
          </p:nvSpPr>
          <p:spPr bwMode="auto">
            <a:xfrm>
              <a:off x="2209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5" name="Freeform 29"/>
            <p:cNvSpPr>
              <a:spLocks noEditPoints="1"/>
            </p:cNvSpPr>
            <p:nvPr/>
          </p:nvSpPr>
          <p:spPr bwMode="auto">
            <a:xfrm>
              <a:off x="2871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6" name="Freeform 29"/>
            <p:cNvSpPr>
              <a:spLocks noEditPoints="1"/>
            </p:cNvSpPr>
            <p:nvPr/>
          </p:nvSpPr>
          <p:spPr bwMode="auto">
            <a:xfrm>
              <a:off x="3505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7" name="Freeform 29"/>
            <p:cNvSpPr>
              <a:spLocks noEditPoints="1"/>
            </p:cNvSpPr>
            <p:nvPr/>
          </p:nvSpPr>
          <p:spPr bwMode="auto">
            <a:xfrm flipH="1">
              <a:off x="1371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sp>
          <p:nvSpPr>
            <p:cNvPr id="18" name="Freeform 29"/>
            <p:cNvSpPr>
              <a:spLocks noEditPoints="1"/>
            </p:cNvSpPr>
            <p:nvPr/>
          </p:nvSpPr>
          <p:spPr bwMode="auto">
            <a:xfrm flipH="1">
              <a:off x="838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ln w="9525">
              <a:noFill/>
              <a:round/>
            </a:ln>
          </p:spPr>
          <p:txBody>
            <a:bodyPr vert="horz" wrap="square" lIns="91440" tIns="45720" rIns="91440" bIns="45720" numCol="1" anchor="t" anchorCtr="0" compatLnSpc="1"/>
            <a:p>
              <a:pPr defTabSz="1218565">
                <a:defRPr/>
              </a:pPr>
              <a:endParaRPr lang="ar-SA" sz="2400" kern="0">
                <a:solidFill>
                  <a:sysClr val="windowText" lastClr="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14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par>
                                <p:cTn id="16" presetID="53" presetClass="entr" presetSubtype="16" fill="hold" grpId="0" nodeType="withEffect">
                                  <p:stCondLst>
                                    <p:cond delay="6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2374137" y="1884748"/>
            <a:ext cx="4272439" cy="1084912"/>
          </a:xfrm>
          <a:prstGeom prst="rect">
            <a:avLst/>
          </a:prstGeom>
          <a:noFill/>
        </p:spPr>
        <p:txBody>
          <a:bodyPr wrap="square" lIns="68580" tIns="34290" rIns="68580" bIns="34290" rtlCol="0">
            <a:spAutoFit/>
          </a:bodyPr>
          <a:lstStyle/>
          <a:p>
            <a:pPr algn="ctr">
              <a:defRPr/>
            </a:pPr>
            <a:r>
              <a:rPr lang="en-US" altLang="zh-CN" sz="6600" b="1" dirty="0">
                <a:solidFill>
                  <a:srgbClr val="1B4367"/>
                </a:solidFill>
                <a:cs typeface="+mn-ea"/>
                <a:sym typeface="+mn-lt"/>
              </a:rPr>
              <a:t>THANKS</a:t>
            </a:r>
            <a:endParaRPr lang="en-US" altLang="zh-CN" sz="6600" b="1"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椭圆 1"/>
          <p:cNvSpPr>
            <a:spLocks noChangeAspect="1"/>
          </p:cNvSpPr>
          <p:nvPr/>
        </p:nvSpPr>
        <p:spPr>
          <a:xfrm>
            <a:off x="3549521" y="975995"/>
            <a:ext cx="2040255" cy="2040255"/>
          </a:xfrm>
          <a:prstGeom prst="ellipse">
            <a:avLst/>
          </a:prstGeom>
          <a:solidFill>
            <a:srgbClr val="1B4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483768" y="3278716"/>
            <a:ext cx="4171762" cy="591185"/>
          </a:xfrm>
          <a:prstGeom prst="rect">
            <a:avLst/>
          </a:prstGeom>
          <a:noFill/>
        </p:spPr>
        <p:txBody>
          <a:bodyPr wrap="square" lIns="68580" tIns="34290" rIns="68580" bIns="34290" rtlCol="0">
            <a:spAutoFit/>
          </a:bodyPr>
          <a:lstStyle/>
          <a:p>
            <a:pPr algn="ctr"/>
            <a:r>
              <a:rPr lang="zh-CN" altLang="en-US" sz="3400" b="1" dirty="0">
                <a:solidFill>
                  <a:srgbClr val="1B4367"/>
                </a:solidFill>
                <a:cs typeface="+mn-ea"/>
                <a:sym typeface="+mn-lt"/>
              </a:rPr>
              <a:t>职业认知</a:t>
            </a:r>
            <a:endParaRPr lang="zh-CN" altLang="en-US" sz="3400" b="1" dirty="0">
              <a:solidFill>
                <a:srgbClr val="1B4367"/>
              </a:solidFill>
              <a:cs typeface="+mn-ea"/>
              <a:sym typeface="+mn-lt"/>
            </a:endParaRPr>
          </a:p>
        </p:txBody>
      </p:sp>
      <p:sp>
        <p:nvSpPr>
          <p:cNvPr id="95" name="文本框 11"/>
          <p:cNvSpPr txBox="1"/>
          <p:nvPr/>
        </p:nvSpPr>
        <p:spPr>
          <a:xfrm>
            <a:off x="3176459" y="1769745"/>
            <a:ext cx="2786380" cy="452755"/>
          </a:xfrm>
          <a:prstGeom prst="rect">
            <a:avLst/>
          </a:prstGeom>
          <a:noFill/>
        </p:spPr>
        <p:txBody>
          <a:bodyPr wrap="square" lIns="68580" tIns="34290" rIns="68580" bIns="34290" rtlCol="0">
            <a:spAutoFit/>
          </a:bodyPr>
          <a:lstStyle/>
          <a:p>
            <a:pPr algn="ctr">
              <a:lnSpc>
                <a:spcPts val="3000"/>
              </a:lnSpc>
            </a:pPr>
            <a:r>
              <a:rPr lang="zh-CN" sz="4000" dirty="0">
                <a:solidFill>
                  <a:schemeClr val="bg1"/>
                </a:solidFill>
                <a:cs typeface="+mn-ea"/>
                <a:sym typeface="+mn-lt"/>
              </a:rPr>
              <a:t>模块一</a:t>
            </a:r>
            <a:r>
              <a:rPr lang="en-US" altLang="zh-CN" sz="4000" dirty="0" smtClean="0">
                <a:solidFill>
                  <a:schemeClr val="bg1"/>
                </a:solidFill>
                <a:cs typeface="+mn-ea"/>
                <a:sym typeface="+mn-lt"/>
              </a:rPr>
              <a:t> </a:t>
            </a:r>
            <a:endParaRPr lang="en-US" altLang="zh-CN" sz="4000" dirty="0" smtClean="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6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animEffect transition="in" filter="fade">
                                      <p:cBhvr>
                                        <p:cTn id="13" dur="500"/>
                                        <p:tgtEl>
                                          <p:spTgt spid="9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
                                        </p:tgtEl>
                                        <p:attrNameLst>
                                          <p:attrName>ppt_y</p:attrName>
                                        </p:attrNameLst>
                                      </p:cBhvr>
                                      <p:tavLst>
                                        <p:tav tm="0">
                                          <p:val>
                                            <p:strVal val="#ppt_y"/>
                                          </p:val>
                                        </p:tav>
                                        <p:tav tm="100000">
                                          <p:val>
                                            <p:strVal val="#ppt_y"/>
                                          </p:val>
                                        </p:tav>
                                      </p:tavLst>
                                    </p:anim>
                                    <p:anim calcmode="lin" valueType="num">
                                      <p:cBhvr>
                                        <p:cTn id="1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p:bldP spid="9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3"/>
          <p:cNvSpPr>
            <a:spLocks noChangeArrowheads="1"/>
          </p:cNvSpPr>
          <p:nvPr/>
        </p:nvSpPr>
        <p:spPr bwMode="auto">
          <a:xfrm>
            <a:off x="4192270" y="1496060"/>
            <a:ext cx="4951730" cy="2402840"/>
          </a:xfrm>
          <a:prstGeom prst="rect">
            <a:avLst/>
          </a:prstGeom>
          <a:solidFill>
            <a:srgbClr val="1B4367"/>
          </a:solidFill>
          <a:ln w="9525">
            <a:noFill/>
            <a:bevel/>
          </a:ln>
        </p:spPr>
        <p:txBody>
          <a:bodyPr lIns="68580" tIns="34290" rIns="68580" bIns="34290"/>
          <a:lstStyle/>
          <a:p>
            <a:pPr eaLnBrk="1" hangingPunct="1"/>
            <a:endParaRPr lang="zh-CN" altLang="en-US">
              <a:cs typeface="+mn-ea"/>
              <a:sym typeface="+mn-lt"/>
            </a:endParaRPr>
          </a:p>
        </p:txBody>
      </p:sp>
      <p:sp>
        <p:nvSpPr>
          <p:cNvPr id="25" name="TextBox 1210"/>
          <p:cNvSpPr/>
          <p:nvPr/>
        </p:nvSpPr>
        <p:spPr>
          <a:xfrm>
            <a:off x="4456008" y="1565600"/>
            <a:ext cx="1153160" cy="37592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2000" b="1" dirty="0">
                <a:solidFill>
                  <a:schemeClr val="bg1"/>
                </a:solidFill>
                <a:cs typeface="+mn-ea"/>
                <a:sym typeface="+mn-lt"/>
              </a:rPr>
              <a:t>模块导学</a:t>
            </a:r>
            <a:endParaRPr lang="zh-CN" altLang="en-US" sz="2000" b="1" dirty="0">
              <a:solidFill>
                <a:schemeClr val="bg1"/>
              </a:solidFill>
              <a:cs typeface="+mn-ea"/>
              <a:sym typeface="+mn-lt"/>
            </a:endParaRPr>
          </a:p>
        </p:txBody>
      </p:sp>
      <p:sp>
        <p:nvSpPr>
          <p:cNvPr id="12" name="文本框 11"/>
          <p:cNvSpPr txBox="1"/>
          <p:nvPr/>
        </p:nvSpPr>
        <p:spPr>
          <a:xfrm>
            <a:off x="4422140" y="1972310"/>
            <a:ext cx="4584065" cy="181546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noAutofit/>
          </a:bodyPr>
          <a:lstStyle/>
          <a:p>
            <a:pPr indent="0" fontAlgn="auto">
              <a:lnSpc>
                <a:spcPts val="2220"/>
              </a:lnSpc>
            </a:pPr>
            <a:r>
              <a:rPr lang="zh-CN" altLang="en-US" sz="1600" dirty="0">
                <a:solidFill>
                  <a:schemeClr val="bg1"/>
                </a:solidFill>
                <a:cs typeface="+mn-ea"/>
                <a:sym typeface="+mn-lt"/>
              </a:rPr>
              <a:t>马克思曾说：“在选择职业时，我们应该遵循的主要指针是人类的幸福和我们自身的完美。”选择职业，就是选择将来的自己。职业无所谓好坏，最重要的是适合自己，不同的职业意味着不同的人生。要想掌握自己的未来，实现人生价值的最大化，就要先做好职业认知。</a:t>
            </a:r>
            <a:endParaRPr lang="zh-CN" altLang="en-US" sz="1600" dirty="0">
              <a:solidFill>
                <a:schemeClr val="bg1"/>
              </a:solidFill>
              <a:cs typeface="+mn-ea"/>
              <a:sym typeface="+mn-lt"/>
            </a:endParaRPr>
          </a:p>
        </p:txBody>
      </p:sp>
      <p:sp>
        <p:nvSpPr>
          <p:cNvPr id="18" name="矩形 23"/>
          <p:cNvSpPr>
            <a:spLocks noChangeArrowheads="1"/>
          </p:cNvSpPr>
          <p:nvPr/>
        </p:nvSpPr>
        <p:spPr bwMode="auto">
          <a:xfrm>
            <a:off x="0" y="1496060"/>
            <a:ext cx="4192270" cy="2402840"/>
          </a:xfrm>
          <a:prstGeom prst="rect">
            <a:avLst/>
          </a:prstGeom>
          <a:blipFill dpi="0" rotWithShape="1">
            <a:blip r:embed="rId1" cstate="print"/>
            <a:srcRect/>
            <a:stretch>
              <a:fillRect/>
            </a:stretch>
          </a:blipFill>
          <a:ln w="9525">
            <a:noFill/>
            <a:bevel/>
          </a:ln>
        </p:spPr>
        <p:txBody>
          <a:bodyPr lIns="68580" tIns="34290" rIns="68580" bIns="34290"/>
          <a:lstStyle/>
          <a:p>
            <a:pPr eaLnBrk="1" hangingPunct="1"/>
            <a:endParaRPr lang="zh-CN" altLang="en-US">
              <a:cs typeface="+mn-ea"/>
              <a:sym typeface="+mn-lt"/>
            </a:endParaRPr>
          </a:p>
        </p:txBody>
      </p:sp>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职业认知</a:t>
            </a:r>
            <a:endParaRPr lang="zh-CN" altLang="en-US" sz="1700" b="1" dirty="0">
              <a:solidFill>
                <a:srgbClr val="1B4367"/>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399"/>
                            </p:stCondLst>
                            <p:childTnLst>
                              <p:par>
                                <p:cTn id="17" presetID="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899"/>
                            </p:stCondLst>
                            <p:childTnLst>
                              <p:par>
                                <p:cTn id="26" presetID="1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childTnLst>
                          </p:cTn>
                        </p:par>
                        <p:par>
                          <p:cTn id="30" fill="hold">
                            <p:stCondLst>
                              <p:cond delay="2399"/>
                            </p:stCondLst>
                            <p:childTnLst>
                              <p:par>
                                <p:cTn id="31" presetID="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autoUpdateAnimBg="0"/>
      <p:bldP spid="25" grpId="0"/>
      <p:bldP spid="12" grpId="0"/>
      <p:bldP spid="18" grpId="0" bldLvl="0" animBg="1" autoUpdateAnimBg="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16110" y="316509"/>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模块一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职业认知</a:t>
            </a:r>
            <a:endParaRPr lang="zh-CN" altLang="en-US" sz="1700" b="1" dirty="0">
              <a:solidFill>
                <a:srgbClr val="1B4367"/>
              </a:solidFill>
              <a:cs typeface="+mn-ea"/>
              <a:sym typeface="+mn-lt"/>
            </a:endParaRPr>
          </a:p>
        </p:txBody>
      </p:sp>
      <p:sp>
        <p:nvSpPr>
          <p:cNvPr id="106" name="TextBox 1210"/>
          <p:cNvSpPr/>
          <p:nvPr>
            <p:custDataLst>
              <p:tags r:id="rId1"/>
            </p:custDataLst>
          </p:nvPr>
        </p:nvSpPr>
        <p:spPr>
          <a:xfrm>
            <a:off x="2100690" y="1481706"/>
            <a:ext cx="17373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知识与能力目标</a:t>
            </a:r>
            <a:endParaRPr lang="zh-CN" altLang="en-US" sz="1800" b="1" dirty="0">
              <a:solidFill>
                <a:srgbClr val="1B4367"/>
              </a:solidFill>
              <a:cs typeface="+mn-ea"/>
              <a:sym typeface="+mn-lt"/>
            </a:endParaRPr>
          </a:p>
        </p:txBody>
      </p:sp>
      <p:sp>
        <p:nvSpPr>
          <p:cNvPr id="107" name="文本框 11"/>
          <p:cNvSpPr txBox="1"/>
          <p:nvPr/>
        </p:nvSpPr>
        <p:spPr>
          <a:xfrm>
            <a:off x="1297305" y="2172335"/>
            <a:ext cx="5532755" cy="922655"/>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1. 了解职业的含义与特点，以及职业生涯的含义与影响因素。</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2. 了解职业生涯规划的类型与原则。</a:t>
            </a:r>
            <a:endParaRPr lang="zh-CN" altLang="en-US" sz="1600" dirty="0">
              <a:solidFill>
                <a:schemeClr val="tx1">
                  <a:lumMod val="75000"/>
                  <a:lumOff val="25000"/>
                </a:schemeClr>
              </a:solidFill>
              <a:cs typeface="+mn-ea"/>
              <a:sym typeface="+mn-lt"/>
            </a:endParaRPr>
          </a:p>
          <a:p>
            <a:pPr indent="0" fontAlgn="auto">
              <a:lnSpc>
                <a:spcPts val="2220"/>
              </a:lnSpc>
            </a:pPr>
            <a:r>
              <a:rPr lang="zh-CN" altLang="en-US" sz="1600" dirty="0">
                <a:solidFill>
                  <a:schemeClr val="tx1">
                    <a:lumMod val="75000"/>
                    <a:lumOff val="25000"/>
                  </a:schemeClr>
                </a:solidFill>
                <a:cs typeface="+mn-ea"/>
                <a:sym typeface="+mn-lt"/>
              </a:rPr>
              <a:t>3. 掌握舒伯的生涯发展理论和施恩的生涯发展理论。</a:t>
            </a:r>
            <a:r>
              <a:rPr lang="zh-CN" altLang="en-US" sz="1600" dirty="0" smtClean="0">
                <a:solidFill>
                  <a:schemeClr val="tx1">
                    <a:lumMod val="75000"/>
                    <a:lumOff val="25000"/>
                  </a:schemeClr>
                </a:solidFill>
                <a:cs typeface="+mn-ea"/>
                <a:sym typeface="+mn-lt"/>
              </a:rPr>
              <a:t> </a:t>
            </a:r>
            <a:endParaRPr lang="en-US" altLang="zh-CN" sz="1600" dirty="0">
              <a:solidFill>
                <a:schemeClr val="tx1">
                  <a:lumMod val="75000"/>
                  <a:lumOff val="25000"/>
                </a:schemeClr>
              </a:solidFill>
              <a:cs typeface="+mn-ea"/>
              <a:sym typeface="+mn-lt"/>
            </a:endParaRPr>
          </a:p>
        </p:txBody>
      </p:sp>
      <p:sp>
        <p:nvSpPr>
          <p:cNvPr id="111" name="TextBox 1210"/>
          <p:cNvSpPr/>
          <p:nvPr>
            <p:custDataLst>
              <p:tags r:id="rId2"/>
            </p:custDataLst>
          </p:nvPr>
        </p:nvSpPr>
        <p:spPr>
          <a:xfrm>
            <a:off x="2100690" y="3773202"/>
            <a:ext cx="1051560" cy="345440"/>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lIns="68580" tIns="34290" rIns="68580" bIns="34290">
            <a:spAutoFit/>
          </a:bodyPr>
          <a:lstStyle/>
          <a:p>
            <a:pPr lvl="0" algn="l"/>
            <a:r>
              <a:rPr lang="zh-CN" altLang="en-US" sz="1800" b="1" dirty="0">
                <a:solidFill>
                  <a:srgbClr val="1B4367"/>
                </a:solidFill>
                <a:cs typeface="+mn-ea"/>
                <a:sym typeface="+mn-lt"/>
              </a:rPr>
              <a:t>素质目标</a:t>
            </a:r>
            <a:endParaRPr lang="zh-CN" altLang="en-US" sz="1800" b="1" dirty="0">
              <a:solidFill>
                <a:srgbClr val="1B4367"/>
              </a:solidFill>
              <a:cs typeface="+mn-ea"/>
              <a:sym typeface="+mn-lt"/>
            </a:endParaRPr>
          </a:p>
        </p:txBody>
      </p:sp>
      <p:sp>
        <p:nvSpPr>
          <p:cNvPr id="112" name="文本框 11"/>
          <p:cNvSpPr txBox="1"/>
          <p:nvPr/>
        </p:nvSpPr>
        <p:spPr>
          <a:xfrm>
            <a:off x="1442720" y="4418330"/>
            <a:ext cx="4686300" cy="35306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lIns="68580" tIns="34290" rIns="68580" bIns="34290" rtlCol="0">
            <a:spAutoFit/>
          </a:bodyPr>
          <a:lstStyle/>
          <a:p>
            <a:pPr indent="0" fontAlgn="auto">
              <a:lnSpc>
                <a:spcPts val="2220"/>
              </a:lnSpc>
            </a:pPr>
            <a:r>
              <a:rPr lang="zh-CN" altLang="en-US" sz="1600" dirty="0">
                <a:solidFill>
                  <a:schemeClr val="tx1">
                    <a:lumMod val="75000"/>
                    <a:lumOff val="25000"/>
                  </a:schemeClr>
                </a:solidFill>
                <a:cs typeface="+mn-ea"/>
                <a:sym typeface="+mn-lt"/>
              </a:rPr>
              <a:t>明确人生目的、端正人生态度、认识人生价值。</a:t>
            </a:r>
            <a:endParaRPr lang="zh-CN" altLang="en-US" sz="1000" dirty="0">
              <a:solidFill>
                <a:schemeClr val="tx1">
                  <a:lumMod val="75000"/>
                  <a:lumOff val="25000"/>
                </a:schemeClr>
              </a:solidFill>
              <a:cs typeface="+mn-ea"/>
              <a:sym typeface="+mn-lt"/>
            </a:endParaRPr>
          </a:p>
        </p:txBody>
      </p:sp>
      <p:cxnSp>
        <p:nvCxnSpPr>
          <p:cNvPr id="3" name="直接连接符 2"/>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custDataLst>
              <p:tags r:id="rId3"/>
            </p:custDataLst>
          </p:nvPr>
        </p:nvGrpSpPr>
        <p:grpSpPr>
          <a:xfrm>
            <a:off x="310013" y="1102187"/>
            <a:ext cx="1618841" cy="1647000"/>
            <a:chOff x="471707" y="1675770"/>
            <a:chExt cx="2158455" cy="2196000"/>
          </a:xfrm>
          <a:solidFill>
            <a:srgbClr val="1B4367"/>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6" name="Freeform 288"/>
              <p:cNvSpPr/>
              <p:nvPr>
                <p:custDataLst>
                  <p:tags r:id="rId4"/>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89"/>
              <p:cNvSpPr>
                <a:spLocks noEditPoints="1"/>
              </p:cNvSpPr>
              <p:nvPr>
                <p:custDataLst>
                  <p:tags r:id="rId5"/>
                </p:custDataLst>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291"/>
              <p:cNvSpPr/>
              <p:nvPr>
                <p:custDataLst>
                  <p:tags r:id="rId6"/>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2" y="2108076"/>
              <a:ext cx="462003" cy="468000"/>
              <a:chOff x="2665059" y="4979202"/>
              <a:chExt cx="284308" cy="288000"/>
            </a:xfrm>
            <a:grpFill/>
          </p:grpSpPr>
          <p:sp>
            <p:nvSpPr>
              <p:cNvPr id="53" name="Freeform 932"/>
              <p:cNvSpPr>
                <a:spLocks noEditPoints="1"/>
              </p:cNvSpPr>
              <p:nvPr>
                <p:custDataLst>
                  <p:tags r:id="rId7"/>
                </p:custDataLst>
              </p:nvPr>
            </p:nvSpPr>
            <p:spPr bwMode="auto">
              <a:xfrm>
                <a:off x="2665059"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933"/>
              <p:cNvSpPr/>
              <p:nvPr>
                <p:custDataLst>
                  <p:tags r:id="rId8"/>
                </p:custDataLst>
              </p:nvPr>
            </p:nvSpPr>
            <p:spPr bwMode="auto">
              <a:xfrm>
                <a:off x="2697062" y="5013663"/>
                <a:ext cx="220309"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9" name="组合 58"/>
          <p:cNvGrpSpPr/>
          <p:nvPr>
            <p:custDataLst>
              <p:tags r:id="rId9"/>
            </p:custDataLst>
          </p:nvPr>
        </p:nvGrpSpPr>
        <p:grpSpPr>
          <a:xfrm>
            <a:off x="390605" y="3332307"/>
            <a:ext cx="1618833" cy="1647000"/>
            <a:chOff x="478915" y="4355475"/>
            <a:chExt cx="2158444" cy="2196000"/>
          </a:xfrm>
          <a:solidFill>
            <a:srgbClr val="1B436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custDataLst>
                  <p:tags r:id="rId10"/>
                </p:custDataLst>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70"/>
              <p:cNvSpPr/>
              <p:nvPr>
                <p:custDataLst>
                  <p:tags r:id="rId11"/>
                </p:custDataLst>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15" y="4355475"/>
              <a:ext cx="2158444" cy="2196000"/>
              <a:chOff x="5397500" y="5734050"/>
              <a:chExt cx="365123" cy="371476"/>
            </a:xfrm>
            <a:grpFill/>
          </p:grpSpPr>
          <p:sp>
            <p:nvSpPr>
              <p:cNvPr id="62" name="Freeform 288"/>
              <p:cNvSpPr/>
              <p:nvPr>
                <p:custDataLst>
                  <p:tags r:id="rId12"/>
                </p:custDataLst>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89"/>
              <p:cNvSpPr>
                <a:spLocks noEditPoints="1"/>
              </p:cNvSpPr>
              <p:nvPr>
                <p:custDataLst>
                  <p:tags r:id="rId13"/>
                </p:custDataLst>
              </p:nvPr>
            </p:nvSpPr>
            <p:spPr bwMode="auto">
              <a:xfrm>
                <a:off x="5537198"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91"/>
              <p:cNvSpPr/>
              <p:nvPr>
                <p:custDataLst>
                  <p:tags r:id="rId14"/>
                </p:custDataLst>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ln>
            </p:spPr>
            <p:txBody>
              <a:bodyPr vert="horz" wrap="square" lIns="121920" tIns="60960" rIns="121920" bIns="60960" numCol="1" anchor="t" anchorCtr="0" compatLnSpc="1"/>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 name="矩形 5"/>
          <p:cNvSpPr/>
          <p:nvPr/>
        </p:nvSpPr>
        <p:spPr>
          <a:xfrm>
            <a:off x="6923405" y="1370965"/>
            <a:ext cx="2220595" cy="2402205"/>
          </a:xfrm>
          <a:prstGeom prst="rect">
            <a:avLst/>
          </a:prstGeom>
          <a:blipFill dpi="0" rotWithShape="1">
            <a:blip r:embed="rId15"/>
            <a:srcRect/>
            <a:stretch>
              <a:fillRect l="-5000" r="-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300"/>
                                        <p:tgtEl>
                                          <p:spTgt spid="3"/>
                                        </p:tgtEl>
                                      </p:cBhvr>
                                    </p:animEffect>
                                  </p:childTnLst>
                                </p:cTn>
                              </p:par>
                            </p:childTnLst>
                          </p:cTn>
                        </p:par>
                        <p:par>
                          <p:cTn id="16" fill="hold">
                            <p:stCondLst>
                              <p:cond delay="1399"/>
                            </p:stCondLst>
                            <p:childTnLst>
                              <p:par>
                                <p:cTn id="17" presetID="12" presetClass="entr" presetSubtype="1"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additive="base">
                                        <p:cTn id="19" dur="500"/>
                                        <p:tgtEl>
                                          <p:spTgt spid="106"/>
                                        </p:tgtEl>
                                        <p:attrNameLst>
                                          <p:attrName>ppt_y</p:attrName>
                                        </p:attrNameLst>
                                      </p:cBhvr>
                                      <p:tavLst>
                                        <p:tav tm="0">
                                          <p:val>
                                            <p:strVal val="#ppt_y-#ppt_h*1.125000"/>
                                          </p:val>
                                        </p:tav>
                                        <p:tav tm="100000">
                                          <p:val>
                                            <p:strVal val="#ppt_y"/>
                                          </p:val>
                                        </p:tav>
                                      </p:tavLst>
                                    </p:anim>
                                    <p:animEffect transition="in" filter="wipe(down)">
                                      <p:cBhvr>
                                        <p:cTn id="20" dur="500"/>
                                        <p:tgtEl>
                                          <p:spTgt spid="106"/>
                                        </p:tgtEl>
                                      </p:cBhvr>
                                    </p:animEffect>
                                  </p:childTnLst>
                                </p:cTn>
                              </p:par>
                            </p:childTnLst>
                          </p:cTn>
                        </p:par>
                        <p:par>
                          <p:cTn id="21" fill="hold">
                            <p:stCondLst>
                              <p:cond delay="1899"/>
                            </p:stCondLst>
                            <p:childTnLst>
                              <p:par>
                                <p:cTn id="22" presetID="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2399"/>
                            </p:stCondLst>
                            <p:childTnLst>
                              <p:par>
                                <p:cTn id="27" presetID="12" presetClass="entr" presetSubtype="1" fill="hold" grpId="0" nodeType="afterEffect">
                                  <p:stCondLst>
                                    <p:cond delay="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p:tgtEl>
                                          <p:spTgt spid="111"/>
                                        </p:tgtEl>
                                        <p:attrNameLst>
                                          <p:attrName>ppt_y</p:attrName>
                                        </p:attrNameLst>
                                      </p:cBhvr>
                                      <p:tavLst>
                                        <p:tav tm="0">
                                          <p:val>
                                            <p:strVal val="#ppt_y-#ppt_h*1.125000"/>
                                          </p:val>
                                        </p:tav>
                                        <p:tav tm="100000">
                                          <p:val>
                                            <p:strVal val="#ppt_y"/>
                                          </p:val>
                                        </p:tav>
                                      </p:tavLst>
                                    </p:anim>
                                    <p:animEffect transition="in" filter="wipe(down)">
                                      <p:cBhvr>
                                        <p:cTn id="30" dur="500"/>
                                        <p:tgtEl>
                                          <p:spTgt spid="111"/>
                                        </p:tgtEl>
                                      </p:cBhvr>
                                    </p:animEffect>
                                  </p:childTnLst>
                                </p:cTn>
                              </p:par>
                            </p:childTnLst>
                          </p:cTn>
                        </p:par>
                        <p:par>
                          <p:cTn id="31" fill="hold">
                            <p:stCondLst>
                              <p:cond delay="2899"/>
                            </p:stCondLst>
                            <p:childTnLst>
                              <p:par>
                                <p:cTn id="32" presetID="2" presetClass="entr" presetSubtype="2" fill="hold" grpId="0"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6" grpId="0"/>
      <p:bldP spid="107" grpId="0"/>
      <p:bldP spid="111" grpId="0"/>
      <p:bldP spid="1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项目一</a:t>
            </a:r>
            <a:r>
              <a:rPr lang="en-US" altLang="zh-CN" sz="1700" b="1" dirty="0">
                <a:solidFill>
                  <a:srgbClr val="1B4367"/>
                </a:solidFill>
                <a:cs typeface="+mn-ea"/>
                <a:sym typeface="+mn-lt"/>
              </a:rPr>
              <a:t>  </a:t>
            </a:r>
            <a:r>
              <a:rPr lang="zh-CN" altLang="en-US" sz="1700" b="1" dirty="0">
                <a:solidFill>
                  <a:srgbClr val="1B4367"/>
                </a:solidFill>
                <a:cs typeface="+mn-ea"/>
                <a:sym typeface="+mn-lt"/>
              </a:rPr>
              <a:t>认知生涯</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custDataLst>
              <p:tags r:id="rId1"/>
            </p:custDataLst>
          </p:nvPr>
        </p:nvGrpSpPr>
        <p:grpSpPr>
          <a:xfrm>
            <a:off x="1456260" y="1170883"/>
            <a:ext cx="828000" cy="828000"/>
            <a:chOff x="3909356" y="1685526"/>
            <a:chExt cx="828000" cy="828000"/>
          </a:xfrm>
        </p:grpSpPr>
        <p:sp>
          <p:nvSpPr>
            <p:cNvPr id="17" name="文本框 16"/>
            <p:cNvSpPr txBox="1"/>
            <p:nvPr>
              <p:custDataLst>
                <p:tags r:id="rId2"/>
              </p:custDataLst>
            </p:nvPr>
          </p:nvSpPr>
          <p:spPr>
            <a:xfrm>
              <a:off x="3909356" y="1745583"/>
              <a:ext cx="828000" cy="706755"/>
            </a:xfrm>
            <a:prstGeom prst="rect">
              <a:avLst/>
            </a:prstGeom>
            <a:noFill/>
            <a:ln>
              <a:solidFill>
                <a:srgbClr val="1B4367"/>
              </a:solidFill>
            </a:ln>
          </p:spPr>
          <p:txBody>
            <a:bodyPr wrap="square" rtlCol="0">
              <a:spAutoFit/>
            </a:bodyPr>
            <a:lstStyle/>
            <a:p>
              <a:pPr algn="ctr"/>
              <a:r>
                <a:rPr lang="en-US" altLang="zh-CN" sz="4000" b="1" dirty="0" smtClean="0">
                  <a:solidFill>
                    <a:srgbClr val="1B4367"/>
                  </a:solidFill>
                  <a:latin typeface="微软雅黑" panose="020B0503020204020204" pitchFamily="34" charset="-122"/>
                  <a:ea typeface="微软雅黑" panose="020B0503020204020204" pitchFamily="34" charset="-122"/>
                </a:rPr>
                <a:t>01</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3" name="矩形 2"/>
            <p:cNvSpPr/>
            <p:nvPr>
              <p:custDataLst>
                <p:tags r:id="rId3"/>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custDataLst>
              <p:tags r:id="rId4"/>
            </p:custDataLst>
          </p:nvPr>
        </p:nvGrpSpPr>
        <p:grpSpPr>
          <a:xfrm>
            <a:off x="1456260" y="2400838"/>
            <a:ext cx="828000" cy="827405"/>
            <a:chOff x="3909356" y="1685526"/>
            <a:chExt cx="828000" cy="828000"/>
          </a:xfrm>
        </p:grpSpPr>
        <p:sp>
          <p:nvSpPr>
            <p:cNvPr id="12" name="文本框 11"/>
            <p:cNvSpPr txBox="1"/>
            <p:nvPr>
              <p:custDataLst>
                <p:tags r:id="rId5"/>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02</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custDataLst>
              <p:tags r:id="rId7"/>
            </p:custDataLst>
          </p:nvPr>
        </p:nvGrpSpPr>
        <p:grpSpPr>
          <a:xfrm>
            <a:off x="1456260" y="3630198"/>
            <a:ext cx="828000" cy="827405"/>
            <a:chOff x="3909356" y="1685526"/>
            <a:chExt cx="828000" cy="828000"/>
          </a:xfrm>
        </p:grpSpPr>
        <p:sp>
          <p:nvSpPr>
            <p:cNvPr id="15" name="文本框 14"/>
            <p:cNvSpPr txBox="1"/>
            <p:nvPr>
              <p:custDataLst>
                <p:tags r:id="rId8"/>
              </p:custDataLst>
            </p:nvPr>
          </p:nvSpPr>
          <p:spPr>
            <a:xfrm>
              <a:off x="3909356" y="1745583"/>
              <a:ext cx="828000" cy="706755"/>
            </a:xfrm>
            <a:prstGeom prst="rect">
              <a:avLst/>
            </a:prstGeom>
            <a:noFill/>
            <a:ln>
              <a:solidFill>
                <a:srgbClr val="1B4367"/>
              </a:solidFill>
            </a:ln>
          </p:spPr>
          <p:txBody>
            <a:bodyPr wrap="square" rtlCol="0">
              <a:spAutoFit/>
            </a:bodyPr>
            <a:p>
              <a:pPr algn="ctr"/>
              <a:r>
                <a:rPr lang="en-US" altLang="zh-CN" sz="4000" b="1" dirty="0" smtClean="0">
                  <a:solidFill>
                    <a:srgbClr val="1B4367"/>
                  </a:solidFill>
                  <a:latin typeface="微软雅黑" panose="020B0503020204020204" pitchFamily="34" charset="-122"/>
                  <a:ea typeface="微软雅黑" panose="020B0503020204020204" pitchFamily="34" charset="-122"/>
                </a:rPr>
                <a:t>03</a:t>
              </a:r>
              <a:endParaRPr lang="en-US" altLang="zh-CN" sz="4000" b="1" dirty="0" smtClean="0">
                <a:solidFill>
                  <a:srgbClr val="1B4367"/>
                </a:solidFill>
                <a:latin typeface="微软雅黑" panose="020B0503020204020204" pitchFamily="34" charset="-122"/>
                <a:ea typeface="微软雅黑" panose="020B0503020204020204" pitchFamily="34" charset="-122"/>
              </a:endParaRPr>
            </a:p>
          </p:txBody>
        </p:sp>
        <p:sp>
          <p:nvSpPr>
            <p:cNvPr id="16" name="矩形 15"/>
            <p:cNvSpPr/>
            <p:nvPr>
              <p:custDataLst>
                <p:tags r:id="rId9"/>
              </p:custDataLst>
            </p:nvPr>
          </p:nvSpPr>
          <p:spPr>
            <a:xfrm>
              <a:off x="3909356" y="1685526"/>
              <a:ext cx="828000" cy="828000"/>
            </a:xfrm>
            <a:prstGeom prst="rect">
              <a:avLst/>
            </a:prstGeom>
            <a:noFill/>
            <a:ln>
              <a:solidFill>
                <a:srgbClr val="1B43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2483768" y="1230841"/>
            <a:ext cx="4171762"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任务一</a:t>
            </a:r>
            <a:r>
              <a:rPr lang="en-US" altLang="zh-CN" sz="3400" dirty="0">
                <a:solidFill>
                  <a:srgbClr val="1B4367"/>
                </a:solidFill>
                <a:cs typeface="+mn-ea"/>
                <a:sym typeface="+mn-lt"/>
              </a:rPr>
              <a:t>   </a:t>
            </a:r>
            <a:r>
              <a:rPr lang="zh-CN" altLang="en-US" sz="3400" dirty="0">
                <a:solidFill>
                  <a:srgbClr val="1B4367"/>
                </a:solidFill>
                <a:cs typeface="+mn-ea"/>
                <a:sym typeface="+mn-lt"/>
              </a:rPr>
              <a:t>职业概述</a:t>
            </a:r>
            <a:endParaRPr lang="zh-CN" altLang="en-US" sz="3400" dirty="0">
              <a:solidFill>
                <a:srgbClr val="1B4367"/>
              </a:solidFill>
              <a:cs typeface="+mn-ea"/>
              <a:sym typeface="+mn-lt"/>
            </a:endParaRPr>
          </a:p>
        </p:txBody>
      </p:sp>
      <p:sp>
        <p:nvSpPr>
          <p:cNvPr id="19" name="文本框 18"/>
          <p:cNvSpPr txBox="1"/>
          <p:nvPr/>
        </p:nvSpPr>
        <p:spPr>
          <a:xfrm>
            <a:off x="2483768" y="2460836"/>
            <a:ext cx="452945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任务二</a:t>
            </a:r>
            <a:r>
              <a:rPr lang="en-US" altLang="zh-CN" sz="3400" dirty="0">
                <a:solidFill>
                  <a:srgbClr val="1B4367"/>
                </a:solidFill>
                <a:cs typeface="+mn-ea"/>
                <a:sym typeface="+mn-lt"/>
              </a:rPr>
              <a:t>   </a:t>
            </a:r>
            <a:r>
              <a:rPr lang="zh-CN" altLang="en-US" sz="3400" dirty="0">
                <a:solidFill>
                  <a:srgbClr val="1B4367"/>
                </a:solidFill>
                <a:cs typeface="+mn-ea"/>
                <a:sym typeface="+mn-lt"/>
              </a:rPr>
              <a:t>职业生涯概述</a:t>
            </a:r>
            <a:endParaRPr lang="zh-CN" altLang="en-US" sz="3400" dirty="0">
              <a:solidFill>
                <a:srgbClr val="1B4367"/>
              </a:solidFill>
              <a:cs typeface="+mn-ea"/>
              <a:sym typeface="+mn-lt"/>
            </a:endParaRPr>
          </a:p>
        </p:txBody>
      </p:sp>
      <p:sp>
        <p:nvSpPr>
          <p:cNvPr id="20" name="文本框 19"/>
          <p:cNvSpPr txBox="1"/>
          <p:nvPr/>
        </p:nvSpPr>
        <p:spPr>
          <a:xfrm>
            <a:off x="2483768" y="3690831"/>
            <a:ext cx="5347335" cy="591185"/>
          </a:xfrm>
          <a:prstGeom prst="rect">
            <a:avLst/>
          </a:prstGeom>
          <a:noFill/>
        </p:spPr>
        <p:txBody>
          <a:bodyPr wrap="square" lIns="68580" tIns="34290" rIns="68580" bIns="34290" rtlCol="0">
            <a:spAutoFit/>
          </a:bodyPr>
          <a:p>
            <a:pPr algn="just"/>
            <a:r>
              <a:rPr lang="zh-CN" altLang="en-US" sz="3400" dirty="0">
                <a:solidFill>
                  <a:srgbClr val="1B4367"/>
                </a:solidFill>
                <a:cs typeface="+mn-ea"/>
                <a:sym typeface="+mn-lt"/>
              </a:rPr>
              <a:t>任务三</a:t>
            </a:r>
            <a:r>
              <a:rPr lang="en-US" altLang="zh-CN" sz="3400" dirty="0">
                <a:solidFill>
                  <a:srgbClr val="1B4367"/>
                </a:solidFill>
                <a:cs typeface="+mn-ea"/>
                <a:sym typeface="+mn-lt"/>
              </a:rPr>
              <a:t>   </a:t>
            </a:r>
            <a:r>
              <a:rPr lang="zh-CN" altLang="en-US" sz="3400" dirty="0">
                <a:solidFill>
                  <a:srgbClr val="1B4367"/>
                </a:solidFill>
                <a:cs typeface="+mn-ea"/>
                <a:sym typeface="+mn-lt"/>
              </a:rPr>
              <a:t>职业生涯规划认知</a:t>
            </a:r>
            <a:endParaRPr lang="zh-CN" altLang="en-US" sz="3400" dirty="0">
              <a:solidFill>
                <a:srgbClr val="1B436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 calcmode="lin" valueType="num">
                                      <p:cBhvr>
                                        <p:cTn id="2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0"/>
                                        </p:tgtEl>
                                        <p:attrNameLst>
                                          <p:attrName>ppt_y</p:attrName>
                                        </p:attrNameLst>
                                      </p:cBhvr>
                                      <p:tavLst>
                                        <p:tav tm="0">
                                          <p:val>
                                            <p:strVal val="#ppt_y"/>
                                          </p:val>
                                        </p:tav>
                                        <p:tav tm="100000">
                                          <p:val>
                                            <p:strVal val="#ppt_y"/>
                                          </p:val>
                                        </p:tav>
                                      </p:tavLst>
                                    </p:anim>
                                    <p:anim calcmode="lin" valueType="num">
                                      <p:cBhvr>
                                        <p:cTn id="5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5"/>
          <p:cNvSpPr txBox="1"/>
          <p:nvPr/>
        </p:nvSpPr>
        <p:spPr>
          <a:xfrm>
            <a:off x="709386" y="309785"/>
            <a:ext cx="2261711" cy="329565"/>
          </a:xfrm>
          <a:prstGeom prst="rect">
            <a:avLst/>
          </a:prstGeom>
          <a:noFill/>
        </p:spPr>
        <p:txBody>
          <a:bodyPr wrap="square" lIns="68580" tIns="34290" rIns="68580" bIns="34290" rtlCol="0">
            <a:spAutoFit/>
          </a:bodyPr>
          <a:lstStyle/>
          <a:p>
            <a:r>
              <a:rPr lang="zh-CN" altLang="en-US" sz="1700" b="1" dirty="0">
                <a:solidFill>
                  <a:srgbClr val="1B4367"/>
                </a:solidFill>
                <a:cs typeface="+mn-ea"/>
                <a:sym typeface="+mn-lt"/>
              </a:rPr>
              <a:t>任务一</a:t>
            </a:r>
            <a:r>
              <a:rPr lang="en-US" altLang="zh-CN" sz="1700" b="1" dirty="0">
                <a:solidFill>
                  <a:srgbClr val="1B4367"/>
                </a:solidFill>
                <a:cs typeface="+mn-ea"/>
                <a:sym typeface="+mn-lt"/>
              </a:rPr>
              <a:t>  </a:t>
            </a:r>
            <a:r>
              <a:rPr lang="zh-CN" altLang="en-US" sz="1700" b="1" dirty="0">
                <a:solidFill>
                  <a:srgbClr val="1B4367"/>
                </a:solidFill>
                <a:cs typeface="+mn-ea"/>
                <a:sym typeface="+mn-lt"/>
              </a:rPr>
              <a:t>职业概述</a:t>
            </a:r>
            <a:endParaRPr lang="zh-CN" altLang="en-US" sz="1700" b="1" dirty="0">
              <a:solidFill>
                <a:srgbClr val="1B4367"/>
              </a:solidFill>
              <a:cs typeface="+mn-ea"/>
              <a:sym typeface="+mn-lt"/>
            </a:endParaRPr>
          </a:p>
        </p:txBody>
      </p:sp>
      <p:cxnSp>
        <p:nvCxnSpPr>
          <p:cNvPr id="26" name="直接连接符 25"/>
          <p:cNvCxnSpPr/>
          <p:nvPr/>
        </p:nvCxnSpPr>
        <p:spPr>
          <a:xfrm>
            <a:off x="774478" y="657417"/>
            <a:ext cx="480259" cy="0"/>
          </a:xfrm>
          <a:prstGeom prst="line">
            <a:avLst/>
          </a:prstGeom>
          <a:ln w="9525">
            <a:solidFill>
              <a:srgbClr val="1B4367"/>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1468755" y="1183005"/>
            <a:ext cx="3663950" cy="583565"/>
          </a:xfrm>
          <a:prstGeom prst="rect">
            <a:avLst/>
          </a:prstGeom>
          <a:noFill/>
          <a:ln w="9525">
            <a:noFill/>
            <a:miter lim="800000"/>
          </a:ln>
        </p:spPr>
        <p:txBody>
          <a:bodyPr wrap="square">
            <a:spAutoFit/>
          </a:bodyPr>
          <a:p>
            <a:pPr algn="ctr"/>
            <a:r>
              <a:rPr lang="zh-CN" altLang="en-US" sz="3200" b="1">
                <a:solidFill>
                  <a:srgbClr val="1B4367"/>
                </a:solidFill>
                <a:latin typeface="微软雅黑" panose="020B0503020204020204" pitchFamily="34" charset="-122"/>
                <a:ea typeface="微软雅黑" panose="020B0503020204020204" pitchFamily="34" charset="-122"/>
              </a:rPr>
              <a:t>一、职业的含义</a:t>
            </a:r>
            <a:endParaRPr lang="zh-CN" altLang="en-US" sz="3200" b="1">
              <a:solidFill>
                <a:srgbClr val="1B4367"/>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56615" y="2180590"/>
            <a:ext cx="7743190" cy="2369185"/>
          </a:xfrm>
          <a:prstGeom prst="rect">
            <a:avLst/>
          </a:prstGeom>
          <a:noFill/>
          <a:ln w="9525">
            <a:noFill/>
            <a:miter lim="800000"/>
          </a:ln>
        </p:spPr>
        <p:txBody>
          <a:bodyPr wrap="square">
            <a:noAutofit/>
          </a:bodyPr>
          <a:p>
            <a:pPr indent="457200" fontAlgn="auto">
              <a:lnSpc>
                <a:spcPts val="2660"/>
              </a:lnSpc>
            </a:pPr>
            <a:r>
              <a:rPr lang="zh-CN" altLang="en-US" sz="1800" b="1">
                <a:solidFill>
                  <a:schemeClr val="tx1"/>
                </a:solidFill>
                <a:latin typeface="微软雅黑" panose="020B0503020204020204" pitchFamily="34" charset="-122"/>
                <a:ea typeface="微软雅黑" panose="020B0503020204020204" pitchFamily="34" charset="-122"/>
              </a:rPr>
              <a:t>（一）从社会学角度界定的职业</a:t>
            </a:r>
            <a:endParaRPr lang="zh-CN" altLang="en-US" sz="1800" b="1">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第一，职业是社会分工体系中的一种社会位置。</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第二，职业是已成为模式并与专门工作相关的人群关系，它是从事某种相同工作内容的职业群体。</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第三，职业同权力紧密相连。一是拥有垄断权，二是拥有经济收益权。</a:t>
            </a:r>
            <a:endParaRPr lang="zh-CN" altLang="en-US" sz="1600">
              <a:solidFill>
                <a:schemeClr val="tx1"/>
              </a:solidFill>
              <a:latin typeface="微软雅黑" panose="020B0503020204020204" pitchFamily="34" charset="-122"/>
              <a:ea typeface="微软雅黑" panose="020B0503020204020204" pitchFamily="34" charset="-122"/>
            </a:endParaRPr>
          </a:p>
          <a:p>
            <a:pPr indent="457200" fontAlgn="auto">
              <a:lnSpc>
                <a:spcPts val="2660"/>
              </a:lnSpc>
            </a:pPr>
            <a:r>
              <a:rPr lang="zh-CN" altLang="en-US" sz="1600">
                <a:solidFill>
                  <a:schemeClr val="tx1"/>
                </a:solidFill>
                <a:latin typeface="微软雅黑" panose="020B0503020204020204" pitchFamily="34" charset="-122"/>
                <a:ea typeface="微软雅黑" panose="020B0503020204020204" pitchFamily="34" charset="-122"/>
              </a:rPr>
              <a:t>第四，职业是国家授予的。</a:t>
            </a:r>
            <a:endParaRPr lang="zh-CN" altLang="en-US" sz="16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custDataLst>
              <p:tags r:id="rId1"/>
            </p:custDataLst>
          </p:nvPr>
        </p:nvGrpSpPr>
        <p:grpSpPr>
          <a:xfrm>
            <a:off x="374857" y="842901"/>
            <a:ext cx="1201103" cy="1202531"/>
            <a:chOff x="4856202" y="1222146"/>
            <a:chExt cx="1201103" cy="1202531"/>
          </a:xfrm>
          <a:solidFill>
            <a:srgbClr val="1B4367"/>
          </a:solidFill>
        </p:grpSpPr>
        <p:sp>
          <p:nvSpPr>
            <p:cNvPr id="12" name="Rectangle 6"/>
            <p:cNvSpPr/>
            <p:nvPr>
              <p:custDataLst>
                <p:tags r:id="rId2"/>
              </p:custDataLst>
            </p:nvPr>
          </p:nvSpPr>
          <p:spPr>
            <a:xfrm>
              <a:off x="4856202" y="1222146"/>
              <a:ext cx="1201103" cy="1202531"/>
            </a:xfrm>
            <a:prstGeom prst="flowChartConnector">
              <a:avLst/>
            </a:prstGeom>
            <a:grpFill/>
            <a:ln w="9525">
              <a:noFill/>
              <a:miter/>
            </a:ln>
          </p:spPr>
          <p:txBody>
            <a:bodyPr anchor="ctr"/>
            <a:lstStyle/>
            <a:p>
              <a:pPr lvl="0" algn="ctr" eaLnBrk="1" hangingPunct="1"/>
              <a:endParaRPr lang="en-US" altLang="zh-CN" sz="1000" dirty="0">
                <a:solidFill>
                  <a:srgbClr val="FFFFFF"/>
                </a:solidFill>
                <a:cs typeface="+mn-ea"/>
                <a:sym typeface="+mn-lt"/>
              </a:endParaRPr>
            </a:p>
          </p:txBody>
        </p:sp>
        <p:sp>
          <p:nvSpPr>
            <p:cNvPr id="13" name="KSO_Shape"/>
            <p:cNvSpPr/>
            <p:nvPr>
              <p:custDataLst>
                <p:tags r:id="rId3"/>
              </p:custDataLst>
            </p:nvPr>
          </p:nvSpPr>
          <p:spPr bwMode="auto">
            <a:xfrm>
              <a:off x="5275038" y="1500840"/>
              <a:ext cx="363431" cy="645143"/>
            </a:xfrm>
            <a:custGeom>
              <a:avLst/>
              <a:gdLst>
                <a:gd name="T0" fmla="*/ 2147483646 w 3056"/>
                <a:gd name="T1" fmla="*/ 2147483646 h 5429"/>
                <a:gd name="T2" fmla="*/ 2147483646 w 3056"/>
                <a:gd name="T3" fmla="*/ 2147483646 h 5429"/>
                <a:gd name="T4" fmla="*/ 2147483646 w 3056"/>
                <a:gd name="T5" fmla="*/ 388832290 h 5429"/>
                <a:gd name="T6" fmla="*/ 2147483646 w 3056"/>
                <a:gd name="T7" fmla="*/ 345615213 h 5429"/>
                <a:gd name="T8" fmla="*/ 2147483646 w 3056"/>
                <a:gd name="T9" fmla="*/ 2147483646 h 5429"/>
                <a:gd name="T10" fmla="*/ 2147483646 w 3056"/>
                <a:gd name="T11" fmla="*/ 2147483646 h 5429"/>
                <a:gd name="T12" fmla="*/ 2147483646 w 3056"/>
                <a:gd name="T13" fmla="*/ 2147483646 h 5429"/>
                <a:gd name="T14" fmla="*/ 2147483646 w 3056"/>
                <a:gd name="T15" fmla="*/ 2147483646 h 5429"/>
                <a:gd name="T16" fmla="*/ 2147483646 w 3056"/>
                <a:gd name="T17" fmla="*/ 2147483646 h 5429"/>
                <a:gd name="T18" fmla="*/ 2147483646 w 3056"/>
                <a:gd name="T19" fmla="*/ 2147483646 h 5429"/>
                <a:gd name="T20" fmla="*/ 475747481 w 3056"/>
                <a:gd name="T21" fmla="*/ 2147483646 h 5429"/>
                <a:gd name="T22" fmla="*/ 432463999 w 3056"/>
                <a:gd name="T23" fmla="*/ 2147483646 h 5429"/>
                <a:gd name="T24" fmla="*/ 2147483646 w 3056"/>
                <a:gd name="T25" fmla="*/ 2147483646 h 5429"/>
                <a:gd name="T26" fmla="*/ 2147483646 w 3056"/>
                <a:gd name="T27" fmla="*/ 2147483646 h 5429"/>
                <a:gd name="T28" fmla="*/ 2147483646 w 3056"/>
                <a:gd name="T29" fmla="*/ 2147483646 h 5429"/>
                <a:gd name="T30" fmla="*/ 2147483646 w 3056"/>
                <a:gd name="T31" fmla="*/ 2147483646 h 5429"/>
                <a:gd name="T32" fmla="*/ 2147483646 w 3056"/>
                <a:gd name="T33" fmla="*/ 2147483646 h 5429"/>
                <a:gd name="T34" fmla="*/ 2147483646 w 3056"/>
                <a:gd name="T35" fmla="*/ 2147483646 h 5429"/>
                <a:gd name="T36" fmla="*/ 2147483646 w 3056"/>
                <a:gd name="T37" fmla="*/ 2147483646 h 5429"/>
                <a:gd name="T38" fmla="*/ 2147483646 w 3056"/>
                <a:gd name="T39" fmla="*/ 2147483646 h 5429"/>
                <a:gd name="T40" fmla="*/ 2147483646 w 3056"/>
                <a:gd name="T41" fmla="*/ 2147483646 h 5429"/>
                <a:gd name="T42" fmla="*/ 2147483646 w 3056"/>
                <a:gd name="T43" fmla="*/ 2147483646 h 5429"/>
                <a:gd name="T44" fmla="*/ 2147483646 w 3056"/>
                <a:gd name="T45" fmla="*/ 2147483646 h 5429"/>
                <a:gd name="T46" fmla="*/ 2147483646 w 3056"/>
                <a:gd name="T47" fmla="*/ 2147483646 h 5429"/>
                <a:gd name="T48" fmla="*/ 2147483646 w 3056"/>
                <a:gd name="T49" fmla="*/ 2147483646 h 5429"/>
                <a:gd name="T50" fmla="*/ 2147483646 w 3056"/>
                <a:gd name="T51" fmla="*/ 2147483646 h 5429"/>
                <a:gd name="T52" fmla="*/ 2147483646 w 3056"/>
                <a:gd name="T53" fmla="*/ 2147483646 h 5429"/>
                <a:gd name="T54" fmla="*/ 2147483646 w 3056"/>
                <a:gd name="T55" fmla="*/ 2147483646 h 5429"/>
                <a:gd name="T56" fmla="*/ 2147483646 w 3056"/>
                <a:gd name="T57" fmla="*/ 2147483646 h 5429"/>
                <a:gd name="T58" fmla="*/ 2147483646 w 3056"/>
                <a:gd name="T59" fmla="*/ 2147483646 h 5429"/>
                <a:gd name="T60" fmla="*/ 2147483646 w 3056"/>
                <a:gd name="T61" fmla="*/ 2147483646 h 5429"/>
                <a:gd name="T62" fmla="*/ 2147483646 w 3056"/>
                <a:gd name="T63" fmla="*/ 2147483646 h 5429"/>
                <a:gd name="T64" fmla="*/ 2147483646 w 3056"/>
                <a:gd name="T65" fmla="*/ 2147483646 h 5429"/>
                <a:gd name="T66" fmla="*/ 2147483646 w 3056"/>
                <a:gd name="T67" fmla="*/ 2147483646 h 5429"/>
                <a:gd name="T68" fmla="*/ 2147483646 w 3056"/>
                <a:gd name="T69" fmla="*/ 2147483646 h 5429"/>
                <a:gd name="T70" fmla="*/ 2147483646 w 3056"/>
                <a:gd name="T71" fmla="*/ 2147483646 h 5429"/>
                <a:gd name="T72" fmla="*/ 2147483646 w 3056"/>
                <a:gd name="T73" fmla="*/ 2147483646 h 5429"/>
                <a:gd name="T74" fmla="*/ 2147483646 w 3056"/>
                <a:gd name="T75" fmla="*/ 2147483646 h 5429"/>
                <a:gd name="T76" fmla="*/ 2147483646 w 3056"/>
                <a:gd name="T77" fmla="*/ 2147483646 h 5429"/>
                <a:gd name="T78" fmla="*/ 2147483646 w 3056"/>
                <a:gd name="T79" fmla="*/ 2147483646 h 5429"/>
                <a:gd name="T80" fmla="*/ 2147483646 w 3056"/>
                <a:gd name="T81" fmla="*/ 2147483646 h 5429"/>
                <a:gd name="T82" fmla="*/ 2147483646 w 3056"/>
                <a:gd name="T83" fmla="*/ 2147483646 h 5429"/>
                <a:gd name="T84" fmla="*/ 2147483646 w 3056"/>
                <a:gd name="T85" fmla="*/ 2147483646 h 5429"/>
                <a:gd name="T86" fmla="*/ 2147483646 w 3056"/>
                <a:gd name="T87" fmla="*/ 2147483646 h 5429"/>
                <a:gd name="T88" fmla="*/ 2147483646 w 3056"/>
                <a:gd name="T89" fmla="*/ 2147483646 h 5429"/>
                <a:gd name="T90" fmla="*/ 2147483646 w 3056"/>
                <a:gd name="T91" fmla="*/ 2147483646 h 5429"/>
                <a:gd name="T92" fmla="*/ 2147483646 w 3056"/>
                <a:gd name="T93" fmla="*/ 2147483646 h 5429"/>
                <a:gd name="T94" fmla="*/ 2147483646 w 3056"/>
                <a:gd name="T95" fmla="*/ 2147483646 h 5429"/>
                <a:gd name="T96" fmla="*/ 2147483646 w 3056"/>
                <a:gd name="T97" fmla="*/ 2147483646 h 5429"/>
                <a:gd name="T98" fmla="*/ 2147483646 w 3056"/>
                <a:gd name="T99" fmla="*/ 2147483646 h 5429"/>
                <a:gd name="T100" fmla="*/ 2147483646 w 3056"/>
                <a:gd name="T101" fmla="*/ 2147483646 h 5429"/>
                <a:gd name="T102" fmla="*/ 2147483646 w 3056"/>
                <a:gd name="T103" fmla="*/ 2147483646 h 5429"/>
                <a:gd name="T104" fmla="*/ 2147483646 w 3056"/>
                <a:gd name="T105" fmla="*/ 2147483646 h 5429"/>
                <a:gd name="T106" fmla="*/ 2147483646 w 3056"/>
                <a:gd name="T107" fmla="*/ 2147483646 h 5429"/>
                <a:gd name="T108" fmla="*/ 2147483646 w 3056"/>
                <a:gd name="T109" fmla="*/ 2147483646 h 5429"/>
                <a:gd name="T110" fmla="*/ 2147483646 w 3056"/>
                <a:gd name="T111" fmla="*/ 2147483646 h 5429"/>
                <a:gd name="T112" fmla="*/ 2147483646 w 3056"/>
                <a:gd name="T113" fmla="*/ 2147483646 h 5429"/>
                <a:gd name="T114" fmla="*/ 2147483646 w 3056"/>
                <a:gd name="T115" fmla="*/ 2147483646 h 5429"/>
                <a:gd name="T116" fmla="*/ 2147483646 w 3056"/>
                <a:gd name="T117" fmla="*/ 2147483646 h 5429"/>
                <a:gd name="T118" fmla="*/ 2147483646 w 3056"/>
                <a:gd name="T119" fmla="*/ 2147483646 h 5429"/>
                <a:gd name="T120" fmla="*/ 2147483646 w 3056"/>
                <a:gd name="T121" fmla="*/ 2147483646 h 54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6" h="5429">
                  <a:moveTo>
                    <a:pt x="2609" y="448"/>
                  </a:moveTo>
                  <a:lnTo>
                    <a:pt x="2609" y="448"/>
                  </a:lnTo>
                  <a:lnTo>
                    <a:pt x="2575" y="415"/>
                  </a:lnTo>
                  <a:lnTo>
                    <a:pt x="2538" y="383"/>
                  </a:lnTo>
                  <a:lnTo>
                    <a:pt x="2503" y="352"/>
                  </a:lnTo>
                  <a:lnTo>
                    <a:pt x="2465" y="322"/>
                  </a:lnTo>
                  <a:lnTo>
                    <a:pt x="2426" y="293"/>
                  </a:lnTo>
                  <a:lnTo>
                    <a:pt x="2388" y="265"/>
                  </a:lnTo>
                  <a:lnTo>
                    <a:pt x="2348" y="239"/>
                  </a:lnTo>
                  <a:lnTo>
                    <a:pt x="2307" y="213"/>
                  </a:lnTo>
                  <a:lnTo>
                    <a:pt x="2266" y="190"/>
                  </a:lnTo>
                  <a:lnTo>
                    <a:pt x="2224" y="168"/>
                  </a:lnTo>
                  <a:lnTo>
                    <a:pt x="2182" y="146"/>
                  </a:lnTo>
                  <a:lnTo>
                    <a:pt x="2138" y="127"/>
                  </a:lnTo>
                  <a:lnTo>
                    <a:pt x="2095" y="108"/>
                  </a:lnTo>
                  <a:lnTo>
                    <a:pt x="2049" y="91"/>
                  </a:lnTo>
                  <a:lnTo>
                    <a:pt x="2005" y="75"/>
                  </a:lnTo>
                  <a:lnTo>
                    <a:pt x="1960" y="61"/>
                  </a:lnTo>
                  <a:lnTo>
                    <a:pt x="1907" y="46"/>
                  </a:lnTo>
                  <a:lnTo>
                    <a:pt x="1853" y="34"/>
                  </a:lnTo>
                  <a:lnTo>
                    <a:pt x="1800" y="24"/>
                  </a:lnTo>
                  <a:lnTo>
                    <a:pt x="1746" y="15"/>
                  </a:lnTo>
                  <a:lnTo>
                    <a:pt x="1692" y="9"/>
                  </a:lnTo>
                  <a:lnTo>
                    <a:pt x="1638" y="3"/>
                  </a:lnTo>
                  <a:lnTo>
                    <a:pt x="1582" y="1"/>
                  </a:lnTo>
                  <a:lnTo>
                    <a:pt x="1527" y="0"/>
                  </a:lnTo>
                  <a:lnTo>
                    <a:pt x="1490" y="0"/>
                  </a:lnTo>
                  <a:lnTo>
                    <a:pt x="1451" y="2"/>
                  </a:lnTo>
                  <a:lnTo>
                    <a:pt x="1413" y="4"/>
                  </a:lnTo>
                  <a:lnTo>
                    <a:pt x="1376" y="8"/>
                  </a:lnTo>
                  <a:lnTo>
                    <a:pt x="1338" y="11"/>
                  </a:lnTo>
                  <a:lnTo>
                    <a:pt x="1302" y="17"/>
                  </a:lnTo>
                  <a:lnTo>
                    <a:pt x="1264" y="22"/>
                  </a:lnTo>
                  <a:lnTo>
                    <a:pt x="1227" y="29"/>
                  </a:lnTo>
                  <a:lnTo>
                    <a:pt x="1191" y="36"/>
                  </a:lnTo>
                  <a:lnTo>
                    <a:pt x="1154" y="45"/>
                  </a:lnTo>
                  <a:lnTo>
                    <a:pt x="1118" y="55"/>
                  </a:lnTo>
                  <a:lnTo>
                    <a:pt x="1083" y="65"/>
                  </a:lnTo>
                  <a:lnTo>
                    <a:pt x="1047" y="76"/>
                  </a:lnTo>
                  <a:lnTo>
                    <a:pt x="1012" y="88"/>
                  </a:lnTo>
                  <a:lnTo>
                    <a:pt x="977" y="102"/>
                  </a:lnTo>
                  <a:lnTo>
                    <a:pt x="942" y="115"/>
                  </a:lnTo>
                  <a:lnTo>
                    <a:pt x="909" y="130"/>
                  </a:lnTo>
                  <a:lnTo>
                    <a:pt x="875" y="146"/>
                  </a:lnTo>
                  <a:lnTo>
                    <a:pt x="841" y="161"/>
                  </a:lnTo>
                  <a:lnTo>
                    <a:pt x="808" y="179"/>
                  </a:lnTo>
                  <a:lnTo>
                    <a:pt x="775" y="197"/>
                  </a:lnTo>
                  <a:lnTo>
                    <a:pt x="743" y="216"/>
                  </a:lnTo>
                  <a:lnTo>
                    <a:pt x="712" y="235"/>
                  </a:lnTo>
                  <a:lnTo>
                    <a:pt x="680" y="255"/>
                  </a:lnTo>
                  <a:lnTo>
                    <a:pt x="649" y="277"/>
                  </a:lnTo>
                  <a:lnTo>
                    <a:pt x="619" y="300"/>
                  </a:lnTo>
                  <a:lnTo>
                    <a:pt x="589" y="322"/>
                  </a:lnTo>
                  <a:lnTo>
                    <a:pt x="559" y="345"/>
                  </a:lnTo>
                  <a:lnTo>
                    <a:pt x="531" y="370"/>
                  </a:lnTo>
                  <a:lnTo>
                    <a:pt x="502" y="395"/>
                  </a:lnTo>
                  <a:lnTo>
                    <a:pt x="474" y="421"/>
                  </a:lnTo>
                  <a:lnTo>
                    <a:pt x="447" y="448"/>
                  </a:lnTo>
                  <a:lnTo>
                    <a:pt x="420" y="475"/>
                  </a:lnTo>
                  <a:lnTo>
                    <a:pt x="395" y="503"/>
                  </a:lnTo>
                  <a:lnTo>
                    <a:pt x="369" y="531"/>
                  </a:lnTo>
                  <a:lnTo>
                    <a:pt x="345" y="561"/>
                  </a:lnTo>
                  <a:lnTo>
                    <a:pt x="322" y="589"/>
                  </a:lnTo>
                  <a:lnTo>
                    <a:pt x="298" y="619"/>
                  </a:lnTo>
                  <a:lnTo>
                    <a:pt x="276" y="650"/>
                  </a:lnTo>
                  <a:lnTo>
                    <a:pt x="255" y="681"/>
                  </a:lnTo>
                  <a:lnTo>
                    <a:pt x="235" y="712"/>
                  </a:lnTo>
                  <a:lnTo>
                    <a:pt x="215" y="744"/>
                  </a:lnTo>
                  <a:lnTo>
                    <a:pt x="197" y="776"/>
                  </a:lnTo>
                  <a:lnTo>
                    <a:pt x="179" y="808"/>
                  </a:lnTo>
                  <a:lnTo>
                    <a:pt x="161" y="841"/>
                  </a:lnTo>
                  <a:lnTo>
                    <a:pt x="145" y="875"/>
                  </a:lnTo>
                  <a:lnTo>
                    <a:pt x="129" y="909"/>
                  </a:lnTo>
                  <a:lnTo>
                    <a:pt x="115" y="943"/>
                  </a:lnTo>
                  <a:lnTo>
                    <a:pt x="101" y="977"/>
                  </a:lnTo>
                  <a:lnTo>
                    <a:pt x="88" y="1012"/>
                  </a:lnTo>
                  <a:lnTo>
                    <a:pt x="76" y="1047"/>
                  </a:lnTo>
                  <a:lnTo>
                    <a:pt x="65" y="1082"/>
                  </a:lnTo>
                  <a:lnTo>
                    <a:pt x="55" y="1118"/>
                  </a:lnTo>
                  <a:lnTo>
                    <a:pt x="45" y="1154"/>
                  </a:lnTo>
                  <a:lnTo>
                    <a:pt x="36" y="1191"/>
                  </a:lnTo>
                  <a:lnTo>
                    <a:pt x="28" y="1227"/>
                  </a:lnTo>
                  <a:lnTo>
                    <a:pt x="22" y="1264"/>
                  </a:lnTo>
                  <a:lnTo>
                    <a:pt x="16" y="1301"/>
                  </a:lnTo>
                  <a:lnTo>
                    <a:pt x="11" y="1338"/>
                  </a:lnTo>
                  <a:lnTo>
                    <a:pt x="7" y="1376"/>
                  </a:lnTo>
                  <a:lnTo>
                    <a:pt x="4" y="1413"/>
                  </a:lnTo>
                  <a:lnTo>
                    <a:pt x="2" y="1452"/>
                  </a:lnTo>
                  <a:lnTo>
                    <a:pt x="0" y="1489"/>
                  </a:lnTo>
                  <a:lnTo>
                    <a:pt x="0" y="1527"/>
                  </a:lnTo>
                  <a:lnTo>
                    <a:pt x="6" y="1667"/>
                  </a:lnTo>
                  <a:lnTo>
                    <a:pt x="10" y="1707"/>
                  </a:lnTo>
                  <a:lnTo>
                    <a:pt x="15" y="1746"/>
                  </a:lnTo>
                  <a:lnTo>
                    <a:pt x="22" y="1785"/>
                  </a:lnTo>
                  <a:lnTo>
                    <a:pt x="28" y="1823"/>
                  </a:lnTo>
                  <a:lnTo>
                    <a:pt x="36" y="1862"/>
                  </a:lnTo>
                  <a:lnTo>
                    <a:pt x="45" y="1900"/>
                  </a:lnTo>
                  <a:lnTo>
                    <a:pt x="55" y="1937"/>
                  </a:lnTo>
                  <a:lnTo>
                    <a:pt x="66" y="1975"/>
                  </a:lnTo>
                  <a:lnTo>
                    <a:pt x="78" y="2012"/>
                  </a:lnTo>
                  <a:lnTo>
                    <a:pt x="92" y="2049"/>
                  </a:lnTo>
                  <a:lnTo>
                    <a:pt x="105" y="2085"/>
                  </a:lnTo>
                  <a:lnTo>
                    <a:pt x="119" y="2122"/>
                  </a:lnTo>
                  <a:lnTo>
                    <a:pt x="136" y="2157"/>
                  </a:lnTo>
                  <a:lnTo>
                    <a:pt x="152" y="2193"/>
                  </a:lnTo>
                  <a:lnTo>
                    <a:pt x="170" y="2228"/>
                  </a:lnTo>
                  <a:lnTo>
                    <a:pt x="189" y="2262"/>
                  </a:lnTo>
                  <a:lnTo>
                    <a:pt x="195" y="2277"/>
                  </a:lnTo>
                  <a:lnTo>
                    <a:pt x="213" y="2312"/>
                  </a:lnTo>
                  <a:lnTo>
                    <a:pt x="242" y="2366"/>
                  </a:lnTo>
                  <a:lnTo>
                    <a:pt x="278" y="2439"/>
                  </a:lnTo>
                  <a:lnTo>
                    <a:pt x="323" y="2528"/>
                  </a:lnTo>
                  <a:lnTo>
                    <a:pt x="371" y="2631"/>
                  </a:lnTo>
                  <a:lnTo>
                    <a:pt x="422" y="2743"/>
                  </a:lnTo>
                  <a:lnTo>
                    <a:pt x="450" y="2804"/>
                  </a:lnTo>
                  <a:lnTo>
                    <a:pt x="476" y="2867"/>
                  </a:lnTo>
                  <a:lnTo>
                    <a:pt x="503" y="2931"/>
                  </a:lnTo>
                  <a:lnTo>
                    <a:pt x="530" y="2998"/>
                  </a:lnTo>
                  <a:lnTo>
                    <a:pt x="556" y="3065"/>
                  </a:lnTo>
                  <a:lnTo>
                    <a:pt x="582" y="3134"/>
                  </a:lnTo>
                  <a:lnTo>
                    <a:pt x="607" y="3202"/>
                  </a:lnTo>
                  <a:lnTo>
                    <a:pt x="630" y="3273"/>
                  </a:lnTo>
                  <a:lnTo>
                    <a:pt x="653" y="3343"/>
                  </a:lnTo>
                  <a:lnTo>
                    <a:pt x="674" y="3413"/>
                  </a:lnTo>
                  <a:lnTo>
                    <a:pt x="693" y="3483"/>
                  </a:lnTo>
                  <a:lnTo>
                    <a:pt x="711" y="3553"/>
                  </a:lnTo>
                  <a:lnTo>
                    <a:pt x="726" y="3621"/>
                  </a:lnTo>
                  <a:lnTo>
                    <a:pt x="739" y="3690"/>
                  </a:lnTo>
                  <a:lnTo>
                    <a:pt x="750" y="3756"/>
                  </a:lnTo>
                  <a:lnTo>
                    <a:pt x="754" y="3788"/>
                  </a:lnTo>
                  <a:lnTo>
                    <a:pt x="757" y="3822"/>
                  </a:lnTo>
                  <a:lnTo>
                    <a:pt x="760" y="3854"/>
                  </a:lnTo>
                  <a:lnTo>
                    <a:pt x="762" y="3885"/>
                  </a:lnTo>
                  <a:lnTo>
                    <a:pt x="763" y="3915"/>
                  </a:lnTo>
                  <a:lnTo>
                    <a:pt x="764" y="3946"/>
                  </a:lnTo>
                  <a:lnTo>
                    <a:pt x="783" y="4137"/>
                  </a:lnTo>
                  <a:lnTo>
                    <a:pt x="789" y="4160"/>
                  </a:lnTo>
                  <a:lnTo>
                    <a:pt x="796" y="4181"/>
                  </a:lnTo>
                  <a:lnTo>
                    <a:pt x="804" y="4202"/>
                  </a:lnTo>
                  <a:lnTo>
                    <a:pt x="813" y="4220"/>
                  </a:lnTo>
                  <a:lnTo>
                    <a:pt x="823" y="4237"/>
                  </a:lnTo>
                  <a:lnTo>
                    <a:pt x="833" y="4253"/>
                  </a:lnTo>
                  <a:lnTo>
                    <a:pt x="844" y="4267"/>
                  </a:lnTo>
                  <a:lnTo>
                    <a:pt x="855" y="4280"/>
                  </a:lnTo>
                  <a:lnTo>
                    <a:pt x="867" y="4291"/>
                  </a:lnTo>
                  <a:lnTo>
                    <a:pt x="880" y="4301"/>
                  </a:lnTo>
                  <a:lnTo>
                    <a:pt x="895" y="4309"/>
                  </a:lnTo>
                  <a:lnTo>
                    <a:pt x="909" y="4316"/>
                  </a:lnTo>
                  <a:lnTo>
                    <a:pt x="924" y="4321"/>
                  </a:lnTo>
                  <a:lnTo>
                    <a:pt x="941" y="4325"/>
                  </a:lnTo>
                  <a:lnTo>
                    <a:pt x="959" y="4328"/>
                  </a:lnTo>
                  <a:lnTo>
                    <a:pt x="976" y="4328"/>
                  </a:lnTo>
                  <a:lnTo>
                    <a:pt x="2079" y="4328"/>
                  </a:lnTo>
                  <a:lnTo>
                    <a:pt x="2097" y="4328"/>
                  </a:lnTo>
                  <a:lnTo>
                    <a:pt x="2114" y="4325"/>
                  </a:lnTo>
                  <a:lnTo>
                    <a:pt x="2130" y="4321"/>
                  </a:lnTo>
                  <a:lnTo>
                    <a:pt x="2145" y="4316"/>
                  </a:lnTo>
                  <a:lnTo>
                    <a:pt x="2161" y="4309"/>
                  </a:lnTo>
                  <a:lnTo>
                    <a:pt x="2174" y="4301"/>
                  </a:lnTo>
                  <a:lnTo>
                    <a:pt x="2187" y="4291"/>
                  </a:lnTo>
                  <a:lnTo>
                    <a:pt x="2201" y="4280"/>
                  </a:lnTo>
                  <a:lnTo>
                    <a:pt x="2212" y="4267"/>
                  </a:lnTo>
                  <a:lnTo>
                    <a:pt x="2223" y="4253"/>
                  </a:lnTo>
                  <a:lnTo>
                    <a:pt x="2233" y="4237"/>
                  </a:lnTo>
                  <a:lnTo>
                    <a:pt x="2243" y="4220"/>
                  </a:lnTo>
                  <a:lnTo>
                    <a:pt x="2251" y="4202"/>
                  </a:lnTo>
                  <a:lnTo>
                    <a:pt x="2259" y="4181"/>
                  </a:lnTo>
                  <a:lnTo>
                    <a:pt x="2266" y="4160"/>
                  </a:lnTo>
                  <a:lnTo>
                    <a:pt x="2272" y="4137"/>
                  </a:lnTo>
                  <a:lnTo>
                    <a:pt x="2291" y="3946"/>
                  </a:lnTo>
                  <a:lnTo>
                    <a:pt x="2293" y="3915"/>
                  </a:lnTo>
                  <a:lnTo>
                    <a:pt x="2294" y="3885"/>
                  </a:lnTo>
                  <a:lnTo>
                    <a:pt x="2295" y="3854"/>
                  </a:lnTo>
                  <a:lnTo>
                    <a:pt x="2298" y="3822"/>
                  </a:lnTo>
                  <a:lnTo>
                    <a:pt x="2301" y="3788"/>
                  </a:lnTo>
                  <a:lnTo>
                    <a:pt x="2306" y="3756"/>
                  </a:lnTo>
                  <a:lnTo>
                    <a:pt x="2316" y="3690"/>
                  </a:lnTo>
                  <a:lnTo>
                    <a:pt x="2329" y="3621"/>
                  </a:lnTo>
                  <a:lnTo>
                    <a:pt x="2345" y="3553"/>
                  </a:lnTo>
                  <a:lnTo>
                    <a:pt x="2362" y="3483"/>
                  </a:lnTo>
                  <a:lnTo>
                    <a:pt x="2381" y="3413"/>
                  </a:lnTo>
                  <a:lnTo>
                    <a:pt x="2402" y="3343"/>
                  </a:lnTo>
                  <a:lnTo>
                    <a:pt x="2425" y="3273"/>
                  </a:lnTo>
                  <a:lnTo>
                    <a:pt x="2449" y="3202"/>
                  </a:lnTo>
                  <a:lnTo>
                    <a:pt x="2474" y="3134"/>
                  </a:lnTo>
                  <a:lnTo>
                    <a:pt x="2499" y="3065"/>
                  </a:lnTo>
                  <a:lnTo>
                    <a:pt x="2526" y="2998"/>
                  </a:lnTo>
                  <a:lnTo>
                    <a:pt x="2552" y="2931"/>
                  </a:lnTo>
                  <a:lnTo>
                    <a:pt x="2579" y="2867"/>
                  </a:lnTo>
                  <a:lnTo>
                    <a:pt x="2607" y="2804"/>
                  </a:lnTo>
                  <a:lnTo>
                    <a:pt x="2633" y="2743"/>
                  </a:lnTo>
                  <a:lnTo>
                    <a:pt x="2685" y="2631"/>
                  </a:lnTo>
                  <a:lnTo>
                    <a:pt x="2735" y="2528"/>
                  </a:lnTo>
                  <a:lnTo>
                    <a:pt x="2778" y="2439"/>
                  </a:lnTo>
                  <a:lnTo>
                    <a:pt x="2816" y="2366"/>
                  </a:lnTo>
                  <a:lnTo>
                    <a:pt x="2846" y="2312"/>
                  </a:lnTo>
                  <a:lnTo>
                    <a:pt x="2872" y="2262"/>
                  </a:lnTo>
                  <a:lnTo>
                    <a:pt x="2890" y="2228"/>
                  </a:lnTo>
                  <a:lnTo>
                    <a:pt x="2906" y="2193"/>
                  </a:lnTo>
                  <a:lnTo>
                    <a:pt x="2923" y="2157"/>
                  </a:lnTo>
                  <a:lnTo>
                    <a:pt x="2937" y="2122"/>
                  </a:lnTo>
                  <a:lnTo>
                    <a:pt x="2952" y="2085"/>
                  </a:lnTo>
                  <a:lnTo>
                    <a:pt x="2965" y="2049"/>
                  </a:lnTo>
                  <a:lnTo>
                    <a:pt x="2978" y="2012"/>
                  </a:lnTo>
                  <a:lnTo>
                    <a:pt x="2989" y="1975"/>
                  </a:lnTo>
                  <a:lnTo>
                    <a:pt x="3000" y="1937"/>
                  </a:lnTo>
                  <a:lnTo>
                    <a:pt x="3010" y="1900"/>
                  </a:lnTo>
                  <a:lnTo>
                    <a:pt x="3019" y="1862"/>
                  </a:lnTo>
                  <a:lnTo>
                    <a:pt x="3027" y="1823"/>
                  </a:lnTo>
                  <a:lnTo>
                    <a:pt x="3034" y="1785"/>
                  </a:lnTo>
                  <a:lnTo>
                    <a:pt x="3040" y="1746"/>
                  </a:lnTo>
                  <a:lnTo>
                    <a:pt x="3045" y="1707"/>
                  </a:lnTo>
                  <a:lnTo>
                    <a:pt x="3049" y="1667"/>
                  </a:lnTo>
                  <a:lnTo>
                    <a:pt x="3056" y="1527"/>
                  </a:lnTo>
                  <a:lnTo>
                    <a:pt x="3055" y="1489"/>
                  </a:lnTo>
                  <a:lnTo>
                    <a:pt x="3054" y="1452"/>
                  </a:lnTo>
                  <a:lnTo>
                    <a:pt x="3051" y="1413"/>
                  </a:lnTo>
                  <a:lnTo>
                    <a:pt x="3048" y="1376"/>
                  </a:lnTo>
                  <a:lnTo>
                    <a:pt x="3044" y="1338"/>
                  </a:lnTo>
                  <a:lnTo>
                    <a:pt x="3039" y="1301"/>
                  </a:lnTo>
                  <a:lnTo>
                    <a:pt x="3034" y="1264"/>
                  </a:lnTo>
                  <a:lnTo>
                    <a:pt x="3026" y="1227"/>
                  </a:lnTo>
                  <a:lnTo>
                    <a:pt x="3018" y="1191"/>
                  </a:lnTo>
                  <a:lnTo>
                    <a:pt x="3010" y="1154"/>
                  </a:lnTo>
                  <a:lnTo>
                    <a:pt x="3000" y="1118"/>
                  </a:lnTo>
                  <a:lnTo>
                    <a:pt x="2990" y="1082"/>
                  </a:lnTo>
                  <a:lnTo>
                    <a:pt x="2979" y="1047"/>
                  </a:lnTo>
                  <a:lnTo>
                    <a:pt x="2967" y="1012"/>
                  </a:lnTo>
                  <a:lnTo>
                    <a:pt x="2954" y="977"/>
                  </a:lnTo>
                  <a:lnTo>
                    <a:pt x="2941" y="943"/>
                  </a:lnTo>
                  <a:lnTo>
                    <a:pt x="2925" y="909"/>
                  </a:lnTo>
                  <a:lnTo>
                    <a:pt x="2910" y="875"/>
                  </a:lnTo>
                  <a:lnTo>
                    <a:pt x="2894" y="841"/>
                  </a:lnTo>
                  <a:lnTo>
                    <a:pt x="2877" y="808"/>
                  </a:lnTo>
                  <a:lnTo>
                    <a:pt x="2859" y="776"/>
                  </a:lnTo>
                  <a:lnTo>
                    <a:pt x="2840" y="744"/>
                  </a:lnTo>
                  <a:lnTo>
                    <a:pt x="2820" y="712"/>
                  </a:lnTo>
                  <a:lnTo>
                    <a:pt x="2800" y="681"/>
                  </a:lnTo>
                  <a:lnTo>
                    <a:pt x="2779" y="650"/>
                  </a:lnTo>
                  <a:lnTo>
                    <a:pt x="2757" y="619"/>
                  </a:lnTo>
                  <a:lnTo>
                    <a:pt x="2734" y="589"/>
                  </a:lnTo>
                  <a:lnTo>
                    <a:pt x="2711" y="561"/>
                  </a:lnTo>
                  <a:lnTo>
                    <a:pt x="2686" y="531"/>
                  </a:lnTo>
                  <a:lnTo>
                    <a:pt x="2661" y="503"/>
                  </a:lnTo>
                  <a:lnTo>
                    <a:pt x="2635" y="475"/>
                  </a:lnTo>
                  <a:lnTo>
                    <a:pt x="2609" y="448"/>
                  </a:lnTo>
                  <a:close/>
                  <a:moveTo>
                    <a:pt x="2661" y="1641"/>
                  </a:moveTo>
                  <a:lnTo>
                    <a:pt x="2661" y="1641"/>
                  </a:lnTo>
                  <a:lnTo>
                    <a:pt x="2658" y="1669"/>
                  </a:lnTo>
                  <a:lnTo>
                    <a:pt x="2654" y="1697"/>
                  </a:lnTo>
                  <a:lnTo>
                    <a:pt x="2650" y="1725"/>
                  </a:lnTo>
                  <a:lnTo>
                    <a:pt x="2644" y="1753"/>
                  </a:lnTo>
                  <a:lnTo>
                    <a:pt x="2639" y="1781"/>
                  </a:lnTo>
                  <a:lnTo>
                    <a:pt x="2632" y="1809"/>
                  </a:lnTo>
                  <a:lnTo>
                    <a:pt x="2624" y="1837"/>
                  </a:lnTo>
                  <a:lnTo>
                    <a:pt x="2617" y="1863"/>
                  </a:lnTo>
                  <a:lnTo>
                    <a:pt x="2608" y="1891"/>
                  </a:lnTo>
                  <a:lnTo>
                    <a:pt x="2599" y="1918"/>
                  </a:lnTo>
                  <a:lnTo>
                    <a:pt x="2589" y="1945"/>
                  </a:lnTo>
                  <a:lnTo>
                    <a:pt x="2579" y="1972"/>
                  </a:lnTo>
                  <a:lnTo>
                    <a:pt x="2567" y="1998"/>
                  </a:lnTo>
                  <a:lnTo>
                    <a:pt x="2556" y="2025"/>
                  </a:lnTo>
                  <a:lnTo>
                    <a:pt x="2543" y="2051"/>
                  </a:lnTo>
                  <a:lnTo>
                    <a:pt x="2529" y="2078"/>
                  </a:lnTo>
                  <a:lnTo>
                    <a:pt x="2485" y="2158"/>
                  </a:lnTo>
                  <a:lnTo>
                    <a:pt x="2450" y="2227"/>
                  </a:lnTo>
                  <a:lnTo>
                    <a:pt x="2408" y="2311"/>
                  </a:lnTo>
                  <a:lnTo>
                    <a:pt x="2359" y="2409"/>
                  </a:lnTo>
                  <a:lnTo>
                    <a:pt x="2307" y="2519"/>
                  </a:lnTo>
                  <a:lnTo>
                    <a:pt x="2253" y="2641"/>
                  </a:lnTo>
                  <a:lnTo>
                    <a:pt x="2225" y="2705"/>
                  </a:lnTo>
                  <a:lnTo>
                    <a:pt x="2197" y="2771"/>
                  </a:lnTo>
                  <a:lnTo>
                    <a:pt x="2170" y="2838"/>
                  </a:lnTo>
                  <a:lnTo>
                    <a:pt x="2142" y="2908"/>
                  </a:lnTo>
                  <a:lnTo>
                    <a:pt x="2116" y="2979"/>
                  </a:lnTo>
                  <a:lnTo>
                    <a:pt x="2090" y="3051"/>
                  </a:lnTo>
                  <a:lnTo>
                    <a:pt x="2065" y="3124"/>
                  </a:lnTo>
                  <a:lnTo>
                    <a:pt x="2040" y="3198"/>
                  </a:lnTo>
                  <a:lnTo>
                    <a:pt x="2018" y="3272"/>
                  </a:lnTo>
                  <a:lnTo>
                    <a:pt x="1996" y="3346"/>
                  </a:lnTo>
                  <a:lnTo>
                    <a:pt x="1977" y="3420"/>
                  </a:lnTo>
                  <a:lnTo>
                    <a:pt x="1960" y="3494"/>
                  </a:lnTo>
                  <a:lnTo>
                    <a:pt x="1944" y="3568"/>
                  </a:lnTo>
                  <a:lnTo>
                    <a:pt x="1930" y="3641"/>
                  </a:lnTo>
                  <a:lnTo>
                    <a:pt x="1919" y="3714"/>
                  </a:lnTo>
                  <a:lnTo>
                    <a:pt x="1911" y="3785"/>
                  </a:lnTo>
                  <a:lnTo>
                    <a:pt x="1908" y="3820"/>
                  </a:lnTo>
                  <a:lnTo>
                    <a:pt x="1905" y="3856"/>
                  </a:lnTo>
                  <a:lnTo>
                    <a:pt x="1903" y="3890"/>
                  </a:lnTo>
                  <a:lnTo>
                    <a:pt x="1902" y="3924"/>
                  </a:lnTo>
                  <a:lnTo>
                    <a:pt x="1901" y="3939"/>
                  </a:lnTo>
                  <a:lnTo>
                    <a:pt x="1722" y="3939"/>
                  </a:lnTo>
                  <a:lnTo>
                    <a:pt x="1722" y="3230"/>
                  </a:lnTo>
                  <a:lnTo>
                    <a:pt x="1333" y="3230"/>
                  </a:lnTo>
                  <a:lnTo>
                    <a:pt x="1333" y="3939"/>
                  </a:lnTo>
                  <a:lnTo>
                    <a:pt x="1154" y="3939"/>
                  </a:lnTo>
                  <a:lnTo>
                    <a:pt x="1152" y="3924"/>
                  </a:lnTo>
                  <a:lnTo>
                    <a:pt x="1151" y="3873"/>
                  </a:lnTo>
                  <a:lnTo>
                    <a:pt x="1148" y="3820"/>
                  </a:lnTo>
                  <a:lnTo>
                    <a:pt x="1142" y="3767"/>
                  </a:lnTo>
                  <a:lnTo>
                    <a:pt x="1136" y="3714"/>
                  </a:lnTo>
                  <a:lnTo>
                    <a:pt x="1128" y="3659"/>
                  </a:lnTo>
                  <a:lnTo>
                    <a:pt x="1118" y="3604"/>
                  </a:lnTo>
                  <a:lnTo>
                    <a:pt x="1108" y="3547"/>
                  </a:lnTo>
                  <a:lnTo>
                    <a:pt x="1096" y="3491"/>
                  </a:lnTo>
                  <a:lnTo>
                    <a:pt x="1081" y="3434"/>
                  </a:lnTo>
                  <a:lnTo>
                    <a:pt x="1067" y="3377"/>
                  </a:lnTo>
                  <a:lnTo>
                    <a:pt x="1052" y="3319"/>
                  </a:lnTo>
                  <a:lnTo>
                    <a:pt x="1035" y="3261"/>
                  </a:lnTo>
                  <a:lnTo>
                    <a:pt x="1016" y="3203"/>
                  </a:lnTo>
                  <a:lnTo>
                    <a:pt x="997" y="3145"/>
                  </a:lnTo>
                  <a:lnTo>
                    <a:pt x="977" y="3086"/>
                  </a:lnTo>
                  <a:lnTo>
                    <a:pt x="958" y="3029"/>
                  </a:lnTo>
                  <a:lnTo>
                    <a:pt x="937" y="2970"/>
                  </a:lnTo>
                  <a:lnTo>
                    <a:pt x="914" y="2911"/>
                  </a:lnTo>
                  <a:lnTo>
                    <a:pt x="868" y="2796"/>
                  </a:lnTo>
                  <a:lnTo>
                    <a:pt x="820" y="2681"/>
                  </a:lnTo>
                  <a:lnTo>
                    <a:pt x="771" y="2570"/>
                  </a:lnTo>
                  <a:lnTo>
                    <a:pt x="721" y="2459"/>
                  </a:lnTo>
                  <a:lnTo>
                    <a:pt x="669" y="2353"/>
                  </a:lnTo>
                  <a:lnTo>
                    <a:pt x="618" y="2249"/>
                  </a:lnTo>
                  <a:lnTo>
                    <a:pt x="568" y="2150"/>
                  </a:lnTo>
                  <a:lnTo>
                    <a:pt x="567" y="2144"/>
                  </a:lnTo>
                  <a:lnTo>
                    <a:pt x="530" y="2075"/>
                  </a:lnTo>
                  <a:lnTo>
                    <a:pt x="515" y="2050"/>
                  </a:lnTo>
                  <a:lnTo>
                    <a:pt x="503" y="2024"/>
                  </a:lnTo>
                  <a:lnTo>
                    <a:pt x="491" y="1998"/>
                  </a:lnTo>
                  <a:lnTo>
                    <a:pt x="479" y="1972"/>
                  </a:lnTo>
                  <a:lnTo>
                    <a:pt x="468" y="1945"/>
                  </a:lnTo>
                  <a:lnTo>
                    <a:pt x="458" y="1918"/>
                  </a:lnTo>
                  <a:lnTo>
                    <a:pt x="449" y="1892"/>
                  </a:lnTo>
                  <a:lnTo>
                    <a:pt x="440" y="1864"/>
                  </a:lnTo>
                  <a:lnTo>
                    <a:pt x="431" y="1838"/>
                  </a:lnTo>
                  <a:lnTo>
                    <a:pt x="424" y="1810"/>
                  </a:lnTo>
                  <a:lnTo>
                    <a:pt x="418" y="1782"/>
                  </a:lnTo>
                  <a:lnTo>
                    <a:pt x="411" y="1754"/>
                  </a:lnTo>
                  <a:lnTo>
                    <a:pt x="406" y="1726"/>
                  </a:lnTo>
                  <a:lnTo>
                    <a:pt x="401" y="1697"/>
                  </a:lnTo>
                  <a:lnTo>
                    <a:pt x="398" y="1670"/>
                  </a:lnTo>
                  <a:lnTo>
                    <a:pt x="395" y="1641"/>
                  </a:lnTo>
                  <a:lnTo>
                    <a:pt x="389" y="1519"/>
                  </a:lnTo>
                  <a:lnTo>
                    <a:pt x="389" y="1492"/>
                  </a:lnTo>
                  <a:lnTo>
                    <a:pt x="390" y="1463"/>
                  </a:lnTo>
                  <a:lnTo>
                    <a:pt x="392" y="1435"/>
                  </a:lnTo>
                  <a:lnTo>
                    <a:pt x="395" y="1408"/>
                  </a:lnTo>
                  <a:lnTo>
                    <a:pt x="398" y="1380"/>
                  </a:lnTo>
                  <a:lnTo>
                    <a:pt x="402" y="1352"/>
                  </a:lnTo>
                  <a:lnTo>
                    <a:pt x="407" y="1325"/>
                  </a:lnTo>
                  <a:lnTo>
                    <a:pt x="412" y="1298"/>
                  </a:lnTo>
                  <a:lnTo>
                    <a:pt x="418" y="1270"/>
                  </a:lnTo>
                  <a:lnTo>
                    <a:pt x="424" y="1244"/>
                  </a:lnTo>
                  <a:lnTo>
                    <a:pt x="431" y="1217"/>
                  </a:lnTo>
                  <a:lnTo>
                    <a:pt x="439" y="1191"/>
                  </a:lnTo>
                  <a:lnTo>
                    <a:pt x="448" y="1165"/>
                  </a:lnTo>
                  <a:lnTo>
                    <a:pt x="457" y="1139"/>
                  </a:lnTo>
                  <a:lnTo>
                    <a:pt x="466" y="1113"/>
                  </a:lnTo>
                  <a:lnTo>
                    <a:pt x="476" y="1088"/>
                  </a:lnTo>
                  <a:lnTo>
                    <a:pt x="487" y="1063"/>
                  </a:lnTo>
                  <a:lnTo>
                    <a:pt x="499" y="1038"/>
                  </a:lnTo>
                  <a:lnTo>
                    <a:pt x="511" y="1013"/>
                  </a:lnTo>
                  <a:lnTo>
                    <a:pt x="524" y="989"/>
                  </a:lnTo>
                  <a:lnTo>
                    <a:pt x="537" y="965"/>
                  </a:lnTo>
                  <a:lnTo>
                    <a:pt x="551" y="941"/>
                  </a:lnTo>
                  <a:lnTo>
                    <a:pt x="565" y="918"/>
                  </a:lnTo>
                  <a:lnTo>
                    <a:pt x="580" y="895"/>
                  </a:lnTo>
                  <a:lnTo>
                    <a:pt x="596" y="871"/>
                  </a:lnTo>
                  <a:lnTo>
                    <a:pt x="612" y="849"/>
                  </a:lnTo>
                  <a:lnTo>
                    <a:pt x="629" y="827"/>
                  </a:lnTo>
                  <a:lnTo>
                    <a:pt x="647" y="806"/>
                  </a:lnTo>
                  <a:lnTo>
                    <a:pt x="664" y="784"/>
                  </a:lnTo>
                  <a:lnTo>
                    <a:pt x="683" y="763"/>
                  </a:lnTo>
                  <a:lnTo>
                    <a:pt x="702" y="743"/>
                  </a:lnTo>
                  <a:lnTo>
                    <a:pt x="722" y="723"/>
                  </a:lnTo>
                  <a:lnTo>
                    <a:pt x="743" y="703"/>
                  </a:lnTo>
                  <a:lnTo>
                    <a:pt x="764" y="683"/>
                  </a:lnTo>
                  <a:lnTo>
                    <a:pt x="785" y="665"/>
                  </a:lnTo>
                  <a:lnTo>
                    <a:pt x="806" y="647"/>
                  </a:lnTo>
                  <a:lnTo>
                    <a:pt x="828" y="629"/>
                  </a:lnTo>
                  <a:lnTo>
                    <a:pt x="850" y="611"/>
                  </a:lnTo>
                  <a:lnTo>
                    <a:pt x="874" y="596"/>
                  </a:lnTo>
                  <a:lnTo>
                    <a:pt x="896" y="579"/>
                  </a:lnTo>
                  <a:lnTo>
                    <a:pt x="920" y="565"/>
                  </a:lnTo>
                  <a:lnTo>
                    <a:pt x="943" y="550"/>
                  </a:lnTo>
                  <a:lnTo>
                    <a:pt x="968" y="536"/>
                  </a:lnTo>
                  <a:lnTo>
                    <a:pt x="992" y="523"/>
                  </a:lnTo>
                  <a:lnTo>
                    <a:pt x="1016" y="510"/>
                  </a:lnTo>
                  <a:lnTo>
                    <a:pt x="1041" y="498"/>
                  </a:lnTo>
                  <a:lnTo>
                    <a:pt x="1066" y="486"/>
                  </a:lnTo>
                  <a:lnTo>
                    <a:pt x="1091" y="475"/>
                  </a:lnTo>
                  <a:lnTo>
                    <a:pt x="1117" y="464"/>
                  </a:lnTo>
                  <a:lnTo>
                    <a:pt x="1143" y="456"/>
                  </a:lnTo>
                  <a:lnTo>
                    <a:pt x="1170" y="446"/>
                  </a:lnTo>
                  <a:lnTo>
                    <a:pt x="1195" y="438"/>
                  </a:lnTo>
                  <a:lnTo>
                    <a:pt x="1223" y="430"/>
                  </a:lnTo>
                  <a:lnTo>
                    <a:pt x="1250" y="423"/>
                  </a:lnTo>
                  <a:lnTo>
                    <a:pt x="1276" y="417"/>
                  </a:lnTo>
                  <a:lnTo>
                    <a:pt x="1304" y="411"/>
                  </a:lnTo>
                  <a:lnTo>
                    <a:pt x="1331" y="406"/>
                  </a:lnTo>
                  <a:lnTo>
                    <a:pt x="1359" y="401"/>
                  </a:lnTo>
                  <a:lnTo>
                    <a:pt x="1387" y="398"/>
                  </a:lnTo>
                  <a:lnTo>
                    <a:pt x="1414" y="395"/>
                  </a:lnTo>
                  <a:lnTo>
                    <a:pt x="1443" y="392"/>
                  </a:lnTo>
                  <a:lnTo>
                    <a:pt x="1471" y="390"/>
                  </a:lnTo>
                  <a:lnTo>
                    <a:pt x="1500" y="389"/>
                  </a:lnTo>
                  <a:lnTo>
                    <a:pt x="1527" y="389"/>
                  </a:lnTo>
                  <a:lnTo>
                    <a:pt x="1569" y="389"/>
                  </a:lnTo>
                  <a:lnTo>
                    <a:pt x="1610" y="391"/>
                  </a:lnTo>
                  <a:lnTo>
                    <a:pt x="1651" y="396"/>
                  </a:lnTo>
                  <a:lnTo>
                    <a:pt x="1691" y="400"/>
                  </a:lnTo>
                  <a:lnTo>
                    <a:pt x="1732" y="407"/>
                  </a:lnTo>
                  <a:lnTo>
                    <a:pt x="1771" y="415"/>
                  </a:lnTo>
                  <a:lnTo>
                    <a:pt x="1810" y="423"/>
                  </a:lnTo>
                  <a:lnTo>
                    <a:pt x="1849" y="435"/>
                  </a:lnTo>
                  <a:lnTo>
                    <a:pt x="1882" y="444"/>
                  </a:lnTo>
                  <a:lnTo>
                    <a:pt x="1917" y="457"/>
                  </a:lnTo>
                  <a:lnTo>
                    <a:pt x="1950" y="470"/>
                  </a:lnTo>
                  <a:lnTo>
                    <a:pt x="1983" y="483"/>
                  </a:lnTo>
                  <a:lnTo>
                    <a:pt x="2015" y="498"/>
                  </a:lnTo>
                  <a:lnTo>
                    <a:pt x="2047" y="514"/>
                  </a:lnTo>
                  <a:lnTo>
                    <a:pt x="2078" y="531"/>
                  </a:lnTo>
                  <a:lnTo>
                    <a:pt x="2109" y="548"/>
                  </a:lnTo>
                  <a:lnTo>
                    <a:pt x="2139" y="567"/>
                  </a:lnTo>
                  <a:lnTo>
                    <a:pt x="2169" y="586"/>
                  </a:lnTo>
                  <a:lnTo>
                    <a:pt x="2197" y="607"/>
                  </a:lnTo>
                  <a:lnTo>
                    <a:pt x="2226" y="628"/>
                  </a:lnTo>
                  <a:lnTo>
                    <a:pt x="2254" y="650"/>
                  </a:lnTo>
                  <a:lnTo>
                    <a:pt x="2281" y="673"/>
                  </a:lnTo>
                  <a:lnTo>
                    <a:pt x="2308" y="698"/>
                  </a:lnTo>
                  <a:lnTo>
                    <a:pt x="2333" y="723"/>
                  </a:lnTo>
                  <a:lnTo>
                    <a:pt x="2353" y="743"/>
                  </a:lnTo>
                  <a:lnTo>
                    <a:pt x="2372" y="763"/>
                  </a:lnTo>
                  <a:lnTo>
                    <a:pt x="2391" y="784"/>
                  </a:lnTo>
                  <a:lnTo>
                    <a:pt x="2409" y="806"/>
                  </a:lnTo>
                  <a:lnTo>
                    <a:pt x="2426" y="827"/>
                  </a:lnTo>
                  <a:lnTo>
                    <a:pt x="2443" y="849"/>
                  </a:lnTo>
                  <a:lnTo>
                    <a:pt x="2460" y="872"/>
                  </a:lnTo>
                  <a:lnTo>
                    <a:pt x="2475" y="895"/>
                  </a:lnTo>
                  <a:lnTo>
                    <a:pt x="2489" y="918"/>
                  </a:lnTo>
                  <a:lnTo>
                    <a:pt x="2505" y="941"/>
                  </a:lnTo>
                  <a:lnTo>
                    <a:pt x="2518" y="965"/>
                  </a:lnTo>
                  <a:lnTo>
                    <a:pt x="2531" y="989"/>
                  </a:lnTo>
                  <a:lnTo>
                    <a:pt x="2545" y="1013"/>
                  </a:lnTo>
                  <a:lnTo>
                    <a:pt x="2557" y="1038"/>
                  </a:lnTo>
                  <a:lnTo>
                    <a:pt x="2568" y="1063"/>
                  </a:lnTo>
                  <a:lnTo>
                    <a:pt x="2579" y="1088"/>
                  </a:lnTo>
                  <a:lnTo>
                    <a:pt x="2589" y="1113"/>
                  </a:lnTo>
                  <a:lnTo>
                    <a:pt x="2599" y="1139"/>
                  </a:lnTo>
                  <a:lnTo>
                    <a:pt x="2608" y="1164"/>
                  </a:lnTo>
                  <a:lnTo>
                    <a:pt x="2617" y="1191"/>
                  </a:lnTo>
                  <a:lnTo>
                    <a:pt x="2624" y="1217"/>
                  </a:lnTo>
                  <a:lnTo>
                    <a:pt x="2631" y="1244"/>
                  </a:lnTo>
                  <a:lnTo>
                    <a:pt x="2638" y="1270"/>
                  </a:lnTo>
                  <a:lnTo>
                    <a:pt x="2643" y="1297"/>
                  </a:lnTo>
                  <a:lnTo>
                    <a:pt x="2649" y="1325"/>
                  </a:lnTo>
                  <a:lnTo>
                    <a:pt x="2653" y="1352"/>
                  </a:lnTo>
                  <a:lnTo>
                    <a:pt x="2658" y="1379"/>
                  </a:lnTo>
                  <a:lnTo>
                    <a:pt x="2660" y="1406"/>
                  </a:lnTo>
                  <a:lnTo>
                    <a:pt x="2663" y="1435"/>
                  </a:lnTo>
                  <a:lnTo>
                    <a:pt x="2664" y="1463"/>
                  </a:lnTo>
                  <a:lnTo>
                    <a:pt x="2666" y="1491"/>
                  </a:lnTo>
                  <a:lnTo>
                    <a:pt x="2666" y="1519"/>
                  </a:lnTo>
                  <a:lnTo>
                    <a:pt x="2661" y="1641"/>
                  </a:lnTo>
                  <a:close/>
                  <a:moveTo>
                    <a:pt x="907" y="4981"/>
                  </a:moveTo>
                  <a:lnTo>
                    <a:pt x="2149" y="4981"/>
                  </a:lnTo>
                  <a:lnTo>
                    <a:pt x="2149" y="4592"/>
                  </a:lnTo>
                  <a:lnTo>
                    <a:pt x="907" y="4592"/>
                  </a:lnTo>
                  <a:lnTo>
                    <a:pt x="907" y="4981"/>
                  </a:lnTo>
                  <a:close/>
                  <a:moveTo>
                    <a:pt x="1177" y="5429"/>
                  </a:moveTo>
                  <a:lnTo>
                    <a:pt x="1879" y="5429"/>
                  </a:lnTo>
                  <a:lnTo>
                    <a:pt x="1879" y="5209"/>
                  </a:lnTo>
                  <a:lnTo>
                    <a:pt x="1177" y="5209"/>
                  </a:lnTo>
                  <a:lnTo>
                    <a:pt x="1177" y="542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99"/>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300"/>
                                        <p:tgtEl>
                                          <p:spTgt spid="26"/>
                                        </p:tgtEl>
                                      </p:cBhvr>
                                    </p:animEffect>
                                  </p:childTnLst>
                                </p:cTn>
                              </p:par>
                            </p:childTnLst>
                          </p:cTn>
                        </p:par>
                        <p:par>
                          <p:cTn id="16" fill="hold">
                            <p:stCondLst>
                              <p:cond delay="1399"/>
                            </p:stCondLst>
                            <p:childTnLst>
                              <p:par>
                                <p:cTn id="17" presetID="5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fltVal val="0.5"/>
                                          </p:val>
                                        </p:tav>
                                        <p:tav tm="100000">
                                          <p:val>
                                            <p:strVal val="#ppt_y"/>
                                          </p:val>
                                        </p:tav>
                                      </p:tavLst>
                                    </p:anim>
                                  </p:childTnLst>
                                </p:cTn>
                              </p:par>
                              <p:par>
                                <p:cTn id="24" presetID="53" presetClass="entr" presetSubtype="16" fill="hold" grpId="0" nodeType="withEffect">
                                  <p:stCondLst>
                                    <p:cond delay="6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90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4" grpId="0"/>
      <p:bldP spid="8" grpId="0"/>
    </p:bldLst>
  </p:timing>
</p:sld>
</file>

<file path=ppt/tags/tag1.xml><?xml version="1.0" encoding="utf-8"?>
<p:tagLst xmlns:p="http://schemas.openxmlformats.org/presentationml/2006/main">
  <p:tag name="KSO_WM_DIAGRAM_VIRTUALLY_FRAME" val="{&quot;height&quot;:297.7,&quot;left&quot;:307.9,&quot;top&quot;:60.35,&quot;width&quot;:325.45000000000005}"/>
</p:tagLst>
</file>

<file path=ppt/tags/tag10.xml><?xml version="1.0" encoding="utf-8"?>
<p:tagLst xmlns:p="http://schemas.openxmlformats.org/presentationml/2006/main">
  <p:tag name="KSO_WM_DIAGRAM_VIRTUALLY_FRAME" val="{&quot;height&quot;:285.2,&quot;left&quot;:229.6,&quot;top&quot;:60.35,&quot;width&quot;:459}"/>
</p:tagLst>
</file>

<file path=ppt/tags/tag100.xml><?xml version="1.0" encoding="utf-8"?>
<p:tagLst xmlns:p="http://schemas.openxmlformats.org/presentationml/2006/main">
  <p:tag name="KSO_WM_DIAGRAM_VIRTUALLY_FRAME" val="{&quot;height&quot;:301.75,&quot;left&quot;:9.55,&quot;top&quot;:95.5,&quot;width&quot;:729.3}"/>
</p:tagLst>
</file>

<file path=ppt/tags/tag101.xml><?xml version="1.0" encoding="utf-8"?>
<p:tagLst xmlns:p="http://schemas.openxmlformats.org/presentationml/2006/main">
  <p:tag name="KSO_WM_DIAGRAM_VIRTUALLY_FRAME" val="{&quot;height&quot;:291.1,&quot;left&quot;:9.55,&quot;top&quot;:95.5,&quot;width&quot;:729.3}"/>
</p:tagLst>
</file>

<file path=ppt/tags/tag102.xml><?xml version="1.0" encoding="utf-8"?>
<p:tagLst xmlns:p="http://schemas.openxmlformats.org/presentationml/2006/main">
  <p:tag name="KSO_WM_DIAGRAM_VIRTUALLY_FRAME" val="{&quot;height&quot;:301.75,&quot;left&quot;:9.55,&quot;top&quot;:95.5,&quot;width&quot;:729.3}"/>
</p:tagLst>
</file>

<file path=ppt/tags/tag103.xml><?xml version="1.0" encoding="utf-8"?>
<p:tagLst xmlns:p="http://schemas.openxmlformats.org/presentationml/2006/main">
  <p:tag name="KSO_WM_DIAGRAM_VIRTUALLY_FRAME" val="{&quot;height&quot;:301.75,&quot;left&quot;:9.55,&quot;top&quot;:95.5,&quot;width&quot;:729.3}"/>
</p:tagLst>
</file>

<file path=ppt/tags/tag104.xml><?xml version="1.0" encoding="utf-8"?>
<p:tagLst xmlns:p="http://schemas.openxmlformats.org/presentationml/2006/main">
  <p:tag name="KSO_WM_DIAGRAM_VIRTUALLY_FRAME" val="{&quot;height&quot;:301.75,&quot;left&quot;:9.55,&quot;top&quot;:95.5,&quot;width&quot;:729.3}"/>
</p:tagLst>
</file>

<file path=ppt/tags/tag105.xml><?xml version="1.0" encoding="utf-8"?>
<p:tagLst xmlns:p="http://schemas.openxmlformats.org/presentationml/2006/main">
  <p:tag name="KSO_WM_DIAGRAM_VIRTUALLY_FRAME" val="{&quot;height&quot;:291.1,&quot;left&quot;:9.55,&quot;top&quot;:95.5,&quot;width&quot;:729.3}"/>
</p:tagLst>
</file>

<file path=ppt/tags/tag106.xml><?xml version="1.0" encoding="utf-8"?>
<p:tagLst xmlns:p="http://schemas.openxmlformats.org/presentationml/2006/main">
  <p:tag name="KSO_WM_DIAGRAM_VIRTUALLY_FRAME" val="{&quot;height&quot;:301.75,&quot;left&quot;:9.55,&quot;top&quot;:95.5,&quot;width&quot;:729.3}"/>
</p:tagLst>
</file>

<file path=ppt/tags/tag107.xml><?xml version="1.0" encoding="utf-8"?>
<p:tagLst xmlns:p="http://schemas.openxmlformats.org/presentationml/2006/main">
  <p:tag name="KSO_WM_DIAGRAM_VIRTUALLY_FRAME" val="{&quot;height&quot;:301.75,&quot;left&quot;:9.55,&quot;top&quot;:95.5,&quot;width&quot;:729.3}"/>
</p:tagLst>
</file>

<file path=ppt/tags/tag108.xml><?xml version="1.0" encoding="utf-8"?>
<p:tagLst xmlns:p="http://schemas.openxmlformats.org/presentationml/2006/main">
  <p:tag name="KSO_WM_DIAGRAM_VIRTUALLY_FRAME" val="{&quot;height&quot;:301.75,&quot;left&quot;:9.55,&quot;top&quot;:95.5,&quot;width&quot;:729.3}"/>
</p:tagLst>
</file>

<file path=ppt/tags/tag109.xml><?xml version="1.0" encoding="utf-8"?>
<p:tagLst xmlns:p="http://schemas.openxmlformats.org/presentationml/2006/main">
  <p:tag name="KSO_WM_DIAGRAM_VIRTUALLY_FRAME" val="{&quot;height&quot;:291.1,&quot;left&quot;:9.55,&quot;top&quot;:95.5,&quot;width&quot;:729.3}"/>
</p:tagLst>
</file>

<file path=ppt/tags/tag11.xml><?xml version="1.0" encoding="utf-8"?>
<p:tagLst xmlns:p="http://schemas.openxmlformats.org/presentationml/2006/main">
  <p:tag name="KSO_WM_DIAGRAM_VIRTUALLY_FRAME" val="{&quot;height&quot;:285.2,&quot;left&quot;:229.6,&quot;top&quot;:60.35,&quot;width&quot;:459}"/>
</p:tagLst>
</file>

<file path=ppt/tags/tag110.xml><?xml version="1.0" encoding="utf-8"?>
<p:tagLst xmlns:p="http://schemas.openxmlformats.org/presentationml/2006/main">
  <p:tag name="KSO_WM_DIAGRAM_VIRTUALLY_FRAME" val="{&quot;height&quot;:301.75,&quot;left&quot;:9.55,&quot;top&quot;:95.5,&quot;width&quot;:729.3}"/>
</p:tagLst>
</file>

<file path=ppt/tags/tag111.xml><?xml version="1.0" encoding="utf-8"?>
<p:tagLst xmlns:p="http://schemas.openxmlformats.org/presentationml/2006/main">
  <p:tag name="KSO_WM_DIAGRAM_VIRTUALLY_FRAME" val="{&quot;height&quot;:301.75,&quot;left&quot;:9.55,&quot;top&quot;:95.5,&quot;width&quot;:729.3}"/>
</p:tagLst>
</file>

<file path=ppt/tags/tag112.xml><?xml version="1.0" encoding="utf-8"?>
<p:tagLst xmlns:p="http://schemas.openxmlformats.org/presentationml/2006/main">
  <p:tag name="KSO_WM_DIAGRAM_VIRTUALLY_FRAME" val="{&quot;height&quot;:301.75,&quot;left&quot;:9.55,&quot;top&quot;:95.5,&quot;width&quot;:729.3}"/>
</p:tagLst>
</file>

<file path=ppt/tags/tag113.xml><?xml version="1.0" encoding="utf-8"?>
<p:tagLst xmlns:p="http://schemas.openxmlformats.org/presentationml/2006/main">
  <p:tag name="KSO_WM_DIAGRAM_VIRTUALLY_FRAME" val="{&quot;height&quot;:301.75,&quot;left&quot;:9.55,&quot;top&quot;:95.5,&quot;width&quot;:729.3}"/>
</p:tagLst>
</file>

<file path=ppt/tags/tag114.xml><?xml version="1.0" encoding="utf-8"?>
<p:tagLst xmlns:p="http://schemas.openxmlformats.org/presentationml/2006/main">
  <p:tag name="KSO_WM_DIAGRAM_VIRTUALLY_FRAME" val="{&quot;height&quot;:301.75,&quot;left&quot;:9.55,&quot;top&quot;:95.5,&quot;width&quot;:729.3}"/>
</p:tagLst>
</file>

<file path=ppt/tags/tag115.xml><?xml version="1.0" encoding="utf-8"?>
<p:tagLst xmlns:p="http://schemas.openxmlformats.org/presentationml/2006/main">
  <p:tag name="KSO_WM_DIAGRAM_VIRTUALLY_FRAME" val="{&quot;height&quot;:301.75,&quot;left&quot;:9.55,&quot;top&quot;:95.5,&quot;width&quot;:729.3}"/>
</p:tagLst>
</file>

<file path=ppt/tags/tag116.xml><?xml version="1.0" encoding="utf-8"?>
<p:tagLst xmlns:p="http://schemas.openxmlformats.org/presentationml/2006/main">
  <p:tag name="KSO_WM_DIAGRAM_VIRTUALLY_FRAME" val="{&quot;height&quot;:301.75,&quot;left&quot;:9.55,&quot;top&quot;:95.5,&quot;width&quot;:729.3}"/>
</p:tagLst>
</file>

<file path=ppt/tags/tag117.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11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1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xml><?xml version="1.0" encoding="utf-8"?>
<p:tagLst xmlns:p="http://schemas.openxmlformats.org/presentationml/2006/main">
  <p:tag name="KSO_WM_DIAGRAM_VIRTUALLY_FRAME" val="{&quot;height&quot;:285.2,&quot;left&quot;:229.6,&quot;top&quot;:60.35,&quot;width&quot;:459}"/>
</p:tagLst>
</file>

<file path=ppt/tags/tag12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xml><?xml version="1.0" encoding="utf-8"?>
<p:tagLst xmlns:p="http://schemas.openxmlformats.org/presentationml/2006/main">
  <p:tag name="KSO_WM_DIAGRAM_VIRTUALLY_FRAME" val="{&quot;height&quot;:285.2,&quot;left&quot;:229.6,&quot;top&quot;:60.35,&quot;width&quot;:459}"/>
</p:tagLst>
</file>

<file path=ppt/tags/tag1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xml><?xml version="1.0" encoding="utf-8"?>
<p:tagLst xmlns:p="http://schemas.openxmlformats.org/presentationml/2006/main">
  <p:tag name="KSO_WM_DIAGRAM_VIRTUALLY_FRAME" val="{&quot;height&quot;:285.2,&quot;left&quot;:229.6,&quot;top&quot;:60.35,&quot;width&quot;:459}"/>
</p:tagLst>
</file>

<file path=ppt/tags/tag1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xml><?xml version="1.0" encoding="utf-8"?>
<p:tagLst xmlns:p="http://schemas.openxmlformats.org/presentationml/2006/main">
  <p:tag name="KSO_WM_DIAGRAM_VIRTUALLY_FRAME" val="{&quot;height&quot;:285.2,&quot;left&quot;:229.6,&quot;top&quot;:60.35,&quot;width&quot;:459}"/>
</p:tagLst>
</file>

<file path=ppt/tags/tag1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xml><?xml version="1.0" encoding="utf-8"?>
<p:tagLst xmlns:p="http://schemas.openxmlformats.org/presentationml/2006/main">
  <p:tag name="KSO_WM_DIAGRAM_VIRTUALLY_FRAME" val="{&quot;height&quot;:285.2,&quot;left&quot;:229.6,&quot;top&quot;:60.35,&quot;width&quot;:459}"/>
</p:tagLst>
</file>

<file path=ppt/tags/tag1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1.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16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6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xml><?xml version="1.0" encoding="utf-8"?>
<p:tagLst xmlns:p="http://schemas.openxmlformats.org/presentationml/2006/main">
  <p:tag name="KSO_WM_DIAGRAM_VIRTUALLY_FRAME" val="{&quot;height&quot;:285.2,&quot;left&quot;:229.6,&quot;top&quot;:60.35,&quot;width&quot;:459}"/>
</p:tagLst>
</file>

<file path=ppt/tags/tag17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7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8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8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19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19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xml><?xml version="1.0" encoding="utf-8"?>
<p:tagLst xmlns:p="http://schemas.openxmlformats.org/presentationml/2006/main">
  <p:tag name="KSO_WM_DIAGRAM_VIRTUALLY_FRAME" val="{&quot;height&quot;:285.2,&quot;left&quot;:229.6,&quot;top&quot;:60.35,&quot;width&quot;:459}"/>
</p:tagLst>
</file>

<file path=ppt/tags/tag2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0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0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1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1.xml><?xml version="1.0" encoding="utf-8"?>
<p:tagLst xmlns:p="http://schemas.openxmlformats.org/presentationml/2006/main">
  <p:tag name="PA" val="v4.0.0"/>
  <p:tag name="KSO_WM_DIAGRAM_VIRTUALLY_FRAME" val="{&quot;height&quot;:381.67889763779533,&quot;left&quot;:71.9807874015748,&quot;top&quot;:158.32110236220473,&quot;width&quot;:821.8610236220472}"/>
</p:tagLst>
</file>

<file path=ppt/tags/tag21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1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2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2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3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3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4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4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5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1.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2.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3.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4.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5.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6.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7.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8.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59.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60.xml><?xml version="1.0" encoding="utf-8"?>
<p:tagLst xmlns:p="http://schemas.openxmlformats.org/presentationml/2006/main">
  <p:tag name="KSO_WM_DIAGRAM_VIRTUALLY_FRAME" val="{&quot;height&quot;:381.67889763779533,&quot;left&quot;:71.9807874015748,&quot;top&quot;:158.32110236220473,&quot;width&quot;:821.8610236220472}"/>
</p:tagLst>
</file>

<file path=ppt/tags/tag261.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2.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3.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4.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5.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6.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7.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8.xml><?xml version="1.0" encoding="utf-8"?>
<p:tagLst xmlns:p="http://schemas.openxmlformats.org/presentationml/2006/main">
  <p:tag name="KSO_WM_DIAGRAM_VIRTUALLY_FRAME" val="{&quot;height&quot;:167.28708661417323,&quot;left&quot;:99.21614173228346,&quot;top&quot;:121.59551181102361,&quot;width&quot;:672.5838582677166}"/>
</p:tagLst>
</file>

<file path=ppt/tags/tag269.xml><?xml version="1.0" encoding="utf-8"?>
<p:tagLst xmlns:p="http://schemas.openxmlformats.org/presentationml/2006/main">
  <p:tag name="commondata" val="eyJoZGlkIjoiZDUxNDg3YzE4ODE1YjFkMDljZDAwMDBjOGUwM2I2YzQifQ=="/>
</p:tagLst>
</file>

<file path=ppt/tags/tag27.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8.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29.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xml><?xml version="1.0" encoding="utf-8"?>
<p:tagLst xmlns:p="http://schemas.openxmlformats.org/presentationml/2006/main">
  <p:tag name="KSO_WM_DIAGRAM_VIRTUALLY_FRAME" val="{&quot;height&quot;:285.2,&quot;left&quot;:229.6,&quot;top&quot;:60.35,&quot;width&quot;:459}"/>
</p:tagLst>
</file>

<file path=ppt/tags/tag30.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1.xml><?xml version="1.0" encoding="utf-8"?>
<p:tagLst xmlns:p="http://schemas.openxmlformats.org/presentationml/2006/main">
  <p:tag name="KSO_WM_DIAGRAM_VIRTUALLY_FRAME" val="{&quot;height&quot;:139.63503937007874,&quot;left&quot;:24.410472440944886,&quot;top&quot;:86.78637795275588,&quot;width&quot;:648.5662992125983}"/>
</p:tagLst>
</file>

<file path=ppt/tags/tag32.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3.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4.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5.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6.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7.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8.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39.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4.xml><?xml version="1.0" encoding="utf-8"?>
<p:tagLst xmlns:p="http://schemas.openxmlformats.org/presentationml/2006/main">
  <p:tag name="KSO_WM_DIAGRAM_VIRTUALLY_FRAME" val="{&quot;height&quot;:285.2,&quot;left&quot;:229.6,&quot;top&quot;:60.35,&quot;width&quot;:459}"/>
</p:tagLst>
</file>

<file path=ppt/tags/tag40.xml><?xml version="1.0" encoding="utf-8"?>
<p:tagLst xmlns:p="http://schemas.openxmlformats.org/presentationml/2006/main">
  <p:tag name="KSO_WM_DIAGRAM_VIRTUALLY_FRAME" val="{&quot;height&quot;:295.7370866141732,&quot;left&quot;:114.66614173228348,&quot;top&quot;:92.19551181102361,&quot;width&quot;:672.5838582677166}"/>
</p:tagLst>
</file>

<file path=ppt/tags/tag4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3.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4.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8.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49.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5.xml><?xml version="1.0" encoding="utf-8"?>
<p:tagLst xmlns:p="http://schemas.openxmlformats.org/presentationml/2006/main">
  <p:tag name="KSO_WM_DIAGRAM_VIRTUALLY_FRAME" val="{&quot;height&quot;:285.2,&quot;left&quot;:229.6,&quot;top&quot;:60.35,&quot;width&quot;:459}"/>
</p:tagLst>
</file>

<file path=ppt/tags/tag50.xml><?xml version="1.0" encoding="utf-8"?>
<p:tagLst xmlns:p="http://schemas.openxmlformats.org/presentationml/2006/main">
  <p:tag name="KSO_WM_DIAGRAM_VIRTUALLY_FRAME" val="{&quot;height&quot;:319.1374803149606,&quot;left&quot;:18.55,&quot;top&quot;:83.86251968503936,&quot;width&quot;:634.0722047244094}"/>
</p:tagLst>
</file>

<file path=ppt/tags/tag51.xml><?xml version="1.0" encoding="utf-8"?>
<p:tagLst xmlns:p="http://schemas.openxmlformats.org/presentationml/2006/main">
  <p:tag name="KSO_WM_DIAGRAM_VIRTUALLY_FRAME" val="{&quot;height&quot;:319.1374803149606,&quot;left&quot;:18.55,&quot;top&quot;:83.86251968503936,&quot;width&quot;:634.0722047244094}"/>
</p:tagLst>
</file>

<file path=ppt/tags/tag52.xml><?xml version="1.0" encoding="utf-8"?>
<p:tagLst xmlns:p="http://schemas.openxmlformats.org/presentationml/2006/main">
  <p:tag name="KSO_WM_DIAGRAM_VIRTUALLY_FRAME" val="{&quot;height&quot;:319.1374803149606,&quot;left&quot;:18.55,&quot;top&quot;:83.86251968503936,&quot;width&quot;:634.0722047244094}"/>
</p:tagLst>
</file>

<file path=ppt/tags/tag53.xml><?xml version="1.0" encoding="utf-8"?>
<p:tagLst xmlns:p="http://schemas.openxmlformats.org/presentationml/2006/main">
  <p:tag name="KSO_WM_DIAGRAM_VIRTUALLY_FRAME" val="{&quot;height&quot;:319.1374803149606,&quot;left&quot;:18.55,&quot;top&quot;:83.86251968503936,&quot;width&quot;:634.0722047244094}"/>
</p:tagLst>
</file>

<file path=ppt/tags/tag54.xml><?xml version="1.0" encoding="utf-8"?>
<p:tagLst xmlns:p="http://schemas.openxmlformats.org/presentationml/2006/main">
  <p:tag name="KSO_WM_DIAGRAM_VIRTUALLY_FRAME" val="{&quot;height&quot;:319.1374803149606,&quot;left&quot;:18.55,&quot;top&quot;:83.86251968503936,&quot;width&quot;:634.0722047244094}"/>
</p:tagLst>
</file>

<file path=ppt/tags/tag55.xml><?xml version="1.0" encoding="utf-8"?>
<p:tagLst xmlns:p="http://schemas.openxmlformats.org/presentationml/2006/main">
  <p:tag name="KSO_WM_DIAGRAM_VIRTUALLY_FRAME" val="{&quot;height&quot;:319.1374803149606,&quot;left&quot;:18.55,&quot;top&quot;:83.86251968503936,&quot;width&quot;:634.0722047244094}"/>
</p:tagLst>
</file>

<file path=ppt/tags/tag56.xml><?xml version="1.0" encoding="utf-8"?>
<p:tagLst xmlns:p="http://schemas.openxmlformats.org/presentationml/2006/main">
  <p:tag name="KSO_WM_DIAGRAM_VIRTUALLY_FRAME" val="{&quot;height&quot;:319.1374803149606,&quot;left&quot;:18.55,&quot;top&quot;:83.86251968503936,&quot;width&quot;:634.0722047244094}"/>
</p:tagLst>
</file>

<file path=ppt/tags/tag57.xml><?xml version="1.0" encoding="utf-8"?>
<p:tagLst xmlns:p="http://schemas.openxmlformats.org/presentationml/2006/main">
  <p:tag name="KSO_WM_DIAGRAM_VIRTUALLY_FRAME" val="{&quot;height&quot;:319.1374803149606,&quot;left&quot;:18.55,&quot;top&quot;:83.86251968503936,&quot;width&quot;:634.0722047244094}"/>
</p:tagLst>
</file>

<file path=ppt/tags/tag58.xml><?xml version="1.0" encoding="utf-8"?>
<p:tagLst xmlns:p="http://schemas.openxmlformats.org/presentationml/2006/main">
  <p:tag name="KSO_WM_DIAGRAM_VIRTUALLY_FRAME" val="{&quot;height&quot;:319.1374803149606,&quot;left&quot;:18.55,&quot;top&quot;:83.86251968503936,&quot;width&quot;:634.0722047244094}"/>
</p:tagLst>
</file>

<file path=ppt/tags/tag59.xml><?xml version="1.0" encoding="utf-8"?>
<p:tagLst xmlns:p="http://schemas.openxmlformats.org/presentationml/2006/main">
  <p:tag name="KSO_WM_DIAGRAM_VIRTUALLY_FRAME" val="{&quot;height&quot;:319.1374803149606,&quot;left&quot;:18.55,&quot;top&quot;:83.86251968503936,&quot;width&quot;:634.0722047244094}"/>
</p:tagLst>
</file>

<file path=ppt/tags/tag6.xml><?xml version="1.0" encoding="utf-8"?>
<p:tagLst xmlns:p="http://schemas.openxmlformats.org/presentationml/2006/main">
  <p:tag name="KSO_WM_DIAGRAM_VIRTUALLY_FRAME" val="{&quot;height&quot;:285.2,&quot;left&quot;:229.6,&quot;top&quot;:60.35,&quot;width&quot;:459}"/>
</p:tagLst>
</file>

<file path=ppt/tags/tag60.xml><?xml version="1.0" encoding="utf-8"?>
<p:tagLst xmlns:p="http://schemas.openxmlformats.org/presentationml/2006/main">
  <p:tag name="KSO_WM_DIAGRAM_VIRTUALLY_FRAME" val="{&quot;height&quot;:319.1374803149606,&quot;left&quot;:18.55,&quot;top&quot;:83.86251968503936,&quot;width&quot;:634.0722047244094}"/>
</p:tagLst>
</file>

<file path=ppt/tags/tag61.xml><?xml version="1.0" encoding="utf-8"?>
<p:tagLst xmlns:p="http://schemas.openxmlformats.org/presentationml/2006/main">
  <p:tag name="KSO_WM_DIAGRAM_VIRTUALLY_FRAME" val="{&quot;height&quot;:319.1374803149606,&quot;left&quot;:18.55,&quot;top&quot;:83.86251968503936,&quot;width&quot;:634.0722047244094}"/>
</p:tagLst>
</file>

<file path=ppt/tags/tag62.xml><?xml version="1.0" encoding="utf-8"?>
<p:tagLst xmlns:p="http://schemas.openxmlformats.org/presentationml/2006/main">
  <p:tag name="KSO_WM_DIAGRAM_VIRTUALLY_FRAME" val="{&quot;height&quot;:319.1374803149606,&quot;left&quot;:18.55,&quot;top&quot;:83.86251968503936,&quot;width&quot;:634.0722047244094}"/>
</p:tagLst>
</file>

<file path=ppt/tags/tag63.xml><?xml version="1.0" encoding="utf-8"?>
<p:tagLst xmlns:p="http://schemas.openxmlformats.org/presentationml/2006/main">
  <p:tag name="KSO_WM_DIAGRAM_VIRTUALLY_FRAME" val="{&quot;height&quot;:319.1374803149606,&quot;left&quot;:18.55,&quot;top&quot;:83.86251968503936,&quot;width&quot;:634.0722047244094}"/>
</p:tagLst>
</file>

<file path=ppt/tags/tag64.xml><?xml version="1.0" encoding="utf-8"?>
<p:tagLst xmlns:p="http://schemas.openxmlformats.org/presentationml/2006/main">
  <p:tag name="KSO_WM_DIAGRAM_VIRTUALLY_FRAME" val="{&quot;height&quot;:319.1374803149606,&quot;left&quot;:18.55,&quot;top&quot;:83.86251968503936,&quot;width&quot;:634.0722047244094}"/>
</p:tagLst>
</file>

<file path=ppt/tags/tag65.xml><?xml version="1.0" encoding="utf-8"?>
<p:tagLst xmlns:p="http://schemas.openxmlformats.org/presentationml/2006/main">
  <p:tag name="KSO_WM_DIAGRAM_VIRTUALLY_FRAME" val="{&quot;height&quot;:319.1374803149606,&quot;left&quot;:18.55,&quot;top&quot;:83.86251968503936,&quot;width&quot;:634.0722047244094}"/>
</p:tagLst>
</file>

<file path=ppt/tags/tag66.xml><?xml version="1.0" encoding="utf-8"?>
<p:tagLst xmlns:p="http://schemas.openxmlformats.org/presentationml/2006/main">
  <p:tag name="KSO_WM_DIAGRAM_VIRTUALLY_FRAME" val="{&quot;height&quot;:319.1374803149606,&quot;left&quot;:18.55,&quot;top&quot;:83.86251968503936,&quot;width&quot;:634.0722047244094}"/>
</p:tagLst>
</file>

<file path=ppt/tags/tag67.xml><?xml version="1.0" encoding="utf-8"?>
<p:tagLst xmlns:p="http://schemas.openxmlformats.org/presentationml/2006/main">
  <p:tag name="KSO_WM_DIAGRAM_VIRTUALLY_FRAME" val="{&quot;height&quot;:319.1374803149606,&quot;left&quot;:18.55,&quot;top&quot;:83.86251968503936,&quot;width&quot;:634.0722047244094}"/>
</p:tagLst>
</file>

<file path=ppt/tags/tag68.xml><?xml version="1.0" encoding="utf-8"?>
<p:tagLst xmlns:p="http://schemas.openxmlformats.org/presentationml/2006/main">
  <p:tag name="KSO_WM_DIAGRAM_VIRTUALLY_FRAME" val="{&quot;height&quot;:319.1374803149606,&quot;left&quot;:18.55,&quot;top&quot;:83.86251968503936,&quot;width&quot;:634.0722047244094}"/>
</p:tagLst>
</file>

<file path=ppt/tags/tag69.xml><?xml version="1.0" encoding="utf-8"?>
<p:tagLst xmlns:p="http://schemas.openxmlformats.org/presentationml/2006/main">
  <p:tag name="KSO_WM_DIAGRAM_VIRTUALLY_FRAME" val="{&quot;height&quot;:319.1374803149606,&quot;left&quot;:18.55,&quot;top&quot;:83.86251968503936,&quot;width&quot;:634.0722047244094}"/>
</p:tagLst>
</file>

<file path=ppt/tags/tag7.xml><?xml version="1.0" encoding="utf-8"?>
<p:tagLst xmlns:p="http://schemas.openxmlformats.org/presentationml/2006/main">
  <p:tag name="KSO_WM_DIAGRAM_VIRTUALLY_FRAME" val="{&quot;height&quot;:285.2,&quot;left&quot;:229.6,&quot;top&quot;:60.35,&quot;width&quot;:459}"/>
</p:tagLst>
</file>

<file path=ppt/tags/tag70.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1.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2.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73.xml><?xml version="1.0" encoding="utf-8"?>
<p:tagLst xmlns:p="http://schemas.openxmlformats.org/presentationml/2006/main">
  <p:tag name="KSO_WM_DIAGRAM_VIRTUALLY_FRAME" val="{&quot;height&quot;:300.7250393700788,&quot;left&quot;:76.62503937007874,&quot;top&quot;:213.65,&quot;width&quot;:808.6249606299212}"/>
</p:tagLst>
</file>

<file path=ppt/tags/tag74.xml><?xml version="1.0" encoding="utf-8"?>
<p:tagLst xmlns:p="http://schemas.openxmlformats.org/presentationml/2006/main">
  <p:tag name="KSO_WM_DIAGRAM_VIRTUALLY_FRAME" val="{&quot;height&quot;:300.7250393700788,&quot;left&quot;:76.62503937007874,&quot;top&quot;:213.65,&quot;width&quot;:808.6249606299212}"/>
</p:tagLst>
</file>

<file path=ppt/tags/tag75.xml><?xml version="1.0" encoding="utf-8"?>
<p:tagLst xmlns:p="http://schemas.openxmlformats.org/presentationml/2006/main">
  <p:tag name="KSO_WM_DIAGRAM_VIRTUALLY_FRAME" val="{&quot;height&quot;:300.7250393700788,&quot;left&quot;:76.62503937007874,&quot;top&quot;:213.65,&quot;width&quot;:808.6249606299212}"/>
</p:tagLst>
</file>

<file path=ppt/tags/tag76.xml><?xml version="1.0" encoding="utf-8"?>
<p:tagLst xmlns:p="http://schemas.openxmlformats.org/presentationml/2006/main">
  <p:tag name="KSO_WM_DIAGRAM_VIRTUALLY_FRAME" val="{&quot;height&quot;:300.7250393700788,&quot;left&quot;:76.62503937007874,&quot;top&quot;:213.65,&quot;width&quot;:808.6249606299212}"/>
</p:tagLst>
</file>

<file path=ppt/tags/tag77.xml><?xml version="1.0" encoding="utf-8"?>
<p:tagLst xmlns:p="http://schemas.openxmlformats.org/presentationml/2006/main">
  <p:tag name="KSO_WM_DIAGRAM_VIRTUALLY_FRAME" val="{&quot;height&quot;:300.7250393700788,&quot;left&quot;:76.62503937007874,&quot;top&quot;:213.65,&quot;width&quot;:808.6249606299212}"/>
</p:tagLst>
</file>

<file path=ppt/tags/tag78.xml><?xml version="1.0" encoding="utf-8"?>
<p:tagLst xmlns:p="http://schemas.openxmlformats.org/presentationml/2006/main">
  <p:tag name="KSO_WM_DIAGRAM_VIRTUALLY_FRAME" val="{&quot;height&quot;:300.7250393700788,&quot;left&quot;:76.62503937007874,&quot;top&quot;:213.65,&quot;width&quot;:808.6249606299212}"/>
</p:tagLst>
</file>

<file path=ppt/tags/tag79.xml><?xml version="1.0" encoding="utf-8"?>
<p:tagLst xmlns:p="http://schemas.openxmlformats.org/presentationml/2006/main">
  <p:tag name="KSO_WM_DIAGRAM_VIRTUALLY_FRAME" val="{&quot;height&quot;:300.7250393700788,&quot;left&quot;:76.62503937007874,&quot;top&quot;:213.65,&quot;width&quot;:808.6249606299212}"/>
</p:tagLst>
</file>

<file path=ppt/tags/tag8.xml><?xml version="1.0" encoding="utf-8"?>
<p:tagLst xmlns:p="http://schemas.openxmlformats.org/presentationml/2006/main">
  <p:tag name="KSO_WM_DIAGRAM_VIRTUALLY_FRAME" val="{&quot;height&quot;:285.2,&quot;left&quot;:229.6,&quot;top&quot;:60.35,&quot;width&quot;:459}"/>
</p:tagLst>
</file>

<file path=ppt/tags/tag80.xml><?xml version="1.0" encoding="utf-8"?>
<p:tagLst xmlns:p="http://schemas.openxmlformats.org/presentationml/2006/main">
  <p:tag name="KSO_WM_DIAGRAM_VIRTUALLY_FRAME" val="{&quot;height&quot;:300.7250393700788,&quot;left&quot;:76.62503937007874,&quot;top&quot;:213.65,&quot;width&quot;:808.6249606299212}"/>
</p:tagLst>
</file>

<file path=ppt/tags/tag81.xml><?xml version="1.0" encoding="utf-8"?>
<p:tagLst xmlns:p="http://schemas.openxmlformats.org/presentationml/2006/main">
  <p:tag name="KSO_WM_DIAGRAM_VIRTUALLY_FRAME" val="{&quot;height&quot;:300.7250393700788,&quot;left&quot;:76.62503937007874,&quot;top&quot;:213.65,&quot;width&quot;:808.6249606299212}"/>
</p:tagLst>
</file>

<file path=ppt/tags/tag82.xml><?xml version="1.0" encoding="utf-8"?>
<p:tagLst xmlns:p="http://schemas.openxmlformats.org/presentationml/2006/main">
  <p:tag name="KSO_WM_DIAGRAM_VIRTUALLY_FRAME" val="{&quot;height&quot;:300.7250393700788,&quot;left&quot;:76.62503937007874,&quot;top&quot;:213.65,&quot;width&quot;:808.6249606299212}"/>
</p:tagLst>
</file>

<file path=ppt/tags/tag83.xml><?xml version="1.0" encoding="utf-8"?>
<p:tagLst xmlns:p="http://schemas.openxmlformats.org/presentationml/2006/main">
  <p:tag name="KSO_WM_DIAGRAM_VIRTUALLY_FRAME" val="{&quot;height&quot;:300.7250393700788,&quot;left&quot;:76.62503937007874,&quot;top&quot;:213.65,&quot;width&quot;:808.6249606299212}"/>
</p:tagLst>
</file>

<file path=ppt/tags/tag84.xml><?xml version="1.0" encoding="utf-8"?>
<p:tagLst xmlns:p="http://schemas.openxmlformats.org/presentationml/2006/main">
  <p:tag name="KSO_WM_DIAGRAM_VIRTUALLY_FRAME" val="{&quot;height&quot;:300.7250393700788,&quot;left&quot;:76.62503937007874,&quot;top&quot;:213.65,&quot;width&quot;:808.6249606299212}"/>
</p:tagLst>
</file>

<file path=ppt/tags/tag85.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6.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7.xml><?xml version="1.0" encoding="utf-8"?>
<p:tagLst xmlns:p="http://schemas.openxmlformats.org/presentationml/2006/main">
  <p:tag name="KSO_WM_DIAGRAM_VIRTUALLY_FRAME" val="{&quot;height&quot;:238.29543307086615,&quot;left&quot;:64.93842519685039,&quot;top&quot;:83.86251968503936,&quot;width&quot;:587.683779527559}"/>
</p:tagLst>
</file>

<file path=ppt/tags/tag88.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89.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xml><?xml version="1.0" encoding="utf-8"?>
<p:tagLst xmlns:p="http://schemas.openxmlformats.org/presentationml/2006/main">
  <p:tag name="KSO_WM_DIAGRAM_VIRTUALLY_FRAME" val="{&quot;height&quot;:285.2,&quot;left&quot;:229.6,&quot;top&quot;:60.35,&quot;width&quot;:459}"/>
</p:tagLst>
</file>

<file path=ppt/tags/tag90.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1.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2.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3.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4.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5.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6.xml><?xml version="1.0" encoding="utf-8"?>
<p:tagLst xmlns:p="http://schemas.openxmlformats.org/presentationml/2006/main">
  <p:tag name="KSO_WM_DIAGRAM_VIRTUALLY_FRAME" val="{&quot;height&quot;:272.12850393700785,&quot;left&quot;:45.67007874015748,&quot;top&quot;:63.78913385826771,&quot;width&quot;:619.0489763779527}"/>
</p:tagLst>
</file>

<file path=ppt/tags/tag97.xml><?xml version="1.0" encoding="utf-8"?>
<p:tagLst xmlns:p="http://schemas.openxmlformats.org/presentationml/2006/main">
  <p:tag name="KSO_WM_DIAGRAM_VIRTUALLY_FRAME" val="{&quot;height&quot;:291.1,&quot;left&quot;:9.55,&quot;top&quot;:95.5,&quot;width&quot;:729.3}"/>
</p:tagLst>
</file>

<file path=ppt/tags/tag98.xml><?xml version="1.0" encoding="utf-8"?>
<p:tagLst xmlns:p="http://schemas.openxmlformats.org/presentationml/2006/main">
  <p:tag name="KSO_WM_DIAGRAM_VIRTUALLY_FRAME" val="{&quot;height&quot;:301.75,&quot;left&quot;:9.55,&quot;top&quot;:95.5,&quot;width&quot;:729.3}"/>
</p:tagLst>
</file>

<file path=ppt/tags/tag99.xml><?xml version="1.0" encoding="utf-8"?>
<p:tagLst xmlns:p="http://schemas.openxmlformats.org/presentationml/2006/main">
  <p:tag name="KSO_WM_DIAGRAM_VIRTUALLY_FRAME" val="{&quot;height&quot;:301.75,&quot;left&quot;:9.55,&quot;top&quot;:95.5,&quot;width&quot;:729.3}"/>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5937</Words>
  <Application>WPS 演示</Application>
  <PresentationFormat>全屏显示(16:9)</PresentationFormat>
  <Paragraphs>489</Paragraphs>
  <Slides>41</Slides>
  <Notes>23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Arial</vt:lpstr>
      <vt:lpstr>宋体</vt:lpstr>
      <vt:lpstr>Wingdings</vt:lpstr>
      <vt:lpstr>微软雅黑</vt:lpstr>
      <vt:lpstr>Calibri</vt:lpstr>
      <vt:lpstr>Arial Unicode MS</vt:lpstr>
      <vt:lpstr>Century Gothic</vt:lpstr>
      <vt:lpstr>Impact</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简约线条创意毕业论文答辩开题报告动态PPT模板</dc:title>
  <dc:creator>qzuser</dc:creator>
  <cp:keywords>qzuser</cp:keywords>
  <cp:category>qzuser</cp:category>
  <cp:lastModifiedBy>编辑小白</cp:lastModifiedBy>
  <cp:revision>63</cp:revision>
  <dcterms:created xsi:type="dcterms:W3CDTF">2018-11-08T00:27:00Z</dcterms:created>
  <dcterms:modified xsi:type="dcterms:W3CDTF">2024-05-21T01:29:17Z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248B8FF7D22E4643B8EF9EF42A4E3171_13</vt:lpwstr>
  </property>
</Properties>
</file>