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256" r:id="rId3"/>
    <p:sldId id="284" r:id="rId5"/>
    <p:sldId id="263" r:id="rId6"/>
    <p:sldId id="335" r:id="rId7"/>
    <p:sldId id="807" r:id="rId8"/>
    <p:sldId id="728" r:id="rId9"/>
    <p:sldId id="808" r:id="rId10"/>
    <p:sldId id="809" r:id="rId11"/>
    <p:sldId id="810" r:id="rId12"/>
    <p:sldId id="811" r:id="rId13"/>
    <p:sldId id="813" r:id="rId14"/>
    <p:sldId id="814" r:id="rId15"/>
    <p:sldId id="815" r:id="rId16"/>
    <p:sldId id="816" r:id="rId17"/>
    <p:sldId id="817" r:id="rId18"/>
    <p:sldId id="818" r:id="rId19"/>
    <p:sldId id="819" r:id="rId20"/>
    <p:sldId id="820" r:id="rId21"/>
    <p:sldId id="821" r:id="rId22"/>
    <p:sldId id="812" r:id="rId23"/>
    <p:sldId id="822" r:id="rId24"/>
    <p:sldId id="823" r:id="rId25"/>
    <p:sldId id="824" r:id="rId26"/>
    <p:sldId id="825" r:id="rId27"/>
    <p:sldId id="826" r:id="rId28"/>
    <p:sldId id="775" r:id="rId29"/>
    <p:sldId id="827" r:id="rId30"/>
    <p:sldId id="828" r:id="rId31"/>
    <p:sldId id="776" r:id="rId32"/>
    <p:sldId id="829" r:id="rId33"/>
    <p:sldId id="830" r:id="rId34"/>
    <p:sldId id="871" r:id="rId35"/>
    <p:sldId id="774" r:id="rId36"/>
    <p:sldId id="873" r:id="rId37"/>
    <p:sldId id="874" r:id="rId38"/>
    <p:sldId id="875" r:id="rId39"/>
    <p:sldId id="876" r:id="rId40"/>
    <p:sldId id="878" r:id="rId41"/>
    <p:sldId id="724" r:id="rId42"/>
    <p:sldId id="777" r:id="rId43"/>
    <p:sldId id="879" r:id="rId44"/>
    <p:sldId id="880" r:id="rId45"/>
    <p:sldId id="881" r:id="rId46"/>
    <p:sldId id="288" r:id="rId47"/>
  </p:sldIdLst>
  <p:sldSz cx="9144000" cy="5143500" type="screen16x9"/>
  <p:notesSz cx="6858000" cy="9144000"/>
  <p:custDataLst>
    <p:tags r:id="rId5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9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1B4367"/>
    <a:srgbClr val="1D4865"/>
    <a:srgbClr val="1F4E79"/>
    <a:srgbClr val="44546A"/>
    <a:srgbClr val="B8B8B8"/>
    <a:srgbClr val="843C0B"/>
    <a:srgbClr val="595959"/>
    <a:srgbClr val="A4A4A4"/>
    <a:srgbClr val="222A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620"/>
        <p:guide pos="29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337.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4" Type="http://schemas.openxmlformats.org/officeDocument/2006/relationships/notesSlide" Target="../notesSlides/notesSlide17.xml"/><Relationship Id="rId13" Type="http://schemas.openxmlformats.org/officeDocument/2006/relationships/slideLayout" Target="../slideLayouts/slideLayout2.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1" Type="http://schemas.openxmlformats.org/officeDocument/2006/relationships/notesSlide" Target="../notesSlides/notesSlide18.xml"/><Relationship Id="rId20" Type="http://schemas.openxmlformats.org/officeDocument/2006/relationships/slideLayout" Target="../slideLayouts/slideLayout2.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9.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4" Type="http://schemas.openxmlformats.org/officeDocument/2006/relationships/notesSlide" Target="../notesSlides/notesSlide19.xml"/><Relationship Id="rId13" Type="http://schemas.openxmlformats.org/officeDocument/2006/relationships/slideLayout" Target="../slideLayouts/slideLayout2.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2.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1" Type="http://schemas.openxmlformats.org/officeDocument/2006/relationships/notesSlide" Target="../notesSlides/notesSlide22.xml"/><Relationship Id="rId20" Type="http://schemas.openxmlformats.org/officeDocument/2006/relationships/slideLayout" Target="../slideLayouts/slideLayout2.xml"/><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2" Type="http://schemas.openxmlformats.org/officeDocument/2006/relationships/notesSlide" Target="../notesSlides/notesSlide24.xml"/><Relationship Id="rId21" Type="http://schemas.openxmlformats.org/officeDocument/2006/relationships/slideLayout" Target="../slideLayouts/slideLayout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25.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8" Type="http://schemas.openxmlformats.org/officeDocument/2006/relationships/notesSlide" Target="../notesSlides/notesSlide25.xml"/><Relationship Id="rId27" Type="http://schemas.openxmlformats.org/officeDocument/2006/relationships/slideLayout" Target="../slideLayouts/slideLayout2.xml"/><Relationship Id="rId26" Type="http://schemas.openxmlformats.org/officeDocument/2006/relationships/tags" Target="../tags/tag167.xml"/><Relationship Id="rId25" Type="http://schemas.openxmlformats.org/officeDocument/2006/relationships/tags" Target="../tags/tag166.xml"/><Relationship Id="rId24" Type="http://schemas.openxmlformats.org/officeDocument/2006/relationships/tags" Target="../tags/tag165.xml"/><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tags" Target="../tags/tag143.xml"/><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9" Type="http://schemas.openxmlformats.org/officeDocument/2006/relationships/notesSlide" Target="../notesSlides/notesSlide28.xml"/><Relationship Id="rId28" Type="http://schemas.openxmlformats.org/officeDocument/2006/relationships/slideLayout" Target="../slideLayouts/slideLayout2.xml"/><Relationship Id="rId27" Type="http://schemas.openxmlformats.org/officeDocument/2006/relationships/tags" Target="../tags/tag194.xml"/><Relationship Id="rId26" Type="http://schemas.openxmlformats.org/officeDocument/2006/relationships/tags" Target="../tags/tag19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tags" Target="../tags/tag169.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9" Type="http://schemas.openxmlformats.org/officeDocument/2006/relationships/notesSlide" Target="../notesSlides/notesSlide32.xml"/><Relationship Id="rId28" Type="http://schemas.openxmlformats.org/officeDocument/2006/relationships/slideLayout" Target="../slideLayouts/slideLayout2.xml"/><Relationship Id="rId27" Type="http://schemas.openxmlformats.org/officeDocument/2006/relationships/tags" Target="../tags/tag221.xml"/><Relationship Id="rId26" Type="http://schemas.openxmlformats.org/officeDocument/2006/relationships/tags" Target="../tags/tag220.xml"/><Relationship Id="rId25" Type="http://schemas.openxmlformats.org/officeDocument/2006/relationships/tags" Target="../tags/tag219.xml"/><Relationship Id="rId24" Type="http://schemas.openxmlformats.org/officeDocument/2006/relationships/tags" Target="../tags/tag218.xml"/><Relationship Id="rId23" Type="http://schemas.openxmlformats.org/officeDocument/2006/relationships/tags" Target="../tags/tag217.xml"/><Relationship Id="rId22" Type="http://schemas.openxmlformats.org/officeDocument/2006/relationships/tags" Target="../tags/tag216.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tags" Target="../tags/tag196.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4" Type="http://schemas.openxmlformats.org/officeDocument/2006/relationships/notesSlide" Target="../notesSlides/notesSlide34.xml"/><Relationship Id="rId33" Type="http://schemas.openxmlformats.org/officeDocument/2006/relationships/slideLayout" Target="../slideLayouts/slideLayout2.xml"/><Relationship Id="rId32" Type="http://schemas.openxmlformats.org/officeDocument/2006/relationships/tags" Target="../tags/tag253.xml"/><Relationship Id="rId31" Type="http://schemas.openxmlformats.org/officeDocument/2006/relationships/tags" Target="../tags/tag252.xml"/><Relationship Id="rId30" Type="http://schemas.openxmlformats.org/officeDocument/2006/relationships/tags" Target="../tags/tag251.xml"/><Relationship Id="rId3" Type="http://schemas.openxmlformats.org/officeDocument/2006/relationships/tags" Target="../tags/tag224.xml"/><Relationship Id="rId29" Type="http://schemas.openxmlformats.org/officeDocument/2006/relationships/tags" Target="../tags/tag250.xml"/><Relationship Id="rId28" Type="http://schemas.openxmlformats.org/officeDocument/2006/relationships/tags" Target="../tags/tag249.xml"/><Relationship Id="rId27" Type="http://schemas.openxmlformats.org/officeDocument/2006/relationships/tags" Target="../tags/tag248.xml"/><Relationship Id="rId26" Type="http://schemas.openxmlformats.org/officeDocument/2006/relationships/tags" Target="../tags/tag247.xml"/><Relationship Id="rId25" Type="http://schemas.openxmlformats.org/officeDocument/2006/relationships/tags" Target="../tags/tag246.xml"/><Relationship Id="rId24" Type="http://schemas.openxmlformats.org/officeDocument/2006/relationships/tags" Target="../tags/tag245.xml"/><Relationship Id="rId23" Type="http://schemas.openxmlformats.org/officeDocument/2006/relationships/tags" Target="../tags/tag244.xml"/><Relationship Id="rId22" Type="http://schemas.openxmlformats.org/officeDocument/2006/relationships/tags" Target="../tags/tag243.xml"/><Relationship Id="rId21" Type="http://schemas.openxmlformats.org/officeDocument/2006/relationships/tags" Target="../tags/tag242.xml"/><Relationship Id="rId20" Type="http://schemas.openxmlformats.org/officeDocument/2006/relationships/tags" Target="../tags/tag241.xml"/><Relationship Id="rId2" Type="http://schemas.openxmlformats.org/officeDocument/2006/relationships/tags" Target="../tags/tag223.xml"/><Relationship Id="rId19" Type="http://schemas.openxmlformats.org/officeDocument/2006/relationships/tags" Target="../tags/tag240.xml"/><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_rels/slide35.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4" Type="http://schemas.openxmlformats.org/officeDocument/2006/relationships/notesSlide" Target="../notesSlides/notesSlide35.xml"/><Relationship Id="rId13" Type="http://schemas.openxmlformats.org/officeDocument/2006/relationships/slideLayout" Target="../slideLayouts/slideLayout2.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37.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3" Type="http://schemas.openxmlformats.org/officeDocument/2006/relationships/notesSlide" Target="../notesSlides/notesSlide37.xml"/><Relationship Id="rId22" Type="http://schemas.openxmlformats.org/officeDocument/2006/relationships/slideLayout" Target="../slideLayouts/slideLayout2.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tags" Target="../tags/tag270.xml"/><Relationship Id="rId19" Type="http://schemas.openxmlformats.org/officeDocument/2006/relationships/tags" Target="../tags/tag287.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39.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6" Type="http://schemas.openxmlformats.org/officeDocument/2006/relationships/notesSlide" Target="../notesSlides/notesSlide39.xml"/><Relationship Id="rId45" Type="http://schemas.openxmlformats.org/officeDocument/2006/relationships/slideLayout" Target="../slideLayouts/slideLayout2.xml"/><Relationship Id="rId44" Type="http://schemas.openxmlformats.org/officeDocument/2006/relationships/tags" Target="../tags/tag336.xml"/><Relationship Id="rId43" Type="http://schemas.openxmlformats.org/officeDocument/2006/relationships/tags" Target="../tags/tag335.xml"/><Relationship Id="rId42" Type="http://schemas.openxmlformats.org/officeDocument/2006/relationships/tags" Target="../tags/tag334.xml"/><Relationship Id="rId41" Type="http://schemas.openxmlformats.org/officeDocument/2006/relationships/tags" Target="../tags/tag333.xml"/><Relationship Id="rId40" Type="http://schemas.openxmlformats.org/officeDocument/2006/relationships/tags" Target="../tags/tag332.xml"/><Relationship Id="rId4" Type="http://schemas.openxmlformats.org/officeDocument/2006/relationships/tags" Target="../tags/tag296.xml"/><Relationship Id="rId39" Type="http://schemas.openxmlformats.org/officeDocument/2006/relationships/tags" Target="../tags/tag331.xml"/><Relationship Id="rId38" Type="http://schemas.openxmlformats.org/officeDocument/2006/relationships/tags" Target="../tags/tag330.xml"/><Relationship Id="rId37" Type="http://schemas.openxmlformats.org/officeDocument/2006/relationships/tags" Target="../tags/tag329.xml"/><Relationship Id="rId36" Type="http://schemas.openxmlformats.org/officeDocument/2006/relationships/tags" Target="../tags/tag328.xml"/><Relationship Id="rId35" Type="http://schemas.openxmlformats.org/officeDocument/2006/relationships/tags" Target="../tags/tag327.xml"/><Relationship Id="rId34" Type="http://schemas.openxmlformats.org/officeDocument/2006/relationships/tags" Target="../tags/tag326.xml"/><Relationship Id="rId33" Type="http://schemas.openxmlformats.org/officeDocument/2006/relationships/tags" Target="../tags/tag325.xml"/><Relationship Id="rId32" Type="http://schemas.openxmlformats.org/officeDocument/2006/relationships/tags" Target="../tags/tag324.xml"/><Relationship Id="rId31" Type="http://schemas.openxmlformats.org/officeDocument/2006/relationships/tags" Target="../tags/tag323.xml"/><Relationship Id="rId30" Type="http://schemas.openxmlformats.org/officeDocument/2006/relationships/tags" Target="../tags/tag322.xml"/><Relationship Id="rId3" Type="http://schemas.openxmlformats.org/officeDocument/2006/relationships/tags" Target="../tags/tag295.xml"/><Relationship Id="rId29" Type="http://schemas.openxmlformats.org/officeDocument/2006/relationships/tags" Target="../tags/tag321.xml"/><Relationship Id="rId28" Type="http://schemas.openxmlformats.org/officeDocument/2006/relationships/tags" Target="../tags/tag320.xml"/><Relationship Id="rId27" Type="http://schemas.openxmlformats.org/officeDocument/2006/relationships/tags" Target="../tags/tag319.xml"/><Relationship Id="rId26" Type="http://schemas.openxmlformats.org/officeDocument/2006/relationships/tags" Target="../tags/tag318.xml"/><Relationship Id="rId25" Type="http://schemas.openxmlformats.org/officeDocument/2006/relationships/tags" Target="../tags/tag317.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294.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tags" Target="../tags/tag309.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tags" Target="../tags/tag293.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notesSlide" Target="../notesSlides/notesSlide5.xml"/><Relationship Id="rId13" Type="http://schemas.openxmlformats.org/officeDocument/2006/relationships/slideLayout" Target="../slideLayouts/slideLayout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894080"/>
            <a:ext cx="9220200" cy="583565"/>
            <a:chOff x="2249" y="1617"/>
            <a:chExt cx="11780" cy="919"/>
          </a:xfrm>
        </p:grpSpPr>
        <p:sp>
          <p:nvSpPr>
            <p:cNvPr id="9" name="矩形 8"/>
            <p:cNvSpPr/>
            <p:nvPr/>
          </p:nvSpPr>
          <p:spPr>
            <a:xfrm>
              <a:off x="2249" y="1629"/>
              <a:ext cx="11780" cy="906"/>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二、创业的特点</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a:grpSpLocks noChangeAspect="1"/>
          </p:cNvGrpSpPr>
          <p:nvPr/>
        </p:nvGrpSpPr>
        <p:grpSpPr>
          <a:xfrm>
            <a:off x="4828183" y="1918485"/>
            <a:ext cx="506805" cy="506871"/>
            <a:chOff x="3491880" y="2903180"/>
            <a:chExt cx="820698" cy="820698"/>
          </a:xfrm>
          <a:solidFill>
            <a:srgbClr val="843C0B"/>
          </a:solidFill>
        </p:grpSpPr>
        <p:sp>
          <p:nvSpPr>
            <p:cNvPr id="38"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0" name="组合 39"/>
          <p:cNvGrpSpPr>
            <a:grpSpLocks noChangeAspect="1"/>
          </p:cNvGrpSpPr>
          <p:nvPr/>
        </p:nvGrpSpPr>
        <p:grpSpPr>
          <a:xfrm>
            <a:off x="3610601" y="2302357"/>
            <a:ext cx="599211" cy="599289"/>
            <a:chOff x="3491880" y="2903180"/>
            <a:chExt cx="820698" cy="820698"/>
          </a:xfrm>
          <a:solidFill>
            <a:srgbClr val="1D4865"/>
          </a:solidFill>
        </p:grpSpPr>
        <p:sp>
          <p:nvSpPr>
            <p:cNvPr id="41"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3" name="组合 42"/>
          <p:cNvGrpSpPr>
            <a:grpSpLocks noChangeAspect="1"/>
          </p:cNvGrpSpPr>
          <p:nvPr/>
        </p:nvGrpSpPr>
        <p:grpSpPr>
          <a:xfrm>
            <a:off x="5096228" y="3182366"/>
            <a:ext cx="678647" cy="678735"/>
            <a:chOff x="3491880" y="2903180"/>
            <a:chExt cx="820698" cy="820698"/>
          </a:xfrm>
          <a:solidFill>
            <a:srgbClr val="222A35"/>
          </a:solidFill>
        </p:grpSpPr>
        <p:sp>
          <p:nvSpPr>
            <p:cNvPr id="44"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6" name="组合 45"/>
          <p:cNvGrpSpPr>
            <a:grpSpLocks noChangeAspect="1"/>
          </p:cNvGrpSpPr>
          <p:nvPr/>
        </p:nvGrpSpPr>
        <p:grpSpPr>
          <a:xfrm>
            <a:off x="3266084" y="3515608"/>
            <a:ext cx="765885" cy="765984"/>
            <a:chOff x="3491880" y="2903180"/>
            <a:chExt cx="820698" cy="820698"/>
          </a:xfrm>
        </p:grpSpPr>
        <p:sp>
          <p:nvSpPr>
            <p:cNvPr id="47"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sp>
        <p:nvSpPr>
          <p:cNvPr id="49" name="矩形 3"/>
          <p:cNvSpPr>
            <a:spLocks noChangeAspect="1"/>
          </p:cNvSpPr>
          <p:nvPr/>
        </p:nvSpPr>
        <p:spPr>
          <a:xfrm>
            <a:off x="3989374" y="1969323"/>
            <a:ext cx="1165251" cy="3143877"/>
          </a:xfrm>
          <a:custGeom>
            <a:avLst/>
            <a:gdLst/>
            <a:ahLst/>
            <a:cxnLst/>
            <a:rect l="l" t="t" r="r" b="b"/>
            <a:pathLst>
              <a:path w="1248646" h="3368441">
                <a:moveTo>
                  <a:pt x="631752" y="239"/>
                </a:moveTo>
                <a:cubicBezTo>
                  <a:pt x="653183" y="-6905"/>
                  <a:pt x="655565" y="147876"/>
                  <a:pt x="667471" y="221694"/>
                </a:cubicBezTo>
                <a:lnTo>
                  <a:pt x="699275" y="805116"/>
                </a:lnTo>
                <a:cubicBezTo>
                  <a:pt x="780727" y="785687"/>
                  <a:pt x="874454" y="750908"/>
                  <a:pt x="968181" y="709755"/>
                </a:cubicBezTo>
                <a:cubicBezTo>
                  <a:pt x="1015739" y="636894"/>
                  <a:pt x="1018875" y="494229"/>
                  <a:pt x="1038933" y="472136"/>
                </a:cubicBezTo>
                <a:cubicBezTo>
                  <a:pt x="1056245" y="496344"/>
                  <a:pt x="1079903" y="736314"/>
                  <a:pt x="1016834" y="766868"/>
                </a:cubicBezTo>
                <a:cubicBezTo>
                  <a:pt x="917545" y="830272"/>
                  <a:pt x="787426" y="890429"/>
                  <a:pt x="707494" y="955882"/>
                </a:cubicBezTo>
                <a:cubicBezTo>
                  <a:pt x="732179" y="1404272"/>
                  <a:pt x="749030" y="1851940"/>
                  <a:pt x="761225" y="2289631"/>
                </a:cubicBezTo>
                <a:cubicBezTo>
                  <a:pt x="871858" y="2262771"/>
                  <a:pt x="998604" y="2215615"/>
                  <a:pt x="1125347" y="2159965"/>
                </a:cubicBezTo>
                <a:cubicBezTo>
                  <a:pt x="1190610" y="2059977"/>
                  <a:pt x="1194914" y="1864197"/>
                  <a:pt x="1222440" y="1833878"/>
                </a:cubicBezTo>
                <a:cubicBezTo>
                  <a:pt x="1246198" y="1867099"/>
                  <a:pt x="1278664" y="2196412"/>
                  <a:pt x="1192113" y="2238342"/>
                </a:cubicBezTo>
                <a:cubicBezTo>
                  <a:pt x="1055842" y="2325362"/>
                  <a:pt x="877250" y="2407926"/>
                  <a:pt x="767565" y="2497762"/>
                </a:cubicBezTo>
                <a:cubicBezTo>
                  <a:pt x="775963" y="2794289"/>
                  <a:pt x="781976" y="3085491"/>
                  <a:pt x="786533" y="3368441"/>
                </a:cubicBezTo>
                <a:lnTo>
                  <a:pt x="479351" y="3368441"/>
                </a:lnTo>
                <a:lnTo>
                  <a:pt x="488334" y="2864358"/>
                </a:lnTo>
                <a:cubicBezTo>
                  <a:pt x="379738" y="2771724"/>
                  <a:pt x="195979" y="2687344"/>
                  <a:pt x="56533" y="2598297"/>
                </a:cubicBezTo>
                <a:cubicBezTo>
                  <a:pt x="-30018" y="2556367"/>
                  <a:pt x="2448" y="2227054"/>
                  <a:pt x="26206" y="2193833"/>
                </a:cubicBezTo>
                <a:cubicBezTo>
                  <a:pt x="53732" y="2224152"/>
                  <a:pt x="58036" y="2419932"/>
                  <a:pt x="123299" y="2519920"/>
                </a:cubicBezTo>
                <a:cubicBezTo>
                  <a:pt x="251852" y="2576364"/>
                  <a:pt x="380406" y="2624071"/>
                  <a:pt x="492141" y="2650740"/>
                </a:cubicBezTo>
                <a:cubicBezTo>
                  <a:pt x="501434" y="2273170"/>
                  <a:pt x="515339" y="1896815"/>
                  <a:pt x="531905" y="1520182"/>
                </a:cubicBezTo>
                <a:cubicBezTo>
                  <a:pt x="433219" y="1442297"/>
                  <a:pt x="279360" y="1370505"/>
                  <a:pt x="161070" y="1294968"/>
                </a:cubicBezTo>
                <a:cubicBezTo>
                  <a:pt x="83475" y="1257377"/>
                  <a:pt x="112582" y="962138"/>
                  <a:pt x="133881" y="932354"/>
                </a:cubicBezTo>
                <a:cubicBezTo>
                  <a:pt x="158559" y="959536"/>
                  <a:pt x="162418" y="1135059"/>
                  <a:pt x="220928" y="1224701"/>
                </a:cubicBezTo>
                <a:cubicBezTo>
                  <a:pt x="331747" y="1273358"/>
                  <a:pt x="442567" y="1314774"/>
                  <a:pt x="539990" y="1339143"/>
                </a:cubicBezTo>
                <a:cubicBezTo>
                  <a:pt x="556379" y="968432"/>
                  <a:pt x="575085" y="597225"/>
                  <a:pt x="593651" y="224075"/>
                </a:cubicBezTo>
                <a:cubicBezTo>
                  <a:pt x="606351" y="149463"/>
                  <a:pt x="600003" y="-6112"/>
                  <a:pt x="631752" y="2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50" name="矩形 49"/>
          <p:cNvSpPr>
            <a:spLocks noChangeAspect="1"/>
          </p:cNvSpPr>
          <p:nvPr/>
        </p:nvSpPr>
        <p:spPr>
          <a:xfrm>
            <a:off x="605561" y="5084916"/>
            <a:ext cx="7932877" cy="1344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88" name="矩形 87"/>
          <p:cNvSpPr>
            <a:spLocks noChangeAspect="1"/>
          </p:cNvSpPr>
          <p:nvPr/>
        </p:nvSpPr>
        <p:spPr>
          <a:xfrm>
            <a:off x="408305" y="3372485"/>
            <a:ext cx="2927985"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主动性</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创业是一份自主性很强的工作。</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575310" y="1784985"/>
            <a:ext cx="3025140" cy="97472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明确的目的性</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创业目的代表不同创业者的主要创业动机，不同目的决定创业者能走多远。</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a:spLocks noChangeAspect="1"/>
          </p:cNvSpPr>
          <p:nvPr/>
        </p:nvSpPr>
        <p:spPr>
          <a:xfrm>
            <a:off x="5409565" y="1551940"/>
            <a:ext cx="3406775" cy="1137920"/>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风险性</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创业者肩上的重担是艰辛的，风险是巨大的。市场竞争越是激烈，风险也就越大。</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a:spLocks noChangeAspect="1"/>
          </p:cNvSpPr>
          <p:nvPr/>
        </p:nvSpPr>
        <p:spPr>
          <a:xfrm>
            <a:off x="5732145" y="3422015"/>
            <a:ext cx="3273425" cy="859790"/>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广阔性</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创业的主体、类型以及行业等，都具有一定的广阔性。</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18" presetClass="entr" presetSubtype="3"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strips(upRight)">
                                      <p:cBhvr>
                                        <p:cTn id="19" dur="500"/>
                                        <p:tgtEl>
                                          <p:spTgt spid="88"/>
                                        </p:tgtEl>
                                      </p:cBhvr>
                                    </p:animEffect>
                                  </p:childTnLst>
                                </p:cTn>
                              </p:par>
                            </p:childTnLst>
                          </p:cTn>
                        </p:par>
                        <p:par>
                          <p:cTn id="20" fill="hold">
                            <p:stCondLst>
                              <p:cond delay="1899"/>
                            </p:stCondLst>
                            <p:childTnLst>
                              <p:par>
                                <p:cTn id="21" presetID="18" presetClass="entr" presetSubtype="3"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upRight)">
                                      <p:cBhvr>
                                        <p:cTn id="23" dur="500"/>
                                        <p:tgtEl>
                                          <p:spTgt spid="12"/>
                                        </p:tgtEl>
                                      </p:cBhvr>
                                    </p:animEffect>
                                  </p:childTnLst>
                                </p:cTn>
                              </p:par>
                            </p:childTnLst>
                          </p:cTn>
                        </p:par>
                        <p:par>
                          <p:cTn id="24" fill="hold">
                            <p:stCondLst>
                              <p:cond delay="2399"/>
                            </p:stCondLst>
                            <p:childTnLst>
                              <p:par>
                                <p:cTn id="25" presetID="18" presetClass="entr" presetSubtype="3"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upRight)">
                                      <p:cBhvr>
                                        <p:cTn id="27" dur="500"/>
                                        <p:tgtEl>
                                          <p:spTgt spid="13"/>
                                        </p:tgtEl>
                                      </p:cBhvr>
                                    </p:animEffect>
                                  </p:childTnLst>
                                </p:cTn>
                              </p:par>
                            </p:childTnLst>
                          </p:cTn>
                        </p:par>
                        <p:par>
                          <p:cTn id="28" fill="hold">
                            <p:stCondLst>
                              <p:cond delay="2899"/>
                            </p:stCondLst>
                            <p:childTnLst>
                              <p:par>
                                <p:cTn id="29" presetID="18" presetClass="entr" presetSubtype="3"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upRigh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8"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（一）生存型创业和机会型创业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707390" y="2265045"/>
            <a:ext cx="7729220" cy="2604135"/>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1. 生存型创业（就业型创业）</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创业行为出于没有其他更好的选择，即不得不通过参与创业活动来解决其所面临的困难。其目的在于谋生，为了谋生而自觉地或被迫地走上创业之路。</a:t>
            </a:r>
            <a:endParaRPr lang="zh-CN" altLang="en-US" sz="1800" dirty="0" smtClean="0">
              <a:solidFill>
                <a:srgbClr val="1B4367"/>
              </a:solidFill>
            </a:endParaRPr>
          </a:p>
          <a:p>
            <a:pPr indent="457200" algn="just" fontAlgn="auto">
              <a:lnSpc>
                <a:spcPts val="2660"/>
              </a:lnSpc>
            </a:pPr>
            <a:r>
              <a:rPr lang="zh-CN" altLang="en-US" sz="1800" b="1" dirty="0" smtClean="0">
                <a:solidFill>
                  <a:srgbClr val="1B4367"/>
                </a:solidFill>
              </a:rPr>
              <a:t>2. 机会型创业</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机会型创业的出发点并非谋生，而是为了抓住、利用市场机遇。它以新市场、大市场为目标，因此能创造出新的需要，或满足潜在的需求。</a:t>
            </a:r>
            <a:endParaRPr lang="zh-CN" altLang="en-US" sz="1800" dirty="0" smtClean="0">
              <a:solidFill>
                <a:srgbClr val="1B4367"/>
              </a:solidFill>
            </a:endParaRPr>
          </a:p>
          <a:p>
            <a:pPr indent="457200" algn="just" fontAlgn="auto">
              <a:lnSpc>
                <a:spcPts val="2660"/>
              </a:lnSpc>
            </a:pP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（二）个人创业和团体创业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166495" y="2265045"/>
            <a:ext cx="6811010" cy="2321560"/>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1. 个人创业</a:t>
            </a:r>
            <a:endParaRPr lang="zh-CN" altLang="en-US" sz="1800" b="1" dirty="0" smtClean="0">
              <a:solidFill>
                <a:srgbClr val="1B4367"/>
              </a:solidFill>
            </a:endParaRPr>
          </a:p>
          <a:p>
            <a:pPr indent="457200" algn="just" fontAlgn="auto">
              <a:lnSpc>
                <a:spcPts val="2660"/>
              </a:lnSpc>
            </a:pPr>
            <a:r>
              <a:rPr lang="zh-CN" altLang="en-US" sz="1800" dirty="0" smtClean="0">
                <a:solidFill>
                  <a:srgbClr val="1B4367"/>
                </a:solidFill>
              </a:rPr>
              <a:t>个人创业即创业者独立创办自己的企业。其优点表现在产权清晰、独立，利润归创业者所独有，创业者按自己的思路来经营和发展自己的企业，无需迎合其他持股者的利益要求及其对企业经营的干扰。其缺点表现在创业者独自承担风险、创业资金筹备比较困难、财务压力大、受个人才能限制。</a:t>
            </a:r>
            <a:endParaRPr lang="zh-CN" altLang="en-US" sz="1800" dirty="0" smtClean="0">
              <a:solidFill>
                <a:srgbClr val="1B4367"/>
              </a:solidFill>
            </a:endParaRPr>
          </a:p>
          <a:p>
            <a:pPr indent="457200" algn="just" fontAlgn="auto">
              <a:lnSpc>
                <a:spcPts val="2660"/>
              </a:lnSpc>
            </a:pP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（二）个人创业和团体创业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166495" y="2454910"/>
            <a:ext cx="6811010" cy="2167255"/>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2. 团体创业</a:t>
            </a:r>
            <a:endParaRPr lang="zh-CN" altLang="en-US" sz="1800" b="1" dirty="0" smtClean="0">
              <a:solidFill>
                <a:srgbClr val="1B4367"/>
              </a:solidFill>
            </a:endParaRPr>
          </a:p>
          <a:p>
            <a:pPr indent="457200" algn="just" fontAlgn="auto">
              <a:lnSpc>
                <a:spcPts val="2660"/>
              </a:lnSpc>
            </a:pPr>
            <a:r>
              <a:rPr lang="zh-CN" altLang="en-US" sz="1800" dirty="0" smtClean="0">
                <a:solidFill>
                  <a:srgbClr val="1B4367"/>
                </a:solidFill>
              </a:rPr>
              <a:t>团体创业即创业者与他人共同创办企业。其优点表现在共担风险，融资难问题能得到缓解，有利于优势互补，形成一定的团队优势。其缺点表现在易产生利益冲突，易出现中途退场者，企业内部管理费用较高，对企业发展目标可能有分歧。</a:t>
            </a:r>
            <a:endParaRPr lang="zh-CN" altLang="en-US" sz="1800" dirty="0" smtClean="0">
              <a:solidFill>
                <a:srgbClr val="1B4367"/>
              </a:solidFill>
            </a:endParaRPr>
          </a:p>
          <a:p>
            <a:pPr indent="457200" algn="just" fontAlgn="auto">
              <a:lnSpc>
                <a:spcPts val="2660"/>
              </a:lnSpc>
            </a:pP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622490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（三）自主型创业、企业内创业、公司附属创业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681038" y="2298065"/>
            <a:ext cx="7781925" cy="2683510"/>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1. 自主型创业</a:t>
            </a:r>
            <a:endParaRPr lang="zh-CN" altLang="en-US" sz="1800" b="1" dirty="0" smtClean="0">
              <a:solidFill>
                <a:srgbClr val="1B4367"/>
              </a:solidFill>
            </a:endParaRPr>
          </a:p>
          <a:p>
            <a:pPr indent="457200" algn="just" fontAlgn="auto">
              <a:lnSpc>
                <a:spcPts val="2660"/>
              </a:lnSpc>
            </a:pPr>
            <a:r>
              <a:rPr lang="zh-CN" altLang="en-US" sz="1800" dirty="0" smtClean="0">
                <a:solidFill>
                  <a:srgbClr val="1B4367"/>
                </a:solidFill>
              </a:rPr>
              <a:t>（1）创新型创业。创业者通过新的产品或服务，填补市场空白进行的创业。</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（2）从属型创业。有两种情况：一是与大企业进行协作，创办小型企业。二是加盟连锁、特许经营，利用品牌优势和成熟的经营管理模式，减少经营风险。</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（3）模仿型创业。创业者看到他人成功后，通过模仿进行创业活动。</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622490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（三）自主型创业、企业内创业、公司附属创业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53173" y="2298065"/>
            <a:ext cx="6637655" cy="2683510"/>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2. 企业内创业</a:t>
            </a:r>
            <a:endParaRPr lang="zh-CN" altLang="en-US" sz="1800" b="1" dirty="0" smtClean="0">
              <a:solidFill>
                <a:srgbClr val="1B4367"/>
              </a:solidFill>
            </a:endParaRPr>
          </a:p>
          <a:p>
            <a:pPr indent="457200" algn="just" fontAlgn="auto">
              <a:lnSpc>
                <a:spcPts val="2660"/>
              </a:lnSpc>
            </a:pPr>
            <a:r>
              <a:rPr lang="zh-CN" altLang="en-US" sz="1800" dirty="0" smtClean="0">
                <a:solidFill>
                  <a:srgbClr val="1B4367"/>
                </a:solidFill>
              </a:rPr>
              <a:t>企业内创业，也称公司创业或组织创业，是在大型企业里，建立起内部市场和规模相对较小的自主或者半自主经营部门，以一种独特的方式利用企业资源来生产产品，提供服务或技术的创业。通常情况下，企业内创业，由有创意的员工发起，在企业支持下承担企业内部新项目，并与企业分享创业成果。</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三、创业的类型</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826260"/>
            <a:ext cx="622490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（三）自主型创业、企业内创业、公司附属创业</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53490" y="2298065"/>
            <a:ext cx="3720465" cy="2683510"/>
          </a:xfrm>
          <a:prstGeom prst="roundRect">
            <a:avLst/>
          </a:prstGeom>
          <a:ln>
            <a:solidFill>
              <a:srgbClr val="1B4367"/>
            </a:solidFill>
          </a:ln>
        </p:spPr>
        <p:txBody>
          <a:bodyPr wrap="square">
            <a:noAutofit/>
          </a:bodyPr>
          <a:p>
            <a:pPr indent="457200" algn="just" fontAlgn="auto">
              <a:lnSpc>
                <a:spcPts val="2660"/>
              </a:lnSpc>
            </a:pPr>
            <a:r>
              <a:rPr lang="zh-CN" altLang="en-US" sz="1800" b="1" dirty="0" smtClean="0">
                <a:solidFill>
                  <a:srgbClr val="1B4367"/>
                </a:solidFill>
              </a:rPr>
              <a:t>3. 公司附属创业</a:t>
            </a:r>
            <a:endParaRPr lang="zh-CN" altLang="en-US" sz="1800" b="1" dirty="0" smtClean="0">
              <a:solidFill>
                <a:srgbClr val="1B4367"/>
              </a:solidFill>
            </a:endParaRPr>
          </a:p>
          <a:p>
            <a:pPr indent="457200" algn="just" fontAlgn="auto">
              <a:lnSpc>
                <a:spcPts val="2660"/>
              </a:lnSpc>
            </a:pPr>
            <a:r>
              <a:rPr lang="zh-CN" altLang="en-US" sz="1800" dirty="0" smtClean="0">
                <a:solidFill>
                  <a:srgbClr val="1B4367"/>
                </a:solidFill>
              </a:rPr>
              <a:t>公司附属创业是由一家相对成熟的企业通过创建新的附属企业进行的创业。例如，石家庄以岭药业股份有限公司下设有以岭药业健康中心、以岭药业凯旋门大酒店等。</a:t>
            </a:r>
            <a:endParaRPr lang="zh-CN" altLang="en-US" sz="1800" dirty="0" smtClean="0">
              <a:solidFill>
                <a:srgbClr val="1B4367"/>
              </a:solidFill>
            </a:endParaRPr>
          </a:p>
        </p:txBody>
      </p:sp>
      <p:pic>
        <p:nvPicPr>
          <p:cNvPr id="2" name="图片 1" descr="OIP-C (22)"/>
          <p:cNvPicPr>
            <a:picLocks noChangeAspect="1"/>
          </p:cNvPicPr>
          <p:nvPr/>
        </p:nvPicPr>
        <p:blipFill>
          <a:blip r:embed="rId4">
            <a:clrChange>
              <a:clrFrom>
                <a:srgbClr val="EDEDED">
                  <a:alpha val="100000"/>
                </a:srgbClr>
              </a:clrFrom>
              <a:clrTo>
                <a:srgbClr val="EDEDED">
                  <a:alpha val="100000"/>
                  <a:alpha val="0"/>
                </a:srgbClr>
              </a:clrTo>
            </a:clrChange>
            <a:grayscl/>
          </a:blip>
          <a:stretch>
            <a:fillRect/>
          </a:stretch>
        </p:blipFill>
        <p:spPr>
          <a:xfrm>
            <a:off x="5264785" y="2418080"/>
            <a:ext cx="3162300" cy="2543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sz="3200" b="1">
                  <a:solidFill>
                    <a:schemeClr val="bg1"/>
                  </a:solidFill>
                  <a:latin typeface="微软雅黑" panose="020B0503020204020204" pitchFamily="34" charset="-122"/>
                  <a:ea typeface="微软雅黑" panose="020B0503020204020204" pitchFamily="34" charset="-122"/>
                </a:rPr>
                <a:t>四、创业的过程</a:t>
              </a:r>
              <a:endParaRPr sz="3200" b="1">
                <a:solidFill>
                  <a:schemeClr val="bg1"/>
                </a:solidFill>
                <a:latin typeface="微软雅黑" panose="020B0503020204020204" pitchFamily="34" charset="-122"/>
                <a:ea typeface="微软雅黑" panose="020B0503020204020204" pitchFamily="34" charset="-122"/>
              </a:endParaRPr>
            </a:p>
          </p:txBody>
        </p:sp>
      </p:grpSp>
      <p:sp>
        <p:nvSpPr>
          <p:cNvPr id="33" name="燕尾形 12"/>
          <p:cNvSpPr>
            <a:spLocks noChangeArrowheads="1"/>
          </p:cNvSpPr>
          <p:nvPr>
            <p:custDataLst>
              <p:tags r:id="rId1"/>
            </p:custDataLst>
          </p:nvPr>
        </p:nvSpPr>
        <p:spPr bwMode="auto">
          <a:xfrm>
            <a:off x="1429444"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步骤一</a:t>
            </a:r>
            <a:endParaRPr lang="zh-CN" altLang="en-US" b="1" dirty="0">
              <a:solidFill>
                <a:schemeClr val="bg1"/>
              </a:solidFill>
            </a:endParaRPr>
          </a:p>
        </p:txBody>
      </p:sp>
      <p:sp>
        <p:nvSpPr>
          <p:cNvPr id="34" name="燕尾形 13"/>
          <p:cNvSpPr>
            <a:spLocks noChangeArrowheads="1"/>
          </p:cNvSpPr>
          <p:nvPr>
            <p:custDataLst>
              <p:tags r:id="rId2"/>
            </p:custDataLst>
          </p:nvPr>
        </p:nvSpPr>
        <p:spPr bwMode="auto">
          <a:xfrm>
            <a:off x="2922001" y="2936206"/>
            <a:ext cx="1646635"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步骤二</a:t>
            </a:r>
            <a:endParaRPr lang="zh-CN" altLang="en-US" b="1" dirty="0">
              <a:solidFill>
                <a:schemeClr val="bg1"/>
              </a:solidFill>
            </a:endParaRPr>
          </a:p>
        </p:txBody>
      </p:sp>
      <p:sp>
        <p:nvSpPr>
          <p:cNvPr id="35" name="燕尾形 14"/>
          <p:cNvSpPr>
            <a:spLocks noChangeArrowheads="1"/>
          </p:cNvSpPr>
          <p:nvPr>
            <p:custDataLst>
              <p:tags r:id="rId3"/>
            </p:custDataLst>
          </p:nvPr>
        </p:nvSpPr>
        <p:spPr bwMode="auto">
          <a:xfrm>
            <a:off x="4409620"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步骤三</a:t>
            </a:r>
            <a:endParaRPr lang="zh-CN" altLang="en-US" b="1" dirty="0">
              <a:solidFill>
                <a:schemeClr val="bg1"/>
              </a:solidFill>
            </a:endParaRPr>
          </a:p>
        </p:txBody>
      </p:sp>
      <p:sp>
        <p:nvSpPr>
          <p:cNvPr id="36" name="燕尾形 15"/>
          <p:cNvSpPr>
            <a:spLocks noChangeArrowheads="1"/>
          </p:cNvSpPr>
          <p:nvPr>
            <p:custDataLst>
              <p:tags r:id="rId4"/>
            </p:custDataLst>
          </p:nvPr>
        </p:nvSpPr>
        <p:spPr bwMode="auto">
          <a:xfrm>
            <a:off x="5890743" y="2936206"/>
            <a:ext cx="1646634" cy="614363"/>
          </a:xfrm>
          <a:prstGeom prst="chevron">
            <a:avLst>
              <a:gd name="adj" fmla="val 38367"/>
            </a:avLst>
          </a:prstGeom>
          <a:solidFill>
            <a:srgbClr val="1B4367"/>
          </a:solidFill>
          <a:ln w="9525">
            <a:solidFill>
              <a:schemeClr val="tx1">
                <a:lumMod val="75000"/>
                <a:lumOff val="25000"/>
              </a:schemeClr>
            </a:solidFill>
          </a:ln>
        </p:spPr>
        <p:txBody>
          <a:bodyPr lIns="68580" tIns="34290" rIns="68580" bIns="34290" anchor="ctr"/>
          <a:p>
            <a:pPr algn="ctr"/>
            <a:r>
              <a:rPr lang="zh-CN" altLang="en-US" b="1" dirty="0" smtClean="0">
                <a:solidFill>
                  <a:schemeClr val="bg1"/>
                </a:solidFill>
              </a:rPr>
              <a:t>步骤四</a:t>
            </a:r>
            <a:endParaRPr lang="zh-CN" altLang="en-US" b="1" dirty="0">
              <a:solidFill>
                <a:schemeClr val="bg1"/>
              </a:solidFill>
            </a:endParaRPr>
          </a:p>
        </p:txBody>
      </p:sp>
      <p:cxnSp>
        <p:nvCxnSpPr>
          <p:cNvPr id="37" name="直接连接符 16"/>
          <p:cNvCxnSpPr>
            <a:cxnSpLocks noChangeShapeType="1"/>
          </p:cNvCxnSpPr>
          <p:nvPr>
            <p:custDataLst>
              <p:tags r:id="rId5"/>
            </p:custDataLst>
          </p:nvPr>
        </p:nvCxnSpPr>
        <p:spPr bwMode="auto">
          <a:xfrm>
            <a:off x="2253356"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8" name="直接连接符 17"/>
          <p:cNvCxnSpPr>
            <a:cxnSpLocks noChangeShapeType="1"/>
          </p:cNvCxnSpPr>
          <p:nvPr>
            <p:custDataLst>
              <p:tags r:id="rId6"/>
            </p:custDataLst>
          </p:nvPr>
        </p:nvCxnSpPr>
        <p:spPr bwMode="auto">
          <a:xfrm flipV="1">
            <a:off x="3745913"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39" name="直接连接符 18"/>
          <p:cNvCxnSpPr>
            <a:cxnSpLocks noChangeShapeType="1"/>
          </p:cNvCxnSpPr>
          <p:nvPr>
            <p:custDataLst>
              <p:tags r:id="rId7"/>
            </p:custDataLst>
          </p:nvPr>
        </p:nvCxnSpPr>
        <p:spPr bwMode="auto">
          <a:xfrm>
            <a:off x="5232342" y="3550569"/>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cxnSp>
        <p:nvCxnSpPr>
          <p:cNvPr id="40" name="直接连接符 19"/>
          <p:cNvCxnSpPr>
            <a:cxnSpLocks noChangeShapeType="1"/>
          </p:cNvCxnSpPr>
          <p:nvPr>
            <p:custDataLst>
              <p:tags r:id="rId8"/>
            </p:custDataLst>
          </p:nvPr>
        </p:nvCxnSpPr>
        <p:spPr bwMode="auto">
          <a:xfrm flipV="1">
            <a:off x="6713464" y="2659982"/>
            <a:ext cx="0" cy="270272"/>
          </a:xfrm>
          <a:prstGeom prst="line">
            <a:avLst/>
          </a:prstGeom>
          <a:noFill/>
          <a:ln w="9525">
            <a:solidFill>
              <a:srgbClr val="1B4367"/>
            </a:solidFill>
            <a:round/>
            <a:tailEnd type="oval" w="med" len="med"/>
          </a:ln>
          <a:extLst>
            <a:ext uri="{909E8E84-426E-40DD-AFC4-6F175D3DCCD1}">
              <a14:hiddenFill xmlns:a14="http://schemas.microsoft.com/office/drawing/2010/main">
                <a:noFill/>
              </a14:hiddenFill>
            </a:ext>
          </a:extLst>
        </p:spPr>
      </p:cxnSp>
      <p:sp>
        <p:nvSpPr>
          <p:cNvPr id="41" name="TextBox 1210"/>
          <p:cNvSpPr/>
          <p:nvPr>
            <p:custDataLst>
              <p:tags r:id="rId9"/>
            </p:custDataLst>
          </p:nvPr>
        </p:nvSpPr>
        <p:spPr>
          <a:xfrm>
            <a:off x="1055128" y="3893874"/>
            <a:ext cx="242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发现和评估市场机会</a:t>
            </a:r>
            <a:endParaRPr lang="zh-CN" altLang="en-US" sz="2000" b="1" dirty="0">
              <a:solidFill>
                <a:srgbClr val="1B4367"/>
              </a:solidFill>
              <a:cs typeface="+mn-ea"/>
              <a:sym typeface="+mn-lt"/>
            </a:endParaRPr>
          </a:p>
        </p:txBody>
      </p:sp>
      <p:sp>
        <p:nvSpPr>
          <p:cNvPr id="2" name="TextBox 1210"/>
          <p:cNvSpPr/>
          <p:nvPr>
            <p:custDataLst>
              <p:tags r:id="rId10"/>
            </p:custDataLst>
          </p:nvPr>
        </p:nvSpPr>
        <p:spPr>
          <a:xfrm>
            <a:off x="3832860" y="3893820"/>
            <a:ext cx="2814320" cy="726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p>
            <a:pPr lvl="0" algn="ctr"/>
            <a:r>
              <a:rPr lang="zh-CN" altLang="en-US" sz="2000" b="1" dirty="0">
                <a:solidFill>
                  <a:srgbClr val="1B4367"/>
                </a:solidFill>
                <a:cs typeface="+mn-ea"/>
                <a:sym typeface="+mn-lt"/>
              </a:rPr>
              <a:t>确定并获取创业</a:t>
            </a:r>
            <a:endParaRPr lang="zh-CN" altLang="en-US" sz="2000" b="1" dirty="0">
              <a:solidFill>
                <a:srgbClr val="1B4367"/>
              </a:solidFill>
              <a:cs typeface="+mn-ea"/>
              <a:sym typeface="+mn-lt"/>
            </a:endParaRPr>
          </a:p>
          <a:p>
            <a:pPr lvl="0" algn="ctr"/>
            <a:r>
              <a:rPr lang="zh-CN" altLang="en-US" sz="2000" b="1" dirty="0">
                <a:solidFill>
                  <a:srgbClr val="1B4367"/>
                </a:solidFill>
                <a:cs typeface="+mn-ea"/>
                <a:sym typeface="+mn-lt"/>
              </a:rPr>
              <a:t>所需的各种资源</a:t>
            </a:r>
            <a:endParaRPr lang="zh-CN" altLang="en-US" sz="2000" b="1" dirty="0">
              <a:solidFill>
                <a:srgbClr val="1B4367"/>
              </a:solidFill>
              <a:cs typeface="+mn-ea"/>
              <a:sym typeface="+mn-lt"/>
            </a:endParaRPr>
          </a:p>
        </p:txBody>
      </p:sp>
      <p:sp>
        <p:nvSpPr>
          <p:cNvPr id="3" name="TextBox 1210"/>
          <p:cNvSpPr/>
          <p:nvPr>
            <p:custDataLst>
              <p:tags r:id="rId11"/>
            </p:custDataLst>
          </p:nvPr>
        </p:nvSpPr>
        <p:spPr>
          <a:xfrm>
            <a:off x="2414028" y="2089204"/>
            <a:ext cx="2677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准备和撰写创业计划书</a:t>
            </a:r>
            <a:endParaRPr lang="zh-CN" altLang="en-US" sz="2000" b="1" dirty="0">
              <a:solidFill>
                <a:srgbClr val="1B4367"/>
              </a:solidFill>
              <a:cs typeface="+mn-ea"/>
              <a:sym typeface="+mn-lt"/>
            </a:endParaRPr>
          </a:p>
        </p:txBody>
      </p:sp>
      <p:sp>
        <p:nvSpPr>
          <p:cNvPr id="4" name="TextBox 1210"/>
          <p:cNvSpPr/>
          <p:nvPr>
            <p:custDataLst>
              <p:tags r:id="rId12"/>
            </p:custDataLst>
          </p:nvPr>
        </p:nvSpPr>
        <p:spPr>
          <a:xfrm>
            <a:off x="5893829" y="2089204"/>
            <a:ext cx="1661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p>
            <a:pPr lvl="0" algn="ctr"/>
            <a:r>
              <a:rPr lang="zh-CN" altLang="en-US" sz="2000" b="1" dirty="0">
                <a:solidFill>
                  <a:srgbClr val="1B4367"/>
                </a:solidFill>
                <a:cs typeface="+mn-ea"/>
                <a:sym typeface="+mn-lt"/>
              </a:rPr>
              <a:t>管理新创企业</a:t>
            </a:r>
            <a:endParaRPr lang="zh-CN" altLang="en-US" sz="20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childTnLst>
                          </p:cTn>
                        </p:par>
                        <p:par>
                          <p:cTn id="21" fill="hold">
                            <p:stCondLst>
                              <p:cond delay="1899"/>
                            </p:stCondLst>
                            <p:childTnLst>
                              <p:par>
                                <p:cTn id="22" presetID="22" presetClass="entr" presetSubtype="1"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up)">
                                      <p:cBhvr>
                                        <p:cTn id="24" dur="500"/>
                                        <p:tgtEl>
                                          <p:spTgt spid="37"/>
                                        </p:tgtEl>
                                      </p:cBhvr>
                                    </p:animEffect>
                                  </p:childTnLst>
                                </p:cTn>
                              </p:par>
                            </p:childTnLst>
                          </p:cTn>
                        </p:par>
                        <p:par>
                          <p:cTn id="25" fill="hold">
                            <p:stCondLst>
                              <p:cond delay="2399"/>
                            </p:stCondLst>
                            <p:childTnLst>
                              <p:par>
                                <p:cTn id="26" presetID="2" presetClass="entr" presetSubtype="4"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ppt_x"/>
                                          </p:val>
                                        </p:tav>
                                        <p:tav tm="100000">
                                          <p:val>
                                            <p:strVal val="#ppt_x"/>
                                          </p:val>
                                        </p:tav>
                                      </p:tavLst>
                                    </p:anim>
                                    <p:anim calcmode="lin" valueType="num">
                                      <p:cBhvr additive="base">
                                        <p:cTn id="29" dur="500" fill="hold"/>
                                        <p:tgtEl>
                                          <p:spTgt spid="41"/>
                                        </p:tgtEl>
                                        <p:attrNameLst>
                                          <p:attrName>ppt_y</p:attrName>
                                        </p:attrNameLst>
                                      </p:cBhvr>
                                      <p:tavLst>
                                        <p:tav tm="0">
                                          <p:val>
                                            <p:strVal val="1+#ppt_h/2"/>
                                          </p:val>
                                        </p:tav>
                                        <p:tav tm="100000">
                                          <p:val>
                                            <p:strVal val="#ppt_y"/>
                                          </p:val>
                                        </p:tav>
                                      </p:tavLst>
                                    </p:anim>
                                  </p:childTnLst>
                                </p:cTn>
                              </p:par>
                            </p:childTnLst>
                          </p:cTn>
                        </p:par>
                        <p:par>
                          <p:cTn id="30" fill="hold">
                            <p:stCondLst>
                              <p:cond delay="2899"/>
                            </p:stCondLst>
                            <p:childTnLst>
                              <p:par>
                                <p:cTn id="31" presetID="1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p:tgtEl>
                                          <p:spTgt spid="34"/>
                                        </p:tgtEl>
                                        <p:attrNameLst>
                                          <p:attrName>ppt_x</p:attrName>
                                        </p:attrNameLst>
                                      </p:cBhvr>
                                      <p:tavLst>
                                        <p:tav tm="0">
                                          <p:val>
                                            <p:strVal val="#ppt_x-#ppt_w*1.125000"/>
                                          </p:val>
                                        </p:tav>
                                        <p:tav tm="100000">
                                          <p:val>
                                            <p:strVal val="#ppt_x"/>
                                          </p:val>
                                        </p:tav>
                                      </p:tavLst>
                                    </p:anim>
                                    <p:animEffect transition="in" filter="wipe(right)">
                                      <p:cBhvr>
                                        <p:cTn id="34" dur="500"/>
                                        <p:tgtEl>
                                          <p:spTgt spid="34"/>
                                        </p:tgtEl>
                                      </p:cBhvr>
                                    </p:animEffect>
                                  </p:childTnLst>
                                </p:cTn>
                              </p:par>
                            </p:childTnLst>
                          </p:cTn>
                        </p:par>
                        <p:par>
                          <p:cTn id="35" fill="hold">
                            <p:stCondLst>
                              <p:cond delay="3399"/>
                            </p:stCondLst>
                            <p:childTnLst>
                              <p:par>
                                <p:cTn id="36" presetID="22" presetClass="entr" presetSubtype="4"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childTnLst>
                          </p:cTn>
                        </p:par>
                        <p:par>
                          <p:cTn id="39" fill="hold">
                            <p:stCondLst>
                              <p:cond delay="3899"/>
                            </p:stCondLst>
                            <p:childTnLst>
                              <p:par>
                                <p:cTn id="40" presetID="2" presetClass="entr" presetSubtype="4"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par>
                          <p:cTn id="44" fill="hold">
                            <p:stCondLst>
                              <p:cond delay="4399"/>
                            </p:stCondLst>
                            <p:childTnLst>
                              <p:par>
                                <p:cTn id="45" presetID="1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ppt_x</p:attrName>
                                        </p:attrNameLst>
                                      </p:cBhvr>
                                      <p:tavLst>
                                        <p:tav tm="0">
                                          <p:val>
                                            <p:strVal val="#ppt_x-#ppt_w*1.125000"/>
                                          </p:val>
                                        </p:tav>
                                        <p:tav tm="100000">
                                          <p:val>
                                            <p:strVal val="#ppt_x"/>
                                          </p:val>
                                        </p:tav>
                                      </p:tavLst>
                                    </p:anim>
                                    <p:animEffect transition="in" filter="wipe(right)">
                                      <p:cBhvr>
                                        <p:cTn id="48" dur="500"/>
                                        <p:tgtEl>
                                          <p:spTgt spid="35"/>
                                        </p:tgtEl>
                                      </p:cBhvr>
                                    </p:animEffect>
                                  </p:childTnLst>
                                </p:cTn>
                              </p:par>
                            </p:childTnLst>
                          </p:cTn>
                        </p:par>
                        <p:par>
                          <p:cTn id="49" fill="hold">
                            <p:stCondLst>
                              <p:cond delay="4899"/>
                            </p:stCondLst>
                            <p:childTnLst>
                              <p:par>
                                <p:cTn id="50" presetID="22" presetClass="entr" presetSubtype="1"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par>
                          <p:cTn id="53" fill="hold">
                            <p:stCondLst>
                              <p:cond delay="5399"/>
                            </p:stCondLst>
                            <p:childTnLst>
                              <p:par>
                                <p:cTn id="54" presetID="2" presetClass="entr" presetSubtype="4"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ppt_x"/>
                                          </p:val>
                                        </p:tav>
                                        <p:tav tm="100000">
                                          <p:val>
                                            <p:strVal val="#ppt_x"/>
                                          </p:val>
                                        </p:tav>
                                      </p:tavLst>
                                    </p:anim>
                                    <p:anim calcmode="lin" valueType="num">
                                      <p:cBhvr additive="base">
                                        <p:cTn id="57" dur="500" fill="hold"/>
                                        <p:tgtEl>
                                          <p:spTgt spid="2"/>
                                        </p:tgtEl>
                                        <p:attrNameLst>
                                          <p:attrName>ppt_y</p:attrName>
                                        </p:attrNameLst>
                                      </p:cBhvr>
                                      <p:tavLst>
                                        <p:tav tm="0">
                                          <p:val>
                                            <p:strVal val="1+#ppt_h/2"/>
                                          </p:val>
                                        </p:tav>
                                        <p:tav tm="100000">
                                          <p:val>
                                            <p:strVal val="#ppt_y"/>
                                          </p:val>
                                        </p:tav>
                                      </p:tavLst>
                                    </p:anim>
                                  </p:childTnLst>
                                </p:cTn>
                              </p:par>
                            </p:childTnLst>
                          </p:cTn>
                        </p:par>
                        <p:par>
                          <p:cTn id="58" fill="hold">
                            <p:stCondLst>
                              <p:cond delay="5899"/>
                            </p:stCondLst>
                            <p:childTnLst>
                              <p:par>
                                <p:cTn id="59" presetID="1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p:tgtEl>
                                          <p:spTgt spid="36"/>
                                        </p:tgtEl>
                                        <p:attrNameLst>
                                          <p:attrName>ppt_x</p:attrName>
                                        </p:attrNameLst>
                                      </p:cBhvr>
                                      <p:tavLst>
                                        <p:tav tm="0">
                                          <p:val>
                                            <p:strVal val="#ppt_x-#ppt_w*1.125000"/>
                                          </p:val>
                                        </p:tav>
                                        <p:tav tm="100000">
                                          <p:val>
                                            <p:strVal val="#ppt_x"/>
                                          </p:val>
                                        </p:tav>
                                      </p:tavLst>
                                    </p:anim>
                                    <p:animEffect transition="in" filter="wipe(right)">
                                      <p:cBhvr>
                                        <p:cTn id="62" dur="500"/>
                                        <p:tgtEl>
                                          <p:spTgt spid="36"/>
                                        </p:tgtEl>
                                      </p:cBhvr>
                                    </p:animEffect>
                                  </p:childTnLst>
                                </p:cTn>
                              </p:par>
                            </p:childTnLst>
                          </p:cTn>
                        </p:par>
                        <p:par>
                          <p:cTn id="63" fill="hold">
                            <p:stCondLst>
                              <p:cond delay="6399"/>
                            </p:stCondLst>
                            <p:childTnLst>
                              <p:par>
                                <p:cTn id="64" presetID="22" presetClass="entr" presetSubtype="4"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down)">
                                      <p:cBhvr>
                                        <p:cTn id="66" dur="500"/>
                                        <p:tgtEl>
                                          <p:spTgt spid="40"/>
                                        </p:tgtEl>
                                      </p:cBhvr>
                                    </p:animEffect>
                                  </p:childTnLst>
                                </p:cTn>
                              </p:par>
                            </p:childTnLst>
                          </p:cTn>
                        </p:par>
                        <p:par>
                          <p:cTn id="67" fill="hold">
                            <p:stCondLst>
                              <p:cond delay="6899"/>
                            </p:stCondLst>
                            <p:childTnLst>
                              <p:par>
                                <p:cTn id="68" presetID="2" presetClass="entr" presetSubtype="4"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500" fill="hold"/>
                                        <p:tgtEl>
                                          <p:spTgt spid="4"/>
                                        </p:tgtEl>
                                        <p:attrNameLst>
                                          <p:attrName>ppt_x</p:attrName>
                                        </p:attrNameLst>
                                      </p:cBhvr>
                                      <p:tavLst>
                                        <p:tav tm="0">
                                          <p:val>
                                            <p:strVal val="#ppt_x"/>
                                          </p:val>
                                        </p:tav>
                                        <p:tav tm="100000">
                                          <p:val>
                                            <p:strVal val="#ppt_x"/>
                                          </p:val>
                                        </p:tav>
                                      </p:tavLst>
                                    </p:anim>
                                    <p:anim calcmode="lin" valueType="num">
                                      <p:cBhvr additive="base">
                                        <p:cTn id="7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bldLvl="0" animBg="1"/>
      <p:bldP spid="34" grpId="0" bldLvl="0" animBg="1"/>
      <p:bldP spid="35" grpId="0" bldLvl="0" animBg="1"/>
      <p:bldP spid="36" grpId="0" bldLvl="0" animBg="1"/>
      <p:bldP spid="41" grpId="0"/>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541464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五、大学生创业的利与弊</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5" name="直接连接符 4"/>
          <p:cNvCxnSpPr/>
          <p:nvPr/>
        </p:nvCxnSpPr>
        <p:spPr>
          <a:xfrm flipV="1">
            <a:off x="1670977" y="2149698"/>
            <a:ext cx="2254385" cy="939044"/>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661287" y="2879911"/>
            <a:ext cx="2264075" cy="20775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729342" y="3177344"/>
            <a:ext cx="2270601" cy="432782"/>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729342" y="3177344"/>
            <a:ext cx="2196020" cy="1162996"/>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custDataLst>
              <p:tags r:id="rId4"/>
            </p:custDataLst>
          </p:nvPr>
        </p:nvGrpSpPr>
        <p:grpSpPr>
          <a:xfrm>
            <a:off x="3791653" y="1941948"/>
            <a:ext cx="422319" cy="446276"/>
            <a:chOff x="6368440" y="1774897"/>
            <a:chExt cx="563092" cy="595035"/>
          </a:xfrm>
          <a:solidFill>
            <a:srgbClr val="1B4367"/>
          </a:solidFill>
        </p:grpSpPr>
        <p:sp>
          <p:nvSpPr>
            <p:cNvPr id="33" name="椭圆 32"/>
            <p:cNvSpPr/>
            <p:nvPr>
              <p:custDataLst>
                <p:tags r:id="rId5"/>
              </p:custDataLst>
            </p:nvPr>
          </p:nvSpPr>
          <p:spPr>
            <a:xfrm>
              <a:off x="6368440" y="1774898"/>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文本框 34"/>
            <p:cNvSpPr txBox="1"/>
            <p:nvPr>
              <p:custDataLst>
                <p:tags r:id="rId6"/>
              </p:custDataLst>
            </p:nvPr>
          </p:nvSpPr>
          <p:spPr>
            <a:xfrm>
              <a:off x="6378447" y="1774897"/>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1</a:t>
              </a:r>
              <a:endParaRPr lang="en-US" altLang="zh-CN" sz="2300" b="1" dirty="0">
                <a:solidFill>
                  <a:schemeClr val="bg1"/>
                </a:solidFill>
                <a:cs typeface="+mn-ea"/>
                <a:sym typeface="+mn-lt"/>
              </a:endParaRPr>
            </a:p>
          </p:txBody>
        </p:sp>
      </p:grpSp>
      <p:sp>
        <p:nvSpPr>
          <p:cNvPr id="61" name="文本框 60"/>
          <p:cNvSpPr txBox="1"/>
          <p:nvPr>
            <p:custDataLst>
              <p:tags r:id="rId7"/>
            </p:custDataLst>
          </p:nvPr>
        </p:nvSpPr>
        <p:spPr>
          <a:xfrm>
            <a:off x="4315460" y="1934845"/>
            <a:ext cx="4183380"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大学生具有一定的创新精神</a:t>
            </a:r>
            <a:endParaRPr lang="zh-CN" altLang="en-US" sz="1600" kern="0" dirty="0">
              <a:solidFill>
                <a:schemeClr val="tx1">
                  <a:lumMod val="75000"/>
                  <a:lumOff val="25000"/>
                </a:schemeClr>
              </a:solidFill>
              <a:cs typeface="+mn-ea"/>
              <a:sym typeface="+mn-lt"/>
            </a:endParaRPr>
          </a:p>
        </p:txBody>
      </p:sp>
      <p:grpSp>
        <p:nvGrpSpPr>
          <p:cNvPr id="7" name="组合 6"/>
          <p:cNvGrpSpPr/>
          <p:nvPr>
            <p:custDataLst>
              <p:tags r:id="rId8"/>
            </p:custDataLst>
          </p:nvPr>
        </p:nvGrpSpPr>
        <p:grpSpPr>
          <a:xfrm>
            <a:off x="3791653" y="2672163"/>
            <a:ext cx="422319" cy="446276"/>
            <a:chOff x="6368440" y="2745273"/>
            <a:chExt cx="563092" cy="595035"/>
          </a:xfrm>
          <a:solidFill>
            <a:srgbClr val="1B4367"/>
          </a:solidFill>
        </p:grpSpPr>
        <p:sp>
          <p:nvSpPr>
            <p:cNvPr id="34" name="椭圆 33"/>
            <p:cNvSpPr/>
            <p:nvPr>
              <p:custDataLst>
                <p:tags r:id="rId9"/>
              </p:custDataLst>
            </p:nvPr>
          </p:nvSpPr>
          <p:spPr>
            <a:xfrm>
              <a:off x="6368440" y="2745274"/>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7" name="文本框 34"/>
            <p:cNvSpPr txBox="1"/>
            <p:nvPr>
              <p:custDataLst>
                <p:tags r:id="rId10"/>
              </p:custDataLst>
            </p:nvPr>
          </p:nvSpPr>
          <p:spPr>
            <a:xfrm>
              <a:off x="6378447" y="2745273"/>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2</a:t>
              </a:r>
              <a:endParaRPr lang="en-US" altLang="zh-CN" sz="2300" b="1" dirty="0">
                <a:solidFill>
                  <a:schemeClr val="bg1"/>
                </a:solidFill>
                <a:cs typeface="+mn-ea"/>
                <a:sym typeface="+mn-lt"/>
              </a:endParaRPr>
            </a:p>
          </p:txBody>
        </p:sp>
      </p:grpSp>
      <p:sp>
        <p:nvSpPr>
          <p:cNvPr id="38" name="文本框 60"/>
          <p:cNvSpPr txBox="1"/>
          <p:nvPr>
            <p:custDataLst>
              <p:tags r:id="rId11"/>
            </p:custDataLst>
          </p:nvPr>
        </p:nvSpPr>
        <p:spPr>
          <a:xfrm>
            <a:off x="4315460" y="2615565"/>
            <a:ext cx="3966845" cy="63754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大学生具有一定的理论基础和较高层次的技术优势</a:t>
            </a:r>
            <a:endParaRPr lang="zh-CN" altLang="en-US" sz="1600" kern="0" dirty="0">
              <a:solidFill>
                <a:schemeClr val="tx1">
                  <a:lumMod val="75000"/>
                  <a:lumOff val="25000"/>
                </a:schemeClr>
              </a:solidFill>
              <a:cs typeface="+mn-ea"/>
              <a:sym typeface="+mn-lt"/>
            </a:endParaRPr>
          </a:p>
        </p:txBody>
      </p:sp>
      <p:grpSp>
        <p:nvGrpSpPr>
          <p:cNvPr id="10" name="组合 9"/>
          <p:cNvGrpSpPr/>
          <p:nvPr>
            <p:custDataLst>
              <p:tags r:id="rId12"/>
            </p:custDataLst>
          </p:nvPr>
        </p:nvGrpSpPr>
        <p:grpSpPr>
          <a:xfrm>
            <a:off x="3791653" y="3402377"/>
            <a:ext cx="422319" cy="446276"/>
            <a:chOff x="6280888" y="3790231"/>
            <a:chExt cx="563092" cy="595035"/>
          </a:xfrm>
          <a:solidFill>
            <a:srgbClr val="1B4367"/>
          </a:solidFill>
        </p:grpSpPr>
        <p:sp>
          <p:nvSpPr>
            <p:cNvPr id="39" name="椭圆 38"/>
            <p:cNvSpPr/>
            <p:nvPr>
              <p:custDataLst>
                <p:tags r:id="rId13"/>
              </p:custDataLst>
            </p:nvPr>
          </p:nvSpPr>
          <p:spPr>
            <a:xfrm>
              <a:off x="6280888" y="3790232"/>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文本框 34"/>
            <p:cNvSpPr txBox="1"/>
            <p:nvPr>
              <p:custDataLst>
                <p:tags r:id="rId14"/>
              </p:custDataLst>
            </p:nvPr>
          </p:nvSpPr>
          <p:spPr>
            <a:xfrm>
              <a:off x="6290895" y="3790231"/>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3</a:t>
              </a:r>
              <a:endParaRPr lang="en-US" altLang="zh-CN" sz="2300" b="1" dirty="0">
                <a:solidFill>
                  <a:schemeClr val="bg1"/>
                </a:solidFill>
                <a:cs typeface="+mn-ea"/>
                <a:sym typeface="+mn-lt"/>
              </a:endParaRPr>
            </a:p>
          </p:txBody>
        </p:sp>
      </p:grpSp>
      <p:sp>
        <p:nvSpPr>
          <p:cNvPr id="41" name="文本框 60"/>
          <p:cNvSpPr txBox="1"/>
          <p:nvPr>
            <p:custDataLst>
              <p:tags r:id="rId15"/>
            </p:custDataLst>
          </p:nvPr>
        </p:nvSpPr>
        <p:spPr>
          <a:xfrm>
            <a:off x="4315460" y="3436620"/>
            <a:ext cx="2928620"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可以谋求生存与自我价值实现</a:t>
            </a:r>
            <a:endParaRPr lang="zh-CN" altLang="en-US" sz="1600" kern="0" dirty="0">
              <a:solidFill>
                <a:schemeClr val="tx1">
                  <a:lumMod val="75000"/>
                  <a:lumOff val="25000"/>
                </a:schemeClr>
              </a:solidFill>
              <a:cs typeface="+mn-ea"/>
              <a:sym typeface="+mn-lt"/>
            </a:endParaRPr>
          </a:p>
        </p:txBody>
      </p:sp>
      <p:grpSp>
        <p:nvGrpSpPr>
          <p:cNvPr id="15" name="组合 14"/>
          <p:cNvGrpSpPr/>
          <p:nvPr>
            <p:custDataLst>
              <p:tags r:id="rId16"/>
            </p:custDataLst>
          </p:nvPr>
        </p:nvGrpSpPr>
        <p:grpSpPr>
          <a:xfrm>
            <a:off x="3791653" y="4132590"/>
            <a:ext cx="422319" cy="446276"/>
            <a:chOff x="6280888" y="4763849"/>
            <a:chExt cx="563092" cy="595035"/>
          </a:xfrm>
          <a:solidFill>
            <a:srgbClr val="1B4367"/>
          </a:solidFill>
        </p:grpSpPr>
        <p:sp>
          <p:nvSpPr>
            <p:cNvPr id="42" name="椭圆 41"/>
            <p:cNvSpPr/>
            <p:nvPr>
              <p:custDataLst>
                <p:tags r:id="rId17"/>
              </p:custDataLst>
            </p:nvPr>
          </p:nvSpPr>
          <p:spPr>
            <a:xfrm>
              <a:off x="6280888" y="4763850"/>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文本框 34"/>
            <p:cNvSpPr txBox="1"/>
            <p:nvPr>
              <p:custDataLst>
                <p:tags r:id="rId18"/>
              </p:custDataLst>
            </p:nvPr>
          </p:nvSpPr>
          <p:spPr>
            <a:xfrm>
              <a:off x="6290895" y="4763849"/>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4</a:t>
              </a:r>
              <a:endParaRPr lang="en-US" altLang="zh-CN" sz="2300" b="1" dirty="0">
                <a:solidFill>
                  <a:schemeClr val="bg1"/>
                </a:solidFill>
                <a:cs typeface="+mn-ea"/>
                <a:sym typeface="+mn-lt"/>
              </a:endParaRPr>
            </a:p>
          </p:txBody>
        </p:sp>
      </p:grpSp>
      <p:sp>
        <p:nvSpPr>
          <p:cNvPr id="44" name="文本框 60"/>
          <p:cNvSpPr txBox="1"/>
          <p:nvPr>
            <p:custDataLst>
              <p:tags r:id="rId19"/>
            </p:custDataLst>
          </p:nvPr>
        </p:nvSpPr>
        <p:spPr>
          <a:xfrm>
            <a:off x="4315460" y="4158615"/>
            <a:ext cx="3326130"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有利于培养大学生艰苦奋斗的作风</a:t>
            </a:r>
            <a:endParaRPr lang="zh-CN" altLang="en-US" sz="1600" kern="0" dirty="0">
              <a:solidFill>
                <a:schemeClr val="tx1">
                  <a:lumMod val="75000"/>
                  <a:lumOff val="25000"/>
                </a:schemeClr>
              </a:solidFill>
              <a:cs typeface="+mn-ea"/>
              <a:sym typeface="+mn-lt"/>
            </a:endParaRPr>
          </a:p>
        </p:txBody>
      </p:sp>
      <p:grpSp>
        <p:nvGrpSpPr>
          <p:cNvPr id="69" name="组合 68"/>
          <p:cNvGrpSpPr/>
          <p:nvPr/>
        </p:nvGrpSpPr>
        <p:grpSpPr>
          <a:xfrm>
            <a:off x="791300" y="2438357"/>
            <a:ext cx="1477981" cy="1477975"/>
            <a:chOff x="2056673" y="2524327"/>
            <a:chExt cx="1970641" cy="1970633"/>
          </a:xfrm>
          <a:solidFill>
            <a:srgbClr val="1B4367"/>
          </a:solidFill>
        </p:grpSpPr>
        <p:sp>
          <p:nvSpPr>
            <p:cNvPr id="47" name="椭圆 46"/>
            <p:cNvSpPr/>
            <p:nvPr/>
          </p:nvSpPr>
          <p:spPr>
            <a:xfrm>
              <a:off x="2056673" y="2524327"/>
              <a:ext cx="1970641" cy="1970633"/>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文本框 15"/>
            <p:cNvSpPr txBox="1"/>
            <p:nvPr/>
          </p:nvSpPr>
          <p:spPr>
            <a:xfrm>
              <a:off x="2056673" y="3020851"/>
              <a:ext cx="1970641" cy="1065106"/>
            </a:xfrm>
            <a:prstGeom prst="rect">
              <a:avLst/>
            </a:prstGeom>
            <a:noFill/>
            <a:ln>
              <a:noFill/>
            </a:ln>
          </p:spPr>
          <p:txBody>
            <a:bodyPr wrap="square" rtlCol="0">
              <a:spAutoFit/>
            </a:bodyPr>
            <a:lstStyle/>
            <a:p>
              <a:pPr algn="ctr"/>
              <a:r>
                <a:rPr lang="zh-CN" sz="2300" b="1" dirty="0">
                  <a:solidFill>
                    <a:schemeClr val="bg1"/>
                  </a:solidFill>
                  <a:cs typeface="+mn-ea"/>
                  <a:sym typeface="+mn-lt"/>
                </a:rPr>
                <a:t>大学生创业的优势</a:t>
              </a:r>
              <a:endParaRPr lang="zh-CN" sz="23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899"/>
                            </p:stCondLst>
                            <p:childTnLst>
                              <p:par>
                                <p:cTn id="30" presetID="53" presetClass="entr" presetSubtype="16"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childTnLst>
                          </p:cTn>
                        </p:par>
                        <p:par>
                          <p:cTn id="35" fill="hold">
                            <p:stCondLst>
                              <p:cond delay="2399"/>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2899"/>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3399"/>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4399"/>
                            </p:stCondLst>
                            <p:childTnLst>
                              <p:par>
                                <p:cTn id="52" presetID="22" presetClass="entr" presetSubtype="8"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4899"/>
                            </p:stCondLst>
                            <p:childTnLst>
                              <p:par>
                                <p:cTn id="56" presetID="53" presetClass="entr" presetSubtype="16"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5399"/>
                            </p:stCondLst>
                            <p:childTnLst>
                              <p:par>
                                <p:cTn id="62" presetID="42"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6399"/>
                            </p:stCondLst>
                            <p:childTnLst>
                              <p:par>
                                <p:cTn id="68" presetID="22" presetClass="entr" presetSubtype="8" fill="hold"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left)">
                                      <p:cBhvr>
                                        <p:cTn id="70" dur="500"/>
                                        <p:tgtEl>
                                          <p:spTgt spid="60"/>
                                        </p:tgtEl>
                                      </p:cBhvr>
                                    </p:animEffect>
                                  </p:childTnLst>
                                </p:cTn>
                              </p:par>
                            </p:childTnLst>
                          </p:cTn>
                        </p:par>
                        <p:par>
                          <p:cTn id="71" fill="hold">
                            <p:stCondLst>
                              <p:cond delay="6899"/>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399"/>
                            </p:stCondLst>
                            <p:childTnLst>
                              <p:par>
                                <p:cTn id="78" presetID="42"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childTnLst>
                          </p:cTn>
                        </p:par>
                        <p:par>
                          <p:cTn id="83" fill="hold">
                            <p:stCondLst>
                              <p:cond delay="8399"/>
                            </p:stCondLst>
                            <p:childTnLst>
                              <p:par>
                                <p:cTn id="84" presetID="22" presetClass="entr" presetSubtype="8" fill="hold"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left)">
                                      <p:cBhvr>
                                        <p:cTn id="86" dur="500"/>
                                        <p:tgtEl>
                                          <p:spTgt spid="65"/>
                                        </p:tgtEl>
                                      </p:cBhvr>
                                    </p:animEffect>
                                  </p:childTnLst>
                                </p:cTn>
                              </p:par>
                            </p:childTnLst>
                          </p:cTn>
                        </p:par>
                        <p:par>
                          <p:cTn id="87" fill="hold">
                            <p:stCondLst>
                              <p:cond delay="8899"/>
                            </p:stCondLst>
                            <p:childTnLst>
                              <p:par>
                                <p:cTn id="88" presetID="53" presetClass="entr" presetSubtype="16"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Effect transition="in" filter="fade">
                                      <p:cBhvr>
                                        <p:cTn id="92" dur="500"/>
                                        <p:tgtEl>
                                          <p:spTgt spid="15"/>
                                        </p:tgtEl>
                                      </p:cBhvr>
                                    </p:animEffect>
                                  </p:childTnLst>
                                </p:cTn>
                              </p:par>
                            </p:childTnLst>
                          </p:cTn>
                        </p:par>
                        <p:par>
                          <p:cTn id="93" fill="hold">
                            <p:stCondLst>
                              <p:cond delay="9399"/>
                            </p:stCondLst>
                            <p:childTnLst>
                              <p:par>
                                <p:cTn id="94" presetID="42" presetClass="entr" presetSubtype="0"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1000"/>
                                        <p:tgtEl>
                                          <p:spTgt spid="44"/>
                                        </p:tgtEl>
                                      </p:cBhvr>
                                    </p:animEffect>
                                    <p:anim calcmode="lin" valueType="num">
                                      <p:cBhvr>
                                        <p:cTn id="97" dur="1000" fill="hold"/>
                                        <p:tgtEl>
                                          <p:spTgt spid="44"/>
                                        </p:tgtEl>
                                        <p:attrNameLst>
                                          <p:attrName>ppt_x</p:attrName>
                                        </p:attrNameLst>
                                      </p:cBhvr>
                                      <p:tavLst>
                                        <p:tav tm="0">
                                          <p:val>
                                            <p:strVal val="#ppt_x"/>
                                          </p:val>
                                        </p:tav>
                                        <p:tav tm="100000">
                                          <p:val>
                                            <p:strVal val="#ppt_x"/>
                                          </p:val>
                                        </p:tav>
                                      </p:tavLst>
                                    </p:anim>
                                    <p:anim calcmode="lin" valueType="num">
                                      <p:cBhvr>
                                        <p:cTn id="9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1" grpId="0" bldLvl="0" animBg="1"/>
      <p:bldP spid="38" grpId="0" bldLvl="0" animBg="1"/>
      <p:bldP spid="41" grpId="0" bldLvl="0" animBg="1"/>
      <p:bldP spid="4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8042"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sym typeface="+mn-ea"/>
                </a:rPr>
                <a:t>（二）大学生创业的劣势</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custDataLst>
              <p:tags r:id="rId1"/>
            </p:custDataLst>
          </p:nvPr>
        </p:nvGrpSpPr>
        <p:grpSpPr>
          <a:xfrm>
            <a:off x="1783586" y="2062481"/>
            <a:ext cx="1067276" cy="1067276"/>
            <a:chOff x="1833245" y="2037080"/>
            <a:chExt cx="1423035" cy="1423035"/>
          </a:xfrm>
          <a:solidFill>
            <a:schemeClr val="bg1"/>
          </a:solidFill>
        </p:grpSpPr>
        <p:sp>
          <p:nvSpPr>
            <p:cNvPr id="50" name="泪滴形 49"/>
            <p:cNvSpPr/>
            <p:nvPr>
              <p:custDataLst>
                <p:tags r:id="rId2"/>
              </p:custDataLst>
            </p:nvPr>
          </p:nvSpPr>
          <p:spPr>
            <a:xfrm rot="8100000">
              <a:off x="183324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3" name="Freeform 36"/>
            <p:cNvSpPr>
              <a:spLocks noEditPoints="1"/>
            </p:cNvSpPr>
            <p:nvPr>
              <p:custDataLst>
                <p:tags r:id="rId3"/>
              </p:custDataLst>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grpFill/>
            <a:ln w="9525">
              <a:noFill/>
            </a:ln>
          </p:spPr>
          <p:txBody>
            <a:bodyPr/>
            <a:p>
              <a:endParaRPr lang="zh-CN" altLang="en-US">
                <a:cs typeface="+mn-ea"/>
                <a:sym typeface="+mn-lt"/>
              </a:endParaRPr>
            </a:p>
          </p:txBody>
        </p:sp>
      </p:grpSp>
      <p:grpSp>
        <p:nvGrpSpPr>
          <p:cNvPr id="3" name="组合 2"/>
          <p:cNvGrpSpPr/>
          <p:nvPr>
            <p:custDataLst>
              <p:tags r:id="rId4"/>
            </p:custDataLst>
          </p:nvPr>
        </p:nvGrpSpPr>
        <p:grpSpPr>
          <a:xfrm>
            <a:off x="3945602" y="2062481"/>
            <a:ext cx="1066800" cy="1067276"/>
            <a:chOff x="4164965" y="2037080"/>
            <a:chExt cx="1423035" cy="1423035"/>
          </a:xfrm>
          <a:solidFill>
            <a:schemeClr val="bg1"/>
          </a:solidFill>
        </p:grpSpPr>
        <p:sp>
          <p:nvSpPr>
            <p:cNvPr id="51" name="泪滴形 50"/>
            <p:cNvSpPr/>
            <p:nvPr>
              <p:custDataLst>
                <p:tags r:id="rId5"/>
              </p:custDataLst>
            </p:nvPr>
          </p:nvSpPr>
          <p:spPr>
            <a:xfrm rot="8100000">
              <a:off x="4164965"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4" name="Freeform 28"/>
            <p:cNvSpPr>
              <a:spLocks noEditPoints="1"/>
            </p:cNvSpPr>
            <p:nvPr>
              <p:custDataLst>
                <p:tags r:id="rId6"/>
              </p:custDataLst>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grpFill/>
            <a:ln w="9525">
              <a:noFill/>
            </a:ln>
          </p:spPr>
          <p:txBody>
            <a:bodyPr/>
            <a:p>
              <a:endParaRPr lang="zh-CN" altLang="en-US">
                <a:cs typeface="+mn-ea"/>
                <a:sym typeface="+mn-lt"/>
              </a:endParaRPr>
            </a:p>
          </p:txBody>
        </p:sp>
      </p:grpSp>
      <p:grpSp>
        <p:nvGrpSpPr>
          <p:cNvPr id="8" name="组合 7"/>
          <p:cNvGrpSpPr/>
          <p:nvPr>
            <p:custDataLst>
              <p:tags r:id="rId7"/>
            </p:custDataLst>
          </p:nvPr>
        </p:nvGrpSpPr>
        <p:grpSpPr>
          <a:xfrm>
            <a:off x="6107142" y="2062481"/>
            <a:ext cx="1066800" cy="1067276"/>
            <a:chOff x="6496050" y="2037080"/>
            <a:chExt cx="1423035" cy="1423035"/>
          </a:xfrm>
          <a:solidFill>
            <a:schemeClr val="bg1"/>
          </a:solidFill>
        </p:grpSpPr>
        <p:sp>
          <p:nvSpPr>
            <p:cNvPr id="52" name="泪滴形 51"/>
            <p:cNvSpPr/>
            <p:nvPr>
              <p:custDataLst>
                <p:tags r:id="rId8"/>
              </p:custDataLst>
            </p:nvPr>
          </p:nvSpPr>
          <p:spPr>
            <a:xfrm rot="8100000">
              <a:off x="6496050" y="2037080"/>
              <a:ext cx="1423035" cy="1423035"/>
            </a:xfrm>
            <a:prstGeom prst="teardrop">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6875" name="Freeform 12"/>
            <p:cNvSpPr>
              <a:spLocks noEditPoints="1"/>
            </p:cNvSpPr>
            <p:nvPr>
              <p:custDataLst>
                <p:tags r:id="rId9"/>
              </p:custDataLst>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grpFill/>
            <a:ln w="9525">
              <a:noFill/>
            </a:ln>
          </p:spPr>
          <p:txBody>
            <a:bodyPr/>
            <a:p>
              <a:endParaRPr lang="zh-CN" altLang="en-US">
                <a:cs typeface="+mn-ea"/>
                <a:sym typeface="+mn-lt"/>
              </a:endParaRPr>
            </a:p>
          </p:txBody>
        </p:sp>
      </p:grpSp>
      <p:sp>
        <p:nvSpPr>
          <p:cNvPr id="6" name="矩形 5"/>
          <p:cNvSpPr/>
          <p:nvPr>
            <p:custDataLst>
              <p:tags r:id="rId10"/>
            </p:custDataLst>
          </p:nvPr>
        </p:nvSpPr>
        <p:spPr>
          <a:xfrm>
            <a:off x="1663700" y="3668395"/>
            <a:ext cx="1408430"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激情有余而经验不足</a:t>
            </a:r>
            <a:endParaRPr lang="zh-CN" altLang="en-US" sz="1800" b="1">
              <a:solidFill>
                <a:srgbClr val="1B4367"/>
              </a:solidFill>
              <a:latin typeface="+mn-ea"/>
              <a:cs typeface="+mn-ea"/>
            </a:endParaRPr>
          </a:p>
        </p:txBody>
      </p:sp>
      <p:sp>
        <p:nvSpPr>
          <p:cNvPr id="10" name="矩形 9"/>
          <p:cNvSpPr/>
          <p:nvPr>
            <p:custDataLst>
              <p:tags r:id="rId11"/>
            </p:custDataLst>
          </p:nvPr>
        </p:nvSpPr>
        <p:spPr>
          <a:xfrm>
            <a:off x="3532505" y="3668395"/>
            <a:ext cx="1910715"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缺乏市场观念及销售渠道</a:t>
            </a:r>
            <a:endParaRPr lang="zh-CN" altLang="en-US" sz="1800" b="1">
              <a:solidFill>
                <a:srgbClr val="1B4367"/>
              </a:solidFill>
              <a:latin typeface="+mn-ea"/>
              <a:cs typeface="+mn-ea"/>
            </a:endParaRPr>
          </a:p>
        </p:txBody>
      </p:sp>
      <p:sp>
        <p:nvSpPr>
          <p:cNvPr id="14" name="矩形 13"/>
          <p:cNvSpPr/>
          <p:nvPr>
            <p:custDataLst>
              <p:tags r:id="rId12"/>
            </p:custDataLst>
          </p:nvPr>
        </p:nvSpPr>
        <p:spPr>
          <a:xfrm>
            <a:off x="5903595" y="3668395"/>
            <a:ext cx="1467485" cy="518795"/>
          </a:xfrm>
          <a:prstGeom prst="rect">
            <a:avLst/>
          </a:prstGeom>
          <a:noFill/>
        </p:spPr>
        <p:txBody>
          <a:bodyPr wrap="square" lIns="0" tIns="0" rIns="0" bIns="0" rtlCol="0" anchor="b">
            <a:noAutofit/>
          </a:bodyPr>
          <a:p>
            <a:pPr algn="ctr">
              <a:spcBef>
                <a:spcPct val="0"/>
              </a:spcBef>
              <a:spcAft>
                <a:spcPct val="0"/>
              </a:spcAft>
            </a:pPr>
            <a:r>
              <a:rPr lang="zh-CN" altLang="en-US" sz="1800" b="1">
                <a:solidFill>
                  <a:srgbClr val="1B4367"/>
                </a:solidFill>
                <a:latin typeface="+mn-ea"/>
                <a:cs typeface="+mn-ea"/>
              </a:rPr>
              <a:t>缺乏管理运营能力</a:t>
            </a:r>
            <a:endParaRPr lang="zh-CN" altLang="en-US" sz="1800" b="1">
              <a:solidFill>
                <a:srgbClr val="1B4367"/>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认识创业</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模块十</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一、创业意识</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753110" y="1948180"/>
            <a:ext cx="7637780" cy="252412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（一）什么是意识</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意识是人的头脑对于客观物质世界的反映，是感觉、思维等各种心理过程的总和，其中的思维是人类特有的反映现实的高级形式。</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意识”原意为精神活动。“意”是自我的意思。“识”就是认知、认识、了解。意识代表个体的独立性，它是主观存在的独特坐标。意识代表了人可以认识自己的存在，可以知道发生的事情，可以与不同于自己的存在进行对比。</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663893" y="1750060"/>
            <a:ext cx="781621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一、创业意识</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410653" y="2219325"/>
            <a:ext cx="6322695" cy="190055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（二）什么是创业意识</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创业意识是指人们从事创业活动的强大内驱动力，是创业活动中起动力作用的个性因素，是创业者素质系统中的第一个子系统即驱动系统。它是创业思维和创业行为的前提，是创业者的创业动力，是人们进行创业活动的能动性源泉。</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088390" y="1750060"/>
            <a:ext cx="696722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254760" y="965835"/>
            <a:ext cx="702691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二、培养大学生创业意识的重要性</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842901"/>
            <a:ext cx="828760" cy="829746"/>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5" name="直接连接符 4"/>
          <p:cNvCxnSpPr/>
          <p:nvPr/>
        </p:nvCxnSpPr>
        <p:spPr>
          <a:xfrm flipV="1">
            <a:off x="1670977" y="2149698"/>
            <a:ext cx="2254385" cy="939044"/>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661287" y="2879911"/>
            <a:ext cx="2264075" cy="20775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729342" y="3177344"/>
            <a:ext cx="2270601" cy="432782"/>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729342" y="3177344"/>
            <a:ext cx="2196020" cy="1162996"/>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custDataLst>
              <p:tags r:id="rId4"/>
            </p:custDataLst>
          </p:nvPr>
        </p:nvGrpSpPr>
        <p:grpSpPr>
          <a:xfrm>
            <a:off x="3791653" y="1941948"/>
            <a:ext cx="422319" cy="446276"/>
            <a:chOff x="6368440" y="1774897"/>
            <a:chExt cx="563092" cy="595035"/>
          </a:xfrm>
          <a:solidFill>
            <a:srgbClr val="1B4367"/>
          </a:solidFill>
        </p:grpSpPr>
        <p:sp>
          <p:nvSpPr>
            <p:cNvPr id="33" name="椭圆 32"/>
            <p:cNvSpPr/>
            <p:nvPr>
              <p:custDataLst>
                <p:tags r:id="rId5"/>
              </p:custDataLst>
            </p:nvPr>
          </p:nvSpPr>
          <p:spPr>
            <a:xfrm>
              <a:off x="6368440" y="1774898"/>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文本框 34"/>
            <p:cNvSpPr txBox="1"/>
            <p:nvPr>
              <p:custDataLst>
                <p:tags r:id="rId6"/>
              </p:custDataLst>
            </p:nvPr>
          </p:nvSpPr>
          <p:spPr>
            <a:xfrm>
              <a:off x="6378447" y="1774897"/>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1</a:t>
              </a:r>
              <a:endParaRPr lang="en-US" altLang="zh-CN" sz="2300" b="1" dirty="0">
                <a:solidFill>
                  <a:schemeClr val="bg1"/>
                </a:solidFill>
                <a:cs typeface="+mn-ea"/>
                <a:sym typeface="+mn-lt"/>
              </a:endParaRPr>
            </a:p>
          </p:txBody>
        </p:sp>
      </p:grpSp>
      <p:sp>
        <p:nvSpPr>
          <p:cNvPr id="61" name="文本框 60"/>
          <p:cNvSpPr txBox="1"/>
          <p:nvPr>
            <p:custDataLst>
              <p:tags r:id="rId7"/>
            </p:custDataLst>
          </p:nvPr>
        </p:nvSpPr>
        <p:spPr>
          <a:xfrm>
            <a:off x="4315460" y="1934845"/>
            <a:ext cx="4555490"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是提高大学生自身发展的需要</a:t>
            </a:r>
            <a:endParaRPr lang="zh-CN" altLang="en-US" sz="1600" kern="0" dirty="0">
              <a:solidFill>
                <a:schemeClr val="tx1">
                  <a:lumMod val="75000"/>
                  <a:lumOff val="25000"/>
                </a:schemeClr>
              </a:solidFill>
              <a:cs typeface="+mn-ea"/>
              <a:sym typeface="+mn-lt"/>
            </a:endParaRPr>
          </a:p>
        </p:txBody>
      </p:sp>
      <p:grpSp>
        <p:nvGrpSpPr>
          <p:cNvPr id="7" name="组合 6"/>
          <p:cNvGrpSpPr/>
          <p:nvPr>
            <p:custDataLst>
              <p:tags r:id="rId8"/>
            </p:custDataLst>
          </p:nvPr>
        </p:nvGrpSpPr>
        <p:grpSpPr>
          <a:xfrm>
            <a:off x="3791653" y="2672163"/>
            <a:ext cx="422319" cy="446276"/>
            <a:chOff x="6368440" y="2745273"/>
            <a:chExt cx="563092" cy="595035"/>
          </a:xfrm>
          <a:solidFill>
            <a:srgbClr val="1B4367"/>
          </a:solidFill>
        </p:grpSpPr>
        <p:sp>
          <p:nvSpPr>
            <p:cNvPr id="34" name="椭圆 33"/>
            <p:cNvSpPr/>
            <p:nvPr>
              <p:custDataLst>
                <p:tags r:id="rId9"/>
              </p:custDataLst>
            </p:nvPr>
          </p:nvSpPr>
          <p:spPr>
            <a:xfrm>
              <a:off x="6368440" y="2745274"/>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7" name="文本框 34"/>
            <p:cNvSpPr txBox="1"/>
            <p:nvPr>
              <p:custDataLst>
                <p:tags r:id="rId10"/>
              </p:custDataLst>
            </p:nvPr>
          </p:nvSpPr>
          <p:spPr>
            <a:xfrm>
              <a:off x="6378447" y="2745273"/>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2</a:t>
              </a:r>
              <a:endParaRPr lang="en-US" altLang="zh-CN" sz="2300" b="1" dirty="0">
                <a:solidFill>
                  <a:schemeClr val="bg1"/>
                </a:solidFill>
                <a:cs typeface="+mn-ea"/>
                <a:sym typeface="+mn-lt"/>
              </a:endParaRPr>
            </a:p>
          </p:txBody>
        </p:sp>
      </p:grpSp>
      <p:sp>
        <p:nvSpPr>
          <p:cNvPr id="38" name="文本框 60"/>
          <p:cNvSpPr txBox="1"/>
          <p:nvPr>
            <p:custDataLst>
              <p:tags r:id="rId11"/>
            </p:custDataLst>
          </p:nvPr>
        </p:nvSpPr>
        <p:spPr>
          <a:xfrm>
            <a:off x="4315460" y="2739390"/>
            <a:ext cx="4347845"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是学校培养人才的需要</a:t>
            </a:r>
            <a:endParaRPr lang="zh-CN" altLang="en-US" sz="1600" kern="0" dirty="0">
              <a:solidFill>
                <a:schemeClr val="tx1">
                  <a:lumMod val="75000"/>
                  <a:lumOff val="25000"/>
                </a:schemeClr>
              </a:solidFill>
              <a:cs typeface="+mn-ea"/>
              <a:sym typeface="+mn-lt"/>
            </a:endParaRPr>
          </a:p>
        </p:txBody>
      </p:sp>
      <p:grpSp>
        <p:nvGrpSpPr>
          <p:cNvPr id="10" name="组合 9"/>
          <p:cNvGrpSpPr/>
          <p:nvPr>
            <p:custDataLst>
              <p:tags r:id="rId12"/>
            </p:custDataLst>
          </p:nvPr>
        </p:nvGrpSpPr>
        <p:grpSpPr>
          <a:xfrm>
            <a:off x="3791653" y="3402377"/>
            <a:ext cx="422319" cy="446276"/>
            <a:chOff x="6280888" y="3790231"/>
            <a:chExt cx="563092" cy="595035"/>
          </a:xfrm>
          <a:solidFill>
            <a:srgbClr val="1B4367"/>
          </a:solidFill>
        </p:grpSpPr>
        <p:sp>
          <p:nvSpPr>
            <p:cNvPr id="39" name="椭圆 38"/>
            <p:cNvSpPr/>
            <p:nvPr>
              <p:custDataLst>
                <p:tags r:id="rId13"/>
              </p:custDataLst>
            </p:nvPr>
          </p:nvSpPr>
          <p:spPr>
            <a:xfrm>
              <a:off x="6280888" y="3790232"/>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文本框 34"/>
            <p:cNvSpPr txBox="1"/>
            <p:nvPr>
              <p:custDataLst>
                <p:tags r:id="rId14"/>
              </p:custDataLst>
            </p:nvPr>
          </p:nvSpPr>
          <p:spPr>
            <a:xfrm>
              <a:off x="6290895" y="3790231"/>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3</a:t>
              </a:r>
              <a:endParaRPr lang="en-US" altLang="zh-CN" sz="2300" b="1" dirty="0">
                <a:solidFill>
                  <a:schemeClr val="bg1"/>
                </a:solidFill>
                <a:cs typeface="+mn-ea"/>
                <a:sym typeface="+mn-lt"/>
              </a:endParaRPr>
            </a:p>
          </p:txBody>
        </p:sp>
      </p:grpSp>
      <p:sp>
        <p:nvSpPr>
          <p:cNvPr id="41" name="文本框 60"/>
          <p:cNvSpPr txBox="1"/>
          <p:nvPr>
            <p:custDataLst>
              <p:tags r:id="rId15"/>
            </p:custDataLst>
          </p:nvPr>
        </p:nvSpPr>
        <p:spPr>
          <a:xfrm>
            <a:off x="4315460" y="3436620"/>
            <a:ext cx="4286885"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能够缓解严峻的就业形势</a:t>
            </a:r>
            <a:endParaRPr lang="zh-CN" altLang="en-US" sz="1600" kern="0" dirty="0">
              <a:solidFill>
                <a:schemeClr val="tx1">
                  <a:lumMod val="75000"/>
                  <a:lumOff val="25000"/>
                </a:schemeClr>
              </a:solidFill>
              <a:cs typeface="+mn-ea"/>
              <a:sym typeface="+mn-lt"/>
            </a:endParaRPr>
          </a:p>
        </p:txBody>
      </p:sp>
      <p:grpSp>
        <p:nvGrpSpPr>
          <p:cNvPr id="15" name="组合 14"/>
          <p:cNvGrpSpPr/>
          <p:nvPr>
            <p:custDataLst>
              <p:tags r:id="rId16"/>
            </p:custDataLst>
          </p:nvPr>
        </p:nvGrpSpPr>
        <p:grpSpPr>
          <a:xfrm>
            <a:off x="3791653" y="4132590"/>
            <a:ext cx="422319" cy="446276"/>
            <a:chOff x="6280888" y="4763849"/>
            <a:chExt cx="563092" cy="595035"/>
          </a:xfrm>
          <a:solidFill>
            <a:srgbClr val="1B4367"/>
          </a:solidFill>
        </p:grpSpPr>
        <p:sp>
          <p:nvSpPr>
            <p:cNvPr id="42" name="椭圆 41"/>
            <p:cNvSpPr/>
            <p:nvPr>
              <p:custDataLst>
                <p:tags r:id="rId17"/>
              </p:custDataLst>
            </p:nvPr>
          </p:nvSpPr>
          <p:spPr>
            <a:xfrm>
              <a:off x="6280888" y="4763850"/>
              <a:ext cx="555440" cy="555438"/>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文本框 34"/>
            <p:cNvSpPr txBox="1"/>
            <p:nvPr>
              <p:custDataLst>
                <p:tags r:id="rId18"/>
              </p:custDataLst>
            </p:nvPr>
          </p:nvSpPr>
          <p:spPr>
            <a:xfrm>
              <a:off x="6290895" y="4763849"/>
              <a:ext cx="553085" cy="595035"/>
            </a:xfrm>
            <a:prstGeom prst="rect">
              <a:avLst/>
            </a:prstGeom>
            <a:noFill/>
            <a:ln>
              <a:noFill/>
            </a:ln>
          </p:spPr>
          <p:txBody>
            <a:bodyPr wrap="square" rtlCol="0">
              <a:spAutoFit/>
            </a:bodyPr>
            <a:lstStyle/>
            <a:p>
              <a:pPr algn="ctr">
                <a:defRPr/>
              </a:pPr>
              <a:r>
                <a:rPr lang="en-US" altLang="zh-CN" sz="2300" dirty="0">
                  <a:solidFill>
                    <a:schemeClr val="bg1"/>
                  </a:solidFill>
                  <a:cs typeface="+mn-ea"/>
                  <a:sym typeface="+mn-lt"/>
                </a:rPr>
                <a:t>4</a:t>
              </a:r>
              <a:endParaRPr lang="en-US" altLang="zh-CN" sz="2300" b="1" dirty="0">
                <a:solidFill>
                  <a:schemeClr val="bg1"/>
                </a:solidFill>
                <a:cs typeface="+mn-ea"/>
                <a:sym typeface="+mn-lt"/>
              </a:endParaRPr>
            </a:p>
          </p:txBody>
        </p:sp>
      </p:grpSp>
      <p:sp>
        <p:nvSpPr>
          <p:cNvPr id="44" name="文本框 60"/>
          <p:cNvSpPr txBox="1"/>
          <p:nvPr>
            <p:custDataLst>
              <p:tags r:id="rId19"/>
            </p:custDataLst>
          </p:nvPr>
        </p:nvSpPr>
        <p:spPr>
          <a:xfrm>
            <a:off x="4315460" y="4158615"/>
            <a:ext cx="4182745" cy="353060"/>
          </a:xfrm>
          <a:prstGeom prst="rect">
            <a:avLst/>
          </a:prstGeom>
          <a:noFill/>
          <a:ln>
            <a:noFill/>
          </a:ln>
          <a:effectLst/>
          <a:extLst>
            <a:ext uri="{909E8E84-426E-40DD-AFC4-6F175D3DCCD1}">
              <a14:hiddenFill xmlns:a14="http://schemas.microsoft.com/office/drawing/2010/main">
                <a:solidFill>
                  <a:srgbClr val="424B51"/>
                </a:solidFill>
              </a14:hiddenFill>
            </a:ext>
          </a:extLst>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220"/>
              </a:lnSpc>
            </a:pPr>
            <a:r>
              <a:rPr lang="zh-CN" altLang="en-US" sz="1600" kern="0" dirty="0">
                <a:solidFill>
                  <a:schemeClr val="tx1">
                    <a:lumMod val="75000"/>
                    <a:lumOff val="25000"/>
                  </a:schemeClr>
                </a:solidFill>
                <a:cs typeface="+mn-ea"/>
                <a:sym typeface="+mn-lt"/>
              </a:rPr>
              <a:t>是顺应知识经济的发展</a:t>
            </a:r>
            <a:endParaRPr lang="zh-CN" altLang="en-US" sz="1600" kern="0" dirty="0">
              <a:solidFill>
                <a:schemeClr val="tx1">
                  <a:lumMod val="75000"/>
                  <a:lumOff val="25000"/>
                </a:schemeClr>
              </a:solidFill>
              <a:cs typeface="+mn-ea"/>
              <a:sym typeface="+mn-lt"/>
            </a:endParaRPr>
          </a:p>
        </p:txBody>
      </p:sp>
      <p:grpSp>
        <p:nvGrpSpPr>
          <p:cNvPr id="69" name="组合 68"/>
          <p:cNvGrpSpPr/>
          <p:nvPr/>
        </p:nvGrpSpPr>
        <p:grpSpPr>
          <a:xfrm>
            <a:off x="791300" y="2438357"/>
            <a:ext cx="1477981" cy="1477975"/>
            <a:chOff x="2056673" y="2524327"/>
            <a:chExt cx="1970641" cy="1970633"/>
          </a:xfrm>
          <a:solidFill>
            <a:srgbClr val="1B4367"/>
          </a:solidFill>
        </p:grpSpPr>
        <p:sp>
          <p:nvSpPr>
            <p:cNvPr id="47" name="椭圆 46"/>
            <p:cNvSpPr/>
            <p:nvPr/>
          </p:nvSpPr>
          <p:spPr>
            <a:xfrm>
              <a:off x="2056673" y="2524327"/>
              <a:ext cx="1970641" cy="1970633"/>
            </a:xfrm>
            <a:prstGeom prst="ellips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文本框 15"/>
            <p:cNvSpPr txBox="1"/>
            <p:nvPr/>
          </p:nvSpPr>
          <p:spPr>
            <a:xfrm>
              <a:off x="2220926" y="2760547"/>
              <a:ext cx="1601893" cy="1537546"/>
            </a:xfrm>
            <a:prstGeom prst="rect">
              <a:avLst/>
            </a:prstGeom>
            <a:noFill/>
            <a:ln>
              <a:noFill/>
            </a:ln>
          </p:spPr>
          <p:txBody>
            <a:bodyPr wrap="square" rtlCol="0">
              <a:spAutoFit/>
            </a:bodyPr>
            <a:lstStyle/>
            <a:p>
              <a:pPr algn="ctr"/>
              <a:r>
                <a:rPr lang="zh-CN" altLang="en-US" sz="2300" kern="0" dirty="0">
                  <a:solidFill>
                    <a:schemeClr val="bg1"/>
                  </a:solidFill>
                  <a:cs typeface="+mn-ea"/>
                  <a:sym typeface="+mn-lt"/>
                </a:rPr>
                <a:t>培养大学生创业意识</a:t>
              </a:r>
              <a:endParaRPr lang="zh-CN" altLang="en-US" sz="2300" b="1" kern="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left)">
                                      <p:cBhvr>
                                        <p:cTn id="70" dur="500"/>
                                        <p:tgtEl>
                                          <p:spTgt spid="60"/>
                                        </p:tgtEl>
                                      </p:cBhvr>
                                    </p:animEffect>
                                  </p:childTnLst>
                                </p:cTn>
                              </p:par>
                            </p:childTnLst>
                          </p:cTn>
                        </p:par>
                        <p:par>
                          <p:cTn id="71" fill="hold">
                            <p:stCondLst>
                              <p:cond delay="70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childTnLst>
                          </p:cTn>
                        </p:par>
                        <p:par>
                          <p:cTn id="83" fill="hold">
                            <p:stCondLst>
                              <p:cond delay="8500"/>
                            </p:stCondLst>
                            <p:childTnLst>
                              <p:par>
                                <p:cTn id="84" presetID="22" presetClass="entr" presetSubtype="8" fill="hold"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left)">
                                      <p:cBhvr>
                                        <p:cTn id="86" dur="500"/>
                                        <p:tgtEl>
                                          <p:spTgt spid="65"/>
                                        </p:tgtEl>
                                      </p:cBhvr>
                                    </p:animEffect>
                                  </p:childTnLst>
                                </p:cTn>
                              </p:par>
                            </p:childTnLst>
                          </p:cTn>
                        </p:par>
                        <p:par>
                          <p:cTn id="87" fill="hold">
                            <p:stCondLst>
                              <p:cond delay="9000"/>
                            </p:stCondLst>
                            <p:childTnLst>
                              <p:par>
                                <p:cTn id="88" presetID="53" presetClass="entr" presetSubtype="16"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fltVal val="0"/>
                                          </p:val>
                                        </p:tav>
                                        <p:tav tm="100000">
                                          <p:val>
                                            <p:strVal val="#ppt_w"/>
                                          </p:val>
                                        </p:tav>
                                      </p:tavLst>
                                    </p:anim>
                                    <p:anim calcmode="lin" valueType="num">
                                      <p:cBhvr>
                                        <p:cTn id="91" dur="500" fill="hold"/>
                                        <p:tgtEl>
                                          <p:spTgt spid="15"/>
                                        </p:tgtEl>
                                        <p:attrNameLst>
                                          <p:attrName>ppt_h</p:attrName>
                                        </p:attrNameLst>
                                      </p:cBhvr>
                                      <p:tavLst>
                                        <p:tav tm="0">
                                          <p:val>
                                            <p:fltVal val="0"/>
                                          </p:val>
                                        </p:tav>
                                        <p:tav tm="100000">
                                          <p:val>
                                            <p:strVal val="#ppt_h"/>
                                          </p:val>
                                        </p:tav>
                                      </p:tavLst>
                                    </p:anim>
                                    <p:animEffect transition="in" filter="fade">
                                      <p:cBhvr>
                                        <p:cTn id="92" dur="500"/>
                                        <p:tgtEl>
                                          <p:spTgt spid="15"/>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1000"/>
                                        <p:tgtEl>
                                          <p:spTgt spid="44"/>
                                        </p:tgtEl>
                                      </p:cBhvr>
                                    </p:animEffect>
                                    <p:anim calcmode="lin" valueType="num">
                                      <p:cBhvr>
                                        <p:cTn id="97" dur="1000" fill="hold"/>
                                        <p:tgtEl>
                                          <p:spTgt spid="44"/>
                                        </p:tgtEl>
                                        <p:attrNameLst>
                                          <p:attrName>ppt_x</p:attrName>
                                        </p:attrNameLst>
                                      </p:cBhvr>
                                      <p:tavLst>
                                        <p:tav tm="0">
                                          <p:val>
                                            <p:strVal val="#ppt_x"/>
                                          </p:val>
                                        </p:tav>
                                        <p:tav tm="100000">
                                          <p:val>
                                            <p:strVal val="#ppt_x"/>
                                          </p:val>
                                        </p:tav>
                                      </p:tavLst>
                                    </p:anim>
                                    <p:anim calcmode="lin" valueType="num">
                                      <p:cBhvr>
                                        <p:cTn id="9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1" grpId="0" bldLvl="0" animBg="1"/>
      <p:bldP spid="38" grpId="0" bldLvl="0" animBg="1"/>
      <p:bldP spid="41" grpId="0" bldLvl="0" animBg="1"/>
      <p:bldP spid="4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45490" y="864235"/>
            <a:ext cx="56699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三、树立正确的创业观念</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698675" y="1625459"/>
            <a:ext cx="4104005" cy="1179830"/>
            <a:chOff x="6178340" y="1457775"/>
            <a:chExt cx="5472006" cy="1573103"/>
          </a:xfrm>
        </p:grpSpPr>
        <p:sp>
          <p:nvSpPr>
            <p:cNvPr id="86" name="文本框 85"/>
            <p:cNvSpPr txBox="1"/>
            <p:nvPr/>
          </p:nvSpPr>
          <p:spPr>
            <a:xfrm>
              <a:off x="6178340" y="1746488"/>
              <a:ext cx="5472006" cy="1284390"/>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大学生应改变固有的就业观念，认为只有到某单位或某企业、公司工作才是就业。市场经济体制下，就业的方式有很多种，除打零工外，做自由职业者或创业都是就业。</a:t>
              </a:r>
              <a:endParaRPr lang="zh-CN" altLang="en-US" dirty="0">
                <a:solidFill>
                  <a:schemeClr val="tx1">
                    <a:lumMod val="75000"/>
                    <a:lumOff val="25000"/>
                  </a:schemeClr>
                </a:solidFill>
                <a:cs typeface="+mn-ea"/>
                <a:sym typeface="+mn-lt"/>
              </a:endParaRPr>
            </a:p>
          </p:txBody>
        </p:sp>
        <p:sp>
          <p:nvSpPr>
            <p:cNvPr id="2" name="TextBox 1956"/>
            <p:cNvSpPr/>
            <p:nvPr/>
          </p:nvSpPr>
          <p:spPr>
            <a:xfrm>
              <a:off x="6182573" y="1457775"/>
              <a:ext cx="3483186" cy="377612"/>
            </a:xfrm>
            <a:prstGeom prst="rect">
              <a:avLst/>
            </a:prstGeom>
            <a:noFill/>
            <a:ln w="9525">
              <a:noFill/>
              <a:miter/>
            </a:ln>
          </p:spPr>
          <p:txBody>
            <a:bodyPr wrap="square">
              <a:spAutoFit/>
            </a:bodyPr>
            <a:p>
              <a:pPr lvl="0" algn="l">
                <a:lnSpc>
                  <a:spcPts val="1500"/>
                </a:lnSpc>
              </a:pPr>
              <a:r>
                <a:rPr lang="zh-CN" altLang="en-US" sz="1800" b="1" dirty="0">
                  <a:solidFill>
                    <a:srgbClr val="1B4367"/>
                  </a:solidFill>
                  <a:cs typeface="+mn-ea"/>
                  <a:sym typeface="+mn-lt"/>
                </a:rPr>
                <a:t>对选择就业道路的认知</a:t>
              </a:r>
              <a:endParaRPr lang="zh-CN" altLang="en-US" sz="1800" b="1" dirty="0">
                <a:solidFill>
                  <a:srgbClr val="1B4367"/>
                </a:solidFill>
                <a:cs typeface="+mn-ea"/>
                <a:sym typeface="+mn-lt"/>
              </a:endParaRPr>
            </a:p>
          </p:txBody>
        </p:sp>
      </p:grpSp>
      <p:grpSp>
        <p:nvGrpSpPr>
          <p:cNvPr id="74" name="组合 73"/>
          <p:cNvGrpSpPr/>
          <p:nvPr/>
        </p:nvGrpSpPr>
        <p:grpSpPr>
          <a:xfrm>
            <a:off x="4678400" y="3173352"/>
            <a:ext cx="4123690" cy="1548765"/>
            <a:chOff x="6151306" y="3533581"/>
            <a:chExt cx="5498252" cy="2065016"/>
          </a:xfrm>
        </p:grpSpPr>
        <p:sp>
          <p:nvSpPr>
            <p:cNvPr id="6" name="文本框 5"/>
            <p:cNvSpPr txBox="1"/>
            <p:nvPr/>
          </p:nvSpPr>
          <p:spPr>
            <a:xfrm>
              <a:off x="6151306" y="4023800"/>
              <a:ext cx="5498252" cy="1574797"/>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创业能力是可以通过自我学习提升的，是由所处的环境条件决定的。创业能力最突出的表现是动机，即目的性，其次是创业精神，还包括创业思维能力、沟通能力、运营管理能力、学习能力、决策能力等，所有这些能力都是可以通过后天学习和培养的。</a:t>
              </a:r>
              <a:endParaRPr lang="zh-CN" altLang="en-US" dirty="0">
                <a:solidFill>
                  <a:schemeClr val="tx1">
                    <a:lumMod val="75000"/>
                    <a:lumOff val="25000"/>
                  </a:schemeClr>
                </a:solidFill>
                <a:cs typeface="+mn-ea"/>
                <a:sym typeface="+mn-lt"/>
              </a:endParaRPr>
            </a:p>
          </p:txBody>
        </p:sp>
        <p:sp>
          <p:nvSpPr>
            <p:cNvPr id="7" name="TextBox 1956"/>
            <p:cNvSpPr/>
            <p:nvPr/>
          </p:nvSpPr>
          <p:spPr>
            <a:xfrm>
              <a:off x="6152153" y="3533581"/>
              <a:ext cx="4461086" cy="566419"/>
            </a:xfrm>
            <a:prstGeom prst="rect">
              <a:avLst/>
            </a:prstGeom>
            <a:noFill/>
            <a:ln w="9525">
              <a:noFill/>
              <a:miter/>
            </a:ln>
          </p:spPr>
          <p:txBody>
            <a:bodyPr wrap="square">
              <a:spAutoFit/>
            </a:bodyPr>
            <a:p>
              <a:pPr lvl="0" indent="0" algn="l" fontAlgn="auto">
                <a:lnSpc>
                  <a:spcPts val="2600"/>
                </a:lnSpc>
              </a:pPr>
              <a:r>
                <a:rPr lang="zh-CN" altLang="en-US" sz="1800" b="1" dirty="0">
                  <a:solidFill>
                    <a:srgbClr val="1B4367"/>
                  </a:solidFill>
                  <a:cs typeface="+mn-ea"/>
                  <a:sym typeface="+mn-lt"/>
                </a:rPr>
                <a:t>对创业能力可塑性的认知</a:t>
              </a:r>
              <a:endParaRPr lang="zh-CN" altLang="en-US" sz="1800" b="1" dirty="0">
                <a:solidFill>
                  <a:srgbClr val="1B4367"/>
                </a:solidFill>
                <a:cs typeface="+mn-ea"/>
                <a:sym typeface="+mn-lt"/>
              </a:endParaRPr>
            </a:p>
          </p:txBody>
        </p:sp>
      </p:grpSp>
      <p:cxnSp>
        <p:nvCxnSpPr>
          <p:cNvPr id="11" name="直接连接符 10"/>
          <p:cNvCxnSpPr/>
          <p:nvPr/>
        </p:nvCxnSpPr>
        <p:spPr>
          <a:xfrm>
            <a:off x="4340344" y="1725400"/>
            <a:ext cx="0" cy="3349214"/>
          </a:xfrm>
          <a:prstGeom prst="line">
            <a:avLst/>
          </a:prstGeom>
          <a:ln w="9525">
            <a:solidFill>
              <a:srgbClr val="1B4367"/>
            </a:solidFill>
            <a:prstDash val="solid"/>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3992838" y="4262186"/>
            <a:ext cx="686184" cy="694853"/>
            <a:chOff x="5237224" y="4937554"/>
            <a:chExt cx="914912" cy="926470"/>
          </a:xfrm>
          <a:solidFill>
            <a:schemeClr val="bg1"/>
          </a:solidFill>
        </p:grpSpPr>
        <p:sp>
          <p:nvSpPr>
            <p:cNvPr id="65" name="Freeform 1812"/>
            <p:cNvSpPr/>
            <p:nvPr/>
          </p:nvSpPr>
          <p:spPr>
            <a:xfrm>
              <a:off x="5237224" y="4937554"/>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3" name="组合 2"/>
            <p:cNvGrpSpPr/>
            <p:nvPr/>
          </p:nvGrpSpPr>
          <p:grpSpPr>
            <a:xfrm>
              <a:off x="5474309" y="5184293"/>
              <a:ext cx="438631" cy="441328"/>
              <a:chOff x="5595939" y="4999038"/>
              <a:chExt cx="515938" cy="519113"/>
            </a:xfrm>
            <a:grpFill/>
          </p:grpSpPr>
          <p:sp>
            <p:nvSpPr>
              <p:cNvPr id="4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w="9525">
                <a:solidFill>
                  <a:schemeClr val="bg1"/>
                </a:solidFill>
                <a:round/>
              </a:ln>
            </p:spPr>
            <p:txBody>
              <a:bodyPr/>
              <a:p>
                <a:pPr>
                  <a:defRPr/>
                </a:pPr>
                <a:endParaRPr lang="zh-CN" altLang="en-US">
                  <a:cs typeface="+mn-ea"/>
                  <a:sym typeface="+mn-lt"/>
                </a:endParaRPr>
              </a:p>
            </p:txBody>
          </p:sp>
          <p:sp>
            <p:nvSpPr>
              <p:cNvPr id="50" name="Rectangle 6"/>
              <p:cNvSpPr>
                <a:spLocks noChangeArrowheads="1"/>
              </p:cNvSpPr>
              <p:nvPr/>
            </p:nvSpPr>
            <p:spPr bwMode="auto">
              <a:xfrm>
                <a:off x="5595939" y="5345113"/>
                <a:ext cx="100013" cy="109538"/>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w="9525">
                <a:solidFill>
                  <a:schemeClr val="bg1"/>
                </a:solidFill>
                <a:round/>
              </a:ln>
            </p:spPr>
            <p:txBody>
              <a:bodyPr/>
              <a:p>
                <a:pPr>
                  <a:defRPr/>
                </a:pPr>
                <a:endParaRPr lang="zh-CN" altLang="en-US">
                  <a:cs typeface="+mn-ea"/>
                  <a:sym typeface="+mn-lt"/>
                </a:endParaRPr>
              </a:p>
            </p:txBody>
          </p:sp>
          <p:sp>
            <p:nvSpPr>
              <p:cNvPr id="52" name="Rectangle 8"/>
              <p:cNvSpPr>
                <a:spLocks noChangeArrowheads="1"/>
              </p:cNvSpPr>
              <p:nvPr/>
            </p:nvSpPr>
            <p:spPr bwMode="auto">
              <a:xfrm>
                <a:off x="5830889" y="5260976"/>
                <a:ext cx="98425" cy="193675"/>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3" name="Rectangle 9"/>
              <p:cNvSpPr>
                <a:spLocks noChangeArrowheads="1"/>
              </p:cNvSpPr>
              <p:nvPr/>
            </p:nvSpPr>
            <p:spPr bwMode="auto">
              <a:xfrm>
                <a:off x="5948364" y="5183188"/>
                <a:ext cx="98425" cy="271463"/>
              </a:xfrm>
              <a:prstGeom prst="rect">
                <a:avLst/>
              </a:prstGeom>
              <a:grpFill/>
              <a:ln w="9525">
                <a:solidFill>
                  <a:schemeClr val="bg1"/>
                </a:solidFill>
                <a:miter lim="800000"/>
              </a:ln>
            </p:spPr>
            <p:txBody>
              <a:bodyPr/>
              <a:p>
                <a:pPr>
                  <a:defRPr/>
                </a:pPr>
                <a:endParaRPr lang="zh-CN" altLang="en-US">
                  <a:cs typeface="+mn-ea"/>
                  <a:sym typeface="+mn-lt"/>
                </a:endParaRPr>
              </a:p>
            </p:txBody>
          </p:sp>
          <p:sp>
            <p:nvSpPr>
              <p:cNvPr id="5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w="9525">
                <a:solidFill>
                  <a:schemeClr val="bg1"/>
                </a:solidFill>
                <a:round/>
              </a:ln>
            </p:spPr>
            <p:txBody>
              <a:bodyPr/>
              <a:p>
                <a:pPr>
                  <a:defRPr/>
                </a:pPr>
                <a:endParaRPr lang="zh-CN" altLang="en-US">
                  <a:cs typeface="+mn-ea"/>
                  <a:sym typeface="+mn-lt"/>
                </a:endParaRPr>
              </a:p>
            </p:txBody>
          </p:sp>
        </p:grpSp>
      </p:grpSp>
      <p:grpSp>
        <p:nvGrpSpPr>
          <p:cNvPr id="70" name="组合 69"/>
          <p:cNvGrpSpPr/>
          <p:nvPr/>
        </p:nvGrpSpPr>
        <p:grpSpPr>
          <a:xfrm>
            <a:off x="3992838" y="1612343"/>
            <a:ext cx="686184" cy="694853"/>
            <a:chOff x="5237224" y="1404429"/>
            <a:chExt cx="914912" cy="926470"/>
          </a:xfrm>
          <a:solidFill>
            <a:schemeClr val="bg1"/>
          </a:solidFill>
        </p:grpSpPr>
        <p:sp>
          <p:nvSpPr>
            <p:cNvPr id="56" name="Freeform 1812"/>
            <p:cNvSpPr/>
            <p:nvPr/>
          </p:nvSpPr>
          <p:spPr>
            <a:xfrm>
              <a:off x="5237224" y="1404429"/>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4" name="组合 3"/>
            <p:cNvGrpSpPr/>
            <p:nvPr/>
          </p:nvGrpSpPr>
          <p:grpSpPr>
            <a:xfrm>
              <a:off x="5414070" y="1669201"/>
              <a:ext cx="567104" cy="386174"/>
              <a:chOff x="5842315" y="2065986"/>
              <a:chExt cx="592138" cy="403225"/>
            </a:xfrm>
            <a:grpFill/>
          </p:grpSpPr>
          <p:sp>
            <p:nvSpPr>
              <p:cNvPr id="36" name="Oval 14"/>
              <p:cNvSpPr>
                <a:spLocks noChangeArrowheads="1"/>
              </p:cNvSpPr>
              <p:nvPr/>
            </p:nvSpPr>
            <p:spPr bwMode="auto">
              <a:xfrm>
                <a:off x="6050278" y="2065986"/>
                <a:ext cx="174625" cy="171450"/>
              </a:xfrm>
              <a:prstGeom prst="ellipse">
                <a:avLst/>
              </a:prstGeom>
              <a:grpFill/>
              <a:ln w="9525">
                <a:solidFill>
                  <a:schemeClr val="bg1"/>
                </a:solidFill>
                <a:round/>
              </a:ln>
            </p:spPr>
            <p:txBody>
              <a:bodyPr/>
              <a:p>
                <a:pPr>
                  <a:defRPr/>
                </a:pPr>
                <a:endParaRPr lang="zh-CN" altLang="en-US">
                  <a:cs typeface="+mn-ea"/>
                  <a:sym typeface="+mn-lt"/>
                </a:endParaRPr>
              </a:p>
            </p:txBody>
          </p:sp>
          <p:grpSp>
            <p:nvGrpSpPr>
              <p:cNvPr id="37" name="组合 36"/>
              <p:cNvGrpSpPr/>
              <p:nvPr/>
            </p:nvGrpSpPr>
            <p:grpSpPr>
              <a:xfrm>
                <a:off x="5842315" y="2112023"/>
                <a:ext cx="592138" cy="357188"/>
                <a:chOff x="5543551" y="2033588"/>
                <a:chExt cx="592138" cy="357188"/>
              </a:xfrm>
              <a:grpFill/>
            </p:grpSpPr>
            <p:sp>
              <p:nvSpPr>
                <p:cNvPr id="3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w="9525">
                  <a:solidFill>
                    <a:schemeClr val="bg1"/>
                  </a:solidFill>
                  <a:round/>
                </a:ln>
              </p:spPr>
              <p:txBody>
                <a:bodyPr/>
                <a:p>
                  <a:pPr>
                    <a:defRPr/>
                  </a:pPr>
                  <a:endParaRPr lang="zh-CN" altLang="en-US">
                    <a:cs typeface="+mn-ea"/>
                    <a:sym typeface="+mn-lt"/>
                  </a:endParaRPr>
                </a:p>
              </p:txBody>
            </p:sp>
            <p:sp>
              <p:nvSpPr>
                <p:cNvPr id="3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w="9525">
                  <a:solidFill>
                    <a:schemeClr val="bg1"/>
                  </a:solidFill>
                  <a:round/>
                </a:ln>
              </p:spPr>
              <p:txBody>
                <a:bodyPr/>
                <a:p>
                  <a:pPr>
                    <a:defRPr/>
                  </a:pPr>
                  <a:endParaRPr lang="zh-CN" altLang="en-US">
                    <a:cs typeface="+mn-ea"/>
                    <a:sym typeface="+mn-lt"/>
                  </a:endParaRPr>
                </a:p>
              </p:txBody>
            </p:sp>
            <p:sp>
              <p:nvSpPr>
                <p:cNvPr id="4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w="9525">
                  <a:solidFill>
                    <a:schemeClr val="bg1"/>
                  </a:solidFill>
                  <a:round/>
                </a:ln>
              </p:spPr>
              <p:txBody>
                <a:bodyPr/>
                <a:p>
                  <a:pPr>
                    <a:defRPr/>
                  </a:pPr>
                  <a:endParaRPr lang="zh-CN" altLang="en-US">
                    <a:cs typeface="+mn-ea"/>
                    <a:sym typeface="+mn-lt"/>
                  </a:endParaRPr>
                </a:p>
              </p:txBody>
            </p:sp>
            <p:sp>
              <p:nvSpPr>
                <p:cNvPr id="4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w="9525">
                  <a:solidFill>
                    <a:schemeClr val="bg1"/>
                  </a:solidFill>
                  <a:round/>
                </a:ln>
              </p:spPr>
              <p:txBody>
                <a:bodyPr/>
                <a:p>
                  <a:pPr>
                    <a:defRPr/>
                  </a:pPr>
                  <a:endParaRPr lang="zh-CN" altLang="en-US">
                    <a:cs typeface="+mn-ea"/>
                    <a:sym typeface="+mn-lt"/>
                  </a:endParaRPr>
                </a:p>
              </p:txBody>
            </p:sp>
            <p:sp>
              <p:nvSpPr>
                <p:cNvPr id="4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w="9525">
                  <a:solidFill>
                    <a:schemeClr val="bg1"/>
                  </a:solidFill>
                  <a:round/>
                </a:ln>
              </p:spPr>
              <p:txBody>
                <a:bodyPr/>
                <a:p>
                  <a:pPr>
                    <a:defRPr/>
                  </a:pPr>
                  <a:endParaRPr lang="zh-CN" altLang="en-US">
                    <a:cs typeface="+mn-ea"/>
                    <a:sym typeface="+mn-lt"/>
                  </a:endParaRPr>
                </a:p>
              </p:txBody>
            </p:sp>
            <p:sp>
              <p:nvSpPr>
                <p:cNvPr id="4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w="9525">
                  <a:solidFill>
                    <a:schemeClr val="bg1"/>
                  </a:solidFill>
                  <a:round/>
                </a:ln>
              </p:spPr>
              <p:txBody>
                <a:bodyPr/>
                <a:p>
                  <a:pPr>
                    <a:defRPr/>
                  </a:pPr>
                  <a:endParaRPr lang="zh-CN" altLang="en-US">
                    <a:cs typeface="+mn-ea"/>
                    <a:sym typeface="+mn-lt"/>
                  </a:endParaRPr>
                </a:p>
              </p:txBody>
            </p:sp>
            <p:sp>
              <p:nvSpPr>
                <p:cNvPr id="44" name="Oval 21"/>
                <p:cNvSpPr>
                  <a:spLocks noChangeArrowheads="1"/>
                </p:cNvSpPr>
                <p:nvPr/>
              </p:nvSpPr>
              <p:spPr bwMode="auto">
                <a:xfrm>
                  <a:off x="5594351" y="2033588"/>
                  <a:ext cx="127000" cy="125413"/>
                </a:xfrm>
                <a:prstGeom prst="ellipse">
                  <a:avLst/>
                </a:prstGeom>
                <a:grpFill/>
                <a:ln w="9525">
                  <a:solidFill>
                    <a:schemeClr val="bg1"/>
                  </a:solidFill>
                  <a:round/>
                </a:ln>
              </p:spPr>
              <p:txBody>
                <a:bodyPr/>
                <a:p>
                  <a:pPr>
                    <a:defRPr/>
                  </a:pPr>
                  <a:endParaRPr lang="zh-CN" altLang="en-US">
                    <a:cs typeface="+mn-ea"/>
                    <a:sym typeface="+mn-lt"/>
                  </a:endParaRPr>
                </a:p>
              </p:txBody>
            </p:sp>
            <p:sp>
              <p:nvSpPr>
                <p:cNvPr id="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w="9525">
                  <a:solidFill>
                    <a:schemeClr val="bg1"/>
                  </a:solidFill>
                  <a:round/>
                </a:ln>
              </p:spPr>
              <p:txBody>
                <a:bodyPr/>
                <a:p>
                  <a:pPr>
                    <a:defRPr/>
                  </a:pPr>
                  <a:endParaRPr lang="zh-CN" altLang="en-US">
                    <a:cs typeface="+mn-ea"/>
                    <a:sym typeface="+mn-lt"/>
                  </a:endParaRPr>
                </a:p>
              </p:txBody>
            </p:sp>
            <p:sp>
              <p:nvSpPr>
                <p:cNvPr id="4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w="9525">
                  <a:solidFill>
                    <a:schemeClr val="bg1"/>
                  </a:solidFill>
                  <a:round/>
                </a:ln>
              </p:spPr>
              <p:txBody>
                <a:bodyPr/>
                <a:p>
                  <a:pPr>
                    <a:defRPr/>
                  </a:pPr>
                  <a:endParaRPr lang="zh-CN" altLang="en-US">
                    <a:cs typeface="+mn-ea"/>
                    <a:sym typeface="+mn-lt"/>
                  </a:endParaRPr>
                </a:p>
              </p:txBody>
            </p:sp>
            <p:sp>
              <p:nvSpPr>
                <p:cNvPr id="4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w="9525">
                  <a:solidFill>
                    <a:schemeClr val="bg1"/>
                  </a:solidFill>
                  <a:round/>
                </a:ln>
              </p:spPr>
              <p:txBody>
                <a:bodyPr/>
                <a:p>
                  <a:pPr>
                    <a:defRPr/>
                  </a:pPr>
                  <a:endParaRPr lang="zh-CN" altLang="en-US">
                    <a:cs typeface="+mn-ea"/>
                    <a:sym typeface="+mn-lt"/>
                  </a:endParaRPr>
                </a:p>
              </p:txBody>
            </p:sp>
            <p:sp>
              <p:nvSpPr>
                <p:cNvPr id="4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w="9525">
                  <a:solidFill>
                    <a:schemeClr val="bg1"/>
                  </a:solidFill>
                  <a:round/>
                </a:ln>
              </p:spPr>
              <p:txBody>
                <a:bodyPr/>
                <a:p>
                  <a:pPr>
                    <a:defRPr/>
                  </a:pPr>
                  <a:endParaRPr lang="zh-CN" altLang="en-US">
                    <a:cs typeface="+mn-ea"/>
                    <a:sym typeface="+mn-lt"/>
                  </a:endParaRPr>
                </a:p>
              </p:txBody>
            </p:sp>
          </p:grpSp>
        </p:grpSp>
      </p:grpSp>
      <p:grpSp>
        <p:nvGrpSpPr>
          <p:cNvPr id="71" name="组合 70"/>
          <p:cNvGrpSpPr/>
          <p:nvPr/>
        </p:nvGrpSpPr>
        <p:grpSpPr>
          <a:xfrm>
            <a:off x="3992839" y="2495624"/>
            <a:ext cx="686184" cy="694853"/>
            <a:chOff x="5237226" y="2582137"/>
            <a:chExt cx="914912" cy="926470"/>
          </a:xfrm>
          <a:solidFill>
            <a:schemeClr val="bg1"/>
          </a:solidFill>
        </p:grpSpPr>
        <p:sp>
          <p:nvSpPr>
            <p:cNvPr id="63" name="Freeform 1812"/>
            <p:cNvSpPr/>
            <p:nvPr/>
          </p:nvSpPr>
          <p:spPr>
            <a:xfrm>
              <a:off x="5237226" y="2582137"/>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27" name="组合 26"/>
            <p:cNvGrpSpPr/>
            <p:nvPr/>
          </p:nvGrpSpPr>
          <p:grpSpPr>
            <a:xfrm>
              <a:off x="5443702" y="2786512"/>
              <a:ext cx="478851" cy="491868"/>
              <a:chOff x="5572126" y="3962401"/>
              <a:chExt cx="525463" cy="539750"/>
            </a:xfrm>
            <a:grpFill/>
          </p:grpSpPr>
          <p:sp>
            <p:nvSpPr>
              <p:cNvPr id="33"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4"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sp>
            <p:nvSpPr>
              <p:cNvPr id="35"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cs typeface="+mn-ea"/>
                  <a:sym typeface="+mn-lt"/>
                </a:endParaRPr>
              </a:p>
            </p:txBody>
          </p:sp>
        </p:grpSp>
      </p:grpSp>
      <p:grpSp>
        <p:nvGrpSpPr>
          <p:cNvPr id="72" name="组合 71"/>
          <p:cNvGrpSpPr/>
          <p:nvPr/>
        </p:nvGrpSpPr>
        <p:grpSpPr>
          <a:xfrm>
            <a:off x="3992838" y="3378905"/>
            <a:ext cx="686184" cy="694853"/>
            <a:chOff x="5237224" y="3759845"/>
            <a:chExt cx="914912" cy="926470"/>
          </a:xfrm>
          <a:solidFill>
            <a:schemeClr val="bg1"/>
          </a:solidFill>
        </p:grpSpPr>
        <p:sp>
          <p:nvSpPr>
            <p:cNvPr id="64" name="Freeform 1812"/>
            <p:cNvSpPr/>
            <p:nvPr/>
          </p:nvSpPr>
          <p:spPr>
            <a:xfrm>
              <a:off x="5237224" y="3759845"/>
              <a:ext cx="914912" cy="9264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a:solidFill>
                <a:schemeClr val="bg1"/>
              </a:solidFill>
            </a:ln>
          </p:spPr>
          <p:txBody>
            <a:bodyPr/>
            <a:p>
              <a:endParaRPr lang="zh-CN" altLang="en-US">
                <a:cs typeface="+mn-ea"/>
                <a:sym typeface="+mn-lt"/>
              </a:endParaRPr>
            </a:p>
          </p:txBody>
        </p:sp>
        <p:grpSp>
          <p:nvGrpSpPr>
            <p:cNvPr id="28" name="组合 27"/>
            <p:cNvGrpSpPr/>
            <p:nvPr/>
          </p:nvGrpSpPr>
          <p:grpSpPr>
            <a:xfrm>
              <a:off x="5539564" y="3983837"/>
              <a:ext cx="345128" cy="512366"/>
              <a:chOff x="5649914" y="2946401"/>
              <a:chExt cx="360363" cy="534987"/>
            </a:xfrm>
            <a:grpFill/>
          </p:grpSpPr>
          <p:sp>
            <p:nvSpPr>
              <p:cNvPr id="29"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w="9525">
                <a:solidFill>
                  <a:schemeClr val="bg1"/>
                </a:solidFill>
                <a:round/>
              </a:ln>
            </p:spPr>
            <p:txBody>
              <a:bodyPr/>
              <a:p>
                <a:pPr>
                  <a:defRPr/>
                </a:pPr>
                <a:endParaRPr lang="zh-CN" altLang="en-US">
                  <a:cs typeface="+mn-ea"/>
                  <a:sym typeface="+mn-lt"/>
                </a:endParaRPr>
              </a:p>
            </p:txBody>
          </p:sp>
          <p:sp>
            <p:nvSpPr>
              <p:cNvPr id="30"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w="9525">
                <a:solidFill>
                  <a:schemeClr val="bg1"/>
                </a:solidFill>
                <a:round/>
              </a:ln>
            </p:spPr>
            <p:txBody>
              <a:bodyPr/>
              <a:p>
                <a:pPr>
                  <a:defRPr/>
                </a:pPr>
                <a:endParaRPr lang="zh-CN" altLang="en-US">
                  <a:cs typeface="+mn-ea"/>
                  <a:sym typeface="+mn-lt"/>
                </a:endParaRPr>
              </a:p>
            </p:txBody>
          </p:sp>
          <p:sp>
            <p:nvSpPr>
              <p:cNvPr id="31"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w="9525">
                <a:solidFill>
                  <a:schemeClr val="bg1"/>
                </a:solidFill>
                <a:round/>
              </a:ln>
            </p:spPr>
            <p:txBody>
              <a:bodyPr/>
              <a:p>
                <a:pPr>
                  <a:defRPr/>
                </a:pPr>
                <a:endParaRPr lang="zh-CN" altLang="en-US">
                  <a:cs typeface="+mn-ea"/>
                  <a:sym typeface="+mn-lt"/>
                </a:endParaRPr>
              </a:p>
            </p:txBody>
          </p:sp>
          <p:sp>
            <p:nvSpPr>
              <p:cNvPr id="32"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w="9525">
                <a:solidFill>
                  <a:schemeClr val="bg1"/>
                </a:solidFill>
                <a:round/>
              </a:ln>
            </p:spPr>
            <p:txBody>
              <a:bodyPr/>
              <a:p>
                <a:pPr>
                  <a:defRPr/>
                </a:pPr>
                <a:endParaRPr lang="zh-CN" altLang="en-US">
                  <a:cs typeface="+mn-ea"/>
                  <a:sym typeface="+mn-lt"/>
                </a:endParaRPr>
              </a:p>
            </p:txBody>
          </p:sp>
        </p:grpSp>
      </p:grpSp>
      <p:grpSp>
        <p:nvGrpSpPr>
          <p:cNvPr id="76" name="组合 75"/>
          <p:cNvGrpSpPr/>
          <p:nvPr/>
        </p:nvGrpSpPr>
        <p:grpSpPr>
          <a:xfrm>
            <a:off x="327255" y="2489515"/>
            <a:ext cx="3663950" cy="1179830"/>
            <a:chOff x="349781" y="2573986"/>
            <a:chExt cx="4885266" cy="1573103"/>
          </a:xfrm>
        </p:grpSpPr>
        <p:sp>
          <p:nvSpPr>
            <p:cNvPr id="66" name="文本框 85"/>
            <p:cNvSpPr txBox="1"/>
            <p:nvPr/>
          </p:nvSpPr>
          <p:spPr>
            <a:xfrm>
              <a:off x="349781" y="2862699"/>
              <a:ext cx="4885266" cy="1284390"/>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创业思维比资金更重要，头脑就是资金，就看如何打开运营它。创业有很多可以通向成功的方式，有专业团队成功的，也有单打独斗打下一番天下的，关键是思路正确。</a:t>
              </a:r>
              <a:endParaRPr lang="zh-CN" altLang="en-US" dirty="0">
                <a:solidFill>
                  <a:schemeClr val="tx1">
                    <a:lumMod val="75000"/>
                    <a:lumOff val="25000"/>
                  </a:schemeClr>
                </a:solidFill>
                <a:cs typeface="+mn-ea"/>
                <a:sym typeface="+mn-lt"/>
              </a:endParaRPr>
            </a:p>
          </p:txBody>
        </p:sp>
        <p:sp>
          <p:nvSpPr>
            <p:cNvPr id="67" name="TextBox 1956"/>
            <p:cNvSpPr/>
            <p:nvPr/>
          </p:nvSpPr>
          <p:spPr>
            <a:xfrm>
              <a:off x="1335301" y="2573986"/>
              <a:ext cx="3869266" cy="377612"/>
            </a:xfrm>
            <a:prstGeom prst="rect">
              <a:avLst/>
            </a:prstGeom>
            <a:noFill/>
            <a:ln w="9525">
              <a:noFill/>
              <a:miter/>
            </a:ln>
          </p:spPr>
          <p:txBody>
            <a:bodyPr wrap="square">
              <a:spAutoFit/>
            </a:bodyPr>
            <a:p>
              <a:pPr lvl="0" algn="r">
                <a:lnSpc>
                  <a:spcPts val="1500"/>
                </a:lnSpc>
              </a:pPr>
              <a:r>
                <a:rPr lang="zh-CN" altLang="en-US" sz="1800" b="1" dirty="0">
                  <a:solidFill>
                    <a:srgbClr val="1B4367"/>
                  </a:solidFill>
                  <a:cs typeface="+mn-ea"/>
                  <a:sym typeface="+mn-lt"/>
                </a:rPr>
                <a:t>对创业道路多样性的认知</a:t>
              </a:r>
              <a:endParaRPr lang="zh-CN" altLang="en-US" sz="1800" b="1" dirty="0">
                <a:solidFill>
                  <a:srgbClr val="1B4367"/>
                </a:solidFill>
                <a:cs typeface="+mn-ea"/>
                <a:sym typeface="+mn-lt"/>
              </a:endParaRPr>
            </a:p>
          </p:txBody>
        </p:sp>
      </p:grpSp>
      <p:grpSp>
        <p:nvGrpSpPr>
          <p:cNvPr id="77" name="组合 76"/>
          <p:cNvGrpSpPr/>
          <p:nvPr/>
        </p:nvGrpSpPr>
        <p:grpSpPr>
          <a:xfrm>
            <a:off x="327935" y="4195976"/>
            <a:ext cx="3665220" cy="743585"/>
            <a:chOff x="350687" y="4873181"/>
            <a:chExt cx="4886959" cy="991446"/>
          </a:xfrm>
        </p:grpSpPr>
        <p:sp>
          <p:nvSpPr>
            <p:cNvPr id="68" name="文本框 5"/>
            <p:cNvSpPr txBox="1"/>
            <p:nvPr/>
          </p:nvSpPr>
          <p:spPr>
            <a:xfrm>
              <a:off x="350687" y="5161894"/>
              <a:ext cx="4886959" cy="702733"/>
            </a:xfrm>
            <a:prstGeom prst="rect">
              <a:avLst/>
            </a:prstGeom>
            <a:noFill/>
          </p:spPr>
          <p:txBody>
            <a:bodyPr wrap="square" rtlCol="0">
              <a:spAutoFit/>
            </a:bodyPr>
            <a:p>
              <a:pPr indent="0" algn="just" fontAlgn="auto">
                <a:lnSpc>
                  <a:spcPts val="1700"/>
                </a:lnSpc>
              </a:pPr>
              <a:r>
                <a:rPr lang="zh-CN" altLang="en-US" dirty="0">
                  <a:solidFill>
                    <a:schemeClr val="tx1">
                      <a:lumMod val="75000"/>
                      <a:lumOff val="25000"/>
                    </a:schemeClr>
                  </a:solidFill>
                  <a:cs typeface="+mn-ea"/>
                  <a:sym typeface="+mn-lt"/>
                </a:rPr>
                <a:t>创业具有一定的风险性，创业的过程就是充满风险的过程。</a:t>
              </a:r>
              <a:endParaRPr lang="zh-CN" altLang="en-US" dirty="0">
                <a:solidFill>
                  <a:schemeClr val="tx1">
                    <a:lumMod val="75000"/>
                    <a:lumOff val="25000"/>
                  </a:schemeClr>
                </a:solidFill>
                <a:cs typeface="+mn-ea"/>
                <a:sym typeface="+mn-lt"/>
              </a:endParaRPr>
            </a:p>
          </p:txBody>
        </p:sp>
        <p:sp>
          <p:nvSpPr>
            <p:cNvPr id="69" name="TextBox 1956"/>
            <p:cNvSpPr/>
            <p:nvPr/>
          </p:nvSpPr>
          <p:spPr>
            <a:xfrm>
              <a:off x="1644394" y="4873181"/>
              <a:ext cx="3539066" cy="377613"/>
            </a:xfrm>
            <a:prstGeom prst="rect">
              <a:avLst/>
            </a:prstGeom>
            <a:noFill/>
            <a:ln w="9525">
              <a:noFill/>
              <a:miter/>
            </a:ln>
          </p:spPr>
          <p:txBody>
            <a:bodyPr wrap="square">
              <a:spAutoFit/>
            </a:bodyPr>
            <a:p>
              <a:pPr lvl="0" algn="r">
                <a:lnSpc>
                  <a:spcPts val="1500"/>
                </a:lnSpc>
              </a:pPr>
              <a:r>
                <a:rPr lang="zh-CN" altLang="en-US" sz="1800" b="1" dirty="0">
                  <a:solidFill>
                    <a:srgbClr val="1B4367"/>
                  </a:solidFill>
                  <a:cs typeface="+mn-ea"/>
                  <a:sym typeface="+mn-lt"/>
                </a:rPr>
                <a:t>对创业风险性的认知</a:t>
              </a:r>
              <a:endParaRPr lang="zh-CN" altLang="en-US" sz="1800" b="1" dirty="0">
                <a:solidFill>
                  <a:srgbClr val="1B43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500" fill="hold"/>
                                        <p:tgtEl>
                                          <p:spTgt spid="75"/>
                                        </p:tgtEl>
                                        <p:attrNameLst>
                                          <p:attrName>ppt_x</p:attrName>
                                        </p:attrNameLst>
                                      </p:cBhvr>
                                      <p:tavLst>
                                        <p:tav tm="0">
                                          <p:val>
                                            <p:strVal val="1+#ppt_w/2"/>
                                          </p:val>
                                        </p:tav>
                                        <p:tav tm="100000">
                                          <p:val>
                                            <p:strVal val="#ppt_x"/>
                                          </p:val>
                                        </p:tav>
                                      </p:tavLst>
                                    </p:anim>
                                    <p:anim calcmode="lin" valueType="num">
                                      <p:cBhvr additive="base">
                                        <p:cTn id="35" dur="5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childTnLst>
                          </p:cTn>
                        </p:par>
                        <p:par>
                          <p:cTn id="42" fill="hold">
                            <p:stCondLst>
                              <p:cond delay="3500"/>
                            </p:stCondLst>
                            <p:childTnLst>
                              <p:par>
                                <p:cTn id="43" presetID="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500" fill="hold"/>
                                        <p:tgtEl>
                                          <p:spTgt spid="76"/>
                                        </p:tgtEl>
                                        <p:attrNameLst>
                                          <p:attrName>ppt_x</p:attrName>
                                        </p:attrNameLst>
                                      </p:cBhvr>
                                      <p:tavLst>
                                        <p:tav tm="0">
                                          <p:val>
                                            <p:strVal val="0-#ppt_w/2"/>
                                          </p:val>
                                        </p:tav>
                                        <p:tav tm="100000">
                                          <p:val>
                                            <p:strVal val="#ppt_x"/>
                                          </p:val>
                                        </p:tav>
                                      </p:tavLst>
                                    </p:anim>
                                    <p:anim calcmode="lin" valueType="num">
                                      <p:cBhvr additive="base">
                                        <p:cTn id="46" dur="500" fill="hold"/>
                                        <p:tgtEl>
                                          <p:spTgt spid="76"/>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p:cTn id="50" dur="500" fill="hold"/>
                                        <p:tgtEl>
                                          <p:spTgt spid="72"/>
                                        </p:tgtEl>
                                        <p:attrNameLst>
                                          <p:attrName>ppt_w</p:attrName>
                                        </p:attrNameLst>
                                      </p:cBhvr>
                                      <p:tavLst>
                                        <p:tav tm="0">
                                          <p:val>
                                            <p:fltVal val="0"/>
                                          </p:val>
                                        </p:tav>
                                        <p:tav tm="100000">
                                          <p:val>
                                            <p:strVal val="#ppt_w"/>
                                          </p:val>
                                        </p:tav>
                                      </p:tavLst>
                                    </p:anim>
                                    <p:anim calcmode="lin" valueType="num">
                                      <p:cBhvr>
                                        <p:cTn id="51" dur="500" fill="hold"/>
                                        <p:tgtEl>
                                          <p:spTgt spid="72"/>
                                        </p:tgtEl>
                                        <p:attrNameLst>
                                          <p:attrName>ppt_h</p:attrName>
                                        </p:attrNameLst>
                                      </p:cBhvr>
                                      <p:tavLst>
                                        <p:tav tm="0">
                                          <p:val>
                                            <p:fltVal val="0"/>
                                          </p:val>
                                        </p:tav>
                                        <p:tav tm="100000">
                                          <p:val>
                                            <p:strVal val="#ppt_h"/>
                                          </p:val>
                                        </p:tav>
                                      </p:tavLst>
                                    </p:anim>
                                    <p:animEffect transition="in" filter="fade">
                                      <p:cBhvr>
                                        <p:cTn id="52" dur="500"/>
                                        <p:tgtEl>
                                          <p:spTgt spid="72"/>
                                        </p:tgtEl>
                                      </p:cBhvr>
                                    </p:animEffect>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fill="hold"/>
                                        <p:tgtEl>
                                          <p:spTgt spid="74"/>
                                        </p:tgtEl>
                                        <p:attrNameLst>
                                          <p:attrName>ppt_x</p:attrName>
                                        </p:attrNameLst>
                                      </p:cBhvr>
                                      <p:tavLst>
                                        <p:tav tm="0">
                                          <p:val>
                                            <p:strVal val="1+#ppt_w/2"/>
                                          </p:val>
                                        </p:tav>
                                        <p:tav tm="100000">
                                          <p:val>
                                            <p:strVal val="#ppt_x"/>
                                          </p:val>
                                        </p:tav>
                                      </p:tavLst>
                                    </p:anim>
                                    <p:anim calcmode="lin" valueType="num">
                                      <p:cBhvr additive="base">
                                        <p:cTn id="57" dur="500" fill="hold"/>
                                        <p:tgtEl>
                                          <p:spTgt spid="74"/>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fltVal val="0"/>
                                          </p:val>
                                        </p:tav>
                                        <p:tav tm="100000">
                                          <p:val>
                                            <p:strVal val="#ppt_h"/>
                                          </p:val>
                                        </p:tav>
                                      </p:tavLst>
                                    </p:anim>
                                    <p:animEffect transition="in" filter="fade">
                                      <p:cBhvr>
                                        <p:cTn id="63" dur="500"/>
                                        <p:tgtEl>
                                          <p:spTgt spid="73"/>
                                        </p:tgtEl>
                                      </p:cBhvr>
                                    </p:animEffect>
                                  </p:childTnLst>
                                </p:cTn>
                              </p:par>
                            </p:childTnLst>
                          </p:cTn>
                        </p:par>
                        <p:par>
                          <p:cTn id="64" fill="hold">
                            <p:stCondLst>
                              <p:cond delay="5500"/>
                            </p:stCondLst>
                            <p:childTnLst>
                              <p:par>
                                <p:cTn id="65" presetID="2" presetClass="entr" presetSubtype="8" fill="hold" nodeType="after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0-#ppt_w/2"/>
                                          </p:val>
                                        </p:tav>
                                        <p:tav tm="100000">
                                          <p:val>
                                            <p:strVal val="#ppt_x"/>
                                          </p:val>
                                        </p:tav>
                                      </p:tavLst>
                                    </p:anim>
                                    <p:anim calcmode="lin" valueType="num">
                                      <p:cBhvr additive="base">
                                        <p:cTn id="6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4" name="组合 3"/>
          <p:cNvGrpSpPr>
            <a:grpSpLocks noChangeAspect="1"/>
          </p:cNvGrpSpPr>
          <p:nvPr>
            <p:custDataLst>
              <p:tags r:id="rId1"/>
            </p:custDataLst>
          </p:nvPr>
        </p:nvGrpSpPr>
        <p:grpSpPr>
          <a:xfrm rot="21420000">
            <a:off x="3821751" y="2568749"/>
            <a:ext cx="1157732" cy="1292346"/>
            <a:chOff x="5434" y="2663"/>
            <a:chExt cx="4240" cy="4733"/>
          </a:xfrm>
        </p:grpSpPr>
        <p:sp>
          <p:nvSpPr>
            <p:cNvPr id="6" name="任意多边形 3"/>
            <p:cNvSpPr/>
            <p:nvPr>
              <p:custDataLst>
                <p:tags r:id="rId2"/>
              </p:custDataLst>
            </p:nvPr>
          </p:nvSpPr>
          <p:spPr>
            <a:xfrm flipH="1">
              <a:off x="5434" y="4856"/>
              <a:ext cx="4240" cy="2540"/>
            </a:xfrm>
            <a:custGeom>
              <a:avLst/>
              <a:gdLst>
                <a:gd name="connsiteX0" fmla="*/ 0 w 4240"/>
                <a:gd name="connsiteY0" fmla="*/ 0 h 2540"/>
                <a:gd name="connsiteX1" fmla="*/ 4240 w 4240"/>
                <a:gd name="connsiteY1" fmla="*/ 720 h 2540"/>
                <a:gd name="connsiteX2" fmla="*/ 4160 w 4240"/>
                <a:gd name="connsiteY2" fmla="*/ 2183 h 2540"/>
                <a:gd name="connsiteX3" fmla="*/ 3020 w 4240"/>
                <a:gd name="connsiteY3" fmla="*/ 2140 h 2540"/>
                <a:gd name="connsiteX4" fmla="*/ 3260 w 4240"/>
                <a:gd name="connsiteY4" fmla="*/ 2540 h 2540"/>
                <a:gd name="connsiteX5" fmla="*/ 2060 w 4240"/>
                <a:gd name="connsiteY5" fmla="*/ 2180 h 2540"/>
                <a:gd name="connsiteX6" fmla="*/ 67 w 4240"/>
                <a:gd name="connsiteY6" fmla="*/ 2183 h 2540"/>
                <a:gd name="connsiteX7" fmla="*/ 0 w 4240"/>
                <a:gd name="connsiteY7" fmla="*/ 0 h 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40">
                  <a:moveTo>
                    <a:pt x="0" y="0"/>
                  </a:moveTo>
                  <a:lnTo>
                    <a:pt x="4240" y="720"/>
                  </a:lnTo>
                  <a:lnTo>
                    <a:pt x="4160" y="2183"/>
                  </a:lnTo>
                  <a:lnTo>
                    <a:pt x="3020" y="2140"/>
                  </a:lnTo>
                  <a:lnTo>
                    <a:pt x="3260" y="2540"/>
                  </a:lnTo>
                  <a:lnTo>
                    <a:pt x="2060" y="2180"/>
                  </a:lnTo>
                  <a:lnTo>
                    <a:pt x="67" y="2183"/>
                  </a:lnTo>
                  <a:lnTo>
                    <a:pt x="0" y="0"/>
                  </a:lnTo>
                  <a:close/>
                </a:path>
              </a:pathLst>
            </a:custGeom>
            <a:solidFill>
              <a:srgbClr val="1D4865"/>
            </a:solidFill>
          </p:spPr>
          <p:style>
            <a:lnRef idx="0">
              <a:srgbClr val="FFFFFF"/>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刷子"/>
            <p:cNvSpPr/>
            <p:nvPr>
              <p:custDataLst>
                <p:tags r:id="rId3"/>
              </p:custDataLst>
            </p:nvPr>
          </p:nvSpPr>
          <p:spPr bwMode="auto">
            <a:xfrm>
              <a:off x="6833" y="2663"/>
              <a:ext cx="1133" cy="1133"/>
            </a:xfrm>
            <a:custGeom>
              <a:avLst/>
              <a:gdLst>
                <a:gd name="T0" fmla="*/ 341856 w 5493"/>
                <a:gd name="T1" fmla="*/ 769198 h 5431"/>
                <a:gd name="T2" fmla="*/ 779746 w 5493"/>
                <a:gd name="T3" fmla="*/ 1015761 h 5431"/>
                <a:gd name="T4" fmla="*/ 683056 w 5493"/>
                <a:gd name="T5" fmla="*/ 975432 h 5431"/>
                <a:gd name="T6" fmla="*/ 668962 w 5493"/>
                <a:gd name="T7" fmla="*/ 939694 h 5431"/>
                <a:gd name="T8" fmla="*/ 830549 w 5493"/>
                <a:gd name="T9" fmla="*/ 964613 h 5431"/>
                <a:gd name="T10" fmla="*/ 772535 w 5493"/>
                <a:gd name="T11" fmla="*/ 910513 h 5431"/>
                <a:gd name="T12" fmla="*/ 712882 w 5493"/>
                <a:gd name="T13" fmla="*/ 894119 h 5431"/>
                <a:gd name="T14" fmla="*/ 742381 w 5493"/>
                <a:gd name="T15" fmla="*/ 933464 h 5431"/>
                <a:gd name="T16" fmla="*/ 737137 w 5493"/>
                <a:gd name="T17" fmla="*/ 911169 h 5431"/>
                <a:gd name="T18" fmla="*/ 783679 w 5493"/>
                <a:gd name="T19" fmla="*/ 1011499 h 5431"/>
                <a:gd name="T20" fmla="*/ 817111 w 5493"/>
                <a:gd name="T21" fmla="*/ 944612 h 5431"/>
                <a:gd name="T22" fmla="*/ 847920 w 5493"/>
                <a:gd name="T23" fmla="*/ 882316 h 5431"/>
                <a:gd name="T24" fmla="*/ 802689 w 5493"/>
                <a:gd name="T25" fmla="*/ 837396 h 5431"/>
                <a:gd name="T26" fmla="*/ 756803 w 5493"/>
                <a:gd name="T27" fmla="*/ 883299 h 5431"/>
                <a:gd name="T28" fmla="*/ 775157 w 5493"/>
                <a:gd name="T29" fmla="*/ 865266 h 5431"/>
                <a:gd name="T30" fmla="*/ 799412 w 5493"/>
                <a:gd name="T31" fmla="*/ 874119 h 5431"/>
                <a:gd name="T32" fmla="*/ 814816 w 5493"/>
                <a:gd name="T33" fmla="*/ 893463 h 5431"/>
                <a:gd name="T34" fmla="*/ 843004 w 5493"/>
                <a:gd name="T35" fmla="*/ 925267 h 5431"/>
                <a:gd name="T36" fmla="*/ 794823 w 5493"/>
                <a:gd name="T37" fmla="*/ 922316 h 5431"/>
                <a:gd name="T38" fmla="*/ 930516 w 5493"/>
                <a:gd name="T39" fmla="*/ 864938 h 5431"/>
                <a:gd name="T40" fmla="*/ 870864 w 5493"/>
                <a:gd name="T41" fmla="*/ 900677 h 5431"/>
                <a:gd name="T42" fmla="*/ 837104 w 5493"/>
                <a:gd name="T43" fmla="*/ 771493 h 5431"/>
                <a:gd name="T44" fmla="*/ 928878 w 5493"/>
                <a:gd name="T45" fmla="*/ 842642 h 5431"/>
                <a:gd name="T46" fmla="*/ 847920 w 5493"/>
                <a:gd name="T47" fmla="*/ 821986 h 5431"/>
                <a:gd name="T48" fmla="*/ 907901 w 5493"/>
                <a:gd name="T49" fmla="*/ 729197 h 5431"/>
                <a:gd name="T50" fmla="*/ 910523 w 5493"/>
                <a:gd name="T51" fmla="*/ 758706 h 5431"/>
                <a:gd name="T52" fmla="*/ 979681 w 5493"/>
                <a:gd name="T53" fmla="*/ 808543 h 5431"/>
                <a:gd name="T54" fmla="*/ 903312 w 5493"/>
                <a:gd name="T55" fmla="*/ 813461 h 5431"/>
                <a:gd name="T56" fmla="*/ 953788 w 5493"/>
                <a:gd name="T57" fmla="*/ 816740 h 5431"/>
                <a:gd name="T58" fmla="*/ 916423 w 5493"/>
                <a:gd name="T59" fmla="*/ 780018 h 5431"/>
                <a:gd name="T60" fmla="*/ 850870 w 5493"/>
                <a:gd name="T61" fmla="*/ 757722 h 5431"/>
                <a:gd name="T62" fmla="*/ 963620 w 5493"/>
                <a:gd name="T63" fmla="*/ 679360 h 5431"/>
                <a:gd name="T64" fmla="*/ 976731 w 5493"/>
                <a:gd name="T65" fmla="*/ 786576 h 5431"/>
                <a:gd name="T66" fmla="*/ 1023601 w 5493"/>
                <a:gd name="T67" fmla="*/ 739689 h 5431"/>
                <a:gd name="T68" fmla="*/ 959360 w 5493"/>
                <a:gd name="T69" fmla="*/ 709525 h 5431"/>
                <a:gd name="T70" fmla="*/ 934777 w 5493"/>
                <a:gd name="T71" fmla="*/ 697721 h 5431"/>
                <a:gd name="T72" fmla="*/ 973126 w 5493"/>
                <a:gd name="T73" fmla="*/ 688868 h 5431"/>
                <a:gd name="T74" fmla="*/ 967554 w 5493"/>
                <a:gd name="T75" fmla="*/ 730181 h 5431"/>
                <a:gd name="T76" fmla="*/ 1003935 w 5493"/>
                <a:gd name="T77" fmla="*/ 766903 h 5431"/>
                <a:gd name="T78" fmla="*/ 911834 w 5493"/>
                <a:gd name="T79" fmla="*/ 496077 h 5431"/>
                <a:gd name="T80" fmla="*/ 974764 w 5493"/>
                <a:gd name="T81" fmla="*/ 433125 h 5431"/>
                <a:gd name="T82" fmla="*/ 184202 w 5493"/>
                <a:gd name="T83" fmla="*/ 863299 h 5431"/>
                <a:gd name="T84" fmla="*/ 448706 w 5493"/>
                <a:gd name="T85" fmla="*/ 1007236 h 5431"/>
                <a:gd name="T86" fmla="*/ 1523110 w 5493"/>
                <a:gd name="T87" fmla="*/ 1229537 h 5431"/>
                <a:gd name="T88" fmla="*/ 448706 w 5493"/>
                <a:gd name="T89" fmla="*/ 1007236 h 5431"/>
                <a:gd name="T90" fmla="*/ 1111769 w 5493"/>
                <a:gd name="T91" fmla="*/ 722312 h 5431"/>
                <a:gd name="T92" fmla="*/ 391020 w 5493"/>
                <a:gd name="T93" fmla="*/ 152135 h 5431"/>
                <a:gd name="T94" fmla="*/ 625370 w 5493"/>
                <a:gd name="T95" fmla="*/ 386566 h 5431"/>
                <a:gd name="T96" fmla="*/ 769258 w 5493"/>
                <a:gd name="T97" fmla="*/ 341975 h 5431"/>
                <a:gd name="T98" fmla="*/ 485416 w 5493"/>
                <a:gd name="T99" fmla="*/ 58034 h 5431"/>
                <a:gd name="T100" fmla="*/ 611276 w 5493"/>
                <a:gd name="T101" fmla="*/ 400665 h 5431"/>
                <a:gd name="T102" fmla="*/ 274992 w 5493"/>
                <a:gd name="T103" fmla="*/ 268531 h 5431"/>
                <a:gd name="T104" fmla="*/ 304163 w 5493"/>
                <a:gd name="T105" fmla="*/ 239350 h 5431"/>
                <a:gd name="T106" fmla="*/ 484105 w 5493"/>
                <a:gd name="T107" fmla="*/ 627228 h 5431"/>
                <a:gd name="T108" fmla="*/ 200263 w 5493"/>
                <a:gd name="T109" fmla="*/ 342959 h 5431"/>
                <a:gd name="T110" fmla="*/ 418224 w 5493"/>
                <a:gd name="T111" fmla="*/ 593784 h 5431"/>
                <a:gd name="T112" fmla="*/ 81941 w 5493"/>
                <a:gd name="T113" fmla="*/ 461650 h 5431"/>
                <a:gd name="T114" fmla="*/ 110784 w 5493"/>
                <a:gd name="T115" fmla="*/ 432469 h 5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493" h="5431">
                  <a:moveTo>
                    <a:pt x="0" y="1657"/>
                  </a:moveTo>
                  <a:cubicBezTo>
                    <a:pt x="178" y="1480"/>
                    <a:pt x="178" y="1480"/>
                    <a:pt x="178" y="1480"/>
                  </a:cubicBezTo>
                  <a:cubicBezTo>
                    <a:pt x="1043" y="2346"/>
                    <a:pt x="1043" y="2346"/>
                    <a:pt x="1043" y="2346"/>
                  </a:cubicBezTo>
                  <a:cubicBezTo>
                    <a:pt x="866" y="2523"/>
                    <a:pt x="866" y="2523"/>
                    <a:pt x="866" y="2523"/>
                  </a:cubicBezTo>
                  <a:cubicBezTo>
                    <a:pt x="0" y="1657"/>
                    <a:pt x="0" y="1657"/>
                    <a:pt x="0" y="1657"/>
                  </a:cubicBezTo>
                  <a:close/>
                  <a:moveTo>
                    <a:pt x="2379" y="3098"/>
                  </a:moveTo>
                  <a:cubicBezTo>
                    <a:pt x="2316" y="3160"/>
                    <a:pt x="2316" y="3160"/>
                    <a:pt x="2316" y="3160"/>
                  </a:cubicBezTo>
                  <a:cubicBezTo>
                    <a:pt x="2108" y="2952"/>
                    <a:pt x="2108" y="2952"/>
                    <a:pt x="2108" y="2952"/>
                  </a:cubicBezTo>
                  <a:cubicBezTo>
                    <a:pt x="2084" y="2975"/>
                    <a:pt x="2084" y="2975"/>
                    <a:pt x="2084" y="2975"/>
                  </a:cubicBezTo>
                  <a:cubicBezTo>
                    <a:pt x="2043" y="2934"/>
                    <a:pt x="2043" y="2934"/>
                    <a:pt x="2043" y="2934"/>
                  </a:cubicBezTo>
                  <a:cubicBezTo>
                    <a:pt x="2052" y="2925"/>
                    <a:pt x="2056" y="2913"/>
                    <a:pt x="2054" y="2899"/>
                  </a:cubicBezTo>
                  <a:cubicBezTo>
                    <a:pt x="2052" y="2885"/>
                    <a:pt x="2048" y="2874"/>
                    <a:pt x="2041" y="2866"/>
                  </a:cubicBezTo>
                  <a:cubicBezTo>
                    <a:pt x="2095" y="2813"/>
                    <a:pt x="2095" y="2813"/>
                    <a:pt x="2095" y="2813"/>
                  </a:cubicBezTo>
                  <a:cubicBezTo>
                    <a:pt x="2379" y="3098"/>
                    <a:pt x="2379" y="3098"/>
                    <a:pt x="2379" y="3098"/>
                  </a:cubicBezTo>
                  <a:close/>
                  <a:moveTo>
                    <a:pt x="2534" y="2942"/>
                  </a:moveTo>
                  <a:cubicBezTo>
                    <a:pt x="2498" y="2906"/>
                    <a:pt x="2498" y="2906"/>
                    <a:pt x="2498" y="2906"/>
                  </a:cubicBezTo>
                  <a:cubicBezTo>
                    <a:pt x="2421" y="2982"/>
                    <a:pt x="2421" y="2982"/>
                    <a:pt x="2421" y="2982"/>
                  </a:cubicBezTo>
                  <a:cubicBezTo>
                    <a:pt x="2357" y="2777"/>
                    <a:pt x="2357" y="2777"/>
                    <a:pt x="2357" y="2777"/>
                  </a:cubicBezTo>
                  <a:cubicBezTo>
                    <a:pt x="2354" y="2765"/>
                    <a:pt x="2346" y="2754"/>
                    <a:pt x="2334" y="2741"/>
                  </a:cubicBezTo>
                  <a:cubicBezTo>
                    <a:pt x="2303" y="2711"/>
                    <a:pt x="2276" y="2693"/>
                    <a:pt x="2253" y="2690"/>
                  </a:cubicBezTo>
                  <a:cubicBezTo>
                    <a:pt x="2230" y="2685"/>
                    <a:pt x="2204" y="2698"/>
                    <a:pt x="2175" y="2727"/>
                  </a:cubicBezTo>
                  <a:cubicBezTo>
                    <a:pt x="2128" y="2774"/>
                    <a:pt x="2123" y="2816"/>
                    <a:pt x="2159" y="2853"/>
                  </a:cubicBezTo>
                  <a:cubicBezTo>
                    <a:pt x="2209" y="2903"/>
                    <a:pt x="2209" y="2903"/>
                    <a:pt x="2209" y="2903"/>
                  </a:cubicBezTo>
                  <a:cubicBezTo>
                    <a:pt x="2265" y="2847"/>
                    <a:pt x="2265" y="2847"/>
                    <a:pt x="2265" y="2847"/>
                  </a:cubicBezTo>
                  <a:cubicBezTo>
                    <a:pt x="2217" y="2798"/>
                    <a:pt x="2217" y="2798"/>
                    <a:pt x="2217" y="2798"/>
                  </a:cubicBezTo>
                  <a:cubicBezTo>
                    <a:pt x="2208" y="2790"/>
                    <a:pt x="2209" y="2781"/>
                    <a:pt x="2218" y="2773"/>
                  </a:cubicBezTo>
                  <a:cubicBezTo>
                    <a:pt x="2226" y="2764"/>
                    <a:pt x="2237" y="2767"/>
                    <a:pt x="2249" y="2779"/>
                  </a:cubicBezTo>
                  <a:cubicBezTo>
                    <a:pt x="2274" y="2804"/>
                    <a:pt x="2289" y="2827"/>
                    <a:pt x="2295" y="2848"/>
                  </a:cubicBezTo>
                  <a:cubicBezTo>
                    <a:pt x="2354" y="3047"/>
                    <a:pt x="2354" y="3047"/>
                    <a:pt x="2354" y="3047"/>
                  </a:cubicBezTo>
                  <a:cubicBezTo>
                    <a:pt x="2391" y="3085"/>
                    <a:pt x="2391" y="3085"/>
                    <a:pt x="2391" y="3085"/>
                  </a:cubicBezTo>
                  <a:cubicBezTo>
                    <a:pt x="2534" y="2942"/>
                    <a:pt x="2534" y="2942"/>
                    <a:pt x="2534" y="2942"/>
                  </a:cubicBezTo>
                  <a:close/>
                  <a:moveTo>
                    <a:pt x="2425" y="2813"/>
                  </a:moveTo>
                  <a:cubicBezTo>
                    <a:pt x="2493" y="2881"/>
                    <a:pt x="2493" y="2881"/>
                    <a:pt x="2493" y="2881"/>
                  </a:cubicBezTo>
                  <a:cubicBezTo>
                    <a:pt x="2529" y="2917"/>
                    <a:pt x="2571" y="2911"/>
                    <a:pt x="2618" y="2863"/>
                  </a:cubicBezTo>
                  <a:cubicBezTo>
                    <a:pt x="2666" y="2816"/>
                    <a:pt x="2669" y="2773"/>
                    <a:pt x="2630" y="2734"/>
                  </a:cubicBezTo>
                  <a:cubicBezTo>
                    <a:pt x="2587" y="2691"/>
                    <a:pt x="2587" y="2691"/>
                    <a:pt x="2587" y="2691"/>
                  </a:cubicBezTo>
                  <a:cubicBezTo>
                    <a:pt x="2559" y="2663"/>
                    <a:pt x="2530" y="2656"/>
                    <a:pt x="2501" y="2672"/>
                  </a:cubicBezTo>
                  <a:cubicBezTo>
                    <a:pt x="2515" y="2642"/>
                    <a:pt x="2511" y="2616"/>
                    <a:pt x="2488" y="2593"/>
                  </a:cubicBezTo>
                  <a:cubicBezTo>
                    <a:pt x="2449" y="2554"/>
                    <a:pt x="2449" y="2554"/>
                    <a:pt x="2449" y="2554"/>
                  </a:cubicBezTo>
                  <a:cubicBezTo>
                    <a:pt x="2431" y="2537"/>
                    <a:pt x="2412" y="2531"/>
                    <a:pt x="2390" y="2537"/>
                  </a:cubicBezTo>
                  <a:cubicBezTo>
                    <a:pt x="2368" y="2543"/>
                    <a:pt x="2348" y="2555"/>
                    <a:pt x="2329" y="2574"/>
                  </a:cubicBezTo>
                  <a:cubicBezTo>
                    <a:pt x="2282" y="2620"/>
                    <a:pt x="2276" y="2660"/>
                    <a:pt x="2309" y="2694"/>
                  </a:cubicBezTo>
                  <a:cubicBezTo>
                    <a:pt x="2362" y="2746"/>
                    <a:pt x="2362" y="2746"/>
                    <a:pt x="2362" y="2746"/>
                  </a:cubicBezTo>
                  <a:cubicBezTo>
                    <a:pt x="2417" y="2691"/>
                    <a:pt x="2417" y="2691"/>
                    <a:pt x="2417" y="2691"/>
                  </a:cubicBezTo>
                  <a:cubicBezTo>
                    <a:pt x="2365" y="2639"/>
                    <a:pt x="2365" y="2639"/>
                    <a:pt x="2365" y="2639"/>
                  </a:cubicBezTo>
                  <a:cubicBezTo>
                    <a:pt x="2359" y="2633"/>
                    <a:pt x="2361" y="2626"/>
                    <a:pt x="2368" y="2619"/>
                  </a:cubicBezTo>
                  <a:cubicBezTo>
                    <a:pt x="2376" y="2611"/>
                    <a:pt x="2383" y="2610"/>
                    <a:pt x="2388" y="2616"/>
                  </a:cubicBezTo>
                  <a:cubicBezTo>
                    <a:pt x="2439" y="2666"/>
                    <a:pt x="2439" y="2666"/>
                    <a:pt x="2439" y="2666"/>
                  </a:cubicBezTo>
                  <a:cubicBezTo>
                    <a:pt x="2450" y="2677"/>
                    <a:pt x="2447" y="2692"/>
                    <a:pt x="2428" y="2710"/>
                  </a:cubicBezTo>
                  <a:cubicBezTo>
                    <a:pt x="2461" y="2742"/>
                    <a:pt x="2461" y="2742"/>
                    <a:pt x="2461" y="2742"/>
                  </a:cubicBezTo>
                  <a:cubicBezTo>
                    <a:pt x="2471" y="2732"/>
                    <a:pt x="2479" y="2726"/>
                    <a:pt x="2486" y="2725"/>
                  </a:cubicBezTo>
                  <a:cubicBezTo>
                    <a:pt x="2492" y="2724"/>
                    <a:pt x="2499" y="2727"/>
                    <a:pt x="2507" y="2734"/>
                  </a:cubicBezTo>
                  <a:cubicBezTo>
                    <a:pt x="2573" y="2800"/>
                    <a:pt x="2573" y="2800"/>
                    <a:pt x="2573" y="2800"/>
                  </a:cubicBezTo>
                  <a:cubicBezTo>
                    <a:pt x="2580" y="2807"/>
                    <a:pt x="2579" y="2814"/>
                    <a:pt x="2572" y="2822"/>
                  </a:cubicBezTo>
                  <a:cubicBezTo>
                    <a:pt x="2564" y="2830"/>
                    <a:pt x="2557" y="2830"/>
                    <a:pt x="2550" y="2823"/>
                  </a:cubicBezTo>
                  <a:cubicBezTo>
                    <a:pt x="2482" y="2755"/>
                    <a:pt x="2482" y="2755"/>
                    <a:pt x="2482" y="2755"/>
                  </a:cubicBezTo>
                  <a:cubicBezTo>
                    <a:pt x="2425" y="2813"/>
                    <a:pt x="2425" y="2813"/>
                    <a:pt x="2425" y="2813"/>
                  </a:cubicBezTo>
                  <a:close/>
                  <a:moveTo>
                    <a:pt x="2834" y="2570"/>
                  </a:moveTo>
                  <a:cubicBezTo>
                    <a:pt x="2803" y="2601"/>
                    <a:pt x="2803" y="2601"/>
                    <a:pt x="2803" y="2601"/>
                  </a:cubicBezTo>
                  <a:cubicBezTo>
                    <a:pt x="2839" y="2638"/>
                    <a:pt x="2839" y="2638"/>
                    <a:pt x="2839" y="2638"/>
                  </a:cubicBezTo>
                  <a:cubicBezTo>
                    <a:pt x="2778" y="2699"/>
                    <a:pt x="2778" y="2699"/>
                    <a:pt x="2778" y="2699"/>
                  </a:cubicBezTo>
                  <a:cubicBezTo>
                    <a:pt x="2742" y="2662"/>
                    <a:pt x="2742" y="2662"/>
                    <a:pt x="2742" y="2662"/>
                  </a:cubicBezTo>
                  <a:cubicBezTo>
                    <a:pt x="2657" y="2747"/>
                    <a:pt x="2657" y="2747"/>
                    <a:pt x="2657" y="2747"/>
                  </a:cubicBezTo>
                  <a:cubicBezTo>
                    <a:pt x="2617" y="2706"/>
                    <a:pt x="2617" y="2706"/>
                    <a:pt x="2617" y="2706"/>
                  </a:cubicBezTo>
                  <a:cubicBezTo>
                    <a:pt x="2470" y="2437"/>
                    <a:pt x="2470" y="2437"/>
                    <a:pt x="2470" y="2437"/>
                  </a:cubicBezTo>
                  <a:cubicBezTo>
                    <a:pt x="2554" y="2353"/>
                    <a:pt x="2554" y="2353"/>
                    <a:pt x="2554" y="2353"/>
                  </a:cubicBezTo>
                  <a:cubicBezTo>
                    <a:pt x="2760" y="2558"/>
                    <a:pt x="2760" y="2558"/>
                    <a:pt x="2760" y="2558"/>
                  </a:cubicBezTo>
                  <a:cubicBezTo>
                    <a:pt x="2791" y="2528"/>
                    <a:pt x="2791" y="2528"/>
                    <a:pt x="2791" y="2528"/>
                  </a:cubicBezTo>
                  <a:cubicBezTo>
                    <a:pt x="2834" y="2570"/>
                    <a:pt x="2834" y="2570"/>
                    <a:pt x="2834" y="2570"/>
                  </a:cubicBezTo>
                  <a:close/>
                  <a:moveTo>
                    <a:pt x="2699" y="2619"/>
                  </a:moveTo>
                  <a:cubicBezTo>
                    <a:pt x="2670" y="2648"/>
                    <a:pt x="2670" y="2648"/>
                    <a:pt x="2670" y="2648"/>
                  </a:cubicBezTo>
                  <a:cubicBezTo>
                    <a:pt x="2587" y="2507"/>
                    <a:pt x="2587" y="2507"/>
                    <a:pt x="2587" y="2507"/>
                  </a:cubicBezTo>
                  <a:cubicBezTo>
                    <a:pt x="2699" y="2619"/>
                    <a:pt x="2699" y="2619"/>
                    <a:pt x="2699" y="2619"/>
                  </a:cubicBezTo>
                  <a:close/>
                  <a:moveTo>
                    <a:pt x="2736" y="2171"/>
                  </a:moveTo>
                  <a:cubicBezTo>
                    <a:pt x="2770" y="2224"/>
                    <a:pt x="2770" y="2224"/>
                    <a:pt x="2770" y="2224"/>
                  </a:cubicBezTo>
                  <a:cubicBezTo>
                    <a:pt x="2699" y="2295"/>
                    <a:pt x="2699" y="2295"/>
                    <a:pt x="2699" y="2295"/>
                  </a:cubicBezTo>
                  <a:cubicBezTo>
                    <a:pt x="2754" y="2356"/>
                    <a:pt x="2754" y="2356"/>
                    <a:pt x="2754" y="2356"/>
                  </a:cubicBezTo>
                  <a:cubicBezTo>
                    <a:pt x="2754" y="2344"/>
                    <a:pt x="2762" y="2330"/>
                    <a:pt x="2778" y="2314"/>
                  </a:cubicBezTo>
                  <a:cubicBezTo>
                    <a:pt x="2810" y="2281"/>
                    <a:pt x="2841" y="2279"/>
                    <a:pt x="2869" y="2307"/>
                  </a:cubicBezTo>
                  <a:cubicBezTo>
                    <a:pt x="2970" y="2408"/>
                    <a:pt x="2970" y="2408"/>
                    <a:pt x="2970" y="2408"/>
                  </a:cubicBezTo>
                  <a:cubicBezTo>
                    <a:pt x="2987" y="2425"/>
                    <a:pt x="2993" y="2444"/>
                    <a:pt x="2989" y="2466"/>
                  </a:cubicBezTo>
                  <a:cubicBezTo>
                    <a:pt x="2985" y="2488"/>
                    <a:pt x="2972" y="2510"/>
                    <a:pt x="2950" y="2531"/>
                  </a:cubicBezTo>
                  <a:cubicBezTo>
                    <a:pt x="2903" y="2579"/>
                    <a:pt x="2862" y="2585"/>
                    <a:pt x="2827" y="2551"/>
                  </a:cubicBezTo>
                  <a:cubicBezTo>
                    <a:pt x="2756" y="2481"/>
                    <a:pt x="2756" y="2481"/>
                    <a:pt x="2756" y="2481"/>
                  </a:cubicBezTo>
                  <a:cubicBezTo>
                    <a:pt x="2818" y="2419"/>
                    <a:pt x="2818" y="2419"/>
                    <a:pt x="2818" y="2419"/>
                  </a:cubicBezTo>
                  <a:cubicBezTo>
                    <a:pt x="2891" y="2492"/>
                    <a:pt x="2891" y="2492"/>
                    <a:pt x="2891" y="2492"/>
                  </a:cubicBezTo>
                  <a:cubicBezTo>
                    <a:pt x="2897" y="2499"/>
                    <a:pt x="2903" y="2498"/>
                    <a:pt x="2910" y="2491"/>
                  </a:cubicBezTo>
                  <a:cubicBezTo>
                    <a:pt x="2918" y="2485"/>
                    <a:pt x="2918" y="2478"/>
                    <a:pt x="2912" y="2472"/>
                  </a:cubicBezTo>
                  <a:cubicBezTo>
                    <a:pt x="2817" y="2377"/>
                    <a:pt x="2817" y="2377"/>
                    <a:pt x="2817" y="2377"/>
                  </a:cubicBezTo>
                  <a:cubicBezTo>
                    <a:pt x="2810" y="2371"/>
                    <a:pt x="2803" y="2371"/>
                    <a:pt x="2796" y="2379"/>
                  </a:cubicBezTo>
                  <a:cubicBezTo>
                    <a:pt x="2788" y="2386"/>
                    <a:pt x="2791" y="2395"/>
                    <a:pt x="2802" y="2407"/>
                  </a:cubicBezTo>
                  <a:cubicBezTo>
                    <a:pt x="2742" y="2464"/>
                    <a:pt x="2742" y="2464"/>
                    <a:pt x="2742" y="2464"/>
                  </a:cubicBezTo>
                  <a:cubicBezTo>
                    <a:pt x="2596" y="2311"/>
                    <a:pt x="2596" y="2311"/>
                    <a:pt x="2596" y="2311"/>
                  </a:cubicBezTo>
                  <a:cubicBezTo>
                    <a:pt x="2736" y="2171"/>
                    <a:pt x="2736" y="2171"/>
                    <a:pt x="2736" y="2171"/>
                  </a:cubicBezTo>
                  <a:close/>
                  <a:moveTo>
                    <a:pt x="2969" y="2101"/>
                  </a:moveTo>
                  <a:cubicBezTo>
                    <a:pt x="2940" y="2072"/>
                    <a:pt x="2940" y="2072"/>
                    <a:pt x="2940" y="2072"/>
                  </a:cubicBezTo>
                  <a:cubicBezTo>
                    <a:pt x="2903" y="2036"/>
                    <a:pt x="2861" y="2041"/>
                    <a:pt x="2814" y="2089"/>
                  </a:cubicBezTo>
                  <a:cubicBezTo>
                    <a:pt x="2766" y="2136"/>
                    <a:pt x="2760" y="2179"/>
                    <a:pt x="2797" y="2216"/>
                  </a:cubicBezTo>
                  <a:cubicBezTo>
                    <a:pt x="2980" y="2399"/>
                    <a:pt x="2980" y="2399"/>
                    <a:pt x="2980" y="2399"/>
                  </a:cubicBezTo>
                  <a:cubicBezTo>
                    <a:pt x="3014" y="2433"/>
                    <a:pt x="3055" y="2426"/>
                    <a:pt x="3103" y="2379"/>
                  </a:cubicBezTo>
                  <a:cubicBezTo>
                    <a:pt x="3124" y="2357"/>
                    <a:pt x="3137" y="2336"/>
                    <a:pt x="3141" y="2314"/>
                  </a:cubicBezTo>
                  <a:cubicBezTo>
                    <a:pt x="3146" y="2292"/>
                    <a:pt x="3139" y="2272"/>
                    <a:pt x="3123" y="2256"/>
                  </a:cubicBezTo>
                  <a:cubicBezTo>
                    <a:pt x="3021" y="2154"/>
                    <a:pt x="3021" y="2154"/>
                    <a:pt x="3021" y="2154"/>
                  </a:cubicBezTo>
                  <a:cubicBezTo>
                    <a:pt x="3008" y="2141"/>
                    <a:pt x="2993" y="2136"/>
                    <a:pt x="2976" y="2138"/>
                  </a:cubicBezTo>
                  <a:cubicBezTo>
                    <a:pt x="2958" y="2141"/>
                    <a:pt x="2942" y="2149"/>
                    <a:pt x="2927" y="2164"/>
                  </a:cubicBezTo>
                  <a:cubicBezTo>
                    <a:pt x="2912" y="2179"/>
                    <a:pt x="2905" y="2192"/>
                    <a:pt x="2907" y="2203"/>
                  </a:cubicBezTo>
                  <a:cubicBezTo>
                    <a:pt x="2851" y="2148"/>
                    <a:pt x="2851" y="2148"/>
                    <a:pt x="2851" y="2148"/>
                  </a:cubicBezTo>
                  <a:cubicBezTo>
                    <a:pt x="2845" y="2142"/>
                    <a:pt x="2845" y="2135"/>
                    <a:pt x="2852" y="2128"/>
                  </a:cubicBezTo>
                  <a:cubicBezTo>
                    <a:pt x="2860" y="2120"/>
                    <a:pt x="2871" y="2124"/>
                    <a:pt x="2886" y="2138"/>
                  </a:cubicBezTo>
                  <a:cubicBezTo>
                    <a:pt x="2907" y="2162"/>
                    <a:pt x="2907" y="2162"/>
                    <a:pt x="2907" y="2162"/>
                  </a:cubicBezTo>
                  <a:cubicBezTo>
                    <a:pt x="2969" y="2101"/>
                    <a:pt x="2969" y="2101"/>
                    <a:pt x="2969" y="2101"/>
                  </a:cubicBezTo>
                  <a:close/>
                  <a:moveTo>
                    <a:pt x="3064" y="2319"/>
                  </a:moveTo>
                  <a:cubicBezTo>
                    <a:pt x="2971" y="2226"/>
                    <a:pt x="2971" y="2226"/>
                    <a:pt x="2971" y="2226"/>
                  </a:cubicBezTo>
                  <a:cubicBezTo>
                    <a:pt x="2965" y="2220"/>
                    <a:pt x="2959" y="2220"/>
                    <a:pt x="2952" y="2227"/>
                  </a:cubicBezTo>
                  <a:cubicBezTo>
                    <a:pt x="2945" y="2234"/>
                    <a:pt x="2944" y="2241"/>
                    <a:pt x="2951" y="2247"/>
                  </a:cubicBezTo>
                  <a:cubicBezTo>
                    <a:pt x="3043" y="2340"/>
                    <a:pt x="3043" y="2340"/>
                    <a:pt x="3043" y="2340"/>
                  </a:cubicBezTo>
                  <a:cubicBezTo>
                    <a:pt x="3050" y="2346"/>
                    <a:pt x="3056" y="2346"/>
                    <a:pt x="3063" y="2339"/>
                  </a:cubicBezTo>
                  <a:cubicBezTo>
                    <a:pt x="3070" y="2332"/>
                    <a:pt x="3070" y="2325"/>
                    <a:pt x="3064" y="2319"/>
                  </a:cubicBezTo>
                  <a:close/>
                  <a:moveTo>
                    <a:pt x="2974" y="1321"/>
                  </a:moveTo>
                  <a:cubicBezTo>
                    <a:pt x="2782" y="1513"/>
                    <a:pt x="2782" y="1513"/>
                    <a:pt x="2782" y="1513"/>
                  </a:cubicBezTo>
                  <a:cubicBezTo>
                    <a:pt x="2613" y="583"/>
                    <a:pt x="2613" y="583"/>
                    <a:pt x="2613" y="583"/>
                  </a:cubicBezTo>
                  <a:cubicBezTo>
                    <a:pt x="2678" y="517"/>
                    <a:pt x="2678" y="517"/>
                    <a:pt x="2678" y="517"/>
                  </a:cubicBezTo>
                  <a:cubicBezTo>
                    <a:pt x="2974" y="1321"/>
                    <a:pt x="2974" y="1321"/>
                    <a:pt x="2974" y="1321"/>
                  </a:cubicBezTo>
                  <a:close/>
                  <a:moveTo>
                    <a:pt x="1301" y="2994"/>
                  </a:moveTo>
                  <a:cubicBezTo>
                    <a:pt x="1492" y="2803"/>
                    <a:pt x="1492" y="2803"/>
                    <a:pt x="1492" y="2803"/>
                  </a:cubicBezTo>
                  <a:cubicBezTo>
                    <a:pt x="562" y="2633"/>
                    <a:pt x="562" y="2633"/>
                    <a:pt x="562" y="2633"/>
                  </a:cubicBezTo>
                  <a:cubicBezTo>
                    <a:pt x="496" y="2699"/>
                    <a:pt x="496" y="2699"/>
                    <a:pt x="496" y="2699"/>
                  </a:cubicBezTo>
                  <a:cubicBezTo>
                    <a:pt x="1301" y="2994"/>
                    <a:pt x="1301" y="2994"/>
                    <a:pt x="1301" y="2994"/>
                  </a:cubicBezTo>
                  <a:close/>
                  <a:moveTo>
                    <a:pt x="1369" y="3072"/>
                  </a:moveTo>
                  <a:cubicBezTo>
                    <a:pt x="2041" y="3744"/>
                    <a:pt x="2041" y="3744"/>
                    <a:pt x="2041" y="3744"/>
                  </a:cubicBezTo>
                  <a:cubicBezTo>
                    <a:pt x="3352" y="3491"/>
                    <a:pt x="3526" y="4315"/>
                    <a:pt x="3747" y="4753"/>
                  </a:cubicBezTo>
                  <a:cubicBezTo>
                    <a:pt x="4090" y="5431"/>
                    <a:pt x="5493" y="4142"/>
                    <a:pt x="4647" y="3750"/>
                  </a:cubicBezTo>
                  <a:cubicBezTo>
                    <a:pt x="4198" y="3542"/>
                    <a:pt x="3468" y="3321"/>
                    <a:pt x="3708" y="2077"/>
                  </a:cubicBezTo>
                  <a:cubicBezTo>
                    <a:pt x="3036" y="1405"/>
                    <a:pt x="3036" y="1405"/>
                    <a:pt x="3036" y="1405"/>
                  </a:cubicBezTo>
                  <a:cubicBezTo>
                    <a:pt x="1369" y="3072"/>
                    <a:pt x="1369" y="3072"/>
                    <a:pt x="1369" y="3072"/>
                  </a:cubicBezTo>
                  <a:close/>
                  <a:moveTo>
                    <a:pt x="1765" y="3007"/>
                  </a:moveTo>
                  <a:cubicBezTo>
                    <a:pt x="2177" y="3419"/>
                    <a:pt x="2177" y="3419"/>
                    <a:pt x="2177" y="3419"/>
                  </a:cubicBezTo>
                  <a:cubicBezTo>
                    <a:pt x="3392" y="2203"/>
                    <a:pt x="3392" y="2203"/>
                    <a:pt x="3392" y="2203"/>
                  </a:cubicBezTo>
                  <a:cubicBezTo>
                    <a:pt x="2980" y="1792"/>
                    <a:pt x="2980" y="1792"/>
                    <a:pt x="2980" y="1792"/>
                  </a:cubicBezTo>
                  <a:cubicBezTo>
                    <a:pt x="1765" y="3007"/>
                    <a:pt x="1765" y="3007"/>
                    <a:pt x="1765" y="3007"/>
                  </a:cubicBezTo>
                  <a:close/>
                  <a:moveTo>
                    <a:pt x="1193" y="464"/>
                  </a:moveTo>
                  <a:cubicBezTo>
                    <a:pt x="1356" y="301"/>
                    <a:pt x="1356" y="301"/>
                    <a:pt x="1356" y="301"/>
                  </a:cubicBezTo>
                  <a:cubicBezTo>
                    <a:pt x="2071" y="1016"/>
                    <a:pt x="2071" y="1016"/>
                    <a:pt x="2071" y="1016"/>
                  </a:cubicBezTo>
                  <a:cubicBezTo>
                    <a:pt x="1908" y="1179"/>
                    <a:pt x="1908" y="1179"/>
                    <a:pt x="1908" y="1179"/>
                  </a:cubicBezTo>
                  <a:cubicBezTo>
                    <a:pt x="1193" y="464"/>
                    <a:pt x="1193" y="464"/>
                    <a:pt x="1193" y="464"/>
                  </a:cubicBezTo>
                  <a:close/>
                  <a:moveTo>
                    <a:pt x="1481" y="177"/>
                  </a:moveTo>
                  <a:cubicBezTo>
                    <a:pt x="2347" y="1043"/>
                    <a:pt x="2347" y="1043"/>
                    <a:pt x="2347" y="1043"/>
                  </a:cubicBezTo>
                  <a:cubicBezTo>
                    <a:pt x="2524" y="866"/>
                    <a:pt x="2524" y="866"/>
                    <a:pt x="2524" y="866"/>
                  </a:cubicBezTo>
                  <a:cubicBezTo>
                    <a:pt x="1658" y="0"/>
                    <a:pt x="1658" y="0"/>
                    <a:pt x="1658" y="0"/>
                  </a:cubicBezTo>
                  <a:cubicBezTo>
                    <a:pt x="1481" y="177"/>
                    <a:pt x="1481" y="177"/>
                    <a:pt x="1481" y="177"/>
                  </a:cubicBezTo>
                  <a:close/>
                  <a:moveTo>
                    <a:pt x="987" y="670"/>
                  </a:moveTo>
                  <a:cubicBezTo>
                    <a:pt x="1702" y="1385"/>
                    <a:pt x="1702" y="1385"/>
                    <a:pt x="1702" y="1385"/>
                  </a:cubicBezTo>
                  <a:cubicBezTo>
                    <a:pt x="1865" y="1222"/>
                    <a:pt x="1865" y="1222"/>
                    <a:pt x="1865" y="1222"/>
                  </a:cubicBezTo>
                  <a:cubicBezTo>
                    <a:pt x="1150" y="507"/>
                    <a:pt x="1150" y="507"/>
                    <a:pt x="1150" y="507"/>
                  </a:cubicBezTo>
                  <a:cubicBezTo>
                    <a:pt x="987" y="670"/>
                    <a:pt x="987" y="670"/>
                    <a:pt x="987" y="670"/>
                  </a:cubicBezTo>
                  <a:close/>
                  <a:moveTo>
                    <a:pt x="839" y="819"/>
                  </a:moveTo>
                  <a:cubicBezTo>
                    <a:pt x="1554" y="1533"/>
                    <a:pt x="1554" y="1533"/>
                    <a:pt x="1554" y="1533"/>
                  </a:cubicBezTo>
                  <a:cubicBezTo>
                    <a:pt x="1642" y="1445"/>
                    <a:pt x="1642" y="1445"/>
                    <a:pt x="1642" y="1445"/>
                  </a:cubicBezTo>
                  <a:cubicBezTo>
                    <a:pt x="928" y="730"/>
                    <a:pt x="928" y="730"/>
                    <a:pt x="928" y="730"/>
                  </a:cubicBezTo>
                  <a:cubicBezTo>
                    <a:pt x="839" y="819"/>
                    <a:pt x="839" y="819"/>
                    <a:pt x="839" y="819"/>
                  </a:cubicBezTo>
                  <a:close/>
                  <a:moveTo>
                    <a:pt x="611" y="1046"/>
                  </a:moveTo>
                  <a:cubicBezTo>
                    <a:pt x="1477" y="1913"/>
                    <a:pt x="1477" y="1913"/>
                    <a:pt x="1477" y="1913"/>
                  </a:cubicBezTo>
                  <a:cubicBezTo>
                    <a:pt x="1655" y="1735"/>
                    <a:pt x="1655" y="1735"/>
                    <a:pt x="1655" y="1735"/>
                  </a:cubicBezTo>
                  <a:cubicBezTo>
                    <a:pt x="789" y="869"/>
                    <a:pt x="789" y="869"/>
                    <a:pt x="789" y="869"/>
                  </a:cubicBezTo>
                  <a:cubicBezTo>
                    <a:pt x="611" y="1046"/>
                    <a:pt x="611" y="1046"/>
                    <a:pt x="611" y="1046"/>
                  </a:cubicBezTo>
                  <a:close/>
                  <a:moveTo>
                    <a:pt x="398" y="1259"/>
                  </a:moveTo>
                  <a:cubicBezTo>
                    <a:pt x="1113" y="1974"/>
                    <a:pt x="1113" y="1974"/>
                    <a:pt x="1113" y="1974"/>
                  </a:cubicBezTo>
                  <a:cubicBezTo>
                    <a:pt x="1276" y="1811"/>
                    <a:pt x="1276" y="1811"/>
                    <a:pt x="1276" y="1811"/>
                  </a:cubicBezTo>
                  <a:cubicBezTo>
                    <a:pt x="561" y="1097"/>
                    <a:pt x="561" y="1097"/>
                    <a:pt x="561" y="1097"/>
                  </a:cubicBezTo>
                  <a:cubicBezTo>
                    <a:pt x="398" y="1259"/>
                    <a:pt x="398" y="1259"/>
                    <a:pt x="398" y="1259"/>
                  </a:cubicBezTo>
                  <a:close/>
                  <a:moveTo>
                    <a:pt x="250" y="1408"/>
                  </a:moveTo>
                  <a:cubicBezTo>
                    <a:pt x="964" y="2123"/>
                    <a:pt x="964" y="2123"/>
                    <a:pt x="964" y="2123"/>
                  </a:cubicBezTo>
                  <a:cubicBezTo>
                    <a:pt x="1053" y="2034"/>
                    <a:pt x="1053" y="2034"/>
                    <a:pt x="1053" y="2034"/>
                  </a:cubicBezTo>
                  <a:cubicBezTo>
                    <a:pt x="338" y="1319"/>
                    <a:pt x="338" y="1319"/>
                    <a:pt x="338" y="1319"/>
                  </a:cubicBezTo>
                  <a:lnTo>
                    <a:pt x="250" y="1408"/>
                  </a:lnTo>
                  <a:close/>
                </a:path>
              </a:pathLst>
            </a:custGeom>
            <a:solidFill>
              <a:srgbClr val="1D4865"/>
            </a:solidFill>
          </p:spPr>
          <p:style>
            <a:lnRef idx="0">
              <a:srgbClr val="FFFFFF"/>
            </a:lnRef>
            <a:fillRef idx="1">
              <a:schemeClr val="accent1"/>
            </a:fillRef>
            <a:effectRef idx="0">
              <a:srgbClr val="FFFFFF"/>
            </a:effectRef>
            <a:fontRef idx="minor">
              <a:schemeClr val="lt1"/>
            </a:fontRef>
          </p:style>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文本框 7"/>
            <p:cNvSpPr txBox="1"/>
            <p:nvPr>
              <p:custDataLst>
                <p:tags r:id="rId4"/>
              </p:custDataLst>
            </p:nvPr>
          </p:nvSpPr>
          <p:spPr>
            <a:xfrm>
              <a:off x="6806" y="5446"/>
              <a:ext cx="681" cy="970"/>
            </a:xfrm>
            <a:prstGeom prst="ellipse">
              <a:avLst/>
            </a:prstGeom>
            <a:solidFill>
              <a:srgbClr val="1D4865"/>
            </a:solidFill>
          </p:spPr>
          <p:style>
            <a:lnRef idx="0">
              <a:srgbClr val="FFFFFF"/>
            </a:lnRef>
            <a:fillRef idx="1">
              <a:schemeClr val="accent1"/>
            </a:fillRef>
            <a:effectRef idx="0">
              <a:srgbClr val="FFFFFF"/>
            </a:effectRef>
            <a:fontRef idx="minor">
              <a:schemeClr val="lt1"/>
            </a:fontRef>
          </p:style>
          <p:txBody>
            <a:bodyPr wrap="square" rtlCol="0">
              <a:noAutofit/>
            </a:bodyPr>
            <a:lstStyle/>
            <a:p>
              <a:pPr algn="ctr"/>
              <a:r>
                <a:rPr lang="en-US" altLang="zh-CN" sz="3600">
                  <a:latin typeface="Impact" panose="020B0806030902050204" pitchFamily="34" charset="0"/>
                </a:rPr>
                <a:t>C</a:t>
              </a:r>
              <a:endParaRPr lang="en-US" altLang="zh-CN" sz="3600">
                <a:latin typeface="Impact" panose="020B0806030902050204" pitchFamily="34" charset="0"/>
              </a:endParaRPr>
            </a:p>
          </p:txBody>
        </p:sp>
      </p:grpSp>
      <p:grpSp>
        <p:nvGrpSpPr>
          <p:cNvPr id="10" name="组合 9"/>
          <p:cNvGrpSpPr>
            <a:grpSpLocks noChangeAspect="1"/>
          </p:cNvGrpSpPr>
          <p:nvPr>
            <p:custDataLst>
              <p:tags r:id="rId5"/>
            </p:custDataLst>
          </p:nvPr>
        </p:nvGrpSpPr>
        <p:grpSpPr>
          <a:xfrm rot="21420000">
            <a:off x="3835877" y="1852050"/>
            <a:ext cx="1321289" cy="687266"/>
            <a:chOff x="3990" y="2163"/>
            <a:chExt cx="4839" cy="2517"/>
          </a:xfrm>
          <a:solidFill>
            <a:srgbClr val="1D4865"/>
          </a:solidFill>
        </p:grpSpPr>
        <p:sp>
          <p:nvSpPr>
            <p:cNvPr id="36" name="任意多边形 1"/>
            <p:cNvSpPr/>
            <p:nvPr>
              <p:custDataLst>
                <p:tags r:id="rId6"/>
              </p:custDataLst>
            </p:nvPr>
          </p:nvSpPr>
          <p:spPr>
            <a:xfrm>
              <a:off x="3990" y="2163"/>
              <a:ext cx="4839" cy="2517"/>
            </a:xfrm>
            <a:custGeom>
              <a:avLst/>
              <a:gdLst>
                <a:gd name="connsiteX0" fmla="*/ 0 w 4240"/>
                <a:gd name="connsiteY0" fmla="*/ 0 h 2578"/>
                <a:gd name="connsiteX1" fmla="*/ 4240 w 4240"/>
                <a:gd name="connsiteY1" fmla="*/ 460 h 2578"/>
                <a:gd name="connsiteX2" fmla="*/ 4240 w 4240"/>
                <a:gd name="connsiteY2" fmla="*/ 2100 h 2578"/>
                <a:gd name="connsiteX3" fmla="*/ 1520 w 4240"/>
                <a:gd name="connsiteY3" fmla="*/ 2060 h 2578"/>
                <a:gd name="connsiteX4" fmla="*/ 522 w 4240"/>
                <a:gd name="connsiteY4" fmla="*/ 2578 h 2578"/>
                <a:gd name="connsiteX5" fmla="*/ 807 w 4240"/>
                <a:gd name="connsiteY5" fmla="*/ 2100 h 2578"/>
                <a:gd name="connsiteX6" fmla="*/ 120 w 4240"/>
                <a:gd name="connsiteY6" fmla="*/ 2100 h 2578"/>
                <a:gd name="connsiteX7" fmla="*/ 0 w 4240"/>
                <a:gd name="connsiteY7" fmla="*/ 0 h 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78">
                  <a:moveTo>
                    <a:pt x="0" y="0"/>
                  </a:moveTo>
                  <a:lnTo>
                    <a:pt x="4240" y="460"/>
                  </a:lnTo>
                  <a:lnTo>
                    <a:pt x="4240" y="2100"/>
                  </a:lnTo>
                  <a:lnTo>
                    <a:pt x="1520" y="2060"/>
                  </a:lnTo>
                  <a:lnTo>
                    <a:pt x="522" y="2578"/>
                  </a:lnTo>
                  <a:lnTo>
                    <a:pt x="807" y="2100"/>
                  </a:lnTo>
                  <a:lnTo>
                    <a:pt x="120" y="210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3" y="2347"/>
              <a:ext cx="3213" cy="1431"/>
              <a:chOff x="4883" y="2347"/>
              <a:chExt cx="3213" cy="1431"/>
            </a:xfrm>
            <a:grpFill/>
          </p:grpSpPr>
          <p:sp>
            <p:nvSpPr>
              <p:cNvPr id="13" name="文本框 12"/>
              <p:cNvSpPr txBox="1"/>
              <p:nvPr>
                <p:custDataLst>
                  <p:tags r:id="rId7"/>
                </p:custDataLst>
              </p:nvPr>
            </p:nvSpPr>
            <p:spPr>
              <a:xfrm>
                <a:off x="4883" y="2347"/>
                <a:ext cx="1134" cy="1431"/>
              </a:xfrm>
              <a:prstGeom prst="ellipse">
                <a:avLst/>
              </a:prstGeom>
              <a:grpFill/>
              <a:ln>
                <a:noFill/>
              </a:ln>
            </p:spPr>
            <p:txBody>
              <a:bodyPr wrap="square" rtlCol="0">
                <a:spAutoFit/>
              </a:bodyPr>
              <a:lstStyle/>
              <a:p>
                <a:pPr algn="ctr"/>
                <a:r>
                  <a:rPr lang="en-US" altLang="zh-CN" sz="3600">
                    <a:solidFill>
                      <a:schemeClr val="bg1">
                        <a:lumMod val="75000"/>
                        <a:lumOff val="25000"/>
                      </a:schemeClr>
                    </a:solidFill>
                    <a:latin typeface="Impact" panose="020B0806030902050204" pitchFamily="34" charset="0"/>
                  </a:rPr>
                  <a:t>A</a:t>
                </a:r>
                <a:endParaRPr lang="en-US" altLang="zh-CN" sz="3600">
                  <a:solidFill>
                    <a:schemeClr val="bg1">
                      <a:lumMod val="75000"/>
                      <a:lumOff val="25000"/>
                    </a:schemeClr>
                  </a:solidFill>
                  <a:latin typeface="Impact" panose="020B0806030902050204" pitchFamily="34" charset="0"/>
                </a:endParaRPr>
              </a:p>
            </p:txBody>
          </p:sp>
          <p:sp>
            <p:nvSpPr>
              <p:cNvPr id="15" name="喇叭"/>
              <p:cNvSpPr/>
              <p:nvPr>
                <p:custDataLst>
                  <p:tags r:id="rId8"/>
                </p:custDataLst>
              </p:nvPr>
            </p:nvSpPr>
            <p:spPr bwMode="auto">
              <a:xfrm>
                <a:off x="6603" y="2583"/>
                <a:ext cx="1493" cy="954"/>
              </a:xfrm>
              <a:custGeom>
                <a:avLst/>
                <a:gdLst>
                  <a:gd name="T0" fmla="*/ 177767244 w 5273"/>
                  <a:gd name="T1" fmla="*/ 132846327 h 3486"/>
                  <a:gd name="T2" fmla="*/ 243679233 w 5273"/>
                  <a:gd name="T3" fmla="*/ 106434205 h 3486"/>
                  <a:gd name="T4" fmla="*/ 508241933 w 5273"/>
                  <a:gd name="T5" fmla="*/ 0 h 3486"/>
                  <a:gd name="T6" fmla="*/ 508241933 w 5273"/>
                  <a:gd name="T7" fmla="*/ 212737518 h 3486"/>
                  <a:gd name="T8" fmla="*/ 508241933 w 5273"/>
                  <a:gd name="T9" fmla="*/ 425475036 h 3486"/>
                  <a:gd name="T10" fmla="*/ 243679233 w 5273"/>
                  <a:gd name="T11" fmla="*/ 319171723 h 3486"/>
                  <a:gd name="T12" fmla="*/ 180638654 w 5273"/>
                  <a:gd name="T13" fmla="*/ 293805297 h 3486"/>
                  <a:gd name="T14" fmla="*/ 221621623 w 5273"/>
                  <a:gd name="T15" fmla="*/ 455809961 h 3486"/>
                  <a:gd name="T16" fmla="*/ 96453766 w 5273"/>
                  <a:gd name="T17" fmla="*/ 455809961 h 3486"/>
                  <a:gd name="T18" fmla="*/ 55209595 w 5273"/>
                  <a:gd name="T19" fmla="*/ 292759240 h 3486"/>
                  <a:gd name="T20" fmla="*/ 0 w 5273"/>
                  <a:gd name="T21" fmla="*/ 292759240 h 3486"/>
                  <a:gd name="T22" fmla="*/ 0 w 5273"/>
                  <a:gd name="T23" fmla="*/ 132846327 h 3486"/>
                  <a:gd name="T24" fmla="*/ 177767244 w 5273"/>
                  <a:gd name="T25" fmla="*/ 132846327 h 3486"/>
                  <a:gd name="T26" fmla="*/ 177767244 w 5273"/>
                  <a:gd name="T27" fmla="*/ 132846327 h 3486"/>
                  <a:gd name="T28" fmla="*/ 571934974 w 5273"/>
                  <a:gd name="T29" fmla="*/ 294459037 h 3486"/>
                  <a:gd name="T30" fmla="*/ 670868890 w 5273"/>
                  <a:gd name="T31" fmla="*/ 328585873 h 3486"/>
                  <a:gd name="T32" fmla="*/ 656381063 w 5273"/>
                  <a:gd name="T33" fmla="*/ 370427424 h 3486"/>
                  <a:gd name="T34" fmla="*/ 557577929 w 5273"/>
                  <a:gd name="T35" fmla="*/ 336169695 h 3486"/>
                  <a:gd name="T36" fmla="*/ 571934974 w 5273"/>
                  <a:gd name="T37" fmla="*/ 294459037 h 3486"/>
                  <a:gd name="T38" fmla="*/ 571934974 w 5273"/>
                  <a:gd name="T39" fmla="*/ 294459037 h 3486"/>
                  <a:gd name="T40" fmla="*/ 560971380 w 5273"/>
                  <a:gd name="T41" fmla="*/ 91005138 h 3486"/>
                  <a:gd name="T42" fmla="*/ 659774514 w 5273"/>
                  <a:gd name="T43" fmla="*/ 56485985 h 3486"/>
                  <a:gd name="T44" fmla="*/ 674262340 w 5273"/>
                  <a:gd name="T45" fmla="*/ 98196643 h 3486"/>
                  <a:gd name="T46" fmla="*/ 575720046 w 5273"/>
                  <a:gd name="T47" fmla="*/ 132846327 h 3486"/>
                  <a:gd name="T48" fmla="*/ 560971380 w 5273"/>
                  <a:gd name="T49" fmla="*/ 91005138 h 3486"/>
                  <a:gd name="T50" fmla="*/ 560971380 w 5273"/>
                  <a:gd name="T51" fmla="*/ 91005138 h 3486"/>
                  <a:gd name="T52" fmla="*/ 583681812 w 5273"/>
                  <a:gd name="T53" fmla="*/ 192731907 h 3486"/>
                  <a:gd name="T54" fmla="*/ 688227764 w 5273"/>
                  <a:gd name="T55" fmla="*/ 192731907 h 3486"/>
                  <a:gd name="T56" fmla="*/ 688227764 w 5273"/>
                  <a:gd name="T57" fmla="*/ 236926995 h 3486"/>
                  <a:gd name="T58" fmla="*/ 583681812 w 5273"/>
                  <a:gd name="T59" fmla="*/ 236926995 h 3486"/>
                  <a:gd name="T60" fmla="*/ 583681812 w 5273"/>
                  <a:gd name="T61" fmla="*/ 192731907 h 34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273" h="3486">
                    <a:moveTo>
                      <a:pt x="1362" y="1016"/>
                    </a:moveTo>
                    <a:lnTo>
                      <a:pt x="1867" y="814"/>
                    </a:lnTo>
                    <a:lnTo>
                      <a:pt x="3894" y="0"/>
                    </a:lnTo>
                    <a:lnTo>
                      <a:pt x="3894" y="1627"/>
                    </a:lnTo>
                    <a:lnTo>
                      <a:pt x="3894" y="3254"/>
                    </a:lnTo>
                    <a:lnTo>
                      <a:pt x="1867" y="2441"/>
                    </a:lnTo>
                    <a:lnTo>
                      <a:pt x="1384" y="2247"/>
                    </a:lnTo>
                    <a:lnTo>
                      <a:pt x="1698" y="3486"/>
                    </a:lnTo>
                    <a:lnTo>
                      <a:pt x="739" y="3486"/>
                    </a:lnTo>
                    <a:lnTo>
                      <a:pt x="423" y="2239"/>
                    </a:lnTo>
                    <a:lnTo>
                      <a:pt x="0" y="2239"/>
                    </a:lnTo>
                    <a:lnTo>
                      <a:pt x="0" y="1016"/>
                    </a:lnTo>
                    <a:lnTo>
                      <a:pt x="1362" y="1016"/>
                    </a:lnTo>
                    <a:close/>
                    <a:moveTo>
                      <a:pt x="4382" y="2252"/>
                    </a:moveTo>
                    <a:lnTo>
                      <a:pt x="5140" y="2513"/>
                    </a:lnTo>
                    <a:lnTo>
                      <a:pt x="5029" y="2833"/>
                    </a:lnTo>
                    <a:lnTo>
                      <a:pt x="4272" y="2571"/>
                    </a:lnTo>
                    <a:lnTo>
                      <a:pt x="4382" y="2252"/>
                    </a:lnTo>
                    <a:close/>
                    <a:moveTo>
                      <a:pt x="4298" y="696"/>
                    </a:moveTo>
                    <a:lnTo>
                      <a:pt x="5055" y="432"/>
                    </a:lnTo>
                    <a:lnTo>
                      <a:pt x="5166" y="751"/>
                    </a:lnTo>
                    <a:lnTo>
                      <a:pt x="4411" y="1016"/>
                    </a:lnTo>
                    <a:lnTo>
                      <a:pt x="4298" y="696"/>
                    </a:lnTo>
                    <a:close/>
                    <a:moveTo>
                      <a:pt x="4472" y="1474"/>
                    </a:moveTo>
                    <a:lnTo>
                      <a:pt x="5273" y="1474"/>
                    </a:lnTo>
                    <a:lnTo>
                      <a:pt x="5273" y="1812"/>
                    </a:lnTo>
                    <a:lnTo>
                      <a:pt x="4472" y="1812"/>
                    </a:lnTo>
                    <a:lnTo>
                      <a:pt x="4472" y="1474"/>
                    </a:lnTo>
                    <a:close/>
                  </a:path>
                </a:pathLst>
              </a:custGeom>
              <a:grp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grpSp>
        <p:nvGrpSpPr>
          <p:cNvPr id="16" name="组合 15"/>
          <p:cNvGrpSpPr>
            <a:grpSpLocks noChangeAspect="1"/>
          </p:cNvGrpSpPr>
          <p:nvPr>
            <p:custDataLst>
              <p:tags r:id="rId9"/>
            </p:custDataLst>
          </p:nvPr>
        </p:nvGrpSpPr>
        <p:grpSpPr>
          <a:xfrm rot="21240000">
            <a:off x="4425498" y="2405926"/>
            <a:ext cx="1336307" cy="649068"/>
            <a:chOff x="8584" y="3583"/>
            <a:chExt cx="5220" cy="2740"/>
          </a:xfrm>
        </p:grpSpPr>
        <p:sp>
          <p:nvSpPr>
            <p:cNvPr id="17" name="任意多边形 2"/>
            <p:cNvSpPr/>
            <p:nvPr>
              <p:custDataLst>
                <p:tags r:id="rId10"/>
              </p:custDataLst>
            </p:nvPr>
          </p:nvSpPr>
          <p:spPr>
            <a:xfrm>
              <a:off x="8584" y="3703"/>
              <a:ext cx="5220" cy="2620"/>
            </a:xfrm>
            <a:custGeom>
              <a:avLst/>
              <a:gdLst>
                <a:gd name="connsiteX0" fmla="*/ 0 w 5220"/>
                <a:gd name="connsiteY0" fmla="*/ 380 h 2620"/>
                <a:gd name="connsiteX1" fmla="*/ 5220 w 5220"/>
                <a:gd name="connsiteY1" fmla="*/ 0 h 2620"/>
                <a:gd name="connsiteX2" fmla="*/ 5219 w 5220"/>
                <a:gd name="connsiteY2" fmla="*/ 2185 h 2620"/>
                <a:gd name="connsiteX3" fmla="*/ 1845 w 5220"/>
                <a:gd name="connsiteY3" fmla="*/ 2135 h 2620"/>
                <a:gd name="connsiteX4" fmla="*/ 1420 w 5220"/>
                <a:gd name="connsiteY4" fmla="*/ 2620 h 2620"/>
                <a:gd name="connsiteX5" fmla="*/ 961 w 5220"/>
                <a:gd name="connsiteY5" fmla="*/ 2185 h 2620"/>
                <a:gd name="connsiteX6" fmla="*/ 109 w 5220"/>
                <a:gd name="connsiteY6" fmla="*/ 2185 h 2620"/>
                <a:gd name="connsiteX7" fmla="*/ 0 w 5220"/>
                <a:gd name="connsiteY7" fmla="*/ 380 h 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0" h="2620">
                  <a:moveTo>
                    <a:pt x="0" y="380"/>
                  </a:moveTo>
                  <a:lnTo>
                    <a:pt x="5220" y="0"/>
                  </a:lnTo>
                  <a:lnTo>
                    <a:pt x="5219" y="2185"/>
                  </a:lnTo>
                  <a:lnTo>
                    <a:pt x="1845" y="2135"/>
                  </a:lnTo>
                  <a:lnTo>
                    <a:pt x="1420" y="2620"/>
                  </a:lnTo>
                  <a:lnTo>
                    <a:pt x="961" y="2185"/>
                  </a:lnTo>
                  <a:lnTo>
                    <a:pt x="109" y="2185"/>
                  </a:lnTo>
                  <a:lnTo>
                    <a:pt x="0" y="380"/>
                  </a:lnTo>
                  <a:close/>
                </a:path>
              </a:pathLst>
            </a:cu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75" y="3583"/>
              <a:ext cx="3180" cy="1590"/>
              <a:chOff x="9675" y="3583"/>
              <a:chExt cx="3180" cy="1590"/>
            </a:xfrm>
          </p:grpSpPr>
          <p:sp>
            <p:nvSpPr>
              <p:cNvPr id="19" name="文本框 18"/>
              <p:cNvSpPr txBox="1"/>
              <p:nvPr>
                <p:custDataLst>
                  <p:tags r:id="rId11"/>
                </p:custDataLst>
              </p:nvPr>
            </p:nvSpPr>
            <p:spPr>
              <a:xfrm>
                <a:off x="9675" y="3583"/>
                <a:ext cx="1134" cy="1590"/>
              </a:xfrm>
              <a:prstGeom prst="ellipse">
                <a:avLst/>
              </a:prstGeom>
              <a:noFill/>
              <a:ln>
                <a:noFill/>
              </a:ln>
            </p:spPr>
            <p:txBody>
              <a:bodyPr wrap="square" rtlCol="0">
                <a:spAutoFit/>
              </a:bodyPr>
              <a:lstStyle/>
              <a:p>
                <a:pPr algn="ctr"/>
                <a:r>
                  <a:rPr lang="en-US" altLang="zh-CN" sz="3600">
                    <a:latin typeface="Impact" panose="020B0806030902050204" pitchFamily="34" charset="0"/>
                  </a:rPr>
                  <a:t>B</a:t>
                </a:r>
                <a:endParaRPr lang="en-US" altLang="zh-CN" sz="3600">
                  <a:latin typeface="Impact" panose="020B0806030902050204" pitchFamily="34" charset="0"/>
                </a:endParaRPr>
              </a:p>
            </p:txBody>
          </p:sp>
          <p:sp>
            <p:nvSpPr>
              <p:cNvPr id="20" name="裁剪"/>
              <p:cNvSpPr/>
              <p:nvPr>
                <p:custDataLst>
                  <p:tags r:id="rId12"/>
                </p:custDataLst>
              </p:nvPr>
            </p:nvSpPr>
            <p:spPr bwMode="auto">
              <a:xfrm>
                <a:off x="11415" y="3846"/>
                <a:ext cx="1440" cy="1287"/>
              </a:xfrm>
              <a:custGeom>
                <a:avLst/>
                <a:gdLst>
                  <a:gd name="T0" fmla="*/ 1571648 w 3833"/>
                  <a:gd name="T1" fmla="*/ 1079482 h 2960"/>
                  <a:gd name="T2" fmla="*/ 1342900 w 3833"/>
                  <a:gd name="T3" fmla="*/ 850715 h 2960"/>
                  <a:gd name="T4" fmla="*/ 1370613 w 3833"/>
                  <a:gd name="T5" fmla="*/ 741733 h 2960"/>
                  <a:gd name="T6" fmla="*/ 1150789 w 3833"/>
                  <a:gd name="T7" fmla="*/ 908024 h 2960"/>
                  <a:gd name="T8" fmla="*/ 0 w 3833"/>
                  <a:gd name="T9" fmla="*/ 1109077 h 2960"/>
                  <a:gd name="T10" fmla="*/ 361676 w 3833"/>
                  <a:gd name="T11" fmla="*/ 743142 h 2960"/>
                  <a:gd name="T12" fmla="*/ 812128 w 3833"/>
                  <a:gd name="T13" fmla="*/ 688182 h 2960"/>
                  <a:gd name="T14" fmla="*/ 1160183 w 3833"/>
                  <a:gd name="T15" fmla="*/ 452838 h 2960"/>
                  <a:gd name="T16" fmla="*/ 976996 w 3833"/>
                  <a:gd name="T17" fmla="*/ 228298 h 2960"/>
                  <a:gd name="T18" fmla="*/ 1205745 w 3833"/>
                  <a:gd name="T19" fmla="*/ 0 h 2960"/>
                  <a:gd name="T20" fmla="*/ 1434493 w 3833"/>
                  <a:gd name="T21" fmla="*/ 228298 h 2960"/>
                  <a:gd name="T22" fmla="*/ 1324581 w 3833"/>
                  <a:gd name="T23" fmla="*/ 423713 h 2960"/>
                  <a:gd name="T24" fmla="*/ 1173804 w 3833"/>
                  <a:gd name="T25" fmla="*/ 603627 h 2960"/>
                  <a:gd name="T26" fmla="*/ 1244731 w 3833"/>
                  <a:gd name="T27" fmla="*/ 674559 h 2960"/>
                  <a:gd name="T28" fmla="*/ 1542526 w 3833"/>
                  <a:gd name="T29" fmla="*/ 623826 h 2960"/>
                  <a:gd name="T30" fmla="*/ 1571648 w 3833"/>
                  <a:gd name="T31" fmla="*/ 621947 h 2960"/>
                  <a:gd name="T32" fmla="*/ 1800397 w 3833"/>
                  <a:gd name="T33" fmla="*/ 850715 h 2960"/>
                  <a:gd name="T34" fmla="*/ 1571648 w 3833"/>
                  <a:gd name="T35" fmla="*/ 1079482 h 2960"/>
                  <a:gd name="T36" fmla="*/ 1014103 w 3833"/>
                  <a:gd name="T37" fmla="*/ 714488 h 2960"/>
                  <a:gd name="T38" fmla="*/ 943647 w 3833"/>
                  <a:gd name="T39" fmla="*/ 784950 h 2960"/>
                  <a:gd name="T40" fmla="*/ 1014103 w 3833"/>
                  <a:gd name="T41" fmla="*/ 855412 h 2960"/>
                  <a:gd name="T42" fmla="*/ 1084560 w 3833"/>
                  <a:gd name="T43" fmla="*/ 784950 h 2960"/>
                  <a:gd name="T44" fmla="*/ 1014103 w 3833"/>
                  <a:gd name="T45" fmla="*/ 714488 h 2960"/>
                  <a:gd name="T46" fmla="*/ 1205745 w 3833"/>
                  <a:gd name="T47" fmla="*/ 359827 h 2960"/>
                  <a:gd name="T48" fmla="*/ 1337263 w 3833"/>
                  <a:gd name="T49" fmla="*/ 228298 h 2960"/>
                  <a:gd name="T50" fmla="*/ 1205745 w 3833"/>
                  <a:gd name="T51" fmla="*/ 96768 h 2960"/>
                  <a:gd name="T52" fmla="*/ 1074226 w 3833"/>
                  <a:gd name="T53" fmla="*/ 228298 h 2960"/>
                  <a:gd name="T54" fmla="*/ 1205745 w 3833"/>
                  <a:gd name="T55" fmla="*/ 359827 h 2960"/>
                  <a:gd name="T56" fmla="*/ 1571648 w 3833"/>
                  <a:gd name="T57" fmla="*/ 719185 h 2960"/>
                  <a:gd name="T58" fmla="*/ 1440130 w 3833"/>
                  <a:gd name="T59" fmla="*/ 850715 h 2960"/>
                  <a:gd name="T60" fmla="*/ 1571648 w 3833"/>
                  <a:gd name="T61" fmla="*/ 982244 h 2960"/>
                  <a:gd name="T62" fmla="*/ 1703167 w 3833"/>
                  <a:gd name="T63" fmla="*/ 850715 h 2960"/>
                  <a:gd name="T64" fmla="*/ 1571648 w 3833"/>
                  <a:gd name="T65" fmla="*/ 719185 h 2960"/>
                  <a:gd name="T66" fmla="*/ 294978 w 3833"/>
                  <a:gd name="T67" fmla="*/ 1281005 h 2960"/>
                  <a:gd name="T68" fmla="*/ 256461 w 3833"/>
                  <a:gd name="T69" fmla="*/ 1390456 h 2960"/>
                  <a:gd name="T70" fmla="*/ 36637 w 3833"/>
                  <a:gd name="T71" fmla="*/ 1390456 h 2960"/>
                  <a:gd name="T72" fmla="*/ 75623 w 3833"/>
                  <a:gd name="T73" fmla="*/ 1281005 h 2960"/>
                  <a:gd name="T74" fmla="*/ 294978 w 3833"/>
                  <a:gd name="T75" fmla="*/ 1281005 h 2960"/>
                  <a:gd name="T76" fmla="*/ 624714 w 3833"/>
                  <a:gd name="T77" fmla="*/ 1281005 h 2960"/>
                  <a:gd name="T78" fmla="*/ 585728 w 3833"/>
                  <a:gd name="T79" fmla="*/ 1390456 h 2960"/>
                  <a:gd name="T80" fmla="*/ 366374 w 3833"/>
                  <a:gd name="T81" fmla="*/ 1390456 h 2960"/>
                  <a:gd name="T82" fmla="*/ 404890 w 3833"/>
                  <a:gd name="T83" fmla="*/ 1281005 h 2960"/>
                  <a:gd name="T84" fmla="*/ 624714 w 3833"/>
                  <a:gd name="T85" fmla="*/ 1281005 h 2960"/>
                  <a:gd name="T86" fmla="*/ 663230 w 3833"/>
                  <a:gd name="T87" fmla="*/ 1354285 h 2960"/>
                  <a:gd name="T88" fmla="*/ 688594 w 3833"/>
                  <a:gd name="T89" fmla="*/ 1307310 h 2960"/>
                  <a:gd name="T90" fmla="*/ 697989 w 3833"/>
                  <a:gd name="T91" fmla="*/ 1281005 h 2960"/>
                  <a:gd name="T92" fmla="*/ 702686 w 3833"/>
                  <a:gd name="T93" fmla="*/ 1281005 h 2960"/>
                  <a:gd name="T94" fmla="*/ 830447 w 3833"/>
                  <a:gd name="T95" fmla="*/ 1040493 h 2960"/>
                  <a:gd name="T96" fmla="*/ 1141394 w 3833"/>
                  <a:gd name="T97" fmla="*/ 987881 h 2960"/>
                  <a:gd name="T98" fmla="*/ 1013633 w 3833"/>
                  <a:gd name="T99" fmla="*/ 1281005 h 2960"/>
                  <a:gd name="T100" fmla="*/ 1210442 w 3833"/>
                  <a:gd name="T101" fmla="*/ 1281005 h 2960"/>
                  <a:gd name="T102" fmla="*/ 1171456 w 3833"/>
                  <a:gd name="T103" fmla="*/ 1390456 h 2960"/>
                  <a:gd name="T104" fmla="*/ 659003 w 3833"/>
                  <a:gd name="T105" fmla="*/ 1390456 h 2960"/>
                  <a:gd name="T106" fmla="*/ 671685 w 3833"/>
                  <a:gd name="T107" fmla="*/ 1354285 h 2960"/>
                  <a:gd name="T108" fmla="*/ 663230 w 3833"/>
                  <a:gd name="T109" fmla="*/ 1354285 h 2960"/>
                  <a:gd name="T110" fmla="*/ 1539708 w 3833"/>
                  <a:gd name="T111" fmla="*/ 1281005 h 2960"/>
                  <a:gd name="T112" fmla="*/ 1500722 w 3833"/>
                  <a:gd name="T113" fmla="*/ 1390456 h 2960"/>
                  <a:gd name="T114" fmla="*/ 1281368 w 3833"/>
                  <a:gd name="T115" fmla="*/ 1390456 h 2960"/>
                  <a:gd name="T116" fmla="*/ 1319884 w 3833"/>
                  <a:gd name="T117" fmla="*/ 1281005 h 2960"/>
                  <a:gd name="T118" fmla="*/ 1539708 w 3833"/>
                  <a:gd name="T119" fmla="*/ 1281005 h 29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33" h="2960">
                    <a:moveTo>
                      <a:pt x="3346" y="2298"/>
                    </a:moveTo>
                    <a:cubicBezTo>
                      <a:pt x="3077" y="2298"/>
                      <a:pt x="2859" y="2080"/>
                      <a:pt x="2859" y="1811"/>
                    </a:cubicBezTo>
                    <a:cubicBezTo>
                      <a:pt x="2859" y="1727"/>
                      <a:pt x="2880" y="1648"/>
                      <a:pt x="2918" y="1579"/>
                    </a:cubicBezTo>
                    <a:cubicBezTo>
                      <a:pt x="2738" y="1674"/>
                      <a:pt x="2623" y="1901"/>
                      <a:pt x="2450" y="1933"/>
                    </a:cubicBezTo>
                    <a:cubicBezTo>
                      <a:pt x="2211" y="1977"/>
                      <a:pt x="0" y="2361"/>
                      <a:pt x="0" y="2361"/>
                    </a:cubicBezTo>
                    <a:cubicBezTo>
                      <a:pt x="0" y="2361"/>
                      <a:pt x="34" y="1714"/>
                      <a:pt x="770" y="1582"/>
                    </a:cubicBezTo>
                    <a:cubicBezTo>
                      <a:pt x="716" y="1587"/>
                      <a:pt x="1583" y="1490"/>
                      <a:pt x="1729" y="1465"/>
                    </a:cubicBezTo>
                    <a:cubicBezTo>
                      <a:pt x="2171" y="1357"/>
                      <a:pt x="2385" y="1100"/>
                      <a:pt x="2470" y="964"/>
                    </a:cubicBezTo>
                    <a:cubicBezTo>
                      <a:pt x="2247" y="919"/>
                      <a:pt x="2080" y="722"/>
                      <a:pt x="2080" y="486"/>
                    </a:cubicBezTo>
                    <a:cubicBezTo>
                      <a:pt x="2080" y="218"/>
                      <a:pt x="2298" y="0"/>
                      <a:pt x="2567" y="0"/>
                    </a:cubicBezTo>
                    <a:cubicBezTo>
                      <a:pt x="2836" y="0"/>
                      <a:pt x="3054" y="218"/>
                      <a:pt x="3054" y="486"/>
                    </a:cubicBezTo>
                    <a:cubicBezTo>
                      <a:pt x="3054" y="662"/>
                      <a:pt x="2960" y="816"/>
                      <a:pt x="2820" y="902"/>
                    </a:cubicBezTo>
                    <a:cubicBezTo>
                      <a:pt x="2499" y="1285"/>
                      <a:pt x="2499" y="1285"/>
                      <a:pt x="2499" y="1285"/>
                    </a:cubicBezTo>
                    <a:cubicBezTo>
                      <a:pt x="2499" y="1285"/>
                      <a:pt x="2357" y="1509"/>
                      <a:pt x="2650" y="1436"/>
                    </a:cubicBezTo>
                    <a:cubicBezTo>
                      <a:pt x="2577" y="1441"/>
                      <a:pt x="3082" y="1292"/>
                      <a:pt x="3284" y="1328"/>
                    </a:cubicBezTo>
                    <a:cubicBezTo>
                      <a:pt x="3304" y="1326"/>
                      <a:pt x="3325" y="1324"/>
                      <a:pt x="3346" y="1324"/>
                    </a:cubicBezTo>
                    <a:cubicBezTo>
                      <a:pt x="3615" y="1324"/>
                      <a:pt x="3833" y="1542"/>
                      <a:pt x="3833" y="1811"/>
                    </a:cubicBezTo>
                    <a:cubicBezTo>
                      <a:pt x="3833" y="2080"/>
                      <a:pt x="3615" y="2298"/>
                      <a:pt x="3346" y="2298"/>
                    </a:cubicBezTo>
                    <a:close/>
                    <a:moveTo>
                      <a:pt x="2159" y="1521"/>
                    </a:moveTo>
                    <a:cubicBezTo>
                      <a:pt x="2076" y="1521"/>
                      <a:pt x="2009" y="1588"/>
                      <a:pt x="2009" y="1671"/>
                    </a:cubicBezTo>
                    <a:cubicBezTo>
                      <a:pt x="2009" y="1754"/>
                      <a:pt x="2076" y="1821"/>
                      <a:pt x="2159" y="1821"/>
                    </a:cubicBezTo>
                    <a:cubicBezTo>
                      <a:pt x="2242" y="1821"/>
                      <a:pt x="2309" y="1754"/>
                      <a:pt x="2309" y="1671"/>
                    </a:cubicBezTo>
                    <a:cubicBezTo>
                      <a:pt x="2309" y="1588"/>
                      <a:pt x="2242" y="1521"/>
                      <a:pt x="2159" y="1521"/>
                    </a:cubicBezTo>
                    <a:close/>
                    <a:moveTo>
                      <a:pt x="2567" y="766"/>
                    </a:moveTo>
                    <a:cubicBezTo>
                      <a:pt x="2721" y="766"/>
                      <a:pt x="2847" y="641"/>
                      <a:pt x="2847" y="486"/>
                    </a:cubicBezTo>
                    <a:cubicBezTo>
                      <a:pt x="2847" y="332"/>
                      <a:pt x="2721" y="206"/>
                      <a:pt x="2567" y="206"/>
                    </a:cubicBezTo>
                    <a:cubicBezTo>
                      <a:pt x="2412" y="206"/>
                      <a:pt x="2287" y="332"/>
                      <a:pt x="2287" y="486"/>
                    </a:cubicBezTo>
                    <a:cubicBezTo>
                      <a:pt x="2287" y="641"/>
                      <a:pt x="2412" y="766"/>
                      <a:pt x="2567" y="766"/>
                    </a:cubicBezTo>
                    <a:close/>
                    <a:moveTo>
                      <a:pt x="3346" y="1531"/>
                    </a:moveTo>
                    <a:cubicBezTo>
                      <a:pt x="3191" y="1531"/>
                      <a:pt x="3066" y="1657"/>
                      <a:pt x="3066" y="1811"/>
                    </a:cubicBezTo>
                    <a:cubicBezTo>
                      <a:pt x="3066" y="1966"/>
                      <a:pt x="3191" y="2091"/>
                      <a:pt x="3346" y="2091"/>
                    </a:cubicBezTo>
                    <a:cubicBezTo>
                      <a:pt x="3501" y="2091"/>
                      <a:pt x="3626" y="1966"/>
                      <a:pt x="3626" y="1811"/>
                    </a:cubicBezTo>
                    <a:cubicBezTo>
                      <a:pt x="3626" y="1657"/>
                      <a:pt x="3501" y="1531"/>
                      <a:pt x="3346" y="1531"/>
                    </a:cubicBezTo>
                    <a:close/>
                    <a:moveTo>
                      <a:pt x="628" y="2727"/>
                    </a:moveTo>
                    <a:cubicBezTo>
                      <a:pt x="546" y="2960"/>
                      <a:pt x="546" y="2960"/>
                      <a:pt x="546" y="2960"/>
                    </a:cubicBezTo>
                    <a:cubicBezTo>
                      <a:pt x="78" y="2960"/>
                      <a:pt x="78" y="2960"/>
                      <a:pt x="78" y="2960"/>
                    </a:cubicBezTo>
                    <a:cubicBezTo>
                      <a:pt x="161" y="2727"/>
                      <a:pt x="161" y="2727"/>
                      <a:pt x="161" y="2727"/>
                    </a:cubicBezTo>
                    <a:lnTo>
                      <a:pt x="628" y="2727"/>
                    </a:lnTo>
                    <a:close/>
                    <a:moveTo>
                      <a:pt x="1330" y="2727"/>
                    </a:moveTo>
                    <a:cubicBezTo>
                      <a:pt x="1247" y="2960"/>
                      <a:pt x="1247" y="2960"/>
                      <a:pt x="1247" y="2960"/>
                    </a:cubicBezTo>
                    <a:cubicBezTo>
                      <a:pt x="780" y="2960"/>
                      <a:pt x="780" y="2960"/>
                      <a:pt x="780" y="2960"/>
                    </a:cubicBezTo>
                    <a:cubicBezTo>
                      <a:pt x="862" y="2727"/>
                      <a:pt x="862" y="2727"/>
                      <a:pt x="862" y="2727"/>
                    </a:cubicBezTo>
                    <a:lnTo>
                      <a:pt x="1330" y="2727"/>
                    </a:lnTo>
                    <a:close/>
                    <a:moveTo>
                      <a:pt x="1412" y="2883"/>
                    </a:moveTo>
                    <a:cubicBezTo>
                      <a:pt x="1466" y="2783"/>
                      <a:pt x="1466" y="2783"/>
                      <a:pt x="1466" y="2783"/>
                    </a:cubicBezTo>
                    <a:cubicBezTo>
                      <a:pt x="1486" y="2727"/>
                      <a:pt x="1486" y="2727"/>
                      <a:pt x="1486" y="2727"/>
                    </a:cubicBezTo>
                    <a:cubicBezTo>
                      <a:pt x="1496" y="2727"/>
                      <a:pt x="1496" y="2727"/>
                      <a:pt x="1496" y="2727"/>
                    </a:cubicBezTo>
                    <a:cubicBezTo>
                      <a:pt x="1768" y="2215"/>
                      <a:pt x="1768" y="2215"/>
                      <a:pt x="1768" y="2215"/>
                    </a:cubicBezTo>
                    <a:cubicBezTo>
                      <a:pt x="2430" y="2103"/>
                      <a:pt x="2430" y="2103"/>
                      <a:pt x="2430" y="2103"/>
                    </a:cubicBezTo>
                    <a:cubicBezTo>
                      <a:pt x="2158" y="2727"/>
                      <a:pt x="2158" y="2727"/>
                      <a:pt x="2158" y="2727"/>
                    </a:cubicBezTo>
                    <a:cubicBezTo>
                      <a:pt x="2577" y="2727"/>
                      <a:pt x="2577" y="2727"/>
                      <a:pt x="2577" y="2727"/>
                    </a:cubicBezTo>
                    <a:cubicBezTo>
                      <a:pt x="2494" y="2960"/>
                      <a:pt x="2494" y="2960"/>
                      <a:pt x="2494" y="2960"/>
                    </a:cubicBezTo>
                    <a:cubicBezTo>
                      <a:pt x="1403" y="2960"/>
                      <a:pt x="1403" y="2960"/>
                      <a:pt x="1403" y="2960"/>
                    </a:cubicBezTo>
                    <a:cubicBezTo>
                      <a:pt x="1430" y="2883"/>
                      <a:pt x="1430" y="2883"/>
                      <a:pt x="1430" y="2883"/>
                    </a:cubicBezTo>
                    <a:lnTo>
                      <a:pt x="1412" y="2883"/>
                    </a:lnTo>
                    <a:close/>
                    <a:moveTo>
                      <a:pt x="3278" y="2727"/>
                    </a:moveTo>
                    <a:cubicBezTo>
                      <a:pt x="3195" y="2960"/>
                      <a:pt x="3195" y="2960"/>
                      <a:pt x="3195" y="2960"/>
                    </a:cubicBezTo>
                    <a:cubicBezTo>
                      <a:pt x="2728" y="2960"/>
                      <a:pt x="2728" y="2960"/>
                      <a:pt x="2728" y="2960"/>
                    </a:cubicBezTo>
                    <a:cubicBezTo>
                      <a:pt x="2810" y="2727"/>
                      <a:pt x="2810" y="2727"/>
                      <a:pt x="2810" y="2727"/>
                    </a:cubicBezTo>
                    <a:lnTo>
                      <a:pt x="3278" y="2727"/>
                    </a:ln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grpSp>
        <p:nvGrpSpPr>
          <p:cNvPr id="21" name="组合 20"/>
          <p:cNvGrpSpPr>
            <a:grpSpLocks noChangeAspect="1"/>
          </p:cNvGrpSpPr>
          <p:nvPr>
            <p:custDataLst>
              <p:tags r:id="rId13"/>
            </p:custDataLst>
          </p:nvPr>
        </p:nvGrpSpPr>
        <p:grpSpPr>
          <a:xfrm rot="300000">
            <a:off x="4603203" y="3611170"/>
            <a:ext cx="1435970" cy="873215"/>
            <a:chOff x="8250" y="5270"/>
            <a:chExt cx="5259" cy="3198"/>
          </a:xfrm>
        </p:grpSpPr>
        <p:sp>
          <p:nvSpPr>
            <p:cNvPr id="22" name="任意多边形 4"/>
            <p:cNvSpPr/>
            <p:nvPr>
              <p:custDataLst>
                <p:tags r:id="rId14"/>
              </p:custDataLst>
            </p:nvPr>
          </p:nvSpPr>
          <p:spPr>
            <a:xfrm flipH="1">
              <a:off x="8250" y="5270"/>
              <a:ext cx="5259" cy="3198"/>
            </a:xfrm>
            <a:custGeom>
              <a:avLst/>
              <a:gdLst>
                <a:gd name="connsiteX0" fmla="*/ 0 w 4240"/>
                <a:gd name="connsiteY0" fmla="*/ 0 h 2578"/>
                <a:gd name="connsiteX1" fmla="*/ 4240 w 4240"/>
                <a:gd name="connsiteY1" fmla="*/ 460 h 2578"/>
                <a:gd name="connsiteX2" fmla="*/ 4240 w 4240"/>
                <a:gd name="connsiteY2" fmla="*/ 2100 h 2578"/>
                <a:gd name="connsiteX3" fmla="*/ 1520 w 4240"/>
                <a:gd name="connsiteY3" fmla="*/ 2060 h 2578"/>
                <a:gd name="connsiteX4" fmla="*/ 522 w 4240"/>
                <a:gd name="connsiteY4" fmla="*/ 2578 h 2578"/>
                <a:gd name="connsiteX5" fmla="*/ 807 w 4240"/>
                <a:gd name="connsiteY5" fmla="*/ 2100 h 2578"/>
                <a:gd name="connsiteX6" fmla="*/ 120 w 4240"/>
                <a:gd name="connsiteY6" fmla="*/ 2100 h 2578"/>
                <a:gd name="connsiteX7" fmla="*/ 0 w 4240"/>
                <a:gd name="connsiteY7" fmla="*/ 0 h 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78">
                  <a:moveTo>
                    <a:pt x="0" y="0"/>
                  </a:moveTo>
                  <a:lnTo>
                    <a:pt x="4240" y="460"/>
                  </a:lnTo>
                  <a:lnTo>
                    <a:pt x="4240" y="2100"/>
                  </a:lnTo>
                  <a:lnTo>
                    <a:pt x="1520" y="2060"/>
                  </a:lnTo>
                  <a:lnTo>
                    <a:pt x="522" y="2578"/>
                  </a:lnTo>
                  <a:lnTo>
                    <a:pt x="807" y="2100"/>
                  </a:lnTo>
                  <a:lnTo>
                    <a:pt x="120" y="2100"/>
                  </a:lnTo>
                  <a:lnTo>
                    <a:pt x="0" y="0"/>
                  </a:lnTo>
                  <a:close/>
                </a:path>
              </a:pathLst>
            </a:cu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custDataLst>
                <p:tags r:id="rId15"/>
              </p:custDataLst>
            </p:nvPr>
          </p:nvSpPr>
          <p:spPr>
            <a:xfrm>
              <a:off x="9047" y="6072"/>
              <a:ext cx="1134" cy="1431"/>
            </a:xfrm>
            <a:prstGeom prst="ellipse">
              <a:avLst/>
            </a:prstGeom>
            <a:noFill/>
            <a:ln>
              <a:noFill/>
            </a:ln>
          </p:spPr>
          <p:txBody>
            <a:bodyPr wrap="square" rtlCol="0">
              <a:spAutoFit/>
            </a:bodyPr>
            <a:lstStyle/>
            <a:p>
              <a:pPr algn="ctr"/>
              <a:r>
                <a:rPr lang="en-US" altLang="zh-CN" sz="3600">
                  <a:latin typeface="Impact" panose="020B0806030902050204" pitchFamily="34" charset="0"/>
                </a:rPr>
                <a:t>D</a:t>
              </a:r>
              <a:endParaRPr lang="en-US" altLang="zh-CN" sz="3600">
                <a:latin typeface="Impact" panose="020B0806030902050204" pitchFamily="34" charset="0"/>
              </a:endParaRPr>
            </a:p>
          </p:txBody>
        </p:sp>
        <p:sp>
          <p:nvSpPr>
            <p:cNvPr id="24" name="扳手"/>
            <p:cNvSpPr/>
            <p:nvPr>
              <p:custDataLst>
                <p:tags r:id="rId16"/>
              </p:custDataLst>
            </p:nvPr>
          </p:nvSpPr>
          <p:spPr bwMode="auto">
            <a:xfrm>
              <a:off x="11230" y="6037"/>
              <a:ext cx="1239" cy="1239"/>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49" name="文本框 48"/>
          <p:cNvSpPr txBox="1"/>
          <p:nvPr>
            <p:custDataLst>
              <p:tags r:id="rId17"/>
            </p:custDataLst>
          </p:nvPr>
        </p:nvSpPr>
        <p:spPr>
          <a:xfrm>
            <a:off x="223520" y="1694180"/>
            <a:ext cx="3629025" cy="1137285"/>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创业需要</a:t>
            </a:r>
            <a:r>
              <a:rPr lang="en-US" altLang="zh-CN" sz="3200" b="1">
                <a:solidFill>
                  <a:srgbClr val="0070C0"/>
                </a:solidFill>
                <a:cs typeface="宋体" panose="02010600030101010101" pitchFamily="2" charset="-122"/>
              </a:rPr>
              <a:t> </a:t>
            </a:r>
            <a:r>
              <a:rPr lang="zh-CN" sz="1800" b="0">
                <a:cs typeface="宋体" panose="02010600030101010101" pitchFamily="2" charset="-122"/>
              </a:rPr>
              <a:t>指创业者对现有条件的不满足，并由此产生的最新的要求、愿望和意识。</a:t>
            </a:r>
            <a:endParaRPr lang="zh-CN" sz="1800" b="0">
              <a:cs typeface="宋体" panose="02010600030101010101" pitchFamily="2" charset="-122"/>
            </a:endParaRPr>
          </a:p>
        </p:txBody>
      </p:sp>
      <p:sp>
        <p:nvSpPr>
          <p:cNvPr id="50" name="文本框 49"/>
          <p:cNvSpPr txBox="1"/>
          <p:nvPr>
            <p:custDataLst>
              <p:tags r:id="rId18"/>
            </p:custDataLst>
          </p:nvPr>
        </p:nvSpPr>
        <p:spPr>
          <a:xfrm>
            <a:off x="5856605" y="1943100"/>
            <a:ext cx="3169920" cy="860425"/>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创业动机</a:t>
            </a:r>
            <a:r>
              <a:rPr lang="en-US" altLang="zh-CN" sz="3200" b="1">
                <a:solidFill>
                  <a:srgbClr val="0070C0"/>
                </a:solidFill>
                <a:cs typeface="宋体" panose="02010600030101010101" pitchFamily="2" charset="-122"/>
              </a:rPr>
              <a:t> </a:t>
            </a:r>
            <a:r>
              <a:rPr sz="1800" b="0">
                <a:cs typeface="宋体" panose="02010600030101010101" pitchFamily="2" charset="-122"/>
              </a:rPr>
              <a:t>指推动创业者从事创业实践活动的内部动因。</a:t>
            </a:r>
            <a:endParaRPr sz="1800" b="0">
              <a:cs typeface="宋体" panose="02010600030101010101" pitchFamily="2" charset="-122"/>
            </a:endParaRPr>
          </a:p>
        </p:txBody>
      </p:sp>
      <p:sp>
        <p:nvSpPr>
          <p:cNvPr id="51" name="文本框 50"/>
          <p:cNvSpPr txBox="1"/>
          <p:nvPr>
            <p:custDataLst>
              <p:tags r:id="rId19"/>
            </p:custDataLst>
          </p:nvPr>
        </p:nvSpPr>
        <p:spPr>
          <a:xfrm>
            <a:off x="197485" y="3116580"/>
            <a:ext cx="3824605" cy="860425"/>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创业兴趣</a:t>
            </a:r>
            <a:r>
              <a:rPr lang="en-US" altLang="zh-CN" sz="3200" b="1">
                <a:solidFill>
                  <a:srgbClr val="0070C0"/>
                </a:solidFill>
                <a:cs typeface="宋体" panose="02010600030101010101" pitchFamily="2" charset="-122"/>
              </a:rPr>
              <a:t> </a:t>
            </a:r>
            <a:r>
              <a:rPr sz="1800" b="0">
                <a:cs typeface="宋体" panose="02010600030101010101" pitchFamily="2" charset="-122"/>
              </a:rPr>
              <a:t>指创业者对从事创业实践活动的情绪和态度的认识指向性。</a:t>
            </a:r>
            <a:endParaRPr sz="1800" b="0">
              <a:cs typeface="宋体" panose="02010600030101010101" pitchFamily="2" charset="-122"/>
            </a:endParaRPr>
          </a:p>
        </p:txBody>
      </p:sp>
      <p:sp>
        <p:nvSpPr>
          <p:cNvPr id="52" name="文本框 51"/>
          <p:cNvSpPr txBox="1"/>
          <p:nvPr>
            <p:custDataLst>
              <p:tags r:id="rId20"/>
            </p:custDataLst>
          </p:nvPr>
        </p:nvSpPr>
        <p:spPr>
          <a:xfrm>
            <a:off x="6050280" y="3603625"/>
            <a:ext cx="3040380" cy="1441450"/>
          </a:xfrm>
          <a:prstGeom prst="rect">
            <a:avLst/>
          </a:prstGeom>
          <a:noFill/>
          <a:ln w="9525">
            <a:noFill/>
          </a:ln>
        </p:spPr>
        <p:txBody>
          <a:bodyPr wrap="square">
            <a:noAutofit/>
          </a:bodyPr>
          <a:p>
            <a:pPr marL="0" indent="0" algn="l"/>
            <a:r>
              <a:rPr lang="zh-CN" sz="2000" b="1">
                <a:solidFill>
                  <a:srgbClr val="1D4865"/>
                </a:solidFill>
                <a:cs typeface="宋体" panose="02010600030101010101" pitchFamily="2" charset="-122"/>
              </a:rPr>
              <a:t>创业理想</a:t>
            </a:r>
            <a:r>
              <a:rPr lang="en-US" altLang="zh-CN" sz="3200" b="1">
                <a:solidFill>
                  <a:srgbClr val="0070C0"/>
                </a:solidFill>
                <a:cs typeface="宋体" panose="02010600030101010101" pitchFamily="2" charset="-122"/>
              </a:rPr>
              <a:t> </a:t>
            </a:r>
            <a:r>
              <a:rPr sz="1800" b="0">
                <a:cs typeface="宋体" panose="02010600030101010101" pitchFamily="2" charset="-122"/>
              </a:rPr>
              <a:t>指创业者对从事创业实践活动的未来奋斗目标较为稳定、持续的向往和</a:t>
            </a:r>
            <a:endParaRPr sz="1800" b="0">
              <a:cs typeface="宋体" panose="02010600030101010101" pitchFamily="2" charset="-122"/>
            </a:endParaRPr>
          </a:p>
          <a:p>
            <a:pPr marL="0" indent="0" algn="l"/>
            <a:r>
              <a:rPr sz="1800" b="0">
                <a:cs typeface="宋体" panose="02010600030101010101" pitchFamily="2" charset="-122"/>
              </a:rPr>
              <a:t>追求的心理品质。</a:t>
            </a:r>
            <a:endParaRPr sz="1800" b="0">
              <a:cs typeface="宋体" panose="02010600030101010101" pitchFamily="2" charset="-122"/>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761365" y="852805"/>
            <a:ext cx="5174615" cy="583565"/>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四、创业要素</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6" name="矩形 13"/>
          <p:cNvSpPr>
            <a:spLocks noChangeArrowheads="1"/>
          </p:cNvSpPr>
          <p:nvPr/>
        </p:nvSpPr>
        <p:spPr bwMode="auto">
          <a:xfrm>
            <a:off x="709295" y="746125"/>
            <a:ext cx="6066155"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rPr>
              <a:t>五、创业意识的主要内容</a:t>
            </a:r>
            <a:endParaRPr lang="zh-CN" altLang="en-US" sz="3200" b="1">
              <a:solidFill>
                <a:srgbClr val="1D4865"/>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2735469" y="3718401"/>
            <a:ext cx="503873" cy="504825"/>
            <a:chOff x="5202" y="5131"/>
            <a:chExt cx="1058" cy="1060"/>
          </a:xfrm>
          <a:solidFill>
            <a:srgbClr val="1B4367"/>
          </a:solidFill>
        </p:grpSpPr>
        <p:sp>
          <p:nvSpPr>
            <p:cNvPr id="175117" name="Freeform 12"/>
            <p:cNvSpPr/>
            <p:nvPr>
              <p:custDataLst>
                <p:tags r:id="rId2"/>
              </p:custDataLst>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48" name="Freeform 43"/>
            <p:cNvSpPr/>
            <p:nvPr>
              <p:custDataLst>
                <p:tags r:id="rId3"/>
              </p:custDataLst>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0" name="组合 9"/>
          <p:cNvGrpSpPr/>
          <p:nvPr>
            <p:custDataLst>
              <p:tags r:id="rId4"/>
            </p:custDataLst>
          </p:nvPr>
        </p:nvGrpSpPr>
        <p:grpSpPr>
          <a:xfrm>
            <a:off x="5845940" y="3718401"/>
            <a:ext cx="506730" cy="506730"/>
            <a:chOff x="9978" y="7833"/>
            <a:chExt cx="1064" cy="1064"/>
          </a:xfrm>
          <a:solidFill>
            <a:srgbClr val="1B4367"/>
          </a:solidFill>
        </p:grpSpPr>
        <p:sp>
          <p:nvSpPr>
            <p:cNvPr id="175123" name="Freeform 18"/>
            <p:cNvSpPr/>
            <p:nvPr>
              <p:custDataLst>
                <p:tags r:id="rId5"/>
              </p:custDataLst>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8" name="Freeform 53"/>
            <p:cNvSpPr/>
            <p:nvPr>
              <p:custDataLst>
                <p:tags r:id="rId6"/>
              </p:custDataLst>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sp>
          <p:nvSpPr>
            <p:cNvPr id="175159" name="Freeform 54"/>
            <p:cNvSpPr/>
            <p:nvPr>
              <p:custDataLst>
                <p:tags r:id="rId7"/>
              </p:custDataLst>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8" name="组合 7"/>
          <p:cNvGrpSpPr/>
          <p:nvPr>
            <p:custDataLst>
              <p:tags r:id="rId8"/>
            </p:custDataLst>
          </p:nvPr>
        </p:nvGrpSpPr>
        <p:grpSpPr>
          <a:xfrm>
            <a:off x="4270608" y="2590800"/>
            <a:ext cx="504825" cy="501968"/>
            <a:chOff x="8470" y="2554"/>
            <a:chExt cx="1060" cy="1054"/>
          </a:xfrm>
          <a:solidFill>
            <a:srgbClr val="1B4367"/>
          </a:solidFill>
        </p:grpSpPr>
        <p:sp>
          <p:nvSpPr>
            <p:cNvPr id="175113" name="Freeform 8"/>
            <p:cNvSpPr/>
            <p:nvPr>
              <p:custDataLst>
                <p:tags r:id="rId9"/>
              </p:custDataLst>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79" name="Freeform 87"/>
            <p:cNvSpPr>
              <a:spLocks noEditPoints="1"/>
            </p:cNvSpPr>
            <p:nvPr>
              <p:custDataLst>
                <p:tags r:id="rId10"/>
              </p:custDataLst>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5" name="组合 4"/>
          <p:cNvGrpSpPr/>
          <p:nvPr>
            <p:custDataLst>
              <p:tags r:id="rId11"/>
            </p:custDataLst>
          </p:nvPr>
        </p:nvGrpSpPr>
        <p:grpSpPr>
          <a:xfrm>
            <a:off x="3273023" y="2946877"/>
            <a:ext cx="450533" cy="452438"/>
            <a:chOff x="4704" y="4364"/>
            <a:chExt cx="946" cy="950"/>
          </a:xfrm>
          <a:solidFill>
            <a:srgbClr val="1B4367"/>
          </a:solidFill>
        </p:grpSpPr>
        <p:sp>
          <p:nvSpPr>
            <p:cNvPr id="175115" name="Freeform 10"/>
            <p:cNvSpPr/>
            <p:nvPr>
              <p:custDataLst>
                <p:tags r:id="rId12"/>
              </p:custDataLst>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1" name="Freeform 46"/>
            <p:cNvSpPr>
              <a:spLocks noEditPoints="1"/>
            </p:cNvSpPr>
            <p:nvPr>
              <p:custDataLst>
                <p:tags r:id="rId13"/>
              </p:custDataLst>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5" name="组合 14"/>
          <p:cNvGrpSpPr/>
          <p:nvPr>
            <p:custDataLst>
              <p:tags r:id="rId14"/>
            </p:custDataLst>
          </p:nvPr>
        </p:nvGrpSpPr>
        <p:grpSpPr>
          <a:xfrm>
            <a:off x="5385510" y="2946877"/>
            <a:ext cx="504349" cy="506254"/>
            <a:chOff x="4030" y="4930"/>
            <a:chExt cx="840" cy="843"/>
          </a:xfrm>
          <a:solidFill>
            <a:srgbClr val="1B4367"/>
          </a:solidFill>
        </p:grpSpPr>
        <p:sp>
          <p:nvSpPr>
            <p:cNvPr id="93246" name="Freeform 1819"/>
            <p:cNvSpPr/>
            <p:nvPr>
              <p:custDataLst>
                <p:tags r:id="rId15"/>
              </p:custDataLst>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custDataLst>
                <p:tags r:id="rId16"/>
              </p:custDataLst>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sp>
        <p:nvSpPr>
          <p:cNvPr id="39962" name="TextBox 1210"/>
          <p:cNvSpPr/>
          <p:nvPr>
            <p:custDataLst>
              <p:tags r:id="rId17"/>
            </p:custDataLst>
          </p:nvPr>
        </p:nvSpPr>
        <p:spPr>
          <a:xfrm>
            <a:off x="1890220" y="2687760"/>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团队意识</a:t>
            </a:r>
            <a:endParaRPr lang="zh-CN" altLang="en-US" sz="1800" b="1" dirty="0">
              <a:solidFill>
                <a:srgbClr val="1B4367"/>
              </a:solidFill>
              <a:cs typeface="+mn-ea"/>
              <a:sym typeface="+mn-lt"/>
            </a:endParaRPr>
          </a:p>
        </p:txBody>
      </p:sp>
      <p:sp>
        <p:nvSpPr>
          <p:cNvPr id="18" name="文本框 17"/>
          <p:cNvSpPr txBox="1"/>
          <p:nvPr>
            <p:custDataLst>
              <p:tags r:id="rId18"/>
            </p:custDataLst>
          </p:nvPr>
        </p:nvSpPr>
        <p:spPr>
          <a:xfrm>
            <a:off x="169545" y="2970530"/>
            <a:ext cx="307848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创业者塑造可信、可靠形象，降低自我利益感，加强与员工的联系等。</a:t>
            </a:r>
            <a:endParaRPr lang="zh-CN" altLang="da-DK" dirty="0" smtClean="0">
              <a:solidFill>
                <a:schemeClr val="tx1">
                  <a:lumMod val="75000"/>
                  <a:lumOff val="25000"/>
                </a:schemeClr>
              </a:solidFill>
              <a:cs typeface="+mn-ea"/>
              <a:sym typeface="+mn-lt"/>
            </a:endParaRPr>
          </a:p>
        </p:txBody>
      </p:sp>
      <p:sp>
        <p:nvSpPr>
          <p:cNvPr id="20" name="TextBox 1210"/>
          <p:cNvSpPr/>
          <p:nvPr>
            <p:custDataLst>
              <p:tags r:id="rId19"/>
            </p:custDataLst>
          </p:nvPr>
        </p:nvSpPr>
        <p:spPr>
          <a:xfrm>
            <a:off x="1617063" y="3883654"/>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商机意识</a:t>
            </a:r>
            <a:endParaRPr lang="zh-CN" altLang="en-US" sz="1800" b="1" dirty="0">
              <a:solidFill>
                <a:srgbClr val="1B4367"/>
              </a:solidFill>
              <a:cs typeface="+mn-ea"/>
              <a:sym typeface="+mn-lt"/>
            </a:endParaRPr>
          </a:p>
        </p:txBody>
      </p:sp>
      <p:sp>
        <p:nvSpPr>
          <p:cNvPr id="21" name="文本框 20"/>
          <p:cNvSpPr txBox="1"/>
          <p:nvPr>
            <p:custDataLst>
              <p:tags r:id="rId20"/>
            </p:custDataLst>
          </p:nvPr>
        </p:nvSpPr>
        <p:spPr>
          <a:xfrm>
            <a:off x="168910" y="4223385"/>
            <a:ext cx="355473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商业意识即能够把握身边的商机、机会等，并把它们转化为生产力。</a:t>
            </a:r>
            <a:endParaRPr lang="zh-CN" altLang="da-DK" dirty="0" smtClean="0">
              <a:solidFill>
                <a:schemeClr val="tx1">
                  <a:lumMod val="75000"/>
                  <a:lumOff val="25000"/>
                </a:schemeClr>
              </a:solidFill>
              <a:cs typeface="+mn-ea"/>
              <a:sym typeface="+mn-lt"/>
            </a:endParaRPr>
          </a:p>
        </p:txBody>
      </p:sp>
      <p:sp>
        <p:nvSpPr>
          <p:cNvPr id="22" name="TextBox 1210"/>
          <p:cNvSpPr/>
          <p:nvPr>
            <p:custDataLst>
              <p:tags r:id="rId21"/>
            </p:custDataLst>
          </p:nvPr>
        </p:nvSpPr>
        <p:spPr>
          <a:xfrm>
            <a:off x="3988192" y="2221061"/>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战略意识</a:t>
            </a:r>
            <a:endParaRPr lang="zh-CN" altLang="en-US" sz="1800" b="1" dirty="0">
              <a:solidFill>
                <a:srgbClr val="1B4367"/>
              </a:solidFill>
              <a:cs typeface="+mn-ea"/>
              <a:sym typeface="+mn-lt"/>
            </a:endParaRPr>
          </a:p>
        </p:txBody>
      </p:sp>
      <p:sp>
        <p:nvSpPr>
          <p:cNvPr id="23" name="文本框 22"/>
          <p:cNvSpPr txBox="1"/>
          <p:nvPr>
            <p:custDataLst>
              <p:tags r:id="rId22"/>
            </p:custDataLst>
          </p:nvPr>
        </p:nvSpPr>
        <p:spPr>
          <a:xfrm>
            <a:off x="3009265" y="1550670"/>
            <a:ext cx="343725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创业战略不止一种，也没有绝对的好坏之分，关键要适合自己的创业之路。</a:t>
            </a:r>
            <a:endParaRPr lang="zh-CN" altLang="da-DK" dirty="0">
              <a:solidFill>
                <a:schemeClr val="tx1">
                  <a:lumMod val="75000"/>
                  <a:lumOff val="25000"/>
                </a:schemeClr>
              </a:solidFill>
              <a:cs typeface="+mn-ea"/>
              <a:sym typeface="+mn-lt"/>
            </a:endParaRPr>
          </a:p>
        </p:txBody>
      </p:sp>
      <p:sp>
        <p:nvSpPr>
          <p:cNvPr id="3" name="TextBox 1210"/>
          <p:cNvSpPr/>
          <p:nvPr>
            <p:custDataLst>
              <p:tags r:id="rId23"/>
            </p:custDataLst>
          </p:nvPr>
        </p:nvSpPr>
        <p:spPr>
          <a:xfrm>
            <a:off x="6446634" y="2671224"/>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风险意识</a:t>
            </a:r>
            <a:endParaRPr lang="zh-CN" altLang="en-US" sz="1800" b="1" dirty="0">
              <a:solidFill>
                <a:srgbClr val="1B4367"/>
              </a:solidFill>
              <a:cs typeface="+mn-ea"/>
              <a:sym typeface="+mn-lt"/>
            </a:endParaRPr>
          </a:p>
        </p:txBody>
      </p:sp>
      <p:sp>
        <p:nvSpPr>
          <p:cNvPr id="12" name="文本框 11"/>
          <p:cNvSpPr txBox="1"/>
          <p:nvPr>
            <p:custDataLst>
              <p:tags r:id="rId24"/>
            </p:custDataLst>
          </p:nvPr>
        </p:nvSpPr>
        <p:spPr>
          <a:xfrm>
            <a:off x="6171565" y="2909570"/>
            <a:ext cx="2901950"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创业者要认真分析自己在创业过程中可能会遇到哪些风险，并懂得如何应对和化解。</a:t>
            </a:r>
            <a:endParaRPr lang="zh-CN" altLang="da-DK" dirty="0">
              <a:solidFill>
                <a:schemeClr val="tx1">
                  <a:lumMod val="75000"/>
                  <a:lumOff val="25000"/>
                </a:schemeClr>
              </a:solidFill>
              <a:cs typeface="+mn-ea"/>
              <a:sym typeface="+mn-lt"/>
            </a:endParaRPr>
          </a:p>
        </p:txBody>
      </p:sp>
      <p:sp>
        <p:nvSpPr>
          <p:cNvPr id="13" name="TextBox 1210"/>
          <p:cNvSpPr/>
          <p:nvPr>
            <p:custDataLst>
              <p:tags r:id="rId25"/>
            </p:custDataLst>
          </p:nvPr>
        </p:nvSpPr>
        <p:spPr>
          <a:xfrm>
            <a:off x="6513867" y="3883488"/>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勤奋、敬业意识</a:t>
            </a:r>
            <a:endParaRPr lang="zh-CN" altLang="en-US" sz="1800" b="1" dirty="0">
              <a:solidFill>
                <a:srgbClr val="1B4367"/>
              </a:solidFill>
              <a:cs typeface="+mn-ea"/>
              <a:sym typeface="+mn-lt"/>
            </a:endParaRPr>
          </a:p>
        </p:txBody>
      </p:sp>
      <p:sp>
        <p:nvSpPr>
          <p:cNvPr id="30" name="文本框 29"/>
          <p:cNvSpPr txBox="1"/>
          <p:nvPr>
            <p:custDataLst>
              <p:tags r:id="rId26"/>
            </p:custDataLst>
          </p:nvPr>
        </p:nvSpPr>
        <p:spPr>
          <a:xfrm>
            <a:off x="6513830" y="4229100"/>
            <a:ext cx="227076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大学生创业，一定要务实、要勤奋。</a:t>
            </a:r>
            <a:endParaRPr lang="zh-CN" altLang="da-DK" dirty="0">
              <a:solidFill>
                <a:schemeClr val="tx1">
                  <a:lumMod val="75000"/>
                  <a:lumOff val="25000"/>
                </a:schemeClr>
              </a:solidFill>
              <a:cs typeface="+mn-ea"/>
              <a:sym typeface="+mn-lt"/>
            </a:endParaRPr>
          </a:p>
        </p:txBody>
      </p:sp>
      <p:sp>
        <p:nvSpPr>
          <p:cNvPr id="89" name="Chord 88"/>
          <p:cNvSpPr/>
          <p:nvPr/>
        </p:nvSpPr>
        <p:spPr>
          <a:xfrm>
            <a:off x="3478848" y="3152140"/>
            <a:ext cx="2186305" cy="1818005"/>
          </a:xfrm>
          <a:prstGeom prst="chord">
            <a:avLst>
              <a:gd name="adj1" fmla="val 10841139"/>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p>
            <a:pPr algn="ctr" defTabSz="1718310">
              <a:lnSpc>
                <a:spcPct val="90000"/>
              </a:lnSpc>
              <a:spcBef>
                <a:spcPct val="0"/>
              </a:spcBef>
              <a:spcAft>
                <a:spcPct val="35000"/>
              </a:spcAft>
            </a:pPr>
            <a:endParaRPr lang="en-US" sz="72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39962"/>
                                        </p:tgtEl>
                                        <p:attrNameLst>
                                          <p:attrName>style.visibility</p:attrName>
                                        </p:attrNameLst>
                                      </p:cBhvr>
                                      <p:to>
                                        <p:strVal val="visible"/>
                                      </p:to>
                                    </p:set>
                                    <p:animEffect transition="in" filter="fade">
                                      <p:cBhvr>
                                        <p:cTn id="47" dur="1000"/>
                                        <p:tgtEl>
                                          <p:spTgt spid="39962"/>
                                        </p:tgtEl>
                                      </p:cBhvr>
                                    </p:animEffect>
                                    <p:anim calcmode="lin" valueType="num">
                                      <p:cBhvr>
                                        <p:cTn id="48" dur="1000" fill="hold"/>
                                        <p:tgtEl>
                                          <p:spTgt spid="39962"/>
                                        </p:tgtEl>
                                        <p:attrNameLst>
                                          <p:attrName>ppt_x</p:attrName>
                                        </p:attrNameLst>
                                      </p:cBhvr>
                                      <p:tavLst>
                                        <p:tav tm="0">
                                          <p:val>
                                            <p:strVal val="#ppt_x"/>
                                          </p:val>
                                        </p:tav>
                                        <p:tav tm="100000">
                                          <p:val>
                                            <p:strVal val="#ppt_x"/>
                                          </p:val>
                                        </p:tav>
                                      </p:tavLst>
                                    </p:anim>
                                    <p:anim calcmode="lin" valueType="num">
                                      <p:cBhvr>
                                        <p:cTn id="49" dur="1000" fill="hold"/>
                                        <p:tgtEl>
                                          <p:spTgt spid="399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1000"/>
                                        <p:tgtEl>
                                          <p:spTgt spid="3"/>
                                        </p:tgtEl>
                                      </p:cBhvr>
                                    </p:animEffect>
                                    <p:anim calcmode="lin" valueType="num">
                                      <p:cBhvr>
                                        <p:cTn id="82" dur="1000" fill="hold"/>
                                        <p:tgtEl>
                                          <p:spTgt spid="3"/>
                                        </p:tgtEl>
                                        <p:attrNameLst>
                                          <p:attrName>ppt_x</p:attrName>
                                        </p:attrNameLst>
                                      </p:cBhvr>
                                      <p:tavLst>
                                        <p:tav tm="0">
                                          <p:val>
                                            <p:strVal val="#ppt_x"/>
                                          </p:val>
                                        </p:tav>
                                        <p:tav tm="100000">
                                          <p:val>
                                            <p:strVal val="#ppt_x"/>
                                          </p:val>
                                        </p:tav>
                                      </p:tavLst>
                                    </p:anim>
                                    <p:anim calcmode="lin" valueType="num">
                                      <p:cBhvr>
                                        <p:cTn id="83" dur="1000" fill="hold"/>
                                        <p:tgtEl>
                                          <p:spTgt spid="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anim calcmode="lin" valueType="num">
                                      <p:cBhvr>
                                        <p:cTn id="87" dur="1000" fill="hold"/>
                                        <p:tgtEl>
                                          <p:spTgt spid="12"/>
                                        </p:tgtEl>
                                        <p:attrNameLst>
                                          <p:attrName>ppt_x</p:attrName>
                                        </p:attrNameLst>
                                      </p:cBhvr>
                                      <p:tavLst>
                                        <p:tav tm="0">
                                          <p:val>
                                            <p:strVal val="#ppt_x"/>
                                          </p:val>
                                        </p:tav>
                                        <p:tav tm="100000">
                                          <p:val>
                                            <p:strVal val="#ppt_x"/>
                                          </p:val>
                                        </p:tav>
                                      </p:tavLst>
                                    </p:anim>
                                    <p:anim calcmode="lin" valueType="num">
                                      <p:cBhvr>
                                        <p:cTn id="88" dur="1000" fill="hold"/>
                                        <p:tgtEl>
                                          <p:spTgt spid="12"/>
                                        </p:tgtEl>
                                        <p:attrNameLst>
                                          <p:attrName>ppt_y</p:attrName>
                                        </p:attrNameLst>
                                      </p:cBhvr>
                                      <p:tavLst>
                                        <p:tav tm="0">
                                          <p:val>
                                            <p:strVal val="#ppt_y+.1"/>
                                          </p:val>
                                        </p:tav>
                                        <p:tav tm="100000">
                                          <p:val>
                                            <p:strVal val="#ppt_y"/>
                                          </p:val>
                                        </p:tav>
                                      </p:tavLst>
                                    </p:anim>
                                  </p:childTnLst>
                                </p:cTn>
                              </p:par>
                            </p:childTnLst>
                          </p:cTn>
                        </p:par>
                        <p:par>
                          <p:cTn id="89" fill="hold">
                            <p:stCondLst>
                              <p:cond delay="7500"/>
                            </p:stCondLst>
                            <p:childTnLst>
                              <p:par>
                                <p:cTn id="90" presetID="53" presetClass="entr" presetSubtype="16"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p:cTn id="92" dur="500" fill="hold"/>
                                        <p:tgtEl>
                                          <p:spTgt spid="10"/>
                                        </p:tgtEl>
                                        <p:attrNameLst>
                                          <p:attrName>ppt_w</p:attrName>
                                        </p:attrNameLst>
                                      </p:cBhvr>
                                      <p:tavLst>
                                        <p:tav tm="0">
                                          <p:val>
                                            <p:fltVal val="0"/>
                                          </p:val>
                                        </p:tav>
                                        <p:tav tm="100000">
                                          <p:val>
                                            <p:strVal val="#ppt_w"/>
                                          </p:val>
                                        </p:tav>
                                      </p:tavLst>
                                    </p:anim>
                                    <p:anim calcmode="lin" valueType="num">
                                      <p:cBhvr>
                                        <p:cTn id="93" dur="500" fill="hold"/>
                                        <p:tgtEl>
                                          <p:spTgt spid="10"/>
                                        </p:tgtEl>
                                        <p:attrNameLst>
                                          <p:attrName>ppt_h</p:attrName>
                                        </p:attrNameLst>
                                      </p:cBhvr>
                                      <p:tavLst>
                                        <p:tav tm="0">
                                          <p:val>
                                            <p:fltVal val="0"/>
                                          </p:val>
                                        </p:tav>
                                        <p:tav tm="100000">
                                          <p:val>
                                            <p:strVal val="#ppt_h"/>
                                          </p:val>
                                        </p:tav>
                                      </p:tavLst>
                                    </p:anim>
                                    <p:animEffect transition="in" filter="fade">
                                      <p:cBhvr>
                                        <p:cTn id="94" dur="500"/>
                                        <p:tgtEl>
                                          <p:spTgt spid="10"/>
                                        </p:tgtEl>
                                      </p:cBhvr>
                                    </p:animEffect>
                                  </p:childTnLst>
                                </p:cTn>
                              </p:par>
                            </p:childTnLst>
                          </p:cTn>
                        </p:par>
                        <p:par>
                          <p:cTn id="95" fill="hold">
                            <p:stCondLst>
                              <p:cond delay="8000"/>
                            </p:stCondLst>
                            <p:childTnLst>
                              <p:par>
                                <p:cTn id="96" presetID="42" presetClass="entr" presetSubtype="0"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1000"/>
                                        <p:tgtEl>
                                          <p:spTgt spid="13"/>
                                        </p:tgtEl>
                                      </p:cBhvr>
                                    </p:animEffect>
                                    <p:anim calcmode="lin" valueType="num">
                                      <p:cBhvr>
                                        <p:cTn id="99" dur="1000" fill="hold"/>
                                        <p:tgtEl>
                                          <p:spTgt spid="13"/>
                                        </p:tgtEl>
                                        <p:attrNameLst>
                                          <p:attrName>ppt_x</p:attrName>
                                        </p:attrNameLst>
                                      </p:cBhvr>
                                      <p:tavLst>
                                        <p:tav tm="0">
                                          <p:val>
                                            <p:strVal val="#ppt_x"/>
                                          </p:val>
                                        </p:tav>
                                        <p:tav tm="100000">
                                          <p:val>
                                            <p:strVal val="#ppt_x"/>
                                          </p:val>
                                        </p:tav>
                                      </p:tavLst>
                                    </p:anim>
                                    <p:anim calcmode="lin" valueType="num">
                                      <p:cBhvr>
                                        <p:cTn id="100" dur="1000" fill="hold"/>
                                        <p:tgtEl>
                                          <p:spTgt spid="1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1000"/>
                                        <p:tgtEl>
                                          <p:spTgt spid="30"/>
                                        </p:tgtEl>
                                      </p:cBhvr>
                                    </p:animEffect>
                                    <p:anim calcmode="lin" valueType="num">
                                      <p:cBhvr>
                                        <p:cTn id="104" dur="1000" fill="hold"/>
                                        <p:tgtEl>
                                          <p:spTgt spid="30"/>
                                        </p:tgtEl>
                                        <p:attrNameLst>
                                          <p:attrName>ppt_x</p:attrName>
                                        </p:attrNameLst>
                                      </p:cBhvr>
                                      <p:tavLst>
                                        <p:tav tm="0">
                                          <p:val>
                                            <p:strVal val="#ppt_x"/>
                                          </p:val>
                                        </p:tav>
                                        <p:tav tm="100000">
                                          <p:val>
                                            <p:strVal val="#ppt_x"/>
                                          </p:val>
                                        </p:tav>
                                      </p:tavLst>
                                    </p:anim>
                                    <p:anim calcmode="lin" valueType="num">
                                      <p:cBhvr>
                                        <p:cTn id="10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39962" grpId="0"/>
      <p:bldP spid="18" grpId="0"/>
      <p:bldP spid="20" grpId="0"/>
      <p:bldP spid="21" grpId="0"/>
      <p:bldP spid="22" grpId="0"/>
      <p:bldP spid="23" grpId="0"/>
      <p:bldP spid="3" grpId="0"/>
      <p:bldP spid="12" grpId="0"/>
      <p:bldP spid="13"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63930"/>
            <a:ext cx="748284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五、创业意识的主要内容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2030730"/>
            <a:ext cx="6927215" cy="252412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（六）社交意识</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目前“朋友经济”在招商中的作用日益显现。人脉关系网日益成为创业信息、资金、经验的“蓄水池”，有时甚至在商业活动中能起到四两拨千斤的神奇功效。扩大社交圈，通过朋友掌握更多信息、寻求更大发展，日益成为成功创业的捷径。</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如何才能拥有一个有价值的人脉关系网络呢？</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下箭头 1"/>
          <p:cNvSpPr/>
          <p:nvPr/>
        </p:nvSpPr>
        <p:spPr>
          <a:xfrm>
            <a:off x="4259580" y="4185920"/>
            <a:ext cx="476250" cy="476250"/>
          </a:xfrm>
          <a:prstGeom prst="downArrow">
            <a:avLst/>
          </a:prstGeom>
          <a:solidFill>
            <a:srgbClr val="1B4367"/>
          </a:solidFill>
          <a:ln>
            <a:solidFill>
              <a:srgbClr val="1B4367"/>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63930"/>
            <a:ext cx="7482840" cy="583565"/>
          </a:xfrm>
          <a:prstGeom prst="rect">
            <a:avLst/>
          </a:prstGeom>
          <a:noFill/>
          <a:ln w="9525">
            <a:noFill/>
            <a:miter lim="800000"/>
          </a:ln>
        </p:spPr>
        <p:txBody>
          <a:bodyPr wrap="square">
            <a:spAutoFit/>
          </a:bodyPr>
          <a:p>
            <a:pPr algn="just"/>
            <a:r>
              <a:rPr lang="zh-CN" altLang="en-US" sz="3200" b="1">
                <a:solidFill>
                  <a:srgbClr val="1D4865"/>
                </a:solidFill>
                <a:latin typeface="微软雅黑" panose="020B0503020204020204" pitchFamily="34" charset="-122"/>
                <a:ea typeface="微软雅黑" panose="020B0503020204020204" pitchFamily="34" charset="-122"/>
                <a:sym typeface="+mn-ea"/>
              </a:rPr>
              <a:t>五、创业意识的主要内容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1948180"/>
            <a:ext cx="6927215" cy="25241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有一点要明确，不要一开始就想着我要从别人那里得到什么，帮助别人才能建立自己的影响力。其次，要基于了解、欣赏和帮助对方的诉求建立一段人际关系。如果说把陌生人变成熟悉的人，只需要记住别人的名字、友善和一段愉快的谈话，那么，从熟悉变得亲密就要寻找共同的话题，了解彼此，鼓励对方和你分享更多信息。最后升级到有价值的人脉网络，需要分享自身的经验知识，提供建议，促使人脉关系网向互利的关系发展。</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培养创业意识</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63955" y="791845"/>
            <a:ext cx="610933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六、如何培养大学生的创业意识</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34951"/>
            <a:ext cx="696639" cy="697468"/>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8" name="组合 27"/>
          <p:cNvGrpSpPr>
            <a:grpSpLocks noChangeAspect="1"/>
          </p:cNvGrpSpPr>
          <p:nvPr>
            <p:custDataLst>
              <p:tags r:id="rId4"/>
            </p:custDataLst>
          </p:nvPr>
        </p:nvGrpSpPr>
        <p:grpSpPr bwMode="auto">
          <a:xfrm>
            <a:off x="758057" y="2730408"/>
            <a:ext cx="1153049" cy="556565"/>
            <a:chOff x="0" y="234675"/>
            <a:chExt cx="2166010" cy="1045342"/>
          </a:xfrm>
          <a:solidFill>
            <a:srgbClr val="1B4367"/>
          </a:solidFill>
        </p:grpSpPr>
        <p:sp>
          <p:nvSpPr>
            <p:cNvPr id="49" name="任意多边形 14"/>
            <p:cNvSpPr/>
            <p:nvPr>
              <p:custDataLst>
                <p:tags r:id="rId5"/>
              </p:custDataLst>
            </p:nvPr>
          </p:nvSpPr>
          <p:spPr bwMode="auto">
            <a:xfrm>
              <a:off x="433519" y="234675"/>
              <a:ext cx="1732491"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0" name="任意多边形 15"/>
            <p:cNvSpPr/>
            <p:nvPr>
              <p:custDataLst>
                <p:tags r:id="rId6"/>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1</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custDataLst>
                <p:tags r:id="rId7"/>
              </p:custDataLst>
            </p:nvPr>
          </p:nvSpPr>
          <p:spPr bwMode="auto">
            <a:xfrm>
              <a:off x="1202687" y="583515"/>
              <a:ext cx="371639" cy="347662"/>
            </a:xfrm>
            <a:custGeom>
              <a:avLst/>
              <a:gdLst>
                <a:gd name="T0" fmla="*/ 489318417 w 257"/>
                <a:gd name="T1" fmla="*/ 49945036 h 241"/>
                <a:gd name="T2" fmla="*/ 384763496 w 257"/>
                <a:gd name="T3" fmla="*/ 0 h 241"/>
                <a:gd name="T4" fmla="*/ 288572622 w 257"/>
                <a:gd name="T5" fmla="*/ 49945036 h 241"/>
                <a:gd name="T6" fmla="*/ 41821679 w 257"/>
                <a:gd name="T7" fmla="*/ 299670218 h 241"/>
                <a:gd name="T8" fmla="*/ 41821679 w 257"/>
                <a:gd name="T9" fmla="*/ 457829019 h 241"/>
                <a:gd name="T10" fmla="*/ 198654783 w 257"/>
                <a:gd name="T11" fmla="*/ 457829019 h 241"/>
                <a:gd name="T12" fmla="*/ 432859656 w 257"/>
                <a:gd name="T13" fmla="*/ 220590818 h 241"/>
                <a:gd name="T14" fmla="*/ 443314715 w 257"/>
                <a:gd name="T15" fmla="*/ 93646583 h 241"/>
                <a:gd name="T16" fmla="*/ 319939243 w 257"/>
                <a:gd name="T17" fmla="*/ 106133563 h 241"/>
                <a:gd name="T18" fmla="*/ 92008851 w 257"/>
                <a:gd name="T19" fmla="*/ 339209918 h 241"/>
                <a:gd name="T20" fmla="*/ 92008851 w 257"/>
                <a:gd name="T21" fmla="*/ 362100792 h 241"/>
                <a:gd name="T22" fmla="*/ 115011425 w 257"/>
                <a:gd name="T23" fmla="*/ 362100792 h 241"/>
                <a:gd name="T24" fmla="*/ 342941817 w 257"/>
                <a:gd name="T25" fmla="*/ 129024437 h 241"/>
                <a:gd name="T26" fmla="*/ 422403152 w 257"/>
                <a:gd name="T27" fmla="*/ 116538899 h 241"/>
                <a:gd name="T28" fmla="*/ 409857082 w 257"/>
                <a:gd name="T29" fmla="*/ 197698501 h 241"/>
                <a:gd name="T30" fmla="*/ 175653655 w 257"/>
                <a:gd name="T31" fmla="*/ 434936703 h 241"/>
                <a:gd name="T32" fmla="*/ 64824253 w 257"/>
                <a:gd name="T33" fmla="*/ 434936703 h 241"/>
                <a:gd name="T34" fmla="*/ 64824253 w 257"/>
                <a:gd name="T35" fmla="*/ 322561092 h 241"/>
                <a:gd name="T36" fmla="*/ 311575196 w 257"/>
                <a:gd name="T37" fmla="*/ 70755709 h 241"/>
                <a:gd name="T38" fmla="*/ 384763496 w 257"/>
                <a:gd name="T39" fmla="*/ 33296210 h 241"/>
                <a:gd name="T40" fmla="*/ 466317289 w 257"/>
                <a:gd name="T41" fmla="*/ 72835910 h 241"/>
                <a:gd name="T42" fmla="*/ 503956945 w 257"/>
                <a:gd name="T43" fmla="*/ 153996955 h 241"/>
                <a:gd name="T44" fmla="*/ 466317289 w 257"/>
                <a:gd name="T45" fmla="*/ 230994711 h 241"/>
                <a:gd name="T46" fmla="*/ 328303290 w 257"/>
                <a:gd name="T47" fmla="*/ 370424484 h 241"/>
                <a:gd name="T48" fmla="*/ 328303290 w 257"/>
                <a:gd name="T49" fmla="*/ 393316801 h 241"/>
                <a:gd name="T50" fmla="*/ 351305864 w 257"/>
                <a:gd name="T51" fmla="*/ 393316801 h 241"/>
                <a:gd name="T52" fmla="*/ 487227405 w 257"/>
                <a:gd name="T53" fmla="*/ 253887028 h 241"/>
                <a:gd name="T54" fmla="*/ 535323565 w 257"/>
                <a:gd name="T55" fmla="*/ 156078599 h 241"/>
                <a:gd name="T56" fmla="*/ 489318417 w 257"/>
                <a:gd name="T57" fmla="*/ 49945036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2" name="组合 29"/>
          <p:cNvGrpSpPr>
            <a:grpSpLocks noChangeAspect="1"/>
          </p:cNvGrpSpPr>
          <p:nvPr>
            <p:custDataLst>
              <p:tags r:id="rId8"/>
            </p:custDataLst>
          </p:nvPr>
        </p:nvGrpSpPr>
        <p:grpSpPr bwMode="auto">
          <a:xfrm>
            <a:off x="5141351" y="2730408"/>
            <a:ext cx="1153795" cy="556565"/>
            <a:chOff x="0" y="234675"/>
            <a:chExt cx="2166010" cy="1045342"/>
          </a:xfrm>
          <a:solidFill>
            <a:srgbClr val="1B4367"/>
          </a:solidFill>
        </p:grpSpPr>
        <p:sp>
          <p:nvSpPr>
            <p:cNvPr id="53" name="任意多边形 18"/>
            <p:cNvSpPr/>
            <p:nvPr>
              <p:custDataLst>
                <p:tags r:id="rId9"/>
              </p:custDataLst>
            </p:nvPr>
          </p:nvSpPr>
          <p:spPr bwMode="auto">
            <a:xfrm>
              <a:off x="433202" y="234675"/>
              <a:ext cx="1732808"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4" name="任意多边形 19"/>
            <p:cNvSpPr/>
            <p:nvPr>
              <p:custDataLst>
                <p:tags r:id="rId10"/>
              </p:custDataLst>
            </p:nvPr>
          </p:nvSpPr>
          <p:spPr bwMode="auto">
            <a:xfrm>
              <a:off x="0" y="323896"/>
              <a:ext cx="866404" cy="866899"/>
            </a:xfrm>
            <a:custGeom>
              <a:avLst/>
              <a:gdLst>
                <a:gd name="T0" fmla="*/ 0 w 866404"/>
                <a:gd name="T1" fmla="*/ 433945 h 866404"/>
                <a:gd name="T2" fmla="*/ 433202 w 866404"/>
                <a:gd name="T3" fmla="*/ 0 h 866404"/>
                <a:gd name="T4" fmla="*/ 866404 w 866404"/>
                <a:gd name="T5" fmla="*/ 433945 h 866404"/>
                <a:gd name="T6" fmla="*/ 433202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3</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5" name="Freeform 14"/>
            <p:cNvSpPr>
              <a:spLocks noEditPoints="1"/>
            </p:cNvSpPr>
            <p:nvPr>
              <p:custDataLst>
                <p:tags r:id="rId11"/>
              </p:custDataLst>
            </p:nvPr>
          </p:nvSpPr>
          <p:spPr bwMode="auto">
            <a:xfrm>
              <a:off x="1212278" y="581118"/>
              <a:ext cx="352457" cy="352457"/>
            </a:xfrm>
            <a:custGeom>
              <a:avLst/>
              <a:gdLst>
                <a:gd name="T0" fmla="*/ 327681910 w 147"/>
                <a:gd name="T1" fmla="*/ 845074400 h 147"/>
                <a:gd name="T2" fmla="*/ 0 w 147"/>
                <a:gd name="T3" fmla="*/ 0 h 147"/>
                <a:gd name="T4" fmla="*/ 845074400 w 147"/>
                <a:gd name="T5" fmla="*/ 356425138 h 147"/>
                <a:gd name="T6" fmla="*/ 454156429 w 147"/>
                <a:gd name="T7" fmla="*/ 454156429 h 147"/>
                <a:gd name="T8" fmla="*/ 327681910 w 147"/>
                <a:gd name="T9" fmla="*/ 845074400 h 147"/>
                <a:gd name="T10" fmla="*/ 97728893 w 147"/>
                <a:gd name="T11" fmla="*/ 97728893 h 147"/>
                <a:gd name="T12" fmla="*/ 321932306 w 147"/>
                <a:gd name="T13" fmla="*/ 684107049 h 147"/>
                <a:gd name="T14" fmla="*/ 413913992 w 147"/>
                <a:gd name="T15" fmla="*/ 413913992 h 147"/>
                <a:gd name="T16" fmla="*/ 678359842 w 147"/>
                <a:gd name="T17" fmla="*/ 344928327 h 147"/>
                <a:gd name="T18" fmla="*/ 97728893 w 147"/>
                <a:gd name="T19" fmla="*/ 97728893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6" name="组合 28"/>
          <p:cNvGrpSpPr>
            <a:grpSpLocks noChangeAspect="1"/>
          </p:cNvGrpSpPr>
          <p:nvPr>
            <p:custDataLst>
              <p:tags r:id="rId12"/>
            </p:custDataLst>
          </p:nvPr>
        </p:nvGrpSpPr>
        <p:grpSpPr bwMode="auto">
          <a:xfrm>
            <a:off x="2806456" y="2730408"/>
            <a:ext cx="1153795" cy="556565"/>
            <a:chOff x="0" y="234675"/>
            <a:chExt cx="2166010" cy="1045342"/>
          </a:xfrm>
          <a:solidFill>
            <a:srgbClr val="1B4367"/>
          </a:solidFill>
        </p:grpSpPr>
        <p:sp>
          <p:nvSpPr>
            <p:cNvPr id="57" name="任意多边形 16"/>
            <p:cNvSpPr/>
            <p:nvPr>
              <p:custDataLst>
                <p:tags r:id="rId13"/>
              </p:custDataLst>
            </p:nvPr>
          </p:nvSpPr>
          <p:spPr bwMode="auto">
            <a:xfrm>
              <a:off x="433203" y="234675"/>
              <a:ext cx="1732807" cy="1045342"/>
            </a:xfrm>
            <a:prstGeom prst="roundRect">
              <a:avLst/>
            </a:prstGeom>
            <a:grpFill/>
            <a:ln w="9525">
              <a:solidFill>
                <a:schemeClr val="tx1">
                  <a:lumMod val="75000"/>
                  <a:lumOff val="25000"/>
                </a:schemeClr>
              </a:solidFill>
              <a:miter lim="800000"/>
            </a:ln>
          </p:spPr>
          <p:txBody>
            <a:bodyPr lIns="481462" tIns="239269" rIns="478992" bIns="239269" anchor="ctr"/>
            <a:lstStyle/>
            <a:p>
              <a:pPr marL="128905" lvl="1" indent="-128905" defTabSz="633095" eaLnBrk="1" hangingPunct="1">
                <a:lnSpc>
                  <a:spcPct val="90000"/>
                </a:lnSpc>
                <a:spcAft>
                  <a:spcPct val="15000"/>
                </a:spcAft>
                <a:buFont typeface="Arial" panose="020B0604020202020204" pitchFamily="34" charset="0"/>
                <a:buChar char="•"/>
              </a:pPr>
              <a:endParaRPr lang="zh-CN" altLang="en-US" sz="1400" dirty="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8" name="任意多边形 17"/>
            <p:cNvSpPr/>
            <p:nvPr>
              <p:custDataLst>
                <p:tags r:id="rId14"/>
              </p:custDataLst>
            </p:nvPr>
          </p:nvSpPr>
          <p:spPr bwMode="auto">
            <a:xfrm>
              <a:off x="0" y="323896"/>
              <a:ext cx="866404" cy="866899"/>
            </a:xfrm>
            <a:custGeom>
              <a:avLst/>
              <a:gdLst>
                <a:gd name="T0" fmla="*/ 0 w 866404"/>
                <a:gd name="T1" fmla="*/ 433945 h 866404"/>
                <a:gd name="T2" fmla="*/ 433202 w 866404"/>
                <a:gd name="T3" fmla="*/ 0 h 866404"/>
                <a:gd name="T4" fmla="*/ 866404 w 866404"/>
                <a:gd name="T5" fmla="*/ 433945 h 866404"/>
                <a:gd name="T6" fmla="*/ 433202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39582" tIns="139582" rIns="139582" bIns="1395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2</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59" name="Freeform 19"/>
            <p:cNvSpPr>
              <a:spLocks noEditPoints="1"/>
            </p:cNvSpPr>
            <p:nvPr>
              <p:custDataLst>
                <p:tags r:id="rId15"/>
              </p:custDataLst>
            </p:nvPr>
          </p:nvSpPr>
          <p:spPr bwMode="auto">
            <a:xfrm>
              <a:off x="1157132" y="608691"/>
              <a:ext cx="462749" cy="297310"/>
            </a:xfrm>
            <a:custGeom>
              <a:avLst/>
              <a:gdLst>
                <a:gd name="T0" fmla="*/ 516520434 w 320"/>
                <a:gd name="T1" fmla="*/ 429093379 h 206"/>
                <a:gd name="T2" fmla="*/ 98284995 w 320"/>
                <a:gd name="T3" fmla="*/ 429093379 h 206"/>
                <a:gd name="T4" fmla="*/ 0 w 320"/>
                <a:gd name="T5" fmla="*/ 306197548 h 206"/>
                <a:gd name="T6" fmla="*/ 127562546 w 320"/>
                <a:gd name="T7" fmla="*/ 185384331 h 206"/>
                <a:gd name="T8" fmla="*/ 340862359 w 320"/>
                <a:gd name="T9" fmla="*/ 0 h 206"/>
                <a:gd name="T10" fmla="*/ 549980079 w 320"/>
                <a:gd name="T11" fmla="*/ 141642236 h 206"/>
                <a:gd name="T12" fmla="*/ 669176991 w 320"/>
                <a:gd name="T13" fmla="*/ 283284473 h 206"/>
                <a:gd name="T14" fmla="*/ 516520434 w 320"/>
                <a:gd name="T15" fmla="*/ 429093379 h 206"/>
                <a:gd name="T16" fmla="*/ 102467090 w 320"/>
                <a:gd name="T17" fmla="*/ 397848407 h 206"/>
                <a:gd name="T18" fmla="*/ 516520434 w 320"/>
                <a:gd name="T19" fmla="*/ 397848407 h 206"/>
                <a:gd name="T20" fmla="*/ 637809839 w 320"/>
                <a:gd name="T21" fmla="*/ 283284473 h 206"/>
                <a:gd name="T22" fmla="*/ 535341303 w 320"/>
                <a:gd name="T23" fmla="*/ 170804595 h 206"/>
                <a:gd name="T24" fmla="*/ 524886068 w 320"/>
                <a:gd name="T25" fmla="*/ 170804595 h 206"/>
                <a:gd name="T26" fmla="*/ 522795021 w 320"/>
                <a:gd name="T27" fmla="*/ 160388642 h 206"/>
                <a:gd name="T28" fmla="*/ 340862359 w 320"/>
                <a:gd name="T29" fmla="*/ 33327585 h 206"/>
                <a:gd name="T30" fmla="*/ 156838651 w 320"/>
                <a:gd name="T31" fmla="*/ 204132180 h 206"/>
                <a:gd name="T32" fmla="*/ 156838651 w 320"/>
                <a:gd name="T33" fmla="*/ 222878586 h 206"/>
                <a:gd name="T34" fmla="*/ 138017781 w 320"/>
                <a:gd name="T35" fmla="*/ 218713359 h 206"/>
                <a:gd name="T36" fmla="*/ 123379006 w 320"/>
                <a:gd name="T37" fmla="*/ 218713359 h 206"/>
                <a:gd name="T38" fmla="*/ 31367152 w 320"/>
                <a:gd name="T39" fmla="*/ 306197548 h 206"/>
                <a:gd name="T40" fmla="*/ 102467090 w 320"/>
                <a:gd name="T41" fmla="*/ 397848407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30"/>
          <p:cNvGrpSpPr>
            <a:grpSpLocks noChangeAspect="1"/>
          </p:cNvGrpSpPr>
          <p:nvPr>
            <p:custDataLst>
              <p:tags r:id="rId16"/>
            </p:custDataLst>
          </p:nvPr>
        </p:nvGrpSpPr>
        <p:grpSpPr bwMode="auto">
          <a:xfrm>
            <a:off x="7273046" y="2730408"/>
            <a:ext cx="1152525" cy="556565"/>
            <a:chOff x="0" y="234675"/>
            <a:chExt cx="2166010" cy="1045342"/>
          </a:xfrm>
          <a:solidFill>
            <a:srgbClr val="1B4367"/>
          </a:solidFill>
        </p:grpSpPr>
        <p:sp>
          <p:nvSpPr>
            <p:cNvPr id="61" name="右箭头 20"/>
            <p:cNvSpPr>
              <a:spLocks noChangeArrowheads="1"/>
            </p:cNvSpPr>
            <p:nvPr>
              <p:custDataLst>
                <p:tags r:id="rId17"/>
              </p:custDataLst>
            </p:nvPr>
          </p:nvSpPr>
          <p:spPr bwMode="auto">
            <a:xfrm>
              <a:off x="433519" y="234675"/>
              <a:ext cx="1732491" cy="1045342"/>
            </a:xfrm>
            <a:prstGeom prst="roundRect">
              <a:avLst/>
            </a:prstGeom>
            <a:grpFill/>
            <a:ln w="9525">
              <a:solidFill>
                <a:schemeClr val="tx1">
                  <a:lumMod val="75000"/>
                  <a:lumOff val="25000"/>
                </a:schemeClr>
              </a:solidFill>
              <a:miter lim="800000"/>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任意多边形 21"/>
            <p:cNvSpPr/>
            <p:nvPr>
              <p:custDataLst>
                <p:tags r:id="rId18"/>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chemeClr val="bg1"/>
              </a:solidFill>
              <a:miter lim="800000"/>
            </a:ln>
          </p:spPr>
          <p:txBody>
            <a:bodyPr lIns="152282" tIns="152282" rIns="152282" bIns="152282" anchor="ctr"/>
            <a:lstStyle/>
            <a:p>
              <a:pPr algn="ctr" defTabSz="666750" eaLnBrk="1" hangingPunct="1">
                <a:lnSpc>
                  <a:spcPct val="90000"/>
                </a:lnSpc>
                <a:spcAft>
                  <a:spcPct val="35000"/>
                </a:spcAft>
              </a:pPr>
              <a:r>
                <a:rPr lang="en-US" altLang="zh-CN" sz="2100">
                  <a:solidFill>
                    <a:schemeClr val="bg1"/>
                  </a:solidFill>
                  <a:latin typeface="微软雅黑" panose="020B0503020204020204" pitchFamily="34" charset="-122"/>
                  <a:ea typeface="微软雅黑" panose="020B0503020204020204" pitchFamily="34" charset="-122"/>
                </a:rPr>
                <a:t>4</a:t>
              </a:r>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3" name="Freeform 26"/>
            <p:cNvSpPr>
              <a:spLocks noEditPoints="1"/>
            </p:cNvSpPr>
            <p:nvPr>
              <p:custDataLst>
                <p:tags r:id="rId19"/>
              </p:custDataLst>
            </p:nvPr>
          </p:nvSpPr>
          <p:spPr bwMode="auto">
            <a:xfrm>
              <a:off x="1214675" y="534364"/>
              <a:ext cx="347662" cy="445965"/>
            </a:xfrm>
            <a:custGeom>
              <a:avLst/>
              <a:gdLst>
                <a:gd name="T0" fmla="*/ 182561662 w 240"/>
                <a:gd name="T1" fmla="*/ 645729809 h 308"/>
                <a:gd name="T2" fmla="*/ 142692074 w 240"/>
                <a:gd name="T3" fmla="*/ 612185422 h 308"/>
                <a:gd name="T4" fmla="*/ 4196570 w 240"/>
                <a:gd name="T5" fmla="*/ 113212849 h 308"/>
                <a:gd name="T6" fmla="*/ 8393140 w 240"/>
                <a:gd name="T7" fmla="*/ 79668462 h 308"/>
                <a:gd name="T8" fmla="*/ 31476448 w 240"/>
                <a:gd name="T9" fmla="*/ 62895544 h 308"/>
                <a:gd name="T10" fmla="*/ 73445046 w 240"/>
                <a:gd name="T11" fmla="*/ 85956858 h 308"/>
                <a:gd name="T12" fmla="*/ 119610214 w 240"/>
                <a:gd name="T13" fmla="*/ 94343317 h 308"/>
                <a:gd name="T14" fmla="*/ 119610214 w 240"/>
                <a:gd name="T15" fmla="*/ 94343317 h 308"/>
                <a:gd name="T16" fmla="*/ 228726830 w 240"/>
                <a:gd name="T17" fmla="*/ 50317304 h 308"/>
                <a:gd name="T18" fmla="*/ 352533614 w 240"/>
                <a:gd name="T19" fmla="*/ 0 h 308"/>
                <a:gd name="T20" fmla="*/ 421782090 w 240"/>
                <a:gd name="T21" fmla="*/ 16772917 h 308"/>
                <a:gd name="T22" fmla="*/ 428077669 w 240"/>
                <a:gd name="T23" fmla="*/ 18868084 h 308"/>
                <a:gd name="T24" fmla="*/ 503620276 w 240"/>
                <a:gd name="T25" fmla="*/ 295609638 h 308"/>
                <a:gd name="T26" fmla="*/ 474242837 w 240"/>
                <a:gd name="T27" fmla="*/ 280934783 h 308"/>
                <a:gd name="T28" fmla="*/ 419683080 w 240"/>
                <a:gd name="T29" fmla="*/ 266258480 h 308"/>
                <a:gd name="T30" fmla="*/ 310566465 w 240"/>
                <a:gd name="T31" fmla="*/ 310285941 h 308"/>
                <a:gd name="T32" fmla="*/ 184660671 w 240"/>
                <a:gd name="T33" fmla="*/ 360601797 h 308"/>
                <a:gd name="T34" fmla="*/ 151086662 w 240"/>
                <a:gd name="T35" fmla="*/ 356410015 h 308"/>
                <a:gd name="T36" fmla="*/ 218236129 w 240"/>
                <a:gd name="T37" fmla="*/ 595412505 h 308"/>
                <a:gd name="T38" fmla="*/ 214038110 w 240"/>
                <a:gd name="T39" fmla="*/ 628956892 h 308"/>
                <a:gd name="T40" fmla="*/ 188857241 w 240"/>
                <a:gd name="T41" fmla="*/ 645729809 h 308"/>
                <a:gd name="T42" fmla="*/ 182561662 w 240"/>
                <a:gd name="T43" fmla="*/ 645729809 h 308"/>
                <a:gd name="T44" fmla="*/ 37772028 w 240"/>
                <a:gd name="T45" fmla="*/ 90150087 h 308"/>
                <a:gd name="T46" fmla="*/ 31476448 w 240"/>
                <a:gd name="T47" fmla="*/ 94343317 h 308"/>
                <a:gd name="T48" fmla="*/ 29377439 w 240"/>
                <a:gd name="T49" fmla="*/ 104826390 h 308"/>
                <a:gd name="T50" fmla="*/ 169971952 w 240"/>
                <a:gd name="T51" fmla="*/ 603798964 h 308"/>
                <a:gd name="T52" fmla="*/ 184660671 w 240"/>
                <a:gd name="T53" fmla="*/ 618475266 h 308"/>
                <a:gd name="T54" fmla="*/ 188857241 w 240"/>
                <a:gd name="T55" fmla="*/ 614282037 h 308"/>
                <a:gd name="T56" fmla="*/ 190956251 w 240"/>
                <a:gd name="T57" fmla="*/ 603798964 h 308"/>
                <a:gd name="T58" fmla="*/ 109118064 w 240"/>
                <a:gd name="T59" fmla="*/ 308189326 h 308"/>
                <a:gd name="T60" fmla="*/ 136396494 w 240"/>
                <a:gd name="T61" fmla="*/ 320769014 h 308"/>
                <a:gd name="T62" fmla="*/ 184660671 w 240"/>
                <a:gd name="T63" fmla="*/ 333347254 h 308"/>
                <a:gd name="T64" fmla="*/ 293778736 w 240"/>
                <a:gd name="T65" fmla="*/ 287224627 h 308"/>
                <a:gd name="T66" fmla="*/ 419683080 w 240"/>
                <a:gd name="T67" fmla="*/ 236907323 h 308"/>
                <a:gd name="T68" fmla="*/ 459554118 w 240"/>
                <a:gd name="T69" fmla="*/ 243197167 h 308"/>
                <a:gd name="T70" fmla="*/ 402896800 w 240"/>
                <a:gd name="T71" fmla="*/ 39834231 h 308"/>
                <a:gd name="T72" fmla="*/ 352533614 w 240"/>
                <a:gd name="T73" fmla="*/ 27254543 h 308"/>
                <a:gd name="T74" fmla="*/ 243416998 w 240"/>
                <a:gd name="T75" fmla="*/ 73378618 h 308"/>
                <a:gd name="T76" fmla="*/ 119610214 w 240"/>
                <a:gd name="T77" fmla="*/ 123694474 h 308"/>
                <a:gd name="T78" fmla="*/ 119610214 w 240"/>
                <a:gd name="T79" fmla="*/ 123694474 h 308"/>
                <a:gd name="T80" fmla="*/ 58756327 w 240"/>
                <a:gd name="T81" fmla="*/ 109019619 h 308"/>
                <a:gd name="T82" fmla="*/ 52460747 w 240"/>
                <a:gd name="T83" fmla="*/ 106923005 h 308"/>
                <a:gd name="T84" fmla="*/ 50361738 w 240"/>
                <a:gd name="T85" fmla="*/ 100633161 h 308"/>
                <a:gd name="T86" fmla="*/ 37772028 w 240"/>
                <a:gd name="T87" fmla="*/ 90150087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8" name="TextBox 1210"/>
          <p:cNvSpPr/>
          <p:nvPr>
            <p:custDataLst>
              <p:tags r:id="rId20"/>
            </p:custDataLst>
          </p:nvPr>
        </p:nvSpPr>
        <p:spPr>
          <a:xfrm>
            <a:off x="382170" y="3342895"/>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树立创业理想和目标</a:t>
            </a:r>
            <a:endParaRPr lang="zh-CN" altLang="en-US" sz="1800" b="1" dirty="0">
              <a:solidFill>
                <a:srgbClr val="1B4367"/>
              </a:solidFill>
              <a:cs typeface="+mn-ea"/>
              <a:sym typeface="+mn-lt"/>
            </a:endParaRPr>
          </a:p>
        </p:txBody>
      </p:sp>
      <p:sp>
        <p:nvSpPr>
          <p:cNvPr id="69" name="文本框 8"/>
          <p:cNvSpPr txBox="1"/>
          <p:nvPr>
            <p:custDataLst>
              <p:tags r:id="rId21"/>
            </p:custDataLst>
          </p:nvPr>
        </p:nvSpPr>
        <p:spPr>
          <a:xfrm>
            <a:off x="211455" y="3743960"/>
            <a:ext cx="3211195" cy="11969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大学生创业要在校期间有意识地做好创业准备，树立创业理想和目标，正确认知创业过程，否则容易在创业过程中被各种困难和挫折打倒。</a:t>
            </a:r>
            <a:endParaRPr lang="zh-CN" altLang="en-US" sz="1600" dirty="0">
              <a:solidFill>
                <a:schemeClr val="tx1">
                  <a:lumMod val="75000"/>
                  <a:lumOff val="25000"/>
                </a:schemeClr>
              </a:solidFill>
              <a:cs typeface="+mn-ea"/>
              <a:sym typeface="+mn-lt"/>
            </a:endParaRPr>
          </a:p>
        </p:txBody>
      </p:sp>
      <p:sp>
        <p:nvSpPr>
          <p:cNvPr id="70" name="TextBox 1210"/>
          <p:cNvSpPr/>
          <p:nvPr>
            <p:custDataLst>
              <p:tags r:id="rId22"/>
            </p:custDataLst>
          </p:nvPr>
        </p:nvSpPr>
        <p:spPr>
          <a:xfrm>
            <a:off x="2262216" y="2346187"/>
            <a:ext cx="26517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开展科技创新和创业活动</a:t>
            </a:r>
            <a:endParaRPr lang="zh-CN" altLang="en-US" sz="1800" b="1" dirty="0">
              <a:solidFill>
                <a:srgbClr val="1B4367"/>
              </a:solidFill>
              <a:cs typeface="+mn-ea"/>
              <a:sym typeface="+mn-lt"/>
            </a:endParaRPr>
          </a:p>
        </p:txBody>
      </p:sp>
      <p:sp>
        <p:nvSpPr>
          <p:cNvPr id="71" name="文本框 8"/>
          <p:cNvSpPr txBox="1"/>
          <p:nvPr>
            <p:custDataLst>
              <p:tags r:id="rId23"/>
            </p:custDataLst>
          </p:nvPr>
        </p:nvSpPr>
        <p:spPr>
          <a:xfrm>
            <a:off x="1911350" y="1674495"/>
            <a:ext cx="3638550" cy="6324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在各种科技创新和创业活动中，培养和强化大学生的综合能力和创业意识。</a:t>
            </a:r>
            <a:endParaRPr lang="zh-CN" altLang="en-US" sz="1600" dirty="0">
              <a:solidFill>
                <a:schemeClr val="tx1">
                  <a:lumMod val="75000"/>
                  <a:lumOff val="25000"/>
                </a:schemeClr>
              </a:solidFill>
              <a:cs typeface="+mn-ea"/>
              <a:sym typeface="+mn-lt"/>
            </a:endParaRPr>
          </a:p>
        </p:txBody>
      </p:sp>
      <p:sp>
        <p:nvSpPr>
          <p:cNvPr id="72" name="TextBox 1210"/>
          <p:cNvSpPr/>
          <p:nvPr>
            <p:custDataLst>
              <p:tags r:id="rId24"/>
            </p:custDataLst>
          </p:nvPr>
        </p:nvSpPr>
        <p:spPr>
          <a:xfrm>
            <a:off x="4681037" y="3409570"/>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ctr"/>
            <a:r>
              <a:rPr lang="zh-CN" altLang="en-US" sz="1800" b="1" dirty="0">
                <a:solidFill>
                  <a:srgbClr val="1B4367"/>
                </a:solidFill>
                <a:cs typeface="+mn-ea"/>
                <a:sym typeface="+mn-lt"/>
              </a:rPr>
              <a:t>扩展大学生创业平台</a:t>
            </a:r>
            <a:endParaRPr lang="zh-CN" altLang="en-US" sz="1800" b="1" dirty="0">
              <a:solidFill>
                <a:srgbClr val="1B4367"/>
              </a:solidFill>
              <a:cs typeface="+mn-ea"/>
              <a:sym typeface="+mn-lt"/>
            </a:endParaRPr>
          </a:p>
        </p:txBody>
      </p:sp>
      <p:sp>
        <p:nvSpPr>
          <p:cNvPr id="73" name="文本框 8"/>
          <p:cNvSpPr txBox="1"/>
          <p:nvPr>
            <p:custDataLst>
              <p:tags r:id="rId25"/>
            </p:custDataLst>
          </p:nvPr>
        </p:nvSpPr>
        <p:spPr>
          <a:xfrm>
            <a:off x="4065905" y="3773170"/>
            <a:ext cx="3388995" cy="119697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00"/>
              </a:lnSpc>
            </a:pPr>
            <a:r>
              <a:rPr lang="zh-CN" altLang="en-US" sz="1600" dirty="0">
                <a:solidFill>
                  <a:schemeClr val="tx1">
                    <a:lumMod val="75000"/>
                    <a:lumOff val="25000"/>
                  </a:schemeClr>
                </a:solidFill>
                <a:cs typeface="+mn-ea"/>
                <a:sym typeface="+mn-lt"/>
              </a:rPr>
              <a:t>在创业教育过程当中要不断地更新创</a:t>
            </a:r>
            <a:endParaRPr lang="zh-CN" altLang="en-US" sz="1600" dirty="0">
              <a:solidFill>
                <a:schemeClr val="tx1">
                  <a:lumMod val="75000"/>
                  <a:lumOff val="25000"/>
                </a:schemeClr>
              </a:solidFill>
              <a:cs typeface="+mn-ea"/>
              <a:sym typeface="+mn-lt"/>
            </a:endParaRPr>
          </a:p>
          <a:p>
            <a:pPr indent="0" algn="just" fontAlgn="auto">
              <a:lnSpc>
                <a:spcPts val="2200"/>
              </a:lnSpc>
            </a:pPr>
            <a:r>
              <a:rPr lang="zh-CN" altLang="en-US" sz="1600" dirty="0">
                <a:solidFill>
                  <a:schemeClr val="tx1">
                    <a:lumMod val="75000"/>
                    <a:lumOff val="25000"/>
                  </a:schemeClr>
                </a:solidFill>
                <a:cs typeface="+mn-ea"/>
                <a:sym typeface="+mn-lt"/>
              </a:rPr>
              <a:t>业案例，积极引导学生运用所学知识不断开辟新的创业方向，扩大自身的创业平台。</a:t>
            </a:r>
            <a:endParaRPr lang="zh-CN" altLang="en-US" sz="1600" dirty="0">
              <a:solidFill>
                <a:schemeClr val="tx1">
                  <a:lumMod val="75000"/>
                  <a:lumOff val="25000"/>
                </a:schemeClr>
              </a:solidFill>
              <a:cs typeface="+mn-ea"/>
              <a:sym typeface="+mn-lt"/>
            </a:endParaRPr>
          </a:p>
        </p:txBody>
      </p:sp>
      <p:sp>
        <p:nvSpPr>
          <p:cNvPr id="74" name="TextBox 1210"/>
          <p:cNvSpPr/>
          <p:nvPr>
            <p:custDataLst>
              <p:tags r:id="rId26"/>
            </p:custDataLst>
          </p:nvPr>
        </p:nvSpPr>
        <p:spPr>
          <a:xfrm>
            <a:off x="6295390" y="2332990"/>
            <a:ext cx="2726690" cy="3581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noAutofit/>
          </a:bodyPr>
          <a:lstStyle/>
          <a:p>
            <a:pPr lvl="0" algn="ctr"/>
            <a:r>
              <a:rPr lang="zh-CN" altLang="en-US" sz="1800" b="1" dirty="0">
                <a:solidFill>
                  <a:srgbClr val="1B4367"/>
                </a:solidFill>
                <a:cs typeface="+mn-ea"/>
                <a:sym typeface="+mn-lt"/>
              </a:rPr>
              <a:t>营造人人参与创业的氛围</a:t>
            </a:r>
            <a:endParaRPr lang="zh-CN" altLang="en-US" sz="1800" b="1" dirty="0">
              <a:solidFill>
                <a:srgbClr val="1B4367"/>
              </a:solidFill>
              <a:cs typeface="+mn-ea"/>
              <a:sym typeface="+mn-lt"/>
            </a:endParaRPr>
          </a:p>
        </p:txBody>
      </p:sp>
      <p:sp>
        <p:nvSpPr>
          <p:cNvPr id="2" name="文本框 8"/>
          <p:cNvSpPr txBox="1"/>
          <p:nvPr>
            <p:custDataLst>
              <p:tags r:id="rId27"/>
            </p:custDataLst>
          </p:nvPr>
        </p:nvSpPr>
        <p:spPr>
          <a:xfrm>
            <a:off x="6376035" y="1661160"/>
            <a:ext cx="2565400" cy="6324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p>
            <a:pPr indent="0" algn="just" fontAlgn="auto">
              <a:lnSpc>
                <a:spcPts val="2200"/>
              </a:lnSpc>
            </a:pPr>
            <a:r>
              <a:rPr lang="zh-CN" altLang="en-US" sz="1600" dirty="0">
                <a:solidFill>
                  <a:schemeClr val="tx1">
                    <a:lumMod val="75000"/>
                    <a:lumOff val="25000"/>
                  </a:schemeClr>
                </a:solidFill>
                <a:cs typeface="+mn-ea"/>
                <a:sym typeface="+mn-lt"/>
              </a:rPr>
              <a:t>加大宣传力度，形成提倡大学生创业的舆论氛围</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0-#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0-#ppt_w/2"/>
                                          </p:val>
                                        </p:tav>
                                        <p:tav tm="100000">
                                          <p:val>
                                            <p:strVal val="#ppt_x"/>
                                          </p:val>
                                        </p:tav>
                                      </p:tavLst>
                                    </p:anim>
                                    <p:anim calcmode="lin" valueType="num">
                                      <p:cBhvr additive="base">
                                        <p:cTn id="41" dur="500" fill="hold"/>
                                        <p:tgtEl>
                                          <p:spTgt spid="5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0-#ppt_w/2"/>
                                          </p:val>
                                        </p:tav>
                                        <p:tav tm="100000">
                                          <p:val>
                                            <p:strVal val="#ppt_x"/>
                                          </p:val>
                                        </p:tav>
                                      </p:tavLst>
                                    </p:anim>
                                    <p:anim calcmode="lin" valueType="num">
                                      <p:cBhvr additive="base">
                                        <p:cTn id="45" dur="500" fill="hold"/>
                                        <p:tgtEl>
                                          <p:spTgt spid="60"/>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 presetClass="entr" presetSubtype="4"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fill="hold"/>
                                        <p:tgtEl>
                                          <p:spTgt spid="68"/>
                                        </p:tgtEl>
                                        <p:attrNameLst>
                                          <p:attrName>ppt_x</p:attrName>
                                        </p:attrNameLst>
                                      </p:cBhvr>
                                      <p:tavLst>
                                        <p:tav tm="0">
                                          <p:val>
                                            <p:strVal val="#ppt_x"/>
                                          </p:val>
                                        </p:tav>
                                        <p:tav tm="100000">
                                          <p:val>
                                            <p:strVal val="#ppt_x"/>
                                          </p:val>
                                        </p:tav>
                                      </p:tavLst>
                                    </p:anim>
                                    <p:anim calcmode="lin" valueType="num">
                                      <p:cBhvr additive="base">
                                        <p:cTn id="50" dur="500" fill="hold"/>
                                        <p:tgtEl>
                                          <p:spTgt spid="68"/>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4"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500" fill="hold"/>
                                        <p:tgtEl>
                                          <p:spTgt spid="69"/>
                                        </p:tgtEl>
                                        <p:attrNameLst>
                                          <p:attrName>ppt_x</p:attrName>
                                        </p:attrNameLst>
                                      </p:cBhvr>
                                      <p:tavLst>
                                        <p:tav tm="0">
                                          <p:val>
                                            <p:strVal val="#ppt_x"/>
                                          </p:val>
                                        </p:tav>
                                        <p:tav tm="100000">
                                          <p:val>
                                            <p:strVal val="#ppt_x"/>
                                          </p:val>
                                        </p:tav>
                                      </p:tavLst>
                                    </p:anim>
                                    <p:anim calcmode="lin" valueType="num">
                                      <p:cBhvr additive="base">
                                        <p:cTn id="55" dur="500" fill="hold"/>
                                        <p:tgtEl>
                                          <p:spTgt spid="69"/>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2" presetClass="entr" presetSubtype="1"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 calcmode="lin" valueType="num">
                                      <p:cBhvr additive="base">
                                        <p:cTn id="59" dur="500" fill="hold"/>
                                        <p:tgtEl>
                                          <p:spTgt spid="70"/>
                                        </p:tgtEl>
                                        <p:attrNameLst>
                                          <p:attrName>ppt_x</p:attrName>
                                        </p:attrNameLst>
                                      </p:cBhvr>
                                      <p:tavLst>
                                        <p:tav tm="0">
                                          <p:val>
                                            <p:strVal val="#ppt_x"/>
                                          </p:val>
                                        </p:tav>
                                        <p:tav tm="100000">
                                          <p:val>
                                            <p:strVal val="#ppt_x"/>
                                          </p:val>
                                        </p:tav>
                                      </p:tavLst>
                                    </p:anim>
                                    <p:anim calcmode="lin" valueType="num">
                                      <p:cBhvr additive="base">
                                        <p:cTn id="60" dur="500" fill="hold"/>
                                        <p:tgtEl>
                                          <p:spTgt spid="70"/>
                                        </p:tgtEl>
                                        <p:attrNameLst>
                                          <p:attrName>ppt_y</p:attrName>
                                        </p:attrNameLst>
                                      </p:cBhvr>
                                      <p:tavLst>
                                        <p:tav tm="0">
                                          <p:val>
                                            <p:strVal val="0-#ppt_h/2"/>
                                          </p:val>
                                        </p:tav>
                                        <p:tav tm="100000">
                                          <p:val>
                                            <p:strVal val="#ppt_y"/>
                                          </p:val>
                                        </p:tav>
                                      </p:tavLst>
                                    </p:anim>
                                  </p:childTnLst>
                                </p:cTn>
                              </p:par>
                            </p:childTnLst>
                          </p:cTn>
                        </p:par>
                        <p:par>
                          <p:cTn id="61" fill="hold">
                            <p:stCondLst>
                              <p:cond delay="4000"/>
                            </p:stCondLst>
                            <p:childTnLst>
                              <p:par>
                                <p:cTn id="62" presetID="2" presetClass="entr" presetSubtype="1" fill="hold" grpId="0"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ppt_x"/>
                                          </p:val>
                                        </p:tav>
                                        <p:tav tm="100000">
                                          <p:val>
                                            <p:strVal val="#ppt_x"/>
                                          </p:val>
                                        </p:tav>
                                      </p:tavLst>
                                    </p:anim>
                                    <p:anim calcmode="lin" valueType="num">
                                      <p:cBhvr additive="base">
                                        <p:cTn id="65" dur="500" fill="hold"/>
                                        <p:tgtEl>
                                          <p:spTgt spid="71"/>
                                        </p:tgtEl>
                                        <p:attrNameLst>
                                          <p:attrName>ppt_y</p:attrName>
                                        </p:attrNameLst>
                                      </p:cBhvr>
                                      <p:tavLst>
                                        <p:tav tm="0">
                                          <p:val>
                                            <p:strVal val="0-#ppt_h/2"/>
                                          </p:val>
                                        </p:tav>
                                        <p:tav tm="100000">
                                          <p:val>
                                            <p:strVal val="#ppt_y"/>
                                          </p:val>
                                        </p:tav>
                                      </p:tavLst>
                                    </p:anim>
                                  </p:childTnLst>
                                </p:cTn>
                              </p:par>
                            </p:childTnLst>
                          </p:cTn>
                        </p:par>
                        <p:par>
                          <p:cTn id="66" fill="hold">
                            <p:stCondLst>
                              <p:cond delay="4500"/>
                            </p:stCondLst>
                            <p:childTnLst>
                              <p:par>
                                <p:cTn id="67" presetID="2" presetClass="entr" presetSubtype="4" fill="hold" grpId="0" nodeType="afterEffect">
                                  <p:stCondLst>
                                    <p:cond delay="0"/>
                                  </p:stCondLst>
                                  <p:childTnLst>
                                    <p:set>
                                      <p:cBhvr>
                                        <p:cTn id="68" dur="1" fill="hold">
                                          <p:stCondLst>
                                            <p:cond delay="0"/>
                                          </p:stCondLst>
                                        </p:cTn>
                                        <p:tgtEl>
                                          <p:spTgt spid="72"/>
                                        </p:tgtEl>
                                        <p:attrNameLst>
                                          <p:attrName>style.visibility</p:attrName>
                                        </p:attrNameLst>
                                      </p:cBhvr>
                                      <p:to>
                                        <p:strVal val="visible"/>
                                      </p:to>
                                    </p:set>
                                    <p:anim calcmode="lin" valueType="num">
                                      <p:cBhvr additive="base">
                                        <p:cTn id="69" dur="500" fill="hold"/>
                                        <p:tgtEl>
                                          <p:spTgt spid="72"/>
                                        </p:tgtEl>
                                        <p:attrNameLst>
                                          <p:attrName>ppt_x</p:attrName>
                                        </p:attrNameLst>
                                      </p:cBhvr>
                                      <p:tavLst>
                                        <p:tav tm="0">
                                          <p:val>
                                            <p:strVal val="#ppt_x"/>
                                          </p:val>
                                        </p:tav>
                                        <p:tav tm="100000">
                                          <p:val>
                                            <p:strVal val="#ppt_x"/>
                                          </p:val>
                                        </p:tav>
                                      </p:tavLst>
                                    </p:anim>
                                    <p:anim calcmode="lin" valueType="num">
                                      <p:cBhvr additive="base">
                                        <p:cTn id="70" dur="500" fill="hold"/>
                                        <p:tgtEl>
                                          <p:spTgt spid="72"/>
                                        </p:tgtEl>
                                        <p:attrNameLst>
                                          <p:attrName>ppt_y</p:attrName>
                                        </p:attrNameLst>
                                      </p:cBhvr>
                                      <p:tavLst>
                                        <p:tav tm="0">
                                          <p:val>
                                            <p:strVal val="1+#ppt_h/2"/>
                                          </p:val>
                                        </p:tav>
                                        <p:tav tm="100000">
                                          <p:val>
                                            <p:strVal val="#ppt_y"/>
                                          </p:val>
                                        </p:tav>
                                      </p:tavLst>
                                    </p:anim>
                                  </p:childTnLst>
                                </p:cTn>
                              </p:par>
                            </p:childTnLst>
                          </p:cTn>
                        </p:par>
                        <p:par>
                          <p:cTn id="71" fill="hold">
                            <p:stCondLst>
                              <p:cond delay="5000"/>
                            </p:stCondLst>
                            <p:childTnLst>
                              <p:par>
                                <p:cTn id="72" presetID="2" presetClass="entr" presetSubtype="4" fill="hold" grpId="0" nodeType="afterEffect">
                                  <p:stCondLst>
                                    <p:cond delay="0"/>
                                  </p:stCondLst>
                                  <p:childTnLst>
                                    <p:set>
                                      <p:cBhvr>
                                        <p:cTn id="73" dur="1" fill="hold">
                                          <p:stCondLst>
                                            <p:cond delay="0"/>
                                          </p:stCondLst>
                                        </p:cTn>
                                        <p:tgtEl>
                                          <p:spTgt spid="73"/>
                                        </p:tgtEl>
                                        <p:attrNameLst>
                                          <p:attrName>style.visibility</p:attrName>
                                        </p:attrNameLst>
                                      </p:cBhvr>
                                      <p:to>
                                        <p:strVal val="visible"/>
                                      </p:to>
                                    </p:set>
                                    <p:anim calcmode="lin" valueType="num">
                                      <p:cBhvr additive="base">
                                        <p:cTn id="74" dur="500" fill="hold"/>
                                        <p:tgtEl>
                                          <p:spTgt spid="73"/>
                                        </p:tgtEl>
                                        <p:attrNameLst>
                                          <p:attrName>ppt_x</p:attrName>
                                        </p:attrNameLst>
                                      </p:cBhvr>
                                      <p:tavLst>
                                        <p:tav tm="0">
                                          <p:val>
                                            <p:strVal val="#ppt_x"/>
                                          </p:val>
                                        </p:tav>
                                        <p:tav tm="100000">
                                          <p:val>
                                            <p:strVal val="#ppt_x"/>
                                          </p:val>
                                        </p:tav>
                                      </p:tavLst>
                                    </p:anim>
                                    <p:anim calcmode="lin" valueType="num">
                                      <p:cBhvr additive="base">
                                        <p:cTn id="75" dur="500" fill="hold"/>
                                        <p:tgtEl>
                                          <p:spTgt spid="73"/>
                                        </p:tgtEl>
                                        <p:attrNameLst>
                                          <p:attrName>ppt_y</p:attrName>
                                        </p:attrNameLst>
                                      </p:cBhvr>
                                      <p:tavLst>
                                        <p:tav tm="0">
                                          <p:val>
                                            <p:strVal val="1+#ppt_h/2"/>
                                          </p:val>
                                        </p:tav>
                                        <p:tav tm="100000">
                                          <p:val>
                                            <p:strVal val="#ppt_y"/>
                                          </p:val>
                                        </p:tav>
                                      </p:tavLst>
                                    </p:anim>
                                  </p:childTnLst>
                                </p:cTn>
                              </p:par>
                            </p:childTnLst>
                          </p:cTn>
                        </p:par>
                        <p:par>
                          <p:cTn id="76" fill="hold">
                            <p:stCondLst>
                              <p:cond delay="5500"/>
                            </p:stCondLst>
                            <p:childTnLst>
                              <p:par>
                                <p:cTn id="77" presetID="2" presetClass="entr" presetSubtype="1"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 calcmode="lin" valueType="num">
                                      <p:cBhvr additive="base">
                                        <p:cTn id="79" dur="500" fill="hold"/>
                                        <p:tgtEl>
                                          <p:spTgt spid="74"/>
                                        </p:tgtEl>
                                        <p:attrNameLst>
                                          <p:attrName>ppt_x</p:attrName>
                                        </p:attrNameLst>
                                      </p:cBhvr>
                                      <p:tavLst>
                                        <p:tav tm="0">
                                          <p:val>
                                            <p:strVal val="#ppt_x"/>
                                          </p:val>
                                        </p:tav>
                                        <p:tav tm="100000">
                                          <p:val>
                                            <p:strVal val="#ppt_x"/>
                                          </p:val>
                                        </p:tav>
                                      </p:tavLst>
                                    </p:anim>
                                    <p:anim calcmode="lin" valueType="num">
                                      <p:cBhvr additive="base">
                                        <p:cTn id="80" dur="500" fill="hold"/>
                                        <p:tgtEl>
                                          <p:spTgt spid="74"/>
                                        </p:tgtEl>
                                        <p:attrNameLst>
                                          <p:attrName>ppt_y</p:attrName>
                                        </p:attrNameLst>
                                      </p:cBhvr>
                                      <p:tavLst>
                                        <p:tav tm="0">
                                          <p:val>
                                            <p:strVal val="0-#ppt_h/2"/>
                                          </p:val>
                                        </p:tav>
                                        <p:tav tm="100000">
                                          <p:val>
                                            <p:strVal val="#ppt_y"/>
                                          </p:val>
                                        </p:tav>
                                      </p:tavLst>
                                    </p:anim>
                                  </p:childTnLst>
                                </p:cTn>
                              </p:par>
                            </p:childTnLst>
                          </p:cTn>
                        </p:par>
                        <p:par>
                          <p:cTn id="81" fill="hold">
                            <p:stCondLst>
                              <p:cond delay="6000"/>
                            </p:stCondLst>
                            <p:childTnLst>
                              <p:par>
                                <p:cTn id="82" presetID="2" presetClass="entr" presetSubtype="1" fill="hold" grpId="0" nodeType="afterEffect">
                                  <p:stCondLst>
                                    <p:cond delay="0"/>
                                  </p:stCondLst>
                                  <p:childTnLst>
                                    <p:set>
                                      <p:cBhvr>
                                        <p:cTn id="83" dur="1" fill="hold">
                                          <p:stCondLst>
                                            <p:cond delay="0"/>
                                          </p:stCondLst>
                                        </p:cTn>
                                        <p:tgtEl>
                                          <p:spTgt spid="2"/>
                                        </p:tgtEl>
                                        <p:attrNameLst>
                                          <p:attrName>style.visibility</p:attrName>
                                        </p:attrNameLst>
                                      </p:cBhvr>
                                      <p:to>
                                        <p:strVal val="visible"/>
                                      </p:to>
                                    </p:set>
                                    <p:anim calcmode="lin" valueType="num">
                                      <p:cBhvr additive="base">
                                        <p:cTn id="84" dur="500" fill="hold"/>
                                        <p:tgtEl>
                                          <p:spTgt spid="2"/>
                                        </p:tgtEl>
                                        <p:attrNameLst>
                                          <p:attrName>ppt_x</p:attrName>
                                        </p:attrNameLst>
                                      </p:cBhvr>
                                      <p:tavLst>
                                        <p:tav tm="0">
                                          <p:val>
                                            <p:strVal val="#ppt_x"/>
                                          </p:val>
                                        </p:tav>
                                        <p:tav tm="100000">
                                          <p:val>
                                            <p:strVal val="#ppt_x"/>
                                          </p:val>
                                        </p:tav>
                                      </p:tavLst>
                                    </p:anim>
                                    <p:anim calcmode="lin" valueType="num">
                                      <p:cBhvr additive="base">
                                        <p:cTn id="85"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8" grpId="0"/>
      <p:bldP spid="69" grpId="0"/>
      <p:bldP spid="70" grpId="0"/>
      <p:bldP spid="71" grpId="0"/>
      <p:bldP spid="72" grpId="0"/>
      <p:bldP spid="73" grpId="0"/>
      <p:bldP spid="74"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94805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一、创业者</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54760" y="2136140"/>
            <a:ext cx="6581140" cy="229806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（一）创业者的含义</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创业者首先是一个梦想的追求者，他更关注的是来自未来的回报而非眼前的利益，创业者更注重投资性活动的未来收益，这些投资既包括可见的资本投入，也包括创业团队在时间和精力上的投入，因此，投资所带来的收益，不仅体现在可见资金的回收，更多的是价值增长收益，以及人生价值与自我实现等。</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18841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1221105" y="1814830"/>
            <a:ext cx="6901180" cy="241109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457200" fontAlgn="auto">
              <a:lnSpc>
                <a:spcPts val="2220"/>
              </a:lnSpc>
            </a:pPr>
            <a:r>
              <a:rPr lang="zh-CN" altLang="en-US" sz="1600" dirty="0">
                <a:solidFill>
                  <a:schemeClr val="bg1"/>
                </a:solidFill>
                <a:cs typeface="+mn-ea"/>
                <a:sym typeface="+mn-lt"/>
              </a:rPr>
              <a:t>完善促进创业带动就业的保障制度，支持和规范发展新就业形态。对于即将毕业的大学生来说，创业是创造更多人生价值的一种途径。为了实现自己的梦想，很多大学生选择了创业。提到创业，请大家思考一个问题，同样是创业，为什么有的人能够创业成功，而有的人却创业失败？想创业的你是否了解创业呢？创业活动是非常复杂和充满变化的，通常没有经验和规则可参照，这就需要创业者对创业本身有足够的认知，才能在预测未来行动时，考虑到各种问题和因素，从而作出正确的决策，提高创业成功率。</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模块十</a:t>
            </a:r>
            <a:r>
              <a:rPr lang="en-US" altLang="zh-CN" sz="1700" b="1" dirty="0">
                <a:solidFill>
                  <a:srgbClr val="1B4367"/>
                </a:solidFill>
                <a:cs typeface="+mn-ea"/>
                <a:sym typeface="+mn-lt"/>
              </a:rPr>
              <a:t>  </a:t>
            </a:r>
            <a:r>
              <a:rPr lang="zh-CN" altLang="en-US" sz="1700" b="1" dirty="0">
                <a:solidFill>
                  <a:srgbClr val="1B4367"/>
                </a:solidFill>
                <a:cs typeface="+mn-ea"/>
                <a:sym typeface="+mn-lt"/>
              </a:rPr>
              <a:t>认识创业</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399"/>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1899"/>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94805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一、创业者</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588135" y="1842135"/>
            <a:ext cx="6581140" cy="145986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大学生创业者的内涵主要包括以下 3 个方面。</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第一，大学生创业者既是创新者，又是继承者。</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第二，大学生创业者既是实践者，又是宣传者。</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第三，大学生创业者既是管理者，又是参与者。</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1880235" y="1750060"/>
            <a:ext cx="5136515" cy="162433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OIP-C (20)"/>
          <p:cNvPicPr>
            <a:picLocks noChangeAspect="1"/>
          </p:cNvPicPr>
          <p:nvPr/>
        </p:nvPicPr>
        <p:blipFill>
          <a:blip r:embed="rId1">
            <a:grayscl/>
          </a:blip>
          <a:stretch>
            <a:fillRect/>
          </a:stretch>
        </p:blipFill>
        <p:spPr>
          <a:xfrm>
            <a:off x="3355340" y="3429000"/>
            <a:ext cx="2186940" cy="1541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94805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一、创业者</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43025" y="2397760"/>
            <a:ext cx="3044190" cy="15703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 按照创业动机来分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（1）生存型创业者。</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（2）归属型创业者。</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（3）成长型创业者。</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1546860" y="2146300"/>
            <a:ext cx="2717165" cy="20732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2" name="矩形 1"/>
          <p:cNvSpPr>
            <a:spLocks noChangeArrowheads="1"/>
          </p:cNvSpPr>
          <p:nvPr/>
        </p:nvSpPr>
        <p:spPr bwMode="auto">
          <a:xfrm>
            <a:off x="4965065" y="2220595"/>
            <a:ext cx="2767330" cy="192468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 按照大学生参与创业时间来分</a:t>
            </a:r>
            <a:endParaRPr lang="zh-CN" altLang="en-US" sz="1800">
              <a:solidFill>
                <a:schemeClr val="tx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（1）兼职创业者。</a:t>
            </a:r>
            <a:endParaRPr lang="zh-CN" altLang="en-US" sz="1800">
              <a:solidFill>
                <a:schemeClr val="tx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（2）休学创业者。</a:t>
            </a:r>
            <a:endParaRPr lang="zh-CN" altLang="en-US" sz="1800">
              <a:solidFill>
                <a:schemeClr val="tx1"/>
              </a:solidFill>
              <a:latin typeface="微软雅黑" panose="020B0503020204020204" pitchFamily="34" charset="-122"/>
              <a:ea typeface="微软雅黑" panose="020B0503020204020204" pitchFamily="34" charset="-122"/>
            </a:endParaRPr>
          </a:p>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（3）毕业后创业者。</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 name="Rounded Rectangle 102"/>
          <p:cNvSpPr>
            <a:spLocks noChangeAspect="1"/>
          </p:cNvSpPr>
          <p:nvPr/>
        </p:nvSpPr>
        <p:spPr>
          <a:xfrm>
            <a:off x="4946650" y="2146300"/>
            <a:ext cx="2717165" cy="20732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4" name="矩形 3"/>
          <p:cNvSpPr>
            <a:spLocks noChangeArrowheads="1"/>
          </p:cNvSpPr>
          <p:nvPr/>
        </p:nvSpPr>
        <p:spPr bwMode="auto">
          <a:xfrm>
            <a:off x="3324543" y="1531620"/>
            <a:ext cx="249491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（二）创业者类型</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600"/>
                            </p:stCondLst>
                            <p:childTnLst>
                              <p:par>
                                <p:cTn id="27" presetID="10" presetClass="entr" presetSubtype="0"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fade">
                                      <p:cBhvr>
                                        <p:cTn id="29" dur="500"/>
                                        <p:tgtEl>
                                          <p:spTgt spid="10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9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14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90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P spid="3" grpId="0" bldLvl="0" animBg="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3762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6" name="矩形 13"/>
          <p:cNvSpPr>
            <a:spLocks noChangeArrowheads="1"/>
          </p:cNvSpPr>
          <p:nvPr/>
        </p:nvSpPr>
        <p:spPr bwMode="auto">
          <a:xfrm>
            <a:off x="709295" y="746125"/>
            <a:ext cx="60661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一、创业者</a:t>
            </a:r>
            <a:endParaRPr lang="zh-CN" altLang="en-US" sz="3200" b="1">
              <a:solidFill>
                <a:srgbClr val="1D4865"/>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2735469" y="3718401"/>
            <a:ext cx="503873" cy="504825"/>
            <a:chOff x="5202" y="5131"/>
            <a:chExt cx="1058" cy="1060"/>
          </a:xfrm>
          <a:solidFill>
            <a:srgbClr val="1B4367"/>
          </a:solidFill>
        </p:grpSpPr>
        <p:sp>
          <p:nvSpPr>
            <p:cNvPr id="175117" name="Freeform 12"/>
            <p:cNvSpPr/>
            <p:nvPr>
              <p:custDataLst>
                <p:tags r:id="rId2"/>
              </p:custDataLst>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48" name="Freeform 43"/>
            <p:cNvSpPr/>
            <p:nvPr>
              <p:custDataLst>
                <p:tags r:id="rId3"/>
              </p:custDataLst>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0" name="组合 9"/>
          <p:cNvGrpSpPr/>
          <p:nvPr>
            <p:custDataLst>
              <p:tags r:id="rId4"/>
            </p:custDataLst>
          </p:nvPr>
        </p:nvGrpSpPr>
        <p:grpSpPr>
          <a:xfrm>
            <a:off x="5845940" y="3718401"/>
            <a:ext cx="506730" cy="506730"/>
            <a:chOff x="9978" y="7833"/>
            <a:chExt cx="1064" cy="1064"/>
          </a:xfrm>
          <a:solidFill>
            <a:srgbClr val="1B4367"/>
          </a:solidFill>
        </p:grpSpPr>
        <p:sp>
          <p:nvSpPr>
            <p:cNvPr id="175123" name="Freeform 18"/>
            <p:cNvSpPr/>
            <p:nvPr>
              <p:custDataLst>
                <p:tags r:id="rId5"/>
              </p:custDataLst>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8" name="Freeform 53"/>
            <p:cNvSpPr/>
            <p:nvPr>
              <p:custDataLst>
                <p:tags r:id="rId6"/>
              </p:custDataLst>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sp>
          <p:nvSpPr>
            <p:cNvPr id="175159" name="Freeform 54"/>
            <p:cNvSpPr/>
            <p:nvPr>
              <p:custDataLst>
                <p:tags r:id="rId7"/>
              </p:custDataLst>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8" name="组合 7"/>
          <p:cNvGrpSpPr/>
          <p:nvPr>
            <p:custDataLst>
              <p:tags r:id="rId8"/>
            </p:custDataLst>
          </p:nvPr>
        </p:nvGrpSpPr>
        <p:grpSpPr>
          <a:xfrm>
            <a:off x="4270608" y="2590800"/>
            <a:ext cx="504825" cy="501968"/>
            <a:chOff x="8470" y="2554"/>
            <a:chExt cx="1060" cy="1054"/>
          </a:xfrm>
          <a:solidFill>
            <a:srgbClr val="1B4367"/>
          </a:solidFill>
        </p:grpSpPr>
        <p:sp>
          <p:nvSpPr>
            <p:cNvPr id="175113" name="Freeform 8"/>
            <p:cNvSpPr/>
            <p:nvPr>
              <p:custDataLst>
                <p:tags r:id="rId9"/>
              </p:custDataLst>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79" name="Freeform 87"/>
            <p:cNvSpPr>
              <a:spLocks noEditPoints="1"/>
            </p:cNvSpPr>
            <p:nvPr>
              <p:custDataLst>
                <p:tags r:id="rId10"/>
              </p:custDataLst>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5" name="组合 4"/>
          <p:cNvGrpSpPr/>
          <p:nvPr>
            <p:custDataLst>
              <p:tags r:id="rId11"/>
            </p:custDataLst>
          </p:nvPr>
        </p:nvGrpSpPr>
        <p:grpSpPr>
          <a:xfrm>
            <a:off x="3273023" y="2946877"/>
            <a:ext cx="450533" cy="452438"/>
            <a:chOff x="4704" y="4364"/>
            <a:chExt cx="946" cy="950"/>
          </a:xfrm>
          <a:solidFill>
            <a:srgbClr val="1B4367"/>
          </a:solidFill>
        </p:grpSpPr>
        <p:sp>
          <p:nvSpPr>
            <p:cNvPr id="175115" name="Freeform 10"/>
            <p:cNvSpPr/>
            <p:nvPr>
              <p:custDataLst>
                <p:tags r:id="rId12"/>
              </p:custDataLst>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175151" name="Freeform 46"/>
            <p:cNvSpPr>
              <a:spLocks noEditPoints="1"/>
            </p:cNvSpPr>
            <p:nvPr>
              <p:custDataLst>
                <p:tags r:id="rId13"/>
              </p:custDataLst>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grpSp>
        <p:nvGrpSpPr>
          <p:cNvPr id="15" name="组合 14"/>
          <p:cNvGrpSpPr/>
          <p:nvPr>
            <p:custDataLst>
              <p:tags r:id="rId14"/>
            </p:custDataLst>
          </p:nvPr>
        </p:nvGrpSpPr>
        <p:grpSpPr>
          <a:xfrm>
            <a:off x="5385510" y="2946877"/>
            <a:ext cx="504349" cy="506254"/>
            <a:chOff x="4030" y="4930"/>
            <a:chExt cx="840" cy="843"/>
          </a:xfrm>
          <a:solidFill>
            <a:srgbClr val="1B4367"/>
          </a:solidFill>
        </p:grpSpPr>
        <p:sp>
          <p:nvSpPr>
            <p:cNvPr id="93246" name="Freeform 1819"/>
            <p:cNvSpPr/>
            <p:nvPr>
              <p:custDataLst>
                <p:tags r:id="rId15"/>
              </p:custDataLst>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lstStyle/>
            <a:p>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custDataLst>
                <p:tags r:id="rId16"/>
              </p:custDataLst>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cs typeface="+mn-ea"/>
                <a:sym typeface="+mn-lt"/>
              </a:endParaRPr>
            </a:p>
          </p:txBody>
        </p:sp>
      </p:grpSp>
      <p:sp>
        <p:nvSpPr>
          <p:cNvPr id="39962" name="TextBox 1210"/>
          <p:cNvSpPr/>
          <p:nvPr>
            <p:custDataLst>
              <p:tags r:id="rId17"/>
            </p:custDataLst>
          </p:nvPr>
        </p:nvSpPr>
        <p:spPr>
          <a:xfrm>
            <a:off x="747220" y="2687760"/>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良好的创业心理品质</a:t>
            </a:r>
            <a:endParaRPr lang="zh-CN" altLang="en-US" sz="1800" b="1" dirty="0">
              <a:solidFill>
                <a:srgbClr val="1B4367"/>
              </a:solidFill>
              <a:cs typeface="+mn-ea"/>
              <a:sym typeface="+mn-lt"/>
            </a:endParaRPr>
          </a:p>
        </p:txBody>
      </p:sp>
      <p:sp>
        <p:nvSpPr>
          <p:cNvPr id="18" name="文本框 17"/>
          <p:cNvSpPr txBox="1"/>
          <p:nvPr>
            <p:custDataLst>
              <p:tags r:id="rId18"/>
            </p:custDataLst>
          </p:nvPr>
        </p:nvSpPr>
        <p:spPr>
          <a:xfrm>
            <a:off x="542925" y="2970530"/>
            <a:ext cx="243014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需要创业者能够持续保持一种积极、沉稳的心态。</a:t>
            </a:r>
            <a:endParaRPr lang="zh-CN" altLang="da-DK" dirty="0" smtClean="0">
              <a:solidFill>
                <a:schemeClr val="tx1">
                  <a:lumMod val="75000"/>
                  <a:lumOff val="25000"/>
                </a:schemeClr>
              </a:solidFill>
              <a:cs typeface="+mn-ea"/>
              <a:sym typeface="+mn-lt"/>
            </a:endParaRPr>
          </a:p>
        </p:txBody>
      </p:sp>
      <p:sp>
        <p:nvSpPr>
          <p:cNvPr id="20" name="TextBox 1210"/>
          <p:cNvSpPr/>
          <p:nvPr>
            <p:custDataLst>
              <p:tags r:id="rId19"/>
            </p:custDataLst>
          </p:nvPr>
        </p:nvSpPr>
        <p:spPr>
          <a:xfrm>
            <a:off x="931263" y="3883654"/>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强烈的创业意识</a:t>
            </a:r>
            <a:endParaRPr lang="zh-CN" altLang="en-US" sz="1800" b="1" dirty="0">
              <a:solidFill>
                <a:srgbClr val="1B4367"/>
              </a:solidFill>
              <a:cs typeface="+mn-ea"/>
              <a:sym typeface="+mn-lt"/>
            </a:endParaRPr>
          </a:p>
        </p:txBody>
      </p:sp>
      <p:sp>
        <p:nvSpPr>
          <p:cNvPr id="21" name="文本框 20"/>
          <p:cNvSpPr txBox="1"/>
          <p:nvPr>
            <p:custDataLst>
              <p:tags r:id="rId20"/>
            </p:custDataLst>
          </p:nvPr>
        </p:nvSpPr>
        <p:spPr>
          <a:xfrm>
            <a:off x="454660" y="4223385"/>
            <a:ext cx="246189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smtClean="0">
                <a:solidFill>
                  <a:schemeClr val="tx1">
                    <a:lumMod val="75000"/>
                    <a:lumOff val="25000"/>
                  </a:schemeClr>
                </a:solidFill>
                <a:cs typeface="+mn-ea"/>
                <a:sym typeface="+mn-lt"/>
              </a:rPr>
              <a:t>创业者必须具备自我实现、追求成功的强烈的创业意识。</a:t>
            </a:r>
            <a:endParaRPr lang="zh-CN" altLang="da-DK" dirty="0" smtClean="0">
              <a:solidFill>
                <a:schemeClr val="tx1">
                  <a:lumMod val="75000"/>
                  <a:lumOff val="25000"/>
                </a:schemeClr>
              </a:solidFill>
              <a:cs typeface="+mn-ea"/>
              <a:sym typeface="+mn-lt"/>
            </a:endParaRPr>
          </a:p>
        </p:txBody>
      </p:sp>
      <p:sp>
        <p:nvSpPr>
          <p:cNvPr id="22" name="TextBox 1210"/>
          <p:cNvSpPr/>
          <p:nvPr>
            <p:custDataLst>
              <p:tags r:id="rId21"/>
            </p:custDataLst>
          </p:nvPr>
        </p:nvSpPr>
        <p:spPr>
          <a:xfrm>
            <a:off x="2826777" y="2214711"/>
            <a:ext cx="37947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r"/>
            <a:r>
              <a:rPr lang="zh-CN" altLang="en-US" sz="1800" b="1" dirty="0">
                <a:solidFill>
                  <a:srgbClr val="1B4367"/>
                </a:solidFill>
                <a:cs typeface="+mn-ea"/>
                <a:sym typeface="+mn-lt"/>
              </a:rPr>
              <a:t>自信、自强、自主、自立的创业精神</a:t>
            </a:r>
            <a:endParaRPr lang="zh-CN" altLang="en-US" sz="1800" b="1" dirty="0">
              <a:solidFill>
                <a:srgbClr val="1B4367"/>
              </a:solidFill>
              <a:cs typeface="+mn-ea"/>
              <a:sym typeface="+mn-lt"/>
            </a:endParaRPr>
          </a:p>
        </p:txBody>
      </p:sp>
      <p:sp>
        <p:nvSpPr>
          <p:cNvPr id="23" name="文本框 22"/>
          <p:cNvSpPr txBox="1"/>
          <p:nvPr>
            <p:custDataLst>
              <p:tags r:id="rId22"/>
            </p:custDataLst>
          </p:nvPr>
        </p:nvSpPr>
        <p:spPr>
          <a:xfrm>
            <a:off x="3289300" y="1550670"/>
            <a:ext cx="237617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凭借自己的努力和奋斗，建立起自己生活和事业的基础。</a:t>
            </a:r>
            <a:endParaRPr lang="zh-CN" altLang="da-DK" dirty="0">
              <a:solidFill>
                <a:schemeClr val="tx1">
                  <a:lumMod val="75000"/>
                  <a:lumOff val="25000"/>
                </a:schemeClr>
              </a:solidFill>
              <a:cs typeface="+mn-ea"/>
              <a:sym typeface="+mn-lt"/>
            </a:endParaRPr>
          </a:p>
        </p:txBody>
      </p:sp>
      <p:sp>
        <p:nvSpPr>
          <p:cNvPr id="3" name="TextBox 1210"/>
          <p:cNvSpPr/>
          <p:nvPr>
            <p:custDataLst>
              <p:tags r:id="rId23"/>
            </p:custDataLst>
          </p:nvPr>
        </p:nvSpPr>
        <p:spPr>
          <a:xfrm>
            <a:off x="6446634" y="2671224"/>
            <a:ext cx="2262505"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 不可或缺的竞争意识</a:t>
            </a:r>
            <a:endParaRPr lang="zh-CN" altLang="en-US" sz="1800" b="1" dirty="0">
              <a:solidFill>
                <a:srgbClr val="1B4367"/>
              </a:solidFill>
              <a:cs typeface="+mn-ea"/>
              <a:sym typeface="+mn-lt"/>
            </a:endParaRPr>
          </a:p>
        </p:txBody>
      </p:sp>
      <p:sp>
        <p:nvSpPr>
          <p:cNvPr id="12" name="文本框 11"/>
          <p:cNvSpPr txBox="1"/>
          <p:nvPr>
            <p:custDataLst>
              <p:tags r:id="rId24"/>
            </p:custDataLst>
          </p:nvPr>
        </p:nvSpPr>
        <p:spPr>
          <a:xfrm>
            <a:off x="6171565" y="2909570"/>
            <a:ext cx="2901950"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创业者只有敢于竞争、善于竞争，才能取得成功。</a:t>
            </a:r>
            <a:endParaRPr lang="zh-CN" altLang="da-DK" dirty="0">
              <a:solidFill>
                <a:schemeClr val="tx1">
                  <a:lumMod val="75000"/>
                  <a:lumOff val="25000"/>
                </a:schemeClr>
              </a:solidFill>
              <a:cs typeface="+mn-ea"/>
              <a:sym typeface="+mn-lt"/>
            </a:endParaRPr>
          </a:p>
        </p:txBody>
      </p:sp>
      <p:sp>
        <p:nvSpPr>
          <p:cNvPr id="13" name="TextBox 1210"/>
          <p:cNvSpPr/>
          <p:nvPr>
            <p:custDataLst>
              <p:tags r:id="rId25"/>
            </p:custDataLst>
          </p:nvPr>
        </p:nvSpPr>
        <p:spPr>
          <a:xfrm>
            <a:off x="6513867" y="3883488"/>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全面的创业能力</a:t>
            </a:r>
            <a:endParaRPr lang="zh-CN" altLang="en-US" sz="1800" b="1" dirty="0">
              <a:solidFill>
                <a:srgbClr val="1B4367"/>
              </a:solidFill>
              <a:cs typeface="+mn-ea"/>
              <a:sym typeface="+mn-lt"/>
            </a:endParaRPr>
          </a:p>
        </p:txBody>
      </p:sp>
      <p:sp>
        <p:nvSpPr>
          <p:cNvPr id="30" name="文本框 29"/>
          <p:cNvSpPr txBox="1"/>
          <p:nvPr>
            <p:custDataLst>
              <p:tags r:id="rId26"/>
            </p:custDataLst>
          </p:nvPr>
        </p:nvSpPr>
        <p:spPr>
          <a:xfrm>
            <a:off x="6228080" y="4229100"/>
            <a:ext cx="254571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algn="just" fontAlgn="auto">
              <a:lnSpc>
                <a:spcPts val="2220"/>
              </a:lnSpc>
            </a:pPr>
            <a:r>
              <a:rPr lang="zh-CN" altLang="da-DK" dirty="0">
                <a:solidFill>
                  <a:schemeClr val="tx1">
                    <a:lumMod val="75000"/>
                    <a:lumOff val="25000"/>
                  </a:schemeClr>
                </a:solidFill>
                <a:cs typeface="+mn-ea"/>
                <a:sym typeface="+mn-lt"/>
              </a:rPr>
              <a:t>决策能力、经营管理能力、专业技术能力与交往协调能力。</a:t>
            </a:r>
            <a:endParaRPr lang="zh-CN" altLang="da-DK" dirty="0">
              <a:solidFill>
                <a:schemeClr val="tx1">
                  <a:lumMod val="75000"/>
                  <a:lumOff val="25000"/>
                </a:schemeClr>
              </a:solidFill>
              <a:cs typeface="+mn-ea"/>
              <a:sym typeface="+mn-lt"/>
            </a:endParaRPr>
          </a:p>
        </p:txBody>
      </p:sp>
      <p:sp>
        <p:nvSpPr>
          <p:cNvPr id="89" name="Chord 88"/>
          <p:cNvSpPr/>
          <p:nvPr>
            <p:custDataLst>
              <p:tags r:id="rId27"/>
            </p:custDataLst>
          </p:nvPr>
        </p:nvSpPr>
        <p:spPr>
          <a:xfrm>
            <a:off x="3478848" y="3152140"/>
            <a:ext cx="2186305" cy="1818005"/>
          </a:xfrm>
          <a:prstGeom prst="chord">
            <a:avLst>
              <a:gd name="adj1" fmla="val 10841139"/>
              <a:gd name="adj2" fmla="val 2155198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p>
            <a:pPr algn="ctr" defTabSz="1718310">
              <a:lnSpc>
                <a:spcPct val="90000"/>
              </a:lnSpc>
              <a:spcBef>
                <a:spcPct val="0"/>
              </a:spcBef>
              <a:spcAft>
                <a:spcPct val="35000"/>
              </a:spcAft>
            </a:pPr>
            <a:endParaRPr lang="en-US" sz="7200" dirty="0">
              <a:latin typeface="+mn-ea"/>
            </a:endParaRPr>
          </a:p>
        </p:txBody>
      </p:sp>
      <p:sp>
        <p:nvSpPr>
          <p:cNvPr id="4" name="矩形 3"/>
          <p:cNvSpPr>
            <a:spLocks noChangeArrowheads="1"/>
          </p:cNvSpPr>
          <p:nvPr/>
        </p:nvSpPr>
        <p:spPr bwMode="auto">
          <a:xfrm>
            <a:off x="542608" y="1356360"/>
            <a:ext cx="249491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（三）创业者的素质</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par>
                          <p:cTn id="16" fill="hold">
                            <p:stCondLst>
                              <p:cond delay="16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2100"/>
                            </p:stCondLst>
                            <p:childTnLst>
                              <p:par>
                                <p:cTn id="33" presetID="4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100"/>
                            </p:stCondLst>
                            <p:childTnLst>
                              <p:par>
                                <p:cTn id="44" presetID="53" presetClass="entr" presetSubtype="16"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childTnLst>
                          </p:cTn>
                        </p:par>
                        <p:par>
                          <p:cTn id="49" fill="hold">
                            <p:stCondLst>
                              <p:cond delay="3600"/>
                            </p:stCondLst>
                            <p:childTnLst>
                              <p:par>
                                <p:cTn id="50" presetID="42" presetClass="entr" presetSubtype="0" fill="hold" grpId="0" nodeType="afterEffect">
                                  <p:stCondLst>
                                    <p:cond delay="0"/>
                                  </p:stCondLst>
                                  <p:childTnLst>
                                    <p:set>
                                      <p:cBhvr>
                                        <p:cTn id="51" dur="1" fill="hold">
                                          <p:stCondLst>
                                            <p:cond delay="0"/>
                                          </p:stCondLst>
                                        </p:cTn>
                                        <p:tgtEl>
                                          <p:spTgt spid="39962"/>
                                        </p:tgtEl>
                                        <p:attrNameLst>
                                          <p:attrName>style.visibility</p:attrName>
                                        </p:attrNameLst>
                                      </p:cBhvr>
                                      <p:to>
                                        <p:strVal val="visible"/>
                                      </p:to>
                                    </p:set>
                                    <p:animEffect transition="in" filter="fade">
                                      <p:cBhvr>
                                        <p:cTn id="52" dur="1000"/>
                                        <p:tgtEl>
                                          <p:spTgt spid="39962"/>
                                        </p:tgtEl>
                                      </p:cBhvr>
                                    </p:animEffect>
                                    <p:anim calcmode="lin" valueType="num">
                                      <p:cBhvr>
                                        <p:cTn id="53" dur="1000" fill="hold"/>
                                        <p:tgtEl>
                                          <p:spTgt spid="39962"/>
                                        </p:tgtEl>
                                        <p:attrNameLst>
                                          <p:attrName>ppt_x</p:attrName>
                                        </p:attrNameLst>
                                      </p:cBhvr>
                                      <p:tavLst>
                                        <p:tav tm="0">
                                          <p:val>
                                            <p:strVal val="#ppt_x"/>
                                          </p:val>
                                        </p:tav>
                                        <p:tav tm="100000">
                                          <p:val>
                                            <p:strVal val="#ppt_x"/>
                                          </p:val>
                                        </p:tav>
                                      </p:tavLst>
                                    </p:anim>
                                    <p:anim calcmode="lin" valueType="num">
                                      <p:cBhvr>
                                        <p:cTn id="54" dur="1000" fill="hold"/>
                                        <p:tgtEl>
                                          <p:spTgt spid="3996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46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6100"/>
                            </p:stCondLst>
                            <p:childTnLst>
                              <p:par>
                                <p:cTn id="78" presetID="53" presetClass="entr" presetSubtype="16" fill="hold"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animEffect transition="in" filter="fade">
                                      <p:cBhvr>
                                        <p:cTn id="82" dur="500"/>
                                        <p:tgtEl>
                                          <p:spTgt spid="15"/>
                                        </p:tgtEl>
                                      </p:cBhvr>
                                    </p:animEffect>
                                  </p:childTnLst>
                                </p:cTn>
                              </p:par>
                            </p:childTnLst>
                          </p:cTn>
                        </p:par>
                        <p:par>
                          <p:cTn id="83" fill="hold">
                            <p:stCondLst>
                              <p:cond delay="6600"/>
                            </p:stCondLst>
                            <p:childTnLst>
                              <p:par>
                                <p:cTn id="84" presetID="42" presetClass="entr" presetSubtype="0" fill="hold" grpId="0" nodeType="after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fade">
                                      <p:cBhvr>
                                        <p:cTn id="86" dur="1000"/>
                                        <p:tgtEl>
                                          <p:spTgt spid="3"/>
                                        </p:tgtEl>
                                      </p:cBhvr>
                                    </p:animEffect>
                                    <p:anim calcmode="lin" valueType="num">
                                      <p:cBhvr>
                                        <p:cTn id="87" dur="1000" fill="hold"/>
                                        <p:tgtEl>
                                          <p:spTgt spid="3"/>
                                        </p:tgtEl>
                                        <p:attrNameLst>
                                          <p:attrName>ppt_x</p:attrName>
                                        </p:attrNameLst>
                                      </p:cBhvr>
                                      <p:tavLst>
                                        <p:tav tm="0">
                                          <p:val>
                                            <p:strVal val="#ppt_x"/>
                                          </p:val>
                                        </p:tav>
                                        <p:tav tm="100000">
                                          <p:val>
                                            <p:strVal val="#ppt_x"/>
                                          </p:val>
                                        </p:tav>
                                      </p:tavLst>
                                    </p:anim>
                                    <p:anim calcmode="lin" valueType="num">
                                      <p:cBhvr>
                                        <p:cTn id="88" dur="1000" fill="hold"/>
                                        <p:tgtEl>
                                          <p:spTgt spid="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par>
                          <p:cTn id="94" fill="hold">
                            <p:stCondLst>
                              <p:cond delay="7600"/>
                            </p:stCondLst>
                            <p:childTnLst>
                              <p:par>
                                <p:cTn id="95" presetID="53" presetClass="entr" presetSubtype="16" fill="hold" nodeType="after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p:cTn id="97" dur="500" fill="hold"/>
                                        <p:tgtEl>
                                          <p:spTgt spid="10"/>
                                        </p:tgtEl>
                                        <p:attrNameLst>
                                          <p:attrName>ppt_w</p:attrName>
                                        </p:attrNameLst>
                                      </p:cBhvr>
                                      <p:tavLst>
                                        <p:tav tm="0">
                                          <p:val>
                                            <p:fltVal val="0"/>
                                          </p:val>
                                        </p:tav>
                                        <p:tav tm="100000">
                                          <p:val>
                                            <p:strVal val="#ppt_w"/>
                                          </p:val>
                                        </p:tav>
                                      </p:tavLst>
                                    </p:anim>
                                    <p:anim calcmode="lin" valueType="num">
                                      <p:cBhvr>
                                        <p:cTn id="98" dur="500" fill="hold"/>
                                        <p:tgtEl>
                                          <p:spTgt spid="10"/>
                                        </p:tgtEl>
                                        <p:attrNameLst>
                                          <p:attrName>ppt_h</p:attrName>
                                        </p:attrNameLst>
                                      </p:cBhvr>
                                      <p:tavLst>
                                        <p:tav tm="0">
                                          <p:val>
                                            <p:fltVal val="0"/>
                                          </p:val>
                                        </p:tav>
                                        <p:tav tm="100000">
                                          <p:val>
                                            <p:strVal val="#ppt_h"/>
                                          </p:val>
                                        </p:tav>
                                      </p:tavLst>
                                    </p:anim>
                                    <p:animEffect transition="in" filter="fade">
                                      <p:cBhvr>
                                        <p:cTn id="99" dur="500"/>
                                        <p:tgtEl>
                                          <p:spTgt spid="10"/>
                                        </p:tgtEl>
                                      </p:cBhvr>
                                    </p:animEffect>
                                  </p:childTnLst>
                                </p:cTn>
                              </p:par>
                            </p:childTnLst>
                          </p:cTn>
                        </p:par>
                        <p:par>
                          <p:cTn id="100" fill="hold">
                            <p:stCondLst>
                              <p:cond delay="8100"/>
                            </p:stCondLst>
                            <p:childTnLst>
                              <p:par>
                                <p:cTn id="101" presetID="42" presetClass="entr" presetSubtype="0" fill="hold" grpId="0"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fade">
                                      <p:cBhvr>
                                        <p:cTn id="103" dur="1000"/>
                                        <p:tgtEl>
                                          <p:spTgt spid="13"/>
                                        </p:tgtEl>
                                      </p:cBhvr>
                                    </p:animEffect>
                                    <p:anim calcmode="lin" valueType="num">
                                      <p:cBhvr>
                                        <p:cTn id="104" dur="1000" fill="hold"/>
                                        <p:tgtEl>
                                          <p:spTgt spid="13"/>
                                        </p:tgtEl>
                                        <p:attrNameLst>
                                          <p:attrName>ppt_x</p:attrName>
                                        </p:attrNameLst>
                                      </p:cBhvr>
                                      <p:tavLst>
                                        <p:tav tm="0">
                                          <p:val>
                                            <p:strVal val="#ppt_x"/>
                                          </p:val>
                                        </p:tav>
                                        <p:tav tm="100000">
                                          <p:val>
                                            <p:strVal val="#ppt_x"/>
                                          </p:val>
                                        </p:tav>
                                      </p:tavLst>
                                    </p:anim>
                                    <p:anim calcmode="lin" valueType="num">
                                      <p:cBhvr>
                                        <p:cTn id="105" dur="1000" fill="hold"/>
                                        <p:tgtEl>
                                          <p:spTgt spid="1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1000"/>
                                        <p:tgtEl>
                                          <p:spTgt spid="30"/>
                                        </p:tgtEl>
                                      </p:cBhvr>
                                    </p:animEffect>
                                    <p:anim calcmode="lin" valueType="num">
                                      <p:cBhvr>
                                        <p:cTn id="109" dur="1000" fill="hold"/>
                                        <p:tgtEl>
                                          <p:spTgt spid="30"/>
                                        </p:tgtEl>
                                        <p:attrNameLst>
                                          <p:attrName>ppt_x</p:attrName>
                                        </p:attrNameLst>
                                      </p:cBhvr>
                                      <p:tavLst>
                                        <p:tav tm="0">
                                          <p:val>
                                            <p:strVal val="#ppt_x"/>
                                          </p:val>
                                        </p:tav>
                                        <p:tav tm="100000">
                                          <p:val>
                                            <p:strVal val="#ppt_x"/>
                                          </p:val>
                                        </p:tav>
                                      </p:tavLst>
                                    </p:anim>
                                    <p:anim calcmode="lin" valueType="num">
                                      <p:cBhvr>
                                        <p:cTn id="11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39962" grpId="0"/>
      <p:bldP spid="18" grpId="0"/>
      <p:bldP spid="20" grpId="0"/>
      <p:bldP spid="21" grpId="0"/>
      <p:bldP spid="22" grpId="0"/>
      <p:bldP spid="23" grpId="0"/>
      <p:bldP spid="3" grpId="0"/>
      <p:bldP spid="12" grpId="0"/>
      <p:bldP spid="13" grpId="0"/>
      <p:bldP spid="30"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69278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二、创业精神</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3574" name="AutoShape 25"/>
          <p:cNvSpPr/>
          <p:nvPr/>
        </p:nvSpPr>
        <p:spPr>
          <a:xfrm rot="21558471">
            <a:off x="3397831" y="2886114"/>
            <a:ext cx="2459831" cy="223642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1B4367"/>
          </a:solidFill>
          <a:ln w="9525">
            <a:noFill/>
          </a:ln>
        </p:spPr>
        <p:txBody>
          <a:bodyPr lIns="68580" tIns="34290" rIns="68580" bIns="34290"/>
          <a:p>
            <a:pPr algn="just"/>
            <a:endParaRPr lang="zh-CN" altLang="en-US">
              <a:solidFill>
                <a:schemeClr val="tx1">
                  <a:lumMod val="50000"/>
                  <a:lumOff val="50000"/>
                </a:schemeClr>
              </a:solidFill>
              <a:cs typeface="+mn-ea"/>
              <a:sym typeface="+mn-lt"/>
            </a:endParaRPr>
          </a:p>
        </p:txBody>
      </p:sp>
      <p:grpSp>
        <p:nvGrpSpPr>
          <p:cNvPr id="2" name="组合 1"/>
          <p:cNvGrpSpPr/>
          <p:nvPr/>
        </p:nvGrpSpPr>
        <p:grpSpPr>
          <a:xfrm>
            <a:off x="2456704" y="3518218"/>
            <a:ext cx="503873" cy="504825"/>
            <a:chOff x="5202" y="5131"/>
            <a:chExt cx="1058" cy="1060"/>
          </a:xfrm>
          <a:solidFill>
            <a:srgbClr val="1B4367"/>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0" name="组合 9"/>
          <p:cNvGrpSpPr/>
          <p:nvPr/>
        </p:nvGrpSpPr>
        <p:grpSpPr>
          <a:xfrm>
            <a:off x="6285360" y="3432016"/>
            <a:ext cx="506730" cy="506730"/>
            <a:chOff x="9978" y="7833"/>
            <a:chExt cx="1064" cy="1064"/>
          </a:xfrm>
          <a:solidFill>
            <a:srgbClr val="1B4367"/>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3" name="组合 2"/>
          <p:cNvGrpSpPr/>
          <p:nvPr/>
        </p:nvGrpSpPr>
        <p:grpSpPr>
          <a:xfrm>
            <a:off x="4371573" y="2073275"/>
            <a:ext cx="504825" cy="501968"/>
            <a:chOff x="8470" y="2554"/>
            <a:chExt cx="1060" cy="1054"/>
          </a:xfrm>
          <a:solidFill>
            <a:srgbClr val="1B4367"/>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5" name="组合 4"/>
          <p:cNvGrpSpPr/>
          <p:nvPr/>
        </p:nvGrpSpPr>
        <p:grpSpPr>
          <a:xfrm>
            <a:off x="3118083" y="2515235"/>
            <a:ext cx="450533" cy="452438"/>
            <a:chOff x="4704" y="4364"/>
            <a:chExt cx="946" cy="950"/>
          </a:xfrm>
          <a:solidFill>
            <a:srgbClr val="1B4367"/>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5" name="组合 14"/>
          <p:cNvGrpSpPr/>
          <p:nvPr/>
        </p:nvGrpSpPr>
        <p:grpSpPr>
          <a:xfrm>
            <a:off x="5709360" y="2511902"/>
            <a:ext cx="504349" cy="506254"/>
            <a:chOff x="4030" y="4930"/>
            <a:chExt cx="840" cy="843"/>
          </a:xfrm>
          <a:solidFill>
            <a:srgbClr val="1B4367"/>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sp>
        <p:nvSpPr>
          <p:cNvPr id="7" name="文本框 6"/>
          <p:cNvSpPr txBox="1"/>
          <p:nvPr/>
        </p:nvSpPr>
        <p:spPr>
          <a:xfrm>
            <a:off x="742315" y="3590925"/>
            <a:ext cx="1570990" cy="432435"/>
          </a:xfrm>
          <a:prstGeom prst="rect">
            <a:avLst/>
          </a:prstGeom>
          <a:noFill/>
        </p:spPr>
        <p:txBody>
          <a:bodyPr wrap="square" rtlCol="0">
            <a:spAutoFit/>
          </a:bodyPr>
          <a:p>
            <a:pPr indent="0" algn="r" fontAlgn="auto">
              <a:lnSpc>
                <a:spcPts val="2660"/>
              </a:lnSpc>
            </a:pPr>
            <a:r>
              <a:rPr lang="zh-CN" altLang="en-US" sz="1800" b="1">
                <a:solidFill>
                  <a:srgbClr val="1B4367"/>
                </a:solidFill>
              </a:rPr>
              <a:t>激情</a:t>
            </a:r>
            <a:endParaRPr lang="zh-CN" altLang="en-US" sz="1800" b="1">
              <a:solidFill>
                <a:srgbClr val="1B4367"/>
              </a:solidFill>
            </a:endParaRPr>
          </a:p>
        </p:txBody>
      </p:sp>
      <p:sp>
        <p:nvSpPr>
          <p:cNvPr id="9" name="文本框 8"/>
          <p:cNvSpPr txBox="1"/>
          <p:nvPr/>
        </p:nvSpPr>
        <p:spPr>
          <a:xfrm>
            <a:off x="1375410" y="2435860"/>
            <a:ext cx="1584960" cy="432435"/>
          </a:xfrm>
          <a:prstGeom prst="rect">
            <a:avLst/>
          </a:prstGeom>
          <a:noFill/>
        </p:spPr>
        <p:txBody>
          <a:bodyPr wrap="square" rtlCol="0">
            <a:spAutoFit/>
          </a:bodyPr>
          <a:p>
            <a:pPr indent="0" algn="r" fontAlgn="auto">
              <a:lnSpc>
                <a:spcPts val="2660"/>
              </a:lnSpc>
            </a:pPr>
            <a:r>
              <a:rPr lang="zh-CN" altLang="en-US" sz="1800" b="1">
                <a:solidFill>
                  <a:srgbClr val="1B4367"/>
                </a:solidFill>
              </a:rPr>
              <a:t>积极性</a:t>
            </a:r>
            <a:endParaRPr lang="zh-CN" altLang="en-US" sz="1800" b="1">
              <a:solidFill>
                <a:srgbClr val="1B4367"/>
              </a:solidFill>
            </a:endParaRPr>
          </a:p>
        </p:txBody>
      </p:sp>
      <p:sp>
        <p:nvSpPr>
          <p:cNvPr id="16" name="文本框 15"/>
          <p:cNvSpPr txBox="1"/>
          <p:nvPr/>
        </p:nvSpPr>
        <p:spPr>
          <a:xfrm>
            <a:off x="3837940" y="1528445"/>
            <a:ext cx="1571625" cy="432435"/>
          </a:xfrm>
          <a:prstGeom prst="rect">
            <a:avLst/>
          </a:prstGeom>
          <a:noFill/>
        </p:spPr>
        <p:txBody>
          <a:bodyPr wrap="square" rtlCol="0">
            <a:spAutoFit/>
          </a:bodyPr>
          <a:p>
            <a:pPr indent="0" algn="ctr" fontAlgn="auto">
              <a:lnSpc>
                <a:spcPts val="2660"/>
              </a:lnSpc>
            </a:pPr>
            <a:r>
              <a:rPr lang="zh-CN" altLang="en-US" sz="1800" b="1">
                <a:solidFill>
                  <a:srgbClr val="1B4367"/>
                </a:solidFill>
              </a:rPr>
              <a:t>适应性</a:t>
            </a:r>
            <a:endParaRPr lang="zh-CN" altLang="en-US" sz="1800" b="1">
              <a:solidFill>
                <a:srgbClr val="1B4367"/>
              </a:solidFill>
            </a:endParaRPr>
          </a:p>
        </p:txBody>
      </p:sp>
      <p:sp>
        <p:nvSpPr>
          <p:cNvPr id="17" name="文本框 16"/>
          <p:cNvSpPr txBox="1"/>
          <p:nvPr/>
        </p:nvSpPr>
        <p:spPr>
          <a:xfrm>
            <a:off x="6415405" y="2435860"/>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领导力</a:t>
            </a:r>
            <a:endParaRPr lang="zh-CN" altLang="en-US" sz="1800" b="1">
              <a:solidFill>
                <a:srgbClr val="1B4367"/>
              </a:solidFill>
            </a:endParaRPr>
          </a:p>
        </p:txBody>
      </p:sp>
      <p:sp>
        <p:nvSpPr>
          <p:cNvPr id="19" name="文本框 18"/>
          <p:cNvSpPr txBox="1"/>
          <p:nvPr/>
        </p:nvSpPr>
        <p:spPr>
          <a:xfrm>
            <a:off x="6942455" y="3506470"/>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雄心壮志</a:t>
            </a:r>
            <a:endParaRPr lang="zh-CN" altLang="en-US" sz="1800" b="1">
              <a:solidFill>
                <a:srgbClr val="1B4367"/>
              </a:solidFill>
            </a:endParaRPr>
          </a:p>
        </p:txBody>
      </p:sp>
      <p:sp>
        <p:nvSpPr>
          <p:cNvPr id="4" name="矩形 3"/>
          <p:cNvSpPr>
            <a:spLocks noChangeArrowheads="1"/>
          </p:cNvSpPr>
          <p:nvPr/>
        </p:nvSpPr>
        <p:spPr bwMode="auto">
          <a:xfrm>
            <a:off x="542608" y="1356360"/>
            <a:ext cx="2494915"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（一）创业精神内涵</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4866327" y="3939539"/>
            <a:ext cx="502444" cy="502285"/>
            <a:chOff x="6443245" y="4780605"/>
            <a:chExt cx="751188" cy="751188"/>
          </a:xfrm>
          <a:solidFill>
            <a:schemeClr val="bg1"/>
          </a:solidFill>
        </p:grpSpPr>
        <p:sp>
          <p:nvSpPr>
            <p:cNvPr id="47" name="椭圆 46"/>
            <p:cNvSpPr/>
            <p:nvPr>
              <p:custDataLst>
                <p:tags r:id="rId2"/>
              </p:custDataLst>
            </p:nvPr>
          </p:nvSpPr>
          <p:spPr>
            <a:xfrm>
              <a:off x="6443245" y="4780605"/>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48" name="组合 47"/>
            <p:cNvGrpSpPr/>
            <p:nvPr/>
          </p:nvGrpSpPr>
          <p:grpSpPr>
            <a:xfrm>
              <a:off x="6600772" y="4925106"/>
              <a:ext cx="482922" cy="481856"/>
              <a:chOff x="3175" y="4763"/>
              <a:chExt cx="717550" cy="715963"/>
            </a:xfrm>
            <a:grpFill/>
          </p:grpSpPr>
          <p:sp>
            <p:nvSpPr>
              <p:cNvPr id="49" name="Freeform 9"/>
              <p:cNvSpPr/>
              <p:nvPr>
                <p:custDataLst>
                  <p:tags r:id="rId3"/>
                </p:custDataLst>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50" name="Freeform 10"/>
              <p:cNvSpPr>
                <a:spLocks noEditPoints="1"/>
              </p:cNvSpPr>
              <p:nvPr>
                <p:custDataLst>
                  <p:tags r:id="rId4"/>
                </p:custDataLst>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51" name="Freeform 11"/>
              <p:cNvSpPr/>
              <p:nvPr>
                <p:custDataLst>
                  <p:tags r:id="rId5"/>
                </p:custDataLst>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2" name="组合 1"/>
          <p:cNvGrpSpPr/>
          <p:nvPr>
            <p:custDataLst>
              <p:tags r:id="rId6"/>
            </p:custDataLst>
          </p:nvPr>
        </p:nvGrpSpPr>
        <p:grpSpPr>
          <a:xfrm>
            <a:off x="4866327" y="2122010"/>
            <a:ext cx="502444" cy="502444"/>
            <a:chOff x="6443245" y="1611109"/>
            <a:chExt cx="751188" cy="751188"/>
          </a:xfrm>
          <a:solidFill>
            <a:schemeClr val="bg1"/>
          </a:solidFill>
        </p:grpSpPr>
        <p:sp>
          <p:nvSpPr>
            <p:cNvPr id="45" name="椭圆 44"/>
            <p:cNvSpPr/>
            <p:nvPr>
              <p:custDataLst>
                <p:tags r:id="rId7"/>
              </p:custDataLst>
            </p:nvPr>
          </p:nvSpPr>
          <p:spPr>
            <a:xfrm>
              <a:off x="6443245" y="1611109"/>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46" name="Freeform 21"/>
            <p:cNvSpPr>
              <a:spLocks noEditPoints="1"/>
            </p:cNvSpPr>
            <p:nvPr>
              <p:custDataLst>
                <p:tags r:id="rId8"/>
              </p:custDataLst>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13" name="组合 12"/>
          <p:cNvGrpSpPr/>
          <p:nvPr>
            <p:custDataLst>
              <p:tags r:id="rId9"/>
            </p:custDataLst>
          </p:nvPr>
        </p:nvGrpSpPr>
        <p:grpSpPr>
          <a:xfrm>
            <a:off x="4866327" y="3030854"/>
            <a:ext cx="502444" cy="502285"/>
            <a:chOff x="6443245" y="3204483"/>
            <a:chExt cx="751188" cy="751188"/>
          </a:xfrm>
          <a:solidFill>
            <a:schemeClr val="bg1"/>
          </a:solidFill>
        </p:grpSpPr>
        <p:sp>
          <p:nvSpPr>
            <p:cNvPr id="43" name="椭圆 42"/>
            <p:cNvSpPr/>
            <p:nvPr>
              <p:custDataLst>
                <p:tags r:id="rId10"/>
              </p:custDataLst>
            </p:nvPr>
          </p:nvSpPr>
          <p:spPr>
            <a:xfrm>
              <a:off x="6443245" y="3204483"/>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44" name="Freeform 33"/>
            <p:cNvSpPr>
              <a:spLocks noEditPoints="1"/>
            </p:cNvSpPr>
            <p:nvPr>
              <p:custDataLst>
                <p:tags r:id="rId11"/>
              </p:custDataLst>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14" name="组合 13"/>
          <p:cNvGrpSpPr/>
          <p:nvPr>
            <p:custDataLst>
              <p:tags r:id="rId12"/>
            </p:custDataLst>
          </p:nvPr>
        </p:nvGrpSpPr>
        <p:grpSpPr>
          <a:xfrm>
            <a:off x="943182" y="3940650"/>
            <a:ext cx="507683" cy="507365"/>
            <a:chOff x="816774" y="4776910"/>
            <a:chExt cx="759650" cy="759649"/>
          </a:xfrm>
          <a:solidFill>
            <a:schemeClr val="bg1"/>
          </a:solidFill>
        </p:grpSpPr>
        <p:sp>
          <p:nvSpPr>
            <p:cNvPr id="28" name="椭圆 27"/>
            <p:cNvSpPr/>
            <p:nvPr>
              <p:custDataLst>
                <p:tags r:id="rId13"/>
              </p:custDataLst>
            </p:nvPr>
          </p:nvSpPr>
          <p:spPr>
            <a:xfrm>
              <a:off x="816774" y="4776910"/>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custDataLst>
                  <p:tags r:id="rId14"/>
                </p:custDataLst>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1" name="Freeform 16"/>
              <p:cNvSpPr>
                <a:spLocks noEditPoints="1"/>
              </p:cNvSpPr>
              <p:nvPr>
                <p:custDataLst>
                  <p:tags r:id="rId15"/>
                </p:custDataLst>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2" name="Freeform 17"/>
              <p:cNvSpPr>
                <a:spLocks noEditPoints="1"/>
              </p:cNvSpPr>
              <p:nvPr>
                <p:custDataLst>
                  <p:tags r:id="rId16"/>
                </p:custDataLst>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5" name="组合 4"/>
          <p:cNvGrpSpPr/>
          <p:nvPr>
            <p:custDataLst>
              <p:tags r:id="rId17"/>
            </p:custDataLst>
          </p:nvPr>
        </p:nvGrpSpPr>
        <p:grpSpPr>
          <a:xfrm>
            <a:off x="962232" y="3031965"/>
            <a:ext cx="507683" cy="507365"/>
            <a:chOff x="3424768" y="2961096"/>
            <a:chExt cx="759650" cy="759649"/>
          </a:xfrm>
          <a:solidFill>
            <a:schemeClr val="bg1"/>
          </a:solidFill>
        </p:grpSpPr>
        <p:sp>
          <p:nvSpPr>
            <p:cNvPr id="21" name="椭圆 20"/>
            <p:cNvSpPr/>
            <p:nvPr>
              <p:custDataLst>
                <p:tags r:id="rId18"/>
              </p:custDataLst>
            </p:nvPr>
          </p:nvSpPr>
          <p:spPr>
            <a:xfrm>
              <a:off x="3424768" y="2961096"/>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2" name="组合 21"/>
            <p:cNvGrpSpPr/>
            <p:nvPr/>
          </p:nvGrpSpPr>
          <p:grpSpPr>
            <a:xfrm>
              <a:off x="3602043" y="3071238"/>
              <a:ext cx="405347" cy="482677"/>
              <a:chOff x="10787673" y="2508217"/>
              <a:chExt cx="478426" cy="569698"/>
            </a:xfrm>
            <a:grpFill/>
          </p:grpSpPr>
          <p:sp>
            <p:nvSpPr>
              <p:cNvPr id="23" name="Freeform 25"/>
              <p:cNvSpPr>
                <a:spLocks noEditPoints="1"/>
              </p:cNvSpPr>
              <p:nvPr>
                <p:custDataLst>
                  <p:tags r:id="rId19"/>
                </p:custDataLst>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4" name="Freeform 26"/>
              <p:cNvSpPr/>
              <p:nvPr>
                <p:custDataLst>
                  <p:tags r:id="rId20"/>
                </p:custDataLst>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5" name="Freeform 27"/>
              <p:cNvSpPr/>
              <p:nvPr>
                <p:custDataLst>
                  <p:tags r:id="rId21"/>
                </p:custDataLst>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6" name="Freeform 28"/>
              <p:cNvSpPr/>
              <p:nvPr>
                <p:custDataLst>
                  <p:tags r:id="rId22"/>
                </p:custDataLst>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7" name="Freeform 29"/>
              <p:cNvSpPr/>
              <p:nvPr>
                <p:custDataLst>
                  <p:tags r:id="rId23"/>
                </p:custDataLst>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19" name="组合 18"/>
          <p:cNvGrpSpPr/>
          <p:nvPr>
            <p:custDataLst>
              <p:tags r:id="rId24"/>
            </p:custDataLst>
          </p:nvPr>
        </p:nvGrpSpPr>
        <p:grpSpPr>
          <a:xfrm>
            <a:off x="962232" y="2122962"/>
            <a:ext cx="507683" cy="507683"/>
            <a:chOff x="3424768" y="1611109"/>
            <a:chExt cx="759650" cy="759649"/>
          </a:xfrm>
          <a:solidFill>
            <a:schemeClr val="bg1"/>
          </a:solidFill>
        </p:grpSpPr>
        <p:sp>
          <p:nvSpPr>
            <p:cNvPr id="33" name="椭圆 32"/>
            <p:cNvSpPr/>
            <p:nvPr>
              <p:custDataLst>
                <p:tags r:id="rId25"/>
              </p:custDataLst>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custDataLst>
                <p:tags r:id="rId26"/>
              </p:custDataLst>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38" name="文本框 15"/>
          <p:cNvSpPr txBox="1"/>
          <p:nvPr/>
        </p:nvSpPr>
        <p:spPr>
          <a:xfrm>
            <a:off x="709295" y="309880"/>
            <a:ext cx="32543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创业者与创业精神</a:t>
            </a:r>
            <a:endParaRPr lang="zh-CN" altLang="en-US" sz="1700" b="1" dirty="0">
              <a:solidFill>
                <a:srgbClr val="1B4367"/>
              </a:solidFill>
              <a:cs typeface="+mn-ea"/>
              <a:sym typeface="+mn-lt"/>
            </a:endParaRPr>
          </a:p>
        </p:txBody>
      </p:sp>
      <p:sp>
        <p:nvSpPr>
          <p:cNvPr id="40" name="TextBox 1210"/>
          <p:cNvSpPr/>
          <p:nvPr>
            <p:custDataLst>
              <p:tags r:id="rId27"/>
            </p:custDataLst>
          </p:nvPr>
        </p:nvSpPr>
        <p:spPr>
          <a:xfrm>
            <a:off x="1591201" y="2169851"/>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满腔的创业激情</a:t>
            </a:r>
            <a:endParaRPr lang="zh-CN" altLang="en-US" sz="1800" dirty="0">
              <a:solidFill>
                <a:srgbClr val="1B4367"/>
              </a:solidFill>
              <a:cs typeface="+mn-ea"/>
              <a:sym typeface="+mn-lt"/>
            </a:endParaRPr>
          </a:p>
        </p:txBody>
      </p:sp>
      <p:sp>
        <p:nvSpPr>
          <p:cNvPr id="42" name="TextBox 1210"/>
          <p:cNvSpPr/>
          <p:nvPr>
            <p:custDataLst>
              <p:tags r:id="rId28"/>
            </p:custDataLst>
          </p:nvPr>
        </p:nvSpPr>
        <p:spPr>
          <a:xfrm>
            <a:off x="1508016" y="309504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坚定的创业信念</a:t>
            </a:r>
            <a:endParaRPr lang="zh-CN" altLang="en-US" b="1" dirty="0">
              <a:solidFill>
                <a:srgbClr val="1B4367"/>
              </a:solidFill>
              <a:cs typeface="+mn-ea"/>
              <a:sym typeface="+mn-lt"/>
            </a:endParaRPr>
          </a:p>
        </p:txBody>
      </p:sp>
      <p:sp>
        <p:nvSpPr>
          <p:cNvPr id="57" name="TextBox 1210"/>
          <p:cNvSpPr/>
          <p:nvPr>
            <p:custDataLst>
              <p:tags r:id="rId29"/>
            </p:custDataLst>
          </p:nvPr>
        </p:nvSpPr>
        <p:spPr>
          <a:xfrm>
            <a:off x="1508016" y="4020241"/>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理性的创业心态</a:t>
            </a:r>
            <a:endParaRPr lang="zh-CN" altLang="en-US" b="1" dirty="0">
              <a:solidFill>
                <a:srgbClr val="1B4367"/>
              </a:solidFill>
              <a:cs typeface="+mn-ea"/>
              <a:sym typeface="+mn-lt"/>
            </a:endParaRPr>
          </a:p>
        </p:txBody>
      </p:sp>
      <p:sp>
        <p:nvSpPr>
          <p:cNvPr id="59" name="TextBox 1210"/>
          <p:cNvSpPr/>
          <p:nvPr>
            <p:custDataLst>
              <p:tags r:id="rId30"/>
            </p:custDataLst>
          </p:nvPr>
        </p:nvSpPr>
        <p:spPr>
          <a:xfrm>
            <a:off x="5432316" y="2169851"/>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不断进取的创新精神</a:t>
            </a:r>
            <a:endParaRPr lang="zh-CN" altLang="en-US" b="1" dirty="0">
              <a:solidFill>
                <a:srgbClr val="1B4367"/>
              </a:solidFill>
              <a:cs typeface="+mn-ea"/>
              <a:sym typeface="+mn-lt"/>
            </a:endParaRPr>
          </a:p>
        </p:txBody>
      </p:sp>
      <p:sp>
        <p:nvSpPr>
          <p:cNvPr id="61" name="TextBox 1210"/>
          <p:cNvSpPr/>
          <p:nvPr>
            <p:custDataLst>
              <p:tags r:id="rId31"/>
            </p:custDataLst>
          </p:nvPr>
        </p:nvSpPr>
        <p:spPr>
          <a:xfrm>
            <a:off x="5432316" y="3095046"/>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无私奉献的团队精神</a:t>
            </a:r>
            <a:endParaRPr lang="zh-CN" altLang="en-US" b="1" dirty="0">
              <a:solidFill>
                <a:srgbClr val="1B4367"/>
              </a:solidFill>
              <a:cs typeface="+mn-ea"/>
              <a:sym typeface="+mn-lt"/>
            </a:endParaRPr>
          </a:p>
        </p:txBody>
      </p:sp>
      <p:sp>
        <p:nvSpPr>
          <p:cNvPr id="63" name="TextBox 1210"/>
          <p:cNvSpPr/>
          <p:nvPr>
            <p:custDataLst>
              <p:tags r:id="rId32"/>
            </p:custDataLst>
          </p:nvPr>
        </p:nvSpPr>
        <p:spPr>
          <a:xfrm>
            <a:off x="5432316" y="4020241"/>
            <a:ext cx="2194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dirty="0">
                <a:solidFill>
                  <a:srgbClr val="1B4367"/>
                </a:solidFill>
                <a:cs typeface="+mn-ea"/>
                <a:sym typeface="+mn-lt"/>
              </a:rPr>
              <a:t>吃苦耐劳的奋斗精神</a:t>
            </a:r>
            <a:endParaRPr lang="zh-CN" altLang="en-US" b="1" dirty="0">
              <a:solidFill>
                <a:srgbClr val="1B4367"/>
              </a:solidFill>
              <a:cs typeface="+mn-ea"/>
              <a:sym typeface="+mn-lt"/>
            </a:endParaRPr>
          </a:p>
        </p:txBody>
      </p:sp>
      <p:cxnSp>
        <p:nvCxnSpPr>
          <p:cNvPr id="52" name="直接连接符 51"/>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 name="矩形 2"/>
          <p:cNvSpPr>
            <a:spLocks noChangeArrowheads="1"/>
          </p:cNvSpPr>
          <p:nvPr/>
        </p:nvSpPr>
        <p:spPr bwMode="auto">
          <a:xfrm>
            <a:off x="709295" y="69278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二、创业精神</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4" name="矩形 3"/>
          <p:cNvSpPr>
            <a:spLocks noChangeArrowheads="1"/>
          </p:cNvSpPr>
          <p:nvPr/>
        </p:nvSpPr>
        <p:spPr bwMode="auto">
          <a:xfrm>
            <a:off x="542925" y="1356360"/>
            <a:ext cx="4028440" cy="398780"/>
          </a:xfrm>
          <a:prstGeom prst="rect">
            <a:avLst/>
          </a:prstGeom>
          <a:noFill/>
          <a:ln w="9525">
            <a:noFill/>
            <a:miter lim="800000"/>
          </a:ln>
        </p:spPr>
        <p:txBody>
          <a:bodyPr wrap="square">
            <a:spAutoFit/>
          </a:bodyPr>
          <a:p>
            <a:pPr algn="just"/>
            <a:r>
              <a:rPr lang="zh-CN" altLang="en-US" sz="2000" b="1">
                <a:solidFill>
                  <a:srgbClr val="1B4367"/>
                </a:solidFill>
                <a:latin typeface="微软雅黑" panose="020B0503020204020204" pitchFamily="34" charset="-122"/>
                <a:ea typeface="微软雅黑" panose="020B0503020204020204" pitchFamily="34" charset="-122"/>
                <a:sym typeface="+mn-ea"/>
              </a:rPr>
              <a:t>（二）大学生创业精神的内涵</a:t>
            </a:r>
            <a:endParaRPr lang="zh-CN" altLang="en-US" sz="20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300"/>
                                        <p:tgtEl>
                                          <p:spTgt spid="52"/>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6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2" presetClass="entr" presetSubtype="2"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childTnLst>
                          </p:cTn>
                        </p:par>
                        <p:par>
                          <p:cTn id="36" fill="hold">
                            <p:stCondLst>
                              <p:cond delay="2100"/>
                            </p:stCondLst>
                            <p:childTnLst>
                              <p:par>
                                <p:cTn id="37" presetID="53" presetClass="entr" presetSubtype="16"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par>
                                <p:cTn id="42" presetID="2" presetClass="entr" presetSubtype="2"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1+#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par>
                          <p:cTn id="46" fill="hold">
                            <p:stCondLst>
                              <p:cond delay="2600"/>
                            </p:stCondLst>
                            <p:childTnLst>
                              <p:par>
                                <p:cTn id="47" presetID="53" presetClass="entr" presetSubtype="16"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2" presetClass="entr" presetSubtype="2"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1+#ppt_w/2"/>
                                          </p:val>
                                        </p:tav>
                                        <p:tav tm="100000">
                                          <p:val>
                                            <p:strVal val="#ppt_x"/>
                                          </p:val>
                                        </p:tav>
                                      </p:tavLst>
                                    </p:anim>
                                    <p:anim calcmode="lin" valueType="num">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3100"/>
                            </p:stCondLst>
                            <p:childTnLst>
                              <p:par>
                                <p:cTn id="57" presetID="53" presetClass="entr" presetSubtype="16"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ppt_w</p:attrName>
                                        </p:attrNameLst>
                                      </p:cBhvr>
                                      <p:tavLst>
                                        <p:tav tm="0">
                                          <p:val>
                                            <p:fltVal val="0"/>
                                          </p:val>
                                        </p:tav>
                                        <p:tav tm="100000">
                                          <p:val>
                                            <p:strVal val="#ppt_w"/>
                                          </p:val>
                                        </p:tav>
                                      </p:tavLst>
                                    </p:anim>
                                    <p:anim calcmode="lin" valueType="num">
                                      <p:cBhvr>
                                        <p:cTn id="60" dur="500" fill="hold"/>
                                        <p:tgtEl>
                                          <p:spTgt spid="2"/>
                                        </p:tgtEl>
                                        <p:attrNameLst>
                                          <p:attrName>ppt_h</p:attrName>
                                        </p:attrNameLst>
                                      </p:cBhvr>
                                      <p:tavLst>
                                        <p:tav tm="0">
                                          <p:val>
                                            <p:fltVal val="0"/>
                                          </p:val>
                                        </p:tav>
                                        <p:tav tm="100000">
                                          <p:val>
                                            <p:strVal val="#ppt_h"/>
                                          </p:val>
                                        </p:tav>
                                      </p:tavLst>
                                    </p:anim>
                                    <p:animEffect transition="in" filter="fade">
                                      <p:cBhvr>
                                        <p:cTn id="61" dur="500"/>
                                        <p:tgtEl>
                                          <p:spTgt spid="2"/>
                                        </p:tgtEl>
                                      </p:cBhvr>
                                    </p:animEffect>
                                  </p:childTnLst>
                                </p:cTn>
                              </p:par>
                              <p:par>
                                <p:cTn id="62" presetID="2" presetClass="entr" presetSubtype="2"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 calcmode="lin" valueType="num">
                                      <p:cBhvr additive="base">
                                        <p:cTn id="64" dur="500" fill="hold"/>
                                        <p:tgtEl>
                                          <p:spTgt spid="59"/>
                                        </p:tgtEl>
                                        <p:attrNameLst>
                                          <p:attrName>ppt_x</p:attrName>
                                        </p:attrNameLst>
                                      </p:cBhvr>
                                      <p:tavLst>
                                        <p:tav tm="0">
                                          <p:val>
                                            <p:strVal val="1+#ppt_w/2"/>
                                          </p:val>
                                        </p:tav>
                                        <p:tav tm="100000">
                                          <p:val>
                                            <p:strVal val="#ppt_x"/>
                                          </p:val>
                                        </p:tav>
                                      </p:tavLst>
                                    </p:anim>
                                    <p:anim calcmode="lin" valueType="num">
                                      <p:cBhvr additive="base">
                                        <p:cTn id="65" dur="500" fill="hold"/>
                                        <p:tgtEl>
                                          <p:spTgt spid="59"/>
                                        </p:tgtEl>
                                        <p:attrNameLst>
                                          <p:attrName>ppt_y</p:attrName>
                                        </p:attrNameLst>
                                      </p:cBhvr>
                                      <p:tavLst>
                                        <p:tav tm="0">
                                          <p:val>
                                            <p:strVal val="#ppt_y"/>
                                          </p:val>
                                        </p:tav>
                                        <p:tav tm="100000">
                                          <p:val>
                                            <p:strVal val="#ppt_y"/>
                                          </p:val>
                                        </p:tav>
                                      </p:tavLst>
                                    </p:anim>
                                  </p:childTnLst>
                                </p:cTn>
                              </p:par>
                            </p:childTnLst>
                          </p:cTn>
                        </p:par>
                        <p:par>
                          <p:cTn id="66" fill="hold">
                            <p:stCondLst>
                              <p:cond delay="3600"/>
                            </p:stCondLst>
                            <p:childTnLst>
                              <p:par>
                                <p:cTn id="67" presetID="53" presetClass="entr" presetSubtype="16"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par>
                                <p:cTn id="72" presetID="2" presetClass="entr" presetSubtype="2"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500" fill="hold"/>
                                        <p:tgtEl>
                                          <p:spTgt spid="61"/>
                                        </p:tgtEl>
                                        <p:attrNameLst>
                                          <p:attrName>ppt_x</p:attrName>
                                        </p:attrNameLst>
                                      </p:cBhvr>
                                      <p:tavLst>
                                        <p:tav tm="0">
                                          <p:val>
                                            <p:strVal val="1+#ppt_w/2"/>
                                          </p:val>
                                        </p:tav>
                                        <p:tav tm="100000">
                                          <p:val>
                                            <p:strVal val="#ppt_x"/>
                                          </p:val>
                                        </p:tav>
                                      </p:tavLst>
                                    </p:anim>
                                    <p:anim calcmode="lin" valueType="num">
                                      <p:cBhvr additive="base">
                                        <p:cTn id="75" dur="500" fill="hold"/>
                                        <p:tgtEl>
                                          <p:spTgt spid="61"/>
                                        </p:tgtEl>
                                        <p:attrNameLst>
                                          <p:attrName>ppt_y</p:attrName>
                                        </p:attrNameLst>
                                      </p:cBhvr>
                                      <p:tavLst>
                                        <p:tav tm="0">
                                          <p:val>
                                            <p:strVal val="#ppt_y"/>
                                          </p:val>
                                        </p:tav>
                                        <p:tav tm="100000">
                                          <p:val>
                                            <p:strVal val="#ppt_y"/>
                                          </p:val>
                                        </p:tav>
                                      </p:tavLst>
                                    </p:anim>
                                  </p:childTnLst>
                                </p:cTn>
                              </p:par>
                            </p:childTnLst>
                          </p:cTn>
                        </p:par>
                        <p:par>
                          <p:cTn id="76" fill="hold">
                            <p:stCondLst>
                              <p:cond delay="4100"/>
                            </p:stCondLst>
                            <p:childTnLst>
                              <p:par>
                                <p:cTn id="77" presetID="53" presetClass="entr" presetSubtype="16"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p:cTn id="79" dur="500" fill="hold"/>
                                        <p:tgtEl>
                                          <p:spTgt spid="9"/>
                                        </p:tgtEl>
                                        <p:attrNameLst>
                                          <p:attrName>ppt_w</p:attrName>
                                        </p:attrNameLst>
                                      </p:cBhvr>
                                      <p:tavLst>
                                        <p:tav tm="0">
                                          <p:val>
                                            <p:fltVal val="0"/>
                                          </p:val>
                                        </p:tav>
                                        <p:tav tm="100000">
                                          <p:val>
                                            <p:strVal val="#ppt_w"/>
                                          </p:val>
                                        </p:tav>
                                      </p:tavLst>
                                    </p:anim>
                                    <p:anim calcmode="lin" valueType="num">
                                      <p:cBhvr>
                                        <p:cTn id="80" dur="500" fill="hold"/>
                                        <p:tgtEl>
                                          <p:spTgt spid="9"/>
                                        </p:tgtEl>
                                        <p:attrNameLst>
                                          <p:attrName>ppt_h</p:attrName>
                                        </p:attrNameLst>
                                      </p:cBhvr>
                                      <p:tavLst>
                                        <p:tav tm="0">
                                          <p:val>
                                            <p:fltVal val="0"/>
                                          </p:val>
                                        </p:tav>
                                        <p:tav tm="100000">
                                          <p:val>
                                            <p:strVal val="#ppt_h"/>
                                          </p:val>
                                        </p:tav>
                                      </p:tavLst>
                                    </p:anim>
                                    <p:animEffect transition="in" filter="fade">
                                      <p:cBhvr>
                                        <p:cTn id="81" dur="500"/>
                                        <p:tgtEl>
                                          <p:spTgt spid="9"/>
                                        </p:tgtEl>
                                      </p:cBhvr>
                                    </p:animEffect>
                                  </p:childTnLst>
                                </p:cTn>
                              </p:par>
                              <p:par>
                                <p:cTn id="82" presetID="2" presetClass="entr" presetSubtype="2"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additive="base">
                                        <p:cTn id="84" dur="500" fill="hold"/>
                                        <p:tgtEl>
                                          <p:spTgt spid="63"/>
                                        </p:tgtEl>
                                        <p:attrNameLst>
                                          <p:attrName>ppt_x</p:attrName>
                                        </p:attrNameLst>
                                      </p:cBhvr>
                                      <p:tavLst>
                                        <p:tav tm="0">
                                          <p:val>
                                            <p:strVal val="1+#ppt_w/2"/>
                                          </p:val>
                                        </p:tav>
                                        <p:tav tm="100000">
                                          <p:val>
                                            <p:strVal val="#ppt_x"/>
                                          </p:val>
                                        </p:tav>
                                      </p:tavLst>
                                    </p:anim>
                                    <p:anim calcmode="lin" valueType="num">
                                      <p:cBhvr additive="base">
                                        <p:cTn id="85"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57" grpId="0"/>
      <p:bldP spid="59" grpId="0"/>
      <p:bldP spid="61" grpId="0"/>
      <p:bldP spid="63"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4721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提升创业能力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6180" y="114167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6180" y="244274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43405" y="1201420"/>
            <a:ext cx="55568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创业能力概述</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43405" y="2501900"/>
            <a:ext cx="66376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创业者具备的十种能力</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16180" y="3743228"/>
            <a:ext cx="828000" cy="827405"/>
            <a:chOff x="3909356" y="1685526"/>
            <a:chExt cx="828000" cy="828000"/>
          </a:xfrm>
        </p:grpSpPr>
        <p:sp>
          <p:nvSpPr>
            <p:cNvPr id="4" name="文本框 3"/>
            <p:cNvSpPr txBox="1"/>
            <p:nvPr>
              <p:custDataLst>
                <p:tags r:id="rId10"/>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3405" y="3827145"/>
            <a:ext cx="6282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培养大学生创业能力</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创业能力概述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一、创业能力</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1948180"/>
            <a:ext cx="3844290" cy="215201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创业能力是创业者所需要的实践性、创新性和综合性能力，创业者能运用各种方法去利用和开发新产品、新市场、新生产过程或原材料，然后产生各种新的结果，实现创业的价值。</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4491990" cy="255841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下载 (5)"/>
          <p:cNvPicPr>
            <a:picLocks noChangeAspect="1"/>
          </p:cNvPicPr>
          <p:nvPr/>
        </p:nvPicPr>
        <p:blipFill>
          <a:blip r:embed="rId4">
            <a:clrChange>
              <a:clrFrom>
                <a:srgbClr val="EEEEEE">
                  <a:alpha val="100000"/>
                </a:srgbClr>
              </a:clrFrom>
              <a:clrTo>
                <a:srgbClr val="EEEEEE">
                  <a:alpha val="100000"/>
                  <a:alpha val="0"/>
                </a:srgbClr>
              </a:clrTo>
            </a:clrChange>
            <a:grayscl/>
          </a:blip>
          <a:stretch>
            <a:fillRect/>
          </a:stretch>
        </p:blipFill>
        <p:spPr>
          <a:xfrm>
            <a:off x="5755640" y="1669415"/>
            <a:ext cx="2581275" cy="2581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创业能力概述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二、创业能力特征</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 name="平行四边形 3"/>
          <p:cNvSpPr/>
          <p:nvPr>
            <p:custDataLst>
              <p:tags r:id="rId4"/>
            </p:custDataLst>
          </p:nvPr>
        </p:nvSpPr>
        <p:spPr>
          <a:xfrm rot="16200000">
            <a:off x="2707177" y="2479200"/>
            <a:ext cx="445450" cy="515952"/>
          </a:xfrm>
          <a:prstGeom prst="parallelogram">
            <a:avLst>
              <a:gd name="adj" fmla="val 47404"/>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5" name="平行四边形 4"/>
          <p:cNvSpPr/>
          <p:nvPr>
            <p:custDataLst>
              <p:tags r:id="rId5"/>
            </p:custDataLst>
          </p:nvPr>
        </p:nvSpPr>
        <p:spPr>
          <a:xfrm rot="16200000">
            <a:off x="2707177" y="3804867"/>
            <a:ext cx="445450" cy="515952"/>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2" name="平行四边形 1"/>
          <p:cNvSpPr/>
          <p:nvPr>
            <p:custDataLst>
              <p:tags r:id="rId6"/>
            </p:custDataLst>
          </p:nvPr>
        </p:nvSpPr>
        <p:spPr>
          <a:xfrm rot="16200000" flipV="1">
            <a:off x="5680579" y="3139363"/>
            <a:ext cx="445450" cy="521293"/>
          </a:xfrm>
          <a:prstGeom prst="parallelogram">
            <a:avLst>
              <a:gd name="adj" fmla="val 47404"/>
            </a:avLst>
          </a:prstGeom>
          <a:solidFill>
            <a:schemeClr val="bg2">
              <a:lumMod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28" name="直接连接符 27"/>
          <p:cNvCxnSpPr/>
          <p:nvPr>
            <p:custDataLst>
              <p:tags r:id="rId7"/>
            </p:custDataLst>
          </p:nvPr>
        </p:nvCxnSpPr>
        <p:spPr>
          <a:xfrm>
            <a:off x="5555063" y="2474927"/>
            <a:ext cx="811850" cy="0"/>
          </a:xfrm>
          <a:prstGeom prst="line">
            <a:avLst/>
          </a:prstGeom>
          <a:ln w="9525">
            <a:solidFill>
              <a:srgbClr val="1B4367"/>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8"/>
            </p:custDataLst>
          </p:nvPr>
        </p:nvCxnSpPr>
        <p:spPr>
          <a:xfrm>
            <a:off x="5555063" y="3835845"/>
            <a:ext cx="811850" cy="0"/>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9"/>
            </p:custDataLst>
          </p:nvPr>
        </p:nvSpPr>
        <p:spPr>
          <a:xfrm>
            <a:off x="6424598" y="2311489"/>
            <a:ext cx="326877" cy="326877"/>
          </a:xfrm>
          <a:prstGeom prst="ellipse">
            <a:avLst/>
          </a:prstGeom>
          <a:solidFill>
            <a:srgbClr val="1B436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cxnSp>
        <p:nvCxnSpPr>
          <p:cNvPr id="35" name="直接连接符 34"/>
          <p:cNvCxnSpPr/>
          <p:nvPr>
            <p:custDataLst>
              <p:tags r:id="rId10"/>
            </p:custDataLst>
          </p:nvPr>
        </p:nvCxnSpPr>
        <p:spPr>
          <a:xfrm>
            <a:off x="2459349" y="3155386"/>
            <a:ext cx="811850" cy="0"/>
          </a:xfrm>
          <a:prstGeom prst="line">
            <a:avLst/>
          </a:prstGeom>
          <a:ln w="9525">
            <a:solidFill>
              <a:srgbClr val="7F7F7F"/>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椭圆 36"/>
          <p:cNvSpPr/>
          <p:nvPr>
            <p:custDataLst>
              <p:tags r:id="rId11"/>
            </p:custDataLst>
          </p:nvPr>
        </p:nvSpPr>
        <p:spPr>
          <a:xfrm>
            <a:off x="6419257" y="3668668"/>
            <a:ext cx="326877" cy="326877"/>
          </a:xfrm>
          <a:prstGeom prst="ellipse">
            <a:avLst/>
          </a:prstGeom>
          <a:gradFill>
            <a:gsLst>
              <a:gs pos="0">
                <a:schemeClr val="accent3">
                  <a:lumMod val="75000"/>
                  <a:lumOff val="25000"/>
                </a:schemeClr>
              </a:gs>
              <a:gs pos="100000">
                <a:schemeClr val="accent3">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41" name="椭圆 40"/>
          <p:cNvSpPr/>
          <p:nvPr>
            <p:custDataLst>
              <p:tags r:id="rId12"/>
            </p:custDataLst>
          </p:nvPr>
        </p:nvSpPr>
        <p:spPr>
          <a:xfrm>
            <a:off x="2076391" y="2991948"/>
            <a:ext cx="326877" cy="326877"/>
          </a:xfrm>
          <a:prstGeom prst="ellipse">
            <a:avLst/>
          </a:prstGeom>
          <a:solidFill>
            <a:srgbClr val="7F7F7F"/>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6" name="矩形 5"/>
          <p:cNvSpPr/>
          <p:nvPr>
            <p:custDataLst>
              <p:tags r:id="rId13"/>
            </p:custDataLst>
          </p:nvPr>
        </p:nvSpPr>
        <p:spPr>
          <a:xfrm>
            <a:off x="6903085" y="1891030"/>
            <a:ext cx="1713865" cy="1344930"/>
          </a:xfrm>
          <a:prstGeom prst="rect">
            <a:avLst/>
          </a:prstGeom>
          <a:noFill/>
        </p:spPr>
        <p:txBody>
          <a:bodyPr wrap="square" lIns="0" tIns="0" rIns="0" bIns="0" rtlCol="0" anchor="ctr" anchorCtr="0">
            <a:noAutofit/>
          </a:bodyPr>
          <a:lstStyle/>
          <a:p>
            <a:pPr indent="0" algn="just" fontAlgn="auto">
              <a:lnSpc>
                <a:spcPts val="2660"/>
              </a:lnSpc>
              <a:spcBef>
                <a:spcPct val="0"/>
              </a:spcBef>
              <a:spcAft>
                <a:spcPct val="0"/>
              </a:spcAft>
            </a:pPr>
            <a:r>
              <a:rPr lang="zh-CN" altLang="en-US" sz="1800" dirty="0">
                <a:solidFill>
                  <a:schemeClr val="tx1">
                    <a:lumMod val="85000"/>
                    <a:lumOff val="15000"/>
                  </a:schemeClr>
                </a:solidFill>
                <a:latin typeface="+mn-ea"/>
                <a:cs typeface="+mn-ea"/>
              </a:rPr>
              <a:t>创业者在实践中产生创业能力，并在实践中提高创业能力。</a:t>
            </a:r>
            <a:endParaRPr lang="zh-CN" altLang="en-US" sz="1800" dirty="0">
              <a:solidFill>
                <a:schemeClr val="tx1">
                  <a:lumMod val="85000"/>
                  <a:lumOff val="15000"/>
                </a:schemeClr>
              </a:solidFill>
              <a:latin typeface="+mn-ea"/>
              <a:cs typeface="+mn-ea"/>
            </a:endParaRPr>
          </a:p>
        </p:txBody>
      </p:sp>
      <p:sp>
        <p:nvSpPr>
          <p:cNvPr id="10" name="标题"/>
          <p:cNvSpPr/>
          <p:nvPr>
            <p:custDataLst>
              <p:tags r:id="rId14"/>
            </p:custDataLst>
          </p:nvPr>
        </p:nvSpPr>
        <p:spPr>
          <a:xfrm>
            <a:off x="2669255" y="3558107"/>
            <a:ext cx="2832931" cy="514884"/>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创造性突出</a:t>
            </a:r>
            <a:endParaRPr lang="zh-CN" altLang="en-US" sz="1515" b="1">
              <a:solidFill>
                <a:schemeClr val="lt1">
                  <a:lumMod val="100000"/>
                </a:schemeClr>
              </a:solidFill>
              <a:uFillTx/>
              <a:latin typeface="+mn-ea"/>
              <a:cs typeface="+mn-ea"/>
              <a:sym typeface="+mn-ea"/>
            </a:endParaRPr>
          </a:p>
        </p:txBody>
      </p:sp>
      <p:sp>
        <p:nvSpPr>
          <p:cNvPr id="15" name="标题"/>
          <p:cNvSpPr/>
          <p:nvPr>
            <p:custDataLst>
              <p:tags r:id="rId15"/>
            </p:custDataLst>
          </p:nvPr>
        </p:nvSpPr>
        <p:spPr>
          <a:xfrm>
            <a:off x="3329952" y="2895274"/>
            <a:ext cx="2833465" cy="514884"/>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dirty="0">
                <a:solidFill>
                  <a:schemeClr val="lt1">
                    <a:lumMod val="100000"/>
                  </a:schemeClr>
                </a:solidFill>
                <a:uFillTx/>
                <a:latin typeface="+mn-ea"/>
                <a:cs typeface="+mn-ea"/>
                <a:sym typeface="+mn-ea"/>
              </a:rPr>
              <a:t>综合性较高</a:t>
            </a:r>
            <a:endParaRPr lang="zh-CN" altLang="en-US" sz="1515" b="1" dirty="0">
              <a:solidFill>
                <a:schemeClr val="lt1">
                  <a:lumMod val="100000"/>
                </a:schemeClr>
              </a:solidFill>
              <a:uFillTx/>
              <a:latin typeface="+mn-ea"/>
              <a:cs typeface="+mn-ea"/>
              <a:sym typeface="+mn-ea"/>
            </a:endParaRPr>
          </a:p>
        </p:txBody>
      </p:sp>
      <p:sp>
        <p:nvSpPr>
          <p:cNvPr id="16" name="标题"/>
          <p:cNvSpPr/>
          <p:nvPr>
            <p:custDataLst>
              <p:tags r:id="rId16"/>
            </p:custDataLst>
          </p:nvPr>
        </p:nvSpPr>
        <p:spPr>
          <a:xfrm>
            <a:off x="2671392" y="2238850"/>
            <a:ext cx="2825987" cy="508475"/>
          </a:xfrm>
          <a:prstGeom prst="rect">
            <a:avLst/>
          </a:prstGeom>
          <a:solidFill>
            <a:srgbClr val="1B43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dirty="0">
                <a:solidFill>
                  <a:schemeClr val="lt1">
                    <a:lumMod val="100000"/>
                  </a:schemeClr>
                </a:solidFill>
                <a:uFillTx/>
                <a:latin typeface="+mn-ea"/>
                <a:cs typeface="+mn-ea"/>
                <a:sym typeface="+mn-ea"/>
              </a:rPr>
              <a:t>实践性较强</a:t>
            </a:r>
            <a:endParaRPr lang="zh-CN" altLang="en-US" sz="1515" b="1" dirty="0">
              <a:solidFill>
                <a:schemeClr val="lt1">
                  <a:lumMod val="100000"/>
                </a:schemeClr>
              </a:solidFill>
              <a:uFillTx/>
              <a:latin typeface="+mn-ea"/>
              <a:cs typeface="+mn-ea"/>
              <a:sym typeface="+mn-ea"/>
            </a:endParaRPr>
          </a:p>
        </p:txBody>
      </p:sp>
      <p:sp>
        <p:nvSpPr>
          <p:cNvPr id="18" name="任意多边形: 形状 17"/>
          <p:cNvSpPr/>
          <p:nvPr>
            <p:custDataLst>
              <p:tags r:id="rId17"/>
            </p:custDataLst>
          </p:nvPr>
        </p:nvSpPr>
        <p:spPr>
          <a:xfrm>
            <a:off x="2173599" y="3075269"/>
            <a:ext cx="144706" cy="160486"/>
          </a:xfrm>
          <a:custGeom>
            <a:avLst/>
            <a:gdLst>
              <a:gd name="connsiteX0" fmla="*/ 154840 w 172039"/>
              <a:gd name="connsiteY0" fmla="*/ 110895 h 190800"/>
              <a:gd name="connsiteX1" fmla="*/ 169004 w 172039"/>
              <a:gd name="connsiteY1" fmla="*/ 110895 h 190800"/>
              <a:gd name="connsiteX2" fmla="*/ 169004 w 172039"/>
              <a:gd name="connsiteY2" fmla="*/ 125673 h 190800"/>
              <a:gd name="connsiteX3" fmla="*/ 108301 w 172039"/>
              <a:gd name="connsiteY3" fmla="*/ 189005 h 190800"/>
              <a:gd name="connsiteX4" fmla="*/ 103243 w 172039"/>
              <a:gd name="connsiteY4" fmla="*/ 190061 h 190800"/>
              <a:gd name="connsiteX5" fmla="*/ 95149 w 172039"/>
              <a:gd name="connsiteY5" fmla="*/ 186894 h 190800"/>
              <a:gd name="connsiteX6" fmla="*/ 70868 w 172039"/>
              <a:gd name="connsiteY6" fmla="*/ 160506 h 190800"/>
              <a:gd name="connsiteX7" fmla="*/ 70868 w 172039"/>
              <a:gd name="connsiteY7" fmla="*/ 145729 h 190800"/>
              <a:gd name="connsiteX8" fmla="*/ 85032 w 172039"/>
              <a:gd name="connsiteY8" fmla="*/ 145729 h 190800"/>
              <a:gd name="connsiteX9" fmla="*/ 103243 w 172039"/>
              <a:gd name="connsiteY9" fmla="*/ 164728 h 190800"/>
              <a:gd name="connsiteX10" fmla="*/ 50586 w 172039"/>
              <a:gd name="connsiteY10" fmla="*/ 31666 h 190800"/>
              <a:gd name="connsiteX11" fmla="*/ 40468 w 172039"/>
              <a:gd name="connsiteY11" fmla="*/ 42221 h 190800"/>
              <a:gd name="connsiteX12" fmla="*/ 80937 w 172039"/>
              <a:gd name="connsiteY12" fmla="*/ 84443 h 190800"/>
              <a:gd name="connsiteX13" fmla="*/ 121406 w 172039"/>
              <a:gd name="connsiteY13" fmla="*/ 42221 h 190800"/>
              <a:gd name="connsiteX14" fmla="*/ 111289 w 172039"/>
              <a:gd name="connsiteY14" fmla="*/ 31666 h 190800"/>
              <a:gd name="connsiteX15" fmla="*/ 101171 w 172039"/>
              <a:gd name="connsiteY15" fmla="*/ 42221 h 190800"/>
              <a:gd name="connsiteX16" fmla="*/ 80937 w 172039"/>
              <a:gd name="connsiteY16" fmla="*/ 63332 h 190800"/>
              <a:gd name="connsiteX17" fmla="*/ 60703 w 172039"/>
              <a:gd name="connsiteY17" fmla="*/ 42221 h 190800"/>
              <a:gd name="connsiteX18" fmla="*/ 50586 w 172039"/>
              <a:gd name="connsiteY18" fmla="*/ 31666 h 190800"/>
              <a:gd name="connsiteX19" fmla="*/ 30351 w 172039"/>
              <a:gd name="connsiteY19" fmla="*/ 0 h 190800"/>
              <a:gd name="connsiteX20" fmla="*/ 131523 w 172039"/>
              <a:gd name="connsiteY20" fmla="*/ 0 h 190800"/>
              <a:gd name="connsiteX21" fmla="*/ 161874 w 172039"/>
              <a:gd name="connsiteY21" fmla="*/ 31666 h 190800"/>
              <a:gd name="connsiteX22" fmla="*/ 162179 w 172039"/>
              <a:gd name="connsiteY22" fmla="*/ 95028 h 190800"/>
              <a:gd name="connsiteX23" fmla="*/ 102387 w 172039"/>
              <a:gd name="connsiteY23" fmla="*/ 154805 h 190800"/>
              <a:gd name="connsiteX24" fmla="*/ 87318 w 172039"/>
              <a:gd name="connsiteY24" fmla="*/ 139600 h 190800"/>
              <a:gd name="connsiteX25" fmla="*/ 64327 w 172039"/>
              <a:gd name="connsiteY25" fmla="*/ 139600 h 190800"/>
              <a:gd name="connsiteX26" fmla="*/ 64327 w 172039"/>
              <a:gd name="connsiteY26" fmla="*/ 162741 h 190800"/>
              <a:gd name="connsiteX27" fmla="*/ 88691 w 172039"/>
              <a:gd name="connsiteY27" fmla="*/ 190800 h 190800"/>
              <a:gd name="connsiteX28" fmla="*/ 30351 w 172039"/>
              <a:gd name="connsiteY28" fmla="*/ 189997 h 190800"/>
              <a:gd name="connsiteX29" fmla="*/ 0 w 172039"/>
              <a:gd name="connsiteY29" fmla="*/ 158331 h 190800"/>
              <a:gd name="connsiteX30" fmla="*/ 0 w 172039"/>
              <a:gd name="connsiteY30" fmla="*/ 31666 h 190800"/>
              <a:gd name="connsiteX31" fmla="*/ 30351 w 172039"/>
              <a:gd name="connsiteY31" fmla="*/ 0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039" h="190800">
                <a:moveTo>
                  <a:pt x="154840" y="110895"/>
                </a:moveTo>
                <a:cubicBezTo>
                  <a:pt x="158887" y="106673"/>
                  <a:pt x="164957" y="106673"/>
                  <a:pt x="169004" y="110895"/>
                </a:cubicBezTo>
                <a:cubicBezTo>
                  <a:pt x="173051" y="115118"/>
                  <a:pt x="173051" y="121451"/>
                  <a:pt x="169004" y="125673"/>
                </a:cubicBezTo>
                <a:lnTo>
                  <a:pt x="108301" y="189005"/>
                </a:lnTo>
                <a:lnTo>
                  <a:pt x="103243" y="190061"/>
                </a:lnTo>
                <a:cubicBezTo>
                  <a:pt x="100207" y="190061"/>
                  <a:pt x="97172" y="189005"/>
                  <a:pt x="95149" y="186894"/>
                </a:cubicBezTo>
                <a:lnTo>
                  <a:pt x="70868" y="160506"/>
                </a:lnTo>
                <a:cubicBezTo>
                  <a:pt x="66821" y="156284"/>
                  <a:pt x="66821" y="149951"/>
                  <a:pt x="70868" y="145729"/>
                </a:cubicBezTo>
                <a:cubicBezTo>
                  <a:pt x="74914" y="141506"/>
                  <a:pt x="80985" y="141506"/>
                  <a:pt x="85032" y="145729"/>
                </a:cubicBezTo>
                <a:lnTo>
                  <a:pt x="103243" y="164728"/>
                </a:lnTo>
                <a:close/>
                <a:moveTo>
                  <a:pt x="50586" y="31666"/>
                </a:moveTo>
                <a:cubicBezTo>
                  <a:pt x="44515" y="31666"/>
                  <a:pt x="40468" y="35888"/>
                  <a:pt x="40468" y="42221"/>
                </a:cubicBezTo>
                <a:cubicBezTo>
                  <a:pt x="40468" y="65443"/>
                  <a:pt x="58679" y="84443"/>
                  <a:pt x="80937" y="84443"/>
                </a:cubicBezTo>
                <a:cubicBezTo>
                  <a:pt x="103195" y="84443"/>
                  <a:pt x="121406" y="65443"/>
                  <a:pt x="121406" y="42221"/>
                </a:cubicBezTo>
                <a:cubicBezTo>
                  <a:pt x="121406" y="35888"/>
                  <a:pt x="117359" y="31666"/>
                  <a:pt x="111289" y="31666"/>
                </a:cubicBezTo>
                <a:cubicBezTo>
                  <a:pt x="105218" y="31666"/>
                  <a:pt x="101171" y="35888"/>
                  <a:pt x="101171" y="42221"/>
                </a:cubicBezTo>
                <a:cubicBezTo>
                  <a:pt x="101171" y="53832"/>
                  <a:pt x="92066" y="63332"/>
                  <a:pt x="80937" y="63332"/>
                </a:cubicBezTo>
                <a:cubicBezTo>
                  <a:pt x="69808" y="63332"/>
                  <a:pt x="60703" y="53832"/>
                  <a:pt x="60703" y="42221"/>
                </a:cubicBezTo>
                <a:cubicBezTo>
                  <a:pt x="60703" y="35888"/>
                  <a:pt x="56656" y="31666"/>
                  <a:pt x="50586" y="31666"/>
                </a:cubicBezTo>
                <a:close/>
                <a:moveTo>
                  <a:pt x="30351" y="0"/>
                </a:moveTo>
                <a:lnTo>
                  <a:pt x="131523" y="0"/>
                </a:lnTo>
                <a:cubicBezTo>
                  <a:pt x="148722" y="0"/>
                  <a:pt x="161874" y="13722"/>
                  <a:pt x="161874" y="31666"/>
                </a:cubicBezTo>
                <a:lnTo>
                  <a:pt x="162179" y="95028"/>
                </a:lnTo>
                <a:lnTo>
                  <a:pt x="102387" y="154805"/>
                </a:lnTo>
                <a:lnTo>
                  <a:pt x="87318" y="139600"/>
                </a:lnTo>
                <a:cubicBezTo>
                  <a:pt x="80890" y="132988"/>
                  <a:pt x="70755" y="132988"/>
                  <a:pt x="64327" y="139600"/>
                </a:cubicBezTo>
                <a:cubicBezTo>
                  <a:pt x="57899" y="146211"/>
                  <a:pt x="57899" y="156129"/>
                  <a:pt x="64327" y="162741"/>
                </a:cubicBezTo>
                <a:lnTo>
                  <a:pt x="88691" y="190800"/>
                </a:lnTo>
                <a:lnTo>
                  <a:pt x="30351" y="189997"/>
                </a:lnTo>
                <a:cubicBezTo>
                  <a:pt x="13152" y="189997"/>
                  <a:pt x="0" y="176275"/>
                  <a:pt x="0" y="158331"/>
                </a:cubicBezTo>
                <a:lnTo>
                  <a:pt x="0" y="31666"/>
                </a:lnTo>
                <a:cubicBezTo>
                  <a:pt x="0" y="13722"/>
                  <a:pt x="13152" y="0"/>
                  <a:pt x="30351" y="0"/>
                </a:cubicBezTo>
                <a:close/>
              </a:path>
            </a:pathLst>
          </a:custGeom>
          <a:gradFill>
            <a:gsLst>
              <a:gs pos="0">
                <a:srgbClr val="FFFFFF"/>
              </a:gs>
              <a:gs pos="80000">
                <a:srgbClr val="FFFFFF">
                  <a:alpha val="60000"/>
                </a:srgbClr>
              </a:gs>
            </a:gsLst>
            <a:lin ang="5400000" scaled="1"/>
          </a:gradFill>
          <a:ln w="6437" cap="flat">
            <a:noFill/>
            <a:prstDash val="solid"/>
            <a:miter/>
          </a:ln>
        </p:spPr>
        <p:txBody>
          <a:bodyPr rtlCol="0" anchor="ctr"/>
          <a:lstStyle/>
          <a:p>
            <a:endParaRPr lang="zh-CN" altLang="en-US" sz="1515"/>
          </a:p>
        </p:txBody>
      </p:sp>
      <p:sp>
        <p:nvSpPr>
          <p:cNvPr id="17" name="图形 1" descr="343439383331313b343532303032383bbfcdbba7b9dcc0ed"/>
          <p:cNvSpPr/>
          <p:nvPr>
            <p:custDataLst>
              <p:tags r:id="rId18"/>
            </p:custDataLst>
          </p:nvPr>
        </p:nvSpPr>
        <p:spPr>
          <a:xfrm>
            <a:off x="6500442" y="2390004"/>
            <a:ext cx="175625" cy="169405"/>
          </a:xfrm>
          <a:custGeom>
            <a:avLst/>
            <a:gdLst>
              <a:gd name="connsiteX0" fmla="*/ 157993 w 208799"/>
              <a:gd name="connsiteY0" fmla="*/ 157701 h 201404"/>
              <a:gd name="connsiteX1" fmla="*/ 113724 w 208799"/>
              <a:gd name="connsiteY1" fmla="*/ 124421 h 201404"/>
              <a:gd name="connsiteX2" fmla="*/ 111102 w 208799"/>
              <a:gd name="connsiteY2" fmla="*/ 117431 h 201404"/>
              <a:gd name="connsiteX3" fmla="*/ 111102 w 208799"/>
              <a:gd name="connsiteY3" fmla="*/ 117326 h 201404"/>
              <a:gd name="connsiteX4" fmla="*/ 111416 w 208799"/>
              <a:gd name="connsiteY4" fmla="*/ 116701 h 201404"/>
              <a:gd name="connsiteX5" fmla="*/ 127991 w 208799"/>
              <a:gd name="connsiteY5" fmla="*/ 72153 h 201404"/>
              <a:gd name="connsiteX6" fmla="*/ 110682 w 208799"/>
              <a:gd name="connsiteY6" fmla="*/ 24580 h 201404"/>
              <a:gd name="connsiteX7" fmla="*/ 109738 w 208799"/>
              <a:gd name="connsiteY7" fmla="*/ 18633 h 201404"/>
              <a:gd name="connsiteX8" fmla="*/ 138481 w 208799"/>
              <a:gd name="connsiteY8" fmla="*/ 167 h 201404"/>
              <a:gd name="connsiteX9" fmla="*/ 176247 w 208799"/>
              <a:gd name="connsiteY9" fmla="*/ 32509 h 201404"/>
              <a:gd name="connsiteX10" fmla="*/ 163658 w 208799"/>
              <a:gd name="connsiteY10" fmla="*/ 80499 h 201404"/>
              <a:gd name="connsiteX11" fmla="*/ 159462 w 208799"/>
              <a:gd name="connsiteY11" fmla="*/ 85716 h 201404"/>
              <a:gd name="connsiteX12" fmla="*/ 159042 w 208799"/>
              <a:gd name="connsiteY12" fmla="*/ 93749 h 201404"/>
              <a:gd name="connsiteX13" fmla="*/ 160616 w 208799"/>
              <a:gd name="connsiteY13" fmla="*/ 96357 h 201404"/>
              <a:gd name="connsiteX14" fmla="*/ 173205 w 208799"/>
              <a:gd name="connsiteY14" fmla="*/ 102512 h 201404"/>
              <a:gd name="connsiteX15" fmla="*/ 186842 w 208799"/>
              <a:gd name="connsiteY15" fmla="*/ 108772 h 201404"/>
              <a:gd name="connsiteX16" fmla="*/ 207823 w 208799"/>
              <a:gd name="connsiteY16" fmla="*/ 127551 h 201404"/>
              <a:gd name="connsiteX17" fmla="*/ 205724 w 208799"/>
              <a:gd name="connsiteY17" fmla="*/ 147373 h 201404"/>
              <a:gd name="connsiteX18" fmla="*/ 163134 w 208799"/>
              <a:gd name="connsiteY18" fmla="*/ 160518 h 201404"/>
              <a:gd name="connsiteX19" fmla="*/ 157993 w 208799"/>
              <a:gd name="connsiteY19" fmla="*/ 157701 h 201404"/>
              <a:gd name="connsiteX20" fmla="*/ 114 w 208799"/>
              <a:gd name="connsiteY20" fmla="*/ 178567 h 201404"/>
              <a:gd name="connsiteX21" fmla="*/ 114 w 208799"/>
              <a:gd name="connsiteY21" fmla="*/ 171264 h 201404"/>
              <a:gd name="connsiteX22" fmla="*/ 2212 w 208799"/>
              <a:gd name="connsiteY22" fmla="*/ 165005 h 201404"/>
              <a:gd name="connsiteX23" fmla="*/ 21829 w 208799"/>
              <a:gd name="connsiteY23" fmla="*/ 146434 h 201404"/>
              <a:gd name="connsiteX24" fmla="*/ 22458 w 208799"/>
              <a:gd name="connsiteY24" fmla="*/ 146017 h 201404"/>
              <a:gd name="connsiteX25" fmla="*/ 42075 w 208799"/>
              <a:gd name="connsiteY25" fmla="*/ 136836 h 201404"/>
              <a:gd name="connsiteX26" fmla="*/ 48369 w 208799"/>
              <a:gd name="connsiteY26" fmla="*/ 134228 h 201404"/>
              <a:gd name="connsiteX27" fmla="*/ 50153 w 208799"/>
              <a:gd name="connsiteY27" fmla="*/ 132871 h 201404"/>
              <a:gd name="connsiteX28" fmla="*/ 53510 w 208799"/>
              <a:gd name="connsiteY28" fmla="*/ 115970 h 201404"/>
              <a:gd name="connsiteX29" fmla="*/ 49419 w 208799"/>
              <a:gd name="connsiteY29" fmla="*/ 110858 h 201404"/>
              <a:gd name="connsiteX30" fmla="*/ 49209 w 208799"/>
              <a:gd name="connsiteY30" fmla="*/ 110650 h 201404"/>
              <a:gd name="connsiteX31" fmla="*/ 33578 w 208799"/>
              <a:gd name="connsiteY31" fmla="*/ 61720 h 201404"/>
              <a:gd name="connsiteX32" fmla="*/ 72392 w 208799"/>
              <a:gd name="connsiteY32" fmla="*/ 26249 h 201404"/>
              <a:gd name="connsiteX33" fmla="*/ 112256 w 208799"/>
              <a:gd name="connsiteY33" fmla="*/ 61512 h 201404"/>
              <a:gd name="connsiteX34" fmla="*/ 112360 w 208799"/>
              <a:gd name="connsiteY34" fmla="*/ 62033 h 201404"/>
              <a:gd name="connsiteX35" fmla="*/ 107115 w 208799"/>
              <a:gd name="connsiteY35" fmla="*/ 93123 h 201404"/>
              <a:gd name="connsiteX36" fmla="*/ 96835 w 208799"/>
              <a:gd name="connsiteY36" fmla="*/ 110546 h 201404"/>
              <a:gd name="connsiteX37" fmla="*/ 96415 w 208799"/>
              <a:gd name="connsiteY37" fmla="*/ 111172 h 201404"/>
              <a:gd name="connsiteX38" fmla="*/ 92639 w 208799"/>
              <a:gd name="connsiteY38" fmla="*/ 115553 h 201404"/>
              <a:gd name="connsiteX39" fmla="*/ 92219 w 208799"/>
              <a:gd name="connsiteY39" fmla="*/ 116596 h 201404"/>
              <a:gd name="connsiteX40" fmla="*/ 94527 w 208799"/>
              <a:gd name="connsiteY40" fmla="*/ 133810 h 201404"/>
              <a:gd name="connsiteX41" fmla="*/ 102710 w 208799"/>
              <a:gd name="connsiteY41" fmla="*/ 136836 h 201404"/>
              <a:gd name="connsiteX42" fmla="*/ 103234 w 208799"/>
              <a:gd name="connsiteY42" fmla="*/ 137044 h 201404"/>
              <a:gd name="connsiteX43" fmla="*/ 137432 w 208799"/>
              <a:gd name="connsiteY43" fmla="*/ 156659 h 201404"/>
              <a:gd name="connsiteX44" fmla="*/ 137747 w 208799"/>
              <a:gd name="connsiteY44" fmla="*/ 156867 h 201404"/>
              <a:gd name="connsiteX45" fmla="*/ 145510 w 208799"/>
              <a:gd name="connsiteY45" fmla="*/ 168239 h 201404"/>
              <a:gd name="connsiteX46" fmla="*/ 145930 w 208799"/>
              <a:gd name="connsiteY46" fmla="*/ 171785 h 201404"/>
              <a:gd name="connsiteX47" fmla="*/ 145930 w 208799"/>
              <a:gd name="connsiteY47" fmla="*/ 179923 h 201404"/>
              <a:gd name="connsiteX48" fmla="*/ 145720 w 208799"/>
              <a:gd name="connsiteY48" fmla="*/ 181384 h 201404"/>
              <a:gd name="connsiteX49" fmla="*/ 114458 w 208799"/>
              <a:gd name="connsiteY49" fmla="*/ 198389 h 201404"/>
              <a:gd name="connsiteX50" fmla="*/ 34732 w 208799"/>
              <a:gd name="connsiteY50" fmla="*/ 198389 h 201404"/>
              <a:gd name="connsiteX51" fmla="*/ 4310 w 208799"/>
              <a:gd name="connsiteY51" fmla="*/ 185870 h 201404"/>
              <a:gd name="connsiteX52" fmla="*/ 114 w 208799"/>
              <a:gd name="connsiteY52" fmla="*/ 178567 h 20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8799" h="201404">
                <a:moveTo>
                  <a:pt x="157993" y="157701"/>
                </a:moveTo>
                <a:cubicBezTo>
                  <a:pt x="148972" y="140696"/>
                  <a:pt x="132397" y="131829"/>
                  <a:pt x="113724" y="124421"/>
                </a:cubicBezTo>
                <a:cubicBezTo>
                  <a:pt x="110891" y="123274"/>
                  <a:pt x="109738" y="120040"/>
                  <a:pt x="111102" y="117431"/>
                </a:cubicBezTo>
                <a:lnTo>
                  <a:pt x="111102" y="117326"/>
                </a:lnTo>
                <a:lnTo>
                  <a:pt x="111416" y="116701"/>
                </a:lnTo>
                <a:cubicBezTo>
                  <a:pt x="119704" y="105225"/>
                  <a:pt x="126942" y="90723"/>
                  <a:pt x="127991" y="72153"/>
                </a:cubicBezTo>
                <a:cubicBezTo>
                  <a:pt x="129984" y="50870"/>
                  <a:pt x="121907" y="35847"/>
                  <a:pt x="110682" y="24580"/>
                </a:cubicBezTo>
                <a:cubicBezTo>
                  <a:pt x="109108" y="23015"/>
                  <a:pt x="108689" y="20615"/>
                  <a:pt x="109738" y="18633"/>
                </a:cubicBezTo>
                <a:cubicBezTo>
                  <a:pt x="115088" y="8826"/>
                  <a:pt x="123375" y="1106"/>
                  <a:pt x="138481" y="167"/>
                </a:cubicBezTo>
                <a:cubicBezTo>
                  <a:pt x="161560" y="-876"/>
                  <a:pt x="174149" y="13730"/>
                  <a:pt x="176247" y="32509"/>
                </a:cubicBezTo>
                <a:cubicBezTo>
                  <a:pt x="179394" y="53374"/>
                  <a:pt x="172051" y="70066"/>
                  <a:pt x="163658" y="80499"/>
                </a:cubicBezTo>
                <a:cubicBezTo>
                  <a:pt x="162609" y="82586"/>
                  <a:pt x="160511" y="83629"/>
                  <a:pt x="159462" y="85716"/>
                </a:cubicBezTo>
                <a:cubicBezTo>
                  <a:pt x="158623" y="87385"/>
                  <a:pt x="158413" y="91245"/>
                  <a:pt x="159042" y="93749"/>
                </a:cubicBezTo>
                <a:cubicBezTo>
                  <a:pt x="159252" y="94792"/>
                  <a:pt x="159776" y="95627"/>
                  <a:pt x="160616" y="96357"/>
                </a:cubicBezTo>
                <a:cubicBezTo>
                  <a:pt x="163553" y="98861"/>
                  <a:pt x="169532" y="100634"/>
                  <a:pt x="173205" y="102512"/>
                </a:cubicBezTo>
                <a:cubicBezTo>
                  <a:pt x="178449" y="104599"/>
                  <a:pt x="182646" y="106685"/>
                  <a:pt x="186842" y="108772"/>
                </a:cubicBezTo>
                <a:cubicBezTo>
                  <a:pt x="195234" y="112945"/>
                  <a:pt x="204675" y="119204"/>
                  <a:pt x="207823" y="127551"/>
                </a:cubicBezTo>
                <a:cubicBezTo>
                  <a:pt x="209921" y="132768"/>
                  <a:pt x="208871" y="143200"/>
                  <a:pt x="205724" y="147373"/>
                </a:cubicBezTo>
                <a:cubicBezTo>
                  <a:pt x="198906" y="157076"/>
                  <a:pt x="179288" y="158640"/>
                  <a:pt x="163134" y="160518"/>
                </a:cubicBezTo>
                <a:cubicBezTo>
                  <a:pt x="161036" y="160623"/>
                  <a:pt x="159042" y="159579"/>
                  <a:pt x="157993" y="157701"/>
                </a:cubicBezTo>
                <a:moveTo>
                  <a:pt x="114" y="178567"/>
                </a:moveTo>
                <a:lnTo>
                  <a:pt x="114" y="171264"/>
                </a:lnTo>
                <a:cubicBezTo>
                  <a:pt x="114" y="169178"/>
                  <a:pt x="1163" y="167091"/>
                  <a:pt x="2212" y="165005"/>
                </a:cubicBezTo>
                <a:cubicBezTo>
                  <a:pt x="6303" y="156762"/>
                  <a:pt x="14591" y="151547"/>
                  <a:pt x="21829" y="146434"/>
                </a:cubicBezTo>
                <a:cubicBezTo>
                  <a:pt x="22039" y="146330"/>
                  <a:pt x="22249" y="146121"/>
                  <a:pt x="22458" y="146017"/>
                </a:cubicBezTo>
                <a:cubicBezTo>
                  <a:pt x="28648" y="142992"/>
                  <a:pt x="34837" y="139861"/>
                  <a:pt x="42075" y="136836"/>
                </a:cubicBezTo>
                <a:cubicBezTo>
                  <a:pt x="43859" y="136002"/>
                  <a:pt x="46376" y="135063"/>
                  <a:pt x="48369" y="134228"/>
                </a:cubicBezTo>
                <a:cubicBezTo>
                  <a:pt x="49104" y="133915"/>
                  <a:pt x="49733" y="133498"/>
                  <a:pt x="50153" y="132871"/>
                </a:cubicBezTo>
                <a:cubicBezTo>
                  <a:pt x="53195" y="129220"/>
                  <a:pt x="56447" y="121708"/>
                  <a:pt x="53510" y="115970"/>
                </a:cubicBezTo>
                <a:cubicBezTo>
                  <a:pt x="52461" y="113884"/>
                  <a:pt x="51412" y="112841"/>
                  <a:pt x="49419" y="110858"/>
                </a:cubicBezTo>
                <a:lnTo>
                  <a:pt x="49209" y="110650"/>
                </a:lnTo>
                <a:cubicBezTo>
                  <a:pt x="39767" y="100217"/>
                  <a:pt x="31480" y="82482"/>
                  <a:pt x="33578" y="61720"/>
                </a:cubicBezTo>
                <a:cubicBezTo>
                  <a:pt x="35676" y="40855"/>
                  <a:pt x="49314" y="26249"/>
                  <a:pt x="72392" y="26249"/>
                </a:cubicBezTo>
                <a:cubicBezTo>
                  <a:pt x="95366" y="26249"/>
                  <a:pt x="109004" y="40750"/>
                  <a:pt x="112256" y="61512"/>
                </a:cubicBezTo>
                <a:cubicBezTo>
                  <a:pt x="112256" y="61720"/>
                  <a:pt x="112256" y="61825"/>
                  <a:pt x="112360" y="62033"/>
                </a:cubicBezTo>
                <a:cubicBezTo>
                  <a:pt x="113304" y="74448"/>
                  <a:pt x="110262" y="85820"/>
                  <a:pt x="107115" y="93123"/>
                </a:cubicBezTo>
                <a:cubicBezTo>
                  <a:pt x="104073" y="100322"/>
                  <a:pt x="100926" y="105434"/>
                  <a:pt x="96835" y="110546"/>
                </a:cubicBezTo>
                <a:cubicBezTo>
                  <a:pt x="96625" y="110754"/>
                  <a:pt x="96520" y="110963"/>
                  <a:pt x="96415" y="111172"/>
                </a:cubicBezTo>
                <a:cubicBezTo>
                  <a:pt x="95366" y="112841"/>
                  <a:pt x="93687" y="113884"/>
                  <a:pt x="92639" y="115553"/>
                </a:cubicBezTo>
                <a:cubicBezTo>
                  <a:pt x="92429" y="115867"/>
                  <a:pt x="92324" y="116179"/>
                  <a:pt x="92219" y="116596"/>
                </a:cubicBezTo>
                <a:cubicBezTo>
                  <a:pt x="90435" y="122752"/>
                  <a:pt x="92429" y="130785"/>
                  <a:pt x="94527" y="133810"/>
                </a:cubicBezTo>
                <a:cubicBezTo>
                  <a:pt x="95576" y="135793"/>
                  <a:pt x="99562" y="135897"/>
                  <a:pt x="102710" y="136836"/>
                </a:cubicBezTo>
                <a:cubicBezTo>
                  <a:pt x="102919" y="136941"/>
                  <a:pt x="103024" y="136941"/>
                  <a:pt x="103234" y="137044"/>
                </a:cubicBezTo>
                <a:cubicBezTo>
                  <a:pt x="115718" y="142261"/>
                  <a:pt x="128096" y="148416"/>
                  <a:pt x="137432" y="156659"/>
                </a:cubicBezTo>
                <a:cubicBezTo>
                  <a:pt x="137537" y="156762"/>
                  <a:pt x="137642" y="156867"/>
                  <a:pt x="137747" y="156867"/>
                </a:cubicBezTo>
                <a:cubicBezTo>
                  <a:pt x="140474" y="159579"/>
                  <a:pt x="144041" y="163231"/>
                  <a:pt x="145510" y="168239"/>
                </a:cubicBezTo>
                <a:cubicBezTo>
                  <a:pt x="145824" y="169386"/>
                  <a:pt x="145930" y="170638"/>
                  <a:pt x="145930" y="171785"/>
                </a:cubicBezTo>
                <a:lnTo>
                  <a:pt x="145930" y="179923"/>
                </a:lnTo>
                <a:cubicBezTo>
                  <a:pt x="145930" y="180445"/>
                  <a:pt x="145824" y="180967"/>
                  <a:pt x="145720" y="181384"/>
                </a:cubicBezTo>
                <a:cubicBezTo>
                  <a:pt x="142153" y="192234"/>
                  <a:pt x="127781" y="195364"/>
                  <a:pt x="114458" y="198389"/>
                </a:cubicBezTo>
                <a:cubicBezTo>
                  <a:pt x="91380" y="202562"/>
                  <a:pt x="58860" y="202562"/>
                  <a:pt x="34732" y="198389"/>
                </a:cubicBezTo>
                <a:cubicBezTo>
                  <a:pt x="23193" y="196303"/>
                  <a:pt x="10604" y="193173"/>
                  <a:pt x="4310" y="185870"/>
                </a:cubicBezTo>
                <a:cubicBezTo>
                  <a:pt x="2212" y="184827"/>
                  <a:pt x="1163" y="182740"/>
                  <a:pt x="114" y="178567"/>
                </a:cubicBezTo>
              </a:path>
            </a:pathLst>
          </a:custGeom>
          <a:gradFill>
            <a:gsLst>
              <a:gs pos="0">
                <a:srgbClr val="FFFFFF"/>
              </a:gs>
              <a:gs pos="65000">
                <a:srgbClr val="FFFFFF">
                  <a:alpha val="60000"/>
                </a:srgbClr>
              </a:gs>
            </a:gsLst>
            <a:lin ang="4800001" scaled="1"/>
          </a:gradFill>
          <a:ln w="7147" cap="flat">
            <a:noFill/>
            <a:prstDash val="solid"/>
            <a:miter/>
          </a:ln>
        </p:spPr>
        <p:txBody>
          <a:bodyPr rtlCol="0" anchor="ctr"/>
          <a:lstStyle/>
          <a:p>
            <a:endParaRPr lang="zh-CN" altLang="en-US" sz="1515"/>
          </a:p>
        </p:txBody>
      </p:sp>
      <p:sp>
        <p:nvSpPr>
          <p:cNvPr id="19" name="图片 48" descr="343435383036303b343532343134393bcdb7c4d4b7e7b1a9"/>
          <p:cNvSpPr/>
          <p:nvPr>
            <p:custDataLst>
              <p:tags r:id="rId19"/>
            </p:custDataLst>
          </p:nvPr>
        </p:nvSpPr>
        <p:spPr>
          <a:xfrm>
            <a:off x="6507919" y="3744512"/>
            <a:ext cx="150383" cy="175625"/>
          </a:xfrm>
          <a:custGeom>
            <a:avLst/>
            <a:gdLst>
              <a:gd name="connsiteX0" fmla="*/ 99108 w 178789"/>
              <a:gd name="connsiteY0" fmla="*/ 114 h 208799"/>
              <a:gd name="connsiteX1" fmla="*/ 20322 w 178789"/>
              <a:gd name="connsiteY1" fmla="*/ 67244 h 208799"/>
              <a:gd name="connsiteX2" fmla="*/ 1221 w 178789"/>
              <a:gd name="connsiteY2" fmla="*/ 100942 h 208799"/>
              <a:gd name="connsiteX3" fmla="*/ 8527 w 178789"/>
              <a:gd name="connsiteY3" fmla="*/ 113482 h 208799"/>
              <a:gd name="connsiteX4" fmla="*/ 21415 w 178789"/>
              <a:gd name="connsiteY4" fmla="*/ 113482 h 208799"/>
              <a:gd name="connsiteX5" fmla="*/ 21415 w 178789"/>
              <a:gd name="connsiteY5" fmla="*/ 155365 h 208799"/>
              <a:gd name="connsiteX6" fmla="*/ 43978 w 178789"/>
              <a:gd name="connsiteY6" fmla="*/ 173149 h 208799"/>
              <a:gd name="connsiteX7" fmla="*/ 58430 w 178789"/>
              <a:gd name="connsiteY7" fmla="*/ 171152 h 208799"/>
              <a:gd name="connsiteX8" fmla="*/ 58430 w 178789"/>
              <a:gd name="connsiteY8" fmla="*/ 195423 h 208799"/>
              <a:gd name="connsiteX9" fmla="*/ 71922 w 178789"/>
              <a:gd name="connsiteY9" fmla="*/ 208914 h 208799"/>
              <a:gd name="connsiteX10" fmla="*/ 115774 w 178789"/>
              <a:gd name="connsiteY10" fmla="*/ 208914 h 208799"/>
              <a:gd name="connsiteX11" fmla="*/ 129268 w 178789"/>
              <a:gd name="connsiteY11" fmla="*/ 195423 h 208799"/>
              <a:gd name="connsiteX12" fmla="*/ 129268 w 178789"/>
              <a:gd name="connsiteY12" fmla="*/ 153752 h 208799"/>
              <a:gd name="connsiteX13" fmla="*/ 178906 w 178789"/>
              <a:gd name="connsiteY13" fmla="*/ 79891 h 208799"/>
              <a:gd name="connsiteX14" fmla="*/ 99108 w 178789"/>
              <a:gd name="connsiteY14" fmla="*/ 114 h 208799"/>
              <a:gd name="connsiteX15" fmla="*/ 128084 w 178789"/>
              <a:gd name="connsiteY15" fmla="*/ 71996 h 208799"/>
              <a:gd name="connsiteX16" fmla="*/ 84582 w 178789"/>
              <a:gd name="connsiteY16" fmla="*/ 117721 h 208799"/>
              <a:gd name="connsiteX17" fmla="*/ 78800 w 178789"/>
              <a:gd name="connsiteY17" fmla="*/ 114907 h 208799"/>
              <a:gd name="connsiteX18" fmla="*/ 83382 w 178789"/>
              <a:gd name="connsiteY18" fmla="*/ 83600 h 208799"/>
              <a:gd name="connsiteX19" fmla="*/ 63492 w 178789"/>
              <a:gd name="connsiteY19" fmla="*/ 83600 h 208799"/>
              <a:gd name="connsiteX20" fmla="*/ 61047 w 178789"/>
              <a:gd name="connsiteY20" fmla="*/ 77904 h 208799"/>
              <a:gd name="connsiteX21" fmla="*/ 104552 w 178789"/>
              <a:gd name="connsiteY21" fmla="*/ 32180 h 208799"/>
              <a:gd name="connsiteX22" fmla="*/ 110334 w 178789"/>
              <a:gd name="connsiteY22" fmla="*/ 34993 h 208799"/>
              <a:gd name="connsiteX23" fmla="*/ 105752 w 178789"/>
              <a:gd name="connsiteY23" fmla="*/ 66300 h 208799"/>
              <a:gd name="connsiteX24" fmla="*/ 125641 w 178789"/>
              <a:gd name="connsiteY24" fmla="*/ 66300 h 208799"/>
              <a:gd name="connsiteX25" fmla="*/ 128084 w 178789"/>
              <a:gd name="connsiteY25" fmla="*/ 71996 h 20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789" h="208799">
                <a:moveTo>
                  <a:pt x="99108" y="114"/>
                </a:moveTo>
                <a:cubicBezTo>
                  <a:pt x="59343" y="114"/>
                  <a:pt x="26383" y="29195"/>
                  <a:pt x="20322" y="67244"/>
                </a:cubicBezTo>
                <a:lnTo>
                  <a:pt x="1221" y="100942"/>
                </a:lnTo>
                <a:cubicBezTo>
                  <a:pt x="-1954" y="106540"/>
                  <a:pt x="2091" y="113482"/>
                  <a:pt x="8527" y="113482"/>
                </a:cubicBezTo>
                <a:lnTo>
                  <a:pt x="21415" y="113482"/>
                </a:lnTo>
                <a:lnTo>
                  <a:pt x="21415" y="155365"/>
                </a:lnTo>
                <a:cubicBezTo>
                  <a:pt x="21415" y="167193"/>
                  <a:pt x="32475" y="175910"/>
                  <a:pt x="43978" y="173149"/>
                </a:cubicBezTo>
                <a:lnTo>
                  <a:pt x="58430" y="171152"/>
                </a:lnTo>
                <a:lnTo>
                  <a:pt x="58430" y="195423"/>
                </a:lnTo>
                <a:cubicBezTo>
                  <a:pt x="58430" y="202874"/>
                  <a:pt x="64471" y="208914"/>
                  <a:pt x="71922" y="208914"/>
                </a:cubicBezTo>
                <a:lnTo>
                  <a:pt x="115774" y="208914"/>
                </a:lnTo>
                <a:cubicBezTo>
                  <a:pt x="123227" y="208914"/>
                  <a:pt x="129268" y="202874"/>
                  <a:pt x="129268" y="195423"/>
                </a:cubicBezTo>
                <a:lnTo>
                  <a:pt x="129268" y="153752"/>
                </a:lnTo>
                <a:cubicBezTo>
                  <a:pt x="158384" y="141858"/>
                  <a:pt x="178906" y="113275"/>
                  <a:pt x="178906" y="79891"/>
                </a:cubicBezTo>
                <a:cubicBezTo>
                  <a:pt x="178903" y="35828"/>
                  <a:pt x="143176" y="114"/>
                  <a:pt x="99108" y="114"/>
                </a:cubicBezTo>
                <a:moveTo>
                  <a:pt x="128084" y="71996"/>
                </a:moveTo>
                <a:lnTo>
                  <a:pt x="84582" y="117721"/>
                </a:lnTo>
                <a:cubicBezTo>
                  <a:pt x="82315" y="120105"/>
                  <a:pt x="78325" y="118162"/>
                  <a:pt x="78800" y="114907"/>
                </a:cubicBezTo>
                <a:lnTo>
                  <a:pt x="83382" y="83600"/>
                </a:lnTo>
                <a:lnTo>
                  <a:pt x="63492" y="83600"/>
                </a:lnTo>
                <a:cubicBezTo>
                  <a:pt x="60527" y="83600"/>
                  <a:pt x="59006" y="80053"/>
                  <a:pt x="61047" y="77904"/>
                </a:cubicBezTo>
                <a:lnTo>
                  <a:pt x="104552" y="32180"/>
                </a:lnTo>
                <a:cubicBezTo>
                  <a:pt x="106819" y="29796"/>
                  <a:pt x="110809" y="31738"/>
                  <a:pt x="110334" y="34993"/>
                </a:cubicBezTo>
                <a:lnTo>
                  <a:pt x="105752" y="66300"/>
                </a:lnTo>
                <a:lnTo>
                  <a:pt x="125641" y="66300"/>
                </a:lnTo>
                <a:cubicBezTo>
                  <a:pt x="128603" y="66300"/>
                  <a:pt x="130128" y="69847"/>
                  <a:pt x="128084" y="71996"/>
                </a:cubicBezTo>
              </a:path>
            </a:pathLst>
          </a:custGeom>
          <a:gradFill>
            <a:gsLst>
              <a:gs pos="0">
                <a:srgbClr val="FFFFFF"/>
              </a:gs>
              <a:gs pos="65000">
                <a:srgbClr val="FFFFFF">
                  <a:alpha val="60000"/>
                </a:srgbClr>
              </a:gs>
            </a:gsLst>
            <a:lin ang="4800001" scaled="1"/>
          </a:gradFill>
          <a:ln w="7148" cap="flat">
            <a:noFill/>
            <a:prstDash val="solid"/>
            <a:miter/>
          </a:ln>
        </p:spPr>
        <p:txBody>
          <a:bodyPr rtlCol="0" anchor="ctr"/>
          <a:lstStyle/>
          <a:p>
            <a:endParaRPr lang="zh-CN" altLang="en-US" sz="1515"/>
          </a:p>
        </p:txBody>
      </p:sp>
      <p:sp>
        <p:nvSpPr>
          <p:cNvPr id="20" name="矩形 19"/>
          <p:cNvSpPr/>
          <p:nvPr>
            <p:custDataLst>
              <p:tags r:id="rId20"/>
            </p:custDataLst>
          </p:nvPr>
        </p:nvSpPr>
        <p:spPr>
          <a:xfrm>
            <a:off x="6903162" y="3516256"/>
            <a:ext cx="1988288" cy="985971"/>
          </a:xfrm>
          <a:prstGeom prst="rect">
            <a:avLst/>
          </a:prstGeom>
          <a:noFill/>
        </p:spPr>
        <p:txBody>
          <a:bodyPr wrap="square" lIns="0" tIns="0" rIns="0" bIns="0" rtlCol="0" anchor="ctr" anchorCtr="0">
            <a:noAutofit/>
          </a:bodyPr>
          <a:p>
            <a:pPr indent="0" algn="just" fontAlgn="auto">
              <a:lnSpc>
                <a:spcPts val="2660"/>
              </a:lnSpc>
              <a:spcBef>
                <a:spcPct val="0"/>
              </a:spcBef>
              <a:spcAft>
                <a:spcPct val="0"/>
              </a:spcAft>
            </a:pPr>
            <a:r>
              <a:rPr lang="zh-CN" altLang="en-US" sz="1800" dirty="0">
                <a:solidFill>
                  <a:schemeClr val="tx1">
                    <a:lumMod val="85000"/>
                    <a:lumOff val="15000"/>
                  </a:schemeClr>
                </a:solidFill>
                <a:latin typeface="+mn-ea"/>
                <a:cs typeface="+mn-ea"/>
              </a:rPr>
              <a:t>创业实践活动的全过程都需要创业能力的创新及创造性。</a:t>
            </a:r>
            <a:endParaRPr lang="zh-CN" altLang="en-US" sz="1800" dirty="0">
              <a:solidFill>
                <a:schemeClr val="tx1">
                  <a:lumMod val="85000"/>
                  <a:lumOff val="15000"/>
                </a:schemeClr>
              </a:solidFill>
              <a:latin typeface="+mn-ea"/>
              <a:cs typeface="+mn-ea"/>
            </a:endParaRPr>
          </a:p>
        </p:txBody>
      </p:sp>
      <p:sp>
        <p:nvSpPr>
          <p:cNvPr id="21" name="矩形 20"/>
          <p:cNvSpPr/>
          <p:nvPr>
            <p:custDataLst>
              <p:tags r:id="rId21"/>
            </p:custDataLst>
          </p:nvPr>
        </p:nvSpPr>
        <p:spPr>
          <a:xfrm>
            <a:off x="343535" y="2475865"/>
            <a:ext cx="1656080" cy="1268730"/>
          </a:xfrm>
          <a:prstGeom prst="rect">
            <a:avLst/>
          </a:prstGeom>
          <a:noFill/>
        </p:spPr>
        <p:txBody>
          <a:bodyPr wrap="square" lIns="0" tIns="0" rIns="0" bIns="0" rtlCol="0" anchor="ctr" anchorCtr="0">
            <a:noAutofit/>
          </a:bodyPr>
          <a:p>
            <a:pPr indent="0" algn="just" fontAlgn="auto">
              <a:lnSpc>
                <a:spcPts val="2660"/>
              </a:lnSpc>
              <a:spcBef>
                <a:spcPct val="0"/>
              </a:spcBef>
              <a:spcAft>
                <a:spcPct val="0"/>
              </a:spcAft>
            </a:pPr>
            <a:r>
              <a:rPr lang="zh-CN" altLang="en-US" sz="1800" dirty="0">
                <a:solidFill>
                  <a:schemeClr val="tx1">
                    <a:lumMod val="85000"/>
                    <a:lumOff val="15000"/>
                  </a:schemeClr>
                </a:solidFill>
                <a:latin typeface="+mn-ea"/>
                <a:cs typeface="+mn-ea"/>
              </a:rPr>
              <a:t>创业能力是一种较高的综合性能力，它是各项能力的融合。</a:t>
            </a:r>
            <a:endParaRPr lang="zh-CN" altLang="en-US" sz="1800" dirty="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创业能力概述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三、培养大学生创业能力的意义</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363855" y="1944370"/>
            <a:ext cx="3844290" cy="4908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是适应知识社会的需要</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363855" y="3435350"/>
            <a:ext cx="3242310" cy="67246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3" name="图片 2" descr="下载 (5)"/>
          <p:cNvPicPr>
            <a:picLocks noChangeAspect="1"/>
          </p:cNvPicPr>
          <p:nvPr/>
        </p:nvPicPr>
        <p:blipFill>
          <a:blip r:embed="rId4">
            <a:clrChange>
              <a:clrFrom>
                <a:srgbClr val="EEEEEE">
                  <a:alpha val="100000"/>
                </a:srgbClr>
              </a:clrFrom>
              <a:clrTo>
                <a:srgbClr val="EEEEEE">
                  <a:alpha val="100000"/>
                  <a:alpha val="0"/>
                </a:srgbClr>
              </a:clrTo>
            </a:clrChange>
            <a:grayscl/>
          </a:blip>
          <a:stretch>
            <a:fillRect/>
          </a:stretch>
        </p:blipFill>
        <p:spPr>
          <a:xfrm>
            <a:off x="3262313" y="2037080"/>
            <a:ext cx="2581275" cy="2581275"/>
          </a:xfrm>
          <a:prstGeom prst="rect">
            <a:avLst/>
          </a:prstGeom>
        </p:spPr>
      </p:pic>
      <p:sp>
        <p:nvSpPr>
          <p:cNvPr id="2" name="矩形 1"/>
          <p:cNvSpPr>
            <a:spLocks noChangeArrowheads="1"/>
          </p:cNvSpPr>
          <p:nvPr/>
        </p:nvSpPr>
        <p:spPr bwMode="auto">
          <a:xfrm>
            <a:off x="-53340" y="3545205"/>
            <a:ext cx="3844290" cy="4908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是适应高等教育大众化的需要</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4" name="Rounded Rectangle 102"/>
          <p:cNvSpPr>
            <a:spLocks noChangeAspect="1"/>
          </p:cNvSpPr>
          <p:nvPr/>
        </p:nvSpPr>
        <p:spPr>
          <a:xfrm>
            <a:off x="557530" y="1857375"/>
            <a:ext cx="2972435" cy="67246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5" name="Rounded Rectangle 102"/>
          <p:cNvSpPr>
            <a:spLocks noChangeAspect="1"/>
          </p:cNvSpPr>
          <p:nvPr/>
        </p:nvSpPr>
        <p:spPr>
          <a:xfrm>
            <a:off x="5445760" y="1857375"/>
            <a:ext cx="3284855" cy="67246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6" name="矩形 5"/>
          <p:cNvSpPr>
            <a:spLocks noChangeArrowheads="1"/>
          </p:cNvSpPr>
          <p:nvPr/>
        </p:nvSpPr>
        <p:spPr bwMode="auto">
          <a:xfrm>
            <a:off x="4926330" y="1944370"/>
            <a:ext cx="3844290" cy="4908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是推进人才培养模式改革的需要</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7" name="Rounded Rectangle 102"/>
          <p:cNvSpPr>
            <a:spLocks noChangeAspect="1"/>
          </p:cNvSpPr>
          <p:nvPr/>
        </p:nvSpPr>
        <p:spPr>
          <a:xfrm>
            <a:off x="5723255" y="3435350"/>
            <a:ext cx="3194685" cy="67246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9" name="矩形 8"/>
          <p:cNvSpPr>
            <a:spLocks noChangeArrowheads="1"/>
          </p:cNvSpPr>
          <p:nvPr/>
        </p:nvSpPr>
        <p:spPr bwMode="auto">
          <a:xfrm>
            <a:off x="5293360" y="3526155"/>
            <a:ext cx="3844290" cy="49085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是大学生个体发展的必然需要</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500"/>
                                        <p:tgtEl>
                                          <p:spTgt spid="2"/>
                                        </p:tgtEl>
                                      </p:cBhvr>
                                    </p:animEffect>
                                  </p:childTnLst>
                                </p:cTn>
                              </p:par>
                            </p:childTnLst>
                          </p:cTn>
                        </p:par>
                        <p:par>
                          <p:cTn id="38" fill="hold">
                            <p:stCondLst>
                              <p:cond delay="14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90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wipe(up)">
                                      <p:cBhvr>
                                        <p:cTn id="55" dur="500"/>
                                        <p:tgtEl>
                                          <p:spTgt spid="6"/>
                                        </p:tgtEl>
                                      </p:cBhvr>
                                    </p:animEffect>
                                  </p:childTnLst>
                                </p:cTn>
                              </p:par>
                            </p:childTnLst>
                          </p:cTn>
                        </p:par>
                        <p:par>
                          <p:cTn id="56" fill="hold">
                            <p:stCondLst>
                              <p:cond delay="1400"/>
                            </p:stCondLst>
                            <p:childTnLst>
                              <p:par>
                                <p:cTn id="57" presetID="10"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900"/>
                                  </p:stCondLst>
                                  <p:childTnLst>
                                    <p:set>
                                      <p:cBhvr>
                                        <p:cTn id="63" dur="1" fill="hold">
                                          <p:stCondLst>
                                            <p:cond delay="0"/>
                                          </p:stCondLst>
                                        </p:cTn>
                                        <p:tgtEl>
                                          <p:spTgt spid="9"/>
                                        </p:tgtEl>
                                        <p:attrNameLst>
                                          <p:attrName>style.visibility</p:attrName>
                                        </p:attrNameLst>
                                      </p:cBhvr>
                                      <p:to>
                                        <p:strVal val="visible"/>
                                      </p:to>
                                    </p:set>
                                    <p:animEffect transition="in" filter="wipe(up)">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P spid="2" grpId="0"/>
      <p:bldP spid="4" grpId="0" bldLvl="0" animBg="1"/>
      <p:bldP spid="5" grpId="0" bldLvl="0" animBg="1"/>
      <p:bldP spid="6" grpId="0"/>
      <p:bldP spid="7" grpId="0" bldLvl="0"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创业者具备的十种能力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548130" y="4334510"/>
            <a:ext cx="1543050"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自控能力</a:t>
            </a:r>
            <a:endParaRPr lang="zh-CN" altLang="en-US" sz="2000" b="1"/>
          </a:p>
        </p:txBody>
      </p:sp>
      <p:sp>
        <p:nvSpPr>
          <p:cNvPr id="5" name="矩形 4"/>
          <p:cNvSpPr/>
          <p:nvPr/>
        </p:nvSpPr>
        <p:spPr>
          <a:xfrm>
            <a:off x="4731385" y="1760855"/>
            <a:ext cx="1682115" cy="50038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理财能力</a:t>
            </a:r>
            <a:endParaRPr lang="zh-CN" altLang="en-US" sz="2000" b="1"/>
          </a:p>
        </p:txBody>
      </p:sp>
      <p:sp>
        <p:nvSpPr>
          <p:cNvPr id="6" name="矩形 5"/>
          <p:cNvSpPr/>
          <p:nvPr/>
        </p:nvSpPr>
        <p:spPr>
          <a:xfrm>
            <a:off x="6136640" y="2288540"/>
            <a:ext cx="1616075" cy="4603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领导能力</a:t>
            </a:r>
            <a:endParaRPr lang="zh-CN" altLang="en-US" sz="2000" b="1"/>
          </a:p>
        </p:txBody>
      </p:sp>
      <p:sp>
        <p:nvSpPr>
          <p:cNvPr id="9" name="矩形 8"/>
          <p:cNvSpPr/>
          <p:nvPr/>
        </p:nvSpPr>
        <p:spPr>
          <a:xfrm>
            <a:off x="5669915" y="4334510"/>
            <a:ext cx="1487170" cy="519430"/>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营销能力</a:t>
            </a:r>
            <a:endParaRPr lang="zh-CN" altLang="en-US" sz="2000" b="1"/>
          </a:p>
        </p:txBody>
      </p:sp>
      <p:sp>
        <p:nvSpPr>
          <p:cNvPr id="7" name="矩形 6"/>
          <p:cNvSpPr/>
          <p:nvPr/>
        </p:nvSpPr>
        <p:spPr>
          <a:xfrm>
            <a:off x="6249670" y="3651250"/>
            <a:ext cx="1390650" cy="4984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应变能力</a:t>
            </a:r>
            <a:endParaRPr lang="zh-CN" altLang="en-US" sz="2000" b="1"/>
          </a:p>
        </p:txBody>
      </p:sp>
      <p:sp>
        <p:nvSpPr>
          <p:cNvPr id="15" name="矩形 14"/>
          <p:cNvSpPr/>
          <p:nvPr/>
        </p:nvSpPr>
        <p:spPr>
          <a:xfrm>
            <a:off x="1173480" y="2898140"/>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学习能力</a:t>
            </a:r>
            <a:endParaRPr lang="zh-CN" altLang="en-US" sz="2000" b="1"/>
          </a:p>
        </p:txBody>
      </p:sp>
      <p:sp>
        <p:nvSpPr>
          <p:cNvPr id="27" name="矩形 26"/>
          <p:cNvSpPr/>
          <p:nvPr/>
        </p:nvSpPr>
        <p:spPr>
          <a:xfrm>
            <a:off x="774700" y="366776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谋划能力</a:t>
            </a:r>
            <a:endParaRPr lang="zh-CN" altLang="en-US" sz="2000" b="1"/>
          </a:p>
        </p:txBody>
      </p:sp>
      <p:sp>
        <p:nvSpPr>
          <p:cNvPr id="29" name="矩形 28"/>
          <p:cNvSpPr/>
          <p:nvPr/>
        </p:nvSpPr>
        <p:spPr>
          <a:xfrm>
            <a:off x="6812280" y="2907665"/>
            <a:ext cx="1534160" cy="47752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耐挫折能力</a:t>
            </a:r>
            <a:endParaRPr lang="zh-CN" altLang="en-US" sz="2000" b="1"/>
          </a:p>
        </p:txBody>
      </p:sp>
      <p:sp>
        <p:nvSpPr>
          <p:cNvPr id="30" name="矩形 29"/>
          <p:cNvSpPr/>
          <p:nvPr/>
        </p:nvSpPr>
        <p:spPr>
          <a:xfrm>
            <a:off x="1971675" y="2143125"/>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创新能力</a:t>
            </a:r>
            <a:endParaRPr lang="zh-CN" altLang="en-US" sz="2000" b="1"/>
          </a:p>
        </p:txBody>
      </p:sp>
      <p:sp>
        <p:nvSpPr>
          <p:cNvPr id="31" name="矩形 30"/>
          <p:cNvSpPr/>
          <p:nvPr/>
        </p:nvSpPr>
        <p:spPr>
          <a:xfrm>
            <a:off x="3305810" y="1530985"/>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沟通能力</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6"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42" presetClass="entr" presetSubtype="0"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fade">
                                      <p:cBhvr>
                                        <p:cTn id="19" dur="1000"/>
                                        <p:tgtEl>
                                          <p:spTgt spid="94"/>
                                        </p:tgtEl>
                                      </p:cBhvr>
                                    </p:animEffect>
                                    <p:anim calcmode="lin" valueType="num">
                                      <p:cBhvr>
                                        <p:cTn id="20" dur="1000" fill="hold"/>
                                        <p:tgtEl>
                                          <p:spTgt spid="94"/>
                                        </p:tgtEl>
                                        <p:attrNameLst>
                                          <p:attrName>ppt_x</p:attrName>
                                        </p:attrNameLst>
                                      </p:cBhvr>
                                      <p:tavLst>
                                        <p:tav tm="0">
                                          <p:val>
                                            <p:strVal val="#ppt_x"/>
                                          </p:val>
                                        </p:tav>
                                        <p:tav tm="100000">
                                          <p:val>
                                            <p:strVal val="#ppt_x"/>
                                          </p:val>
                                        </p:tav>
                                      </p:tavLst>
                                    </p:anim>
                                    <p:anim calcmode="lin" valueType="num">
                                      <p:cBhvr>
                                        <p:cTn id="21" dur="1000" fill="hold"/>
                                        <p:tgtEl>
                                          <p:spTgt spid="94"/>
                                        </p:tgtEl>
                                        <p:attrNameLst>
                                          <p:attrName>ppt_y</p:attrName>
                                        </p:attrNameLst>
                                      </p:cBhvr>
                                      <p:tavLst>
                                        <p:tav tm="0">
                                          <p:val>
                                            <p:strVal val="#ppt_y+.1"/>
                                          </p:val>
                                        </p:tav>
                                        <p:tav tm="100000">
                                          <p:val>
                                            <p:strVal val="#ppt_y"/>
                                          </p:val>
                                        </p:tav>
                                      </p:tavLst>
                                    </p:anim>
                                  </p:childTnLst>
                                </p:cTn>
                              </p:par>
                            </p:childTnLst>
                          </p:cTn>
                        </p:par>
                        <p:par>
                          <p:cTn id="22" fill="hold">
                            <p:stCondLst>
                              <p:cond delay="2700"/>
                            </p:stCondLst>
                            <p:childTnLst>
                              <p:par>
                                <p:cTn id="23" presetID="1" presetClass="entr" presetSubtype="0" fill="hold" grpId="0" nodeType="afterEffect">
                                  <p:stCondLst>
                                    <p:cond delay="250"/>
                                  </p:stCondLst>
                                  <p:childTnLst>
                                    <p:set>
                                      <p:cBhvr>
                                        <p:cTn id="24" dur="1" fill="hold">
                                          <p:stCondLst>
                                            <p:cond delay="0"/>
                                          </p:stCondLst>
                                        </p:cTn>
                                        <p:tgtEl>
                                          <p:spTgt spid="27"/>
                                        </p:tgtEl>
                                        <p:attrNameLst>
                                          <p:attrName>style.visibility</p:attrName>
                                        </p:attrNameLst>
                                      </p:cBhvr>
                                      <p:to>
                                        <p:strVal val="visible"/>
                                      </p:to>
                                    </p:set>
                                  </p:childTnLst>
                                </p:cTn>
                              </p:par>
                            </p:childTnLst>
                          </p:cTn>
                        </p:par>
                        <p:par>
                          <p:cTn id="25" fill="hold">
                            <p:stCondLst>
                              <p:cond delay="2950"/>
                            </p:stCondLst>
                            <p:childTnLst>
                              <p:par>
                                <p:cTn id="26" presetID="1" presetClass="entr" presetSubtype="0" fill="hold" grpId="0" nodeType="afterEffect">
                                  <p:stCondLst>
                                    <p:cond delay="250"/>
                                  </p:stCondLst>
                                  <p:childTnLst>
                                    <p:set>
                                      <p:cBhvr>
                                        <p:cTn id="27" dur="1" fill="hold">
                                          <p:stCondLst>
                                            <p:cond delay="0"/>
                                          </p:stCondLst>
                                        </p:cTn>
                                        <p:tgtEl>
                                          <p:spTgt spid="9"/>
                                        </p:tgtEl>
                                        <p:attrNameLst>
                                          <p:attrName>style.visibility</p:attrName>
                                        </p:attrNameLst>
                                      </p:cBhvr>
                                      <p:to>
                                        <p:strVal val="visible"/>
                                      </p:to>
                                    </p:set>
                                  </p:childTnLst>
                                </p:cTn>
                              </p:par>
                            </p:childTnLst>
                          </p:cTn>
                        </p:par>
                        <p:par>
                          <p:cTn id="28" fill="hold">
                            <p:stCondLst>
                              <p:cond delay="3200"/>
                            </p:stCondLst>
                            <p:childTnLst>
                              <p:par>
                                <p:cTn id="29" presetID="1" presetClass="entr" presetSubtype="0" fill="hold" grpId="0" nodeType="afterEffect">
                                  <p:stCondLst>
                                    <p:cond delay="250"/>
                                  </p:stCondLst>
                                  <p:childTnLst>
                                    <p:set>
                                      <p:cBhvr>
                                        <p:cTn id="30" dur="1" fill="hold">
                                          <p:stCondLst>
                                            <p:cond delay="0"/>
                                          </p:stCondLst>
                                        </p:cTn>
                                        <p:tgtEl>
                                          <p:spTgt spid="5"/>
                                        </p:tgtEl>
                                        <p:attrNameLst>
                                          <p:attrName>style.visibility</p:attrName>
                                        </p:attrNameLst>
                                      </p:cBhvr>
                                      <p:to>
                                        <p:strVal val="visible"/>
                                      </p:to>
                                    </p:set>
                                  </p:childTnLst>
                                </p:cTn>
                              </p:par>
                            </p:childTnLst>
                          </p:cTn>
                        </p:par>
                        <p:par>
                          <p:cTn id="31" fill="hold">
                            <p:stCondLst>
                              <p:cond delay="3450"/>
                            </p:stCondLst>
                            <p:childTnLst>
                              <p:par>
                                <p:cTn id="32" presetID="1" presetClass="entr" presetSubtype="0" fill="hold" grpId="0" nodeType="afterEffect">
                                  <p:stCondLst>
                                    <p:cond delay="250"/>
                                  </p:stCondLst>
                                  <p:childTnLst>
                                    <p:set>
                                      <p:cBhvr>
                                        <p:cTn id="33" dur="1" fill="hold">
                                          <p:stCondLst>
                                            <p:cond delay="0"/>
                                          </p:stCondLst>
                                        </p:cTn>
                                        <p:tgtEl>
                                          <p:spTgt spid="7"/>
                                        </p:tgtEl>
                                        <p:attrNameLst>
                                          <p:attrName>style.visibility</p:attrName>
                                        </p:attrNameLst>
                                      </p:cBhvr>
                                      <p:to>
                                        <p:strVal val="visible"/>
                                      </p:to>
                                    </p:set>
                                  </p:childTnLst>
                                </p:cTn>
                              </p:par>
                            </p:childTnLst>
                          </p:cTn>
                        </p:par>
                        <p:par>
                          <p:cTn id="34" fill="hold">
                            <p:stCondLst>
                              <p:cond delay="3700"/>
                            </p:stCondLst>
                            <p:childTnLst>
                              <p:par>
                                <p:cTn id="35" presetID="1" presetClass="entr" presetSubtype="0" fill="hold" grpId="0" nodeType="afterEffect">
                                  <p:stCondLst>
                                    <p:cond delay="250"/>
                                  </p:stCondLst>
                                  <p:childTnLst>
                                    <p:set>
                                      <p:cBhvr>
                                        <p:cTn id="36" dur="1" fill="hold">
                                          <p:stCondLst>
                                            <p:cond delay="0"/>
                                          </p:stCondLst>
                                        </p:cTn>
                                        <p:tgtEl>
                                          <p:spTgt spid="4"/>
                                        </p:tgtEl>
                                        <p:attrNameLst>
                                          <p:attrName>style.visibility</p:attrName>
                                        </p:attrNameLst>
                                      </p:cBhvr>
                                      <p:to>
                                        <p:strVal val="visible"/>
                                      </p:to>
                                    </p:set>
                                  </p:childTnLst>
                                </p:cTn>
                              </p:par>
                            </p:childTnLst>
                          </p:cTn>
                        </p:par>
                        <p:par>
                          <p:cTn id="37" fill="hold">
                            <p:stCondLst>
                              <p:cond delay="3950"/>
                            </p:stCondLst>
                            <p:childTnLst>
                              <p:par>
                                <p:cTn id="38" presetID="1" presetClass="entr" presetSubtype="0" fill="hold" grpId="0" nodeType="afterEffect">
                                  <p:stCondLst>
                                    <p:cond delay="250"/>
                                  </p:stCondLst>
                                  <p:childTnLst>
                                    <p:set>
                                      <p:cBhvr>
                                        <p:cTn id="39" dur="1" fill="hold">
                                          <p:stCondLst>
                                            <p:cond delay="0"/>
                                          </p:stCondLst>
                                        </p:cTn>
                                        <p:tgtEl>
                                          <p:spTgt spid="29"/>
                                        </p:tgtEl>
                                        <p:attrNameLst>
                                          <p:attrName>style.visibility</p:attrName>
                                        </p:attrNameLst>
                                      </p:cBhvr>
                                      <p:to>
                                        <p:strVal val="visible"/>
                                      </p:to>
                                    </p:set>
                                  </p:childTnLst>
                                </p:cTn>
                              </p:par>
                            </p:childTnLst>
                          </p:cTn>
                        </p:par>
                        <p:par>
                          <p:cTn id="40" fill="hold">
                            <p:stCondLst>
                              <p:cond delay="4200"/>
                            </p:stCondLst>
                            <p:childTnLst>
                              <p:par>
                                <p:cTn id="41" presetID="1" presetClass="entr" presetSubtype="0" fill="hold" grpId="0" nodeType="afterEffect">
                                  <p:stCondLst>
                                    <p:cond delay="25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4450"/>
                            </p:stCondLst>
                            <p:childTnLst>
                              <p:par>
                                <p:cTn id="44" presetID="1" presetClass="entr" presetSubtype="0" fill="hold" grpId="0" nodeType="afterEffect">
                                  <p:stCondLst>
                                    <p:cond delay="25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4700"/>
                            </p:stCondLst>
                            <p:childTnLst>
                              <p:par>
                                <p:cTn id="47" presetID="1" presetClass="entr" presetSubtype="0" fill="hold" grpId="0" nodeType="afterEffect">
                                  <p:stCondLst>
                                    <p:cond delay="250"/>
                                  </p:stCondLst>
                                  <p:childTnLst>
                                    <p:set>
                                      <p:cBhvr>
                                        <p:cTn id="48" dur="1" fill="hold">
                                          <p:stCondLst>
                                            <p:cond delay="0"/>
                                          </p:stCondLst>
                                        </p:cTn>
                                        <p:tgtEl>
                                          <p:spTgt spid="30"/>
                                        </p:tgtEl>
                                        <p:attrNameLst>
                                          <p:attrName>style.visibility</p:attrName>
                                        </p:attrNameLst>
                                      </p:cBhvr>
                                      <p:to>
                                        <p:strVal val="visible"/>
                                      </p:to>
                                    </p:set>
                                  </p:childTnLst>
                                </p:cTn>
                              </p:par>
                            </p:childTnLst>
                          </p:cTn>
                        </p:par>
                        <p:par>
                          <p:cTn id="49" fill="hold">
                            <p:stCondLst>
                              <p:cond delay="4950"/>
                            </p:stCondLst>
                            <p:childTnLst>
                              <p:par>
                                <p:cTn id="50" presetID="1" presetClass="entr" presetSubtype="0" fill="hold" grpId="0" nodeType="afterEffect">
                                  <p:stCondLst>
                                    <p:cond delay="250"/>
                                  </p:stCondLst>
                                  <p:childTnLst>
                                    <p:set>
                                      <p:cBhvr>
                                        <p:cTn id="5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bldLvl="0" animBg="1"/>
      <p:bldP spid="27" grpId="1" animBg="1"/>
      <p:bldP spid="9" grpId="0" bldLvl="0" animBg="1"/>
      <p:bldP spid="9" grpId="1" animBg="1"/>
      <p:bldP spid="5" grpId="0" bldLvl="0" animBg="1"/>
      <p:bldP spid="5" grpId="1" animBg="1"/>
      <p:bldP spid="7" grpId="0" bldLvl="0" animBg="1"/>
      <p:bldP spid="7" grpId="1" animBg="1"/>
      <p:bldP spid="4" grpId="0" bldLvl="0" animBg="1"/>
      <p:bldP spid="4" grpId="1" animBg="1"/>
      <p:bldP spid="29" grpId="0" bldLvl="0" animBg="1"/>
      <p:bldP spid="29" grpId="1" animBg="1"/>
      <p:bldP spid="6" grpId="0" bldLvl="0" animBg="1"/>
      <p:bldP spid="6" grpId="1" animBg="1"/>
      <p:bldP spid="15" grpId="0" bldLvl="0" animBg="1"/>
      <p:bldP spid="15" grpId="1" animBg="1"/>
      <p:bldP spid="30" grpId="0" bldLvl="0" animBg="1"/>
      <p:bldP spid="30" grpId="1" animBg="1"/>
      <p:bldP spid="31" grpId="0" bldLvl="0" animBg="1"/>
      <p:bldP spid="3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模块十</a:t>
            </a:r>
            <a:r>
              <a:rPr lang="en-US" altLang="zh-CN" sz="1700" b="1" dirty="0">
                <a:solidFill>
                  <a:srgbClr val="1B4367"/>
                </a:solidFill>
                <a:cs typeface="+mn-ea"/>
                <a:sym typeface="+mn-lt"/>
              </a:rPr>
              <a:t>  </a:t>
            </a:r>
            <a:r>
              <a:rPr lang="zh-CN" altLang="en-US" sz="1700" b="1" dirty="0">
                <a:solidFill>
                  <a:srgbClr val="1B4367"/>
                </a:solidFill>
                <a:cs typeface="+mn-ea"/>
                <a:sym typeface="+mn-lt"/>
              </a:rPr>
              <a:t>认识创业</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2280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了解创业的含义和特点，以及创业类型。</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了解创业的过程。</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培养创业意识，提升创业技能。</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315460"/>
            <a:ext cx="4664075" cy="63754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培养不断进取的创新精神、无私奉献的团队精神、吃苦耐劳的奋斗精神。</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399"/>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1899"/>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399"/>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2899"/>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培养大学生创业能力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81050"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一、提高创新创业意识</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43000" y="1800860"/>
            <a:ext cx="6944995" cy="283273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《教育部关于做好 2016 届全国普通高等学校毕业生就业创业工作的通知》（教学〔2015〕12 号）中强调从 2016 年起所有高校对全体学生开设创新创业教育必修课和选修课，纳入学分管理。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教育部重视高校创新创业类课程的意义在于要从国家层面推动院校加快创新创业课程建设，提高人才培养质量。创新创业类课程不仅仅是培养学生的创新精神、创业意识及创业能力，更重要的是培养学生的综合素质能力，即使将来不创业，创新精神和创新创业能力对就业能力的提升也有促进作用。</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4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培养大学生创业能力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81050"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二、积极参加各类实践活动</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43000" y="1800860"/>
            <a:ext cx="4321810" cy="282194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大学期间，我们应该积极参与各类实践活动，为自己的创新创业积累经验。积极参加校内外各种竞赛活动，如：“互联网 +”大学生创新创业大赛、专业的行业竞赛等。因为竞赛中的竞争机制、奖励机制能极大调动自身主动学习的热情，督促自己快速学习，激发自身的潜能，在比赛中检验专业技能、项目统筹管理能力。</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478345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OIP-C (18)"/>
          <p:cNvPicPr>
            <a:picLocks noChangeAspect="1"/>
          </p:cNvPicPr>
          <p:nvPr/>
        </p:nvPicPr>
        <p:blipFill>
          <a:blip r:embed="rId1">
            <a:clrChange>
              <a:clrFrom>
                <a:srgbClr val="FFFFFF">
                  <a:alpha val="100000"/>
                </a:srgbClr>
              </a:clrFrom>
              <a:clrTo>
                <a:srgbClr val="FFFFFF">
                  <a:alpha val="100000"/>
                  <a:alpha val="0"/>
                </a:srgbClr>
              </a:clrTo>
            </a:clrChange>
            <a:grayscl/>
          </a:blip>
          <a:stretch>
            <a:fillRect/>
          </a:stretch>
        </p:blipFill>
        <p:spPr>
          <a:xfrm>
            <a:off x="5970270" y="2365375"/>
            <a:ext cx="2362200" cy="2257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4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培养大学生创业能力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81050"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三、提高自身综合素质</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43000" y="1961515"/>
            <a:ext cx="7120890" cy="25654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首先，要有扎实的专业基础知识。专业知识和技能是大学生赖以生存的资本。</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其次，除了专业知识以外，我们要把目光投入更广泛的知识领域。</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最后，我们要把所学知识与实践相结合，实践是检验我们专业知识掌握与否的标准，暑假或寒假，主动去联系一些相关单位去实习或兼职，充分锻炼自己的动手能力。在校期间多一些社会工作的阅历，不断提高自己的实际工作能力，提高个人素质。</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4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培养大学生创业能力</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81050"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四、选择合适的创业方向</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38225" y="1961515"/>
            <a:ext cx="7120890" cy="256540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有了创新创业意识，广泛参与实践活动之后，学生会对自身的优势和劣势、兴趣和缺点有充分认识。结合自身兴趣和能力优势，选择创新创业相关的方向。在确定方向之后，深入了解相关创业的理论知识，钻研相关方向的实践活动。例如对编程有兴趣的学生，可参加多个软件编程项目组，边完成项目边巩固编程知识，达到事半功倍的效果，在项目中学习，在学习中进步。在一个方向上积累了足够的经验，就可以准备自己创业了。</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49"/>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4721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初识创业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6180" y="114167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6180" y="244274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43405" y="1201420"/>
            <a:ext cx="55568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认知创业</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43405" y="2501900"/>
            <a:ext cx="66376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培养创业意识</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16180" y="3743228"/>
            <a:ext cx="828000" cy="827405"/>
            <a:chOff x="3909356" y="1685526"/>
            <a:chExt cx="828000" cy="828000"/>
          </a:xfrm>
        </p:grpSpPr>
        <p:sp>
          <p:nvSpPr>
            <p:cNvPr id="4" name="文本框 3"/>
            <p:cNvSpPr txBox="1"/>
            <p:nvPr>
              <p:custDataLst>
                <p:tags r:id="rId10"/>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3405" y="3827145"/>
            <a:ext cx="6282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创业者与创业精神</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一、创业的含义</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1948180"/>
            <a:ext cx="4763135" cy="215201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（一）创业的本意</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“创”，篆文从刀，仓声，是形声字，意为创始，首创。颜师古注：“创，始造之也。”</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“业”，篆文像古代乐器架子横木上的大板，上面刻有锯齿，以便悬挂钟、鼓等乐器。意为事业。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5547995" cy="255841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下载"/>
          <p:cNvPicPr>
            <a:picLocks noChangeAspect="1"/>
          </p:cNvPicPr>
          <p:nvPr/>
        </p:nvPicPr>
        <p:blipFill>
          <a:blip r:embed="rId4">
            <a:clrChange>
              <a:clrFrom>
                <a:srgbClr val="FDFDFD">
                  <a:alpha val="100000"/>
                </a:srgbClr>
              </a:clrFrom>
              <a:clrTo>
                <a:srgbClr val="FDFDFD">
                  <a:alpha val="100000"/>
                  <a:alpha val="0"/>
                </a:srgbClr>
              </a:clrTo>
            </a:clrChange>
            <a:grayscl/>
          </a:blip>
          <a:stretch>
            <a:fillRect/>
          </a:stretch>
        </p:blipFill>
        <p:spPr>
          <a:xfrm>
            <a:off x="6558280" y="2399030"/>
            <a:ext cx="2384425" cy="1701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一、创业的含义</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1948180"/>
            <a:ext cx="4485005" cy="25241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创业”在《辞海》中的定义为创立基业。《孟子·梁惠王下》有：“君子创业垂统，为可继也。”由此可见，“创业”是“创”字当头，“业”为基础。这就意味着任何一项事业都是一个由无到有、由小到大、由简到繁、由旧到新的创造过程。</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502856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下载 (4)"/>
          <p:cNvPicPr>
            <a:picLocks noChangeAspect="1"/>
          </p:cNvPicPr>
          <p:nvPr/>
        </p:nvPicPr>
        <p:blipFill>
          <a:blip r:embed="rId4">
            <a:grayscl/>
          </a:blip>
          <a:stretch>
            <a:fillRect/>
          </a:stretch>
        </p:blipFill>
        <p:spPr>
          <a:xfrm>
            <a:off x="5996940" y="2409825"/>
            <a:ext cx="2376805" cy="1743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一、创业的含义</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753110" y="1948180"/>
            <a:ext cx="7637780" cy="252412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（二）创业的定义</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rgbClr val="1B4367"/>
                </a:solidFill>
                <a:latin typeface="微软雅黑" panose="020B0503020204020204" pitchFamily="34" charset="-122"/>
                <a:ea typeface="微软雅黑" panose="020B0503020204020204" pitchFamily="34" charset="-122"/>
              </a:rPr>
              <a:t>1. 广义的创业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广义的创业是指人类一切带有开拓意义的社会变革活动。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rgbClr val="1B4367"/>
                </a:solidFill>
                <a:latin typeface="微软雅黑" panose="020B0503020204020204" pitchFamily="34" charset="-122"/>
                <a:ea typeface="微软雅黑" panose="020B0503020204020204" pitchFamily="34" charset="-122"/>
              </a:rPr>
              <a:t>2. 狭义的创业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狭义的创业是指个人或群体开展的以创造财富为目标的社会活动。创业是创业者及创业搭档对他们拥有的资源或通过努力对能够拥有的资源进行优化整合，从而创造出更大经济或社会价值的过程。</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663893" y="1750060"/>
            <a:ext cx="781621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认知创业</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302895" y="876935"/>
            <a:ext cx="7482840" cy="432435"/>
          </a:xfrm>
          <a:prstGeom prst="rect">
            <a:avLst/>
          </a:prstGeom>
          <a:noFill/>
          <a:ln w="9525">
            <a:noFill/>
            <a:miter lim="800000"/>
          </a:ln>
        </p:spPr>
        <p:txBody>
          <a:bodyPr wrap="square">
            <a:spAutoFit/>
          </a:bodyPr>
          <a:p>
            <a:pPr indent="457200" fontAlgn="auto">
              <a:lnSpc>
                <a:spcPts val="2660"/>
              </a:lnSpc>
            </a:pPr>
            <a:r>
              <a:rPr lang="zh-CN" altLang="en-US" sz="3200">
                <a:solidFill>
                  <a:srgbClr val="1B4367"/>
                </a:solidFill>
                <a:latin typeface="微软雅黑" panose="020B0503020204020204" pitchFamily="34" charset="-122"/>
                <a:ea typeface="微软雅黑" panose="020B0503020204020204" pitchFamily="34" charset="-122"/>
                <a:sym typeface="+mn-ea"/>
              </a:rPr>
              <a:t>3. 创业的定义要素</a:t>
            </a:r>
            <a:endParaRPr lang="zh-CN" altLang="en-US" sz="3200">
              <a:solidFill>
                <a:srgbClr val="1B4367"/>
              </a:solidFill>
              <a:latin typeface="微软雅黑" panose="020B0503020204020204" pitchFamily="34" charset="-122"/>
              <a:ea typeface="微软雅黑" panose="020B0503020204020204" pitchFamily="34" charset="-122"/>
              <a:sym typeface="+mn-ea"/>
            </a:endParaRPr>
          </a:p>
        </p:txBody>
      </p:sp>
      <p:sp>
        <p:nvSpPr>
          <p:cNvPr id="23574" name="AutoShape 25"/>
          <p:cNvSpPr/>
          <p:nvPr/>
        </p:nvSpPr>
        <p:spPr>
          <a:xfrm rot="21558471">
            <a:off x="3397831" y="2679739"/>
            <a:ext cx="2459831" cy="223642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1B4367"/>
          </a:solidFill>
          <a:ln w="9525">
            <a:noFill/>
          </a:ln>
        </p:spPr>
        <p:txBody>
          <a:bodyPr lIns="68580" tIns="34290" rIns="68580" bIns="34290"/>
          <a:p>
            <a:pPr algn="just"/>
            <a:endParaRPr lang="zh-CN" altLang="en-US">
              <a:solidFill>
                <a:schemeClr val="tx1">
                  <a:lumMod val="50000"/>
                  <a:lumOff val="50000"/>
                </a:schemeClr>
              </a:solidFill>
              <a:cs typeface="+mn-ea"/>
              <a:sym typeface="+mn-lt"/>
            </a:endParaRPr>
          </a:p>
        </p:txBody>
      </p:sp>
      <p:grpSp>
        <p:nvGrpSpPr>
          <p:cNvPr id="2" name="组合 1"/>
          <p:cNvGrpSpPr/>
          <p:nvPr/>
        </p:nvGrpSpPr>
        <p:grpSpPr>
          <a:xfrm>
            <a:off x="2456704" y="3311843"/>
            <a:ext cx="503873" cy="504825"/>
            <a:chOff x="5202" y="5131"/>
            <a:chExt cx="1058" cy="1060"/>
          </a:xfrm>
          <a:solidFill>
            <a:srgbClr val="1B4367"/>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0" name="组合 9"/>
          <p:cNvGrpSpPr/>
          <p:nvPr/>
        </p:nvGrpSpPr>
        <p:grpSpPr>
          <a:xfrm>
            <a:off x="6285360" y="3225641"/>
            <a:ext cx="506730" cy="506730"/>
            <a:chOff x="9978" y="7833"/>
            <a:chExt cx="1064" cy="1064"/>
          </a:xfrm>
          <a:solidFill>
            <a:srgbClr val="1B4367"/>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3" name="组合 2"/>
          <p:cNvGrpSpPr/>
          <p:nvPr/>
        </p:nvGrpSpPr>
        <p:grpSpPr>
          <a:xfrm>
            <a:off x="4371573" y="1866900"/>
            <a:ext cx="504825" cy="501968"/>
            <a:chOff x="8470" y="2554"/>
            <a:chExt cx="1060" cy="1054"/>
          </a:xfrm>
          <a:solidFill>
            <a:srgbClr val="1B4367"/>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5" name="组合 4"/>
          <p:cNvGrpSpPr/>
          <p:nvPr/>
        </p:nvGrpSpPr>
        <p:grpSpPr>
          <a:xfrm>
            <a:off x="3118083" y="2308860"/>
            <a:ext cx="450533" cy="452438"/>
            <a:chOff x="4704" y="4364"/>
            <a:chExt cx="946" cy="950"/>
          </a:xfrm>
          <a:solidFill>
            <a:srgbClr val="1B4367"/>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5" name="组合 14"/>
          <p:cNvGrpSpPr/>
          <p:nvPr/>
        </p:nvGrpSpPr>
        <p:grpSpPr>
          <a:xfrm>
            <a:off x="5709360" y="2305527"/>
            <a:ext cx="504349" cy="506254"/>
            <a:chOff x="4030" y="4930"/>
            <a:chExt cx="840" cy="843"/>
          </a:xfrm>
          <a:solidFill>
            <a:srgbClr val="1B4367"/>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sp>
        <p:nvSpPr>
          <p:cNvPr id="7" name="文本框 6"/>
          <p:cNvSpPr txBox="1"/>
          <p:nvPr/>
        </p:nvSpPr>
        <p:spPr>
          <a:xfrm>
            <a:off x="1434465" y="3312160"/>
            <a:ext cx="878840" cy="421005"/>
          </a:xfrm>
          <a:prstGeom prst="rect">
            <a:avLst/>
          </a:prstGeom>
          <a:noFill/>
        </p:spPr>
        <p:txBody>
          <a:bodyPr wrap="square" rtlCol="0">
            <a:noAutofit/>
          </a:bodyPr>
          <a:p>
            <a:pPr indent="0" algn="just" fontAlgn="auto">
              <a:lnSpc>
                <a:spcPts val="2660"/>
              </a:lnSpc>
            </a:pPr>
            <a:r>
              <a:rPr lang="zh-CN" altLang="en-US" sz="1800" b="1">
                <a:solidFill>
                  <a:srgbClr val="1B4367"/>
                </a:solidFill>
              </a:rPr>
              <a:t>企业家</a:t>
            </a:r>
            <a:endParaRPr lang="zh-CN" altLang="en-US" sz="1800" b="1">
              <a:solidFill>
                <a:srgbClr val="1B4367"/>
              </a:solidFill>
            </a:endParaRPr>
          </a:p>
        </p:txBody>
      </p:sp>
      <p:sp>
        <p:nvSpPr>
          <p:cNvPr id="9" name="文本框 8"/>
          <p:cNvSpPr txBox="1"/>
          <p:nvPr/>
        </p:nvSpPr>
        <p:spPr>
          <a:xfrm>
            <a:off x="2246630" y="2254885"/>
            <a:ext cx="73723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创新</a:t>
            </a:r>
            <a:endParaRPr lang="zh-CN" altLang="en-US" sz="1800" b="1">
              <a:solidFill>
                <a:srgbClr val="1B4367"/>
              </a:solidFill>
            </a:endParaRPr>
          </a:p>
        </p:txBody>
      </p:sp>
      <p:sp>
        <p:nvSpPr>
          <p:cNvPr id="16" name="文本框 15"/>
          <p:cNvSpPr txBox="1"/>
          <p:nvPr/>
        </p:nvSpPr>
        <p:spPr>
          <a:xfrm>
            <a:off x="4137660" y="1338580"/>
            <a:ext cx="157162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组织创建</a:t>
            </a:r>
            <a:endParaRPr lang="zh-CN" altLang="en-US" sz="1800" b="1">
              <a:solidFill>
                <a:srgbClr val="1B4367"/>
              </a:solidFill>
            </a:endParaRPr>
          </a:p>
        </p:txBody>
      </p:sp>
      <p:sp>
        <p:nvSpPr>
          <p:cNvPr id="17" name="文本框 16"/>
          <p:cNvSpPr txBox="1"/>
          <p:nvPr/>
        </p:nvSpPr>
        <p:spPr>
          <a:xfrm>
            <a:off x="6415405" y="2229485"/>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成长</a:t>
            </a:r>
            <a:endParaRPr lang="zh-CN" altLang="en-US" sz="1800" b="1">
              <a:solidFill>
                <a:srgbClr val="1B4367"/>
              </a:solidFill>
            </a:endParaRPr>
          </a:p>
        </p:txBody>
      </p:sp>
      <p:sp>
        <p:nvSpPr>
          <p:cNvPr id="19" name="文本框 18"/>
          <p:cNvSpPr txBox="1"/>
          <p:nvPr/>
        </p:nvSpPr>
        <p:spPr>
          <a:xfrm>
            <a:off x="6942455" y="3225800"/>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过程</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6.xml><?xml version="1.0" encoding="utf-8"?>
<p:tagLst xmlns:p="http://schemas.openxmlformats.org/presentationml/2006/main">
  <p:tag name="KSO_WM_DIAGRAM_VIRTUALLY_FRAME" val="{&quot;height&quot;:229.2,&quot;left&quot;:298.55535433070867,&quot;top&quot;:148.45,&quot;width&quot;:399.94464566929133}"/>
</p:tagLst>
</file>

<file path=ppt/tags/tag107.xml><?xml version="1.0" encoding="utf-8"?>
<p:tagLst xmlns:p="http://schemas.openxmlformats.org/presentationml/2006/main">
  <p:tag name="KSO_WM_DIAGRAM_VIRTUALLY_FRAME" val="{&quot;height&quot;:229.2,&quot;left&quot;:298.55535433070867,&quot;top&quot;:148.45,&quot;width&quot;:399.94464566929133}"/>
</p:tagLst>
</file>

<file path=ppt/tags/tag108.xml><?xml version="1.0" encoding="utf-8"?>
<p:tagLst xmlns:p="http://schemas.openxmlformats.org/presentationml/2006/main">
  <p:tag name="KSO_WM_DIAGRAM_VIRTUALLY_FRAME" val="{&quot;height&quot;:229.2,&quot;left&quot;:298.55535433070867,&quot;top&quot;:148.45,&quot;width&quot;:399.94464566929133}"/>
</p:tagLst>
</file>

<file path=ppt/tags/tag109.xml><?xml version="1.0" encoding="utf-8"?>
<p:tagLst xmlns:p="http://schemas.openxmlformats.org/presentationml/2006/main">
  <p:tag name="KSO_WM_DIAGRAM_VIRTUALLY_FRAME" val="{&quot;height&quot;:229.2,&quot;left&quot;:298.55535433070867,&quot;top&quot;:148.45,&quot;width&quot;:399.94464566929133}"/>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229.2,&quot;left&quot;:298.55535433070867,&quot;top&quot;:148.45,&quot;width&quot;:399.94464566929133}"/>
</p:tagLst>
</file>

<file path=ppt/tags/tag111.xml><?xml version="1.0" encoding="utf-8"?>
<p:tagLst xmlns:p="http://schemas.openxmlformats.org/presentationml/2006/main">
  <p:tag name="KSO_WM_DIAGRAM_VIRTUALLY_FRAME" val="{&quot;height&quot;:229.2,&quot;left&quot;:298.55535433070867,&quot;top&quot;:148.45,&quot;width&quot;:399.94464566929133}"/>
</p:tagLst>
</file>

<file path=ppt/tags/tag112.xml><?xml version="1.0" encoding="utf-8"?>
<p:tagLst xmlns:p="http://schemas.openxmlformats.org/presentationml/2006/main">
  <p:tag name="KSO_WM_DIAGRAM_VIRTUALLY_FRAME" val="{&quot;height&quot;:229.2,&quot;left&quot;:298.55535433070867,&quot;top&quot;:148.45,&quot;width&quot;:399.94464566929133}"/>
</p:tagLst>
</file>

<file path=ppt/tags/tag113.xml><?xml version="1.0" encoding="utf-8"?>
<p:tagLst xmlns:p="http://schemas.openxmlformats.org/presentationml/2006/main">
  <p:tag name="KSO_WM_DIAGRAM_VIRTUALLY_FRAME" val="{&quot;height&quot;:229.2,&quot;left&quot;:298.55535433070867,&quot;top&quot;:148.45,&quot;width&quot;:399.94464566929133}"/>
</p:tagLst>
</file>

<file path=ppt/tags/tag114.xml><?xml version="1.0" encoding="utf-8"?>
<p:tagLst xmlns:p="http://schemas.openxmlformats.org/presentationml/2006/main">
  <p:tag name="KSO_WM_DIAGRAM_VIRTUALLY_FRAME" val="{&quot;height&quot;:229.2,&quot;left&quot;:298.55535433070867,&quot;top&quot;:148.45,&quot;width&quot;:399.94464566929133}"/>
</p:tagLst>
</file>

<file path=ppt/tags/tag115.xml><?xml version="1.0" encoding="utf-8"?>
<p:tagLst xmlns:p="http://schemas.openxmlformats.org/presentationml/2006/main">
  <p:tag name="KSO_WM_DIAGRAM_VIRTUALLY_FRAME" val="{&quot;height&quot;:229.2,&quot;left&quot;:298.55535433070867,&quot;top&quot;:148.45,&quot;width&quot;:399.94464566929133}"/>
</p:tagLst>
</file>

<file path=ppt/tags/tag116.xml><?xml version="1.0" encoding="utf-8"?>
<p:tagLst xmlns:p="http://schemas.openxmlformats.org/presentationml/2006/main">
  <p:tag name="KSO_WM_DIAGRAM_VIRTUALLY_FRAME" val="{&quot;height&quot;:229.2,&quot;left&quot;:298.55535433070867,&quot;top&quot;:148.45,&quot;width&quot;:399.94464566929133}"/>
</p:tagLst>
</file>

<file path=ppt/tags/tag117.xml><?xml version="1.0" encoding="utf-8"?>
<p:tagLst xmlns:p="http://schemas.openxmlformats.org/presentationml/2006/main">
  <p:tag name="KSO_WM_DIAGRAM_VIRTUALLY_FRAME" val="{&quot;height&quot;:229.2,&quot;left&quot;:298.55535433070867,&quot;top&quot;:148.45,&quot;width&quot;:399.94464566929133}"/>
</p:tagLst>
</file>

<file path=ppt/tags/tag118.xml><?xml version="1.0" encoding="utf-8"?>
<p:tagLst xmlns:p="http://schemas.openxmlformats.org/presentationml/2006/main">
  <p:tag name="KSO_WM_DIAGRAM_VIRTUALLY_FRAME" val="{&quot;height&quot;:229.2,&quot;left&quot;:298.55535433070867,&quot;top&quot;:148.45,&quot;width&quot;:399.94464566929133}"/>
</p:tagLst>
</file>

<file path=ppt/tags/tag119.xml><?xml version="1.0" encoding="utf-8"?>
<p:tagLst xmlns:p="http://schemas.openxmlformats.org/presentationml/2006/main">
  <p:tag name="KSO_WM_DIAGRAM_VIRTUALLY_FRAME" val="{&quot;height&quot;:229.2,&quot;left&quot;:298.55535433070867,&quot;top&quot;:148.45,&quot;width&quot;:399.94464566929133}"/>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229.2,&quot;left&quot;:298.55535433070867,&quot;top&quot;:148.45,&quot;width&quot;:399.94464566929133}"/>
</p:tagLst>
</file>

<file path=ppt/tags/tag121.xml><?xml version="1.0" encoding="utf-8"?>
<p:tagLst xmlns:p="http://schemas.openxmlformats.org/presentationml/2006/main">
  <p:tag name="KSO_WM_DIAGRAM_VIRTUALLY_FRAME" val="{&quot;height&quot;:229.2,&quot;left&quot;:298.55535433070867,&quot;top&quot;:148.45,&quot;width&quot;:399.94464566929133}"/>
</p:tagLst>
</file>

<file path=ppt/tags/tag122.xml><?xml version="1.0" encoding="utf-8"?>
<p:tagLst xmlns:p="http://schemas.openxmlformats.org/presentationml/2006/main">
  <p:tag name="KSO_WM_DIAGRAM_VIRTUALLY_FRAME" val="{&quot;height&quot;:301.75,&quot;left&quot;:9.55,&quot;top&quot;:95.5,&quot;width&quot;:729.3}"/>
</p:tagLst>
</file>

<file path=ppt/tags/tag123.xml><?xml version="1.0" encoding="utf-8"?>
<p:tagLst xmlns:p="http://schemas.openxmlformats.org/presentationml/2006/main">
  <p:tag name="KSO_WM_DIAGRAM_VIRTUALLY_FRAME" val="{&quot;height&quot;:301.75,&quot;left&quot;:9.55,&quot;top&quot;:95.5,&quot;width&quot;:729.3}"/>
</p:tagLst>
</file>

<file path=ppt/tags/tag124.xml><?xml version="1.0" encoding="utf-8"?>
<p:tagLst xmlns:p="http://schemas.openxmlformats.org/presentationml/2006/main">
  <p:tag name="KSO_WM_DIAGRAM_VIRTUALLY_FRAME" val="{&quot;height&quot;:301.75,&quot;left&quot;:9.55,&quot;top&quot;:95.5,&quot;width&quot;:729.3}"/>
</p:tagLst>
</file>

<file path=ppt/tags/tag125.xml><?xml version="1.0" encoding="utf-8"?>
<p:tagLst xmlns:p="http://schemas.openxmlformats.org/presentationml/2006/main">
  <p:tag name="KSO_WM_DIAGRAM_VIRTUALLY_FRAME" val="{&quot;height&quot;:301.75,&quot;left&quot;:9.55,&quot;top&quot;:95.5,&quot;width&quot;:729.3}"/>
</p:tagLst>
</file>

<file path=ppt/tags/tag126.xml><?xml version="1.0" encoding="utf-8"?>
<p:tagLst xmlns:p="http://schemas.openxmlformats.org/presentationml/2006/main">
  <p:tag name="KSO_WM_DIAGRAM_VIRTUALLY_FRAME" val="{&quot;height&quot;:301.75,&quot;left&quot;:9.55,&quot;top&quot;:95.5,&quot;width&quot;:729.3}"/>
</p:tagLst>
</file>

<file path=ppt/tags/tag127.xml><?xml version="1.0" encoding="utf-8"?>
<p:tagLst xmlns:p="http://schemas.openxmlformats.org/presentationml/2006/main">
  <p:tag name="KSO_WM_DIAGRAM_VIRTUALLY_FRAME" val="{&quot;height&quot;:301.75,&quot;left&quot;:9.55,&quot;top&quot;:95.5,&quot;width&quot;:729.3}"/>
</p:tagLst>
</file>

<file path=ppt/tags/tag128.xml><?xml version="1.0" encoding="utf-8"?>
<p:tagLst xmlns:p="http://schemas.openxmlformats.org/presentationml/2006/main">
  <p:tag name="KSO_WM_DIAGRAM_VIRTUALLY_FRAME" val="{&quot;height&quot;:301.75,&quot;left&quot;:9.55,&quot;top&quot;:95.5,&quot;width&quot;:729.3}"/>
</p:tagLst>
</file>

<file path=ppt/tags/tag129.xml><?xml version="1.0" encoding="utf-8"?>
<p:tagLst xmlns:p="http://schemas.openxmlformats.org/presentationml/2006/main">
  <p:tag name="KSO_WM_DIAGRAM_VIRTUALLY_FRAME" val="{&quot;height&quot;:301.75,&quot;left&quot;:9.55,&quot;top&quot;:95.5,&quot;width&quot;:729.3}"/>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301.75,&quot;left&quot;:9.55,&quot;top&quot;:95.5,&quot;width&quot;:729.3}"/>
</p:tagLst>
</file>

<file path=ppt/tags/tag131.xml><?xml version="1.0" encoding="utf-8"?>
<p:tagLst xmlns:p="http://schemas.openxmlformats.org/presentationml/2006/main">
  <p:tag name="KSO_WM_DIAGRAM_VIRTUALLY_FRAME" val="{&quot;height&quot;:301.75,&quot;left&quot;:9.55,&quot;top&quot;:95.5,&quot;width&quot;:729.3}"/>
</p:tagLst>
</file>

<file path=ppt/tags/tag132.xml><?xml version="1.0" encoding="utf-8"?>
<p:tagLst xmlns:p="http://schemas.openxmlformats.org/presentationml/2006/main">
  <p:tag name="KSO_WM_DIAGRAM_VIRTUALLY_FRAME" val="{&quot;height&quot;:301.75,&quot;left&quot;:9.55,&quot;top&quot;:95.5,&quot;width&quot;:729.3}"/>
</p:tagLst>
</file>

<file path=ppt/tags/tag133.xml><?xml version="1.0" encoding="utf-8"?>
<p:tagLst xmlns:p="http://schemas.openxmlformats.org/presentationml/2006/main">
  <p:tag name="KSO_WM_DIAGRAM_VIRTUALLY_FRAME" val="{&quot;height&quot;:301.75,&quot;left&quot;:9.55,&quot;top&quot;:95.5,&quot;width&quot;:729.3}"/>
</p:tagLst>
</file>

<file path=ppt/tags/tag134.xml><?xml version="1.0" encoding="utf-8"?>
<p:tagLst xmlns:p="http://schemas.openxmlformats.org/presentationml/2006/main">
  <p:tag name="KSO_WM_DIAGRAM_VIRTUALLY_FRAME" val="{&quot;height&quot;:301.75,&quot;left&quot;:9.55,&quot;top&quot;:95.5,&quot;width&quot;:729.3}"/>
</p:tagLst>
</file>

<file path=ppt/tags/tag135.xml><?xml version="1.0" encoding="utf-8"?>
<p:tagLst xmlns:p="http://schemas.openxmlformats.org/presentationml/2006/main">
  <p:tag name="KSO_WM_DIAGRAM_VIRTUALLY_FRAME" val="{&quot;height&quot;:301.75,&quot;left&quot;:9.55,&quot;top&quot;:95.5,&quot;width&quot;:729.3}"/>
</p:tagLst>
</file>

<file path=ppt/tags/tag136.xml><?xml version="1.0" encoding="utf-8"?>
<p:tagLst xmlns:p="http://schemas.openxmlformats.org/presentationml/2006/main">
  <p:tag name="KSO_WM_DIAGRAM_VIRTUALLY_FRAME" val="{&quot;height&quot;:301.75,&quot;left&quot;:9.55,&quot;top&quot;:95.5,&quot;width&quot;:729.3}"/>
</p:tagLst>
</file>

<file path=ppt/tags/tag137.xml><?xml version="1.0" encoding="utf-8"?>
<p:tagLst xmlns:p="http://schemas.openxmlformats.org/presentationml/2006/main">
  <p:tag name="KSO_WM_DIAGRAM_VIRTUALLY_FRAME" val="{&quot;height&quot;:301.75,&quot;left&quot;:9.55,&quot;top&quot;:95.5,&quot;width&quot;:729.3}"/>
</p:tagLst>
</file>

<file path=ppt/tags/tag138.xml><?xml version="1.0" encoding="utf-8"?>
<p:tagLst xmlns:p="http://schemas.openxmlformats.org/presentationml/2006/main">
  <p:tag name="KSO_WM_DIAGRAM_VIRTUALLY_FRAME" val="{&quot;height&quot;:301.75,&quot;left&quot;:9.55,&quot;top&quot;:95.5,&quot;width&quot;:729.3}"/>
</p:tagLst>
</file>

<file path=ppt/tags/tag139.xml><?xml version="1.0" encoding="utf-8"?>
<p:tagLst xmlns:p="http://schemas.openxmlformats.org/presentationml/2006/main">
  <p:tag name="KSO_WM_DIAGRAM_VIRTUALLY_FRAME" val="{&quot;height&quot;:301.75,&quot;left&quot;:9.55,&quot;top&quot;:95.5,&quot;width&quot;:729.3}"/>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301.75,&quot;left&quot;:9.55,&quot;top&quot;:95.5,&quot;width&quot;:729.3}"/>
</p:tagLst>
</file>

<file path=ppt/tags/tag141.xml><?xml version="1.0" encoding="utf-8"?>
<p:tagLst xmlns:p="http://schemas.openxmlformats.org/presentationml/2006/main">
  <p:tag name="KSO_WM_DIAGRAM_VIRTUALLY_FRAME" val="{&quot;height&quot;:301.75,&quot;left&quot;:9.55,&quot;top&quot;:95.5,&quot;width&quot;:729.3}"/>
</p:tagLst>
</file>

<file path=ppt/tags/tag142.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3.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4.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8.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49.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50.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1.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2.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3.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4.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8.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59.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60.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1.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2.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3.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4.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5.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6.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7.xml><?xml version="1.0" encoding="utf-8"?>
<p:tagLst xmlns:p="http://schemas.openxmlformats.org/presentationml/2006/main">
  <p:tag name="KSO_WM_DIAGRAM_VIRTUALLY_FRAME" val="{&quot;height&quot;:295.57628276089224,&quot;left&quot;:36.490314960629924,&quot;top&quot;:75.58669291338582,&quot;width&quot;:635.5268503937008}"/>
</p:tagLst>
</file>

<file path=ppt/tags/tag1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6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1.xml><?xml version="1.0" encoding="utf-8"?>
<p:tagLst xmlns:p="http://schemas.openxmlformats.org/presentationml/2006/main">
  <p:tag name="KSO_WM_DIAGRAM_VIRTUALLY_FRAME" val="{&quot;height&quot;:345.85,&quot;left&quot;:-17.1,&quot;top&quot;:86.35,&quot;width&quot;:767.45}"/>
</p:tagLst>
</file>

<file path=ppt/tags/tag172.xml><?xml version="1.0" encoding="utf-8"?>
<p:tagLst xmlns:p="http://schemas.openxmlformats.org/presentationml/2006/main">
  <p:tag name="KSO_WM_DIAGRAM_VIRTUALLY_FRAME" val="{&quot;height&quot;:345.85,&quot;left&quot;:-17.1,&quot;top&quot;:86.35,&quot;width&quot;:767.45}"/>
</p:tagLst>
</file>

<file path=ppt/tags/tag173.xml><?xml version="1.0" encoding="utf-8"?>
<p:tagLst xmlns:p="http://schemas.openxmlformats.org/presentationml/2006/main">
  <p:tag name="KSO_WM_DIAGRAM_VIRTUALLY_FRAME" val="{&quot;height&quot;:345.85,&quot;left&quot;:-17.1,&quot;top&quot;:86.35,&quot;width&quot;:767.45}"/>
</p:tagLst>
</file>

<file path=ppt/tags/tag174.xml><?xml version="1.0" encoding="utf-8"?>
<p:tagLst xmlns:p="http://schemas.openxmlformats.org/presentationml/2006/main">
  <p:tag name="KSO_WM_DIAGRAM_VIRTUALLY_FRAME" val="{&quot;height&quot;:345.85,&quot;left&quot;:-17.1,&quot;top&quot;:86.35,&quot;width&quot;:767.45}"/>
</p:tagLst>
</file>

<file path=ppt/tags/tag175.xml><?xml version="1.0" encoding="utf-8"?>
<p:tagLst xmlns:p="http://schemas.openxmlformats.org/presentationml/2006/main">
  <p:tag name="KSO_WM_DIAGRAM_VIRTUALLY_FRAME" val="{&quot;height&quot;:345.85,&quot;left&quot;:-17.1,&quot;top&quot;:86.35,&quot;width&quot;:767.45}"/>
</p:tagLst>
</file>

<file path=ppt/tags/tag176.xml><?xml version="1.0" encoding="utf-8"?>
<p:tagLst xmlns:p="http://schemas.openxmlformats.org/presentationml/2006/main">
  <p:tag name="KSO_WM_DIAGRAM_VIRTUALLY_FRAME" val="{&quot;height&quot;:345.85,&quot;left&quot;:-17.1,&quot;top&quot;:86.35,&quot;width&quot;:767.45}"/>
</p:tagLst>
</file>

<file path=ppt/tags/tag177.xml><?xml version="1.0" encoding="utf-8"?>
<p:tagLst xmlns:p="http://schemas.openxmlformats.org/presentationml/2006/main">
  <p:tag name="KSO_WM_DIAGRAM_VIRTUALLY_FRAME" val="{&quot;height&quot;:345.85,&quot;left&quot;:-17.1,&quot;top&quot;:86.35,&quot;width&quot;:767.45}"/>
</p:tagLst>
</file>

<file path=ppt/tags/tag178.xml><?xml version="1.0" encoding="utf-8"?>
<p:tagLst xmlns:p="http://schemas.openxmlformats.org/presentationml/2006/main">
  <p:tag name="KSO_WM_DIAGRAM_VIRTUALLY_FRAME" val="{&quot;height&quot;:345.85,&quot;left&quot;:-17.1,&quot;top&quot;:86.35,&quot;width&quot;:767.45}"/>
</p:tagLst>
</file>

<file path=ppt/tags/tag179.xml><?xml version="1.0" encoding="utf-8"?>
<p:tagLst xmlns:p="http://schemas.openxmlformats.org/presentationml/2006/main">
  <p:tag name="KSO_WM_DIAGRAM_VIRTUALLY_FRAME" val="{&quot;height&quot;:345.85,&quot;left&quot;:-17.1,&quot;top&quot;:86.35,&quot;width&quot;:767.45}"/>
</p:tagLst>
</file>

<file path=ppt/tags/tag18.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0.xml><?xml version="1.0" encoding="utf-8"?>
<p:tagLst xmlns:p="http://schemas.openxmlformats.org/presentationml/2006/main">
  <p:tag name="KSO_WM_DIAGRAM_VIRTUALLY_FRAME" val="{&quot;height&quot;:345.85,&quot;left&quot;:-17.1,&quot;top&quot;:86.35,&quot;width&quot;:767.45}"/>
</p:tagLst>
</file>

<file path=ppt/tags/tag181.xml><?xml version="1.0" encoding="utf-8"?>
<p:tagLst xmlns:p="http://schemas.openxmlformats.org/presentationml/2006/main">
  <p:tag name="KSO_WM_DIAGRAM_VIRTUALLY_FRAME" val="{&quot;height&quot;:345.85,&quot;left&quot;:-17.1,&quot;top&quot;:86.35,&quot;width&quot;:767.45}"/>
</p:tagLst>
</file>

<file path=ppt/tags/tag182.xml><?xml version="1.0" encoding="utf-8"?>
<p:tagLst xmlns:p="http://schemas.openxmlformats.org/presentationml/2006/main">
  <p:tag name="KSO_WM_DIAGRAM_VIRTUALLY_FRAME" val="{&quot;height&quot;:345.85,&quot;left&quot;:-17.1,&quot;top&quot;:86.35,&quot;width&quot;:767.45}"/>
</p:tagLst>
</file>

<file path=ppt/tags/tag183.xml><?xml version="1.0" encoding="utf-8"?>
<p:tagLst xmlns:p="http://schemas.openxmlformats.org/presentationml/2006/main">
  <p:tag name="KSO_WM_DIAGRAM_VIRTUALLY_FRAME" val="{&quot;height&quot;:345.85,&quot;left&quot;:-17.1,&quot;top&quot;:86.35,&quot;width&quot;:767.45}"/>
</p:tagLst>
</file>

<file path=ppt/tags/tag184.xml><?xml version="1.0" encoding="utf-8"?>
<p:tagLst xmlns:p="http://schemas.openxmlformats.org/presentationml/2006/main">
  <p:tag name="KSO_WM_DIAGRAM_VIRTUALLY_FRAME" val="{&quot;height&quot;:345.85,&quot;left&quot;:-17.1,&quot;top&quot;:86.35,&quot;width&quot;:767.45}"/>
</p:tagLst>
</file>

<file path=ppt/tags/tag185.xml><?xml version="1.0" encoding="utf-8"?>
<p:tagLst xmlns:p="http://schemas.openxmlformats.org/presentationml/2006/main">
  <p:tag name="KSO_WM_DIAGRAM_VIRTUALLY_FRAME" val="{&quot;height&quot;:345.85,&quot;left&quot;:-17.1,&quot;top&quot;:86.35,&quot;width&quot;:767.45}"/>
</p:tagLst>
</file>

<file path=ppt/tags/tag186.xml><?xml version="1.0" encoding="utf-8"?>
<p:tagLst xmlns:p="http://schemas.openxmlformats.org/presentationml/2006/main">
  <p:tag name="KSO_WM_DIAGRAM_VIRTUALLY_FRAME" val="{&quot;height&quot;:345.85,&quot;left&quot;:-17.1,&quot;top&quot;:86.35,&quot;width&quot;:767.45}"/>
</p:tagLst>
</file>

<file path=ppt/tags/tag187.xml><?xml version="1.0" encoding="utf-8"?>
<p:tagLst xmlns:p="http://schemas.openxmlformats.org/presentationml/2006/main">
  <p:tag name="KSO_WM_DIAGRAM_VIRTUALLY_FRAME" val="{&quot;height&quot;:345.85,&quot;left&quot;:-17.1,&quot;top&quot;:86.35,&quot;width&quot;:767.45}"/>
</p:tagLst>
</file>

<file path=ppt/tags/tag188.xml><?xml version="1.0" encoding="utf-8"?>
<p:tagLst xmlns:p="http://schemas.openxmlformats.org/presentationml/2006/main">
  <p:tag name="KSO_WM_DIAGRAM_VIRTUALLY_FRAME" val="{&quot;height&quot;:345.85,&quot;left&quot;:-17.1,&quot;top&quot;:86.35,&quot;width&quot;:767.45}"/>
</p:tagLst>
</file>

<file path=ppt/tags/tag189.xml><?xml version="1.0" encoding="utf-8"?>
<p:tagLst xmlns:p="http://schemas.openxmlformats.org/presentationml/2006/main">
  <p:tag name="KSO_WM_DIAGRAM_VIRTUALLY_FRAME" val="{&quot;height&quot;:345.85,&quot;left&quot;:-17.1,&quot;top&quot;:86.35,&quot;width&quot;:767.45}"/>
</p:tagLst>
</file>

<file path=ppt/tags/tag19.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90.xml><?xml version="1.0" encoding="utf-8"?>
<p:tagLst xmlns:p="http://schemas.openxmlformats.org/presentationml/2006/main">
  <p:tag name="KSO_WM_DIAGRAM_VIRTUALLY_FRAME" val="{&quot;height&quot;:345.85,&quot;left&quot;:-17.1,&quot;top&quot;:86.35,&quot;width&quot;:767.45}"/>
</p:tagLst>
</file>

<file path=ppt/tags/tag191.xml><?xml version="1.0" encoding="utf-8"?>
<p:tagLst xmlns:p="http://schemas.openxmlformats.org/presentationml/2006/main">
  <p:tag name="KSO_WM_DIAGRAM_VIRTUALLY_FRAME" val="{&quot;height&quot;:345.85,&quot;left&quot;:-17.1,&quot;top&quot;:86.35,&quot;width&quot;:767.45}"/>
</p:tagLst>
</file>

<file path=ppt/tags/tag192.xml><?xml version="1.0" encoding="utf-8"?>
<p:tagLst xmlns:p="http://schemas.openxmlformats.org/presentationml/2006/main">
  <p:tag name="KSO_WM_DIAGRAM_VIRTUALLY_FRAME" val="{&quot;height&quot;:345.85,&quot;left&quot;:-17.1,&quot;top&quot;:86.35,&quot;width&quot;:767.45}"/>
</p:tagLst>
</file>

<file path=ppt/tags/tag193.xml><?xml version="1.0" encoding="utf-8"?>
<p:tagLst xmlns:p="http://schemas.openxmlformats.org/presentationml/2006/main">
  <p:tag name="KSO_WM_DIAGRAM_VIRTUALLY_FRAME" val="{&quot;height&quot;:345.85,&quot;left&quot;:-17.1,&quot;top&quot;:86.35,&quot;width&quot;:767.45}"/>
</p:tagLst>
</file>

<file path=ppt/tags/tag194.xml><?xml version="1.0" encoding="utf-8"?>
<p:tagLst xmlns:p="http://schemas.openxmlformats.org/presentationml/2006/main">
  <p:tag name="KSO_WM_DIAGRAM_VIRTUALLY_FRAME" val="{&quot;height&quot;:345.85,&quot;left&quot;:-17.1,&quot;top&quot;:86.35,&quot;width&quot;:767.45}"/>
</p:tagLst>
</file>

<file path=ppt/tags/tag195.xml><?xml version="1.0" encoding="utf-8"?>
<p:tagLst xmlns:p="http://schemas.openxmlformats.org/presentationml/2006/main">
  <p:tag name="KSO_WM_DIAGRAM_VIRTUALLY_FRAME" val="{&quot;height&quot;:330.06330708661415,&quot;left&quot;:13.3,&quot;top&quot;:75.58669291338582,&quot;width&quot;:701.15}"/>
</p:tagLst>
</file>

<file path=ppt/tags/tag196.xml><?xml version="1.0" encoding="utf-8"?>
<p:tagLst xmlns:p="http://schemas.openxmlformats.org/presentationml/2006/main">
  <p:tag name="KSO_WM_DIAGRAM_VIRTUALLY_FRAME" val="{&quot;height&quot;:330.06330708661415,&quot;left&quot;:13.3,&quot;top&quot;:75.58669291338582,&quot;width&quot;:701.15}"/>
</p:tagLst>
</file>

<file path=ppt/tags/tag197.xml><?xml version="1.0" encoding="utf-8"?>
<p:tagLst xmlns:p="http://schemas.openxmlformats.org/presentationml/2006/main">
  <p:tag name="KSO_WM_DIAGRAM_VIRTUALLY_FRAME" val="{&quot;height&quot;:330.06330708661415,&quot;left&quot;:13.3,&quot;top&quot;:75.58669291338582,&quot;width&quot;:701.15}"/>
</p:tagLst>
</file>

<file path=ppt/tags/tag198.xml><?xml version="1.0" encoding="utf-8"?>
<p:tagLst xmlns:p="http://schemas.openxmlformats.org/presentationml/2006/main">
  <p:tag name="KSO_WM_DIAGRAM_VIRTUALLY_FRAME" val="{&quot;height&quot;:330.06330708661415,&quot;left&quot;:13.3,&quot;top&quot;:75.58669291338582,&quot;width&quot;:701.15}"/>
</p:tagLst>
</file>

<file path=ppt/tags/tag199.xml><?xml version="1.0" encoding="utf-8"?>
<p:tagLst xmlns:p="http://schemas.openxmlformats.org/presentationml/2006/main">
  <p:tag name="KSO_WM_DIAGRAM_VIRTUALLY_FRAME" val="{&quot;height&quot;:330.06330708661415,&quot;left&quot;:13.3,&quot;top&quot;:75.58669291338582,&quot;width&quot;:701.15}"/>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00.xml><?xml version="1.0" encoding="utf-8"?>
<p:tagLst xmlns:p="http://schemas.openxmlformats.org/presentationml/2006/main">
  <p:tag name="KSO_WM_DIAGRAM_VIRTUALLY_FRAME" val="{&quot;height&quot;:330.06330708661415,&quot;left&quot;:13.3,&quot;top&quot;:75.58669291338582,&quot;width&quot;:701.15}"/>
</p:tagLst>
</file>

<file path=ppt/tags/tag201.xml><?xml version="1.0" encoding="utf-8"?>
<p:tagLst xmlns:p="http://schemas.openxmlformats.org/presentationml/2006/main">
  <p:tag name="KSO_WM_DIAGRAM_VIRTUALLY_FRAME" val="{&quot;height&quot;:330.06330708661415,&quot;left&quot;:13.3,&quot;top&quot;:75.58669291338582,&quot;width&quot;:701.15}"/>
</p:tagLst>
</file>

<file path=ppt/tags/tag202.xml><?xml version="1.0" encoding="utf-8"?>
<p:tagLst xmlns:p="http://schemas.openxmlformats.org/presentationml/2006/main">
  <p:tag name="KSO_WM_DIAGRAM_VIRTUALLY_FRAME" val="{&quot;height&quot;:330.06330708661415,&quot;left&quot;:13.3,&quot;top&quot;:75.58669291338582,&quot;width&quot;:701.15}"/>
</p:tagLst>
</file>

<file path=ppt/tags/tag203.xml><?xml version="1.0" encoding="utf-8"?>
<p:tagLst xmlns:p="http://schemas.openxmlformats.org/presentationml/2006/main">
  <p:tag name="KSO_WM_DIAGRAM_VIRTUALLY_FRAME" val="{&quot;height&quot;:330.06330708661415,&quot;left&quot;:13.3,&quot;top&quot;:75.58669291338582,&quot;width&quot;:701.15}"/>
</p:tagLst>
</file>

<file path=ppt/tags/tag204.xml><?xml version="1.0" encoding="utf-8"?>
<p:tagLst xmlns:p="http://schemas.openxmlformats.org/presentationml/2006/main">
  <p:tag name="KSO_WM_DIAGRAM_VIRTUALLY_FRAME" val="{&quot;height&quot;:330.06330708661415,&quot;left&quot;:13.3,&quot;top&quot;:75.58669291338582,&quot;width&quot;:701.15}"/>
</p:tagLst>
</file>

<file path=ppt/tags/tag205.xml><?xml version="1.0" encoding="utf-8"?>
<p:tagLst xmlns:p="http://schemas.openxmlformats.org/presentationml/2006/main">
  <p:tag name="KSO_WM_DIAGRAM_VIRTUALLY_FRAME" val="{&quot;height&quot;:330.06330708661415,&quot;left&quot;:13.3,&quot;top&quot;:75.58669291338582,&quot;width&quot;:701.15}"/>
</p:tagLst>
</file>

<file path=ppt/tags/tag206.xml><?xml version="1.0" encoding="utf-8"?>
<p:tagLst xmlns:p="http://schemas.openxmlformats.org/presentationml/2006/main">
  <p:tag name="KSO_WM_DIAGRAM_VIRTUALLY_FRAME" val="{&quot;height&quot;:330.06330708661415,&quot;left&quot;:13.3,&quot;top&quot;:75.58669291338582,&quot;width&quot;:701.15}"/>
</p:tagLst>
</file>

<file path=ppt/tags/tag207.xml><?xml version="1.0" encoding="utf-8"?>
<p:tagLst xmlns:p="http://schemas.openxmlformats.org/presentationml/2006/main">
  <p:tag name="KSO_WM_DIAGRAM_VIRTUALLY_FRAME" val="{&quot;height&quot;:330.06330708661415,&quot;left&quot;:13.3,&quot;top&quot;:75.58669291338582,&quot;width&quot;:701.15}"/>
</p:tagLst>
</file>

<file path=ppt/tags/tag208.xml><?xml version="1.0" encoding="utf-8"?>
<p:tagLst xmlns:p="http://schemas.openxmlformats.org/presentationml/2006/main">
  <p:tag name="KSO_WM_DIAGRAM_VIRTUALLY_FRAME" val="{&quot;height&quot;:330.06330708661415,&quot;left&quot;:13.3,&quot;top&quot;:75.58669291338582,&quot;width&quot;:701.15}"/>
</p:tagLst>
</file>

<file path=ppt/tags/tag209.xml><?xml version="1.0" encoding="utf-8"?>
<p:tagLst xmlns:p="http://schemas.openxmlformats.org/presentationml/2006/main">
  <p:tag name="KSO_WM_DIAGRAM_VIRTUALLY_FRAME" val="{&quot;height&quot;:330.06330708661415,&quot;left&quot;:13.3,&quot;top&quot;:75.58669291338582,&quot;width&quot;:701.15}"/>
</p:tagLst>
</file>

<file path=ppt/tags/tag21.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10.xml><?xml version="1.0" encoding="utf-8"?>
<p:tagLst xmlns:p="http://schemas.openxmlformats.org/presentationml/2006/main">
  <p:tag name="KSO_WM_DIAGRAM_VIRTUALLY_FRAME" val="{&quot;height&quot;:330.06330708661415,&quot;left&quot;:13.3,&quot;top&quot;:75.58669291338582,&quot;width&quot;:701.15}"/>
</p:tagLst>
</file>

<file path=ppt/tags/tag211.xml><?xml version="1.0" encoding="utf-8"?>
<p:tagLst xmlns:p="http://schemas.openxmlformats.org/presentationml/2006/main">
  <p:tag name="KSO_WM_DIAGRAM_VIRTUALLY_FRAME" val="{&quot;height&quot;:330.06330708661415,&quot;left&quot;:13.3,&quot;top&quot;:75.58669291338582,&quot;width&quot;:701.15}"/>
</p:tagLst>
</file>

<file path=ppt/tags/tag212.xml><?xml version="1.0" encoding="utf-8"?>
<p:tagLst xmlns:p="http://schemas.openxmlformats.org/presentationml/2006/main">
  <p:tag name="KSO_WM_DIAGRAM_VIRTUALLY_FRAME" val="{&quot;height&quot;:330.06330708661415,&quot;left&quot;:13.3,&quot;top&quot;:75.58669291338582,&quot;width&quot;:701.15}"/>
</p:tagLst>
</file>

<file path=ppt/tags/tag213.xml><?xml version="1.0" encoding="utf-8"?>
<p:tagLst xmlns:p="http://schemas.openxmlformats.org/presentationml/2006/main">
  <p:tag name="KSO_WM_DIAGRAM_VIRTUALLY_FRAME" val="{&quot;height&quot;:330.06330708661415,&quot;left&quot;:13.3,&quot;top&quot;:75.58669291338582,&quot;width&quot;:701.15}"/>
</p:tagLst>
</file>

<file path=ppt/tags/tag214.xml><?xml version="1.0" encoding="utf-8"?>
<p:tagLst xmlns:p="http://schemas.openxmlformats.org/presentationml/2006/main">
  <p:tag name="KSO_WM_DIAGRAM_VIRTUALLY_FRAME" val="{&quot;height&quot;:330.06330708661415,&quot;left&quot;:13.3,&quot;top&quot;:75.58669291338582,&quot;width&quot;:701.15}"/>
</p:tagLst>
</file>

<file path=ppt/tags/tag215.xml><?xml version="1.0" encoding="utf-8"?>
<p:tagLst xmlns:p="http://schemas.openxmlformats.org/presentationml/2006/main">
  <p:tag name="KSO_WM_DIAGRAM_VIRTUALLY_FRAME" val="{&quot;height&quot;:330.06330708661415,&quot;left&quot;:13.3,&quot;top&quot;:75.58669291338582,&quot;width&quot;:701.15}"/>
</p:tagLst>
</file>

<file path=ppt/tags/tag216.xml><?xml version="1.0" encoding="utf-8"?>
<p:tagLst xmlns:p="http://schemas.openxmlformats.org/presentationml/2006/main">
  <p:tag name="KSO_WM_DIAGRAM_VIRTUALLY_FRAME" val="{&quot;height&quot;:330.06330708661415,&quot;left&quot;:13.3,&quot;top&quot;:75.58669291338582,&quot;width&quot;:701.15}"/>
</p:tagLst>
</file>

<file path=ppt/tags/tag217.xml><?xml version="1.0" encoding="utf-8"?>
<p:tagLst xmlns:p="http://schemas.openxmlformats.org/presentationml/2006/main">
  <p:tag name="KSO_WM_DIAGRAM_VIRTUALLY_FRAME" val="{&quot;height&quot;:330.06330708661415,&quot;left&quot;:13.3,&quot;top&quot;:75.58669291338582,&quot;width&quot;:701.15}"/>
</p:tagLst>
</file>

<file path=ppt/tags/tag218.xml><?xml version="1.0" encoding="utf-8"?>
<p:tagLst xmlns:p="http://schemas.openxmlformats.org/presentationml/2006/main">
  <p:tag name="KSO_WM_DIAGRAM_VIRTUALLY_FRAME" val="{&quot;height&quot;:330.06330708661415,&quot;left&quot;:13.3,&quot;top&quot;:75.58669291338582,&quot;width&quot;:701.15}"/>
</p:tagLst>
</file>

<file path=ppt/tags/tag219.xml><?xml version="1.0" encoding="utf-8"?>
<p:tagLst xmlns:p="http://schemas.openxmlformats.org/presentationml/2006/main">
  <p:tag name="KSO_WM_DIAGRAM_VIRTUALLY_FRAME" val="{&quot;height&quot;:330.06330708661415,&quot;left&quot;:13.3,&quot;top&quot;:75.58669291338582,&quot;width&quot;:701.15}"/>
</p:tagLst>
</file>

<file path=ppt/tags/tag22.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20.xml><?xml version="1.0" encoding="utf-8"?>
<p:tagLst xmlns:p="http://schemas.openxmlformats.org/presentationml/2006/main">
  <p:tag name="KSO_WM_DIAGRAM_VIRTUALLY_FRAME" val="{&quot;height&quot;:330.06330708661415,&quot;left&quot;:13.3,&quot;top&quot;:75.58669291338582,&quot;width&quot;:701.15}"/>
</p:tagLst>
</file>

<file path=ppt/tags/tag221.xml><?xml version="1.0" encoding="utf-8"?>
<p:tagLst xmlns:p="http://schemas.openxmlformats.org/presentationml/2006/main">
  <p:tag name="KSO_WM_DIAGRAM_VIRTUALLY_FRAME" val="{&quot;height&quot;:330.06330708661415,&quot;left&quot;:13.3,&quot;top&quot;:75.58669291338582,&quot;width&quot;:701.15}"/>
</p:tagLst>
</file>

<file path=ppt/tags/tag222.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3.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4.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5.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6.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7.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8.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29.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30.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1.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2.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3.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4.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5.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6.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7.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8.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39.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40.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1.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2.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3.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4.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5.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6.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7.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8.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49.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5.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0.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51.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52.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53.xml><?xml version="1.0" encoding="utf-8"?>
<p:tagLst xmlns:p="http://schemas.openxmlformats.org/presentationml/2006/main">
  <p:tag name="KSO_WM_DIAGRAM_VIRTUALLY_FRAME" val="{&quot;height&quot;:218.52133858267717,&quot;left&quot;:74.26629921259844,&quot;top&quot;:127.95440944881886,&quot;width&quot;:578.9837007874015}"/>
</p:tagLst>
</file>

<file path=ppt/tags/tag254.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5.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6.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7.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8.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59.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0.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1.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2.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3.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4.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5.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26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6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
</p:tagLst>
</file>

<file path=ppt/tags/tag2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
</p:tagLst>
</file>

<file path=ppt/tags/tag2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2*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2*l_h_f*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2*l_h_a*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2*l_h_a*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2*l_h_a*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2*l_h_f*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2*l_h_f*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6.7974853515625,&quot;left&quot;:-67.97468269408219,&quot;top&quot;:19.143304568313216,&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2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93.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7.xml><?xml version="1.0" encoding="utf-8"?>
<p:tagLst xmlns:p="http://schemas.openxmlformats.org/presentationml/2006/main">
  <p:tag name="commondata" val="eyJoZGlkIjoiZDUxNDg3YzE4ODE1YjFkMDljZDAwMDBjOGUwM2I2YzQifQ=="/>
  <p:tag name="resource_record_key" val="{&quot;70&quot;:[3314052,3314058,3314046]}"/>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4.xml><?xml version="1.0" encoding="utf-8"?>
<p:tagLst xmlns:p="http://schemas.openxmlformats.org/presentationml/2006/main">
  <p:tag name="KSO_WM_DIAGRAM_VIRTUALLY_FRAME" val="{&quot;height&quot;:216.2,&quot;left&quot;:73.08094488188976,&quot;top&quot;:147.60425196850395,&quot;width&quot;:601.8000393700788}"/>
</p:tagLst>
</file>

<file path=ppt/tags/tag55.xml><?xml version="1.0" encoding="utf-8"?>
<p:tagLst xmlns:p="http://schemas.openxmlformats.org/presentationml/2006/main">
  <p:tag name="KSO_WM_DIAGRAM_VIRTUALLY_FRAME" val="{&quot;height&quot;:216.2,&quot;left&quot;:73.08094488188976,&quot;top&quot;:147.60425196850395,&quot;width&quot;:601.8000393700788}"/>
</p:tagLst>
</file>

<file path=ppt/tags/tag56.xml><?xml version="1.0" encoding="utf-8"?>
<p:tagLst xmlns:p="http://schemas.openxmlformats.org/presentationml/2006/main">
  <p:tag name="KSO_WM_DIAGRAM_VIRTUALLY_FRAME" val="{&quot;height&quot;:216.2,&quot;left&quot;:73.08094488188976,&quot;top&quot;:147.60425196850395,&quot;width&quot;:601.8000393700788}"/>
</p:tagLst>
</file>

<file path=ppt/tags/tag57.xml><?xml version="1.0" encoding="utf-8"?>
<p:tagLst xmlns:p="http://schemas.openxmlformats.org/presentationml/2006/main">
  <p:tag name="KSO_WM_DIAGRAM_VIRTUALLY_FRAME" val="{&quot;height&quot;:216.2,&quot;left&quot;:73.08094488188976,&quot;top&quot;:147.60425196850395,&quot;width&quot;:601.8000393700788}"/>
</p:tagLst>
</file>

<file path=ppt/tags/tag58.xml><?xml version="1.0" encoding="utf-8"?>
<p:tagLst xmlns:p="http://schemas.openxmlformats.org/presentationml/2006/main">
  <p:tag name="KSO_WM_DIAGRAM_VIRTUALLY_FRAME" val="{&quot;height&quot;:216.2,&quot;left&quot;:73.08094488188976,&quot;top&quot;:147.60425196850395,&quot;width&quot;:601.8000393700788}"/>
</p:tagLst>
</file>

<file path=ppt/tags/tag59.xml><?xml version="1.0" encoding="utf-8"?>
<p:tagLst xmlns:p="http://schemas.openxmlformats.org/presentationml/2006/main">
  <p:tag name="KSO_WM_DIAGRAM_VIRTUALLY_FRAME" val="{&quot;height&quot;:216.2,&quot;left&quot;:73.08094488188976,&quot;top&quot;:147.60425196850395,&quot;width&quot;:601.8000393700788}"/>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216.2,&quot;left&quot;:73.08094488188976,&quot;top&quot;:147.60425196850395,&quot;width&quot;:601.8000393700788}"/>
</p:tagLst>
</file>

<file path=ppt/tags/tag61.xml><?xml version="1.0" encoding="utf-8"?>
<p:tagLst xmlns:p="http://schemas.openxmlformats.org/presentationml/2006/main">
  <p:tag name="KSO_WM_DIAGRAM_VIRTUALLY_FRAME" val="{&quot;height&quot;:216.2,&quot;left&quot;:73.08094488188976,&quot;top&quot;:147.60425196850395,&quot;width&quot;:601.8000393700788}"/>
</p:tagLst>
</file>

<file path=ppt/tags/tag62.xml><?xml version="1.0" encoding="utf-8"?>
<p:tagLst xmlns:p="http://schemas.openxmlformats.org/presentationml/2006/main">
  <p:tag name="KSO_WM_DIAGRAM_VIRTUALLY_FRAME" val="{&quot;height&quot;:216.2,&quot;left&quot;:73.08094488188976,&quot;top&quot;:147.60425196850395,&quot;width&quot;:601.8000393700788}"/>
</p:tagLst>
</file>

<file path=ppt/tags/tag63.xml><?xml version="1.0" encoding="utf-8"?>
<p:tagLst xmlns:p="http://schemas.openxmlformats.org/presentationml/2006/main">
  <p:tag name="KSO_WM_DIAGRAM_VIRTUALLY_FRAME" val="{&quot;height&quot;:216.2,&quot;left&quot;:73.08094488188976,&quot;top&quot;:147.60425196850395,&quot;width&quot;:601.8000393700788}"/>
</p:tagLst>
</file>

<file path=ppt/tags/tag64.xml><?xml version="1.0" encoding="utf-8"?>
<p:tagLst xmlns:p="http://schemas.openxmlformats.org/presentationml/2006/main">
  <p:tag name="KSO_WM_DIAGRAM_VIRTUALLY_FRAME" val="{&quot;height&quot;:216.2,&quot;left&quot;:73.08094488188976,&quot;top&quot;:147.60425196850395,&quot;width&quot;:601.8000393700788}"/>
</p:tagLst>
</file>

<file path=ppt/tags/tag65.xml><?xml version="1.0" encoding="utf-8"?>
<p:tagLst xmlns:p="http://schemas.openxmlformats.org/presentationml/2006/main">
  <p:tag name="KSO_WM_DIAGRAM_VIRTUALLY_FRAME" val="{&quot;height&quot;:216.2,&quot;left&quot;:73.08094488188976,&quot;top&quot;:147.60425196850395,&quot;width&quot;:601.8000393700788}"/>
</p:tagLst>
</file>

<file path=ppt/tags/tag6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69.xml><?xml version="1.0" encoding="utf-8"?>
<p:tagLst xmlns:p="http://schemas.openxmlformats.org/presentationml/2006/main">
  <p:tag name="KSO_WM_DIAGRAM_VIRTUALLY_FRAME" val="{&quot;height&quot;:222.7,&quot;left&quot;:298.55535433070867,&quot;top&quot;:148.45,&quot;width&quot;:370.6446456692913}"/>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222.7,&quot;left&quot;:298.55535433070867,&quot;top&quot;:148.45,&quot;width&quot;:370.6446456692913}"/>
</p:tagLst>
</file>

<file path=ppt/tags/tag71.xml><?xml version="1.0" encoding="utf-8"?>
<p:tagLst xmlns:p="http://schemas.openxmlformats.org/presentationml/2006/main">
  <p:tag name="KSO_WM_DIAGRAM_VIRTUALLY_FRAME" val="{&quot;height&quot;:222.7,&quot;left&quot;:298.55535433070867,&quot;top&quot;:148.45,&quot;width&quot;:370.6446456692913}"/>
</p:tagLst>
</file>

<file path=ppt/tags/tag72.xml><?xml version="1.0" encoding="utf-8"?>
<p:tagLst xmlns:p="http://schemas.openxmlformats.org/presentationml/2006/main">
  <p:tag name="KSO_WM_DIAGRAM_VIRTUALLY_FRAME" val="{&quot;height&quot;:222.7,&quot;left&quot;:298.55535433070867,&quot;top&quot;:148.45,&quot;width&quot;:370.6446456692913}"/>
</p:tagLst>
</file>

<file path=ppt/tags/tag73.xml><?xml version="1.0" encoding="utf-8"?>
<p:tagLst xmlns:p="http://schemas.openxmlformats.org/presentationml/2006/main">
  <p:tag name="KSO_WM_DIAGRAM_VIRTUALLY_FRAME" val="{&quot;height&quot;:222.7,&quot;left&quot;:298.55535433070867,&quot;top&quot;:148.45,&quot;width&quot;:370.6446456692913}"/>
</p:tagLst>
</file>

<file path=ppt/tags/tag74.xml><?xml version="1.0" encoding="utf-8"?>
<p:tagLst xmlns:p="http://schemas.openxmlformats.org/presentationml/2006/main">
  <p:tag name="KSO_WM_DIAGRAM_VIRTUALLY_FRAME" val="{&quot;height&quot;:222.7,&quot;left&quot;:298.55535433070867,&quot;top&quot;:148.45,&quot;width&quot;:370.6446456692913}"/>
</p:tagLst>
</file>

<file path=ppt/tags/tag75.xml><?xml version="1.0" encoding="utf-8"?>
<p:tagLst xmlns:p="http://schemas.openxmlformats.org/presentationml/2006/main">
  <p:tag name="KSO_WM_DIAGRAM_VIRTUALLY_FRAME" val="{&quot;height&quot;:222.7,&quot;left&quot;:298.55535433070867,&quot;top&quot;:148.45,&quot;width&quot;:370.6446456692913}"/>
</p:tagLst>
</file>

<file path=ppt/tags/tag76.xml><?xml version="1.0" encoding="utf-8"?>
<p:tagLst xmlns:p="http://schemas.openxmlformats.org/presentationml/2006/main">
  <p:tag name="KSO_WM_DIAGRAM_VIRTUALLY_FRAME" val="{&quot;height&quot;:222.7,&quot;left&quot;:298.55535433070867,&quot;top&quot;:148.45,&quot;width&quot;:370.6446456692913}"/>
</p:tagLst>
</file>

<file path=ppt/tags/tag77.xml><?xml version="1.0" encoding="utf-8"?>
<p:tagLst xmlns:p="http://schemas.openxmlformats.org/presentationml/2006/main">
  <p:tag name="KSO_WM_DIAGRAM_VIRTUALLY_FRAME" val="{&quot;height&quot;:222.7,&quot;left&quot;:298.55535433070867,&quot;top&quot;:148.45,&quot;width&quot;:370.6446456692913}"/>
</p:tagLst>
</file>

<file path=ppt/tags/tag78.xml><?xml version="1.0" encoding="utf-8"?>
<p:tagLst xmlns:p="http://schemas.openxmlformats.org/presentationml/2006/main">
  <p:tag name="KSO_WM_DIAGRAM_VIRTUALLY_FRAME" val="{&quot;height&quot;:222.7,&quot;left&quot;:298.55535433070867,&quot;top&quot;:148.45,&quot;width&quot;:370.6446456692913}"/>
</p:tagLst>
</file>

<file path=ppt/tags/tag79.xml><?xml version="1.0" encoding="utf-8"?>
<p:tagLst xmlns:p="http://schemas.openxmlformats.org/presentationml/2006/main">
  <p:tag name="KSO_WM_DIAGRAM_VIRTUALLY_FRAME" val="{&quot;height&quot;:222.7,&quot;left&quot;:298.55535433070867,&quot;top&quot;:148.45,&quot;width&quot;:370.6446456692913}"/>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DIAGRAM_VIRTUALLY_FRAME" val="{&quot;height&quot;:222.7,&quot;left&quot;:298.55535433070867,&quot;top&quot;:148.45,&quot;width&quot;:370.6446456692913}"/>
</p:tagLst>
</file>

<file path=ppt/tags/tag81.xml><?xml version="1.0" encoding="utf-8"?>
<p:tagLst xmlns:p="http://schemas.openxmlformats.org/presentationml/2006/main">
  <p:tag name="KSO_WM_DIAGRAM_VIRTUALLY_FRAME" val="{&quot;height&quot;:222.7,&quot;left&quot;:298.55535433070867,&quot;top&quot;:148.45,&quot;width&quot;:370.6446456692913}"/>
</p:tagLst>
</file>

<file path=ppt/tags/tag82.xml><?xml version="1.0" encoding="utf-8"?>
<p:tagLst xmlns:p="http://schemas.openxmlformats.org/presentationml/2006/main">
  <p:tag name="KSO_WM_DIAGRAM_VIRTUALLY_FRAME" val="{&quot;height&quot;:222.7,&quot;left&quot;:298.55535433070867,&quot;top&quot;:148.45,&quot;width&quot;:370.6446456692913}"/>
</p:tagLst>
</file>

<file path=ppt/tags/tag83.xml><?xml version="1.0" encoding="utf-8"?>
<p:tagLst xmlns:p="http://schemas.openxmlformats.org/presentationml/2006/main">
  <p:tag name="KSO_WM_DIAGRAM_VIRTUALLY_FRAME" val="{&quot;height&quot;:222.7,&quot;left&quot;:298.55535433070867,&quot;top&quot;:148.45,&quot;width&quot;:370.6446456692913}"/>
</p:tagLst>
</file>

<file path=ppt/tags/tag84.xml><?xml version="1.0" encoding="utf-8"?>
<p:tagLst xmlns:p="http://schemas.openxmlformats.org/presentationml/2006/main">
  <p:tag name="KSO_WM_DIAGRAM_VIRTUALLY_FRAME" val="{&quot;height&quot;:222.7,&quot;left&quot;:298.55535433070867,&quot;top&quot;:148.45,&quot;width&quot;:370.6446456692913}"/>
</p:tagLst>
</file>

<file path=ppt/tags/tag85.xml><?xml version="1.0" encoding="utf-8"?>
<p:tagLst xmlns:p="http://schemas.openxmlformats.org/presentationml/2006/main">
  <p:tag name="KSO_WM_DIAGRAM_VIRTUALLY_FRAME" val="{&quot;height&quot;:223.99992125984255,&quot;left&quot;:40.55,&quot;top&quot;:160.8000787401575,&quot;width&quot;:655.1}"/>
</p:tagLst>
</file>

<file path=ppt/tags/tag86.xml><?xml version="1.0" encoding="utf-8"?>
<p:tagLst xmlns:p="http://schemas.openxmlformats.org/presentationml/2006/main">
  <p:tag name="KSO_WM_DIAGRAM_VIRTUALLY_FRAME" val="{&quot;height&quot;:223.99992125984255,&quot;left&quot;:40.55,&quot;top&quot;:160.8000787401575,&quot;width&quot;:655.1}"/>
</p:tagLst>
</file>

<file path=ppt/tags/tag87.xml><?xml version="1.0" encoding="utf-8"?>
<p:tagLst xmlns:p="http://schemas.openxmlformats.org/presentationml/2006/main">
  <p:tag name="KSO_WM_DIAGRAM_VIRTUALLY_FRAME" val="{&quot;height&quot;:223.99992125984255,&quot;left&quot;:40.55,&quot;top&quot;:160.8000787401575,&quot;width&quot;:655.1}"/>
</p:tagLst>
</file>

<file path=ppt/tags/tag88.xml><?xml version="1.0" encoding="utf-8"?>
<p:tagLst xmlns:p="http://schemas.openxmlformats.org/presentationml/2006/main">
  <p:tag name="KSO_WM_DIAGRAM_VIRTUALLY_FRAME" val="{&quot;height&quot;:223.99992125984255,&quot;left&quot;:40.55,&quot;top&quot;:160.8000787401575,&quot;width&quot;:655.1}"/>
</p:tagLst>
</file>

<file path=ppt/tags/tag89.xml><?xml version="1.0" encoding="utf-8"?>
<p:tagLst xmlns:p="http://schemas.openxmlformats.org/presentationml/2006/main">
  <p:tag name="KSO_WM_DIAGRAM_VIRTUALLY_FRAME" val="{&quot;height&quot;:223.99992125984255,&quot;left&quot;:40.55,&quot;top&quot;:160.8000787401575,&quot;width&quot;:655.1}"/>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DIAGRAM_VIRTUALLY_FRAME" val="{&quot;height&quot;:223.99992125984255,&quot;left&quot;:40.55,&quot;top&quot;:160.8000787401575,&quot;width&quot;:655.1}"/>
</p:tagLst>
</file>

<file path=ppt/tags/tag91.xml><?xml version="1.0" encoding="utf-8"?>
<p:tagLst xmlns:p="http://schemas.openxmlformats.org/presentationml/2006/main">
  <p:tag name="KSO_WM_DIAGRAM_VIRTUALLY_FRAME" val="{&quot;height&quot;:223.99992125984255,&quot;left&quot;:40.55,&quot;top&quot;:160.8000787401575,&quot;width&quot;:655.1}"/>
</p:tagLst>
</file>

<file path=ppt/tags/tag92.xml><?xml version="1.0" encoding="utf-8"?>
<p:tagLst xmlns:p="http://schemas.openxmlformats.org/presentationml/2006/main">
  <p:tag name="KSO_WM_DIAGRAM_VIRTUALLY_FRAME" val="{&quot;height&quot;:223.99992125984255,&quot;left&quot;:40.55,&quot;top&quot;:160.8000787401575,&quot;width&quot;:655.1}"/>
</p:tagLst>
</file>

<file path=ppt/tags/tag93.xml><?xml version="1.0" encoding="utf-8"?>
<p:tagLst xmlns:p="http://schemas.openxmlformats.org/presentationml/2006/main">
  <p:tag name="KSO_WM_DIAGRAM_VIRTUALLY_FRAME" val="{&quot;height&quot;:223.99992125984255,&quot;left&quot;:40.55,&quot;top&quot;:160.8000787401575,&quot;width&quot;:655.1}"/>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78.7000122070312,&quot;left&quot;:-102.65824055348794,&quot;top&quot;:144.17086003821663,&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5796</Words>
  <Application>WPS 演示</Application>
  <PresentationFormat>全屏显示(16:9)</PresentationFormat>
  <Paragraphs>553</Paragraphs>
  <Slides>44</Slides>
  <Notes>23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44</vt:i4>
      </vt:variant>
    </vt:vector>
  </HeadingPairs>
  <TitlesOfParts>
    <vt:vector size="54" baseType="lpstr">
      <vt:lpstr>Arial</vt:lpstr>
      <vt:lpstr>宋体</vt:lpstr>
      <vt:lpstr>Wingdings</vt:lpstr>
      <vt:lpstr>微软雅黑</vt:lpstr>
      <vt:lpstr>Calibri</vt:lpstr>
      <vt:lpstr>Century Gothic</vt:lpstr>
      <vt:lpstr>Arial Unicode MS</vt:lpstr>
      <vt:lpstr>Impact</vt:lpstr>
      <vt:lpstr>Verdana</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88</cp:revision>
  <dcterms:created xsi:type="dcterms:W3CDTF">2018-11-08T00:27:00Z</dcterms:created>
  <dcterms:modified xsi:type="dcterms:W3CDTF">2024-05-21T01:19:55Z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BAFDF3B04DF345C88BEE83C36835378B_13</vt:lpwstr>
  </property>
</Properties>
</file>