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46"/>
  </p:handoutMasterIdLst>
  <p:sldIdLst>
    <p:sldId id="256" r:id="rId3"/>
    <p:sldId id="284" r:id="rId5"/>
    <p:sldId id="263" r:id="rId6"/>
    <p:sldId id="335" r:id="rId7"/>
    <p:sldId id="267" r:id="rId8"/>
    <p:sldId id="307" r:id="rId9"/>
    <p:sldId id="400" r:id="rId10"/>
    <p:sldId id="365" r:id="rId11"/>
    <p:sldId id="402" r:id="rId12"/>
    <p:sldId id="403" r:id="rId13"/>
    <p:sldId id="345" r:id="rId14"/>
    <p:sldId id="457" r:id="rId15"/>
    <p:sldId id="346" r:id="rId16"/>
    <p:sldId id="347" r:id="rId17"/>
    <p:sldId id="364" r:id="rId18"/>
    <p:sldId id="348" r:id="rId19"/>
    <p:sldId id="460" r:id="rId20"/>
    <p:sldId id="461" r:id="rId21"/>
    <p:sldId id="462" r:id="rId22"/>
    <p:sldId id="463" r:id="rId23"/>
    <p:sldId id="464" r:id="rId24"/>
    <p:sldId id="465" r:id="rId25"/>
    <p:sldId id="317" r:id="rId26"/>
    <p:sldId id="311" r:id="rId27"/>
    <p:sldId id="468" r:id="rId28"/>
    <p:sldId id="469" r:id="rId29"/>
    <p:sldId id="470" r:id="rId30"/>
    <p:sldId id="310" r:id="rId31"/>
    <p:sldId id="472" r:id="rId32"/>
    <p:sldId id="473" r:id="rId33"/>
    <p:sldId id="474" r:id="rId34"/>
    <p:sldId id="475" r:id="rId35"/>
    <p:sldId id="476" r:id="rId36"/>
    <p:sldId id="477" r:id="rId37"/>
    <p:sldId id="478" r:id="rId38"/>
    <p:sldId id="309" r:id="rId39"/>
    <p:sldId id="479" r:id="rId40"/>
    <p:sldId id="480" r:id="rId41"/>
    <p:sldId id="481" r:id="rId42"/>
    <p:sldId id="482" r:id="rId43"/>
    <p:sldId id="483" r:id="rId44"/>
    <p:sldId id="288" r:id="rId45"/>
  </p:sldIdLst>
  <p:sldSz cx="9144000" cy="5143500" type="screen16x9"/>
  <p:notesSz cx="6858000" cy="9144000"/>
  <p:custDataLst>
    <p:tags r:id="rId50"/>
  </p:custDataLst>
  <p:defaultTex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566" userDrawn="1">
          <p15:clr>
            <a:srgbClr val="A4A3A4"/>
          </p15:clr>
        </p15:guide>
        <p15:guide id="2" pos="2971"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D4865"/>
    <a:srgbClr val="1B4367"/>
    <a:srgbClr val="222A35"/>
    <a:srgbClr val="C0C0C0"/>
    <a:srgbClr val="A4A4A4"/>
    <a:srgbClr val="535353"/>
    <a:srgbClr val="843C0B"/>
    <a:srgbClr val="44546A"/>
    <a:srgbClr val="203864"/>
    <a:srgbClr val="2D495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showGuides="1">
      <p:cViewPr varScale="1">
        <p:scale>
          <a:sx n="101" d="100"/>
          <a:sy n="101" d="100"/>
        </p:scale>
        <p:origin x="-108" y="-528"/>
      </p:cViewPr>
      <p:guideLst>
        <p:guide orient="horz" pos="1566"/>
        <p:guide pos="2971"/>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0" Type="http://schemas.openxmlformats.org/officeDocument/2006/relationships/tags" Target="tags/tag405.xml"/><Relationship Id="rId5" Type="http://schemas.openxmlformats.org/officeDocument/2006/relationships/slide" Target="slides/slide2.xml"/><Relationship Id="rId49" Type="http://schemas.openxmlformats.org/officeDocument/2006/relationships/tableStyles" Target="tableStyles.xml"/><Relationship Id="rId48" Type="http://schemas.openxmlformats.org/officeDocument/2006/relationships/viewProps" Target="viewProps.xml"/><Relationship Id="rId47" Type="http://schemas.openxmlformats.org/officeDocument/2006/relationships/presProps" Target="presProps.xml"/><Relationship Id="rId46" Type="http://schemas.openxmlformats.org/officeDocument/2006/relationships/handoutMaster" Target="handoutMasters/handoutMaster1.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40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628650" y="273843"/>
            <a:ext cx="7886700" cy="4358879"/>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28650" y="273844"/>
            <a:ext cx="7886700" cy="994172"/>
          </a:xfrm>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a:xfrm>
            <a:off x="628650" y="4767263"/>
            <a:ext cx="2057400" cy="273844"/>
          </a:xfrm>
        </p:spPr>
        <p:txBody>
          <a:bodyPr/>
          <a:lstStyle>
            <a:lvl1pPr>
              <a:defRPr/>
            </a:lvl1pPr>
          </a:lstStyle>
          <a:p>
            <a:fld id="{80F42DC0-2E3F-F440-A3AA-64F0AA1F84F2}" type="datetime1">
              <a:rPr lang="zh-CN" altLang="en-US"/>
            </a:fld>
            <a:endParaRPr lang="zh-CN" altLang="en-US" sz="1400">
              <a:solidFill>
                <a:schemeClr val="tx1"/>
              </a:solidFill>
            </a:endParaRPr>
          </a:p>
        </p:txBody>
      </p:sp>
      <p:sp>
        <p:nvSpPr>
          <p:cNvPr id="4" name="页脚占位符 3"/>
          <p:cNvSpPr>
            <a:spLocks noGrp="1"/>
          </p:cNvSpPr>
          <p:nvPr>
            <p:ph type="ftr" sz="quarter" idx="11"/>
          </p:nvPr>
        </p:nvSpPr>
        <p:spPr>
          <a:xfrm>
            <a:off x="3028950" y="4767263"/>
            <a:ext cx="3086100" cy="273844"/>
          </a:xfrm>
        </p:spPr>
        <p:txBody>
          <a:bodyPr/>
          <a:lstStyle>
            <a:lvl1pPr>
              <a:defRPr/>
            </a:lvl1pPr>
          </a:lstStyle>
          <a:p>
            <a:endParaRPr lang="zh-CN" altLang="zh-CN"/>
          </a:p>
        </p:txBody>
      </p:sp>
      <p:sp>
        <p:nvSpPr>
          <p:cNvPr id="5" name="幻灯片编号占位符 4"/>
          <p:cNvSpPr>
            <a:spLocks noGrp="1"/>
          </p:cNvSpPr>
          <p:nvPr>
            <p:ph type="sldNum" sz="quarter" idx="12"/>
          </p:nvPr>
        </p:nvSpPr>
        <p:spPr>
          <a:xfrm>
            <a:off x="6457950" y="4767263"/>
            <a:ext cx="2057400" cy="273844"/>
          </a:xfrm>
        </p:spPr>
        <p:txBody>
          <a:bodyPr/>
          <a:lstStyle>
            <a:lvl1pPr>
              <a:defRPr/>
            </a:lvl1pPr>
          </a:lstStyle>
          <a:p>
            <a:fld id="{C5FC99A0-26D8-5E4B-82FB-70809BCEE9F6}" type="slidenum">
              <a:rPr lang="zh-CN" altLang="en-US"/>
            </a:fld>
            <a:endParaRPr lang="zh-CN" altLang="en-US" sz="140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7" y="1282304"/>
            <a:ext cx="7886700" cy="2139553"/>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7"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40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28650" y="1369218"/>
            <a:ext cx="3886200" cy="326350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29150" y="1369218"/>
            <a:ext cx="3886200" cy="326350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273844"/>
            <a:ext cx="7886700" cy="994172"/>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0" y="1333829"/>
            <a:ext cx="3655181" cy="617934"/>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400"/>
            </a:lvl4pPr>
            <a:lvl5pPr marL="1371600" indent="0">
              <a:buNone/>
              <a:defRPr sz="1400"/>
            </a:lvl5pPr>
            <a:lvl6pPr marL="1714500" indent="0">
              <a:buNone/>
              <a:defRPr sz="1400"/>
            </a:lvl6pPr>
            <a:lvl7pPr marL="2057400" indent="0">
              <a:buNone/>
              <a:defRPr sz="1400"/>
            </a:lvl7pPr>
            <a:lvl8pPr marL="2400300" indent="0">
              <a:buNone/>
              <a:defRPr sz="1400"/>
            </a:lvl8pPr>
            <a:lvl9pPr marL="2743200" indent="0">
              <a:buNone/>
              <a:defRPr sz="140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90080" y="1999034"/>
            <a:ext cx="3655181" cy="264321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92704" y="1333829"/>
            <a:ext cx="3673182" cy="617934"/>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400"/>
            </a:lvl4pPr>
            <a:lvl5pPr marL="1371600" indent="0">
              <a:buNone/>
              <a:defRPr sz="1400"/>
            </a:lvl5pPr>
            <a:lvl6pPr marL="1714500" indent="0">
              <a:buNone/>
              <a:defRPr sz="1400"/>
            </a:lvl6pPr>
            <a:lvl7pPr marL="2057400" indent="0">
              <a:buNone/>
              <a:defRPr sz="1400"/>
            </a:lvl7pPr>
            <a:lvl8pPr marL="2400300" indent="0">
              <a:buNone/>
              <a:defRPr sz="1400"/>
            </a:lvl8pPr>
            <a:lvl9pPr marL="2743200" indent="0">
              <a:buNone/>
              <a:defRPr sz="140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92704" y="1999034"/>
            <a:ext cx="3673182" cy="264321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3124012" cy="120015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342900"/>
            <a:ext cx="4629150" cy="4052888"/>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1543050"/>
            <a:ext cx="3124012" cy="2858691"/>
          </a:xfrm>
        </p:spPr>
        <p:txBody>
          <a:bodyPr/>
          <a:lstStyle>
            <a:lvl1pPr marL="0" indent="0">
              <a:buNone/>
              <a:defRPr sz="1500"/>
            </a:lvl1pPr>
            <a:lvl2pPr marL="342900" indent="0">
              <a:buNone/>
              <a:defRPr sz="1400"/>
            </a:lvl2pPr>
            <a:lvl3pPr marL="685800" indent="0">
              <a:buNone/>
              <a:defRPr sz="1200"/>
            </a:lvl3pPr>
            <a:lvl4pPr marL="1028700" indent="0">
              <a:buNone/>
              <a:defRPr sz="1100"/>
            </a:lvl4pPr>
            <a:lvl5pPr marL="1371600" indent="0">
              <a:buNone/>
              <a:defRPr sz="1100"/>
            </a:lvl5pPr>
            <a:lvl6pPr marL="1714500" indent="0">
              <a:buNone/>
              <a:defRPr sz="1100"/>
            </a:lvl6pPr>
            <a:lvl7pPr marL="2057400" indent="0">
              <a:buNone/>
              <a:defRPr sz="1100"/>
            </a:lvl7pPr>
            <a:lvl8pPr marL="2400300" indent="0">
              <a:buNone/>
              <a:defRPr sz="1100"/>
            </a:lvl8pPr>
            <a:lvl9pPr marL="2743200" indent="0">
              <a:buNone/>
              <a:defRPr sz="11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273843"/>
            <a:ext cx="1971675" cy="4358879"/>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28650" y="273843"/>
            <a:ext cx="5800725" cy="4358879"/>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273844"/>
            <a:ext cx="7886700" cy="994172"/>
          </a:xfrm>
          <a:prstGeom prst="rect">
            <a:avLst/>
          </a:prstGeom>
        </p:spPr>
        <p:txBody>
          <a:bodyPr vert="horz" lIns="68580" tIns="34290" rIns="68580" bIns="3429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8650" y="1369218"/>
            <a:ext cx="7886700" cy="3263504"/>
          </a:xfrm>
          <a:prstGeom prst="rect">
            <a:avLst/>
          </a:prstGeom>
        </p:spPr>
        <p:txBody>
          <a:bodyPr vert="horz" lIns="68580" tIns="34290" rIns="68580" bIns="3429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628650" y="4767263"/>
            <a:ext cx="2057400" cy="273844"/>
          </a:xfrm>
          <a:prstGeom prst="rect">
            <a:avLst/>
          </a:prstGeom>
        </p:spPr>
        <p:txBody>
          <a:bodyPr vert="horz" lIns="68580" tIns="34290" rIns="68580" bIns="34290" rtlCol="0" anchor="ctr"/>
          <a:lstStyle>
            <a:lvl1pPr algn="l">
              <a:defRPr sz="9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3028950" y="4767263"/>
            <a:ext cx="3086100" cy="273844"/>
          </a:xfrm>
          <a:prstGeom prst="rect">
            <a:avLst/>
          </a:prstGeom>
        </p:spPr>
        <p:txBody>
          <a:bodyPr vert="horz" lIns="68580" tIns="34290" rIns="68580" bIns="34290" rtlCol="0" anchor="ctr"/>
          <a:lstStyle>
            <a:lvl1pPr algn="ctr">
              <a:defRPr sz="9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457950" y="4767263"/>
            <a:ext cx="2057400" cy="273844"/>
          </a:xfrm>
          <a:prstGeom prst="rect">
            <a:avLst/>
          </a:prstGeom>
        </p:spPr>
        <p:txBody>
          <a:bodyPr vert="horz" lIns="68580" tIns="34290" rIns="68580" bIns="34290" rtlCol="0" anchor="ctr"/>
          <a:lstStyle>
            <a:lvl1pPr algn="r">
              <a:defRPr sz="9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p:bodyStyle>
    <p:other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image" Target="../media/image2.jpe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tags" Target="../tags/tag39.xml"/></Relationships>
</file>

<file path=ppt/slides/_rels/slide11.xml.rels><?xml version="1.0" encoding="UTF-8" standalone="yes"?>
<Relationships xmlns="http://schemas.openxmlformats.org/package/2006/relationships"><Relationship Id="rId6" Type="http://schemas.openxmlformats.org/officeDocument/2006/relationships/notesSlide" Target="../notesSlides/notesSlide11.xml"/><Relationship Id="rId5" Type="http://schemas.openxmlformats.org/officeDocument/2006/relationships/slideLayout" Target="../slideLayouts/slideLayout2.xml"/><Relationship Id="rId4" Type="http://schemas.openxmlformats.org/officeDocument/2006/relationships/image" Target="../media/image6.jpeg"/><Relationship Id="rId3" Type="http://schemas.openxmlformats.org/officeDocument/2006/relationships/tags" Target="../tags/tag42.xml"/><Relationship Id="rId2" Type="http://schemas.openxmlformats.org/officeDocument/2006/relationships/tags" Target="../tags/tag41.xml"/><Relationship Id="rId1" Type="http://schemas.openxmlformats.org/officeDocument/2006/relationships/tags" Target="../tags/tag40.xml"/></Relationships>
</file>

<file path=ppt/slides/_rels/slide12.xml.rels><?xml version="1.0" encoding="UTF-8" standalone="yes"?>
<Relationships xmlns="http://schemas.openxmlformats.org/package/2006/relationships"><Relationship Id="rId5" Type="http://schemas.openxmlformats.org/officeDocument/2006/relationships/notesSlide" Target="../notesSlides/notesSlide12.xml"/><Relationship Id="rId4" Type="http://schemas.openxmlformats.org/officeDocument/2006/relationships/slideLayout" Target="../slideLayouts/slideLayout2.xml"/><Relationship Id="rId3" Type="http://schemas.openxmlformats.org/officeDocument/2006/relationships/tags" Target="../tags/tag45.xml"/><Relationship Id="rId2" Type="http://schemas.openxmlformats.org/officeDocument/2006/relationships/tags" Target="../tags/tag44.xml"/><Relationship Id="rId1" Type="http://schemas.openxmlformats.org/officeDocument/2006/relationships/tags" Target="../tags/tag43.xml"/></Relationships>
</file>

<file path=ppt/slides/_rels/slide13.xml.rels><?xml version="1.0" encoding="UTF-8" standalone="yes"?>
<Relationships xmlns="http://schemas.openxmlformats.org/package/2006/relationships"><Relationship Id="rId9" Type="http://schemas.openxmlformats.org/officeDocument/2006/relationships/tags" Target="../tags/tag54.xml"/><Relationship Id="rId8" Type="http://schemas.openxmlformats.org/officeDocument/2006/relationships/tags" Target="../tags/tag53.xml"/><Relationship Id="rId7" Type="http://schemas.openxmlformats.org/officeDocument/2006/relationships/tags" Target="../tags/tag52.xml"/><Relationship Id="rId6" Type="http://schemas.openxmlformats.org/officeDocument/2006/relationships/tags" Target="../tags/tag51.xml"/><Relationship Id="rId5" Type="http://schemas.openxmlformats.org/officeDocument/2006/relationships/tags" Target="../tags/tag50.xml"/><Relationship Id="rId48" Type="http://schemas.openxmlformats.org/officeDocument/2006/relationships/notesSlide" Target="../notesSlides/notesSlide13.xml"/><Relationship Id="rId47" Type="http://schemas.openxmlformats.org/officeDocument/2006/relationships/slideLayout" Target="../slideLayouts/slideLayout2.xml"/><Relationship Id="rId46" Type="http://schemas.openxmlformats.org/officeDocument/2006/relationships/tags" Target="../tags/tag90.xml"/><Relationship Id="rId45" Type="http://schemas.openxmlformats.org/officeDocument/2006/relationships/tags" Target="../tags/tag89.xml"/><Relationship Id="rId44" Type="http://schemas.openxmlformats.org/officeDocument/2006/relationships/tags" Target="../tags/tag88.xml"/><Relationship Id="rId43" Type="http://schemas.openxmlformats.org/officeDocument/2006/relationships/tags" Target="../tags/tag87.xml"/><Relationship Id="rId42" Type="http://schemas.openxmlformats.org/officeDocument/2006/relationships/tags" Target="../tags/tag86.xml"/><Relationship Id="rId41" Type="http://schemas.openxmlformats.org/officeDocument/2006/relationships/tags" Target="../tags/tag85.xml"/><Relationship Id="rId40" Type="http://schemas.openxmlformats.org/officeDocument/2006/relationships/tags" Target="../tags/tag84.xml"/><Relationship Id="rId4" Type="http://schemas.openxmlformats.org/officeDocument/2006/relationships/tags" Target="../tags/tag49.xml"/><Relationship Id="rId39" Type="http://schemas.openxmlformats.org/officeDocument/2006/relationships/tags" Target="../tags/tag83.xml"/><Relationship Id="rId38" Type="http://schemas.openxmlformats.org/officeDocument/2006/relationships/tags" Target="../tags/tag82.xml"/><Relationship Id="rId37" Type="http://schemas.openxmlformats.org/officeDocument/2006/relationships/tags" Target="../tags/tag81.xml"/><Relationship Id="rId36" Type="http://schemas.openxmlformats.org/officeDocument/2006/relationships/tags" Target="../tags/tag80.xml"/><Relationship Id="rId35" Type="http://schemas.openxmlformats.org/officeDocument/2006/relationships/tags" Target="../tags/tag79.xml"/><Relationship Id="rId34" Type="http://schemas.openxmlformats.org/officeDocument/2006/relationships/tags" Target="../tags/tag78.xml"/><Relationship Id="rId33" Type="http://schemas.openxmlformats.org/officeDocument/2006/relationships/tags" Target="../tags/tag77.xml"/><Relationship Id="rId32" Type="http://schemas.openxmlformats.org/officeDocument/2006/relationships/tags" Target="../tags/tag76.xml"/><Relationship Id="rId31" Type="http://schemas.openxmlformats.org/officeDocument/2006/relationships/tags" Target="../tags/tag75.xml"/><Relationship Id="rId30" Type="http://schemas.openxmlformats.org/officeDocument/2006/relationships/tags" Target="../tags/tag74.xml"/><Relationship Id="rId3" Type="http://schemas.openxmlformats.org/officeDocument/2006/relationships/tags" Target="../tags/tag48.xml"/><Relationship Id="rId29" Type="http://schemas.openxmlformats.org/officeDocument/2006/relationships/tags" Target="../tags/tag73.xml"/><Relationship Id="rId28" Type="http://schemas.openxmlformats.org/officeDocument/2006/relationships/tags" Target="../tags/tag72.xml"/><Relationship Id="rId27" Type="http://schemas.openxmlformats.org/officeDocument/2006/relationships/tags" Target="../tags/tag71.xml"/><Relationship Id="rId26" Type="http://schemas.openxmlformats.org/officeDocument/2006/relationships/tags" Target="../tags/tag70.xml"/><Relationship Id="rId25" Type="http://schemas.openxmlformats.org/officeDocument/2006/relationships/tags" Target="../tags/tag69.xml"/><Relationship Id="rId24" Type="http://schemas.openxmlformats.org/officeDocument/2006/relationships/tags" Target="../tags/tag68.xml"/><Relationship Id="rId23" Type="http://schemas.openxmlformats.org/officeDocument/2006/relationships/tags" Target="../tags/tag67.xml"/><Relationship Id="rId22" Type="http://schemas.openxmlformats.org/officeDocument/2006/relationships/tags" Target="../tags/tag66.xml"/><Relationship Id="rId21" Type="http://schemas.openxmlformats.org/officeDocument/2006/relationships/tags" Target="../tags/tag65.xml"/><Relationship Id="rId20" Type="http://schemas.openxmlformats.org/officeDocument/2006/relationships/image" Target="../media/image7.png"/><Relationship Id="rId2" Type="http://schemas.openxmlformats.org/officeDocument/2006/relationships/tags" Target="../tags/tag47.xml"/><Relationship Id="rId19" Type="http://schemas.openxmlformats.org/officeDocument/2006/relationships/tags" Target="../tags/tag64.xml"/><Relationship Id="rId18" Type="http://schemas.openxmlformats.org/officeDocument/2006/relationships/tags" Target="../tags/tag63.xml"/><Relationship Id="rId17" Type="http://schemas.openxmlformats.org/officeDocument/2006/relationships/tags" Target="../tags/tag62.xml"/><Relationship Id="rId16" Type="http://schemas.openxmlformats.org/officeDocument/2006/relationships/tags" Target="../tags/tag61.xml"/><Relationship Id="rId15" Type="http://schemas.openxmlformats.org/officeDocument/2006/relationships/tags" Target="../tags/tag60.xml"/><Relationship Id="rId14" Type="http://schemas.openxmlformats.org/officeDocument/2006/relationships/tags" Target="../tags/tag59.xml"/><Relationship Id="rId13" Type="http://schemas.openxmlformats.org/officeDocument/2006/relationships/tags" Target="../tags/tag58.xml"/><Relationship Id="rId12" Type="http://schemas.openxmlformats.org/officeDocument/2006/relationships/tags" Target="../tags/tag57.xml"/><Relationship Id="rId11" Type="http://schemas.openxmlformats.org/officeDocument/2006/relationships/tags" Target="../tags/tag56.xml"/><Relationship Id="rId10" Type="http://schemas.openxmlformats.org/officeDocument/2006/relationships/tags" Target="../tags/tag55.xml"/><Relationship Id="rId1" Type="http://schemas.openxmlformats.org/officeDocument/2006/relationships/tags" Target="../tags/tag46.xml"/></Relationships>
</file>

<file path=ppt/slides/_rels/slide14.xml.rels><?xml version="1.0" encoding="UTF-8" standalone="yes"?>
<Relationships xmlns="http://schemas.openxmlformats.org/package/2006/relationships"><Relationship Id="rId5" Type="http://schemas.openxmlformats.org/officeDocument/2006/relationships/notesSlide" Target="../notesSlides/notesSlide14.xml"/><Relationship Id="rId4" Type="http://schemas.openxmlformats.org/officeDocument/2006/relationships/slideLayout" Target="../slideLayouts/slideLayout2.xml"/><Relationship Id="rId3" Type="http://schemas.openxmlformats.org/officeDocument/2006/relationships/tags" Target="../tags/tag93.xml"/><Relationship Id="rId2" Type="http://schemas.openxmlformats.org/officeDocument/2006/relationships/tags" Target="../tags/tag92.xml"/><Relationship Id="rId1" Type="http://schemas.openxmlformats.org/officeDocument/2006/relationships/tags" Target="../tags/tag91.xml"/></Relationships>
</file>

<file path=ppt/slides/_rels/slide15.xml.rels><?xml version="1.0" encoding="UTF-8" standalone="yes"?>
<Relationships xmlns="http://schemas.openxmlformats.org/package/2006/relationships"><Relationship Id="rId5" Type="http://schemas.openxmlformats.org/officeDocument/2006/relationships/notesSlide" Target="../notesSlides/notesSlide15.xml"/><Relationship Id="rId4" Type="http://schemas.openxmlformats.org/officeDocument/2006/relationships/slideLayout" Target="../slideLayouts/slideLayout2.xml"/><Relationship Id="rId3" Type="http://schemas.openxmlformats.org/officeDocument/2006/relationships/tags" Target="../tags/tag96.xml"/><Relationship Id="rId2" Type="http://schemas.openxmlformats.org/officeDocument/2006/relationships/tags" Target="../tags/tag95.xml"/><Relationship Id="rId1" Type="http://schemas.openxmlformats.org/officeDocument/2006/relationships/tags" Target="../tags/tag94.xml"/></Relationships>
</file>

<file path=ppt/slides/_rels/slide16.xml.rels><?xml version="1.0" encoding="UTF-8" standalone="yes"?>
<Relationships xmlns="http://schemas.openxmlformats.org/package/2006/relationships"><Relationship Id="rId5" Type="http://schemas.openxmlformats.org/officeDocument/2006/relationships/notesSlide" Target="../notesSlides/notesSlide16.xml"/><Relationship Id="rId4" Type="http://schemas.openxmlformats.org/officeDocument/2006/relationships/slideLayout" Target="../slideLayouts/slideLayout2.xml"/><Relationship Id="rId3" Type="http://schemas.openxmlformats.org/officeDocument/2006/relationships/tags" Target="../tags/tag99.xml"/><Relationship Id="rId2" Type="http://schemas.openxmlformats.org/officeDocument/2006/relationships/tags" Target="../tags/tag98.xml"/><Relationship Id="rId1" Type="http://schemas.openxmlformats.org/officeDocument/2006/relationships/tags" Target="../tags/tag97.xml"/></Relationships>
</file>

<file path=ppt/slides/_rels/slide17.xml.rels><?xml version="1.0" encoding="UTF-8" standalone="yes"?>
<Relationships xmlns="http://schemas.openxmlformats.org/package/2006/relationships"><Relationship Id="rId5" Type="http://schemas.openxmlformats.org/officeDocument/2006/relationships/notesSlide" Target="../notesSlides/notesSlide17.xml"/><Relationship Id="rId4" Type="http://schemas.openxmlformats.org/officeDocument/2006/relationships/slideLayout" Target="../slideLayouts/slideLayout2.xml"/><Relationship Id="rId3" Type="http://schemas.openxmlformats.org/officeDocument/2006/relationships/tags" Target="../tags/tag102.xml"/><Relationship Id="rId2" Type="http://schemas.openxmlformats.org/officeDocument/2006/relationships/tags" Target="../tags/tag101.xml"/><Relationship Id="rId1" Type="http://schemas.openxmlformats.org/officeDocument/2006/relationships/tags" Target="../tags/tag100.xml"/></Relationships>
</file>

<file path=ppt/slides/_rels/slide18.xml.rels><?xml version="1.0" encoding="UTF-8" standalone="yes"?>
<Relationships xmlns="http://schemas.openxmlformats.org/package/2006/relationships"><Relationship Id="rId5" Type="http://schemas.openxmlformats.org/officeDocument/2006/relationships/notesSlide" Target="../notesSlides/notesSlide18.xml"/><Relationship Id="rId4" Type="http://schemas.openxmlformats.org/officeDocument/2006/relationships/slideLayout" Target="../slideLayouts/slideLayout2.xml"/><Relationship Id="rId3" Type="http://schemas.openxmlformats.org/officeDocument/2006/relationships/tags" Target="../tags/tag105.xml"/><Relationship Id="rId2" Type="http://schemas.openxmlformats.org/officeDocument/2006/relationships/tags" Target="../tags/tag104.xml"/><Relationship Id="rId1" Type="http://schemas.openxmlformats.org/officeDocument/2006/relationships/tags" Target="../tags/tag103.xml"/></Relationships>
</file>

<file path=ppt/slides/_rels/slide19.xml.rels><?xml version="1.0" encoding="UTF-8" standalone="yes"?>
<Relationships xmlns="http://schemas.openxmlformats.org/package/2006/relationships"><Relationship Id="rId5" Type="http://schemas.openxmlformats.org/officeDocument/2006/relationships/notesSlide" Target="../notesSlides/notesSlide19.xml"/><Relationship Id="rId4" Type="http://schemas.openxmlformats.org/officeDocument/2006/relationships/slideLayout" Target="../slideLayouts/slideLayout2.xml"/><Relationship Id="rId3" Type="http://schemas.openxmlformats.org/officeDocument/2006/relationships/tags" Target="../tags/tag108.xml"/><Relationship Id="rId2" Type="http://schemas.openxmlformats.org/officeDocument/2006/relationships/tags" Target="../tags/tag107.xml"/><Relationship Id="rId1" Type="http://schemas.openxmlformats.org/officeDocument/2006/relationships/tags" Target="../tags/tag106.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xml"/><Relationship Id="rId1" Type="http://schemas.openxmlformats.org/officeDocument/2006/relationships/image" Target="../media/image3.jpeg"/></Relationships>
</file>

<file path=ppt/slides/_rels/slide20.xml.rels><?xml version="1.0" encoding="UTF-8" standalone="yes"?>
<Relationships xmlns="http://schemas.openxmlformats.org/package/2006/relationships"><Relationship Id="rId5" Type="http://schemas.openxmlformats.org/officeDocument/2006/relationships/notesSlide" Target="../notesSlides/notesSlide20.xml"/><Relationship Id="rId4" Type="http://schemas.openxmlformats.org/officeDocument/2006/relationships/slideLayout" Target="../slideLayouts/slideLayout2.xml"/><Relationship Id="rId3" Type="http://schemas.openxmlformats.org/officeDocument/2006/relationships/tags" Target="../tags/tag111.xml"/><Relationship Id="rId2" Type="http://schemas.openxmlformats.org/officeDocument/2006/relationships/tags" Target="../tags/tag110.xml"/><Relationship Id="rId1" Type="http://schemas.openxmlformats.org/officeDocument/2006/relationships/tags" Target="../tags/tag109.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2.xml"/><Relationship Id="rId1" Type="http://schemas.openxmlformats.org/officeDocument/2006/relationships/image" Target="../media/image8.png"/></Relationships>
</file>

<file path=ppt/slides/_rels/slide23.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tags" Target="../tags/tag119.xml"/><Relationship Id="rId7" Type="http://schemas.openxmlformats.org/officeDocument/2006/relationships/tags" Target="../tags/tag118.xml"/><Relationship Id="rId6" Type="http://schemas.openxmlformats.org/officeDocument/2006/relationships/tags" Target="../tags/tag117.xml"/><Relationship Id="rId5" Type="http://schemas.openxmlformats.org/officeDocument/2006/relationships/tags" Target="../tags/tag116.xml"/><Relationship Id="rId4" Type="http://schemas.openxmlformats.org/officeDocument/2006/relationships/tags" Target="../tags/tag115.xml"/><Relationship Id="rId3" Type="http://schemas.openxmlformats.org/officeDocument/2006/relationships/tags" Target="../tags/tag114.xml"/><Relationship Id="rId2" Type="http://schemas.openxmlformats.org/officeDocument/2006/relationships/tags" Target="../tags/tag113.xml"/><Relationship Id="rId10" Type="http://schemas.openxmlformats.org/officeDocument/2006/relationships/notesSlide" Target="../notesSlides/notesSlide23.xml"/><Relationship Id="rId1" Type="http://schemas.openxmlformats.org/officeDocument/2006/relationships/tags" Target="../tags/tag112.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2.xml"/><Relationship Id="rId1" Type="http://schemas.openxmlformats.org/officeDocument/2006/relationships/tags" Target="../tags/tag120.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2.xml"/><Relationship Id="rId1" Type="http://schemas.openxmlformats.org/officeDocument/2006/relationships/tags" Target="../tags/tag121.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2.xml"/><Relationship Id="rId1" Type="http://schemas.openxmlformats.org/officeDocument/2006/relationships/tags" Target="../tags/tag122.xml"/></Relationships>
</file>

<file path=ppt/slides/_rels/slide27.xml.rels><?xml version="1.0" encoding="UTF-8" standalone="yes"?>
<Relationships xmlns="http://schemas.openxmlformats.org/package/2006/relationships"><Relationship Id="rId6" Type="http://schemas.openxmlformats.org/officeDocument/2006/relationships/notesSlide" Target="../notesSlides/notesSlide27.xml"/><Relationship Id="rId5" Type="http://schemas.openxmlformats.org/officeDocument/2006/relationships/slideLayout" Target="../slideLayouts/slideLayout2.xml"/><Relationship Id="rId4" Type="http://schemas.openxmlformats.org/officeDocument/2006/relationships/image" Target="../media/image12.png"/><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image" Target="../media/image9.png"/></Relationships>
</file>

<file path=ppt/slides/_rels/slide28.xml.rels><?xml version="1.0" encoding="UTF-8" standalone="yes"?>
<Relationships xmlns="http://schemas.openxmlformats.org/package/2006/relationships"><Relationship Id="rId9" Type="http://schemas.openxmlformats.org/officeDocument/2006/relationships/notesSlide" Target="../notesSlides/notesSlide28.xml"/><Relationship Id="rId8" Type="http://schemas.openxmlformats.org/officeDocument/2006/relationships/slideLayout" Target="../slideLayouts/slideLayout2.xml"/><Relationship Id="rId7" Type="http://schemas.openxmlformats.org/officeDocument/2006/relationships/tags" Target="../tags/tag129.xml"/><Relationship Id="rId6" Type="http://schemas.openxmlformats.org/officeDocument/2006/relationships/tags" Target="../tags/tag128.xml"/><Relationship Id="rId5" Type="http://schemas.openxmlformats.org/officeDocument/2006/relationships/tags" Target="../tags/tag127.xml"/><Relationship Id="rId4" Type="http://schemas.openxmlformats.org/officeDocument/2006/relationships/tags" Target="../tags/tag126.xml"/><Relationship Id="rId3" Type="http://schemas.openxmlformats.org/officeDocument/2006/relationships/tags" Target="../tags/tag125.xml"/><Relationship Id="rId2" Type="http://schemas.openxmlformats.org/officeDocument/2006/relationships/tags" Target="../tags/tag124.xml"/><Relationship Id="rId1" Type="http://schemas.openxmlformats.org/officeDocument/2006/relationships/tags" Target="../tags/tag123.xml"/></Relationships>
</file>

<file path=ppt/slides/_rels/slide29.xml.rels><?xml version="1.0" encoding="UTF-8" standalone="yes"?>
<Relationships xmlns="http://schemas.openxmlformats.org/package/2006/relationships"><Relationship Id="rId5" Type="http://schemas.openxmlformats.org/officeDocument/2006/relationships/notesSlide" Target="../notesSlides/notesSlide29.xml"/><Relationship Id="rId4" Type="http://schemas.openxmlformats.org/officeDocument/2006/relationships/slideLayout" Target="../slideLayouts/slideLayout2.xml"/><Relationship Id="rId3" Type="http://schemas.openxmlformats.org/officeDocument/2006/relationships/tags" Target="../tags/tag132.xml"/><Relationship Id="rId2" Type="http://schemas.openxmlformats.org/officeDocument/2006/relationships/tags" Target="../tags/tag131.xml"/><Relationship Id="rId1" Type="http://schemas.openxmlformats.org/officeDocument/2006/relationships/tags" Target="../tags/tag130.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5" Type="http://schemas.openxmlformats.org/officeDocument/2006/relationships/notesSlide" Target="../notesSlides/notesSlide30.xml"/><Relationship Id="rId4" Type="http://schemas.openxmlformats.org/officeDocument/2006/relationships/slideLayout" Target="../slideLayouts/slideLayout2.xml"/><Relationship Id="rId3" Type="http://schemas.openxmlformats.org/officeDocument/2006/relationships/tags" Target="../tags/tag135.xml"/><Relationship Id="rId2" Type="http://schemas.openxmlformats.org/officeDocument/2006/relationships/tags" Target="../tags/tag134.xml"/><Relationship Id="rId1" Type="http://schemas.openxmlformats.org/officeDocument/2006/relationships/tags" Target="../tags/tag133.xml"/></Relationships>
</file>

<file path=ppt/slides/_rels/slide31.xml.rels><?xml version="1.0" encoding="UTF-8" standalone="yes"?>
<Relationships xmlns="http://schemas.openxmlformats.org/package/2006/relationships"><Relationship Id="rId5" Type="http://schemas.openxmlformats.org/officeDocument/2006/relationships/notesSlide" Target="../notesSlides/notesSlide31.xml"/><Relationship Id="rId4" Type="http://schemas.openxmlformats.org/officeDocument/2006/relationships/slideLayout" Target="../slideLayouts/slideLayout2.xml"/><Relationship Id="rId3" Type="http://schemas.openxmlformats.org/officeDocument/2006/relationships/tags" Target="../tags/tag138.xml"/><Relationship Id="rId2" Type="http://schemas.openxmlformats.org/officeDocument/2006/relationships/tags" Target="../tags/tag137.xml"/><Relationship Id="rId1" Type="http://schemas.openxmlformats.org/officeDocument/2006/relationships/tags" Target="../tags/tag136.xml"/></Relationships>
</file>

<file path=ppt/slides/_rels/slide32.xml.rels><?xml version="1.0" encoding="UTF-8" standalone="yes"?>
<Relationships xmlns="http://schemas.openxmlformats.org/package/2006/relationships"><Relationship Id="rId5" Type="http://schemas.openxmlformats.org/officeDocument/2006/relationships/notesSlide" Target="../notesSlides/notesSlide32.xml"/><Relationship Id="rId4" Type="http://schemas.openxmlformats.org/officeDocument/2006/relationships/slideLayout" Target="../slideLayouts/slideLayout2.xml"/><Relationship Id="rId3" Type="http://schemas.openxmlformats.org/officeDocument/2006/relationships/tags" Target="../tags/tag141.xml"/><Relationship Id="rId2" Type="http://schemas.openxmlformats.org/officeDocument/2006/relationships/tags" Target="../tags/tag140.xml"/><Relationship Id="rId1" Type="http://schemas.openxmlformats.org/officeDocument/2006/relationships/tags" Target="../tags/tag139.xml"/></Relationships>
</file>

<file path=ppt/slides/_rels/slide33.xml.rels><?xml version="1.0" encoding="UTF-8" standalone="yes"?>
<Relationships xmlns="http://schemas.openxmlformats.org/package/2006/relationships"><Relationship Id="rId5" Type="http://schemas.openxmlformats.org/officeDocument/2006/relationships/notesSlide" Target="../notesSlides/notesSlide33.xml"/><Relationship Id="rId4" Type="http://schemas.openxmlformats.org/officeDocument/2006/relationships/slideLayout" Target="../slideLayouts/slideLayout2.xml"/><Relationship Id="rId3" Type="http://schemas.openxmlformats.org/officeDocument/2006/relationships/tags" Target="../tags/tag144.xml"/><Relationship Id="rId2" Type="http://schemas.openxmlformats.org/officeDocument/2006/relationships/tags" Target="../tags/tag143.xml"/><Relationship Id="rId1" Type="http://schemas.openxmlformats.org/officeDocument/2006/relationships/tags" Target="../tags/tag142.xml"/></Relationships>
</file>

<file path=ppt/slides/_rels/slide34.xml.rels><?xml version="1.0" encoding="UTF-8" standalone="yes"?>
<Relationships xmlns="http://schemas.openxmlformats.org/package/2006/relationships"><Relationship Id="rId6" Type="http://schemas.openxmlformats.org/officeDocument/2006/relationships/notesSlide" Target="../notesSlides/notesSlide34.xml"/><Relationship Id="rId5" Type="http://schemas.openxmlformats.org/officeDocument/2006/relationships/slideLayout" Target="../slideLayouts/slideLayout2.xml"/><Relationship Id="rId4" Type="http://schemas.openxmlformats.org/officeDocument/2006/relationships/image" Target="../media/image13.jpeg"/><Relationship Id="rId3" Type="http://schemas.openxmlformats.org/officeDocument/2006/relationships/tags" Target="../tags/tag147.xml"/><Relationship Id="rId2" Type="http://schemas.openxmlformats.org/officeDocument/2006/relationships/tags" Target="../tags/tag146.xml"/><Relationship Id="rId1" Type="http://schemas.openxmlformats.org/officeDocument/2006/relationships/tags" Target="../tags/tag145.xml"/></Relationships>
</file>

<file path=ppt/slides/_rels/slide35.xml.rels><?xml version="1.0" encoding="UTF-8" standalone="yes"?>
<Relationships xmlns="http://schemas.openxmlformats.org/package/2006/relationships"><Relationship Id="rId5" Type="http://schemas.openxmlformats.org/officeDocument/2006/relationships/notesSlide" Target="../notesSlides/notesSlide35.xml"/><Relationship Id="rId4" Type="http://schemas.openxmlformats.org/officeDocument/2006/relationships/slideLayout" Target="../slideLayouts/slideLayout2.xml"/><Relationship Id="rId3" Type="http://schemas.openxmlformats.org/officeDocument/2006/relationships/tags" Target="../tags/tag150.xml"/><Relationship Id="rId2" Type="http://schemas.openxmlformats.org/officeDocument/2006/relationships/tags" Target="../tags/tag149.xml"/><Relationship Id="rId1" Type="http://schemas.openxmlformats.org/officeDocument/2006/relationships/tags" Target="../tags/tag148.xml"/></Relationships>
</file>

<file path=ppt/slides/_rels/slide36.xml.rels><?xml version="1.0" encoding="UTF-8" standalone="yes"?>
<Relationships xmlns="http://schemas.openxmlformats.org/package/2006/relationships"><Relationship Id="rId9" Type="http://schemas.openxmlformats.org/officeDocument/2006/relationships/tags" Target="../tags/tag159.xml"/><Relationship Id="rId8" Type="http://schemas.openxmlformats.org/officeDocument/2006/relationships/tags" Target="../tags/tag158.xml"/><Relationship Id="rId7" Type="http://schemas.openxmlformats.org/officeDocument/2006/relationships/tags" Target="../tags/tag157.xml"/><Relationship Id="rId6" Type="http://schemas.openxmlformats.org/officeDocument/2006/relationships/tags" Target="../tags/tag156.xml"/><Relationship Id="rId5" Type="http://schemas.openxmlformats.org/officeDocument/2006/relationships/tags" Target="../tags/tag155.xml"/><Relationship Id="rId46" Type="http://schemas.openxmlformats.org/officeDocument/2006/relationships/notesSlide" Target="../notesSlides/notesSlide36.xml"/><Relationship Id="rId45" Type="http://schemas.openxmlformats.org/officeDocument/2006/relationships/slideLayout" Target="../slideLayouts/slideLayout2.xml"/><Relationship Id="rId44" Type="http://schemas.openxmlformats.org/officeDocument/2006/relationships/tags" Target="../tags/tag194.xml"/><Relationship Id="rId43" Type="http://schemas.openxmlformats.org/officeDocument/2006/relationships/tags" Target="../tags/tag193.xml"/><Relationship Id="rId42" Type="http://schemas.openxmlformats.org/officeDocument/2006/relationships/tags" Target="../tags/tag192.xml"/><Relationship Id="rId41" Type="http://schemas.openxmlformats.org/officeDocument/2006/relationships/tags" Target="../tags/tag191.xml"/><Relationship Id="rId40" Type="http://schemas.openxmlformats.org/officeDocument/2006/relationships/tags" Target="../tags/tag190.xml"/><Relationship Id="rId4" Type="http://schemas.openxmlformats.org/officeDocument/2006/relationships/tags" Target="../tags/tag154.xml"/><Relationship Id="rId39" Type="http://schemas.openxmlformats.org/officeDocument/2006/relationships/tags" Target="../tags/tag189.xml"/><Relationship Id="rId38" Type="http://schemas.openxmlformats.org/officeDocument/2006/relationships/tags" Target="../tags/tag188.xml"/><Relationship Id="rId37" Type="http://schemas.openxmlformats.org/officeDocument/2006/relationships/tags" Target="../tags/tag187.xml"/><Relationship Id="rId36" Type="http://schemas.openxmlformats.org/officeDocument/2006/relationships/tags" Target="../tags/tag186.xml"/><Relationship Id="rId35" Type="http://schemas.openxmlformats.org/officeDocument/2006/relationships/tags" Target="../tags/tag185.xml"/><Relationship Id="rId34" Type="http://schemas.openxmlformats.org/officeDocument/2006/relationships/tags" Target="../tags/tag184.xml"/><Relationship Id="rId33" Type="http://schemas.openxmlformats.org/officeDocument/2006/relationships/tags" Target="../tags/tag183.xml"/><Relationship Id="rId32" Type="http://schemas.openxmlformats.org/officeDocument/2006/relationships/tags" Target="../tags/tag182.xml"/><Relationship Id="rId31" Type="http://schemas.openxmlformats.org/officeDocument/2006/relationships/tags" Target="../tags/tag181.xml"/><Relationship Id="rId30" Type="http://schemas.openxmlformats.org/officeDocument/2006/relationships/tags" Target="../tags/tag180.xml"/><Relationship Id="rId3" Type="http://schemas.openxmlformats.org/officeDocument/2006/relationships/tags" Target="../tags/tag153.xml"/><Relationship Id="rId29" Type="http://schemas.openxmlformats.org/officeDocument/2006/relationships/tags" Target="../tags/tag179.xml"/><Relationship Id="rId28" Type="http://schemas.openxmlformats.org/officeDocument/2006/relationships/tags" Target="../tags/tag178.xml"/><Relationship Id="rId27" Type="http://schemas.openxmlformats.org/officeDocument/2006/relationships/tags" Target="../tags/tag177.xml"/><Relationship Id="rId26" Type="http://schemas.openxmlformats.org/officeDocument/2006/relationships/tags" Target="../tags/tag176.xml"/><Relationship Id="rId25" Type="http://schemas.openxmlformats.org/officeDocument/2006/relationships/tags" Target="../tags/tag175.xml"/><Relationship Id="rId24" Type="http://schemas.openxmlformats.org/officeDocument/2006/relationships/tags" Target="../tags/tag174.xml"/><Relationship Id="rId23" Type="http://schemas.openxmlformats.org/officeDocument/2006/relationships/tags" Target="../tags/tag173.xml"/><Relationship Id="rId22" Type="http://schemas.openxmlformats.org/officeDocument/2006/relationships/tags" Target="../tags/tag172.xml"/><Relationship Id="rId21" Type="http://schemas.openxmlformats.org/officeDocument/2006/relationships/tags" Target="../tags/tag171.xml"/><Relationship Id="rId20" Type="http://schemas.openxmlformats.org/officeDocument/2006/relationships/tags" Target="../tags/tag170.xml"/><Relationship Id="rId2" Type="http://schemas.openxmlformats.org/officeDocument/2006/relationships/tags" Target="../tags/tag152.xml"/><Relationship Id="rId19" Type="http://schemas.openxmlformats.org/officeDocument/2006/relationships/tags" Target="../tags/tag169.xml"/><Relationship Id="rId18" Type="http://schemas.openxmlformats.org/officeDocument/2006/relationships/tags" Target="../tags/tag168.xml"/><Relationship Id="rId17" Type="http://schemas.openxmlformats.org/officeDocument/2006/relationships/tags" Target="../tags/tag167.xml"/><Relationship Id="rId16" Type="http://schemas.openxmlformats.org/officeDocument/2006/relationships/tags" Target="../tags/tag166.xml"/><Relationship Id="rId15" Type="http://schemas.openxmlformats.org/officeDocument/2006/relationships/tags" Target="../tags/tag165.xml"/><Relationship Id="rId14" Type="http://schemas.openxmlformats.org/officeDocument/2006/relationships/tags" Target="../tags/tag164.xml"/><Relationship Id="rId13" Type="http://schemas.openxmlformats.org/officeDocument/2006/relationships/tags" Target="../tags/tag163.xml"/><Relationship Id="rId12" Type="http://schemas.openxmlformats.org/officeDocument/2006/relationships/tags" Target="../tags/tag162.xml"/><Relationship Id="rId11" Type="http://schemas.openxmlformats.org/officeDocument/2006/relationships/tags" Target="../tags/tag161.xml"/><Relationship Id="rId10" Type="http://schemas.openxmlformats.org/officeDocument/2006/relationships/tags" Target="../tags/tag160.xml"/><Relationship Id="rId1" Type="http://schemas.openxmlformats.org/officeDocument/2006/relationships/tags" Target="../tags/tag151.xml"/></Relationships>
</file>

<file path=ppt/slides/_rels/slide37.xml.rels><?xml version="1.0" encoding="UTF-8" standalone="yes"?>
<Relationships xmlns="http://schemas.openxmlformats.org/package/2006/relationships"><Relationship Id="rId9" Type="http://schemas.openxmlformats.org/officeDocument/2006/relationships/tags" Target="../tags/tag203.xml"/><Relationship Id="rId8" Type="http://schemas.openxmlformats.org/officeDocument/2006/relationships/tags" Target="../tags/tag202.xml"/><Relationship Id="rId7" Type="http://schemas.openxmlformats.org/officeDocument/2006/relationships/tags" Target="../tags/tag201.xml"/><Relationship Id="rId6" Type="http://schemas.openxmlformats.org/officeDocument/2006/relationships/tags" Target="../tags/tag200.xml"/><Relationship Id="rId5" Type="http://schemas.openxmlformats.org/officeDocument/2006/relationships/tags" Target="../tags/tag199.xml"/><Relationship Id="rId44" Type="http://schemas.openxmlformats.org/officeDocument/2006/relationships/notesSlide" Target="../notesSlides/notesSlide37.xml"/><Relationship Id="rId43" Type="http://schemas.openxmlformats.org/officeDocument/2006/relationships/slideLayout" Target="../slideLayouts/slideLayout2.xml"/><Relationship Id="rId42" Type="http://schemas.openxmlformats.org/officeDocument/2006/relationships/tags" Target="../tags/tag236.xml"/><Relationship Id="rId41" Type="http://schemas.openxmlformats.org/officeDocument/2006/relationships/tags" Target="../tags/tag235.xml"/><Relationship Id="rId40" Type="http://schemas.openxmlformats.org/officeDocument/2006/relationships/tags" Target="../tags/tag234.xml"/><Relationship Id="rId4" Type="http://schemas.openxmlformats.org/officeDocument/2006/relationships/tags" Target="../tags/tag198.xml"/><Relationship Id="rId39" Type="http://schemas.openxmlformats.org/officeDocument/2006/relationships/tags" Target="../tags/tag233.xml"/><Relationship Id="rId38" Type="http://schemas.openxmlformats.org/officeDocument/2006/relationships/tags" Target="../tags/tag232.xml"/><Relationship Id="rId37" Type="http://schemas.openxmlformats.org/officeDocument/2006/relationships/tags" Target="../tags/tag231.xml"/><Relationship Id="rId36" Type="http://schemas.openxmlformats.org/officeDocument/2006/relationships/tags" Target="../tags/tag230.xml"/><Relationship Id="rId35" Type="http://schemas.openxmlformats.org/officeDocument/2006/relationships/tags" Target="../tags/tag229.xml"/><Relationship Id="rId34" Type="http://schemas.openxmlformats.org/officeDocument/2006/relationships/tags" Target="../tags/tag228.xml"/><Relationship Id="rId33" Type="http://schemas.openxmlformats.org/officeDocument/2006/relationships/tags" Target="../tags/tag227.xml"/><Relationship Id="rId32" Type="http://schemas.openxmlformats.org/officeDocument/2006/relationships/tags" Target="../tags/tag226.xml"/><Relationship Id="rId31" Type="http://schemas.openxmlformats.org/officeDocument/2006/relationships/tags" Target="../tags/tag225.xml"/><Relationship Id="rId30" Type="http://schemas.openxmlformats.org/officeDocument/2006/relationships/tags" Target="../tags/tag224.xml"/><Relationship Id="rId3" Type="http://schemas.openxmlformats.org/officeDocument/2006/relationships/tags" Target="../tags/tag197.xml"/><Relationship Id="rId29" Type="http://schemas.openxmlformats.org/officeDocument/2006/relationships/tags" Target="../tags/tag223.xml"/><Relationship Id="rId28" Type="http://schemas.openxmlformats.org/officeDocument/2006/relationships/tags" Target="../tags/tag222.xml"/><Relationship Id="rId27" Type="http://schemas.openxmlformats.org/officeDocument/2006/relationships/tags" Target="../tags/tag221.xml"/><Relationship Id="rId26" Type="http://schemas.openxmlformats.org/officeDocument/2006/relationships/tags" Target="../tags/tag220.xml"/><Relationship Id="rId25" Type="http://schemas.openxmlformats.org/officeDocument/2006/relationships/tags" Target="../tags/tag219.xml"/><Relationship Id="rId24" Type="http://schemas.openxmlformats.org/officeDocument/2006/relationships/tags" Target="../tags/tag218.xml"/><Relationship Id="rId23" Type="http://schemas.openxmlformats.org/officeDocument/2006/relationships/tags" Target="../tags/tag217.xml"/><Relationship Id="rId22" Type="http://schemas.openxmlformats.org/officeDocument/2006/relationships/tags" Target="../tags/tag216.xml"/><Relationship Id="rId21" Type="http://schemas.openxmlformats.org/officeDocument/2006/relationships/tags" Target="../tags/tag215.xml"/><Relationship Id="rId20" Type="http://schemas.openxmlformats.org/officeDocument/2006/relationships/tags" Target="../tags/tag214.xml"/><Relationship Id="rId2" Type="http://schemas.openxmlformats.org/officeDocument/2006/relationships/tags" Target="../tags/tag196.xml"/><Relationship Id="rId19" Type="http://schemas.openxmlformats.org/officeDocument/2006/relationships/tags" Target="../tags/tag213.xml"/><Relationship Id="rId18" Type="http://schemas.openxmlformats.org/officeDocument/2006/relationships/tags" Target="../tags/tag212.xml"/><Relationship Id="rId17" Type="http://schemas.openxmlformats.org/officeDocument/2006/relationships/tags" Target="../tags/tag211.xml"/><Relationship Id="rId16" Type="http://schemas.openxmlformats.org/officeDocument/2006/relationships/tags" Target="../tags/tag210.xml"/><Relationship Id="rId15" Type="http://schemas.openxmlformats.org/officeDocument/2006/relationships/tags" Target="../tags/tag209.xml"/><Relationship Id="rId14" Type="http://schemas.openxmlformats.org/officeDocument/2006/relationships/tags" Target="../tags/tag208.xml"/><Relationship Id="rId13" Type="http://schemas.openxmlformats.org/officeDocument/2006/relationships/tags" Target="../tags/tag207.xml"/><Relationship Id="rId12" Type="http://schemas.openxmlformats.org/officeDocument/2006/relationships/tags" Target="../tags/tag206.xml"/><Relationship Id="rId11" Type="http://schemas.openxmlformats.org/officeDocument/2006/relationships/tags" Target="../tags/tag205.xml"/><Relationship Id="rId10" Type="http://schemas.openxmlformats.org/officeDocument/2006/relationships/tags" Target="../tags/tag204.xml"/><Relationship Id="rId1" Type="http://schemas.openxmlformats.org/officeDocument/2006/relationships/tags" Target="../tags/tag195.xml"/></Relationships>
</file>

<file path=ppt/slides/_rels/slide38.xml.rels><?xml version="1.0" encoding="UTF-8" standalone="yes"?>
<Relationships xmlns="http://schemas.openxmlformats.org/package/2006/relationships"><Relationship Id="rId9" Type="http://schemas.openxmlformats.org/officeDocument/2006/relationships/tags" Target="../tags/tag245.xml"/><Relationship Id="rId8" Type="http://schemas.openxmlformats.org/officeDocument/2006/relationships/tags" Target="../tags/tag244.xml"/><Relationship Id="rId7" Type="http://schemas.openxmlformats.org/officeDocument/2006/relationships/tags" Target="../tags/tag243.xml"/><Relationship Id="rId6" Type="http://schemas.openxmlformats.org/officeDocument/2006/relationships/tags" Target="../tags/tag242.xml"/><Relationship Id="rId5" Type="http://schemas.openxmlformats.org/officeDocument/2006/relationships/tags" Target="../tags/tag241.xml"/><Relationship Id="rId44" Type="http://schemas.openxmlformats.org/officeDocument/2006/relationships/notesSlide" Target="../notesSlides/notesSlide38.xml"/><Relationship Id="rId43" Type="http://schemas.openxmlformats.org/officeDocument/2006/relationships/slideLayout" Target="../slideLayouts/slideLayout2.xml"/><Relationship Id="rId42" Type="http://schemas.openxmlformats.org/officeDocument/2006/relationships/tags" Target="../tags/tag278.xml"/><Relationship Id="rId41" Type="http://schemas.openxmlformats.org/officeDocument/2006/relationships/tags" Target="../tags/tag277.xml"/><Relationship Id="rId40" Type="http://schemas.openxmlformats.org/officeDocument/2006/relationships/tags" Target="../tags/tag276.xml"/><Relationship Id="rId4" Type="http://schemas.openxmlformats.org/officeDocument/2006/relationships/tags" Target="../tags/tag240.xml"/><Relationship Id="rId39" Type="http://schemas.openxmlformats.org/officeDocument/2006/relationships/tags" Target="../tags/tag275.xml"/><Relationship Id="rId38" Type="http://schemas.openxmlformats.org/officeDocument/2006/relationships/tags" Target="../tags/tag274.xml"/><Relationship Id="rId37" Type="http://schemas.openxmlformats.org/officeDocument/2006/relationships/tags" Target="../tags/tag273.xml"/><Relationship Id="rId36" Type="http://schemas.openxmlformats.org/officeDocument/2006/relationships/tags" Target="../tags/tag272.xml"/><Relationship Id="rId35" Type="http://schemas.openxmlformats.org/officeDocument/2006/relationships/tags" Target="../tags/tag271.xml"/><Relationship Id="rId34" Type="http://schemas.openxmlformats.org/officeDocument/2006/relationships/tags" Target="../tags/tag270.xml"/><Relationship Id="rId33" Type="http://schemas.openxmlformats.org/officeDocument/2006/relationships/tags" Target="../tags/tag269.xml"/><Relationship Id="rId32" Type="http://schemas.openxmlformats.org/officeDocument/2006/relationships/tags" Target="../tags/tag268.xml"/><Relationship Id="rId31" Type="http://schemas.openxmlformats.org/officeDocument/2006/relationships/tags" Target="../tags/tag267.xml"/><Relationship Id="rId30" Type="http://schemas.openxmlformats.org/officeDocument/2006/relationships/tags" Target="../tags/tag266.xml"/><Relationship Id="rId3" Type="http://schemas.openxmlformats.org/officeDocument/2006/relationships/tags" Target="../tags/tag239.xml"/><Relationship Id="rId29" Type="http://schemas.openxmlformats.org/officeDocument/2006/relationships/tags" Target="../tags/tag265.xml"/><Relationship Id="rId28" Type="http://schemas.openxmlformats.org/officeDocument/2006/relationships/tags" Target="../tags/tag264.xml"/><Relationship Id="rId27" Type="http://schemas.openxmlformats.org/officeDocument/2006/relationships/tags" Target="../tags/tag263.xml"/><Relationship Id="rId26" Type="http://schemas.openxmlformats.org/officeDocument/2006/relationships/tags" Target="../tags/tag262.xml"/><Relationship Id="rId25" Type="http://schemas.openxmlformats.org/officeDocument/2006/relationships/tags" Target="../tags/tag261.xml"/><Relationship Id="rId24" Type="http://schemas.openxmlformats.org/officeDocument/2006/relationships/tags" Target="../tags/tag260.xml"/><Relationship Id="rId23" Type="http://schemas.openxmlformats.org/officeDocument/2006/relationships/tags" Target="../tags/tag259.xml"/><Relationship Id="rId22" Type="http://schemas.openxmlformats.org/officeDocument/2006/relationships/tags" Target="../tags/tag258.xml"/><Relationship Id="rId21" Type="http://schemas.openxmlformats.org/officeDocument/2006/relationships/tags" Target="../tags/tag257.xml"/><Relationship Id="rId20" Type="http://schemas.openxmlformats.org/officeDocument/2006/relationships/tags" Target="../tags/tag256.xml"/><Relationship Id="rId2" Type="http://schemas.openxmlformats.org/officeDocument/2006/relationships/tags" Target="../tags/tag238.xml"/><Relationship Id="rId19" Type="http://schemas.openxmlformats.org/officeDocument/2006/relationships/tags" Target="../tags/tag255.xml"/><Relationship Id="rId18" Type="http://schemas.openxmlformats.org/officeDocument/2006/relationships/tags" Target="../tags/tag254.xml"/><Relationship Id="rId17" Type="http://schemas.openxmlformats.org/officeDocument/2006/relationships/tags" Target="../tags/tag253.xml"/><Relationship Id="rId16" Type="http://schemas.openxmlformats.org/officeDocument/2006/relationships/tags" Target="../tags/tag252.xml"/><Relationship Id="rId15" Type="http://schemas.openxmlformats.org/officeDocument/2006/relationships/tags" Target="../tags/tag251.xml"/><Relationship Id="rId14" Type="http://schemas.openxmlformats.org/officeDocument/2006/relationships/tags" Target="../tags/tag250.xml"/><Relationship Id="rId13" Type="http://schemas.openxmlformats.org/officeDocument/2006/relationships/tags" Target="../tags/tag249.xml"/><Relationship Id="rId12" Type="http://schemas.openxmlformats.org/officeDocument/2006/relationships/tags" Target="../tags/tag248.xml"/><Relationship Id="rId11" Type="http://schemas.openxmlformats.org/officeDocument/2006/relationships/tags" Target="../tags/tag247.xml"/><Relationship Id="rId10" Type="http://schemas.openxmlformats.org/officeDocument/2006/relationships/tags" Target="../tags/tag246.xml"/><Relationship Id="rId1" Type="http://schemas.openxmlformats.org/officeDocument/2006/relationships/tags" Target="../tags/tag237.xml"/></Relationships>
</file>

<file path=ppt/slides/_rels/slide39.xml.rels><?xml version="1.0" encoding="UTF-8" standalone="yes"?>
<Relationships xmlns="http://schemas.openxmlformats.org/package/2006/relationships"><Relationship Id="rId9" Type="http://schemas.openxmlformats.org/officeDocument/2006/relationships/tags" Target="../tags/tag287.xml"/><Relationship Id="rId8" Type="http://schemas.openxmlformats.org/officeDocument/2006/relationships/tags" Target="../tags/tag286.xml"/><Relationship Id="rId7" Type="http://schemas.openxmlformats.org/officeDocument/2006/relationships/tags" Target="../tags/tag285.xml"/><Relationship Id="rId6" Type="http://schemas.openxmlformats.org/officeDocument/2006/relationships/tags" Target="../tags/tag284.xml"/><Relationship Id="rId5" Type="http://schemas.openxmlformats.org/officeDocument/2006/relationships/tags" Target="../tags/tag283.xml"/><Relationship Id="rId44" Type="http://schemas.openxmlformats.org/officeDocument/2006/relationships/notesSlide" Target="../notesSlides/notesSlide39.xml"/><Relationship Id="rId43" Type="http://schemas.openxmlformats.org/officeDocument/2006/relationships/slideLayout" Target="../slideLayouts/slideLayout2.xml"/><Relationship Id="rId42" Type="http://schemas.openxmlformats.org/officeDocument/2006/relationships/tags" Target="../tags/tag320.xml"/><Relationship Id="rId41" Type="http://schemas.openxmlformats.org/officeDocument/2006/relationships/tags" Target="../tags/tag319.xml"/><Relationship Id="rId40" Type="http://schemas.openxmlformats.org/officeDocument/2006/relationships/tags" Target="../tags/tag318.xml"/><Relationship Id="rId4" Type="http://schemas.openxmlformats.org/officeDocument/2006/relationships/tags" Target="../tags/tag282.xml"/><Relationship Id="rId39" Type="http://schemas.openxmlformats.org/officeDocument/2006/relationships/tags" Target="../tags/tag317.xml"/><Relationship Id="rId38" Type="http://schemas.openxmlformats.org/officeDocument/2006/relationships/tags" Target="../tags/tag316.xml"/><Relationship Id="rId37" Type="http://schemas.openxmlformats.org/officeDocument/2006/relationships/tags" Target="../tags/tag315.xml"/><Relationship Id="rId36" Type="http://schemas.openxmlformats.org/officeDocument/2006/relationships/tags" Target="../tags/tag314.xml"/><Relationship Id="rId35" Type="http://schemas.openxmlformats.org/officeDocument/2006/relationships/tags" Target="../tags/tag313.xml"/><Relationship Id="rId34" Type="http://schemas.openxmlformats.org/officeDocument/2006/relationships/tags" Target="../tags/tag312.xml"/><Relationship Id="rId33" Type="http://schemas.openxmlformats.org/officeDocument/2006/relationships/tags" Target="../tags/tag311.xml"/><Relationship Id="rId32" Type="http://schemas.openxmlformats.org/officeDocument/2006/relationships/tags" Target="../tags/tag310.xml"/><Relationship Id="rId31" Type="http://schemas.openxmlformats.org/officeDocument/2006/relationships/tags" Target="../tags/tag309.xml"/><Relationship Id="rId30" Type="http://schemas.openxmlformats.org/officeDocument/2006/relationships/tags" Target="../tags/tag308.xml"/><Relationship Id="rId3" Type="http://schemas.openxmlformats.org/officeDocument/2006/relationships/tags" Target="../tags/tag281.xml"/><Relationship Id="rId29" Type="http://schemas.openxmlformats.org/officeDocument/2006/relationships/tags" Target="../tags/tag307.xml"/><Relationship Id="rId28" Type="http://schemas.openxmlformats.org/officeDocument/2006/relationships/tags" Target="../tags/tag306.xml"/><Relationship Id="rId27" Type="http://schemas.openxmlformats.org/officeDocument/2006/relationships/tags" Target="../tags/tag305.xml"/><Relationship Id="rId26" Type="http://schemas.openxmlformats.org/officeDocument/2006/relationships/tags" Target="../tags/tag304.xml"/><Relationship Id="rId25" Type="http://schemas.openxmlformats.org/officeDocument/2006/relationships/tags" Target="../tags/tag303.xml"/><Relationship Id="rId24" Type="http://schemas.openxmlformats.org/officeDocument/2006/relationships/tags" Target="../tags/tag302.xml"/><Relationship Id="rId23" Type="http://schemas.openxmlformats.org/officeDocument/2006/relationships/tags" Target="../tags/tag301.xml"/><Relationship Id="rId22" Type="http://schemas.openxmlformats.org/officeDocument/2006/relationships/tags" Target="../tags/tag300.xml"/><Relationship Id="rId21" Type="http://schemas.openxmlformats.org/officeDocument/2006/relationships/tags" Target="../tags/tag299.xml"/><Relationship Id="rId20" Type="http://schemas.openxmlformats.org/officeDocument/2006/relationships/tags" Target="../tags/tag298.xml"/><Relationship Id="rId2" Type="http://schemas.openxmlformats.org/officeDocument/2006/relationships/tags" Target="../tags/tag280.xml"/><Relationship Id="rId19" Type="http://schemas.openxmlformats.org/officeDocument/2006/relationships/tags" Target="../tags/tag297.xml"/><Relationship Id="rId18" Type="http://schemas.openxmlformats.org/officeDocument/2006/relationships/tags" Target="../tags/tag296.xml"/><Relationship Id="rId17" Type="http://schemas.openxmlformats.org/officeDocument/2006/relationships/tags" Target="../tags/tag295.xml"/><Relationship Id="rId16" Type="http://schemas.openxmlformats.org/officeDocument/2006/relationships/tags" Target="../tags/tag294.xml"/><Relationship Id="rId15" Type="http://schemas.openxmlformats.org/officeDocument/2006/relationships/tags" Target="../tags/tag293.xml"/><Relationship Id="rId14" Type="http://schemas.openxmlformats.org/officeDocument/2006/relationships/tags" Target="../tags/tag292.xml"/><Relationship Id="rId13" Type="http://schemas.openxmlformats.org/officeDocument/2006/relationships/tags" Target="../tags/tag291.xml"/><Relationship Id="rId12" Type="http://schemas.openxmlformats.org/officeDocument/2006/relationships/tags" Target="../tags/tag290.xml"/><Relationship Id="rId11" Type="http://schemas.openxmlformats.org/officeDocument/2006/relationships/tags" Target="../tags/tag289.xml"/><Relationship Id="rId10" Type="http://schemas.openxmlformats.org/officeDocument/2006/relationships/tags" Target="../tags/tag288.xml"/><Relationship Id="rId1" Type="http://schemas.openxmlformats.org/officeDocument/2006/relationships/tags" Target="../tags/tag279.xml"/></Relationships>
</file>

<file path=ppt/slides/_rels/slide4.xml.rels><?xml version="1.0" encoding="UTF-8" standalone="yes"?>
<Relationships xmlns="http://schemas.openxmlformats.org/package/2006/relationships"><Relationship Id="rId9" Type="http://schemas.openxmlformats.org/officeDocument/2006/relationships/tags" Target="../tags/tag9.xml"/><Relationship Id="rId8" Type="http://schemas.openxmlformats.org/officeDocument/2006/relationships/tags" Target="../tags/tag8.xml"/><Relationship Id="rId7" Type="http://schemas.openxmlformats.org/officeDocument/2006/relationships/tags" Target="../tags/tag7.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tags" Target="../tags/tag2.xml"/><Relationship Id="rId17" Type="http://schemas.openxmlformats.org/officeDocument/2006/relationships/notesSlide" Target="../notesSlides/notesSlide4.xml"/><Relationship Id="rId16" Type="http://schemas.openxmlformats.org/officeDocument/2006/relationships/slideLayout" Target="../slideLayouts/slideLayout2.xml"/><Relationship Id="rId15" Type="http://schemas.openxmlformats.org/officeDocument/2006/relationships/image" Target="../media/image4.jpeg"/><Relationship Id="rId14" Type="http://schemas.openxmlformats.org/officeDocument/2006/relationships/tags" Target="../tags/tag14.xml"/><Relationship Id="rId13" Type="http://schemas.openxmlformats.org/officeDocument/2006/relationships/tags" Target="../tags/tag13.xml"/><Relationship Id="rId12" Type="http://schemas.openxmlformats.org/officeDocument/2006/relationships/tags" Target="../tags/tag12.xml"/><Relationship Id="rId11" Type="http://schemas.openxmlformats.org/officeDocument/2006/relationships/tags" Target="../tags/tag11.xml"/><Relationship Id="rId10" Type="http://schemas.openxmlformats.org/officeDocument/2006/relationships/tags" Target="../tags/tag10.xml"/><Relationship Id="rId1" Type="http://schemas.openxmlformats.org/officeDocument/2006/relationships/tags" Target="../tags/tag1.xml"/></Relationships>
</file>

<file path=ppt/slides/_rels/slide40.xml.rels><?xml version="1.0" encoding="UTF-8" standalone="yes"?>
<Relationships xmlns="http://schemas.openxmlformats.org/package/2006/relationships"><Relationship Id="rId9" Type="http://schemas.openxmlformats.org/officeDocument/2006/relationships/tags" Target="../tags/tag329.xml"/><Relationship Id="rId8" Type="http://schemas.openxmlformats.org/officeDocument/2006/relationships/tags" Target="../tags/tag328.xml"/><Relationship Id="rId7" Type="http://schemas.openxmlformats.org/officeDocument/2006/relationships/tags" Target="../tags/tag327.xml"/><Relationship Id="rId6" Type="http://schemas.openxmlformats.org/officeDocument/2006/relationships/tags" Target="../tags/tag326.xml"/><Relationship Id="rId5" Type="http://schemas.openxmlformats.org/officeDocument/2006/relationships/tags" Target="../tags/tag325.xml"/><Relationship Id="rId44" Type="http://schemas.openxmlformats.org/officeDocument/2006/relationships/notesSlide" Target="../notesSlides/notesSlide40.xml"/><Relationship Id="rId43" Type="http://schemas.openxmlformats.org/officeDocument/2006/relationships/slideLayout" Target="../slideLayouts/slideLayout2.xml"/><Relationship Id="rId42" Type="http://schemas.openxmlformats.org/officeDocument/2006/relationships/tags" Target="../tags/tag362.xml"/><Relationship Id="rId41" Type="http://schemas.openxmlformats.org/officeDocument/2006/relationships/tags" Target="../tags/tag361.xml"/><Relationship Id="rId40" Type="http://schemas.openxmlformats.org/officeDocument/2006/relationships/tags" Target="../tags/tag360.xml"/><Relationship Id="rId4" Type="http://schemas.openxmlformats.org/officeDocument/2006/relationships/tags" Target="../tags/tag324.xml"/><Relationship Id="rId39" Type="http://schemas.openxmlformats.org/officeDocument/2006/relationships/tags" Target="../tags/tag359.xml"/><Relationship Id="rId38" Type="http://schemas.openxmlformats.org/officeDocument/2006/relationships/tags" Target="../tags/tag358.xml"/><Relationship Id="rId37" Type="http://schemas.openxmlformats.org/officeDocument/2006/relationships/tags" Target="../tags/tag357.xml"/><Relationship Id="rId36" Type="http://schemas.openxmlformats.org/officeDocument/2006/relationships/tags" Target="../tags/tag356.xml"/><Relationship Id="rId35" Type="http://schemas.openxmlformats.org/officeDocument/2006/relationships/tags" Target="../tags/tag355.xml"/><Relationship Id="rId34" Type="http://schemas.openxmlformats.org/officeDocument/2006/relationships/tags" Target="../tags/tag354.xml"/><Relationship Id="rId33" Type="http://schemas.openxmlformats.org/officeDocument/2006/relationships/tags" Target="../tags/tag353.xml"/><Relationship Id="rId32" Type="http://schemas.openxmlformats.org/officeDocument/2006/relationships/tags" Target="../tags/tag352.xml"/><Relationship Id="rId31" Type="http://schemas.openxmlformats.org/officeDocument/2006/relationships/tags" Target="../tags/tag351.xml"/><Relationship Id="rId30" Type="http://schemas.openxmlformats.org/officeDocument/2006/relationships/tags" Target="../tags/tag350.xml"/><Relationship Id="rId3" Type="http://schemas.openxmlformats.org/officeDocument/2006/relationships/tags" Target="../tags/tag323.xml"/><Relationship Id="rId29" Type="http://schemas.openxmlformats.org/officeDocument/2006/relationships/tags" Target="../tags/tag349.xml"/><Relationship Id="rId28" Type="http://schemas.openxmlformats.org/officeDocument/2006/relationships/tags" Target="../tags/tag348.xml"/><Relationship Id="rId27" Type="http://schemas.openxmlformats.org/officeDocument/2006/relationships/tags" Target="../tags/tag347.xml"/><Relationship Id="rId26" Type="http://schemas.openxmlformats.org/officeDocument/2006/relationships/tags" Target="../tags/tag346.xml"/><Relationship Id="rId25" Type="http://schemas.openxmlformats.org/officeDocument/2006/relationships/tags" Target="../tags/tag345.xml"/><Relationship Id="rId24" Type="http://schemas.openxmlformats.org/officeDocument/2006/relationships/tags" Target="../tags/tag344.xml"/><Relationship Id="rId23" Type="http://schemas.openxmlformats.org/officeDocument/2006/relationships/tags" Target="../tags/tag343.xml"/><Relationship Id="rId22" Type="http://schemas.openxmlformats.org/officeDocument/2006/relationships/tags" Target="../tags/tag342.xml"/><Relationship Id="rId21" Type="http://schemas.openxmlformats.org/officeDocument/2006/relationships/tags" Target="../tags/tag341.xml"/><Relationship Id="rId20" Type="http://schemas.openxmlformats.org/officeDocument/2006/relationships/tags" Target="../tags/tag340.xml"/><Relationship Id="rId2" Type="http://schemas.openxmlformats.org/officeDocument/2006/relationships/tags" Target="../tags/tag322.xml"/><Relationship Id="rId19" Type="http://schemas.openxmlformats.org/officeDocument/2006/relationships/tags" Target="../tags/tag339.xml"/><Relationship Id="rId18" Type="http://schemas.openxmlformats.org/officeDocument/2006/relationships/tags" Target="../tags/tag338.xml"/><Relationship Id="rId17" Type="http://schemas.openxmlformats.org/officeDocument/2006/relationships/tags" Target="../tags/tag337.xml"/><Relationship Id="rId16" Type="http://schemas.openxmlformats.org/officeDocument/2006/relationships/tags" Target="../tags/tag336.xml"/><Relationship Id="rId15" Type="http://schemas.openxmlformats.org/officeDocument/2006/relationships/tags" Target="../tags/tag335.xml"/><Relationship Id="rId14" Type="http://schemas.openxmlformats.org/officeDocument/2006/relationships/tags" Target="../tags/tag334.xml"/><Relationship Id="rId13" Type="http://schemas.openxmlformats.org/officeDocument/2006/relationships/tags" Target="../tags/tag333.xml"/><Relationship Id="rId12" Type="http://schemas.openxmlformats.org/officeDocument/2006/relationships/tags" Target="../tags/tag332.xml"/><Relationship Id="rId11" Type="http://schemas.openxmlformats.org/officeDocument/2006/relationships/tags" Target="../tags/tag331.xml"/><Relationship Id="rId10" Type="http://schemas.openxmlformats.org/officeDocument/2006/relationships/tags" Target="../tags/tag330.xml"/><Relationship Id="rId1" Type="http://schemas.openxmlformats.org/officeDocument/2006/relationships/tags" Target="../tags/tag321.xml"/></Relationships>
</file>

<file path=ppt/slides/_rels/slide41.xml.rels><?xml version="1.0" encoding="UTF-8" standalone="yes"?>
<Relationships xmlns="http://schemas.openxmlformats.org/package/2006/relationships"><Relationship Id="rId9" Type="http://schemas.openxmlformats.org/officeDocument/2006/relationships/tags" Target="../tags/tag371.xml"/><Relationship Id="rId8" Type="http://schemas.openxmlformats.org/officeDocument/2006/relationships/tags" Target="../tags/tag370.xml"/><Relationship Id="rId7" Type="http://schemas.openxmlformats.org/officeDocument/2006/relationships/tags" Target="../tags/tag369.xml"/><Relationship Id="rId6" Type="http://schemas.openxmlformats.org/officeDocument/2006/relationships/tags" Target="../tags/tag368.xml"/><Relationship Id="rId5" Type="http://schemas.openxmlformats.org/officeDocument/2006/relationships/tags" Target="../tags/tag367.xml"/><Relationship Id="rId44" Type="http://schemas.openxmlformats.org/officeDocument/2006/relationships/notesSlide" Target="../notesSlides/notesSlide41.xml"/><Relationship Id="rId43" Type="http://schemas.openxmlformats.org/officeDocument/2006/relationships/slideLayout" Target="../slideLayouts/slideLayout2.xml"/><Relationship Id="rId42" Type="http://schemas.openxmlformats.org/officeDocument/2006/relationships/tags" Target="../tags/tag404.xml"/><Relationship Id="rId41" Type="http://schemas.openxmlformats.org/officeDocument/2006/relationships/tags" Target="../tags/tag403.xml"/><Relationship Id="rId40" Type="http://schemas.openxmlformats.org/officeDocument/2006/relationships/tags" Target="../tags/tag402.xml"/><Relationship Id="rId4" Type="http://schemas.openxmlformats.org/officeDocument/2006/relationships/tags" Target="../tags/tag366.xml"/><Relationship Id="rId39" Type="http://schemas.openxmlformats.org/officeDocument/2006/relationships/tags" Target="../tags/tag401.xml"/><Relationship Id="rId38" Type="http://schemas.openxmlformats.org/officeDocument/2006/relationships/tags" Target="../tags/tag400.xml"/><Relationship Id="rId37" Type="http://schemas.openxmlformats.org/officeDocument/2006/relationships/tags" Target="../tags/tag399.xml"/><Relationship Id="rId36" Type="http://schemas.openxmlformats.org/officeDocument/2006/relationships/tags" Target="../tags/tag398.xml"/><Relationship Id="rId35" Type="http://schemas.openxmlformats.org/officeDocument/2006/relationships/tags" Target="../tags/tag397.xml"/><Relationship Id="rId34" Type="http://schemas.openxmlformats.org/officeDocument/2006/relationships/tags" Target="../tags/tag396.xml"/><Relationship Id="rId33" Type="http://schemas.openxmlformats.org/officeDocument/2006/relationships/tags" Target="../tags/tag395.xml"/><Relationship Id="rId32" Type="http://schemas.openxmlformats.org/officeDocument/2006/relationships/tags" Target="../tags/tag394.xml"/><Relationship Id="rId31" Type="http://schemas.openxmlformats.org/officeDocument/2006/relationships/tags" Target="../tags/tag393.xml"/><Relationship Id="rId30" Type="http://schemas.openxmlformats.org/officeDocument/2006/relationships/tags" Target="../tags/tag392.xml"/><Relationship Id="rId3" Type="http://schemas.openxmlformats.org/officeDocument/2006/relationships/tags" Target="../tags/tag365.xml"/><Relationship Id="rId29" Type="http://schemas.openxmlformats.org/officeDocument/2006/relationships/tags" Target="../tags/tag391.xml"/><Relationship Id="rId28" Type="http://schemas.openxmlformats.org/officeDocument/2006/relationships/tags" Target="../tags/tag390.xml"/><Relationship Id="rId27" Type="http://schemas.openxmlformats.org/officeDocument/2006/relationships/tags" Target="../tags/tag389.xml"/><Relationship Id="rId26" Type="http://schemas.openxmlformats.org/officeDocument/2006/relationships/tags" Target="../tags/tag388.xml"/><Relationship Id="rId25" Type="http://schemas.openxmlformats.org/officeDocument/2006/relationships/tags" Target="../tags/tag387.xml"/><Relationship Id="rId24" Type="http://schemas.openxmlformats.org/officeDocument/2006/relationships/tags" Target="../tags/tag386.xml"/><Relationship Id="rId23" Type="http://schemas.openxmlformats.org/officeDocument/2006/relationships/tags" Target="../tags/tag385.xml"/><Relationship Id="rId22" Type="http://schemas.openxmlformats.org/officeDocument/2006/relationships/tags" Target="../tags/tag384.xml"/><Relationship Id="rId21" Type="http://schemas.openxmlformats.org/officeDocument/2006/relationships/tags" Target="../tags/tag383.xml"/><Relationship Id="rId20" Type="http://schemas.openxmlformats.org/officeDocument/2006/relationships/tags" Target="../tags/tag382.xml"/><Relationship Id="rId2" Type="http://schemas.openxmlformats.org/officeDocument/2006/relationships/tags" Target="../tags/tag364.xml"/><Relationship Id="rId19" Type="http://schemas.openxmlformats.org/officeDocument/2006/relationships/tags" Target="../tags/tag381.xml"/><Relationship Id="rId18" Type="http://schemas.openxmlformats.org/officeDocument/2006/relationships/tags" Target="../tags/tag380.xml"/><Relationship Id="rId17" Type="http://schemas.openxmlformats.org/officeDocument/2006/relationships/tags" Target="../tags/tag379.xml"/><Relationship Id="rId16" Type="http://schemas.openxmlformats.org/officeDocument/2006/relationships/tags" Target="../tags/tag378.xml"/><Relationship Id="rId15" Type="http://schemas.openxmlformats.org/officeDocument/2006/relationships/tags" Target="../tags/tag377.xml"/><Relationship Id="rId14" Type="http://schemas.openxmlformats.org/officeDocument/2006/relationships/tags" Target="../tags/tag376.xml"/><Relationship Id="rId13" Type="http://schemas.openxmlformats.org/officeDocument/2006/relationships/tags" Target="../tags/tag375.xml"/><Relationship Id="rId12" Type="http://schemas.openxmlformats.org/officeDocument/2006/relationships/tags" Target="../tags/tag374.xml"/><Relationship Id="rId11" Type="http://schemas.openxmlformats.org/officeDocument/2006/relationships/tags" Target="../tags/tag373.xml"/><Relationship Id="rId10" Type="http://schemas.openxmlformats.org/officeDocument/2006/relationships/tags" Target="../tags/tag372.xml"/><Relationship Id="rId1" Type="http://schemas.openxmlformats.org/officeDocument/2006/relationships/tags" Target="../tags/tag363.xml"/></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1.xml"/><Relationship Id="rId1" Type="http://schemas.openxmlformats.org/officeDocument/2006/relationships/image" Target="../media/image3.jpeg"/></Relationships>
</file>

<file path=ppt/slides/_rels/slide5.xml.rels><?xml version="1.0" encoding="UTF-8" standalone="yes"?>
<Relationships xmlns="http://schemas.openxmlformats.org/package/2006/relationships"><Relationship Id="rId9" Type="http://schemas.openxmlformats.org/officeDocument/2006/relationships/tags" Target="../tags/tag23.xml"/><Relationship Id="rId8" Type="http://schemas.openxmlformats.org/officeDocument/2006/relationships/tags" Target="../tags/tag22.xml"/><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8" Type="http://schemas.openxmlformats.org/officeDocument/2006/relationships/notesSlide" Target="../notesSlides/notesSlide5.xml"/><Relationship Id="rId17" Type="http://schemas.openxmlformats.org/officeDocument/2006/relationships/slideLayout" Target="../slideLayouts/slideLayout2.xml"/><Relationship Id="rId16" Type="http://schemas.openxmlformats.org/officeDocument/2006/relationships/tags" Target="../tags/tag30.xml"/><Relationship Id="rId15" Type="http://schemas.openxmlformats.org/officeDocument/2006/relationships/tags" Target="../tags/tag29.xml"/><Relationship Id="rId14" Type="http://schemas.openxmlformats.org/officeDocument/2006/relationships/tags" Target="../tags/tag28.xml"/><Relationship Id="rId13" Type="http://schemas.openxmlformats.org/officeDocument/2006/relationships/tags" Target="../tags/tag27.xml"/><Relationship Id="rId12" Type="http://schemas.openxmlformats.org/officeDocument/2006/relationships/tags" Target="../tags/tag26.xml"/><Relationship Id="rId11" Type="http://schemas.openxmlformats.org/officeDocument/2006/relationships/tags" Target="../tags/tag25.xml"/><Relationship Id="rId10" Type="http://schemas.openxmlformats.org/officeDocument/2006/relationships/tags" Target="../tags/tag24.xml"/><Relationship Id="rId1" Type="http://schemas.openxmlformats.org/officeDocument/2006/relationships/tags" Target="../tags/tag15.xml"/></Relationships>
</file>

<file path=ppt/slides/_rels/slide6.xml.rels><?xml version="1.0" encoding="UTF-8" standalone="yes"?>
<Relationships xmlns="http://schemas.openxmlformats.org/package/2006/relationships"><Relationship Id="rId5" Type="http://schemas.openxmlformats.org/officeDocument/2006/relationships/notesSlide" Target="../notesSlides/notesSlide6.xml"/><Relationship Id="rId4" Type="http://schemas.openxmlformats.org/officeDocument/2006/relationships/slideLayout" Target="../slideLayouts/slideLayout2.xml"/><Relationship Id="rId3" Type="http://schemas.openxmlformats.org/officeDocument/2006/relationships/tags" Target="../tags/tag33.xml"/><Relationship Id="rId2" Type="http://schemas.openxmlformats.org/officeDocument/2006/relationships/tags" Target="../tags/tag32.xml"/><Relationship Id="rId1" Type="http://schemas.openxmlformats.org/officeDocument/2006/relationships/tags" Target="../tags/tag31.xml"/></Relationships>
</file>

<file path=ppt/slides/_rels/slide7.xml.rels><?xml version="1.0" encoding="UTF-8" standalone="yes"?>
<Relationships xmlns="http://schemas.openxmlformats.org/package/2006/relationships"><Relationship Id="rId6" Type="http://schemas.openxmlformats.org/officeDocument/2006/relationships/notesSlide" Target="../notesSlides/notesSlide7.xml"/><Relationship Id="rId5" Type="http://schemas.openxmlformats.org/officeDocument/2006/relationships/slideLayout" Target="../slideLayouts/slideLayout2.xml"/><Relationship Id="rId4" Type="http://schemas.openxmlformats.org/officeDocument/2006/relationships/image" Target="../media/image5.jpeg"/><Relationship Id="rId3" Type="http://schemas.openxmlformats.org/officeDocument/2006/relationships/tags" Target="../tags/tag36.xml"/><Relationship Id="rId2" Type="http://schemas.openxmlformats.org/officeDocument/2006/relationships/tags" Target="../tags/tag35.xml"/><Relationship Id="rId1" Type="http://schemas.openxmlformats.org/officeDocument/2006/relationships/tags" Target="../tags/tag34.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tags" Target="../tags/tag37.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tags" Target="../tags/tag38.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7" name="文本框 6"/>
          <p:cNvSpPr txBox="1"/>
          <p:nvPr/>
        </p:nvSpPr>
        <p:spPr>
          <a:xfrm>
            <a:off x="3387576" y="1582090"/>
            <a:ext cx="5340191" cy="1360805"/>
          </a:xfrm>
          <a:prstGeom prst="rect">
            <a:avLst/>
          </a:prstGeom>
          <a:noFill/>
        </p:spPr>
        <p:txBody>
          <a:bodyPr wrap="square" lIns="68580" tIns="34290" rIns="68580" bIns="34290" rtlCol="0">
            <a:spAutoFit/>
          </a:bodyPr>
          <a:lstStyle/>
          <a:p>
            <a:r>
              <a:rPr lang="zh-CN" altLang="en-US" sz="4200" b="1">
                <a:solidFill>
                  <a:srgbClr val="1B4367"/>
                </a:solidFill>
                <a:cs typeface="+mn-ea"/>
                <a:sym typeface="+mn-lt"/>
              </a:rPr>
              <a:t>大学生职业生涯规划与就业指导</a:t>
            </a:r>
            <a:r>
              <a:rPr lang="zh-CN" altLang="en-US" sz="1800" b="1">
                <a:solidFill>
                  <a:srgbClr val="1B4367"/>
                </a:solidFill>
                <a:cs typeface="+mn-ea"/>
                <a:sym typeface="+mn-lt"/>
              </a:rPr>
              <a:t>（第</a:t>
            </a:r>
            <a:r>
              <a:rPr lang="en-US" altLang="zh-CN" sz="1800" b="1">
                <a:solidFill>
                  <a:srgbClr val="1B4367"/>
                </a:solidFill>
                <a:cs typeface="+mn-ea"/>
                <a:sym typeface="+mn-lt"/>
              </a:rPr>
              <a:t>2</a:t>
            </a:r>
            <a:r>
              <a:rPr lang="zh-CN" altLang="en-US" sz="1800" b="1">
                <a:solidFill>
                  <a:srgbClr val="1B4367"/>
                </a:solidFill>
                <a:cs typeface="+mn-ea"/>
                <a:sym typeface="+mn-lt"/>
              </a:rPr>
              <a:t>版）</a:t>
            </a:r>
            <a:endParaRPr lang="zh-CN" altLang="en-US" sz="1800" b="1">
              <a:solidFill>
                <a:srgbClr val="1B4367"/>
              </a:solidFill>
              <a:cs typeface="+mn-ea"/>
              <a:sym typeface="+mn-lt"/>
            </a:endParaRPr>
          </a:p>
        </p:txBody>
      </p:sp>
      <p:sp>
        <p:nvSpPr>
          <p:cNvPr id="121" name="TextBox 120"/>
          <p:cNvSpPr txBox="1"/>
          <p:nvPr/>
        </p:nvSpPr>
        <p:spPr>
          <a:xfrm>
            <a:off x="3523615" y="3279775"/>
            <a:ext cx="1728470" cy="305406"/>
          </a:xfrm>
          <a:prstGeom prst="roundRect">
            <a:avLst/>
          </a:prstGeom>
          <a:solidFill>
            <a:srgbClr val="1B4367"/>
          </a:solidFill>
        </p:spPr>
        <p:txBody>
          <a:bodyPr wrap="square" rtlCol="0">
            <a:spAutoFit/>
          </a:bodyPr>
          <a:lstStyle/>
          <a:p>
            <a:r>
              <a:rPr lang="zh-CN" sz="1200" dirty="0" smtClean="0">
                <a:solidFill>
                  <a:schemeClr val="bg1"/>
                </a:solidFill>
                <a:cs typeface="+mn-ea"/>
                <a:sym typeface="+mn-lt"/>
              </a:rPr>
              <a:t>主编：</a:t>
            </a:r>
            <a:r>
              <a:rPr lang="zh-CN" altLang="en-US" sz="1200" dirty="0" smtClean="0">
                <a:solidFill>
                  <a:schemeClr val="bg1"/>
                </a:solidFill>
                <a:cs typeface="+mn-ea"/>
                <a:sym typeface="+mn-lt"/>
              </a:rPr>
              <a:t> 黄淑敏</a:t>
            </a:r>
            <a:r>
              <a:rPr lang="en-US" altLang="zh-CN" sz="1200" dirty="0" smtClean="0">
                <a:solidFill>
                  <a:schemeClr val="bg1"/>
                </a:solidFill>
                <a:cs typeface="+mn-ea"/>
                <a:sym typeface="+mn-lt"/>
              </a:rPr>
              <a:t>    </a:t>
            </a:r>
            <a:r>
              <a:rPr lang="zh-CN" altLang="en-US" sz="1200" dirty="0" smtClean="0">
                <a:solidFill>
                  <a:schemeClr val="bg1"/>
                </a:solidFill>
                <a:cs typeface="+mn-ea"/>
                <a:sym typeface="+mn-lt"/>
              </a:rPr>
              <a:t>吕闽      </a:t>
            </a:r>
            <a:endParaRPr lang="zh-CN" altLang="en-US" sz="1200" dirty="0">
              <a:solidFill>
                <a:schemeClr val="bg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7"/>
                                        </p:tgtEl>
                                        <p:attrNameLst>
                                          <p:attrName>ppt_y</p:attrName>
                                        </p:attrNameLst>
                                      </p:cBhvr>
                                      <p:tavLst>
                                        <p:tav tm="0">
                                          <p:val>
                                            <p:strVal val="#ppt_y"/>
                                          </p:val>
                                        </p:tav>
                                        <p:tav tm="100000">
                                          <p:val>
                                            <p:strVal val="#ppt_y"/>
                                          </p:val>
                                        </p:tav>
                                      </p:tavLst>
                                    </p:anim>
                                    <p:anim calcmode="lin" valueType="num">
                                      <p:cBhvr>
                                        <p:cTn id="9"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7"/>
                                        </p:tgtEl>
                                      </p:cBhvr>
                                    </p:animEffect>
                                  </p:childTnLst>
                                </p:cTn>
                              </p:par>
                            </p:childTnLst>
                          </p:cTn>
                        </p:par>
                        <p:par>
                          <p:cTn id="12" fill="hold">
                            <p:stCondLst>
                              <p:cond delay="1399"/>
                            </p:stCondLst>
                            <p:childTnLst>
                              <p:par>
                                <p:cTn id="13" presetID="14" presetClass="entr" presetSubtype="10" fill="hold" grpId="0" nodeType="afterEffect">
                                  <p:stCondLst>
                                    <p:cond delay="0"/>
                                  </p:stCondLst>
                                  <p:childTnLst>
                                    <p:set>
                                      <p:cBhvr>
                                        <p:cTn id="14" dur="1" fill="hold">
                                          <p:stCondLst>
                                            <p:cond delay="0"/>
                                          </p:stCondLst>
                                        </p:cTn>
                                        <p:tgtEl>
                                          <p:spTgt spid="121"/>
                                        </p:tgtEl>
                                        <p:attrNameLst>
                                          <p:attrName>style.visibility</p:attrName>
                                        </p:attrNameLst>
                                      </p:cBhvr>
                                      <p:to>
                                        <p:strVal val="visible"/>
                                      </p:to>
                                    </p:set>
                                    <p:animEffect transition="in" filter="randombar(horizontal)">
                                      <p:cBhvr>
                                        <p:cTn id="15" dur="500"/>
                                        <p:tgtEl>
                                          <p:spTgt spid="1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21"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997325"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任务一</a:t>
            </a:r>
            <a:r>
              <a:rPr lang="en-US" altLang="zh-CN" sz="1700" b="1" dirty="0">
                <a:solidFill>
                  <a:srgbClr val="1B4367"/>
                </a:solidFill>
                <a:cs typeface="+mn-ea"/>
                <a:sym typeface="+mn-lt"/>
              </a:rPr>
              <a:t>  </a:t>
            </a:r>
            <a:r>
              <a:rPr lang="zh-CN" altLang="en-US" sz="1700" b="1" dirty="0">
                <a:solidFill>
                  <a:srgbClr val="1B4367"/>
                </a:solidFill>
                <a:cs typeface="+mn-ea"/>
                <a:sym typeface="+mn-lt"/>
              </a:rPr>
              <a:t>职业的产生与发展</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grpSp>
        <p:nvGrpSpPr>
          <p:cNvPr id="7" name="组合 6"/>
          <p:cNvGrpSpPr/>
          <p:nvPr/>
        </p:nvGrpSpPr>
        <p:grpSpPr>
          <a:xfrm>
            <a:off x="-16510" y="909955"/>
            <a:ext cx="9220200" cy="831850"/>
            <a:chOff x="2249" y="1492"/>
            <a:chExt cx="11780" cy="1310"/>
          </a:xfrm>
        </p:grpSpPr>
        <p:sp>
          <p:nvSpPr>
            <p:cNvPr id="9" name="矩形 8"/>
            <p:cNvSpPr/>
            <p:nvPr/>
          </p:nvSpPr>
          <p:spPr>
            <a:xfrm>
              <a:off x="2249" y="1492"/>
              <a:ext cx="11780" cy="1310"/>
            </a:xfrm>
            <a:prstGeom prst="rect">
              <a:avLst/>
            </a:prstGeom>
            <a:solidFill>
              <a:srgbClr val="1D4865"/>
            </a:solidFill>
            <a:ln w="25400" cap="flat" cmpd="sng" algn="ctr">
              <a:noFill/>
              <a:prstDash val="solid"/>
            </a:ln>
            <a:effectLst/>
          </p:spPr>
          <p:txBody>
            <a:bodyPr anchor="ctr"/>
            <a:p>
              <a:pPr algn="ctr" defTabSz="608965" fontAlgn="auto">
                <a:spcBef>
                  <a:spcPts val="0"/>
                </a:spcBef>
                <a:spcAft>
                  <a:spcPts val="0"/>
                </a:spcAft>
                <a:defRPr/>
              </a:pPr>
              <a:r>
                <a:rPr lang="en-US" altLang="zh-CN" sz="3200" kern="0">
                  <a:solidFill>
                    <a:srgbClr val="FFFFFF"/>
                  </a:solidFill>
                  <a:latin typeface="Century Gothic" panose="020B0502020202020204"/>
                  <a:ea typeface="微软雅黑" panose="020B0503020204020204" pitchFamily="34" charset="-122"/>
                </a:rPr>
                <a:t> </a:t>
              </a:r>
              <a:endParaRPr lang="en-US" altLang="zh-CN" sz="3200" kern="0">
                <a:solidFill>
                  <a:srgbClr val="FFFFFF"/>
                </a:solidFill>
                <a:latin typeface="Century Gothic" panose="020B0502020202020204"/>
                <a:ea typeface="微软雅黑" panose="020B0503020204020204" pitchFamily="34" charset="-122"/>
              </a:endParaRPr>
            </a:p>
          </p:txBody>
        </p:sp>
        <p:sp>
          <p:nvSpPr>
            <p:cNvPr id="5" name="矩形 4"/>
            <p:cNvSpPr>
              <a:spLocks noChangeArrowheads="1"/>
            </p:cNvSpPr>
            <p:nvPr/>
          </p:nvSpPr>
          <p:spPr bwMode="auto">
            <a:xfrm>
              <a:off x="3140" y="1617"/>
              <a:ext cx="6300" cy="919"/>
            </a:xfrm>
            <a:prstGeom prst="rect">
              <a:avLst/>
            </a:prstGeom>
            <a:noFill/>
            <a:ln w="9525">
              <a:noFill/>
              <a:miter lim="800000"/>
            </a:ln>
          </p:spPr>
          <p:txBody>
            <a:bodyPr wrap="square">
              <a:spAutoFit/>
            </a:bodyPr>
            <a:p>
              <a:pPr algn="just"/>
              <a:r>
                <a:rPr lang="zh-CN" altLang="en-US" sz="3200" b="1">
                  <a:solidFill>
                    <a:schemeClr val="bg1"/>
                  </a:solidFill>
                  <a:latin typeface="微软雅黑" panose="020B0503020204020204" pitchFamily="34" charset="-122"/>
                  <a:ea typeface="微软雅黑" panose="020B0503020204020204" pitchFamily="34" charset="-122"/>
                </a:rPr>
                <a:t>二、职业的发展</a:t>
              </a:r>
              <a:endParaRPr lang="zh-CN" altLang="en-US" sz="3200" b="1">
                <a:solidFill>
                  <a:schemeClr val="bg1"/>
                </a:solidFill>
                <a:latin typeface="微软雅黑" panose="020B0503020204020204" pitchFamily="34" charset="-122"/>
                <a:ea typeface="微软雅黑" panose="020B0503020204020204" pitchFamily="34" charset="-122"/>
              </a:endParaRPr>
            </a:p>
          </p:txBody>
        </p:sp>
      </p:grpSp>
      <p:sp>
        <p:nvSpPr>
          <p:cNvPr id="100" name="文本框 99"/>
          <p:cNvSpPr txBox="1"/>
          <p:nvPr>
            <p:custDataLst>
              <p:tags r:id="rId1"/>
            </p:custDataLst>
          </p:nvPr>
        </p:nvSpPr>
        <p:spPr>
          <a:xfrm>
            <a:off x="758190" y="2077720"/>
            <a:ext cx="7636510" cy="2636520"/>
          </a:xfrm>
          <a:prstGeom prst="rect">
            <a:avLst/>
          </a:prstGeom>
          <a:noFill/>
          <a:ln w="9525">
            <a:noFill/>
          </a:ln>
        </p:spPr>
        <p:txBody>
          <a:bodyPr wrap="square">
            <a:noAutofit/>
          </a:bodyPr>
          <a:p>
            <a:pPr indent="457200" fontAlgn="auto">
              <a:lnSpc>
                <a:spcPts val="2660"/>
              </a:lnSpc>
            </a:pPr>
            <a:r>
              <a:rPr lang="zh-CN" sz="1800" b="0">
                <a:cs typeface="宋体" panose="02010600030101010101" pitchFamily="2" charset="-122"/>
              </a:rPr>
              <a:t>时代发展到今天，职业得到空前的发展，世界职业展现出一幅崭新的图景。可以设想，未来将有许多全新的职业出现，将有许多传统的职业消失。正如汽车的生产使社会有了汽车制造、运输业和汽车修理业，同时出现了司机、汽车修理工、汽车工程师等多种职业；然而，马车、人力车逐渐被淘汰，相应的职业也逐渐消失。又如计算机的研制和激光照排技术的开发，使得印刷业中原有的铅字铸造业和排版业消失，取而代之的是文字录入、激光照排职业的产生。</a:t>
            </a:r>
            <a:endParaRPr lang="zh-CN" sz="1800" b="0">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100"/>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589020"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任务二</a:t>
            </a:r>
            <a:r>
              <a:rPr lang="en-US" altLang="zh-CN" sz="1700" b="1" dirty="0">
                <a:solidFill>
                  <a:srgbClr val="1B4367"/>
                </a:solidFill>
                <a:cs typeface="+mn-ea"/>
                <a:sym typeface="+mn-lt"/>
              </a:rPr>
              <a:t>  </a:t>
            </a:r>
            <a:r>
              <a:rPr lang="zh-CN" altLang="en-US" sz="1700" b="1" dirty="0">
                <a:solidFill>
                  <a:srgbClr val="1B4367"/>
                </a:solidFill>
                <a:cs typeface="+mn-ea"/>
                <a:sym typeface="+mn-lt"/>
              </a:rPr>
              <a:t>职业的基本概念与内涵</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4" name="矩形 13"/>
          <p:cNvSpPr>
            <a:spLocks noChangeArrowheads="1"/>
          </p:cNvSpPr>
          <p:nvPr/>
        </p:nvSpPr>
        <p:spPr bwMode="auto">
          <a:xfrm>
            <a:off x="1632585" y="1183005"/>
            <a:ext cx="5145405" cy="583565"/>
          </a:xfrm>
          <a:prstGeom prst="rect">
            <a:avLst/>
          </a:prstGeom>
          <a:noFill/>
          <a:ln w="9525">
            <a:noFill/>
            <a:miter lim="800000"/>
          </a:ln>
        </p:spPr>
        <p:txBody>
          <a:bodyPr wrap="square">
            <a:spAutoFit/>
          </a:bodyPr>
          <a:p>
            <a:pPr algn="just"/>
            <a:r>
              <a:rPr lang="zh-CN" altLang="en-US" sz="3200" b="1">
                <a:solidFill>
                  <a:srgbClr val="1B4367"/>
                </a:solidFill>
                <a:latin typeface="微软雅黑" panose="020B0503020204020204" pitchFamily="34" charset="-122"/>
                <a:ea typeface="微软雅黑" panose="020B0503020204020204" pitchFamily="34" charset="-122"/>
              </a:rPr>
              <a:t>一、职业的内涵</a:t>
            </a:r>
            <a:endParaRPr lang="zh-CN" altLang="en-US" sz="3200" b="1">
              <a:solidFill>
                <a:srgbClr val="1B4367"/>
              </a:solidFill>
              <a:latin typeface="微软雅黑" panose="020B0503020204020204" pitchFamily="34" charset="-122"/>
              <a:ea typeface="微软雅黑" panose="020B0503020204020204" pitchFamily="34" charset="-122"/>
            </a:endParaRPr>
          </a:p>
        </p:txBody>
      </p:sp>
      <p:sp>
        <p:nvSpPr>
          <p:cNvPr id="8" name="矩形 7"/>
          <p:cNvSpPr>
            <a:spLocks noChangeArrowheads="1"/>
          </p:cNvSpPr>
          <p:nvPr/>
        </p:nvSpPr>
        <p:spPr bwMode="auto">
          <a:xfrm>
            <a:off x="856615" y="2180590"/>
            <a:ext cx="4871085" cy="1837690"/>
          </a:xfrm>
          <a:prstGeom prst="rect">
            <a:avLst/>
          </a:prstGeom>
          <a:noFill/>
          <a:ln w="9525">
            <a:noFill/>
            <a:miter lim="800000"/>
          </a:ln>
        </p:spPr>
        <p:txBody>
          <a:bodyPr wrap="square">
            <a:noAutofit/>
          </a:bodyPr>
          <a:p>
            <a:pPr indent="457200" fontAlgn="auto">
              <a:lnSpc>
                <a:spcPts val="2660"/>
              </a:lnSpc>
            </a:pPr>
            <a:r>
              <a:rPr lang="zh-CN" altLang="en-US" sz="2000" b="1">
                <a:solidFill>
                  <a:srgbClr val="1D4865"/>
                </a:solidFill>
                <a:latin typeface="微软雅黑" panose="020B0503020204020204" pitchFamily="34" charset="-122"/>
                <a:ea typeface="微软雅黑" panose="020B0503020204020204" pitchFamily="34" charset="-122"/>
              </a:rPr>
              <a:t>职业</a:t>
            </a:r>
            <a:r>
              <a:rPr lang="en-US" altLang="zh-CN" sz="2000" b="1">
                <a:solidFill>
                  <a:srgbClr val="1D4865"/>
                </a:solidFill>
                <a:latin typeface="微软雅黑" panose="020B0503020204020204" pitchFamily="34" charset="-122"/>
                <a:ea typeface="微软雅黑" panose="020B0503020204020204" pitchFamily="34" charset="-122"/>
              </a:rPr>
              <a:t> </a:t>
            </a:r>
            <a:r>
              <a:rPr lang="zh-CN" altLang="en-US" sz="1800">
                <a:solidFill>
                  <a:schemeClr val="tx1"/>
                </a:solidFill>
                <a:latin typeface="微软雅黑" panose="020B0503020204020204" pitchFamily="34" charset="-122"/>
                <a:ea typeface="微软雅黑" panose="020B0503020204020204" pitchFamily="34" charset="-122"/>
              </a:rPr>
              <a:t>是指具备劳动能力的个体，运用自身的知识、技能与态度，从事社会生产服务，为社会创造物质财富与精神财富，并获取合理的个人报酬，以满足自身的物质与精神需求的持续性活动。</a:t>
            </a:r>
            <a:endParaRPr lang="zh-CN" altLang="en-US" sz="18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endParaRPr lang="zh-CN" altLang="en-US" sz="1800">
              <a:solidFill>
                <a:schemeClr val="tx1"/>
              </a:solidFill>
              <a:latin typeface="微软雅黑" panose="020B0503020204020204" pitchFamily="34" charset="-122"/>
              <a:ea typeface="微软雅黑" panose="020B0503020204020204" pitchFamily="34" charset="-122"/>
            </a:endParaRPr>
          </a:p>
        </p:txBody>
      </p:sp>
      <p:grpSp>
        <p:nvGrpSpPr>
          <p:cNvPr id="11" name="组合 10"/>
          <p:cNvGrpSpPr/>
          <p:nvPr>
            <p:custDataLst>
              <p:tags r:id="rId1"/>
            </p:custDataLst>
          </p:nvPr>
        </p:nvGrpSpPr>
        <p:grpSpPr>
          <a:xfrm>
            <a:off x="374857" y="842901"/>
            <a:ext cx="1201103" cy="1202531"/>
            <a:chOff x="4856202" y="1222146"/>
            <a:chExt cx="1201103" cy="1202531"/>
          </a:xfrm>
          <a:solidFill>
            <a:srgbClr val="1B4367"/>
          </a:solidFill>
        </p:grpSpPr>
        <p:sp>
          <p:nvSpPr>
            <p:cNvPr id="12" name="Rectangle 6"/>
            <p:cNvSpPr/>
            <p:nvPr>
              <p:custDataLst>
                <p:tags r:id="rId2"/>
              </p:custDataLst>
            </p:nvPr>
          </p:nvSpPr>
          <p:spPr>
            <a:xfrm>
              <a:off x="4856202" y="1222146"/>
              <a:ext cx="1201103" cy="1202531"/>
            </a:xfrm>
            <a:prstGeom prst="flowChartConnector">
              <a:avLst/>
            </a:prstGeom>
            <a:grpFill/>
            <a:ln w="9525">
              <a:noFill/>
              <a:miter/>
            </a:ln>
          </p:spPr>
          <p:txBody>
            <a:bodyPr anchor="ctr"/>
            <a:lstStyle/>
            <a:p>
              <a:pPr lvl="0" algn="ctr" eaLnBrk="1" hangingPunct="1"/>
              <a:endParaRPr lang="en-US" altLang="zh-CN" sz="1000" dirty="0">
                <a:solidFill>
                  <a:srgbClr val="FFFFFF"/>
                </a:solidFill>
                <a:cs typeface="+mn-ea"/>
                <a:sym typeface="+mn-lt"/>
              </a:endParaRPr>
            </a:p>
          </p:txBody>
        </p:sp>
        <p:sp>
          <p:nvSpPr>
            <p:cNvPr id="13" name="KSO_Shape"/>
            <p:cNvSpPr/>
            <p:nvPr>
              <p:custDataLst>
                <p:tags r:id="rId3"/>
              </p:custDataLst>
            </p:nvPr>
          </p:nvSpPr>
          <p:spPr bwMode="auto">
            <a:xfrm>
              <a:off x="5275038" y="1500840"/>
              <a:ext cx="363431" cy="645143"/>
            </a:xfrm>
            <a:custGeom>
              <a:avLst/>
              <a:gdLst>
                <a:gd name="T0" fmla="*/ 2147483646 w 3056"/>
                <a:gd name="T1" fmla="*/ 2147483646 h 5429"/>
                <a:gd name="T2" fmla="*/ 2147483646 w 3056"/>
                <a:gd name="T3" fmla="*/ 2147483646 h 5429"/>
                <a:gd name="T4" fmla="*/ 2147483646 w 3056"/>
                <a:gd name="T5" fmla="*/ 388832290 h 5429"/>
                <a:gd name="T6" fmla="*/ 2147483646 w 3056"/>
                <a:gd name="T7" fmla="*/ 345615213 h 5429"/>
                <a:gd name="T8" fmla="*/ 2147483646 w 3056"/>
                <a:gd name="T9" fmla="*/ 2147483646 h 5429"/>
                <a:gd name="T10" fmla="*/ 2147483646 w 3056"/>
                <a:gd name="T11" fmla="*/ 2147483646 h 5429"/>
                <a:gd name="T12" fmla="*/ 2147483646 w 3056"/>
                <a:gd name="T13" fmla="*/ 2147483646 h 5429"/>
                <a:gd name="T14" fmla="*/ 2147483646 w 3056"/>
                <a:gd name="T15" fmla="*/ 2147483646 h 5429"/>
                <a:gd name="T16" fmla="*/ 2147483646 w 3056"/>
                <a:gd name="T17" fmla="*/ 2147483646 h 5429"/>
                <a:gd name="T18" fmla="*/ 2147483646 w 3056"/>
                <a:gd name="T19" fmla="*/ 2147483646 h 5429"/>
                <a:gd name="T20" fmla="*/ 475747481 w 3056"/>
                <a:gd name="T21" fmla="*/ 2147483646 h 5429"/>
                <a:gd name="T22" fmla="*/ 432463999 w 3056"/>
                <a:gd name="T23" fmla="*/ 2147483646 h 5429"/>
                <a:gd name="T24" fmla="*/ 2147483646 w 3056"/>
                <a:gd name="T25" fmla="*/ 2147483646 h 5429"/>
                <a:gd name="T26" fmla="*/ 2147483646 w 3056"/>
                <a:gd name="T27" fmla="*/ 2147483646 h 5429"/>
                <a:gd name="T28" fmla="*/ 2147483646 w 3056"/>
                <a:gd name="T29" fmla="*/ 2147483646 h 5429"/>
                <a:gd name="T30" fmla="*/ 2147483646 w 3056"/>
                <a:gd name="T31" fmla="*/ 2147483646 h 5429"/>
                <a:gd name="T32" fmla="*/ 2147483646 w 3056"/>
                <a:gd name="T33" fmla="*/ 2147483646 h 5429"/>
                <a:gd name="T34" fmla="*/ 2147483646 w 3056"/>
                <a:gd name="T35" fmla="*/ 2147483646 h 5429"/>
                <a:gd name="T36" fmla="*/ 2147483646 w 3056"/>
                <a:gd name="T37" fmla="*/ 2147483646 h 5429"/>
                <a:gd name="T38" fmla="*/ 2147483646 w 3056"/>
                <a:gd name="T39" fmla="*/ 2147483646 h 5429"/>
                <a:gd name="T40" fmla="*/ 2147483646 w 3056"/>
                <a:gd name="T41" fmla="*/ 2147483646 h 5429"/>
                <a:gd name="T42" fmla="*/ 2147483646 w 3056"/>
                <a:gd name="T43" fmla="*/ 2147483646 h 5429"/>
                <a:gd name="T44" fmla="*/ 2147483646 w 3056"/>
                <a:gd name="T45" fmla="*/ 2147483646 h 5429"/>
                <a:gd name="T46" fmla="*/ 2147483646 w 3056"/>
                <a:gd name="T47" fmla="*/ 2147483646 h 5429"/>
                <a:gd name="T48" fmla="*/ 2147483646 w 3056"/>
                <a:gd name="T49" fmla="*/ 2147483646 h 5429"/>
                <a:gd name="T50" fmla="*/ 2147483646 w 3056"/>
                <a:gd name="T51" fmla="*/ 2147483646 h 5429"/>
                <a:gd name="T52" fmla="*/ 2147483646 w 3056"/>
                <a:gd name="T53" fmla="*/ 2147483646 h 5429"/>
                <a:gd name="T54" fmla="*/ 2147483646 w 3056"/>
                <a:gd name="T55" fmla="*/ 2147483646 h 5429"/>
                <a:gd name="T56" fmla="*/ 2147483646 w 3056"/>
                <a:gd name="T57" fmla="*/ 2147483646 h 5429"/>
                <a:gd name="T58" fmla="*/ 2147483646 w 3056"/>
                <a:gd name="T59" fmla="*/ 2147483646 h 5429"/>
                <a:gd name="T60" fmla="*/ 2147483646 w 3056"/>
                <a:gd name="T61" fmla="*/ 2147483646 h 5429"/>
                <a:gd name="T62" fmla="*/ 2147483646 w 3056"/>
                <a:gd name="T63" fmla="*/ 2147483646 h 5429"/>
                <a:gd name="T64" fmla="*/ 2147483646 w 3056"/>
                <a:gd name="T65" fmla="*/ 2147483646 h 5429"/>
                <a:gd name="T66" fmla="*/ 2147483646 w 3056"/>
                <a:gd name="T67" fmla="*/ 2147483646 h 5429"/>
                <a:gd name="T68" fmla="*/ 2147483646 w 3056"/>
                <a:gd name="T69" fmla="*/ 2147483646 h 5429"/>
                <a:gd name="T70" fmla="*/ 2147483646 w 3056"/>
                <a:gd name="T71" fmla="*/ 2147483646 h 5429"/>
                <a:gd name="T72" fmla="*/ 2147483646 w 3056"/>
                <a:gd name="T73" fmla="*/ 2147483646 h 5429"/>
                <a:gd name="T74" fmla="*/ 2147483646 w 3056"/>
                <a:gd name="T75" fmla="*/ 2147483646 h 5429"/>
                <a:gd name="T76" fmla="*/ 2147483646 w 3056"/>
                <a:gd name="T77" fmla="*/ 2147483646 h 5429"/>
                <a:gd name="T78" fmla="*/ 2147483646 w 3056"/>
                <a:gd name="T79" fmla="*/ 2147483646 h 5429"/>
                <a:gd name="T80" fmla="*/ 2147483646 w 3056"/>
                <a:gd name="T81" fmla="*/ 2147483646 h 5429"/>
                <a:gd name="T82" fmla="*/ 2147483646 w 3056"/>
                <a:gd name="T83" fmla="*/ 2147483646 h 5429"/>
                <a:gd name="T84" fmla="*/ 2147483646 w 3056"/>
                <a:gd name="T85" fmla="*/ 2147483646 h 5429"/>
                <a:gd name="T86" fmla="*/ 2147483646 w 3056"/>
                <a:gd name="T87" fmla="*/ 2147483646 h 5429"/>
                <a:gd name="T88" fmla="*/ 2147483646 w 3056"/>
                <a:gd name="T89" fmla="*/ 2147483646 h 5429"/>
                <a:gd name="T90" fmla="*/ 2147483646 w 3056"/>
                <a:gd name="T91" fmla="*/ 2147483646 h 5429"/>
                <a:gd name="T92" fmla="*/ 2147483646 w 3056"/>
                <a:gd name="T93" fmla="*/ 2147483646 h 5429"/>
                <a:gd name="T94" fmla="*/ 2147483646 w 3056"/>
                <a:gd name="T95" fmla="*/ 2147483646 h 5429"/>
                <a:gd name="T96" fmla="*/ 2147483646 w 3056"/>
                <a:gd name="T97" fmla="*/ 2147483646 h 5429"/>
                <a:gd name="T98" fmla="*/ 2147483646 w 3056"/>
                <a:gd name="T99" fmla="*/ 2147483646 h 5429"/>
                <a:gd name="T100" fmla="*/ 2147483646 w 3056"/>
                <a:gd name="T101" fmla="*/ 2147483646 h 5429"/>
                <a:gd name="T102" fmla="*/ 2147483646 w 3056"/>
                <a:gd name="T103" fmla="*/ 2147483646 h 5429"/>
                <a:gd name="T104" fmla="*/ 2147483646 w 3056"/>
                <a:gd name="T105" fmla="*/ 2147483646 h 5429"/>
                <a:gd name="T106" fmla="*/ 2147483646 w 3056"/>
                <a:gd name="T107" fmla="*/ 2147483646 h 5429"/>
                <a:gd name="T108" fmla="*/ 2147483646 w 3056"/>
                <a:gd name="T109" fmla="*/ 2147483646 h 5429"/>
                <a:gd name="T110" fmla="*/ 2147483646 w 3056"/>
                <a:gd name="T111" fmla="*/ 2147483646 h 5429"/>
                <a:gd name="T112" fmla="*/ 2147483646 w 3056"/>
                <a:gd name="T113" fmla="*/ 2147483646 h 5429"/>
                <a:gd name="T114" fmla="*/ 2147483646 w 3056"/>
                <a:gd name="T115" fmla="*/ 2147483646 h 5429"/>
                <a:gd name="T116" fmla="*/ 2147483646 w 3056"/>
                <a:gd name="T117" fmla="*/ 2147483646 h 5429"/>
                <a:gd name="T118" fmla="*/ 2147483646 w 3056"/>
                <a:gd name="T119" fmla="*/ 2147483646 h 5429"/>
                <a:gd name="T120" fmla="*/ 2147483646 w 3056"/>
                <a:gd name="T121" fmla="*/ 2147483646 h 542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3056" h="5429">
                  <a:moveTo>
                    <a:pt x="2609" y="448"/>
                  </a:moveTo>
                  <a:lnTo>
                    <a:pt x="2609" y="448"/>
                  </a:lnTo>
                  <a:lnTo>
                    <a:pt x="2575" y="415"/>
                  </a:lnTo>
                  <a:lnTo>
                    <a:pt x="2538" y="383"/>
                  </a:lnTo>
                  <a:lnTo>
                    <a:pt x="2503" y="352"/>
                  </a:lnTo>
                  <a:lnTo>
                    <a:pt x="2465" y="322"/>
                  </a:lnTo>
                  <a:lnTo>
                    <a:pt x="2426" y="293"/>
                  </a:lnTo>
                  <a:lnTo>
                    <a:pt x="2388" y="265"/>
                  </a:lnTo>
                  <a:lnTo>
                    <a:pt x="2348" y="239"/>
                  </a:lnTo>
                  <a:lnTo>
                    <a:pt x="2307" y="213"/>
                  </a:lnTo>
                  <a:lnTo>
                    <a:pt x="2266" y="190"/>
                  </a:lnTo>
                  <a:lnTo>
                    <a:pt x="2224" y="168"/>
                  </a:lnTo>
                  <a:lnTo>
                    <a:pt x="2182" y="146"/>
                  </a:lnTo>
                  <a:lnTo>
                    <a:pt x="2138" y="127"/>
                  </a:lnTo>
                  <a:lnTo>
                    <a:pt x="2095" y="108"/>
                  </a:lnTo>
                  <a:lnTo>
                    <a:pt x="2049" y="91"/>
                  </a:lnTo>
                  <a:lnTo>
                    <a:pt x="2005" y="75"/>
                  </a:lnTo>
                  <a:lnTo>
                    <a:pt x="1960" y="61"/>
                  </a:lnTo>
                  <a:lnTo>
                    <a:pt x="1907" y="46"/>
                  </a:lnTo>
                  <a:lnTo>
                    <a:pt x="1853" y="34"/>
                  </a:lnTo>
                  <a:lnTo>
                    <a:pt x="1800" y="24"/>
                  </a:lnTo>
                  <a:lnTo>
                    <a:pt x="1746" y="15"/>
                  </a:lnTo>
                  <a:lnTo>
                    <a:pt x="1692" y="9"/>
                  </a:lnTo>
                  <a:lnTo>
                    <a:pt x="1638" y="3"/>
                  </a:lnTo>
                  <a:lnTo>
                    <a:pt x="1582" y="1"/>
                  </a:lnTo>
                  <a:lnTo>
                    <a:pt x="1527" y="0"/>
                  </a:lnTo>
                  <a:lnTo>
                    <a:pt x="1490" y="0"/>
                  </a:lnTo>
                  <a:lnTo>
                    <a:pt x="1451" y="2"/>
                  </a:lnTo>
                  <a:lnTo>
                    <a:pt x="1413" y="4"/>
                  </a:lnTo>
                  <a:lnTo>
                    <a:pt x="1376" y="8"/>
                  </a:lnTo>
                  <a:lnTo>
                    <a:pt x="1338" y="11"/>
                  </a:lnTo>
                  <a:lnTo>
                    <a:pt x="1302" y="17"/>
                  </a:lnTo>
                  <a:lnTo>
                    <a:pt x="1264" y="22"/>
                  </a:lnTo>
                  <a:lnTo>
                    <a:pt x="1227" y="29"/>
                  </a:lnTo>
                  <a:lnTo>
                    <a:pt x="1191" y="36"/>
                  </a:lnTo>
                  <a:lnTo>
                    <a:pt x="1154" y="45"/>
                  </a:lnTo>
                  <a:lnTo>
                    <a:pt x="1118" y="55"/>
                  </a:lnTo>
                  <a:lnTo>
                    <a:pt x="1083" y="65"/>
                  </a:lnTo>
                  <a:lnTo>
                    <a:pt x="1047" y="76"/>
                  </a:lnTo>
                  <a:lnTo>
                    <a:pt x="1012" y="88"/>
                  </a:lnTo>
                  <a:lnTo>
                    <a:pt x="977" y="102"/>
                  </a:lnTo>
                  <a:lnTo>
                    <a:pt x="942" y="115"/>
                  </a:lnTo>
                  <a:lnTo>
                    <a:pt x="909" y="130"/>
                  </a:lnTo>
                  <a:lnTo>
                    <a:pt x="875" y="146"/>
                  </a:lnTo>
                  <a:lnTo>
                    <a:pt x="841" y="161"/>
                  </a:lnTo>
                  <a:lnTo>
                    <a:pt x="808" y="179"/>
                  </a:lnTo>
                  <a:lnTo>
                    <a:pt x="775" y="197"/>
                  </a:lnTo>
                  <a:lnTo>
                    <a:pt x="743" y="216"/>
                  </a:lnTo>
                  <a:lnTo>
                    <a:pt x="712" y="235"/>
                  </a:lnTo>
                  <a:lnTo>
                    <a:pt x="680" y="255"/>
                  </a:lnTo>
                  <a:lnTo>
                    <a:pt x="649" y="277"/>
                  </a:lnTo>
                  <a:lnTo>
                    <a:pt x="619" y="300"/>
                  </a:lnTo>
                  <a:lnTo>
                    <a:pt x="589" y="322"/>
                  </a:lnTo>
                  <a:lnTo>
                    <a:pt x="559" y="345"/>
                  </a:lnTo>
                  <a:lnTo>
                    <a:pt x="531" y="370"/>
                  </a:lnTo>
                  <a:lnTo>
                    <a:pt x="502" y="395"/>
                  </a:lnTo>
                  <a:lnTo>
                    <a:pt x="474" y="421"/>
                  </a:lnTo>
                  <a:lnTo>
                    <a:pt x="447" y="448"/>
                  </a:lnTo>
                  <a:lnTo>
                    <a:pt x="420" y="475"/>
                  </a:lnTo>
                  <a:lnTo>
                    <a:pt x="395" y="503"/>
                  </a:lnTo>
                  <a:lnTo>
                    <a:pt x="369" y="531"/>
                  </a:lnTo>
                  <a:lnTo>
                    <a:pt x="345" y="561"/>
                  </a:lnTo>
                  <a:lnTo>
                    <a:pt x="322" y="589"/>
                  </a:lnTo>
                  <a:lnTo>
                    <a:pt x="298" y="619"/>
                  </a:lnTo>
                  <a:lnTo>
                    <a:pt x="276" y="650"/>
                  </a:lnTo>
                  <a:lnTo>
                    <a:pt x="255" y="681"/>
                  </a:lnTo>
                  <a:lnTo>
                    <a:pt x="235" y="712"/>
                  </a:lnTo>
                  <a:lnTo>
                    <a:pt x="215" y="744"/>
                  </a:lnTo>
                  <a:lnTo>
                    <a:pt x="197" y="776"/>
                  </a:lnTo>
                  <a:lnTo>
                    <a:pt x="179" y="808"/>
                  </a:lnTo>
                  <a:lnTo>
                    <a:pt x="161" y="841"/>
                  </a:lnTo>
                  <a:lnTo>
                    <a:pt x="145" y="875"/>
                  </a:lnTo>
                  <a:lnTo>
                    <a:pt x="129" y="909"/>
                  </a:lnTo>
                  <a:lnTo>
                    <a:pt x="115" y="943"/>
                  </a:lnTo>
                  <a:lnTo>
                    <a:pt x="101" y="977"/>
                  </a:lnTo>
                  <a:lnTo>
                    <a:pt x="88" y="1012"/>
                  </a:lnTo>
                  <a:lnTo>
                    <a:pt x="76" y="1047"/>
                  </a:lnTo>
                  <a:lnTo>
                    <a:pt x="65" y="1082"/>
                  </a:lnTo>
                  <a:lnTo>
                    <a:pt x="55" y="1118"/>
                  </a:lnTo>
                  <a:lnTo>
                    <a:pt x="45" y="1154"/>
                  </a:lnTo>
                  <a:lnTo>
                    <a:pt x="36" y="1191"/>
                  </a:lnTo>
                  <a:lnTo>
                    <a:pt x="28" y="1227"/>
                  </a:lnTo>
                  <a:lnTo>
                    <a:pt x="22" y="1264"/>
                  </a:lnTo>
                  <a:lnTo>
                    <a:pt x="16" y="1301"/>
                  </a:lnTo>
                  <a:lnTo>
                    <a:pt x="11" y="1338"/>
                  </a:lnTo>
                  <a:lnTo>
                    <a:pt x="7" y="1376"/>
                  </a:lnTo>
                  <a:lnTo>
                    <a:pt x="4" y="1413"/>
                  </a:lnTo>
                  <a:lnTo>
                    <a:pt x="2" y="1452"/>
                  </a:lnTo>
                  <a:lnTo>
                    <a:pt x="0" y="1489"/>
                  </a:lnTo>
                  <a:lnTo>
                    <a:pt x="0" y="1527"/>
                  </a:lnTo>
                  <a:lnTo>
                    <a:pt x="6" y="1667"/>
                  </a:lnTo>
                  <a:lnTo>
                    <a:pt x="10" y="1707"/>
                  </a:lnTo>
                  <a:lnTo>
                    <a:pt x="15" y="1746"/>
                  </a:lnTo>
                  <a:lnTo>
                    <a:pt x="22" y="1785"/>
                  </a:lnTo>
                  <a:lnTo>
                    <a:pt x="28" y="1823"/>
                  </a:lnTo>
                  <a:lnTo>
                    <a:pt x="36" y="1862"/>
                  </a:lnTo>
                  <a:lnTo>
                    <a:pt x="45" y="1900"/>
                  </a:lnTo>
                  <a:lnTo>
                    <a:pt x="55" y="1937"/>
                  </a:lnTo>
                  <a:lnTo>
                    <a:pt x="66" y="1975"/>
                  </a:lnTo>
                  <a:lnTo>
                    <a:pt x="78" y="2012"/>
                  </a:lnTo>
                  <a:lnTo>
                    <a:pt x="92" y="2049"/>
                  </a:lnTo>
                  <a:lnTo>
                    <a:pt x="105" y="2085"/>
                  </a:lnTo>
                  <a:lnTo>
                    <a:pt x="119" y="2122"/>
                  </a:lnTo>
                  <a:lnTo>
                    <a:pt x="136" y="2157"/>
                  </a:lnTo>
                  <a:lnTo>
                    <a:pt x="152" y="2193"/>
                  </a:lnTo>
                  <a:lnTo>
                    <a:pt x="170" y="2228"/>
                  </a:lnTo>
                  <a:lnTo>
                    <a:pt x="189" y="2262"/>
                  </a:lnTo>
                  <a:lnTo>
                    <a:pt x="195" y="2277"/>
                  </a:lnTo>
                  <a:lnTo>
                    <a:pt x="213" y="2312"/>
                  </a:lnTo>
                  <a:lnTo>
                    <a:pt x="242" y="2366"/>
                  </a:lnTo>
                  <a:lnTo>
                    <a:pt x="278" y="2439"/>
                  </a:lnTo>
                  <a:lnTo>
                    <a:pt x="323" y="2528"/>
                  </a:lnTo>
                  <a:lnTo>
                    <a:pt x="371" y="2631"/>
                  </a:lnTo>
                  <a:lnTo>
                    <a:pt x="422" y="2743"/>
                  </a:lnTo>
                  <a:lnTo>
                    <a:pt x="450" y="2804"/>
                  </a:lnTo>
                  <a:lnTo>
                    <a:pt x="476" y="2867"/>
                  </a:lnTo>
                  <a:lnTo>
                    <a:pt x="503" y="2931"/>
                  </a:lnTo>
                  <a:lnTo>
                    <a:pt x="530" y="2998"/>
                  </a:lnTo>
                  <a:lnTo>
                    <a:pt x="556" y="3065"/>
                  </a:lnTo>
                  <a:lnTo>
                    <a:pt x="582" y="3134"/>
                  </a:lnTo>
                  <a:lnTo>
                    <a:pt x="607" y="3202"/>
                  </a:lnTo>
                  <a:lnTo>
                    <a:pt x="630" y="3273"/>
                  </a:lnTo>
                  <a:lnTo>
                    <a:pt x="653" y="3343"/>
                  </a:lnTo>
                  <a:lnTo>
                    <a:pt x="674" y="3413"/>
                  </a:lnTo>
                  <a:lnTo>
                    <a:pt x="693" y="3483"/>
                  </a:lnTo>
                  <a:lnTo>
                    <a:pt x="711" y="3553"/>
                  </a:lnTo>
                  <a:lnTo>
                    <a:pt x="726" y="3621"/>
                  </a:lnTo>
                  <a:lnTo>
                    <a:pt x="739" y="3690"/>
                  </a:lnTo>
                  <a:lnTo>
                    <a:pt x="750" y="3756"/>
                  </a:lnTo>
                  <a:lnTo>
                    <a:pt x="754" y="3788"/>
                  </a:lnTo>
                  <a:lnTo>
                    <a:pt x="757" y="3822"/>
                  </a:lnTo>
                  <a:lnTo>
                    <a:pt x="760" y="3854"/>
                  </a:lnTo>
                  <a:lnTo>
                    <a:pt x="762" y="3885"/>
                  </a:lnTo>
                  <a:lnTo>
                    <a:pt x="763" y="3915"/>
                  </a:lnTo>
                  <a:lnTo>
                    <a:pt x="764" y="3946"/>
                  </a:lnTo>
                  <a:lnTo>
                    <a:pt x="783" y="4137"/>
                  </a:lnTo>
                  <a:lnTo>
                    <a:pt x="789" y="4160"/>
                  </a:lnTo>
                  <a:lnTo>
                    <a:pt x="796" y="4181"/>
                  </a:lnTo>
                  <a:lnTo>
                    <a:pt x="804" y="4202"/>
                  </a:lnTo>
                  <a:lnTo>
                    <a:pt x="813" y="4220"/>
                  </a:lnTo>
                  <a:lnTo>
                    <a:pt x="823" y="4237"/>
                  </a:lnTo>
                  <a:lnTo>
                    <a:pt x="833" y="4253"/>
                  </a:lnTo>
                  <a:lnTo>
                    <a:pt x="844" y="4267"/>
                  </a:lnTo>
                  <a:lnTo>
                    <a:pt x="855" y="4280"/>
                  </a:lnTo>
                  <a:lnTo>
                    <a:pt x="867" y="4291"/>
                  </a:lnTo>
                  <a:lnTo>
                    <a:pt x="880" y="4301"/>
                  </a:lnTo>
                  <a:lnTo>
                    <a:pt x="895" y="4309"/>
                  </a:lnTo>
                  <a:lnTo>
                    <a:pt x="909" y="4316"/>
                  </a:lnTo>
                  <a:lnTo>
                    <a:pt x="924" y="4321"/>
                  </a:lnTo>
                  <a:lnTo>
                    <a:pt x="941" y="4325"/>
                  </a:lnTo>
                  <a:lnTo>
                    <a:pt x="959" y="4328"/>
                  </a:lnTo>
                  <a:lnTo>
                    <a:pt x="976" y="4328"/>
                  </a:lnTo>
                  <a:lnTo>
                    <a:pt x="2079" y="4328"/>
                  </a:lnTo>
                  <a:lnTo>
                    <a:pt x="2097" y="4328"/>
                  </a:lnTo>
                  <a:lnTo>
                    <a:pt x="2114" y="4325"/>
                  </a:lnTo>
                  <a:lnTo>
                    <a:pt x="2130" y="4321"/>
                  </a:lnTo>
                  <a:lnTo>
                    <a:pt x="2145" y="4316"/>
                  </a:lnTo>
                  <a:lnTo>
                    <a:pt x="2161" y="4309"/>
                  </a:lnTo>
                  <a:lnTo>
                    <a:pt x="2174" y="4301"/>
                  </a:lnTo>
                  <a:lnTo>
                    <a:pt x="2187" y="4291"/>
                  </a:lnTo>
                  <a:lnTo>
                    <a:pt x="2201" y="4280"/>
                  </a:lnTo>
                  <a:lnTo>
                    <a:pt x="2212" y="4267"/>
                  </a:lnTo>
                  <a:lnTo>
                    <a:pt x="2223" y="4253"/>
                  </a:lnTo>
                  <a:lnTo>
                    <a:pt x="2233" y="4237"/>
                  </a:lnTo>
                  <a:lnTo>
                    <a:pt x="2243" y="4220"/>
                  </a:lnTo>
                  <a:lnTo>
                    <a:pt x="2251" y="4202"/>
                  </a:lnTo>
                  <a:lnTo>
                    <a:pt x="2259" y="4181"/>
                  </a:lnTo>
                  <a:lnTo>
                    <a:pt x="2266" y="4160"/>
                  </a:lnTo>
                  <a:lnTo>
                    <a:pt x="2272" y="4137"/>
                  </a:lnTo>
                  <a:lnTo>
                    <a:pt x="2291" y="3946"/>
                  </a:lnTo>
                  <a:lnTo>
                    <a:pt x="2293" y="3915"/>
                  </a:lnTo>
                  <a:lnTo>
                    <a:pt x="2294" y="3885"/>
                  </a:lnTo>
                  <a:lnTo>
                    <a:pt x="2295" y="3854"/>
                  </a:lnTo>
                  <a:lnTo>
                    <a:pt x="2298" y="3822"/>
                  </a:lnTo>
                  <a:lnTo>
                    <a:pt x="2301" y="3788"/>
                  </a:lnTo>
                  <a:lnTo>
                    <a:pt x="2306" y="3756"/>
                  </a:lnTo>
                  <a:lnTo>
                    <a:pt x="2316" y="3690"/>
                  </a:lnTo>
                  <a:lnTo>
                    <a:pt x="2329" y="3621"/>
                  </a:lnTo>
                  <a:lnTo>
                    <a:pt x="2345" y="3553"/>
                  </a:lnTo>
                  <a:lnTo>
                    <a:pt x="2362" y="3483"/>
                  </a:lnTo>
                  <a:lnTo>
                    <a:pt x="2381" y="3413"/>
                  </a:lnTo>
                  <a:lnTo>
                    <a:pt x="2402" y="3343"/>
                  </a:lnTo>
                  <a:lnTo>
                    <a:pt x="2425" y="3273"/>
                  </a:lnTo>
                  <a:lnTo>
                    <a:pt x="2449" y="3202"/>
                  </a:lnTo>
                  <a:lnTo>
                    <a:pt x="2474" y="3134"/>
                  </a:lnTo>
                  <a:lnTo>
                    <a:pt x="2499" y="3065"/>
                  </a:lnTo>
                  <a:lnTo>
                    <a:pt x="2526" y="2998"/>
                  </a:lnTo>
                  <a:lnTo>
                    <a:pt x="2552" y="2931"/>
                  </a:lnTo>
                  <a:lnTo>
                    <a:pt x="2579" y="2867"/>
                  </a:lnTo>
                  <a:lnTo>
                    <a:pt x="2607" y="2804"/>
                  </a:lnTo>
                  <a:lnTo>
                    <a:pt x="2633" y="2743"/>
                  </a:lnTo>
                  <a:lnTo>
                    <a:pt x="2685" y="2631"/>
                  </a:lnTo>
                  <a:lnTo>
                    <a:pt x="2735" y="2528"/>
                  </a:lnTo>
                  <a:lnTo>
                    <a:pt x="2778" y="2439"/>
                  </a:lnTo>
                  <a:lnTo>
                    <a:pt x="2816" y="2366"/>
                  </a:lnTo>
                  <a:lnTo>
                    <a:pt x="2846" y="2312"/>
                  </a:lnTo>
                  <a:lnTo>
                    <a:pt x="2872" y="2262"/>
                  </a:lnTo>
                  <a:lnTo>
                    <a:pt x="2890" y="2228"/>
                  </a:lnTo>
                  <a:lnTo>
                    <a:pt x="2906" y="2193"/>
                  </a:lnTo>
                  <a:lnTo>
                    <a:pt x="2923" y="2157"/>
                  </a:lnTo>
                  <a:lnTo>
                    <a:pt x="2937" y="2122"/>
                  </a:lnTo>
                  <a:lnTo>
                    <a:pt x="2952" y="2085"/>
                  </a:lnTo>
                  <a:lnTo>
                    <a:pt x="2965" y="2049"/>
                  </a:lnTo>
                  <a:lnTo>
                    <a:pt x="2978" y="2012"/>
                  </a:lnTo>
                  <a:lnTo>
                    <a:pt x="2989" y="1975"/>
                  </a:lnTo>
                  <a:lnTo>
                    <a:pt x="3000" y="1937"/>
                  </a:lnTo>
                  <a:lnTo>
                    <a:pt x="3010" y="1900"/>
                  </a:lnTo>
                  <a:lnTo>
                    <a:pt x="3019" y="1862"/>
                  </a:lnTo>
                  <a:lnTo>
                    <a:pt x="3027" y="1823"/>
                  </a:lnTo>
                  <a:lnTo>
                    <a:pt x="3034" y="1785"/>
                  </a:lnTo>
                  <a:lnTo>
                    <a:pt x="3040" y="1746"/>
                  </a:lnTo>
                  <a:lnTo>
                    <a:pt x="3045" y="1707"/>
                  </a:lnTo>
                  <a:lnTo>
                    <a:pt x="3049" y="1667"/>
                  </a:lnTo>
                  <a:lnTo>
                    <a:pt x="3056" y="1527"/>
                  </a:lnTo>
                  <a:lnTo>
                    <a:pt x="3055" y="1489"/>
                  </a:lnTo>
                  <a:lnTo>
                    <a:pt x="3054" y="1452"/>
                  </a:lnTo>
                  <a:lnTo>
                    <a:pt x="3051" y="1413"/>
                  </a:lnTo>
                  <a:lnTo>
                    <a:pt x="3048" y="1376"/>
                  </a:lnTo>
                  <a:lnTo>
                    <a:pt x="3044" y="1338"/>
                  </a:lnTo>
                  <a:lnTo>
                    <a:pt x="3039" y="1301"/>
                  </a:lnTo>
                  <a:lnTo>
                    <a:pt x="3034" y="1264"/>
                  </a:lnTo>
                  <a:lnTo>
                    <a:pt x="3026" y="1227"/>
                  </a:lnTo>
                  <a:lnTo>
                    <a:pt x="3018" y="1191"/>
                  </a:lnTo>
                  <a:lnTo>
                    <a:pt x="3010" y="1154"/>
                  </a:lnTo>
                  <a:lnTo>
                    <a:pt x="3000" y="1118"/>
                  </a:lnTo>
                  <a:lnTo>
                    <a:pt x="2990" y="1082"/>
                  </a:lnTo>
                  <a:lnTo>
                    <a:pt x="2979" y="1047"/>
                  </a:lnTo>
                  <a:lnTo>
                    <a:pt x="2967" y="1012"/>
                  </a:lnTo>
                  <a:lnTo>
                    <a:pt x="2954" y="977"/>
                  </a:lnTo>
                  <a:lnTo>
                    <a:pt x="2941" y="943"/>
                  </a:lnTo>
                  <a:lnTo>
                    <a:pt x="2925" y="909"/>
                  </a:lnTo>
                  <a:lnTo>
                    <a:pt x="2910" y="875"/>
                  </a:lnTo>
                  <a:lnTo>
                    <a:pt x="2894" y="841"/>
                  </a:lnTo>
                  <a:lnTo>
                    <a:pt x="2877" y="808"/>
                  </a:lnTo>
                  <a:lnTo>
                    <a:pt x="2859" y="776"/>
                  </a:lnTo>
                  <a:lnTo>
                    <a:pt x="2840" y="744"/>
                  </a:lnTo>
                  <a:lnTo>
                    <a:pt x="2820" y="712"/>
                  </a:lnTo>
                  <a:lnTo>
                    <a:pt x="2800" y="681"/>
                  </a:lnTo>
                  <a:lnTo>
                    <a:pt x="2779" y="650"/>
                  </a:lnTo>
                  <a:lnTo>
                    <a:pt x="2757" y="619"/>
                  </a:lnTo>
                  <a:lnTo>
                    <a:pt x="2734" y="589"/>
                  </a:lnTo>
                  <a:lnTo>
                    <a:pt x="2711" y="561"/>
                  </a:lnTo>
                  <a:lnTo>
                    <a:pt x="2686" y="531"/>
                  </a:lnTo>
                  <a:lnTo>
                    <a:pt x="2661" y="503"/>
                  </a:lnTo>
                  <a:lnTo>
                    <a:pt x="2635" y="475"/>
                  </a:lnTo>
                  <a:lnTo>
                    <a:pt x="2609" y="448"/>
                  </a:lnTo>
                  <a:close/>
                  <a:moveTo>
                    <a:pt x="2661" y="1641"/>
                  </a:moveTo>
                  <a:lnTo>
                    <a:pt x="2661" y="1641"/>
                  </a:lnTo>
                  <a:lnTo>
                    <a:pt x="2658" y="1669"/>
                  </a:lnTo>
                  <a:lnTo>
                    <a:pt x="2654" y="1697"/>
                  </a:lnTo>
                  <a:lnTo>
                    <a:pt x="2650" y="1725"/>
                  </a:lnTo>
                  <a:lnTo>
                    <a:pt x="2644" y="1753"/>
                  </a:lnTo>
                  <a:lnTo>
                    <a:pt x="2639" y="1781"/>
                  </a:lnTo>
                  <a:lnTo>
                    <a:pt x="2632" y="1809"/>
                  </a:lnTo>
                  <a:lnTo>
                    <a:pt x="2624" y="1837"/>
                  </a:lnTo>
                  <a:lnTo>
                    <a:pt x="2617" y="1863"/>
                  </a:lnTo>
                  <a:lnTo>
                    <a:pt x="2608" y="1891"/>
                  </a:lnTo>
                  <a:lnTo>
                    <a:pt x="2599" y="1918"/>
                  </a:lnTo>
                  <a:lnTo>
                    <a:pt x="2589" y="1945"/>
                  </a:lnTo>
                  <a:lnTo>
                    <a:pt x="2579" y="1972"/>
                  </a:lnTo>
                  <a:lnTo>
                    <a:pt x="2567" y="1998"/>
                  </a:lnTo>
                  <a:lnTo>
                    <a:pt x="2556" y="2025"/>
                  </a:lnTo>
                  <a:lnTo>
                    <a:pt x="2543" y="2051"/>
                  </a:lnTo>
                  <a:lnTo>
                    <a:pt x="2529" y="2078"/>
                  </a:lnTo>
                  <a:lnTo>
                    <a:pt x="2485" y="2158"/>
                  </a:lnTo>
                  <a:lnTo>
                    <a:pt x="2450" y="2227"/>
                  </a:lnTo>
                  <a:lnTo>
                    <a:pt x="2408" y="2311"/>
                  </a:lnTo>
                  <a:lnTo>
                    <a:pt x="2359" y="2409"/>
                  </a:lnTo>
                  <a:lnTo>
                    <a:pt x="2307" y="2519"/>
                  </a:lnTo>
                  <a:lnTo>
                    <a:pt x="2253" y="2641"/>
                  </a:lnTo>
                  <a:lnTo>
                    <a:pt x="2225" y="2705"/>
                  </a:lnTo>
                  <a:lnTo>
                    <a:pt x="2197" y="2771"/>
                  </a:lnTo>
                  <a:lnTo>
                    <a:pt x="2170" y="2838"/>
                  </a:lnTo>
                  <a:lnTo>
                    <a:pt x="2142" y="2908"/>
                  </a:lnTo>
                  <a:lnTo>
                    <a:pt x="2116" y="2979"/>
                  </a:lnTo>
                  <a:lnTo>
                    <a:pt x="2090" y="3051"/>
                  </a:lnTo>
                  <a:lnTo>
                    <a:pt x="2065" y="3124"/>
                  </a:lnTo>
                  <a:lnTo>
                    <a:pt x="2040" y="3198"/>
                  </a:lnTo>
                  <a:lnTo>
                    <a:pt x="2018" y="3272"/>
                  </a:lnTo>
                  <a:lnTo>
                    <a:pt x="1996" y="3346"/>
                  </a:lnTo>
                  <a:lnTo>
                    <a:pt x="1977" y="3420"/>
                  </a:lnTo>
                  <a:lnTo>
                    <a:pt x="1960" y="3494"/>
                  </a:lnTo>
                  <a:lnTo>
                    <a:pt x="1944" y="3568"/>
                  </a:lnTo>
                  <a:lnTo>
                    <a:pt x="1930" y="3641"/>
                  </a:lnTo>
                  <a:lnTo>
                    <a:pt x="1919" y="3714"/>
                  </a:lnTo>
                  <a:lnTo>
                    <a:pt x="1911" y="3785"/>
                  </a:lnTo>
                  <a:lnTo>
                    <a:pt x="1908" y="3820"/>
                  </a:lnTo>
                  <a:lnTo>
                    <a:pt x="1905" y="3856"/>
                  </a:lnTo>
                  <a:lnTo>
                    <a:pt x="1903" y="3890"/>
                  </a:lnTo>
                  <a:lnTo>
                    <a:pt x="1902" y="3924"/>
                  </a:lnTo>
                  <a:lnTo>
                    <a:pt x="1901" y="3939"/>
                  </a:lnTo>
                  <a:lnTo>
                    <a:pt x="1722" y="3939"/>
                  </a:lnTo>
                  <a:lnTo>
                    <a:pt x="1722" y="3230"/>
                  </a:lnTo>
                  <a:lnTo>
                    <a:pt x="1333" y="3230"/>
                  </a:lnTo>
                  <a:lnTo>
                    <a:pt x="1333" y="3939"/>
                  </a:lnTo>
                  <a:lnTo>
                    <a:pt x="1154" y="3939"/>
                  </a:lnTo>
                  <a:lnTo>
                    <a:pt x="1152" y="3924"/>
                  </a:lnTo>
                  <a:lnTo>
                    <a:pt x="1151" y="3873"/>
                  </a:lnTo>
                  <a:lnTo>
                    <a:pt x="1148" y="3820"/>
                  </a:lnTo>
                  <a:lnTo>
                    <a:pt x="1142" y="3767"/>
                  </a:lnTo>
                  <a:lnTo>
                    <a:pt x="1136" y="3714"/>
                  </a:lnTo>
                  <a:lnTo>
                    <a:pt x="1128" y="3659"/>
                  </a:lnTo>
                  <a:lnTo>
                    <a:pt x="1118" y="3604"/>
                  </a:lnTo>
                  <a:lnTo>
                    <a:pt x="1108" y="3547"/>
                  </a:lnTo>
                  <a:lnTo>
                    <a:pt x="1096" y="3491"/>
                  </a:lnTo>
                  <a:lnTo>
                    <a:pt x="1081" y="3434"/>
                  </a:lnTo>
                  <a:lnTo>
                    <a:pt x="1067" y="3377"/>
                  </a:lnTo>
                  <a:lnTo>
                    <a:pt x="1052" y="3319"/>
                  </a:lnTo>
                  <a:lnTo>
                    <a:pt x="1035" y="3261"/>
                  </a:lnTo>
                  <a:lnTo>
                    <a:pt x="1016" y="3203"/>
                  </a:lnTo>
                  <a:lnTo>
                    <a:pt x="997" y="3145"/>
                  </a:lnTo>
                  <a:lnTo>
                    <a:pt x="977" y="3086"/>
                  </a:lnTo>
                  <a:lnTo>
                    <a:pt x="958" y="3029"/>
                  </a:lnTo>
                  <a:lnTo>
                    <a:pt x="937" y="2970"/>
                  </a:lnTo>
                  <a:lnTo>
                    <a:pt x="914" y="2911"/>
                  </a:lnTo>
                  <a:lnTo>
                    <a:pt x="868" y="2796"/>
                  </a:lnTo>
                  <a:lnTo>
                    <a:pt x="820" y="2681"/>
                  </a:lnTo>
                  <a:lnTo>
                    <a:pt x="771" y="2570"/>
                  </a:lnTo>
                  <a:lnTo>
                    <a:pt x="721" y="2459"/>
                  </a:lnTo>
                  <a:lnTo>
                    <a:pt x="669" y="2353"/>
                  </a:lnTo>
                  <a:lnTo>
                    <a:pt x="618" y="2249"/>
                  </a:lnTo>
                  <a:lnTo>
                    <a:pt x="568" y="2150"/>
                  </a:lnTo>
                  <a:lnTo>
                    <a:pt x="567" y="2144"/>
                  </a:lnTo>
                  <a:lnTo>
                    <a:pt x="530" y="2075"/>
                  </a:lnTo>
                  <a:lnTo>
                    <a:pt x="515" y="2050"/>
                  </a:lnTo>
                  <a:lnTo>
                    <a:pt x="503" y="2024"/>
                  </a:lnTo>
                  <a:lnTo>
                    <a:pt x="491" y="1998"/>
                  </a:lnTo>
                  <a:lnTo>
                    <a:pt x="479" y="1972"/>
                  </a:lnTo>
                  <a:lnTo>
                    <a:pt x="468" y="1945"/>
                  </a:lnTo>
                  <a:lnTo>
                    <a:pt x="458" y="1918"/>
                  </a:lnTo>
                  <a:lnTo>
                    <a:pt x="449" y="1892"/>
                  </a:lnTo>
                  <a:lnTo>
                    <a:pt x="440" y="1864"/>
                  </a:lnTo>
                  <a:lnTo>
                    <a:pt x="431" y="1838"/>
                  </a:lnTo>
                  <a:lnTo>
                    <a:pt x="424" y="1810"/>
                  </a:lnTo>
                  <a:lnTo>
                    <a:pt x="418" y="1782"/>
                  </a:lnTo>
                  <a:lnTo>
                    <a:pt x="411" y="1754"/>
                  </a:lnTo>
                  <a:lnTo>
                    <a:pt x="406" y="1726"/>
                  </a:lnTo>
                  <a:lnTo>
                    <a:pt x="401" y="1697"/>
                  </a:lnTo>
                  <a:lnTo>
                    <a:pt x="398" y="1670"/>
                  </a:lnTo>
                  <a:lnTo>
                    <a:pt x="395" y="1641"/>
                  </a:lnTo>
                  <a:lnTo>
                    <a:pt x="389" y="1519"/>
                  </a:lnTo>
                  <a:lnTo>
                    <a:pt x="389" y="1492"/>
                  </a:lnTo>
                  <a:lnTo>
                    <a:pt x="390" y="1463"/>
                  </a:lnTo>
                  <a:lnTo>
                    <a:pt x="392" y="1435"/>
                  </a:lnTo>
                  <a:lnTo>
                    <a:pt x="395" y="1408"/>
                  </a:lnTo>
                  <a:lnTo>
                    <a:pt x="398" y="1380"/>
                  </a:lnTo>
                  <a:lnTo>
                    <a:pt x="402" y="1352"/>
                  </a:lnTo>
                  <a:lnTo>
                    <a:pt x="407" y="1325"/>
                  </a:lnTo>
                  <a:lnTo>
                    <a:pt x="412" y="1298"/>
                  </a:lnTo>
                  <a:lnTo>
                    <a:pt x="418" y="1270"/>
                  </a:lnTo>
                  <a:lnTo>
                    <a:pt x="424" y="1244"/>
                  </a:lnTo>
                  <a:lnTo>
                    <a:pt x="431" y="1217"/>
                  </a:lnTo>
                  <a:lnTo>
                    <a:pt x="439" y="1191"/>
                  </a:lnTo>
                  <a:lnTo>
                    <a:pt x="448" y="1165"/>
                  </a:lnTo>
                  <a:lnTo>
                    <a:pt x="457" y="1139"/>
                  </a:lnTo>
                  <a:lnTo>
                    <a:pt x="466" y="1113"/>
                  </a:lnTo>
                  <a:lnTo>
                    <a:pt x="476" y="1088"/>
                  </a:lnTo>
                  <a:lnTo>
                    <a:pt x="487" y="1063"/>
                  </a:lnTo>
                  <a:lnTo>
                    <a:pt x="499" y="1038"/>
                  </a:lnTo>
                  <a:lnTo>
                    <a:pt x="511" y="1013"/>
                  </a:lnTo>
                  <a:lnTo>
                    <a:pt x="524" y="989"/>
                  </a:lnTo>
                  <a:lnTo>
                    <a:pt x="537" y="965"/>
                  </a:lnTo>
                  <a:lnTo>
                    <a:pt x="551" y="941"/>
                  </a:lnTo>
                  <a:lnTo>
                    <a:pt x="565" y="918"/>
                  </a:lnTo>
                  <a:lnTo>
                    <a:pt x="580" y="895"/>
                  </a:lnTo>
                  <a:lnTo>
                    <a:pt x="596" y="871"/>
                  </a:lnTo>
                  <a:lnTo>
                    <a:pt x="612" y="849"/>
                  </a:lnTo>
                  <a:lnTo>
                    <a:pt x="629" y="827"/>
                  </a:lnTo>
                  <a:lnTo>
                    <a:pt x="647" y="806"/>
                  </a:lnTo>
                  <a:lnTo>
                    <a:pt x="664" y="784"/>
                  </a:lnTo>
                  <a:lnTo>
                    <a:pt x="683" y="763"/>
                  </a:lnTo>
                  <a:lnTo>
                    <a:pt x="702" y="743"/>
                  </a:lnTo>
                  <a:lnTo>
                    <a:pt x="722" y="723"/>
                  </a:lnTo>
                  <a:lnTo>
                    <a:pt x="743" y="703"/>
                  </a:lnTo>
                  <a:lnTo>
                    <a:pt x="764" y="683"/>
                  </a:lnTo>
                  <a:lnTo>
                    <a:pt x="785" y="665"/>
                  </a:lnTo>
                  <a:lnTo>
                    <a:pt x="806" y="647"/>
                  </a:lnTo>
                  <a:lnTo>
                    <a:pt x="828" y="629"/>
                  </a:lnTo>
                  <a:lnTo>
                    <a:pt x="850" y="611"/>
                  </a:lnTo>
                  <a:lnTo>
                    <a:pt x="874" y="596"/>
                  </a:lnTo>
                  <a:lnTo>
                    <a:pt x="896" y="579"/>
                  </a:lnTo>
                  <a:lnTo>
                    <a:pt x="920" y="565"/>
                  </a:lnTo>
                  <a:lnTo>
                    <a:pt x="943" y="550"/>
                  </a:lnTo>
                  <a:lnTo>
                    <a:pt x="968" y="536"/>
                  </a:lnTo>
                  <a:lnTo>
                    <a:pt x="992" y="523"/>
                  </a:lnTo>
                  <a:lnTo>
                    <a:pt x="1016" y="510"/>
                  </a:lnTo>
                  <a:lnTo>
                    <a:pt x="1041" y="498"/>
                  </a:lnTo>
                  <a:lnTo>
                    <a:pt x="1066" y="486"/>
                  </a:lnTo>
                  <a:lnTo>
                    <a:pt x="1091" y="475"/>
                  </a:lnTo>
                  <a:lnTo>
                    <a:pt x="1117" y="464"/>
                  </a:lnTo>
                  <a:lnTo>
                    <a:pt x="1143" y="456"/>
                  </a:lnTo>
                  <a:lnTo>
                    <a:pt x="1170" y="446"/>
                  </a:lnTo>
                  <a:lnTo>
                    <a:pt x="1195" y="438"/>
                  </a:lnTo>
                  <a:lnTo>
                    <a:pt x="1223" y="430"/>
                  </a:lnTo>
                  <a:lnTo>
                    <a:pt x="1250" y="423"/>
                  </a:lnTo>
                  <a:lnTo>
                    <a:pt x="1276" y="417"/>
                  </a:lnTo>
                  <a:lnTo>
                    <a:pt x="1304" y="411"/>
                  </a:lnTo>
                  <a:lnTo>
                    <a:pt x="1331" y="406"/>
                  </a:lnTo>
                  <a:lnTo>
                    <a:pt x="1359" y="401"/>
                  </a:lnTo>
                  <a:lnTo>
                    <a:pt x="1387" y="398"/>
                  </a:lnTo>
                  <a:lnTo>
                    <a:pt x="1414" y="395"/>
                  </a:lnTo>
                  <a:lnTo>
                    <a:pt x="1443" y="392"/>
                  </a:lnTo>
                  <a:lnTo>
                    <a:pt x="1471" y="390"/>
                  </a:lnTo>
                  <a:lnTo>
                    <a:pt x="1500" y="389"/>
                  </a:lnTo>
                  <a:lnTo>
                    <a:pt x="1527" y="389"/>
                  </a:lnTo>
                  <a:lnTo>
                    <a:pt x="1569" y="389"/>
                  </a:lnTo>
                  <a:lnTo>
                    <a:pt x="1610" y="391"/>
                  </a:lnTo>
                  <a:lnTo>
                    <a:pt x="1651" y="396"/>
                  </a:lnTo>
                  <a:lnTo>
                    <a:pt x="1691" y="400"/>
                  </a:lnTo>
                  <a:lnTo>
                    <a:pt x="1732" y="407"/>
                  </a:lnTo>
                  <a:lnTo>
                    <a:pt x="1771" y="415"/>
                  </a:lnTo>
                  <a:lnTo>
                    <a:pt x="1810" y="423"/>
                  </a:lnTo>
                  <a:lnTo>
                    <a:pt x="1849" y="435"/>
                  </a:lnTo>
                  <a:lnTo>
                    <a:pt x="1882" y="444"/>
                  </a:lnTo>
                  <a:lnTo>
                    <a:pt x="1917" y="457"/>
                  </a:lnTo>
                  <a:lnTo>
                    <a:pt x="1950" y="470"/>
                  </a:lnTo>
                  <a:lnTo>
                    <a:pt x="1983" y="483"/>
                  </a:lnTo>
                  <a:lnTo>
                    <a:pt x="2015" y="498"/>
                  </a:lnTo>
                  <a:lnTo>
                    <a:pt x="2047" y="514"/>
                  </a:lnTo>
                  <a:lnTo>
                    <a:pt x="2078" y="531"/>
                  </a:lnTo>
                  <a:lnTo>
                    <a:pt x="2109" y="548"/>
                  </a:lnTo>
                  <a:lnTo>
                    <a:pt x="2139" y="567"/>
                  </a:lnTo>
                  <a:lnTo>
                    <a:pt x="2169" y="586"/>
                  </a:lnTo>
                  <a:lnTo>
                    <a:pt x="2197" y="607"/>
                  </a:lnTo>
                  <a:lnTo>
                    <a:pt x="2226" y="628"/>
                  </a:lnTo>
                  <a:lnTo>
                    <a:pt x="2254" y="650"/>
                  </a:lnTo>
                  <a:lnTo>
                    <a:pt x="2281" y="673"/>
                  </a:lnTo>
                  <a:lnTo>
                    <a:pt x="2308" y="698"/>
                  </a:lnTo>
                  <a:lnTo>
                    <a:pt x="2333" y="723"/>
                  </a:lnTo>
                  <a:lnTo>
                    <a:pt x="2353" y="743"/>
                  </a:lnTo>
                  <a:lnTo>
                    <a:pt x="2372" y="763"/>
                  </a:lnTo>
                  <a:lnTo>
                    <a:pt x="2391" y="784"/>
                  </a:lnTo>
                  <a:lnTo>
                    <a:pt x="2409" y="806"/>
                  </a:lnTo>
                  <a:lnTo>
                    <a:pt x="2426" y="827"/>
                  </a:lnTo>
                  <a:lnTo>
                    <a:pt x="2443" y="849"/>
                  </a:lnTo>
                  <a:lnTo>
                    <a:pt x="2460" y="872"/>
                  </a:lnTo>
                  <a:lnTo>
                    <a:pt x="2475" y="895"/>
                  </a:lnTo>
                  <a:lnTo>
                    <a:pt x="2489" y="918"/>
                  </a:lnTo>
                  <a:lnTo>
                    <a:pt x="2505" y="941"/>
                  </a:lnTo>
                  <a:lnTo>
                    <a:pt x="2518" y="965"/>
                  </a:lnTo>
                  <a:lnTo>
                    <a:pt x="2531" y="989"/>
                  </a:lnTo>
                  <a:lnTo>
                    <a:pt x="2545" y="1013"/>
                  </a:lnTo>
                  <a:lnTo>
                    <a:pt x="2557" y="1038"/>
                  </a:lnTo>
                  <a:lnTo>
                    <a:pt x="2568" y="1063"/>
                  </a:lnTo>
                  <a:lnTo>
                    <a:pt x="2579" y="1088"/>
                  </a:lnTo>
                  <a:lnTo>
                    <a:pt x="2589" y="1113"/>
                  </a:lnTo>
                  <a:lnTo>
                    <a:pt x="2599" y="1139"/>
                  </a:lnTo>
                  <a:lnTo>
                    <a:pt x="2608" y="1164"/>
                  </a:lnTo>
                  <a:lnTo>
                    <a:pt x="2617" y="1191"/>
                  </a:lnTo>
                  <a:lnTo>
                    <a:pt x="2624" y="1217"/>
                  </a:lnTo>
                  <a:lnTo>
                    <a:pt x="2631" y="1244"/>
                  </a:lnTo>
                  <a:lnTo>
                    <a:pt x="2638" y="1270"/>
                  </a:lnTo>
                  <a:lnTo>
                    <a:pt x="2643" y="1297"/>
                  </a:lnTo>
                  <a:lnTo>
                    <a:pt x="2649" y="1325"/>
                  </a:lnTo>
                  <a:lnTo>
                    <a:pt x="2653" y="1352"/>
                  </a:lnTo>
                  <a:lnTo>
                    <a:pt x="2658" y="1379"/>
                  </a:lnTo>
                  <a:lnTo>
                    <a:pt x="2660" y="1406"/>
                  </a:lnTo>
                  <a:lnTo>
                    <a:pt x="2663" y="1435"/>
                  </a:lnTo>
                  <a:lnTo>
                    <a:pt x="2664" y="1463"/>
                  </a:lnTo>
                  <a:lnTo>
                    <a:pt x="2666" y="1491"/>
                  </a:lnTo>
                  <a:lnTo>
                    <a:pt x="2666" y="1519"/>
                  </a:lnTo>
                  <a:lnTo>
                    <a:pt x="2661" y="1641"/>
                  </a:lnTo>
                  <a:close/>
                  <a:moveTo>
                    <a:pt x="907" y="4981"/>
                  </a:moveTo>
                  <a:lnTo>
                    <a:pt x="2149" y="4981"/>
                  </a:lnTo>
                  <a:lnTo>
                    <a:pt x="2149" y="4592"/>
                  </a:lnTo>
                  <a:lnTo>
                    <a:pt x="907" y="4592"/>
                  </a:lnTo>
                  <a:lnTo>
                    <a:pt x="907" y="4981"/>
                  </a:lnTo>
                  <a:close/>
                  <a:moveTo>
                    <a:pt x="1177" y="5429"/>
                  </a:moveTo>
                  <a:lnTo>
                    <a:pt x="1879" y="5429"/>
                  </a:lnTo>
                  <a:lnTo>
                    <a:pt x="1879" y="5209"/>
                  </a:lnTo>
                  <a:lnTo>
                    <a:pt x="1177" y="5209"/>
                  </a:lnTo>
                  <a:lnTo>
                    <a:pt x="1177" y="5429"/>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sp>
        <p:nvSpPr>
          <p:cNvPr id="47" name="Flowchart: Manual Input 17"/>
          <p:cNvSpPr/>
          <p:nvPr/>
        </p:nvSpPr>
        <p:spPr>
          <a:xfrm flipH="1" flipV="1">
            <a:off x="6205855" y="2045335"/>
            <a:ext cx="2037080" cy="1362710"/>
          </a:xfrm>
          <a:prstGeom prst="flowChartManualInput">
            <a:avLst/>
          </a:prstGeom>
          <a:blipFill dpi="0" rotWithShape="0">
            <a:blip r:embed="rId4"/>
            <a:srcRect/>
            <a:stretch>
              <a:fillRect/>
            </a:stretch>
          </a:blipFill>
          <a:ln w="38100" cap="flat" cmpd="sng" algn="ctr">
            <a:noFill/>
            <a:prstDash val="solid"/>
            <a:miter lim="800000"/>
          </a:ln>
          <a:effectLst>
            <a:reflection blurRad="6350" stA="50000" endA="300" endPos="38500" dist="50800" dir="5400000" sy="-100000" algn="bl" rotWithShape="0"/>
          </a:effectLst>
        </p:spPr>
        <p:txBody>
          <a:bodyPr lIns="68580" tIns="34290" rIns="68580" bIns="34290" rtlCol="0" anchor="ctr"/>
          <a:p>
            <a:pPr algn="ctr">
              <a:defRPr/>
            </a:pPr>
            <a:endParaRPr lang="en-US" kern="0">
              <a:solidFill>
                <a:srgbClr val="FFFFFF"/>
              </a:solidFill>
              <a:latin typeface="Agency FB" panose="020B0503020202020204" pitchFamily="34" charset="0"/>
              <a:ea typeface="微软雅黑" panose="020B0503020204020204" pitchFamily="34" charset="-122"/>
              <a:cs typeface="+mn-ea"/>
              <a:sym typeface="Agency FB" panose="020B0503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200"/>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childTnLst>
                          </p:cTn>
                        </p:par>
                        <p:par>
                          <p:cTn id="16" fill="hold">
                            <p:stCondLst>
                              <p:cond delay="1700"/>
                            </p:stCondLst>
                            <p:childTnLst>
                              <p:par>
                                <p:cTn id="17" presetID="53" presetClass="entr" presetSubtype="528"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animEffect transition="in" filter="fade">
                                      <p:cBhvr>
                                        <p:cTn id="21" dur="500"/>
                                        <p:tgtEl>
                                          <p:spTgt spid="11"/>
                                        </p:tgtEl>
                                      </p:cBhvr>
                                    </p:animEffect>
                                    <p:anim calcmode="lin" valueType="num">
                                      <p:cBhvr>
                                        <p:cTn id="22" dur="500" fill="hold"/>
                                        <p:tgtEl>
                                          <p:spTgt spid="11"/>
                                        </p:tgtEl>
                                        <p:attrNameLst>
                                          <p:attrName>ppt_x</p:attrName>
                                        </p:attrNameLst>
                                      </p:cBhvr>
                                      <p:tavLst>
                                        <p:tav tm="0">
                                          <p:val>
                                            <p:fltVal val="0.5"/>
                                          </p:val>
                                        </p:tav>
                                        <p:tav tm="100000">
                                          <p:val>
                                            <p:strVal val="#ppt_x"/>
                                          </p:val>
                                        </p:tav>
                                      </p:tavLst>
                                    </p:anim>
                                    <p:anim calcmode="lin" valueType="num">
                                      <p:cBhvr>
                                        <p:cTn id="23" dur="500" fill="hold"/>
                                        <p:tgtEl>
                                          <p:spTgt spid="11"/>
                                        </p:tgtEl>
                                        <p:attrNameLst>
                                          <p:attrName>ppt_y</p:attrName>
                                        </p:attrNameLst>
                                      </p:cBhvr>
                                      <p:tavLst>
                                        <p:tav tm="0">
                                          <p:val>
                                            <p:fltVal val="0.5"/>
                                          </p:val>
                                        </p:tav>
                                        <p:tav tm="100000">
                                          <p:val>
                                            <p:strVal val="#ppt_y"/>
                                          </p:val>
                                        </p:tav>
                                      </p:tavLst>
                                    </p:anim>
                                  </p:childTnLst>
                                </p:cTn>
                              </p:par>
                              <p:par>
                                <p:cTn id="24" presetID="53" presetClass="entr" presetSubtype="16" fill="hold" grpId="0" nodeType="withEffect">
                                  <p:stCondLst>
                                    <p:cond delay="600"/>
                                  </p:stCondLst>
                                  <p:childTnLst>
                                    <p:set>
                                      <p:cBhvr>
                                        <p:cTn id="25" dur="1" fill="hold">
                                          <p:stCondLst>
                                            <p:cond delay="0"/>
                                          </p:stCondLst>
                                        </p:cTn>
                                        <p:tgtEl>
                                          <p:spTgt spid="14"/>
                                        </p:tgtEl>
                                        <p:attrNameLst>
                                          <p:attrName>style.visibility</p:attrName>
                                        </p:attrNameLst>
                                      </p:cBhvr>
                                      <p:to>
                                        <p:strVal val="visible"/>
                                      </p:to>
                                    </p:set>
                                    <p:anim calcmode="lin" valueType="num">
                                      <p:cBhvr>
                                        <p:cTn id="26" dur="500" fill="hold"/>
                                        <p:tgtEl>
                                          <p:spTgt spid="14"/>
                                        </p:tgtEl>
                                        <p:attrNameLst>
                                          <p:attrName>ppt_w</p:attrName>
                                        </p:attrNameLst>
                                      </p:cBhvr>
                                      <p:tavLst>
                                        <p:tav tm="0">
                                          <p:val>
                                            <p:fltVal val="0"/>
                                          </p:val>
                                        </p:tav>
                                        <p:tav tm="100000">
                                          <p:val>
                                            <p:strVal val="#ppt_w"/>
                                          </p:val>
                                        </p:tav>
                                      </p:tavLst>
                                    </p:anim>
                                    <p:anim calcmode="lin" valueType="num">
                                      <p:cBhvr>
                                        <p:cTn id="27" dur="500" fill="hold"/>
                                        <p:tgtEl>
                                          <p:spTgt spid="14"/>
                                        </p:tgtEl>
                                        <p:attrNameLst>
                                          <p:attrName>ppt_h</p:attrName>
                                        </p:attrNameLst>
                                      </p:cBhvr>
                                      <p:tavLst>
                                        <p:tav tm="0">
                                          <p:val>
                                            <p:fltVal val="0"/>
                                          </p:val>
                                        </p:tav>
                                        <p:tav tm="100000">
                                          <p:val>
                                            <p:strVal val="#ppt_h"/>
                                          </p:val>
                                        </p:tav>
                                      </p:tavLst>
                                    </p:anim>
                                    <p:animEffect transition="in" filter="fade">
                                      <p:cBhvr>
                                        <p:cTn id="28" dur="500"/>
                                        <p:tgtEl>
                                          <p:spTgt spid="14"/>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1" fill="hold" grpId="0" nodeType="clickEffect">
                                  <p:stCondLst>
                                    <p:cond delay="900"/>
                                  </p:stCondLst>
                                  <p:childTnLst>
                                    <p:set>
                                      <p:cBhvr>
                                        <p:cTn id="32" dur="1" fill="hold">
                                          <p:stCondLst>
                                            <p:cond delay="0"/>
                                          </p:stCondLst>
                                        </p:cTn>
                                        <p:tgtEl>
                                          <p:spTgt spid="8"/>
                                        </p:tgtEl>
                                        <p:attrNameLst>
                                          <p:attrName>style.visibility</p:attrName>
                                        </p:attrNameLst>
                                      </p:cBhvr>
                                      <p:to>
                                        <p:strVal val="visible"/>
                                      </p:to>
                                    </p:set>
                                    <p:animEffect transition="in" filter="wipe(up)">
                                      <p:cBhvr>
                                        <p:cTn id="33" dur="500"/>
                                        <p:tgtEl>
                                          <p:spTgt spid="8"/>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47"/>
                                        </p:tgtEl>
                                        <p:attrNameLst>
                                          <p:attrName>style.visibility</p:attrName>
                                        </p:attrNameLst>
                                      </p:cBhvr>
                                      <p:to>
                                        <p:strVal val="visible"/>
                                      </p:to>
                                    </p:set>
                                    <p:animEffect transition="in" filter="fade">
                                      <p:cBhvr>
                                        <p:cTn id="36"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4" grpId="0"/>
      <p:bldP spid="8" grpId="0"/>
      <p:bldP spid="47"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589020"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任务二</a:t>
            </a:r>
            <a:r>
              <a:rPr lang="en-US" altLang="zh-CN" sz="1700" b="1" dirty="0">
                <a:solidFill>
                  <a:srgbClr val="1B4367"/>
                </a:solidFill>
                <a:cs typeface="+mn-ea"/>
                <a:sym typeface="+mn-lt"/>
              </a:rPr>
              <a:t>  </a:t>
            </a:r>
            <a:r>
              <a:rPr lang="zh-CN" altLang="en-US" sz="1700" b="1" dirty="0">
                <a:solidFill>
                  <a:srgbClr val="1B4367"/>
                </a:solidFill>
                <a:cs typeface="+mn-ea"/>
                <a:sym typeface="+mn-lt"/>
              </a:rPr>
              <a:t>职业的基本概念与内涵</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4" name="矩形 13"/>
          <p:cNvSpPr>
            <a:spLocks noChangeArrowheads="1"/>
          </p:cNvSpPr>
          <p:nvPr/>
        </p:nvSpPr>
        <p:spPr bwMode="auto">
          <a:xfrm>
            <a:off x="1632585" y="1183005"/>
            <a:ext cx="5145405" cy="583565"/>
          </a:xfrm>
          <a:prstGeom prst="rect">
            <a:avLst/>
          </a:prstGeom>
          <a:noFill/>
          <a:ln w="9525">
            <a:noFill/>
            <a:miter lim="800000"/>
          </a:ln>
        </p:spPr>
        <p:txBody>
          <a:bodyPr wrap="square">
            <a:spAutoFit/>
          </a:bodyPr>
          <a:p>
            <a:pPr algn="just"/>
            <a:r>
              <a:rPr lang="zh-CN" altLang="en-US" sz="3200" b="1">
                <a:solidFill>
                  <a:srgbClr val="1B4367"/>
                </a:solidFill>
                <a:latin typeface="微软雅黑" panose="020B0503020204020204" pitchFamily="34" charset="-122"/>
                <a:ea typeface="微软雅黑" panose="020B0503020204020204" pitchFamily="34" charset="-122"/>
              </a:rPr>
              <a:t>一、职业的内涵</a:t>
            </a:r>
            <a:endParaRPr lang="zh-CN" altLang="en-US" sz="3200" b="1">
              <a:solidFill>
                <a:srgbClr val="1B4367"/>
              </a:solidFill>
              <a:latin typeface="微软雅黑" panose="020B0503020204020204" pitchFamily="34" charset="-122"/>
              <a:ea typeface="微软雅黑" panose="020B0503020204020204" pitchFamily="34" charset="-122"/>
            </a:endParaRPr>
          </a:p>
        </p:txBody>
      </p:sp>
      <p:sp>
        <p:nvSpPr>
          <p:cNvPr id="8" name="矩形 7"/>
          <p:cNvSpPr>
            <a:spLocks noChangeArrowheads="1"/>
          </p:cNvSpPr>
          <p:nvPr/>
        </p:nvSpPr>
        <p:spPr bwMode="auto">
          <a:xfrm>
            <a:off x="886460" y="2098675"/>
            <a:ext cx="7371715" cy="2511425"/>
          </a:xfrm>
          <a:prstGeom prst="rect">
            <a:avLst/>
          </a:prstGeom>
          <a:noFill/>
          <a:ln w="9525">
            <a:noFill/>
            <a:miter lim="800000"/>
          </a:ln>
        </p:spPr>
        <p:txBody>
          <a:bodyPr wrap="square">
            <a:noAutofit/>
          </a:bodyPr>
          <a:p>
            <a:pPr indent="457200" fontAlgn="auto">
              <a:lnSpc>
                <a:spcPts val="2660"/>
              </a:lnSpc>
            </a:pPr>
            <a:r>
              <a:rPr lang="zh-CN" altLang="en-US" sz="1800">
                <a:solidFill>
                  <a:schemeClr val="tx1"/>
                </a:solidFill>
                <a:latin typeface="微软雅黑" panose="020B0503020204020204" pitchFamily="34" charset="-122"/>
                <a:ea typeface="微软雅黑" panose="020B0503020204020204" pitchFamily="34" charset="-122"/>
              </a:rPr>
              <a:t>职业是社会劳动分工发展的必然产物；社会分工是职业划分的基础和依据。在人类社会经济发展的历史长河中，职业并非一成不变，而是在多种因素作用下不断变化与发展。</a:t>
            </a:r>
            <a:endParaRPr lang="zh-CN" altLang="en-US" sz="18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r>
              <a:rPr lang="zh-CN" altLang="en-US" sz="1800">
                <a:solidFill>
                  <a:schemeClr val="tx1"/>
                </a:solidFill>
                <a:latin typeface="微软雅黑" panose="020B0503020204020204" pitchFamily="34" charset="-122"/>
                <a:ea typeface="微软雅黑" panose="020B0503020204020204" pitchFamily="34" charset="-122"/>
              </a:rPr>
              <a:t>首先，社会生产力的发展引起的社会分工的变化决定和制约着职业的发展和变化。历史上三次社会大分工的出现都引起了职业分工的变化。</a:t>
            </a:r>
            <a:endParaRPr lang="zh-CN" altLang="en-US" sz="18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r>
              <a:rPr lang="zh-CN" altLang="en-US" sz="1800">
                <a:solidFill>
                  <a:schemeClr val="tx1"/>
                </a:solidFill>
                <a:latin typeface="微软雅黑" panose="020B0503020204020204" pitchFamily="34" charset="-122"/>
                <a:ea typeface="微软雅黑" panose="020B0503020204020204" pitchFamily="34" charset="-122"/>
              </a:rPr>
              <a:t>其次，社会经济因素是直接制约和影响职业变化的重要因素。社会政治制度、宗教、文化、经济发展等诸多因素都会带来许多职业的兴衰。</a:t>
            </a:r>
            <a:endParaRPr lang="zh-CN" altLang="en-US" sz="1800">
              <a:solidFill>
                <a:schemeClr val="tx1"/>
              </a:solidFill>
              <a:latin typeface="微软雅黑" panose="020B0503020204020204" pitchFamily="34" charset="-122"/>
              <a:ea typeface="微软雅黑" panose="020B0503020204020204" pitchFamily="34" charset="-122"/>
            </a:endParaRPr>
          </a:p>
        </p:txBody>
      </p:sp>
      <p:grpSp>
        <p:nvGrpSpPr>
          <p:cNvPr id="11" name="组合 10"/>
          <p:cNvGrpSpPr/>
          <p:nvPr>
            <p:custDataLst>
              <p:tags r:id="rId1"/>
            </p:custDataLst>
          </p:nvPr>
        </p:nvGrpSpPr>
        <p:grpSpPr>
          <a:xfrm>
            <a:off x="374857" y="842901"/>
            <a:ext cx="1201103" cy="1202531"/>
            <a:chOff x="4856202" y="1222146"/>
            <a:chExt cx="1201103" cy="1202531"/>
          </a:xfrm>
          <a:solidFill>
            <a:srgbClr val="1B4367"/>
          </a:solidFill>
        </p:grpSpPr>
        <p:sp>
          <p:nvSpPr>
            <p:cNvPr id="12" name="Rectangle 6"/>
            <p:cNvSpPr/>
            <p:nvPr>
              <p:custDataLst>
                <p:tags r:id="rId2"/>
              </p:custDataLst>
            </p:nvPr>
          </p:nvSpPr>
          <p:spPr>
            <a:xfrm>
              <a:off x="4856202" y="1222146"/>
              <a:ext cx="1201103" cy="1202531"/>
            </a:xfrm>
            <a:prstGeom prst="flowChartConnector">
              <a:avLst/>
            </a:prstGeom>
            <a:grpFill/>
            <a:ln w="9525">
              <a:noFill/>
              <a:miter/>
            </a:ln>
          </p:spPr>
          <p:txBody>
            <a:bodyPr anchor="ctr"/>
            <a:lstStyle/>
            <a:p>
              <a:pPr lvl="0" algn="ctr" eaLnBrk="1" hangingPunct="1"/>
              <a:endParaRPr lang="en-US" altLang="zh-CN" sz="1000" dirty="0">
                <a:solidFill>
                  <a:srgbClr val="FFFFFF"/>
                </a:solidFill>
                <a:cs typeface="+mn-ea"/>
                <a:sym typeface="+mn-lt"/>
              </a:endParaRPr>
            </a:p>
          </p:txBody>
        </p:sp>
        <p:sp>
          <p:nvSpPr>
            <p:cNvPr id="13" name="KSO_Shape"/>
            <p:cNvSpPr/>
            <p:nvPr>
              <p:custDataLst>
                <p:tags r:id="rId3"/>
              </p:custDataLst>
            </p:nvPr>
          </p:nvSpPr>
          <p:spPr bwMode="auto">
            <a:xfrm>
              <a:off x="5275038" y="1500840"/>
              <a:ext cx="363431" cy="645143"/>
            </a:xfrm>
            <a:custGeom>
              <a:avLst/>
              <a:gdLst>
                <a:gd name="T0" fmla="*/ 2147483646 w 3056"/>
                <a:gd name="T1" fmla="*/ 2147483646 h 5429"/>
                <a:gd name="T2" fmla="*/ 2147483646 w 3056"/>
                <a:gd name="T3" fmla="*/ 2147483646 h 5429"/>
                <a:gd name="T4" fmla="*/ 2147483646 w 3056"/>
                <a:gd name="T5" fmla="*/ 388832290 h 5429"/>
                <a:gd name="T6" fmla="*/ 2147483646 w 3056"/>
                <a:gd name="T7" fmla="*/ 345615213 h 5429"/>
                <a:gd name="T8" fmla="*/ 2147483646 w 3056"/>
                <a:gd name="T9" fmla="*/ 2147483646 h 5429"/>
                <a:gd name="T10" fmla="*/ 2147483646 w 3056"/>
                <a:gd name="T11" fmla="*/ 2147483646 h 5429"/>
                <a:gd name="T12" fmla="*/ 2147483646 w 3056"/>
                <a:gd name="T13" fmla="*/ 2147483646 h 5429"/>
                <a:gd name="T14" fmla="*/ 2147483646 w 3056"/>
                <a:gd name="T15" fmla="*/ 2147483646 h 5429"/>
                <a:gd name="T16" fmla="*/ 2147483646 w 3056"/>
                <a:gd name="T17" fmla="*/ 2147483646 h 5429"/>
                <a:gd name="T18" fmla="*/ 2147483646 w 3056"/>
                <a:gd name="T19" fmla="*/ 2147483646 h 5429"/>
                <a:gd name="T20" fmla="*/ 475747481 w 3056"/>
                <a:gd name="T21" fmla="*/ 2147483646 h 5429"/>
                <a:gd name="T22" fmla="*/ 432463999 w 3056"/>
                <a:gd name="T23" fmla="*/ 2147483646 h 5429"/>
                <a:gd name="T24" fmla="*/ 2147483646 w 3056"/>
                <a:gd name="T25" fmla="*/ 2147483646 h 5429"/>
                <a:gd name="T26" fmla="*/ 2147483646 w 3056"/>
                <a:gd name="T27" fmla="*/ 2147483646 h 5429"/>
                <a:gd name="T28" fmla="*/ 2147483646 w 3056"/>
                <a:gd name="T29" fmla="*/ 2147483646 h 5429"/>
                <a:gd name="T30" fmla="*/ 2147483646 w 3056"/>
                <a:gd name="T31" fmla="*/ 2147483646 h 5429"/>
                <a:gd name="T32" fmla="*/ 2147483646 w 3056"/>
                <a:gd name="T33" fmla="*/ 2147483646 h 5429"/>
                <a:gd name="T34" fmla="*/ 2147483646 w 3056"/>
                <a:gd name="T35" fmla="*/ 2147483646 h 5429"/>
                <a:gd name="T36" fmla="*/ 2147483646 w 3056"/>
                <a:gd name="T37" fmla="*/ 2147483646 h 5429"/>
                <a:gd name="T38" fmla="*/ 2147483646 w 3056"/>
                <a:gd name="T39" fmla="*/ 2147483646 h 5429"/>
                <a:gd name="T40" fmla="*/ 2147483646 w 3056"/>
                <a:gd name="T41" fmla="*/ 2147483646 h 5429"/>
                <a:gd name="T42" fmla="*/ 2147483646 w 3056"/>
                <a:gd name="T43" fmla="*/ 2147483646 h 5429"/>
                <a:gd name="T44" fmla="*/ 2147483646 w 3056"/>
                <a:gd name="T45" fmla="*/ 2147483646 h 5429"/>
                <a:gd name="T46" fmla="*/ 2147483646 w 3056"/>
                <a:gd name="T47" fmla="*/ 2147483646 h 5429"/>
                <a:gd name="T48" fmla="*/ 2147483646 w 3056"/>
                <a:gd name="T49" fmla="*/ 2147483646 h 5429"/>
                <a:gd name="T50" fmla="*/ 2147483646 w 3056"/>
                <a:gd name="T51" fmla="*/ 2147483646 h 5429"/>
                <a:gd name="T52" fmla="*/ 2147483646 w 3056"/>
                <a:gd name="T53" fmla="*/ 2147483646 h 5429"/>
                <a:gd name="T54" fmla="*/ 2147483646 w 3056"/>
                <a:gd name="T55" fmla="*/ 2147483646 h 5429"/>
                <a:gd name="T56" fmla="*/ 2147483646 w 3056"/>
                <a:gd name="T57" fmla="*/ 2147483646 h 5429"/>
                <a:gd name="T58" fmla="*/ 2147483646 w 3056"/>
                <a:gd name="T59" fmla="*/ 2147483646 h 5429"/>
                <a:gd name="T60" fmla="*/ 2147483646 w 3056"/>
                <a:gd name="T61" fmla="*/ 2147483646 h 5429"/>
                <a:gd name="T62" fmla="*/ 2147483646 w 3056"/>
                <a:gd name="T63" fmla="*/ 2147483646 h 5429"/>
                <a:gd name="T64" fmla="*/ 2147483646 w 3056"/>
                <a:gd name="T65" fmla="*/ 2147483646 h 5429"/>
                <a:gd name="T66" fmla="*/ 2147483646 w 3056"/>
                <a:gd name="T67" fmla="*/ 2147483646 h 5429"/>
                <a:gd name="T68" fmla="*/ 2147483646 w 3056"/>
                <a:gd name="T69" fmla="*/ 2147483646 h 5429"/>
                <a:gd name="T70" fmla="*/ 2147483646 w 3056"/>
                <a:gd name="T71" fmla="*/ 2147483646 h 5429"/>
                <a:gd name="T72" fmla="*/ 2147483646 w 3056"/>
                <a:gd name="T73" fmla="*/ 2147483646 h 5429"/>
                <a:gd name="T74" fmla="*/ 2147483646 w 3056"/>
                <a:gd name="T75" fmla="*/ 2147483646 h 5429"/>
                <a:gd name="T76" fmla="*/ 2147483646 w 3056"/>
                <a:gd name="T77" fmla="*/ 2147483646 h 5429"/>
                <a:gd name="T78" fmla="*/ 2147483646 w 3056"/>
                <a:gd name="T79" fmla="*/ 2147483646 h 5429"/>
                <a:gd name="T80" fmla="*/ 2147483646 w 3056"/>
                <a:gd name="T81" fmla="*/ 2147483646 h 5429"/>
                <a:gd name="T82" fmla="*/ 2147483646 w 3056"/>
                <a:gd name="T83" fmla="*/ 2147483646 h 5429"/>
                <a:gd name="T84" fmla="*/ 2147483646 w 3056"/>
                <a:gd name="T85" fmla="*/ 2147483646 h 5429"/>
                <a:gd name="T86" fmla="*/ 2147483646 w 3056"/>
                <a:gd name="T87" fmla="*/ 2147483646 h 5429"/>
                <a:gd name="T88" fmla="*/ 2147483646 w 3056"/>
                <a:gd name="T89" fmla="*/ 2147483646 h 5429"/>
                <a:gd name="T90" fmla="*/ 2147483646 w 3056"/>
                <a:gd name="T91" fmla="*/ 2147483646 h 5429"/>
                <a:gd name="T92" fmla="*/ 2147483646 w 3056"/>
                <a:gd name="T93" fmla="*/ 2147483646 h 5429"/>
                <a:gd name="T94" fmla="*/ 2147483646 w 3056"/>
                <a:gd name="T95" fmla="*/ 2147483646 h 5429"/>
                <a:gd name="T96" fmla="*/ 2147483646 w 3056"/>
                <a:gd name="T97" fmla="*/ 2147483646 h 5429"/>
                <a:gd name="T98" fmla="*/ 2147483646 w 3056"/>
                <a:gd name="T99" fmla="*/ 2147483646 h 5429"/>
                <a:gd name="T100" fmla="*/ 2147483646 w 3056"/>
                <a:gd name="T101" fmla="*/ 2147483646 h 5429"/>
                <a:gd name="T102" fmla="*/ 2147483646 w 3056"/>
                <a:gd name="T103" fmla="*/ 2147483646 h 5429"/>
                <a:gd name="T104" fmla="*/ 2147483646 w 3056"/>
                <a:gd name="T105" fmla="*/ 2147483646 h 5429"/>
                <a:gd name="T106" fmla="*/ 2147483646 w 3056"/>
                <a:gd name="T107" fmla="*/ 2147483646 h 5429"/>
                <a:gd name="T108" fmla="*/ 2147483646 w 3056"/>
                <a:gd name="T109" fmla="*/ 2147483646 h 5429"/>
                <a:gd name="T110" fmla="*/ 2147483646 w 3056"/>
                <a:gd name="T111" fmla="*/ 2147483646 h 5429"/>
                <a:gd name="T112" fmla="*/ 2147483646 w 3056"/>
                <a:gd name="T113" fmla="*/ 2147483646 h 5429"/>
                <a:gd name="T114" fmla="*/ 2147483646 w 3056"/>
                <a:gd name="T115" fmla="*/ 2147483646 h 5429"/>
                <a:gd name="T116" fmla="*/ 2147483646 w 3056"/>
                <a:gd name="T117" fmla="*/ 2147483646 h 5429"/>
                <a:gd name="T118" fmla="*/ 2147483646 w 3056"/>
                <a:gd name="T119" fmla="*/ 2147483646 h 5429"/>
                <a:gd name="T120" fmla="*/ 2147483646 w 3056"/>
                <a:gd name="T121" fmla="*/ 2147483646 h 542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3056" h="5429">
                  <a:moveTo>
                    <a:pt x="2609" y="448"/>
                  </a:moveTo>
                  <a:lnTo>
                    <a:pt x="2609" y="448"/>
                  </a:lnTo>
                  <a:lnTo>
                    <a:pt x="2575" y="415"/>
                  </a:lnTo>
                  <a:lnTo>
                    <a:pt x="2538" y="383"/>
                  </a:lnTo>
                  <a:lnTo>
                    <a:pt x="2503" y="352"/>
                  </a:lnTo>
                  <a:lnTo>
                    <a:pt x="2465" y="322"/>
                  </a:lnTo>
                  <a:lnTo>
                    <a:pt x="2426" y="293"/>
                  </a:lnTo>
                  <a:lnTo>
                    <a:pt x="2388" y="265"/>
                  </a:lnTo>
                  <a:lnTo>
                    <a:pt x="2348" y="239"/>
                  </a:lnTo>
                  <a:lnTo>
                    <a:pt x="2307" y="213"/>
                  </a:lnTo>
                  <a:lnTo>
                    <a:pt x="2266" y="190"/>
                  </a:lnTo>
                  <a:lnTo>
                    <a:pt x="2224" y="168"/>
                  </a:lnTo>
                  <a:lnTo>
                    <a:pt x="2182" y="146"/>
                  </a:lnTo>
                  <a:lnTo>
                    <a:pt x="2138" y="127"/>
                  </a:lnTo>
                  <a:lnTo>
                    <a:pt x="2095" y="108"/>
                  </a:lnTo>
                  <a:lnTo>
                    <a:pt x="2049" y="91"/>
                  </a:lnTo>
                  <a:lnTo>
                    <a:pt x="2005" y="75"/>
                  </a:lnTo>
                  <a:lnTo>
                    <a:pt x="1960" y="61"/>
                  </a:lnTo>
                  <a:lnTo>
                    <a:pt x="1907" y="46"/>
                  </a:lnTo>
                  <a:lnTo>
                    <a:pt x="1853" y="34"/>
                  </a:lnTo>
                  <a:lnTo>
                    <a:pt x="1800" y="24"/>
                  </a:lnTo>
                  <a:lnTo>
                    <a:pt x="1746" y="15"/>
                  </a:lnTo>
                  <a:lnTo>
                    <a:pt x="1692" y="9"/>
                  </a:lnTo>
                  <a:lnTo>
                    <a:pt x="1638" y="3"/>
                  </a:lnTo>
                  <a:lnTo>
                    <a:pt x="1582" y="1"/>
                  </a:lnTo>
                  <a:lnTo>
                    <a:pt x="1527" y="0"/>
                  </a:lnTo>
                  <a:lnTo>
                    <a:pt x="1490" y="0"/>
                  </a:lnTo>
                  <a:lnTo>
                    <a:pt x="1451" y="2"/>
                  </a:lnTo>
                  <a:lnTo>
                    <a:pt x="1413" y="4"/>
                  </a:lnTo>
                  <a:lnTo>
                    <a:pt x="1376" y="8"/>
                  </a:lnTo>
                  <a:lnTo>
                    <a:pt x="1338" y="11"/>
                  </a:lnTo>
                  <a:lnTo>
                    <a:pt x="1302" y="17"/>
                  </a:lnTo>
                  <a:lnTo>
                    <a:pt x="1264" y="22"/>
                  </a:lnTo>
                  <a:lnTo>
                    <a:pt x="1227" y="29"/>
                  </a:lnTo>
                  <a:lnTo>
                    <a:pt x="1191" y="36"/>
                  </a:lnTo>
                  <a:lnTo>
                    <a:pt x="1154" y="45"/>
                  </a:lnTo>
                  <a:lnTo>
                    <a:pt x="1118" y="55"/>
                  </a:lnTo>
                  <a:lnTo>
                    <a:pt x="1083" y="65"/>
                  </a:lnTo>
                  <a:lnTo>
                    <a:pt x="1047" y="76"/>
                  </a:lnTo>
                  <a:lnTo>
                    <a:pt x="1012" y="88"/>
                  </a:lnTo>
                  <a:lnTo>
                    <a:pt x="977" y="102"/>
                  </a:lnTo>
                  <a:lnTo>
                    <a:pt x="942" y="115"/>
                  </a:lnTo>
                  <a:lnTo>
                    <a:pt x="909" y="130"/>
                  </a:lnTo>
                  <a:lnTo>
                    <a:pt x="875" y="146"/>
                  </a:lnTo>
                  <a:lnTo>
                    <a:pt x="841" y="161"/>
                  </a:lnTo>
                  <a:lnTo>
                    <a:pt x="808" y="179"/>
                  </a:lnTo>
                  <a:lnTo>
                    <a:pt x="775" y="197"/>
                  </a:lnTo>
                  <a:lnTo>
                    <a:pt x="743" y="216"/>
                  </a:lnTo>
                  <a:lnTo>
                    <a:pt x="712" y="235"/>
                  </a:lnTo>
                  <a:lnTo>
                    <a:pt x="680" y="255"/>
                  </a:lnTo>
                  <a:lnTo>
                    <a:pt x="649" y="277"/>
                  </a:lnTo>
                  <a:lnTo>
                    <a:pt x="619" y="300"/>
                  </a:lnTo>
                  <a:lnTo>
                    <a:pt x="589" y="322"/>
                  </a:lnTo>
                  <a:lnTo>
                    <a:pt x="559" y="345"/>
                  </a:lnTo>
                  <a:lnTo>
                    <a:pt x="531" y="370"/>
                  </a:lnTo>
                  <a:lnTo>
                    <a:pt x="502" y="395"/>
                  </a:lnTo>
                  <a:lnTo>
                    <a:pt x="474" y="421"/>
                  </a:lnTo>
                  <a:lnTo>
                    <a:pt x="447" y="448"/>
                  </a:lnTo>
                  <a:lnTo>
                    <a:pt x="420" y="475"/>
                  </a:lnTo>
                  <a:lnTo>
                    <a:pt x="395" y="503"/>
                  </a:lnTo>
                  <a:lnTo>
                    <a:pt x="369" y="531"/>
                  </a:lnTo>
                  <a:lnTo>
                    <a:pt x="345" y="561"/>
                  </a:lnTo>
                  <a:lnTo>
                    <a:pt x="322" y="589"/>
                  </a:lnTo>
                  <a:lnTo>
                    <a:pt x="298" y="619"/>
                  </a:lnTo>
                  <a:lnTo>
                    <a:pt x="276" y="650"/>
                  </a:lnTo>
                  <a:lnTo>
                    <a:pt x="255" y="681"/>
                  </a:lnTo>
                  <a:lnTo>
                    <a:pt x="235" y="712"/>
                  </a:lnTo>
                  <a:lnTo>
                    <a:pt x="215" y="744"/>
                  </a:lnTo>
                  <a:lnTo>
                    <a:pt x="197" y="776"/>
                  </a:lnTo>
                  <a:lnTo>
                    <a:pt x="179" y="808"/>
                  </a:lnTo>
                  <a:lnTo>
                    <a:pt x="161" y="841"/>
                  </a:lnTo>
                  <a:lnTo>
                    <a:pt x="145" y="875"/>
                  </a:lnTo>
                  <a:lnTo>
                    <a:pt x="129" y="909"/>
                  </a:lnTo>
                  <a:lnTo>
                    <a:pt x="115" y="943"/>
                  </a:lnTo>
                  <a:lnTo>
                    <a:pt x="101" y="977"/>
                  </a:lnTo>
                  <a:lnTo>
                    <a:pt x="88" y="1012"/>
                  </a:lnTo>
                  <a:lnTo>
                    <a:pt x="76" y="1047"/>
                  </a:lnTo>
                  <a:lnTo>
                    <a:pt x="65" y="1082"/>
                  </a:lnTo>
                  <a:lnTo>
                    <a:pt x="55" y="1118"/>
                  </a:lnTo>
                  <a:lnTo>
                    <a:pt x="45" y="1154"/>
                  </a:lnTo>
                  <a:lnTo>
                    <a:pt x="36" y="1191"/>
                  </a:lnTo>
                  <a:lnTo>
                    <a:pt x="28" y="1227"/>
                  </a:lnTo>
                  <a:lnTo>
                    <a:pt x="22" y="1264"/>
                  </a:lnTo>
                  <a:lnTo>
                    <a:pt x="16" y="1301"/>
                  </a:lnTo>
                  <a:lnTo>
                    <a:pt x="11" y="1338"/>
                  </a:lnTo>
                  <a:lnTo>
                    <a:pt x="7" y="1376"/>
                  </a:lnTo>
                  <a:lnTo>
                    <a:pt x="4" y="1413"/>
                  </a:lnTo>
                  <a:lnTo>
                    <a:pt x="2" y="1452"/>
                  </a:lnTo>
                  <a:lnTo>
                    <a:pt x="0" y="1489"/>
                  </a:lnTo>
                  <a:lnTo>
                    <a:pt x="0" y="1527"/>
                  </a:lnTo>
                  <a:lnTo>
                    <a:pt x="6" y="1667"/>
                  </a:lnTo>
                  <a:lnTo>
                    <a:pt x="10" y="1707"/>
                  </a:lnTo>
                  <a:lnTo>
                    <a:pt x="15" y="1746"/>
                  </a:lnTo>
                  <a:lnTo>
                    <a:pt x="22" y="1785"/>
                  </a:lnTo>
                  <a:lnTo>
                    <a:pt x="28" y="1823"/>
                  </a:lnTo>
                  <a:lnTo>
                    <a:pt x="36" y="1862"/>
                  </a:lnTo>
                  <a:lnTo>
                    <a:pt x="45" y="1900"/>
                  </a:lnTo>
                  <a:lnTo>
                    <a:pt x="55" y="1937"/>
                  </a:lnTo>
                  <a:lnTo>
                    <a:pt x="66" y="1975"/>
                  </a:lnTo>
                  <a:lnTo>
                    <a:pt x="78" y="2012"/>
                  </a:lnTo>
                  <a:lnTo>
                    <a:pt x="92" y="2049"/>
                  </a:lnTo>
                  <a:lnTo>
                    <a:pt x="105" y="2085"/>
                  </a:lnTo>
                  <a:lnTo>
                    <a:pt x="119" y="2122"/>
                  </a:lnTo>
                  <a:lnTo>
                    <a:pt x="136" y="2157"/>
                  </a:lnTo>
                  <a:lnTo>
                    <a:pt x="152" y="2193"/>
                  </a:lnTo>
                  <a:lnTo>
                    <a:pt x="170" y="2228"/>
                  </a:lnTo>
                  <a:lnTo>
                    <a:pt x="189" y="2262"/>
                  </a:lnTo>
                  <a:lnTo>
                    <a:pt x="195" y="2277"/>
                  </a:lnTo>
                  <a:lnTo>
                    <a:pt x="213" y="2312"/>
                  </a:lnTo>
                  <a:lnTo>
                    <a:pt x="242" y="2366"/>
                  </a:lnTo>
                  <a:lnTo>
                    <a:pt x="278" y="2439"/>
                  </a:lnTo>
                  <a:lnTo>
                    <a:pt x="323" y="2528"/>
                  </a:lnTo>
                  <a:lnTo>
                    <a:pt x="371" y="2631"/>
                  </a:lnTo>
                  <a:lnTo>
                    <a:pt x="422" y="2743"/>
                  </a:lnTo>
                  <a:lnTo>
                    <a:pt x="450" y="2804"/>
                  </a:lnTo>
                  <a:lnTo>
                    <a:pt x="476" y="2867"/>
                  </a:lnTo>
                  <a:lnTo>
                    <a:pt x="503" y="2931"/>
                  </a:lnTo>
                  <a:lnTo>
                    <a:pt x="530" y="2998"/>
                  </a:lnTo>
                  <a:lnTo>
                    <a:pt x="556" y="3065"/>
                  </a:lnTo>
                  <a:lnTo>
                    <a:pt x="582" y="3134"/>
                  </a:lnTo>
                  <a:lnTo>
                    <a:pt x="607" y="3202"/>
                  </a:lnTo>
                  <a:lnTo>
                    <a:pt x="630" y="3273"/>
                  </a:lnTo>
                  <a:lnTo>
                    <a:pt x="653" y="3343"/>
                  </a:lnTo>
                  <a:lnTo>
                    <a:pt x="674" y="3413"/>
                  </a:lnTo>
                  <a:lnTo>
                    <a:pt x="693" y="3483"/>
                  </a:lnTo>
                  <a:lnTo>
                    <a:pt x="711" y="3553"/>
                  </a:lnTo>
                  <a:lnTo>
                    <a:pt x="726" y="3621"/>
                  </a:lnTo>
                  <a:lnTo>
                    <a:pt x="739" y="3690"/>
                  </a:lnTo>
                  <a:lnTo>
                    <a:pt x="750" y="3756"/>
                  </a:lnTo>
                  <a:lnTo>
                    <a:pt x="754" y="3788"/>
                  </a:lnTo>
                  <a:lnTo>
                    <a:pt x="757" y="3822"/>
                  </a:lnTo>
                  <a:lnTo>
                    <a:pt x="760" y="3854"/>
                  </a:lnTo>
                  <a:lnTo>
                    <a:pt x="762" y="3885"/>
                  </a:lnTo>
                  <a:lnTo>
                    <a:pt x="763" y="3915"/>
                  </a:lnTo>
                  <a:lnTo>
                    <a:pt x="764" y="3946"/>
                  </a:lnTo>
                  <a:lnTo>
                    <a:pt x="783" y="4137"/>
                  </a:lnTo>
                  <a:lnTo>
                    <a:pt x="789" y="4160"/>
                  </a:lnTo>
                  <a:lnTo>
                    <a:pt x="796" y="4181"/>
                  </a:lnTo>
                  <a:lnTo>
                    <a:pt x="804" y="4202"/>
                  </a:lnTo>
                  <a:lnTo>
                    <a:pt x="813" y="4220"/>
                  </a:lnTo>
                  <a:lnTo>
                    <a:pt x="823" y="4237"/>
                  </a:lnTo>
                  <a:lnTo>
                    <a:pt x="833" y="4253"/>
                  </a:lnTo>
                  <a:lnTo>
                    <a:pt x="844" y="4267"/>
                  </a:lnTo>
                  <a:lnTo>
                    <a:pt x="855" y="4280"/>
                  </a:lnTo>
                  <a:lnTo>
                    <a:pt x="867" y="4291"/>
                  </a:lnTo>
                  <a:lnTo>
                    <a:pt x="880" y="4301"/>
                  </a:lnTo>
                  <a:lnTo>
                    <a:pt x="895" y="4309"/>
                  </a:lnTo>
                  <a:lnTo>
                    <a:pt x="909" y="4316"/>
                  </a:lnTo>
                  <a:lnTo>
                    <a:pt x="924" y="4321"/>
                  </a:lnTo>
                  <a:lnTo>
                    <a:pt x="941" y="4325"/>
                  </a:lnTo>
                  <a:lnTo>
                    <a:pt x="959" y="4328"/>
                  </a:lnTo>
                  <a:lnTo>
                    <a:pt x="976" y="4328"/>
                  </a:lnTo>
                  <a:lnTo>
                    <a:pt x="2079" y="4328"/>
                  </a:lnTo>
                  <a:lnTo>
                    <a:pt x="2097" y="4328"/>
                  </a:lnTo>
                  <a:lnTo>
                    <a:pt x="2114" y="4325"/>
                  </a:lnTo>
                  <a:lnTo>
                    <a:pt x="2130" y="4321"/>
                  </a:lnTo>
                  <a:lnTo>
                    <a:pt x="2145" y="4316"/>
                  </a:lnTo>
                  <a:lnTo>
                    <a:pt x="2161" y="4309"/>
                  </a:lnTo>
                  <a:lnTo>
                    <a:pt x="2174" y="4301"/>
                  </a:lnTo>
                  <a:lnTo>
                    <a:pt x="2187" y="4291"/>
                  </a:lnTo>
                  <a:lnTo>
                    <a:pt x="2201" y="4280"/>
                  </a:lnTo>
                  <a:lnTo>
                    <a:pt x="2212" y="4267"/>
                  </a:lnTo>
                  <a:lnTo>
                    <a:pt x="2223" y="4253"/>
                  </a:lnTo>
                  <a:lnTo>
                    <a:pt x="2233" y="4237"/>
                  </a:lnTo>
                  <a:lnTo>
                    <a:pt x="2243" y="4220"/>
                  </a:lnTo>
                  <a:lnTo>
                    <a:pt x="2251" y="4202"/>
                  </a:lnTo>
                  <a:lnTo>
                    <a:pt x="2259" y="4181"/>
                  </a:lnTo>
                  <a:lnTo>
                    <a:pt x="2266" y="4160"/>
                  </a:lnTo>
                  <a:lnTo>
                    <a:pt x="2272" y="4137"/>
                  </a:lnTo>
                  <a:lnTo>
                    <a:pt x="2291" y="3946"/>
                  </a:lnTo>
                  <a:lnTo>
                    <a:pt x="2293" y="3915"/>
                  </a:lnTo>
                  <a:lnTo>
                    <a:pt x="2294" y="3885"/>
                  </a:lnTo>
                  <a:lnTo>
                    <a:pt x="2295" y="3854"/>
                  </a:lnTo>
                  <a:lnTo>
                    <a:pt x="2298" y="3822"/>
                  </a:lnTo>
                  <a:lnTo>
                    <a:pt x="2301" y="3788"/>
                  </a:lnTo>
                  <a:lnTo>
                    <a:pt x="2306" y="3756"/>
                  </a:lnTo>
                  <a:lnTo>
                    <a:pt x="2316" y="3690"/>
                  </a:lnTo>
                  <a:lnTo>
                    <a:pt x="2329" y="3621"/>
                  </a:lnTo>
                  <a:lnTo>
                    <a:pt x="2345" y="3553"/>
                  </a:lnTo>
                  <a:lnTo>
                    <a:pt x="2362" y="3483"/>
                  </a:lnTo>
                  <a:lnTo>
                    <a:pt x="2381" y="3413"/>
                  </a:lnTo>
                  <a:lnTo>
                    <a:pt x="2402" y="3343"/>
                  </a:lnTo>
                  <a:lnTo>
                    <a:pt x="2425" y="3273"/>
                  </a:lnTo>
                  <a:lnTo>
                    <a:pt x="2449" y="3202"/>
                  </a:lnTo>
                  <a:lnTo>
                    <a:pt x="2474" y="3134"/>
                  </a:lnTo>
                  <a:lnTo>
                    <a:pt x="2499" y="3065"/>
                  </a:lnTo>
                  <a:lnTo>
                    <a:pt x="2526" y="2998"/>
                  </a:lnTo>
                  <a:lnTo>
                    <a:pt x="2552" y="2931"/>
                  </a:lnTo>
                  <a:lnTo>
                    <a:pt x="2579" y="2867"/>
                  </a:lnTo>
                  <a:lnTo>
                    <a:pt x="2607" y="2804"/>
                  </a:lnTo>
                  <a:lnTo>
                    <a:pt x="2633" y="2743"/>
                  </a:lnTo>
                  <a:lnTo>
                    <a:pt x="2685" y="2631"/>
                  </a:lnTo>
                  <a:lnTo>
                    <a:pt x="2735" y="2528"/>
                  </a:lnTo>
                  <a:lnTo>
                    <a:pt x="2778" y="2439"/>
                  </a:lnTo>
                  <a:lnTo>
                    <a:pt x="2816" y="2366"/>
                  </a:lnTo>
                  <a:lnTo>
                    <a:pt x="2846" y="2312"/>
                  </a:lnTo>
                  <a:lnTo>
                    <a:pt x="2872" y="2262"/>
                  </a:lnTo>
                  <a:lnTo>
                    <a:pt x="2890" y="2228"/>
                  </a:lnTo>
                  <a:lnTo>
                    <a:pt x="2906" y="2193"/>
                  </a:lnTo>
                  <a:lnTo>
                    <a:pt x="2923" y="2157"/>
                  </a:lnTo>
                  <a:lnTo>
                    <a:pt x="2937" y="2122"/>
                  </a:lnTo>
                  <a:lnTo>
                    <a:pt x="2952" y="2085"/>
                  </a:lnTo>
                  <a:lnTo>
                    <a:pt x="2965" y="2049"/>
                  </a:lnTo>
                  <a:lnTo>
                    <a:pt x="2978" y="2012"/>
                  </a:lnTo>
                  <a:lnTo>
                    <a:pt x="2989" y="1975"/>
                  </a:lnTo>
                  <a:lnTo>
                    <a:pt x="3000" y="1937"/>
                  </a:lnTo>
                  <a:lnTo>
                    <a:pt x="3010" y="1900"/>
                  </a:lnTo>
                  <a:lnTo>
                    <a:pt x="3019" y="1862"/>
                  </a:lnTo>
                  <a:lnTo>
                    <a:pt x="3027" y="1823"/>
                  </a:lnTo>
                  <a:lnTo>
                    <a:pt x="3034" y="1785"/>
                  </a:lnTo>
                  <a:lnTo>
                    <a:pt x="3040" y="1746"/>
                  </a:lnTo>
                  <a:lnTo>
                    <a:pt x="3045" y="1707"/>
                  </a:lnTo>
                  <a:lnTo>
                    <a:pt x="3049" y="1667"/>
                  </a:lnTo>
                  <a:lnTo>
                    <a:pt x="3056" y="1527"/>
                  </a:lnTo>
                  <a:lnTo>
                    <a:pt x="3055" y="1489"/>
                  </a:lnTo>
                  <a:lnTo>
                    <a:pt x="3054" y="1452"/>
                  </a:lnTo>
                  <a:lnTo>
                    <a:pt x="3051" y="1413"/>
                  </a:lnTo>
                  <a:lnTo>
                    <a:pt x="3048" y="1376"/>
                  </a:lnTo>
                  <a:lnTo>
                    <a:pt x="3044" y="1338"/>
                  </a:lnTo>
                  <a:lnTo>
                    <a:pt x="3039" y="1301"/>
                  </a:lnTo>
                  <a:lnTo>
                    <a:pt x="3034" y="1264"/>
                  </a:lnTo>
                  <a:lnTo>
                    <a:pt x="3026" y="1227"/>
                  </a:lnTo>
                  <a:lnTo>
                    <a:pt x="3018" y="1191"/>
                  </a:lnTo>
                  <a:lnTo>
                    <a:pt x="3010" y="1154"/>
                  </a:lnTo>
                  <a:lnTo>
                    <a:pt x="3000" y="1118"/>
                  </a:lnTo>
                  <a:lnTo>
                    <a:pt x="2990" y="1082"/>
                  </a:lnTo>
                  <a:lnTo>
                    <a:pt x="2979" y="1047"/>
                  </a:lnTo>
                  <a:lnTo>
                    <a:pt x="2967" y="1012"/>
                  </a:lnTo>
                  <a:lnTo>
                    <a:pt x="2954" y="977"/>
                  </a:lnTo>
                  <a:lnTo>
                    <a:pt x="2941" y="943"/>
                  </a:lnTo>
                  <a:lnTo>
                    <a:pt x="2925" y="909"/>
                  </a:lnTo>
                  <a:lnTo>
                    <a:pt x="2910" y="875"/>
                  </a:lnTo>
                  <a:lnTo>
                    <a:pt x="2894" y="841"/>
                  </a:lnTo>
                  <a:lnTo>
                    <a:pt x="2877" y="808"/>
                  </a:lnTo>
                  <a:lnTo>
                    <a:pt x="2859" y="776"/>
                  </a:lnTo>
                  <a:lnTo>
                    <a:pt x="2840" y="744"/>
                  </a:lnTo>
                  <a:lnTo>
                    <a:pt x="2820" y="712"/>
                  </a:lnTo>
                  <a:lnTo>
                    <a:pt x="2800" y="681"/>
                  </a:lnTo>
                  <a:lnTo>
                    <a:pt x="2779" y="650"/>
                  </a:lnTo>
                  <a:lnTo>
                    <a:pt x="2757" y="619"/>
                  </a:lnTo>
                  <a:lnTo>
                    <a:pt x="2734" y="589"/>
                  </a:lnTo>
                  <a:lnTo>
                    <a:pt x="2711" y="561"/>
                  </a:lnTo>
                  <a:lnTo>
                    <a:pt x="2686" y="531"/>
                  </a:lnTo>
                  <a:lnTo>
                    <a:pt x="2661" y="503"/>
                  </a:lnTo>
                  <a:lnTo>
                    <a:pt x="2635" y="475"/>
                  </a:lnTo>
                  <a:lnTo>
                    <a:pt x="2609" y="448"/>
                  </a:lnTo>
                  <a:close/>
                  <a:moveTo>
                    <a:pt x="2661" y="1641"/>
                  </a:moveTo>
                  <a:lnTo>
                    <a:pt x="2661" y="1641"/>
                  </a:lnTo>
                  <a:lnTo>
                    <a:pt x="2658" y="1669"/>
                  </a:lnTo>
                  <a:lnTo>
                    <a:pt x="2654" y="1697"/>
                  </a:lnTo>
                  <a:lnTo>
                    <a:pt x="2650" y="1725"/>
                  </a:lnTo>
                  <a:lnTo>
                    <a:pt x="2644" y="1753"/>
                  </a:lnTo>
                  <a:lnTo>
                    <a:pt x="2639" y="1781"/>
                  </a:lnTo>
                  <a:lnTo>
                    <a:pt x="2632" y="1809"/>
                  </a:lnTo>
                  <a:lnTo>
                    <a:pt x="2624" y="1837"/>
                  </a:lnTo>
                  <a:lnTo>
                    <a:pt x="2617" y="1863"/>
                  </a:lnTo>
                  <a:lnTo>
                    <a:pt x="2608" y="1891"/>
                  </a:lnTo>
                  <a:lnTo>
                    <a:pt x="2599" y="1918"/>
                  </a:lnTo>
                  <a:lnTo>
                    <a:pt x="2589" y="1945"/>
                  </a:lnTo>
                  <a:lnTo>
                    <a:pt x="2579" y="1972"/>
                  </a:lnTo>
                  <a:lnTo>
                    <a:pt x="2567" y="1998"/>
                  </a:lnTo>
                  <a:lnTo>
                    <a:pt x="2556" y="2025"/>
                  </a:lnTo>
                  <a:lnTo>
                    <a:pt x="2543" y="2051"/>
                  </a:lnTo>
                  <a:lnTo>
                    <a:pt x="2529" y="2078"/>
                  </a:lnTo>
                  <a:lnTo>
                    <a:pt x="2485" y="2158"/>
                  </a:lnTo>
                  <a:lnTo>
                    <a:pt x="2450" y="2227"/>
                  </a:lnTo>
                  <a:lnTo>
                    <a:pt x="2408" y="2311"/>
                  </a:lnTo>
                  <a:lnTo>
                    <a:pt x="2359" y="2409"/>
                  </a:lnTo>
                  <a:lnTo>
                    <a:pt x="2307" y="2519"/>
                  </a:lnTo>
                  <a:lnTo>
                    <a:pt x="2253" y="2641"/>
                  </a:lnTo>
                  <a:lnTo>
                    <a:pt x="2225" y="2705"/>
                  </a:lnTo>
                  <a:lnTo>
                    <a:pt x="2197" y="2771"/>
                  </a:lnTo>
                  <a:lnTo>
                    <a:pt x="2170" y="2838"/>
                  </a:lnTo>
                  <a:lnTo>
                    <a:pt x="2142" y="2908"/>
                  </a:lnTo>
                  <a:lnTo>
                    <a:pt x="2116" y="2979"/>
                  </a:lnTo>
                  <a:lnTo>
                    <a:pt x="2090" y="3051"/>
                  </a:lnTo>
                  <a:lnTo>
                    <a:pt x="2065" y="3124"/>
                  </a:lnTo>
                  <a:lnTo>
                    <a:pt x="2040" y="3198"/>
                  </a:lnTo>
                  <a:lnTo>
                    <a:pt x="2018" y="3272"/>
                  </a:lnTo>
                  <a:lnTo>
                    <a:pt x="1996" y="3346"/>
                  </a:lnTo>
                  <a:lnTo>
                    <a:pt x="1977" y="3420"/>
                  </a:lnTo>
                  <a:lnTo>
                    <a:pt x="1960" y="3494"/>
                  </a:lnTo>
                  <a:lnTo>
                    <a:pt x="1944" y="3568"/>
                  </a:lnTo>
                  <a:lnTo>
                    <a:pt x="1930" y="3641"/>
                  </a:lnTo>
                  <a:lnTo>
                    <a:pt x="1919" y="3714"/>
                  </a:lnTo>
                  <a:lnTo>
                    <a:pt x="1911" y="3785"/>
                  </a:lnTo>
                  <a:lnTo>
                    <a:pt x="1908" y="3820"/>
                  </a:lnTo>
                  <a:lnTo>
                    <a:pt x="1905" y="3856"/>
                  </a:lnTo>
                  <a:lnTo>
                    <a:pt x="1903" y="3890"/>
                  </a:lnTo>
                  <a:lnTo>
                    <a:pt x="1902" y="3924"/>
                  </a:lnTo>
                  <a:lnTo>
                    <a:pt x="1901" y="3939"/>
                  </a:lnTo>
                  <a:lnTo>
                    <a:pt x="1722" y="3939"/>
                  </a:lnTo>
                  <a:lnTo>
                    <a:pt x="1722" y="3230"/>
                  </a:lnTo>
                  <a:lnTo>
                    <a:pt x="1333" y="3230"/>
                  </a:lnTo>
                  <a:lnTo>
                    <a:pt x="1333" y="3939"/>
                  </a:lnTo>
                  <a:lnTo>
                    <a:pt x="1154" y="3939"/>
                  </a:lnTo>
                  <a:lnTo>
                    <a:pt x="1152" y="3924"/>
                  </a:lnTo>
                  <a:lnTo>
                    <a:pt x="1151" y="3873"/>
                  </a:lnTo>
                  <a:lnTo>
                    <a:pt x="1148" y="3820"/>
                  </a:lnTo>
                  <a:lnTo>
                    <a:pt x="1142" y="3767"/>
                  </a:lnTo>
                  <a:lnTo>
                    <a:pt x="1136" y="3714"/>
                  </a:lnTo>
                  <a:lnTo>
                    <a:pt x="1128" y="3659"/>
                  </a:lnTo>
                  <a:lnTo>
                    <a:pt x="1118" y="3604"/>
                  </a:lnTo>
                  <a:lnTo>
                    <a:pt x="1108" y="3547"/>
                  </a:lnTo>
                  <a:lnTo>
                    <a:pt x="1096" y="3491"/>
                  </a:lnTo>
                  <a:lnTo>
                    <a:pt x="1081" y="3434"/>
                  </a:lnTo>
                  <a:lnTo>
                    <a:pt x="1067" y="3377"/>
                  </a:lnTo>
                  <a:lnTo>
                    <a:pt x="1052" y="3319"/>
                  </a:lnTo>
                  <a:lnTo>
                    <a:pt x="1035" y="3261"/>
                  </a:lnTo>
                  <a:lnTo>
                    <a:pt x="1016" y="3203"/>
                  </a:lnTo>
                  <a:lnTo>
                    <a:pt x="997" y="3145"/>
                  </a:lnTo>
                  <a:lnTo>
                    <a:pt x="977" y="3086"/>
                  </a:lnTo>
                  <a:lnTo>
                    <a:pt x="958" y="3029"/>
                  </a:lnTo>
                  <a:lnTo>
                    <a:pt x="937" y="2970"/>
                  </a:lnTo>
                  <a:lnTo>
                    <a:pt x="914" y="2911"/>
                  </a:lnTo>
                  <a:lnTo>
                    <a:pt x="868" y="2796"/>
                  </a:lnTo>
                  <a:lnTo>
                    <a:pt x="820" y="2681"/>
                  </a:lnTo>
                  <a:lnTo>
                    <a:pt x="771" y="2570"/>
                  </a:lnTo>
                  <a:lnTo>
                    <a:pt x="721" y="2459"/>
                  </a:lnTo>
                  <a:lnTo>
                    <a:pt x="669" y="2353"/>
                  </a:lnTo>
                  <a:lnTo>
                    <a:pt x="618" y="2249"/>
                  </a:lnTo>
                  <a:lnTo>
                    <a:pt x="568" y="2150"/>
                  </a:lnTo>
                  <a:lnTo>
                    <a:pt x="567" y="2144"/>
                  </a:lnTo>
                  <a:lnTo>
                    <a:pt x="530" y="2075"/>
                  </a:lnTo>
                  <a:lnTo>
                    <a:pt x="515" y="2050"/>
                  </a:lnTo>
                  <a:lnTo>
                    <a:pt x="503" y="2024"/>
                  </a:lnTo>
                  <a:lnTo>
                    <a:pt x="491" y="1998"/>
                  </a:lnTo>
                  <a:lnTo>
                    <a:pt x="479" y="1972"/>
                  </a:lnTo>
                  <a:lnTo>
                    <a:pt x="468" y="1945"/>
                  </a:lnTo>
                  <a:lnTo>
                    <a:pt x="458" y="1918"/>
                  </a:lnTo>
                  <a:lnTo>
                    <a:pt x="449" y="1892"/>
                  </a:lnTo>
                  <a:lnTo>
                    <a:pt x="440" y="1864"/>
                  </a:lnTo>
                  <a:lnTo>
                    <a:pt x="431" y="1838"/>
                  </a:lnTo>
                  <a:lnTo>
                    <a:pt x="424" y="1810"/>
                  </a:lnTo>
                  <a:lnTo>
                    <a:pt x="418" y="1782"/>
                  </a:lnTo>
                  <a:lnTo>
                    <a:pt x="411" y="1754"/>
                  </a:lnTo>
                  <a:lnTo>
                    <a:pt x="406" y="1726"/>
                  </a:lnTo>
                  <a:lnTo>
                    <a:pt x="401" y="1697"/>
                  </a:lnTo>
                  <a:lnTo>
                    <a:pt x="398" y="1670"/>
                  </a:lnTo>
                  <a:lnTo>
                    <a:pt x="395" y="1641"/>
                  </a:lnTo>
                  <a:lnTo>
                    <a:pt x="389" y="1519"/>
                  </a:lnTo>
                  <a:lnTo>
                    <a:pt x="389" y="1492"/>
                  </a:lnTo>
                  <a:lnTo>
                    <a:pt x="390" y="1463"/>
                  </a:lnTo>
                  <a:lnTo>
                    <a:pt x="392" y="1435"/>
                  </a:lnTo>
                  <a:lnTo>
                    <a:pt x="395" y="1408"/>
                  </a:lnTo>
                  <a:lnTo>
                    <a:pt x="398" y="1380"/>
                  </a:lnTo>
                  <a:lnTo>
                    <a:pt x="402" y="1352"/>
                  </a:lnTo>
                  <a:lnTo>
                    <a:pt x="407" y="1325"/>
                  </a:lnTo>
                  <a:lnTo>
                    <a:pt x="412" y="1298"/>
                  </a:lnTo>
                  <a:lnTo>
                    <a:pt x="418" y="1270"/>
                  </a:lnTo>
                  <a:lnTo>
                    <a:pt x="424" y="1244"/>
                  </a:lnTo>
                  <a:lnTo>
                    <a:pt x="431" y="1217"/>
                  </a:lnTo>
                  <a:lnTo>
                    <a:pt x="439" y="1191"/>
                  </a:lnTo>
                  <a:lnTo>
                    <a:pt x="448" y="1165"/>
                  </a:lnTo>
                  <a:lnTo>
                    <a:pt x="457" y="1139"/>
                  </a:lnTo>
                  <a:lnTo>
                    <a:pt x="466" y="1113"/>
                  </a:lnTo>
                  <a:lnTo>
                    <a:pt x="476" y="1088"/>
                  </a:lnTo>
                  <a:lnTo>
                    <a:pt x="487" y="1063"/>
                  </a:lnTo>
                  <a:lnTo>
                    <a:pt x="499" y="1038"/>
                  </a:lnTo>
                  <a:lnTo>
                    <a:pt x="511" y="1013"/>
                  </a:lnTo>
                  <a:lnTo>
                    <a:pt x="524" y="989"/>
                  </a:lnTo>
                  <a:lnTo>
                    <a:pt x="537" y="965"/>
                  </a:lnTo>
                  <a:lnTo>
                    <a:pt x="551" y="941"/>
                  </a:lnTo>
                  <a:lnTo>
                    <a:pt x="565" y="918"/>
                  </a:lnTo>
                  <a:lnTo>
                    <a:pt x="580" y="895"/>
                  </a:lnTo>
                  <a:lnTo>
                    <a:pt x="596" y="871"/>
                  </a:lnTo>
                  <a:lnTo>
                    <a:pt x="612" y="849"/>
                  </a:lnTo>
                  <a:lnTo>
                    <a:pt x="629" y="827"/>
                  </a:lnTo>
                  <a:lnTo>
                    <a:pt x="647" y="806"/>
                  </a:lnTo>
                  <a:lnTo>
                    <a:pt x="664" y="784"/>
                  </a:lnTo>
                  <a:lnTo>
                    <a:pt x="683" y="763"/>
                  </a:lnTo>
                  <a:lnTo>
                    <a:pt x="702" y="743"/>
                  </a:lnTo>
                  <a:lnTo>
                    <a:pt x="722" y="723"/>
                  </a:lnTo>
                  <a:lnTo>
                    <a:pt x="743" y="703"/>
                  </a:lnTo>
                  <a:lnTo>
                    <a:pt x="764" y="683"/>
                  </a:lnTo>
                  <a:lnTo>
                    <a:pt x="785" y="665"/>
                  </a:lnTo>
                  <a:lnTo>
                    <a:pt x="806" y="647"/>
                  </a:lnTo>
                  <a:lnTo>
                    <a:pt x="828" y="629"/>
                  </a:lnTo>
                  <a:lnTo>
                    <a:pt x="850" y="611"/>
                  </a:lnTo>
                  <a:lnTo>
                    <a:pt x="874" y="596"/>
                  </a:lnTo>
                  <a:lnTo>
                    <a:pt x="896" y="579"/>
                  </a:lnTo>
                  <a:lnTo>
                    <a:pt x="920" y="565"/>
                  </a:lnTo>
                  <a:lnTo>
                    <a:pt x="943" y="550"/>
                  </a:lnTo>
                  <a:lnTo>
                    <a:pt x="968" y="536"/>
                  </a:lnTo>
                  <a:lnTo>
                    <a:pt x="992" y="523"/>
                  </a:lnTo>
                  <a:lnTo>
                    <a:pt x="1016" y="510"/>
                  </a:lnTo>
                  <a:lnTo>
                    <a:pt x="1041" y="498"/>
                  </a:lnTo>
                  <a:lnTo>
                    <a:pt x="1066" y="486"/>
                  </a:lnTo>
                  <a:lnTo>
                    <a:pt x="1091" y="475"/>
                  </a:lnTo>
                  <a:lnTo>
                    <a:pt x="1117" y="464"/>
                  </a:lnTo>
                  <a:lnTo>
                    <a:pt x="1143" y="456"/>
                  </a:lnTo>
                  <a:lnTo>
                    <a:pt x="1170" y="446"/>
                  </a:lnTo>
                  <a:lnTo>
                    <a:pt x="1195" y="438"/>
                  </a:lnTo>
                  <a:lnTo>
                    <a:pt x="1223" y="430"/>
                  </a:lnTo>
                  <a:lnTo>
                    <a:pt x="1250" y="423"/>
                  </a:lnTo>
                  <a:lnTo>
                    <a:pt x="1276" y="417"/>
                  </a:lnTo>
                  <a:lnTo>
                    <a:pt x="1304" y="411"/>
                  </a:lnTo>
                  <a:lnTo>
                    <a:pt x="1331" y="406"/>
                  </a:lnTo>
                  <a:lnTo>
                    <a:pt x="1359" y="401"/>
                  </a:lnTo>
                  <a:lnTo>
                    <a:pt x="1387" y="398"/>
                  </a:lnTo>
                  <a:lnTo>
                    <a:pt x="1414" y="395"/>
                  </a:lnTo>
                  <a:lnTo>
                    <a:pt x="1443" y="392"/>
                  </a:lnTo>
                  <a:lnTo>
                    <a:pt x="1471" y="390"/>
                  </a:lnTo>
                  <a:lnTo>
                    <a:pt x="1500" y="389"/>
                  </a:lnTo>
                  <a:lnTo>
                    <a:pt x="1527" y="389"/>
                  </a:lnTo>
                  <a:lnTo>
                    <a:pt x="1569" y="389"/>
                  </a:lnTo>
                  <a:lnTo>
                    <a:pt x="1610" y="391"/>
                  </a:lnTo>
                  <a:lnTo>
                    <a:pt x="1651" y="396"/>
                  </a:lnTo>
                  <a:lnTo>
                    <a:pt x="1691" y="400"/>
                  </a:lnTo>
                  <a:lnTo>
                    <a:pt x="1732" y="407"/>
                  </a:lnTo>
                  <a:lnTo>
                    <a:pt x="1771" y="415"/>
                  </a:lnTo>
                  <a:lnTo>
                    <a:pt x="1810" y="423"/>
                  </a:lnTo>
                  <a:lnTo>
                    <a:pt x="1849" y="435"/>
                  </a:lnTo>
                  <a:lnTo>
                    <a:pt x="1882" y="444"/>
                  </a:lnTo>
                  <a:lnTo>
                    <a:pt x="1917" y="457"/>
                  </a:lnTo>
                  <a:lnTo>
                    <a:pt x="1950" y="470"/>
                  </a:lnTo>
                  <a:lnTo>
                    <a:pt x="1983" y="483"/>
                  </a:lnTo>
                  <a:lnTo>
                    <a:pt x="2015" y="498"/>
                  </a:lnTo>
                  <a:lnTo>
                    <a:pt x="2047" y="514"/>
                  </a:lnTo>
                  <a:lnTo>
                    <a:pt x="2078" y="531"/>
                  </a:lnTo>
                  <a:lnTo>
                    <a:pt x="2109" y="548"/>
                  </a:lnTo>
                  <a:lnTo>
                    <a:pt x="2139" y="567"/>
                  </a:lnTo>
                  <a:lnTo>
                    <a:pt x="2169" y="586"/>
                  </a:lnTo>
                  <a:lnTo>
                    <a:pt x="2197" y="607"/>
                  </a:lnTo>
                  <a:lnTo>
                    <a:pt x="2226" y="628"/>
                  </a:lnTo>
                  <a:lnTo>
                    <a:pt x="2254" y="650"/>
                  </a:lnTo>
                  <a:lnTo>
                    <a:pt x="2281" y="673"/>
                  </a:lnTo>
                  <a:lnTo>
                    <a:pt x="2308" y="698"/>
                  </a:lnTo>
                  <a:lnTo>
                    <a:pt x="2333" y="723"/>
                  </a:lnTo>
                  <a:lnTo>
                    <a:pt x="2353" y="743"/>
                  </a:lnTo>
                  <a:lnTo>
                    <a:pt x="2372" y="763"/>
                  </a:lnTo>
                  <a:lnTo>
                    <a:pt x="2391" y="784"/>
                  </a:lnTo>
                  <a:lnTo>
                    <a:pt x="2409" y="806"/>
                  </a:lnTo>
                  <a:lnTo>
                    <a:pt x="2426" y="827"/>
                  </a:lnTo>
                  <a:lnTo>
                    <a:pt x="2443" y="849"/>
                  </a:lnTo>
                  <a:lnTo>
                    <a:pt x="2460" y="872"/>
                  </a:lnTo>
                  <a:lnTo>
                    <a:pt x="2475" y="895"/>
                  </a:lnTo>
                  <a:lnTo>
                    <a:pt x="2489" y="918"/>
                  </a:lnTo>
                  <a:lnTo>
                    <a:pt x="2505" y="941"/>
                  </a:lnTo>
                  <a:lnTo>
                    <a:pt x="2518" y="965"/>
                  </a:lnTo>
                  <a:lnTo>
                    <a:pt x="2531" y="989"/>
                  </a:lnTo>
                  <a:lnTo>
                    <a:pt x="2545" y="1013"/>
                  </a:lnTo>
                  <a:lnTo>
                    <a:pt x="2557" y="1038"/>
                  </a:lnTo>
                  <a:lnTo>
                    <a:pt x="2568" y="1063"/>
                  </a:lnTo>
                  <a:lnTo>
                    <a:pt x="2579" y="1088"/>
                  </a:lnTo>
                  <a:lnTo>
                    <a:pt x="2589" y="1113"/>
                  </a:lnTo>
                  <a:lnTo>
                    <a:pt x="2599" y="1139"/>
                  </a:lnTo>
                  <a:lnTo>
                    <a:pt x="2608" y="1164"/>
                  </a:lnTo>
                  <a:lnTo>
                    <a:pt x="2617" y="1191"/>
                  </a:lnTo>
                  <a:lnTo>
                    <a:pt x="2624" y="1217"/>
                  </a:lnTo>
                  <a:lnTo>
                    <a:pt x="2631" y="1244"/>
                  </a:lnTo>
                  <a:lnTo>
                    <a:pt x="2638" y="1270"/>
                  </a:lnTo>
                  <a:lnTo>
                    <a:pt x="2643" y="1297"/>
                  </a:lnTo>
                  <a:lnTo>
                    <a:pt x="2649" y="1325"/>
                  </a:lnTo>
                  <a:lnTo>
                    <a:pt x="2653" y="1352"/>
                  </a:lnTo>
                  <a:lnTo>
                    <a:pt x="2658" y="1379"/>
                  </a:lnTo>
                  <a:lnTo>
                    <a:pt x="2660" y="1406"/>
                  </a:lnTo>
                  <a:lnTo>
                    <a:pt x="2663" y="1435"/>
                  </a:lnTo>
                  <a:lnTo>
                    <a:pt x="2664" y="1463"/>
                  </a:lnTo>
                  <a:lnTo>
                    <a:pt x="2666" y="1491"/>
                  </a:lnTo>
                  <a:lnTo>
                    <a:pt x="2666" y="1519"/>
                  </a:lnTo>
                  <a:lnTo>
                    <a:pt x="2661" y="1641"/>
                  </a:lnTo>
                  <a:close/>
                  <a:moveTo>
                    <a:pt x="907" y="4981"/>
                  </a:moveTo>
                  <a:lnTo>
                    <a:pt x="2149" y="4981"/>
                  </a:lnTo>
                  <a:lnTo>
                    <a:pt x="2149" y="4592"/>
                  </a:lnTo>
                  <a:lnTo>
                    <a:pt x="907" y="4592"/>
                  </a:lnTo>
                  <a:lnTo>
                    <a:pt x="907" y="4981"/>
                  </a:lnTo>
                  <a:close/>
                  <a:moveTo>
                    <a:pt x="1177" y="5429"/>
                  </a:moveTo>
                  <a:lnTo>
                    <a:pt x="1879" y="5429"/>
                  </a:lnTo>
                  <a:lnTo>
                    <a:pt x="1879" y="5209"/>
                  </a:lnTo>
                  <a:lnTo>
                    <a:pt x="1177" y="5209"/>
                  </a:lnTo>
                  <a:lnTo>
                    <a:pt x="1177" y="5429"/>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200"/>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childTnLst>
                          </p:cTn>
                        </p:par>
                        <p:par>
                          <p:cTn id="16" fill="hold">
                            <p:stCondLst>
                              <p:cond delay="1700"/>
                            </p:stCondLst>
                            <p:childTnLst>
                              <p:par>
                                <p:cTn id="17" presetID="53" presetClass="entr" presetSubtype="528"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animEffect transition="in" filter="fade">
                                      <p:cBhvr>
                                        <p:cTn id="21" dur="500"/>
                                        <p:tgtEl>
                                          <p:spTgt spid="11"/>
                                        </p:tgtEl>
                                      </p:cBhvr>
                                    </p:animEffect>
                                    <p:anim calcmode="lin" valueType="num">
                                      <p:cBhvr>
                                        <p:cTn id="22" dur="500" fill="hold"/>
                                        <p:tgtEl>
                                          <p:spTgt spid="11"/>
                                        </p:tgtEl>
                                        <p:attrNameLst>
                                          <p:attrName>ppt_x</p:attrName>
                                        </p:attrNameLst>
                                      </p:cBhvr>
                                      <p:tavLst>
                                        <p:tav tm="0">
                                          <p:val>
                                            <p:fltVal val="0.5"/>
                                          </p:val>
                                        </p:tav>
                                        <p:tav tm="100000">
                                          <p:val>
                                            <p:strVal val="#ppt_x"/>
                                          </p:val>
                                        </p:tav>
                                      </p:tavLst>
                                    </p:anim>
                                    <p:anim calcmode="lin" valueType="num">
                                      <p:cBhvr>
                                        <p:cTn id="23" dur="500" fill="hold"/>
                                        <p:tgtEl>
                                          <p:spTgt spid="11"/>
                                        </p:tgtEl>
                                        <p:attrNameLst>
                                          <p:attrName>ppt_y</p:attrName>
                                        </p:attrNameLst>
                                      </p:cBhvr>
                                      <p:tavLst>
                                        <p:tav tm="0">
                                          <p:val>
                                            <p:fltVal val="0.5"/>
                                          </p:val>
                                        </p:tav>
                                        <p:tav tm="100000">
                                          <p:val>
                                            <p:strVal val="#ppt_y"/>
                                          </p:val>
                                        </p:tav>
                                      </p:tavLst>
                                    </p:anim>
                                  </p:childTnLst>
                                </p:cTn>
                              </p:par>
                              <p:par>
                                <p:cTn id="24" presetID="53" presetClass="entr" presetSubtype="16" fill="hold" grpId="0" nodeType="withEffect">
                                  <p:stCondLst>
                                    <p:cond delay="600"/>
                                  </p:stCondLst>
                                  <p:childTnLst>
                                    <p:set>
                                      <p:cBhvr>
                                        <p:cTn id="25" dur="1" fill="hold">
                                          <p:stCondLst>
                                            <p:cond delay="0"/>
                                          </p:stCondLst>
                                        </p:cTn>
                                        <p:tgtEl>
                                          <p:spTgt spid="14"/>
                                        </p:tgtEl>
                                        <p:attrNameLst>
                                          <p:attrName>style.visibility</p:attrName>
                                        </p:attrNameLst>
                                      </p:cBhvr>
                                      <p:to>
                                        <p:strVal val="visible"/>
                                      </p:to>
                                    </p:set>
                                    <p:anim calcmode="lin" valueType="num">
                                      <p:cBhvr>
                                        <p:cTn id="26" dur="500" fill="hold"/>
                                        <p:tgtEl>
                                          <p:spTgt spid="14"/>
                                        </p:tgtEl>
                                        <p:attrNameLst>
                                          <p:attrName>ppt_w</p:attrName>
                                        </p:attrNameLst>
                                      </p:cBhvr>
                                      <p:tavLst>
                                        <p:tav tm="0">
                                          <p:val>
                                            <p:fltVal val="0"/>
                                          </p:val>
                                        </p:tav>
                                        <p:tav tm="100000">
                                          <p:val>
                                            <p:strVal val="#ppt_w"/>
                                          </p:val>
                                        </p:tav>
                                      </p:tavLst>
                                    </p:anim>
                                    <p:anim calcmode="lin" valueType="num">
                                      <p:cBhvr>
                                        <p:cTn id="27" dur="500" fill="hold"/>
                                        <p:tgtEl>
                                          <p:spTgt spid="14"/>
                                        </p:tgtEl>
                                        <p:attrNameLst>
                                          <p:attrName>ppt_h</p:attrName>
                                        </p:attrNameLst>
                                      </p:cBhvr>
                                      <p:tavLst>
                                        <p:tav tm="0">
                                          <p:val>
                                            <p:fltVal val="0"/>
                                          </p:val>
                                        </p:tav>
                                        <p:tav tm="100000">
                                          <p:val>
                                            <p:strVal val="#ppt_h"/>
                                          </p:val>
                                        </p:tav>
                                      </p:tavLst>
                                    </p:anim>
                                    <p:animEffect transition="in" filter="fade">
                                      <p:cBhvr>
                                        <p:cTn id="28" dur="500"/>
                                        <p:tgtEl>
                                          <p:spTgt spid="14"/>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1" fill="hold" grpId="0" nodeType="clickEffect">
                                  <p:stCondLst>
                                    <p:cond delay="900"/>
                                  </p:stCondLst>
                                  <p:childTnLst>
                                    <p:set>
                                      <p:cBhvr>
                                        <p:cTn id="32" dur="1" fill="hold">
                                          <p:stCondLst>
                                            <p:cond delay="0"/>
                                          </p:stCondLst>
                                        </p:cTn>
                                        <p:tgtEl>
                                          <p:spTgt spid="8"/>
                                        </p:tgtEl>
                                        <p:attrNameLst>
                                          <p:attrName>style.visibility</p:attrName>
                                        </p:attrNameLst>
                                      </p:cBhvr>
                                      <p:to>
                                        <p:strVal val="visible"/>
                                      </p:to>
                                    </p:set>
                                    <p:animEffect transition="in" filter="wipe(up)">
                                      <p:cBhvr>
                                        <p:cTn id="3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4" grpId="0"/>
      <p:bldP spid="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589020"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任务二</a:t>
            </a:r>
            <a:r>
              <a:rPr lang="en-US" altLang="zh-CN" sz="1700" b="1" dirty="0">
                <a:solidFill>
                  <a:srgbClr val="1B4367"/>
                </a:solidFill>
                <a:cs typeface="+mn-ea"/>
                <a:sym typeface="+mn-lt"/>
              </a:rPr>
              <a:t>  </a:t>
            </a:r>
            <a:r>
              <a:rPr lang="zh-CN" altLang="en-US" sz="1700" b="1" dirty="0">
                <a:solidFill>
                  <a:srgbClr val="1B4367"/>
                </a:solidFill>
                <a:cs typeface="+mn-ea"/>
                <a:sym typeface="+mn-lt"/>
              </a:rPr>
              <a:t>职业的基本概念与内涵</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4" name="矩形 13"/>
          <p:cNvSpPr>
            <a:spLocks noChangeArrowheads="1"/>
          </p:cNvSpPr>
          <p:nvPr/>
        </p:nvSpPr>
        <p:spPr bwMode="auto">
          <a:xfrm>
            <a:off x="1339215" y="842010"/>
            <a:ext cx="4399915" cy="583565"/>
          </a:xfrm>
          <a:prstGeom prst="rect">
            <a:avLst/>
          </a:prstGeom>
          <a:noFill/>
          <a:ln w="9525">
            <a:noFill/>
            <a:miter lim="800000"/>
          </a:ln>
        </p:spPr>
        <p:txBody>
          <a:bodyPr wrap="square">
            <a:spAutoFit/>
          </a:bodyPr>
          <a:p>
            <a:pPr algn="just"/>
            <a:r>
              <a:rPr lang="zh-CN" altLang="en-US" sz="3200" b="1">
                <a:solidFill>
                  <a:srgbClr val="1B4367"/>
                </a:solidFill>
                <a:latin typeface="微软雅黑" panose="020B0503020204020204" pitchFamily="34" charset="-122"/>
                <a:ea typeface="微软雅黑" panose="020B0503020204020204" pitchFamily="34" charset="-122"/>
              </a:rPr>
              <a:t>二、职业的特性</a:t>
            </a:r>
            <a:endParaRPr lang="zh-CN" altLang="en-US" sz="3200" b="1">
              <a:solidFill>
                <a:srgbClr val="1B4367"/>
              </a:solidFill>
              <a:latin typeface="微软雅黑" panose="020B0503020204020204" pitchFamily="34" charset="-122"/>
              <a:ea typeface="微软雅黑" panose="020B0503020204020204" pitchFamily="34" charset="-122"/>
            </a:endParaRPr>
          </a:p>
        </p:txBody>
      </p:sp>
      <p:grpSp>
        <p:nvGrpSpPr>
          <p:cNvPr id="11" name="组合 10"/>
          <p:cNvGrpSpPr>
            <a:grpSpLocks noChangeAspect="1"/>
          </p:cNvGrpSpPr>
          <p:nvPr>
            <p:custDataLst>
              <p:tags r:id="rId1"/>
            </p:custDataLst>
          </p:nvPr>
        </p:nvGrpSpPr>
        <p:grpSpPr>
          <a:xfrm>
            <a:off x="498047" y="730506"/>
            <a:ext cx="756694" cy="757595"/>
            <a:chOff x="4856202" y="1222146"/>
            <a:chExt cx="1201103" cy="1202531"/>
          </a:xfrm>
          <a:solidFill>
            <a:srgbClr val="1B4367"/>
          </a:solidFill>
        </p:grpSpPr>
        <p:sp>
          <p:nvSpPr>
            <p:cNvPr id="12" name="Rectangle 6"/>
            <p:cNvSpPr/>
            <p:nvPr>
              <p:custDataLst>
                <p:tags r:id="rId2"/>
              </p:custDataLst>
            </p:nvPr>
          </p:nvSpPr>
          <p:spPr>
            <a:xfrm>
              <a:off x="4856202" y="1222146"/>
              <a:ext cx="1201103" cy="1202531"/>
            </a:xfrm>
            <a:prstGeom prst="flowChartConnector">
              <a:avLst/>
            </a:prstGeom>
            <a:grpFill/>
            <a:ln w="9525">
              <a:noFill/>
              <a:miter/>
            </a:ln>
          </p:spPr>
          <p:txBody>
            <a:bodyPr anchor="ctr"/>
            <a:lstStyle/>
            <a:p>
              <a:pPr lvl="0" algn="ctr" eaLnBrk="1" hangingPunct="1"/>
              <a:endParaRPr lang="en-US" altLang="zh-CN" sz="1000" dirty="0">
                <a:solidFill>
                  <a:srgbClr val="FFFFFF"/>
                </a:solidFill>
                <a:cs typeface="+mn-ea"/>
                <a:sym typeface="+mn-lt"/>
              </a:endParaRPr>
            </a:p>
          </p:txBody>
        </p:sp>
        <p:sp>
          <p:nvSpPr>
            <p:cNvPr id="13" name="KSO_Shape"/>
            <p:cNvSpPr/>
            <p:nvPr>
              <p:custDataLst>
                <p:tags r:id="rId3"/>
              </p:custDataLst>
            </p:nvPr>
          </p:nvSpPr>
          <p:spPr bwMode="auto">
            <a:xfrm>
              <a:off x="5275038" y="1500840"/>
              <a:ext cx="363431" cy="645143"/>
            </a:xfrm>
            <a:custGeom>
              <a:avLst/>
              <a:gdLst>
                <a:gd name="T0" fmla="*/ 2147483646 w 3056"/>
                <a:gd name="T1" fmla="*/ 2147483646 h 5429"/>
                <a:gd name="T2" fmla="*/ 2147483646 w 3056"/>
                <a:gd name="T3" fmla="*/ 2147483646 h 5429"/>
                <a:gd name="T4" fmla="*/ 2147483646 w 3056"/>
                <a:gd name="T5" fmla="*/ 388832290 h 5429"/>
                <a:gd name="T6" fmla="*/ 2147483646 w 3056"/>
                <a:gd name="T7" fmla="*/ 345615213 h 5429"/>
                <a:gd name="T8" fmla="*/ 2147483646 w 3056"/>
                <a:gd name="T9" fmla="*/ 2147483646 h 5429"/>
                <a:gd name="T10" fmla="*/ 2147483646 w 3056"/>
                <a:gd name="T11" fmla="*/ 2147483646 h 5429"/>
                <a:gd name="T12" fmla="*/ 2147483646 w 3056"/>
                <a:gd name="T13" fmla="*/ 2147483646 h 5429"/>
                <a:gd name="T14" fmla="*/ 2147483646 w 3056"/>
                <a:gd name="T15" fmla="*/ 2147483646 h 5429"/>
                <a:gd name="T16" fmla="*/ 2147483646 w 3056"/>
                <a:gd name="T17" fmla="*/ 2147483646 h 5429"/>
                <a:gd name="T18" fmla="*/ 2147483646 w 3056"/>
                <a:gd name="T19" fmla="*/ 2147483646 h 5429"/>
                <a:gd name="T20" fmla="*/ 475747481 w 3056"/>
                <a:gd name="T21" fmla="*/ 2147483646 h 5429"/>
                <a:gd name="T22" fmla="*/ 432463999 w 3056"/>
                <a:gd name="T23" fmla="*/ 2147483646 h 5429"/>
                <a:gd name="T24" fmla="*/ 2147483646 w 3056"/>
                <a:gd name="T25" fmla="*/ 2147483646 h 5429"/>
                <a:gd name="T26" fmla="*/ 2147483646 w 3056"/>
                <a:gd name="T27" fmla="*/ 2147483646 h 5429"/>
                <a:gd name="T28" fmla="*/ 2147483646 w 3056"/>
                <a:gd name="T29" fmla="*/ 2147483646 h 5429"/>
                <a:gd name="T30" fmla="*/ 2147483646 w 3056"/>
                <a:gd name="T31" fmla="*/ 2147483646 h 5429"/>
                <a:gd name="T32" fmla="*/ 2147483646 w 3056"/>
                <a:gd name="T33" fmla="*/ 2147483646 h 5429"/>
                <a:gd name="T34" fmla="*/ 2147483646 w 3056"/>
                <a:gd name="T35" fmla="*/ 2147483646 h 5429"/>
                <a:gd name="T36" fmla="*/ 2147483646 w 3056"/>
                <a:gd name="T37" fmla="*/ 2147483646 h 5429"/>
                <a:gd name="T38" fmla="*/ 2147483646 w 3056"/>
                <a:gd name="T39" fmla="*/ 2147483646 h 5429"/>
                <a:gd name="T40" fmla="*/ 2147483646 w 3056"/>
                <a:gd name="T41" fmla="*/ 2147483646 h 5429"/>
                <a:gd name="T42" fmla="*/ 2147483646 w 3056"/>
                <a:gd name="T43" fmla="*/ 2147483646 h 5429"/>
                <a:gd name="T44" fmla="*/ 2147483646 w 3056"/>
                <a:gd name="T45" fmla="*/ 2147483646 h 5429"/>
                <a:gd name="T46" fmla="*/ 2147483646 w 3056"/>
                <a:gd name="T47" fmla="*/ 2147483646 h 5429"/>
                <a:gd name="T48" fmla="*/ 2147483646 w 3056"/>
                <a:gd name="T49" fmla="*/ 2147483646 h 5429"/>
                <a:gd name="T50" fmla="*/ 2147483646 w 3056"/>
                <a:gd name="T51" fmla="*/ 2147483646 h 5429"/>
                <a:gd name="T52" fmla="*/ 2147483646 w 3056"/>
                <a:gd name="T53" fmla="*/ 2147483646 h 5429"/>
                <a:gd name="T54" fmla="*/ 2147483646 w 3056"/>
                <a:gd name="T55" fmla="*/ 2147483646 h 5429"/>
                <a:gd name="T56" fmla="*/ 2147483646 w 3056"/>
                <a:gd name="T57" fmla="*/ 2147483646 h 5429"/>
                <a:gd name="T58" fmla="*/ 2147483646 w 3056"/>
                <a:gd name="T59" fmla="*/ 2147483646 h 5429"/>
                <a:gd name="T60" fmla="*/ 2147483646 w 3056"/>
                <a:gd name="T61" fmla="*/ 2147483646 h 5429"/>
                <a:gd name="T62" fmla="*/ 2147483646 w 3056"/>
                <a:gd name="T63" fmla="*/ 2147483646 h 5429"/>
                <a:gd name="T64" fmla="*/ 2147483646 w 3056"/>
                <a:gd name="T65" fmla="*/ 2147483646 h 5429"/>
                <a:gd name="T66" fmla="*/ 2147483646 w 3056"/>
                <a:gd name="T67" fmla="*/ 2147483646 h 5429"/>
                <a:gd name="T68" fmla="*/ 2147483646 w 3056"/>
                <a:gd name="T69" fmla="*/ 2147483646 h 5429"/>
                <a:gd name="T70" fmla="*/ 2147483646 w 3056"/>
                <a:gd name="T71" fmla="*/ 2147483646 h 5429"/>
                <a:gd name="T72" fmla="*/ 2147483646 w 3056"/>
                <a:gd name="T73" fmla="*/ 2147483646 h 5429"/>
                <a:gd name="T74" fmla="*/ 2147483646 w 3056"/>
                <a:gd name="T75" fmla="*/ 2147483646 h 5429"/>
                <a:gd name="T76" fmla="*/ 2147483646 w 3056"/>
                <a:gd name="T77" fmla="*/ 2147483646 h 5429"/>
                <a:gd name="T78" fmla="*/ 2147483646 w 3056"/>
                <a:gd name="T79" fmla="*/ 2147483646 h 5429"/>
                <a:gd name="T80" fmla="*/ 2147483646 w 3056"/>
                <a:gd name="T81" fmla="*/ 2147483646 h 5429"/>
                <a:gd name="T82" fmla="*/ 2147483646 w 3056"/>
                <a:gd name="T83" fmla="*/ 2147483646 h 5429"/>
                <a:gd name="T84" fmla="*/ 2147483646 w 3056"/>
                <a:gd name="T85" fmla="*/ 2147483646 h 5429"/>
                <a:gd name="T86" fmla="*/ 2147483646 w 3056"/>
                <a:gd name="T87" fmla="*/ 2147483646 h 5429"/>
                <a:gd name="T88" fmla="*/ 2147483646 w 3056"/>
                <a:gd name="T89" fmla="*/ 2147483646 h 5429"/>
                <a:gd name="T90" fmla="*/ 2147483646 w 3056"/>
                <a:gd name="T91" fmla="*/ 2147483646 h 5429"/>
                <a:gd name="T92" fmla="*/ 2147483646 w 3056"/>
                <a:gd name="T93" fmla="*/ 2147483646 h 5429"/>
                <a:gd name="T94" fmla="*/ 2147483646 w 3056"/>
                <a:gd name="T95" fmla="*/ 2147483646 h 5429"/>
                <a:gd name="T96" fmla="*/ 2147483646 w 3056"/>
                <a:gd name="T97" fmla="*/ 2147483646 h 5429"/>
                <a:gd name="T98" fmla="*/ 2147483646 w 3056"/>
                <a:gd name="T99" fmla="*/ 2147483646 h 5429"/>
                <a:gd name="T100" fmla="*/ 2147483646 w 3056"/>
                <a:gd name="T101" fmla="*/ 2147483646 h 5429"/>
                <a:gd name="T102" fmla="*/ 2147483646 w 3056"/>
                <a:gd name="T103" fmla="*/ 2147483646 h 5429"/>
                <a:gd name="T104" fmla="*/ 2147483646 w 3056"/>
                <a:gd name="T105" fmla="*/ 2147483646 h 5429"/>
                <a:gd name="T106" fmla="*/ 2147483646 w 3056"/>
                <a:gd name="T107" fmla="*/ 2147483646 h 5429"/>
                <a:gd name="T108" fmla="*/ 2147483646 w 3056"/>
                <a:gd name="T109" fmla="*/ 2147483646 h 5429"/>
                <a:gd name="T110" fmla="*/ 2147483646 w 3056"/>
                <a:gd name="T111" fmla="*/ 2147483646 h 5429"/>
                <a:gd name="T112" fmla="*/ 2147483646 w 3056"/>
                <a:gd name="T113" fmla="*/ 2147483646 h 5429"/>
                <a:gd name="T114" fmla="*/ 2147483646 w 3056"/>
                <a:gd name="T115" fmla="*/ 2147483646 h 5429"/>
                <a:gd name="T116" fmla="*/ 2147483646 w 3056"/>
                <a:gd name="T117" fmla="*/ 2147483646 h 5429"/>
                <a:gd name="T118" fmla="*/ 2147483646 w 3056"/>
                <a:gd name="T119" fmla="*/ 2147483646 h 5429"/>
                <a:gd name="T120" fmla="*/ 2147483646 w 3056"/>
                <a:gd name="T121" fmla="*/ 2147483646 h 542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3056" h="5429">
                  <a:moveTo>
                    <a:pt x="2609" y="448"/>
                  </a:moveTo>
                  <a:lnTo>
                    <a:pt x="2609" y="448"/>
                  </a:lnTo>
                  <a:lnTo>
                    <a:pt x="2575" y="415"/>
                  </a:lnTo>
                  <a:lnTo>
                    <a:pt x="2538" y="383"/>
                  </a:lnTo>
                  <a:lnTo>
                    <a:pt x="2503" y="352"/>
                  </a:lnTo>
                  <a:lnTo>
                    <a:pt x="2465" y="322"/>
                  </a:lnTo>
                  <a:lnTo>
                    <a:pt x="2426" y="293"/>
                  </a:lnTo>
                  <a:lnTo>
                    <a:pt x="2388" y="265"/>
                  </a:lnTo>
                  <a:lnTo>
                    <a:pt x="2348" y="239"/>
                  </a:lnTo>
                  <a:lnTo>
                    <a:pt x="2307" y="213"/>
                  </a:lnTo>
                  <a:lnTo>
                    <a:pt x="2266" y="190"/>
                  </a:lnTo>
                  <a:lnTo>
                    <a:pt x="2224" y="168"/>
                  </a:lnTo>
                  <a:lnTo>
                    <a:pt x="2182" y="146"/>
                  </a:lnTo>
                  <a:lnTo>
                    <a:pt x="2138" y="127"/>
                  </a:lnTo>
                  <a:lnTo>
                    <a:pt x="2095" y="108"/>
                  </a:lnTo>
                  <a:lnTo>
                    <a:pt x="2049" y="91"/>
                  </a:lnTo>
                  <a:lnTo>
                    <a:pt x="2005" y="75"/>
                  </a:lnTo>
                  <a:lnTo>
                    <a:pt x="1960" y="61"/>
                  </a:lnTo>
                  <a:lnTo>
                    <a:pt x="1907" y="46"/>
                  </a:lnTo>
                  <a:lnTo>
                    <a:pt x="1853" y="34"/>
                  </a:lnTo>
                  <a:lnTo>
                    <a:pt x="1800" y="24"/>
                  </a:lnTo>
                  <a:lnTo>
                    <a:pt x="1746" y="15"/>
                  </a:lnTo>
                  <a:lnTo>
                    <a:pt x="1692" y="9"/>
                  </a:lnTo>
                  <a:lnTo>
                    <a:pt x="1638" y="3"/>
                  </a:lnTo>
                  <a:lnTo>
                    <a:pt x="1582" y="1"/>
                  </a:lnTo>
                  <a:lnTo>
                    <a:pt x="1527" y="0"/>
                  </a:lnTo>
                  <a:lnTo>
                    <a:pt x="1490" y="0"/>
                  </a:lnTo>
                  <a:lnTo>
                    <a:pt x="1451" y="2"/>
                  </a:lnTo>
                  <a:lnTo>
                    <a:pt x="1413" y="4"/>
                  </a:lnTo>
                  <a:lnTo>
                    <a:pt x="1376" y="8"/>
                  </a:lnTo>
                  <a:lnTo>
                    <a:pt x="1338" y="11"/>
                  </a:lnTo>
                  <a:lnTo>
                    <a:pt x="1302" y="17"/>
                  </a:lnTo>
                  <a:lnTo>
                    <a:pt x="1264" y="22"/>
                  </a:lnTo>
                  <a:lnTo>
                    <a:pt x="1227" y="29"/>
                  </a:lnTo>
                  <a:lnTo>
                    <a:pt x="1191" y="36"/>
                  </a:lnTo>
                  <a:lnTo>
                    <a:pt x="1154" y="45"/>
                  </a:lnTo>
                  <a:lnTo>
                    <a:pt x="1118" y="55"/>
                  </a:lnTo>
                  <a:lnTo>
                    <a:pt x="1083" y="65"/>
                  </a:lnTo>
                  <a:lnTo>
                    <a:pt x="1047" y="76"/>
                  </a:lnTo>
                  <a:lnTo>
                    <a:pt x="1012" y="88"/>
                  </a:lnTo>
                  <a:lnTo>
                    <a:pt x="977" y="102"/>
                  </a:lnTo>
                  <a:lnTo>
                    <a:pt x="942" y="115"/>
                  </a:lnTo>
                  <a:lnTo>
                    <a:pt x="909" y="130"/>
                  </a:lnTo>
                  <a:lnTo>
                    <a:pt x="875" y="146"/>
                  </a:lnTo>
                  <a:lnTo>
                    <a:pt x="841" y="161"/>
                  </a:lnTo>
                  <a:lnTo>
                    <a:pt x="808" y="179"/>
                  </a:lnTo>
                  <a:lnTo>
                    <a:pt x="775" y="197"/>
                  </a:lnTo>
                  <a:lnTo>
                    <a:pt x="743" y="216"/>
                  </a:lnTo>
                  <a:lnTo>
                    <a:pt x="712" y="235"/>
                  </a:lnTo>
                  <a:lnTo>
                    <a:pt x="680" y="255"/>
                  </a:lnTo>
                  <a:lnTo>
                    <a:pt x="649" y="277"/>
                  </a:lnTo>
                  <a:lnTo>
                    <a:pt x="619" y="300"/>
                  </a:lnTo>
                  <a:lnTo>
                    <a:pt x="589" y="322"/>
                  </a:lnTo>
                  <a:lnTo>
                    <a:pt x="559" y="345"/>
                  </a:lnTo>
                  <a:lnTo>
                    <a:pt x="531" y="370"/>
                  </a:lnTo>
                  <a:lnTo>
                    <a:pt x="502" y="395"/>
                  </a:lnTo>
                  <a:lnTo>
                    <a:pt x="474" y="421"/>
                  </a:lnTo>
                  <a:lnTo>
                    <a:pt x="447" y="448"/>
                  </a:lnTo>
                  <a:lnTo>
                    <a:pt x="420" y="475"/>
                  </a:lnTo>
                  <a:lnTo>
                    <a:pt x="395" y="503"/>
                  </a:lnTo>
                  <a:lnTo>
                    <a:pt x="369" y="531"/>
                  </a:lnTo>
                  <a:lnTo>
                    <a:pt x="345" y="561"/>
                  </a:lnTo>
                  <a:lnTo>
                    <a:pt x="322" y="589"/>
                  </a:lnTo>
                  <a:lnTo>
                    <a:pt x="298" y="619"/>
                  </a:lnTo>
                  <a:lnTo>
                    <a:pt x="276" y="650"/>
                  </a:lnTo>
                  <a:lnTo>
                    <a:pt x="255" y="681"/>
                  </a:lnTo>
                  <a:lnTo>
                    <a:pt x="235" y="712"/>
                  </a:lnTo>
                  <a:lnTo>
                    <a:pt x="215" y="744"/>
                  </a:lnTo>
                  <a:lnTo>
                    <a:pt x="197" y="776"/>
                  </a:lnTo>
                  <a:lnTo>
                    <a:pt x="179" y="808"/>
                  </a:lnTo>
                  <a:lnTo>
                    <a:pt x="161" y="841"/>
                  </a:lnTo>
                  <a:lnTo>
                    <a:pt x="145" y="875"/>
                  </a:lnTo>
                  <a:lnTo>
                    <a:pt x="129" y="909"/>
                  </a:lnTo>
                  <a:lnTo>
                    <a:pt x="115" y="943"/>
                  </a:lnTo>
                  <a:lnTo>
                    <a:pt x="101" y="977"/>
                  </a:lnTo>
                  <a:lnTo>
                    <a:pt x="88" y="1012"/>
                  </a:lnTo>
                  <a:lnTo>
                    <a:pt x="76" y="1047"/>
                  </a:lnTo>
                  <a:lnTo>
                    <a:pt x="65" y="1082"/>
                  </a:lnTo>
                  <a:lnTo>
                    <a:pt x="55" y="1118"/>
                  </a:lnTo>
                  <a:lnTo>
                    <a:pt x="45" y="1154"/>
                  </a:lnTo>
                  <a:lnTo>
                    <a:pt x="36" y="1191"/>
                  </a:lnTo>
                  <a:lnTo>
                    <a:pt x="28" y="1227"/>
                  </a:lnTo>
                  <a:lnTo>
                    <a:pt x="22" y="1264"/>
                  </a:lnTo>
                  <a:lnTo>
                    <a:pt x="16" y="1301"/>
                  </a:lnTo>
                  <a:lnTo>
                    <a:pt x="11" y="1338"/>
                  </a:lnTo>
                  <a:lnTo>
                    <a:pt x="7" y="1376"/>
                  </a:lnTo>
                  <a:lnTo>
                    <a:pt x="4" y="1413"/>
                  </a:lnTo>
                  <a:lnTo>
                    <a:pt x="2" y="1452"/>
                  </a:lnTo>
                  <a:lnTo>
                    <a:pt x="0" y="1489"/>
                  </a:lnTo>
                  <a:lnTo>
                    <a:pt x="0" y="1527"/>
                  </a:lnTo>
                  <a:lnTo>
                    <a:pt x="6" y="1667"/>
                  </a:lnTo>
                  <a:lnTo>
                    <a:pt x="10" y="1707"/>
                  </a:lnTo>
                  <a:lnTo>
                    <a:pt x="15" y="1746"/>
                  </a:lnTo>
                  <a:lnTo>
                    <a:pt x="22" y="1785"/>
                  </a:lnTo>
                  <a:lnTo>
                    <a:pt x="28" y="1823"/>
                  </a:lnTo>
                  <a:lnTo>
                    <a:pt x="36" y="1862"/>
                  </a:lnTo>
                  <a:lnTo>
                    <a:pt x="45" y="1900"/>
                  </a:lnTo>
                  <a:lnTo>
                    <a:pt x="55" y="1937"/>
                  </a:lnTo>
                  <a:lnTo>
                    <a:pt x="66" y="1975"/>
                  </a:lnTo>
                  <a:lnTo>
                    <a:pt x="78" y="2012"/>
                  </a:lnTo>
                  <a:lnTo>
                    <a:pt x="92" y="2049"/>
                  </a:lnTo>
                  <a:lnTo>
                    <a:pt x="105" y="2085"/>
                  </a:lnTo>
                  <a:lnTo>
                    <a:pt x="119" y="2122"/>
                  </a:lnTo>
                  <a:lnTo>
                    <a:pt x="136" y="2157"/>
                  </a:lnTo>
                  <a:lnTo>
                    <a:pt x="152" y="2193"/>
                  </a:lnTo>
                  <a:lnTo>
                    <a:pt x="170" y="2228"/>
                  </a:lnTo>
                  <a:lnTo>
                    <a:pt x="189" y="2262"/>
                  </a:lnTo>
                  <a:lnTo>
                    <a:pt x="195" y="2277"/>
                  </a:lnTo>
                  <a:lnTo>
                    <a:pt x="213" y="2312"/>
                  </a:lnTo>
                  <a:lnTo>
                    <a:pt x="242" y="2366"/>
                  </a:lnTo>
                  <a:lnTo>
                    <a:pt x="278" y="2439"/>
                  </a:lnTo>
                  <a:lnTo>
                    <a:pt x="323" y="2528"/>
                  </a:lnTo>
                  <a:lnTo>
                    <a:pt x="371" y="2631"/>
                  </a:lnTo>
                  <a:lnTo>
                    <a:pt x="422" y="2743"/>
                  </a:lnTo>
                  <a:lnTo>
                    <a:pt x="450" y="2804"/>
                  </a:lnTo>
                  <a:lnTo>
                    <a:pt x="476" y="2867"/>
                  </a:lnTo>
                  <a:lnTo>
                    <a:pt x="503" y="2931"/>
                  </a:lnTo>
                  <a:lnTo>
                    <a:pt x="530" y="2998"/>
                  </a:lnTo>
                  <a:lnTo>
                    <a:pt x="556" y="3065"/>
                  </a:lnTo>
                  <a:lnTo>
                    <a:pt x="582" y="3134"/>
                  </a:lnTo>
                  <a:lnTo>
                    <a:pt x="607" y="3202"/>
                  </a:lnTo>
                  <a:lnTo>
                    <a:pt x="630" y="3273"/>
                  </a:lnTo>
                  <a:lnTo>
                    <a:pt x="653" y="3343"/>
                  </a:lnTo>
                  <a:lnTo>
                    <a:pt x="674" y="3413"/>
                  </a:lnTo>
                  <a:lnTo>
                    <a:pt x="693" y="3483"/>
                  </a:lnTo>
                  <a:lnTo>
                    <a:pt x="711" y="3553"/>
                  </a:lnTo>
                  <a:lnTo>
                    <a:pt x="726" y="3621"/>
                  </a:lnTo>
                  <a:lnTo>
                    <a:pt x="739" y="3690"/>
                  </a:lnTo>
                  <a:lnTo>
                    <a:pt x="750" y="3756"/>
                  </a:lnTo>
                  <a:lnTo>
                    <a:pt x="754" y="3788"/>
                  </a:lnTo>
                  <a:lnTo>
                    <a:pt x="757" y="3822"/>
                  </a:lnTo>
                  <a:lnTo>
                    <a:pt x="760" y="3854"/>
                  </a:lnTo>
                  <a:lnTo>
                    <a:pt x="762" y="3885"/>
                  </a:lnTo>
                  <a:lnTo>
                    <a:pt x="763" y="3915"/>
                  </a:lnTo>
                  <a:lnTo>
                    <a:pt x="764" y="3946"/>
                  </a:lnTo>
                  <a:lnTo>
                    <a:pt x="783" y="4137"/>
                  </a:lnTo>
                  <a:lnTo>
                    <a:pt x="789" y="4160"/>
                  </a:lnTo>
                  <a:lnTo>
                    <a:pt x="796" y="4181"/>
                  </a:lnTo>
                  <a:lnTo>
                    <a:pt x="804" y="4202"/>
                  </a:lnTo>
                  <a:lnTo>
                    <a:pt x="813" y="4220"/>
                  </a:lnTo>
                  <a:lnTo>
                    <a:pt x="823" y="4237"/>
                  </a:lnTo>
                  <a:lnTo>
                    <a:pt x="833" y="4253"/>
                  </a:lnTo>
                  <a:lnTo>
                    <a:pt x="844" y="4267"/>
                  </a:lnTo>
                  <a:lnTo>
                    <a:pt x="855" y="4280"/>
                  </a:lnTo>
                  <a:lnTo>
                    <a:pt x="867" y="4291"/>
                  </a:lnTo>
                  <a:lnTo>
                    <a:pt x="880" y="4301"/>
                  </a:lnTo>
                  <a:lnTo>
                    <a:pt x="895" y="4309"/>
                  </a:lnTo>
                  <a:lnTo>
                    <a:pt x="909" y="4316"/>
                  </a:lnTo>
                  <a:lnTo>
                    <a:pt x="924" y="4321"/>
                  </a:lnTo>
                  <a:lnTo>
                    <a:pt x="941" y="4325"/>
                  </a:lnTo>
                  <a:lnTo>
                    <a:pt x="959" y="4328"/>
                  </a:lnTo>
                  <a:lnTo>
                    <a:pt x="976" y="4328"/>
                  </a:lnTo>
                  <a:lnTo>
                    <a:pt x="2079" y="4328"/>
                  </a:lnTo>
                  <a:lnTo>
                    <a:pt x="2097" y="4328"/>
                  </a:lnTo>
                  <a:lnTo>
                    <a:pt x="2114" y="4325"/>
                  </a:lnTo>
                  <a:lnTo>
                    <a:pt x="2130" y="4321"/>
                  </a:lnTo>
                  <a:lnTo>
                    <a:pt x="2145" y="4316"/>
                  </a:lnTo>
                  <a:lnTo>
                    <a:pt x="2161" y="4309"/>
                  </a:lnTo>
                  <a:lnTo>
                    <a:pt x="2174" y="4301"/>
                  </a:lnTo>
                  <a:lnTo>
                    <a:pt x="2187" y="4291"/>
                  </a:lnTo>
                  <a:lnTo>
                    <a:pt x="2201" y="4280"/>
                  </a:lnTo>
                  <a:lnTo>
                    <a:pt x="2212" y="4267"/>
                  </a:lnTo>
                  <a:lnTo>
                    <a:pt x="2223" y="4253"/>
                  </a:lnTo>
                  <a:lnTo>
                    <a:pt x="2233" y="4237"/>
                  </a:lnTo>
                  <a:lnTo>
                    <a:pt x="2243" y="4220"/>
                  </a:lnTo>
                  <a:lnTo>
                    <a:pt x="2251" y="4202"/>
                  </a:lnTo>
                  <a:lnTo>
                    <a:pt x="2259" y="4181"/>
                  </a:lnTo>
                  <a:lnTo>
                    <a:pt x="2266" y="4160"/>
                  </a:lnTo>
                  <a:lnTo>
                    <a:pt x="2272" y="4137"/>
                  </a:lnTo>
                  <a:lnTo>
                    <a:pt x="2291" y="3946"/>
                  </a:lnTo>
                  <a:lnTo>
                    <a:pt x="2293" y="3915"/>
                  </a:lnTo>
                  <a:lnTo>
                    <a:pt x="2294" y="3885"/>
                  </a:lnTo>
                  <a:lnTo>
                    <a:pt x="2295" y="3854"/>
                  </a:lnTo>
                  <a:lnTo>
                    <a:pt x="2298" y="3822"/>
                  </a:lnTo>
                  <a:lnTo>
                    <a:pt x="2301" y="3788"/>
                  </a:lnTo>
                  <a:lnTo>
                    <a:pt x="2306" y="3756"/>
                  </a:lnTo>
                  <a:lnTo>
                    <a:pt x="2316" y="3690"/>
                  </a:lnTo>
                  <a:lnTo>
                    <a:pt x="2329" y="3621"/>
                  </a:lnTo>
                  <a:lnTo>
                    <a:pt x="2345" y="3553"/>
                  </a:lnTo>
                  <a:lnTo>
                    <a:pt x="2362" y="3483"/>
                  </a:lnTo>
                  <a:lnTo>
                    <a:pt x="2381" y="3413"/>
                  </a:lnTo>
                  <a:lnTo>
                    <a:pt x="2402" y="3343"/>
                  </a:lnTo>
                  <a:lnTo>
                    <a:pt x="2425" y="3273"/>
                  </a:lnTo>
                  <a:lnTo>
                    <a:pt x="2449" y="3202"/>
                  </a:lnTo>
                  <a:lnTo>
                    <a:pt x="2474" y="3134"/>
                  </a:lnTo>
                  <a:lnTo>
                    <a:pt x="2499" y="3065"/>
                  </a:lnTo>
                  <a:lnTo>
                    <a:pt x="2526" y="2998"/>
                  </a:lnTo>
                  <a:lnTo>
                    <a:pt x="2552" y="2931"/>
                  </a:lnTo>
                  <a:lnTo>
                    <a:pt x="2579" y="2867"/>
                  </a:lnTo>
                  <a:lnTo>
                    <a:pt x="2607" y="2804"/>
                  </a:lnTo>
                  <a:lnTo>
                    <a:pt x="2633" y="2743"/>
                  </a:lnTo>
                  <a:lnTo>
                    <a:pt x="2685" y="2631"/>
                  </a:lnTo>
                  <a:lnTo>
                    <a:pt x="2735" y="2528"/>
                  </a:lnTo>
                  <a:lnTo>
                    <a:pt x="2778" y="2439"/>
                  </a:lnTo>
                  <a:lnTo>
                    <a:pt x="2816" y="2366"/>
                  </a:lnTo>
                  <a:lnTo>
                    <a:pt x="2846" y="2312"/>
                  </a:lnTo>
                  <a:lnTo>
                    <a:pt x="2872" y="2262"/>
                  </a:lnTo>
                  <a:lnTo>
                    <a:pt x="2890" y="2228"/>
                  </a:lnTo>
                  <a:lnTo>
                    <a:pt x="2906" y="2193"/>
                  </a:lnTo>
                  <a:lnTo>
                    <a:pt x="2923" y="2157"/>
                  </a:lnTo>
                  <a:lnTo>
                    <a:pt x="2937" y="2122"/>
                  </a:lnTo>
                  <a:lnTo>
                    <a:pt x="2952" y="2085"/>
                  </a:lnTo>
                  <a:lnTo>
                    <a:pt x="2965" y="2049"/>
                  </a:lnTo>
                  <a:lnTo>
                    <a:pt x="2978" y="2012"/>
                  </a:lnTo>
                  <a:lnTo>
                    <a:pt x="2989" y="1975"/>
                  </a:lnTo>
                  <a:lnTo>
                    <a:pt x="3000" y="1937"/>
                  </a:lnTo>
                  <a:lnTo>
                    <a:pt x="3010" y="1900"/>
                  </a:lnTo>
                  <a:lnTo>
                    <a:pt x="3019" y="1862"/>
                  </a:lnTo>
                  <a:lnTo>
                    <a:pt x="3027" y="1823"/>
                  </a:lnTo>
                  <a:lnTo>
                    <a:pt x="3034" y="1785"/>
                  </a:lnTo>
                  <a:lnTo>
                    <a:pt x="3040" y="1746"/>
                  </a:lnTo>
                  <a:lnTo>
                    <a:pt x="3045" y="1707"/>
                  </a:lnTo>
                  <a:lnTo>
                    <a:pt x="3049" y="1667"/>
                  </a:lnTo>
                  <a:lnTo>
                    <a:pt x="3056" y="1527"/>
                  </a:lnTo>
                  <a:lnTo>
                    <a:pt x="3055" y="1489"/>
                  </a:lnTo>
                  <a:lnTo>
                    <a:pt x="3054" y="1452"/>
                  </a:lnTo>
                  <a:lnTo>
                    <a:pt x="3051" y="1413"/>
                  </a:lnTo>
                  <a:lnTo>
                    <a:pt x="3048" y="1376"/>
                  </a:lnTo>
                  <a:lnTo>
                    <a:pt x="3044" y="1338"/>
                  </a:lnTo>
                  <a:lnTo>
                    <a:pt x="3039" y="1301"/>
                  </a:lnTo>
                  <a:lnTo>
                    <a:pt x="3034" y="1264"/>
                  </a:lnTo>
                  <a:lnTo>
                    <a:pt x="3026" y="1227"/>
                  </a:lnTo>
                  <a:lnTo>
                    <a:pt x="3018" y="1191"/>
                  </a:lnTo>
                  <a:lnTo>
                    <a:pt x="3010" y="1154"/>
                  </a:lnTo>
                  <a:lnTo>
                    <a:pt x="3000" y="1118"/>
                  </a:lnTo>
                  <a:lnTo>
                    <a:pt x="2990" y="1082"/>
                  </a:lnTo>
                  <a:lnTo>
                    <a:pt x="2979" y="1047"/>
                  </a:lnTo>
                  <a:lnTo>
                    <a:pt x="2967" y="1012"/>
                  </a:lnTo>
                  <a:lnTo>
                    <a:pt x="2954" y="977"/>
                  </a:lnTo>
                  <a:lnTo>
                    <a:pt x="2941" y="943"/>
                  </a:lnTo>
                  <a:lnTo>
                    <a:pt x="2925" y="909"/>
                  </a:lnTo>
                  <a:lnTo>
                    <a:pt x="2910" y="875"/>
                  </a:lnTo>
                  <a:lnTo>
                    <a:pt x="2894" y="841"/>
                  </a:lnTo>
                  <a:lnTo>
                    <a:pt x="2877" y="808"/>
                  </a:lnTo>
                  <a:lnTo>
                    <a:pt x="2859" y="776"/>
                  </a:lnTo>
                  <a:lnTo>
                    <a:pt x="2840" y="744"/>
                  </a:lnTo>
                  <a:lnTo>
                    <a:pt x="2820" y="712"/>
                  </a:lnTo>
                  <a:lnTo>
                    <a:pt x="2800" y="681"/>
                  </a:lnTo>
                  <a:lnTo>
                    <a:pt x="2779" y="650"/>
                  </a:lnTo>
                  <a:lnTo>
                    <a:pt x="2757" y="619"/>
                  </a:lnTo>
                  <a:lnTo>
                    <a:pt x="2734" y="589"/>
                  </a:lnTo>
                  <a:lnTo>
                    <a:pt x="2711" y="561"/>
                  </a:lnTo>
                  <a:lnTo>
                    <a:pt x="2686" y="531"/>
                  </a:lnTo>
                  <a:lnTo>
                    <a:pt x="2661" y="503"/>
                  </a:lnTo>
                  <a:lnTo>
                    <a:pt x="2635" y="475"/>
                  </a:lnTo>
                  <a:lnTo>
                    <a:pt x="2609" y="448"/>
                  </a:lnTo>
                  <a:close/>
                  <a:moveTo>
                    <a:pt x="2661" y="1641"/>
                  </a:moveTo>
                  <a:lnTo>
                    <a:pt x="2661" y="1641"/>
                  </a:lnTo>
                  <a:lnTo>
                    <a:pt x="2658" y="1669"/>
                  </a:lnTo>
                  <a:lnTo>
                    <a:pt x="2654" y="1697"/>
                  </a:lnTo>
                  <a:lnTo>
                    <a:pt x="2650" y="1725"/>
                  </a:lnTo>
                  <a:lnTo>
                    <a:pt x="2644" y="1753"/>
                  </a:lnTo>
                  <a:lnTo>
                    <a:pt x="2639" y="1781"/>
                  </a:lnTo>
                  <a:lnTo>
                    <a:pt x="2632" y="1809"/>
                  </a:lnTo>
                  <a:lnTo>
                    <a:pt x="2624" y="1837"/>
                  </a:lnTo>
                  <a:lnTo>
                    <a:pt x="2617" y="1863"/>
                  </a:lnTo>
                  <a:lnTo>
                    <a:pt x="2608" y="1891"/>
                  </a:lnTo>
                  <a:lnTo>
                    <a:pt x="2599" y="1918"/>
                  </a:lnTo>
                  <a:lnTo>
                    <a:pt x="2589" y="1945"/>
                  </a:lnTo>
                  <a:lnTo>
                    <a:pt x="2579" y="1972"/>
                  </a:lnTo>
                  <a:lnTo>
                    <a:pt x="2567" y="1998"/>
                  </a:lnTo>
                  <a:lnTo>
                    <a:pt x="2556" y="2025"/>
                  </a:lnTo>
                  <a:lnTo>
                    <a:pt x="2543" y="2051"/>
                  </a:lnTo>
                  <a:lnTo>
                    <a:pt x="2529" y="2078"/>
                  </a:lnTo>
                  <a:lnTo>
                    <a:pt x="2485" y="2158"/>
                  </a:lnTo>
                  <a:lnTo>
                    <a:pt x="2450" y="2227"/>
                  </a:lnTo>
                  <a:lnTo>
                    <a:pt x="2408" y="2311"/>
                  </a:lnTo>
                  <a:lnTo>
                    <a:pt x="2359" y="2409"/>
                  </a:lnTo>
                  <a:lnTo>
                    <a:pt x="2307" y="2519"/>
                  </a:lnTo>
                  <a:lnTo>
                    <a:pt x="2253" y="2641"/>
                  </a:lnTo>
                  <a:lnTo>
                    <a:pt x="2225" y="2705"/>
                  </a:lnTo>
                  <a:lnTo>
                    <a:pt x="2197" y="2771"/>
                  </a:lnTo>
                  <a:lnTo>
                    <a:pt x="2170" y="2838"/>
                  </a:lnTo>
                  <a:lnTo>
                    <a:pt x="2142" y="2908"/>
                  </a:lnTo>
                  <a:lnTo>
                    <a:pt x="2116" y="2979"/>
                  </a:lnTo>
                  <a:lnTo>
                    <a:pt x="2090" y="3051"/>
                  </a:lnTo>
                  <a:lnTo>
                    <a:pt x="2065" y="3124"/>
                  </a:lnTo>
                  <a:lnTo>
                    <a:pt x="2040" y="3198"/>
                  </a:lnTo>
                  <a:lnTo>
                    <a:pt x="2018" y="3272"/>
                  </a:lnTo>
                  <a:lnTo>
                    <a:pt x="1996" y="3346"/>
                  </a:lnTo>
                  <a:lnTo>
                    <a:pt x="1977" y="3420"/>
                  </a:lnTo>
                  <a:lnTo>
                    <a:pt x="1960" y="3494"/>
                  </a:lnTo>
                  <a:lnTo>
                    <a:pt x="1944" y="3568"/>
                  </a:lnTo>
                  <a:lnTo>
                    <a:pt x="1930" y="3641"/>
                  </a:lnTo>
                  <a:lnTo>
                    <a:pt x="1919" y="3714"/>
                  </a:lnTo>
                  <a:lnTo>
                    <a:pt x="1911" y="3785"/>
                  </a:lnTo>
                  <a:lnTo>
                    <a:pt x="1908" y="3820"/>
                  </a:lnTo>
                  <a:lnTo>
                    <a:pt x="1905" y="3856"/>
                  </a:lnTo>
                  <a:lnTo>
                    <a:pt x="1903" y="3890"/>
                  </a:lnTo>
                  <a:lnTo>
                    <a:pt x="1902" y="3924"/>
                  </a:lnTo>
                  <a:lnTo>
                    <a:pt x="1901" y="3939"/>
                  </a:lnTo>
                  <a:lnTo>
                    <a:pt x="1722" y="3939"/>
                  </a:lnTo>
                  <a:lnTo>
                    <a:pt x="1722" y="3230"/>
                  </a:lnTo>
                  <a:lnTo>
                    <a:pt x="1333" y="3230"/>
                  </a:lnTo>
                  <a:lnTo>
                    <a:pt x="1333" y="3939"/>
                  </a:lnTo>
                  <a:lnTo>
                    <a:pt x="1154" y="3939"/>
                  </a:lnTo>
                  <a:lnTo>
                    <a:pt x="1152" y="3924"/>
                  </a:lnTo>
                  <a:lnTo>
                    <a:pt x="1151" y="3873"/>
                  </a:lnTo>
                  <a:lnTo>
                    <a:pt x="1148" y="3820"/>
                  </a:lnTo>
                  <a:lnTo>
                    <a:pt x="1142" y="3767"/>
                  </a:lnTo>
                  <a:lnTo>
                    <a:pt x="1136" y="3714"/>
                  </a:lnTo>
                  <a:lnTo>
                    <a:pt x="1128" y="3659"/>
                  </a:lnTo>
                  <a:lnTo>
                    <a:pt x="1118" y="3604"/>
                  </a:lnTo>
                  <a:lnTo>
                    <a:pt x="1108" y="3547"/>
                  </a:lnTo>
                  <a:lnTo>
                    <a:pt x="1096" y="3491"/>
                  </a:lnTo>
                  <a:lnTo>
                    <a:pt x="1081" y="3434"/>
                  </a:lnTo>
                  <a:lnTo>
                    <a:pt x="1067" y="3377"/>
                  </a:lnTo>
                  <a:lnTo>
                    <a:pt x="1052" y="3319"/>
                  </a:lnTo>
                  <a:lnTo>
                    <a:pt x="1035" y="3261"/>
                  </a:lnTo>
                  <a:lnTo>
                    <a:pt x="1016" y="3203"/>
                  </a:lnTo>
                  <a:lnTo>
                    <a:pt x="997" y="3145"/>
                  </a:lnTo>
                  <a:lnTo>
                    <a:pt x="977" y="3086"/>
                  </a:lnTo>
                  <a:lnTo>
                    <a:pt x="958" y="3029"/>
                  </a:lnTo>
                  <a:lnTo>
                    <a:pt x="937" y="2970"/>
                  </a:lnTo>
                  <a:lnTo>
                    <a:pt x="914" y="2911"/>
                  </a:lnTo>
                  <a:lnTo>
                    <a:pt x="868" y="2796"/>
                  </a:lnTo>
                  <a:lnTo>
                    <a:pt x="820" y="2681"/>
                  </a:lnTo>
                  <a:lnTo>
                    <a:pt x="771" y="2570"/>
                  </a:lnTo>
                  <a:lnTo>
                    <a:pt x="721" y="2459"/>
                  </a:lnTo>
                  <a:lnTo>
                    <a:pt x="669" y="2353"/>
                  </a:lnTo>
                  <a:lnTo>
                    <a:pt x="618" y="2249"/>
                  </a:lnTo>
                  <a:lnTo>
                    <a:pt x="568" y="2150"/>
                  </a:lnTo>
                  <a:lnTo>
                    <a:pt x="567" y="2144"/>
                  </a:lnTo>
                  <a:lnTo>
                    <a:pt x="530" y="2075"/>
                  </a:lnTo>
                  <a:lnTo>
                    <a:pt x="515" y="2050"/>
                  </a:lnTo>
                  <a:lnTo>
                    <a:pt x="503" y="2024"/>
                  </a:lnTo>
                  <a:lnTo>
                    <a:pt x="491" y="1998"/>
                  </a:lnTo>
                  <a:lnTo>
                    <a:pt x="479" y="1972"/>
                  </a:lnTo>
                  <a:lnTo>
                    <a:pt x="468" y="1945"/>
                  </a:lnTo>
                  <a:lnTo>
                    <a:pt x="458" y="1918"/>
                  </a:lnTo>
                  <a:lnTo>
                    <a:pt x="449" y="1892"/>
                  </a:lnTo>
                  <a:lnTo>
                    <a:pt x="440" y="1864"/>
                  </a:lnTo>
                  <a:lnTo>
                    <a:pt x="431" y="1838"/>
                  </a:lnTo>
                  <a:lnTo>
                    <a:pt x="424" y="1810"/>
                  </a:lnTo>
                  <a:lnTo>
                    <a:pt x="418" y="1782"/>
                  </a:lnTo>
                  <a:lnTo>
                    <a:pt x="411" y="1754"/>
                  </a:lnTo>
                  <a:lnTo>
                    <a:pt x="406" y="1726"/>
                  </a:lnTo>
                  <a:lnTo>
                    <a:pt x="401" y="1697"/>
                  </a:lnTo>
                  <a:lnTo>
                    <a:pt x="398" y="1670"/>
                  </a:lnTo>
                  <a:lnTo>
                    <a:pt x="395" y="1641"/>
                  </a:lnTo>
                  <a:lnTo>
                    <a:pt x="389" y="1519"/>
                  </a:lnTo>
                  <a:lnTo>
                    <a:pt x="389" y="1492"/>
                  </a:lnTo>
                  <a:lnTo>
                    <a:pt x="390" y="1463"/>
                  </a:lnTo>
                  <a:lnTo>
                    <a:pt x="392" y="1435"/>
                  </a:lnTo>
                  <a:lnTo>
                    <a:pt x="395" y="1408"/>
                  </a:lnTo>
                  <a:lnTo>
                    <a:pt x="398" y="1380"/>
                  </a:lnTo>
                  <a:lnTo>
                    <a:pt x="402" y="1352"/>
                  </a:lnTo>
                  <a:lnTo>
                    <a:pt x="407" y="1325"/>
                  </a:lnTo>
                  <a:lnTo>
                    <a:pt x="412" y="1298"/>
                  </a:lnTo>
                  <a:lnTo>
                    <a:pt x="418" y="1270"/>
                  </a:lnTo>
                  <a:lnTo>
                    <a:pt x="424" y="1244"/>
                  </a:lnTo>
                  <a:lnTo>
                    <a:pt x="431" y="1217"/>
                  </a:lnTo>
                  <a:lnTo>
                    <a:pt x="439" y="1191"/>
                  </a:lnTo>
                  <a:lnTo>
                    <a:pt x="448" y="1165"/>
                  </a:lnTo>
                  <a:lnTo>
                    <a:pt x="457" y="1139"/>
                  </a:lnTo>
                  <a:lnTo>
                    <a:pt x="466" y="1113"/>
                  </a:lnTo>
                  <a:lnTo>
                    <a:pt x="476" y="1088"/>
                  </a:lnTo>
                  <a:lnTo>
                    <a:pt x="487" y="1063"/>
                  </a:lnTo>
                  <a:lnTo>
                    <a:pt x="499" y="1038"/>
                  </a:lnTo>
                  <a:lnTo>
                    <a:pt x="511" y="1013"/>
                  </a:lnTo>
                  <a:lnTo>
                    <a:pt x="524" y="989"/>
                  </a:lnTo>
                  <a:lnTo>
                    <a:pt x="537" y="965"/>
                  </a:lnTo>
                  <a:lnTo>
                    <a:pt x="551" y="941"/>
                  </a:lnTo>
                  <a:lnTo>
                    <a:pt x="565" y="918"/>
                  </a:lnTo>
                  <a:lnTo>
                    <a:pt x="580" y="895"/>
                  </a:lnTo>
                  <a:lnTo>
                    <a:pt x="596" y="871"/>
                  </a:lnTo>
                  <a:lnTo>
                    <a:pt x="612" y="849"/>
                  </a:lnTo>
                  <a:lnTo>
                    <a:pt x="629" y="827"/>
                  </a:lnTo>
                  <a:lnTo>
                    <a:pt x="647" y="806"/>
                  </a:lnTo>
                  <a:lnTo>
                    <a:pt x="664" y="784"/>
                  </a:lnTo>
                  <a:lnTo>
                    <a:pt x="683" y="763"/>
                  </a:lnTo>
                  <a:lnTo>
                    <a:pt x="702" y="743"/>
                  </a:lnTo>
                  <a:lnTo>
                    <a:pt x="722" y="723"/>
                  </a:lnTo>
                  <a:lnTo>
                    <a:pt x="743" y="703"/>
                  </a:lnTo>
                  <a:lnTo>
                    <a:pt x="764" y="683"/>
                  </a:lnTo>
                  <a:lnTo>
                    <a:pt x="785" y="665"/>
                  </a:lnTo>
                  <a:lnTo>
                    <a:pt x="806" y="647"/>
                  </a:lnTo>
                  <a:lnTo>
                    <a:pt x="828" y="629"/>
                  </a:lnTo>
                  <a:lnTo>
                    <a:pt x="850" y="611"/>
                  </a:lnTo>
                  <a:lnTo>
                    <a:pt x="874" y="596"/>
                  </a:lnTo>
                  <a:lnTo>
                    <a:pt x="896" y="579"/>
                  </a:lnTo>
                  <a:lnTo>
                    <a:pt x="920" y="565"/>
                  </a:lnTo>
                  <a:lnTo>
                    <a:pt x="943" y="550"/>
                  </a:lnTo>
                  <a:lnTo>
                    <a:pt x="968" y="536"/>
                  </a:lnTo>
                  <a:lnTo>
                    <a:pt x="992" y="523"/>
                  </a:lnTo>
                  <a:lnTo>
                    <a:pt x="1016" y="510"/>
                  </a:lnTo>
                  <a:lnTo>
                    <a:pt x="1041" y="498"/>
                  </a:lnTo>
                  <a:lnTo>
                    <a:pt x="1066" y="486"/>
                  </a:lnTo>
                  <a:lnTo>
                    <a:pt x="1091" y="475"/>
                  </a:lnTo>
                  <a:lnTo>
                    <a:pt x="1117" y="464"/>
                  </a:lnTo>
                  <a:lnTo>
                    <a:pt x="1143" y="456"/>
                  </a:lnTo>
                  <a:lnTo>
                    <a:pt x="1170" y="446"/>
                  </a:lnTo>
                  <a:lnTo>
                    <a:pt x="1195" y="438"/>
                  </a:lnTo>
                  <a:lnTo>
                    <a:pt x="1223" y="430"/>
                  </a:lnTo>
                  <a:lnTo>
                    <a:pt x="1250" y="423"/>
                  </a:lnTo>
                  <a:lnTo>
                    <a:pt x="1276" y="417"/>
                  </a:lnTo>
                  <a:lnTo>
                    <a:pt x="1304" y="411"/>
                  </a:lnTo>
                  <a:lnTo>
                    <a:pt x="1331" y="406"/>
                  </a:lnTo>
                  <a:lnTo>
                    <a:pt x="1359" y="401"/>
                  </a:lnTo>
                  <a:lnTo>
                    <a:pt x="1387" y="398"/>
                  </a:lnTo>
                  <a:lnTo>
                    <a:pt x="1414" y="395"/>
                  </a:lnTo>
                  <a:lnTo>
                    <a:pt x="1443" y="392"/>
                  </a:lnTo>
                  <a:lnTo>
                    <a:pt x="1471" y="390"/>
                  </a:lnTo>
                  <a:lnTo>
                    <a:pt x="1500" y="389"/>
                  </a:lnTo>
                  <a:lnTo>
                    <a:pt x="1527" y="389"/>
                  </a:lnTo>
                  <a:lnTo>
                    <a:pt x="1569" y="389"/>
                  </a:lnTo>
                  <a:lnTo>
                    <a:pt x="1610" y="391"/>
                  </a:lnTo>
                  <a:lnTo>
                    <a:pt x="1651" y="396"/>
                  </a:lnTo>
                  <a:lnTo>
                    <a:pt x="1691" y="400"/>
                  </a:lnTo>
                  <a:lnTo>
                    <a:pt x="1732" y="407"/>
                  </a:lnTo>
                  <a:lnTo>
                    <a:pt x="1771" y="415"/>
                  </a:lnTo>
                  <a:lnTo>
                    <a:pt x="1810" y="423"/>
                  </a:lnTo>
                  <a:lnTo>
                    <a:pt x="1849" y="435"/>
                  </a:lnTo>
                  <a:lnTo>
                    <a:pt x="1882" y="444"/>
                  </a:lnTo>
                  <a:lnTo>
                    <a:pt x="1917" y="457"/>
                  </a:lnTo>
                  <a:lnTo>
                    <a:pt x="1950" y="470"/>
                  </a:lnTo>
                  <a:lnTo>
                    <a:pt x="1983" y="483"/>
                  </a:lnTo>
                  <a:lnTo>
                    <a:pt x="2015" y="498"/>
                  </a:lnTo>
                  <a:lnTo>
                    <a:pt x="2047" y="514"/>
                  </a:lnTo>
                  <a:lnTo>
                    <a:pt x="2078" y="531"/>
                  </a:lnTo>
                  <a:lnTo>
                    <a:pt x="2109" y="548"/>
                  </a:lnTo>
                  <a:lnTo>
                    <a:pt x="2139" y="567"/>
                  </a:lnTo>
                  <a:lnTo>
                    <a:pt x="2169" y="586"/>
                  </a:lnTo>
                  <a:lnTo>
                    <a:pt x="2197" y="607"/>
                  </a:lnTo>
                  <a:lnTo>
                    <a:pt x="2226" y="628"/>
                  </a:lnTo>
                  <a:lnTo>
                    <a:pt x="2254" y="650"/>
                  </a:lnTo>
                  <a:lnTo>
                    <a:pt x="2281" y="673"/>
                  </a:lnTo>
                  <a:lnTo>
                    <a:pt x="2308" y="698"/>
                  </a:lnTo>
                  <a:lnTo>
                    <a:pt x="2333" y="723"/>
                  </a:lnTo>
                  <a:lnTo>
                    <a:pt x="2353" y="743"/>
                  </a:lnTo>
                  <a:lnTo>
                    <a:pt x="2372" y="763"/>
                  </a:lnTo>
                  <a:lnTo>
                    <a:pt x="2391" y="784"/>
                  </a:lnTo>
                  <a:lnTo>
                    <a:pt x="2409" y="806"/>
                  </a:lnTo>
                  <a:lnTo>
                    <a:pt x="2426" y="827"/>
                  </a:lnTo>
                  <a:lnTo>
                    <a:pt x="2443" y="849"/>
                  </a:lnTo>
                  <a:lnTo>
                    <a:pt x="2460" y="872"/>
                  </a:lnTo>
                  <a:lnTo>
                    <a:pt x="2475" y="895"/>
                  </a:lnTo>
                  <a:lnTo>
                    <a:pt x="2489" y="918"/>
                  </a:lnTo>
                  <a:lnTo>
                    <a:pt x="2505" y="941"/>
                  </a:lnTo>
                  <a:lnTo>
                    <a:pt x="2518" y="965"/>
                  </a:lnTo>
                  <a:lnTo>
                    <a:pt x="2531" y="989"/>
                  </a:lnTo>
                  <a:lnTo>
                    <a:pt x="2545" y="1013"/>
                  </a:lnTo>
                  <a:lnTo>
                    <a:pt x="2557" y="1038"/>
                  </a:lnTo>
                  <a:lnTo>
                    <a:pt x="2568" y="1063"/>
                  </a:lnTo>
                  <a:lnTo>
                    <a:pt x="2579" y="1088"/>
                  </a:lnTo>
                  <a:lnTo>
                    <a:pt x="2589" y="1113"/>
                  </a:lnTo>
                  <a:lnTo>
                    <a:pt x="2599" y="1139"/>
                  </a:lnTo>
                  <a:lnTo>
                    <a:pt x="2608" y="1164"/>
                  </a:lnTo>
                  <a:lnTo>
                    <a:pt x="2617" y="1191"/>
                  </a:lnTo>
                  <a:lnTo>
                    <a:pt x="2624" y="1217"/>
                  </a:lnTo>
                  <a:lnTo>
                    <a:pt x="2631" y="1244"/>
                  </a:lnTo>
                  <a:lnTo>
                    <a:pt x="2638" y="1270"/>
                  </a:lnTo>
                  <a:lnTo>
                    <a:pt x="2643" y="1297"/>
                  </a:lnTo>
                  <a:lnTo>
                    <a:pt x="2649" y="1325"/>
                  </a:lnTo>
                  <a:lnTo>
                    <a:pt x="2653" y="1352"/>
                  </a:lnTo>
                  <a:lnTo>
                    <a:pt x="2658" y="1379"/>
                  </a:lnTo>
                  <a:lnTo>
                    <a:pt x="2660" y="1406"/>
                  </a:lnTo>
                  <a:lnTo>
                    <a:pt x="2663" y="1435"/>
                  </a:lnTo>
                  <a:lnTo>
                    <a:pt x="2664" y="1463"/>
                  </a:lnTo>
                  <a:lnTo>
                    <a:pt x="2666" y="1491"/>
                  </a:lnTo>
                  <a:lnTo>
                    <a:pt x="2666" y="1519"/>
                  </a:lnTo>
                  <a:lnTo>
                    <a:pt x="2661" y="1641"/>
                  </a:lnTo>
                  <a:close/>
                  <a:moveTo>
                    <a:pt x="907" y="4981"/>
                  </a:moveTo>
                  <a:lnTo>
                    <a:pt x="2149" y="4981"/>
                  </a:lnTo>
                  <a:lnTo>
                    <a:pt x="2149" y="4592"/>
                  </a:lnTo>
                  <a:lnTo>
                    <a:pt x="907" y="4592"/>
                  </a:lnTo>
                  <a:lnTo>
                    <a:pt x="907" y="4981"/>
                  </a:lnTo>
                  <a:close/>
                  <a:moveTo>
                    <a:pt x="1177" y="5429"/>
                  </a:moveTo>
                  <a:lnTo>
                    <a:pt x="1879" y="5429"/>
                  </a:lnTo>
                  <a:lnTo>
                    <a:pt x="1879" y="5209"/>
                  </a:lnTo>
                  <a:lnTo>
                    <a:pt x="1177" y="5209"/>
                  </a:lnTo>
                  <a:lnTo>
                    <a:pt x="1177" y="5429"/>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sp>
        <p:nvSpPr>
          <p:cNvPr id="4" name="平行四边形 3"/>
          <p:cNvSpPr>
            <a:spLocks noChangeAspect="1"/>
          </p:cNvSpPr>
          <p:nvPr>
            <p:custDataLst>
              <p:tags r:id="rId4"/>
            </p:custDataLst>
          </p:nvPr>
        </p:nvSpPr>
        <p:spPr>
          <a:xfrm rot="16200000">
            <a:off x="3848188" y="2059587"/>
            <a:ext cx="210836" cy="244340"/>
          </a:xfrm>
          <a:prstGeom prst="parallelogram">
            <a:avLst>
              <a:gd name="adj" fmla="val 47404"/>
            </a:avLst>
          </a:prstGeom>
          <a:solidFill>
            <a:schemeClr val="tx2">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515">
              <a:sym typeface="+mn-ea"/>
            </a:endParaRPr>
          </a:p>
        </p:txBody>
      </p:sp>
      <p:sp>
        <p:nvSpPr>
          <p:cNvPr id="5" name="平行四边形 4"/>
          <p:cNvSpPr>
            <a:spLocks noChangeAspect="1"/>
          </p:cNvSpPr>
          <p:nvPr>
            <p:custDataLst>
              <p:tags r:id="rId5"/>
            </p:custDataLst>
          </p:nvPr>
        </p:nvSpPr>
        <p:spPr>
          <a:xfrm rot="16200000">
            <a:off x="3657688" y="2839231"/>
            <a:ext cx="210836" cy="244340"/>
          </a:xfrm>
          <a:prstGeom prst="parallelogram">
            <a:avLst>
              <a:gd name="adj" fmla="val 47404"/>
            </a:avLst>
          </a:prstGeom>
          <a:gradFill>
            <a:gsLst>
              <a:gs pos="0">
                <a:schemeClr val="accent3">
                  <a:lumMod val="85000"/>
                </a:schemeClr>
              </a:gs>
              <a:gs pos="100000">
                <a:schemeClr val="accent3"/>
              </a:gs>
            </a:gsLst>
            <a:lin ang="5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515">
              <a:sym typeface="+mn-ea"/>
            </a:endParaRPr>
          </a:p>
        </p:txBody>
      </p:sp>
      <p:sp>
        <p:nvSpPr>
          <p:cNvPr id="7" name="平行四边形 6"/>
          <p:cNvSpPr>
            <a:spLocks noChangeAspect="1"/>
          </p:cNvSpPr>
          <p:nvPr>
            <p:custDataLst>
              <p:tags r:id="rId6"/>
            </p:custDataLst>
          </p:nvPr>
        </p:nvSpPr>
        <p:spPr>
          <a:xfrm rot="16200000">
            <a:off x="3720553" y="3622684"/>
            <a:ext cx="210836" cy="244340"/>
          </a:xfrm>
          <a:prstGeom prst="parallelogram">
            <a:avLst>
              <a:gd name="adj" fmla="val 47404"/>
            </a:avLst>
          </a:prstGeom>
          <a:solidFill>
            <a:srgbClr val="222A3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515">
              <a:sym typeface="+mn-ea"/>
            </a:endParaRPr>
          </a:p>
        </p:txBody>
      </p:sp>
      <p:sp>
        <p:nvSpPr>
          <p:cNvPr id="2" name="平行四边形 1"/>
          <p:cNvSpPr>
            <a:spLocks noChangeAspect="1"/>
          </p:cNvSpPr>
          <p:nvPr>
            <p:custDataLst>
              <p:tags r:id="rId7"/>
            </p:custDataLst>
          </p:nvPr>
        </p:nvSpPr>
        <p:spPr>
          <a:xfrm rot="16200000" flipV="1">
            <a:off x="4613835" y="2457391"/>
            <a:ext cx="210836" cy="246792"/>
          </a:xfrm>
          <a:prstGeom prst="parallelogram">
            <a:avLst>
              <a:gd name="adj" fmla="val 47404"/>
            </a:avLst>
          </a:prstGeom>
          <a:solidFill>
            <a:schemeClr val="accent3">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515">
              <a:sym typeface="+mn-ea"/>
            </a:endParaRPr>
          </a:p>
        </p:txBody>
      </p:sp>
      <p:sp>
        <p:nvSpPr>
          <p:cNvPr id="18" name="平行四边形 17"/>
          <p:cNvSpPr>
            <a:spLocks noChangeAspect="1"/>
          </p:cNvSpPr>
          <p:nvPr>
            <p:custDataLst>
              <p:tags r:id="rId8"/>
            </p:custDataLst>
          </p:nvPr>
        </p:nvSpPr>
        <p:spPr>
          <a:xfrm rot="16200000" flipV="1">
            <a:off x="4510965" y="3241480"/>
            <a:ext cx="210836" cy="246792"/>
          </a:xfrm>
          <a:prstGeom prst="parallelogram">
            <a:avLst>
              <a:gd name="adj" fmla="val 47404"/>
            </a:avLst>
          </a:prstGeom>
          <a:solidFill>
            <a:srgbClr val="53535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515">
              <a:sym typeface="+mn-ea"/>
            </a:endParaRPr>
          </a:p>
        </p:txBody>
      </p:sp>
      <p:cxnSp>
        <p:nvCxnSpPr>
          <p:cNvPr id="28" name="直接连接符 27"/>
          <p:cNvCxnSpPr>
            <a:cxnSpLocks noChangeAspect="1"/>
          </p:cNvCxnSpPr>
          <p:nvPr>
            <p:custDataLst>
              <p:tags r:id="rId9"/>
            </p:custDataLst>
          </p:nvPr>
        </p:nvCxnSpPr>
        <p:spPr>
          <a:xfrm>
            <a:off x="5324968" y="2064023"/>
            <a:ext cx="414044" cy="0"/>
          </a:xfrm>
          <a:prstGeom prst="line">
            <a:avLst/>
          </a:prstGeom>
          <a:ln w="9525">
            <a:solidFill>
              <a:srgbClr val="1D4865"/>
            </a:solidFill>
            <a:prstDash val="dash"/>
            <a:headEnd type="oval" w="sm" len="sm"/>
            <a:tailEnd type="oval" w="sm" len="sm"/>
          </a:ln>
        </p:spPr>
        <p:style>
          <a:lnRef idx="2">
            <a:schemeClr val="accent1"/>
          </a:lnRef>
          <a:fillRef idx="0">
            <a:srgbClr val="FFFFFF"/>
          </a:fillRef>
          <a:effectRef idx="0">
            <a:srgbClr val="FFFFFF"/>
          </a:effectRef>
          <a:fontRef idx="minor">
            <a:schemeClr val="tx1"/>
          </a:fontRef>
        </p:style>
      </p:cxnSp>
      <p:cxnSp>
        <p:nvCxnSpPr>
          <p:cNvPr id="29" name="直接连接符 28"/>
          <p:cNvCxnSpPr>
            <a:cxnSpLocks noChangeAspect="1"/>
          </p:cNvCxnSpPr>
          <p:nvPr>
            <p:custDataLst>
              <p:tags r:id="rId10"/>
            </p:custDataLst>
          </p:nvPr>
        </p:nvCxnSpPr>
        <p:spPr>
          <a:xfrm>
            <a:off x="5103353" y="2833886"/>
            <a:ext cx="414044" cy="0"/>
          </a:xfrm>
          <a:prstGeom prst="line">
            <a:avLst/>
          </a:prstGeom>
          <a:ln w="9525">
            <a:solidFill>
              <a:schemeClr val="accent3">
                <a:lumMod val="60000"/>
                <a:lumOff val="40000"/>
              </a:schemeClr>
            </a:solidFill>
            <a:prstDash val="dash"/>
            <a:headEnd type="oval" w="sm" len="sm"/>
            <a:tailEnd type="oval" w="sm" len="sm"/>
          </a:ln>
        </p:spPr>
        <p:style>
          <a:lnRef idx="2">
            <a:schemeClr val="accent1"/>
          </a:lnRef>
          <a:fillRef idx="0">
            <a:srgbClr val="FFFFFF"/>
          </a:fillRef>
          <a:effectRef idx="0">
            <a:srgbClr val="FFFFFF"/>
          </a:effectRef>
          <a:fontRef idx="minor">
            <a:schemeClr val="tx1"/>
          </a:fontRef>
        </p:style>
      </p:cxnSp>
      <p:cxnSp>
        <p:nvCxnSpPr>
          <p:cNvPr id="30" name="直接连接符 29"/>
          <p:cNvCxnSpPr>
            <a:cxnSpLocks noChangeAspect="1"/>
          </p:cNvCxnSpPr>
          <p:nvPr>
            <p:custDataLst>
              <p:tags r:id="rId11"/>
            </p:custDataLst>
          </p:nvPr>
        </p:nvCxnSpPr>
        <p:spPr>
          <a:xfrm>
            <a:off x="5150978" y="3624461"/>
            <a:ext cx="414044" cy="0"/>
          </a:xfrm>
          <a:prstGeom prst="line">
            <a:avLst/>
          </a:prstGeom>
          <a:ln w="9525">
            <a:solidFill>
              <a:srgbClr val="1D4865"/>
            </a:solidFill>
            <a:prstDash val="dash"/>
            <a:headEnd type="oval" w="sm" len="sm"/>
            <a:tailEnd type="oval" w="sm" len="sm"/>
          </a:ln>
        </p:spPr>
        <p:style>
          <a:lnRef idx="2">
            <a:schemeClr val="accent1"/>
          </a:lnRef>
          <a:fillRef idx="0">
            <a:srgbClr val="FFFFFF"/>
          </a:fillRef>
          <a:effectRef idx="0">
            <a:srgbClr val="FFFFFF"/>
          </a:effectRef>
          <a:fontRef idx="minor">
            <a:schemeClr val="tx1"/>
          </a:fontRef>
        </p:style>
      </p:cxnSp>
      <p:sp>
        <p:nvSpPr>
          <p:cNvPr id="33" name="椭圆 32"/>
          <p:cNvSpPr/>
          <p:nvPr>
            <p:custDataLst>
              <p:tags r:id="rId12"/>
            </p:custDataLst>
          </p:nvPr>
        </p:nvSpPr>
        <p:spPr>
          <a:xfrm>
            <a:off x="5858587" y="1897410"/>
            <a:ext cx="326877" cy="326877"/>
          </a:xfrm>
          <a:prstGeom prst="ellipse">
            <a:avLst/>
          </a:prstGeom>
          <a:solidFill>
            <a:srgbClr val="1D4865"/>
          </a:solidFill>
          <a:ln w="3175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6912" tIns="38456" rIns="76912" bIns="38456"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buClrTx/>
              <a:buSzTx/>
              <a:buFontTx/>
            </a:pPr>
            <a:endParaRPr lang="zh-CN" altLang="en-US" sz="1515">
              <a:solidFill>
                <a:schemeClr val="lt1"/>
              </a:solidFill>
              <a:sym typeface="+mn-ea"/>
            </a:endParaRPr>
          </a:p>
        </p:txBody>
      </p:sp>
      <p:cxnSp>
        <p:nvCxnSpPr>
          <p:cNvPr id="35" name="直接连接符 34"/>
          <p:cNvCxnSpPr/>
          <p:nvPr>
            <p:custDataLst>
              <p:tags r:id="rId13"/>
            </p:custDataLst>
          </p:nvPr>
        </p:nvCxnSpPr>
        <p:spPr>
          <a:xfrm>
            <a:off x="2950614" y="2457782"/>
            <a:ext cx="468000" cy="0"/>
          </a:xfrm>
          <a:prstGeom prst="line">
            <a:avLst/>
          </a:prstGeom>
          <a:ln w="9525">
            <a:solidFill>
              <a:srgbClr val="843C0B"/>
            </a:solidFill>
            <a:prstDash val="dash"/>
            <a:headEnd type="oval" w="sm" len="sm"/>
            <a:tailEnd type="oval" w="sm" len="sm"/>
          </a:ln>
        </p:spPr>
        <p:style>
          <a:lnRef idx="2">
            <a:schemeClr val="accent1"/>
          </a:lnRef>
          <a:fillRef idx="0">
            <a:srgbClr val="FFFFFF"/>
          </a:fillRef>
          <a:effectRef idx="0">
            <a:srgbClr val="FFFFFF"/>
          </a:effectRef>
          <a:fontRef idx="minor">
            <a:schemeClr val="tx1"/>
          </a:fontRef>
        </p:style>
      </p:cxnSp>
      <p:cxnSp>
        <p:nvCxnSpPr>
          <p:cNvPr id="3" name="直接连接符 2"/>
          <p:cNvCxnSpPr/>
          <p:nvPr>
            <p:custDataLst>
              <p:tags r:id="rId14"/>
            </p:custDataLst>
          </p:nvPr>
        </p:nvCxnSpPr>
        <p:spPr>
          <a:xfrm>
            <a:off x="2779164" y="3246755"/>
            <a:ext cx="540000" cy="0"/>
          </a:xfrm>
          <a:prstGeom prst="line">
            <a:avLst/>
          </a:prstGeom>
          <a:ln w="9525">
            <a:solidFill>
              <a:srgbClr val="843C0B"/>
            </a:solidFill>
            <a:prstDash val="dash"/>
            <a:headEnd type="oval" w="sm" len="sm"/>
            <a:tailEnd type="oval" w="sm" len="sm"/>
          </a:ln>
        </p:spPr>
        <p:style>
          <a:lnRef idx="2">
            <a:schemeClr val="accent1"/>
          </a:lnRef>
          <a:fillRef idx="0">
            <a:srgbClr val="FFFFFF"/>
          </a:fillRef>
          <a:effectRef idx="0">
            <a:srgbClr val="FFFFFF"/>
          </a:effectRef>
          <a:fontRef idx="minor">
            <a:schemeClr val="tx1"/>
          </a:fontRef>
        </p:style>
      </p:cxnSp>
      <p:sp>
        <p:nvSpPr>
          <p:cNvPr id="6" name="椭圆 5"/>
          <p:cNvSpPr/>
          <p:nvPr>
            <p:custDataLst>
              <p:tags r:id="rId15"/>
            </p:custDataLst>
          </p:nvPr>
        </p:nvSpPr>
        <p:spPr>
          <a:xfrm>
            <a:off x="5649037" y="2670448"/>
            <a:ext cx="326877" cy="326877"/>
          </a:xfrm>
          <a:prstGeom prst="ellipse">
            <a:avLst/>
          </a:prstGeom>
          <a:gradFill>
            <a:gsLst>
              <a:gs pos="0">
                <a:schemeClr val="accent3">
                  <a:lumMod val="75000"/>
                  <a:lumOff val="25000"/>
                </a:schemeClr>
              </a:gs>
              <a:gs pos="100000">
                <a:schemeClr val="accent3">
                  <a:lumMod val="85000"/>
                  <a:lumOff val="15000"/>
                </a:schemeClr>
              </a:gs>
            </a:gsLst>
            <a:lin ang="2640000" scaled="0"/>
          </a:gradFill>
          <a:ln w="3175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6912" tIns="38456" rIns="76912" bIns="38456"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buClrTx/>
              <a:buSzTx/>
              <a:buFontTx/>
            </a:pPr>
            <a:endParaRPr lang="zh-CN" altLang="en-US" sz="1515">
              <a:sym typeface="+mn-ea"/>
            </a:endParaRPr>
          </a:p>
        </p:txBody>
      </p:sp>
      <p:sp>
        <p:nvSpPr>
          <p:cNvPr id="9" name="椭圆 8"/>
          <p:cNvSpPr/>
          <p:nvPr>
            <p:custDataLst>
              <p:tags r:id="rId16"/>
            </p:custDataLst>
          </p:nvPr>
        </p:nvSpPr>
        <p:spPr>
          <a:xfrm>
            <a:off x="5706187" y="3461023"/>
            <a:ext cx="326877" cy="326877"/>
          </a:xfrm>
          <a:prstGeom prst="ellipse">
            <a:avLst/>
          </a:prstGeom>
          <a:solidFill>
            <a:srgbClr val="1D4865"/>
          </a:solidFill>
          <a:ln w="3175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6912" tIns="38456" rIns="76912" bIns="38456"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buClrTx/>
              <a:buSzTx/>
              <a:buFontTx/>
            </a:pPr>
            <a:endParaRPr lang="zh-CN" altLang="en-US" sz="1515">
              <a:solidFill>
                <a:schemeClr val="lt1"/>
              </a:solidFill>
              <a:sym typeface="+mn-ea"/>
            </a:endParaRPr>
          </a:p>
        </p:txBody>
      </p:sp>
      <p:sp>
        <p:nvSpPr>
          <p:cNvPr id="10" name="椭圆 9"/>
          <p:cNvSpPr/>
          <p:nvPr>
            <p:custDataLst>
              <p:tags r:id="rId17"/>
            </p:custDataLst>
          </p:nvPr>
        </p:nvSpPr>
        <p:spPr>
          <a:xfrm>
            <a:off x="2567655" y="2294344"/>
            <a:ext cx="326877" cy="326877"/>
          </a:xfrm>
          <a:prstGeom prst="ellipse">
            <a:avLst/>
          </a:prstGeom>
          <a:solidFill>
            <a:srgbClr val="843C0B"/>
          </a:solidFill>
          <a:ln w="3175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6912" tIns="38456" rIns="76912" bIns="38456"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buClrTx/>
              <a:buSzTx/>
              <a:buFontTx/>
            </a:pPr>
            <a:endParaRPr lang="zh-CN" altLang="en-US" sz="1515">
              <a:solidFill>
                <a:schemeClr val="lt1"/>
              </a:solidFill>
              <a:sym typeface="+mn-ea"/>
            </a:endParaRPr>
          </a:p>
        </p:txBody>
      </p:sp>
      <p:sp>
        <p:nvSpPr>
          <p:cNvPr id="15" name="椭圆 14"/>
          <p:cNvSpPr/>
          <p:nvPr>
            <p:custDataLst>
              <p:tags r:id="rId18"/>
            </p:custDataLst>
          </p:nvPr>
        </p:nvSpPr>
        <p:spPr>
          <a:xfrm>
            <a:off x="2396205" y="3083317"/>
            <a:ext cx="326877" cy="326877"/>
          </a:xfrm>
          <a:prstGeom prst="ellipse">
            <a:avLst/>
          </a:prstGeom>
          <a:solidFill>
            <a:srgbClr val="843C0B"/>
          </a:solidFill>
          <a:ln w="3175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6912" tIns="38456" rIns="76912" bIns="38456"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buClrTx/>
              <a:buSzTx/>
              <a:buFontTx/>
            </a:pPr>
            <a:endParaRPr lang="zh-CN" altLang="en-US" sz="1515">
              <a:solidFill>
                <a:schemeClr val="lt1"/>
              </a:solidFill>
              <a:sym typeface="+mn-ea"/>
            </a:endParaRPr>
          </a:p>
        </p:txBody>
      </p:sp>
      <p:pic>
        <p:nvPicPr>
          <p:cNvPr id="50" name="图片 49" descr="343439383331313b343532303033313bd3a6d3c3c9ccb3c7"/>
          <p:cNvPicPr>
            <a:picLocks noChangeAspect="1"/>
          </p:cNvPicPr>
          <p:nvPr>
            <p:custDataLst>
              <p:tags r:id="rId19"/>
            </p:custDataLst>
          </p:nvPr>
        </p:nvPicPr>
        <p:blipFill>
          <a:blip r:embed="rId20"/>
          <a:stretch>
            <a:fillRect/>
          </a:stretch>
        </p:blipFill>
        <p:spPr>
          <a:xfrm>
            <a:off x="5789509" y="3544344"/>
            <a:ext cx="160486" cy="160486"/>
          </a:xfrm>
          <a:prstGeom prst="rect">
            <a:avLst/>
          </a:prstGeom>
          <a:effectLst/>
        </p:spPr>
      </p:pic>
      <p:sp>
        <p:nvSpPr>
          <p:cNvPr id="16" name="平行四边形 15"/>
          <p:cNvSpPr>
            <a:spLocks noChangeAspect="1"/>
          </p:cNvSpPr>
          <p:nvPr>
            <p:custDataLst>
              <p:tags r:id="rId21"/>
            </p:custDataLst>
          </p:nvPr>
        </p:nvSpPr>
        <p:spPr>
          <a:xfrm rot="16200000" flipV="1">
            <a:off x="4614470" y="4059757"/>
            <a:ext cx="210836" cy="246792"/>
          </a:xfrm>
          <a:prstGeom prst="parallelogram">
            <a:avLst>
              <a:gd name="adj" fmla="val 47404"/>
            </a:avLst>
          </a:prstGeom>
          <a:solidFill>
            <a:srgbClr val="A4A4A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515">
              <a:sym typeface="+mn-ea"/>
            </a:endParaRPr>
          </a:p>
        </p:txBody>
      </p:sp>
      <p:cxnSp>
        <p:nvCxnSpPr>
          <p:cNvPr id="17" name="直接连接符 16"/>
          <p:cNvCxnSpPr/>
          <p:nvPr>
            <p:custDataLst>
              <p:tags r:id="rId22"/>
            </p:custDataLst>
          </p:nvPr>
        </p:nvCxnSpPr>
        <p:spPr>
          <a:xfrm>
            <a:off x="2931564" y="4068843"/>
            <a:ext cx="468000" cy="0"/>
          </a:xfrm>
          <a:prstGeom prst="line">
            <a:avLst/>
          </a:prstGeom>
          <a:ln w="9525">
            <a:solidFill>
              <a:srgbClr val="C0C0C0"/>
            </a:solidFill>
            <a:prstDash val="dash"/>
            <a:headEnd type="oval" w="sm" len="sm"/>
            <a:tailEnd type="oval" w="sm" len="sm"/>
          </a:ln>
        </p:spPr>
        <p:style>
          <a:lnRef idx="2">
            <a:schemeClr val="accent1"/>
          </a:lnRef>
          <a:fillRef idx="0">
            <a:srgbClr val="FFFFFF"/>
          </a:fillRef>
          <a:effectRef idx="0">
            <a:srgbClr val="FFFFFF"/>
          </a:effectRef>
          <a:fontRef idx="minor">
            <a:schemeClr val="tx1"/>
          </a:fontRef>
        </p:style>
      </p:cxnSp>
      <p:sp>
        <p:nvSpPr>
          <p:cNvPr id="19" name="椭圆 18"/>
          <p:cNvSpPr/>
          <p:nvPr>
            <p:custDataLst>
              <p:tags r:id="rId23"/>
            </p:custDataLst>
          </p:nvPr>
        </p:nvSpPr>
        <p:spPr>
          <a:xfrm>
            <a:off x="2548605" y="3905404"/>
            <a:ext cx="326877" cy="326877"/>
          </a:xfrm>
          <a:prstGeom prst="ellipse">
            <a:avLst/>
          </a:prstGeom>
          <a:solidFill>
            <a:srgbClr val="C0C0C0"/>
          </a:solidFill>
          <a:ln w="3175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6912" tIns="38456" rIns="76912" bIns="38456"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buClrTx/>
              <a:buSzTx/>
              <a:buFontTx/>
            </a:pPr>
            <a:endParaRPr lang="zh-CN" altLang="en-US" sz="1515">
              <a:solidFill>
                <a:schemeClr val="lt1"/>
              </a:solidFill>
              <a:sym typeface="+mn-ea"/>
            </a:endParaRPr>
          </a:p>
        </p:txBody>
      </p:sp>
      <p:sp>
        <p:nvSpPr>
          <p:cNvPr id="20" name="标题"/>
          <p:cNvSpPr>
            <a:spLocks noChangeAspect="1"/>
          </p:cNvSpPr>
          <p:nvPr>
            <p:custDataLst>
              <p:tags r:id="rId24"/>
            </p:custDataLst>
          </p:nvPr>
        </p:nvSpPr>
        <p:spPr>
          <a:xfrm>
            <a:off x="3704068" y="3510256"/>
            <a:ext cx="1317858" cy="239437"/>
          </a:xfrm>
          <a:prstGeom prst="rect">
            <a:avLst/>
          </a:prstGeom>
          <a:solidFill>
            <a:srgbClr val="1D486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76912" tIns="38456" rIns="76912" bIns="38456"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spcBef>
                <a:spcPct val="0"/>
              </a:spcBef>
              <a:spcAft>
                <a:spcPct val="0"/>
              </a:spcAft>
              <a:buClrTx/>
              <a:buSzTx/>
              <a:buFontTx/>
            </a:pPr>
            <a:r>
              <a:rPr lang="zh-CN" altLang="en-US" b="1">
                <a:solidFill>
                  <a:schemeClr val="lt1">
                    <a:lumMod val="100000"/>
                  </a:schemeClr>
                </a:solidFill>
                <a:uFillTx/>
                <a:latin typeface="+mn-ea"/>
                <a:cs typeface="+mn-ea"/>
                <a:sym typeface="+mn-ea"/>
              </a:rPr>
              <a:t>稳定性</a:t>
            </a:r>
            <a:endParaRPr lang="zh-CN" altLang="en-US" b="1">
              <a:solidFill>
                <a:schemeClr val="lt1">
                  <a:lumMod val="100000"/>
                </a:schemeClr>
              </a:solidFill>
              <a:uFillTx/>
              <a:latin typeface="+mn-ea"/>
              <a:cs typeface="+mn-ea"/>
              <a:sym typeface="+mn-ea"/>
            </a:endParaRPr>
          </a:p>
        </p:txBody>
      </p:sp>
      <p:sp>
        <p:nvSpPr>
          <p:cNvPr id="21" name="标题"/>
          <p:cNvSpPr>
            <a:spLocks noChangeAspect="1"/>
          </p:cNvSpPr>
          <p:nvPr>
            <p:custDataLst>
              <p:tags r:id="rId25"/>
            </p:custDataLst>
          </p:nvPr>
        </p:nvSpPr>
        <p:spPr>
          <a:xfrm>
            <a:off x="3418917" y="3126936"/>
            <a:ext cx="1317858" cy="239437"/>
          </a:xfrm>
          <a:prstGeom prst="rect">
            <a:avLst/>
          </a:prstGeom>
          <a:solidFill>
            <a:srgbClr val="843C0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76912" tIns="38456" rIns="76912" bIns="38456"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spcBef>
                <a:spcPct val="0"/>
              </a:spcBef>
              <a:spcAft>
                <a:spcPct val="0"/>
              </a:spcAft>
              <a:buClrTx/>
              <a:buSzTx/>
              <a:buFontTx/>
            </a:pPr>
            <a:r>
              <a:rPr lang="zh-CN" altLang="en-US" b="1">
                <a:solidFill>
                  <a:schemeClr val="lt1">
                    <a:lumMod val="100000"/>
                  </a:schemeClr>
                </a:solidFill>
                <a:uFillTx/>
                <a:latin typeface="+mn-ea"/>
                <a:cs typeface="+mn-ea"/>
                <a:sym typeface="+mn-ea"/>
              </a:rPr>
              <a:t>技术性</a:t>
            </a:r>
            <a:endParaRPr lang="zh-CN" altLang="en-US" b="1">
              <a:solidFill>
                <a:schemeClr val="lt1">
                  <a:lumMod val="100000"/>
                </a:schemeClr>
              </a:solidFill>
              <a:uFillTx/>
              <a:latin typeface="+mn-ea"/>
              <a:cs typeface="+mn-ea"/>
              <a:sym typeface="+mn-ea"/>
            </a:endParaRPr>
          </a:p>
        </p:txBody>
      </p:sp>
      <p:sp>
        <p:nvSpPr>
          <p:cNvPr id="22" name="标题"/>
          <p:cNvSpPr>
            <a:spLocks noChangeAspect="1"/>
          </p:cNvSpPr>
          <p:nvPr>
            <p:custDataLst>
              <p:tags r:id="rId26"/>
            </p:custDataLst>
          </p:nvPr>
        </p:nvSpPr>
        <p:spPr>
          <a:xfrm>
            <a:off x="3637393" y="2721723"/>
            <a:ext cx="1317858" cy="239437"/>
          </a:xfrm>
          <a:prstGeom prst="rect">
            <a:avLst/>
          </a:prstGeom>
          <a:gradFill>
            <a:gsLst>
              <a:gs pos="80000">
                <a:schemeClr val="accent3">
                  <a:lumMod val="70000"/>
                  <a:lumOff val="30000"/>
                </a:schemeClr>
              </a:gs>
              <a:gs pos="20000">
                <a:schemeClr val="accent3"/>
              </a:gs>
            </a:gsLst>
            <a:lin ang="81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76912" tIns="38456" rIns="76912" bIns="38456"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spcBef>
                <a:spcPct val="0"/>
              </a:spcBef>
              <a:spcAft>
                <a:spcPct val="0"/>
              </a:spcAft>
              <a:buClrTx/>
              <a:buSzTx/>
              <a:buFontTx/>
            </a:pPr>
            <a:r>
              <a:rPr lang="zh-CN" altLang="en-US" b="1">
                <a:solidFill>
                  <a:schemeClr val="lt1">
                    <a:lumMod val="100000"/>
                  </a:schemeClr>
                </a:solidFill>
                <a:uFillTx/>
                <a:latin typeface="+mn-ea"/>
                <a:cs typeface="+mn-ea"/>
                <a:sym typeface="+mn-ea"/>
              </a:rPr>
              <a:t>经济性</a:t>
            </a:r>
            <a:endParaRPr lang="zh-CN" altLang="en-US" b="1">
              <a:solidFill>
                <a:schemeClr val="lt1">
                  <a:lumMod val="100000"/>
                </a:schemeClr>
              </a:solidFill>
              <a:uFillTx/>
              <a:latin typeface="+mn-ea"/>
              <a:cs typeface="+mn-ea"/>
              <a:sym typeface="+mn-ea"/>
            </a:endParaRPr>
          </a:p>
        </p:txBody>
      </p:sp>
      <p:sp>
        <p:nvSpPr>
          <p:cNvPr id="23" name="标题"/>
          <p:cNvSpPr>
            <a:spLocks noChangeAspect="1"/>
          </p:cNvSpPr>
          <p:nvPr>
            <p:custDataLst>
              <p:tags r:id="rId27"/>
            </p:custDataLst>
          </p:nvPr>
        </p:nvSpPr>
        <p:spPr>
          <a:xfrm>
            <a:off x="3524428" y="2335026"/>
            <a:ext cx="1318130" cy="239437"/>
          </a:xfrm>
          <a:prstGeom prst="rect">
            <a:avLst/>
          </a:prstGeom>
          <a:solidFill>
            <a:srgbClr val="843C0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76912" tIns="38456" rIns="76912" bIns="38456"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spcBef>
                <a:spcPct val="0"/>
              </a:spcBef>
              <a:spcAft>
                <a:spcPct val="0"/>
              </a:spcAft>
              <a:buClrTx/>
              <a:buSzTx/>
              <a:buFontTx/>
            </a:pPr>
            <a:r>
              <a:rPr lang="zh-CN" altLang="en-US" b="1">
                <a:solidFill>
                  <a:schemeClr val="lt1">
                    <a:lumMod val="100000"/>
                  </a:schemeClr>
                </a:solidFill>
                <a:uFillTx/>
                <a:latin typeface="+mn-ea"/>
                <a:cs typeface="+mn-ea"/>
                <a:sym typeface="+mn-ea"/>
              </a:rPr>
              <a:t>社会性</a:t>
            </a:r>
            <a:endParaRPr lang="zh-CN" altLang="en-US" b="1">
              <a:solidFill>
                <a:schemeClr val="lt1">
                  <a:lumMod val="100000"/>
                </a:schemeClr>
              </a:solidFill>
              <a:uFillTx/>
              <a:latin typeface="+mn-ea"/>
              <a:cs typeface="+mn-ea"/>
              <a:sym typeface="+mn-ea"/>
            </a:endParaRPr>
          </a:p>
        </p:txBody>
      </p:sp>
      <p:sp>
        <p:nvSpPr>
          <p:cNvPr id="25" name="标题"/>
          <p:cNvSpPr>
            <a:spLocks noChangeAspect="1"/>
          </p:cNvSpPr>
          <p:nvPr>
            <p:custDataLst>
              <p:tags r:id="rId28"/>
            </p:custDataLst>
          </p:nvPr>
        </p:nvSpPr>
        <p:spPr>
          <a:xfrm>
            <a:off x="3827893" y="1941806"/>
            <a:ext cx="1314589" cy="236441"/>
          </a:xfrm>
          <a:prstGeom prst="rect">
            <a:avLst/>
          </a:prstGeom>
          <a:solidFill>
            <a:srgbClr val="1D486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76912" tIns="38456" rIns="76912" bIns="38456"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spcBef>
                <a:spcPct val="0"/>
              </a:spcBef>
              <a:spcAft>
                <a:spcPct val="0"/>
              </a:spcAft>
              <a:buClrTx/>
              <a:buSzTx/>
              <a:buFontTx/>
            </a:pPr>
            <a:r>
              <a:rPr lang="zh-CN" altLang="en-US" b="1">
                <a:solidFill>
                  <a:schemeClr val="lt1">
                    <a:lumMod val="100000"/>
                  </a:schemeClr>
                </a:solidFill>
                <a:uFillTx/>
                <a:latin typeface="+mn-ea"/>
                <a:cs typeface="+mn-ea"/>
                <a:sym typeface="+mn-ea"/>
              </a:rPr>
              <a:t>目的性</a:t>
            </a:r>
            <a:endParaRPr lang="zh-CN" altLang="en-US" b="1">
              <a:solidFill>
                <a:schemeClr val="lt1">
                  <a:lumMod val="100000"/>
                </a:schemeClr>
              </a:solidFill>
              <a:uFillTx/>
              <a:latin typeface="+mn-ea"/>
              <a:cs typeface="+mn-ea"/>
              <a:sym typeface="+mn-ea"/>
            </a:endParaRPr>
          </a:p>
        </p:txBody>
      </p:sp>
      <p:sp>
        <p:nvSpPr>
          <p:cNvPr id="27" name="标题"/>
          <p:cNvSpPr>
            <a:spLocks noChangeAspect="1"/>
          </p:cNvSpPr>
          <p:nvPr>
            <p:custDataLst>
              <p:tags r:id="rId29"/>
            </p:custDataLst>
          </p:nvPr>
        </p:nvSpPr>
        <p:spPr>
          <a:xfrm>
            <a:off x="3524327" y="3937896"/>
            <a:ext cx="1317858" cy="239437"/>
          </a:xfrm>
          <a:prstGeom prst="rect">
            <a:avLst/>
          </a:prstGeom>
          <a:solidFill>
            <a:srgbClr val="C0C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76912" tIns="38456" rIns="76912" bIns="38456"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spcBef>
                <a:spcPct val="0"/>
              </a:spcBef>
              <a:spcAft>
                <a:spcPct val="0"/>
              </a:spcAft>
              <a:buClrTx/>
              <a:buSzTx/>
              <a:buFontTx/>
            </a:pPr>
            <a:r>
              <a:rPr lang="zh-CN" altLang="en-US" b="1">
                <a:solidFill>
                  <a:schemeClr val="lt1">
                    <a:lumMod val="100000"/>
                  </a:schemeClr>
                </a:solidFill>
                <a:uFillTx/>
                <a:latin typeface="+mn-ea"/>
                <a:cs typeface="+mn-ea"/>
                <a:sym typeface="+mn-ea"/>
              </a:rPr>
              <a:t>群体性</a:t>
            </a:r>
            <a:endParaRPr lang="zh-CN" altLang="en-US" b="1">
              <a:solidFill>
                <a:schemeClr val="lt1">
                  <a:lumMod val="100000"/>
                </a:schemeClr>
              </a:solidFill>
              <a:uFillTx/>
              <a:latin typeface="+mn-ea"/>
              <a:cs typeface="+mn-ea"/>
              <a:sym typeface="+mn-ea"/>
            </a:endParaRPr>
          </a:p>
        </p:txBody>
      </p:sp>
      <p:sp>
        <p:nvSpPr>
          <p:cNvPr id="31" name="矩形 30"/>
          <p:cNvSpPr/>
          <p:nvPr>
            <p:custDataLst>
              <p:tags r:id="rId30"/>
            </p:custDataLst>
          </p:nvPr>
        </p:nvSpPr>
        <p:spPr>
          <a:xfrm>
            <a:off x="6344920" y="1629410"/>
            <a:ext cx="2058035" cy="747395"/>
          </a:xfrm>
          <a:prstGeom prst="rect">
            <a:avLst/>
          </a:prstGeom>
          <a:noFill/>
        </p:spPr>
        <p:txBody>
          <a:bodyPr wrap="square" lIns="0" tIns="0" rIns="0" bIns="0" rtlCol="0" anchor="ctr" anchorCtr="0">
            <a:noAutofit/>
          </a:bodyPr>
          <a:lstStyle/>
          <a:p>
            <a:pPr indent="0" algn="just" fontAlgn="auto">
              <a:lnSpc>
                <a:spcPts val="2220"/>
              </a:lnSpc>
              <a:spcBef>
                <a:spcPct val="0"/>
              </a:spcBef>
              <a:spcAft>
                <a:spcPct val="0"/>
              </a:spcAft>
            </a:pPr>
            <a:r>
              <a:rPr lang="zh-CN" altLang="en-US" dirty="0">
                <a:solidFill>
                  <a:schemeClr val="tx1">
                    <a:lumMod val="85000"/>
                    <a:lumOff val="15000"/>
                  </a:schemeClr>
                </a:solidFill>
                <a:latin typeface="+mn-ea"/>
                <a:cs typeface="+mn-ea"/>
              </a:rPr>
              <a:t>职业以获得现金或实物等报酬为目的。</a:t>
            </a:r>
            <a:endParaRPr lang="zh-CN" altLang="en-US" dirty="0">
              <a:solidFill>
                <a:schemeClr val="tx1">
                  <a:lumMod val="85000"/>
                  <a:lumOff val="15000"/>
                </a:schemeClr>
              </a:solidFill>
              <a:latin typeface="+mn-ea"/>
              <a:cs typeface="+mn-ea"/>
            </a:endParaRPr>
          </a:p>
        </p:txBody>
      </p:sp>
      <p:sp>
        <p:nvSpPr>
          <p:cNvPr id="32" name="矩形 31"/>
          <p:cNvSpPr/>
          <p:nvPr>
            <p:custDataLst>
              <p:tags r:id="rId31"/>
            </p:custDataLst>
          </p:nvPr>
        </p:nvSpPr>
        <p:spPr>
          <a:xfrm>
            <a:off x="6149209" y="2439011"/>
            <a:ext cx="1970874" cy="747223"/>
          </a:xfrm>
          <a:prstGeom prst="rect">
            <a:avLst/>
          </a:prstGeom>
          <a:noFill/>
        </p:spPr>
        <p:txBody>
          <a:bodyPr wrap="square" lIns="0" tIns="0" rIns="0" bIns="0" rtlCol="0" anchor="ctr" anchorCtr="0">
            <a:noAutofit/>
          </a:bodyPr>
          <a:lstStyle/>
          <a:p>
            <a:pPr indent="0" algn="just" fontAlgn="auto">
              <a:lnSpc>
                <a:spcPts val="2220"/>
              </a:lnSpc>
              <a:spcBef>
                <a:spcPct val="0"/>
              </a:spcBef>
              <a:spcAft>
                <a:spcPct val="0"/>
              </a:spcAft>
            </a:pPr>
            <a:r>
              <a:rPr lang="zh-CN" altLang="en-US" dirty="0">
                <a:solidFill>
                  <a:schemeClr val="tx1">
                    <a:lumMod val="85000"/>
                    <a:lumOff val="15000"/>
                  </a:schemeClr>
                </a:solidFill>
                <a:latin typeface="+mn-ea"/>
                <a:cs typeface="+mn-ea"/>
              </a:rPr>
              <a:t>职业活动以获得谋生的经济来源为目的。</a:t>
            </a:r>
            <a:endParaRPr lang="zh-CN" altLang="en-US" dirty="0">
              <a:solidFill>
                <a:schemeClr val="tx1">
                  <a:lumMod val="85000"/>
                  <a:lumOff val="15000"/>
                </a:schemeClr>
              </a:solidFill>
              <a:latin typeface="+mn-ea"/>
              <a:cs typeface="+mn-ea"/>
            </a:endParaRPr>
          </a:p>
        </p:txBody>
      </p:sp>
      <p:sp>
        <p:nvSpPr>
          <p:cNvPr id="34" name="矩形 33"/>
          <p:cNvSpPr/>
          <p:nvPr>
            <p:custDataLst>
              <p:tags r:id="rId32"/>
            </p:custDataLst>
          </p:nvPr>
        </p:nvSpPr>
        <p:spPr>
          <a:xfrm>
            <a:off x="6185535" y="3244850"/>
            <a:ext cx="2520950" cy="747395"/>
          </a:xfrm>
          <a:prstGeom prst="rect">
            <a:avLst/>
          </a:prstGeom>
          <a:noFill/>
        </p:spPr>
        <p:txBody>
          <a:bodyPr wrap="square" lIns="0" tIns="0" rIns="0" bIns="0" rtlCol="0" anchor="ctr" anchorCtr="0">
            <a:noAutofit/>
          </a:bodyPr>
          <a:lstStyle/>
          <a:p>
            <a:pPr algn="just">
              <a:lnSpc>
                <a:spcPct val="130000"/>
              </a:lnSpc>
              <a:spcBef>
                <a:spcPct val="0"/>
              </a:spcBef>
              <a:spcAft>
                <a:spcPct val="0"/>
              </a:spcAft>
            </a:pPr>
            <a:r>
              <a:rPr lang="zh-CN" altLang="en-US" dirty="0">
                <a:solidFill>
                  <a:schemeClr val="tx1">
                    <a:lumMod val="85000"/>
                    <a:lumOff val="15000"/>
                  </a:schemeClr>
                </a:solidFill>
                <a:latin typeface="+mn-ea"/>
                <a:cs typeface="+mn-ea"/>
              </a:rPr>
              <a:t>职业在一定的历史时期内形成，并具有较长生命周期。</a:t>
            </a:r>
            <a:endParaRPr lang="zh-CN" altLang="en-US" dirty="0">
              <a:solidFill>
                <a:schemeClr val="tx1">
                  <a:lumMod val="85000"/>
                  <a:lumOff val="15000"/>
                </a:schemeClr>
              </a:solidFill>
              <a:latin typeface="+mn-ea"/>
              <a:cs typeface="+mn-ea"/>
            </a:endParaRPr>
          </a:p>
        </p:txBody>
      </p:sp>
      <p:sp>
        <p:nvSpPr>
          <p:cNvPr id="40" name="矩形 39"/>
          <p:cNvSpPr/>
          <p:nvPr>
            <p:custDataLst>
              <p:tags r:id="rId33"/>
            </p:custDataLst>
          </p:nvPr>
        </p:nvSpPr>
        <p:spPr>
          <a:xfrm>
            <a:off x="359725" y="2921404"/>
            <a:ext cx="1970874" cy="747223"/>
          </a:xfrm>
          <a:prstGeom prst="rect">
            <a:avLst/>
          </a:prstGeom>
          <a:noFill/>
        </p:spPr>
        <p:txBody>
          <a:bodyPr wrap="square" lIns="0" tIns="0" rIns="0" bIns="0" rtlCol="0" anchor="ctr" anchorCtr="0">
            <a:noAutofit/>
          </a:bodyPr>
          <a:lstStyle/>
          <a:p>
            <a:pPr indent="0" algn="just" fontAlgn="auto">
              <a:lnSpc>
                <a:spcPts val="2220"/>
              </a:lnSpc>
              <a:spcBef>
                <a:spcPct val="0"/>
              </a:spcBef>
              <a:spcAft>
                <a:spcPct val="0"/>
              </a:spcAft>
            </a:pPr>
            <a:r>
              <a:rPr lang="zh-CN" altLang="en-US">
                <a:solidFill>
                  <a:schemeClr val="tx1">
                    <a:lumMod val="85000"/>
                    <a:lumOff val="15000"/>
                  </a:schemeClr>
                </a:solidFill>
                <a:latin typeface="+mn-ea"/>
                <a:cs typeface="+mn-ea"/>
              </a:rPr>
              <a:t>职业的技术特性标示了职业的专业色彩。</a:t>
            </a:r>
            <a:endParaRPr lang="zh-CN" altLang="en-US">
              <a:solidFill>
                <a:schemeClr val="tx1">
                  <a:lumMod val="85000"/>
                  <a:lumOff val="15000"/>
                </a:schemeClr>
              </a:solidFill>
              <a:latin typeface="+mn-ea"/>
              <a:cs typeface="+mn-ea"/>
            </a:endParaRPr>
          </a:p>
        </p:txBody>
      </p:sp>
      <p:sp>
        <p:nvSpPr>
          <p:cNvPr id="45" name="矩形 44"/>
          <p:cNvSpPr/>
          <p:nvPr>
            <p:custDataLst>
              <p:tags r:id="rId34"/>
            </p:custDataLst>
          </p:nvPr>
        </p:nvSpPr>
        <p:spPr>
          <a:xfrm>
            <a:off x="313055" y="1648460"/>
            <a:ext cx="2198370" cy="1277620"/>
          </a:xfrm>
          <a:prstGeom prst="rect">
            <a:avLst/>
          </a:prstGeom>
          <a:noFill/>
        </p:spPr>
        <p:txBody>
          <a:bodyPr wrap="square" lIns="0" tIns="0" rIns="0" bIns="0" rtlCol="0" anchor="ctr" anchorCtr="0">
            <a:noAutofit/>
          </a:bodyPr>
          <a:lstStyle/>
          <a:p>
            <a:pPr indent="0" algn="just" fontAlgn="auto">
              <a:lnSpc>
                <a:spcPts val="2220"/>
              </a:lnSpc>
              <a:spcBef>
                <a:spcPct val="0"/>
              </a:spcBef>
              <a:spcAft>
                <a:spcPct val="0"/>
              </a:spcAft>
            </a:pPr>
            <a:r>
              <a:rPr lang="zh-CN" altLang="en-US" dirty="0">
                <a:solidFill>
                  <a:schemeClr val="tx1">
                    <a:lumMod val="85000"/>
                    <a:lumOff val="15000"/>
                  </a:schemeClr>
                </a:solidFill>
                <a:latin typeface="+mn-ea"/>
                <a:cs typeface="+mn-ea"/>
              </a:rPr>
              <a:t>职业是从业人员在特定社会生活环境中从事的与其他社会成员相互关联、相互服务的社会活动。</a:t>
            </a:r>
            <a:endParaRPr lang="zh-CN" altLang="en-US" dirty="0">
              <a:solidFill>
                <a:schemeClr val="tx1">
                  <a:lumMod val="85000"/>
                  <a:lumOff val="15000"/>
                </a:schemeClr>
              </a:solidFill>
              <a:latin typeface="+mn-ea"/>
              <a:cs typeface="+mn-ea"/>
            </a:endParaRPr>
          </a:p>
        </p:txBody>
      </p:sp>
      <p:sp>
        <p:nvSpPr>
          <p:cNvPr id="55" name="矩形 54"/>
          <p:cNvSpPr/>
          <p:nvPr>
            <p:custDataLst>
              <p:tags r:id="rId35"/>
            </p:custDataLst>
          </p:nvPr>
        </p:nvSpPr>
        <p:spPr>
          <a:xfrm>
            <a:off x="589280" y="3792855"/>
            <a:ext cx="1904365" cy="758190"/>
          </a:xfrm>
          <a:prstGeom prst="rect">
            <a:avLst/>
          </a:prstGeom>
          <a:noFill/>
        </p:spPr>
        <p:txBody>
          <a:bodyPr wrap="square" lIns="0" tIns="0" rIns="0" bIns="0" rtlCol="0" anchor="ctr" anchorCtr="0">
            <a:noAutofit/>
          </a:bodyPr>
          <a:lstStyle/>
          <a:p>
            <a:pPr indent="0" algn="just" fontAlgn="auto">
              <a:lnSpc>
                <a:spcPts val="2220"/>
              </a:lnSpc>
              <a:spcBef>
                <a:spcPct val="0"/>
              </a:spcBef>
              <a:spcAft>
                <a:spcPct val="0"/>
              </a:spcAft>
            </a:pPr>
            <a:r>
              <a:rPr lang="zh-CN" altLang="en-US" dirty="0">
                <a:solidFill>
                  <a:schemeClr val="tx1">
                    <a:lumMod val="85000"/>
                    <a:lumOff val="15000"/>
                  </a:schemeClr>
                </a:solidFill>
                <a:latin typeface="+mn-ea"/>
                <a:cs typeface="+mn-ea"/>
              </a:rPr>
              <a:t>职业的存在常常和一定的作业人数密切相关。</a:t>
            </a:r>
            <a:endParaRPr lang="zh-CN" altLang="en-US" dirty="0">
              <a:solidFill>
                <a:schemeClr val="tx1">
                  <a:lumMod val="85000"/>
                  <a:lumOff val="15000"/>
                </a:schemeClr>
              </a:solidFill>
              <a:latin typeface="+mn-ea"/>
              <a:cs typeface="+mn-ea"/>
            </a:endParaRPr>
          </a:p>
        </p:txBody>
      </p:sp>
      <p:sp>
        <p:nvSpPr>
          <p:cNvPr id="58" name="任意多边形: 形状 45"/>
          <p:cNvSpPr/>
          <p:nvPr>
            <p:custDataLst>
              <p:tags r:id="rId36"/>
            </p:custDataLst>
          </p:nvPr>
        </p:nvSpPr>
        <p:spPr>
          <a:xfrm>
            <a:off x="2664864" y="2377666"/>
            <a:ext cx="144706" cy="160486"/>
          </a:xfrm>
          <a:custGeom>
            <a:avLst/>
            <a:gdLst>
              <a:gd name="connsiteX0" fmla="*/ 154840 w 172039"/>
              <a:gd name="connsiteY0" fmla="*/ 110895 h 190800"/>
              <a:gd name="connsiteX1" fmla="*/ 169004 w 172039"/>
              <a:gd name="connsiteY1" fmla="*/ 110895 h 190800"/>
              <a:gd name="connsiteX2" fmla="*/ 169004 w 172039"/>
              <a:gd name="connsiteY2" fmla="*/ 125673 h 190800"/>
              <a:gd name="connsiteX3" fmla="*/ 108301 w 172039"/>
              <a:gd name="connsiteY3" fmla="*/ 189005 h 190800"/>
              <a:gd name="connsiteX4" fmla="*/ 103243 w 172039"/>
              <a:gd name="connsiteY4" fmla="*/ 190061 h 190800"/>
              <a:gd name="connsiteX5" fmla="*/ 95149 w 172039"/>
              <a:gd name="connsiteY5" fmla="*/ 186894 h 190800"/>
              <a:gd name="connsiteX6" fmla="*/ 70868 w 172039"/>
              <a:gd name="connsiteY6" fmla="*/ 160506 h 190800"/>
              <a:gd name="connsiteX7" fmla="*/ 70868 w 172039"/>
              <a:gd name="connsiteY7" fmla="*/ 145729 h 190800"/>
              <a:gd name="connsiteX8" fmla="*/ 85032 w 172039"/>
              <a:gd name="connsiteY8" fmla="*/ 145729 h 190800"/>
              <a:gd name="connsiteX9" fmla="*/ 103243 w 172039"/>
              <a:gd name="connsiteY9" fmla="*/ 164728 h 190800"/>
              <a:gd name="connsiteX10" fmla="*/ 50586 w 172039"/>
              <a:gd name="connsiteY10" fmla="*/ 31666 h 190800"/>
              <a:gd name="connsiteX11" fmla="*/ 40468 w 172039"/>
              <a:gd name="connsiteY11" fmla="*/ 42221 h 190800"/>
              <a:gd name="connsiteX12" fmla="*/ 80937 w 172039"/>
              <a:gd name="connsiteY12" fmla="*/ 84443 h 190800"/>
              <a:gd name="connsiteX13" fmla="*/ 121406 w 172039"/>
              <a:gd name="connsiteY13" fmla="*/ 42221 h 190800"/>
              <a:gd name="connsiteX14" fmla="*/ 111289 w 172039"/>
              <a:gd name="connsiteY14" fmla="*/ 31666 h 190800"/>
              <a:gd name="connsiteX15" fmla="*/ 101171 w 172039"/>
              <a:gd name="connsiteY15" fmla="*/ 42221 h 190800"/>
              <a:gd name="connsiteX16" fmla="*/ 80937 w 172039"/>
              <a:gd name="connsiteY16" fmla="*/ 63332 h 190800"/>
              <a:gd name="connsiteX17" fmla="*/ 60703 w 172039"/>
              <a:gd name="connsiteY17" fmla="*/ 42221 h 190800"/>
              <a:gd name="connsiteX18" fmla="*/ 50586 w 172039"/>
              <a:gd name="connsiteY18" fmla="*/ 31666 h 190800"/>
              <a:gd name="connsiteX19" fmla="*/ 30351 w 172039"/>
              <a:gd name="connsiteY19" fmla="*/ 0 h 190800"/>
              <a:gd name="connsiteX20" fmla="*/ 131523 w 172039"/>
              <a:gd name="connsiteY20" fmla="*/ 0 h 190800"/>
              <a:gd name="connsiteX21" fmla="*/ 161874 w 172039"/>
              <a:gd name="connsiteY21" fmla="*/ 31666 h 190800"/>
              <a:gd name="connsiteX22" fmla="*/ 162179 w 172039"/>
              <a:gd name="connsiteY22" fmla="*/ 95028 h 190800"/>
              <a:gd name="connsiteX23" fmla="*/ 102387 w 172039"/>
              <a:gd name="connsiteY23" fmla="*/ 154805 h 190800"/>
              <a:gd name="connsiteX24" fmla="*/ 87318 w 172039"/>
              <a:gd name="connsiteY24" fmla="*/ 139600 h 190800"/>
              <a:gd name="connsiteX25" fmla="*/ 64327 w 172039"/>
              <a:gd name="connsiteY25" fmla="*/ 139600 h 190800"/>
              <a:gd name="connsiteX26" fmla="*/ 64327 w 172039"/>
              <a:gd name="connsiteY26" fmla="*/ 162741 h 190800"/>
              <a:gd name="connsiteX27" fmla="*/ 88691 w 172039"/>
              <a:gd name="connsiteY27" fmla="*/ 190800 h 190800"/>
              <a:gd name="connsiteX28" fmla="*/ 30351 w 172039"/>
              <a:gd name="connsiteY28" fmla="*/ 189997 h 190800"/>
              <a:gd name="connsiteX29" fmla="*/ 0 w 172039"/>
              <a:gd name="connsiteY29" fmla="*/ 158331 h 190800"/>
              <a:gd name="connsiteX30" fmla="*/ 0 w 172039"/>
              <a:gd name="connsiteY30" fmla="*/ 31666 h 190800"/>
              <a:gd name="connsiteX31" fmla="*/ 30351 w 172039"/>
              <a:gd name="connsiteY31" fmla="*/ 0 h 190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72039" h="190800">
                <a:moveTo>
                  <a:pt x="154840" y="110895"/>
                </a:moveTo>
                <a:cubicBezTo>
                  <a:pt x="158887" y="106673"/>
                  <a:pt x="164957" y="106673"/>
                  <a:pt x="169004" y="110895"/>
                </a:cubicBezTo>
                <a:cubicBezTo>
                  <a:pt x="173051" y="115118"/>
                  <a:pt x="173051" y="121451"/>
                  <a:pt x="169004" y="125673"/>
                </a:cubicBezTo>
                <a:lnTo>
                  <a:pt x="108301" y="189005"/>
                </a:lnTo>
                <a:lnTo>
                  <a:pt x="103243" y="190061"/>
                </a:lnTo>
                <a:cubicBezTo>
                  <a:pt x="100207" y="190061"/>
                  <a:pt x="97172" y="189005"/>
                  <a:pt x="95149" y="186894"/>
                </a:cubicBezTo>
                <a:lnTo>
                  <a:pt x="70868" y="160506"/>
                </a:lnTo>
                <a:cubicBezTo>
                  <a:pt x="66821" y="156284"/>
                  <a:pt x="66821" y="149951"/>
                  <a:pt x="70868" y="145729"/>
                </a:cubicBezTo>
                <a:cubicBezTo>
                  <a:pt x="74914" y="141506"/>
                  <a:pt x="80985" y="141506"/>
                  <a:pt x="85032" y="145729"/>
                </a:cubicBezTo>
                <a:lnTo>
                  <a:pt x="103243" y="164728"/>
                </a:lnTo>
                <a:close/>
                <a:moveTo>
                  <a:pt x="50586" y="31666"/>
                </a:moveTo>
                <a:cubicBezTo>
                  <a:pt x="44515" y="31666"/>
                  <a:pt x="40468" y="35888"/>
                  <a:pt x="40468" y="42221"/>
                </a:cubicBezTo>
                <a:cubicBezTo>
                  <a:pt x="40468" y="65443"/>
                  <a:pt x="58679" y="84443"/>
                  <a:pt x="80937" y="84443"/>
                </a:cubicBezTo>
                <a:cubicBezTo>
                  <a:pt x="103195" y="84443"/>
                  <a:pt x="121406" y="65443"/>
                  <a:pt x="121406" y="42221"/>
                </a:cubicBezTo>
                <a:cubicBezTo>
                  <a:pt x="121406" y="35888"/>
                  <a:pt x="117359" y="31666"/>
                  <a:pt x="111289" y="31666"/>
                </a:cubicBezTo>
                <a:cubicBezTo>
                  <a:pt x="105218" y="31666"/>
                  <a:pt x="101171" y="35888"/>
                  <a:pt x="101171" y="42221"/>
                </a:cubicBezTo>
                <a:cubicBezTo>
                  <a:pt x="101171" y="53832"/>
                  <a:pt x="92066" y="63332"/>
                  <a:pt x="80937" y="63332"/>
                </a:cubicBezTo>
                <a:cubicBezTo>
                  <a:pt x="69808" y="63332"/>
                  <a:pt x="60703" y="53832"/>
                  <a:pt x="60703" y="42221"/>
                </a:cubicBezTo>
                <a:cubicBezTo>
                  <a:pt x="60703" y="35888"/>
                  <a:pt x="56656" y="31666"/>
                  <a:pt x="50586" y="31666"/>
                </a:cubicBezTo>
                <a:close/>
                <a:moveTo>
                  <a:pt x="30351" y="0"/>
                </a:moveTo>
                <a:lnTo>
                  <a:pt x="131523" y="0"/>
                </a:lnTo>
                <a:cubicBezTo>
                  <a:pt x="148722" y="0"/>
                  <a:pt x="161874" y="13722"/>
                  <a:pt x="161874" y="31666"/>
                </a:cubicBezTo>
                <a:lnTo>
                  <a:pt x="162179" y="95028"/>
                </a:lnTo>
                <a:lnTo>
                  <a:pt x="102387" y="154805"/>
                </a:lnTo>
                <a:lnTo>
                  <a:pt x="87318" y="139600"/>
                </a:lnTo>
                <a:cubicBezTo>
                  <a:pt x="80890" y="132988"/>
                  <a:pt x="70755" y="132988"/>
                  <a:pt x="64327" y="139600"/>
                </a:cubicBezTo>
                <a:cubicBezTo>
                  <a:pt x="57899" y="146211"/>
                  <a:pt x="57899" y="156129"/>
                  <a:pt x="64327" y="162741"/>
                </a:cubicBezTo>
                <a:lnTo>
                  <a:pt x="88691" y="190800"/>
                </a:lnTo>
                <a:lnTo>
                  <a:pt x="30351" y="189997"/>
                </a:lnTo>
                <a:cubicBezTo>
                  <a:pt x="13152" y="189997"/>
                  <a:pt x="0" y="176275"/>
                  <a:pt x="0" y="158331"/>
                </a:cubicBezTo>
                <a:lnTo>
                  <a:pt x="0" y="31666"/>
                </a:lnTo>
                <a:cubicBezTo>
                  <a:pt x="0" y="13722"/>
                  <a:pt x="13152" y="0"/>
                  <a:pt x="30351" y="0"/>
                </a:cubicBezTo>
                <a:close/>
              </a:path>
            </a:pathLst>
          </a:custGeom>
          <a:gradFill>
            <a:gsLst>
              <a:gs pos="0">
                <a:srgbClr val="FFFFFF"/>
              </a:gs>
              <a:gs pos="80000">
                <a:srgbClr val="FFFFFF">
                  <a:alpha val="60000"/>
                </a:srgbClr>
              </a:gs>
            </a:gsLst>
            <a:lin ang="5400000" scaled="1"/>
          </a:gradFill>
          <a:ln w="6437" cap="flat">
            <a:noFill/>
            <a:prstDash val="solid"/>
            <a:miter/>
          </a:ln>
        </p:spPr>
        <p:txBody>
          <a:bodyPr rtlCol="0" anchor="ctr"/>
          <a:lstStyle/>
          <a:p>
            <a:endParaRPr lang="zh-CN" altLang="en-US" sz="1515"/>
          </a:p>
        </p:txBody>
      </p:sp>
      <p:sp>
        <p:nvSpPr>
          <p:cNvPr id="59" name="图片 52" descr="343435383038363b343532323339393bd6b4d0d0d5aad2aa"/>
          <p:cNvSpPr/>
          <p:nvPr>
            <p:custDataLst>
              <p:tags r:id="rId37"/>
            </p:custDataLst>
          </p:nvPr>
        </p:nvSpPr>
        <p:spPr>
          <a:xfrm>
            <a:off x="2493414" y="3162365"/>
            <a:ext cx="136584" cy="160486"/>
          </a:xfrm>
          <a:custGeom>
            <a:avLst/>
            <a:gdLst>
              <a:gd name="connsiteX0" fmla="*/ 53567 w 162383"/>
              <a:gd name="connsiteY0" fmla="*/ 19906 h 190800"/>
              <a:gd name="connsiteX1" fmla="*/ 80808 w 162383"/>
              <a:gd name="connsiteY1" fmla="*/ -392 h 190800"/>
              <a:gd name="connsiteX2" fmla="*/ 108048 w 162383"/>
              <a:gd name="connsiteY2" fmla="*/ 19906 h 190800"/>
              <a:gd name="connsiteX3" fmla="*/ 145761 w 162383"/>
              <a:gd name="connsiteY3" fmla="*/ 19906 h 190800"/>
              <a:gd name="connsiteX4" fmla="*/ 161999 w 162383"/>
              <a:gd name="connsiteY4" fmla="*/ 36144 h 190800"/>
              <a:gd name="connsiteX5" fmla="*/ 161999 w 162383"/>
              <a:gd name="connsiteY5" fmla="*/ 174170 h 190800"/>
              <a:gd name="connsiteX6" fmla="*/ 145761 w 162383"/>
              <a:gd name="connsiteY6" fmla="*/ 190408 h 190800"/>
              <a:gd name="connsiteX7" fmla="*/ 15854 w 162383"/>
              <a:gd name="connsiteY7" fmla="*/ 190408 h 190800"/>
              <a:gd name="connsiteX8" fmla="*/ -384 w 162383"/>
              <a:gd name="connsiteY8" fmla="*/ 174170 h 190800"/>
              <a:gd name="connsiteX9" fmla="*/ -384 w 162383"/>
              <a:gd name="connsiteY9" fmla="*/ 36144 h 190800"/>
              <a:gd name="connsiteX10" fmla="*/ 15854 w 162383"/>
              <a:gd name="connsiteY10" fmla="*/ 19906 h 190800"/>
              <a:gd name="connsiteX11" fmla="*/ 53567 w 162383"/>
              <a:gd name="connsiteY11" fmla="*/ 19906 h 190800"/>
              <a:gd name="connsiteX12" fmla="*/ 80808 w 162383"/>
              <a:gd name="connsiteY12" fmla="*/ 32085 h 190800"/>
              <a:gd name="connsiteX13" fmla="*/ 88927 w 162383"/>
              <a:gd name="connsiteY13" fmla="*/ 23965 h 190800"/>
              <a:gd name="connsiteX14" fmla="*/ 80808 w 162383"/>
              <a:gd name="connsiteY14" fmla="*/ 15846 h 190800"/>
              <a:gd name="connsiteX15" fmla="*/ 72688 w 162383"/>
              <a:gd name="connsiteY15" fmla="*/ 23965 h 190800"/>
              <a:gd name="connsiteX16" fmla="*/ 80808 w 162383"/>
              <a:gd name="connsiteY16" fmla="*/ 32085 h 190800"/>
              <a:gd name="connsiteX17" fmla="*/ 40212 w 162383"/>
              <a:gd name="connsiteY17" fmla="*/ 60502 h 190800"/>
              <a:gd name="connsiteX18" fmla="*/ 32093 w 162383"/>
              <a:gd name="connsiteY18" fmla="*/ 68621 h 190800"/>
              <a:gd name="connsiteX19" fmla="*/ 40212 w 162383"/>
              <a:gd name="connsiteY19" fmla="*/ 76740 h 190800"/>
              <a:gd name="connsiteX20" fmla="*/ 121403 w 162383"/>
              <a:gd name="connsiteY20" fmla="*/ 76740 h 190800"/>
              <a:gd name="connsiteX21" fmla="*/ 129523 w 162383"/>
              <a:gd name="connsiteY21" fmla="*/ 68621 h 190800"/>
              <a:gd name="connsiteX22" fmla="*/ 121403 w 162383"/>
              <a:gd name="connsiteY22" fmla="*/ 60502 h 190800"/>
              <a:gd name="connsiteX23" fmla="*/ 40212 w 162383"/>
              <a:gd name="connsiteY23" fmla="*/ 60502 h 190800"/>
              <a:gd name="connsiteX24" fmla="*/ 40212 w 162383"/>
              <a:gd name="connsiteY24" fmla="*/ 97038 h 190800"/>
              <a:gd name="connsiteX25" fmla="*/ 32093 w 162383"/>
              <a:gd name="connsiteY25" fmla="*/ 105157 h 190800"/>
              <a:gd name="connsiteX26" fmla="*/ 40212 w 162383"/>
              <a:gd name="connsiteY26" fmla="*/ 113276 h 190800"/>
              <a:gd name="connsiteX27" fmla="*/ 121403 w 162383"/>
              <a:gd name="connsiteY27" fmla="*/ 113276 h 190800"/>
              <a:gd name="connsiteX28" fmla="*/ 129523 w 162383"/>
              <a:gd name="connsiteY28" fmla="*/ 105157 h 190800"/>
              <a:gd name="connsiteX29" fmla="*/ 121403 w 162383"/>
              <a:gd name="connsiteY29" fmla="*/ 97038 h 190800"/>
              <a:gd name="connsiteX30" fmla="*/ 40212 w 162383"/>
              <a:gd name="connsiteY30" fmla="*/ 97038 h 190800"/>
              <a:gd name="connsiteX31" fmla="*/ 40212 w 162383"/>
              <a:gd name="connsiteY31" fmla="*/ 133574 h 190800"/>
              <a:gd name="connsiteX32" fmla="*/ 32093 w 162383"/>
              <a:gd name="connsiteY32" fmla="*/ 141693 h 190800"/>
              <a:gd name="connsiteX33" fmla="*/ 40212 w 162383"/>
              <a:gd name="connsiteY33" fmla="*/ 149812 h 190800"/>
              <a:gd name="connsiteX34" fmla="*/ 80808 w 162383"/>
              <a:gd name="connsiteY34" fmla="*/ 149812 h 190800"/>
              <a:gd name="connsiteX35" fmla="*/ 88927 w 162383"/>
              <a:gd name="connsiteY35" fmla="*/ 141693 h 190800"/>
              <a:gd name="connsiteX36" fmla="*/ 80808 w 162383"/>
              <a:gd name="connsiteY36" fmla="*/ 133574 h 190800"/>
              <a:gd name="connsiteX37" fmla="*/ 40212 w 162383"/>
              <a:gd name="connsiteY37" fmla="*/ 133574 h 190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62383" h="190800">
                <a:moveTo>
                  <a:pt x="53567" y="19906"/>
                </a:moveTo>
                <a:cubicBezTo>
                  <a:pt x="57061" y="8168"/>
                  <a:pt x="67935" y="-392"/>
                  <a:pt x="80808" y="-392"/>
                </a:cubicBezTo>
                <a:cubicBezTo>
                  <a:pt x="93681" y="-392"/>
                  <a:pt x="104554" y="8168"/>
                  <a:pt x="108048" y="19906"/>
                </a:cubicBezTo>
                <a:lnTo>
                  <a:pt x="145761" y="19906"/>
                </a:lnTo>
                <a:cubicBezTo>
                  <a:pt x="154729" y="19906"/>
                  <a:pt x="161999" y="27176"/>
                  <a:pt x="161999" y="36144"/>
                </a:cubicBezTo>
                <a:lnTo>
                  <a:pt x="161999" y="174170"/>
                </a:lnTo>
                <a:cubicBezTo>
                  <a:pt x="161999" y="183138"/>
                  <a:pt x="154729" y="190408"/>
                  <a:pt x="145761" y="190408"/>
                </a:cubicBezTo>
                <a:lnTo>
                  <a:pt x="15854" y="190408"/>
                </a:lnTo>
                <a:cubicBezTo>
                  <a:pt x="6886" y="190408"/>
                  <a:pt x="-384" y="183138"/>
                  <a:pt x="-384" y="174170"/>
                </a:cubicBezTo>
                <a:lnTo>
                  <a:pt x="-384" y="36144"/>
                </a:lnTo>
                <a:cubicBezTo>
                  <a:pt x="-384" y="27176"/>
                  <a:pt x="6886" y="19906"/>
                  <a:pt x="15854" y="19906"/>
                </a:cubicBezTo>
                <a:lnTo>
                  <a:pt x="53567" y="19906"/>
                </a:lnTo>
                <a:moveTo>
                  <a:pt x="80808" y="32085"/>
                </a:moveTo>
                <a:cubicBezTo>
                  <a:pt x="85292" y="32085"/>
                  <a:pt x="88927" y="28450"/>
                  <a:pt x="88927" y="23965"/>
                </a:cubicBezTo>
                <a:cubicBezTo>
                  <a:pt x="88927" y="19481"/>
                  <a:pt x="85292" y="15846"/>
                  <a:pt x="80808" y="15846"/>
                </a:cubicBezTo>
                <a:cubicBezTo>
                  <a:pt x="76324" y="15846"/>
                  <a:pt x="72688" y="19481"/>
                  <a:pt x="72688" y="23965"/>
                </a:cubicBezTo>
                <a:cubicBezTo>
                  <a:pt x="72688" y="28450"/>
                  <a:pt x="76324" y="32085"/>
                  <a:pt x="80808" y="32085"/>
                </a:cubicBezTo>
                <a:moveTo>
                  <a:pt x="40212" y="60502"/>
                </a:moveTo>
                <a:cubicBezTo>
                  <a:pt x="35728" y="60502"/>
                  <a:pt x="32093" y="64137"/>
                  <a:pt x="32093" y="68621"/>
                </a:cubicBezTo>
                <a:cubicBezTo>
                  <a:pt x="32093" y="73105"/>
                  <a:pt x="35728" y="76740"/>
                  <a:pt x="40212" y="76740"/>
                </a:cubicBezTo>
                <a:lnTo>
                  <a:pt x="121403" y="76740"/>
                </a:lnTo>
                <a:cubicBezTo>
                  <a:pt x="125887" y="76740"/>
                  <a:pt x="129523" y="73105"/>
                  <a:pt x="129523" y="68621"/>
                </a:cubicBezTo>
                <a:cubicBezTo>
                  <a:pt x="129523" y="64137"/>
                  <a:pt x="125887" y="60502"/>
                  <a:pt x="121403" y="60502"/>
                </a:cubicBezTo>
                <a:lnTo>
                  <a:pt x="40212" y="60502"/>
                </a:lnTo>
                <a:moveTo>
                  <a:pt x="40212" y="97038"/>
                </a:moveTo>
                <a:cubicBezTo>
                  <a:pt x="35728" y="97038"/>
                  <a:pt x="32093" y="100673"/>
                  <a:pt x="32093" y="105157"/>
                </a:cubicBezTo>
                <a:cubicBezTo>
                  <a:pt x="32093" y="109641"/>
                  <a:pt x="35728" y="113276"/>
                  <a:pt x="40212" y="113276"/>
                </a:cubicBezTo>
                <a:lnTo>
                  <a:pt x="121403" y="113276"/>
                </a:lnTo>
                <a:cubicBezTo>
                  <a:pt x="125887" y="113276"/>
                  <a:pt x="129523" y="109641"/>
                  <a:pt x="129523" y="105157"/>
                </a:cubicBezTo>
                <a:cubicBezTo>
                  <a:pt x="129523" y="100673"/>
                  <a:pt x="125887" y="97038"/>
                  <a:pt x="121403" y="97038"/>
                </a:cubicBezTo>
                <a:lnTo>
                  <a:pt x="40212" y="97038"/>
                </a:lnTo>
                <a:moveTo>
                  <a:pt x="40212" y="133574"/>
                </a:moveTo>
                <a:cubicBezTo>
                  <a:pt x="35728" y="133574"/>
                  <a:pt x="32093" y="137209"/>
                  <a:pt x="32093" y="141693"/>
                </a:cubicBezTo>
                <a:cubicBezTo>
                  <a:pt x="32093" y="146177"/>
                  <a:pt x="35728" y="149812"/>
                  <a:pt x="40212" y="149812"/>
                </a:cubicBezTo>
                <a:lnTo>
                  <a:pt x="80808" y="149812"/>
                </a:lnTo>
                <a:cubicBezTo>
                  <a:pt x="85292" y="149812"/>
                  <a:pt x="88927" y="146177"/>
                  <a:pt x="88927" y="141693"/>
                </a:cubicBezTo>
                <a:cubicBezTo>
                  <a:pt x="88927" y="137209"/>
                  <a:pt x="85292" y="133574"/>
                  <a:pt x="80808" y="133574"/>
                </a:cubicBezTo>
                <a:lnTo>
                  <a:pt x="40212" y="133574"/>
                </a:lnTo>
              </a:path>
            </a:pathLst>
          </a:custGeom>
          <a:gradFill>
            <a:gsLst>
              <a:gs pos="0">
                <a:srgbClr val="FFFFFF"/>
              </a:gs>
              <a:gs pos="80000">
                <a:srgbClr val="FFFFFF">
                  <a:alpha val="80000"/>
                </a:srgbClr>
              </a:gs>
            </a:gsLst>
            <a:lin ang="5400000" scaled="1"/>
          </a:gradFill>
          <a:ln w="253" cap="flat">
            <a:noFill/>
            <a:prstDash val="solid"/>
            <a:miter/>
          </a:ln>
        </p:spPr>
        <p:txBody>
          <a:bodyPr rtlCol="0" anchor="ctr"/>
          <a:lstStyle/>
          <a:p>
            <a:endParaRPr lang="zh-CN" altLang="en-US" sz="1515"/>
          </a:p>
        </p:txBody>
      </p:sp>
      <p:sp>
        <p:nvSpPr>
          <p:cNvPr id="60" name="图形 19" descr="343439383331313b343532303032323bb2fac6b7d5b9cabe"/>
          <p:cNvSpPr/>
          <p:nvPr>
            <p:custDataLst>
              <p:tags r:id="rId38"/>
            </p:custDataLst>
          </p:nvPr>
        </p:nvSpPr>
        <p:spPr>
          <a:xfrm>
            <a:off x="2618574" y="3989794"/>
            <a:ext cx="186990" cy="157915"/>
          </a:xfrm>
          <a:custGeom>
            <a:avLst/>
            <a:gdLst>
              <a:gd name="connsiteX0" fmla="*/ 33998 w 222310"/>
              <a:gd name="connsiteY0" fmla="*/ 116856 h 187743"/>
              <a:gd name="connsiteX1" fmla="*/ 33998 w 222310"/>
              <a:gd name="connsiteY1" fmla="*/ 151012 h 187743"/>
              <a:gd name="connsiteX2" fmla="*/ 39255 w 222310"/>
              <a:gd name="connsiteY2" fmla="*/ 159004 h 187743"/>
              <a:gd name="connsiteX3" fmla="*/ 108478 w 222310"/>
              <a:gd name="connsiteY3" fmla="*/ 187261 h 187743"/>
              <a:gd name="connsiteX4" fmla="*/ 114646 w 222310"/>
              <a:gd name="connsiteY4" fmla="*/ 187232 h 187743"/>
              <a:gd name="connsiteX5" fmla="*/ 184216 w 222310"/>
              <a:gd name="connsiteY5" fmla="*/ 158062 h 187743"/>
              <a:gd name="connsiteX6" fmla="*/ 189402 w 222310"/>
              <a:gd name="connsiteY6" fmla="*/ 150100 h 187743"/>
              <a:gd name="connsiteX7" fmla="*/ 189402 w 222310"/>
              <a:gd name="connsiteY7" fmla="*/ 115645 h 187743"/>
              <a:gd name="connsiteX8" fmla="*/ 217362 w 222310"/>
              <a:gd name="connsiteY8" fmla="*/ 103370 h 187743"/>
              <a:gd name="connsiteX9" fmla="*/ 221762 w 222310"/>
              <a:gd name="connsiteY9" fmla="*/ 92105 h 187743"/>
              <a:gd name="connsiteX10" fmla="*/ 220058 w 222310"/>
              <a:gd name="connsiteY10" fmla="*/ 89458 h 187743"/>
              <a:gd name="connsiteX11" fmla="*/ 189152 w 222310"/>
              <a:gd name="connsiteY11" fmla="*/ 56726 h 187743"/>
              <a:gd name="connsiteX12" fmla="*/ 217402 w 222310"/>
              <a:gd name="connsiteY12" fmla="*/ 28568 h 187743"/>
              <a:gd name="connsiteX13" fmla="*/ 217620 w 222310"/>
              <a:gd name="connsiteY13" fmla="*/ 16421 h 187743"/>
              <a:gd name="connsiteX14" fmla="*/ 213433 w 222310"/>
              <a:gd name="connsiteY14" fmla="*/ 13993 h 187743"/>
              <a:gd name="connsiteX15" fmla="*/ 154200 w 222310"/>
              <a:gd name="connsiteY15" fmla="*/ 440 h 187743"/>
              <a:gd name="connsiteX16" fmla="*/ 147127 w 222310"/>
              <a:gd name="connsiteY16" fmla="*/ 2197 h 187743"/>
              <a:gd name="connsiteX17" fmla="*/ 113957 w 222310"/>
              <a:gd name="connsiteY17" fmla="*/ 30457 h 187743"/>
              <a:gd name="connsiteX18" fmla="*/ 77757 w 222310"/>
              <a:gd name="connsiteY18" fmla="*/ 1879 h 187743"/>
              <a:gd name="connsiteX19" fmla="*/ 71126 w 222310"/>
              <a:gd name="connsiteY19" fmla="*/ 276 h 187743"/>
              <a:gd name="connsiteX20" fmla="*/ 9968 w 222310"/>
              <a:gd name="connsiteY20" fmla="*/ 12635 h 187743"/>
              <a:gd name="connsiteX21" fmla="*/ 3409 w 222310"/>
              <a:gd name="connsiteY21" fmla="*/ 22714 h 187743"/>
              <a:gd name="connsiteX22" fmla="*/ 5706 w 222310"/>
              <a:gd name="connsiteY22" fmla="*/ 27160 h 187743"/>
              <a:gd name="connsiteX23" fmla="*/ 34701 w 222310"/>
              <a:gd name="connsiteY23" fmla="*/ 56969 h 187743"/>
              <a:gd name="connsiteX24" fmla="*/ 39918 w 222310"/>
              <a:gd name="connsiteY24" fmla="*/ 56969 h 187743"/>
              <a:gd name="connsiteX25" fmla="*/ 111568 w 222310"/>
              <a:gd name="connsiteY25" fmla="*/ 33172 h 187743"/>
              <a:gd name="connsiteX26" fmla="*/ 183467 w 222310"/>
              <a:gd name="connsiteY26" fmla="*/ 56969 h 187743"/>
              <a:gd name="connsiteX27" fmla="*/ 115847 w 222310"/>
              <a:gd name="connsiteY27" fmla="*/ 87406 h 187743"/>
              <a:gd name="connsiteX28" fmla="*/ 39918 w 222310"/>
              <a:gd name="connsiteY28" fmla="*/ 56969 h 187743"/>
              <a:gd name="connsiteX29" fmla="*/ 34564 w 222310"/>
              <a:gd name="connsiteY29" fmla="*/ 56969 h 187743"/>
              <a:gd name="connsiteX30" fmla="*/ 2570 w 222310"/>
              <a:gd name="connsiteY30" fmla="*/ 89797 h 187743"/>
              <a:gd name="connsiteX31" fmla="*/ 2522 w 222310"/>
              <a:gd name="connsiteY31" fmla="*/ 101946 h 187743"/>
              <a:gd name="connsiteX32" fmla="*/ 5089 w 222310"/>
              <a:gd name="connsiteY32" fmla="*/ 103767 h 187743"/>
              <a:gd name="connsiteX33" fmla="*/ 33998 w 222310"/>
              <a:gd name="connsiteY33" fmla="*/ 116856 h 187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222310" h="187743">
                <a:moveTo>
                  <a:pt x="33998" y="116856"/>
                </a:moveTo>
                <a:lnTo>
                  <a:pt x="33998" y="151012"/>
                </a:lnTo>
                <a:cubicBezTo>
                  <a:pt x="33998" y="154540"/>
                  <a:pt x="36083" y="157709"/>
                  <a:pt x="39255" y="159004"/>
                </a:cubicBezTo>
                <a:lnTo>
                  <a:pt x="108478" y="187261"/>
                </a:lnTo>
                <a:cubicBezTo>
                  <a:pt x="110461" y="188070"/>
                  <a:pt x="112670" y="188060"/>
                  <a:pt x="114646" y="187232"/>
                </a:cubicBezTo>
                <a:lnTo>
                  <a:pt x="184216" y="158062"/>
                </a:lnTo>
                <a:cubicBezTo>
                  <a:pt x="187351" y="156748"/>
                  <a:pt x="189402" y="153598"/>
                  <a:pt x="189402" y="150100"/>
                </a:cubicBezTo>
                <a:lnTo>
                  <a:pt x="189402" y="115645"/>
                </a:lnTo>
                <a:lnTo>
                  <a:pt x="217362" y="103370"/>
                </a:lnTo>
                <a:cubicBezTo>
                  <a:pt x="221584" y="101516"/>
                  <a:pt x="223554" y="96473"/>
                  <a:pt x="221762" y="92105"/>
                </a:cubicBezTo>
                <a:cubicBezTo>
                  <a:pt x="221358" y="91120"/>
                  <a:pt x="220780" y="90223"/>
                  <a:pt x="220058" y="89458"/>
                </a:cubicBezTo>
                <a:lnTo>
                  <a:pt x="189152" y="56726"/>
                </a:lnTo>
                <a:lnTo>
                  <a:pt x="217402" y="28568"/>
                </a:lnTo>
                <a:cubicBezTo>
                  <a:pt x="220704" y="25276"/>
                  <a:pt x="220802" y="19837"/>
                  <a:pt x="217620" y="16421"/>
                </a:cubicBezTo>
                <a:cubicBezTo>
                  <a:pt x="216486" y="15203"/>
                  <a:pt x="215030" y="14358"/>
                  <a:pt x="213433" y="13993"/>
                </a:cubicBezTo>
                <a:lnTo>
                  <a:pt x="154200" y="440"/>
                </a:lnTo>
                <a:cubicBezTo>
                  <a:pt x="151707" y="-130"/>
                  <a:pt x="149099" y="517"/>
                  <a:pt x="147127" y="2197"/>
                </a:cubicBezTo>
                <a:lnTo>
                  <a:pt x="113957" y="30457"/>
                </a:lnTo>
                <a:lnTo>
                  <a:pt x="77757" y="1879"/>
                </a:lnTo>
                <a:cubicBezTo>
                  <a:pt x="75870" y="389"/>
                  <a:pt x="73456" y="-194"/>
                  <a:pt x="71126" y="276"/>
                </a:cubicBezTo>
                <a:lnTo>
                  <a:pt x="9968" y="12635"/>
                </a:lnTo>
                <a:cubicBezTo>
                  <a:pt x="5467" y="13544"/>
                  <a:pt x="2530" y="18057"/>
                  <a:pt x="3409" y="22714"/>
                </a:cubicBezTo>
                <a:cubicBezTo>
                  <a:pt x="3728" y="24400"/>
                  <a:pt x="4528" y="25949"/>
                  <a:pt x="5706" y="27160"/>
                </a:cubicBezTo>
                <a:lnTo>
                  <a:pt x="34701" y="56969"/>
                </a:lnTo>
                <a:lnTo>
                  <a:pt x="39918" y="56969"/>
                </a:lnTo>
                <a:lnTo>
                  <a:pt x="111568" y="33172"/>
                </a:lnTo>
                <a:lnTo>
                  <a:pt x="183467" y="56969"/>
                </a:lnTo>
                <a:lnTo>
                  <a:pt x="115847" y="87406"/>
                </a:lnTo>
                <a:lnTo>
                  <a:pt x="39918" y="56969"/>
                </a:lnTo>
                <a:lnTo>
                  <a:pt x="34564" y="56969"/>
                </a:lnTo>
                <a:lnTo>
                  <a:pt x="2570" y="89797"/>
                </a:lnTo>
                <a:cubicBezTo>
                  <a:pt x="-686" y="93138"/>
                  <a:pt x="-708" y="98578"/>
                  <a:pt x="2522" y="101946"/>
                </a:cubicBezTo>
                <a:cubicBezTo>
                  <a:pt x="3259" y="102715"/>
                  <a:pt x="4130" y="103333"/>
                  <a:pt x="5089" y="103767"/>
                </a:cubicBezTo>
                <a:lnTo>
                  <a:pt x="33998" y="116856"/>
                </a:lnTo>
                <a:close/>
              </a:path>
            </a:pathLst>
          </a:custGeom>
          <a:gradFill>
            <a:gsLst>
              <a:gs pos="0">
                <a:srgbClr val="FFFFFF"/>
              </a:gs>
              <a:gs pos="65000">
                <a:srgbClr val="FFFFFF">
                  <a:alpha val="60000"/>
                </a:srgbClr>
              </a:gs>
            </a:gsLst>
            <a:lin ang="5400000" scaled="1"/>
          </a:gradFill>
          <a:ln w="8186" cap="flat">
            <a:noFill/>
            <a:prstDash val="solid"/>
            <a:miter/>
          </a:ln>
        </p:spPr>
        <p:txBody>
          <a:bodyPr rtlCol="0" anchor="ctr"/>
          <a:lstStyle/>
          <a:p>
            <a:endParaRPr lang="zh-CN" altLang="en-US" sz="1515"/>
          </a:p>
        </p:txBody>
      </p:sp>
      <p:sp>
        <p:nvSpPr>
          <p:cNvPr id="63" name="图形 15" descr="343439383331313b343532303032383bbfcdbba7b9dcc0ed"/>
          <p:cNvSpPr/>
          <p:nvPr>
            <p:custDataLst>
              <p:tags r:id="rId39"/>
            </p:custDataLst>
          </p:nvPr>
        </p:nvSpPr>
        <p:spPr>
          <a:xfrm>
            <a:off x="5934431" y="1975924"/>
            <a:ext cx="175625" cy="169405"/>
          </a:xfrm>
          <a:custGeom>
            <a:avLst/>
            <a:gdLst>
              <a:gd name="connsiteX0" fmla="*/ 157993 w 208799"/>
              <a:gd name="connsiteY0" fmla="*/ 157701 h 201404"/>
              <a:gd name="connsiteX1" fmla="*/ 113724 w 208799"/>
              <a:gd name="connsiteY1" fmla="*/ 124421 h 201404"/>
              <a:gd name="connsiteX2" fmla="*/ 111102 w 208799"/>
              <a:gd name="connsiteY2" fmla="*/ 117431 h 201404"/>
              <a:gd name="connsiteX3" fmla="*/ 111102 w 208799"/>
              <a:gd name="connsiteY3" fmla="*/ 117326 h 201404"/>
              <a:gd name="connsiteX4" fmla="*/ 111416 w 208799"/>
              <a:gd name="connsiteY4" fmla="*/ 116701 h 201404"/>
              <a:gd name="connsiteX5" fmla="*/ 127991 w 208799"/>
              <a:gd name="connsiteY5" fmla="*/ 72153 h 201404"/>
              <a:gd name="connsiteX6" fmla="*/ 110682 w 208799"/>
              <a:gd name="connsiteY6" fmla="*/ 24580 h 201404"/>
              <a:gd name="connsiteX7" fmla="*/ 109738 w 208799"/>
              <a:gd name="connsiteY7" fmla="*/ 18633 h 201404"/>
              <a:gd name="connsiteX8" fmla="*/ 138481 w 208799"/>
              <a:gd name="connsiteY8" fmla="*/ 167 h 201404"/>
              <a:gd name="connsiteX9" fmla="*/ 176247 w 208799"/>
              <a:gd name="connsiteY9" fmla="*/ 32509 h 201404"/>
              <a:gd name="connsiteX10" fmla="*/ 163658 w 208799"/>
              <a:gd name="connsiteY10" fmla="*/ 80499 h 201404"/>
              <a:gd name="connsiteX11" fmla="*/ 159462 w 208799"/>
              <a:gd name="connsiteY11" fmla="*/ 85716 h 201404"/>
              <a:gd name="connsiteX12" fmla="*/ 159042 w 208799"/>
              <a:gd name="connsiteY12" fmla="*/ 93749 h 201404"/>
              <a:gd name="connsiteX13" fmla="*/ 160616 w 208799"/>
              <a:gd name="connsiteY13" fmla="*/ 96357 h 201404"/>
              <a:gd name="connsiteX14" fmla="*/ 173205 w 208799"/>
              <a:gd name="connsiteY14" fmla="*/ 102512 h 201404"/>
              <a:gd name="connsiteX15" fmla="*/ 186842 w 208799"/>
              <a:gd name="connsiteY15" fmla="*/ 108772 h 201404"/>
              <a:gd name="connsiteX16" fmla="*/ 207823 w 208799"/>
              <a:gd name="connsiteY16" fmla="*/ 127551 h 201404"/>
              <a:gd name="connsiteX17" fmla="*/ 205724 w 208799"/>
              <a:gd name="connsiteY17" fmla="*/ 147373 h 201404"/>
              <a:gd name="connsiteX18" fmla="*/ 163134 w 208799"/>
              <a:gd name="connsiteY18" fmla="*/ 160518 h 201404"/>
              <a:gd name="connsiteX19" fmla="*/ 157993 w 208799"/>
              <a:gd name="connsiteY19" fmla="*/ 157701 h 201404"/>
              <a:gd name="connsiteX20" fmla="*/ 114 w 208799"/>
              <a:gd name="connsiteY20" fmla="*/ 178567 h 201404"/>
              <a:gd name="connsiteX21" fmla="*/ 114 w 208799"/>
              <a:gd name="connsiteY21" fmla="*/ 171264 h 201404"/>
              <a:gd name="connsiteX22" fmla="*/ 2212 w 208799"/>
              <a:gd name="connsiteY22" fmla="*/ 165005 h 201404"/>
              <a:gd name="connsiteX23" fmla="*/ 21829 w 208799"/>
              <a:gd name="connsiteY23" fmla="*/ 146434 h 201404"/>
              <a:gd name="connsiteX24" fmla="*/ 22458 w 208799"/>
              <a:gd name="connsiteY24" fmla="*/ 146017 h 201404"/>
              <a:gd name="connsiteX25" fmla="*/ 42075 w 208799"/>
              <a:gd name="connsiteY25" fmla="*/ 136836 h 201404"/>
              <a:gd name="connsiteX26" fmla="*/ 48369 w 208799"/>
              <a:gd name="connsiteY26" fmla="*/ 134228 h 201404"/>
              <a:gd name="connsiteX27" fmla="*/ 50153 w 208799"/>
              <a:gd name="connsiteY27" fmla="*/ 132871 h 201404"/>
              <a:gd name="connsiteX28" fmla="*/ 53510 w 208799"/>
              <a:gd name="connsiteY28" fmla="*/ 115970 h 201404"/>
              <a:gd name="connsiteX29" fmla="*/ 49419 w 208799"/>
              <a:gd name="connsiteY29" fmla="*/ 110858 h 201404"/>
              <a:gd name="connsiteX30" fmla="*/ 49209 w 208799"/>
              <a:gd name="connsiteY30" fmla="*/ 110650 h 201404"/>
              <a:gd name="connsiteX31" fmla="*/ 33578 w 208799"/>
              <a:gd name="connsiteY31" fmla="*/ 61720 h 201404"/>
              <a:gd name="connsiteX32" fmla="*/ 72392 w 208799"/>
              <a:gd name="connsiteY32" fmla="*/ 26249 h 201404"/>
              <a:gd name="connsiteX33" fmla="*/ 112256 w 208799"/>
              <a:gd name="connsiteY33" fmla="*/ 61512 h 201404"/>
              <a:gd name="connsiteX34" fmla="*/ 112360 w 208799"/>
              <a:gd name="connsiteY34" fmla="*/ 62033 h 201404"/>
              <a:gd name="connsiteX35" fmla="*/ 107115 w 208799"/>
              <a:gd name="connsiteY35" fmla="*/ 93123 h 201404"/>
              <a:gd name="connsiteX36" fmla="*/ 96835 w 208799"/>
              <a:gd name="connsiteY36" fmla="*/ 110546 h 201404"/>
              <a:gd name="connsiteX37" fmla="*/ 96415 w 208799"/>
              <a:gd name="connsiteY37" fmla="*/ 111172 h 201404"/>
              <a:gd name="connsiteX38" fmla="*/ 92639 w 208799"/>
              <a:gd name="connsiteY38" fmla="*/ 115553 h 201404"/>
              <a:gd name="connsiteX39" fmla="*/ 92219 w 208799"/>
              <a:gd name="connsiteY39" fmla="*/ 116596 h 201404"/>
              <a:gd name="connsiteX40" fmla="*/ 94527 w 208799"/>
              <a:gd name="connsiteY40" fmla="*/ 133810 h 201404"/>
              <a:gd name="connsiteX41" fmla="*/ 102710 w 208799"/>
              <a:gd name="connsiteY41" fmla="*/ 136836 h 201404"/>
              <a:gd name="connsiteX42" fmla="*/ 103234 w 208799"/>
              <a:gd name="connsiteY42" fmla="*/ 137044 h 201404"/>
              <a:gd name="connsiteX43" fmla="*/ 137432 w 208799"/>
              <a:gd name="connsiteY43" fmla="*/ 156659 h 201404"/>
              <a:gd name="connsiteX44" fmla="*/ 137747 w 208799"/>
              <a:gd name="connsiteY44" fmla="*/ 156867 h 201404"/>
              <a:gd name="connsiteX45" fmla="*/ 145510 w 208799"/>
              <a:gd name="connsiteY45" fmla="*/ 168239 h 201404"/>
              <a:gd name="connsiteX46" fmla="*/ 145930 w 208799"/>
              <a:gd name="connsiteY46" fmla="*/ 171785 h 201404"/>
              <a:gd name="connsiteX47" fmla="*/ 145930 w 208799"/>
              <a:gd name="connsiteY47" fmla="*/ 179923 h 201404"/>
              <a:gd name="connsiteX48" fmla="*/ 145720 w 208799"/>
              <a:gd name="connsiteY48" fmla="*/ 181384 h 201404"/>
              <a:gd name="connsiteX49" fmla="*/ 114458 w 208799"/>
              <a:gd name="connsiteY49" fmla="*/ 198389 h 201404"/>
              <a:gd name="connsiteX50" fmla="*/ 34732 w 208799"/>
              <a:gd name="connsiteY50" fmla="*/ 198389 h 201404"/>
              <a:gd name="connsiteX51" fmla="*/ 4310 w 208799"/>
              <a:gd name="connsiteY51" fmla="*/ 185870 h 201404"/>
              <a:gd name="connsiteX52" fmla="*/ 114 w 208799"/>
              <a:gd name="connsiteY52" fmla="*/ 178567 h 2014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208799" h="201404">
                <a:moveTo>
                  <a:pt x="157993" y="157701"/>
                </a:moveTo>
                <a:cubicBezTo>
                  <a:pt x="148972" y="140696"/>
                  <a:pt x="132397" y="131829"/>
                  <a:pt x="113724" y="124421"/>
                </a:cubicBezTo>
                <a:cubicBezTo>
                  <a:pt x="110891" y="123274"/>
                  <a:pt x="109738" y="120040"/>
                  <a:pt x="111102" y="117431"/>
                </a:cubicBezTo>
                <a:lnTo>
                  <a:pt x="111102" y="117326"/>
                </a:lnTo>
                <a:lnTo>
                  <a:pt x="111416" y="116701"/>
                </a:lnTo>
                <a:cubicBezTo>
                  <a:pt x="119704" y="105225"/>
                  <a:pt x="126942" y="90723"/>
                  <a:pt x="127991" y="72153"/>
                </a:cubicBezTo>
                <a:cubicBezTo>
                  <a:pt x="129984" y="50870"/>
                  <a:pt x="121907" y="35847"/>
                  <a:pt x="110682" y="24580"/>
                </a:cubicBezTo>
                <a:cubicBezTo>
                  <a:pt x="109108" y="23015"/>
                  <a:pt x="108689" y="20615"/>
                  <a:pt x="109738" y="18633"/>
                </a:cubicBezTo>
                <a:cubicBezTo>
                  <a:pt x="115088" y="8826"/>
                  <a:pt x="123375" y="1106"/>
                  <a:pt x="138481" y="167"/>
                </a:cubicBezTo>
                <a:cubicBezTo>
                  <a:pt x="161560" y="-876"/>
                  <a:pt x="174149" y="13730"/>
                  <a:pt x="176247" y="32509"/>
                </a:cubicBezTo>
                <a:cubicBezTo>
                  <a:pt x="179394" y="53374"/>
                  <a:pt x="172051" y="70066"/>
                  <a:pt x="163658" y="80499"/>
                </a:cubicBezTo>
                <a:cubicBezTo>
                  <a:pt x="162609" y="82586"/>
                  <a:pt x="160511" y="83629"/>
                  <a:pt x="159462" y="85716"/>
                </a:cubicBezTo>
                <a:cubicBezTo>
                  <a:pt x="158623" y="87385"/>
                  <a:pt x="158413" y="91245"/>
                  <a:pt x="159042" y="93749"/>
                </a:cubicBezTo>
                <a:cubicBezTo>
                  <a:pt x="159252" y="94792"/>
                  <a:pt x="159776" y="95627"/>
                  <a:pt x="160616" y="96357"/>
                </a:cubicBezTo>
                <a:cubicBezTo>
                  <a:pt x="163553" y="98861"/>
                  <a:pt x="169532" y="100634"/>
                  <a:pt x="173205" y="102512"/>
                </a:cubicBezTo>
                <a:cubicBezTo>
                  <a:pt x="178449" y="104599"/>
                  <a:pt x="182646" y="106685"/>
                  <a:pt x="186842" y="108772"/>
                </a:cubicBezTo>
                <a:cubicBezTo>
                  <a:pt x="195234" y="112945"/>
                  <a:pt x="204675" y="119204"/>
                  <a:pt x="207823" y="127551"/>
                </a:cubicBezTo>
                <a:cubicBezTo>
                  <a:pt x="209921" y="132768"/>
                  <a:pt x="208871" y="143200"/>
                  <a:pt x="205724" y="147373"/>
                </a:cubicBezTo>
                <a:cubicBezTo>
                  <a:pt x="198906" y="157076"/>
                  <a:pt x="179288" y="158640"/>
                  <a:pt x="163134" y="160518"/>
                </a:cubicBezTo>
                <a:cubicBezTo>
                  <a:pt x="161036" y="160623"/>
                  <a:pt x="159042" y="159579"/>
                  <a:pt x="157993" y="157701"/>
                </a:cubicBezTo>
                <a:moveTo>
                  <a:pt x="114" y="178567"/>
                </a:moveTo>
                <a:lnTo>
                  <a:pt x="114" y="171264"/>
                </a:lnTo>
                <a:cubicBezTo>
                  <a:pt x="114" y="169178"/>
                  <a:pt x="1163" y="167091"/>
                  <a:pt x="2212" y="165005"/>
                </a:cubicBezTo>
                <a:cubicBezTo>
                  <a:pt x="6303" y="156762"/>
                  <a:pt x="14591" y="151547"/>
                  <a:pt x="21829" y="146434"/>
                </a:cubicBezTo>
                <a:cubicBezTo>
                  <a:pt x="22039" y="146330"/>
                  <a:pt x="22249" y="146121"/>
                  <a:pt x="22458" y="146017"/>
                </a:cubicBezTo>
                <a:cubicBezTo>
                  <a:pt x="28648" y="142992"/>
                  <a:pt x="34837" y="139861"/>
                  <a:pt x="42075" y="136836"/>
                </a:cubicBezTo>
                <a:cubicBezTo>
                  <a:pt x="43859" y="136002"/>
                  <a:pt x="46376" y="135063"/>
                  <a:pt x="48369" y="134228"/>
                </a:cubicBezTo>
                <a:cubicBezTo>
                  <a:pt x="49104" y="133915"/>
                  <a:pt x="49733" y="133498"/>
                  <a:pt x="50153" y="132871"/>
                </a:cubicBezTo>
                <a:cubicBezTo>
                  <a:pt x="53195" y="129220"/>
                  <a:pt x="56447" y="121708"/>
                  <a:pt x="53510" y="115970"/>
                </a:cubicBezTo>
                <a:cubicBezTo>
                  <a:pt x="52461" y="113884"/>
                  <a:pt x="51412" y="112841"/>
                  <a:pt x="49419" y="110858"/>
                </a:cubicBezTo>
                <a:lnTo>
                  <a:pt x="49209" y="110650"/>
                </a:lnTo>
                <a:cubicBezTo>
                  <a:pt x="39767" y="100217"/>
                  <a:pt x="31480" y="82482"/>
                  <a:pt x="33578" y="61720"/>
                </a:cubicBezTo>
                <a:cubicBezTo>
                  <a:pt x="35676" y="40855"/>
                  <a:pt x="49314" y="26249"/>
                  <a:pt x="72392" y="26249"/>
                </a:cubicBezTo>
                <a:cubicBezTo>
                  <a:pt x="95366" y="26249"/>
                  <a:pt x="109004" y="40750"/>
                  <a:pt x="112256" y="61512"/>
                </a:cubicBezTo>
                <a:cubicBezTo>
                  <a:pt x="112256" y="61720"/>
                  <a:pt x="112256" y="61825"/>
                  <a:pt x="112360" y="62033"/>
                </a:cubicBezTo>
                <a:cubicBezTo>
                  <a:pt x="113304" y="74448"/>
                  <a:pt x="110262" y="85820"/>
                  <a:pt x="107115" y="93123"/>
                </a:cubicBezTo>
                <a:cubicBezTo>
                  <a:pt x="104073" y="100322"/>
                  <a:pt x="100926" y="105434"/>
                  <a:pt x="96835" y="110546"/>
                </a:cubicBezTo>
                <a:cubicBezTo>
                  <a:pt x="96625" y="110754"/>
                  <a:pt x="96520" y="110963"/>
                  <a:pt x="96415" y="111172"/>
                </a:cubicBezTo>
                <a:cubicBezTo>
                  <a:pt x="95366" y="112841"/>
                  <a:pt x="93687" y="113884"/>
                  <a:pt x="92639" y="115553"/>
                </a:cubicBezTo>
                <a:cubicBezTo>
                  <a:pt x="92429" y="115867"/>
                  <a:pt x="92324" y="116179"/>
                  <a:pt x="92219" y="116596"/>
                </a:cubicBezTo>
                <a:cubicBezTo>
                  <a:pt x="90435" y="122752"/>
                  <a:pt x="92429" y="130785"/>
                  <a:pt x="94527" y="133810"/>
                </a:cubicBezTo>
                <a:cubicBezTo>
                  <a:pt x="95576" y="135793"/>
                  <a:pt x="99562" y="135897"/>
                  <a:pt x="102710" y="136836"/>
                </a:cubicBezTo>
                <a:cubicBezTo>
                  <a:pt x="102919" y="136941"/>
                  <a:pt x="103024" y="136941"/>
                  <a:pt x="103234" y="137044"/>
                </a:cubicBezTo>
                <a:cubicBezTo>
                  <a:pt x="115718" y="142261"/>
                  <a:pt x="128096" y="148416"/>
                  <a:pt x="137432" y="156659"/>
                </a:cubicBezTo>
                <a:cubicBezTo>
                  <a:pt x="137537" y="156762"/>
                  <a:pt x="137642" y="156867"/>
                  <a:pt x="137747" y="156867"/>
                </a:cubicBezTo>
                <a:cubicBezTo>
                  <a:pt x="140474" y="159579"/>
                  <a:pt x="144041" y="163231"/>
                  <a:pt x="145510" y="168239"/>
                </a:cubicBezTo>
                <a:cubicBezTo>
                  <a:pt x="145824" y="169386"/>
                  <a:pt x="145930" y="170638"/>
                  <a:pt x="145930" y="171785"/>
                </a:cubicBezTo>
                <a:lnTo>
                  <a:pt x="145930" y="179923"/>
                </a:lnTo>
                <a:cubicBezTo>
                  <a:pt x="145930" y="180445"/>
                  <a:pt x="145824" y="180967"/>
                  <a:pt x="145720" y="181384"/>
                </a:cubicBezTo>
                <a:cubicBezTo>
                  <a:pt x="142153" y="192234"/>
                  <a:pt x="127781" y="195364"/>
                  <a:pt x="114458" y="198389"/>
                </a:cubicBezTo>
                <a:cubicBezTo>
                  <a:pt x="91380" y="202562"/>
                  <a:pt x="58860" y="202562"/>
                  <a:pt x="34732" y="198389"/>
                </a:cubicBezTo>
                <a:cubicBezTo>
                  <a:pt x="23193" y="196303"/>
                  <a:pt x="10604" y="193173"/>
                  <a:pt x="4310" y="185870"/>
                </a:cubicBezTo>
                <a:cubicBezTo>
                  <a:pt x="2212" y="184827"/>
                  <a:pt x="1163" y="182740"/>
                  <a:pt x="114" y="178567"/>
                </a:cubicBezTo>
              </a:path>
            </a:pathLst>
          </a:custGeom>
          <a:gradFill>
            <a:gsLst>
              <a:gs pos="0">
                <a:srgbClr val="FFFFFF"/>
              </a:gs>
              <a:gs pos="65000">
                <a:srgbClr val="FFFFFF">
                  <a:alpha val="60000"/>
                </a:srgbClr>
              </a:gs>
            </a:gsLst>
            <a:lin ang="4800001" scaled="1"/>
          </a:gradFill>
          <a:ln w="7147" cap="flat">
            <a:noFill/>
            <a:prstDash val="solid"/>
            <a:miter/>
          </a:ln>
        </p:spPr>
        <p:txBody>
          <a:bodyPr rtlCol="0" anchor="ctr"/>
          <a:lstStyle/>
          <a:p>
            <a:endParaRPr lang="zh-CN" altLang="en-US" sz="1515"/>
          </a:p>
        </p:txBody>
      </p:sp>
      <p:sp>
        <p:nvSpPr>
          <p:cNvPr id="64" name="图片 48" descr="343435383036303b343532343134393bcdb7c4d4b7e7b1a9"/>
          <p:cNvSpPr/>
          <p:nvPr>
            <p:custDataLst>
              <p:tags r:id="rId40"/>
            </p:custDataLst>
          </p:nvPr>
        </p:nvSpPr>
        <p:spPr>
          <a:xfrm>
            <a:off x="5737166" y="2746292"/>
            <a:ext cx="150383" cy="175625"/>
          </a:xfrm>
          <a:custGeom>
            <a:avLst/>
            <a:gdLst>
              <a:gd name="connsiteX0" fmla="*/ 99108 w 178789"/>
              <a:gd name="connsiteY0" fmla="*/ 114 h 208799"/>
              <a:gd name="connsiteX1" fmla="*/ 20322 w 178789"/>
              <a:gd name="connsiteY1" fmla="*/ 67244 h 208799"/>
              <a:gd name="connsiteX2" fmla="*/ 1221 w 178789"/>
              <a:gd name="connsiteY2" fmla="*/ 100942 h 208799"/>
              <a:gd name="connsiteX3" fmla="*/ 8527 w 178789"/>
              <a:gd name="connsiteY3" fmla="*/ 113482 h 208799"/>
              <a:gd name="connsiteX4" fmla="*/ 21415 w 178789"/>
              <a:gd name="connsiteY4" fmla="*/ 113482 h 208799"/>
              <a:gd name="connsiteX5" fmla="*/ 21415 w 178789"/>
              <a:gd name="connsiteY5" fmla="*/ 155365 h 208799"/>
              <a:gd name="connsiteX6" fmla="*/ 43978 w 178789"/>
              <a:gd name="connsiteY6" fmla="*/ 173149 h 208799"/>
              <a:gd name="connsiteX7" fmla="*/ 58430 w 178789"/>
              <a:gd name="connsiteY7" fmla="*/ 171152 h 208799"/>
              <a:gd name="connsiteX8" fmla="*/ 58430 w 178789"/>
              <a:gd name="connsiteY8" fmla="*/ 195423 h 208799"/>
              <a:gd name="connsiteX9" fmla="*/ 71922 w 178789"/>
              <a:gd name="connsiteY9" fmla="*/ 208914 h 208799"/>
              <a:gd name="connsiteX10" fmla="*/ 115774 w 178789"/>
              <a:gd name="connsiteY10" fmla="*/ 208914 h 208799"/>
              <a:gd name="connsiteX11" fmla="*/ 129268 w 178789"/>
              <a:gd name="connsiteY11" fmla="*/ 195423 h 208799"/>
              <a:gd name="connsiteX12" fmla="*/ 129268 w 178789"/>
              <a:gd name="connsiteY12" fmla="*/ 153752 h 208799"/>
              <a:gd name="connsiteX13" fmla="*/ 178906 w 178789"/>
              <a:gd name="connsiteY13" fmla="*/ 79891 h 208799"/>
              <a:gd name="connsiteX14" fmla="*/ 99108 w 178789"/>
              <a:gd name="connsiteY14" fmla="*/ 114 h 208799"/>
              <a:gd name="connsiteX15" fmla="*/ 128084 w 178789"/>
              <a:gd name="connsiteY15" fmla="*/ 71996 h 208799"/>
              <a:gd name="connsiteX16" fmla="*/ 84582 w 178789"/>
              <a:gd name="connsiteY16" fmla="*/ 117721 h 208799"/>
              <a:gd name="connsiteX17" fmla="*/ 78800 w 178789"/>
              <a:gd name="connsiteY17" fmla="*/ 114907 h 208799"/>
              <a:gd name="connsiteX18" fmla="*/ 83382 w 178789"/>
              <a:gd name="connsiteY18" fmla="*/ 83600 h 208799"/>
              <a:gd name="connsiteX19" fmla="*/ 63492 w 178789"/>
              <a:gd name="connsiteY19" fmla="*/ 83600 h 208799"/>
              <a:gd name="connsiteX20" fmla="*/ 61047 w 178789"/>
              <a:gd name="connsiteY20" fmla="*/ 77904 h 208799"/>
              <a:gd name="connsiteX21" fmla="*/ 104552 w 178789"/>
              <a:gd name="connsiteY21" fmla="*/ 32180 h 208799"/>
              <a:gd name="connsiteX22" fmla="*/ 110334 w 178789"/>
              <a:gd name="connsiteY22" fmla="*/ 34993 h 208799"/>
              <a:gd name="connsiteX23" fmla="*/ 105752 w 178789"/>
              <a:gd name="connsiteY23" fmla="*/ 66300 h 208799"/>
              <a:gd name="connsiteX24" fmla="*/ 125641 w 178789"/>
              <a:gd name="connsiteY24" fmla="*/ 66300 h 208799"/>
              <a:gd name="connsiteX25" fmla="*/ 128084 w 178789"/>
              <a:gd name="connsiteY25" fmla="*/ 71996 h 208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78789" h="208799">
                <a:moveTo>
                  <a:pt x="99108" y="114"/>
                </a:moveTo>
                <a:cubicBezTo>
                  <a:pt x="59343" y="114"/>
                  <a:pt x="26383" y="29195"/>
                  <a:pt x="20322" y="67244"/>
                </a:cubicBezTo>
                <a:lnTo>
                  <a:pt x="1221" y="100942"/>
                </a:lnTo>
                <a:cubicBezTo>
                  <a:pt x="-1954" y="106540"/>
                  <a:pt x="2091" y="113482"/>
                  <a:pt x="8527" y="113482"/>
                </a:cubicBezTo>
                <a:lnTo>
                  <a:pt x="21415" y="113482"/>
                </a:lnTo>
                <a:lnTo>
                  <a:pt x="21415" y="155365"/>
                </a:lnTo>
                <a:cubicBezTo>
                  <a:pt x="21415" y="167193"/>
                  <a:pt x="32475" y="175910"/>
                  <a:pt x="43978" y="173149"/>
                </a:cubicBezTo>
                <a:lnTo>
                  <a:pt x="58430" y="171152"/>
                </a:lnTo>
                <a:lnTo>
                  <a:pt x="58430" y="195423"/>
                </a:lnTo>
                <a:cubicBezTo>
                  <a:pt x="58430" y="202874"/>
                  <a:pt x="64471" y="208914"/>
                  <a:pt x="71922" y="208914"/>
                </a:cubicBezTo>
                <a:lnTo>
                  <a:pt x="115774" y="208914"/>
                </a:lnTo>
                <a:cubicBezTo>
                  <a:pt x="123227" y="208914"/>
                  <a:pt x="129268" y="202874"/>
                  <a:pt x="129268" y="195423"/>
                </a:cubicBezTo>
                <a:lnTo>
                  <a:pt x="129268" y="153752"/>
                </a:lnTo>
                <a:cubicBezTo>
                  <a:pt x="158384" y="141858"/>
                  <a:pt x="178906" y="113275"/>
                  <a:pt x="178906" y="79891"/>
                </a:cubicBezTo>
                <a:cubicBezTo>
                  <a:pt x="178903" y="35828"/>
                  <a:pt x="143176" y="114"/>
                  <a:pt x="99108" y="114"/>
                </a:cubicBezTo>
                <a:moveTo>
                  <a:pt x="128084" y="71996"/>
                </a:moveTo>
                <a:lnTo>
                  <a:pt x="84582" y="117721"/>
                </a:lnTo>
                <a:cubicBezTo>
                  <a:pt x="82315" y="120105"/>
                  <a:pt x="78325" y="118162"/>
                  <a:pt x="78800" y="114907"/>
                </a:cubicBezTo>
                <a:lnTo>
                  <a:pt x="83382" y="83600"/>
                </a:lnTo>
                <a:lnTo>
                  <a:pt x="63492" y="83600"/>
                </a:lnTo>
                <a:cubicBezTo>
                  <a:pt x="60527" y="83600"/>
                  <a:pt x="59006" y="80053"/>
                  <a:pt x="61047" y="77904"/>
                </a:cubicBezTo>
                <a:lnTo>
                  <a:pt x="104552" y="32180"/>
                </a:lnTo>
                <a:cubicBezTo>
                  <a:pt x="106819" y="29796"/>
                  <a:pt x="110809" y="31738"/>
                  <a:pt x="110334" y="34993"/>
                </a:cubicBezTo>
                <a:lnTo>
                  <a:pt x="105752" y="66300"/>
                </a:lnTo>
                <a:lnTo>
                  <a:pt x="125641" y="66300"/>
                </a:lnTo>
                <a:cubicBezTo>
                  <a:pt x="128603" y="66300"/>
                  <a:pt x="130128" y="69847"/>
                  <a:pt x="128084" y="71996"/>
                </a:cubicBezTo>
              </a:path>
            </a:pathLst>
          </a:custGeom>
          <a:gradFill>
            <a:gsLst>
              <a:gs pos="0">
                <a:srgbClr val="FFFFFF"/>
              </a:gs>
              <a:gs pos="65000">
                <a:srgbClr val="FFFFFF">
                  <a:alpha val="60000"/>
                </a:srgbClr>
              </a:gs>
            </a:gsLst>
            <a:lin ang="4800001" scaled="1"/>
          </a:gradFill>
          <a:ln w="7148" cap="flat">
            <a:noFill/>
            <a:prstDash val="solid"/>
            <a:miter/>
          </a:ln>
        </p:spPr>
        <p:txBody>
          <a:bodyPr rtlCol="0" anchor="ctr"/>
          <a:lstStyle/>
          <a:p>
            <a:endParaRPr lang="zh-CN" altLang="en-US" sz="1515"/>
          </a:p>
        </p:txBody>
      </p:sp>
      <p:sp>
        <p:nvSpPr>
          <p:cNvPr id="79" name="平行四边形 78"/>
          <p:cNvSpPr>
            <a:spLocks noChangeAspect="1"/>
          </p:cNvSpPr>
          <p:nvPr>
            <p:custDataLst>
              <p:tags r:id="rId41"/>
            </p:custDataLst>
          </p:nvPr>
        </p:nvSpPr>
        <p:spPr>
          <a:xfrm rot="5400000" flipH="1" flipV="1">
            <a:off x="3688005" y="4455362"/>
            <a:ext cx="210836" cy="246792"/>
          </a:xfrm>
          <a:prstGeom prst="parallelogram">
            <a:avLst>
              <a:gd name="adj" fmla="val 47404"/>
            </a:avLst>
          </a:prstGeom>
          <a:solidFill>
            <a:srgbClr val="222A3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515">
              <a:sym typeface="+mn-ea"/>
            </a:endParaRPr>
          </a:p>
        </p:txBody>
      </p:sp>
      <p:cxnSp>
        <p:nvCxnSpPr>
          <p:cNvPr id="80" name="直接连接符 79"/>
          <p:cNvCxnSpPr/>
          <p:nvPr>
            <p:custDataLst>
              <p:tags r:id="rId42"/>
            </p:custDataLst>
          </p:nvPr>
        </p:nvCxnSpPr>
        <p:spPr>
          <a:xfrm>
            <a:off x="5084214" y="4465718"/>
            <a:ext cx="468000" cy="0"/>
          </a:xfrm>
          <a:prstGeom prst="line">
            <a:avLst/>
          </a:prstGeom>
          <a:ln w="9525">
            <a:solidFill>
              <a:srgbClr val="1D4865"/>
            </a:solidFill>
            <a:prstDash val="dash"/>
            <a:headEnd type="oval" w="sm" len="sm"/>
            <a:tailEnd type="oval" w="sm" len="sm"/>
          </a:ln>
        </p:spPr>
        <p:style>
          <a:lnRef idx="2">
            <a:schemeClr val="accent1"/>
          </a:lnRef>
          <a:fillRef idx="0">
            <a:srgbClr val="FFFFFF"/>
          </a:fillRef>
          <a:effectRef idx="0">
            <a:srgbClr val="FFFFFF"/>
          </a:effectRef>
          <a:fontRef idx="minor">
            <a:schemeClr val="tx1"/>
          </a:fontRef>
        </p:style>
      </p:cxnSp>
      <p:sp>
        <p:nvSpPr>
          <p:cNvPr id="81" name="椭圆 80"/>
          <p:cNvSpPr/>
          <p:nvPr>
            <p:custDataLst>
              <p:tags r:id="rId43"/>
            </p:custDataLst>
          </p:nvPr>
        </p:nvSpPr>
        <p:spPr>
          <a:xfrm>
            <a:off x="5649945" y="4308629"/>
            <a:ext cx="326877" cy="326877"/>
          </a:xfrm>
          <a:prstGeom prst="ellipse">
            <a:avLst/>
          </a:prstGeom>
          <a:solidFill>
            <a:srgbClr val="1D4865"/>
          </a:solidFill>
          <a:ln w="3175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6912" tIns="38456" rIns="76912" bIns="38456"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buClrTx/>
              <a:buSzTx/>
              <a:buFontTx/>
            </a:pPr>
            <a:endParaRPr lang="zh-CN" altLang="en-US" sz="1515">
              <a:solidFill>
                <a:schemeClr val="lt1"/>
              </a:solidFill>
              <a:sym typeface="+mn-ea"/>
            </a:endParaRPr>
          </a:p>
        </p:txBody>
      </p:sp>
      <p:sp>
        <p:nvSpPr>
          <p:cNvPr id="82" name="标题"/>
          <p:cNvSpPr>
            <a:spLocks noChangeAspect="1"/>
          </p:cNvSpPr>
          <p:nvPr>
            <p:custDataLst>
              <p:tags r:id="rId44"/>
            </p:custDataLst>
          </p:nvPr>
        </p:nvSpPr>
        <p:spPr>
          <a:xfrm>
            <a:off x="3670377" y="4341121"/>
            <a:ext cx="1317858" cy="239437"/>
          </a:xfrm>
          <a:prstGeom prst="rect">
            <a:avLst/>
          </a:prstGeom>
          <a:solidFill>
            <a:srgbClr val="1D486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76912" tIns="38456" rIns="76912" bIns="38456"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spcBef>
                <a:spcPct val="0"/>
              </a:spcBef>
              <a:spcAft>
                <a:spcPct val="0"/>
              </a:spcAft>
              <a:buClrTx/>
              <a:buSzTx/>
              <a:buFontTx/>
            </a:pPr>
            <a:r>
              <a:rPr lang="zh-CN" altLang="en-US" b="1">
                <a:solidFill>
                  <a:schemeClr val="lt1">
                    <a:lumMod val="100000"/>
                  </a:schemeClr>
                </a:solidFill>
                <a:uFillTx/>
                <a:latin typeface="+mn-ea"/>
                <a:cs typeface="+mn-ea"/>
                <a:sym typeface="+mn-ea"/>
              </a:rPr>
              <a:t>规范性</a:t>
            </a:r>
            <a:endParaRPr lang="zh-CN" altLang="en-US" b="1">
              <a:solidFill>
                <a:schemeClr val="lt1">
                  <a:lumMod val="100000"/>
                </a:schemeClr>
              </a:solidFill>
              <a:uFillTx/>
              <a:latin typeface="+mn-ea"/>
              <a:cs typeface="+mn-ea"/>
              <a:sym typeface="+mn-ea"/>
            </a:endParaRPr>
          </a:p>
        </p:txBody>
      </p:sp>
      <p:sp>
        <p:nvSpPr>
          <p:cNvPr id="83" name="图形 19" descr="343439383331313b343532303032323bb2fac6b7d5b9cabe"/>
          <p:cNvSpPr/>
          <p:nvPr>
            <p:custDataLst>
              <p:tags r:id="rId45"/>
            </p:custDataLst>
          </p:nvPr>
        </p:nvSpPr>
        <p:spPr>
          <a:xfrm>
            <a:off x="5719914" y="4393019"/>
            <a:ext cx="186990" cy="157915"/>
          </a:xfrm>
          <a:custGeom>
            <a:avLst/>
            <a:gdLst>
              <a:gd name="connsiteX0" fmla="*/ 33998 w 222310"/>
              <a:gd name="connsiteY0" fmla="*/ 116856 h 187743"/>
              <a:gd name="connsiteX1" fmla="*/ 33998 w 222310"/>
              <a:gd name="connsiteY1" fmla="*/ 151012 h 187743"/>
              <a:gd name="connsiteX2" fmla="*/ 39255 w 222310"/>
              <a:gd name="connsiteY2" fmla="*/ 159004 h 187743"/>
              <a:gd name="connsiteX3" fmla="*/ 108478 w 222310"/>
              <a:gd name="connsiteY3" fmla="*/ 187261 h 187743"/>
              <a:gd name="connsiteX4" fmla="*/ 114646 w 222310"/>
              <a:gd name="connsiteY4" fmla="*/ 187232 h 187743"/>
              <a:gd name="connsiteX5" fmla="*/ 184216 w 222310"/>
              <a:gd name="connsiteY5" fmla="*/ 158062 h 187743"/>
              <a:gd name="connsiteX6" fmla="*/ 189402 w 222310"/>
              <a:gd name="connsiteY6" fmla="*/ 150100 h 187743"/>
              <a:gd name="connsiteX7" fmla="*/ 189402 w 222310"/>
              <a:gd name="connsiteY7" fmla="*/ 115645 h 187743"/>
              <a:gd name="connsiteX8" fmla="*/ 217362 w 222310"/>
              <a:gd name="connsiteY8" fmla="*/ 103370 h 187743"/>
              <a:gd name="connsiteX9" fmla="*/ 221762 w 222310"/>
              <a:gd name="connsiteY9" fmla="*/ 92105 h 187743"/>
              <a:gd name="connsiteX10" fmla="*/ 220058 w 222310"/>
              <a:gd name="connsiteY10" fmla="*/ 89458 h 187743"/>
              <a:gd name="connsiteX11" fmla="*/ 189152 w 222310"/>
              <a:gd name="connsiteY11" fmla="*/ 56726 h 187743"/>
              <a:gd name="connsiteX12" fmla="*/ 217402 w 222310"/>
              <a:gd name="connsiteY12" fmla="*/ 28568 h 187743"/>
              <a:gd name="connsiteX13" fmla="*/ 217620 w 222310"/>
              <a:gd name="connsiteY13" fmla="*/ 16421 h 187743"/>
              <a:gd name="connsiteX14" fmla="*/ 213433 w 222310"/>
              <a:gd name="connsiteY14" fmla="*/ 13993 h 187743"/>
              <a:gd name="connsiteX15" fmla="*/ 154200 w 222310"/>
              <a:gd name="connsiteY15" fmla="*/ 440 h 187743"/>
              <a:gd name="connsiteX16" fmla="*/ 147127 w 222310"/>
              <a:gd name="connsiteY16" fmla="*/ 2197 h 187743"/>
              <a:gd name="connsiteX17" fmla="*/ 113957 w 222310"/>
              <a:gd name="connsiteY17" fmla="*/ 30457 h 187743"/>
              <a:gd name="connsiteX18" fmla="*/ 77757 w 222310"/>
              <a:gd name="connsiteY18" fmla="*/ 1879 h 187743"/>
              <a:gd name="connsiteX19" fmla="*/ 71126 w 222310"/>
              <a:gd name="connsiteY19" fmla="*/ 276 h 187743"/>
              <a:gd name="connsiteX20" fmla="*/ 9968 w 222310"/>
              <a:gd name="connsiteY20" fmla="*/ 12635 h 187743"/>
              <a:gd name="connsiteX21" fmla="*/ 3409 w 222310"/>
              <a:gd name="connsiteY21" fmla="*/ 22714 h 187743"/>
              <a:gd name="connsiteX22" fmla="*/ 5706 w 222310"/>
              <a:gd name="connsiteY22" fmla="*/ 27160 h 187743"/>
              <a:gd name="connsiteX23" fmla="*/ 34701 w 222310"/>
              <a:gd name="connsiteY23" fmla="*/ 56969 h 187743"/>
              <a:gd name="connsiteX24" fmla="*/ 39918 w 222310"/>
              <a:gd name="connsiteY24" fmla="*/ 56969 h 187743"/>
              <a:gd name="connsiteX25" fmla="*/ 111568 w 222310"/>
              <a:gd name="connsiteY25" fmla="*/ 33172 h 187743"/>
              <a:gd name="connsiteX26" fmla="*/ 183467 w 222310"/>
              <a:gd name="connsiteY26" fmla="*/ 56969 h 187743"/>
              <a:gd name="connsiteX27" fmla="*/ 115847 w 222310"/>
              <a:gd name="connsiteY27" fmla="*/ 87406 h 187743"/>
              <a:gd name="connsiteX28" fmla="*/ 39918 w 222310"/>
              <a:gd name="connsiteY28" fmla="*/ 56969 h 187743"/>
              <a:gd name="connsiteX29" fmla="*/ 34564 w 222310"/>
              <a:gd name="connsiteY29" fmla="*/ 56969 h 187743"/>
              <a:gd name="connsiteX30" fmla="*/ 2570 w 222310"/>
              <a:gd name="connsiteY30" fmla="*/ 89797 h 187743"/>
              <a:gd name="connsiteX31" fmla="*/ 2522 w 222310"/>
              <a:gd name="connsiteY31" fmla="*/ 101946 h 187743"/>
              <a:gd name="connsiteX32" fmla="*/ 5089 w 222310"/>
              <a:gd name="connsiteY32" fmla="*/ 103767 h 187743"/>
              <a:gd name="connsiteX33" fmla="*/ 33998 w 222310"/>
              <a:gd name="connsiteY33" fmla="*/ 116856 h 187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222310" h="187743">
                <a:moveTo>
                  <a:pt x="33998" y="116856"/>
                </a:moveTo>
                <a:lnTo>
                  <a:pt x="33998" y="151012"/>
                </a:lnTo>
                <a:cubicBezTo>
                  <a:pt x="33998" y="154540"/>
                  <a:pt x="36083" y="157709"/>
                  <a:pt x="39255" y="159004"/>
                </a:cubicBezTo>
                <a:lnTo>
                  <a:pt x="108478" y="187261"/>
                </a:lnTo>
                <a:cubicBezTo>
                  <a:pt x="110461" y="188070"/>
                  <a:pt x="112670" y="188060"/>
                  <a:pt x="114646" y="187232"/>
                </a:cubicBezTo>
                <a:lnTo>
                  <a:pt x="184216" y="158062"/>
                </a:lnTo>
                <a:cubicBezTo>
                  <a:pt x="187351" y="156748"/>
                  <a:pt x="189402" y="153598"/>
                  <a:pt x="189402" y="150100"/>
                </a:cubicBezTo>
                <a:lnTo>
                  <a:pt x="189402" y="115645"/>
                </a:lnTo>
                <a:lnTo>
                  <a:pt x="217362" y="103370"/>
                </a:lnTo>
                <a:cubicBezTo>
                  <a:pt x="221584" y="101516"/>
                  <a:pt x="223554" y="96473"/>
                  <a:pt x="221762" y="92105"/>
                </a:cubicBezTo>
                <a:cubicBezTo>
                  <a:pt x="221358" y="91120"/>
                  <a:pt x="220780" y="90223"/>
                  <a:pt x="220058" y="89458"/>
                </a:cubicBezTo>
                <a:lnTo>
                  <a:pt x="189152" y="56726"/>
                </a:lnTo>
                <a:lnTo>
                  <a:pt x="217402" y="28568"/>
                </a:lnTo>
                <a:cubicBezTo>
                  <a:pt x="220704" y="25276"/>
                  <a:pt x="220802" y="19837"/>
                  <a:pt x="217620" y="16421"/>
                </a:cubicBezTo>
                <a:cubicBezTo>
                  <a:pt x="216486" y="15203"/>
                  <a:pt x="215030" y="14358"/>
                  <a:pt x="213433" y="13993"/>
                </a:cubicBezTo>
                <a:lnTo>
                  <a:pt x="154200" y="440"/>
                </a:lnTo>
                <a:cubicBezTo>
                  <a:pt x="151707" y="-130"/>
                  <a:pt x="149099" y="517"/>
                  <a:pt x="147127" y="2197"/>
                </a:cubicBezTo>
                <a:lnTo>
                  <a:pt x="113957" y="30457"/>
                </a:lnTo>
                <a:lnTo>
                  <a:pt x="77757" y="1879"/>
                </a:lnTo>
                <a:cubicBezTo>
                  <a:pt x="75870" y="389"/>
                  <a:pt x="73456" y="-194"/>
                  <a:pt x="71126" y="276"/>
                </a:cubicBezTo>
                <a:lnTo>
                  <a:pt x="9968" y="12635"/>
                </a:lnTo>
                <a:cubicBezTo>
                  <a:pt x="5467" y="13544"/>
                  <a:pt x="2530" y="18057"/>
                  <a:pt x="3409" y="22714"/>
                </a:cubicBezTo>
                <a:cubicBezTo>
                  <a:pt x="3728" y="24400"/>
                  <a:pt x="4528" y="25949"/>
                  <a:pt x="5706" y="27160"/>
                </a:cubicBezTo>
                <a:lnTo>
                  <a:pt x="34701" y="56969"/>
                </a:lnTo>
                <a:lnTo>
                  <a:pt x="39918" y="56969"/>
                </a:lnTo>
                <a:lnTo>
                  <a:pt x="111568" y="33172"/>
                </a:lnTo>
                <a:lnTo>
                  <a:pt x="183467" y="56969"/>
                </a:lnTo>
                <a:lnTo>
                  <a:pt x="115847" y="87406"/>
                </a:lnTo>
                <a:lnTo>
                  <a:pt x="39918" y="56969"/>
                </a:lnTo>
                <a:lnTo>
                  <a:pt x="34564" y="56969"/>
                </a:lnTo>
                <a:lnTo>
                  <a:pt x="2570" y="89797"/>
                </a:lnTo>
                <a:cubicBezTo>
                  <a:pt x="-686" y="93138"/>
                  <a:pt x="-708" y="98578"/>
                  <a:pt x="2522" y="101946"/>
                </a:cubicBezTo>
                <a:cubicBezTo>
                  <a:pt x="3259" y="102715"/>
                  <a:pt x="4130" y="103333"/>
                  <a:pt x="5089" y="103767"/>
                </a:cubicBezTo>
                <a:lnTo>
                  <a:pt x="33998" y="116856"/>
                </a:lnTo>
                <a:close/>
              </a:path>
            </a:pathLst>
          </a:custGeom>
          <a:gradFill>
            <a:gsLst>
              <a:gs pos="0">
                <a:srgbClr val="FFFFFF"/>
              </a:gs>
              <a:gs pos="65000">
                <a:srgbClr val="FFFFFF">
                  <a:alpha val="60000"/>
                </a:srgbClr>
              </a:gs>
            </a:gsLst>
            <a:lin ang="5400000" scaled="1"/>
          </a:gradFill>
          <a:ln w="8186" cap="flat">
            <a:noFill/>
            <a:prstDash val="solid"/>
            <a:miter/>
          </a:ln>
        </p:spPr>
        <p:txBody>
          <a:bodyPr rtlCol="0" anchor="ctr"/>
          <a:lstStyle/>
          <a:p>
            <a:endParaRPr lang="zh-CN" altLang="en-US" sz="1515"/>
          </a:p>
        </p:txBody>
      </p:sp>
      <p:sp>
        <p:nvSpPr>
          <p:cNvPr id="84" name="矩形 83"/>
          <p:cNvSpPr/>
          <p:nvPr>
            <p:custDataLst>
              <p:tags r:id="rId46"/>
            </p:custDataLst>
          </p:nvPr>
        </p:nvSpPr>
        <p:spPr>
          <a:xfrm>
            <a:off x="6108065" y="4086225"/>
            <a:ext cx="2578100" cy="894715"/>
          </a:xfrm>
          <a:prstGeom prst="rect">
            <a:avLst/>
          </a:prstGeom>
          <a:noFill/>
        </p:spPr>
        <p:txBody>
          <a:bodyPr wrap="square" lIns="0" tIns="0" rIns="0" bIns="0" rtlCol="0" anchor="ctr" anchorCtr="0">
            <a:noAutofit/>
          </a:bodyPr>
          <a:p>
            <a:pPr algn="just">
              <a:lnSpc>
                <a:spcPct val="130000"/>
              </a:lnSpc>
              <a:spcBef>
                <a:spcPct val="0"/>
              </a:spcBef>
              <a:spcAft>
                <a:spcPct val="0"/>
              </a:spcAft>
            </a:pPr>
            <a:r>
              <a:rPr lang="zh-CN" altLang="en-US" dirty="0">
                <a:solidFill>
                  <a:schemeClr val="tx1">
                    <a:lumMod val="85000"/>
                    <a:lumOff val="15000"/>
                  </a:schemeClr>
                </a:solidFill>
                <a:latin typeface="+mn-ea"/>
                <a:cs typeface="+mn-ea"/>
              </a:rPr>
              <a:t>职业主体从事的职业活动必须符合国家法律规定和社会伦理道德准则；从业者应遵守法律法规。</a:t>
            </a:r>
            <a:endParaRPr lang="zh-CN" altLang="en-US" dirty="0">
              <a:solidFill>
                <a:schemeClr val="tx1">
                  <a:lumMod val="85000"/>
                  <a:lumOff val="15000"/>
                </a:schemeClr>
              </a:solidFill>
              <a:latin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200"/>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childTnLst>
                          </p:cTn>
                        </p:par>
                        <p:par>
                          <p:cTn id="16" fill="hold">
                            <p:stCondLst>
                              <p:cond delay="1700"/>
                            </p:stCondLst>
                            <p:childTnLst>
                              <p:par>
                                <p:cTn id="17" presetID="53" presetClass="entr" presetSubtype="528"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animEffect transition="in" filter="fade">
                                      <p:cBhvr>
                                        <p:cTn id="21" dur="500"/>
                                        <p:tgtEl>
                                          <p:spTgt spid="11"/>
                                        </p:tgtEl>
                                      </p:cBhvr>
                                    </p:animEffect>
                                    <p:anim calcmode="lin" valueType="num">
                                      <p:cBhvr>
                                        <p:cTn id="22" dur="500" fill="hold"/>
                                        <p:tgtEl>
                                          <p:spTgt spid="11"/>
                                        </p:tgtEl>
                                        <p:attrNameLst>
                                          <p:attrName>ppt_x</p:attrName>
                                        </p:attrNameLst>
                                      </p:cBhvr>
                                      <p:tavLst>
                                        <p:tav tm="0">
                                          <p:val>
                                            <p:fltVal val="0.5"/>
                                          </p:val>
                                        </p:tav>
                                        <p:tav tm="100000">
                                          <p:val>
                                            <p:strVal val="#ppt_x"/>
                                          </p:val>
                                        </p:tav>
                                      </p:tavLst>
                                    </p:anim>
                                    <p:anim calcmode="lin" valueType="num">
                                      <p:cBhvr>
                                        <p:cTn id="23" dur="500" fill="hold"/>
                                        <p:tgtEl>
                                          <p:spTgt spid="11"/>
                                        </p:tgtEl>
                                        <p:attrNameLst>
                                          <p:attrName>ppt_y</p:attrName>
                                        </p:attrNameLst>
                                      </p:cBhvr>
                                      <p:tavLst>
                                        <p:tav tm="0">
                                          <p:val>
                                            <p:fltVal val="0.5"/>
                                          </p:val>
                                        </p:tav>
                                        <p:tav tm="100000">
                                          <p:val>
                                            <p:strVal val="#ppt_y"/>
                                          </p:val>
                                        </p:tav>
                                      </p:tavLst>
                                    </p:anim>
                                  </p:childTnLst>
                                </p:cTn>
                              </p:par>
                              <p:par>
                                <p:cTn id="24" presetID="53" presetClass="entr" presetSubtype="16" fill="hold" grpId="0" nodeType="withEffect">
                                  <p:stCondLst>
                                    <p:cond delay="600"/>
                                  </p:stCondLst>
                                  <p:childTnLst>
                                    <p:set>
                                      <p:cBhvr>
                                        <p:cTn id="25" dur="1" fill="hold">
                                          <p:stCondLst>
                                            <p:cond delay="0"/>
                                          </p:stCondLst>
                                        </p:cTn>
                                        <p:tgtEl>
                                          <p:spTgt spid="14"/>
                                        </p:tgtEl>
                                        <p:attrNameLst>
                                          <p:attrName>style.visibility</p:attrName>
                                        </p:attrNameLst>
                                      </p:cBhvr>
                                      <p:to>
                                        <p:strVal val="visible"/>
                                      </p:to>
                                    </p:set>
                                    <p:anim calcmode="lin" valueType="num">
                                      <p:cBhvr>
                                        <p:cTn id="26" dur="500" fill="hold"/>
                                        <p:tgtEl>
                                          <p:spTgt spid="14"/>
                                        </p:tgtEl>
                                        <p:attrNameLst>
                                          <p:attrName>ppt_w</p:attrName>
                                        </p:attrNameLst>
                                      </p:cBhvr>
                                      <p:tavLst>
                                        <p:tav tm="0">
                                          <p:val>
                                            <p:fltVal val="0"/>
                                          </p:val>
                                        </p:tav>
                                        <p:tav tm="100000">
                                          <p:val>
                                            <p:strVal val="#ppt_w"/>
                                          </p:val>
                                        </p:tav>
                                      </p:tavLst>
                                    </p:anim>
                                    <p:anim calcmode="lin" valueType="num">
                                      <p:cBhvr>
                                        <p:cTn id="27" dur="500" fill="hold"/>
                                        <p:tgtEl>
                                          <p:spTgt spid="14"/>
                                        </p:tgtEl>
                                        <p:attrNameLst>
                                          <p:attrName>ppt_h</p:attrName>
                                        </p:attrNameLst>
                                      </p:cBhvr>
                                      <p:tavLst>
                                        <p:tav tm="0">
                                          <p:val>
                                            <p:fltVal val="0"/>
                                          </p:val>
                                        </p:tav>
                                        <p:tav tm="100000">
                                          <p:val>
                                            <p:strVal val="#ppt_h"/>
                                          </p:val>
                                        </p:tav>
                                      </p:tavLst>
                                    </p:anim>
                                    <p:animEffect transition="in" filter="fade">
                                      <p:cBhvr>
                                        <p:cTn id="28"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589020"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任务二</a:t>
            </a:r>
            <a:r>
              <a:rPr lang="en-US" altLang="zh-CN" sz="1700" b="1" dirty="0">
                <a:solidFill>
                  <a:srgbClr val="1B4367"/>
                </a:solidFill>
                <a:cs typeface="+mn-ea"/>
                <a:sym typeface="+mn-lt"/>
              </a:rPr>
              <a:t>  </a:t>
            </a:r>
            <a:r>
              <a:rPr lang="zh-CN" altLang="en-US" sz="1700" b="1" dirty="0">
                <a:solidFill>
                  <a:srgbClr val="1B4367"/>
                </a:solidFill>
                <a:cs typeface="+mn-ea"/>
                <a:sym typeface="+mn-lt"/>
              </a:rPr>
              <a:t>职业的基本概念与内涵</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4" name="矩形 13"/>
          <p:cNvSpPr>
            <a:spLocks noChangeArrowheads="1"/>
          </p:cNvSpPr>
          <p:nvPr/>
        </p:nvSpPr>
        <p:spPr bwMode="auto">
          <a:xfrm>
            <a:off x="1353185" y="866140"/>
            <a:ext cx="6247765" cy="583565"/>
          </a:xfrm>
          <a:prstGeom prst="rect">
            <a:avLst/>
          </a:prstGeom>
          <a:noFill/>
          <a:ln w="9525">
            <a:noFill/>
            <a:miter lim="800000"/>
          </a:ln>
        </p:spPr>
        <p:txBody>
          <a:bodyPr wrap="square">
            <a:spAutoFit/>
          </a:bodyPr>
          <a:p>
            <a:pPr algn="just"/>
            <a:r>
              <a:rPr lang="zh-CN" altLang="en-US" sz="3200" b="1">
                <a:solidFill>
                  <a:srgbClr val="1B4367"/>
                </a:solidFill>
                <a:latin typeface="微软雅黑" panose="020B0503020204020204" pitchFamily="34" charset="-122"/>
                <a:ea typeface="微软雅黑" panose="020B0503020204020204" pitchFamily="34" charset="-122"/>
              </a:rPr>
              <a:t>三、职业的要素</a:t>
            </a:r>
            <a:endParaRPr lang="zh-CN" altLang="en-US" sz="3200" b="1">
              <a:solidFill>
                <a:srgbClr val="1B4367"/>
              </a:solidFill>
              <a:latin typeface="微软雅黑" panose="020B0503020204020204" pitchFamily="34" charset="-122"/>
              <a:ea typeface="微软雅黑" panose="020B0503020204020204" pitchFamily="34" charset="-122"/>
            </a:endParaRPr>
          </a:p>
        </p:txBody>
      </p:sp>
      <p:grpSp>
        <p:nvGrpSpPr>
          <p:cNvPr id="11" name="组合 10"/>
          <p:cNvGrpSpPr>
            <a:grpSpLocks noChangeAspect="1"/>
          </p:cNvGrpSpPr>
          <p:nvPr>
            <p:custDataLst>
              <p:tags r:id="rId1"/>
            </p:custDataLst>
          </p:nvPr>
        </p:nvGrpSpPr>
        <p:grpSpPr>
          <a:xfrm>
            <a:off x="456137" y="710821"/>
            <a:ext cx="828761" cy="829747"/>
            <a:chOff x="4856202" y="1222146"/>
            <a:chExt cx="1201103" cy="1202531"/>
          </a:xfrm>
          <a:solidFill>
            <a:srgbClr val="1B4367"/>
          </a:solidFill>
        </p:grpSpPr>
        <p:sp>
          <p:nvSpPr>
            <p:cNvPr id="12" name="Rectangle 6"/>
            <p:cNvSpPr/>
            <p:nvPr>
              <p:custDataLst>
                <p:tags r:id="rId2"/>
              </p:custDataLst>
            </p:nvPr>
          </p:nvSpPr>
          <p:spPr>
            <a:xfrm>
              <a:off x="4856202" y="1222146"/>
              <a:ext cx="1201103" cy="1202531"/>
            </a:xfrm>
            <a:prstGeom prst="flowChartConnector">
              <a:avLst/>
            </a:prstGeom>
            <a:grpFill/>
            <a:ln w="9525">
              <a:noFill/>
              <a:miter/>
            </a:ln>
          </p:spPr>
          <p:txBody>
            <a:bodyPr anchor="ctr"/>
            <a:lstStyle/>
            <a:p>
              <a:pPr lvl="0" algn="ctr" eaLnBrk="1" hangingPunct="1"/>
              <a:endParaRPr lang="en-US" altLang="zh-CN" sz="1000" dirty="0">
                <a:solidFill>
                  <a:srgbClr val="FFFFFF"/>
                </a:solidFill>
                <a:cs typeface="+mn-ea"/>
                <a:sym typeface="+mn-lt"/>
              </a:endParaRPr>
            </a:p>
          </p:txBody>
        </p:sp>
        <p:sp>
          <p:nvSpPr>
            <p:cNvPr id="13" name="KSO_Shape"/>
            <p:cNvSpPr/>
            <p:nvPr>
              <p:custDataLst>
                <p:tags r:id="rId3"/>
              </p:custDataLst>
            </p:nvPr>
          </p:nvSpPr>
          <p:spPr bwMode="auto">
            <a:xfrm>
              <a:off x="5275038" y="1500840"/>
              <a:ext cx="363431" cy="645143"/>
            </a:xfrm>
            <a:custGeom>
              <a:avLst/>
              <a:gdLst>
                <a:gd name="T0" fmla="*/ 2147483646 w 3056"/>
                <a:gd name="T1" fmla="*/ 2147483646 h 5429"/>
                <a:gd name="T2" fmla="*/ 2147483646 w 3056"/>
                <a:gd name="T3" fmla="*/ 2147483646 h 5429"/>
                <a:gd name="T4" fmla="*/ 2147483646 w 3056"/>
                <a:gd name="T5" fmla="*/ 388832290 h 5429"/>
                <a:gd name="T6" fmla="*/ 2147483646 w 3056"/>
                <a:gd name="T7" fmla="*/ 345615213 h 5429"/>
                <a:gd name="T8" fmla="*/ 2147483646 w 3056"/>
                <a:gd name="T9" fmla="*/ 2147483646 h 5429"/>
                <a:gd name="T10" fmla="*/ 2147483646 w 3056"/>
                <a:gd name="T11" fmla="*/ 2147483646 h 5429"/>
                <a:gd name="T12" fmla="*/ 2147483646 w 3056"/>
                <a:gd name="T13" fmla="*/ 2147483646 h 5429"/>
                <a:gd name="T14" fmla="*/ 2147483646 w 3056"/>
                <a:gd name="T15" fmla="*/ 2147483646 h 5429"/>
                <a:gd name="T16" fmla="*/ 2147483646 w 3056"/>
                <a:gd name="T17" fmla="*/ 2147483646 h 5429"/>
                <a:gd name="T18" fmla="*/ 2147483646 w 3056"/>
                <a:gd name="T19" fmla="*/ 2147483646 h 5429"/>
                <a:gd name="T20" fmla="*/ 475747481 w 3056"/>
                <a:gd name="T21" fmla="*/ 2147483646 h 5429"/>
                <a:gd name="T22" fmla="*/ 432463999 w 3056"/>
                <a:gd name="T23" fmla="*/ 2147483646 h 5429"/>
                <a:gd name="T24" fmla="*/ 2147483646 w 3056"/>
                <a:gd name="T25" fmla="*/ 2147483646 h 5429"/>
                <a:gd name="T26" fmla="*/ 2147483646 w 3056"/>
                <a:gd name="T27" fmla="*/ 2147483646 h 5429"/>
                <a:gd name="T28" fmla="*/ 2147483646 w 3056"/>
                <a:gd name="T29" fmla="*/ 2147483646 h 5429"/>
                <a:gd name="T30" fmla="*/ 2147483646 w 3056"/>
                <a:gd name="T31" fmla="*/ 2147483646 h 5429"/>
                <a:gd name="T32" fmla="*/ 2147483646 w 3056"/>
                <a:gd name="T33" fmla="*/ 2147483646 h 5429"/>
                <a:gd name="T34" fmla="*/ 2147483646 w 3056"/>
                <a:gd name="T35" fmla="*/ 2147483646 h 5429"/>
                <a:gd name="T36" fmla="*/ 2147483646 w 3056"/>
                <a:gd name="T37" fmla="*/ 2147483646 h 5429"/>
                <a:gd name="T38" fmla="*/ 2147483646 w 3056"/>
                <a:gd name="T39" fmla="*/ 2147483646 h 5429"/>
                <a:gd name="T40" fmla="*/ 2147483646 w 3056"/>
                <a:gd name="T41" fmla="*/ 2147483646 h 5429"/>
                <a:gd name="T42" fmla="*/ 2147483646 w 3056"/>
                <a:gd name="T43" fmla="*/ 2147483646 h 5429"/>
                <a:gd name="T44" fmla="*/ 2147483646 w 3056"/>
                <a:gd name="T45" fmla="*/ 2147483646 h 5429"/>
                <a:gd name="T46" fmla="*/ 2147483646 w 3056"/>
                <a:gd name="T47" fmla="*/ 2147483646 h 5429"/>
                <a:gd name="T48" fmla="*/ 2147483646 w 3056"/>
                <a:gd name="T49" fmla="*/ 2147483646 h 5429"/>
                <a:gd name="T50" fmla="*/ 2147483646 w 3056"/>
                <a:gd name="T51" fmla="*/ 2147483646 h 5429"/>
                <a:gd name="T52" fmla="*/ 2147483646 w 3056"/>
                <a:gd name="T53" fmla="*/ 2147483646 h 5429"/>
                <a:gd name="T54" fmla="*/ 2147483646 w 3056"/>
                <a:gd name="T55" fmla="*/ 2147483646 h 5429"/>
                <a:gd name="T56" fmla="*/ 2147483646 w 3056"/>
                <a:gd name="T57" fmla="*/ 2147483646 h 5429"/>
                <a:gd name="T58" fmla="*/ 2147483646 w 3056"/>
                <a:gd name="T59" fmla="*/ 2147483646 h 5429"/>
                <a:gd name="T60" fmla="*/ 2147483646 w 3056"/>
                <a:gd name="T61" fmla="*/ 2147483646 h 5429"/>
                <a:gd name="T62" fmla="*/ 2147483646 w 3056"/>
                <a:gd name="T63" fmla="*/ 2147483646 h 5429"/>
                <a:gd name="T64" fmla="*/ 2147483646 w 3056"/>
                <a:gd name="T65" fmla="*/ 2147483646 h 5429"/>
                <a:gd name="T66" fmla="*/ 2147483646 w 3056"/>
                <a:gd name="T67" fmla="*/ 2147483646 h 5429"/>
                <a:gd name="T68" fmla="*/ 2147483646 w 3056"/>
                <a:gd name="T69" fmla="*/ 2147483646 h 5429"/>
                <a:gd name="T70" fmla="*/ 2147483646 w 3056"/>
                <a:gd name="T71" fmla="*/ 2147483646 h 5429"/>
                <a:gd name="T72" fmla="*/ 2147483646 w 3056"/>
                <a:gd name="T73" fmla="*/ 2147483646 h 5429"/>
                <a:gd name="T74" fmla="*/ 2147483646 w 3056"/>
                <a:gd name="T75" fmla="*/ 2147483646 h 5429"/>
                <a:gd name="T76" fmla="*/ 2147483646 w 3056"/>
                <a:gd name="T77" fmla="*/ 2147483646 h 5429"/>
                <a:gd name="T78" fmla="*/ 2147483646 w 3056"/>
                <a:gd name="T79" fmla="*/ 2147483646 h 5429"/>
                <a:gd name="T80" fmla="*/ 2147483646 w 3056"/>
                <a:gd name="T81" fmla="*/ 2147483646 h 5429"/>
                <a:gd name="T82" fmla="*/ 2147483646 w 3056"/>
                <a:gd name="T83" fmla="*/ 2147483646 h 5429"/>
                <a:gd name="T84" fmla="*/ 2147483646 w 3056"/>
                <a:gd name="T85" fmla="*/ 2147483646 h 5429"/>
                <a:gd name="T86" fmla="*/ 2147483646 w 3056"/>
                <a:gd name="T87" fmla="*/ 2147483646 h 5429"/>
                <a:gd name="T88" fmla="*/ 2147483646 w 3056"/>
                <a:gd name="T89" fmla="*/ 2147483646 h 5429"/>
                <a:gd name="T90" fmla="*/ 2147483646 w 3056"/>
                <a:gd name="T91" fmla="*/ 2147483646 h 5429"/>
                <a:gd name="T92" fmla="*/ 2147483646 w 3056"/>
                <a:gd name="T93" fmla="*/ 2147483646 h 5429"/>
                <a:gd name="T94" fmla="*/ 2147483646 w 3056"/>
                <a:gd name="T95" fmla="*/ 2147483646 h 5429"/>
                <a:gd name="T96" fmla="*/ 2147483646 w 3056"/>
                <a:gd name="T97" fmla="*/ 2147483646 h 5429"/>
                <a:gd name="T98" fmla="*/ 2147483646 w 3056"/>
                <a:gd name="T99" fmla="*/ 2147483646 h 5429"/>
                <a:gd name="T100" fmla="*/ 2147483646 w 3056"/>
                <a:gd name="T101" fmla="*/ 2147483646 h 5429"/>
                <a:gd name="T102" fmla="*/ 2147483646 w 3056"/>
                <a:gd name="T103" fmla="*/ 2147483646 h 5429"/>
                <a:gd name="T104" fmla="*/ 2147483646 w 3056"/>
                <a:gd name="T105" fmla="*/ 2147483646 h 5429"/>
                <a:gd name="T106" fmla="*/ 2147483646 w 3056"/>
                <a:gd name="T107" fmla="*/ 2147483646 h 5429"/>
                <a:gd name="T108" fmla="*/ 2147483646 w 3056"/>
                <a:gd name="T109" fmla="*/ 2147483646 h 5429"/>
                <a:gd name="T110" fmla="*/ 2147483646 w 3056"/>
                <a:gd name="T111" fmla="*/ 2147483646 h 5429"/>
                <a:gd name="T112" fmla="*/ 2147483646 w 3056"/>
                <a:gd name="T113" fmla="*/ 2147483646 h 5429"/>
                <a:gd name="T114" fmla="*/ 2147483646 w 3056"/>
                <a:gd name="T115" fmla="*/ 2147483646 h 5429"/>
                <a:gd name="T116" fmla="*/ 2147483646 w 3056"/>
                <a:gd name="T117" fmla="*/ 2147483646 h 5429"/>
                <a:gd name="T118" fmla="*/ 2147483646 w 3056"/>
                <a:gd name="T119" fmla="*/ 2147483646 h 5429"/>
                <a:gd name="T120" fmla="*/ 2147483646 w 3056"/>
                <a:gd name="T121" fmla="*/ 2147483646 h 542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3056" h="5429">
                  <a:moveTo>
                    <a:pt x="2609" y="448"/>
                  </a:moveTo>
                  <a:lnTo>
                    <a:pt x="2609" y="448"/>
                  </a:lnTo>
                  <a:lnTo>
                    <a:pt x="2575" y="415"/>
                  </a:lnTo>
                  <a:lnTo>
                    <a:pt x="2538" y="383"/>
                  </a:lnTo>
                  <a:lnTo>
                    <a:pt x="2503" y="352"/>
                  </a:lnTo>
                  <a:lnTo>
                    <a:pt x="2465" y="322"/>
                  </a:lnTo>
                  <a:lnTo>
                    <a:pt x="2426" y="293"/>
                  </a:lnTo>
                  <a:lnTo>
                    <a:pt x="2388" y="265"/>
                  </a:lnTo>
                  <a:lnTo>
                    <a:pt x="2348" y="239"/>
                  </a:lnTo>
                  <a:lnTo>
                    <a:pt x="2307" y="213"/>
                  </a:lnTo>
                  <a:lnTo>
                    <a:pt x="2266" y="190"/>
                  </a:lnTo>
                  <a:lnTo>
                    <a:pt x="2224" y="168"/>
                  </a:lnTo>
                  <a:lnTo>
                    <a:pt x="2182" y="146"/>
                  </a:lnTo>
                  <a:lnTo>
                    <a:pt x="2138" y="127"/>
                  </a:lnTo>
                  <a:lnTo>
                    <a:pt x="2095" y="108"/>
                  </a:lnTo>
                  <a:lnTo>
                    <a:pt x="2049" y="91"/>
                  </a:lnTo>
                  <a:lnTo>
                    <a:pt x="2005" y="75"/>
                  </a:lnTo>
                  <a:lnTo>
                    <a:pt x="1960" y="61"/>
                  </a:lnTo>
                  <a:lnTo>
                    <a:pt x="1907" y="46"/>
                  </a:lnTo>
                  <a:lnTo>
                    <a:pt x="1853" y="34"/>
                  </a:lnTo>
                  <a:lnTo>
                    <a:pt x="1800" y="24"/>
                  </a:lnTo>
                  <a:lnTo>
                    <a:pt x="1746" y="15"/>
                  </a:lnTo>
                  <a:lnTo>
                    <a:pt x="1692" y="9"/>
                  </a:lnTo>
                  <a:lnTo>
                    <a:pt x="1638" y="3"/>
                  </a:lnTo>
                  <a:lnTo>
                    <a:pt x="1582" y="1"/>
                  </a:lnTo>
                  <a:lnTo>
                    <a:pt x="1527" y="0"/>
                  </a:lnTo>
                  <a:lnTo>
                    <a:pt x="1490" y="0"/>
                  </a:lnTo>
                  <a:lnTo>
                    <a:pt x="1451" y="2"/>
                  </a:lnTo>
                  <a:lnTo>
                    <a:pt x="1413" y="4"/>
                  </a:lnTo>
                  <a:lnTo>
                    <a:pt x="1376" y="8"/>
                  </a:lnTo>
                  <a:lnTo>
                    <a:pt x="1338" y="11"/>
                  </a:lnTo>
                  <a:lnTo>
                    <a:pt x="1302" y="17"/>
                  </a:lnTo>
                  <a:lnTo>
                    <a:pt x="1264" y="22"/>
                  </a:lnTo>
                  <a:lnTo>
                    <a:pt x="1227" y="29"/>
                  </a:lnTo>
                  <a:lnTo>
                    <a:pt x="1191" y="36"/>
                  </a:lnTo>
                  <a:lnTo>
                    <a:pt x="1154" y="45"/>
                  </a:lnTo>
                  <a:lnTo>
                    <a:pt x="1118" y="55"/>
                  </a:lnTo>
                  <a:lnTo>
                    <a:pt x="1083" y="65"/>
                  </a:lnTo>
                  <a:lnTo>
                    <a:pt x="1047" y="76"/>
                  </a:lnTo>
                  <a:lnTo>
                    <a:pt x="1012" y="88"/>
                  </a:lnTo>
                  <a:lnTo>
                    <a:pt x="977" y="102"/>
                  </a:lnTo>
                  <a:lnTo>
                    <a:pt x="942" y="115"/>
                  </a:lnTo>
                  <a:lnTo>
                    <a:pt x="909" y="130"/>
                  </a:lnTo>
                  <a:lnTo>
                    <a:pt x="875" y="146"/>
                  </a:lnTo>
                  <a:lnTo>
                    <a:pt x="841" y="161"/>
                  </a:lnTo>
                  <a:lnTo>
                    <a:pt x="808" y="179"/>
                  </a:lnTo>
                  <a:lnTo>
                    <a:pt x="775" y="197"/>
                  </a:lnTo>
                  <a:lnTo>
                    <a:pt x="743" y="216"/>
                  </a:lnTo>
                  <a:lnTo>
                    <a:pt x="712" y="235"/>
                  </a:lnTo>
                  <a:lnTo>
                    <a:pt x="680" y="255"/>
                  </a:lnTo>
                  <a:lnTo>
                    <a:pt x="649" y="277"/>
                  </a:lnTo>
                  <a:lnTo>
                    <a:pt x="619" y="300"/>
                  </a:lnTo>
                  <a:lnTo>
                    <a:pt x="589" y="322"/>
                  </a:lnTo>
                  <a:lnTo>
                    <a:pt x="559" y="345"/>
                  </a:lnTo>
                  <a:lnTo>
                    <a:pt x="531" y="370"/>
                  </a:lnTo>
                  <a:lnTo>
                    <a:pt x="502" y="395"/>
                  </a:lnTo>
                  <a:lnTo>
                    <a:pt x="474" y="421"/>
                  </a:lnTo>
                  <a:lnTo>
                    <a:pt x="447" y="448"/>
                  </a:lnTo>
                  <a:lnTo>
                    <a:pt x="420" y="475"/>
                  </a:lnTo>
                  <a:lnTo>
                    <a:pt x="395" y="503"/>
                  </a:lnTo>
                  <a:lnTo>
                    <a:pt x="369" y="531"/>
                  </a:lnTo>
                  <a:lnTo>
                    <a:pt x="345" y="561"/>
                  </a:lnTo>
                  <a:lnTo>
                    <a:pt x="322" y="589"/>
                  </a:lnTo>
                  <a:lnTo>
                    <a:pt x="298" y="619"/>
                  </a:lnTo>
                  <a:lnTo>
                    <a:pt x="276" y="650"/>
                  </a:lnTo>
                  <a:lnTo>
                    <a:pt x="255" y="681"/>
                  </a:lnTo>
                  <a:lnTo>
                    <a:pt x="235" y="712"/>
                  </a:lnTo>
                  <a:lnTo>
                    <a:pt x="215" y="744"/>
                  </a:lnTo>
                  <a:lnTo>
                    <a:pt x="197" y="776"/>
                  </a:lnTo>
                  <a:lnTo>
                    <a:pt x="179" y="808"/>
                  </a:lnTo>
                  <a:lnTo>
                    <a:pt x="161" y="841"/>
                  </a:lnTo>
                  <a:lnTo>
                    <a:pt x="145" y="875"/>
                  </a:lnTo>
                  <a:lnTo>
                    <a:pt x="129" y="909"/>
                  </a:lnTo>
                  <a:lnTo>
                    <a:pt x="115" y="943"/>
                  </a:lnTo>
                  <a:lnTo>
                    <a:pt x="101" y="977"/>
                  </a:lnTo>
                  <a:lnTo>
                    <a:pt x="88" y="1012"/>
                  </a:lnTo>
                  <a:lnTo>
                    <a:pt x="76" y="1047"/>
                  </a:lnTo>
                  <a:lnTo>
                    <a:pt x="65" y="1082"/>
                  </a:lnTo>
                  <a:lnTo>
                    <a:pt x="55" y="1118"/>
                  </a:lnTo>
                  <a:lnTo>
                    <a:pt x="45" y="1154"/>
                  </a:lnTo>
                  <a:lnTo>
                    <a:pt x="36" y="1191"/>
                  </a:lnTo>
                  <a:lnTo>
                    <a:pt x="28" y="1227"/>
                  </a:lnTo>
                  <a:lnTo>
                    <a:pt x="22" y="1264"/>
                  </a:lnTo>
                  <a:lnTo>
                    <a:pt x="16" y="1301"/>
                  </a:lnTo>
                  <a:lnTo>
                    <a:pt x="11" y="1338"/>
                  </a:lnTo>
                  <a:lnTo>
                    <a:pt x="7" y="1376"/>
                  </a:lnTo>
                  <a:lnTo>
                    <a:pt x="4" y="1413"/>
                  </a:lnTo>
                  <a:lnTo>
                    <a:pt x="2" y="1452"/>
                  </a:lnTo>
                  <a:lnTo>
                    <a:pt x="0" y="1489"/>
                  </a:lnTo>
                  <a:lnTo>
                    <a:pt x="0" y="1527"/>
                  </a:lnTo>
                  <a:lnTo>
                    <a:pt x="6" y="1667"/>
                  </a:lnTo>
                  <a:lnTo>
                    <a:pt x="10" y="1707"/>
                  </a:lnTo>
                  <a:lnTo>
                    <a:pt x="15" y="1746"/>
                  </a:lnTo>
                  <a:lnTo>
                    <a:pt x="22" y="1785"/>
                  </a:lnTo>
                  <a:lnTo>
                    <a:pt x="28" y="1823"/>
                  </a:lnTo>
                  <a:lnTo>
                    <a:pt x="36" y="1862"/>
                  </a:lnTo>
                  <a:lnTo>
                    <a:pt x="45" y="1900"/>
                  </a:lnTo>
                  <a:lnTo>
                    <a:pt x="55" y="1937"/>
                  </a:lnTo>
                  <a:lnTo>
                    <a:pt x="66" y="1975"/>
                  </a:lnTo>
                  <a:lnTo>
                    <a:pt x="78" y="2012"/>
                  </a:lnTo>
                  <a:lnTo>
                    <a:pt x="92" y="2049"/>
                  </a:lnTo>
                  <a:lnTo>
                    <a:pt x="105" y="2085"/>
                  </a:lnTo>
                  <a:lnTo>
                    <a:pt x="119" y="2122"/>
                  </a:lnTo>
                  <a:lnTo>
                    <a:pt x="136" y="2157"/>
                  </a:lnTo>
                  <a:lnTo>
                    <a:pt x="152" y="2193"/>
                  </a:lnTo>
                  <a:lnTo>
                    <a:pt x="170" y="2228"/>
                  </a:lnTo>
                  <a:lnTo>
                    <a:pt x="189" y="2262"/>
                  </a:lnTo>
                  <a:lnTo>
                    <a:pt x="195" y="2277"/>
                  </a:lnTo>
                  <a:lnTo>
                    <a:pt x="213" y="2312"/>
                  </a:lnTo>
                  <a:lnTo>
                    <a:pt x="242" y="2366"/>
                  </a:lnTo>
                  <a:lnTo>
                    <a:pt x="278" y="2439"/>
                  </a:lnTo>
                  <a:lnTo>
                    <a:pt x="323" y="2528"/>
                  </a:lnTo>
                  <a:lnTo>
                    <a:pt x="371" y="2631"/>
                  </a:lnTo>
                  <a:lnTo>
                    <a:pt x="422" y="2743"/>
                  </a:lnTo>
                  <a:lnTo>
                    <a:pt x="450" y="2804"/>
                  </a:lnTo>
                  <a:lnTo>
                    <a:pt x="476" y="2867"/>
                  </a:lnTo>
                  <a:lnTo>
                    <a:pt x="503" y="2931"/>
                  </a:lnTo>
                  <a:lnTo>
                    <a:pt x="530" y="2998"/>
                  </a:lnTo>
                  <a:lnTo>
                    <a:pt x="556" y="3065"/>
                  </a:lnTo>
                  <a:lnTo>
                    <a:pt x="582" y="3134"/>
                  </a:lnTo>
                  <a:lnTo>
                    <a:pt x="607" y="3202"/>
                  </a:lnTo>
                  <a:lnTo>
                    <a:pt x="630" y="3273"/>
                  </a:lnTo>
                  <a:lnTo>
                    <a:pt x="653" y="3343"/>
                  </a:lnTo>
                  <a:lnTo>
                    <a:pt x="674" y="3413"/>
                  </a:lnTo>
                  <a:lnTo>
                    <a:pt x="693" y="3483"/>
                  </a:lnTo>
                  <a:lnTo>
                    <a:pt x="711" y="3553"/>
                  </a:lnTo>
                  <a:lnTo>
                    <a:pt x="726" y="3621"/>
                  </a:lnTo>
                  <a:lnTo>
                    <a:pt x="739" y="3690"/>
                  </a:lnTo>
                  <a:lnTo>
                    <a:pt x="750" y="3756"/>
                  </a:lnTo>
                  <a:lnTo>
                    <a:pt x="754" y="3788"/>
                  </a:lnTo>
                  <a:lnTo>
                    <a:pt x="757" y="3822"/>
                  </a:lnTo>
                  <a:lnTo>
                    <a:pt x="760" y="3854"/>
                  </a:lnTo>
                  <a:lnTo>
                    <a:pt x="762" y="3885"/>
                  </a:lnTo>
                  <a:lnTo>
                    <a:pt x="763" y="3915"/>
                  </a:lnTo>
                  <a:lnTo>
                    <a:pt x="764" y="3946"/>
                  </a:lnTo>
                  <a:lnTo>
                    <a:pt x="783" y="4137"/>
                  </a:lnTo>
                  <a:lnTo>
                    <a:pt x="789" y="4160"/>
                  </a:lnTo>
                  <a:lnTo>
                    <a:pt x="796" y="4181"/>
                  </a:lnTo>
                  <a:lnTo>
                    <a:pt x="804" y="4202"/>
                  </a:lnTo>
                  <a:lnTo>
                    <a:pt x="813" y="4220"/>
                  </a:lnTo>
                  <a:lnTo>
                    <a:pt x="823" y="4237"/>
                  </a:lnTo>
                  <a:lnTo>
                    <a:pt x="833" y="4253"/>
                  </a:lnTo>
                  <a:lnTo>
                    <a:pt x="844" y="4267"/>
                  </a:lnTo>
                  <a:lnTo>
                    <a:pt x="855" y="4280"/>
                  </a:lnTo>
                  <a:lnTo>
                    <a:pt x="867" y="4291"/>
                  </a:lnTo>
                  <a:lnTo>
                    <a:pt x="880" y="4301"/>
                  </a:lnTo>
                  <a:lnTo>
                    <a:pt x="895" y="4309"/>
                  </a:lnTo>
                  <a:lnTo>
                    <a:pt x="909" y="4316"/>
                  </a:lnTo>
                  <a:lnTo>
                    <a:pt x="924" y="4321"/>
                  </a:lnTo>
                  <a:lnTo>
                    <a:pt x="941" y="4325"/>
                  </a:lnTo>
                  <a:lnTo>
                    <a:pt x="959" y="4328"/>
                  </a:lnTo>
                  <a:lnTo>
                    <a:pt x="976" y="4328"/>
                  </a:lnTo>
                  <a:lnTo>
                    <a:pt x="2079" y="4328"/>
                  </a:lnTo>
                  <a:lnTo>
                    <a:pt x="2097" y="4328"/>
                  </a:lnTo>
                  <a:lnTo>
                    <a:pt x="2114" y="4325"/>
                  </a:lnTo>
                  <a:lnTo>
                    <a:pt x="2130" y="4321"/>
                  </a:lnTo>
                  <a:lnTo>
                    <a:pt x="2145" y="4316"/>
                  </a:lnTo>
                  <a:lnTo>
                    <a:pt x="2161" y="4309"/>
                  </a:lnTo>
                  <a:lnTo>
                    <a:pt x="2174" y="4301"/>
                  </a:lnTo>
                  <a:lnTo>
                    <a:pt x="2187" y="4291"/>
                  </a:lnTo>
                  <a:lnTo>
                    <a:pt x="2201" y="4280"/>
                  </a:lnTo>
                  <a:lnTo>
                    <a:pt x="2212" y="4267"/>
                  </a:lnTo>
                  <a:lnTo>
                    <a:pt x="2223" y="4253"/>
                  </a:lnTo>
                  <a:lnTo>
                    <a:pt x="2233" y="4237"/>
                  </a:lnTo>
                  <a:lnTo>
                    <a:pt x="2243" y="4220"/>
                  </a:lnTo>
                  <a:lnTo>
                    <a:pt x="2251" y="4202"/>
                  </a:lnTo>
                  <a:lnTo>
                    <a:pt x="2259" y="4181"/>
                  </a:lnTo>
                  <a:lnTo>
                    <a:pt x="2266" y="4160"/>
                  </a:lnTo>
                  <a:lnTo>
                    <a:pt x="2272" y="4137"/>
                  </a:lnTo>
                  <a:lnTo>
                    <a:pt x="2291" y="3946"/>
                  </a:lnTo>
                  <a:lnTo>
                    <a:pt x="2293" y="3915"/>
                  </a:lnTo>
                  <a:lnTo>
                    <a:pt x="2294" y="3885"/>
                  </a:lnTo>
                  <a:lnTo>
                    <a:pt x="2295" y="3854"/>
                  </a:lnTo>
                  <a:lnTo>
                    <a:pt x="2298" y="3822"/>
                  </a:lnTo>
                  <a:lnTo>
                    <a:pt x="2301" y="3788"/>
                  </a:lnTo>
                  <a:lnTo>
                    <a:pt x="2306" y="3756"/>
                  </a:lnTo>
                  <a:lnTo>
                    <a:pt x="2316" y="3690"/>
                  </a:lnTo>
                  <a:lnTo>
                    <a:pt x="2329" y="3621"/>
                  </a:lnTo>
                  <a:lnTo>
                    <a:pt x="2345" y="3553"/>
                  </a:lnTo>
                  <a:lnTo>
                    <a:pt x="2362" y="3483"/>
                  </a:lnTo>
                  <a:lnTo>
                    <a:pt x="2381" y="3413"/>
                  </a:lnTo>
                  <a:lnTo>
                    <a:pt x="2402" y="3343"/>
                  </a:lnTo>
                  <a:lnTo>
                    <a:pt x="2425" y="3273"/>
                  </a:lnTo>
                  <a:lnTo>
                    <a:pt x="2449" y="3202"/>
                  </a:lnTo>
                  <a:lnTo>
                    <a:pt x="2474" y="3134"/>
                  </a:lnTo>
                  <a:lnTo>
                    <a:pt x="2499" y="3065"/>
                  </a:lnTo>
                  <a:lnTo>
                    <a:pt x="2526" y="2998"/>
                  </a:lnTo>
                  <a:lnTo>
                    <a:pt x="2552" y="2931"/>
                  </a:lnTo>
                  <a:lnTo>
                    <a:pt x="2579" y="2867"/>
                  </a:lnTo>
                  <a:lnTo>
                    <a:pt x="2607" y="2804"/>
                  </a:lnTo>
                  <a:lnTo>
                    <a:pt x="2633" y="2743"/>
                  </a:lnTo>
                  <a:lnTo>
                    <a:pt x="2685" y="2631"/>
                  </a:lnTo>
                  <a:lnTo>
                    <a:pt x="2735" y="2528"/>
                  </a:lnTo>
                  <a:lnTo>
                    <a:pt x="2778" y="2439"/>
                  </a:lnTo>
                  <a:lnTo>
                    <a:pt x="2816" y="2366"/>
                  </a:lnTo>
                  <a:lnTo>
                    <a:pt x="2846" y="2312"/>
                  </a:lnTo>
                  <a:lnTo>
                    <a:pt x="2872" y="2262"/>
                  </a:lnTo>
                  <a:lnTo>
                    <a:pt x="2890" y="2228"/>
                  </a:lnTo>
                  <a:lnTo>
                    <a:pt x="2906" y="2193"/>
                  </a:lnTo>
                  <a:lnTo>
                    <a:pt x="2923" y="2157"/>
                  </a:lnTo>
                  <a:lnTo>
                    <a:pt x="2937" y="2122"/>
                  </a:lnTo>
                  <a:lnTo>
                    <a:pt x="2952" y="2085"/>
                  </a:lnTo>
                  <a:lnTo>
                    <a:pt x="2965" y="2049"/>
                  </a:lnTo>
                  <a:lnTo>
                    <a:pt x="2978" y="2012"/>
                  </a:lnTo>
                  <a:lnTo>
                    <a:pt x="2989" y="1975"/>
                  </a:lnTo>
                  <a:lnTo>
                    <a:pt x="3000" y="1937"/>
                  </a:lnTo>
                  <a:lnTo>
                    <a:pt x="3010" y="1900"/>
                  </a:lnTo>
                  <a:lnTo>
                    <a:pt x="3019" y="1862"/>
                  </a:lnTo>
                  <a:lnTo>
                    <a:pt x="3027" y="1823"/>
                  </a:lnTo>
                  <a:lnTo>
                    <a:pt x="3034" y="1785"/>
                  </a:lnTo>
                  <a:lnTo>
                    <a:pt x="3040" y="1746"/>
                  </a:lnTo>
                  <a:lnTo>
                    <a:pt x="3045" y="1707"/>
                  </a:lnTo>
                  <a:lnTo>
                    <a:pt x="3049" y="1667"/>
                  </a:lnTo>
                  <a:lnTo>
                    <a:pt x="3056" y="1527"/>
                  </a:lnTo>
                  <a:lnTo>
                    <a:pt x="3055" y="1489"/>
                  </a:lnTo>
                  <a:lnTo>
                    <a:pt x="3054" y="1452"/>
                  </a:lnTo>
                  <a:lnTo>
                    <a:pt x="3051" y="1413"/>
                  </a:lnTo>
                  <a:lnTo>
                    <a:pt x="3048" y="1376"/>
                  </a:lnTo>
                  <a:lnTo>
                    <a:pt x="3044" y="1338"/>
                  </a:lnTo>
                  <a:lnTo>
                    <a:pt x="3039" y="1301"/>
                  </a:lnTo>
                  <a:lnTo>
                    <a:pt x="3034" y="1264"/>
                  </a:lnTo>
                  <a:lnTo>
                    <a:pt x="3026" y="1227"/>
                  </a:lnTo>
                  <a:lnTo>
                    <a:pt x="3018" y="1191"/>
                  </a:lnTo>
                  <a:lnTo>
                    <a:pt x="3010" y="1154"/>
                  </a:lnTo>
                  <a:lnTo>
                    <a:pt x="3000" y="1118"/>
                  </a:lnTo>
                  <a:lnTo>
                    <a:pt x="2990" y="1082"/>
                  </a:lnTo>
                  <a:lnTo>
                    <a:pt x="2979" y="1047"/>
                  </a:lnTo>
                  <a:lnTo>
                    <a:pt x="2967" y="1012"/>
                  </a:lnTo>
                  <a:lnTo>
                    <a:pt x="2954" y="977"/>
                  </a:lnTo>
                  <a:lnTo>
                    <a:pt x="2941" y="943"/>
                  </a:lnTo>
                  <a:lnTo>
                    <a:pt x="2925" y="909"/>
                  </a:lnTo>
                  <a:lnTo>
                    <a:pt x="2910" y="875"/>
                  </a:lnTo>
                  <a:lnTo>
                    <a:pt x="2894" y="841"/>
                  </a:lnTo>
                  <a:lnTo>
                    <a:pt x="2877" y="808"/>
                  </a:lnTo>
                  <a:lnTo>
                    <a:pt x="2859" y="776"/>
                  </a:lnTo>
                  <a:lnTo>
                    <a:pt x="2840" y="744"/>
                  </a:lnTo>
                  <a:lnTo>
                    <a:pt x="2820" y="712"/>
                  </a:lnTo>
                  <a:lnTo>
                    <a:pt x="2800" y="681"/>
                  </a:lnTo>
                  <a:lnTo>
                    <a:pt x="2779" y="650"/>
                  </a:lnTo>
                  <a:lnTo>
                    <a:pt x="2757" y="619"/>
                  </a:lnTo>
                  <a:lnTo>
                    <a:pt x="2734" y="589"/>
                  </a:lnTo>
                  <a:lnTo>
                    <a:pt x="2711" y="561"/>
                  </a:lnTo>
                  <a:lnTo>
                    <a:pt x="2686" y="531"/>
                  </a:lnTo>
                  <a:lnTo>
                    <a:pt x="2661" y="503"/>
                  </a:lnTo>
                  <a:lnTo>
                    <a:pt x="2635" y="475"/>
                  </a:lnTo>
                  <a:lnTo>
                    <a:pt x="2609" y="448"/>
                  </a:lnTo>
                  <a:close/>
                  <a:moveTo>
                    <a:pt x="2661" y="1641"/>
                  </a:moveTo>
                  <a:lnTo>
                    <a:pt x="2661" y="1641"/>
                  </a:lnTo>
                  <a:lnTo>
                    <a:pt x="2658" y="1669"/>
                  </a:lnTo>
                  <a:lnTo>
                    <a:pt x="2654" y="1697"/>
                  </a:lnTo>
                  <a:lnTo>
                    <a:pt x="2650" y="1725"/>
                  </a:lnTo>
                  <a:lnTo>
                    <a:pt x="2644" y="1753"/>
                  </a:lnTo>
                  <a:lnTo>
                    <a:pt x="2639" y="1781"/>
                  </a:lnTo>
                  <a:lnTo>
                    <a:pt x="2632" y="1809"/>
                  </a:lnTo>
                  <a:lnTo>
                    <a:pt x="2624" y="1837"/>
                  </a:lnTo>
                  <a:lnTo>
                    <a:pt x="2617" y="1863"/>
                  </a:lnTo>
                  <a:lnTo>
                    <a:pt x="2608" y="1891"/>
                  </a:lnTo>
                  <a:lnTo>
                    <a:pt x="2599" y="1918"/>
                  </a:lnTo>
                  <a:lnTo>
                    <a:pt x="2589" y="1945"/>
                  </a:lnTo>
                  <a:lnTo>
                    <a:pt x="2579" y="1972"/>
                  </a:lnTo>
                  <a:lnTo>
                    <a:pt x="2567" y="1998"/>
                  </a:lnTo>
                  <a:lnTo>
                    <a:pt x="2556" y="2025"/>
                  </a:lnTo>
                  <a:lnTo>
                    <a:pt x="2543" y="2051"/>
                  </a:lnTo>
                  <a:lnTo>
                    <a:pt x="2529" y="2078"/>
                  </a:lnTo>
                  <a:lnTo>
                    <a:pt x="2485" y="2158"/>
                  </a:lnTo>
                  <a:lnTo>
                    <a:pt x="2450" y="2227"/>
                  </a:lnTo>
                  <a:lnTo>
                    <a:pt x="2408" y="2311"/>
                  </a:lnTo>
                  <a:lnTo>
                    <a:pt x="2359" y="2409"/>
                  </a:lnTo>
                  <a:lnTo>
                    <a:pt x="2307" y="2519"/>
                  </a:lnTo>
                  <a:lnTo>
                    <a:pt x="2253" y="2641"/>
                  </a:lnTo>
                  <a:lnTo>
                    <a:pt x="2225" y="2705"/>
                  </a:lnTo>
                  <a:lnTo>
                    <a:pt x="2197" y="2771"/>
                  </a:lnTo>
                  <a:lnTo>
                    <a:pt x="2170" y="2838"/>
                  </a:lnTo>
                  <a:lnTo>
                    <a:pt x="2142" y="2908"/>
                  </a:lnTo>
                  <a:lnTo>
                    <a:pt x="2116" y="2979"/>
                  </a:lnTo>
                  <a:lnTo>
                    <a:pt x="2090" y="3051"/>
                  </a:lnTo>
                  <a:lnTo>
                    <a:pt x="2065" y="3124"/>
                  </a:lnTo>
                  <a:lnTo>
                    <a:pt x="2040" y="3198"/>
                  </a:lnTo>
                  <a:lnTo>
                    <a:pt x="2018" y="3272"/>
                  </a:lnTo>
                  <a:lnTo>
                    <a:pt x="1996" y="3346"/>
                  </a:lnTo>
                  <a:lnTo>
                    <a:pt x="1977" y="3420"/>
                  </a:lnTo>
                  <a:lnTo>
                    <a:pt x="1960" y="3494"/>
                  </a:lnTo>
                  <a:lnTo>
                    <a:pt x="1944" y="3568"/>
                  </a:lnTo>
                  <a:lnTo>
                    <a:pt x="1930" y="3641"/>
                  </a:lnTo>
                  <a:lnTo>
                    <a:pt x="1919" y="3714"/>
                  </a:lnTo>
                  <a:lnTo>
                    <a:pt x="1911" y="3785"/>
                  </a:lnTo>
                  <a:lnTo>
                    <a:pt x="1908" y="3820"/>
                  </a:lnTo>
                  <a:lnTo>
                    <a:pt x="1905" y="3856"/>
                  </a:lnTo>
                  <a:lnTo>
                    <a:pt x="1903" y="3890"/>
                  </a:lnTo>
                  <a:lnTo>
                    <a:pt x="1902" y="3924"/>
                  </a:lnTo>
                  <a:lnTo>
                    <a:pt x="1901" y="3939"/>
                  </a:lnTo>
                  <a:lnTo>
                    <a:pt x="1722" y="3939"/>
                  </a:lnTo>
                  <a:lnTo>
                    <a:pt x="1722" y="3230"/>
                  </a:lnTo>
                  <a:lnTo>
                    <a:pt x="1333" y="3230"/>
                  </a:lnTo>
                  <a:lnTo>
                    <a:pt x="1333" y="3939"/>
                  </a:lnTo>
                  <a:lnTo>
                    <a:pt x="1154" y="3939"/>
                  </a:lnTo>
                  <a:lnTo>
                    <a:pt x="1152" y="3924"/>
                  </a:lnTo>
                  <a:lnTo>
                    <a:pt x="1151" y="3873"/>
                  </a:lnTo>
                  <a:lnTo>
                    <a:pt x="1148" y="3820"/>
                  </a:lnTo>
                  <a:lnTo>
                    <a:pt x="1142" y="3767"/>
                  </a:lnTo>
                  <a:lnTo>
                    <a:pt x="1136" y="3714"/>
                  </a:lnTo>
                  <a:lnTo>
                    <a:pt x="1128" y="3659"/>
                  </a:lnTo>
                  <a:lnTo>
                    <a:pt x="1118" y="3604"/>
                  </a:lnTo>
                  <a:lnTo>
                    <a:pt x="1108" y="3547"/>
                  </a:lnTo>
                  <a:lnTo>
                    <a:pt x="1096" y="3491"/>
                  </a:lnTo>
                  <a:lnTo>
                    <a:pt x="1081" y="3434"/>
                  </a:lnTo>
                  <a:lnTo>
                    <a:pt x="1067" y="3377"/>
                  </a:lnTo>
                  <a:lnTo>
                    <a:pt x="1052" y="3319"/>
                  </a:lnTo>
                  <a:lnTo>
                    <a:pt x="1035" y="3261"/>
                  </a:lnTo>
                  <a:lnTo>
                    <a:pt x="1016" y="3203"/>
                  </a:lnTo>
                  <a:lnTo>
                    <a:pt x="997" y="3145"/>
                  </a:lnTo>
                  <a:lnTo>
                    <a:pt x="977" y="3086"/>
                  </a:lnTo>
                  <a:lnTo>
                    <a:pt x="958" y="3029"/>
                  </a:lnTo>
                  <a:lnTo>
                    <a:pt x="937" y="2970"/>
                  </a:lnTo>
                  <a:lnTo>
                    <a:pt x="914" y="2911"/>
                  </a:lnTo>
                  <a:lnTo>
                    <a:pt x="868" y="2796"/>
                  </a:lnTo>
                  <a:lnTo>
                    <a:pt x="820" y="2681"/>
                  </a:lnTo>
                  <a:lnTo>
                    <a:pt x="771" y="2570"/>
                  </a:lnTo>
                  <a:lnTo>
                    <a:pt x="721" y="2459"/>
                  </a:lnTo>
                  <a:lnTo>
                    <a:pt x="669" y="2353"/>
                  </a:lnTo>
                  <a:lnTo>
                    <a:pt x="618" y="2249"/>
                  </a:lnTo>
                  <a:lnTo>
                    <a:pt x="568" y="2150"/>
                  </a:lnTo>
                  <a:lnTo>
                    <a:pt x="567" y="2144"/>
                  </a:lnTo>
                  <a:lnTo>
                    <a:pt x="530" y="2075"/>
                  </a:lnTo>
                  <a:lnTo>
                    <a:pt x="515" y="2050"/>
                  </a:lnTo>
                  <a:lnTo>
                    <a:pt x="503" y="2024"/>
                  </a:lnTo>
                  <a:lnTo>
                    <a:pt x="491" y="1998"/>
                  </a:lnTo>
                  <a:lnTo>
                    <a:pt x="479" y="1972"/>
                  </a:lnTo>
                  <a:lnTo>
                    <a:pt x="468" y="1945"/>
                  </a:lnTo>
                  <a:lnTo>
                    <a:pt x="458" y="1918"/>
                  </a:lnTo>
                  <a:lnTo>
                    <a:pt x="449" y="1892"/>
                  </a:lnTo>
                  <a:lnTo>
                    <a:pt x="440" y="1864"/>
                  </a:lnTo>
                  <a:lnTo>
                    <a:pt x="431" y="1838"/>
                  </a:lnTo>
                  <a:lnTo>
                    <a:pt x="424" y="1810"/>
                  </a:lnTo>
                  <a:lnTo>
                    <a:pt x="418" y="1782"/>
                  </a:lnTo>
                  <a:lnTo>
                    <a:pt x="411" y="1754"/>
                  </a:lnTo>
                  <a:lnTo>
                    <a:pt x="406" y="1726"/>
                  </a:lnTo>
                  <a:lnTo>
                    <a:pt x="401" y="1697"/>
                  </a:lnTo>
                  <a:lnTo>
                    <a:pt x="398" y="1670"/>
                  </a:lnTo>
                  <a:lnTo>
                    <a:pt x="395" y="1641"/>
                  </a:lnTo>
                  <a:lnTo>
                    <a:pt x="389" y="1519"/>
                  </a:lnTo>
                  <a:lnTo>
                    <a:pt x="389" y="1492"/>
                  </a:lnTo>
                  <a:lnTo>
                    <a:pt x="390" y="1463"/>
                  </a:lnTo>
                  <a:lnTo>
                    <a:pt x="392" y="1435"/>
                  </a:lnTo>
                  <a:lnTo>
                    <a:pt x="395" y="1408"/>
                  </a:lnTo>
                  <a:lnTo>
                    <a:pt x="398" y="1380"/>
                  </a:lnTo>
                  <a:lnTo>
                    <a:pt x="402" y="1352"/>
                  </a:lnTo>
                  <a:lnTo>
                    <a:pt x="407" y="1325"/>
                  </a:lnTo>
                  <a:lnTo>
                    <a:pt x="412" y="1298"/>
                  </a:lnTo>
                  <a:lnTo>
                    <a:pt x="418" y="1270"/>
                  </a:lnTo>
                  <a:lnTo>
                    <a:pt x="424" y="1244"/>
                  </a:lnTo>
                  <a:lnTo>
                    <a:pt x="431" y="1217"/>
                  </a:lnTo>
                  <a:lnTo>
                    <a:pt x="439" y="1191"/>
                  </a:lnTo>
                  <a:lnTo>
                    <a:pt x="448" y="1165"/>
                  </a:lnTo>
                  <a:lnTo>
                    <a:pt x="457" y="1139"/>
                  </a:lnTo>
                  <a:lnTo>
                    <a:pt x="466" y="1113"/>
                  </a:lnTo>
                  <a:lnTo>
                    <a:pt x="476" y="1088"/>
                  </a:lnTo>
                  <a:lnTo>
                    <a:pt x="487" y="1063"/>
                  </a:lnTo>
                  <a:lnTo>
                    <a:pt x="499" y="1038"/>
                  </a:lnTo>
                  <a:lnTo>
                    <a:pt x="511" y="1013"/>
                  </a:lnTo>
                  <a:lnTo>
                    <a:pt x="524" y="989"/>
                  </a:lnTo>
                  <a:lnTo>
                    <a:pt x="537" y="965"/>
                  </a:lnTo>
                  <a:lnTo>
                    <a:pt x="551" y="941"/>
                  </a:lnTo>
                  <a:lnTo>
                    <a:pt x="565" y="918"/>
                  </a:lnTo>
                  <a:lnTo>
                    <a:pt x="580" y="895"/>
                  </a:lnTo>
                  <a:lnTo>
                    <a:pt x="596" y="871"/>
                  </a:lnTo>
                  <a:lnTo>
                    <a:pt x="612" y="849"/>
                  </a:lnTo>
                  <a:lnTo>
                    <a:pt x="629" y="827"/>
                  </a:lnTo>
                  <a:lnTo>
                    <a:pt x="647" y="806"/>
                  </a:lnTo>
                  <a:lnTo>
                    <a:pt x="664" y="784"/>
                  </a:lnTo>
                  <a:lnTo>
                    <a:pt x="683" y="763"/>
                  </a:lnTo>
                  <a:lnTo>
                    <a:pt x="702" y="743"/>
                  </a:lnTo>
                  <a:lnTo>
                    <a:pt x="722" y="723"/>
                  </a:lnTo>
                  <a:lnTo>
                    <a:pt x="743" y="703"/>
                  </a:lnTo>
                  <a:lnTo>
                    <a:pt x="764" y="683"/>
                  </a:lnTo>
                  <a:lnTo>
                    <a:pt x="785" y="665"/>
                  </a:lnTo>
                  <a:lnTo>
                    <a:pt x="806" y="647"/>
                  </a:lnTo>
                  <a:lnTo>
                    <a:pt x="828" y="629"/>
                  </a:lnTo>
                  <a:lnTo>
                    <a:pt x="850" y="611"/>
                  </a:lnTo>
                  <a:lnTo>
                    <a:pt x="874" y="596"/>
                  </a:lnTo>
                  <a:lnTo>
                    <a:pt x="896" y="579"/>
                  </a:lnTo>
                  <a:lnTo>
                    <a:pt x="920" y="565"/>
                  </a:lnTo>
                  <a:lnTo>
                    <a:pt x="943" y="550"/>
                  </a:lnTo>
                  <a:lnTo>
                    <a:pt x="968" y="536"/>
                  </a:lnTo>
                  <a:lnTo>
                    <a:pt x="992" y="523"/>
                  </a:lnTo>
                  <a:lnTo>
                    <a:pt x="1016" y="510"/>
                  </a:lnTo>
                  <a:lnTo>
                    <a:pt x="1041" y="498"/>
                  </a:lnTo>
                  <a:lnTo>
                    <a:pt x="1066" y="486"/>
                  </a:lnTo>
                  <a:lnTo>
                    <a:pt x="1091" y="475"/>
                  </a:lnTo>
                  <a:lnTo>
                    <a:pt x="1117" y="464"/>
                  </a:lnTo>
                  <a:lnTo>
                    <a:pt x="1143" y="456"/>
                  </a:lnTo>
                  <a:lnTo>
                    <a:pt x="1170" y="446"/>
                  </a:lnTo>
                  <a:lnTo>
                    <a:pt x="1195" y="438"/>
                  </a:lnTo>
                  <a:lnTo>
                    <a:pt x="1223" y="430"/>
                  </a:lnTo>
                  <a:lnTo>
                    <a:pt x="1250" y="423"/>
                  </a:lnTo>
                  <a:lnTo>
                    <a:pt x="1276" y="417"/>
                  </a:lnTo>
                  <a:lnTo>
                    <a:pt x="1304" y="411"/>
                  </a:lnTo>
                  <a:lnTo>
                    <a:pt x="1331" y="406"/>
                  </a:lnTo>
                  <a:lnTo>
                    <a:pt x="1359" y="401"/>
                  </a:lnTo>
                  <a:lnTo>
                    <a:pt x="1387" y="398"/>
                  </a:lnTo>
                  <a:lnTo>
                    <a:pt x="1414" y="395"/>
                  </a:lnTo>
                  <a:lnTo>
                    <a:pt x="1443" y="392"/>
                  </a:lnTo>
                  <a:lnTo>
                    <a:pt x="1471" y="390"/>
                  </a:lnTo>
                  <a:lnTo>
                    <a:pt x="1500" y="389"/>
                  </a:lnTo>
                  <a:lnTo>
                    <a:pt x="1527" y="389"/>
                  </a:lnTo>
                  <a:lnTo>
                    <a:pt x="1569" y="389"/>
                  </a:lnTo>
                  <a:lnTo>
                    <a:pt x="1610" y="391"/>
                  </a:lnTo>
                  <a:lnTo>
                    <a:pt x="1651" y="396"/>
                  </a:lnTo>
                  <a:lnTo>
                    <a:pt x="1691" y="400"/>
                  </a:lnTo>
                  <a:lnTo>
                    <a:pt x="1732" y="407"/>
                  </a:lnTo>
                  <a:lnTo>
                    <a:pt x="1771" y="415"/>
                  </a:lnTo>
                  <a:lnTo>
                    <a:pt x="1810" y="423"/>
                  </a:lnTo>
                  <a:lnTo>
                    <a:pt x="1849" y="435"/>
                  </a:lnTo>
                  <a:lnTo>
                    <a:pt x="1882" y="444"/>
                  </a:lnTo>
                  <a:lnTo>
                    <a:pt x="1917" y="457"/>
                  </a:lnTo>
                  <a:lnTo>
                    <a:pt x="1950" y="470"/>
                  </a:lnTo>
                  <a:lnTo>
                    <a:pt x="1983" y="483"/>
                  </a:lnTo>
                  <a:lnTo>
                    <a:pt x="2015" y="498"/>
                  </a:lnTo>
                  <a:lnTo>
                    <a:pt x="2047" y="514"/>
                  </a:lnTo>
                  <a:lnTo>
                    <a:pt x="2078" y="531"/>
                  </a:lnTo>
                  <a:lnTo>
                    <a:pt x="2109" y="548"/>
                  </a:lnTo>
                  <a:lnTo>
                    <a:pt x="2139" y="567"/>
                  </a:lnTo>
                  <a:lnTo>
                    <a:pt x="2169" y="586"/>
                  </a:lnTo>
                  <a:lnTo>
                    <a:pt x="2197" y="607"/>
                  </a:lnTo>
                  <a:lnTo>
                    <a:pt x="2226" y="628"/>
                  </a:lnTo>
                  <a:lnTo>
                    <a:pt x="2254" y="650"/>
                  </a:lnTo>
                  <a:lnTo>
                    <a:pt x="2281" y="673"/>
                  </a:lnTo>
                  <a:lnTo>
                    <a:pt x="2308" y="698"/>
                  </a:lnTo>
                  <a:lnTo>
                    <a:pt x="2333" y="723"/>
                  </a:lnTo>
                  <a:lnTo>
                    <a:pt x="2353" y="743"/>
                  </a:lnTo>
                  <a:lnTo>
                    <a:pt x="2372" y="763"/>
                  </a:lnTo>
                  <a:lnTo>
                    <a:pt x="2391" y="784"/>
                  </a:lnTo>
                  <a:lnTo>
                    <a:pt x="2409" y="806"/>
                  </a:lnTo>
                  <a:lnTo>
                    <a:pt x="2426" y="827"/>
                  </a:lnTo>
                  <a:lnTo>
                    <a:pt x="2443" y="849"/>
                  </a:lnTo>
                  <a:lnTo>
                    <a:pt x="2460" y="872"/>
                  </a:lnTo>
                  <a:lnTo>
                    <a:pt x="2475" y="895"/>
                  </a:lnTo>
                  <a:lnTo>
                    <a:pt x="2489" y="918"/>
                  </a:lnTo>
                  <a:lnTo>
                    <a:pt x="2505" y="941"/>
                  </a:lnTo>
                  <a:lnTo>
                    <a:pt x="2518" y="965"/>
                  </a:lnTo>
                  <a:lnTo>
                    <a:pt x="2531" y="989"/>
                  </a:lnTo>
                  <a:lnTo>
                    <a:pt x="2545" y="1013"/>
                  </a:lnTo>
                  <a:lnTo>
                    <a:pt x="2557" y="1038"/>
                  </a:lnTo>
                  <a:lnTo>
                    <a:pt x="2568" y="1063"/>
                  </a:lnTo>
                  <a:lnTo>
                    <a:pt x="2579" y="1088"/>
                  </a:lnTo>
                  <a:lnTo>
                    <a:pt x="2589" y="1113"/>
                  </a:lnTo>
                  <a:lnTo>
                    <a:pt x="2599" y="1139"/>
                  </a:lnTo>
                  <a:lnTo>
                    <a:pt x="2608" y="1164"/>
                  </a:lnTo>
                  <a:lnTo>
                    <a:pt x="2617" y="1191"/>
                  </a:lnTo>
                  <a:lnTo>
                    <a:pt x="2624" y="1217"/>
                  </a:lnTo>
                  <a:lnTo>
                    <a:pt x="2631" y="1244"/>
                  </a:lnTo>
                  <a:lnTo>
                    <a:pt x="2638" y="1270"/>
                  </a:lnTo>
                  <a:lnTo>
                    <a:pt x="2643" y="1297"/>
                  </a:lnTo>
                  <a:lnTo>
                    <a:pt x="2649" y="1325"/>
                  </a:lnTo>
                  <a:lnTo>
                    <a:pt x="2653" y="1352"/>
                  </a:lnTo>
                  <a:lnTo>
                    <a:pt x="2658" y="1379"/>
                  </a:lnTo>
                  <a:lnTo>
                    <a:pt x="2660" y="1406"/>
                  </a:lnTo>
                  <a:lnTo>
                    <a:pt x="2663" y="1435"/>
                  </a:lnTo>
                  <a:lnTo>
                    <a:pt x="2664" y="1463"/>
                  </a:lnTo>
                  <a:lnTo>
                    <a:pt x="2666" y="1491"/>
                  </a:lnTo>
                  <a:lnTo>
                    <a:pt x="2666" y="1519"/>
                  </a:lnTo>
                  <a:lnTo>
                    <a:pt x="2661" y="1641"/>
                  </a:lnTo>
                  <a:close/>
                  <a:moveTo>
                    <a:pt x="907" y="4981"/>
                  </a:moveTo>
                  <a:lnTo>
                    <a:pt x="2149" y="4981"/>
                  </a:lnTo>
                  <a:lnTo>
                    <a:pt x="2149" y="4592"/>
                  </a:lnTo>
                  <a:lnTo>
                    <a:pt x="907" y="4592"/>
                  </a:lnTo>
                  <a:lnTo>
                    <a:pt x="907" y="4981"/>
                  </a:lnTo>
                  <a:close/>
                  <a:moveTo>
                    <a:pt x="1177" y="5429"/>
                  </a:moveTo>
                  <a:lnTo>
                    <a:pt x="1879" y="5429"/>
                  </a:lnTo>
                  <a:lnTo>
                    <a:pt x="1879" y="5209"/>
                  </a:lnTo>
                  <a:lnTo>
                    <a:pt x="1177" y="5209"/>
                  </a:lnTo>
                  <a:lnTo>
                    <a:pt x="1177" y="5429"/>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sp>
        <p:nvSpPr>
          <p:cNvPr id="66" name="Freeform 125"/>
          <p:cNvSpPr>
            <a:spLocks noChangeAspect="1"/>
          </p:cNvSpPr>
          <p:nvPr/>
        </p:nvSpPr>
        <p:spPr bwMode="auto">
          <a:xfrm>
            <a:off x="4327387" y="2105143"/>
            <a:ext cx="893128" cy="704337"/>
          </a:xfrm>
          <a:custGeom>
            <a:avLst/>
            <a:gdLst>
              <a:gd name="T0" fmla="*/ 37 w 52"/>
              <a:gd name="T1" fmla="*/ 12 h 41"/>
              <a:gd name="T2" fmla="*/ 35 w 52"/>
              <a:gd name="T3" fmla="*/ 0 h 41"/>
              <a:gd name="T4" fmla="*/ 24 w 52"/>
              <a:gd name="T5" fmla="*/ 6 h 41"/>
              <a:gd name="T6" fmla="*/ 6 w 52"/>
              <a:gd name="T7" fmla="*/ 3 h 41"/>
              <a:gd name="T8" fmla="*/ 0 w 52"/>
              <a:gd name="T9" fmla="*/ 3 h 41"/>
              <a:gd name="T10" fmla="*/ 2 w 52"/>
              <a:gd name="T11" fmla="*/ 28 h 41"/>
              <a:gd name="T12" fmla="*/ 6 w 52"/>
              <a:gd name="T13" fmla="*/ 28 h 41"/>
              <a:gd name="T14" fmla="*/ 32 w 52"/>
              <a:gd name="T15" fmla="*/ 41 h 41"/>
              <a:gd name="T16" fmla="*/ 52 w 52"/>
              <a:gd name="T17" fmla="*/ 25 h 41"/>
              <a:gd name="T18" fmla="*/ 37 w 52"/>
              <a:gd name="T19" fmla="*/ 12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 h="41">
                <a:moveTo>
                  <a:pt x="37" y="12"/>
                </a:moveTo>
                <a:cubicBezTo>
                  <a:pt x="35" y="0"/>
                  <a:pt x="35" y="0"/>
                  <a:pt x="35" y="0"/>
                </a:cubicBezTo>
                <a:cubicBezTo>
                  <a:pt x="24" y="6"/>
                  <a:pt x="24" y="6"/>
                  <a:pt x="24" y="6"/>
                </a:cubicBezTo>
                <a:cubicBezTo>
                  <a:pt x="18" y="4"/>
                  <a:pt x="12" y="3"/>
                  <a:pt x="6" y="3"/>
                </a:cubicBezTo>
                <a:cubicBezTo>
                  <a:pt x="4" y="3"/>
                  <a:pt x="2" y="3"/>
                  <a:pt x="0" y="3"/>
                </a:cubicBezTo>
                <a:cubicBezTo>
                  <a:pt x="2" y="28"/>
                  <a:pt x="2" y="28"/>
                  <a:pt x="2" y="28"/>
                </a:cubicBezTo>
                <a:cubicBezTo>
                  <a:pt x="3" y="28"/>
                  <a:pt x="4" y="28"/>
                  <a:pt x="6" y="28"/>
                </a:cubicBezTo>
                <a:cubicBezTo>
                  <a:pt x="16" y="28"/>
                  <a:pt x="26" y="33"/>
                  <a:pt x="32" y="41"/>
                </a:cubicBezTo>
                <a:cubicBezTo>
                  <a:pt x="52" y="25"/>
                  <a:pt x="52" y="25"/>
                  <a:pt x="52" y="25"/>
                </a:cubicBezTo>
                <a:cubicBezTo>
                  <a:pt x="47" y="20"/>
                  <a:pt x="43" y="16"/>
                  <a:pt x="37" y="12"/>
                </a:cubicBezTo>
                <a:close/>
              </a:path>
            </a:pathLst>
          </a:custGeom>
          <a:solidFill>
            <a:srgbClr val="843C0B"/>
          </a:solidFill>
          <a:ln>
            <a:noFill/>
          </a:ln>
        </p:spPr>
        <p:txBody>
          <a:bodyPr vert="horz" wrap="square" lIns="91431" tIns="45715" rIns="91431" bIns="45715" numCol="1" anchor="t" anchorCtr="0" compatLnSpc="1"/>
          <a:p>
            <a:endParaRPr lang="zh-CN" altLang="en-US"/>
          </a:p>
        </p:txBody>
      </p:sp>
      <p:sp>
        <p:nvSpPr>
          <p:cNvPr id="67" name="Freeform 126"/>
          <p:cNvSpPr>
            <a:spLocks noChangeAspect="1"/>
          </p:cNvSpPr>
          <p:nvPr/>
        </p:nvSpPr>
        <p:spPr bwMode="auto">
          <a:xfrm>
            <a:off x="3616667" y="2126389"/>
            <a:ext cx="740641" cy="668029"/>
          </a:xfrm>
          <a:custGeom>
            <a:avLst/>
            <a:gdLst>
              <a:gd name="T0" fmla="*/ 41 w 43"/>
              <a:gd name="T1" fmla="*/ 2 h 39"/>
              <a:gd name="T2" fmla="*/ 25 w 43"/>
              <a:gd name="T3" fmla="*/ 6 h 39"/>
              <a:gd name="T4" fmla="*/ 14 w 43"/>
              <a:gd name="T5" fmla="*/ 0 h 39"/>
              <a:gd name="T6" fmla="*/ 12 w 43"/>
              <a:gd name="T7" fmla="*/ 13 h 39"/>
              <a:gd name="T8" fmla="*/ 0 w 43"/>
              <a:gd name="T9" fmla="*/ 24 h 39"/>
              <a:gd name="T10" fmla="*/ 20 w 43"/>
              <a:gd name="T11" fmla="*/ 39 h 39"/>
              <a:gd name="T12" fmla="*/ 43 w 43"/>
              <a:gd name="T13" fmla="*/ 27 h 39"/>
              <a:gd name="T14" fmla="*/ 41 w 43"/>
              <a:gd name="T15" fmla="*/ 2 h 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3" h="39">
                <a:moveTo>
                  <a:pt x="41" y="2"/>
                </a:moveTo>
                <a:cubicBezTo>
                  <a:pt x="35" y="2"/>
                  <a:pt x="30" y="4"/>
                  <a:pt x="25" y="6"/>
                </a:cubicBezTo>
                <a:cubicBezTo>
                  <a:pt x="14" y="0"/>
                  <a:pt x="14" y="0"/>
                  <a:pt x="14" y="0"/>
                </a:cubicBezTo>
                <a:cubicBezTo>
                  <a:pt x="12" y="13"/>
                  <a:pt x="12" y="13"/>
                  <a:pt x="12" y="13"/>
                </a:cubicBezTo>
                <a:cubicBezTo>
                  <a:pt x="8" y="16"/>
                  <a:pt x="4" y="20"/>
                  <a:pt x="0" y="24"/>
                </a:cubicBezTo>
                <a:cubicBezTo>
                  <a:pt x="20" y="39"/>
                  <a:pt x="20" y="39"/>
                  <a:pt x="20" y="39"/>
                </a:cubicBezTo>
                <a:cubicBezTo>
                  <a:pt x="25" y="32"/>
                  <a:pt x="34" y="28"/>
                  <a:pt x="43" y="27"/>
                </a:cubicBezTo>
                <a:lnTo>
                  <a:pt x="41" y="2"/>
                </a:lnTo>
                <a:close/>
              </a:path>
            </a:pathLst>
          </a:custGeom>
          <a:solidFill>
            <a:schemeClr val="accent3"/>
          </a:solidFill>
          <a:ln>
            <a:noFill/>
          </a:ln>
        </p:spPr>
        <p:txBody>
          <a:bodyPr vert="horz" wrap="square" lIns="91431" tIns="45715" rIns="91431" bIns="45715" numCol="1" anchor="t" anchorCtr="0" compatLnSpc="1"/>
          <a:p>
            <a:endParaRPr lang="zh-CN" altLang="en-US"/>
          </a:p>
        </p:txBody>
      </p:sp>
      <p:sp>
        <p:nvSpPr>
          <p:cNvPr id="68" name="Freeform 127"/>
          <p:cNvSpPr>
            <a:spLocks noChangeAspect="1"/>
          </p:cNvSpPr>
          <p:nvPr/>
        </p:nvSpPr>
        <p:spPr bwMode="auto">
          <a:xfrm>
            <a:off x="3254041" y="2540879"/>
            <a:ext cx="704338" cy="820516"/>
          </a:xfrm>
          <a:custGeom>
            <a:avLst/>
            <a:gdLst>
              <a:gd name="T0" fmla="*/ 41 w 41"/>
              <a:gd name="T1" fmla="*/ 15 h 48"/>
              <a:gd name="T2" fmla="*/ 21 w 41"/>
              <a:gd name="T3" fmla="*/ 0 h 48"/>
              <a:gd name="T4" fmla="*/ 12 w 41"/>
              <a:gd name="T5" fmla="*/ 16 h 48"/>
              <a:gd name="T6" fmla="*/ 0 w 41"/>
              <a:gd name="T7" fmla="*/ 21 h 48"/>
              <a:gd name="T8" fmla="*/ 9 w 41"/>
              <a:gd name="T9" fmla="*/ 30 h 48"/>
              <a:gd name="T10" fmla="*/ 9 w 41"/>
              <a:gd name="T11" fmla="*/ 37 h 48"/>
              <a:gd name="T12" fmla="*/ 10 w 41"/>
              <a:gd name="T13" fmla="*/ 48 h 48"/>
              <a:gd name="T14" fmla="*/ 34 w 41"/>
              <a:gd name="T15" fmla="*/ 43 h 48"/>
              <a:gd name="T16" fmla="*/ 33 w 41"/>
              <a:gd name="T17" fmla="*/ 37 h 48"/>
              <a:gd name="T18" fmla="*/ 41 w 41"/>
              <a:gd name="T19" fmla="*/ 15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48">
                <a:moveTo>
                  <a:pt x="41" y="15"/>
                </a:moveTo>
                <a:cubicBezTo>
                  <a:pt x="21" y="0"/>
                  <a:pt x="21" y="0"/>
                  <a:pt x="21" y="0"/>
                </a:cubicBezTo>
                <a:cubicBezTo>
                  <a:pt x="18" y="5"/>
                  <a:pt x="15" y="10"/>
                  <a:pt x="12" y="16"/>
                </a:cubicBezTo>
                <a:cubicBezTo>
                  <a:pt x="0" y="21"/>
                  <a:pt x="0" y="21"/>
                  <a:pt x="0" y="21"/>
                </a:cubicBezTo>
                <a:cubicBezTo>
                  <a:pt x="9" y="30"/>
                  <a:pt x="9" y="30"/>
                  <a:pt x="9" y="30"/>
                </a:cubicBezTo>
                <a:cubicBezTo>
                  <a:pt x="9" y="32"/>
                  <a:pt x="9" y="34"/>
                  <a:pt x="9" y="37"/>
                </a:cubicBezTo>
                <a:cubicBezTo>
                  <a:pt x="9" y="40"/>
                  <a:pt x="9" y="44"/>
                  <a:pt x="10" y="48"/>
                </a:cubicBezTo>
                <a:cubicBezTo>
                  <a:pt x="34" y="43"/>
                  <a:pt x="34" y="43"/>
                  <a:pt x="34" y="43"/>
                </a:cubicBezTo>
                <a:cubicBezTo>
                  <a:pt x="34" y="41"/>
                  <a:pt x="33" y="39"/>
                  <a:pt x="33" y="37"/>
                </a:cubicBezTo>
                <a:cubicBezTo>
                  <a:pt x="33" y="29"/>
                  <a:pt x="36" y="21"/>
                  <a:pt x="41" y="15"/>
                </a:cubicBezTo>
                <a:close/>
              </a:path>
            </a:pathLst>
          </a:custGeom>
          <a:solidFill>
            <a:srgbClr val="1B4367"/>
          </a:solidFill>
          <a:ln>
            <a:noFill/>
          </a:ln>
        </p:spPr>
        <p:txBody>
          <a:bodyPr vert="horz" wrap="square" lIns="91431" tIns="45715" rIns="91431" bIns="45715" numCol="1" anchor="t" anchorCtr="0" compatLnSpc="1"/>
          <a:p>
            <a:endParaRPr lang="zh-CN" altLang="en-US"/>
          </a:p>
        </p:txBody>
      </p:sp>
      <p:sp>
        <p:nvSpPr>
          <p:cNvPr id="69" name="Freeform 128"/>
          <p:cNvSpPr>
            <a:spLocks noChangeAspect="1"/>
          </p:cNvSpPr>
          <p:nvPr/>
        </p:nvSpPr>
        <p:spPr bwMode="auto">
          <a:xfrm>
            <a:off x="3375002" y="3273986"/>
            <a:ext cx="631725" cy="617203"/>
          </a:xfrm>
          <a:custGeom>
            <a:avLst/>
            <a:gdLst>
              <a:gd name="T0" fmla="*/ 37 w 37"/>
              <a:gd name="T1" fmla="*/ 18 h 36"/>
              <a:gd name="T2" fmla="*/ 27 w 37"/>
              <a:gd name="T3" fmla="*/ 0 h 36"/>
              <a:gd name="T4" fmla="*/ 3 w 37"/>
              <a:gd name="T5" fmla="*/ 5 h 36"/>
              <a:gd name="T6" fmla="*/ 5 w 37"/>
              <a:gd name="T7" fmla="*/ 15 h 36"/>
              <a:gd name="T8" fmla="*/ 0 w 37"/>
              <a:gd name="T9" fmla="*/ 26 h 36"/>
              <a:gd name="T10" fmla="*/ 12 w 37"/>
              <a:gd name="T11" fmla="*/ 28 h 36"/>
              <a:gd name="T12" fmla="*/ 19 w 37"/>
              <a:gd name="T13" fmla="*/ 36 h 36"/>
              <a:gd name="T14" fmla="*/ 37 w 37"/>
              <a:gd name="T15" fmla="*/ 18 h 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 h="36">
                <a:moveTo>
                  <a:pt x="37" y="18"/>
                </a:moveTo>
                <a:cubicBezTo>
                  <a:pt x="32" y="13"/>
                  <a:pt x="28" y="7"/>
                  <a:pt x="27" y="0"/>
                </a:cubicBezTo>
                <a:cubicBezTo>
                  <a:pt x="3" y="5"/>
                  <a:pt x="3" y="5"/>
                  <a:pt x="3" y="5"/>
                </a:cubicBezTo>
                <a:cubicBezTo>
                  <a:pt x="3" y="8"/>
                  <a:pt x="4" y="11"/>
                  <a:pt x="5" y="15"/>
                </a:cubicBezTo>
                <a:cubicBezTo>
                  <a:pt x="0" y="26"/>
                  <a:pt x="0" y="26"/>
                  <a:pt x="0" y="26"/>
                </a:cubicBezTo>
                <a:cubicBezTo>
                  <a:pt x="12" y="28"/>
                  <a:pt x="12" y="28"/>
                  <a:pt x="12" y="28"/>
                </a:cubicBezTo>
                <a:cubicBezTo>
                  <a:pt x="14" y="31"/>
                  <a:pt x="17" y="33"/>
                  <a:pt x="19" y="36"/>
                </a:cubicBezTo>
                <a:lnTo>
                  <a:pt x="37" y="18"/>
                </a:lnTo>
                <a:close/>
              </a:path>
            </a:pathLst>
          </a:custGeom>
          <a:solidFill>
            <a:schemeClr val="tx2"/>
          </a:solidFill>
          <a:ln>
            <a:noFill/>
          </a:ln>
        </p:spPr>
        <p:txBody>
          <a:bodyPr vert="horz" wrap="square" lIns="91431" tIns="45715" rIns="91431" bIns="45715" numCol="1" anchor="t" anchorCtr="0" compatLnSpc="1"/>
          <a:p>
            <a:endParaRPr lang="zh-CN" altLang="en-US"/>
          </a:p>
        </p:txBody>
      </p:sp>
      <p:sp>
        <p:nvSpPr>
          <p:cNvPr id="70" name="Freeform 129"/>
          <p:cNvSpPr>
            <a:spLocks noChangeAspect="1"/>
          </p:cNvSpPr>
          <p:nvPr/>
        </p:nvSpPr>
        <p:spPr bwMode="auto">
          <a:xfrm>
            <a:off x="3699581" y="2523624"/>
            <a:ext cx="1713639" cy="1656455"/>
          </a:xfrm>
          <a:custGeom>
            <a:avLst/>
            <a:gdLst>
              <a:gd name="T0" fmla="*/ 87 w 100"/>
              <a:gd name="T1" fmla="*/ 74 h 96"/>
              <a:gd name="T2" fmla="*/ 100 w 100"/>
              <a:gd name="T3" fmla="*/ 37 h 96"/>
              <a:gd name="T4" fmla="*/ 88 w 100"/>
              <a:gd name="T5" fmla="*/ 0 h 96"/>
              <a:gd name="T6" fmla="*/ 68 w 100"/>
              <a:gd name="T7" fmla="*/ 15 h 96"/>
              <a:gd name="T8" fmla="*/ 76 w 100"/>
              <a:gd name="T9" fmla="*/ 37 h 96"/>
              <a:gd name="T10" fmla="*/ 42 w 100"/>
              <a:gd name="T11" fmla="*/ 71 h 96"/>
              <a:gd name="T12" fmla="*/ 18 w 100"/>
              <a:gd name="T13" fmla="*/ 61 h 96"/>
              <a:gd name="T14" fmla="*/ 0 w 100"/>
              <a:gd name="T15" fmla="*/ 79 h 96"/>
              <a:gd name="T16" fmla="*/ 42 w 100"/>
              <a:gd name="T17" fmla="*/ 96 h 96"/>
              <a:gd name="T18" fmla="*/ 76 w 100"/>
              <a:gd name="T19" fmla="*/ 84 h 96"/>
              <a:gd name="T20" fmla="*/ 89 w 100"/>
              <a:gd name="T21" fmla="*/ 87 h 96"/>
              <a:gd name="T22" fmla="*/ 87 w 100"/>
              <a:gd name="T23" fmla="*/ 74 h 96"/>
              <a:gd name="connsiteX0" fmla="*/ 8700 w 10000"/>
              <a:gd name="connsiteY0" fmla="*/ 7708 h 10000"/>
              <a:gd name="connsiteX1" fmla="*/ 10000 w 10000"/>
              <a:gd name="connsiteY1" fmla="*/ 3854 h 10000"/>
              <a:gd name="connsiteX2" fmla="*/ 8800 w 10000"/>
              <a:gd name="connsiteY2" fmla="*/ 0 h 10000"/>
              <a:gd name="connsiteX3" fmla="*/ 6800 w 10000"/>
              <a:gd name="connsiteY3" fmla="*/ 1563 h 10000"/>
              <a:gd name="connsiteX4" fmla="*/ 7600 w 10000"/>
              <a:gd name="connsiteY4" fmla="*/ 3854 h 10000"/>
              <a:gd name="connsiteX5" fmla="*/ 4200 w 10000"/>
              <a:gd name="connsiteY5" fmla="*/ 7396 h 10000"/>
              <a:gd name="connsiteX6" fmla="*/ 1800 w 10000"/>
              <a:gd name="connsiteY6" fmla="*/ 6354 h 10000"/>
              <a:gd name="connsiteX7" fmla="*/ 0 w 10000"/>
              <a:gd name="connsiteY7" fmla="*/ 8229 h 10000"/>
              <a:gd name="connsiteX8" fmla="*/ 4200 w 10000"/>
              <a:gd name="connsiteY8" fmla="*/ 10000 h 10000"/>
              <a:gd name="connsiteX9" fmla="*/ 7600 w 10000"/>
              <a:gd name="connsiteY9" fmla="*/ 8750 h 10000"/>
              <a:gd name="connsiteX10" fmla="*/ 8900 w 10000"/>
              <a:gd name="connsiteY10" fmla="*/ 9063 h 10000"/>
              <a:gd name="connsiteX11" fmla="*/ 8700 w 10000"/>
              <a:gd name="connsiteY11" fmla="*/ 7708 h 10000"/>
              <a:gd name="connsiteX0-1" fmla="*/ 8700 w 10000"/>
              <a:gd name="connsiteY0-2" fmla="*/ 7802 h 10094"/>
              <a:gd name="connsiteX1-3" fmla="*/ 10000 w 10000"/>
              <a:gd name="connsiteY1-4" fmla="*/ 3948 h 10094"/>
              <a:gd name="connsiteX2-5" fmla="*/ 8800 w 10000"/>
              <a:gd name="connsiteY2-6" fmla="*/ 0 h 10094"/>
              <a:gd name="connsiteX3-7" fmla="*/ 6800 w 10000"/>
              <a:gd name="connsiteY3-8" fmla="*/ 1657 h 10094"/>
              <a:gd name="connsiteX4-9" fmla="*/ 7600 w 10000"/>
              <a:gd name="connsiteY4-10" fmla="*/ 3948 h 10094"/>
              <a:gd name="connsiteX5-11" fmla="*/ 4200 w 10000"/>
              <a:gd name="connsiteY5-12" fmla="*/ 7490 h 10094"/>
              <a:gd name="connsiteX6-13" fmla="*/ 1800 w 10000"/>
              <a:gd name="connsiteY6-14" fmla="*/ 6448 h 10094"/>
              <a:gd name="connsiteX7-15" fmla="*/ 0 w 10000"/>
              <a:gd name="connsiteY7-16" fmla="*/ 8323 h 10094"/>
              <a:gd name="connsiteX8-17" fmla="*/ 4200 w 10000"/>
              <a:gd name="connsiteY8-18" fmla="*/ 10094 h 10094"/>
              <a:gd name="connsiteX9-19" fmla="*/ 7600 w 10000"/>
              <a:gd name="connsiteY9-20" fmla="*/ 8844 h 10094"/>
              <a:gd name="connsiteX10-21" fmla="*/ 8900 w 10000"/>
              <a:gd name="connsiteY10-22" fmla="*/ 9157 h 10094"/>
              <a:gd name="connsiteX11-23" fmla="*/ 8700 w 10000"/>
              <a:gd name="connsiteY11-24" fmla="*/ 7802 h 1009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Lst>
            <a:rect l="l" t="t" r="r" b="b"/>
            <a:pathLst>
              <a:path w="10000" h="10094">
                <a:moveTo>
                  <a:pt x="8700" y="7802"/>
                </a:moveTo>
                <a:cubicBezTo>
                  <a:pt x="9500" y="6761"/>
                  <a:pt x="9983" y="5248"/>
                  <a:pt x="10000" y="3948"/>
                </a:cubicBezTo>
                <a:cubicBezTo>
                  <a:pt x="10017" y="2648"/>
                  <a:pt x="9600" y="1042"/>
                  <a:pt x="8800" y="0"/>
                </a:cubicBezTo>
                <a:lnTo>
                  <a:pt x="6800" y="1657"/>
                </a:lnTo>
                <a:cubicBezTo>
                  <a:pt x="7300" y="2282"/>
                  <a:pt x="7600" y="3011"/>
                  <a:pt x="7600" y="3948"/>
                </a:cubicBezTo>
                <a:cubicBezTo>
                  <a:pt x="7600" y="5823"/>
                  <a:pt x="6000" y="7490"/>
                  <a:pt x="4200" y="7490"/>
                </a:cubicBezTo>
                <a:cubicBezTo>
                  <a:pt x="3200" y="7490"/>
                  <a:pt x="2400" y="7073"/>
                  <a:pt x="1800" y="6448"/>
                </a:cubicBezTo>
                <a:lnTo>
                  <a:pt x="0" y="8323"/>
                </a:lnTo>
                <a:cubicBezTo>
                  <a:pt x="1100" y="9365"/>
                  <a:pt x="2500" y="10094"/>
                  <a:pt x="4200" y="10094"/>
                </a:cubicBezTo>
                <a:cubicBezTo>
                  <a:pt x="5400" y="10094"/>
                  <a:pt x="6600" y="9573"/>
                  <a:pt x="7600" y="8844"/>
                </a:cubicBezTo>
                <a:lnTo>
                  <a:pt x="8900" y="9157"/>
                </a:lnTo>
                <a:cubicBezTo>
                  <a:pt x="8833" y="8705"/>
                  <a:pt x="8767" y="8254"/>
                  <a:pt x="8700" y="7802"/>
                </a:cubicBezTo>
                <a:close/>
              </a:path>
            </a:pathLst>
          </a:custGeom>
          <a:solidFill>
            <a:srgbClr val="1D4865"/>
          </a:solidFill>
          <a:ln>
            <a:noFill/>
          </a:ln>
          <a:effectLst/>
        </p:spPr>
        <p:txBody>
          <a:bodyPr vert="horz" wrap="square" lIns="91431" tIns="45715" rIns="91431" bIns="45715" numCol="1" anchor="t" anchorCtr="0" compatLnSpc="1"/>
          <a:p>
            <a:endParaRPr lang="zh-CN" altLang="en-US"/>
          </a:p>
        </p:txBody>
      </p:sp>
      <p:cxnSp>
        <p:nvCxnSpPr>
          <p:cNvPr id="77" name="直接连接符 76"/>
          <p:cNvCxnSpPr>
            <a:cxnSpLocks noChangeAspect="1"/>
          </p:cNvCxnSpPr>
          <p:nvPr/>
        </p:nvCxnSpPr>
        <p:spPr>
          <a:xfrm>
            <a:off x="5220301" y="4020265"/>
            <a:ext cx="355394" cy="125310"/>
          </a:xfrm>
          <a:prstGeom prst="line">
            <a:avLst/>
          </a:prstGeom>
          <a:ln>
            <a:solidFill>
              <a:srgbClr val="131426"/>
            </a:solidFill>
          </a:ln>
        </p:spPr>
        <p:style>
          <a:lnRef idx="1">
            <a:schemeClr val="accent1"/>
          </a:lnRef>
          <a:fillRef idx="0">
            <a:schemeClr val="accent1"/>
          </a:fillRef>
          <a:effectRef idx="0">
            <a:schemeClr val="accent1"/>
          </a:effectRef>
          <a:fontRef idx="minor">
            <a:schemeClr val="tx1"/>
          </a:fontRef>
        </p:style>
      </p:cxnSp>
      <p:cxnSp>
        <p:nvCxnSpPr>
          <p:cNvPr id="78" name="直接连接符 77"/>
          <p:cNvCxnSpPr>
            <a:cxnSpLocks noChangeAspect="1"/>
          </p:cNvCxnSpPr>
          <p:nvPr/>
        </p:nvCxnSpPr>
        <p:spPr>
          <a:xfrm>
            <a:off x="5575649" y="4151373"/>
            <a:ext cx="1256124" cy="0"/>
          </a:xfrm>
          <a:prstGeom prst="line">
            <a:avLst/>
          </a:prstGeom>
          <a:ln>
            <a:solidFill>
              <a:srgbClr val="131426"/>
            </a:solidFill>
          </a:ln>
        </p:spPr>
        <p:style>
          <a:lnRef idx="1">
            <a:schemeClr val="accent1"/>
          </a:lnRef>
          <a:fillRef idx="0">
            <a:schemeClr val="accent1"/>
          </a:fillRef>
          <a:effectRef idx="0">
            <a:schemeClr val="accent1"/>
          </a:effectRef>
          <a:fontRef idx="minor">
            <a:schemeClr val="tx1"/>
          </a:fontRef>
        </p:style>
      </p:cxnSp>
      <p:cxnSp>
        <p:nvCxnSpPr>
          <p:cNvPr id="79" name="直接连接符 78"/>
          <p:cNvCxnSpPr>
            <a:cxnSpLocks noChangeAspect="1"/>
          </p:cNvCxnSpPr>
          <p:nvPr/>
        </p:nvCxnSpPr>
        <p:spPr>
          <a:xfrm flipV="1">
            <a:off x="4918919" y="1819224"/>
            <a:ext cx="334416" cy="296074"/>
          </a:xfrm>
          <a:prstGeom prst="line">
            <a:avLst/>
          </a:prstGeom>
          <a:ln>
            <a:solidFill>
              <a:srgbClr val="131426"/>
            </a:solidFill>
          </a:ln>
        </p:spPr>
        <p:style>
          <a:lnRef idx="1">
            <a:schemeClr val="accent1"/>
          </a:lnRef>
          <a:fillRef idx="0">
            <a:schemeClr val="accent1"/>
          </a:fillRef>
          <a:effectRef idx="0">
            <a:schemeClr val="accent1"/>
          </a:effectRef>
          <a:fontRef idx="minor">
            <a:schemeClr val="tx1"/>
          </a:fontRef>
        </p:style>
      </p:cxnSp>
      <p:cxnSp>
        <p:nvCxnSpPr>
          <p:cNvPr id="80" name="直接连接符 79"/>
          <p:cNvCxnSpPr>
            <a:cxnSpLocks noChangeAspect="1"/>
          </p:cNvCxnSpPr>
          <p:nvPr/>
        </p:nvCxnSpPr>
        <p:spPr>
          <a:xfrm>
            <a:off x="5249507" y="1819225"/>
            <a:ext cx="1717661" cy="1"/>
          </a:xfrm>
          <a:prstGeom prst="line">
            <a:avLst/>
          </a:prstGeom>
          <a:ln>
            <a:solidFill>
              <a:srgbClr val="131426"/>
            </a:solidFill>
          </a:ln>
        </p:spPr>
        <p:style>
          <a:lnRef idx="1">
            <a:schemeClr val="accent1"/>
          </a:lnRef>
          <a:fillRef idx="0">
            <a:schemeClr val="accent1"/>
          </a:fillRef>
          <a:effectRef idx="0">
            <a:schemeClr val="accent1"/>
          </a:effectRef>
          <a:fontRef idx="minor">
            <a:schemeClr val="tx1"/>
          </a:fontRef>
        </p:style>
      </p:cxnSp>
      <p:cxnSp>
        <p:nvCxnSpPr>
          <p:cNvPr id="81" name="直接连接符 80"/>
          <p:cNvCxnSpPr>
            <a:cxnSpLocks noChangeAspect="1"/>
            <a:stCxn id="67" idx="2"/>
          </p:cNvCxnSpPr>
          <p:nvPr/>
        </p:nvCxnSpPr>
        <p:spPr>
          <a:xfrm flipH="1" flipV="1">
            <a:off x="3606462" y="1810336"/>
            <a:ext cx="252029" cy="316101"/>
          </a:xfrm>
          <a:prstGeom prst="line">
            <a:avLst/>
          </a:prstGeom>
          <a:ln>
            <a:solidFill>
              <a:srgbClr val="131426"/>
            </a:soli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a:cxnSpLocks noChangeAspect="1"/>
            <a:stCxn id="68" idx="3"/>
          </p:cNvCxnSpPr>
          <p:nvPr/>
        </p:nvCxnSpPr>
        <p:spPr>
          <a:xfrm flipH="1" flipV="1">
            <a:off x="3018879" y="2634565"/>
            <a:ext cx="234950" cy="265430"/>
          </a:xfrm>
          <a:prstGeom prst="line">
            <a:avLst/>
          </a:prstGeom>
          <a:ln>
            <a:solidFill>
              <a:srgbClr val="131426"/>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a:cxnSpLocks noChangeAspect="1"/>
          </p:cNvCxnSpPr>
          <p:nvPr/>
        </p:nvCxnSpPr>
        <p:spPr>
          <a:xfrm>
            <a:off x="1793046" y="2634393"/>
            <a:ext cx="1225493" cy="0"/>
          </a:xfrm>
          <a:prstGeom prst="line">
            <a:avLst/>
          </a:prstGeom>
          <a:ln>
            <a:solidFill>
              <a:srgbClr val="131426"/>
            </a:solidFill>
          </a:ln>
        </p:spPr>
        <p:style>
          <a:lnRef idx="1">
            <a:schemeClr val="accent1"/>
          </a:lnRef>
          <a:fillRef idx="0">
            <a:schemeClr val="accent1"/>
          </a:fillRef>
          <a:effectRef idx="0">
            <a:schemeClr val="accent1"/>
          </a:effectRef>
          <a:fontRef idx="minor">
            <a:schemeClr val="tx1"/>
          </a:fontRef>
        </p:style>
      </p:cxnSp>
      <p:cxnSp>
        <p:nvCxnSpPr>
          <p:cNvPr id="84" name="直接连接符 83"/>
          <p:cNvCxnSpPr>
            <a:cxnSpLocks noChangeAspect="1"/>
            <a:stCxn id="69" idx="4"/>
          </p:cNvCxnSpPr>
          <p:nvPr/>
        </p:nvCxnSpPr>
        <p:spPr>
          <a:xfrm flipH="1">
            <a:off x="3104896" y="3719629"/>
            <a:ext cx="270258" cy="241822"/>
          </a:xfrm>
          <a:prstGeom prst="line">
            <a:avLst/>
          </a:prstGeom>
          <a:ln>
            <a:solidFill>
              <a:srgbClr val="131426"/>
            </a:solidFill>
          </a:ln>
        </p:spPr>
        <p:style>
          <a:lnRef idx="1">
            <a:schemeClr val="accent1"/>
          </a:lnRef>
          <a:fillRef idx="0">
            <a:schemeClr val="accent1"/>
          </a:fillRef>
          <a:effectRef idx="0">
            <a:schemeClr val="accent1"/>
          </a:effectRef>
          <a:fontRef idx="minor">
            <a:schemeClr val="tx1"/>
          </a:fontRef>
        </p:style>
      </p:cxnSp>
      <p:cxnSp>
        <p:nvCxnSpPr>
          <p:cNvPr id="85" name="直接连接符 84"/>
          <p:cNvCxnSpPr>
            <a:cxnSpLocks noChangeAspect="1"/>
          </p:cNvCxnSpPr>
          <p:nvPr/>
        </p:nvCxnSpPr>
        <p:spPr>
          <a:xfrm>
            <a:off x="1677575" y="3961854"/>
            <a:ext cx="1427398" cy="0"/>
          </a:xfrm>
          <a:prstGeom prst="line">
            <a:avLst/>
          </a:prstGeom>
          <a:ln>
            <a:solidFill>
              <a:srgbClr val="131426"/>
            </a:solidFill>
          </a:ln>
        </p:spPr>
        <p:style>
          <a:lnRef idx="1">
            <a:schemeClr val="accent1"/>
          </a:lnRef>
          <a:fillRef idx="0">
            <a:schemeClr val="accent1"/>
          </a:fillRef>
          <a:effectRef idx="0">
            <a:schemeClr val="accent1"/>
          </a:effectRef>
          <a:fontRef idx="minor">
            <a:schemeClr val="tx1"/>
          </a:fontRef>
        </p:style>
      </p:cxnSp>
      <p:cxnSp>
        <p:nvCxnSpPr>
          <p:cNvPr id="86" name="直接连接符 85"/>
          <p:cNvCxnSpPr>
            <a:cxnSpLocks noChangeAspect="1"/>
          </p:cNvCxnSpPr>
          <p:nvPr/>
        </p:nvCxnSpPr>
        <p:spPr>
          <a:xfrm>
            <a:off x="1744787" y="1811009"/>
            <a:ext cx="1871472" cy="0"/>
          </a:xfrm>
          <a:prstGeom prst="line">
            <a:avLst/>
          </a:prstGeom>
          <a:ln>
            <a:solidFill>
              <a:srgbClr val="131426"/>
            </a:solidFill>
          </a:ln>
        </p:spPr>
        <p:style>
          <a:lnRef idx="1">
            <a:schemeClr val="accent1"/>
          </a:lnRef>
          <a:fillRef idx="0">
            <a:schemeClr val="accent1"/>
          </a:fillRef>
          <a:effectRef idx="0">
            <a:schemeClr val="accent1"/>
          </a:effectRef>
          <a:fontRef idx="minor">
            <a:schemeClr val="tx1"/>
          </a:fontRef>
        </p:style>
      </p:cxnSp>
      <p:sp>
        <p:nvSpPr>
          <p:cNvPr id="87" name="矩形 86"/>
          <p:cNvSpPr>
            <a:spLocks noChangeAspect="1"/>
          </p:cNvSpPr>
          <p:nvPr/>
        </p:nvSpPr>
        <p:spPr>
          <a:xfrm>
            <a:off x="536575" y="1829435"/>
            <a:ext cx="3155950" cy="689610"/>
          </a:xfrm>
          <a:prstGeom prst="rect">
            <a:avLst/>
          </a:prstGeom>
        </p:spPr>
        <p:txBody>
          <a:bodyPr wrap="square" lIns="121908" tIns="60954" rIns="121908" bIns="60954">
            <a:spAutoFit/>
          </a:bodyPr>
          <a:p>
            <a:pPr indent="0" fontAlgn="auto">
              <a:lnSpc>
                <a:spcPts val="2220"/>
              </a:lnSpc>
            </a:pPr>
            <a:r>
              <a:rPr lang="zh-CN" altLang="en-US" sz="2000" b="1" dirty="0">
                <a:solidFill>
                  <a:srgbClr val="1D4865"/>
                </a:solidFill>
                <a:latin typeface="微软雅黑" panose="020B0503020204020204" pitchFamily="34" charset="-122"/>
                <a:ea typeface="微软雅黑" panose="020B0503020204020204" pitchFamily="34" charset="-122"/>
              </a:rPr>
              <a:t>职业名称</a:t>
            </a:r>
            <a:r>
              <a:rPr lang="en-US" altLang="zh-CN" sz="2000" b="1" dirty="0">
                <a:solidFill>
                  <a:srgbClr val="1D4865"/>
                </a:solidFill>
                <a:latin typeface="微软雅黑" panose="020B0503020204020204" pitchFamily="34" charset="-122"/>
                <a:ea typeface="微软雅黑" panose="020B0503020204020204" pitchFamily="34" charset="-122"/>
              </a:rPr>
              <a:t> </a:t>
            </a: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是职业的符号特征，一般由社会通用的称谓来命名。</a:t>
            </a:r>
            <a:endPar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88" name="矩形 87"/>
          <p:cNvSpPr>
            <a:spLocks noChangeAspect="1"/>
          </p:cNvSpPr>
          <p:nvPr/>
        </p:nvSpPr>
        <p:spPr>
          <a:xfrm>
            <a:off x="915035" y="3999230"/>
            <a:ext cx="2540000" cy="689610"/>
          </a:xfrm>
          <a:prstGeom prst="rect">
            <a:avLst/>
          </a:prstGeom>
        </p:spPr>
        <p:txBody>
          <a:bodyPr wrap="square" lIns="121908" tIns="60954" rIns="121908" bIns="60954">
            <a:spAutoFit/>
          </a:bodyPr>
          <a:p>
            <a:pPr indent="0" fontAlgn="auto">
              <a:lnSpc>
                <a:spcPts val="2220"/>
              </a:lnSpc>
            </a:pPr>
            <a:r>
              <a:rPr lang="zh-CN" altLang="en-US" sz="2000" b="1" dirty="0">
                <a:solidFill>
                  <a:srgbClr val="1D4865"/>
                </a:solidFill>
                <a:latin typeface="微软雅黑" panose="020B0503020204020204" pitchFamily="34" charset="-122"/>
                <a:ea typeface="微软雅黑" panose="020B0503020204020204" pitchFamily="34" charset="-122"/>
              </a:rPr>
              <a:t>职业报酬</a:t>
            </a:r>
            <a:r>
              <a:rPr lang="en-US" altLang="zh-CN" sz="2000" b="1" dirty="0">
                <a:solidFill>
                  <a:srgbClr val="1D4865"/>
                </a:solidFill>
                <a:latin typeface="微软雅黑" panose="020B0503020204020204" pitchFamily="34" charset="-122"/>
                <a:ea typeface="微软雅黑" panose="020B0503020204020204" pitchFamily="34" charset="-122"/>
              </a:rPr>
              <a:t> </a:t>
            </a: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是通过职业活动所取得的各种报酬。</a:t>
            </a:r>
            <a:endPar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89" name="矩形 88"/>
          <p:cNvSpPr>
            <a:spLocks noChangeAspect="1"/>
          </p:cNvSpPr>
          <p:nvPr/>
        </p:nvSpPr>
        <p:spPr>
          <a:xfrm>
            <a:off x="5589270" y="1819275"/>
            <a:ext cx="3027045" cy="1259205"/>
          </a:xfrm>
          <a:prstGeom prst="rect">
            <a:avLst/>
          </a:prstGeom>
        </p:spPr>
        <p:txBody>
          <a:bodyPr wrap="square" lIns="121908" tIns="60954" rIns="121908" bIns="60954">
            <a:spAutoFit/>
          </a:bodyPr>
          <a:p>
            <a:pPr indent="0" fontAlgn="auto">
              <a:lnSpc>
                <a:spcPts val="2220"/>
              </a:lnSpc>
            </a:pPr>
            <a:r>
              <a:rPr lang="zh-CN" altLang="en-US" sz="2000" b="1" dirty="0">
                <a:solidFill>
                  <a:srgbClr val="1D4865"/>
                </a:solidFill>
                <a:latin typeface="微软雅黑" panose="020B0503020204020204" pitchFamily="34" charset="-122"/>
                <a:ea typeface="微软雅黑" panose="020B0503020204020204" pitchFamily="34" charset="-122"/>
              </a:rPr>
              <a:t>职业主体</a:t>
            </a:r>
            <a:r>
              <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rPr>
              <a:t> </a:t>
            </a: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是从事一定社会分工活动的劳动者，其必须具有承担该职业活动所需要的资格和能力。</a:t>
            </a:r>
            <a:endPar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90" name="矩形 89"/>
          <p:cNvSpPr>
            <a:spLocks noChangeAspect="1"/>
          </p:cNvSpPr>
          <p:nvPr/>
        </p:nvSpPr>
        <p:spPr>
          <a:xfrm>
            <a:off x="5589270" y="3159760"/>
            <a:ext cx="3046095" cy="974725"/>
          </a:xfrm>
          <a:prstGeom prst="rect">
            <a:avLst/>
          </a:prstGeom>
        </p:spPr>
        <p:txBody>
          <a:bodyPr wrap="square" lIns="121908" tIns="60954" rIns="121908" bIns="60954">
            <a:spAutoFit/>
          </a:bodyPr>
          <a:p>
            <a:pPr indent="0" fontAlgn="auto">
              <a:lnSpc>
                <a:spcPts val="2220"/>
              </a:lnSpc>
            </a:pPr>
            <a:r>
              <a:rPr lang="zh-CN" altLang="en-US" sz="2000" b="1" dirty="0">
                <a:solidFill>
                  <a:srgbClr val="1D4865"/>
                </a:solidFill>
                <a:latin typeface="微软雅黑" panose="020B0503020204020204" pitchFamily="34" charset="-122"/>
                <a:ea typeface="微软雅黑" panose="020B0503020204020204" pitchFamily="34" charset="-122"/>
              </a:rPr>
              <a:t>职业技术</a:t>
            </a:r>
            <a:r>
              <a:rPr lang="en-US" altLang="zh-CN" sz="2000" b="1" dirty="0">
                <a:solidFill>
                  <a:srgbClr val="1D4865"/>
                </a:solidFill>
                <a:latin typeface="微软雅黑" panose="020B0503020204020204" pitchFamily="34" charset="-122"/>
                <a:ea typeface="微软雅黑" panose="020B0503020204020204" pitchFamily="34" charset="-122"/>
              </a:rPr>
              <a:t> </a:t>
            </a: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是劳动者在职业活动中所运用的自然技术、社会技术与思维技术的总和。</a:t>
            </a:r>
            <a:endPar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91" name="矩形 90"/>
          <p:cNvSpPr>
            <a:spLocks noChangeAspect="1"/>
          </p:cNvSpPr>
          <p:nvPr/>
        </p:nvSpPr>
        <p:spPr>
          <a:xfrm>
            <a:off x="356235" y="2611755"/>
            <a:ext cx="2872105" cy="974725"/>
          </a:xfrm>
          <a:prstGeom prst="rect">
            <a:avLst/>
          </a:prstGeom>
        </p:spPr>
        <p:txBody>
          <a:bodyPr wrap="square" lIns="121908" tIns="60954" rIns="121908" bIns="60954">
            <a:spAutoFit/>
          </a:bodyPr>
          <a:p>
            <a:pPr indent="0" fontAlgn="auto">
              <a:lnSpc>
                <a:spcPts val="2220"/>
              </a:lnSpc>
            </a:pPr>
            <a:r>
              <a:rPr lang="zh-CN" altLang="en-US" sz="2000" b="1" dirty="0">
                <a:solidFill>
                  <a:srgbClr val="1D4865"/>
                </a:solidFill>
                <a:latin typeface="微软雅黑" panose="020B0503020204020204" pitchFamily="34" charset="-122"/>
                <a:ea typeface="微软雅黑" panose="020B0503020204020204" pitchFamily="34" charset="-122"/>
              </a:rPr>
              <a:t>职业客体</a:t>
            </a:r>
            <a:r>
              <a:rPr lang="en-US" altLang="zh-CN" sz="2000" b="1" dirty="0">
                <a:solidFill>
                  <a:srgbClr val="1D4865"/>
                </a:solidFill>
                <a:latin typeface="微软雅黑" panose="020B0503020204020204" pitchFamily="34" charset="-122"/>
                <a:ea typeface="微软雅黑" panose="020B0503020204020204" pitchFamily="34" charset="-122"/>
              </a:rPr>
              <a:t> </a:t>
            </a: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是指职业活动的工作对象、内容、劳动方式和场所等。</a:t>
            </a:r>
            <a:endPar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200"/>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childTnLst>
                          </p:cTn>
                        </p:par>
                        <p:par>
                          <p:cTn id="16" fill="hold">
                            <p:stCondLst>
                              <p:cond delay="1700"/>
                            </p:stCondLst>
                            <p:childTnLst>
                              <p:par>
                                <p:cTn id="17" presetID="53" presetClass="entr" presetSubtype="528"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animEffect transition="in" filter="fade">
                                      <p:cBhvr>
                                        <p:cTn id="21" dur="500"/>
                                        <p:tgtEl>
                                          <p:spTgt spid="11"/>
                                        </p:tgtEl>
                                      </p:cBhvr>
                                    </p:animEffect>
                                    <p:anim calcmode="lin" valueType="num">
                                      <p:cBhvr>
                                        <p:cTn id="22" dur="500" fill="hold"/>
                                        <p:tgtEl>
                                          <p:spTgt spid="11"/>
                                        </p:tgtEl>
                                        <p:attrNameLst>
                                          <p:attrName>ppt_x</p:attrName>
                                        </p:attrNameLst>
                                      </p:cBhvr>
                                      <p:tavLst>
                                        <p:tav tm="0">
                                          <p:val>
                                            <p:fltVal val="0.5"/>
                                          </p:val>
                                        </p:tav>
                                        <p:tav tm="100000">
                                          <p:val>
                                            <p:strVal val="#ppt_x"/>
                                          </p:val>
                                        </p:tav>
                                      </p:tavLst>
                                    </p:anim>
                                    <p:anim calcmode="lin" valueType="num">
                                      <p:cBhvr>
                                        <p:cTn id="23" dur="500" fill="hold"/>
                                        <p:tgtEl>
                                          <p:spTgt spid="11"/>
                                        </p:tgtEl>
                                        <p:attrNameLst>
                                          <p:attrName>ppt_y</p:attrName>
                                        </p:attrNameLst>
                                      </p:cBhvr>
                                      <p:tavLst>
                                        <p:tav tm="0">
                                          <p:val>
                                            <p:fltVal val="0.5"/>
                                          </p:val>
                                        </p:tav>
                                        <p:tav tm="100000">
                                          <p:val>
                                            <p:strVal val="#ppt_y"/>
                                          </p:val>
                                        </p:tav>
                                      </p:tavLst>
                                    </p:anim>
                                  </p:childTnLst>
                                </p:cTn>
                              </p:par>
                              <p:par>
                                <p:cTn id="24" presetID="53" presetClass="entr" presetSubtype="16" fill="hold" grpId="0" nodeType="withEffect">
                                  <p:stCondLst>
                                    <p:cond delay="600"/>
                                  </p:stCondLst>
                                  <p:childTnLst>
                                    <p:set>
                                      <p:cBhvr>
                                        <p:cTn id="25" dur="1" fill="hold">
                                          <p:stCondLst>
                                            <p:cond delay="0"/>
                                          </p:stCondLst>
                                        </p:cTn>
                                        <p:tgtEl>
                                          <p:spTgt spid="14"/>
                                        </p:tgtEl>
                                        <p:attrNameLst>
                                          <p:attrName>style.visibility</p:attrName>
                                        </p:attrNameLst>
                                      </p:cBhvr>
                                      <p:to>
                                        <p:strVal val="visible"/>
                                      </p:to>
                                    </p:set>
                                    <p:anim calcmode="lin" valueType="num">
                                      <p:cBhvr>
                                        <p:cTn id="26" dur="500" fill="hold"/>
                                        <p:tgtEl>
                                          <p:spTgt spid="14"/>
                                        </p:tgtEl>
                                        <p:attrNameLst>
                                          <p:attrName>ppt_w</p:attrName>
                                        </p:attrNameLst>
                                      </p:cBhvr>
                                      <p:tavLst>
                                        <p:tav tm="0">
                                          <p:val>
                                            <p:fltVal val="0"/>
                                          </p:val>
                                        </p:tav>
                                        <p:tav tm="100000">
                                          <p:val>
                                            <p:strVal val="#ppt_w"/>
                                          </p:val>
                                        </p:tav>
                                      </p:tavLst>
                                    </p:anim>
                                    <p:anim calcmode="lin" valueType="num">
                                      <p:cBhvr>
                                        <p:cTn id="27" dur="500" fill="hold"/>
                                        <p:tgtEl>
                                          <p:spTgt spid="14"/>
                                        </p:tgtEl>
                                        <p:attrNameLst>
                                          <p:attrName>ppt_h</p:attrName>
                                        </p:attrNameLst>
                                      </p:cBhvr>
                                      <p:tavLst>
                                        <p:tav tm="0">
                                          <p:val>
                                            <p:fltVal val="0"/>
                                          </p:val>
                                        </p:tav>
                                        <p:tav tm="100000">
                                          <p:val>
                                            <p:strVal val="#ppt_h"/>
                                          </p:val>
                                        </p:tav>
                                      </p:tavLst>
                                    </p:anim>
                                    <p:animEffect transition="in" filter="fade">
                                      <p:cBhvr>
                                        <p:cTn id="28" dur="500"/>
                                        <p:tgtEl>
                                          <p:spTgt spid="14"/>
                                        </p:tgtEl>
                                      </p:cBhvr>
                                    </p:animEffect>
                                  </p:childTnLst>
                                </p:cTn>
                              </p:par>
                            </p:childTnLst>
                          </p:cTn>
                        </p:par>
                        <p:par>
                          <p:cTn id="29" fill="hold">
                            <p:stCondLst>
                              <p:cond delay="2200"/>
                            </p:stCondLst>
                            <p:childTnLst>
                              <p:par>
                                <p:cTn id="30" presetID="2" presetClass="entr" presetSubtype="3" decel="100000" fill="hold" grpId="0" nodeType="afterEffect">
                                  <p:stCondLst>
                                    <p:cond delay="0"/>
                                  </p:stCondLst>
                                  <p:childTnLst>
                                    <p:set>
                                      <p:cBhvr>
                                        <p:cTn id="31" dur="1" fill="hold">
                                          <p:stCondLst>
                                            <p:cond delay="0"/>
                                          </p:stCondLst>
                                        </p:cTn>
                                        <p:tgtEl>
                                          <p:spTgt spid="66"/>
                                        </p:tgtEl>
                                        <p:attrNameLst>
                                          <p:attrName>style.visibility</p:attrName>
                                        </p:attrNameLst>
                                      </p:cBhvr>
                                      <p:to>
                                        <p:strVal val="visible"/>
                                      </p:to>
                                    </p:set>
                                    <p:anim calcmode="lin" valueType="num">
                                      <p:cBhvr additive="base">
                                        <p:cTn id="32" dur="500" fill="hold"/>
                                        <p:tgtEl>
                                          <p:spTgt spid="66"/>
                                        </p:tgtEl>
                                        <p:attrNameLst>
                                          <p:attrName>ppt_x</p:attrName>
                                        </p:attrNameLst>
                                      </p:cBhvr>
                                      <p:tavLst>
                                        <p:tav tm="0">
                                          <p:val>
                                            <p:strVal val="1+#ppt_w/2"/>
                                          </p:val>
                                        </p:tav>
                                        <p:tav tm="100000">
                                          <p:val>
                                            <p:strVal val="#ppt_x"/>
                                          </p:val>
                                        </p:tav>
                                      </p:tavLst>
                                    </p:anim>
                                    <p:anim calcmode="lin" valueType="num">
                                      <p:cBhvr additive="base">
                                        <p:cTn id="33" dur="500" fill="hold"/>
                                        <p:tgtEl>
                                          <p:spTgt spid="66"/>
                                        </p:tgtEl>
                                        <p:attrNameLst>
                                          <p:attrName>ppt_y</p:attrName>
                                        </p:attrNameLst>
                                      </p:cBhvr>
                                      <p:tavLst>
                                        <p:tav tm="0">
                                          <p:val>
                                            <p:strVal val="0-#ppt_h/2"/>
                                          </p:val>
                                        </p:tav>
                                        <p:tav tm="100000">
                                          <p:val>
                                            <p:strVal val="#ppt_y"/>
                                          </p:val>
                                        </p:tav>
                                      </p:tavLst>
                                    </p:anim>
                                  </p:childTnLst>
                                </p:cTn>
                              </p:par>
                              <p:par>
                                <p:cTn id="34" presetID="2" presetClass="entr" presetSubtype="1" decel="100000" fill="hold" grpId="0" nodeType="withEffect">
                                  <p:stCondLst>
                                    <p:cond delay="0"/>
                                  </p:stCondLst>
                                  <p:childTnLst>
                                    <p:set>
                                      <p:cBhvr>
                                        <p:cTn id="35" dur="1" fill="hold">
                                          <p:stCondLst>
                                            <p:cond delay="0"/>
                                          </p:stCondLst>
                                        </p:cTn>
                                        <p:tgtEl>
                                          <p:spTgt spid="67"/>
                                        </p:tgtEl>
                                        <p:attrNameLst>
                                          <p:attrName>style.visibility</p:attrName>
                                        </p:attrNameLst>
                                      </p:cBhvr>
                                      <p:to>
                                        <p:strVal val="visible"/>
                                      </p:to>
                                    </p:set>
                                    <p:anim calcmode="lin" valueType="num">
                                      <p:cBhvr additive="base">
                                        <p:cTn id="36" dur="500" fill="hold"/>
                                        <p:tgtEl>
                                          <p:spTgt spid="67"/>
                                        </p:tgtEl>
                                        <p:attrNameLst>
                                          <p:attrName>ppt_x</p:attrName>
                                        </p:attrNameLst>
                                      </p:cBhvr>
                                      <p:tavLst>
                                        <p:tav tm="0">
                                          <p:val>
                                            <p:strVal val="#ppt_x"/>
                                          </p:val>
                                        </p:tav>
                                        <p:tav tm="100000">
                                          <p:val>
                                            <p:strVal val="#ppt_x"/>
                                          </p:val>
                                        </p:tav>
                                      </p:tavLst>
                                    </p:anim>
                                    <p:anim calcmode="lin" valueType="num">
                                      <p:cBhvr additive="base">
                                        <p:cTn id="37" dur="500" fill="hold"/>
                                        <p:tgtEl>
                                          <p:spTgt spid="67"/>
                                        </p:tgtEl>
                                        <p:attrNameLst>
                                          <p:attrName>ppt_y</p:attrName>
                                        </p:attrNameLst>
                                      </p:cBhvr>
                                      <p:tavLst>
                                        <p:tav tm="0">
                                          <p:val>
                                            <p:strVal val="0-#ppt_h/2"/>
                                          </p:val>
                                        </p:tav>
                                        <p:tav tm="100000">
                                          <p:val>
                                            <p:strVal val="#ppt_y"/>
                                          </p:val>
                                        </p:tav>
                                      </p:tavLst>
                                    </p:anim>
                                  </p:childTnLst>
                                </p:cTn>
                              </p:par>
                              <p:par>
                                <p:cTn id="38" presetID="2" presetClass="entr" presetSubtype="9" decel="100000" fill="hold" grpId="0" nodeType="withEffect">
                                  <p:stCondLst>
                                    <p:cond delay="0"/>
                                  </p:stCondLst>
                                  <p:childTnLst>
                                    <p:set>
                                      <p:cBhvr>
                                        <p:cTn id="39" dur="1" fill="hold">
                                          <p:stCondLst>
                                            <p:cond delay="0"/>
                                          </p:stCondLst>
                                        </p:cTn>
                                        <p:tgtEl>
                                          <p:spTgt spid="68"/>
                                        </p:tgtEl>
                                        <p:attrNameLst>
                                          <p:attrName>style.visibility</p:attrName>
                                        </p:attrNameLst>
                                      </p:cBhvr>
                                      <p:to>
                                        <p:strVal val="visible"/>
                                      </p:to>
                                    </p:set>
                                    <p:anim calcmode="lin" valueType="num">
                                      <p:cBhvr additive="base">
                                        <p:cTn id="40" dur="500" fill="hold"/>
                                        <p:tgtEl>
                                          <p:spTgt spid="68"/>
                                        </p:tgtEl>
                                        <p:attrNameLst>
                                          <p:attrName>ppt_x</p:attrName>
                                        </p:attrNameLst>
                                      </p:cBhvr>
                                      <p:tavLst>
                                        <p:tav tm="0">
                                          <p:val>
                                            <p:strVal val="0-#ppt_w/2"/>
                                          </p:val>
                                        </p:tav>
                                        <p:tav tm="100000">
                                          <p:val>
                                            <p:strVal val="#ppt_x"/>
                                          </p:val>
                                        </p:tav>
                                      </p:tavLst>
                                    </p:anim>
                                    <p:anim calcmode="lin" valueType="num">
                                      <p:cBhvr additive="base">
                                        <p:cTn id="41" dur="500" fill="hold"/>
                                        <p:tgtEl>
                                          <p:spTgt spid="68"/>
                                        </p:tgtEl>
                                        <p:attrNameLst>
                                          <p:attrName>ppt_y</p:attrName>
                                        </p:attrNameLst>
                                      </p:cBhvr>
                                      <p:tavLst>
                                        <p:tav tm="0">
                                          <p:val>
                                            <p:strVal val="0-#ppt_h/2"/>
                                          </p:val>
                                        </p:tav>
                                        <p:tav tm="100000">
                                          <p:val>
                                            <p:strVal val="#ppt_y"/>
                                          </p:val>
                                        </p:tav>
                                      </p:tavLst>
                                    </p:anim>
                                  </p:childTnLst>
                                </p:cTn>
                              </p:par>
                              <p:par>
                                <p:cTn id="42" presetID="2" presetClass="entr" presetSubtype="12" decel="100000" fill="hold" grpId="0" nodeType="withEffect">
                                  <p:stCondLst>
                                    <p:cond delay="0"/>
                                  </p:stCondLst>
                                  <p:childTnLst>
                                    <p:set>
                                      <p:cBhvr>
                                        <p:cTn id="43" dur="1" fill="hold">
                                          <p:stCondLst>
                                            <p:cond delay="0"/>
                                          </p:stCondLst>
                                        </p:cTn>
                                        <p:tgtEl>
                                          <p:spTgt spid="69"/>
                                        </p:tgtEl>
                                        <p:attrNameLst>
                                          <p:attrName>style.visibility</p:attrName>
                                        </p:attrNameLst>
                                      </p:cBhvr>
                                      <p:to>
                                        <p:strVal val="visible"/>
                                      </p:to>
                                    </p:set>
                                    <p:anim calcmode="lin" valueType="num">
                                      <p:cBhvr additive="base">
                                        <p:cTn id="44" dur="500" fill="hold"/>
                                        <p:tgtEl>
                                          <p:spTgt spid="69"/>
                                        </p:tgtEl>
                                        <p:attrNameLst>
                                          <p:attrName>ppt_x</p:attrName>
                                        </p:attrNameLst>
                                      </p:cBhvr>
                                      <p:tavLst>
                                        <p:tav tm="0">
                                          <p:val>
                                            <p:strVal val="0-#ppt_w/2"/>
                                          </p:val>
                                        </p:tav>
                                        <p:tav tm="100000">
                                          <p:val>
                                            <p:strVal val="#ppt_x"/>
                                          </p:val>
                                        </p:tav>
                                      </p:tavLst>
                                    </p:anim>
                                    <p:anim calcmode="lin" valueType="num">
                                      <p:cBhvr additive="base">
                                        <p:cTn id="45" dur="500" fill="hold"/>
                                        <p:tgtEl>
                                          <p:spTgt spid="69"/>
                                        </p:tgtEl>
                                        <p:attrNameLst>
                                          <p:attrName>ppt_y</p:attrName>
                                        </p:attrNameLst>
                                      </p:cBhvr>
                                      <p:tavLst>
                                        <p:tav tm="0">
                                          <p:val>
                                            <p:strVal val="1+#ppt_h/2"/>
                                          </p:val>
                                        </p:tav>
                                        <p:tav tm="100000">
                                          <p:val>
                                            <p:strVal val="#ppt_y"/>
                                          </p:val>
                                        </p:tav>
                                      </p:tavLst>
                                    </p:anim>
                                  </p:childTnLst>
                                </p:cTn>
                              </p:par>
                              <p:par>
                                <p:cTn id="46" presetID="2" presetClass="entr" presetSubtype="6" decel="100000" fill="hold" grpId="0" nodeType="withEffect">
                                  <p:stCondLst>
                                    <p:cond delay="0"/>
                                  </p:stCondLst>
                                  <p:childTnLst>
                                    <p:set>
                                      <p:cBhvr>
                                        <p:cTn id="47" dur="1" fill="hold">
                                          <p:stCondLst>
                                            <p:cond delay="0"/>
                                          </p:stCondLst>
                                        </p:cTn>
                                        <p:tgtEl>
                                          <p:spTgt spid="70"/>
                                        </p:tgtEl>
                                        <p:attrNameLst>
                                          <p:attrName>style.visibility</p:attrName>
                                        </p:attrNameLst>
                                      </p:cBhvr>
                                      <p:to>
                                        <p:strVal val="visible"/>
                                      </p:to>
                                    </p:set>
                                    <p:anim calcmode="lin" valueType="num">
                                      <p:cBhvr additive="base">
                                        <p:cTn id="48" dur="500" fill="hold"/>
                                        <p:tgtEl>
                                          <p:spTgt spid="70"/>
                                        </p:tgtEl>
                                        <p:attrNameLst>
                                          <p:attrName>ppt_x</p:attrName>
                                        </p:attrNameLst>
                                      </p:cBhvr>
                                      <p:tavLst>
                                        <p:tav tm="0">
                                          <p:val>
                                            <p:strVal val="1+#ppt_w/2"/>
                                          </p:val>
                                        </p:tav>
                                        <p:tav tm="100000">
                                          <p:val>
                                            <p:strVal val="#ppt_x"/>
                                          </p:val>
                                        </p:tav>
                                      </p:tavLst>
                                    </p:anim>
                                    <p:anim calcmode="lin" valueType="num">
                                      <p:cBhvr additive="base">
                                        <p:cTn id="49" dur="500" fill="hold"/>
                                        <p:tgtEl>
                                          <p:spTgt spid="70"/>
                                        </p:tgtEl>
                                        <p:attrNameLst>
                                          <p:attrName>ppt_y</p:attrName>
                                        </p:attrNameLst>
                                      </p:cBhvr>
                                      <p:tavLst>
                                        <p:tav tm="0">
                                          <p:val>
                                            <p:strVal val="1+#ppt_h/2"/>
                                          </p:val>
                                        </p:tav>
                                        <p:tav tm="100000">
                                          <p:val>
                                            <p:strVal val="#ppt_y"/>
                                          </p:val>
                                        </p:tav>
                                      </p:tavLst>
                                    </p:anim>
                                  </p:childTnLst>
                                </p:cTn>
                              </p:par>
                            </p:childTnLst>
                          </p:cTn>
                        </p:par>
                        <p:par>
                          <p:cTn id="50" fill="hold">
                            <p:stCondLst>
                              <p:cond delay="2700"/>
                            </p:stCondLst>
                            <p:childTnLst>
                              <p:par>
                                <p:cTn id="51" presetID="22" presetClass="entr" presetSubtype="1" fill="hold" nodeType="afterEffect">
                                  <p:stCondLst>
                                    <p:cond delay="0"/>
                                  </p:stCondLst>
                                  <p:childTnLst>
                                    <p:set>
                                      <p:cBhvr>
                                        <p:cTn id="52" dur="1" fill="hold">
                                          <p:stCondLst>
                                            <p:cond delay="0"/>
                                          </p:stCondLst>
                                        </p:cTn>
                                        <p:tgtEl>
                                          <p:spTgt spid="77"/>
                                        </p:tgtEl>
                                        <p:attrNameLst>
                                          <p:attrName>style.visibility</p:attrName>
                                        </p:attrNameLst>
                                      </p:cBhvr>
                                      <p:to>
                                        <p:strVal val="visible"/>
                                      </p:to>
                                    </p:set>
                                    <p:animEffect transition="in" filter="wipe(up)">
                                      <p:cBhvr>
                                        <p:cTn id="53" dur="200"/>
                                        <p:tgtEl>
                                          <p:spTgt spid="77"/>
                                        </p:tgtEl>
                                      </p:cBhvr>
                                    </p:animEffect>
                                  </p:childTnLst>
                                </p:cTn>
                              </p:par>
                              <p:par>
                                <p:cTn id="54" presetID="22" presetClass="entr" presetSubtype="4" fill="hold" nodeType="withEffect">
                                  <p:stCondLst>
                                    <p:cond delay="0"/>
                                  </p:stCondLst>
                                  <p:childTnLst>
                                    <p:set>
                                      <p:cBhvr>
                                        <p:cTn id="55" dur="1" fill="hold">
                                          <p:stCondLst>
                                            <p:cond delay="0"/>
                                          </p:stCondLst>
                                        </p:cTn>
                                        <p:tgtEl>
                                          <p:spTgt spid="79"/>
                                        </p:tgtEl>
                                        <p:attrNameLst>
                                          <p:attrName>style.visibility</p:attrName>
                                        </p:attrNameLst>
                                      </p:cBhvr>
                                      <p:to>
                                        <p:strVal val="visible"/>
                                      </p:to>
                                    </p:set>
                                    <p:animEffect transition="in" filter="wipe(down)">
                                      <p:cBhvr>
                                        <p:cTn id="56" dur="200"/>
                                        <p:tgtEl>
                                          <p:spTgt spid="79"/>
                                        </p:tgtEl>
                                      </p:cBhvr>
                                    </p:animEffect>
                                  </p:childTnLst>
                                </p:cTn>
                              </p:par>
                              <p:par>
                                <p:cTn id="57" presetID="22" presetClass="entr" presetSubtype="4" fill="hold" nodeType="withEffect">
                                  <p:stCondLst>
                                    <p:cond delay="0"/>
                                  </p:stCondLst>
                                  <p:childTnLst>
                                    <p:set>
                                      <p:cBhvr>
                                        <p:cTn id="58" dur="1" fill="hold">
                                          <p:stCondLst>
                                            <p:cond delay="0"/>
                                          </p:stCondLst>
                                        </p:cTn>
                                        <p:tgtEl>
                                          <p:spTgt spid="81"/>
                                        </p:tgtEl>
                                        <p:attrNameLst>
                                          <p:attrName>style.visibility</p:attrName>
                                        </p:attrNameLst>
                                      </p:cBhvr>
                                      <p:to>
                                        <p:strVal val="visible"/>
                                      </p:to>
                                    </p:set>
                                    <p:animEffect transition="in" filter="wipe(down)">
                                      <p:cBhvr>
                                        <p:cTn id="59" dur="200"/>
                                        <p:tgtEl>
                                          <p:spTgt spid="81"/>
                                        </p:tgtEl>
                                      </p:cBhvr>
                                    </p:animEffect>
                                  </p:childTnLst>
                                </p:cTn>
                              </p:par>
                              <p:par>
                                <p:cTn id="60" presetID="22" presetClass="entr" presetSubtype="4" fill="hold" nodeType="withEffect">
                                  <p:stCondLst>
                                    <p:cond delay="0"/>
                                  </p:stCondLst>
                                  <p:childTnLst>
                                    <p:set>
                                      <p:cBhvr>
                                        <p:cTn id="61" dur="1" fill="hold">
                                          <p:stCondLst>
                                            <p:cond delay="0"/>
                                          </p:stCondLst>
                                        </p:cTn>
                                        <p:tgtEl>
                                          <p:spTgt spid="82"/>
                                        </p:tgtEl>
                                        <p:attrNameLst>
                                          <p:attrName>style.visibility</p:attrName>
                                        </p:attrNameLst>
                                      </p:cBhvr>
                                      <p:to>
                                        <p:strVal val="visible"/>
                                      </p:to>
                                    </p:set>
                                    <p:animEffect transition="in" filter="wipe(down)">
                                      <p:cBhvr>
                                        <p:cTn id="62" dur="200"/>
                                        <p:tgtEl>
                                          <p:spTgt spid="82"/>
                                        </p:tgtEl>
                                      </p:cBhvr>
                                    </p:animEffect>
                                  </p:childTnLst>
                                </p:cTn>
                              </p:par>
                              <p:par>
                                <p:cTn id="63" presetID="22" presetClass="entr" presetSubtype="1" fill="hold" nodeType="withEffect">
                                  <p:stCondLst>
                                    <p:cond delay="0"/>
                                  </p:stCondLst>
                                  <p:childTnLst>
                                    <p:set>
                                      <p:cBhvr>
                                        <p:cTn id="64" dur="1" fill="hold">
                                          <p:stCondLst>
                                            <p:cond delay="0"/>
                                          </p:stCondLst>
                                        </p:cTn>
                                        <p:tgtEl>
                                          <p:spTgt spid="84"/>
                                        </p:tgtEl>
                                        <p:attrNameLst>
                                          <p:attrName>style.visibility</p:attrName>
                                        </p:attrNameLst>
                                      </p:cBhvr>
                                      <p:to>
                                        <p:strVal val="visible"/>
                                      </p:to>
                                    </p:set>
                                    <p:animEffect transition="in" filter="wipe(up)">
                                      <p:cBhvr>
                                        <p:cTn id="65" dur="200"/>
                                        <p:tgtEl>
                                          <p:spTgt spid="84"/>
                                        </p:tgtEl>
                                      </p:cBhvr>
                                    </p:animEffect>
                                  </p:childTnLst>
                                </p:cTn>
                              </p:par>
                            </p:childTnLst>
                          </p:cTn>
                        </p:par>
                        <p:par>
                          <p:cTn id="66" fill="hold">
                            <p:stCondLst>
                              <p:cond delay="3200"/>
                            </p:stCondLst>
                            <p:childTnLst>
                              <p:par>
                                <p:cTn id="67" presetID="22" presetClass="entr" presetSubtype="8" fill="hold" nodeType="afterEffect">
                                  <p:stCondLst>
                                    <p:cond delay="0"/>
                                  </p:stCondLst>
                                  <p:childTnLst>
                                    <p:set>
                                      <p:cBhvr>
                                        <p:cTn id="68" dur="1" fill="hold">
                                          <p:stCondLst>
                                            <p:cond delay="0"/>
                                          </p:stCondLst>
                                        </p:cTn>
                                        <p:tgtEl>
                                          <p:spTgt spid="78"/>
                                        </p:tgtEl>
                                        <p:attrNameLst>
                                          <p:attrName>style.visibility</p:attrName>
                                        </p:attrNameLst>
                                      </p:cBhvr>
                                      <p:to>
                                        <p:strVal val="visible"/>
                                      </p:to>
                                    </p:set>
                                    <p:animEffect transition="in" filter="wipe(left)">
                                      <p:cBhvr>
                                        <p:cTn id="69" dur="200"/>
                                        <p:tgtEl>
                                          <p:spTgt spid="78"/>
                                        </p:tgtEl>
                                      </p:cBhvr>
                                    </p:animEffect>
                                  </p:childTnLst>
                                </p:cTn>
                              </p:par>
                              <p:par>
                                <p:cTn id="70" presetID="22" presetClass="entr" presetSubtype="8" fill="hold" nodeType="withEffect">
                                  <p:stCondLst>
                                    <p:cond delay="0"/>
                                  </p:stCondLst>
                                  <p:childTnLst>
                                    <p:set>
                                      <p:cBhvr>
                                        <p:cTn id="71" dur="1" fill="hold">
                                          <p:stCondLst>
                                            <p:cond delay="0"/>
                                          </p:stCondLst>
                                        </p:cTn>
                                        <p:tgtEl>
                                          <p:spTgt spid="80"/>
                                        </p:tgtEl>
                                        <p:attrNameLst>
                                          <p:attrName>style.visibility</p:attrName>
                                        </p:attrNameLst>
                                      </p:cBhvr>
                                      <p:to>
                                        <p:strVal val="visible"/>
                                      </p:to>
                                    </p:set>
                                    <p:animEffect transition="in" filter="wipe(left)">
                                      <p:cBhvr>
                                        <p:cTn id="72" dur="200"/>
                                        <p:tgtEl>
                                          <p:spTgt spid="80"/>
                                        </p:tgtEl>
                                      </p:cBhvr>
                                    </p:animEffect>
                                  </p:childTnLst>
                                </p:cTn>
                              </p:par>
                              <p:par>
                                <p:cTn id="73" presetID="22" presetClass="entr" presetSubtype="2" fill="hold" nodeType="withEffect">
                                  <p:stCondLst>
                                    <p:cond delay="0"/>
                                  </p:stCondLst>
                                  <p:childTnLst>
                                    <p:set>
                                      <p:cBhvr>
                                        <p:cTn id="74" dur="1" fill="hold">
                                          <p:stCondLst>
                                            <p:cond delay="0"/>
                                          </p:stCondLst>
                                        </p:cTn>
                                        <p:tgtEl>
                                          <p:spTgt spid="83"/>
                                        </p:tgtEl>
                                        <p:attrNameLst>
                                          <p:attrName>style.visibility</p:attrName>
                                        </p:attrNameLst>
                                      </p:cBhvr>
                                      <p:to>
                                        <p:strVal val="visible"/>
                                      </p:to>
                                    </p:set>
                                    <p:animEffect transition="in" filter="wipe(right)">
                                      <p:cBhvr>
                                        <p:cTn id="75" dur="200"/>
                                        <p:tgtEl>
                                          <p:spTgt spid="83"/>
                                        </p:tgtEl>
                                      </p:cBhvr>
                                    </p:animEffect>
                                  </p:childTnLst>
                                </p:cTn>
                              </p:par>
                              <p:par>
                                <p:cTn id="76" presetID="22" presetClass="entr" presetSubtype="2" fill="hold" nodeType="withEffect">
                                  <p:stCondLst>
                                    <p:cond delay="0"/>
                                  </p:stCondLst>
                                  <p:childTnLst>
                                    <p:set>
                                      <p:cBhvr>
                                        <p:cTn id="77" dur="1" fill="hold">
                                          <p:stCondLst>
                                            <p:cond delay="0"/>
                                          </p:stCondLst>
                                        </p:cTn>
                                        <p:tgtEl>
                                          <p:spTgt spid="85"/>
                                        </p:tgtEl>
                                        <p:attrNameLst>
                                          <p:attrName>style.visibility</p:attrName>
                                        </p:attrNameLst>
                                      </p:cBhvr>
                                      <p:to>
                                        <p:strVal val="visible"/>
                                      </p:to>
                                    </p:set>
                                    <p:animEffect transition="in" filter="wipe(right)">
                                      <p:cBhvr>
                                        <p:cTn id="78" dur="200"/>
                                        <p:tgtEl>
                                          <p:spTgt spid="85"/>
                                        </p:tgtEl>
                                      </p:cBhvr>
                                    </p:animEffect>
                                  </p:childTnLst>
                                </p:cTn>
                              </p:par>
                              <p:par>
                                <p:cTn id="79" presetID="22" presetClass="entr" presetSubtype="2" fill="hold" nodeType="withEffect">
                                  <p:stCondLst>
                                    <p:cond delay="0"/>
                                  </p:stCondLst>
                                  <p:childTnLst>
                                    <p:set>
                                      <p:cBhvr>
                                        <p:cTn id="80" dur="1" fill="hold">
                                          <p:stCondLst>
                                            <p:cond delay="0"/>
                                          </p:stCondLst>
                                        </p:cTn>
                                        <p:tgtEl>
                                          <p:spTgt spid="86"/>
                                        </p:tgtEl>
                                        <p:attrNameLst>
                                          <p:attrName>style.visibility</p:attrName>
                                        </p:attrNameLst>
                                      </p:cBhvr>
                                      <p:to>
                                        <p:strVal val="visible"/>
                                      </p:to>
                                    </p:set>
                                    <p:animEffect transition="in" filter="wipe(right)">
                                      <p:cBhvr>
                                        <p:cTn id="81" dur="200"/>
                                        <p:tgtEl>
                                          <p:spTgt spid="86"/>
                                        </p:tgtEl>
                                      </p:cBhvr>
                                    </p:animEffect>
                                  </p:childTnLst>
                                </p:cTn>
                              </p:par>
                            </p:childTnLst>
                          </p:cTn>
                        </p:par>
                        <p:par>
                          <p:cTn id="82" fill="hold">
                            <p:stCondLst>
                              <p:cond delay="3700"/>
                            </p:stCondLst>
                            <p:childTnLst>
                              <p:par>
                                <p:cTn id="83" presetID="18" presetClass="entr" presetSubtype="3" fill="hold" grpId="0" nodeType="afterEffect">
                                  <p:stCondLst>
                                    <p:cond delay="0"/>
                                  </p:stCondLst>
                                  <p:childTnLst>
                                    <p:set>
                                      <p:cBhvr>
                                        <p:cTn id="84" dur="1" fill="hold">
                                          <p:stCondLst>
                                            <p:cond delay="0"/>
                                          </p:stCondLst>
                                        </p:cTn>
                                        <p:tgtEl>
                                          <p:spTgt spid="87"/>
                                        </p:tgtEl>
                                        <p:attrNameLst>
                                          <p:attrName>style.visibility</p:attrName>
                                        </p:attrNameLst>
                                      </p:cBhvr>
                                      <p:to>
                                        <p:strVal val="visible"/>
                                      </p:to>
                                    </p:set>
                                    <p:animEffect transition="in" filter="strips(upRight)">
                                      <p:cBhvr>
                                        <p:cTn id="85" dur="500"/>
                                        <p:tgtEl>
                                          <p:spTgt spid="87"/>
                                        </p:tgtEl>
                                      </p:cBhvr>
                                    </p:animEffect>
                                  </p:childTnLst>
                                </p:cTn>
                              </p:par>
                            </p:childTnLst>
                          </p:cTn>
                        </p:par>
                        <p:par>
                          <p:cTn id="86" fill="hold">
                            <p:stCondLst>
                              <p:cond delay="4200"/>
                            </p:stCondLst>
                            <p:childTnLst>
                              <p:par>
                                <p:cTn id="87" presetID="18" presetClass="entr" presetSubtype="3" fill="hold" grpId="0" nodeType="afterEffect">
                                  <p:stCondLst>
                                    <p:cond delay="0"/>
                                  </p:stCondLst>
                                  <p:childTnLst>
                                    <p:set>
                                      <p:cBhvr>
                                        <p:cTn id="88" dur="1" fill="hold">
                                          <p:stCondLst>
                                            <p:cond delay="0"/>
                                          </p:stCondLst>
                                        </p:cTn>
                                        <p:tgtEl>
                                          <p:spTgt spid="91"/>
                                        </p:tgtEl>
                                        <p:attrNameLst>
                                          <p:attrName>style.visibility</p:attrName>
                                        </p:attrNameLst>
                                      </p:cBhvr>
                                      <p:to>
                                        <p:strVal val="visible"/>
                                      </p:to>
                                    </p:set>
                                    <p:animEffect transition="in" filter="strips(upRight)">
                                      <p:cBhvr>
                                        <p:cTn id="89" dur="500"/>
                                        <p:tgtEl>
                                          <p:spTgt spid="91"/>
                                        </p:tgtEl>
                                      </p:cBhvr>
                                    </p:animEffect>
                                  </p:childTnLst>
                                </p:cTn>
                              </p:par>
                            </p:childTnLst>
                          </p:cTn>
                        </p:par>
                        <p:par>
                          <p:cTn id="90" fill="hold">
                            <p:stCondLst>
                              <p:cond delay="4700"/>
                            </p:stCondLst>
                            <p:childTnLst>
                              <p:par>
                                <p:cTn id="91" presetID="18" presetClass="entr" presetSubtype="3" fill="hold" grpId="0" nodeType="afterEffect">
                                  <p:stCondLst>
                                    <p:cond delay="0"/>
                                  </p:stCondLst>
                                  <p:childTnLst>
                                    <p:set>
                                      <p:cBhvr>
                                        <p:cTn id="92" dur="1" fill="hold">
                                          <p:stCondLst>
                                            <p:cond delay="0"/>
                                          </p:stCondLst>
                                        </p:cTn>
                                        <p:tgtEl>
                                          <p:spTgt spid="88"/>
                                        </p:tgtEl>
                                        <p:attrNameLst>
                                          <p:attrName>style.visibility</p:attrName>
                                        </p:attrNameLst>
                                      </p:cBhvr>
                                      <p:to>
                                        <p:strVal val="visible"/>
                                      </p:to>
                                    </p:set>
                                    <p:animEffect transition="in" filter="strips(upRight)">
                                      <p:cBhvr>
                                        <p:cTn id="93" dur="500"/>
                                        <p:tgtEl>
                                          <p:spTgt spid="88"/>
                                        </p:tgtEl>
                                      </p:cBhvr>
                                    </p:animEffect>
                                  </p:childTnLst>
                                </p:cTn>
                              </p:par>
                            </p:childTnLst>
                          </p:cTn>
                        </p:par>
                        <p:par>
                          <p:cTn id="94" fill="hold">
                            <p:stCondLst>
                              <p:cond delay="5200"/>
                            </p:stCondLst>
                            <p:childTnLst>
                              <p:par>
                                <p:cTn id="95" presetID="18" presetClass="entr" presetSubtype="3" fill="hold" grpId="0" nodeType="afterEffect">
                                  <p:stCondLst>
                                    <p:cond delay="0"/>
                                  </p:stCondLst>
                                  <p:childTnLst>
                                    <p:set>
                                      <p:cBhvr>
                                        <p:cTn id="96" dur="1" fill="hold">
                                          <p:stCondLst>
                                            <p:cond delay="0"/>
                                          </p:stCondLst>
                                        </p:cTn>
                                        <p:tgtEl>
                                          <p:spTgt spid="89"/>
                                        </p:tgtEl>
                                        <p:attrNameLst>
                                          <p:attrName>style.visibility</p:attrName>
                                        </p:attrNameLst>
                                      </p:cBhvr>
                                      <p:to>
                                        <p:strVal val="visible"/>
                                      </p:to>
                                    </p:set>
                                    <p:animEffect transition="in" filter="strips(upRight)">
                                      <p:cBhvr>
                                        <p:cTn id="97" dur="500"/>
                                        <p:tgtEl>
                                          <p:spTgt spid="89"/>
                                        </p:tgtEl>
                                      </p:cBhvr>
                                    </p:animEffect>
                                  </p:childTnLst>
                                </p:cTn>
                              </p:par>
                            </p:childTnLst>
                          </p:cTn>
                        </p:par>
                        <p:par>
                          <p:cTn id="98" fill="hold">
                            <p:stCondLst>
                              <p:cond delay="5700"/>
                            </p:stCondLst>
                            <p:childTnLst>
                              <p:par>
                                <p:cTn id="99" presetID="18" presetClass="entr" presetSubtype="3" fill="hold" grpId="0" nodeType="afterEffect">
                                  <p:stCondLst>
                                    <p:cond delay="0"/>
                                  </p:stCondLst>
                                  <p:childTnLst>
                                    <p:set>
                                      <p:cBhvr>
                                        <p:cTn id="100" dur="1" fill="hold">
                                          <p:stCondLst>
                                            <p:cond delay="0"/>
                                          </p:stCondLst>
                                        </p:cTn>
                                        <p:tgtEl>
                                          <p:spTgt spid="90"/>
                                        </p:tgtEl>
                                        <p:attrNameLst>
                                          <p:attrName>style.visibility</p:attrName>
                                        </p:attrNameLst>
                                      </p:cBhvr>
                                      <p:to>
                                        <p:strVal val="visible"/>
                                      </p:to>
                                    </p:set>
                                    <p:animEffect transition="in" filter="strips(upRight)">
                                      <p:cBhvr>
                                        <p:cTn id="101" dur="500"/>
                                        <p:tgtEl>
                                          <p:spTgt spid="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4" grpId="0"/>
      <p:bldP spid="66" grpId="0" bldLvl="0" animBg="1"/>
      <p:bldP spid="67" grpId="0" bldLvl="0" animBg="1"/>
      <p:bldP spid="68" grpId="0" bldLvl="0" animBg="1"/>
      <p:bldP spid="69" grpId="0" bldLvl="0" animBg="1"/>
      <p:bldP spid="70" grpId="0" bldLvl="0" animBg="1"/>
      <p:bldP spid="87" grpId="0"/>
      <p:bldP spid="88" grpId="0"/>
      <p:bldP spid="89" grpId="0"/>
      <p:bldP spid="90" grpId="0"/>
      <p:bldP spid="9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997325"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任务三</a:t>
            </a:r>
            <a:r>
              <a:rPr lang="en-US" altLang="zh-CN" sz="1700" b="1" dirty="0">
                <a:solidFill>
                  <a:srgbClr val="1B4367"/>
                </a:solidFill>
                <a:cs typeface="+mn-ea"/>
                <a:sym typeface="+mn-lt"/>
              </a:rPr>
              <a:t>  </a:t>
            </a:r>
            <a:r>
              <a:rPr lang="zh-CN" altLang="en-US" sz="1700" b="1" dirty="0">
                <a:solidFill>
                  <a:srgbClr val="1B4367"/>
                </a:solidFill>
                <a:cs typeface="+mn-ea"/>
                <a:sym typeface="+mn-lt"/>
              </a:rPr>
              <a:t>职业的分类</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grpSp>
        <p:nvGrpSpPr>
          <p:cNvPr id="7" name="组合 6"/>
          <p:cNvGrpSpPr/>
          <p:nvPr/>
        </p:nvGrpSpPr>
        <p:grpSpPr>
          <a:xfrm>
            <a:off x="-16510" y="909955"/>
            <a:ext cx="9220200" cy="831850"/>
            <a:chOff x="2249" y="1492"/>
            <a:chExt cx="11780" cy="1310"/>
          </a:xfrm>
        </p:grpSpPr>
        <p:sp>
          <p:nvSpPr>
            <p:cNvPr id="9" name="矩形 8"/>
            <p:cNvSpPr/>
            <p:nvPr/>
          </p:nvSpPr>
          <p:spPr>
            <a:xfrm>
              <a:off x="2249" y="1492"/>
              <a:ext cx="11780" cy="1310"/>
            </a:xfrm>
            <a:prstGeom prst="rect">
              <a:avLst/>
            </a:prstGeom>
            <a:solidFill>
              <a:srgbClr val="1D4865"/>
            </a:solidFill>
            <a:ln w="25400" cap="flat" cmpd="sng" algn="ctr">
              <a:noFill/>
              <a:prstDash val="solid"/>
            </a:ln>
            <a:effectLst/>
          </p:spPr>
          <p:txBody>
            <a:bodyPr anchor="ctr"/>
            <a:p>
              <a:pPr algn="ctr" defTabSz="608965" fontAlgn="auto">
                <a:spcBef>
                  <a:spcPts val="0"/>
                </a:spcBef>
                <a:spcAft>
                  <a:spcPts val="0"/>
                </a:spcAft>
                <a:defRPr/>
              </a:pPr>
              <a:r>
                <a:rPr lang="en-US" altLang="zh-CN" sz="3200" kern="0">
                  <a:solidFill>
                    <a:srgbClr val="FFFFFF"/>
                  </a:solidFill>
                  <a:latin typeface="Century Gothic" panose="020B0502020202020204"/>
                  <a:ea typeface="微软雅黑" panose="020B0503020204020204" pitchFamily="34" charset="-122"/>
                </a:rPr>
                <a:t> </a:t>
              </a:r>
              <a:endParaRPr lang="en-US" altLang="zh-CN" sz="3200" kern="0">
                <a:solidFill>
                  <a:srgbClr val="FFFFFF"/>
                </a:solidFill>
                <a:latin typeface="Century Gothic" panose="020B0502020202020204"/>
                <a:ea typeface="微软雅黑" panose="020B0503020204020204" pitchFamily="34" charset="-122"/>
              </a:endParaRPr>
            </a:p>
          </p:txBody>
        </p:sp>
        <p:sp>
          <p:nvSpPr>
            <p:cNvPr id="5" name="矩形 4"/>
            <p:cNvSpPr>
              <a:spLocks noChangeArrowheads="1"/>
            </p:cNvSpPr>
            <p:nvPr/>
          </p:nvSpPr>
          <p:spPr bwMode="auto">
            <a:xfrm>
              <a:off x="3183" y="1633"/>
              <a:ext cx="6300" cy="919"/>
            </a:xfrm>
            <a:prstGeom prst="rect">
              <a:avLst/>
            </a:prstGeom>
            <a:noFill/>
            <a:ln w="9525">
              <a:noFill/>
              <a:miter lim="800000"/>
            </a:ln>
          </p:spPr>
          <p:txBody>
            <a:bodyPr wrap="square">
              <a:spAutoFit/>
            </a:bodyPr>
            <a:p>
              <a:pPr algn="just"/>
              <a:r>
                <a:rPr lang="zh-CN" altLang="en-US" sz="3200" b="1">
                  <a:solidFill>
                    <a:schemeClr val="bg1"/>
                  </a:solidFill>
                  <a:latin typeface="微软雅黑" panose="020B0503020204020204" pitchFamily="34" charset="-122"/>
                  <a:ea typeface="微软雅黑" panose="020B0503020204020204" pitchFamily="34" charset="-122"/>
                </a:rPr>
                <a:t>一、</a:t>
              </a:r>
              <a:r>
                <a:rPr lang="zh-CN" sz="3200" b="1">
                  <a:solidFill>
                    <a:schemeClr val="bg1"/>
                  </a:solidFill>
                  <a:latin typeface="微软雅黑" panose="020B0503020204020204" pitchFamily="34" charset="-122"/>
                  <a:ea typeface="微软雅黑" panose="020B0503020204020204" pitchFamily="34" charset="-122"/>
                </a:rPr>
                <a:t>产业分类</a:t>
              </a:r>
              <a:endParaRPr lang="zh-CN" sz="3200" b="1">
                <a:solidFill>
                  <a:schemeClr val="bg1"/>
                </a:solidFill>
                <a:latin typeface="微软雅黑" panose="020B0503020204020204" pitchFamily="34" charset="-122"/>
                <a:ea typeface="微软雅黑" panose="020B0503020204020204" pitchFamily="34" charset="-122"/>
              </a:endParaRPr>
            </a:p>
          </p:txBody>
        </p:sp>
      </p:grpSp>
      <p:sp>
        <p:nvSpPr>
          <p:cNvPr id="40" name="矩形 14"/>
          <p:cNvSpPr>
            <a:spLocks noChangeAspect="1"/>
          </p:cNvSpPr>
          <p:nvPr/>
        </p:nvSpPr>
        <p:spPr>
          <a:xfrm flipV="1">
            <a:off x="1270" y="2963545"/>
            <a:ext cx="3485515" cy="129540"/>
          </a:xfrm>
          <a:custGeom>
            <a:avLst/>
            <a:gdLst/>
            <a:ahLst/>
            <a:cxnLst/>
            <a:rect l="l" t="t" r="r" b="b"/>
            <a:pathLst>
              <a:path w="4571707" h="242218">
                <a:moveTo>
                  <a:pt x="0" y="242218"/>
                </a:moveTo>
                <a:lnTo>
                  <a:pt x="4571707" y="242218"/>
                </a:lnTo>
                <a:lnTo>
                  <a:pt x="4571707" y="0"/>
                </a:lnTo>
                <a:lnTo>
                  <a:pt x="0" y="0"/>
                </a:lnTo>
                <a:close/>
              </a:path>
            </a:pathLst>
          </a:custGeom>
          <a:solidFill>
            <a:srgbClr val="1D4865"/>
          </a:solidFill>
          <a:ln>
            <a:noFill/>
          </a:ln>
        </p:spPr>
        <p:style>
          <a:lnRef idx="2">
            <a:schemeClr val="accent5">
              <a:shade val="50000"/>
            </a:schemeClr>
          </a:lnRef>
          <a:fillRef idx="1">
            <a:schemeClr val="accent5"/>
          </a:fillRef>
          <a:effectRef idx="0">
            <a:schemeClr val="accent5"/>
          </a:effectRef>
          <a:fontRef idx="minor">
            <a:schemeClr val="lt1"/>
          </a:fontRef>
        </p:style>
        <p:txBody>
          <a:bodyPr lIns="91431" tIns="45715" rIns="91431" bIns="45715" rtlCol="0" anchor="ctr"/>
          <a:p>
            <a:pPr algn="ctr"/>
            <a:endParaRPr lang="en-US"/>
          </a:p>
        </p:txBody>
      </p:sp>
      <p:grpSp>
        <p:nvGrpSpPr>
          <p:cNvPr id="2" name="组合 1"/>
          <p:cNvGrpSpPr>
            <a:grpSpLocks noChangeAspect="1"/>
          </p:cNvGrpSpPr>
          <p:nvPr/>
        </p:nvGrpSpPr>
        <p:grpSpPr>
          <a:xfrm>
            <a:off x="2992119" y="2955433"/>
            <a:ext cx="919954" cy="919197"/>
            <a:chOff x="3225639" y="4543565"/>
            <a:chExt cx="1735762" cy="1734334"/>
          </a:xfrm>
        </p:grpSpPr>
        <p:sp>
          <p:nvSpPr>
            <p:cNvPr id="3" name="椭圆 2"/>
            <p:cNvSpPr/>
            <p:nvPr/>
          </p:nvSpPr>
          <p:spPr>
            <a:xfrm flipV="1">
              <a:off x="3225639" y="4543565"/>
              <a:ext cx="1735762" cy="1734334"/>
            </a:xfrm>
            <a:prstGeom prst="ellipse">
              <a:avLst/>
            </a:prstGeom>
            <a:solidFill>
              <a:srgbClr val="1D4865"/>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p>
              <a:pPr algn="ctr"/>
              <a:endParaRPr lang="en-US">
                <a:solidFill>
                  <a:srgbClr val="00A1DA"/>
                </a:solidFill>
              </a:endParaRPr>
            </a:p>
          </p:txBody>
        </p:sp>
        <p:sp>
          <p:nvSpPr>
            <p:cNvPr id="4" name="椭圆 3"/>
            <p:cNvSpPr/>
            <p:nvPr/>
          </p:nvSpPr>
          <p:spPr>
            <a:xfrm rot="10800000" flipV="1">
              <a:off x="3467830" y="4786206"/>
              <a:ext cx="1284515" cy="1284516"/>
            </a:xfrm>
            <a:prstGeom prst="ellipse">
              <a:avLst/>
            </a:prstGeom>
            <a:solidFill>
              <a:sysClr val="window" lastClr="FFFFFF"/>
            </a:solidFill>
            <a:ln w="25400" cap="flat" cmpd="sng" algn="ctr">
              <a:noFill/>
              <a:prstDash val="solid"/>
            </a:ln>
            <a:effectLst/>
          </p:spPr>
          <p:txBody>
            <a:bodyPr tIns="36000" anchor="ctr" anchorCtr="1"/>
            <a:p>
              <a:pPr lvl="0" algn="ctr">
                <a:defRPr/>
              </a:pPr>
              <a:r>
                <a:rPr lang="en-US" altLang="zh-CN" sz="4000" b="1" kern="0" dirty="0">
                  <a:solidFill>
                    <a:srgbClr val="1D4865"/>
                  </a:solidFill>
                  <a:latin typeface="+mj-lt"/>
                  <a:ea typeface="+mj-lt"/>
                </a:rPr>
                <a:t>2</a:t>
              </a:r>
              <a:endParaRPr lang="en-US" altLang="zh-CN" sz="4000" b="1" kern="0" dirty="0">
                <a:solidFill>
                  <a:srgbClr val="1D4865"/>
                </a:solidFill>
                <a:latin typeface="+mj-lt"/>
                <a:ea typeface="+mj-lt"/>
              </a:endParaRPr>
            </a:p>
          </p:txBody>
        </p:sp>
      </p:grpSp>
      <p:sp>
        <p:nvSpPr>
          <p:cNvPr id="45" name="矩形 14"/>
          <p:cNvSpPr>
            <a:spLocks noChangeAspect="1"/>
          </p:cNvSpPr>
          <p:nvPr/>
        </p:nvSpPr>
        <p:spPr>
          <a:xfrm>
            <a:off x="-172720" y="2614930"/>
            <a:ext cx="5747385" cy="139700"/>
          </a:xfrm>
          <a:custGeom>
            <a:avLst/>
            <a:gdLst/>
            <a:ahLst/>
            <a:cxnLst/>
            <a:rect l="l" t="t" r="r" b="b"/>
            <a:pathLst>
              <a:path w="4571707" h="242218">
                <a:moveTo>
                  <a:pt x="0" y="0"/>
                </a:moveTo>
                <a:lnTo>
                  <a:pt x="4571707" y="0"/>
                </a:lnTo>
                <a:lnTo>
                  <a:pt x="4571707" y="242218"/>
                </a:lnTo>
                <a:lnTo>
                  <a:pt x="0" y="242218"/>
                </a:lnTo>
                <a:close/>
              </a:path>
            </a:pathLst>
          </a:custGeom>
          <a:solidFill>
            <a:srgbClr val="1D4865"/>
          </a:solidFill>
          <a:ln>
            <a:noFill/>
          </a:ln>
        </p:spPr>
        <p:style>
          <a:lnRef idx="2">
            <a:schemeClr val="accent6">
              <a:shade val="50000"/>
            </a:schemeClr>
          </a:lnRef>
          <a:fillRef idx="1">
            <a:schemeClr val="accent6"/>
          </a:fillRef>
          <a:effectRef idx="0">
            <a:schemeClr val="accent6"/>
          </a:effectRef>
          <a:fontRef idx="minor">
            <a:schemeClr val="lt1"/>
          </a:fontRef>
        </p:style>
        <p:txBody>
          <a:bodyPr lIns="91431" tIns="45715" rIns="91431" bIns="45715" rtlCol="0" anchor="ctr"/>
          <a:p>
            <a:pPr algn="ctr"/>
            <a:endParaRPr lang="en-US"/>
          </a:p>
        </p:txBody>
      </p:sp>
      <p:grpSp>
        <p:nvGrpSpPr>
          <p:cNvPr id="8" name="组合 7"/>
          <p:cNvGrpSpPr>
            <a:grpSpLocks noChangeAspect="1"/>
          </p:cNvGrpSpPr>
          <p:nvPr/>
        </p:nvGrpSpPr>
        <p:grpSpPr>
          <a:xfrm>
            <a:off x="5016116" y="1843351"/>
            <a:ext cx="919954" cy="921469"/>
            <a:chOff x="6131016" y="674750"/>
            <a:chExt cx="1735762" cy="1738620"/>
          </a:xfrm>
        </p:grpSpPr>
        <p:sp>
          <p:nvSpPr>
            <p:cNvPr id="10" name="椭圆 9"/>
            <p:cNvSpPr/>
            <p:nvPr/>
          </p:nvSpPr>
          <p:spPr>
            <a:xfrm>
              <a:off x="6131016" y="674750"/>
              <a:ext cx="1735762" cy="1735763"/>
            </a:xfrm>
            <a:prstGeom prst="ellipse">
              <a:avLst/>
            </a:prstGeom>
            <a:solidFill>
              <a:schemeClr val="accent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p>
              <a:pPr algn="ctr"/>
              <a:endParaRPr lang="en-US">
                <a:solidFill>
                  <a:srgbClr val="00A1DA"/>
                </a:solidFill>
              </a:endParaRPr>
            </a:p>
          </p:txBody>
        </p:sp>
        <p:sp>
          <p:nvSpPr>
            <p:cNvPr id="11" name="椭圆 10"/>
            <p:cNvSpPr/>
            <p:nvPr/>
          </p:nvSpPr>
          <p:spPr>
            <a:xfrm>
              <a:off x="6373207" y="882392"/>
              <a:ext cx="1284515" cy="1284516"/>
            </a:xfrm>
            <a:prstGeom prst="ellipse">
              <a:avLst/>
            </a:prstGeom>
            <a:solidFill>
              <a:sysClr val="window" lastClr="FFFFFF"/>
            </a:solidFill>
            <a:ln w="25400" cap="flat" cmpd="sng" algn="ctr">
              <a:noFill/>
              <a:prstDash val="solid"/>
            </a:ln>
            <a:effectLst/>
          </p:spPr>
          <p:txBody>
            <a:bodyPr tIns="36000" anchor="ctr"/>
            <a:p>
              <a:pPr lvl="0" algn="ctr">
                <a:defRPr/>
              </a:pPr>
              <a:r>
                <a:rPr lang="en-US" altLang="zh-CN" sz="4000" b="1" kern="0" dirty="0">
                  <a:solidFill>
                    <a:schemeClr val="tx2"/>
                  </a:solidFill>
                  <a:latin typeface="+mj-lt"/>
                  <a:ea typeface="+mj-lt"/>
                </a:rPr>
                <a:t>1</a:t>
              </a:r>
              <a:endParaRPr lang="en-US" altLang="zh-CN" sz="4000" b="1" kern="0" dirty="0">
                <a:solidFill>
                  <a:schemeClr val="tx2"/>
                </a:solidFill>
                <a:latin typeface="+mj-lt"/>
                <a:ea typeface="+mj-lt"/>
              </a:endParaRPr>
            </a:p>
          </p:txBody>
        </p:sp>
        <p:sp>
          <p:nvSpPr>
            <p:cNvPr id="12" name="椭圆 7"/>
            <p:cNvSpPr/>
            <p:nvPr/>
          </p:nvSpPr>
          <p:spPr>
            <a:xfrm>
              <a:off x="6131016" y="677607"/>
              <a:ext cx="1735762" cy="1735763"/>
            </a:xfrm>
            <a:custGeom>
              <a:avLst/>
              <a:gdLst/>
              <a:ahLst/>
              <a:cxnLst/>
              <a:rect l="l" t="t" r="r" b="b"/>
              <a:pathLst>
                <a:path w="1912832" h="1912832">
                  <a:moveTo>
                    <a:pt x="935980" y="1911800"/>
                  </a:moveTo>
                  <a:lnTo>
                    <a:pt x="976853" y="1911800"/>
                  </a:lnTo>
                  <a:cubicBezTo>
                    <a:pt x="970069" y="1912760"/>
                    <a:pt x="963251" y="1912832"/>
                    <a:pt x="956416" y="1912832"/>
                  </a:cubicBezTo>
                  <a:close/>
                  <a:moveTo>
                    <a:pt x="956416" y="0"/>
                  </a:moveTo>
                  <a:cubicBezTo>
                    <a:pt x="1484630" y="0"/>
                    <a:pt x="1912832" y="428202"/>
                    <a:pt x="1912832" y="956416"/>
                  </a:cubicBezTo>
                  <a:cubicBezTo>
                    <a:pt x="1912832" y="1170689"/>
                    <a:pt x="1842369" y="1368505"/>
                    <a:pt x="1720739" y="1526006"/>
                  </a:cubicBezTo>
                  <a:lnTo>
                    <a:pt x="1349730" y="1526006"/>
                  </a:lnTo>
                  <a:cubicBezTo>
                    <a:pt x="1540498" y="1399457"/>
                    <a:pt x="1666032" y="1182682"/>
                    <a:pt x="1666032" y="936587"/>
                  </a:cubicBezTo>
                  <a:cubicBezTo>
                    <a:pt x="1666032" y="545494"/>
                    <a:pt x="1348988" y="228450"/>
                    <a:pt x="957895" y="228450"/>
                  </a:cubicBezTo>
                  <a:cubicBezTo>
                    <a:pt x="566802" y="228450"/>
                    <a:pt x="249758" y="545494"/>
                    <a:pt x="249758" y="936587"/>
                  </a:cubicBezTo>
                  <a:cubicBezTo>
                    <a:pt x="249758" y="1182682"/>
                    <a:pt x="375293" y="1399457"/>
                    <a:pt x="566061" y="1526006"/>
                  </a:cubicBezTo>
                  <a:lnTo>
                    <a:pt x="192094" y="1526006"/>
                  </a:lnTo>
                  <a:cubicBezTo>
                    <a:pt x="70464" y="1368505"/>
                    <a:pt x="0" y="1170689"/>
                    <a:pt x="0" y="956416"/>
                  </a:cubicBezTo>
                  <a:cubicBezTo>
                    <a:pt x="0" y="428202"/>
                    <a:pt x="428202" y="0"/>
                    <a:pt x="956416" y="0"/>
                  </a:cubicBezTo>
                  <a:close/>
                </a:path>
              </a:pathLst>
            </a:custGeom>
            <a:solidFill>
              <a:schemeClr val="tx2"/>
            </a:solidFill>
            <a:ln>
              <a:noFill/>
            </a:ln>
          </p:spPr>
          <p:style>
            <a:lnRef idx="2">
              <a:schemeClr val="dk1">
                <a:shade val="50000"/>
              </a:schemeClr>
            </a:lnRef>
            <a:fillRef idx="1">
              <a:schemeClr val="dk1"/>
            </a:fillRef>
            <a:effectRef idx="0">
              <a:schemeClr val="dk1"/>
            </a:effectRef>
            <a:fontRef idx="minor">
              <a:schemeClr val="lt1"/>
            </a:fontRef>
          </p:style>
          <p:txBody>
            <a:bodyPr rtlCol="0" anchor="ctr"/>
            <a:p>
              <a:pPr algn="ctr"/>
              <a:endParaRPr lang="en-US">
                <a:solidFill>
                  <a:srgbClr val="00A1DA"/>
                </a:solidFill>
              </a:endParaRPr>
            </a:p>
          </p:txBody>
        </p:sp>
      </p:grpSp>
      <p:sp>
        <p:nvSpPr>
          <p:cNvPr id="50" name="矩形 14"/>
          <p:cNvSpPr>
            <a:spLocks noChangeAspect="1"/>
          </p:cNvSpPr>
          <p:nvPr/>
        </p:nvSpPr>
        <p:spPr>
          <a:xfrm flipV="1">
            <a:off x="4537710" y="2954020"/>
            <a:ext cx="4606290" cy="130810"/>
          </a:xfrm>
          <a:custGeom>
            <a:avLst/>
            <a:gdLst/>
            <a:ahLst/>
            <a:cxnLst/>
            <a:rect l="l" t="t" r="r" b="b"/>
            <a:pathLst>
              <a:path w="4571707" h="242218">
                <a:moveTo>
                  <a:pt x="0" y="242218"/>
                </a:moveTo>
                <a:lnTo>
                  <a:pt x="4571707" y="242218"/>
                </a:lnTo>
                <a:lnTo>
                  <a:pt x="4571707" y="0"/>
                </a:lnTo>
                <a:lnTo>
                  <a:pt x="0" y="0"/>
                </a:lnTo>
                <a:close/>
              </a:path>
            </a:pathLst>
          </a:custGeom>
          <a:solidFill>
            <a:schemeClr val="accent3"/>
          </a:solidFill>
          <a:ln>
            <a:noFill/>
          </a:ln>
        </p:spPr>
        <p:style>
          <a:lnRef idx="2">
            <a:schemeClr val="dk1">
              <a:shade val="50000"/>
            </a:schemeClr>
          </a:lnRef>
          <a:fillRef idx="1">
            <a:schemeClr val="dk1"/>
          </a:fillRef>
          <a:effectRef idx="0">
            <a:schemeClr val="dk1"/>
          </a:effectRef>
          <a:fontRef idx="minor">
            <a:schemeClr val="lt1"/>
          </a:fontRef>
        </p:style>
        <p:txBody>
          <a:bodyPr lIns="91431" tIns="45715" rIns="91431" bIns="45715" rtlCol="0" anchor="ctr"/>
          <a:p>
            <a:pPr algn="ctr"/>
            <a:endParaRPr lang="en-US"/>
          </a:p>
        </p:txBody>
      </p:sp>
      <p:grpSp>
        <p:nvGrpSpPr>
          <p:cNvPr id="13" name="组合 12"/>
          <p:cNvGrpSpPr>
            <a:grpSpLocks noChangeAspect="1"/>
          </p:cNvGrpSpPr>
          <p:nvPr/>
        </p:nvGrpSpPr>
        <p:grpSpPr>
          <a:xfrm>
            <a:off x="4095915" y="2955274"/>
            <a:ext cx="919953" cy="919954"/>
            <a:chOff x="5227325" y="4542136"/>
            <a:chExt cx="1735762" cy="1735763"/>
          </a:xfrm>
        </p:grpSpPr>
        <p:sp>
          <p:nvSpPr>
            <p:cNvPr id="14" name="椭圆 13"/>
            <p:cNvSpPr/>
            <p:nvPr/>
          </p:nvSpPr>
          <p:spPr>
            <a:xfrm flipV="1">
              <a:off x="5227325" y="4543565"/>
              <a:ext cx="1735762" cy="1734334"/>
            </a:xfrm>
            <a:prstGeom prst="ellipse">
              <a:avLst/>
            </a:prstGeom>
            <a:solidFill>
              <a:schemeClr val="accent3"/>
            </a:solidFill>
            <a:ln>
              <a:noFill/>
            </a:ln>
          </p:spPr>
          <p:style>
            <a:lnRef idx="2">
              <a:schemeClr val="dk1">
                <a:shade val="50000"/>
              </a:schemeClr>
            </a:lnRef>
            <a:fillRef idx="1">
              <a:schemeClr val="dk1"/>
            </a:fillRef>
            <a:effectRef idx="0">
              <a:schemeClr val="dk1"/>
            </a:effectRef>
            <a:fontRef idx="minor">
              <a:schemeClr val="lt1"/>
            </a:fontRef>
          </p:style>
          <p:txBody>
            <a:bodyPr rtlCol="0" anchor="ctr"/>
            <a:p>
              <a:pPr algn="ctr"/>
              <a:endParaRPr lang="en-US">
                <a:solidFill>
                  <a:srgbClr val="00A1DA"/>
                </a:solidFill>
              </a:endParaRPr>
            </a:p>
          </p:txBody>
        </p:sp>
        <p:sp>
          <p:nvSpPr>
            <p:cNvPr id="15" name="椭圆 14"/>
            <p:cNvSpPr/>
            <p:nvPr/>
          </p:nvSpPr>
          <p:spPr>
            <a:xfrm rot="10800000" flipV="1">
              <a:off x="5469516" y="4786206"/>
              <a:ext cx="1284515" cy="1284516"/>
            </a:xfrm>
            <a:prstGeom prst="ellipse">
              <a:avLst/>
            </a:prstGeom>
            <a:solidFill>
              <a:sysClr val="window" lastClr="FFFFFF"/>
            </a:solidFill>
            <a:ln w="25400" cap="flat" cmpd="sng" algn="ctr">
              <a:noFill/>
              <a:prstDash val="solid"/>
            </a:ln>
            <a:effectLst/>
          </p:spPr>
          <p:txBody>
            <a:bodyPr tIns="36000" anchor="ctr"/>
            <a:p>
              <a:pPr lvl="0" algn="ctr">
                <a:defRPr/>
              </a:pPr>
              <a:r>
                <a:rPr lang="en-US" altLang="zh-CN" sz="4000" b="1" kern="0" dirty="0">
                  <a:solidFill>
                    <a:schemeClr val="accent3"/>
                  </a:solidFill>
                  <a:latin typeface="+mj-lt"/>
                  <a:ea typeface="+mj-lt"/>
                </a:rPr>
                <a:t>3</a:t>
              </a:r>
              <a:endParaRPr lang="en-US" altLang="zh-CN" sz="4000" b="1" kern="0" dirty="0">
                <a:solidFill>
                  <a:schemeClr val="accent3"/>
                </a:solidFill>
                <a:latin typeface="+mj-lt"/>
                <a:ea typeface="+mj-lt"/>
              </a:endParaRPr>
            </a:p>
          </p:txBody>
        </p:sp>
        <p:sp>
          <p:nvSpPr>
            <p:cNvPr id="16" name="椭圆 7"/>
            <p:cNvSpPr/>
            <p:nvPr/>
          </p:nvSpPr>
          <p:spPr>
            <a:xfrm flipV="1">
              <a:off x="5227325" y="4542136"/>
              <a:ext cx="1735762" cy="1735763"/>
            </a:xfrm>
            <a:custGeom>
              <a:avLst/>
              <a:gdLst/>
              <a:ahLst/>
              <a:cxnLst/>
              <a:rect l="l" t="t" r="r" b="b"/>
              <a:pathLst>
                <a:path w="1912832" h="1912832">
                  <a:moveTo>
                    <a:pt x="935980" y="1911800"/>
                  </a:moveTo>
                  <a:lnTo>
                    <a:pt x="976853" y="1911800"/>
                  </a:lnTo>
                  <a:cubicBezTo>
                    <a:pt x="970069" y="1912760"/>
                    <a:pt x="963251" y="1912832"/>
                    <a:pt x="956416" y="1912832"/>
                  </a:cubicBezTo>
                  <a:close/>
                  <a:moveTo>
                    <a:pt x="956416" y="0"/>
                  </a:moveTo>
                  <a:cubicBezTo>
                    <a:pt x="1484630" y="0"/>
                    <a:pt x="1912832" y="428202"/>
                    <a:pt x="1912832" y="956416"/>
                  </a:cubicBezTo>
                  <a:cubicBezTo>
                    <a:pt x="1912832" y="1170689"/>
                    <a:pt x="1842369" y="1368505"/>
                    <a:pt x="1720739" y="1526006"/>
                  </a:cubicBezTo>
                  <a:lnTo>
                    <a:pt x="1349730" y="1526006"/>
                  </a:lnTo>
                  <a:cubicBezTo>
                    <a:pt x="1540498" y="1399457"/>
                    <a:pt x="1666032" y="1182682"/>
                    <a:pt x="1666032" y="936587"/>
                  </a:cubicBezTo>
                  <a:cubicBezTo>
                    <a:pt x="1666032" y="545494"/>
                    <a:pt x="1348988" y="228450"/>
                    <a:pt x="957895" y="228450"/>
                  </a:cubicBezTo>
                  <a:cubicBezTo>
                    <a:pt x="566802" y="228450"/>
                    <a:pt x="249758" y="545494"/>
                    <a:pt x="249758" y="936587"/>
                  </a:cubicBezTo>
                  <a:cubicBezTo>
                    <a:pt x="249758" y="1182682"/>
                    <a:pt x="375293" y="1399457"/>
                    <a:pt x="566061" y="1526006"/>
                  </a:cubicBezTo>
                  <a:lnTo>
                    <a:pt x="192094" y="1526006"/>
                  </a:lnTo>
                  <a:cubicBezTo>
                    <a:pt x="70464" y="1368505"/>
                    <a:pt x="0" y="1170689"/>
                    <a:pt x="0" y="956416"/>
                  </a:cubicBezTo>
                  <a:cubicBezTo>
                    <a:pt x="0" y="428202"/>
                    <a:pt x="428202" y="0"/>
                    <a:pt x="956416" y="0"/>
                  </a:cubicBezTo>
                  <a:close/>
                </a:path>
              </a:pathLst>
            </a:custGeom>
            <a:solidFill>
              <a:schemeClr val="accent3">
                <a:lumMod val="75000"/>
              </a:schemeClr>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p>
              <a:pPr algn="ctr"/>
              <a:endParaRPr lang="en-US">
                <a:solidFill>
                  <a:srgbClr val="00A1DA"/>
                </a:solidFill>
              </a:endParaRPr>
            </a:p>
          </p:txBody>
        </p:sp>
      </p:grpSp>
      <p:sp>
        <p:nvSpPr>
          <p:cNvPr id="17" name="文本框 16"/>
          <p:cNvSpPr txBox="1"/>
          <p:nvPr>
            <p:custDataLst>
              <p:tags r:id="rId1"/>
            </p:custDataLst>
          </p:nvPr>
        </p:nvSpPr>
        <p:spPr>
          <a:xfrm>
            <a:off x="1177290" y="1863090"/>
            <a:ext cx="2518410" cy="749935"/>
          </a:xfrm>
          <a:prstGeom prst="rect">
            <a:avLst/>
          </a:prstGeom>
          <a:noFill/>
          <a:ln w="9525">
            <a:noFill/>
          </a:ln>
        </p:spPr>
        <p:txBody>
          <a:bodyPr wrap="square">
            <a:noAutofit/>
          </a:bodyPr>
          <a:p>
            <a:pPr indent="0" fontAlgn="auto">
              <a:lnSpc>
                <a:spcPts val="2220"/>
              </a:lnSpc>
            </a:pPr>
            <a:r>
              <a:rPr lang="zh-CN" sz="1600" b="0">
                <a:cs typeface="宋体" panose="02010600030101010101" pitchFamily="2" charset="-122"/>
              </a:rPr>
              <a:t>农业，包括种植业、林业、畜牧业、渔业等。</a:t>
            </a:r>
            <a:endParaRPr lang="zh-CN" sz="1600" b="0">
              <a:cs typeface="宋体" panose="02010600030101010101" pitchFamily="2" charset="-122"/>
            </a:endParaRPr>
          </a:p>
        </p:txBody>
      </p:sp>
      <p:sp>
        <p:nvSpPr>
          <p:cNvPr id="18" name="文本框 17"/>
          <p:cNvSpPr txBox="1"/>
          <p:nvPr>
            <p:custDataLst>
              <p:tags r:id="rId2"/>
            </p:custDataLst>
          </p:nvPr>
        </p:nvSpPr>
        <p:spPr>
          <a:xfrm>
            <a:off x="105410" y="3757295"/>
            <a:ext cx="3414395" cy="1170305"/>
          </a:xfrm>
          <a:prstGeom prst="rect">
            <a:avLst/>
          </a:prstGeom>
          <a:noFill/>
          <a:ln w="9525">
            <a:noFill/>
          </a:ln>
        </p:spPr>
        <p:txBody>
          <a:bodyPr wrap="square">
            <a:noAutofit/>
          </a:bodyPr>
          <a:p>
            <a:pPr indent="0" fontAlgn="auto">
              <a:lnSpc>
                <a:spcPts val="2220"/>
              </a:lnSpc>
            </a:pPr>
            <a:r>
              <a:rPr lang="zh-CN" sz="1600" b="0">
                <a:cs typeface="宋体" panose="02010600030101010101" pitchFamily="2" charset="-122"/>
              </a:rPr>
              <a:t>工业、建筑业。工业包括冶金、煤炭、石油、机械、电子、纺织、化工、食品等，建筑业则是从事建筑和安装工程施工的社会生产部门。</a:t>
            </a:r>
            <a:endParaRPr lang="zh-CN" sz="1600" b="0">
              <a:cs typeface="宋体" panose="02010600030101010101" pitchFamily="2" charset="-122"/>
            </a:endParaRPr>
          </a:p>
        </p:txBody>
      </p:sp>
      <p:sp>
        <p:nvSpPr>
          <p:cNvPr id="37" name="矩形 36"/>
          <p:cNvSpPr/>
          <p:nvPr/>
        </p:nvSpPr>
        <p:spPr>
          <a:xfrm>
            <a:off x="3743960" y="2032635"/>
            <a:ext cx="1096010" cy="405765"/>
          </a:xfrm>
          <a:prstGeom prst="rect">
            <a:avLst/>
          </a:prstGeom>
          <a:solidFill>
            <a:srgbClr val="2D495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p>
            <a:pPr algn="ctr"/>
            <a:r>
              <a:rPr lang="zh-CN" altLang="en-US" sz="1800" b="1" dirty="0">
                <a:gradFill>
                  <a:gsLst>
                    <a:gs pos="21000">
                      <a:schemeClr val="bg1"/>
                    </a:gs>
                    <a:gs pos="77000">
                      <a:schemeClr val="bg1"/>
                    </a:gs>
                  </a:gsLst>
                  <a:lin ang="0" scaled="0"/>
                </a:gradFill>
                <a:latin typeface="微软雅黑" panose="020B0503020204020204" pitchFamily="34" charset="-122"/>
                <a:ea typeface="微软雅黑" panose="020B0503020204020204" pitchFamily="34" charset="-122"/>
              </a:rPr>
              <a:t>第一产业</a:t>
            </a:r>
            <a:endParaRPr lang="zh-CN" altLang="en-US" sz="1800" b="1" dirty="0">
              <a:gradFill>
                <a:gsLst>
                  <a:gs pos="21000">
                    <a:schemeClr val="bg1"/>
                  </a:gs>
                  <a:gs pos="77000">
                    <a:schemeClr val="bg1"/>
                  </a:gs>
                </a:gsLst>
                <a:lin ang="0" scaled="0"/>
              </a:gradFill>
              <a:latin typeface="微软雅黑" panose="020B0503020204020204" pitchFamily="34" charset="-122"/>
              <a:ea typeface="微软雅黑" panose="020B0503020204020204" pitchFamily="34" charset="-122"/>
            </a:endParaRPr>
          </a:p>
        </p:txBody>
      </p:sp>
      <p:sp>
        <p:nvSpPr>
          <p:cNvPr id="20" name="矩形 19"/>
          <p:cNvSpPr/>
          <p:nvPr/>
        </p:nvSpPr>
        <p:spPr>
          <a:xfrm>
            <a:off x="1712595" y="3216910"/>
            <a:ext cx="1096010" cy="405765"/>
          </a:xfrm>
          <a:prstGeom prst="rect">
            <a:avLst/>
          </a:prstGeom>
          <a:solidFill>
            <a:srgbClr val="2D495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p>
            <a:pPr algn="ctr"/>
            <a:r>
              <a:rPr lang="zh-CN" altLang="en-US" sz="1800" b="1" dirty="0">
                <a:gradFill>
                  <a:gsLst>
                    <a:gs pos="21000">
                      <a:schemeClr val="bg1"/>
                    </a:gs>
                    <a:gs pos="77000">
                      <a:schemeClr val="bg1"/>
                    </a:gs>
                  </a:gsLst>
                  <a:lin ang="0" scaled="0"/>
                </a:gradFill>
                <a:latin typeface="微软雅黑" panose="020B0503020204020204" pitchFamily="34" charset="-122"/>
                <a:ea typeface="微软雅黑" panose="020B0503020204020204" pitchFamily="34" charset="-122"/>
              </a:rPr>
              <a:t>第二产业</a:t>
            </a:r>
            <a:endParaRPr lang="zh-CN" altLang="en-US" sz="1800" b="1" dirty="0">
              <a:gradFill>
                <a:gsLst>
                  <a:gs pos="21000">
                    <a:schemeClr val="bg1"/>
                  </a:gs>
                  <a:gs pos="77000">
                    <a:schemeClr val="bg1"/>
                  </a:gs>
                </a:gsLst>
                <a:lin ang="0" scaled="0"/>
              </a:gradFill>
              <a:latin typeface="微软雅黑" panose="020B0503020204020204" pitchFamily="34" charset="-122"/>
              <a:ea typeface="微软雅黑" panose="020B0503020204020204" pitchFamily="34" charset="-122"/>
            </a:endParaRPr>
          </a:p>
        </p:txBody>
      </p:sp>
      <p:sp>
        <p:nvSpPr>
          <p:cNvPr id="21" name="矩形 20"/>
          <p:cNvSpPr/>
          <p:nvPr/>
        </p:nvSpPr>
        <p:spPr>
          <a:xfrm>
            <a:off x="5217160" y="3274060"/>
            <a:ext cx="1096010" cy="405765"/>
          </a:xfrm>
          <a:prstGeom prst="rect">
            <a:avLst/>
          </a:prstGeom>
          <a:solidFill>
            <a:srgbClr val="2D495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p>
            <a:pPr algn="ctr"/>
            <a:r>
              <a:rPr lang="zh-CN" altLang="en-US" sz="1800" b="1" dirty="0">
                <a:gradFill>
                  <a:gsLst>
                    <a:gs pos="21000">
                      <a:schemeClr val="bg1"/>
                    </a:gs>
                    <a:gs pos="77000">
                      <a:schemeClr val="bg1"/>
                    </a:gs>
                  </a:gsLst>
                  <a:lin ang="0" scaled="0"/>
                </a:gradFill>
                <a:latin typeface="微软雅黑" panose="020B0503020204020204" pitchFamily="34" charset="-122"/>
                <a:ea typeface="微软雅黑" panose="020B0503020204020204" pitchFamily="34" charset="-122"/>
              </a:rPr>
              <a:t>第三产业</a:t>
            </a:r>
            <a:endParaRPr lang="zh-CN" altLang="en-US" sz="1800" b="1" dirty="0">
              <a:gradFill>
                <a:gsLst>
                  <a:gs pos="21000">
                    <a:schemeClr val="bg1"/>
                  </a:gs>
                  <a:gs pos="77000">
                    <a:schemeClr val="bg1"/>
                  </a:gs>
                </a:gsLst>
                <a:lin ang="0" scaled="0"/>
              </a:gradFill>
              <a:latin typeface="微软雅黑" panose="020B0503020204020204" pitchFamily="34" charset="-122"/>
              <a:ea typeface="微软雅黑" panose="020B0503020204020204" pitchFamily="34" charset="-122"/>
            </a:endParaRPr>
          </a:p>
        </p:txBody>
      </p:sp>
      <p:sp>
        <p:nvSpPr>
          <p:cNvPr id="6" name="文本框 5"/>
          <p:cNvSpPr txBox="1"/>
          <p:nvPr>
            <p:custDataLst>
              <p:tags r:id="rId3"/>
            </p:custDataLst>
          </p:nvPr>
        </p:nvSpPr>
        <p:spPr>
          <a:xfrm>
            <a:off x="4905375" y="3724275"/>
            <a:ext cx="4114800" cy="1170305"/>
          </a:xfrm>
          <a:prstGeom prst="rect">
            <a:avLst/>
          </a:prstGeom>
          <a:noFill/>
          <a:ln w="9525">
            <a:noFill/>
          </a:ln>
        </p:spPr>
        <p:txBody>
          <a:bodyPr wrap="square">
            <a:noAutofit/>
          </a:bodyPr>
          <a:p>
            <a:pPr indent="0" fontAlgn="auto">
              <a:lnSpc>
                <a:spcPts val="2220"/>
              </a:lnSpc>
            </a:pPr>
            <a:r>
              <a:rPr lang="zh-CN" sz="1600" b="0">
                <a:cs typeface="宋体" panose="02010600030101010101" pitchFamily="2" charset="-122"/>
              </a:rPr>
              <a:t>除第一、二产业以外的流通和服务类产业部门，具体可分为流通部门、为生产和生活服务的部门、为提高科学文化水平和居民素质服务的部门、为社会公共需要服务的部门。</a:t>
            </a:r>
            <a:endParaRPr lang="zh-CN" sz="1600" b="0">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949"/>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childTnLst>
                          </p:cTn>
                        </p:par>
                      </p:childTnLst>
                    </p:cTn>
                  </p:par>
                  <p:par>
                    <p:cTn id="16" fill="hold">
                      <p:stCondLst>
                        <p:cond delay="indefinite"/>
                      </p:stCondLst>
                      <p:childTnLst>
                        <p:par>
                          <p:cTn id="17" fill="hold">
                            <p:stCondLst>
                              <p:cond delay="0"/>
                            </p:stCondLst>
                            <p:childTnLst>
                              <p:par>
                                <p:cTn id="18" presetID="2" presetClass="entr" presetSubtype="8" fill="hold" grpId="0" nodeType="clickEffect">
                                  <p:stCondLst>
                                    <p:cond delay="0"/>
                                  </p:stCondLst>
                                  <p:childTnLst>
                                    <p:set>
                                      <p:cBhvr>
                                        <p:cTn id="19" dur="1" fill="hold">
                                          <p:stCondLst>
                                            <p:cond delay="0"/>
                                          </p:stCondLst>
                                        </p:cTn>
                                        <p:tgtEl>
                                          <p:spTgt spid="37"/>
                                        </p:tgtEl>
                                        <p:attrNameLst>
                                          <p:attrName>style.visibility</p:attrName>
                                        </p:attrNameLst>
                                      </p:cBhvr>
                                      <p:to>
                                        <p:strVal val="visible"/>
                                      </p:to>
                                    </p:set>
                                    <p:anim calcmode="lin" valueType="num">
                                      <p:cBhvr additive="base">
                                        <p:cTn id="20" dur="500" fill="hold"/>
                                        <p:tgtEl>
                                          <p:spTgt spid="37"/>
                                        </p:tgtEl>
                                        <p:attrNameLst>
                                          <p:attrName>ppt_x</p:attrName>
                                        </p:attrNameLst>
                                      </p:cBhvr>
                                      <p:tavLst>
                                        <p:tav tm="0">
                                          <p:val>
                                            <p:strVal val="0-#ppt_w/2"/>
                                          </p:val>
                                        </p:tav>
                                        <p:tav tm="100000">
                                          <p:val>
                                            <p:strVal val="#ppt_x"/>
                                          </p:val>
                                        </p:tav>
                                      </p:tavLst>
                                    </p:anim>
                                    <p:anim calcmode="lin" valueType="num">
                                      <p:cBhvr additive="base">
                                        <p:cTn id="21" dur="500" fill="hold"/>
                                        <p:tgtEl>
                                          <p:spTgt spid="37"/>
                                        </p:tgtEl>
                                        <p:attrNameLst>
                                          <p:attrName>ppt_y</p:attrName>
                                        </p:attrNameLst>
                                      </p:cBhvr>
                                      <p:tavLst>
                                        <p:tav tm="0">
                                          <p:val>
                                            <p:strVal val="#ppt_y"/>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 presetClass="entr" presetSubtype="8" fill="hold" grpId="0" nodeType="clickEffect">
                                  <p:stCondLst>
                                    <p:cond delay="0"/>
                                  </p:stCondLst>
                                  <p:childTnLst>
                                    <p:set>
                                      <p:cBhvr>
                                        <p:cTn id="25" dur="1" fill="hold">
                                          <p:stCondLst>
                                            <p:cond delay="0"/>
                                          </p:stCondLst>
                                        </p:cTn>
                                        <p:tgtEl>
                                          <p:spTgt spid="20"/>
                                        </p:tgtEl>
                                        <p:attrNameLst>
                                          <p:attrName>style.visibility</p:attrName>
                                        </p:attrNameLst>
                                      </p:cBhvr>
                                      <p:to>
                                        <p:strVal val="visible"/>
                                      </p:to>
                                    </p:set>
                                    <p:anim calcmode="lin" valueType="num">
                                      <p:cBhvr additive="base">
                                        <p:cTn id="26" dur="500" fill="hold"/>
                                        <p:tgtEl>
                                          <p:spTgt spid="20"/>
                                        </p:tgtEl>
                                        <p:attrNameLst>
                                          <p:attrName>ppt_x</p:attrName>
                                        </p:attrNameLst>
                                      </p:cBhvr>
                                      <p:tavLst>
                                        <p:tav tm="0">
                                          <p:val>
                                            <p:strVal val="0-#ppt_w/2"/>
                                          </p:val>
                                        </p:tav>
                                        <p:tav tm="100000">
                                          <p:val>
                                            <p:strVal val="#ppt_x"/>
                                          </p:val>
                                        </p:tav>
                                      </p:tavLst>
                                    </p:anim>
                                    <p:anim calcmode="lin" valueType="num">
                                      <p:cBhvr additive="base">
                                        <p:cTn id="27" dur="500" fill="hold"/>
                                        <p:tgtEl>
                                          <p:spTgt spid="20"/>
                                        </p:tgtEl>
                                        <p:attrNameLst>
                                          <p:attrName>ppt_y</p:attrName>
                                        </p:attrNameLst>
                                      </p:cBhvr>
                                      <p:tavLst>
                                        <p:tav tm="0">
                                          <p:val>
                                            <p:strVal val="#ppt_y"/>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 presetClass="entr" presetSubtype="8" fill="hold" grpId="0" nodeType="clickEffect">
                                  <p:stCondLst>
                                    <p:cond delay="0"/>
                                  </p:stCondLst>
                                  <p:childTnLst>
                                    <p:set>
                                      <p:cBhvr>
                                        <p:cTn id="31" dur="1" fill="hold">
                                          <p:stCondLst>
                                            <p:cond delay="0"/>
                                          </p:stCondLst>
                                        </p:cTn>
                                        <p:tgtEl>
                                          <p:spTgt spid="21"/>
                                        </p:tgtEl>
                                        <p:attrNameLst>
                                          <p:attrName>style.visibility</p:attrName>
                                        </p:attrNameLst>
                                      </p:cBhvr>
                                      <p:to>
                                        <p:strVal val="visible"/>
                                      </p:to>
                                    </p:set>
                                    <p:anim calcmode="lin" valueType="num">
                                      <p:cBhvr additive="base">
                                        <p:cTn id="32" dur="500" fill="hold"/>
                                        <p:tgtEl>
                                          <p:spTgt spid="21"/>
                                        </p:tgtEl>
                                        <p:attrNameLst>
                                          <p:attrName>ppt_x</p:attrName>
                                        </p:attrNameLst>
                                      </p:cBhvr>
                                      <p:tavLst>
                                        <p:tav tm="0">
                                          <p:val>
                                            <p:strVal val="0-#ppt_w/2"/>
                                          </p:val>
                                        </p:tav>
                                        <p:tav tm="100000">
                                          <p:val>
                                            <p:strVal val="#ppt_x"/>
                                          </p:val>
                                        </p:tav>
                                      </p:tavLst>
                                    </p:anim>
                                    <p:anim calcmode="lin" valueType="num">
                                      <p:cBhvr additive="base">
                                        <p:cTn id="33" dur="500" fill="hold"/>
                                        <p:tgtEl>
                                          <p:spTgt spid="2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37" grpId="0" bldLvl="0" animBg="1"/>
      <p:bldP spid="20" grpId="0" bldLvl="0" animBg="1"/>
      <p:bldP spid="21" grpId="0" bldLvl="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589020"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任务三</a:t>
            </a:r>
            <a:r>
              <a:rPr lang="en-US" altLang="zh-CN" sz="1700" b="1" dirty="0">
                <a:solidFill>
                  <a:srgbClr val="1B4367"/>
                </a:solidFill>
                <a:cs typeface="+mn-ea"/>
                <a:sym typeface="+mn-lt"/>
              </a:rPr>
              <a:t>  </a:t>
            </a:r>
            <a:r>
              <a:rPr lang="zh-CN" altLang="en-US" sz="1700" b="1" dirty="0">
                <a:solidFill>
                  <a:srgbClr val="1B4367"/>
                </a:solidFill>
                <a:cs typeface="+mn-ea"/>
                <a:sym typeface="+mn-lt"/>
              </a:rPr>
              <a:t>职业的分类</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4" name="矩形 13"/>
          <p:cNvSpPr>
            <a:spLocks noChangeArrowheads="1"/>
          </p:cNvSpPr>
          <p:nvPr/>
        </p:nvSpPr>
        <p:spPr bwMode="auto">
          <a:xfrm>
            <a:off x="1560830" y="1158875"/>
            <a:ext cx="6232525" cy="583565"/>
          </a:xfrm>
          <a:prstGeom prst="rect">
            <a:avLst/>
          </a:prstGeom>
          <a:noFill/>
          <a:ln w="9525">
            <a:noFill/>
            <a:miter lim="800000"/>
          </a:ln>
        </p:spPr>
        <p:txBody>
          <a:bodyPr wrap="square">
            <a:spAutoFit/>
          </a:bodyPr>
          <a:p>
            <a:pPr algn="just"/>
            <a:r>
              <a:rPr lang="zh-CN" altLang="en-US" sz="3200" b="1">
                <a:solidFill>
                  <a:srgbClr val="1B4367"/>
                </a:solidFill>
                <a:latin typeface="微软雅黑" panose="020B0503020204020204" pitchFamily="34" charset="-122"/>
                <a:ea typeface="微软雅黑" panose="020B0503020204020204" pitchFamily="34" charset="-122"/>
              </a:rPr>
              <a:t>二、行业分类</a:t>
            </a:r>
            <a:endParaRPr lang="zh-CN" altLang="en-US" sz="3200" b="1">
              <a:solidFill>
                <a:srgbClr val="1B4367"/>
              </a:solidFill>
              <a:latin typeface="微软雅黑" panose="020B0503020204020204" pitchFamily="34" charset="-122"/>
              <a:ea typeface="微软雅黑" panose="020B0503020204020204" pitchFamily="34" charset="-122"/>
            </a:endParaRPr>
          </a:p>
        </p:txBody>
      </p:sp>
      <p:sp>
        <p:nvSpPr>
          <p:cNvPr id="8" name="矩形 7"/>
          <p:cNvSpPr>
            <a:spLocks noChangeArrowheads="1"/>
          </p:cNvSpPr>
          <p:nvPr/>
        </p:nvSpPr>
        <p:spPr bwMode="auto">
          <a:xfrm>
            <a:off x="856615" y="2180590"/>
            <a:ext cx="7743190" cy="2630805"/>
          </a:xfrm>
          <a:prstGeom prst="rect">
            <a:avLst/>
          </a:prstGeom>
          <a:noFill/>
          <a:ln w="9525">
            <a:noFill/>
            <a:miter lim="800000"/>
          </a:ln>
        </p:spPr>
        <p:txBody>
          <a:bodyPr wrap="square">
            <a:noAutofit/>
          </a:bodyPr>
          <a:p>
            <a:pPr indent="457200" fontAlgn="auto">
              <a:lnSpc>
                <a:spcPts val="2660"/>
              </a:lnSpc>
            </a:pPr>
            <a:r>
              <a:rPr lang="zh-CN" altLang="en-US" sz="1800">
                <a:solidFill>
                  <a:schemeClr val="tx1"/>
                </a:solidFill>
                <a:latin typeface="微软雅黑" panose="020B0503020204020204" pitchFamily="34" charset="-122"/>
                <a:ea typeface="微软雅黑" panose="020B0503020204020204" pitchFamily="34" charset="-122"/>
              </a:rPr>
              <a:t>现行《国民经济行业分类》（GB/T 4754—2017）于 2017 年 6 月 30 日由国家原质检总局和国家标准委联合发布，并于 2017 年 10 月 1 日起实施。分类采用经济活动的同质性原则划分，每一个行业类别按照同一种经济活动的性质划分。分类共分为门类、大类、中类和小类四个层次，共包含门类 20 个，大类 97 个，中类 473 个和小类 1382 个。每个类别都按层次编制了代码。</a:t>
            </a:r>
            <a:endParaRPr lang="zh-CN" altLang="en-US" sz="1800">
              <a:solidFill>
                <a:schemeClr val="tx1"/>
              </a:solidFill>
              <a:latin typeface="微软雅黑" panose="020B0503020204020204" pitchFamily="34" charset="-122"/>
              <a:ea typeface="微软雅黑" panose="020B0503020204020204" pitchFamily="34" charset="-122"/>
            </a:endParaRPr>
          </a:p>
        </p:txBody>
      </p:sp>
      <p:grpSp>
        <p:nvGrpSpPr>
          <p:cNvPr id="11" name="组合 10"/>
          <p:cNvGrpSpPr/>
          <p:nvPr>
            <p:custDataLst>
              <p:tags r:id="rId1"/>
            </p:custDataLst>
          </p:nvPr>
        </p:nvGrpSpPr>
        <p:grpSpPr>
          <a:xfrm>
            <a:off x="374857" y="842901"/>
            <a:ext cx="1201103" cy="1202531"/>
            <a:chOff x="4856202" y="1222146"/>
            <a:chExt cx="1201103" cy="1202531"/>
          </a:xfrm>
          <a:solidFill>
            <a:srgbClr val="1B4367"/>
          </a:solidFill>
        </p:grpSpPr>
        <p:sp>
          <p:nvSpPr>
            <p:cNvPr id="12" name="Rectangle 6"/>
            <p:cNvSpPr/>
            <p:nvPr>
              <p:custDataLst>
                <p:tags r:id="rId2"/>
              </p:custDataLst>
            </p:nvPr>
          </p:nvSpPr>
          <p:spPr>
            <a:xfrm>
              <a:off x="4856202" y="1222146"/>
              <a:ext cx="1201103" cy="1202531"/>
            </a:xfrm>
            <a:prstGeom prst="flowChartConnector">
              <a:avLst/>
            </a:prstGeom>
            <a:grpFill/>
            <a:ln w="9525">
              <a:noFill/>
              <a:miter/>
            </a:ln>
          </p:spPr>
          <p:txBody>
            <a:bodyPr anchor="ctr"/>
            <a:lstStyle/>
            <a:p>
              <a:pPr lvl="0" algn="ctr" eaLnBrk="1" hangingPunct="1"/>
              <a:endParaRPr lang="en-US" altLang="zh-CN" sz="1000" dirty="0">
                <a:solidFill>
                  <a:srgbClr val="FFFFFF"/>
                </a:solidFill>
                <a:cs typeface="+mn-ea"/>
                <a:sym typeface="+mn-lt"/>
              </a:endParaRPr>
            </a:p>
          </p:txBody>
        </p:sp>
        <p:sp>
          <p:nvSpPr>
            <p:cNvPr id="13" name="KSO_Shape"/>
            <p:cNvSpPr/>
            <p:nvPr>
              <p:custDataLst>
                <p:tags r:id="rId3"/>
              </p:custDataLst>
            </p:nvPr>
          </p:nvSpPr>
          <p:spPr bwMode="auto">
            <a:xfrm>
              <a:off x="5275038" y="1500840"/>
              <a:ext cx="363431" cy="645143"/>
            </a:xfrm>
            <a:custGeom>
              <a:avLst/>
              <a:gdLst>
                <a:gd name="T0" fmla="*/ 2147483646 w 3056"/>
                <a:gd name="T1" fmla="*/ 2147483646 h 5429"/>
                <a:gd name="T2" fmla="*/ 2147483646 w 3056"/>
                <a:gd name="T3" fmla="*/ 2147483646 h 5429"/>
                <a:gd name="T4" fmla="*/ 2147483646 w 3056"/>
                <a:gd name="T5" fmla="*/ 388832290 h 5429"/>
                <a:gd name="T6" fmla="*/ 2147483646 w 3056"/>
                <a:gd name="T7" fmla="*/ 345615213 h 5429"/>
                <a:gd name="T8" fmla="*/ 2147483646 w 3056"/>
                <a:gd name="T9" fmla="*/ 2147483646 h 5429"/>
                <a:gd name="T10" fmla="*/ 2147483646 w 3056"/>
                <a:gd name="T11" fmla="*/ 2147483646 h 5429"/>
                <a:gd name="T12" fmla="*/ 2147483646 w 3056"/>
                <a:gd name="T13" fmla="*/ 2147483646 h 5429"/>
                <a:gd name="T14" fmla="*/ 2147483646 w 3056"/>
                <a:gd name="T15" fmla="*/ 2147483646 h 5429"/>
                <a:gd name="T16" fmla="*/ 2147483646 w 3056"/>
                <a:gd name="T17" fmla="*/ 2147483646 h 5429"/>
                <a:gd name="T18" fmla="*/ 2147483646 w 3056"/>
                <a:gd name="T19" fmla="*/ 2147483646 h 5429"/>
                <a:gd name="T20" fmla="*/ 475747481 w 3056"/>
                <a:gd name="T21" fmla="*/ 2147483646 h 5429"/>
                <a:gd name="T22" fmla="*/ 432463999 w 3056"/>
                <a:gd name="T23" fmla="*/ 2147483646 h 5429"/>
                <a:gd name="T24" fmla="*/ 2147483646 w 3056"/>
                <a:gd name="T25" fmla="*/ 2147483646 h 5429"/>
                <a:gd name="T26" fmla="*/ 2147483646 w 3056"/>
                <a:gd name="T27" fmla="*/ 2147483646 h 5429"/>
                <a:gd name="T28" fmla="*/ 2147483646 w 3056"/>
                <a:gd name="T29" fmla="*/ 2147483646 h 5429"/>
                <a:gd name="T30" fmla="*/ 2147483646 w 3056"/>
                <a:gd name="T31" fmla="*/ 2147483646 h 5429"/>
                <a:gd name="T32" fmla="*/ 2147483646 w 3056"/>
                <a:gd name="T33" fmla="*/ 2147483646 h 5429"/>
                <a:gd name="T34" fmla="*/ 2147483646 w 3056"/>
                <a:gd name="T35" fmla="*/ 2147483646 h 5429"/>
                <a:gd name="T36" fmla="*/ 2147483646 w 3056"/>
                <a:gd name="T37" fmla="*/ 2147483646 h 5429"/>
                <a:gd name="T38" fmla="*/ 2147483646 w 3056"/>
                <a:gd name="T39" fmla="*/ 2147483646 h 5429"/>
                <a:gd name="T40" fmla="*/ 2147483646 w 3056"/>
                <a:gd name="T41" fmla="*/ 2147483646 h 5429"/>
                <a:gd name="T42" fmla="*/ 2147483646 w 3056"/>
                <a:gd name="T43" fmla="*/ 2147483646 h 5429"/>
                <a:gd name="T44" fmla="*/ 2147483646 w 3056"/>
                <a:gd name="T45" fmla="*/ 2147483646 h 5429"/>
                <a:gd name="T46" fmla="*/ 2147483646 w 3056"/>
                <a:gd name="T47" fmla="*/ 2147483646 h 5429"/>
                <a:gd name="T48" fmla="*/ 2147483646 w 3056"/>
                <a:gd name="T49" fmla="*/ 2147483646 h 5429"/>
                <a:gd name="T50" fmla="*/ 2147483646 w 3056"/>
                <a:gd name="T51" fmla="*/ 2147483646 h 5429"/>
                <a:gd name="T52" fmla="*/ 2147483646 w 3056"/>
                <a:gd name="T53" fmla="*/ 2147483646 h 5429"/>
                <a:gd name="T54" fmla="*/ 2147483646 w 3056"/>
                <a:gd name="T55" fmla="*/ 2147483646 h 5429"/>
                <a:gd name="T56" fmla="*/ 2147483646 w 3056"/>
                <a:gd name="T57" fmla="*/ 2147483646 h 5429"/>
                <a:gd name="T58" fmla="*/ 2147483646 w 3056"/>
                <a:gd name="T59" fmla="*/ 2147483646 h 5429"/>
                <a:gd name="T60" fmla="*/ 2147483646 w 3056"/>
                <a:gd name="T61" fmla="*/ 2147483646 h 5429"/>
                <a:gd name="T62" fmla="*/ 2147483646 w 3056"/>
                <a:gd name="T63" fmla="*/ 2147483646 h 5429"/>
                <a:gd name="T64" fmla="*/ 2147483646 w 3056"/>
                <a:gd name="T65" fmla="*/ 2147483646 h 5429"/>
                <a:gd name="T66" fmla="*/ 2147483646 w 3056"/>
                <a:gd name="T67" fmla="*/ 2147483646 h 5429"/>
                <a:gd name="T68" fmla="*/ 2147483646 w 3056"/>
                <a:gd name="T69" fmla="*/ 2147483646 h 5429"/>
                <a:gd name="T70" fmla="*/ 2147483646 w 3056"/>
                <a:gd name="T71" fmla="*/ 2147483646 h 5429"/>
                <a:gd name="T72" fmla="*/ 2147483646 w 3056"/>
                <a:gd name="T73" fmla="*/ 2147483646 h 5429"/>
                <a:gd name="T74" fmla="*/ 2147483646 w 3056"/>
                <a:gd name="T75" fmla="*/ 2147483646 h 5429"/>
                <a:gd name="T76" fmla="*/ 2147483646 w 3056"/>
                <a:gd name="T77" fmla="*/ 2147483646 h 5429"/>
                <a:gd name="T78" fmla="*/ 2147483646 w 3056"/>
                <a:gd name="T79" fmla="*/ 2147483646 h 5429"/>
                <a:gd name="T80" fmla="*/ 2147483646 w 3056"/>
                <a:gd name="T81" fmla="*/ 2147483646 h 5429"/>
                <a:gd name="T82" fmla="*/ 2147483646 w 3056"/>
                <a:gd name="T83" fmla="*/ 2147483646 h 5429"/>
                <a:gd name="T84" fmla="*/ 2147483646 w 3056"/>
                <a:gd name="T85" fmla="*/ 2147483646 h 5429"/>
                <a:gd name="T86" fmla="*/ 2147483646 w 3056"/>
                <a:gd name="T87" fmla="*/ 2147483646 h 5429"/>
                <a:gd name="T88" fmla="*/ 2147483646 w 3056"/>
                <a:gd name="T89" fmla="*/ 2147483646 h 5429"/>
                <a:gd name="T90" fmla="*/ 2147483646 w 3056"/>
                <a:gd name="T91" fmla="*/ 2147483646 h 5429"/>
                <a:gd name="T92" fmla="*/ 2147483646 w 3056"/>
                <a:gd name="T93" fmla="*/ 2147483646 h 5429"/>
                <a:gd name="T94" fmla="*/ 2147483646 w 3056"/>
                <a:gd name="T95" fmla="*/ 2147483646 h 5429"/>
                <a:gd name="T96" fmla="*/ 2147483646 w 3056"/>
                <a:gd name="T97" fmla="*/ 2147483646 h 5429"/>
                <a:gd name="T98" fmla="*/ 2147483646 w 3056"/>
                <a:gd name="T99" fmla="*/ 2147483646 h 5429"/>
                <a:gd name="T100" fmla="*/ 2147483646 w 3056"/>
                <a:gd name="T101" fmla="*/ 2147483646 h 5429"/>
                <a:gd name="T102" fmla="*/ 2147483646 w 3056"/>
                <a:gd name="T103" fmla="*/ 2147483646 h 5429"/>
                <a:gd name="T104" fmla="*/ 2147483646 w 3056"/>
                <a:gd name="T105" fmla="*/ 2147483646 h 5429"/>
                <a:gd name="T106" fmla="*/ 2147483646 w 3056"/>
                <a:gd name="T107" fmla="*/ 2147483646 h 5429"/>
                <a:gd name="T108" fmla="*/ 2147483646 w 3056"/>
                <a:gd name="T109" fmla="*/ 2147483646 h 5429"/>
                <a:gd name="T110" fmla="*/ 2147483646 w 3056"/>
                <a:gd name="T111" fmla="*/ 2147483646 h 5429"/>
                <a:gd name="T112" fmla="*/ 2147483646 w 3056"/>
                <a:gd name="T113" fmla="*/ 2147483646 h 5429"/>
                <a:gd name="T114" fmla="*/ 2147483646 w 3056"/>
                <a:gd name="T115" fmla="*/ 2147483646 h 5429"/>
                <a:gd name="T116" fmla="*/ 2147483646 w 3056"/>
                <a:gd name="T117" fmla="*/ 2147483646 h 5429"/>
                <a:gd name="T118" fmla="*/ 2147483646 w 3056"/>
                <a:gd name="T119" fmla="*/ 2147483646 h 5429"/>
                <a:gd name="T120" fmla="*/ 2147483646 w 3056"/>
                <a:gd name="T121" fmla="*/ 2147483646 h 542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3056" h="5429">
                  <a:moveTo>
                    <a:pt x="2609" y="448"/>
                  </a:moveTo>
                  <a:lnTo>
                    <a:pt x="2609" y="448"/>
                  </a:lnTo>
                  <a:lnTo>
                    <a:pt x="2575" y="415"/>
                  </a:lnTo>
                  <a:lnTo>
                    <a:pt x="2538" y="383"/>
                  </a:lnTo>
                  <a:lnTo>
                    <a:pt x="2503" y="352"/>
                  </a:lnTo>
                  <a:lnTo>
                    <a:pt x="2465" y="322"/>
                  </a:lnTo>
                  <a:lnTo>
                    <a:pt x="2426" y="293"/>
                  </a:lnTo>
                  <a:lnTo>
                    <a:pt x="2388" y="265"/>
                  </a:lnTo>
                  <a:lnTo>
                    <a:pt x="2348" y="239"/>
                  </a:lnTo>
                  <a:lnTo>
                    <a:pt x="2307" y="213"/>
                  </a:lnTo>
                  <a:lnTo>
                    <a:pt x="2266" y="190"/>
                  </a:lnTo>
                  <a:lnTo>
                    <a:pt x="2224" y="168"/>
                  </a:lnTo>
                  <a:lnTo>
                    <a:pt x="2182" y="146"/>
                  </a:lnTo>
                  <a:lnTo>
                    <a:pt x="2138" y="127"/>
                  </a:lnTo>
                  <a:lnTo>
                    <a:pt x="2095" y="108"/>
                  </a:lnTo>
                  <a:lnTo>
                    <a:pt x="2049" y="91"/>
                  </a:lnTo>
                  <a:lnTo>
                    <a:pt x="2005" y="75"/>
                  </a:lnTo>
                  <a:lnTo>
                    <a:pt x="1960" y="61"/>
                  </a:lnTo>
                  <a:lnTo>
                    <a:pt x="1907" y="46"/>
                  </a:lnTo>
                  <a:lnTo>
                    <a:pt x="1853" y="34"/>
                  </a:lnTo>
                  <a:lnTo>
                    <a:pt x="1800" y="24"/>
                  </a:lnTo>
                  <a:lnTo>
                    <a:pt x="1746" y="15"/>
                  </a:lnTo>
                  <a:lnTo>
                    <a:pt x="1692" y="9"/>
                  </a:lnTo>
                  <a:lnTo>
                    <a:pt x="1638" y="3"/>
                  </a:lnTo>
                  <a:lnTo>
                    <a:pt x="1582" y="1"/>
                  </a:lnTo>
                  <a:lnTo>
                    <a:pt x="1527" y="0"/>
                  </a:lnTo>
                  <a:lnTo>
                    <a:pt x="1490" y="0"/>
                  </a:lnTo>
                  <a:lnTo>
                    <a:pt x="1451" y="2"/>
                  </a:lnTo>
                  <a:lnTo>
                    <a:pt x="1413" y="4"/>
                  </a:lnTo>
                  <a:lnTo>
                    <a:pt x="1376" y="8"/>
                  </a:lnTo>
                  <a:lnTo>
                    <a:pt x="1338" y="11"/>
                  </a:lnTo>
                  <a:lnTo>
                    <a:pt x="1302" y="17"/>
                  </a:lnTo>
                  <a:lnTo>
                    <a:pt x="1264" y="22"/>
                  </a:lnTo>
                  <a:lnTo>
                    <a:pt x="1227" y="29"/>
                  </a:lnTo>
                  <a:lnTo>
                    <a:pt x="1191" y="36"/>
                  </a:lnTo>
                  <a:lnTo>
                    <a:pt x="1154" y="45"/>
                  </a:lnTo>
                  <a:lnTo>
                    <a:pt x="1118" y="55"/>
                  </a:lnTo>
                  <a:lnTo>
                    <a:pt x="1083" y="65"/>
                  </a:lnTo>
                  <a:lnTo>
                    <a:pt x="1047" y="76"/>
                  </a:lnTo>
                  <a:lnTo>
                    <a:pt x="1012" y="88"/>
                  </a:lnTo>
                  <a:lnTo>
                    <a:pt x="977" y="102"/>
                  </a:lnTo>
                  <a:lnTo>
                    <a:pt x="942" y="115"/>
                  </a:lnTo>
                  <a:lnTo>
                    <a:pt x="909" y="130"/>
                  </a:lnTo>
                  <a:lnTo>
                    <a:pt x="875" y="146"/>
                  </a:lnTo>
                  <a:lnTo>
                    <a:pt x="841" y="161"/>
                  </a:lnTo>
                  <a:lnTo>
                    <a:pt x="808" y="179"/>
                  </a:lnTo>
                  <a:lnTo>
                    <a:pt x="775" y="197"/>
                  </a:lnTo>
                  <a:lnTo>
                    <a:pt x="743" y="216"/>
                  </a:lnTo>
                  <a:lnTo>
                    <a:pt x="712" y="235"/>
                  </a:lnTo>
                  <a:lnTo>
                    <a:pt x="680" y="255"/>
                  </a:lnTo>
                  <a:lnTo>
                    <a:pt x="649" y="277"/>
                  </a:lnTo>
                  <a:lnTo>
                    <a:pt x="619" y="300"/>
                  </a:lnTo>
                  <a:lnTo>
                    <a:pt x="589" y="322"/>
                  </a:lnTo>
                  <a:lnTo>
                    <a:pt x="559" y="345"/>
                  </a:lnTo>
                  <a:lnTo>
                    <a:pt x="531" y="370"/>
                  </a:lnTo>
                  <a:lnTo>
                    <a:pt x="502" y="395"/>
                  </a:lnTo>
                  <a:lnTo>
                    <a:pt x="474" y="421"/>
                  </a:lnTo>
                  <a:lnTo>
                    <a:pt x="447" y="448"/>
                  </a:lnTo>
                  <a:lnTo>
                    <a:pt x="420" y="475"/>
                  </a:lnTo>
                  <a:lnTo>
                    <a:pt x="395" y="503"/>
                  </a:lnTo>
                  <a:lnTo>
                    <a:pt x="369" y="531"/>
                  </a:lnTo>
                  <a:lnTo>
                    <a:pt x="345" y="561"/>
                  </a:lnTo>
                  <a:lnTo>
                    <a:pt x="322" y="589"/>
                  </a:lnTo>
                  <a:lnTo>
                    <a:pt x="298" y="619"/>
                  </a:lnTo>
                  <a:lnTo>
                    <a:pt x="276" y="650"/>
                  </a:lnTo>
                  <a:lnTo>
                    <a:pt x="255" y="681"/>
                  </a:lnTo>
                  <a:lnTo>
                    <a:pt x="235" y="712"/>
                  </a:lnTo>
                  <a:lnTo>
                    <a:pt x="215" y="744"/>
                  </a:lnTo>
                  <a:lnTo>
                    <a:pt x="197" y="776"/>
                  </a:lnTo>
                  <a:lnTo>
                    <a:pt x="179" y="808"/>
                  </a:lnTo>
                  <a:lnTo>
                    <a:pt x="161" y="841"/>
                  </a:lnTo>
                  <a:lnTo>
                    <a:pt x="145" y="875"/>
                  </a:lnTo>
                  <a:lnTo>
                    <a:pt x="129" y="909"/>
                  </a:lnTo>
                  <a:lnTo>
                    <a:pt x="115" y="943"/>
                  </a:lnTo>
                  <a:lnTo>
                    <a:pt x="101" y="977"/>
                  </a:lnTo>
                  <a:lnTo>
                    <a:pt x="88" y="1012"/>
                  </a:lnTo>
                  <a:lnTo>
                    <a:pt x="76" y="1047"/>
                  </a:lnTo>
                  <a:lnTo>
                    <a:pt x="65" y="1082"/>
                  </a:lnTo>
                  <a:lnTo>
                    <a:pt x="55" y="1118"/>
                  </a:lnTo>
                  <a:lnTo>
                    <a:pt x="45" y="1154"/>
                  </a:lnTo>
                  <a:lnTo>
                    <a:pt x="36" y="1191"/>
                  </a:lnTo>
                  <a:lnTo>
                    <a:pt x="28" y="1227"/>
                  </a:lnTo>
                  <a:lnTo>
                    <a:pt x="22" y="1264"/>
                  </a:lnTo>
                  <a:lnTo>
                    <a:pt x="16" y="1301"/>
                  </a:lnTo>
                  <a:lnTo>
                    <a:pt x="11" y="1338"/>
                  </a:lnTo>
                  <a:lnTo>
                    <a:pt x="7" y="1376"/>
                  </a:lnTo>
                  <a:lnTo>
                    <a:pt x="4" y="1413"/>
                  </a:lnTo>
                  <a:lnTo>
                    <a:pt x="2" y="1452"/>
                  </a:lnTo>
                  <a:lnTo>
                    <a:pt x="0" y="1489"/>
                  </a:lnTo>
                  <a:lnTo>
                    <a:pt x="0" y="1527"/>
                  </a:lnTo>
                  <a:lnTo>
                    <a:pt x="6" y="1667"/>
                  </a:lnTo>
                  <a:lnTo>
                    <a:pt x="10" y="1707"/>
                  </a:lnTo>
                  <a:lnTo>
                    <a:pt x="15" y="1746"/>
                  </a:lnTo>
                  <a:lnTo>
                    <a:pt x="22" y="1785"/>
                  </a:lnTo>
                  <a:lnTo>
                    <a:pt x="28" y="1823"/>
                  </a:lnTo>
                  <a:lnTo>
                    <a:pt x="36" y="1862"/>
                  </a:lnTo>
                  <a:lnTo>
                    <a:pt x="45" y="1900"/>
                  </a:lnTo>
                  <a:lnTo>
                    <a:pt x="55" y="1937"/>
                  </a:lnTo>
                  <a:lnTo>
                    <a:pt x="66" y="1975"/>
                  </a:lnTo>
                  <a:lnTo>
                    <a:pt x="78" y="2012"/>
                  </a:lnTo>
                  <a:lnTo>
                    <a:pt x="92" y="2049"/>
                  </a:lnTo>
                  <a:lnTo>
                    <a:pt x="105" y="2085"/>
                  </a:lnTo>
                  <a:lnTo>
                    <a:pt x="119" y="2122"/>
                  </a:lnTo>
                  <a:lnTo>
                    <a:pt x="136" y="2157"/>
                  </a:lnTo>
                  <a:lnTo>
                    <a:pt x="152" y="2193"/>
                  </a:lnTo>
                  <a:lnTo>
                    <a:pt x="170" y="2228"/>
                  </a:lnTo>
                  <a:lnTo>
                    <a:pt x="189" y="2262"/>
                  </a:lnTo>
                  <a:lnTo>
                    <a:pt x="195" y="2277"/>
                  </a:lnTo>
                  <a:lnTo>
                    <a:pt x="213" y="2312"/>
                  </a:lnTo>
                  <a:lnTo>
                    <a:pt x="242" y="2366"/>
                  </a:lnTo>
                  <a:lnTo>
                    <a:pt x="278" y="2439"/>
                  </a:lnTo>
                  <a:lnTo>
                    <a:pt x="323" y="2528"/>
                  </a:lnTo>
                  <a:lnTo>
                    <a:pt x="371" y="2631"/>
                  </a:lnTo>
                  <a:lnTo>
                    <a:pt x="422" y="2743"/>
                  </a:lnTo>
                  <a:lnTo>
                    <a:pt x="450" y="2804"/>
                  </a:lnTo>
                  <a:lnTo>
                    <a:pt x="476" y="2867"/>
                  </a:lnTo>
                  <a:lnTo>
                    <a:pt x="503" y="2931"/>
                  </a:lnTo>
                  <a:lnTo>
                    <a:pt x="530" y="2998"/>
                  </a:lnTo>
                  <a:lnTo>
                    <a:pt x="556" y="3065"/>
                  </a:lnTo>
                  <a:lnTo>
                    <a:pt x="582" y="3134"/>
                  </a:lnTo>
                  <a:lnTo>
                    <a:pt x="607" y="3202"/>
                  </a:lnTo>
                  <a:lnTo>
                    <a:pt x="630" y="3273"/>
                  </a:lnTo>
                  <a:lnTo>
                    <a:pt x="653" y="3343"/>
                  </a:lnTo>
                  <a:lnTo>
                    <a:pt x="674" y="3413"/>
                  </a:lnTo>
                  <a:lnTo>
                    <a:pt x="693" y="3483"/>
                  </a:lnTo>
                  <a:lnTo>
                    <a:pt x="711" y="3553"/>
                  </a:lnTo>
                  <a:lnTo>
                    <a:pt x="726" y="3621"/>
                  </a:lnTo>
                  <a:lnTo>
                    <a:pt x="739" y="3690"/>
                  </a:lnTo>
                  <a:lnTo>
                    <a:pt x="750" y="3756"/>
                  </a:lnTo>
                  <a:lnTo>
                    <a:pt x="754" y="3788"/>
                  </a:lnTo>
                  <a:lnTo>
                    <a:pt x="757" y="3822"/>
                  </a:lnTo>
                  <a:lnTo>
                    <a:pt x="760" y="3854"/>
                  </a:lnTo>
                  <a:lnTo>
                    <a:pt x="762" y="3885"/>
                  </a:lnTo>
                  <a:lnTo>
                    <a:pt x="763" y="3915"/>
                  </a:lnTo>
                  <a:lnTo>
                    <a:pt x="764" y="3946"/>
                  </a:lnTo>
                  <a:lnTo>
                    <a:pt x="783" y="4137"/>
                  </a:lnTo>
                  <a:lnTo>
                    <a:pt x="789" y="4160"/>
                  </a:lnTo>
                  <a:lnTo>
                    <a:pt x="796" y="4181"/>
                  </a:lnTo>
                  <a:lnTo>
                    <a:pt x="804" y="4202"/>
                  </a:lnTo>
                  <a:lnTo>
                    <a:pt x="813" y="4220"/>
                  </a:lnTo>
                  <a:lnTo>
                    <a:pt x="823" y="4237"/>
                  </a:lnTo>
                  <a:lnTo>
                    <a:pt x="833" y="4253"/>
                  </a:lnTo>
                  <a:lnTo>
                    <a:pt x="844" y="4267"/>
                  </a:lnTo>
                  <a:lnTo>
                    <a:pt x="855" y="4280"/>
                  </a:lnTo>
                  <a:lnTo>
                    <a:pt x="867" y="4291"/>
                  </a:lnTo>
                  <a:lnTo>
                    <a:pt x="880" y="4301"/>
                  </a:lnTo>
                  <a:lnTo>
                    <a:pt x="895" y="4309"/>
                  </a:lnTo>
                  <a:lnTo>
                    <a:pt x="909" y="4316"/>
                  </a:lnTo>
                  <a:lnTo>
                    <a:pt x="924" y="4321"/>
                  </a:lnTo>
                  <a:lnTo>
                    <a:pt x="941" y="4325"/>
                  </a:lnTo>
                  <a:lnTo>
                    <a:pt x="959" y="4328"/>
                  </a:lnTo>
                  <a:lnTo>
                    <a:pt x="976" y="4328"/>
                  </a:lnTo>
                  <a:lnTo>
                    <a:pt x="2079" y="4328"/>
                  </a:lnTo>
                  <a:lnTo>
                    <a:pt x="2097" y="4328"/>
                  </a:lnTo>
                  <a:lnTo>
                    <a:pt x="2114" y="4325"/>
                  </a:lnTo>
                  <a:lnTo>
                    <a:pt x="2130" y="4321"/>
                  </a:lnTo>
                  <a:lnTo>
                    <a:pt x="2145" y="4316"/>
                  </a:lnTo>
                  <a:lnTo>
                    <a:pt x="2161" y="4309"/>
                  </a:lnTo>
                  <a:lnTo>
                    <a:pt x="2174" y="4301"/>
                  </a:lnTo>
                  <a:lnTo>
                    <a:pt x="2187" y="4291"/>
                  </a:lnTo>
                  <a:lnTo>
                    <a:pt x="2201" y="4280"/>
                  </a:lnTo>
                  <a:lnTo>
                    <a:pt x="2212" y="4267"/>
                  </a:lnTo>
                  <a:lnTo>
                    <a:pt x="2223" y="4253"/>
                  </a:lnTo>
                  <a:lnTo>
                    <a:pt x="2233" y="4237"/>
                  </a:lnTo>
                  <a:lnTo>
                    <a:pt x="2243" y="4220"/>
                  </a:lnTo>
                  <a:lnTo>
                    <a:pt x="2251" y="4202"/>
                  </a:lnTo>
                  <a:lnTo>
                    <a:pt x="2259" y="4181"/>
                  </a:lnTo>
                  <a:lnTo>
                    <a:pt x="2266" y="4160"/>
                  </a:lnTo>
                  <a:lnTo>
                    <a:pt x="2272" y="4137"/>
                  </a:lnTo>
                  <a:lnTo>
                    <a:pt x="2291" y="3946"/>
                  </a:lnTo>
                  <a:lnTo>
                    <a:pt x="2293" y="3915"/>
                  </a:lnTo>
                  <a:lnTo>
                    <a:pt x="2294" y="3885"/>
                  </a:lnTo>
                  <a:lnTo>
                    <a:pt x="2295" y="3854"/>
                  </a:lnTo>
                  <a:lnTo>
                    <a:pt x="2298" y="3822"/>
                  </a:lnTo>
                  <a:lnTo>
                    <a:pt x="2301" y="3788"/>
                  </a:lnTo>
                  <a:lnTo>
                    <a:pt x="2306" y="3756"/>
                  </a:lnTo>
                  <a:lnTo>
                    <a:pt x="2316" y="3690"/>
                  </a:lnTo>
                  <a:lnTo>
                    <a:pt x="2329" y="3621"/>
                  </a:lnTo>
                  <a:lnTo>
                    <a:pt x="2345" y="3553"/>
                  </a:lnTo>
                  <a:lnTo>
                    <a:pt x="2362" y="3483"/>
                  </a:lnTo>
                  <a:lnTo>
                    <a:pt x="2381" y="3413"/>
                  </a:lnTo>
                  <a:lnTo>
                    <a:pt x="2402" y="3343"/>
                  </a:lnTo>
                  <a:lnTo>
                    <a:pt x="2425" y="3273"/>
                  </a:lnTo>
                  <a:lnTo>
                    <a:pt x="2449" y="3202"/>
                  </a:lnTo>
                  <a:lnTo>
                    <a:pt x="2474" y="3134"/>
                  </a:lnTo>
                  <a:lnTo>
                    <a:pt x="2499" y="3065"/>
                  </a:lnTo>
                  <a:lnTo>
                    <a:pt x="2526" y="2998"/>
                  </a:lnTo>
                  <a:lnTo>
                    <a:pt x="2552" y="2931"/>
                  </a:lnTo>
                  <a:lnTo>
                    <a:pt x="2579" y="2867"/>
                  </a:lnTo>
                  <a:lnTo>
                    <a:pt x="2607" y="2804"/>
                  </a:lnTo>
                  <a:lnTo>
                    <a:pt x="2633" y="2743"/>
                  </a:lnTo>
                  <a:lnTo>
                    <a:pt x="2685" y="2631"/>
                  </a:lnTo>
                  <a:lnTo>
                    <a:pt x="2735" y="2528"/>
                  </a:lnTo>
                  <a:lnTo>
                    <a:pt x="2778" y="2439"/>
                  </a:lnTo>
                  <a:lnTo>
                    <a:pt x="2816" y="2366"/>
                  </a:lnTo>
                  <a:lnTo>
                    <a:pt x="2846" y="2312"/>
                  </a:lnTo>
                  <a:lnTo>
                    <a:pt x="2872" y="2262"/>
                  </a:lnTo>
                  <a:lnTo>
                    <a:pt x="2890" y="2228"/>
                  </a:lnTo>
                  <a:lnTo>
                    <a:pt x="2906" y="2193"/>
                  </a:lnTo>
                  <a:lnTo>
                    <a:pt x="2923" y="2157"/>
                  </a:lnTo>
                  <a:lnTo>
                    <a:pt x="2937" y="2122"/>
                  </a:lnTo>
                  <a:lnTo>
                    <a:pt x="2952" y="2085"/>
                  </a:lnTo>
                  <a:lnTo>
                    <a:pt x="2965" y="2049"/>
                  </a:lnTo>
                  <a:lnTo>
                    <a:pt x="2978" y="2012"/>
                  </a:lnTo>
                  <a:lnTo>
                    <a:pt x="2989" y="1975"/>
                  </a:lnTo>
                  <a:lnTo>
                    <a:pt x="3000" y="1937"/>
                  </a:lnTo>
                  <a:lnTo>
                    <a:pt x="3010" y="1900"/>
                  </a:lnTo>
                  <a:lnTo>
                    <a:pt x="3019" y="1862"/>
                  </a:lnTo>
                  <a:lnTo>
                    <a:pt x="3027" y="1823"/>
                  </a:lnTo>
                  <a:lnTo>
                    <a:pt x="3034" y="1785"/>
                  </a:lnTo>
                  <a:lnTo>
                    <a:pt x="3040" y="1746"/>
                  </a:lnTo>
                  <a:lnTo>
                    <a:pt x="3045" y="1707"/>
                  </a:lnTo>
                  <a:lnTo>
                    <a:pt x="3049" y="1667"/>
                  </a:lnTo>
                  <a:lnTo>
                    <a:pt x="3056" y="1527"/>
                  </a:lnTo>
                  <a:lnTo>
                    <a:pt x="3055" y="1489"/>
                  </a:lnTo>
                  <a:lnTo>
                    <a:pt x="3054" y="1452"/>
                  </a:lnTo>
                  <a:lnTo>
                    <a:pt x="3051" y="1413"/>
                  </a:lnTo>
                  <a:lnTo>
                    <a:pt x="3048" y="1376"/>
                  </a:lnTo>
                  <a:lnTo>
                    <a:pt x="3044" y="1338"/>
                  </a:lnTo>
                  <a:lnTo>
                    <a:pt x="3039" y="1301"/>
                  </a:lnTo>
                  <a:lnTo>
                    <a:pt x="3034" y="1264"/>
                  </a:lnTo>
                  <a:lnTo>
                    <a:pt x="3026" y="1227"/>
                  </a:lnTo>
                  <a:lnTo>
                    <a:pt x="3018" y="1191"/>
                  </a:lnTo>
                  <a:lnTo>
                    <a:pt x="3010" y="1154"/>
                  </a:lnTo>
                  <a:lnTo>
                    <a:pt x="3000" y="1118"/>
                  </a:lnTo>
                  <a:lnTo>
                    <a:pt x="2990" y="1082"/>
                  </a:lnTo>
                  <a:lnTo>
                    <a:pt x="2979" y="1047"/>
                  </a:lnTo>
                  <a:lnTo>
                    <a:pt x="2967" y="1012"/>
                  </a:lnTo>
                  <a:lnTo>
                    <a:pt x="2954" y="977"/>
                  </a:lnTo>
                  <a:lnTo>
                    <a:pt x="2941" y="943"/>
                  </a:lnTo>
                  <a:lnTo>
                    <a:pt x="2925" y="909"/>
                  </a:lnTo>
                  <a:lnTo>
                    <a:pt x="2910" y="875"/>
                  </a:lnTo>
                  <a:lnTo>
                    <a:pt x="2894" y="841"/>
                  </a:lnTo>
                  <a:lnTo>
                    <a:pt x="2877" y="808"/>
                  </a:lnTo>
                  <a:lnTo>
                    <a:pt x="2859" y="776"/>
                  </a:lnTo>
                  <a:lnTo>
                    <a:pt x="2840" y="744"/>
                  </a:lnTo>
                  <a:lnTo>
                    <a:pt x="2820" y="712"/>
                  </a:lnTo>
                  <a:lnTo>
                    <a:pt x="2800" y="681"/>
                  </a:lnTo>
                  <a:lnTo>
                    <a:pt x="2779" y="650"/>
                  </a:lnTo>
                  <a:lnTo>
                    <a:pt x="2757" y="619"/>
                  </a:lnTo>
                  <a:lnTo>
                    <a:pt x="2734" y="589"/>
                  </a:lnTo>
                  <a:lnTo>
                    <a:pt x="2711" y="561"/>
                  </a:lnTo>
                  <a:lnTo>
                    <a:pt x="2686" y="531"/>
                  </a:lnTo>
                  <a:lnTo>
                    <a:pt x="2661" y="503"/>
                  </a:lnTo>
                  <a:lnTo>
                    <a:pt x="2635" y="475"/>
                  </a:lnTo>
                  <a:lnTo>
                    <a:pt x="2609" y="448"/>
                  </a:lnTo>
                  <a:close/>
                  <a:moveTo>
                    <a:pt x="2661" y="1641"/>
                  </a:moveTo>
                  <a:lnTo>
                    <a:pt x="2661" y="1641"/>
                  </a:lnTo>
                  <a:lnTo>
                    <a:pt x="2658" y="1669"/>
                  </a:lnTo>
                  <a:lnTo>
                    <a:pt x="2654" y="1697"/>
                  </a:lnTo>
                  <a:lnTo>
                    <a:pt x="2650" y="1725"/>
                  </a:lnTo>
                  <a:lnTo>
                    <a:pt x="2644" y="1753"/>
                  </a:lnTo>
                  <a:lnTo>
                    <a:pt x="2639" y="1781"/>
                  </a:lnTo>
                  <a:lnTo>
                    <a:pt x="2632" y="1809"/>
                  </a:lnTo>
                  <a:lnTo>
                    <a:pt x="2624" y="1837"/>
                  </a:lnTo>
                  <a:lnTo>
                    <a:pt x="2617" y="1863"/>
                  </a:lnTo>
                  <a:lnTo>
                    <a:pt x="2608" y="1891"/>
                  </a:lnTo>
                  <a:lnTo>
                    <a:pt x="2599" y="1918"/>
                  </a:lnTo>
                  <a:lnTo>
                    <a:pt x="2589" y="1945"/>
                  </a:lnTo>
                  <a:lnTo>
                    <a:pt x="2579" y="1972"/>
                  </a:lnTo>
                  <a:lnTo>
                    <a:pt x="2567" y="1998"/>
                  </a:lnTo>
                  <a:lnTo>
                    <a:pt x="2556" y="2025"/>
                  </a:lnTo>
                  <a:lnTo>
                    <a:pt x="2543" y="2051"/>
                  </a:lnTo>
                  <a:lnTo>
                    <a:pt x="2529" y="2078"/>
                  </a:lnTo>
                  <a:lnTo>
                    <a:pt x="2485" y="2158"/>
                  </a:lnTo>
                  <a:lnTo>
                    <a:pt x="2450" y="2227"/>
                  </a:lnTo>
                  <a:lnTo>
                    <a:pt x="2408" y="2311"/>
                  </a:lnTo>
                  <a:lnTo>
                    <a:pt x="2359" y="2409"/>
                  </a:lnTo>
                  <a:lnTo>
                    <a:pt x="2307" y="2519"/>
                  </a:lnTo>
                  <a:lnTo>
                    <a:pt x="2253" y="2641"/>
                  </a:lnTo>
                  <a:lnTo>
                    <a:pt x="2225" y="2705"/>
                  </a:lnTo>
                  <a:lnTo>
                    <a:pt x="2197" y="2771"/>
                  </a:lnTo>
                  <a:lnTo>
                    <a:pt x="2170" y="2838"/>
                  </a:lnTo>
                  <a:lnTo>
                    <a:pt x="2142" y="2908"/>
                  </a:lnTo>
                  <a:lnTo>
                    <a:pt x="2116" y="2979"/>
                  </a:lnTo>
                  <a:lnTo>
                    <a:pt x="2090" y="3051"/>
                  </a:lnTo>
                  <a:lnTo>
                    <a:pt x="2065" y="3124"/>
                  </a:lnTo>
                  <a:lnTo>
                    <a:pt x="2040" y="3198"/>
                  </a:lnTo>
                  <a:lnTo>
                    <a:pt x="2018" y="3272"/>
                  </a:lnTo>
                  <a:lnTo>
                    <a:pt x="1996" y="3346"/>
                  </a:lnTo>
                  <a:lnTo>
                    <a:pt x="1977" y="3420"/>
                  </a:lnTo>
                  <a:lnTo>
                    <a:pt x="1960" y="3494"/>
                  </a:lnTo>
                  <a:lnTo>
                    <a:pt x="1944" y="3568"/>
                  </a:lnTo>
                  <a:lnTo>
                    <a:pt x="1930" y="3641"/>
                  </a:lnTo>
                  <a:lnTo>
                    <a:pt x="1919" y="3714"/>
                  </a:lnTo>
                  <a:lnTo>
                    <a:pt x="1911" y="3785"/>
                  </a:lnTo>
                  <a:lnTo>
                    <a:pt x="1908" y="3820"/>
                  </a:lnTo>
                  <a:lnTo>
                    <a:pt x="1905" y="3856"/>
                  </a:lnTo>
                  <a:lnTo>
                    <a:pt x="1903" y="3890"/>
                  </a:lnTo>
                  <a:lnTo>
                    <a:pt x="1902" y="3924"/>
                  </a:lnTo>
                  <a:lnTo>
                    <a:pt x="1901" y="3939"/>
                  </a:lnTo>
                  <a:lnTo>
                    <a:pt x="1722" y="3939"/>
                  </a:lnTo>
                  <a:lnTo>
                    <a:pt x="1722" y="3230"/>
                  </a:lnTo>
                  <a:lnTo>
                    <a:pt x="1333" y="3230"/>
                  </a:lnTo>
                  <a:lnTo>
                    <a:pt x="1333" y="3939"/>
                  </a:lnTo>
                  <a:lnTo>
                    <a:pt x="1154" y="3939"/>
                  </a:lnTo>
                  <a:lnTo>
                    <a:pt x="1152" y="3924"/>
                  </a:lnTo>
                  <a:lnTo>
                    <a:pt x="1151" y="3873"/>
                  </a:lnTo>
                  <a:lnTo>
                    <a:pt x="1148" y="3820"/>
                  </a:lnTo>
                  <a:lnTo>
                    <a:pt x="1142" y="3767"/>
                  </a:lnTo>
                  <a:lnTo>
                    <a:pt x="1136" y="3714"/>
                  </a:lnTo>
                  <a:lnTo>
                    <a:pt x="1128" y="3659"/>
                  </a:lnTo>
                  <a:lnTo>
                    <a:pt x="1118" y="3604"/>
                  </a:lnTo>
                  <a:lnTo>
                    <a:pt x="1108" y="3547"/>
                  </a:lnTo>
                  <a:lnTo>
                    <a:pt x="1096" y="3491"/>
                  </a:lnTo>
                  <a:lnTo>
                    <a:pt x="1081" y="3434"/>
                  </a:lnTo>
                  <a:lnTo>
                    <a:pt x="1067" y="3377"/>
                  </a:lnTo>
                  <a:lnTo>
                    <a:pt x="1052" y="3319"/>
                  </a:lnTo>
                  <a:lnTo>
                    <a:pt x="1035" y="3261"/>
                  </a:lnTo>
                  <a:lnTo>
                    <a:pt x="1016" y="3203"/>
                  </a:lnTo>
                  <a:lnTo>
                    <a:pt x="997" y="3145"/>
                  </a:lnTo>
                  <a:lnTo>
                    <a:pt x="977" y="3086"/>
                  </a:lnTo>
                  <a:lnTo>
                    <a:pt x="958" y="3029"/>
                  </a:lnTo>
                  <a:lnTo>
                    <a:pt x="937" y="2970"/>
                  </a:lnTo>
                  <a:lnTo>
                    <a:pt x="914" y="2911"/>
                  </a:lnTo>
                  <a:lnTo>
                    <a:pt x="868" y="2796"/>
                  </a:lnTo>
                  <a:lnTo>
                    <a:pt x="820" y="2681"/>
                  </a:lnTo>
                  <a:lnTo>
                    <a:pt x="771" y="2570"/>
                  </a:lnTo>
                  <a:lnTo>
                    <a:pt x="721" y="2459"/>
                  </a:lnTo>
                  <a:lnTo>
                    <a:pt x="669" y="2353"/>
                  </a:lnTo>
                  <a:lnTo>
                    <a:pt x="618" y="2249"/>
                  </a:lnTo>
                  <a:lnTo>
                    <a:pt x="568" y="2150"/>
                  </a:lnTo>
                  <a:lnTo>
                    <a:pt x="567" y="2144"/>
                  </a:lnTo>
                  <a:lnTo>
                    <a:pt x="530" y="2075"/>
                  </a:lnTo>
                  <a:lnTo>
                    <a:pt x="515" y="2050"/>
                  </a:lnTo>
                  <a:lnTo>
                    <a:pt x="503" y="2024"/>
                  </a:lnTo>
                  <a:lnTo>
                    <a:pt x="491" y="1998"/>
                  </a:lnTo>
                  <a:lnTo>
                    <a:pt x="479" y="1972"/>
                  </a:lnTo>
                  <a:lnTo>
                    <a:pt x="468" y="1945"/>
                  </a:lnTo>
                  <a:lnTo>
                    <a:pt x="458" y="1918"/>
                  </a:lnTo>
                  <a:lnTo>
                    <a:pt x="449" y="1892"/>
                  </a:lnTo>
                  <a:lnTo>
                    <a:pt x="440" y="1864"/>
                  </a:lnTo>
                  <a:lnTo>
                    <a:pt x="431" y="1838"/>
                  </a:lnTo>
                  <a:lnTo>
                    <a:pt x="424" y="1810"/>
                  </a:lnTo>
                  <a:lnTo>
                    <a:pt x="418" y="1782"/>
                  </a:lnTo>
                  <a:lnTo>
                    <a:pt x="411" y="1754"/>
                  </a:lnTo>
                  <a:lnTo>
                    <a:pt x="406" y="1726"/>
                  </a:lnTo>
                  <a:lnTo>
                    <a:pt x="401" y="1697"/>
                  </a:lnTo>
                  <a:lnTo>
                    <a:pt x="398" y="1670"/>
                  </a:lnTo>
                  <a:lnTo>
                    <a:pt x="395" y="1641"/>
                  </a:lnTo>
                  <a:lnTo>
                    <a:pt x="389" y="1519"/>
                  </a:lnTo>
                  <a:lnTo>
                    <a:pt x="389" y="1492"/>
                  </a:lnTo>
                  <a:lnTo>
                    <a:pt x="390" y="1463"/>
                  </a:lnTo>
                  <a:lnTo>
                    <a:pt x="392" y="1435"/>
                  </a:lnTo>
                  <a:lnTo>
                    <a:pt x="395" y="1408"/>
                  </a:lnTo>
                  <a:lnTo>
                    <a:pt x="398" y="1380"/>
                  </a:lnTo>
                  <a:lnTo>
                    <a:pt x="402" y="1352"/>
                  </a:lnTo>
                  <a:lnTo>
                    <a:pt x="407" y="1325"/>
                  </a:lnTo>
                  <a:lnTo>
                    <a:pt x="412" y="1298"/>
                  </a:lnTo>
                  <a:lnTo>
                    <a:pt x="418" y="1270"/>
                  </a:lnTo>
                  <a:lnTo>
                    <a:pt x="424" y="1244"/>
                  </a:lnTo>
                  <a:lnTo>
                    <a:pt x="431" y="1217"/>
                  </a:lnTo>
                  <a:lnTo>
                    <a:pt x="439" y="1191"/>
                  </a:lnTo>
                  <a:lnTo>
                    <a:pt x="448" y="1165"/>
                  </a:lnTo>
                  <a:lnTo>
                    <a:pt x="457" y="1139"/>
                  </a:lnTo>
                  <a:lnTo>
                    <a:pt x="466" y="1113"/>
                  </a:lnTo>
                  <a:lnTo>
                    <a:pt x="476" y="1088"/>
                  </a:lnTo>
                  <a:lnTo>
                    <a:pt x="487" y="1063"/>
                  </a:lnTo>
                  <a:lnTo>
                    <a:pt x="499" y="1038"/>
                  </a:lnTo>
                  <a:lnTo>
                    <a:pt x="511" y="1013"/>
                  </a:lnTo>
                  <a:lnTo>
                    <a:pt x="524" y="989"/>
                  </a:lnTo>
                  <a:lnTo>
                    <a:pt x="537" y="965"/>
                  </a:lnTo>
                  <a:lnTo>
                    <a:pt x="551" y="941"/>
                  </a:lnTo>
                  <a:lnTo>
                    <a:pt x="565" y="918"/>
                  </a:lnTo>
                  <a:lnTo>
                    <a:pt x="580" y="895"/>
                  </a:lnTo>
                  <a:lnTo>
                    <a:pt x="596" y="871"/>
                  </a:lnTo>
                  <a:lnTo>
                    <a:pt x="612" y="849"/>
                  </a:lnTo>
                  <a:lnTo>
                    <a:pt x="629" y="827"/>
                  </a:lnTo>
                  <a:lnTo>
                    <a:pt x="647" y="806"/>
                  </a:lnTo>
                  <a:lnTo>
                    <a:pt x="664" y="784"/>
                  </a:lnTo>
                  <a:lnTo>
                    <a:pt x="683" y="763"/>
                  </a:lnTo>
                  <a:lnTo>
                    <a:pt x="702" y="743"/>
                  </a:lnTo>
                  <a:lnTo>
                    <a:pt x="722" y="723"/>
                  </a:lnTo>
                  <a:lnTo>
                    <a:pt x="743" y="703"/>
                  </a:lnTo>
                  <a:lnTo>
                    <a:pt x="764" y="683"/>
                  </a:lnTo>
                  <a:lnTo>
                    <a:pt x="785" y="665"/>
                  </a:lnTo>
                  <a:lnTo>
                    <a:pt x="806" y="647"/>
                  </a:lnTo>
                  <a:lnTo>
                    <a:pt x="828" y="629"/>
                  </a:lnTo>
                  <a:lnTo>
                    <a:pt x="850" y="611"/>
                  </a:lnTo>
                  <a:lnTo>
                    <a:pt x="874" y="596"/>
                  </a:lnTo>
                  <a:lnTo>
                    <a:pt x="896" y="579"/>
                  </a:lnTo>
                  <a:lnTo>
                    <a:pt x="920" y="565"/>
                  </a:lnTo>
                  <a:lnTo>
                    <a:pt x="943" y="550"/>
                  </a:lnTo>
                  <a:lnTo>
                    <a:pt x="968" y="536"/>
                  </a:lnTo>
                  <a:lnTo>
                    <a:pt x="992" y="523"/>
                  </a:lnTo>
                  <a:lnTo>
                    <a:pt x="1016" y="510"/>
                  </a:lnTo>
                  <a:lnTo>
                    <a:pt x="1041" y="498"/>
                  </a:lnTo>
                  <a:lnTo>
                    <a:pt x="1066" y="486"/>
                  </a:lnTo>
                  <a:lnTo>
                    <a:pt x="1091" y="475"/>
                  </a:lnTo>
                  <a:lnTo>
                    <a:pt x="1117" y="464"/>
                  </a:lnTo>
                  <a:lnTo>
                    <a:pt x="1143" y="456"/>
                  </a:lnTo>
                  <a:lnTo>
                    <a:pt x="1170" y="446"/>
                  </a:lnTo>
                  <a:lnTo>
                    <a:pt x="1195" y="438"/>
                  </a:lnTo>
                  <a:lnTo>
                    <a:pt x="1223" y="430"/>
                  </a:lnTo>
                  <a:lnTo>
                    <a:pt x="1250" y="423"/>
                  </a:lnTo>
                  <a:lnTo>
                    <a:pt x="1276" y="417"/>
                  </a:lnTo>
                  <a:lnTo>
                    <a:pt x="1304" y="411"/>
                  </a:lnTo>
                  <a:lnTo>
                    <a:pt x="1331" y="406"/>
                  </a:lnTo>
                  <a:lnTo>
                    <a:pt x="1359" y="401"/>
                  </a:lnTo>
                  <a:lnTo>
                    <a:pt x="1387" y="398"/>
                  </a:lnTo>
                  <a:lnTo>
                    <a:pt x="1414" y="395"/>
                  </a:lnTo>
                  <a:lnTo>
                    <a:pt x="1443" y="392"/>
                  </a:lnTo>
                  <a:lnTo>
                    <a:pt x="1471" y="390"/>
                  </a:lnTo>
                  <a:lnTo>
                    <a:pt x="1500" y="389"/>
                  </a:lnTo>
                  <a:lnTo>
                    <a:pt x="1527" y="389"/>
                  </a:lnTo>
                  <a:lnTo>
                    <a:pt x="1569" y="389"/>
                  </a:lnTo>
                  <a:lnTo>
                    <a:pt x="1610" y="391"/>
                  </a:lnTo>
                  <a:lnTo>
                    <a:pt x="1651" y="396"/>
                  </a:lnTo>
                  <a:lnTo>
                    <a:pt x="1691" y="400"/>
                  </a:lnTo>
                  <a:lnTo>
                    <a:pt x="1732" y="407"/>
                  </a:lnTo>
                  <a:lnTo>
                    <a:pt x="1771" y="415"/>
                  </a:lnTo>
                  <a:lnTo>
                    <a:pt x="1810" y="423"/>
                  </a:lnTo>
                  <a:lnTo>
                    <a:pt x="1849" y="435"/>
                  </a:lnTo>
                  <a:lnTo>
                    <a:pt x="1882" y="444"/>
                  </a:lnTo>
                  <a:lnTo>
                    <a:pt x="1917" y="457"/>
                  </a:lnTo>
                  <a:lnTo>
                    <a:pt x="1950" y="470"/>
                  </a:lnTo>
                  <a:lnTo>
                    <a:pt x="1983" y="483"/>
                  </a:lnTo>
                  <a:lnTo>
                    <a:pt x="2015" y="498"/>
                  </a:lnTo>
                  <a:lnTo>
                    <a:pt x="2047" y="514"/>
                  </a:lnTo>
                  <a:lnTo>
                    <a:pt x="2078" y="531"/>
                  </a:lnTo>
                  <a:lnTo>
                    <a:pt x="2109" y="548"/>
                  </a:lnTo>
                  <a:lnTo>
                    <a:pt x="2139" y="567"/>
                  </a:lnTo>
                  <a:lnTo>
                    <a:pt x="2169" y="586"/>
                  </a:lnTo>
                  <a:lnTo>
                    <a:pt x="2197" y="607"/>
                  </a:lnTo>
                  <a:lnTo>
                    <a:pt x="2226" y="628"/>
                  </a:lnTo>
                  <a:lnTo>
                    <a:pt x="2254" y="650"/>
                  </a:lnTo>
                  <a:lnTo>
                    <a:pt x="2281" y="673"/>
                  </a:lnTo>
                  <a:lnTo>
                    <a:pt x="2308" y="698"/>
                  </a:lnTo>
                  <a:lnTo>
                    <a:pt x="2333" y="723"/>
                  </a:lnTo>
                  <a:lnTo>
                    <a:pt x="2353" y="743"/>
                  </a:lnTo>
                  <a:lnTo>
                    <a:pt x="2372" y="763"/>
                  </a:lnTo>
                  <a:lnTo>
                    <a:pt x="2391" y="784"/>
                  </a:lnTo>
                  <a:lnTo>
                    <a:pt x="2409" y="806"/>
                  </a:lnTo>
                  <a:lnTo>
                    <a:pt x="2426" y="827"/>
                  </a:lnTo>
                  <a:lnTo>
                    <a:pt x="2443" y="849"/>
                  </a:lnTo>
                  <a:lnTo>
                    <a:pt x="2460" y="872"/>
                  </a:lnTo>
                  <a:lnTo>
                    <a:pt x="2475" y="895"/>
                  </a:lnTo>
                  <a:lnTo>
                    <a:pt x="2489" y="918"/>
                  </a:lnTo>
                  <a:lnTo>
                    <a:pt x="2505" y="941"/>
                  </a:lnTo>
                  <a:lnTo>
                    <a:pt x="2518" y="965"/>
                  </a:lnTo>
                  <a:lnTo>
                    <a:pt x="2531" y="989"/>
                  </a:lnTo>
                  <a:lnTo>
                    <a:pt x="2545" y="1013"/>
                  </a:lnTo>
                  <a:lnTo>
                    <a:pt x="2557" y="1038"/>
                  </a:lnTo>
                  <a:lnTo>
                    <a:pt x="2568" y="1063"/>
                  </a:lnTo>
                  <a:lnTo>
                    <a:pt x="2579" y="1088"/>
                  </a:lnTo>
                  <a:lnTo>
                    <a:pt x="2589" y="1113"/>
                  </a:lnTo>
                  <a:lnTo>
                    <a:pt x="2599" y="1139"/>
                  </a:lnTo>
                  <a:lnTo>
                    <a:pt x="2608" y="1164"/>
                  </a:lnTo>
                  <a:lnTo>
                    <a:pt x="2617" y="1191"/>
                  </a:lnTo>
                  <a:lnTo>
                    <a:pt x="2624" y="1217"/>
                  </a:lnTo>
                  <a:lnTo>
                    <a:pt x="2631" y="1244"/>
                  </a:lnTo>
                  <a:lnTo>
                    <a:pt x="2638" y="1270"/>
                  </a:lnTo>
                  <a:lnTo>
                    <a:pt x="2643" y="1297"/>
                  </a:lnTo>
                  <a:lnTo>
                    <a:pt x="2649" y="1325"/>
                  </a:lnTo>
                  <a:lnTo>
                    <a:pt x="2653" y="1352"/>
                  </a:lnTo>
                  <a:lnTo>
                    <a:pt x="2658" y="1379"/>
                  </a:lnTo>
                  <a:lnTo>
                    <a:pt x="2660" y="1406"/>
                  </a:lnTo>
                  <a:lnTo>
                    <a:pt x="2663" y="1435"/>
                  </a:lnTo>
                  <a:lnTo>
                    <a:pt x="2664" y="1463"/>
                  </a:lnTo>
                  <a:lnTo>
                    <a:pt x="2666" y="1491"/>
                  </a:lnTo>
                  <a:lnTo>
                    <a:pt x="2666" y="1519"/>
                  </a:lnTo>
                  <a:lnTo>
                    <a:pt x="2661" y="1641"/>
                  </a:lnTo>
                  <a:close/>
                  <a:moveTo>
                    <a:pt x="907" y="4981"/>
                  </a:moveTo>
                  <a:lnTo>
                    <a:pt x="2149" y="4981"/>
                  </a:lnTo>
                  <a:lnTo>
                    <a:pt x="2149" y="4592"/>
                  </a:lnTo>
                  <a:lnTo>
                    <a:pt x="907" y="4592"/>
                  </a:lnTo>
                  <a:lnTo>
                    <a:pt x="907" y="4981"/>
                  </a:lnTo>
                  <a:close/>
                  <a:moveTo>
                    <a:pt x="1177" y="5429"/>
                  </a:moveTo>
                  <a:lnTo>
                    <a:pt x="1879" y="5429"/>
                  </a:lnTo>
                  <a:lnTo>
                    <a:pt x="1879" y="5209"/>
                  </a:lnTo>
                  <a:lnTo>
                    <a:pt x="1177" y="5209"/>
                  </a:lnTo>
                  <a:lnTo>
                    <a:pt x="1177" y="5429"/>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949"/>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childTnLst>
                          </p:cTn>
                        </p:par>
                        <p:par>
                          <p:cTn id="16" fill="hold">
                            <p:stCondLst>
                              <p:cond delay="1449"/>
                            </p:stCondLst>
                            <p:childTnLst>
                              <p:par>
                                <p:cTn id="17" presetID="53" presetClass="entr" presetSubtype="528"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animEffect transition="in" filter="fade">
                                      <p:cBhvr>
                                        <p:cTn id="21" dur="500"/>
                                        <p:tgtEl>
                                          <p:spTgt spid="11"/>
                                        </p:tgtEl>
                                      </p:cBhvr>
                                    </p:animEffect>
                                    <p:anim calcmode="lin" valueType="num">
                                      <p:cBhvr>
                                        <p:cTn id="22" dur="500" fill="hold"/>
                                        <p:tgtEl>
                                          <p:spTgt spid="11"/>
                                        </p:tgtEl>
                                        <p:attrNameLst>
                                          <p:attrName>ppt_x</p:attrName>
                                        </p:attrNameLst>
                                      </p:cBhvr>
                                      <p:tavLst>
                                        <p:tav tm="0">
                                          <p:val>
                                            <p:fltVal val="0.5"/>
                                          </p:val>
                                        </p:tav>
                                        <p:tav tm="100000">
                                          <p:val>
                                            <p:strVal val="#ppt_x"/>
                                          </p:val>
                                        </p:tav>
                                      </p:tavLst>
                                    </p:anim>
                                    <p:anim calcmode="lin" valueType="num">
                                      <p:cBhvr>
                                        <p:cTn id="23" dur="500" fill="hold"/>
                                        <p:tgtEl>
                                          <p:spTgt spid="11"/>
                                        </p:tgtEl>
                                        <p:attrNameLst>
                                          <p:attrName>ppt_y</p:attrName>
                                        </p:attrNameLst>
                                      </p:cBhvr>
                                      <p:tavLst>
                                        <p:tav tm="0">
                                          <p:val>
                                            <p:fltVal val="0.5"/>
                                          </p:val>
                                        </p:tav>
                                        <p:tav tm="100000">
                                          <p:val>
                                            <p:strVal val="#ppt_y"/>
                                          </p:val>
                                        </p:tav>
                                      </p:tavLst>
                                    </p:anim>
                                  </p:childTnLst>
                                </p:cTn>
                              </p:par>
                              <p:par>
                                <p:cTn id="24" presetID="53" presetClass="entr" presetSubtype="16" fill="hold" grpId="0" nodeType="withEffect">
                                  <p:stCondLst>
                                    <p:cond delay="600"/>
                                  </p:stCondLst>
                                  <p:childTnLst>
                                    <p:set>
                                      <p:cBhvr>
                                        <p:cTn id="25" dur="1" fill="hold">
                                          <p:stCondLst>
                                            <p:cond delay="0"/>
                                          </p:stCondLst>
                                        </p:cTn>
                                        <p:tgtEl>
                                          <p:spTgt spid="14"/>
                                        </p:tgtEl>
                                        <p:attrNameLst>
                                          <p:attrName>style.visibility</p:attrName>
                                        </p:attrNameLst>
                                      </p:cBhvr>
                                      <p:to>
                                        <p:strVal val="visible"/>
                                      </p:to>
                                    </p:set>
                                    <p:anim calcmode="lin" valueType="num">
                                      <p:cBhvr>
                                        <p:cTn id="26" dur="500" fill="hold"/>
                                        <p:tgtEl>
                                          <p:spTgt spid="14"/>
                                        </p:tgtEl>
                                        <p:attrNameLst>
                                          <p:attrName>ppt_w</p:attrName>
                                        </p:attrNameLst>
                                      </p:cBhvr>
                                      <p:tavLst>
                                        <p:tav tm="0">
                                          <p:val>
                                            <p:fltVal val="0"/>
                                          </p:val>
                                        </p:tav>
                                        <p:tav tm="100000">
                                          <p:val>
                                            <p:strVal val="#ppt_w"/>
                                          </p:val>
                                        </p:tav>
                                      </p:tavLst>
                                    </p:anim>
                                    <p:anim calcmode="lin" valueType="num">
                                      <p:cBhvr>
                                        <p:cTn id="27" dur="500" fill="hold"/>
                                        <p:tgtEl>
                                          <p:spTgt spid="14"/>
                                        </p:tgtEl>
                                        <p:attrNameLst>
                                          <p:attrName>ppt_h</p:attrName>
                                        </p:attrNameLst>
                                      </p:cBhvr>
                                      <p:tavLst>
                                        <p:tav tm="0">
                                          <p:val>
                                            <p:fltVal val="0"/>
                                          </p:val>
                                        </p:tav>
                                        <p:tav tm="100000">
                                          <p:val>
                                            <p:strVal val="#ppt_h"/>
                                          </p:val>
                                        </p:tav>
                                      </p:tavLst>
                                    </p:anim>
                                    <p:animEffect transition="in" filter="fade">
                                      <p:cBhvr>
                                        <p:cTn id="28" dur="500"/>
                                        <p:tgtEl>
                                          <p:spTgt spid="14"/>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1" fill="hold" grpId="0" nodeType="clickEffect">
                                  <p:stCondLst>
                                    <p:cond delay="900"/>
                                  </p:stCondLst>
                                  <p:childTnLst>
                                    <p:set>
                                      <p:cBhvr>
                                        <p:cTn id="32" dur="1" fill="hold">
                                          <p:stCondLst>
                                            <p:cond delay="0"/>
                                          </p:stCondLst>
                                        </p:cTn>
                                        <p:tgtEl>
                                          <p:spTgt spid="8"/>
                                        </p:tgtEl>
                                        <p:attrNameLst>
                                          <p:attrName>style.visibility</p:attrName>
                                        </p:attrNameLst>
                                      </p:cBhvr>
                                      <p:to>
                                        <p:strVal val="visible"/>
                                      </p:to>
                                    </p:set>
                                    <p:animEffect transition="in" filter="wipe(up)">
                                      <p:cBhvr>
                                        <p:cTn id="3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4" grpId="0"/>
      <p:bldP spid="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589020"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任务三</a:t>
            </a:r>
            <a:r>
              <a:rPr lang="en-US" altLang="zh-CN" sz="1700" b="1" dirty="0">
                <a:solidFill>
                  <a:srgbClr val="1B4367"/>
                </a:solidFill>
                <a:cs typeface="+mn-ea"/>
                <a:sym typeface="+mn-lt"/>
              </a:rPr>
              <a:t>  </a:t>
            </a:r>
            <a:r>
              <a:rPr lang="zh-CN" altLang="en-US" sz="1700" b="1" dirty="0">
                <a:solidFill>
                  <a:srgbClr val="1B4367"/>
                </a:solidFill>
                <a:cs typeface="+mn-ea"/>
                <a:sym typeface="+mn-lt"/>
              </a:rPr>
              <a:t>职业的分类</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4" name="矩形 13"/>
          <p:cNvSpPr>
            <a:spLocks noChangeArrowheads="1"/>
          </p:cNvSpPr>
          <p:nvPr/>
        </p:nvSpPr>
        <p:spPr bwMode="auto">
          <a:xfrm>
            <a:off x="1560830" y="1158875"/>
            <a:ext cx="6232525" cy="583565"/>
          </a:xfrm>
          <a:prstGeom prst="rect">
            <a:avLst/>
          </a:prstGeom>
          <a:noFill/>
          <a:ln w="9525">
            <a:noFill/>
            <a:miter lim="800000"/>
          </a:ln>
        </p:spPr>
        <p:txBody>
          <a:bodyPr wrap="square">
            <a:spAutoFit/>
          </a:bodyPr>
          <a:p>
            <a:pPr algn="just"/>
            <a:r>
              <a:rPr lang="zh-CN" altLang="en-US" sz="3200" b="1">
                <a:solidFill>
                  <a:srgbClr val="1B4367"/>
                </a:solidFill>
                <a:latin typeface="微软雅黑" panose="020B0503020204020204" pitchFamily="34" charset="-122"/>
                <a:ea typeface="微软雅黑" panose="020B0503020204020204" pitchFamily="34" charset="-122"/>
              </a:rPr>
              <a:t>二、行业分类</a:t>
            </a:r>
            <a:endParaRPr lang="zh-CN" altLang="en-US" sz="3200" b="1">
              <a:solidFill>
                <a:srgbClr val="1B4367"/>
              </a:solidFill>
              <a:latin typeface="微软雅黑" panose="020B0503020204020204" pitchFamily="34" charset="-122"/>
              <a:ea typeface="微软雅黑" panose="020B0503020204020204" pitchFamily="34" charset="-122"/>
            </a:endParaRPr>
          </a:p>
        </p:txBody>
      </p:sp>
      <p:sp>
        <p:nvSpPr>
          <p:cNvPr id="8" name="矩形 7"/>
          <p:cNvSpPr>
            <a:spLocks noChangeArrowheads="1"/>
          </p:cNvSpPr>
          <p:nvPr/>
        </p:nvSpPr>
        <p:spPr bwMode="auto">
          <a:xfrm>
            <a:off x="856615" y="2180590"/>
            <a:ext cx="7743190" cy="2249805"/>
          </a:xfrm>
          <a:prstGeom prst="rect">
            <a:avLst/>
          </a:prstGeom>
          <a:noFill/>
          <a:ln w="9525">
            <a:noFill/>
            <a:miter lim="800000"/>
          </a:ln>
        </p:spPr>
        <p:txBody>
          <a:bodyPr wrap="square">
            <a:noAutofit/>
          </a:bodyPr>
          <a:p>
            <a:pPr indent="457200" fontAlgn="auto">
              <a:lnSpc>
                <a:spcPts val="2660"/>
              </a:lnSpc>
            </a:pPr>
            <a:r>
              <a:rPr lang="zh-CN" altLang="en-US" sz="1800">
                <a:solidFill>
                  <a:schemeClr val="tx1"/>
                </a:solidFill>
                <a:latin typeface="微软雅黑" panose="020B0503020204020204" pitchFamily="34" charset="-122"/>
                <a:ea typeface="微软雅黑" panose="020B0503020204020204" pitchFamily="34" charset="-122"/>
              </a:rPr>
              <a:t>20 个门类的名称如下：农、林、牧、渔、业；采矿业；制造业；电力、热力、燃气及水生产和供应业；建筑业；批发和零售业；交通运输、仓储和邮政业；住宿和餐饮业；信息传输、软件和信息技术服务业；金融业；房地产业；租赁和商务服务业；科学研究和技术服务业；水利、环境和公共设施管理业；教育；卫生和社会工作；文化、体育和娱乐业；公共管理、社会保障和社会组织；国际组织。</a:t>
            </a:r>
            <a:endParaRPr lang="zh-CN" altLang="en-US" sz="1800">
              <a:solidFill>
                <a:schemeClr val="tx1"/>
              </a:solidFill>
              <a:latin typeface="微软雅黑" panose="020B0503020204020204" pitchFamily="34" charset="-122"/>
              <a:ea typeface="微软雅黑" panose="020B0503020204020204" pitchFamily="34" charset="-122"/>
            </a:endParaRPr>
          </a:p>
        </p:txBody>
      </p:sp>
      <p:grpSp>
        <p:nvGrpSpPr>
          <p:cNvPr id="11" name="组合 10"/>
          <p:cNvGrpSpPr/>
          <p:nvPr>
            <p:custDataLst>
              <p:tags r:id="rId1"/>
            </p:custDataLst>
          </p:nvPr>
        </p:nvGrpSpPr>
        <p:grpSpPr>
          <a:xfrm>
            <a:off x="374857" y="842901"/>
            <a:ext cx="1201103" cy="1202531"/>
            <a:chOff x="4856202" y="1222146"/>
            <a:chExt cx="1201103" cy="1202531"/>
          </a:xfrm>
          <a:solidFill>
            <a:srgbClr val="1B4367"/>
          </a:solidFill>
        </p:grpSpPr>
        <p:sp>
          <p:nvSpPr>
            <p:cNvPr id="12" name="Rectangle 6"/>
            <p:cNvSpPr/>
            <p:nvPr>
              <p:custDataLst>
                <p:tags r:id="rId2"/>
              </p:custDataLst>
            </p:nvPr>
          </p:nvSpPr>
          <p:spPr>
            <a:xfrm>
              <a:off x="4856202" y="1222146"/>
              <a:ext cx="1201103" cy="1202531"/>
            </a:xfrm>
            <a:prstGeom prst="flowChartConnector">
              <a:avLst/>
            </a:prstGeom>
            <a:grpFill/>
            <a:ln w="9525">
              <a:noFill/>
              <a:miter/>
            </a:ln>
          </p:spPr>
          <p:txBody>
            <a:bodyPr anchor="ctr"/>
            <a:lstStyle/>
            <a:p>
              <a:pPr lvl="0" algn="ctr" eaLnBrk="1" hangingPunct="1"/>
              <a:endParaRPr lang="en-US" altLang="zh-CN" sz="1000" dirty="0">
                <a:solidFill>
                  <a:srgbClr val="FFFFFF"/>
                </a:solidFill>
                <a:cs typeface="+mn-ea"/>
                <a:sym typeface="+mn-lt"/>
              </a:endParaRPr>
            </a:p>
          </p:txBody>
        </p:sp>
        <p:sp>
          <p:nvSpPr>
            <p:cNvPr id="13" name="KSO_Shape"/>
            <p:cNvSpPr/>
            <p:nvPr>
              <p:custDataLst>
                <p:tags r:id="rId3"/>
              </p:custDataLst>
            </p:nvPr>
          </p:nvSpPr>
          <p:spPr bwMode="auto">
            <a:xfrm>
              <a:off x="5275038" y="1500840"/>
              <a:ext cx="363431" cy="645143"/>
            </a:xfrm>
            <a:custGeom>
              <a:avLst/>
              <a:gdLst>
                <a:gd name="T0" fmla="*/ 2147483646 w 3056"/>
                <a:gd name="T1" fmla="*/ 2147483646 h 5429"/>
                <a:gd name="T2" fmla="*/ 2147483646 w 3056"/>
                <a:gd name="T3" fmla="*/ 2147483646 h 5429"/>
                <a:gd name="T4" fmla="*/ 2147483646 w 3056"/>
                <a:gd name="T5" fmla="*/ 388832290 h 5429"/>
                <a:gd name="T6" fmla="*/ 2147483646 w 3056"/>
                <a:gd name="T7" fmla="*/ 345615213 h 5429"/>
                <a:gd name="T8" fmla="*/ 2147483646 w 3056"/>
                <a:gd name="T9" fmla="*/ 2147483646 h 5429"/>
                <a:gd name="T10" fmla="*/ 2147483646 w 3056"/>
                <a:gd name="T11" fmla="*/ 2147483646 h 5429"/>
                <a:gd name="T12" fmla="*/ 2147483646 w 3056"/>
                <a:gd name="T13" fmla="*/ 2147483646 h 5429"/>
                <a:gd name="T14" fmla="*/ 2147483646 w 3056"/>
                <a:gd name="T15" fmla="*/ 2147483646 h 5429"/>
                <a:gd name="T16" fmla="*/ 2147483646 w 3056"/>
                <a:gd name="T17" fmla="*/ 2147483646 h 5429"/>
                <a:gd name="T18" fmla="*/ 2147483646 w 3056"/>
                <a:gd name="T19" fmla="*/ 2147483646 h 5429"/>
                <a:gd name="T20" fmla="*/ 475747481 w 3056"/>
                <a:gd name="T21" fmla="*/ 2147483646 h 5429"/>
                <a:gd name="T22" fmla="*/ 432463999 w 3056"/>
                <a:gd name="T23" fmla="*/ 2147483646 h 5429"/>
                <a:gd name="T24" fmla="*/ 2147483646 w 3056"/>
                <a:gd name="T25" fmla="*/ 2147483646 h 5429"/>
                <a:gd name="T26" fmla="*/ 2147483646 w 3056"/>
                <a:gd name="T27" fmla="*/ 2147483646 h 5429"/>
                <a:gd name="T28" fmla="*/ 2147483646 w 3056"/>
                <a:gd name="T29" fmla="*/ 2147483646 h 5429"/>
                <a:gd name="T30" fmla="*/ 2147483646 w 3056"/>
                <a:gd name="T31" fmla="*/ 2147483646 h 5429"/>
                <a:gd name="T32" fmla="*/ 2147483646 w 3056"/>
                <a:gd name="T33" fmla="*/ 2147483646 h 5429"/>
                <a:gd name="T34" fmla="*/ 2147483646 w 3056"/>
                <a:gd name="T35" fmla="*/ 2147483646 h 5429"/>
                <a:gd name="T36" fmla="*/ 2147483646 w 3056"/>
                <a:gd name="T37" fmla="*/ 2147483646 h 5429"/>
                <a:gd name="T38" fmla="*/ 2147483646 w 3056"/>
                <a:gd name="T39" fmla="*/ 2147483646 h 5429"/>
                <a:gd name="T40" fmla="*/ 2147483646 w 3056"/>
                <a:gd name="T41" fmla="*/ 2147483646 h 5429"/>
                <a:gd name="T42" fmla="*/ 2147483646 w 3056"/>
                <a:gd name="T43" fmla="*/ 2147483646 h 5429"/>
                <a:gd name="T44" fmla="*/ 2147483646 w 3056"/>
                <a:gd name="T45" fmla="*/ 2147483646 h 5429"/>
                <a:gd name="T46" fmla="*/ 2147483646 w 3056"/>
                <a:gd name="T47" fmla="*/ 2147483646 h 5429"/>
                <a:gd name="T48" fmla="*/ 2147483646 w 3056"/>
                <a:gd name="T49" fmla="*/ 2147483646 h 5429"/>
                <a:gd name="T50" fmla="*/ 2147483646 w 3056"/>
                <a:gd name="T51" fmla="*/ 2147483646 h 5429"/>
                <a:gd name="T52" fmla="*/ 2147483646 w 3056"/>
                <a:gd name="T53" fmla="*/ 2147483646 h 5429"/>
                <a:gd name="T54" fmla="*/ 2147483646 w 3056"/>
                <a:gd name="T55" fmla="*/ 2147483646 h 5429"/>
                <a:gd name="T56" fmla="*/ 2147483646 w 3056"/>
                <a:gd name="T57" fmla="*/ 2147483646 h 5429"/>
                <a:gd name="T58" fmla="*/ 2147483646 w 3056"/>
                <a:gd name="T59" fmla="*/ 2147483646 h 5429"/>
                <a:gd name="T60" fmla="*/ 2147483646 w 3056"/>
                <a:gd name="T61" fmla="*/ 2147483646 h 5429"/>
                <a:gd name="T62" fmla="*/ 2147483646 w 3056"/>
                <a:gd name="T63" fmla="*/ 2147483646 h 5429"/>
                <a:gd name="T64" fmla="*/ 2147483646 w 3056"/>
                <a:gd name="T65" fmla="*/ 2147483646 h 5429"/>
                <a:gd name="T66" fmla="*/ 2147483646 w 3056"/>
                <a:gd name="T67" fmla="*/ 2147483646 h 5429"/>
                <a:gd name="T68" fmla="*/ 2147483646 w 3056"/>
                <a:gd name="T69" fmla="*/ 2147483646 h 5429"/>
                <a:gd name="T70" fmla="*/ 2147483646 w 3056"/>
                <a:gd name="T71" fmla="*/ 2147483646 h 5429"/>
                <a:gd name="T72" fmla="*/ 2147483646 w 3056"/>
                <a:gd name="T73" fmla="*/ 2147483646 h 5429"/>
                <a:gd name="T74" fmla="*/ 2147483646 w 3056"/>
                <a:gd name="T75" fmla="*/ 2147483646 h 5429"/>
                <a:gd name="T76" fmla="*/ 2147483646 w 3056"/>
                <a:gd name="T77" fmla="*/ 2147483646 h 5429"/>
                <a:gd name="T78" fmla="*/ 2147483646 w 3056"/>
                <a:gd name="T79" fmla="*/ 2147483646 h 5429"/>
                <a:gd name="T80" fmla="*/ 2147483646 w 3056"/>
                <a:gd name="T81" fmla="*/ 2147483646 h 5429"/>
                <a:gd name="T82" fmla="*/ 2147483646 w 3056"/>
                <a:gd name="T83" fmla="*/ 2147483646 h 5429"/>
                <a:gd name="T84" fmla="*/ 2147483646 w 3056"/>
                <a:gd name="T85" fmla="*/ 2147483646 h 5429"/>
                <a:gd name="T86" fmla="*/ 2147483646 w 3056"/>
                <a:gd name="T87" fmla="*/ 2147483646 h 5429"/>
                <a:gd name="T88" fmla="*/ 2147483646 w 3056"/>
                <a:gd name="T89" fmla="*/ 2147483646 h 5429"/>
                <a:gd name="T90" fmla="*/ 2147483646 w 3056"/>
                <a:gd name="T91" fmla="*/ 2147483646 h 5429"/>
                <a:gd name="T92" fmla="*/ 2147483646 w 3056"/>
                <a:gd name="T93" fmla="*/ 2147483646 h 5429"/>
                <a:gd name="T94" fmla="*/ 2147483646 w 3056"/>
                <a:gd name="T95" fmla="*/ 2147483646 h 5429"/>
                <a:gd name="T96" fmla="*/ 2147483646 w 3056"/>
                <a:gd name="T97" fmla="*/ 2147483646 h 5429"/>
                <a:gd name="T98" fmla="*/ 2147483646 w 3056"/>
                <a:gd name="T99" fmla="*/ 2147483646 h 5429"/>
                <a:gd name="T100" fmla="*/ 2147483646 w 3056"/>
                <a:gd name="T101" fmla="*/ 2147483646 h 5429"/>
                <a:gd name="T102" fmla="*/ 2147483646 w 3056"/>
                <a:gd name="T103" fmla="*/ 2147483646 h 5429"/>
                <a:gd name="T104" fmla="*/ 2147483646 w 3056"/>
                <a:gd name="T105" fmla="*/ 2147483646 h 5429"/>
                <a:gd name="T106" fmla="*/ 2147483646 w 3056"/>
                <a:gd name="T107" fmla="*/ 2147483646 h 5429"/>
                <a:gd name="T108" fmla="*/ 2147483646 w 3056"/>
                <a:gd name="T109" fmla="*/ 2147483646 h 5429"/>
                <a:gd name="T110" fmla="*/ 2147483646 w 3056"/>
                <a:gd name="T111" fmla="*/ 2147483646 h 5429"/>
                <a:gd name="T112" fmla="*/ 2147483646 w 3056"/>
                <a:gd name="T113" fmla="*/ 2147483646 h 5429"/>
                <a:gd name="T114" fmla="*/ 2147483646 w 3056"/>
                <a:gd name="T115" fmla="*/ 2147483646 h 5429"/>
                <a:gd name="T116" fmla="*/ 2147483646 w 3056"/>
                <a:gd name="T117" fmla="*/ 2147483646 h 5429"/>
                <a:gd name="T118" fmla="*/ 2147483646 w 3056"/>
                <a:gd name="T119" fmla="*/ 2147483646 h 5429"/>
                <a:gd name="T120" fmla="*/ 2147483646 w 3056"/>
                <a:gd name="T121" fmla="*/ 2147483646 h 542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3056" h="5429">
                  <a:moveTo>
                    <a:pt x="2609" y="448"/>
                  </a:moveTo>
                  <a:lnTo>
                    <a:pt x="2609" y="448"/>
                  </a:lnTo>
                  <a:lnTo>
                    <a:pt x="2575" y="415"/>
                  </a:lnTo>
                  <a:lnTo>
                    <a:pt x="2538" y="383"/>
                  </a:lnTo>
                  <a:lnTo>
                    <a:pt x="2503" y="352"/>
                  </a:lnTo>
                  <a:lnTo>
                    <a:pt x="2465" y="322"/>
                  </a:lnTo>
                  <a:lnTo>
                    <a:pt x="2426" y="293"/>
                  </a:lnTo>
                  <a:lnTo>
                    <a:pt x="2388" y="265"/>
                  </a:lnTo>
                  <a:lnTo>
                    <a:pt x="2348" y="239"/>
                  </a:lnTo>
                  <a:lnTo>
                    <a:pt x="2307" y="213"/>
                  </a:lnTo>
                  <a:lnTo>
                    <a:pt x="2266" y="190"/>
                  </a:lnTo>
                  <a:lnTo>
                    <a:pt x="2224" y="168"/>
                  </a:lnTo>
                  <a:lnTo>
                    <a:pt x="2182" y="146"/>
                  </a:lnTo>
                  <a:lnTo>
                    <a:pt x="2138" y="127"/>
                  </a:lnTo>
                  <a:lnTo>
                    <a:pt x="2095" y="108"/>
                  </a:lnTo>
                  <a:lnTo>
                    <a:pt x="2049" y="91"/>
                  </a:lnTo>
                  <a:lnTo>
                    <a:pt x="2005" y="75"/>
                  </a:lnTo>
                  <a:lnTo>
                    <a:pt x="1960" y="61"/>
                  </a:lnTo>
                  <a:lnTo>
                    <a:pt x="1907" y="46"/>
                  </a:lnTo>
                  <a:lnTo>
                    <a:pt x="1853" y="34"/>
                  </a:lnTo>
                  <a:lnTo>
                    <a:pt x="1800" y="24"/>
                  </a:lnTo>
                  <a:lnTo>
                    <a:pt x="1746" y="15"/>
                  </a:lnTo>
                  <a:lnTo>
                    <a:pt x="1692" y="9"/>
                  </a:lnTo>
                  <a:lnTo>
                    <a:pt x="1638" y="3"/>
                  </a:lnTo>
                  <a:lnTo>
                    <a:pt x="1582" y="1"/>
                  </a:lnTo>
                  <a:lnTo>
                    <a:pt x="1527" y="0"/>
                  </a:lnTo>
                  <a:lnTo>
                    <a:pt x="1490" y="0"/>
                  </a:lnTo>
                  <a:lnTo>
                    <a:pt x="1451" y="2"/>
                  </a:lnTo>
                  <a:lnTo>
                    <a:pt x="1413" y="4"/>
                  </a:lnTo>
                  <a:lnTo>
                    <a:pt x="1376" y="8"/>
                  </a:lnTo>
                  <a:lnTo>
                    <a:pt x="1338" y="11"/>
                  </a:lnTo>
                  <a:lnTo>
                    <a:pt x="1302" y="17"/>
                  </a:lnTo>
                  <a:lnTo>
                    <a:pt x="1264" y="22"/>
                  </a:lnTo>
                  <a:lnTo>
                    <a:pt x="1227" y="29"/>
                  </a:lnTo>
                  <a:lnTo>
                    <a:pt x="1191" y="36"/>
                  </a:lnTo>
                  <a:lnTo>
                    <a:pt x="1154" y="45"/>
                  </a:lnTo>
                  <a:lnTo>
                    <a:pt x="1118" y="55"/>
                  </a:lnTo>
                  <a:lnTo>
                    <a:pt x="1083" y="65"/>
                  </a:lnTo>
                  <a:lnTo>
                    <a:pt x="1047" y="76"/>
                  </a:lnTo>
                  <a:lnTo>
                    <a:pt x="1012" y="88"/>
                  </a:lnTo>
                  <a:lnTo>
                    <a:pt x="977" y="102"/>
                  </a:lnTo>
                  <a:lnTo>
                    <a:pt x="942" y="115"/>
                  </a:lnTo>
                  <a:lnTo>
                    <a:pt x="909" y="130"/>
                  </a:lnTo>
                  <a:lnTo>
                    <a:pt x="875" y="146"/>
                  </a:lnTo>
                  <a:lnTo>
                    <a:pt x="841" y="161"/>
                  </a:lnTo>
                  <a:lnTo>
                    <a:pt x="808" y="179"/>
                  </a:lnTo>
                  <a:lnTo>
                    <a:pt x="775" y="197"/>
                  </a:lnTo>
                  <a:lnTo>
                    <a:pt x="743" y="216"/>
                  </a:lnTo>
                  <a:lnTo>
                    <a:pt x="712" y="235"/>
                  </a:lnTo>
                  <a:lnTo>
                    <a:pt x="680" y="255"/>
                  </a:lnTo>
                  <a:lnTo>
                    <a:pt x="649" y="277"/>
                  </a:lnTo>
                  <a:lnTo>
                    <a:pt x="619" y="300"/>
                  </a:lnTo>
                  <a:lnTo>
                    <a:pt x="589" y="322"/>
                  </a:lnTo>
                  <a:lnTo>
                    <a:pt x="559" y="345"/>
                  </a:lnTo>
                  <a:lnTo>
                    <a:pt x="531" y="370"/>
                  </a:lnTo>
                  <a:lnTo>
                    <a:pt x="502" y="395"/>
                  </a:lnTo>
                  <a:lnTo>
                    <a:pt x="474" y="421"/>
                  </a:lnTo>
                  <a:lnTo>
                    <a:pt x="447" y="448"/>
                  </a:lnTo>
                  <a:lnTo>
                    <a:pt x="420" y="475"/>
                  </a:lnTo>
                  <a:lnTo>
                    <a:pt x="395" y="503"/>
                  </a:lnTo>
                  <a:lnTo>
                    <a:pt x="369" y="531"/>
                  </a:lnTo>
                  <a:lnTo>
                    <a:pt x="345" y="561"/>
                  </a:lnTo>
                  <a:lnTo>
                    <a:pt x="322" y="589"/>
                  </a:lnTo>
                  <a:lnTo>
                    <a:pt x="298" y="619"/>
                  </a:lnTo>
                  <a:lnTo>
                    <a:pt x="276" y="650"/>
                  </a:lnTo>
                  <a:lnTo>
                    <a:pt x="255" y="681"/>
                  </a:lnTo>
                  <a:lnTo>
                    <a:pt x="235" y="712"/>
                  </a:lnTo>
                  <a:lnTo>
                    <a:pt x="215" y="744"/>
                  </a:lnTo>
                  <a:lnTo>
                    <a:pt x="197" y="776"/>
                  </a:lnTo>
                  <a:lnTo>
                    <a:pt x="179" y="808"/>
                  </a:lnTo>
                  <a:lnTo>
                    <a:pt x="161" y="841"/>
                  </a:lnTo>
                  <a:lnTo>
                    <a:pt x="145" y="875"/>
                  </a:lnTo>
                  <a:lnTo>
                    <a:pt x="129" y="909"/>
                  </a:lnTo>
                  <a:lnTo>
                    <a:pt x="115" y="943"/>
                  </a:lnTo>
                  <a:lnTo>
                    <a:pt x="101" y="977"/>
                  </a:lnTo>
                  <a:lnTo>
                    <a:pt x="88" y="1012"/>
                  </a:lnTo>
                  <a:lnTo>
                    <a:pt x="76" y="1047"/>
                  </a:lnTo>
                  <a:lnTo>
                    <a:pt x="65" y="1082"/>
                  </a:lnTo>
                  <a:lnTo>
                    <a:pt x="55" y="1118"/>
                  </a:lnTo>
                  <a:lnTo>
                    <a:pt x="45" y="1154"/>
                  </a:lnTo>
                  <a:lnTo>
                    <a:pt x="36" y="1191"/>
                  </a:lnTo>
                  <a:lnTo>
                    <a:pt x="28" y="1227"/>
                  </a:lnTo>
                  <a:lnTo>
                    <a:pt x="22" y="1264"/>
                  </a:lnTo>
                  <a:lnTo>
                    <a:pt x="16" y="1301"/>
                  </a:lnTo>
                  <a:lnTo>
                    <a:pt x="11" y="1338"/>
                  </a:lnTo>
                  <a:lnTo>
                    <a:pt x="7" y="1376"/>
                  </a:lnTo>
                  <a:lnTo>
                    <a:pt x="4" y="1413"/>
                  </a:lnTo>
                  <a:lnTo>
                    <a:pt x="2" y="1452"/>
                  </a:lnTo>
                  <a:lnTo>
                    <a:pt x="0" y="1489"/>
                  </a:lnTo>
                  <a:lnTo>
                    <a:pt x="0" y="1527"/>
                  </a:lnTo>
                  <a:lnTo>
                    <a:pt x="6" y="1667"/>
                  </a:lnTo>
                  <a:lnTo>
                    <a:pt x="10" y="1707"/>
                  </a:lnTo>
                  <a:lnTo>
                    <a:pt x="15" y="1746"/>
                  </a:lnTo>
                  <a:lnTo>
                    <a:pt x="22" y="1785"/>
                  </a:lnTo>
                  <a:lnTo>
                    <a:pt x="28" y="1823"/>
                  </a:lnTo>
                  <a:lnTo>
                    <a:pt x="36" y="1862"/>
                  </a:lnTo>
                  <a:lnTo>
                    <a:pt x="45" y="1900"/>
                  </a:lnTo>
                  <a:lnTo>
                    <a:pt x="55" y="1937"/>
                  </a:lnTo>
                  <a:lnTo>
                    <a:pt x="66" y="1975"/>
                  </a:lnTo>
                  <a:lnTo>
                    <a:pt x="78" y="2012"/>
                  </a:lnTo>
                  <a:lnTo>
                    <a:pt x="92" y="2049"/>
                  </a:lnTo>
                  <a:lnTo>
                    <a:pt x="105" y="2085"/>
                  </a:lnTo>
                  <a:lnTo>
                    <a:pt x="119" y="2122"/>
                  </a:lnTo>
                  <a:lnTo>
                    <a:pt x="136" y="2157"/>
                  </a:lnTo>
                  <a:lnTo>
                    <a:pt x="152" y="2193"/>
                  </a:lnTo>
                  <a:lnTo>
                    <a:pt x="170" y="2228"/>
                  </a:lnTo>
                  <a:lnTo>
                    <a:pt x="189" y="2262"/>
                  </a:lnTo>
                  <a:lnTo>
                    <a:pt x="195" y="2277"/>
                  </a:lnTo>
                  <a:lnTo>
                    <a:pt x="213" y="2312"/>
                  </a:lnTo>
                  <a:lnTo>
                    <a:pt x="242" y="2366"/>
                  </a:lnTo>
                  <a:lnTo>
                    <a:pt x="278" y="2439"/>
                  </a:lnTo>
                  <a:lnTo>
                    <a:pt x="323" y="2528"/>
                  </a:lnTo>
                  <a:lnTo>
                    <a:pt x="371" y="2631"/>
                  </a:lnTo>
                  <a:lnTo>
                    <a:pt x="422" y="2743"/>
                  </a:lnTo>
                  <a:lnTo>
                    <a:pt x="450" y="2804"/>
                  </a:lnTo>
                  <a:lnTo>
                    <a:pt x="476" y="2867"/>
                  </a:lnTo>
                  <a:lnTo>
                    <a:pt x="503" y="2931"/>
                  </a:lnTo>
                  <a:lnTo>
                    <a:pt x="530" y="2998"/>
                  </a:lnTo>
                  <a:lnTo>
                    <a:pt x="556" y="3065"/>
                  </a:lnTo>
                  <a:lnTo>
                    <a:pt x="582" y="3134"/>
                  </a:lnTo>
                  <a:lnTo>
                    <a:pt x="607" y="3202"/>
                  </a:lnTo>
                  <a:lnTo>
                    <a:pt x="630" y="3273"/>
                  </a:lnTo>
                  <a:lnTo>
                    <a:pt x="653" y="3343"/>
                  </a:lnTo>
                  <a:lnTo>
                    <a:pt x="674" y="3413"/>
                  </a:lnTo>
                  <a:lnTo>
                    <a:pt x="693" y="3483"/>
                  </a:lnTo>
                  <a:lnTo>
                    <a:pt x="711" y="3553"/>
                  </a:lnTo>
                  <a:lnTo>
                    <a:pt x="726" y="3621"/>
                  </a:lnTo>
                  <a:lnTo>
                    <a:pt x="739" y="3690"/>
                  </a:lnTo>
                  <a:lnTo>
                    <a:pt x="750" y="3756"/>
                  </a:lnTo>
                  <a:lnTo>
                    <a:pt x="754" y="3788"/>
                  </a:lnTo>
                  <a:lnTo>
                    <a:pt x="757" y="3822"/>
                  </a:lnTo>
                  <a:lnTo>
                    <a:pt x="760" y="3854"/>
                  </a:lnTo>
                  <a:lnTo>
                    <a:pt x="762" y="3885"/>
                  </a:lnTo>
                  <a:lnTo>
                    <a:pt x="763" y="3915"/>
                  </a:lnTo>
                  <a:lnTo>
                    <a:pt x="764" y="3946"/>
                  </a:lnTo>
                  <a:lnTo>
                    <a:pt x="783" y="4137"/>
                  </a:lnTo>
                  <a:lnTo>
                    <a:pt x="789" y="4160"/>
                  </a:lnTo>
                  <a:lnTo>
                    <a:pt x="796" y="4181"/>
                  </a:lnTo>
                  <a:lnTo>
                    <a:pt x="804" y="4202"/>
                  </a:lnTo>
                  <a:lnTo>
                    <a:pt x="813" y="4220"/>
                  </a:lnTo>
                  <a:lnTo>
                    <a:pt x="823" y="4237"/>
                  </a:lnTo>
                  <a:lnTo>
                    <a:pt x="833" y="4253"/>
                  </a:lnTo>
                  <a:lnTo>
                    <a:pt x="844" y="4267"/>
                  </a:lnTo>
                  <a:lnTo>
                    <a:pt x="855" y="4280"/>
                  </a:lnTo>
                  <a:lnTo>
                    <a:pt x="867" y="4291"/>
                  </a:lnTo>
                  <a:lnTo>
                    <a:pt x="880" y="4301"/>
                  </a:lnTo>
                  <a:lnTo>
                    <a:pt x="895" y="4309"/>
                  </a:lnTo>
                  <a:lnTo>
                    <a:pt x="909" y="4316"/>
                  </a:lnTo>
                  <a:lnTo>
                    <a:pt x="924" y="4321"/>
                  </a:lnTo>
                  <a:lnTo>
                    <a:pt x="941" y="4325"/>
                  </a:lnTo>
                  <a:lnTo>
                    <a:pt x="959" y="4328"/>
                  </a:lnTo>
                  <a:lnTo>
                    <a:pt x="976" y="4328"/>
                  </a:lnTo>
                  <a:lnTo>
                    <a:pt x="2079" y="4328"/>
                  </a:lnTo>
                  <a:lnTo>
                    <a:pt x="2097" y="4328"/>
                  </a:lnTo>
                  <a:lnTo>
                    <a:pt x="2114" y="4325"/>
                  </a:lnTo>
                  <a:lnTo>
                    <a:pt x="2130" y="4321"/>
                  </a:lnTo>
                  <a:lnTo>
                    <a:pt x="2145" y="4316"/>
                  </a:lnTo>
                  <a:lnTo>
                    <a:pt x="2161" y="4309"/>
                  </a:lnTo>
                  <a:lnTo>
                    <a:pt x="2174" y="4301"/>
                  </a:lnTo>
                  <a:lnTo>
                    <a:pt x="2187" y="4291"/>
                  </a:lnTo>
                  <a:lnTo>
                    <a:pt x="2201" y="4280"/>
                  </a:lnTo>
                  <a:lnTo>
                    <a:pt x="2212" y="4267"/>
                  </a:lnTo>
                  <a:lnTo>
                    <a:pt x="2223" y="4253"/>
                  </a:lnTo>
                  <a:lnTo>
                    <a:pt x="2233" y="4237"/>
                  </a:lnTo>
                  <a:lnTo>
                    <a:pt x="2243" y="4220"/>
                  </a:lnTo>
                  <a:lnTo>
                    <a:pt x="2251" y="4202"/>
                  </a:lnTo>
                  <a:lnTo>
                    <a:pt x="2259" y="4181"/>
                  </a:lnTo>
                  <a:lnTo>
                    <a:pt x="2266" y="4160"/>
                  </a:lnTo>
                  <a:lnTo>
                    <a:pt x="2272" y="4137"/>
                  </a:lnTo>
                  <a:lnTo>
                    <a:pt x="2291" y="3946"/>
                  </a:lnTo>
                  <a:lnTo>
                    <a:pt x="2293" y="3915"/>
                  </a:lnTo>
                  <a:lnTo>
                    <a:pt x="2294" y="3885"/>
                  </a:lnTo>
                  <a:lnTo>
                    <a:pt x="2295" y="3854"/>
                  </a:lnTo>
                  <a:lnTo>
                    <a:pt x="2298" y="3822"/>
                  </a:lnTo>
                  <a:lnTo>
                    <a:pt x="2301" y="3788"/>
                  </a:lnTo>
                  <a:lnTo>
                    <a:pt x="2306" y="3756"/>
                  </a:lnTo>
                  <a:lnTo>
                    <a:pt x="2316" y="3690"/>
                  </a:lnTo>
                  <a:lnTo>
                    <a:pt x="2329" y="3621"/>
                  </a:lnTo>
                  <a:lnTo>
                    <a:pt x="2345" y="3553"/>
                  </a:lnTo>
                  <a:lnTo>
                    <a:pt x="2362" y="3483"/>
                  </a:lnTo>
                  <a:lnTo>
                    <a:pt x="2381" y="3413"/>
                  </a:lnTo>
                  <a:lnTo>
                    <a:pt x="2402" y="3343"/>
                  </a:lnTo>
                  <a:lnTo>
                    <a:pt x="2425" y="3273"/>
                  </a:lnTo>
                  <a:lnTo>
                    <a:pt x="2449" y="3202"/>
                  </a:lnTo>
                  <a:lnTo>
                    <a:pt x="2474" y="3134"/>
                  </a:lnTo>
                  <a:lnTo>
                    <a:pt x="2499" y="3065"/>
                  </a:lnTo>
                  <a:lnTo>
                    <a:pt x="2526" y="2998"/>
                  </a:lnTo>
                  <a:lnTo>
                    <a:pt x="2552" y="2931"/>
                  </a:lnTo>
                  <a:lnTo>
                    <a:pt x="2579" y="2867"/>
                  </a:lnTo>
                  <a:lnTo>
                    <a:pt x="2607" y="2804"/>
                  </a:lnTo>
                  <a:lnTo>
                    <a:pt x="2633" y="2743"/>
                  </a:lnTo>
                  <a:lnTo>
                    <a:pt x="2685" y="2631"/>
                  </a:lnTo>
                  <a:lnTo>
                    <a:pt x="2735" y="2528"/>
                  </a:lnTo>
                  <a:lnTo>
                    <a:pt x="2778" y="2439"/>
                  </a:lnTo>
                  <a:lnTo>
                    <a:pt x="2816" y="2366"/>
                  </a:lnTo>
                  <a:lnTo>
                    <a:pt x="2846" y="2312"/>
                  </a:lnTo>
                  <a:lnTo>
                    <a:pt x="2872" y="2262"/>
                  </a:lnTo>
                  <a:lnTo>
                    <a:pt x="2890" y="2228"/>
                  </a:lnTo>
                  <a:lnTo>
                    <a:pt x="2906" y="2193"/>
                  </a:lnTo>
                  <a:lnTo>
                    <a:pt x="2923" y="2157"/>
                  </a:lnTo>
                  <a:lnTo>
                    <a:pt x="2937" y="2122"/>
                  </a:lnTo>
                  <a:lnTo>
                    <a:pt x="2952" y="2085"/>
                  </a:lnTo>
                  <a:lnTo>
                    <a:pt x="2965" y="2049"/>
                  </a:lnTo>
                  <a:lnTo>
                    <a:pt x="2978" y="2012"/>
                  </a:lnTo>
                  <a:lnTo>
                    <a:pt x="2989" y="1975"/>
                  </a:lnTo>
                  <a:lnTo>
                    <a:pt x="3000" y="1937"/>
                  </a:lnTo>
                  <a:lnTo>
                    <a:pt x="3010" y="1900"/>
                  </a:lnTo>
                  <a:lnTo>
                    <a:pt x="3019" y="1862"/>
                  </a:lnTo>
                  <a:lnTo>
                    <a:pt x="3027" y="1823"/>
                  </a:lnTo>
                  <a:lnTo>
                    <a:pt x="3034" y="1785"/>
                  </a:lnTo>
                  <a:lnTo>
                    <a:pt x="3040" y="1746"/>
                  </a:lnTo>
                  <a:lnTo>
                    <a:pt x="3045" y="1707"/>
                  </a:lnTo>
                  <a:lnTo>
                    <a:pt x="3049" y="1667"/>
                  </a:lnTo>
                  <a:lnTo>
                    <a:pt x="3056" y="1527"/>
                  </a:lnTo>
                  <a:lnTo>
                    <a:pt x="3055" y="1489"/>
                  </a:lnTo>
                  <a:lnTo>
                    <a:pt x="3054" y="1452"/>
                  </a:lnTo>
                  <a:lnTo>
                    <a:pt x="3051" y="1413"/>
                  </a:lnTo>
                  <a:lnTo>
                    <a:pt x="3048" y="1376"/>
                  </a:lnTo>
                  <a:lnTo>
                    <a:pt x="3044" y="1338"/>
                  </a:lnTo>
                  <a:lnTo>
                    <a:pt x="3039" y="1301"/>
                  </a:lnTo>
                  <a:lnTo>
                    <a:pt x="3034" y="1264"/>
                  </a:lnTo>
                  <a:lnTo>
                    <a:pt x="3026" y="1227"/>
                  </a:lnTo>
                  <a:lnTo>
                    <a:pt x="3018" y="1191"/>
                  </a:lnTo>
                  <a:lnTo>
                    <a:pt x="3010" y="1154"/>
                  </a:lnTo>
                  <a:lnTo>
                    <a:pt x="3000" y="1118"/>
                  </a:lnTo>
                  <a:lnTo>
                    <a:pt x="2990" y="1082"/>
                  </a:lnTo>
                  <a:lnTo>
                    <a:pt x="2979" y="1047"/>
                  </a:lnTo>
                  <a:lnTo>
                    <a:pt x="2967" y="1012"/>
                  </a:lnTo>
                  <a:lnTo>
                    <a:pt x="2954" y="977"/>
                  </a:lnTo>
                  <a:lnTo>
                    <a:pt x="2941" y="943"/>
                  </a:lnTo>
                  <a:lnTo>
                    <a:pt x="2925" y="909"/>
                  </a:lnTo>
                  <a:lnTo>
                    <a:pt x="2910" y="875"/>
                  </a:lnTo>
                  <a:lnTo>
                    <a:pt x="2894" y="841"/>
                  </a:lnTo>
                  <a:lnTo>
                    <a:pt x="2877" y="808"/>
                  </a:lnTo>
                  <a:lnTo>
                    <a:pt x="2859" y="776"/>
                  </a:lnTo>
                  <a:lnTo>
                    <a:pt x="2840" y="744"/>
                  </a:lnTo>
                  <a:lnTo>
                    <a:pt x="2820" y="712"/>
                  </a:lnTo>
                  <a:lnTo>
                    <a:pt x="2800" y="681"/>
                  </a:lnTo>
                  <a:lnTo>
                    <a:pt x="2779" y="650"/>
                  </a:lnTo>
                  <a:lnTo>
                    <a:pt x="2757" y="619"/>
                  </a:lnTo>
                  <a:lnTo>
                    <a:pt x="2734" y="589"/>
                  </a:lnTo>
                  <a:lnTo>
                    <a:pt x="2711" y="561"/>
                  </a:lnTo>
                  <a:lnTo>
                    <a:pt x="2686" y="531"/>
                  </a:lnTo>
                  <a:lnTo>
                    <a:pt x="2661" y="503"/>
                  </a:lnTo>
                  <a:lnTo>
                    <a:pt x="2635" y="475"/>
                  </a:lnTo>
                  <a:lnTo>
                    <a:pt x="2609" y="448"/>
                  </a:lnTo>
                  <a:close/>
                  <a:moveTo>
                    <a:pt x="2661" y="1641"/>
                  </a:moveTo>
                  <a:lnTo>
                    <a:pt x="2661" y="1641"/>
                  </a:lnTo>
                  <a:lnTo>
                    <a:pt x="2658" y="1669"/>
                  </a:lnTo>
                  <a:lnTo>
                    <a:pt x="2654" y="1697"/>
                  </a:lnTo>
                  <a:lnTo>
                    <a:pt x="2650" y="1725"/>
                  </a:lnTo>
                  <a:lnTo>
                    <a:pt x="2644" y="1753"/>
                  </a:lnTo>
                  <a:lnTo>
                    <a:pt x="2639" y="1781"/>
                  </a:lnTo>
                  <a:lnTo>
                    <a:pt x="2632" y="1809"/>
                  </a:lnTo>
                  <a:lnTo>
                    <a:pt x="2624" y="1837"/>
                  </a:lnTo>
                  <a:lnTo>
                    <a:pt x="2617" y="1863"/>
                  </a:lnTo>
                  <a:lnTo>
                    <a:pt x="2608" y="1891"/>
                  </a:lnTo>
                  <a:lnTo>
                    <a:pt x="2599" y="1918"/>
                  </a:lnTo>
                  <a:lnTo>
                    <a:pt x="2589" y="1945"/>
                  </a:lnTo>
                  <a:lnTo>
                    <a:pt x="2579" y="1972"/>
                  </a:lnTo>
                  <a:lnTo>
                    <a:pt x="2567" y="1998"/>
                  </a:lnTo>
                  <a:lnTo>
                    <a:pt x="2556" y="2025"/>
                  </a:lnTo>
                  <a:lnTo>
                    <a:pt x="2543" y="2051"/>
                  </a:lnTo>
                  <a:lnTo>
                    <a:pt x="2529" y="2078"/>
                  </a:lnTo>
                  <a:lnTo>
                    <a:pt x="2485" y="2158"/>
                  </a:lnTo>
                  <a:lnTo>
                    <a:pt x="2450" y="2227"/>
                  </a:lnTo>
                  <a:lnTo>
                    <a:pt x="2408" y="2311"/>
                  </a:lnTo>
                  <a:lnTo>
                    <a:pt x="2359" y="2409"/>
                  </a:lnTo>
                  <a:lnTo>
                    <a:pt x="2307" y="2519"/>
                  </a:lnTo>
                  <a:lnTo>
                    <a:pt x="2253" y="2641"/>
                  </a:lnTo>
                  <a:lnTo>
                    <a:pt x="2225" y="2705"/>
                  </a:lnTo>
                  <a:lnTo>
                    <a:pt x="2197" y="2771"/>
                  </a:lnTo>
                  <a:lnTo>
                    <a:pt x="2170" y="2838"/>
                  </a:lnTo>
                  <a:lnTo>
                    <a:pt x="2142" y="2908"/>
                  </a:lnTo>
                  <a:lnTo>
                    <a:pt x="2116" y="2979"/>
                  </a:lnTo>
                  <a:lnTo>
                    <a:pt x="2090" y="3051"/>
                  </a:lnTo>
                  <a:lnTo>
                    <a:pt x="2065" y="3124"/>
                  </a:lnTo>
                  <a:lnTo>
                    <a:pt x="2040" y="3198"/>
                  </a:lnTo>
                  <a:lnTo>
                    <a:pt x="2018" y="3272"/>
                  </a:lnTo>
                  <a:lnTo>
                    <a:pt x="1996" y="3346"/>
                  </a:lnTo>
                  <a:lnTo>
                    <a:pt x="1977" y="3420"/>
                  </a:lnTo>
                  <a:lnTo>
                    <a:pt x="1960" y="3494"/>
                  </a:lnTo>
                  <a:lnTo>
                    <a:pt x="1944" y="3568"/>
                  </a:lnTo>
                  <a:lnTo>
                    <a:pt x="1930" y="3641"/>
                  </a:lnTo>
                  <a:lnTo>
                    <a:pt x="1919" y="3714"/>
                  </a:lnTo>
                  <a:lnTo>
                    <a:pt x="1911" y="3785"/>
                  </a:lnTo>
                  <a:lnTo>
                    <a:pt x="1908" y="3820"/>
                  </a:lnTo>
                  <a:lnTo>
                    <a:pt x="1905" y="3856"/>
                  </a:lnTo>
                  <a:lnTo>
                    <a:pt x="1903" y="3890"/>
                  </a:lnTo>
                  <a:lnTo>
                    <a:pt x="1902" y="3924"/>
                  </a:lnTo>
                  <a:lnTo>
                    <a:pt x="1901" y="3939"/>
                  </a:lnTo>
                  <a:lnTo>
                    <a:pt x="1722" y="3939"/>
                  </a:lnTo>
                  <a:lnTo>
                    <a:pt x="1722" y="3230"/>
                  </a:lnTo>
                  <a:lnTo>
                    <a:pt x="1333" y="3230"/>
                  </a:lnTo>
                  <a:lnTo>
                    <a:pt x="1333" y="3939"/>
                  </a:lnTo>
                  <a:lnTo>
                    <a:pt x="1154" y="3939"/>
                  </a:lnTo>
                  <a:lnTo>
                    <a:pt x="1152" y="3924"/>
                  </a:lnTo>
                  <a:lnTo>
                    <a:pt x="1151" y="3873"/>
                  </a:lnTo>
                  <a:lnTo>
                    <a:pt x="1148" y="3820"/>
                  </a:lnTo>
                  <a:lnTo>
                    <a:pt x="1142" y="3767"/>
                  </a:lnTo>
                  <a:lnTo>
                    <a:pt x="1136" y="3714"/>
                  </a:lnTo>
                  <a:lnTo>
                    <a:pt x="1128" y="3659"/>
                  </a:lnTo>
                  <a:lnTo>
                    <a:pt x="1118" y="3604"/>
                  </a:lnTo>
                  <a:lnTo>
                    <a:pt x="1108" y="3547"/>
                  </a:lnTo>
                  <a:lnTo>
                    <a:pt x="1096" y="3491"/>
                  </a:lnTo>
                  <a:lnTo>
                    <a:pt x="1081" y="3434"/>
                  </a:lnTo>
                  <a:lnTo>
                    <a:pt x="1067" y="3377"/>
                  </a:lnTo>
                  <a:lnTo>
                    <a:pt x="1052" y="3319"/>
                  </a:lnTo>
                  <a:lnTo>
                    <a:pt x="1035" y="3261"/>
                  </a:lnTo>
                  <a:lnTo>
                    <a:pt x="1016" y="3203"/>
                  </a:lnTo>
                  <a:lnTo>
                    <a:pt x="997" y="3145"/>
                  </a:lnTo>
                  <a:lnTo>
                    <a:pt x="977" y="3086"/>
                  </a:lnTo>
                  <a:lnTo>
                    <a:pt x="958" y="3029"/>
                  </a:lnTo>
                  <a:lnTo>
                    <a:pt x="937" y="2970"/>
                  </a:lnTo>
                  <a:lnTo>
                    <a:pt x="914" y="2911"/>
                  </a:lnTo>
                  <a:lnTo>
                    <a:pt x="868" y="2796"/>
                  </a:lnTo>
                  <a:lnTo>
                    <a:pt x="820" y="2681"/>
                  </a:lnTo>
                  <a:lnTo>
                    <a:pt x="771" y="2570"/>
                  </a:lnTo>
                  <a:lnTo>
                    <a:pt x="721" y="2459"/>
                  </a:lnTo>
                  <a:lnTo>
                    <a:pt x="669" y="2353"/>
                  </a:lnTo>
                  <a:lnTo>
                    <a:pt x="618" y="2249"/>
                  </a:lnTo>
                  <a:lnTo>
                    <a:pt x="568" y="2150"/>
                  </a:lnTo>
                  <a:lnTo>
                    <a:pt x="567" y="2144"/>
                  </a:lnTo>
                  <a:lnTo>
                    <a:pt x="530" y="2075"/>
                  </a:lnTo>
                  <a:lnTo>
                    <a:pt x="515" y="2050"/>
                  </a:lnTo>
                  <a:lnTo>
                    <a:pt x="503" y="2024"/>
                  </a:lnTo>
                  <a:lnTo>
                    <a:pt x="491" y="1998"/>
                  </a:lnTo>
                  <a:lnTo>
                    <a:pt x="479" y="1972"/>
                  </a:lnTo>
                  <a:lnTo>
                    <a:pt x="468" y="1945"/>
                  </a:lnTo>
                  <a:lnTo>
                    <a:pt x="458" y="1918"/>
                  </a:lnTo>
                  <a:lnTo>
                    <a:pt x="449" y="1892"/>
                  </a:lnTo>
                  <a:lnTo>
                    <a:pt x="440" y="1864"/>
                  </a:lnTo>
                  <a:lnTo>
                    <a:pt x="431" y="1838"/>
                  </a:lnTo>
                  <a:lnTo>
                    <a:pt x="424" y="1810"/>
                  </a:lnTo>
                  <a:lnTo>
                    <a:pt x="418" y="1782"/>
                  </a:lnTo>
                  <a:lnTo>
                    <a:pt x="411" y="1754"/>
                  </a:lnTo>
                  <a:lnTo>
                    <a:pt x="406" y="1726"/>
                  </a:lnTo>
                  <a:lnTo>
                    <a:pt x="401" y="1697"/>
                  </a:lnTo>
                  <a:lnTo>
                    <a:pt x="398" y="1670"/>
                  </a:lnTo>
                  <a:lnTo>
                    <a:pt x="395" y="1641"/>
                  </a:lnTo>
                  <a:lnTo>
                    <a:pt x="389" y="1519"/>
                  </a:lnTo>
                  <a:lnTo>
                    <a:pt x="389" y="1492"/>
                  </a:lnTo>
                  <a:lnTo>
                    <a:pt x="390" y="1463"/>
                  </a:lnTo>
                  <a:lnTo>
                    <a:pt x="392" y="1435"/>
                  </a:lnTo>
                  <a:lnTo>
                    <a:pt x="395" y="1408"/>
                  </a:lnTo>
                  <a:lnTo>
                    <a:pt x="398" y="1380"/>
                  </a:lnTo>
                  <a:lnTo>
                    <a:pt x="402" y="1352"/>
                  </a:lnTo>
                  <a:lnTo>
                    <a:pt x="407" y="1325"/>
                  </a:lnTo>
                  <a:lnTo>
                    <a:pt x="412" y="1298"/>
                  </a:lnTo>
                  <a:lnTo>
                    <a:pt x="418" y="1270"/>
                  </a:lnTo>
                  <a:lnTo>
                    <a:pt x="424" y="1244"/>
                  </a:lnTo>
                  <a:lnTo>
                    <a:pt x="431" y="1217"/>
                  </a:lnTo>
                  <a:lnTo>
                    <a:pt x="439" y="1191"/>
                  </a:lnTo>
                  <a:lnTo>
                    <a:pt x="448" y="1165"/>
                  </a:lnTo>
                  <a:lnTo>
                    <a:pt x="457" y="1139"/>
                  </a:lnTo>
                  <a:lnTo>
                    <a:pt x="466" y="1113"/>
                  </a:lnTo>
                  <a:lnTo>
                    <a:pt x="476" y="1088"/>
                  </a:lnTo>
                  <a:lnTo>
                    <a:pt x="487" y="1063"/>
                  </a:lnTo>
                  <a:lnTo>
                    <a:pt x="499" y="1038"/>
                  </a:lnTo>
                  <a:lnTo>
                    <a:pt x="511" y="1013"/>
                  </a:lnTo>
                  <a:lnTo>
                    <a:pt x="524" y="989"/>
                  </a:lnTo>
                  <a:lnTo>
                    <a:pt x="537" y="965"/>
                  </a:lnTo>
                  <a:lnTo>
                    <a:pt x="551" y="941"/>
                  </a:lnTo>
                  <a:lnTo>
                    <a:pt x="565" y="918"/>
                  </a:lnTo>
                  <a:lnTo>
                    <a:pt x="580" y="895"/>
                  </a:lnTo>
                  <a:lnTo>
                    <a:pt x="596" y="871"/>
                  </a:lnTo>
                  <a:lnTo>
                    <a:pt x="612" y="849"/>
                  </a:lnTo>
                  <a:lnTo>
                    <a:pt x="629" y="827"/>
                  </a:lnTo>
                  <a:lnTo>
                    <a:pt x="647" y="806"/>
                  </a:lnTo>
                  <a:lnTo>
                    <a:pt x="664" y="784"/>
                  </a:lnTo>
                  <a:lnTo>
                    <a:pt x="683" y="763"/>
                  </a:lnTo>
                  <a:lnTo>
                    <a:pt x="702" y="743"/>
                  </a:lnTo>
                  <a:lnTo>
                    <a:pt x="722" y="723"/>
                  </a:lnTo>
                  <a:lnTo>
                    <a:pt x="743" y="703"/>
                  </a:lnTo>
                  <a:lnTo>
                    <a:pt x="764" y="683"/>
                  </a:lnTo>
                  <a:lnTo>
                    <a:pt x="785" y="665"/>
                  </a:lnTo>
                  <a:lnTo>
                    <a:pt x="806" y="647"/>
                  </a:lnTo>
                  <a:lnTo>
                    <a:pt x="828" y="629"/>
                  </a:lnTo>
                  <a:lnTo>
                    <a:pt x="850" y="611"/>
                  </a:lnTo>
                  <a:lnTo>
                    <a:pt x="874" y="596"/>
                  </a:lnTo>
                  <a:lnTo>
                    <a:pt x="896" y="579"/>
                  </a:lnTo>
                  <a:lnTo>
                    <a:pt x="920" y="565"/>
                  </a:lnTo>
                  <a:lnTo>
                    <a:pt x="943" y="550"/>
                  </a:lnTo>
                  <a:lnTo>
                    <a:pt x="968" y="536"/>
                  </a:lnTo>
                  <a:lnTo>
                    <a:pt x="992" y="523"/>
                  </a:lnTo>
                  <a:lnTo>
                    <a:pt x="1016" y="510"/>
                  </a:lnTo>
                  <a:lnTo>
                    <a:pt x="1041" y="498"/>
                  </a:lnTo>
                  <a:lnTo>
                    <a:pt x="1066" y="486"/>
                  </a:lnTo>
                  <a:lnTo>
                    <a:pt x="1091" y="475"/>
                  </a:lnTo>
                  <a:lnTo>
                    <a:pt x="1117" y="464"/>
                  </a:lnTo>
                  <a:lnTo>
                    <a:pt x="1143" y="456"/>
                  </a:lnTo>
                  <a:lnTo>
                    <a:pt x="1170" y="446"/>
                  </a:lnTo>
                  <a:lnTo>
                    <a:pt x="1195" y="438"/>
                  </a:lnTo>
                  <a:lnTo>
                    <a:pt x="1223" y="430"/>
                  </a:lnTo>
                  <a:lnTo>
                    <a:pt x="1250" y="423"/>
                  </a:lnTo>
                  <a:lnTo>
                    <a:pt x="1276" y="417"/>
                  </a:lnTo>
                  <a:lnTo>
                    <a:pt x="1304" y="411"/>
                  </a:lnTo>
                  <a:lnTo>
                    <a:pt x="1331" y="406"/>
                  </a:lnTo>
                  <a:lnTo>
                    <a:pt x="1359" y="401"/>
                  </a:lnTo>
                  <a:lnTo>
                    <a:pt x="1387" y="398"/>
                  </a:lnTo>
                  <a:lnTo>
                    <a:pt x="1414" y="395"/>
                  </a:lnTo>
                  <a:lnTo>
                    <a:pt x="1443" y="392"/>
                  </a:lnTo>
                  <a:lnTo>
                    <a:pt x="1471" y="390"/>
                  </a:lnTo>
                  <a:lnTo>
                    <a:pt x="1500" y="389"/>
                  </a:lnTo>
                  <a:lnTo>
                    <a:pt x="1527" y="389"/>
                  </a:lnTo>
                  <a:lnTo>
                    <a:pt x="1569" y="389"/>
                  </a:lnTo>
                  <a:lnTo>
                    <a:pt x="1610" y="391"/>
                  </a:lnTo>
                  <a:lnTo>
                    <a:pt x="1651" y="396"/>
                  </a:lnTo>
                  <a:lnTo>
                    <a:pt x="1691" y="400"/>
                  </a:lnTo>
                  <a:lnTo>
                    <a:pt x="1732" y="407"/>
                  </a:lnTo>
                  <a:lnTo>
                    <a:pt x="1771" y="415"/>
                  </a:lnTo>
                  <a:lnTo>
                    <a:pt x="1810" y="423"/>
                  </a:lnTo>
                  <a:lnTo>
                    <a:pt x="1849" y="435"/>
                  </a:lnTo>
                  <a:lnTo>
                    <a:pt x="1882" y="444"/>
                  </a:lnTo>
                  <a:lnTo>
                    <a:pt x="1917" y="457"/>
                  </a:lnTo>
                  <a:lnTo>
                    <a:pt x="1950" y="470"/>
                  </a:lnTo>
                  <a:lnTo>
                    <a:pt x="1983" y="483"/>
                  </a:lnTo>
                  <a:lnTo>
                    <a:pt x="2015" y="498"/>
                  </a:lnTo>
                  <a:lnTo>
                    <a:pt x="2047" y="514"/>
                  </a:lnTo>
                  <a:lnTo>
                    <a:pt x="2078" y="531"/>
                  </a:lnTo>
                  <a:lnTo>
                    <a:pt x="2109" y="548"/>
                  </a:lnTo>
                  <a:lnTo>
                    <a:pt x="2139" y="567"/>
                  </a:lnTo>
                  <a:lnTo>
                    <a:pt x="2169" y="586"/>
                  </a:lnTo>
                  <a:lnTo>
                    <a:pt x="2197" y="607"/>
                  </a:lnTo>
                  <a:lnTo>
                    <a:pt x="2226" y="628"/>
                  </a:lnTo>
                  <a:lnTo>
                    <a:pt x="2254" y="650"/>
                  </a:lnTo>
                  <a:lnTo>
                    <a:pt x="2281" y="673"/>
                  </a:lnTo>
                  <a:lnTo>
                    <a:pt x="2308" y="698"/>
                  </a:lnTo>
                  <a:lnTo>
                    <a:pt x="2333" y="723"/>
                  </a:lnTo>
                  <a:lnTo>
                    <a:pt x="2353" y="743"/>
                  </a:lnTo>
                  <a:lnTo>
                    <a:pt x="2372" y="763"/>
                  </a:lnTo>
                  <a:lnTo>
                    <a:pt x="2391" y="784"/>
                  </a:lnTo>
                  <a:lnTo>
                    <a:pt x="2409" y="806"/>
                  </a:lnTo>
                  <a:lnTo>
                    <a:pt x="2426" y="827"/>
                  </a:lnTo>
                  <a:lnTo>
                    <a:pt x="2443" y="849"/>
                  </a:lnTo>
                  <a:lnTo>
                    <a:pt x="2460" y="872"/>
                  </a:lnTo>
                  <a:lnTo>
                    <a:pt x="2475" y="895"/>
                  </a:lnTo>
                  <a:lnTo>
                    <a:pt x="2489" y="918"/>
                  </a:lnTo>
                  <a:lnTo>
                    <a:pt x="2505" y="941"/>
                  </a:lnTo>
                  <a:lnTo>
                    <a:pt x="2518" y="965"/>
                  </a:lnTo>
                  <a:lnTo>
                    <a:pt x="2531" y="989"/>
                  </a:lnTo>
                  <a:lnTo>
                    <a:pt x="2545" y="1013"/>
                  </a:lnTo>
                  <a:lnTo>
                    <a:pt x="2557" y="1038"/>
                  </a:lnTo>
                  <a:lnTo>
                    <a:pt x="2568" y="1063"/>
                  </a:lnTo>
                  <a:lnTo>
                    <a:pt x="2579" y="1088"/>
                  </a:lnTo>
                  <a:lnTo>
                    <a:pt x="2589" y="1113"/>
                  </a:lnTo>
                  <a:lnTo>
                    <a:pt x="2599" y="1139"/>
                  </a:lnTo>
                  <a:lnTo>
                    <a:pt x="2608" y="1164"/>
                  </a:lnTo>
                  <a:lnTo>
                    <a:pt x="2617" y="1191"/>
                  </a:lnTo>
                  <a:lnTo>
                    <a:pt x="2624" y="1217"/>
                  </a:lnTo>
                  <a:lnTo>
                    <a:pt x="2631" y="1244"/>
                  </a:lnTo>
                  <a:lnTo>
                    <a:pt x="2638" y="1270"/>
                  </a:lnTo>
                  <a:lnTo>
                    <a:pt x="2643" y="1297"/>
                  </a:lnTo>
                  <a:lnTo>
                    <a:pt x="2649" y="1325"/>
                  </a:lnTo>
                  <a:lnTo>
                    <a:pt x="2653" y="1352"/>
                  </a:lnTo>
                  <a:lnTo>
                    <a:pt x="2658" y="1379"/>
                  </a:lnTo>
                  <a:lnTo>
                    <a:pt x="2660" y="1406"/>
                  </a:lnTo>
                  <a:lnTo>
                    <a:pt x="2663" y="1435"/>
                  </a:lnTo>
                  <a:lnTo>
                    <a:pt x="2664" y="1463"/>
                  </a:lnTo>
                  <a:lnTo>
                    <a:pt x="2666" y="1491"/>
                  </a:lnTo>
                  <a:lnTo>
                    <a:pt x="2666" y="1519"/>
                  </a:lnTo>
                  <a:lnTo>
                    <a:pt x="2661" y="1641"/>
                  </a:lnTo>
                  <a:close/>
                  <a:moveTo>
                    <a:pt x="907" y="4981"/>
                  </a:moveTo>
                  <a:lnTo>
                    <a:pt x="2149" y="4981"/>
                  </a:lnTo>
                  <a:lnTo>
                    <a:pt x="2149" y="4592"/>
                  </a:lnTo>
                  <a:lnTo>
                    <a:pt x="907" y="4592"/>
                  </a:lnTo>
                  <a:lnTo>
                    <a:pt x="907" y="4981"/>
                  </a:lnTo>
                  <a:close/>
                  <a:moveTo>
                    <a:pt x="1177" y="5429"/>
                  </a:moveTo>
                  <a:lnTo>
                    <a:pt x="1879" y="5429"/>
                  </a:lnTo>
                  <a:lnTo>
                    <a:pt x="1879" y="5209"/>
                  </a:lnTo>
                  <a:lnTo>
                    <a:pt x="1177" y="5209"/>
                  </a:lnTo>
                  <a:lnTo>
                    <a:pt x="1177" y="5429"/>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949"/>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childTnLst>
                          </p:cTn>
                        </p:par>
                        <p:par>
                          <p:cTn id="16" fill="hold">
                            <p:stCondLst>
                              <p:cond delay="1449"/>
                            </p:stCondLst>
                            <p:childTnLst>
                              <p:par>
                                <p:cTn id="17" presetID="53" presetClass="entr" presetSubtype="528"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animEffect transition="in" filter="fade">
                                      <p:cBhvr>
                                        <p:cTn id="21" dur="500"/>
                                        <p:tgtEl>
                                          <p:spTgt spid="11"/>
                                        </p:tgtEl>
                                      </p:cBhvr>
                                    </p:animEffect>
                                    <p:anim calcmode="lin" valueType="num">
                                      <p:cBhvr>
                                        <p:cTn id="22" dur="500" fill="hold"/>
                                        <p:tgtEl>
                                          <p:spTgt spid="11"/>
                                        </p:tgtEl>
                                        <p:attrNameLst>
                                          <p:attrName>ppt_x</p:attrName>
                                        </p:attrNameLst>
                                      </p:cBhvr>
                                      <p:tavLst>
                                        <p:tav tm="0">
                                          <p:val>
                                            <p:fltVal val="0.5"/>
                                          </p:val>
                                        </p:tav>
                                        <p:tav tm="100000">
                                          <p:val>
                                            <p:strVal val="#ppt_x"/>
                                          </p:val>
                                        </p:tav>
                                      </p:tavLst>
                                    </p:anim>
                                    <p:anim calcmode="lin" valueType="num">
                                      <p:cBhvr>
                                        <p:cTn id="23" dur="500" fill="hold"/>
                                        <p:tgtEl>
                                          <p:spTgt spid="11"/>
                                        </p:tgtEl>
                                        <p:attrNameLst>
                                          <p:attrName>ppt_y</p:attrName>
                                        </p:attrNameLst>
                                      </p:cBhvr>
                                      <p:tavLst>
                                        <p:tav tm="0">
                                          <p:val>
                                            <p:fltVal val="0.5"/>
                                          </p:val>
                                        </p:tav>
                                        <p:tav tm="100000">
                                          <p:val>
                                            <p:strVal val="#ppt_y"/>
                                          </p:val>
                                        </p:tav>
                                      </p:tavLst>
                                    </p:anim>
                                  </p:childTnLst>
                                </p:cTn>
                              </p:par>
                              <p:par>
                                <p:cTn id="24" presetID="53" presetClass="entr" presetSubtype="16" fill="hold" grpId="0" nodeType="withEffect">
                                  <p:stCondLst>
                                    <p:cond delay="600"/>
                                  </p:stCondLst>
                                  <p:childTnLst>
                                    <p:set>
                                      <p:cBhvr>
                                        <p:cTn id="25" dur="1" fill="hold">
                                          <p:stCondLst>
                                            <p:cond delay="0"/>
                                          </p:stCondLst>
                                        </p:cTn>
                                        <p:tgtEl>
                                          <p:spTgt spid="14"/>
                                        </p:tgtEl>
                                        <p:attrNameLst>
                                          <p:attrName>style.visibility</p:attrName>
                                        </p:attrNameLst>
                                      </p:cBhvr>
                                      <p:to>
                                        <p:strVal val="visible"/>
                                      </p:to>
                                    </p:set>
                                    <p:anim calcmode="lin" valueType="num">
                                      <p:cBhvr>
                                        <p:cTn id="26" dur="500" fill="hold"/>
                                        <p:tgtEl>
                                          <p:spTgt spid="14"/>
                                        </p:tgtEl>
                                        <p:attrNameLst>
                                          <p:attrName>ppt_w</p:attrName>
                                        </p:attrNameLst>
                                      </p:cBhvr>
                                      <p:tavLst>
                                        <p:tav tm="0">
                                          <p:val>
                                            <p:fltVal val="0"/>
                                          </p:val>
                                        </p:tav>
                                        <p:tav tm="100000">
                                          <p:val>
                                            <p:strVal val="#ppt_w"/>
                                          </p:val>
                                        </p:tav>
                                      </p:tavLst>
                                    </p:anim>
                                    <p:anim calcmode="lin" valueType="num">
                                      <p:cBhvr>
                                        <p:cTn id="27" dur="500" fill="hold"/>
                                        <p:tgtEl>
                                          <p:spTgt spid="14"/>
                                        </p:tgtEl>
                                        <p:attrNameLst>
                                          <p:attrName>ppt_h</p:attrName>
                                        </p:attrNameLst>
                                      </p:cBhvr>
                                      <p:tavLst>
                                        <p:tav tm="0">
                                          <p:val>
                                            <p:fltVal val="0"/>
                                          </p:val>
                                        </p:tav>
                                        <p:tav tm="100000">
                                          <p:val>
                                            <p:strVal val="#ppt_h"/>
                                          </p:val>
                                        </p:tav>
                                      </p:tavLst>
                                    </p:anim>
                                    <p:animEffect transition="in" filter="fade">
                                      <p:cBhvr>
                                        <p:cTn id="28" dur="500"/>
                                        <p:tgtEl>
                                          <p:spTgt spid="14"/>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1" fill="hold" grpId="0" nodeType="clickEffect">
                                  <p:stCondLst>
                                    <p:cond delay="900"/>
                                  </p:stCondLst>
                                  <p:childTnLst>
                                    <p:set>
                                      <p:cBhvr>
                                        <p:cTn id="32" dur="1" fill="hold">
                                          <p:stCondLst>
                                            <p:cond delay="0"/>
                                          </p:stCondLst>
                                        </p:cTn>
                                        <p:tgtEl>
                                          <p:spTgt spid="8"/>
                                        </p:tgtEl>
                                        <p:attrNameLst>
                                          <p:attrName>style.visibility</p:attrName>
                                        </p:attrNameLst>
                                      </p:cBhvr>
                                      <p:to>
                                        <p:strVal val="visible"/>
                                      </p:to>
                                    </p:set>
                                    <p:animEffect transition="in" filter="wipe(up)">
                                      <p:cBhvr>
                                        <p:cTn id="3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4" grpId="0"/>
      <p:bldP spid="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589020"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任务三</a:t>
            </a:r>
            <a:r>
              <a:rPr lang="en-US" altLang="zh-CN" sz="1700" b="1" dirty="0">
                <a:solidFill>
                  <a:srgbClr val="1B4367"/>
                </a:solidFill>
                <a:cs typeface="+mn-ea"/>
                <a:sym typeface="+mn-lt"/>
              </a:rPr>
              <a:t>  </a:t>
            </a:r>
            <a:r>
              <a:rPr lang="zh-CN" altLang="en-US" sz="1700" b="1" dirty="0">
                <a:solidFill>
                  <a:srgbClr val="1B4367"/>
                </a:solidFill>
                <a:cs typeface="+mn-ea"/>
                <a:sym typeface="+mn-lt"/>
              </a:rPr>
              <a:t>职业的分类</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4" name="矩形 13"/>
          <p:cNvSpPr>
            <a:spLocks noChangeArrowheads="1"/>
          </p:cNvSpPr>
          <p:nvPr/>
        </p:nvSpPr>
        <p:spPr bwMode="auto">
          <a:xfrm>
            <a:off x="1560830" y="1158875"/>
            <a:ext cx="6232525" cy="583565"/>
          </a:xfrm>
          <a:prstGeom prst="rect">
            <a:avLst/>
          </a:prstGeom>
          <a:noFill/>
          <a:ln w="9525">
            <a:noFill/>
            <a:miter lim="800000"/>
          </a:ln>
        </p:spPr>
        <p:txBody>
          <a:bodyPr wrap="square">
            <a:spAutoFit/>
          </a:bodyPr>
          <a:p>
            <a:pPr algn="just"/>
            <a:r>
              <a:rPr lang="zh-CN" altLang="en-US" sz="3200" b="1">
                <a:solidFill>
                  <a:srgbClr val="1B4367"/>
                </a:solidFill>
                <a:latin typeface="微软雅黑" panose="020B0503020204020204" pitchFamily="34" charset="-122"/>
                <a:ea typeface="微软雅黑" panose="020B0503020204020204" pitchFamily="34" charset="-122"/>
              </a:rPr>
              <a:t>三、职业分类</a:t>
            </a:r>
            <a:endParaRPr lang="zh-CN" altLang="en-US" sz="3200" b="1">
              <a:solidFill>
                <a:srgbClr val="1B4367"/>
              </a:solidFill>
              <a:latin typeface="微软雅黑" panose="020B0503020204020204" pitchFamily="34" charset="-122"/>
              <a:ea typeface="微软雅黑" panose="020B0503020204020204" pitchFamily="34" charset="-122"/>
            </a:endParaRPr>
          </a:p>
        </p:txBody>
      </p:sp>
      <p:sp>
        <p:nvSpPr>
          <p:cNvPr id="8" name="矩形 7"/>
          <p:cNvSpPr>
            <a:spLocks noChangeArrowheads="1"/>
          </p:cNvSpPr>
          <p:nvPr/>
        </p:nvSpPr>
        <p:spPr bwMode="auto">
          <a:xfrm>
            <a:off x="856615" y="2015490"/>
            <a:ext cx="7743190" cy="2583180"/>
          </a:xfrm>
          <a:prstGeom prst="rect">
            <a:avLst/>
          </a:prstGeom>
          <a:noFill/>
          <a:ln w="9525">
            <a:noFill/>
            <a:miter lim="800000"/>
          </a:ln>
        </p:spPr>
        <p:txBody>
          <a:bodyPr wrap="square">
            <a:noAutofit/>
          </a:bodyPr>
          <a:p>
            <a:pPr indent="457200" fontAlgn="auto">
              <a:lnSpc>
                <a:spcPts val="2660"/>
              </a:lnSpc>
            </a:pPr>
            <a:r>
              <a:rPr lang="zh-CN" altLang="en-US" sz="1800">
                <a:solidFill>
                  <a:schemeClr val="tx1"/>
                </a:solidFill>
                <a:latin typeface="微软雅黑" panose="020B0503020204020204" pitchFamily="34" charset="-122"/>
                <a:ea typeface="微软雅黑" panose="020B0503020204020204" pitchFamily="34" charset="-122"/>
              </a:rPr>
              <a:t>参照国际标准和方法，1986 年，我国国家统计局和国家标准局首次颁布了中华人民共和国国家标准《职业分类与代码》（GB/T 6565—1986）。</a:t>
            </a:r>
            <a:endParaRPr lang="zh-CN" altLang="en-US" sz="18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r>
              <a:rPr lang="zh-CN" altLang="en-US" sz="1800">
                <a:solidFill>
                  <a:schemeClr val="tx1"/>
                </a:solidFill>
                <a:latin typeface="微软雅黑" panose="020B0503020204020204" pitchFamily="34" charset="-122"/>
                <a:ea typeface="微软雅黑" panose="020B0503020204020204" pitchFamily="34" charset="-122"/>
              </a:rPr>
              <a:t>2022 年 7 月，人力资源和社会保障部向社会公示新修订的《中华人民共和国职业分类大典（2022 年版）》，将职业分为 8 个大类、79 个中类、449 个小类、1639 个职业。与前一版相比，维持了 8 个大类，增加了法律事务及辅助人员等 4 个中类、数字技术工程技术人员等 15 个小类、碳汇计量评估师等 155 个职业，首次标注了数字职业（标注为 S）。</a:t>
            </a:r>
            <a:endParaRPr lang="zh-CN" altLang="en-US" sz="1800">
              <a:solidFill>
                <a:schemeClr val="tx1"/>
              </a:solidFill>
              <a:latin typeface="微软雅黑" panose="020B0503020204020204" pitchFamily="34" charset="-122"/>
              <a:ea typeface="微软雅黑" panose="020B0503020204020204" pitchFamily="34" charset="-122"/>
            </a:endParaRPr>
          </a:p>
        </p:txBody>
      </p:sp>
      <p:grpSp>
        <p:nvGrpSpPr>
          <p:cNvPr id="11" name="组合 10"/>
          <p:cNvGrpSpPr/>
          <p:nvPr>
            <p:custDataLst>
              <p:tags r:id="rId1"/>
            </p:custDataLst>
          </p:nvPr>
        </p:nvGrpSpPr>
        <p:grpSpPr>
          <a:xfrm>
            <a:off x="374857" y="842901"/>
            <a:ext cx="1201103" cy="1202531"/>
            <a:chOff x="4856202" y="1222146"/>
            <a:chExt cx="1201103" cy="1202531"/>
          </a:xfrm>
          <a:solidFill>
            <a:srgbClr val="1B4367"/>
          </a:solidFill>
        </p:grpSpPr>
        <p:sp>
          <p:nvSpPr>
            <p:cNvPr id="12" name="Rectangle 6"/>
            <p:cNvSpPr/>
            <p:nvPr>
              <p:custDataLst>
                <p:tags r:id="rId2"/>
              </p:custDataLst>
            </p:nvPr>
          </p:nvSpPr>
          <p:spPr>
            <a:xfrm>
              <a:off x="4856202" y="1222146"/>
              <a:ext cx="1201103" cy="1202531"/>
            </a:xfrm>
            <a:prstGeom prst="flowChartConnector">
              <a:avLst/>
            </a:prstGeom>
            <a:grpFill/>
            <a:ln w="9525">
              <a:noFill/>
              <a:miter/>
            </a:ln>
          </p:spPr>
          <p:txBody>
            <a:bodyPr anchor="ctr"/>
            <a:lstStyle/>
            <a:p>
              <a:pPr lvl="0" algn="ctr" eaLnBrk="1" hangingPunct="1"/>
              <a:endParaRPr lang="en-US" altLang="zh-CN" sz="1000" dirty="0">
                <a:solidFill>
                  <a:srgbClr val="FFFFFF"/>
                </a:solidFill>
                <a:cs typeface="+mn-ea"/>
                <a:sym typeface="+mn-lt"/>
              </a:endParaRPr>
            </a:p>
          </p:txBody>
        </p:sp>
        <p:sp>
          <p:nvSpPr>
            <p:cNvPr id="13" name="KSO_Shape"/>
            <p:cNvSpPr/>
            <p:nvPr>
              <p:custDataLst>
                <p:tags r:id="rId3"/>
              </p:custDataLst>
            </p:nvPr>
          </p:nvSpPr>
          <p:spPr bwMode="auto">
            <a:xfrm>
              <a:off x="5275038" y="1500840"/>
              <a:ext cx="363431" cy="645143"/>
            </a:xfrm>
            <a:custGeom>
              <a:avLst/>
              <a:gdLst>
                <a:gd name="T0" fmla="*/ 2147483646 w 3056"/>
                <a:gd name="T1" fmla="*/ 2147483646 h 5429"/>
                <a:gd name="T2" fmla="*/ 2147483646 w 3056"/>
                <a:gd name="T3" fmla="*/ 2147483646 h 5429"/>
                <a:gd name="T4" fmla="*/ 2147483646 w 3056"/>
                <a:gd name="T5" fmla="*/ 388832290 h 5429"/>
                <a:gd name="T6" fmla="*/ 2147483646 w 3056"/>
                <a:gd name="T7" fmla="*/ 345615213 h 5429"/>
                <a:gd name="T8" fmla="*/ 2147483646 w 3056"/>
                <a:gd name="T9" fmla="*/ 2147483646 h 5429"/>
                <a:gd name="T10" fmla="*/ 2147483646 w 3056"/>
                <a:gd name="T11" fmla="*/ 2147483646 h 5429"/>
                <a:gd name="T12" fmla="*/ 2147483646 w 3056"/>
                <a:gd name="T13" fmla="*/ 2147483646 h 5429"/>
                <a:gd name="T14" fmla="*/ 2147483646 w 3056"/>
                <a:gd name="T15" fmla="*/ 2147483646 h 5429"/>
                <a:gd name="T16" fmla="*/ 2147483646 w 3056"/>
                <a:gd name="T17" fmla="*/ 2147483646 h 5429"/>
                <a:gd name="T18" fmla="*/ 2147483646 w 3056"/>
                <a:gd name="T19" fmla="*/ 2147483646 h 5429"/>
                <a:gd name="T20" fmla="*/ 475747481 w 3056"/>
                <a:gd name="T21" fmla="*/ 2147483646 h 5429"/>
                <a:gd name="T22" fmla="*/ 432463999 w 3056"/>
                <a:gd name="T23" fmla="*/ 2147483646 h 5429"/>
                <a:gd name="T24" fmla="*/ 2147483646 w 3056"/>
                <a:gd name="T25" fmla="*/ 2147483646 h 5429"/>
                <a:gd name="T26" fmla="*/ 2147483646 w 3056"/>
                <a:gd name="T27" fmla="*/ 2147483646 h 5429"/>
                <a:gd name="T28" fmla="*/ 2147483646 w 3056"/>
                <a:gd name="T29" fmla="*/ 2147483646 h 5429"/>
                <a:gd name="T30" fmla="*/ 2147483646 w 3056"/>
                <a:gd name="T31" fmla="*/ 2147483646 h 5429"/>
                <a:gd name="T32" fmla="*/ 2147483646 w 3056"/>
                <a:gd name="T33" fmla="*/ 2147483646 h 5429"/>
                <a:gd name="T34" fmla="*/ 2147483646 w 3056"/>
                <a:gd name="T35" fmla="*/ 2147483646 h 5429"/>
                <a:gd name="T36" fmla="*/ 2147483646 w 3056"/>
                <a:gd name="T37" fmla="*/ 2147483646 h 5429"/>
                <a:gd name="T38" fmla="*/ 2147483646 w 3056"/>
                <a:gd name="T39" fmla="*/ 2147483646 h 5429"/>
                <a:gd name="T40" fmla="*/ 2147483646 w 3056"/>
                <a:gd name="T41" fmla="*/ 2147483646 h 5429"/>
                <a:gd name="T42" fmla="*/ 2147483646 w 3056"/>
                <a:gd name="T43" fmla="*/ 2147483646 h 5429"/>
                <a:gd name="T44" fmla="*/ 2147483646 w 3056"/>
                <a:gd name="T45" fmla="*/ 2147483646 h 5429"/>
                <a:gd name="T46" fmla="*/ 2147483646 w 3056"/>
                <a:gd name="T47" fmla="*/ 2147483646 h 5429"/>
                <a:gd name="T48" fmla="*/ 2147483646 w 3056"/>
                <a:gd name="T49" fmla="*/ 2147483646 h 5429"/>
                <a:gd name="T50" fmla="*/ 2147483646 w 3056"/>
                <a:gd name="T51" fmla="*/ 2147483646 h 5429"/>
                <a:gd name="T52" fmla="*/ 2147483646 w 3056"/>
                <a:gd name="T53" fmla="*/ 2147483646 h 5429"/>
                <a:gd name="T54" fmla="*/ 2147483646 w 3056"/>
                <a:gd name="T55" fmla="*/ 2147483646 h 5429"/>
                <a:gd name="T56" fmla="*/ 2147483646 w 3056"/>
                <a:gd name="T57" fmla="*/ 2147483646 h 5429"/>
                <a:gd name="T58" fmla="*/ 2147483646 w 3056"/>
                <a:gd name="T59" fmla="*/ 2147483646 h 5429"/>
                <a:gd name="T60" fmla="*/ 2147483646 w 3056"/>
                <a:gd name="T61" fmla="*/ 2147483646 h 5429"/>
                <a:gd name="T62" fmla="*/ 2147483646 w 3056"/>
                <a:gd name="T63" fmla="*/ 2147483646 h 5429"/>
                <a:gd name="T64" fmla="*/ 2147483646 w 3056"/>
                <a:gd name="T65" fmla="*/ 2147483646 h 5429"/>
                <a:gd name="T66" fmla="*/ 2147483646 w 3056"/>
                <a:gd name="T67" fmla="*/ 2147483646 h 5429"/>
                <a:gd name="T68" fmla="*/ 2147483646 w 3056"/>
                <a:gd name="T69" fmla="*/ 2147483646 h 5429"/>
                <a:gd name="T70" fmla="*/ 2147483646 w 3056"/>
                <a:gd name="T71" fmla="*/ 2147483646 h 5429"/>
                <a:gd name="T72" fmla="*/ 2147483646 w 3056"/>
                <a:gd name="T73" fmla="*/ 2147483646 h 5429"/>
                <a:gd name="T74" fmla="*/ 2147483646 w 3056"/>
                <a:gd name="T75" fmla="*/ 2147483646 h 5429"/>
                <a:gd name="T76" fmla="*/ 2147483646 w 3056"/>
                <a:gd name="T77" fmla="*/ 2147483646 h 5429"/>
                <a:gd name="T78" fmla="*/ 2147483646 w 3056"/>
                <a:gd name="T79" fmla="*/ 2147483646 h 5429"/>
                <a:gd name="T80" fmla="*/ 2147483646 w 3056"/>
                <a:gd name="T81" fmla="*/ 2147483646 h 5429"/>
                <a:gd name="T82" fmla="*/ 2147483646 w 3056"/>
                <a:gd name="T83" fmla="*/ 2147483646 h 5429"/>
                <a:gd name="T84" fmla="*/ 2147483646 w 3056"/>
                <a:gd name="T85" fmla="*/ 2147483646 h 5429"/>
                <a:gd name="T86" fmla="*/ 2147483646 w 3056"/>
                <a:gd name="T87" fmla="*/ 2147483646 h 5429"/>
                <a:gd name="T88" fmla="*/ 2147483646 w 3056"/>
                <a:gd name="T89" fmla="*/ 2147483646 h 5429"/>
                <a:gd name="T90" fmla="*/ 2147483646 w 3056"/>
                <a:gd name="T91" fmla="*/ 2147483646 h 5429"/>
                <a:gd name="T92" fmla="*/ 2147483646 w 3056"/>
                <a:gd name="T93" fmla="*/ 2147483646 h 5429"/>
                <a:gd name="T94" fmla="*/ 2147483646 w 3056"/>
                <a:gd name="T95" fmla="*/ 2147483646 h 5429"/>
                <a:gd name="T96" fmla="*/ 2147483646 w 3056"/>
                <a:gd name="T97" fmla="*/ 2147483646 h 5429"/>
                <a:gd name="T98" fmla="*/ 2147483646 w 3056"/>
                <a:gd name="T99" fmla="*/ 2147483646 h 5429"/>
                <a:gd name="T100" fmla="*/ 2147483646 w 3056"/>
                <a:gd name="T101" fmla="*/ 2147483646 h 5429"/>
                <a:gd name="T102" fmla="*/ 2147483646 w 3056"/>
                <a:gd name="T103" fmla="*/ 2147483646 h 5429"/>
                <a:gd name="T104" fmla="*/ 2147483646 w 3056"/>
                <a:gd name="T105" fmla="*/ 2147483646 h 5429"/>
                <a:gd name="T106" fmla="*/ 2147483646 w 3056"/>
                <a:gd name="T107" fmla="*/ 2147483646 h 5429"/>
                <a:gd name="T108" fmla="*/ 2147483646 w 3056"/>
                <a:gd name="T109" fmla="*/ 2147483646 h 5429"/>
                <a:gd name="T110" fmla="*/ 2147483646 w 3056"/>
                <a:gd name="T111" fmla="*/ 2147483646 h 5429"/>
                <a:gd name="T112" fmla="*/ 2147483646 w 3056"/>
                <a:gd name="T113" fmla="*/ 2147483646 h 5429"/>
                <a:gd name="T114" fmla="*/ 2147483646 w 3056"/>
                <a:gd name="T115" fmla="*/ 2147483646 h 5429"/>
                <a:gd name="T116" fmla="*/ 2147483646 w 3056"/>
                <a:gd name="T117" fmla="*/ 2147483646 h 5429"/>
                <a:gd name="T118" fmla="*/ 2147483646 w 3056"/>
                <a:gd name="T119" fmla="*/ 2147483646 h 5429"/>
                <a:gd name="T120" fmla="*/ 2147483646 w 3056"/>
                <a:gd name="T121" fmla="*/ 2147483646 h 542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3056" h="5429">
                  <a:moveTo>
                    <a:pt x="2609" y="448"/>
                  </a:moveTo>
                  <a:lnTo>
                    <a:pt x="2609" y="448"/>
                  </a:lnTo>
                  <a:lnTo>
                    <a:pt x="2575" y="415"/>
                  </a:lnTo>
                  <a:lnTo>
                    <a:pt x="2538" y="383"/>
                  </a:lnTo>
                  <a:lnTo>
                    <a:pt x="2503" y="352"/>
                  </a:lnTo>
                  <a:lnTo>
                    <a:pt x="2465" y="322"/>
                  </a:lnTo>
                  <a:lnTo>
                    <a:pt x="2426" y="293"/>
                  </a:lnTo>
                  <a:lnTo>
                    <a:pt x="2388" y="265"/>
                  </a:lnTo>
                  <a:lnTo>
                    <a:pt x="2348" y="239"/>
                  </a:lnTo>
                  <a:lnTo>
                    <a:pt x="2307" y="213"/>
                  </a:lnTo>
                  <a:lnTo>
                    <a:pt x="2266" y="190"/>
                  </a:lnTo>
                  <a:lnTo>
                    <a:pt x="2224" y="168"/>
                  </a:lnTo>
                  <a:lnTo>
                    <a:pt x="2182" y="146"/>
                  </a:lnTo>
                  <a:lnTo>
                    <a:pt x="2138" y="127"/>
                  </a:lnTo>
                  <a:lnTo>
                    <a:pt x="2095" y="108"/>
                  </a:lnTo>
                  <a:lnTo>
                    <a:pt x="2049" y="91"/>
                  </a:lnTo>
                  <a:lnTo>
                    <a:pt x="2005" y="75"/>
                  </a:lnTo>
                  <a:lnTo>
                    <a:pt x="1960" y="61"/>
                  </a:lnTo>
                  <a:lnTo>
                    <a:pt x="1907" y="46"/>
                  </a:lnTo>
                  <a:lnTo>
                    <a:pt x="1853" y="34"/>
                  </a:lnTo>
                  <a:lnTo>
                    <a:pt x="1800" y="24"/>
                  </a:lnTo>
                  <a:lnTo>
                    <a:pt x="1746" y="15"/>
                  </a:lnTo>
                  <a:lnTo>
                    <a:pt x="1692" y="9"/>
                  </a:lnTo>
                  <a:lnTo>
                    <a:pt x="1638" y="3"/>
                  </a:lnTo>
                  <a:lnTo>
                    <a:pt x="1582" y="1"/>
                  </a:lnTo>
                  <a:lnTo>
                    <a:pt x="1527" y="0"/>
                  </a:lnTo>
                  <a:lnTo>
                    <a:pt x="1490" y="0"/>
                  </a:lnTo>
                  <a:lnTo>
                    <a:pt x="1451" y="2"/>
                  </a:lnTo>
                  <a:lnTo>
                    <a:pt x="1413" y="4"/>
                  </a:lnTo>
                  <a:lnTo>
                    <a:pt x="1376" y="8"/>
                  </a:lnTo>
                  <a:lnTo>
                    <a:pt x="1338" y="11"/>
                  </a:lnTo>
                  <a:lnTo>
                    <a:pt x="1302" y="17"/>
                  </a:lnTo>
                  <a:lnTo>
                    <a:pt x="1264" y="22"/>
                  </a:lnTo>
                  <a:lnTo>
                    <a:pt x="1227" y="29"/>
                  </a:lnTo>
                  <a:lnTo>
                    <a:pt x="1191" y="36"/>
                  </a:lnTo>
                  <a:lnTo>
                    <a:pt x="1154" y="45"/>
                  </a:lnTo>
                  <a:lnTo>
                    <a:pt x="1118" y="55"/>
                  </a:lnTo>
                  <a:lnTo>
                    <a:pt x="1083" y="65"/>
                  </a:lnTo>
                  <a:lnTo>
                    <a:pt x="1047" y="76"/>
                  </a:lnTo>
                  <a:lnTo>
                    <a:pt x="1012" y="88"/>
                  </a:lnTo>
                  <a:lnTo>
                    <a:pt x="977" y="102"/>
                  </a:lnTo>
                  <a:lnTo>
                    <a:pt x="942" y="115"/>
                  </a:lnTo>
                  <a:lnTo>
                    <a:pt x="909" y="130"/>
                  </a:lnTo>
                  <a:lnTo>
                    <a:pt x="875" y="146"/>
                  </a:lnTo>
                  <a:lnTo>
                    <a:pt x="841" y="161"/>
                  </a:lnTo>
                  <a:lnTo>
                    <a:pt x="808" y="179"/>
                  </a:lnTo>
                  <a:lnTo>
                    <a:pt x="775" y="197"/>
                  </a:lnTo>
                  <a:lnTo>
                    <a:pt x="743" y="216"/>
                  </a:lnTo>
                  <a:lnTo>
                    <a:pt x="712" y="235"/>
                  </a:lnTo>
                  <a:lnTo>
                    <a:pt x="680" y="255"/>
                  </a:lnTo>
                  <a:lnTo>
                    <a:pt x="649" y="277"/>
                  </a:lnTo>
                  <a:lnTo>
                    <a:pt x="619" y="300"/>
                  </a:lnTo>
                  <a:lnTo>
                    <a:pt x="589" y="322"/>
                  </a:lnTo>
                  <a:lnTo>
                    <a:pt x="559" y="345"/>
                  </a:lnTo>
                  <a:lnTo>
                    <a:pt x="531" y="370"/>
                  </a:lnTo>
                  <a:lnTo>
                    <a:pt x="502" y="395"/>
                  </a:lnTo>
                  <a:lnTo>
                    <a:pt x="474" y="421"/>
                  </a:lnTo>
                  <a:lnTo>
                    <a:pt x="447" y="448"/>
                  </a:lnTo>
                  <a:lnTo>
                    <a:pt x="420" y="475"/>
                  </a:lnTo>
                  <a:lnTo>
                    <a:pt x="395" y="503"/>
                  </a:lnTo>
                  <a:lnTo>
                    <a:pt x="369" y="531"/>
                  </a:lnTo>
                  <a:lnTo>
                    <a:pt x="345" y="561"/>
                  </a:lnTo>
                  <a:lnTo>
                    <a:pt x="322" y="589"/>
                  </a:lnTo>
                  <a:lnTo>
                    <a:pt x="298" y="619"/>
                  </a:lnTo>
                  <a:lnTo>
                    <a:pt x="276" y="650"/>
                  </a:lnTo>
                  <a:lnTo>
                    <a:pt x="255" y="681"/>
                  </a:lnTo>
                  <a:lnTo>
                    <a:pt x="235" y="712"/>
                  </a:lnTo>
                  <a:lnTo>
                    <a:pt x="215" y="744"/>
                  </a:lnTo>
                  <a:lnTo>
                    <a:pt x="197" y="776"/>
                  </a:lnTo>
                  <a:lnTo>
                    <a:pt x="179" y="808"/>
                  </a:lnTo>
                  <a:lnTo>
                    <a:pt x="161" y="841"/>
                  </a:lnTo>
                  <a:lnTo>
                    <a:pt x="145" y="875"/>
                  </a:lnTo>
                  <a:lnTo>
                    <a:pt x="129" y="909"/>
                  </a:lnTo>
                  <a:lnTo>
                    <a:pt x="115" y="943"/>
                  </a:lnTo>
                  <a:lnTo>
                    <a:pt x="101" y="977"/>
                  </a:lnTo>
                  <a:lnTo>
                    <a:pt x="88" y="1012"/>
                  </a:lnTo>
                  <a:lnTo>
                    <a:pt x="76" y="1047"/>
                  </a:lnTo>
                  <a:lnTo>
                    <a:pt x="65" y="1082"/>
                  </a:lnTo>
                  <a:lnTo>
                    <a:pt x="55" y="1118"/>
                  </a:lnTo>
                  <a:lnTo>
                    <a:pt x="45" y="1154"/>
                  </a:lnTo>
                  <a:lnTo>
                    <a:pt x="36" y="1191"/>
                  </a:lnTo>
                  <a:lnTo>
                    <a:pt x="28" y="1227"/>
                  </a:lnTo>
                  <a:lnTo>
                    <a:pt x="22" y="1264"/>
                  </a:lnTo>
                  <a:lnTo>
                    <a:pt x="16" y="1301"/>
                  </a:lnTo>
                  <a:lnTo>
                    <a:pt x="11" y="1338"/>
                  </a:lnTo>
                  <a:lnTo>
                    <a:pt x="7" y="1376"/>
                  </a:lnTo>
                  <a:lnTo>
                    <a:pt x="4" y="1413"/>
                  </a:lnTo>
                  <a:lnTo>
                    <a:pt x="2" y="1452"/>
                  </a:lnTo>
                  <a:lnTo>
                    <a:pt x="0" y="1489"/>
                  </a:lnTo>
                  <a:lnTo>
                    <a:pt x="0" y="1527"/>
                  </a:lnTo>
                  <a:lnTo>
                    <a:pt x="6" y="1667"/>
                  </a:lnTo>
                  <a:lnTo>
                    <a:pt x="10" y="1707"/>
                  </a:lnTo>
                  <a:lnTo>
                    <a:pt x="15" y="1746"/>
                  </a:lnTo>
                  <a:lnTo>
                    <a:pt x="22" y="1785"/>
                  </a:lnTo>
                  <a:lnTo>
                    <a:pt x="28" y="1823"/>
                  </a:lnTo>
                  <a:lnTo>
                    <a:pt x="36" y="1862"/>
                  </a:lnTo>
                  <a:lnTo>
                    <a:pt x="45" y="1900"/>
                  </a:lnTo>
                  <a:lnTo>
                    <a:pt x="55" y="1937"/>
                  </a:lnTo>
                  <a:lnTo>
                    <a:pt x="66" y="1975"/>
                  </a:lnTo>
                  <a:lnTo>
                    <a:pt x="78" y="2012"/>
                  </a:lnTo>
                  <a:lnTo>
                    <a:pt x="92" y="2049"/>
                  </a:lnTo>
                  <a:lnTo>
                    <a:pt x="105" y="2085"/>
                  </a:lnTo>
                  <a:lnTo>
                    <a:pt x="119" y="2122"/>
                  </a:lnTo>
                  <a:lnTo>
                    <a:pt x="136" y="2157"/>
                  </a:lnTo>
                  <a:lnTo>
                    <a:pt x="152" y="2193"/>
                  </a:lnTo>
                  <a:lnTo>
                    <a:pt x="170" y="2228"/>
                  </a:lnTo>
                  <a:lnTo>
                    <a:pt x="189" y="2262"/>
                  </a:lnTo>
                  <a:lnTo>
                    <a:pt x="195" y="2277"/>
                  </a:lnTo>
                  <a:lnTo>
                    <a:pt x="213" y="2312"/>
                  </a:lnTo>
                  <a:lnTo>
                    <a:pt x="242" y="2366"/>
                  </a:lnTo>
                  <a:lnTo>
                    <a:pt x="278" y="2439"/>
                  </a:lnTo>
                  <a:lnTo>
                    <a:pt x="323" y="2528"/>
                  </a:lnTo>
                  <a:lnTo>
                    <a:pt x="371" y="2631"/>
                  </a:lnTo>
                  <a:lnTo>
                    <a:pt x="422" y="2743"/>
                  </a:lnTo>
                  <a:lnTo>
                    <a:pt x="450" y="2804"/>
                  </a:lnTo>
                  <a:lnTo>
                    <a:pt x="476" y="2867"/>
                  </a:lnTo>
                  <a:lnTo>
                    <a:pt x="503" y="2931"/>
                  </a:lnTo>
                  <a:lnTo>
                    <a:pt x="530" y="2998"/>
                  </a:lnTo>
                  <a:lnTo>
                    <a:pt x="556" y="3065"/>
                  </a:lnTo>
                  <a:lnTo>
                    <a:pt x="582" y="3134"/>
                  </a:lnTo>
                  <a:lnTo>
                    <a:pt x="607" y="3202"/>
                  </a:lnTo>
                  <a:lnTo>
                    <a:pt x="630" y="3273"/>
                  </a:lnTo>
                  <a:lnTo>
                    <a:pt x="653" y="3343"/>
                  </a:lnTo>
                  <a:lnTo>
                    <a:pt x="674" y="3413"/>
                  </a:lnTo>
                  <a:lnTo>
                    <a:pt x="693" y="3483"/>
                  </a:lnTo>
                  <a:lnTo>
                    <a:pt x="711" y="3553"/>
                  </a:lnTo>
                  <a:lnTo>
                    <a:pt x="726" y="3621"/>
                  </a:lnTo>
                  <a:lnTo>
                    <a:pt x="739" y="3690"/>
                  </a:lnTo>
                  <a:lnTo>
                    <a:pt x="750" y="3756"/>
                  </a:lnTo>
                  <a:lnTo>
                    <a:pt x="754" y="3788"/>
                  </a:lnTo>
                  <a:lnTo>
                    <a:pt x="757" y="3822"/>
                  </a:lnTo>
                  <a:lnTo>
                    <a:pt x="760" y="3854"/>
                  </a:lnTo>
                  <a:lnTo>
                    <a:pt x="762" y="3885"/>
                  </a:lnTo>
                  <a:lnTo>
                    <a:pt x="763" y="3915"/>
                  </a:lnTo>
                  <a:lnTo>
                    <a:pt x="764" y="3946"/>
                  </a:lnTo>
                  <a:lnTo>
                    <a:pt x="783" y="4137"/>
                  </a:lnTo>
                  <a:lnTo>
                    <a:pt x="789" y="4160"/>
                  </a:lnTo>
                  <a:lnTo>
                    <a:pt x="796" y="4181"/>
                  </a:lnTo>
                  <a:lnTo>
                    <a:pt x="804" y="4202"/>
                  </a:lnTo>
                  <a:lnTo>
                    <a:pt x="813" y="4220"/>
                  </a:lnTo>
                  <a:lnTo>
                    <a:pt x="823" y="4237"/>
                  </a:lnTo>
                  <a:lnTo>
                    <a:pt x="833" y="4253"/>
                  </a:lnTo>
                  <a:lnTo>
                    <a:pt x="844" y="4267"/>
                  </a:lnTo>
                  <a:lnTo>
                    <a:pt x="855" y="4280"/>
                  </a:lnTo>
                  <a:lnTo>
                    <a:pt x="867" y="4291"/>
                  </a:lnTo>
                  <a:lnTo>
                    <a:pt x="880" y="4301"/>
                  </a:lnTo>
                  <a:lnTo>
                    <a:pt x="895" y="4309"/>
                  </a:lnTo>
                  <a:lnTo>
                    <a:pt x="909" y="4316"/>
                  </a:lnTo>
                  <a:lnTo>
                    <a:pt x="924" y="4321"/>
                  </a:lnTo>
                  <a:lnTo>
                    <a:pt x="941" y="4325"/>
                  </a:lnTo>
                  <a:lnTo>
                    <a:pt x="959" y="4328"/>
                  </a:lnTo>
                  <a:lnTo>
                    <a:pt x="976" y="4328"/>
                  </a:lnTo>
                  <a:lnTo>
                    <a:pt x="2079" y="4328"/>
                  </a:lnTo>
                  <a:lnTo>
                    <a:pt x="2097" y="4328"/>
                  </a:lnTo>
                  <a:lnTo>
                    <a:pt x="2114" y="4325"/>
                  </a:lnTo>
                  <a:lnTo>
                    <a:pt x="2130" y="4321"/>
                  </a:lnTo>
                  <a:lnTo>
                    <a:pt x="2145" y="4316"/>
                  </a:lnTo>
                  <a:lnTo>
                    <a:pt x="2161" y="4309"/>
                  </a:lnTo>
                  <a:lnTo>
                    <a:pt x="2174" y="4301"/>
                  </a:lnTo>
                  <a:lnTo>
                    <a:pt x="2187" y="4291"/>
                  </a:lnTo>
                  <a:lnTo>
                    <a:pt x="2201" y="4280"/>
                  </a:lnTo>
                  <a:lnTo>
                    <a:pt x="2212" y="4267"/>
                  </a:lnTo>
                  <a:lnTo>
                    <a:pt x="2223" y="4253"/>
                  </a:lnTo>
                  <a:lnTo>
                    <a:pt x="2233" y="4237"/>
                  </a:lnTo>
                  <a:lnTo>
                    <a:pt x="2243" y="4220"/>
                  </a:lnTo>
                  <a:lnTo>
                    <a:pt x="2251" y="4202"/>
                  </a:lnTo>
                  <a:lnTo>
                    <a:pt x="2259" y="4181"/>
                  </a:lnTo>
                  <a:lnTo>
                    <a:pt x="2266" y="4160"/>
                  </a:lnTo>
                  <a:lnTo>
                    <a:pt x="2272" y="4137"/>
                  </a:lnTo>
                  <a:lnTo>
                    <a:pt x="2291" y="3946"/>
                  </a:lnTo>
                  <a:lnTo>
                    <a:pt x="2293" y="3915"/>
                  </a:lnTo>
                  <a:lnTo>
                    <a:pt x="2294" y="3885"/>
                  </a:lnTo>
                  <a:lnTo>
                    <a:pt x="2295" y="3854"/>
                  </a:lnTo>
                  <a:lnTo>
                    <a:pt x="2298" y="3822"/>
                  </a:lnTo>
                  <a:lnTo>
                    <a:pt x="2301" y="3788"/>
                  </a:lnTo>
                  <a:lnTo>
                    <a:pt x="2306" y="3756"/>
                  </a:lnTo>
                  <a:lnTo>
                    <a:pt x="2316" y="3690"/>
                  </a:lnTo>
                  <a:lnTo>
                    <a:pt x="2329" y="3621"/>
                  </a:lnTo>
                  <a:lnTo>
                    <a:pt x="2345" y="3553"/>
                  </a:lnTo>
                  <a:lnTo>
                    <a:pt x="2362" y="3483"/>
                  </a:lnTo>
                  <a:lnTo>
                    <a:pt x="2381" y="3413"/>
                  </a:lnTo>
                  <a:lnTo>
                    <a:pt x="2402" y="3343"/>
                  </a:lnTo>
                  <a:lnTo>
                    <a:pt x="2425" y="3273"/>
                  </a:lnTo>
                  <a:lnTo>
                    <a:pt x="2449" y="3202"/>
                  </a:lnTo>
                  <a:lnTo>
                    <a:pt x="2474" y="3134"/>
                  </a:lnTo>
                  <a:lnTo>
                    <a:pt x="2499" y="3065"/>
                  </a:lnTo>
                  <a:lnTo>
                    <a:pt x="2526" y="2998"/>
                  </a:lnTo>
                  <a:lnTo>
                    <a:pt x="2552" y="2931"/>
                  </a:lnTo>
                  <a:lnTo>
                    <a:pt x="2579" y="2867"/>
                  </a:lnTo>
                  <a:lnTo>
                    <a:pt x="2607" y="2804"/>
                  </a:lnTo>
                  <a:lnTo>
                    <a:pt x="2633" y="2743"/>
                  </a:lnTo>
                  <a:lnTo>
                    <a:pt x="2685" y="2631"/>
                  </a:lnTo>
                  <a:lnTo>
                    <a:pt x="2735" y="2528"/>
                  </a:lnTo>
                  <a:lnTo>
                    <a:pt x="2778" y="2439"/>
                  </a:lnTo>
                  <a:lnTo>
                    <a:pt x="2816" y="2366"/>
                  </a:lnTo>
                  <a:lnTo>
                    <a:pt x="2846" y="2312"/>
                  </a:lnTo>
                  <a:lnTo>
                    <a:pt x="2872" y="2262"/>
                  </a:lnTo>
                  <a:lnTo>
                    <a:pt x="2890" y="2228"/>
                  </a:lnTo>
                  <a:lnTo>
                    <a:pt x="2906" y="2193"/>
                  </a:lnTo>
                  <a:lnTo>
                    <a:pt x="2923" y="2157"/>
                  </a:lnTo>
                  <a:lnTo>
                    <a:pt x="2937" y="2122"/>
                  </a:lnTo>
                  <a:lnTo>
                    <a:pt x="2952" y="2085"/>
                  </a:lnTo>
                  <a:lnTo>
                    <a:pt x="2965" y="2049"/>
                  </a:lnTo>
                  <a:lnTo>
                    <a:pt x="2978" y="2012"/>
                  </a:lnTo>
                  <a:lnTo>
                    <a:pt x="2989" y="1975"/>
                  </a:lnTo>
                  <a:lnTo>
                    <a:pt x="3000" y="1937"/>
                  </a:lnTo>
                  <a:lnTo>
                    <a:pt x="3010" y="1900"/>
                  </a:lnTo>
                  <a:lnTo>
                    <a:pt x="3019" y="1862"/>
                  </a:lnTo>
                  <a:lnTo>
                    <a:pt x="3027" y="1823"/>
                  </a:lnTo>
                  <a:lnTo>
                    <a:pt x="3034" y="1785"/>
                  </a:lnTo>
                  <a:lnTo>
                    <a:pt x="3040" y="1746"/>
                  </a:lnTo>
                  <a:lnTo>
                    <a:pt x="3045" y="1707"/>
                  </a:lnTo>
                  <a:lnTo>
                    <a:pt x="3049" y="1667"/>
                  </a:lnTo>
                  <a:lnTo>
                    <a:pt x="3056" y="1527"/>
                  </a:lnTo>
                  <a:lnTo>
                    <a:pt x="3055" y="1489"/>
                  </a:lnTo>
                  <a:lnTo>
                    <a:pt x="3054" y="1452"/>
                  </a:lnTo>
                  <a:lnTo>
                    <a:pt x="3051" y="1413"/>
                  </a:lnTo>
                  <a:lnTo>
                    <a:pt x="3048" y="1376"/>
                  </a:lnTo>
                  <a:lnTo>
                    <a:pt x="3044" y="1338"/>
                  </a:lnTo>
                  <a:lnTo>
                    <a:pt x="3039" y="1301"/>
                  </a:lnTo>
                  <a:lnTo>
                    <a:pt x="3034" y="1264"/>
                  </a:lnTo>
                  <a:lnTo>
                    <a:pt x="3026" y="1227"/>
                  </a:lnTo>
                  <a:lnTo>
                    <a:pt x="3018" y="1191"/>
                  </a:lnTo>
                  <a:lnTo>
                    <a:pt x="3010" y="1154"/>
                  </a:lnTo>
                  <a:lnTo>
                    <a:pt x="3000" y="1118"/>
                  </a:lnTo>
                  <a:lnTo>
                    <a:pt x="2990" y="1082"/>
                  </a:lnTo>
                  <a:lnTo>
                    <a:pt x="2979" y="1047"/>
                  </a:lnTo>
                  <a:lnTo>
                    <a:pt x="2967" y="1012"/>
                  </a:lnTo>
                  <a:lnTo>
                    <a:pt x="2954" y="977"/>
                  </a:lnTo>
                  <a:lnTo>
                    <a:pt x="2941" y="943"/>
                  </a:lnTo>
                  <a:lnTo>
                    <a:pt x="2925" y="909"/>
                  </a:lnTo>
                  <a:lnTo>
                    <a:pt x="2910" y="875"/>
                  </a:lnTo>
                  <a:lnTo>
                    <a:pt x="2894" y="841"/>
                  </a:lnTo>
                  <a:lnTo>
                    <a:pt x="2877" y="808"/>
                  </a:lnTo>
                  <a:lnTo>
                    <a:pt x="2859" y="776"/>
                  </a:lnTo>
                  <a:lnTo>
                    <a:pt x="2840" y="744"/>
                  </a:lnTo>
                  <a:lnTo>
                    <a:pt x="2820" y="712"/>
                  </a:lnTo>
                  <a:lnTo>
                    <a:pt x="2800" y="681"/>
                  </a:lnTo>
                  <a:lnTo>
                    <a:pt x="2779" y="650"/>
                  </a:lnTo>
                  <a:lnTo>
                    <a:pt x="2757" y="619"/>
                  </a:lnTo>
                  <a:lnTo>
                    <a:pt x="2734" y="589"/>
                  </a:lnTo>
                  <a:lnTo>
                    <a:pt x="2711" y="561"/>
                  </a:lnTo>
                  <a:lnTo>
                    <a:pt x="2686" y="531"/>
                  </a:lnTo>
                  <a:lnTo>
                    <a:pt x="2661" y="503"/>
                  </a:lnTo>
                  <a:lnTo>
                    <a:pt x="2635" y="475"/>
                  </a:lnTo>
                  <a:lnTo>
                    <a:pt x="2609" y="448"/>
                  </a:lnTo>
                  <a:close/>
                  <a:moveTo>
                    <a:pt x="2661" y="1641"/>
                  </a:moveTo>
                  <a:lnTo>
                    <a:pt x="2661" y="1641"/>
                  </a:lnTo>
                  <a:lnTo>
                    <a:pt x="2658" y="1669"/>
                  </a:lnTo>
                  <a:lnTo>
                    <a:pt x="2654" y="1697"/>
                  </a:lnTo>
                  <a:lnTo>
                    <a:pt x="2650" y="1725"/>
                  </a:lnTo>
                  <a:lnTo>
                    <a:pt x="2644" y="1753"/>
                  </a:lnTo>
                  <a:lnTo>
                    <a:pt x="2639" y="1781"/>
                  </a:lnTo>
                  <a:lnTo>
                    <a:pt x="2632" y="1809"/>
                  </a:lnTo>
                  <a:lnTo>
                    <a:pt x="2624" y="1837"/>
                  </a:lnTo>
                  <a:lnTo>
                    <a:pt x="2617" y="1863"/>
                  </a:lnTo>
                  <a:lnTo>
                    <a:pt x="2608" y="1891"/>
                  </a:lnTo>
                  <a:lnTo>
                    <a:pt x="2599" y="1918"/>
                  </a:lnTo>
                  <a:lnTo>
                    <a:pt x="2589" y="1945"/>
                  </a:lnTo>
                  <a:lnTo>
                    <a:pt x="2579" y="1972"/>
                  </a:lnTo>
                  <a:lnTo>
                    <a:pt x="2567" y="1998"/>
                  </a:lnTo>
                  <a:lnTo>
                    <a:pt x="2556" y="2025"/>
                  </a:lnTo>
                  <a:lnTo>
                    <a:pt x="2543" y="2051"/>
                  </a:lnTo>
                  <a:lnTo>
                    <a:pt x="2529" y="2078"/>
                  </a:lnTo>
                  <a:lnTo>
                    <a:pt x="2485" y="2158"/>
                  </a:lnTo>
                  <a:lnTo>
                    <a:pt x="2450" y="2227"/>
                  </a:lnTo>
                  <a:lnTo>
                    <a:pt x="2408" y="2311"/>
                  </a:lnTo>
                  <a:lnTo>
                    <a:pt x="2359" y="2409"/>
                  </a:lnTo>
                  <a:lnTo>
                    <a:pt x="2307" y="2519"/>
                  </a:lnTo>
                  <a:lnTo>
                    <a:pt x="2253" y="2641"/>
                  </a:lnTo>
                  <a:lnTo>
                    <a:pt x="2225" y="2705"/>
                  </a:lnTo>
                  <a:lnTo>
                    <a:pt x="2197" y="2771"/>
                  </a:lnTo>
                  <a:lnTo>
                    <a:pt x="2170" y="2838"/>
                  </a:lnTo>
                  <a:lnTo>
                    <a:pt x="2142" y="2908"/>
                  </a:lnTo>
                  <a:lnTo>
                    <a:pt x="2116" y="2979"/>
                  </a:lnTo>
                  <a:lnTo>
                    <a:pt x="2090" y="3051"/>
                  </a:lnTo>
                  <a:lnTo>
                    <a:pt x="2065" y="3124"/>
                  </a:lnTo>
                  <a:lnTo>
                    <a:pt x="2040" y="3198"/>
                  </a:lnTo>
                  <a:lnTo>
                    <a:pt x="2018" y="3272"/>
                  </a:lnTo>
                  <a:lnTo>
                    <a:pt x="1996" y="3346"/>
                  </a:lnTo>
                  <a:lnTo>
                    <a:pt x="1977" y="3420"/>
                  </a:lnTo>
                  <a:lnTo>
                    <a:pt x="1960" y="3494"/>
                  </a:lnTo>
                  <a:lnTo>
                    <a:pt x="1944" y="3568"/>
                  </a:lnTo>
                  <a:lnTo>
                    <a:pt x="1930" y="3641"/>
                  </a:lnTo>
                  <a:lnTo>
                    <a:pt x="1919" y="3714"/>
                  </a:lnTo>
                  <a:lnTo>
                    <a:pt x="1911" y="3785"/>
                  </a:lnTo>
                  <a:lnTo>
                    <a:pt x="1908" y="3820"/>
                  </a:lnTo>
                  <a:lnTo>
                    <a:pt x="1905" y="3856"/>
                  </a:lnTo>
                  <a:lnTo>
                    <a:pt x="1903" y="3890"/>
                  </a:lnTo>
                  <a:lnTo>
                    <a:pt x="1902" y="3924"/>
                  </a:lnTo>
                  <a:lnTo>
                    <a:pt x="1901" y="3939"/>
                  </a:lnTo>
                  <a:lnTo>
                    <a:pt x="1722" y="3939"/>
                  </a:lnTo>
                  <a:lnTo>
                    <a:pt x="1722" y="3230"/>
                  </a:lnTo>
                  <a:lnTo>
                    <a:pt x="1333" y="3230"/>
                  </a:lnTo>
                  <a:lnTo>
                    <a:pt x="1333" y="3939"/>
                  </a:lnTo>
                  <a:lnTo>
                    <a:pt x="1154" y="3939"/>
                  </a:lnTo>
                  <a:lnTo>
                    <a:pt x="1152" y="3924"/>
                  </a:lnTo>
                  <a:lnTo>
                    <a:pt x="1151" y="3873"/>
                  </a:lnTo>
                  <a:lnTo>
                    <a:pt x="1148" y="3820"/>
                  </a:lnTo>
                  <a:lnTo>
                    <a:pt x="1142" y="3767"/>
                  </a:lnTo>
                  <a:lnTo>
                    <a:pt x="1136" y="3714"/>
                  </a:lnTo>
                  <a:lnTo>
                    <a:pt x="1128" y="3659"/>
                  </a:lnTo>
                  <a:lnTo>
                    <a:pt x="1118" y="3604"/>
                  </a:lnTo>
                  <a:lnTo>
                    <a:pt x="1108" y="3547"/>
                  </a:lnTo>
                  <a:lnTo>
                    <a:pt x="1096" y="3491"/>
                  </a:lnTo>
                  <a:lnTo>
                    <a:pt x="1081" y="3434"/>
                  </a:lnTo>
                  <a:lnTo>
                    <a:pt x="1067" y="3377"/>
                  </a:lnTo>
                  <a:lnTo>
                    <a:pt x="1052" y="3319"/>
                  </a:lnTo>
                  <a:lnTo>
                    <a:pt x="1035" y="3261"/>
                  </a:lnTo>
                  <a:lnTo>
                    <a:pt x="1016" y="3203"/>
                  </a:lnTo>
                  <a:lnTo>
                    <a:pt x="997" y="3145"/>
                  </a:lnTo>
                  <a:lnTo>
                    <a:pt x="977" y="3086"/>
                  </a:lnTo>
                  <a:lnTo>
                    <a:pt x="958" y="3029"/>
                  </a:lnTo>
                  <a:lnTo>
                    <a:pt x="937" y="2970"/>
                  </a:lnTo>
                  <a:lnTo>
                    <a:pt x="914" y="2911"/>
                  </a:lnTo>
                  <a:lnTo>
                    <a:pt x="868" y="2796"/>
                  </a:lnTo>
                  <a:lnTo>
                    <a:pt x="820" y="2681"/>
                  </a:lnTo>
                  <a:lnTo>
                    <a:pt x="771" y="2570"/>
                  </a:lnTo>
                  <a:lnTo>
                    <a:pt x="721" y="2459"/>
                  </a:lnTo>
                  <a:lnTo>
                    <a:pt x="669" y="2353"/>
                  </a:lnTo>
                  <a:lnTo>
                    <a:pt x="618" y="2249"/>
                  </a:lnTo>
                  <a:lnTo>
                    <a:pt x="568" y="2150"/>
                  </a:lnTo>
                  <a:lnTo>
                    <a:pt x="567" y="2144"/>
                  </a:lnTo>
                  <a:lnTo>
                    <a:pt x="530" y="2075"/>
                  </a:lnTo>
                  <a:lnTo>
                    <a:pt x="515" y="2050"/>
                  </a:lnTo>
                  <a:lnTo>
                    <a:pt x="503" y="2024"/>
                  </a:lnTo>
                  <a:lnTo>
                    <a:pt x="491" y="1998"/>
                  </a:lnTo>
                  <a:lnTo>
                    <a:pt x="479" y="1972"/>
                  </a:lnTo>
                  <a:lnTo>
                    <a:pt x="468" y="1945"/>
                  </a:lnTo>
                  <a:lnTo>
                    <a:pt x="458" y="1918"/>
                  </a:lnTo>
                  <a:lnTo>
                    <a:pt x="449" y="1892"/>
                  </a:lnTo>
                  <a:lnTo>
                    <a:pt x="440" y="1864"/>
                  </a:lnTo>
                  <a:lnTo>
                    <a:pt x="431" y="1838"/>
                  </a:lnTo>
                  <a:lnTo>
                    <a:pt x="424" y="1810"/>
                  </a:lnTo>
                  <a:lnTo>
                    <a:pt x="418" y="1782"/>
                  </a:lnTo>
                  <a:lnTo>
                    <a:pt x="411" y="1754"/>
                  </a:lnTo>
                  <a:lnTo>
                    <a:pt x="406" y="1726"/>
                  </a:lnTo>
                  <a:lnTo>
                    <a:pt x="401" y="1697"/>
                  </a:lnTo>
                  <a:lnTo>
                    <a:pt x="398" y="1670"/>
                  </a:lnTo>
                  <a:lnTo>
                    <a:pt x="395" y="1641"/>
                  </a:lnTo>
                  <a:lnTo>
                    <a:pt x="389" y="1519"/>
                  </a:lnTo>
                  <a:lnTo>
                    <a:pt x="389" y="1492"/>
                  </a:lnTo>
                  <a:lnTo>
                    <a:pt x="390" y="1463"/>
                  </a:lnTo>
                  <a:lnTo>
                    <a:pt x="392" y="1435"/>
                  </a:lnTo>
                  <a:lnTo>
                    <a:pt x="395" y="1408"/>
                  </a:lnTo>
                  <a:lnTo>
                    <a:pt x="398" y="1380"/>
                  </a:lnTo>
                  <a:lnTo>
                    <a:pt x="402" y="1352"/>
                  </a:lnTo>
                  <a:lnTo>
                    <a:pt x="407" y="1325"/>
                  </a:lnTo>
                  <a:lnTo>
                    <a:pt x="412" y="1298"/>
                  </a:lnTo>
                  <a:lnTo>
                    <a:pt x="418" y="1270"/>
                  </a:lnTo>
                  <a:lnTo>
                    <a:pt x="424" y="1244"/>
                  </a:lnTo>
                  <a:lnTo>
                    <a:pt x="431" y="1217"/>
                  </a:lnTo>
                  <a:lnTo>
                    <a:pt x="439" y="1191"/>
                  </a:lnTo>
                  <a:lnTo>
                    <a:pt x="448" y="1165"/>
                  </a:lnTo>
                  <a:lnTo>
                    <a:pt x="457" y="1139"/>
                  </a:lnTo>
                  <a:lnTo>
                    <a:pt x="466" y="1113"/>
                  </a:lnTo>
                  <a:lnTo>
                    <a:pt x="476" y="1088"/>
                  </a:lnTo>
                  <a:lnTo>
                    <a:pt x="487" y="1063"/>
                  </a:lnTo>
                  <a:lnTo>
                    <a:pt x="499" y="1038"/>
                  </a:lnTo>
                  <a:lnTo>
                    <a:pt x="511" y="1013"/>
                  </a:lnTo>
                  <a:lnTo>
                    <a:pt x="524" y="989"/>
                  </a:lnTo>
                  <a:lnTo>
                    <a:pt x="537" y="965"/>
                  </a:lnTo>
                  <a:lnTo>
                    <a:pt x="551" y="941"/>
                  </a:lnTo>
                  <a:lnTo>
                    <a:pt x="565" y="918"/>
                  </a:lnTo>
                  <a:lnTo>
                    <a:pt x="580" y="895"/>
                  </a:lnTo>
                  <a:lnTo>
                    <a:pt x="596" y="871"/>
                  </a:lnTo>
                  <a:lnTo>
                    <a:pt x="612" y="849"/>
                  </a:lnTo>
                  <a:lnTo>
                    <a:pt x="629" y="827"/>
                  </a:lnTo>
                  <a:lnTo>
                    <a:pt x="647" y="806"/>
                  </a:lnTo>
                  <a:lnTo>
                    <a:pt x="664" y="784"/>
                  </a:lnTo>
                  <a:lnTo>
                    <a:pt x="683" y="763"/>
                  </a:lnTo>
                  <a:lnTo>
                    <a:pt x="702" y="743"/>
                  </a:lnTo>
                  <a:lnTo>
                    <a:pt x="722" y="723"/>
                  </a:lnTo>
                  <a:lnTo>
                    <a:pt x="743" y="703"/>
                  </a:lnTo>
                  <a:lnTo>
                    <a:pt x="764" y="683"/>
                  </a:lnTo>
                  <a:lnTo>
                    <a:pt x="785" y="665"/>
                  </a:lnTo>
                  <a:lnTo>
                    <a:pt x="806" y="647"/>
                  </a:lnTo>
                  <a:lnTo>
                    <a:pt x="828" y="629"/>
                  </a:lnTo>
                  <a:lnTo>
                    <a:pt x="850" y="611"/>
                  </a:lnTo>
                  <a:lnTo>
                    <a:pt x="874" y="596"/>
                  </a:lnTo>
                  <a:lnTo>
                    <a:pt x="896" y="579"/>
                  </a:lnTo>
                  <a:lnTo>
                    <a:pt x="920" y="565"/>
                  </a:lnTo>
                  <a:lnTo>
                    <a:pt x="943" y="550"/>
                  </a:lnTo>
                  <a:lnTo>
                    <a:pt x="968" y="536"/>
                  </a:lnTo>
                  <a:lnTo>
                    <a:pt x="992" y="523"/>
                  </a:lnTo>
                  <a:lnTo>
                    <a:pt x="1016" y="510"/>
                  </a:lnTo>
                  <a:lnTo>
                    <a:pt x="1041" y="498"/>
                  </a:lnTo>
                  <a:lnTo>
                    <a:pt x="1066" y="486"/>
                  </a:lnTo>
                  <a:lnTo>
                    <a:pt x="1091" y="475"/>
                  </a:lnTo>
                  <a:lnTo>
                    <a:pt x="1117" y="464"/>
                  </a:lnTo>
                  <a:lnTo>
                    <a:pt x="1143" y="456"/>
                  </a:lnTo>
                  <a:lnTo>
                    <a:pt x="1170" y="446"/>
                  </a:lnTo>
                  <a:lnTo>
                    <a:pt x="1195" y="438"/>
                  </a:lnTo>
                  <a:lnTo>
                    <a:pt x="1223" y="430"/>
                  </a:lnTo>
                  <a:lnTo>
                    <a:pt x="1250" y="423"/>
                  </a:lnTo>
                  <a:lnTo>
                    <a:pt x="1276" y="417"/>
                  </a:lnTo>
                  <a:lnTo>
                    <a:pt x="1304" y="411"/>
                  </a:lnTo>
                  <a:lnTo>
                    <a:pt x="1331" y="406"/>
                  </a:lnTo>
                  <a:lnTo>
                    <a:pt x="1359" y="401"/>
                  </a:lnTo>
                  <a:lnTo>
                    <a:pt x="1387" y="398"/>
                  </a:lnTo>
                  <a:lnTo>
                    <a:pt x="1414" y="395"/>
                  </a:lnTo>
                  <a:lnTo>
                    <a:pt x="1443" y="392"/>
                  </a:lnTo>
                  <a:lnTo>
                    <a:pt x="1471" y="390"/>
                  </a:lnTo>
                  <a:lnTo>
                    <a:pt x="1500" y="389"/>
                  </a:lnTo>
                  <a:lnTo>
                    <a:pt x="1527" y="389"/>
                  </a:lnTo>
                  <a:lnTo>
                    <a:pt x="1569" y="389"/>
                  </a:lnTo>
                  <a:lnTo>
                    <a:pt x="1610" y="391"/>
                  </a:lnTo>
                  <a:lnTo>
                    <a:pt x="1651" y="396"/>
                  </a:lnTo>
                  <a:lnTo>
                    <a:pt x="1691" y="400"/>
                  </a:lnTo>
                  <a:lnTo>
                    <a:pt x="1732" y="407"/>
                  </a:lnTo>
                  <a:lnTo>
                    <a:pt x="1771" y="415"/>
                  </a:lnTo>
                  <a:lnTo>
                    <a:pt x="1810" y="423"/>
                  </a:lnTo>
                  <a:lnTo>
                    <a:pt x="1849" y="435"/>
                  </a:lnTo>
                  <a:lnTo>
                    <a:pt x="1882" y="444"/>
                  </a:lnTo>
                  <a:lnTo>
                    <a:pt x="1917" y="457"/>
                  </a:lnTo>
                  <a:lnTo>
                    <a:pt x="1950" y="470"/>
                  </a:lnTo>
                  <a:lnTo>
                    <a:pt x="1983" y="483"/>
                  </a:lnTo>
                  <a:lnTo>
                    <a:pt x="2015" y="498"/>
                  </a:lnTo>
                  <a:lnTo>
                    <a:pt x="2047" y="514"/>
                  </a:lnTo>
                  <a:lnTo>
                    <a:pt x="2078" y="531"/>
                  </a:lnTo>
                  <a:lnTo>
                    <a:pt x="2109" y="548"/>
                  </a:lnTo>
                  <a:lnTo>
                    <a:pt x="2139" y="567"/>
                  </a:lnTo>
                  <a:lnTo>
                    <a:pt x="2169" y="586"/>
                  </a:lnTo>
                  <a:lnTo>
                    <a:pt x="2197" y="607"/>
                  </a:lnTo>
                  <a:lnTo>
                    <a:pt x="2226" y="628"/>
                  </a:lnTo>
                  <a:lnTo>
                    <a:pt x="2254" y="650"/>
                  </a:lnTo>
                  <a:lnTo>
                    <a:pt x="2281" y="673"/>
                  </a:lnTo>
                  <a:lnTo>
                    <a:pt x="2308" y="698"/>
                  </a:lnTo>
                  <a:lnTo>
                    <a:pt x="2333" y="723"/>
                  </a:lnTo>
                  <a:lnTo>
                    <a:pt x="2353" y="743"/>
                  </a:lnTo>
                  <a:lnTo>
                    <a:pt x="2372" y="763"/>
                  </a:lnTo>
                  <a:lnTo>
                    <a:pt x="2391" y="784"/>
                  </a:lnTo>
                  <a:lnTo>
                    <a:pt x="2409" y="806"/>
                  </a:lnTo>
                  <a:lnTo>
                    <a:pt x="2426" y="827"/>
                  </a:lnTo>
                  <a:lnTo>
                    <a:pt x="2443" y="849"/>
                  </a:lnTo>
                  <a:lnTo>
                    <a:pt x="2460" y="872"/>
                  </a:lnTo>
                  <a:lnTo>
                    <a:pt x="2475" y="895"/>
                  </a:lnTo>
                  <a:lnTo>
                    <a:pt x="2489" y="918"/>
                  </a:lnTo>
                  <a:lnTo>
                    <a:pt x="2505" y="941"/>
                  </a:lnTo>
                  <a:lnTo>
                    <a:pt x="2518" y="965"/>
                  </a:lnTo>
                  <a:lnTo>
                    <a:pt x="2531" y="989"/>
                  </a:lnTo>
                  <a:lnTo>
                    <a:pt x="2545" y="1013"/>
                  </a:lnTo>
                  <a:lnTo>
                    <a:pt x="2557" y="1038"/>
                  </a:lnTo>
                  <a:lnTo>
                    <a:pt x="2568" y="1063"/>
                  </a:lnTo>
                  <a:lnTo>
                    <a:pt x="2579" y="1088"/>
                  </a:lnTo>
                  <a:lnTo>
                    <a:pt x="2589" y="1113"/>
                  </a:lnTo>
                  <a:lnTo>
                    <a:pt x="2599" y="1139"/>
                  </a:lnTo>
                  <a:lnTo>
                    <a:pt x="2608" y="1164"/>
                  </a:lnTo>
                  <a:lnTo>
                    <a:pt x="2617" y="1191"/>
                  </a:lnTo>
                  <a:lnTo>
                    <a:pt x="2624" y="1217"/>
                  </a:lnTo>
                  <a:lnTo>
                    <a:pt x="2631" y="1244"/>
                  </a:lnTo>
                  <a:lnTo>
                    <a:pt x="2638" y="1270"/>
                  </a:lnTo>
                  <a:lnTo>
                    <a:pt x="2643" y="1297"/>
                  </a:lnTo>
                  <a:lnTo>
                    <a:pt x="2649" y="1325"/>
                  </a:lnTo>
                  <a:lnTo>
                    <a:pt x="2653" y="1352"/>
                  </a:lnTo>
                  <a:lnTo>
                    <a:pt x="2658" y="1379"/>
                  </a:lnTo>
                  <a:lnTo>
                    <a:pt x="2660" y="1406"/>
                  </a:lnTo>
                  <a:lnTo>
                    <a:pt x="2663" y="1435"/>
                  </a:lnTo>
                  <a:lnTo>
                    <a:pt x="2664" y="1463"/>
                  </a:lnTo>
                  <a:lnTo>
                    <a:pt x="2666" y="1491"/>
                  </a:lnTo>
                  <a:lnTo>
                    <a:pt x="2666" y="1519"/>
                  </a:lnTo>
                  <a:lnTo>
                    <a:pt x="2661" y="1641"/>
                  </a:lnTo>
                  <a:close/>
                  <a:moveTo>
                    <a:pt x="907" y="4981"/>
                  </a:moveTo>
                  <a:lnTo>
                    <a:pt x="2149" y="4981"/>
                  </a:lnTo>
                  <a:lnTo>
                    <a:pt x="2149" y="4592"/>
                  </a:lnTo>
                  <a:lnTo>
                    <a:pt x="907" y="4592"/>
                  </a:lnTo>
                  <a:lnTo>
                    <a:pt x="907" y="4981"/>
                  </a:lnTo>
                  <a:close/>
                  <a:moveTo>
                    <a:pt x="1177" y="5429"/>
                  </a:moveTo>
                  <a:lnTo>
                    <a:pt x="1879" y="5429"/>
                  </a:lnTo>
                  <a:lnTo>
                    <a:pt x="1879" y="5209"/>
                  </a:lnTo>
                  <a:lnTo>
                    <a:pt x="1177" y="5209"/>
                  </a:lnTo>
                  <a:lnTo>
                    <a:pt x="1177" y="5429"/>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949"/>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childTnLst>
                          </p:cTn>
                        </p:par>
                        <p:par>
                          <p:cTn id="16" fill="hold">
                            <p:stCondLst>
                              <p:cond delay="1449"/>
                            </p:stCondLst>
                            <p:childTnLst>
                              <p:par>
                                <p:cTn id="17" presetID="53" presetClass="entr" presetSubtype="528"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animEffect transition="in" filter="fade">
                                      <p:cBhvr>
                                        <p:cTn id="21" dur="500"/>
                                        <p:tgtEl>
                                          <p:spTgt spid="11"/>
                                        </p:tgtEl>
                                      </p:cBhvr>
                                    </p:animEffect>
                                    <p:anim calcmode="lin" valueType="num">
                                      <p:cBhvr>
                                        <p:cTn id="22" dur="500" fill="hold"/>
                                        <p:tgtEl>
                                          <p:spTgt spid="11"/>
                                        </p:tgtEl>
                                        <p:attrNameLst>
                                          <p:attrName>ppt_x</p:attrName>
                                        </p:attrNameLst>
                                      </p:cBhvr>
                                      <p:tavLst>
                                        <p:tav tm="0">
                                          <p:val>
                                            <p:fltVal val="0.5"/>
                                          </p:val>
                                        </p:tav>
                                        <p:tav tm="100000">
                                          <p:val>
                                            <p:strVal val="#ppt_x"/>
                                          </p:val>
                                        </p:tav>
                                      </p:tavLst>
                                    </p:anim>
                                    <p:anim calcmode="lin" valueType="num">
                                      <p:cBhvr>
                                        <p:cTn id="23" dur="500" fill="hold"/>
                                        <p:tgtEl>
                                          <p:spTgt spid="11"/>
                                        </p:tgtEl>
                                        <p:attrNameLst>
                                          <p:attrName>ppt_y</p:attrName>
                                        </p:attrNameLst>
                                      </p:cBhvr>
                                      <p:tavLst>
                                        <p:tav tm="0">
                                          <p:val>
                                            <p:fltVal val="0.5"/>
                                          </p:val>
                                        </p:tav>
                                        <p:tav tm="100000">
                                          <p:val>
                                            <p:strVal val="#ppt_y"/>
                                          </p:val>
                                        </p:tav>
                                      </p:tavLst>
                                    </p:anim>
                                  </p:childTnLst>
                                </p:cTn>
                              </p:par>
                              <p:par>
                                <p:cTn id="24" presetID="53" presetClass="entr" presetSubtype="16" fill="hold" grpId="0" nodeType="withEffect">
                                  <p:stCondLst>
                                    <p:cond delay="600"/>
                                  </p:stCondLst>
                                  <p:childTnLst>
                                    <p:set>
                                      <p:cBhvr>
                                        <p:cTn id="25" dur="1" fill="hold">
                                          <p:stCondLst>
                                            <p:cond delay="0"/>
                                          </p:stCondLst>
                                        </p:cTn>
                                        <p:tgtEl>
                                          <p:spTgt spid="14"/>
                                        </p:tgtEl>
                                        <p:attrNameLst>
                                          <p:attrName>style.visibility</p:attrName>
                                        </p:attrNameLst>
                                      </p:cBhvr>
                                      <p:to>
                                        <p:strVal val="visible"/>
                                      </p:to>
                                    </p:set>
                                    <p:anim calcmode="lin" valueType="num">
                                      <p:cBhvr>
                                        <p:cTn id="26" dur="500" fill="hold"/>
                                        <p:tgtEl>
                                          <p:spTgt spid="14"/>
                                        </p:tgtEl>
                                        <p:attrNameLst>
                                          <p:attrName>ppt_w</p:attrName>
                                        </p:attrNameLst>
                                      </p:cBhvr>
                                      <p:tavLst>
                                        <p:tav tm="0">
                                          <p:val>
                                            <p:fltVal val="0"/>
                                          </p:val>
                                        </p:tav>
                                        <p:tav tm="100000">
                                          <p:val>
                                            <p:strVal val="#ppt_w"/>
                                          </p:val>
                                        </p:tav>
                                      </p:tavLst>
                                    </p:anim>
                                    <p:anim calcmode="lin" valueType="num">
                                      <p:cBhvr>
                                        <p:cTn id="27" dur="500" fill="hold"/>
                                        <p:tgtEl>
                                          <p:spTgt spid="14"/>
                                        </p:tgtEl>
                                        <p:attrNameLst>
                                          <p:attrName>ppt_h</p:attrName>
                                        </p:attrNameLst>
                                      </p:cBhvr>
                                      <p:tavLst>
                                        <p:tav tm="0">
                                          <p:val>
                                            <p:fltVal val="0"/>
                                          </p:val>
                                        </p:tav>
                                        <p:tav tm="100000">
                                          <p:val>
                                            <p:strVal val="#ppt_h"/>
                                          </p:val>
                                        </p:tav>
                                      </p:tavLst>
                                    </p:anim>
                                    <p:animEffect transition="in" filter="fade">
                                      <p:cBhvr>
                                        <p:cTn id="28" dur="500"/>
                                        <p:tgtEl>
                                          <p:spTgt spid="14"/>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1" fill="hold" grpId="0" nodeType="clickEffect">
                                  <p:stCondLst>
                                    <p:cond delay="900"/>
                                  </p:stCondLst>
                                  <p:childTnLst>
                                    <p:set>
                                      <p:cBhvr>
                                        <p:cTn id="32" dur="1" fill="hold">
                                          <p:stCondLst>
                                            <p:cond delay="0"/>
                                          </p:stCondLst>
                                        </p:cTn>
                                        <p:tgtEl>
                                          <p:spTgt spid="8"/>
                                        </p:tgtEl>
                                        <p:attrNameLst>
                                          <p:attrName>style.visibility</p:attrName>
                                        </p:attrNameLst>
                                      </p:cBhvr>
                                      <p:to>
                                        <p:strVal val="visible"/>
                                      </p:to>
                                    </p:set>
                                    <p:animEffect transition="in" filter="wipe(up)">
                                      <p:cBhvr>
                                        <p:cTn id="3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4" grpId="0"/>
      <p:bldP spid="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589020"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任务三</a:t>
            </a:r>
            <a:r>
              <a:rPr lang="en-US" altLang="zh-CN" sz="1700" b="1" dirty="0">
                <a:solidFill>
                  <a:srgbClr val="1B4367"/>
                </a:solidFill>
                <a:cs typeface="+mn-ea"/>
                <a:sym typeface="+mn-lt"/>
              </a:rPr>
              <a:t>  </a:t>
            </a:r>
            <a:r>
              <a:rPr lang="zh-CN" altLang="en-US" sz="1700" b="1" dirty="0">
                <a:solidFill>
                  <a:srgbClr val="1B4367"/>
                </a:solidFill>
                <a:cs typeface="+mn-ea"/>
                <a:sym typeface="+mn-lt"/>
              </a:rPr>
              <a:t>职业的分类</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4" name="矩形 13"/>
          <p:cNvSpPr>
            <a:spLocks noChangeArrowheads="1"/>
          </p:cNvSpPr>
          <p:nvPr/>
        </p:nvSpPr>
        <p:spPr bwMode="auto">
          <a:xfrm>
            <a:off x="1149985" y="796925"/>
            <a:ext cx="3128645" cy="583565"/>
          </a:xfrm>
          <a:prstGeom prst="rect">
            <a:avLst/>
          </a:prstGeom>
          <a:noFill/>
          <a:ln w="9525">
            <a:noFill/>
            <a:miter lim="800000"/>
          </a:ln>
        </p:spPr>
        <p:txBody>
          <a:bodyPr wrap="square">
            <a:spAutoFit/>
          </a:bodyPr>
          <a:p>
            <a:pPr algn="just"/>
            <a:r>
              <a:rPr lang="zh-CN" altLang="en-US" sz="3200" b="1">
                <a:solidFill>
                  <a:srgbClr val="1B4367"/>
                </a:solidFill>
                <a:latin typeface="微软雅黑" panose="020B0503020204020204" pitchFamily="34" charset="-122"/>
                <a:ea typeface="微软雅黑" panose="020B0503020204020204" pitchFamily="34" charset="-122"/>
              </a:rPr>
              <a:t>三、职业分类</a:t>
            </a:r>
            <a:endParaRPr lang="zh-CN" altLang="en-US" sz="3200" b="1">
              <a:solidFill>
                <a:srgbClr val="1B4367"/>
              </a:solidFill>
              <a:latin typeface="微软雅黑" panose="020B0503020204020204" pitchFamily="34" charset="-122"/>
              <a:ea typeface="微软雅黑" panose="020B0503020204020204" pitchFamily="34" charset="-122"/>
            </a:endParaRPr>
          </a:p>
        </p:txBody>
      </p:sp>
      <p:grpSp>
        <p:nvGrpSpPr>
          <p:cNvPr id="11" name="组合 10"/>
          <p:cNvGrpSpPr>
            <a:grpSpLocks noChangeAspect="1"/>
          </p:cNvGrpSpPr>
          <p:nvPr>
            <p:custDataLst>
              <p:tags r:id="rId1"/>
            </p:custDataLst>
          </p:nvPr>
        </p:nvGrpSpPr>
        <p:grpSpPr>
          <a:xfrm>
            <a:off x="460582" y="757176"/>
            <a:ext cx="708651" cy="709494"/>
            <a:chOff x="4856202" y="1222146"/>
            <a:chExt cx="1201103" cy="1202531"/>
          </a:xfrm>
          <a:solidFill>
            <a:srgbClr val="1B4367"/>
          </a:solidFill>
        </p:grpSpPr>
        <p:sp>
          <p:nvSpPr>
            <p:cNvPr id="12" name="Rectangle 6"/>
            <p:cNvSpPr/>
            <p:nvPr>
              <p:custDataLst>
                <p:tags r:id="rId2"/>
              </p:custDataLst>
            </p:nvPr>
          </p:nvSpPr>
          <p:spPr>
            <a:xfrm>
              <a:off x="4856202" y="1222146"/>
              <a:ext cx="1201103" cy="1202531"/>
            </a:xfrm>
            <a:prstGeom prst="flowChartConnector">
              <a:avLst/>
            </a:prstGeom>
            <a:grpFill/>
            <a:ln w="9525">
              <a:noFill/>
              <a:miter/>
            </a:ln>
          </p:spPr>
          <p:txBody>
            <a:bodyPr anchor="ctr"/>
            <a:lstStyle/>
            <a:p>
              <a:pPr lvl="0" algn="ctr" eaLnBrk="1" hangingPunct="1"/>
              <a:endParaRPr lang="en-US" altLang="zh-CN" sz="1000" dirty="0">
                <a:solidFill>
                  <a:srgbClr val="FFFFFF"/>
                </a:solidFill>
                <a:cs typeface="+mn-ea"/>
                <a:sym typeface="+mn-lt"/>
              </a:endParaRPr>
            </a:p>
          </p:txBody>
        </p:sp>
        <p:sp>
          <p:nvSpPr>
            <p:cNvPr id="13" name="KSO_Shape"/>
            <p:cNvSpPr/>
            <p:nvPr>
              <p:custDataLst>
                <p:tags r:id="rId3"/>
              </p:custDataLst>
            </p:nvPr>
          </p:nvSpPr>
          <p:spPr bwMode="auto">
            <a:xfrm>
              <a:off x="5275038" y="1500840"/>
              <a:ext cx="363431" cy="645143"/>
            </a:xfrm>
            <a:custGeom>
              <a:avLst/>
              <a:gdLst>
                <a:gd name="T0" fmla="*/ 2147483646 w 3056"/>
                <a:gd name="T1" fmla="*/ 2147483646 h 5429"/>
                <a:gd name="T2" fmla="*/ 2147483646 w 3056"/>
                <a:gd name="T3" fmla="*/ 2147483646 h 5429"/>
                <a:gd name="T4" fmla="*/ 2147483646 w 3056"/>
                <a:gd name="T5" fmla="*/ 388832290 h 5429"/>
                <a:gd name="T6" fmla="*/ 2147483646 w 3056"/>
                <a:gd name="T7" fmla="*/ 345615213 h 5429"/>
                <a:gd name="T8" fmla="*/ 2147483646 w 3056"/>
                <a:gd name="T9" fmla="*/ 2147483646 h 5429"/>
                <a:gd name="T10" fmla="*/ 2147483646 w 3056"/>
                <a:gd name="T11" fmla="*/ 2147483646 h 5429"/>
                <a:gd name="T12" fmla="*/ 2147483646 w 3056"/>
                <a:gd name="T13" fmla="*/ 2147483646 h 5429"/>
                <a:gd name="T14" fmla="*/ 2147483646 w 3056"/>
                <a:gd name="T15" fmla="*/ 2147483646 h 5429"/>
                <a:gd name="T16" fmla="*/ 2147483646 w 3056"/>
                <a:gd name="T17" fmla="*/ 2147483646 h 5429"/>
                <a:gd name="T18" fmla="*/ 2147483646 w 3056"/>
                <a:gd name="T19" fmla="*/ 2147483646 h 5429"/>
                <a:gd name="T20" fmla="*/ 475747481 w 3056"/>
                <a:gd name="T21" fmla="*/ 2147483646 h 5429"/>
                <a:gd name="T22" fmla="*/ 432463999 w 3056"/>
                <a:gd name="T23" fmla="*/ 2147483646 h 5429"/>
                <a:gd name="T24" fmla="*/ 2147483646 w 3056"/>
                <a:gd name="T25" fmla="*/ 2147483646 h 5429"/>
                <a:gd name="T26" fmla="*/ 2147483646 w 3056"/>
                <a:gd name="T27" fmla="*/ 2147483646 h 5429"/>
                <a:gd name="T28" fmla="*/ 2147483646 w 3056"/>
                <a:gd name="T29" fmla="*/ 2147483646 h 5429"/>
                <a:gd name="T30" fmla="*/ 2147483646 w 3056"/>
                <a:gd name="T31" fmla="*/ 2147483646 h 5429"/>
                <a:gd name="T32" fmla="*/ 2147483646 w 3056"/>
                <a:gd name="T33" fmla="*/ 2147483646 h 5429"/>
                <a:gd name="T34" fmla="*/ 2147483646 w 3056"/>
                <a:gd name="T35" fmla="*/ 2147483646 h 5429"/>
                <a:gd name="T36" fmla="*/ 2147483646 w 3056"/>
                <a:gd name="T37" fmla="*/ 2147483646 h 5429"/>
                <a:gd name="T38" fmla="*/ 2147483646 w 3056"/>
                <a:gd name="T39" fmla="*/ 2147483646 h 5429"/>
                <a:gd name="T40" fmla="*/ 2147483646 w 3056"/>
                <a:gd name="T41" fmla="*/ 2147483646 h 5429"/>
                <a:gd name="T42" fmla="*/ 2147483646 w 3056"/>
                <a:gd name="T43" fmla="*/ 2147483646 h 5429"/>
                <a:gd name="T44" fmla="*/ 2147483646 w 3056"/>
                <a:gd name="T45" fmla="*/ 2147483646 h 5429"/>
                <a:gd name="T46" fmla="*/ 2147483646 w 3056"/>
                <a:gd name="T47" fmla="*/ 2147483646 h 5429"/>
                <a:gd name="T48" fmla="*/ 2147483646 w 3056"/>
                <a:gd name="T49" fmla="*/ 2147483646 h 5429"/>
                <a:gd name="T50" fmla="*/ 2147483646 w 3056"/>
                <a:gd name="T51" fmla="*/ 2147483646 h 5429"/>
                <a:gd name="T52" fmla="*/ 2147483646 w 3056"/>
                <a:gd name="T53" fmla="*/ 2147483646 h 5429"/>
                <a:gd name="T54" fmla="*/ 2147483646 w 3056"/>
                <a:gd name="T55" fmla="*/ 2147483646 h 5429"/>
                <a:gd name="T56" fmla="*/ 2147483646 w 3056"/>
                <a:gd name="T57" fmla="*/ 2147483646 h 5429"/>
                <a:gd name="T58" fmla="*/ 2147483646 w 3056"/>
                <a:gd name="T59" fmla="*/ 2147483646 h 5429"/>
                <a:gd name="T60" fmla="*/ 2147483646 w 3056"/>
                <a:gd name="T61" fmla="*/ 2147483646 h 5429"/>
                <a:gd name="T62" fmla="*/ 2147483646 w 3056"/>
                <a:gd name="T63" fmla="*/ 2147483646 h 5429"/>
                <a:gd name="T64" fmla="*/ 2147483646 w 3056"/>
                <a:gd name="T65" fmla="*/ 2147483646 h 5429"/>
                <a:gd name="T66" fmla="*/ 2147483646 w 3056"/>
                <a:gd name="T67" fmla="*/ 2147483646 h 5429"/>
                <a:gd name="T68" fmla="*/ 2147483646 w 3056"/>
                <a:gd name="T69" fmla="*/ 2147483646 h 5429"/>
                <a:gd name="T70" fmla="*/ 2147483646 w 3056"/>
                <a:gd name="T71" fmla="*/ 2147483646 h 5429"/>
                <a:gd name="T72" fmla="*/ 2147483646 w 3056"/>
                <a:gd name="T73" fmla="*/ 2147483646 h 5429"/>
                <a:gd name="T74" fmla="*/ 2147483646 w 3056"/>
                <a:gd name="T75" fmla="*/ 2147483646 h 5429"/>
                <a:gd name="T76" fmla="*/ 2147483646 w 3056"/>
                <a:gd name="T77" fmla="*/ 2147483646 h 5429"/>
                <a:gd name="T78" fmla="*/ 2147483646 w 3056"/>
                <a:gd name="T79" fmla="*/ 2147483646 h 5429"/>
                <a:gd name="T80" fmla="*/ 2147483646 w 3056"/>
                <a:gd name="T81" fmla="*/ 2147483646 h 5429"/>
                <a:gd name="T82" fmla="*/ 2147483646 w 3056"/>
                <a:gd name="T83" fmla="*/ 2147483646 h 5429"/>
                <a:gd name="T84" fmla="*/ 2147483646 w 3056"/>
                <a:gd name="T85" fmla="*/ 2147483646 h 5429"/>
                <a:gd name="T86" fmla="*/ 2147483646 w 3056"/>
                <a:gd name="T87" fmla="*/ 2147483646 h 5429"/>
                <a:gd name="T88" fmla="*/ 2147483646 w 3056"/>
                <a:gd name="T89" fmla="*/ 2147483646 h 5429"/>
                <a:gd name="T90" fmla="*/ 2147483646 w 3056"/>
                <a:gd name="T91" fmla="*/ 2147483646 h 5429"/>
                <a:gd name="T92" fmla="*/ 2147483646 w 3056"/>
                <a:gd name="T93" fmla="*/ 2147483646 h 5429"/>
                <a:gd name="T94" fmla="*/ 2147483646 w 3056"/>
                <a:gd name="T95" fmla="*/ 2147483646 h 5429"/>
                <a:gd name="T96" fmla="*/ 2147483646 w 3056"/>
                <a:gd name="T97" fmla="*/ 2147483646 h 5429"/>
                <a:gd name="T98" fmla="*/ 2147483646 w 3056"/>
                <a:gd name="T99" fmla="*/ 2147483646 h 5429"/>
                <a:gd name="T100" fmla="*/ 2147483646 w 3056"/>
                <a:gd name="T101" fmla="*/ 2147483646 h 5429"/>
                <a:gd name="T102" fmla="*/ 2147483646 w 3056"/>
                <a:gd name="T103" fmla="*/ 2147483646 h 5429"/>
                <a:gd name="T104" fmla="*/ 2147483646 w 3056"/>
                <a:gd name="T105" fmla="*/ 2147483646 h 5429"/>
                <a:gd name="T106" fmla="*/ 2147483646 w 3056"/>
                <a:gd name="T107" fmla="*/ 2147483646 h 5429"/>
                <a:gd name="T108" fmla="*/ 2147483646 w 3056"/>
                <a:gd name="T109" fmla="*/ 2147483646 h 5429"/>
                <a:gd name="T110" fmla="*/ 2147483646 w 3056"/>
                <a:gd name="T111" fmla="*/ 2147483646 h 5429"/>
                <a:gd name="T112" fmla="*/ 2147483646 w 3056"/>
                <a:gd name="T113" fmla="*/ 2147483646 h 5429"/>
                <a:gd name="T114" fmla="*/ 2147483646 w 3056"/>
                <a:gd name="T115" fmla="*/ 2147483646 h 5429"/>
                <a:gd name="T116" fmla="*/ 2147483646 w 3056"/>
                <a:gd name="T117" fmla="*/ 2147483646 h 5429"/>
                <a:gd name="T118" fmla="*/ 2147483646 w 3056"/>
                <a:gd name="T119" fmla="*/ 2147483646 h 5429"/>
                <a:gd name="T120" fmla="*/ 2147483646 w 3056"/>
                <a:gd name="T121" fmla="*/ 2147483646 h 542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3056" h="5429">
                  <a:moveTo>
                    <a:pt x="2609" y="448"/>
                  </a:moveTo>
                  <a:lnTo>
                    <a:pt x="2609" y="448"/>
                  </a:lnTo>
                  <a:lnTo>
                    <a:pt x="2575" y="415"/>
                  </a:lnTo>
                  <a:lnTo>
                    <a:pt x="2538" y="383"/>
                  </a:lnTo>
                  <a:lnTo>
                    <a:pt x="2503" y="352"/>
                  </a:lnTo>
                  <a:lnTo>
                    <a:pt x="2465" y="322"/>
                  </a:lnTo>
                  <a:lnTo>
                    <a:pt x="2426" y="293"/>
                  </a:lnTo>
                  <a:lnTo>
                    <a:pt x="2388" y="265"/>
                  </a:lnTo>
                  <a:lnTo>
                    <a:pt x="2348" y="239"/>
                  </a:lnTo>
                  <a:lnTo>
                    <a:pt x="2307" y="213"/>
                  </a:lnTo>
                  <a:lnTo>
                    <a:pt x="2266" y="190"/>
                  </a:lnTo>
                  <a:lnTo>
                    <a:pt x="2224" y="168"/>
                  </a:lnTo>
                  <a:lnTo>
                    <a:pt x="2182" y="146"/>
                  </a:lnTo>
                  <a:lnTo>
                    <a:pt x="2138" y="127"/>
                  </a:lnTo>
                  <a:lnTo>
                    <a:pt x="2095" y="108"/>
                  </a:lnTo>
                  <a:lnTo>
                    <a:pt x="2049" y="91"/>
                  </a:lnTo>
                  <a:lnTo>
                    <a:pt x="2005" y="75"/>
                  </a:lnTo>
                  <a:lnTo>
                    <a:pt x="1960" y="61"/>
                  </a:lnTo>
                  <a:lnTo>
                    <a:pt x="1907" y="46"/>
                  </a:lnTo>
                  <a:lnTo>
                    <a:pt x="1853" y="34"/>
                  </a:lnTo>
                  <a:lnTo>
                    <a:pt x="1800" y="24"/>
                  </a:lnTo>
                  <a:lnTo>
                    <a:pt x="1746" y="15"/>
                  </a:lnTo>
                  <a:lnTo>
                    <a:pt x="1692" y="9"/>
                  </a:lnTo>
                  <a:lnTo>
                    <a:pt x="1638" y="3"/>
                  </a:lnTo>
                  <a:lnTo>
                    <a:pt x="1582" y="1"/>
                  </a:lnTo>
                  <a:lnTo>
                    <a:pt x="1527" y="0"/>
                  </a:lnTo>
                  <a:lnTo>
                    <a:pt x="1490" y="0"/>
                  </a:lnTo>
                  <a:lnTo>
                    <a:pt x="1451" y="2"/>
                  </a:lnTo>
                  <a:lnTo>
                    <a:pt x="1413" y="4"/>
                  </a:lnTo>
                  <a:lnTo>
                    <a:pt x="1376" y="8"/>
                  </a:lnTo>
                  <a:lnTo>
                    <a:pt x="1338" y="11"/>
                  </a:lnTo>
                  <a:lnTo>
                    <a:pt x="1302" y="17"/>
                  </a:lnTo>
                  <a:lnTo>
                    <a:pt x="1264" y="22"/>
                  </a:lnTo>
                  <a:lnTo>
                    <a:pt x="1227" y="29"/>
                  </a:lnTo>
                  <a:lnTo>
                    <a:pt x="1191" y="36"/>
                  </a:lnTo>
                  <a:lnTo>
                    <a:pt x="1154" y="45"/>
                  </a:lnTo>
                  <a:lnTo>
                    <a:pt x="1118" y="55"/>
                  </a:lnTo>
                  <a:lnTo>
                    <a:pt x="1083" y="65"/>
                  </a:lnTo>
                  <a:lnTo>
                    <a:pt x="1047" y="76"/>
                  </a:lnTo>
                  <a:lnTo>
                    <a:pt x="1012" y="88"/>
                  </a:lnTo>
                  <a:lnTo>
                    <a:pt x="977" y="102"/>
                  </a:lnTo>
                  <a:lnTo>
                    <a:pt x="942" y="115"/>
                  </a:lnTo>
                  <a:lnTo>
                    <a:pt x="909" y="130"/>
                  </a:lnTo>
                  <a:lnTo>
                    <a:pt x="875" y="146"/>
                  </a:lnTo>
                  <a:lnTo>
                    <a:pt x="841" y="161"/>
                  </a:lnTo>
                  <a:lnTo>
                    <a:pt x="808" y="179"/>
                  </a:lnTo>
                  <a:lnTo>
                    <a:pt x="775" y="197"/>
                  </a:lnTo>
                  <a:lnTo>
                    <a:pt x="743" y="216"/>
                  </a:lnTo>
                  <a:lnTo>
                    <a:pt x="712" y="235"/>
                  </a:lnTo>
                  <a:lnTo>
                    <a:pt x="680" y="255"/>
                  </a:lnTo>
                  <a:lnTo>
                    <a:pt x="649" y="277"/>
                  </a:lnTo>
                  <a:lnTo>
                    <a:pt x="619" y="300"/>
                  </a:lnTo>
                  <a:lnTo>
                    <a:pt x="589" y="322"/>
                  </a:lnTo>
                  <a:lnTo>
                    <a:pt x="559" y="345"/>
                  </a:lnTo>
                  <a:lnTo>
                    <a:pt x="531" y="370"/>
                  </a:lnTo>
                  <a:lnTo>
                    <a:pt x="502" y="395"/>
                  </a:lnTo>
                  <a:lnTo>
                    <a:pt x="474" y="421"/>
                  </a:lnTo>
                  <a:lnTo>
                    <a:pt x="447" y="448"/>
                  </a:lnTo>
                  <a:lnTo>
                    <a:pt x="420" y="475"/>
                  </a:lnTo>
                  <a:lnTo>
                    <a:pt x="395" y="503"/>
                  </a:lnTo>
                  <a:lnTo>
                    <a:pt x="369" y="531"/>
                  </a:lnTo>
                  <a:lnTo>
                    <a:pt x="345" y="561"/>
                  </a:lnTo>
                  <a:lnTo>
                    <a:pt x="322" y="589"/>
                  </a:lnTo>
                  <a:lnTo>
                    <a:pt x="298" y="619"/>
                  </a:lnTo>
                  <a:lnTo>
                    <a:pt x="276" y="650"/>
                  </a:lnTo>
                  <a:lnTo>
                    <a:pt x="255" y="681"/>
                  </a:lnTo>
                  <a:lnTo>
                    <a:pt x="235" y="712"/>
                  </a:lnTo>
                  <a:lnTo>
                    <a:pt x="215" y="744"/>
                  </a:lnTo>
                  <a:lnTo>
                    <a:pt x="197" y="776"/>
                  </a:lnTo>
                  <a:lnTo>
                    <a:pt x="179" y="808"/>
                  </a:lnTo>
                  <a:lnTo>
                    <a:pt x="161" y="841"/>
                  </a:lnTo>
                  <a:lnTo>
                    <a:pt x="145" y="875"/>
                  </a:lnTo>
                  <a:lnTo>
                    <a:pt x="129" y="909"/>
                  </a:lnTo>
                  <a:lnTo>
                    <a:pt x="115" y="943"/>
                  </a:lnTo>
                  <a:lnTo>
                    <a:pt x="101" y="977"/>
                  </a:lnTo>
                  <a:lnTo>
                    <a:pt x="88" y="1012"/>
                  </a:lnTo>
                  <a:lnTo>
                    <a:pt x="76" y="1047"/>
                  </a:lnTo>
                  <a:lnTo>
                    <a:pt x="65" y="1082"/>
                  </a:lnTo>
                  <a:lnTo>
                    <a:pt x="55" y="1118"/>
                  </a:lnTo>
                  <a:lnTo>
                    <a:pt x="45" y="1154"/>
                  </a:lnTo>
                  <a:lnTo>
                    <a:pt x="36" y="1191"/>
                  </a:lnTo>
                  <a:lnTo>
                    <a:pt x="28" y="1227"/>
                  </a:lnTo>
                  <a:lnTo>
                    <a:pt x="22" y="1264"/>
                  </a:lnTo>
                  <a:lnTo>
                    <a:pt x="16" y="1301"/>
                  </a:lnTo>
                  <a:lnTo>
                    <a:pt x="11" y="1338"/>
                  </a:lnTo>
                  <a:lnTo>
                    <a:pt x="7" y="1376"/>
                  </a:lnTo>
                  <a:lnTo>
                    <a:pt x="4" y="1413"/>
                  </a:lnTo>
                  <a:lnTo>
                    <a:pt x="2" y="1452"/>
                  </a:lnTo>
                  <a:lnTo>
                    <a:pt x="0" y="1489"/>
                  </a:lnTo>
                  <a:lnTo>
                    <a:pt x="0" y="1527"/>
                  </a:lnTo>
                  <a:lnTo>
                    <a:pt x="6" y="1667"/>
                  </a:lnTo>
                  <a:lnTo>
                    <a:pt x="10" y="1707"/>
                  </a:lnTo>
                  <a:lnTo>
                    <a:pt x="15" y="1746"/>
                  </a:lnTo>
                  <a:lnTo>
                    <a:pt x="22" y="1785"/>
                  </a:lnTo>
                  <a:lnTo>
                    <a:pt x="28" y="1823"/>
                  </a:lnTo>
                  <a:lnTo>
                    <a:pt x="36" y="1862"/>
                  </a:lnTo>
                  <a:lnTo>
                    <a:pt x="45" y="1900"/>
                  </a:lnTo>
                  <a:lnTo>
                    <a:pt x="55" y="1937"/>
                  </a:lnTo>
                  <a:lnTo>
                    <a:pt x="66" y="1975"/>
                  </a:lnTo>
                  <a:lnTo>
                    <a:pt x="78" y="2012"/>
                  </a:lnTo>
                  <a:lnTo>
                    <a:pt x="92" y="2049"/>
                  </a:lnTo>
                  <a:lnTo>
                    <a:pt x="105" y="2085"/>
                  </a:lnTo>
                  <a:lnTo>
                    <a:pt x="119" y="2122"/>
                  </a:lnTo>
                  <a:lnTo>
                    <a:pt x="136" y="2157"/>
                  </a:lnTo>
                  <a:lnTo>
                    <a:pt x="152" y="2193"/>
                  </a:lnTo>
                  <a:lnTo>
                    <a:pt x="170" y="2228"/>
                  </a:lnTo>
                  <a:lnTo>
                    <a:pt x="189" y="2262"/>
                  </a:lnTo>
                  <a:lnTo>
                    <a:pt x="195" y="2277"/>
                  </a:lnTo>
                  <a:lnTo>
                    <a:pt x="213" y="2312"/>
                  </a:lnTo>
                  <a:lnTo>
                    <a:pt x="242" y="2366"/>
                  </a:lnTo>
                  <a:lnTo>
                    <a:pt x="278" y="2439"/>
                  </a:lnTo>
                  <a:lnTo>
                    <a:pt x="323" y="2528"/>
                  </a:lnTo>
                  <a:lnTo>
                    <a:pt x="371" y="2631"/>
                  </a:lnTo>
                  <a:lnTo>
                    <a:pt x="422" y="2743"/>
                  </a:lnTo>
                  <a:lnTo>
                    <a:pt x="450" y="2804"/>
                  </a:lnTo>
                  <a:lnTo>
                    <a:pt x="476" y="2867"/>
                  </a:lnTo>
                  <a:lnTo>
                    <a:pt x="503" y="2931"/>
                  </a:lnTo>
                  <a:lnTo>
                    <a:pt x="530" y="2998"/>
                  </a:lnTo>
                  <a:lnTo>
                    <a:pt x="556" y="3065"/>
                  </a:lnTo>
                  <a:lnTo>
                    <a:pt x="582" y="3134"/>
                  </a:lnTo>
                  <a:lnTo>
                    <a:pt x="607" y="3202"/>
                  </a:lnTo>
                  <a:lnTo>
                    <a:pt x="630" y="3273"/>
                  </a:lnTo>
                  <a:lnTo>
                    <a:pt x="653" y="3343"/>
                  </a:lnTo>
                  <a:lnTo>
                    <a:pt x="674" y="3413"/>
                  </a:lnTo>
                  <a:lnTo>
                    <a:pt x="693" y="3483"/>
                  </a:lnTo>
                  <a:lnTo>
                    <a:pt x="711" y="3553"/>
                  </a:lnTo>
                  <a:lnTo>
                    <a:pt x="726" y="3621"/>
                  </a:lnTo>
                  <a:lnTo>
                    <a:pt x="739" y="3690"/>
                  </a:lnTo>
                  <a:lnTo>
                    <a:pt x="750" y="3756"/>
                  </a:lnTo>
                  <a:lnTo>
                    <a:pt x="754" y="3788"/>
                  </a:lnTo>
                  <a:lnTo>
                    <a:pt x="757" y="3822"/>
                  </a:lnTo>
                  <a:lnTo>
                    <a:pt x="760" y="3854"/>
                  </a:lnTo>
                  <a:lnTo>
                    <a:pt x="762" y="3885"/>
                  </a:lnTo>
                  <a:lnTo>
                    <a:pt x="763" y="3915"/>
                  </a:lnTo>
                  <a:lnTo>
                    <a:pt x="764" y="3946"/>
                  </a:lnTo>
                  <a:lnTo>
                    <a:pt x="783" y="4137"/>
                  </a:lnTo>
                  <a:lnTo>
                    <a:pt x="789" y="4160"/>
                  </a:lnTo>
                  <a:lnTo>
                    <a:pt x="796" y="4181"/>
                  </a:lnTo>
                  <a:lnTo>
                    <a:pt x="804" y="4202"/>
                  </a:lnTo>
                  <a:lnTo>
                    <a:pt x="813" y="4220"/>
                  </a:lnTo>
                  <a:lnTo>
                    <a:pt x="823" y="4237"/>
                  </a:lnTo>
                  <a:lnTo>
                    <a:pt x="833" y="4253"/>
                  </a:lnTo>
                  <a:lnTo>
                    <a:pt x="844" y="4267"/>
                  </a:lnTo>
                  <a:lnTo>
                    <a:pt x="855" y="4280"/>
                  </a:lnTo>
                  <a:lnTo>
                    <a:pt x="867" y="4291"/>
                  </a:lnTo>
                  <a:lnTo>
                    <a:pt x="880" y="4301"/>
                  </a:lnTo>
                  <a:lnTo>
                    <a:pt x="895" y="4309"/>
                  </a:lnTo>
                  <a:lnTo>
                    <a:pt x="909" y="4316"/>
                  </a:lnTo>
                  <a:lnTo>
                    <a:pt x="924" y="4321"/>
                  </a:lnTo>
                  <a:lnTo>
                    <a:pt x="941" y="4325"/>
                  </a:lnTo>
                  <a:lnTo>
                    <a:pt x="959" y="4328"/>
                  </a:lnTo>
                  <a:lnTo>
                    <a:pt x="976" y="4328"/>
                  </a:lnTo>
                  <a:lnTo>
                    <a:pt x="2079" y="4328"/>
                  </a:lnTo>
                  <a:lnTo>
                    <a:pt x="2097" y="4328"/>
                  </a:lnTo>
                  <a:lnTo>
                    <a:pt x="2114" y="4325"/>
                  </a:lnTo>
                  <a:lnTo>
                    <a:pt x="2130" y="4321"/>
                  </a:lnTo>
                  <a:lnTo>
                    <a:pt x="2145" y="4316"/>
                  </a:lnTo>
                  <a:lnTo>
                    <a:pt x="2161" y="4309"/>
                  </a:lnTo>
                  <a:lnTo>
                    <a:pt x="2174" y="4301"/>
                  </a:lnTo>
                  <a:lnTo>
                    <a:pt x="2187" y="4291"/>
                  </a:lnTo>
                  <a:lnTo>
                    <a:pt x="2201" y="4280"/>
                  </a:lnTo>
                  <a:lnTo>
                    <a:pt x="2212" y="4267"/>
                  </a:lnTo>
                  <a:lnTo>
                    <a:pt x="2223" y="4253"/>
                  </a:lnTo>
                  <a:lnTo>
                    <a:pt x="2233" y="4237"/>
                  </a:lnTo>
                  <a:lnTo>
                    <a:pt x="2243" y="4220"/>
                  </a:lnTo>
                  <a:lnTo>
                    <a:pt x="2251" y="4202"/>
                  </a:lnTo>
                  <a:lnTo>
                    <a:pt x="2259" y="4181"/>
                  </a:lnTo>
                  <a:lnTo>
                    <a:pt x="2266" y="4160"/>
                  </a:lnTo>
                  <a:lnTo>
                    <a:pt x="2272" y="4137"/>
                  </a:lnTo>
                  <a:lnTo>
                    <a:pt x="2291" y="3946"/>
                  </a:lnTo>
                  <a:lnTo>
                    <a:pt x="2293" y="3915"/>
                  </a:lnTo>
                  <a:lnTo>
                    <a:pt x="2294" y="3885"/>
                  </a:lnTo>
                  <a:lnTo>
                    <a:pt x="2295" y="3854"/>
                  </a:lnTo>
                  <a:lnTo>
                    <a:pt x="2298" y="3822"/>
                  </a:lnTo>
                  <a:lnTo>
                    <a:pt x="2301" y="3788"/>
                  </a:lnTo>
                  <a:lnTo>
                    <a:pt x="2306" y="3756"/>
                  </a:lnTo>
                  <a:lnTo>
                    <a:pt x="2316" y="3690"/>
                  </a:lnTo>
                  <a:lnTo>
                    <a:pt x="2329" y="3621"/>
                  </a:lnTo>
                  <a:lnTo>
                    <a:pt x="2345" y="3553"/>
                  </a:lnTo>
                  <a:lnTo>
                    <a:pt x="2362" y="3483"/>
                  </a:lnTo>
                  <a:lnTo>
                    <a:pt x="2381" y="3413"/>
                  </a:lnTo>
                  <a:lnTo>
                    <a:pt x="2402" y="3343"/>
                  </a:lnTo>
                  <a:lnTo>
                    <a:pt x="2425" y="3273"/>
                  </a:lnTo>
                  <a:lnTo>
                    <a:pt x="2449" y="3202"/>
                  </a:lnTo>
                  <a:lnTo>
                    <a:pt x="2474" y="3134"/>
                  </a:lnTo>
                  <a:lnTo>
                    <a:pt x="2499" y="3065"/>
                  </a:lnTo>
                  <a:lnTo>
                    <a:pt x="2526" y="2998"/>
                  </a:lnTo>
                  <a:lnTo>
                    <a:pt x="2552" y="2931"/>
                  </a:lnTo>
                  <a:lnTo>
                    <a:pt x="2579" y="2867"/>
                  </a:lnTo>
                  <a:lnTo>
                    <a:pt x="2607" y="2804"/>
                  </a:lnTo>
                  <a:lnTo>
                    <a:pt x="2633" y="2743"/>
                  </a:lnTo>
                  <a:lnTo>
                    <a:pt x="2685" y="2631"/>
                  </a:lnTo>
                  <a:lnTo>
                    <a:pt x="2735" y="2528"/>
                  </a:lnTo>
                  <a:lnTo>
                    <a:pt x="2778" y="2439"/>
                  </a:lnTo>
                  <a:lnTo>
                    <a:pt x="2816" y="2366"/>
                  </a:lnTo>
                  <a:lnTo>
                    <a:pt x="2846" y="2312"/>
                  </a:lnTo>
                  <a:lnTo>
                    <a:pt x="2872" y="2262"/>
                  </a:lnTo>
                  <a:lnTo>
                    <a:pt x="2890" y="2228"/>
                  </a:lnTo>
                  <a:lnTo>
                    <a:pt x="2906" y="2193"/>
                  </a:lnTo>
                  <a:lnTo>
                    <a:pt x="2923" y="2157"/>
                  </a:lnTo>
                  <a:lnTo>
                    <a:pt x="2937" y="2122"/>
                  </a:lnTo>
                  <a:lnTo>
                    <a:pt x="2952" y="2085"/>
                  </a:lnTo>
                  <a:lnTo>
                    <a:pt x="2965" y="2049"/>
                  </a:lnTo>
                  <a:lnTo>
                    <a:pt x="2978" y="2012"/>
                  </a:lnTo>
                  <a:lnTo>
                    <a:pt x="2989" y="1975"/>
                  </a:lnTo>
                  <a:lnTo>
                    <a:pt x="3000" y="1937"/>
                  </a:lnTo>
                  <a:lnTo>
                    <a:pt x="3010" y="1900"/>
                  </a:lnTo>
                  <a:lnTo>
                    <a:pt x="3019" y="1862"/>
                  </a:lnTo>
                  <a:lnTo>
                    <a:pt x="3027" y="1823"/>
                  </a:lnTo>
                  <a:lnTo>
                    <a:pt x="3034" y="1785"/>
                  </a:lnTo>
                  <a:lnTo>
                    <a:pt x="3040" y="1746"/>
                  </a:lnTo>
                  <a:lnTo>
                    <a:pt x="3045" y="1707"/>
                  </a:lnTo>
                  <a:lnTo>
                    <a:pt x="3049" y="1667"/>
                  </a:lnTo>
                  <a:lnTo>
                    <a:pt x="3056" y="1527"/>
                  </a:lnTo>
                  <a:lnTo>
                    <a:pt x="3055" y="1489"/>
                  </a:lnTo>
                  <a:lnTo>
                    <a:pt x="3054" y="1452"/>
                  </a:lnTo>
                  <a:lnTo>
                    <a:pt x="3051" y="1413"/>
                  </a:lnTo>
                  <a:lnTo>
                    <a:pt x="3048" y="1376"/>
                  </a:lnTo>
                  <a:lnTo>
                    <a:pt x="3044" y="1338"/>
                  </a:lnTo>
                  <a:lnTo>
                    <a:pt x="3039" y="1301"/>
                  </a:lnTo>
                  <a:lnTo>
                    <a:pt x="3034" y="1264"/>
                  </a:lnTo>
                  <a:lnTo>
                    <a:pt x="3026" y="1227"/>
                  </a:lnTo>
                  <a:lnTo>
                    <a:pt x="3018" y="1191"/>
                  </a:lnTo>
                  <a:lnTo>
                    <a:pt x="3010" y="1154"/>
                  </a:lnTo>
                  <a:lnTo>
                    <a:pt x="3000" y="1118"/>
                  </a:lnTo>
                  <a:lnTo>
                    <a:pt x="2990" y="1082"/>
                  </a:lnTo>
                  <a:lnTo>
                    <a:pt x="2979" y="1047"/>
                  </a:lnTo>
                  <a:lnTo>
                    <a:pt x="2967" y="1012"/>
                  </a:lnTo>
                  <a:lnTo>
                    <a:pt x="2954" y="977"/>
                  </a:lnTo>
                  <a:lnTo>
                    <a:pt x="2941" y="943"/>
                  </a:lnTo>
                  <a:lnTo>
                    <a:pt x="2925" y="909"/>
                  </a:lnTo>
                  <a:lnTo>
                    <a:pt x="2910" y="875"/>
                  </a:lnTo>
                  <a:lnTo>
                    <a:pt x="2894" y="841"/>
                  </a:lnTo>
                  <a:lnTo>
                    <a:pt x="2877" y="808"/>
                  </a:lnTo>
                  <a:lnTo>
                    <a:pt x="2859" y="776"/>
                  </a:lnTo>
                  <a:lnTo>
                    <a:pt x="2840" y="744"/>
                  </a:lnTo>
                  <a:lnTo>
                    <a:pt x="2820" y="712"/>
                  </a:lnTo>
                  <a:lnTo>
                    <a:pt x="2800" y="681"/>
                  </a:lnTo>
                  <a:lnTo>
                    <a:pt x="2779" y="650"/>
                  </a:lnTo>
                  <a:lnTo>
                    <a:pt x="2757" y="619"/>
                  </a:lnTo>
                  <a:lnTo>
                    <a:pt x="2734" y="589"/>
                  </a:lnTo>
                  <a:lnTo>
                    <a:pt x="2711" y="561"/>
                  </a:lnTo>
                  <a:lnTo>
                    <a:pt x="2686" y="531"/>
                  </a:lnTo>
                  <a:lnTo>
                    <a:pt x="2661" y="503"/>
                  </a:lnTo>
                  <a:lnTo>
                    <a:pt x="2635" y="475"/>
                  </a:lnTo>
                  <a:lnTo>
                    <a:pt x="2609" y="448"/>
                  </a:lnTo>
                  <a:close/>
                  <a:moveTo>
                    <a:pt x="2661" y="1641"/>
                  </a:moveTo>
                  <a:lnTo>
                    <a:pt x="2661" y="1641"/>
                  </a:lnTo>
                  <a:lnTo>
                    <a:pt x="2658" y="1669"/>
                  </a:lnTo>
                  <a:lnTo>
                    <a:pt x="2654" y="1697"/>
                  </a:lnTo>
                  <a:lnTo>
                    <a:pt x="2650" y="1725"/>
                  </a:lnTo>
                  <a:lnTo>
                    <a:pt x="2644" y="1753"/>
                  </a:lnTo>
                  <a:lnTo>
                    <a:pt x="2639" y="1781"/>
                  </a:lnTo>
                  <a:lnTo>
                    <a:pt x="2632" y="1809"/>
                  </a:lnTo>
                  <a:lnTo>
                    <a:pt x="2624" y="1837"/>
                  </a:lnTo>
                  <a:lnTo>
                    <a:pt x="2617" y="1863"/>
                  </a:lnTo>
                  <a:lnTo>
                    <a:pt x="2608" y="1891"/>
                  </a:lnTo>
                  <a:lnTo>
                    <a:pt x="2599" y="1918"/>
                  </a:lnTo>
                  <a:lnTo>
                    <a:pt x="2589" y="1945"/>
                  </a:lnTo>
                  <a:lnTo>
                    <a:pt x="2579" y="1972"/>
                  </a:lnTo>
                  <a:lnTo>
                    <a:pt x="2567" y="1998"/>
                  </a:lnTo>
                  <a:lnTo>
                    <a:pt x="2556" y="2025"/>
                  </a:lnTo>
                  <a:lnTo>
                    <a:pt x="2543" y="2051"/>
                  </a:lnTo>
                  <a:lnTo>
                    <a:pt x="2529" y="2078"/>
                  </a:lnTo>
                  <a:lnTo>
                    <a:pt x="2485" y="2158"/>
                  </a:lnTo>
                  <a:lnTo>
                    <a:pt x="2450" y="2227"/>
                  </a:lnTo>
                  <a:lnTo>
                    <a:pt x="2408" y="2311"/>
                  </a:lnTo>
                  <a:lnTo>
                    <a:pt x="2359" y="2409"/>
                  </a:lnTo>
                  <a:lnTo>
                    <a:pt x="2307" y="2519"/>
                  </a:lnTo>
                  <a:lnTo>
                    <a:pt x="2253" y="2641"/>
                  </a:lnTo>
                  <a:lnTo>
                    <a:pt x="2225" y="2705"/>
                  </a:lnTo>
                  <a:lnTo>
                    <a:pt x="2197" y="2771"/>
                  </a:lnTo>
                  <a:lnTo>
                    <a:pt x="2170" y="2838"/>
                  </a:lnTo>
                  <a:lnTo>
                    <a:pt x="2142" y="2908"/>
                  </a:lnTo>
                  <a:lnTo>
                    <a:pt x="2116" y="2979"/>
                  </a:lnTo>
                  <a:lnTo>
                    <a:pt x="2090" y="3051"/>
                  </a:lnTo>
                  <a:lnTo>
                    <a:pt x="2065" y="3124"/>
                  </a:lnTo>
                  <a:lnTo>
                    <a:pt x="2040" y="3198"/>
                  </a:lnTo>
                  <a:lnTo>
                    <a:pt x="2018" y="3272"/>
                  </a:lnTo>
                  <a:lnTo>
                    <a:pt x="1996" y="3346"/>
                  </a:lnTo>
                  <a:lnTo>
                    <a:pt x="1977" y="3420"/>
                  </a:lnTo>
                  <a:lnTo>
                    <a:pt x="1960" y="3494"/>
                  </a:lnTo>
                  <a:lnTo>
                    <a:pt x="1944" y="3568"/>
                  </a:lnTo>
                  <a:lnTo>
                    <a:pt x="1930" y="3641"/>
                  </a:lnTo>
                  <a:lnTo>
                    <a:pt x="1919" y="3714"/>
                  </a:lnTo>
                  <a:lnTo>
                    <a:pt x="1911" y="3785"/>
                  </a:lnTo>
                  <a:lnTo>
                    <a:pt x="1908" y="3820"/>
                  </a:lnTo>
                  <a:lnTo>
                    <a:pt x="1905" y="3856"/>
                  </a:lnTo>
                  <a:lnTo>
                    <a:pt x="1903" y="3890"/>
                  </a:lnTo>
                  <a:lnTo>
                    <a:pt x="1902" y="3924"/>
                  </a:lnTo>
                  <a:lnTo>
                    <a:pt x="1901" y="3939"/>
                  </a:lnTo>
                  <a:lnTo>
                    <a:pt x="1722" y="3939"/>
                  </a:lnTo>
                  <a:lnTo>
                    <a:pt x="1722" y="3230"/>
                  </a:lnTo>
                  <a:lnTo>
                    <a:pt x="1333" y="3230"/>
                  </a:lnTo>
                  <a:lnTo>
                    <a:pt x="1333" y="3939"/>
                  </a:lnTo>
                  <a:lnTo>
                    <a:pt x="1154" y="3939"/>
                  </a:lnTo>
                  <a:lnTo>
                    <a:pt x="1152" y="3924"/>
                  </a:lnTo>
                  <a:lnTo>
                    <a:pt x="1151" y="3873"/>
                  </a:lnTo>
                  <a:lnTo>
                    <a:pt x="1148" y="3820"/>
                  </a:lnTo>
                  <a:lnTo>
                    <a:pt x="1142" y="3767"/>
                  </a:lnTo>
                  <a:lnTo>
                    <a:pt x="1136" y="3714"/>
                  </a:lnTo>
                  <a:lnTo>
                    <a:pt x="1128" y="3659"/>
                  </a:lnTo>
                  <a:lnTo>
                    <a:pt x="1118" y="3604"/>
                  </a:lnTo>
                  <a:lnTo>
                    <a:pt x="1108" y="3547"/>
                  </a:lnTo>
                  <a:lnTo>
                    <a:pt x="1096" y="3491"/>
                  </a:lnTo>
                  <a:lnTo>
                    <a:pt x="1081" y="3434"/>
                  </a:lnTo>
                  <a:lnTo>
                    <a:pt x="1067" y="3377"/>
                  </a:lnTo>
                  <a:lnTo>
                    <a:pt x="1052" y="3319"/>
                  </a:lnTo>
                  <a:lnTo>
                    <a:pt x="1035" y="3261"/>
                  </a:lnTo>
                  <a:lnTo>
                    <a:pt x="1016" y="3203"/>
                  </a:lnTo>
                  <a:lnTo>
                    <a:pt x="997" y="3145"/>
                  </a:lnTo>
                  <a:lnTo>
                    <a:pt x="977" y="3086"/>
                  </a:lnTo>
                  <a:lnTo>
                    <a:pt x="958" y="3029"/>
                  </a:lnTo>
                  <a:lnTo>
                    <a:pt x="937" y="2970"/>
                  </a:lnTo>
                  <a:lnTo>
                    <a:pt x="914" y="2911"/>
                  </a:lnTo>
                  <a:lnTo>
                    <a:pt x="868" y="2796"/>
                  </a:lnTo>
                  <a:lnTo>
                    <a:pt x="820" y="2681"/>
                  </a:lnTo>
                  <a:lnTo>
                    <a:pt x="771" y="2570"/>
                  </a:lnTo>
                  <a:lnTo>
                    <a:pt x="721" y="2459"/>
                  </a:lnTo>
                  <a:lnTo>
                    <a:pt x="669" y="2353"/>
                  </a:lnTo>
                  <a:lnTo>
                    <a:pt x="618" y="2249"/>
                  </a:lnTo>
                  <a:lnTo>
                    <a:pt x="568" y="2150"/>
                  </a:lnTo>
                  <a:lnTo>
                    <a:pt x="567" y="2144"/>
                  </a:lnTo>
                  <a:lnTo>
                    <a:pt x="530" y="2075"/>
                  </a:lnTo>
                  <a:lnTo>
                    <a:pt x="515" y="2050"/>
                  </a:lnTo>
                  <a:lnTo>
                    <a:pt x="503" y="2024"/>
                  </a:lnTo>
                  <a:lnTo>
                    <a:pt x="491" y="1998"/>
                  </a:lnTo>
                  <a:lnTo>
                    <a:pt x="479" y="1972"/>
                  </a:lnTo>
                  <a:lnTo>
                    <a:pt x="468" y="1945"/>
                  </a:lnTo>
                  <a:lnTo>
                    <a:pt x="458" y="1918"/>
                  </a:lnTo>
                  <a:lnTo>
                    <a:pt x="449" y="1892"/>
                  </a:lnTo>
                  <a:lnTo>
                    <a:pt x="440" y="1864"/>
                  </a:lnTo>
                  <a:lnTo>
                    <a:pt x="431" y="1838"/>
                  </a:lnTo>
                  <a:lnTo>
                    <a:pt x="424" y="1810"/>
                  </a:lnTo>
                  <a:lnTo>
                    <a:pt x="418" y="1782"/>
                  </a:lnTo>
                  <a:lnTo>
                    <a:pt x="411" y="1754"/>
                  </a:lnTo>
                  <a:lnTo>
                    <a:pt x="406" y="1726"/>
                  </a:lnTo>
                  <a:lnTo>
                    <a:pt x="401" y="1697"/>
                  </a:lnTo>
                  <a:lnTo>
                    <a:pt x="398" y="1670"/>
                  </a:lnTo>
                  <a:lnTo>
                    <a:pt x="395" y="1641"/>
                  </a:lnTo>
                  <a:lnTo>
                    <a:pt x="389" y="1519"/>
                  </a:lnTo>
                  <a:lnTo>
                    <a:pt x="389" y="1492"/>
                  </a:lnTo>
                  <a:lnTo>
                    <a:pt x="390" y="1463"/>
                  </a:lnTo>
                  <a:lnTo>
                    <a:pt x="392" y="1435"/>
                  </a:lnTo>
                  <a:lnTo>
                    <a:pt x="395" y="1408"/>
                  </a:lnTo>
                  <a:lnTo>
                    <a:pt x="398" y="1380"/>
                  </a:lnTo>
                  <a:lnTo>
                    <a:pt x="402" y="1352"/>
                  </a:lnTo>
                  <a:lnTo>
                    <a:pt x="407" y="1325"/>
                  </a:lnTo>
                  <a:lnTo>
                    <a:pt x="412" y="1298"/>
                  </a:lnTo>
                  <a:lnTo>
                    <a:pt x="418" y="1270"/>
                  </a:lnTo>
                  <a:lnTo>
                    <a:pt x="424" y="1244"/>
                  </a:lnTo>
                  <a:lnTo>
                    <a:pt x="431" y="1217"/>
                  </a:lnTo>
                  <a:lnTo>
                    <a:pt x="439" y="1191"/>
                  </a:lnTo>
                  <a:lnTo>
                    <a:pt x="448" y="1165"/>
                  </a:lnTo>
                  <a:lnTo>
                    <a:pt x="457" y="1139"/>
                  </a:lnTo>
                  <a:lnTo>
                    <a:pt x="466" y="1113"/>
                  </a:lnTo>
                  <a:lnTo>
                    <a:pt x="476" y="1088"/>
                  </a:lnTo>
                  <a:lnTo>
                    <a:pt x="487" y="1063"/>
                  </a:lnTo>
                  <a:lnTo>
                    <a:pt x="499" y="1038"/>
                  </a:lnTo>
                  <a:lnTo>
                    <a:pt x="511" y="1013"/>
                  </a:lnTo>
                  <a:lnTo>
                    <a:pt x="524" y="989"/>
                  </a:lnTo>
                  <a:lnTo>
                    <a:pt x="537" y="965"/>
                  </a:lnTo>
                  <a:lnTo>
                    <a:pt x="551" y="941"/>
                  </a:lnTo>
                  <a:lnTo>
                    <a:pt x="565" y="918"/>
                  </a:lnTo>
                  <a:lnTo>
                    <a:pt x="580" y="895"/>
                  </a:lnTo>
                  <a:lnTo>
                    <a:pt x="596" y="871"/>
                  </a:lnTo>
                  <a:lnTo>
                    <a:pt x="612" y="849"/>
                  </a:lnTo>
                  <a:lnTo>
                    <a:pt x="629" y="827"/>
                  </a:lnTo>
                  <a:lnTo>
                    <a:pt x="647" y="806"/>
                  </a:lnTo>
                  <a:lnTo>
                    <a:pt x="664" y="784"/>
                  </a:lnTo>
                  <a:lnTo>
                    <a:pt x="683" y="763"/>
                  </a:lnTo>
                  <a:lnTo>
                    <a:pt x="702" y="743"/>
                  </a:lnTo>
                  <a:lnTo>
                    <a:pt x="722" y="723"/>
                  </a:lnTo>
                  <a:lnTo>
                    <a:pt x="743" y="703"/>
                  </a:lnTo>
                  <a:lnTo>
                    <a:pt x="764" y="683"/>
                  </a:lnTo>
                  <a:lnTo>
                    <a:pt x="785" y="665"/>
                  </a:lnTo>
                  <a:lnTo>
                    <a:pt x="806" y="647"/>
                  </a:lnTo>
                  <a:lnTo>
                    <a:pt x="828" y="629"/>
                  </a:lnTo>
                  <a:lnTo>
                    <a:pt x="850" y="611"/>
                  </a:lnTo>
                  <a:lnTo>
                    <a:pt x="874" y="596"/>
                  </a:lnTo>
                  <a:lnTo>
                    <a:pt x="896" y="579"/>
                  </a:lnTo>
                  <a:lnTo>
                    <a:pt x="920" y="565"/>
                  </a:lnTo>
                  <a:lnTo>
                    <a:pt x="943" y="550"/>
                  </a:lnTo>
                  <a:lnTo>
                    <a:pt x="968" y="536"/>
                  </a:lnTo>
                  <a:lnTo>
                    <a:pt x="992" y="523"/>
                  </a:lnTo>
                  <a:lnTo>
                    <a:pt x="1016" y="510"/>
                  </a:lnTo>
                  <a:lnTo>
                    <a:pt x="1041" y="498"/>
                  </a:lnTo>
                  <a:lnTo>
                    <a:pt x="1066" y="486"/>
                  </a:lnTo>
                  <a:lnTo>
                    <a:pt x="1091" y="475"/>
                  </a:lnTo>
                  <a:lnTo>
                    <a:pt x="1117" y="464"/>
                  </a:lnTo>
                  <a:lnTo>
                    <a:pt x="1143" y="456"/>
                  </a:lnTo>
                  <a:lnTo>
                    <a:pt x="1170" y="446"/>
                  </a:lnTo>
                  <a:lnTo>
                    <a:pt x="1195" y="438"/>
                  </a:lnTo>
                  <a:lnTo>
                    <a:pt x="1223" y="430"/>
                  </a:lnTo>
                  <a:lnTo>
                    <a:pt x="1250" y="423"/>
                  </a:lnTo>
                  <a:lnTo>
                    <a:pt x="1276" y="417"/>
                  </a:lnTo>
                  <a:lnTo>
                    <a:pt x="1304" y="411"/>
                  </a:lnTo>
                  <a:lnTo>
                    <a:pt x="1331" y="406"/>
                  </a:lnTo>
                  <a:lnTo>
                    <a:pt x="1359" y="401"/>
                  </a:lnTo>
                  <a:lnTo>
                    <a:pt x="1387" y="398"/>
                  </a:lnTo>
                  <a:lnTo>
                    <a:pt x="1414" y="395"/>
                  </a:lnTo>
                  <a:lnTo>
                    <a:pt x="1443" y="392"/>
                  </a:lnTo>
                  <a:lnTo>
                    <a:pt x="1471" y="390"/>
                  </a:lnTo>
                  <a:lnTo>
                    <a:pt x="1500" y="389"/>
                  </a:lnTo>
                  <a:lnTo>
                    <a:pt x="1527" y="389"/>
                  </a:lnTo>
                  <a:lnTo>
                    <a:pt x="1569" y="389"/>
                  </a:lnTo>
                  <a:lnTo>
                    <a:pt x="1610" y="391"/>
                  </a:lnTo>
                  <a:lnTo>
                    <a:pt x="1651" y="396"/>
                  </a:lnTo>
                  <a:lnTo>
                    <a:pt x="1691" y="400"/>
                  </a:lnTo>
                  <a:lnTo>
                    <a:pt x="1732" y="407"/>
                  </a:lnTo>
                  <a:lnTo>
                    <a:pt x="1771" y="415"/>
                  </a:lnTo>
                  <a:lnTo>
                    <a:pt x="1810" y="423"/>
                  </a:lnTo>
                  <a:lnTo>
                    <a:pt x="1849" y="435"/>
                  </a:lnTo>
                  <a:lnTo>
                    <a:pt x="1882" y="444"/>
                  </a:lnTo>
                  <a:lnTo>
                    <a:pt x="1917" y="457"/>
                  </a:lnTo>
                  <a:lnTo>
                    <a:pt x="1950" y="470"/>
                  </a:lnTo>
                  <a:lnTo>
                    <a:pt x="1983" y="483"/>
                  </a:lnTo>
                  <a:lnTo>
                    <a:pt x="2015" y="498"/>
                  </a:lnTo>
                  <a:lnTo>
                    <a:pt x="2047" y="514"/>
                  </a:lnTo>
                  <a:lnTo>
                    <a:pt x="2078" y="531"/>
                  </a:lnTo>
                  <a:lnTo>
                    <a:pt x="2109" y="548"/>
                  </a:lnTo>
                  <a:lnTo>
                    <a:pt x="2139" y="567"/>
                  </a:lnTo>
                  <a:lnTo>
                    <a:pt x="2169" y="586"/>
                  </a:lnTo>
                  <a:lnTo>
                    <a:pt x="2197" y="607"/>
                  </a:lnTo>
                  <a:lnTo>
                    <a:pt x="2226" y="628"/>
                  </a:lnTo>
                  <a:lnTo>
                    <a:pt x="2254" y="650"/>
                  </a:lnTo>
                  <a:lnTo>
                    <a:pt x="2281" y="673"/>
                  </a:lnTo>
                  <a:lnTo>
                    <a:pt x="2308" y="698"/>
                  </a:lnTo>
                  <a:lnTo>
                    <a:pt x="2333" y="723"/>
                  </a:lnTo>
                  <a:lnTo>
                    <a:pt x="2353" y="743"/>
                  </a:lnTo>
                  <a:lnTo>
                    <a:pt x="2372" y="763"/>
                  </a:lnTo>
                  <a:lnTo>
                    <a:pt x="2391" y="784"/>
                  </a:lnTo>
                  <a:lnTo>
                    <a:pt x="2409" y="806"/>
                  </a:lnTo>
                  <a:lnTo>
                    <a:pt x="2426" y="827"/>
                  </a:lnTo>
                  <a:lnTo>
                    <a:pt x="2443" y="849"/>
                  </a:lnTo>
                  <a:lnTo>
                    <a:pt x="2460" y="872"/>
                  </a:lnTo>
                  <a:lnTo>
                    <a:pt x="2475" y="895"/>
                  </a:lnTo>
                  <a:lnTo>
                    <a:pt x="2489" y="918"/>
                  </a:lnTo>
                  <a:lnTo>
                    <a:pt x="2505" y="941"/>
                  </a:lnTo>
                  <a:lnTo>
                    <a:pt x="2518" y="965"/>
                  </a:lnTo>
                  <a:lnTo>
                    <a:pt x="2531" y="989"/>
                  </a:lnTo>
                  <a:lnTo>
                    <a:pt x="2545" y="1013"/>
                  </a:lnTo>
                  <a:lnTo>
                    <a:pt x="2557" y="1038"/>
                  </a:lnTo>
                  <a:lnTo>
                    <a:pt x="2568" y="1063"/>
                  </a:lnTo>
                  <a:lnTo>
                    <a:pt x="2579" y="1088"/>
                  </a:lnTo>
                  <a:lnTo>
                    <a:pt x="2589" y="1113"/>
                  </a:lnTo>
                  <a:lnTo>
                    <a:pt x="2599" y="1139"/>
                  </a:lnTo>
                  <a:lnTo>
                    <a:pt x="2608" y="1164"/>
                  </a:lnTo>
                  <a:lnTo>
                    <a:pt x="2617" y="1191"/>
                  </a:lnTo>
                  <a:lnTo>
                    <a:pt x="2624" y="1217"/>
                  </a:lnTo>
                  <a:lnTo>
                    <a:pt x="2631" y="1244"/>
                  </a:lnTo>
                  <a:lnTo>
                    <a:pt x="2638" y="1270"/>
                  </a:lnTo>
                  <a:lnTo>
                    <a:pt x="2643" y="1297"/>
                  </a:lnTo>
                  <a:lnTo>
                    <a:pt x="2649" y="1325"/>
                  </a:lnTo>
                  <a:lnTo>
                    <a:pt x="2653" y="1352"/>
                  </a:lnTo>
                  <a:lnTo>
                    <a:pt x="2658" y="1379"/>
                  </a:lnTo>
                  <a:lnTo>
                    <a:pt x="2660" y="1406"/>
                  </a:lnTo>
                  <a:lnTo>
                    <a:pt x="2663" y="1435"/>
                  </a:lnTo>
                  <a:lnTo>
                    <a:pt x="2664" y="1463"/>
                  </a:lnTo>
                  <a:lnTo>
                    <a:pt x="2666" y="1491"/>
                  </a:lnTo>
                  <a:lnTo>
                    <a:pt x="2666" y="1519"/>
                  </a:lnTo>
                  <a:lnTo>
                    <a:pt x="2661" y="1641"/>
                  </a:lnTo>
                  <a:close/>
                  <a:moveTo>
                    <a:pt x="907" y="4981"/>
                  </a:moveTo>
                  <a:lnTo>
                    <a:pt x="2149" y="4981"/>
                  </a:lnTo>
                  <a:lnTo>
                    <a:pt x="2149" y="4592"/>
                  </a:lnTo>
                  <a:lnTo>
                    <a:pt x="907" y="4592"/>
                  </a:lnTo>
                  <a:lnTo>
                    <a:pt x="907" y="4981"/>
                  </a:lnTo>
                  <a:close/>
                  <a:moveTo>
                    <a:pt x="1177" y="5429"/>
                  </a:moveTo>
                  <a:lnTo>
                    <a:pt x="1879" y="5429"/>
                  </a:lnTo>
                  <a:lnTo>
                    <a:pt x="1879" y="5209"/>
                  </a:lnTo>
                  <a:lnTo>
                    <a:pt x="1177" y="5209"/>
                  </a:lnTo>
                  <a:lnTo>
                    <a:pt x="1177" y="5429"/>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sp>
        <p:nvSpPr>
          <p:cNvPr id="28" name="TextBox 1957"/>
          <p:cNvSpPr/>
          <p:nvPr/>
        </p:nvSpPr>
        <p:spPr>
          <a:xfrm>
            <a:off x="1563721" y="1590612"/>
            <a:ext cx="1276350" cy="375920"/>
          </a:xfrm>
          <a:prstGeom prst="rect">
            <a:avLst/>
          </a:prstGeom>
          <a:noFill/>
          <a:ln w="9525">
            <a:noFill/>
            <a:miter/>
          </a:ln>
        </p:spPr>
        <p:txBody>
          <a:bodyPr wrap="square" lIns="68580" tIns="34290" rIns="68580" bIns="34290">
            <a:spAutoFit/>
          </a:bodyPr>
          <a:lstStyle/>
          <a:p>
            <a:pPr lvl="0"/>
            <a:r>
              <a:rPr lang="zh-CN" altLang="en-US" sz="2000" b="1" dirty="0">
                <a:solidFill>
                  <a:srgbClr val="1B4367"/>
                </a:solidFill>
                <a:cs typeface="+mn-ea"/>
                <a:sym typeface="+mn-lt"/>
              </a:rPr>
              <a:t>第一大类</a:t>
            </a:r>
            <a:endParaRPr lang="zh-CN" altLang="en-US" sz="2000" b="1" dirty="0">
              <a:solidFill>
                <a:srgbClr val="1B4367"/>
              </a:solidFill>
              <a:cs typeface="+mn-ea"/>
              <a:sym typeface="+mn-lt"/>
            </a:endParaRPr>
          </a:p>
        </p:txBody>
      </p:sp>
      <p:sp>
        <p:nvSpPr>
          <p:cNvPr id="29" name="文本框 19"/>
          <p:cNvSpPr txBox="1"/>
          <p:nvPr/>
        </p:nvSpPr>
        <p:spPr>
          <a:xfrm>
            <a:off x="1563721" y="1949411"/>
            <a:ext cx="3003877" cy="1091565"/>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fontAlgn="auto">
              <a:lnSpc>
                <a:spcPts val="2660"/>
              </a:lnSpc>
            </a:pPr>
            <a:r>
              <a:rPr lang="zh-CN" altLang="en-US" kern="0" dirty="0">
                <a:solidFill>
                  <a:schemeClr val="tx1">
                    <a:lumMod val="75000"/>
                    <a:lumOff val="25000"/>
                  </a:schemeClr>
                </a:solidFill>
                <a:cs typeface="+mn-ea"/>
                <a:sym typeface="+mn-lt"/>
              </a:rPr>
              <a:t>党的机关、国家机关、群众团体和社会组织、企事业单位负责人。</a:t>
            </a:r>
            <a:endParaRPr lang="zh-CN" altLang="en-US" kern="0" dirty="0">
              <a:solidFill>
                <a:schemeClr val="tx1">
                  <a:lumMod val="75000"/>
                  <a:lumOff val="25000"/>
                </a:schemeClr>
              </a:solidFill>
              <a:cs typeface="+mn-ea"/>
              <a:sym typeface="+mn-lt"/>
            </a:endParaRPr>
          </a:p>
        </p:txBody>
      </p:sp>
      <p:sp>
        <p:nvSpPr>
          <p:cNvPr id="3" name="TextBox 1957"/>
          <p:cNvSpPr/>
          <p:nvPr/>
        </p:nvSpPr>
        <p:spPr>
          <a:xfrm>
            <a:off x="1135096" y="3365437"/>
            <a:ext cx="1276350" cy="375920"/>
          </a:xfrm>
          <a:prstGeom prst="rect">
            <a:avLst/>
          </a:prstGeom>
          <a:noFill/>
          <a:ln w="9525">
            <a:noFill/>
            <a:miter/>
          </a:ln>
        </p:spPr>
        <p:txBody>
          <a:bodyPr wrap="square" lIns="68580" tIns="34290" rIns="68580" bIns="34290">
            <a:spAutoFit/>
          </a:bodyPr>
          <a:lstStyle/>
          <a:p>
            <a:pPr lvl="0"/>
            <a:r>
              <a:rPr lang="zh-CN" altLang="en-US" sz="2000" b="1" dirty="0">
                <a:solidFill>
                  <a:srgbClr val="1B4367"/>
                </a:solidFill>
                <a:cs typeface="+mn-ea"/>
                <a:sym typeface="+mn-lt"/>
              </a:rPr>
              <a:t>第二大类</a:t>
            </a:r>
            <a:endParaRPr lang="zh-CN" altLang="en-US" sz="2000" b="1" dirty="0">
              <a:solidFill>
                <a:srgbClr val="1B4367"/>
              </a:solidFill>
              <a:cs typeface="+mn-ea"/>
              <a:sym typeface="+mn-lt"/>
            </a:endParaRPr>
          </a:p>
        </p:txBody>
      </p:sp>
      <p:sp>
        <p:nvSpPr>
          <p:cNvPr id="4" name="文本框 19"/>
          <p:cNvSpPr txBox="1"/>
          <p:nvPr/>
        </p:nvSpPr>
        <p:spPr>
          <a:xfrm>
            <a:off x="1135096" y="3705186"/>
            <a:ext cx="3003877" cy="409575"/>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fontAlgn="auto">
              <a:lnSpc>
                <a:spcPts val="2660"/>
              </a:lnSpc>
            </a:pPr>
            <a:r>
              <a:rPr lang="zh-CN" altLang="en-US" kern="0" dirty="0">
                <a:solidFill>
                  <a:schemeClr val="tx1">
                    <a:lumMod val="75000"/>
                    <a:lumOff val="25000"/>
                  </a:schemeClr>
                </a:solidFill>
                <a:cs typeface="+mn-ea"/>
                <a:sym typeface="+mn-lt"/>
              </a:rPr>
              <a:t>专业技术人员。</a:t>
            </a:r>
            <a:endParaRPr lang="zh-CN" altLang="en-US" kern="0" dirty="0">
              <a:solidFill>
                <a:schemeClr val="tx1">
                  <a:lumMod val="75000"/>
                  <a:lumOff val="25000"/>
                </a:schemeClr>
              </a:solidFill>
              <a:cs typeface="+mn-ea"/>
              <a:sym typeface="+mn-lt"/>
            </a:endParaRPr>
          </a:p>
        </p:txBody>
      </p:sp>
      <p:sp>
        <p:nvSpPr>
          <p:cNvPr id="5" name="TextBox 1957"/>
          <p:cNvSpPr/>
          <p:nvPr/>
        </p:nvSpPr>
        <p:spPr>
          <a:xfrm>
            <a:off x="5150836" y="2285937"/>
            <a:ext cx="1276350" cy="375920"/>
          </a:xfrm>
          <a:prstGeom prst="rect">
            <a:avLst/>
          </a:prstGeom>
          <a:noFill/>
          <a:ln w="9525">
            <a:noFill/>
            <a:miter/>
          </a:ln>
        </p:spPr>
        <p:txBody>
          <a:bodyPr wrap="square" lIns="68580" tIns="34290" rIns="68580" bIns="34290">
            <a:spAutoFit/>
          </a:bodyPr>
          <a:lstStyle/>
          <a:p>
            <a:pPr lvl="0"/>
            <a:r>
              <a:rPr lang="zh-CN" altLang="en-US" sz="2000" b="1" dirty="0">
                <a:solidFill>
                  <a:srgbClr val="1B4367"/>
                </a:solidFill>
                <a:cs typeface="+mn-ea"/>
                <a:sym typeface="+mn-lt"/>
              </a:rPr>
              <a:t>第三大类</a:t>
            </a:r>
            <a:endParaRPr lang="zh-CN" altLang="en-US" sz="2000" b="1" dirty="0">
              <a:solidFill>
                <a:srgbClr val="1B4367"/>
              </a:solidFill>
              <a:cs typeface="+mn-ea"/>
              <a:sym typeface="+mn-lt"/>
            </a:endParaRPr>
          </a:p>
        </p:txBody>
      </p:sp>
      <p:sp>
        <p:nvSpPr>
          <p:cNvPr id="6" name="文本框 19"/>
          <p:cNvSpPr txBox="1"/>
          <p:nvPr/>
        </p:nvSpPr>
        <p:spPr>
          <a:xfrm>
            <a:off x="5150836" y="2644736"/>
            <a:ext cx="3003877" cy="409575"/>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fontAlgn="auto">
              <a:lnSpc>
                <a:spcPts val="2660"/>
              </a:lnSpc>
            </a:pPr>
            <a:r>
              <a:rPr lang="zh-CN" altLang="en-US" kern="0" dirty="0">
                <a:solidFill>
                  <a:schemeClr val="tx1">
                    <a:lumMod val="75000"/>
                    <a:lumOff val="25000"/>
                  </a:schemeClr>
                </a:solidFill>
                <a:cs typeface="+mn-ea"/>
                <a:sym typeface="+mn-lt"/>
              </a:rPr>
              <a:t>办事人员和有关人员。</a:t>
            </a:r>
            <a:endParaRPr lang="zh-CN" altLang="en-US" kern="0" dirty="0">
              <a:solidFill>
                <a:schemeClr val="tx1">
                  <a:lumMod val="75000"/>
                  <a:lumOff val="25000"/>
                </a:schemeClr>
              </a:solidFill>
              <a:cs typeface="+mn-ea"/>
              <a:sym typeface="+mn-lt"/>
            </a:endParaRPr>
          </a:p>
        </p:txBody>
      </p:sp>
      <p:sp>
        <p:nvSpPr>
          <p:cNvPr id="7" name="TextBox 1957"/>
          <p:cNvSpPr/>
          <p:nvPr/>
        </p:nvSpPr>
        <p:spPr>
          <a:xfrm>
            <a:off x="4188811" y="3574987"/>
            <a:ext cx="1276350" cy="375920"/>
          </a:xfrm>
          <a:prstGeom prst="rect">
            <a:avLst/>
          </a:prstGeom>
          <a:noFill/>
          <a:ln w="9525">
            <a:noFill/>
            <a:miter/>
          </a:ln>
        </p:spPr>
        <p:txBody>
          <a:bodyPr wrap="square" lIns="68580" tIns="34290" rIns="68580" bIns="34290">
            <a:spAutoFit/>
          </a:bodyPr>
          <a:lstStyle/>
          <a:p>
            <a:pPr lvl="0"/>
            <a:r>
              <a:rPr lang="zh-CN" altLang="en-US" sz="2000" b="1" dirty="0">
                <a:solidFill>
                  <a:srgbClr val="1B4367"/>
                </a:solidFill>
                <a:cs typeface="+mn-ea"/>
                <a:sym typeface="+mn-lt"/>
              </a:rPr>
              <a:t>第四大类</a:t>
            </a:r>
            <a:endParaRPr lang="zh-CN" altLang="en-US" sz="2000" b="1" dirty="0">
              <a:solidFill>
                <a:srgbClr val="1B4367"/>
              </a:solidFill>
              <a:cs typeface="+mn-ea"/>
              <a:sym typeface="+mn-lt"/>
            </a:endParaRPr>
          </a:p>
        </p:txBody>
      </p:sp>
      <p:sp>
        <p:nvSpPr>
          <p:cNvPr id="9" name="文本框 19"/>
          <p:cNvSpPr txBox="1"/>
          <p:nvPr/>
        </p:nvSpPr>
        <p:spPr>
          <a:xfrm>
            <a:off x="4189095" y="3933825"/>
            <a:ext cx="2623185" cy="750570"/>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fontAlgn="auto">
              <a:lnSpc>
                <a:spcPts val="2660"/>
              </a:lnSpc>
            </a:pPr>
            <a:r>
              <a:rPr lang="zh-CN" altLang="en-US" kern="0" dirty="0">
                <a:solidFill>
                  <a:schemeClr val="tx1">
                    <a:lumMod val="75000"/>
                    <a:lumOff val="25000"/>
                  </a:schemeClr>
                </a:solidFill>
                <a:cs typeface="+mn-ea"/>
                <a:sym typeface="+mn-lt"/>
              </a:rPr>
              <a:t>社会生产服务和生活服务人员。</a:t>
            </a:r>
            <a:endParaRPr lang="zh-CN" altLang="en-US" kern="0" dirty="0">
              <a:solidFill>
                <a:schemeClr val="tx1">
                  <a:lumMod val="75000"/>
                  <a:lumOff val="25000"/>
                </a:schemeClr>
              </a:solidFill>
              <a:cs typeface="+mn-ea"/>
              <a:sym typeface="+mn-lt"/>
            </a:endParaRPr>
          </a:p>
        </p:txBody>
      </p:sp>
      <p:sp>
        <p:nvSpPr>
          <p:cNvPr id="10" name="矩形 9"/>
          <p:cNvSpPr/>
          <p:nvPr/>
        </p:nvSpPr>
        <p:spPr>
          <a:xfrm>
            <a:off x="5017770" y="2053590"/>
            <a:ext cx="3329940" cy="1188085"/>
          </a:xfrm>
          <a:prstGeom prst="rect">
            <a:avLst/>
          </a:prstGeom>
          <a:noFill/>
          <a:ln w="254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p>
            <a:pPr algn="ctr"/>
            <a:endParaRPr lang="zh-CN" altLang="en-US"/>
          </a:p>
        </p:txBody>
      </p:sp>
      <p:sp>
        <p:nvSpPr>
          <p:cNvPr id="15" name="矩形 14"/>
          <p:cNvSpPr/>
          <p:nvPr/>
        </p:nvSpPr>
        <p:spPr>
          <a:xfrm>
            <a:off x="4055745" y="3402965"/>
            <a:ext cx="3329940" cy="1425575"/>
          </a:xfrm>
          <a:prstGeom prst="rect">
            <a:avLst/>
          </a:prstGeom>
          <a:noFill/>
          <a:ln w="254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p>
            <a:pPr algn="ctr"/>
            <a:endParaRPr lang="zh-CN" altLang="en-US"/>
          </a:p>
        </p:txBody>
      </p:sp>
      <p:sp>
        <p:nvSpPr>
          <p:cNvPr id="16" name="矩形 15"/>
          <p:cNvSpPr/>
          <p:nvPr/>
        </p:nvSpPr>
        <p:spPr>
          <a:xfrm>
            <a:off x="1468755" y="1529715"/>
            <a:ext cx="3329940" cy="1587500"/>
          </a:xfrm>
          <a:prstGeom prst="rect">
            <a:avLst/>
          </a:prstGeom>
          <a:noFill/>
          <a:ln w="254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p>
            <a:pPr algn="ctr"/>
            <a:endParaRPr lang="zh-CN" altLang="en-US"/>
          </a:p>
        </p:txBody>
      </p:sp>
      <p:sp>
        <p:nvSpPr>
          <p:cNvPr id="19" name="矩形 18"/>
          <p:cNvSpPr/>
          <p:nvPr/>
        </p:nvSpPr>
        <p:spPr>
          <a:xfrm>
            <a:off x="1001395" y="3272790"/>
            <a:ext cx="2806065" cy="1191260"/>
          </a:xfrm>
          <a:prstGeom prst="rect">
            <a:avLst/>
          </a:prstGeom>
          <a:noFill/>
          <a:ln w="254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949"/>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childTnLst>
                          </p:cTn>
                        </p:par>
                        <p:par>
                          <p:cTn id="16" fill="hold">
                            <p:stCondLst>
                              <p:cond delay="1449"/>
                            </p:stCondLst>
                            <p:childTnLst>
                              <p:par>
                                <p:cTn id="17" presetID="53" presetClass="entr" presetSubtype="528"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animEffect transition="in" filter="fade">
                                      <p:cBhvr>
                                        <p:cTn id="21" dur="500"/>
                                        <p:tgtEl>
                                          <p:spTgt spid="11"/>
                                        </p:tgtEl>
                                      </p:cBhvr>
                                    </p:animEffect>
                                    <p:anim calcmode="lin" valueType="num">
                                      <p:cBhvr>
                                        <p:cTn id="22" dur="500" fill="hold"/>
                                        <p:tgtEl>
                                          <p:spTgt spid="11"/>
                                        </p:tgtEl>
                                        <p:attrNameLst>
                                          <p:attrName>ppt_x</p:attrName>
                                        </p:attrNameLst>
                                      </p:cBhvr>
                                      <p:tavLst>
                                        <p:tav tm="0">
                                          <p:val>
                                            <p:fltVal val="0.5"/>
                                          </p:val>
                                        </p:tav>
                                        <p:tav tm="100000">
                                          <p:val>
                                            <p:strVal val="#ppt_x"/>
                                          </p:val>
                                        </p:tav>
                                      </p:tavLst>
                                    </p:anim>
                                    <p:anim calcmode="lin" valueType="num">
                                      <p:cBhvr>
                                        <p:cTn id="23" dur="500" fill="hold"/>
                                        <p:tgtEl>
                                          <p:spTgt spid="11"/>
                                        </p:tgtEl>
                                        <p:attrNameLst>
                                          <p:attrName>ppt_y</p:attrName>
                                        </p:attrNameLst>
                                      </p:cBhvr>
                                      <p:tavLst>
                                        <p:tav tm="0">
                                          <p:val>
                                            <p:fltVal val="0.5"/>
                                          </p:val>
                                        </p:tav>
                                        <p:tav tm="100000">
                                          <p:val>
                                            <p:strVal val="#ppt_y"/>
                                          </p:val>
                                        </p:tav>
                                      </p:tavLst>
                                    </p:anim>
                                  </p:childTnLst>
                                </p:cTn>
                              </p:par>
                              <p:par>
                                <p:cTn id="24" presetID="53" presetClass="entr" presetSubtype="16" fill="hold" grpId="0" nodeType="withEffect">
                                  <p:stCondLst>
                                    <p:cond delay="600"/>
                                  </p:stCondLst>
                                  <p:childTnLst>
                                    <p:set>
                                      <p:cBhvr>
                                        <p:cTn id="25" dur="1" fill="hold">
                                          <p:stCondLst>
                                            <p:cond delay="0"/>
                                          </p:stCondLst>
                                        </p:cTn>
                                        <p:tgtEl>
                                          <p:spTgt spid="14"/>
                                        </p:tgtEl>
                                        <p:attrNameLst>
                                          <p:attrName>style.visibility</p:attrName>
                                        </p:attrNameLst>
                                      </p:cBhvr>
                                      <p:to>
                                        <p:strVal val="visible"/>
                                      </p:to>
                                    </p:set>
                                    <p:anim calcmode="lin" valueType="num">
                                      <p:cBhvr>
                                        <p:cTn id="26" dur="500" fill="hold"/>
                                        <p:tgtEl>
                                          <p:spTgt spid="14"/>
                                        </p:tgtEl>
                                        <p:attrNameLst>
                                          <p:attrName>ppt_w</p:attrName>
                                        </p:attrNameLst>
                                      </p:cBhvr>
                                      <p:tavLst>
                                        <p:tav tm="0">
                                          <p:val>
                                            <p:fltVal val="0"/>
                                          </p:val>
                                        </p:tav>
                                        <p:tav tm="100000">
                                          <p:val>
                                            <p:strVal val="#ppt_w"/>
                                          </p:val>
                                        </p:tav>
                                      </p:tavLst>
                                    </p:anim>
                                    <p:anim calcmode="lin" valueType="num">
                                      <p:cBhvr>
                                        <p:cTn id="27" dur="500" fill="hold"/>
                                        <p:tgtEl>
                                          <p:spTgt spid="14"/>
                                        </p:tgtEl>
                                        <p:attrNameLst>
                                          <p:attrName>ppt_h</p:attrName>
                                        </p:attrNameLst>
                                      </p:cBhvr>
                                      <p:tavLst>
                                        <p:tav tm="0">
                                          <p:val>
                                            <p:fltVal val="0"/>
                                          </p:val>
                                        </p:tav>
                                        <p:tav tm="100000">
                                          <p:val>
                                            <p:strVal val="#ppt_h"/>
                                          </p:val>
                                        </p:tav>
                                      </p:tavLst>
                                    </p:anim>
                                    <p:animEffect transition="in" filter="fade">
                                      <p:cBhvr>
                                        <p:cTn id="28" dur="500"/>
                                        <p:tgtEl>
                                          <p:spTgt spid="14"/>
                                        </p:tgtEl>
                                      </p:cBhvr>
                                    </p:animEffect>
                                  </p:childTnLst>
                                </p:cTn>
                              </p:par>
                            </p:childTnLst>
                          </p:cTn>
                        </p:par>
                        <p:par>
                          <p:cTn id="29" fill="hold">
                            <p:stCondLst>
                              <p:cond delay="1949"/>
                            </p:stCondLst>
                            <p:childTnLst>
                              <p:par>
                                <p:cTn id="30" presetID="21" presetClass="entr" presetSubtype="1" fill="hold" grpId="1" nodeType="after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wheel(1)">
                                      <p:cBhvr>
                                        <p:cTn id="32" dur="1000"/>
                                        <p:tgtEl>
                                          <p:spTgt spid="16"/>
                                        </p:tgtEl>
                                      </p:cBhvr>
                                    </p:animEffect>
                                  </p:childTnLst>
                                </p:cTn>
                              </p:par>
                            </p:childTnLst>
                          </p:cTn>
                        </p:par>
                        <p:par>
                          <p:cTn id="33" fill="hold">
                            <p:stCondLst>
                              <p:cond delay="2949"/>
                            </p:stCondLst>
                            <p:childTnLst>
                              <p:par>
                                <p:cTn id="34" presetID="2" presetClass="entr" presetSubtype="2" fill="hold" grpId="0" nodeType="afterEffect">
                                  <p:stCondLst>
                                    <p:cond delay="0"/>
                                  </p:stCondLst>
                                  <p:childTnLst>
                                    <p:set>
                                      <p:cBhvr>
                                        <p:cTn id="35" dur="1" fill="hold">
                                          <p:stCondLst>
                                            <p:cond delay="0"/>
                                          </p:stCondLst>
                                        </p:cTn>
                                        <p:tgtEl>
                                          <p:spTgt spid="28"/>
                                        </p:tgtEl>
                                        <p:attrNameLst>
                                          <p:attrName>style.visibility</p:attrName>
                                        </p:attrNameLst>
                                      </p:cBhvr>
                                      <p:to>
                                        <p:strVal val="visible"/>
                                      </p:to>
                                    </p:set>
                                    <p:anim calcmode="lin" valueType="num">
                                      <p:cBhvr additive="base">
                                        <p:cTn id="36" dur="500" fill="hold"/>
                                        <p:tgtEl>
                                          <p:spTgt spid="28"/>
                                        </p:tgtEl>
                                        <p:attrNameLst>
                                          <p:attrName>ppt_x</p:attrName>
                                        </p:attrNameLst>
                                      </p:cBhvr>
                                      <p:tavLst>
                                        <p:tav tm="0">
                                          <p:val>
                                            <p:strVal val="1+#ppt_w/2"/>
                                          </p:val>
                                        </p:tav>
                                        <p:tav tm="100000">
                                          <p:val>
                                            <p:strVal val="#ppt_x"/>
                                          </p:val>
                                        </p:tav>
                                      </p:tavLst>
                                    </p:anim>
                                    <p:anim calcmode="lin" valueType="num">
                                      <p:cBhvr additive="base">
                                        <p:cTn id="37" dur="500" fill="hold"/>
                                        <p:tgtEl>
                                          <p:spTgt spid="28"/>
                                        </p:tgtEl>
                                        <p:attrNameLst>
                                          <p:attrName>ppt_y</p:attrName>
                                        </p:attrNameLst>
                                      </p:cBhvr>
                                      <p:tavLst>
                                        <p:tav tm="0">
                                          <p:val>
                                            <p:strVal val="#ppt_y"/>
                                          </p:val>
                                        </p:tav>
                                        <p:tav tm="100000">
                                          <p:val>
                                            <p:strVal val="#ppt_y"/>
                                          </p:val>
                                        </p:tav>
                                      </p:tavLst>
                                    </p:anim>
                                  </p:childTnLst>
                                </p:cTn>
                              </p:par>
                            </p:childTnLst>
                          </p:cTn>
                        </p:par>
                        <p:par>
                          <p:cTn id="38" fill="hold">
                            <p:stCondLst>
                              <p:cond delay="3449"/>
                            </p:stCondLst>
                            <p:childTnLst>
                              <p:par>
                                <p:cTn id="39" presetID="2" presetClass="entr" presetSubtype="2" fill="hold" grpId="0" nodeType="afterEffect">
                                  <p:stCondLst>
                                    <p:cond delay="0"/>
                                  </p:stCondLst>
                                  <p:childTnLst>
                                    <p:set>
                                      <p:cBhvr>
                                        <p:cTn id="40" dur="1" fill="hold">
                                          <p:stCondLst>
                                            <p:cond delay="0"/>
                                          </p:stCondLst>
                                        </p:cTn>
                                        <p:tgtEl>
                                          <p:spTgt spid="29"/>
                                        </p:tgtEl>
                                        <p:attrNameLst>
                                          <p:attrName>style.visibility</p:attrName>
                                        </p:attrNameLst>
                                      </p:cBhvr>
                                      <p:to>
                                        <p:strVal val="visible"/>
                                      </p:to>
                                    </p:set>
                                    <p:anim calcmode="lin" valueType="num">
                                      <p:cBhvr additive="base">
                                        <p:cTn id="41" dur="500" fill="hold"/>
                                        <p:tgtEl>
                                          <p:spTgt spid="29"/>
                                        </p:tgtEl>
                                        <p:attrNameLst>
                                          <p:attrName>ppt_x</p:attrName>
                                        </p:attrNameLst>
                                      </p:cBhvr>
                                      <p:tavLst>
                                        <p:tav tm="0">
                                          <p:val>
                                            <p:strVal val="1+#ppt_w/2"/>
                                          </p:val>
                                        </p:tav>
                                        <p:tav tm="100000">
                                          <p:val>
                                            <p:strVal val="#ppt_x"/>
                                          </p:val>
                                        </p:tav>
                                      </p:tavLst>
                                    </p:anim>
                                    <p:anim calcmode="lin" valueType="num">
                                      <p:cBhvr additive="base">
                                        <p:cTn id="42" dur="500" fill="hold"/>
                                        <p:tgtEl>
                                          <p:spTgt spid="29"/>
                                        </p:tgtEl>
                                        <p:attrNameLst>
                                          <p:attrName>ppt_y</p:attrName>
                                        </p:attrNameLst>
                                      </p:cBhvr>
                                      <p:tavLst>
                                        <p:tav tm="0">
                                          <p:val>
                                            <p:strVal val="#ppt_y"/>
                                          </p:val>
                                        </p:tav>
                                        <p:tav tm="100000">
                                          <p:val>
                                            <p:strVal val="#ppt_y"/>
                                          </p:val>
                                        </p:tav>
                                      </p:tavLst>
                                    </p:anim>
                                  </p:childTnLst>
                                </p:cTn>
                              </p:par>
                            </p:childTnLst>
                          </p:cTn>
                        </p:par>
                        <p:par>
                          <p:cTn id="43" fill="hold">
                            <p:stCondLst>
                              <p:cond delay="3949"/>
                            </p:stCondLst>
                            <p:childTnLst>
                              <p:par>
                                <p:cTn id="44" presetID="21" presetClass="entr" presetSubtype="1" fill="hold" grpId="1" nodeType="afterEffect">
                                  <p:stCondLst>
                                    <p:cond delay="0"/>
                                  </p:stCondLst>
                                  <p:childTnLst>
                                    <p:set>
                                      <p:cBhvr>
                                        <p:cTn id="45" dur="1" fill="hold">
                                          <p:stCondLst>
                                            <p:cond delay="0"/>
                                          </p:stCondLst>
                                        </p:cTn>
                                        <p:tgtEl>
                                          <p:spTgt spid="19"/>
                                        </p:tgtEl>
                                        <p:attrNameLst>
                                          <p:attrName>style.visibility</p:attrName>
                                        </p:attrNameLst>
                                      </p:cBhvr>
                                      <p:to>
                                        <p:strVal val="visible"/>
                                      </p:to>
                                    </p:set>
                                    <p:animEffect transition="in" filter="wheel(1)">
                                      <p:cBhvr>
                                        <p:cTn id="46" dur="1000"/>
                                        <p:tgtEl>
                                          <p:spTgt spid="19"/>
                                        </p:tgtEl>
                                      </p:cBhvr>
                                    </p:animEffect>
                                  </p:childTnLst>
                                </p:cTn>
                              </p:par>
                            </p:childTnLst>
                          </p:cTn>
                        </p:par>
                        <p:par>
                          <p:cTn id="47" fill="hold">
                            <p:stCondLst>
                              <p:cond delay="4949"/>
                            </p:stCondLst>
                            <p:childTnLst>
                              <p:par>
                                <p:cTn id="48" presetID="2" presetClass="entr" presetSubtype="2" fill="hold" grpId="0" nodeType="afterEffect">
                                  <p:stCondLst>
                                    <p:cond delay="0"/>
                                  </p:stCondLst>
                                  <p:childTnLst>
                                    <p:set>
                                      <p:cBhvr>
                                        <p:cTn id="49" dur="1" fill="hold">
                                          <p:stCondLst>
                                            <p:cond delay="0"/>
                                          </p:stCondLst>
                                        </p:cTn>
                                        <p:tgtEl>
                                          <p:spTgt spid="3"/>
                                        </p:tgtEl>
                                        <p:attrNameLst>
                                          <p:attrName>style.visibility</p:attrName>
                                        </p:attrNameLst>
                                      </p:cBhvr>
                                      <p:to>
                                        <p:strVal val="visible"/>
                                      </p:to>
                                    </p:set>
                                    <p:anim calcmode="lin" valueType="num">
                                      <p:cBhvr additive="base">
                                        <p:cTn id="50" dur="500" fill="hold"/>
                                        <p:tgtEl>
                                          <p:spTgt spid="3"/>
                                        </p:tgtEl>
                                        <p:attrNameLst>
                                          <p:attrName>ppt_x</p:attrName>
                                        </p:attrNameLst>
                                      </p:cBhvr>
                                      <p:tavLst>
                                        <p:tav tm="0">
                                          <p:val>
                                            <p:strVal val="1+#ppt_w/2"/>
                                          </p:val>
                                        </p:tav>
                                        <p:tav tm="100000">
                                          <p:val>
                                            <p:strVal val="#ppt_x"/>
                                          </p:val>
                                        </p:tav>
                                      </p:tavLst>
                                    </p:anim>
                                    <p:anim calcmode="lin" valueType="num">
                                      <p:cBhvr additive="base">
                                        <p:cTn id="51" dur="500" fill="hold"/>
                                        <p:tgtEl>
                                          <p:spTgt spid="3"/>
                                        </p:tgtEl>
                                        <p:attrNameLst>
                                          <p:attrName>ppt_y</p:attrName>
                                        </p:attrNameLst>
                                      </p:cBhvr>
                                      <p:tavLst>
                                        <p:tav tm="0">
                                          <p:val>
                                            <p:strVal val="#ppt_y"/>
                                          </p:val>
                                        </p:tav>
                                        <p:tav tm="100000">
                                          <p:val>
                                            <p:strVal val="#ppt_y"/>
                                          </p:val>
                                        </p:tav>
                                      </p:tavLst>
                                    </p:anim>
                                  </p:childTnLst>
                                </p:cTn>
                              </p:par>
                            </p:childTnLst>
                          </p:cTn>
                        </p:par>
                        <p:par>
                          <p:cTn id="52" fill="hold">
                            <p:stCondLst>
                              <p:cond delay="5449"/>
                            </p:stCondLst>
                            <p:childTnLst>
                              <p:par>
                                <p:cTn id="53" presetID="2" presetClass="entr" presetSubtype="2" fill="hold" grpId="0" nodeType="afterEffect">
                                  <p:stCondLst>
                                    <p:cond delay="0"/>
                                  </p:stCondLst>
                                  <p:childTnLst>
                                    <p:set>
                                      <p:cBhvr>
                                        <p:cTn id="54" dur="1" fill="hold">
                                          <p:stCondLst>
                                            <p:cond delay="0"/>
                                          </p:stCondLst>
                                        </p:cTn>
                                        <p:tgtEl>
                                          <p:spTgt spid="4"/>
                                        </p:tgtEl>
                                        <p:attrNameLst>
                                          <p:attrName>style.visibility</p:attrName>
                                        </p:attrNameLst>
                                      </p:cBhvr>
                                      <p:to>
                                        <p:strVal val="visible"/>
                                      </p:to>
                                    </p:set>
                                    <p:anim calcmode="lin" valueType="num">
                                      <p:cBhvr additive="base">
                                        <p:cTn id="55" dur="500" fill="hold"/>
                                        <p:tgtEl>
                                          <p:spTgt spid="4"/>
                                        </p:tgtEl>
                                        <p:attrNameLst>
                                          <p:attrName>ppt_x</p:attrName>
                                        </p:attrNameLst>
                                      </p:cBhvr>
                                      <p:tavLst>
                                        <p:tav tm="0">
                                          <p:val>
                                            <p:strVal val="1+#ppt_w/2"/>
                                          </p:val>
                                        </p:tav>
                                        <p:tav tm="100000">
                                          <p:val>
                                            <p:strVal val="#ppt_x"/>
                                          </p:val>
                                        </p:tav>
                                      </p:tavLst>
                                    </p:anim>
                                    <p:anim calcmode="lin" valueType="num">
                                      <p:cBhvr additive="base">
                                        <p:cTn id="56" dur="500" fill="hold"/>
                                        <p:tgtEl>
                                          <p:spTgt spid="4"/>
                                        </p:tgtEl>
                                        <p:attrNameLst>
                                          <p:attrName>ppt_y</p:attrName>
                                        </p:attrNameLst>
                                      </p:cBhvr>
                                      <p:tavLst>
                                        <p:tav tm="0">
                                          <p:val>
                                            <p:strVal val="#ppt_y"/>
                                          </p:val>
                                        </p:tav>
                                        <p:tav tm="100000">
                                          <p:val>
                                            <p:strVal val="#ppt_y"/>
                                          </p:val>
                                        </p:tav>
                                      </p:tavLst>
                                    </p:anim>
                                  </p:childTnLst>
                                </p:cTn>
                              </p:par>
                            </p:childTnLst>
                          </p:cTn>
                        </p:par>
                        <p:par>
                          <p:cTn id="57" fill="hold">
                            <p:stCondLst>
                              <p:cond delay="5949"/>
                            </p:stCondLst>
                            <p:childTnLst>
                              <p:par>
                                <p:cTn id="58" presetID="21" presetClass="entr" presetSubtype="1" fill="hold" grpId="1" nodeType="afterEffect">
                                  <p:stCondLst>
                                    <p:cond delay="0"/>
                                  </p:stCondLst>
                                  <p:childTnLst>
                                    <p:set>
                                      <p:cBhvr>
                                        <p:cTn id="59" dur="1" fill="hold">
                                          <p:stCondLst>
                                            <p:cond delay="0"/>
                                          </p:stCondLst>
                                        </p:cTn>
                                        <p:tgtEl>
                                          <p:spTgt spid="10"/>
                                        </p:tgtEl>
                                        <p:attrNameLst>
                                          <p:attrName>style.visibility</p:attrName>
                                        </p:attrNameLst>
                                      </p:cBhvr>
                                      <p:to>
                                        <p:strVal val="visible"/>
                                      </p:to>
                                    </p:set>
                                    <p:animEffect transition="in" filter="wheel(1)">
                                      <p:cBhvr>
                                        <p:cTn id="60" dur="1000"/>
                                        <p:tgtEl>
                                          <p:spTgt spid="10"/>
                                        </p:tgtEl>
                                      </p:cBhvr>
                                    </p:animEffect>
                                  </p:childTnLst>
                                </p:cTn>
                              </p:par>
                            </p:childTnLst>
                          </p:cTn>
                        </p:par>
                        <p:par>
                          <p:cTn id="61" fill="hold">
                            <p:stCondLst>
                              <p:cond delay="6949"/>
                            </p:stCondLst>
                            <p:childTnLst>
                              <p:par>
                                <p:cTn id="62" presetID="2" presetClass="entr" presetSubtype="2" fill="hold" grpId="0" nodeType="afterEffect">
                                  <p:stCondLst>
                                    <p:cond delay="0"/>
                                  </p:stCondLst>
                                  <p:childTnLst>
                                    <p:set>
                                      <p:cBhvr>
                                        <p:cTn id="63" dur="1" fill="hold">
                                          <p:stCondLst>
                                            <p:cond delay="0"/>
                                          </p:stCondLst>
                                        </p:cTn>
                                        <p:tgtEl>
                                          <p:spTgt spid="5"/>
                                        </p:tgtEl>
                                        <p:attrNameLst>
                                          <p:attrName>style.visibility</p:attrName>
                                        </p:attrNameLst>
                                      </p:cBhvr>
                                      <p:to>
                                        <p:strVal val="visible"/>
                                      </p:to>
                                    </p:set>
                                    <p:anim calcmode="lin" valueType="num">
                                      <p:cBhvr additive="base">
                                        <p:cTn id="64" dur="500" fill="hold"/>
                                        <p:tgtEl>
                                          <p:spTgt spid="5"/>
                                        </p:tgtEl>
                                        <p:attrNameLst>
                                          <p:attrName>ppt_x</p:attrName>
                                        </p:attrNameLst>
                                      </p:cBhvr>
                                      <p:tavLst>
                                        <p:tav tm="0">
                                          <p:val>
                                            <p:strVal val="1+#ppt_w/2"/>
                                          </p:val>
                                        </p:tav>
                                        <p:tav tm="100000">
                                          <p:val>
                                            <p:strVal val="#ppt_x"/>
                                          </p:val>
                                        </p:tav>
                                      </p:tavLst>
                                    </p:anim>
                                    <p:anim calcmode="lin" valueType="num">
                                      <p:cBhvr additive="base">
                                        <p:cTn id="65" dur="500" fill="hold"/>
                                        <p:tgtEl>
                                          <p:spTgt spid="5"/>
                                        </p:tgtEl>
                                        <p:attrNameLst>
                                          <p:attrName>ppt_y</p:attrName>
                                        </p:attrNameLst>
                                      </p:cBhvr>
                                      <p:tavLst>
                                        <p:tav tm="0">
                                          <p:val>
                                            <p:strVal val="#ppt_y"/>
                                          </p:val>
                                        </p:tav>
                                        <p:tav tm="100000">
                                          <p:val>
                                            <p:strVal val="#ppt_y"/>
                                          </p:val>
                                        </p:tav>
                                      </p:tavLst>
                                    </p:anim>
                                  </p:childTnLst>
                                </p:cTn>
                              </p:par>
                            </p:childTnLst>
                          </p:cTn>
                        </p:par>
                        <p:par>
                          <p:cTn id="66" fill="hold">
                            <p:stCondLst>
                              <p:cond delay="7449"/>
                            </p:stCondLst>
                            <p:childTnLst>
                              <p:par>
                                <p:cTn id="67" presetID="2" presetClass="entr" presetSubtype="2" fill="hold" grpId="0" nodeType="afterEffect">
                                  <p:stCondLst>
                                    <p:cond delay="0"/>
                                  </p:stCondLst>
                                  <p:childTnLst>
                                    <p:set>
                                      <p:cBhvr>
                                        <p:cTn id="68" dur="1" fill="hold">
                                          <p:stCondLst>
                                            <p:cond delay="0"/>
                                          </p:stCondLst>
                                        </p:cTn>
                                        <p:tgtEl>
                                          <p:spTgt spid="6"/>
                                        </p:tgtEl>
                                        <p:attrNameLst>
                                          <p:attrName>style.visibility</p:attrName>
                                        </p:attrNameLst>
                                      </p:cBhvr>
                                      <p:to>
                                        <p:strVal val="visible"/>
                                      </p:to>
                                    </p:set>
                                    <p:anim calcmode="lin" valueType="num">
                                      <p:cBhvr additive="base">
                                        <p:cTn id="69" dur="500" fill="hold"/>
                                        <p:tgtEl>
                                          <p:spTgt spid="6"/>
                                        </p:tgtEl>
                                        <p:attrNameLst>
                                          <p:attrName>ppt_x</p:attrName>
                                        </p:attrNameLst>
                                      </p:cBhvr>
                                      <p:tavLst>
                                        <p:tav tm="0">
                                          <p:val>
                                            <p:strVal val="1+#ppt_w/2"/>
                                          </p:val>
                                        </p:tav>
                                        <p:tav tm="100000">
                                          <p:val>
                                            <p:strVal val="#ppt_x"/>
                                          </p:val>
                                        </p:tav>
                                      </p:tavLst>
                                    </p:anim>
                                    <p:anim calcmode="lin" valueType="num">
                                      <p:cBhvr additive="base">
                                        <p:cTn id="70" dur="500" fill="hold"/>
                                        <p:tgtEl>
                                          <p:spTgt spid="6"/>
                                        </p:tgtEl>
                                        <p:attrNameLst>
                                          <p:attrName>ppt_y</p:attrName>
                                        </p:attrNameLst>
                                      </p:cBhvr>
                                      <p:tavLst>
                                        <p:tav tm="0">
                                          <p:val>
                                            <p:strVal val="#ppt_y"/>
                                          </p:val>
                                        </p:tav>
                                        <p:tav tm="100000">
                                          <p:val>
                                            <p:strVal val="#ppt_y"/>
                                          </p:val>
                                        </p:tav>
                                      </p:tavLst>
                                    </p:anim>
                                  </p:childTnLst>
                                </p:cTn>
                              </p:par>
                            </p:childTnLst>
                          </p:cTn>
                        </p:par>
                        <p:par>
                          <p:cTn id="71" fill="hold">
                            <p:stCondLst>
                              <p:cond delay="7949"/>
                            </p:stCondLst>
                            <p:childTnLst>
                              <p:par>
                                <p:cTn id="72" presetID="21" presetClass="entr" presetSubtype="1" fill="hold" grpId="1" nodeType="afterEffect">
                                  <p:stCondLst>
                                    <p:cond delay="0"/>
                                  </p:stCondLst>
                                  <p:childTnLst>
                                    <p:set>
                                      <p:cBhvr>
                                        <p:cTn id="73" dur="1" fill="hold">
                                          <p:stCondLst>
                                            <p:cond delay="0"/>
                                          </p:stCondLst>
                                        </p:cTn>
                                        <p:tgtEl>
                                          <p:spTgt spid="15"/>
                                        </p:tgtEl>
                                        <p:attrNameLst>
                                          <p:attrName>style.visibility</p:attrName>
                                        </p:attrNameLst>
                                      </p:cBhvr>
                                      <p:to>
                                        <p:strVal val="visible"/>
                                      </p:to>
                                    </p:set>
                                    <p:animEffect transition="in" filter="wheel(1)">
                                      <p:cBhvr>
                                        <p:cTn id="74" dur="1000"/>
                                        <p:tgtEl>
                                          <p:spTgt spid="15"/>
                                        </p:tgtEl>
                                      </p:cBhvr>
                                    </p:animEffect>
                                  </p:childTnLst>
                                </p:cTn>
                              </p:par>
                            </p:childTnLst>
                          </p:cTn>
                        </p:par>
                        <p:par>
                          <p:cTn id="75" fill="hold">
                            <p:stCondLst>
                              <p:cond delay="8949"/>
                            </p:stCondLst>
                            <p:childTnLst>
                              <p:par>
                                <p:cTn id="76" presetID="2" presetClass="entr" presetSubtype="2" fill="hold" grpId="0" nodeType="afterEffect">
                                  <p:stCondLst>
                                    <p:cond delay="0"/>
                                  </p:stCondLst>
                                  <p:childTnLst>
                                    <p:set>
                                      <p:cBhvr>
                                        <p:cTn id="77" dur="1" fill="hold">
                                          <p:stCondLst>
                                            <p:cond delay="0"/>
                                          </p:stCondLst>
                                        </p:cTn>
                                        <p:tgtEl>
                                          <p:spTgt spid="7"/>
                                        </p:tgtEl>
                                        <p:attrNameLst>
                                          <p:attrName>style.visibility</p:attrName>
                                        </p:attrNameLst>
                                      </p:cBhvr>
                                      <p:to>
                                        <p:strVal val="visible"/>
                                      </p:to>
                                    </p:set>
                                    <p:anim calcmode="lin" valueType="num">
                                      <p:cBhvr additive="base">
                                        <p:cTn id="78" dur="500" fill="hold"/>
                                        <p:tgtEl>
                                          <p:spTgt spid="7"/>
                                        </p:tgtEl>
                                        <p:attrNameLst>
                                          <p:attrName>ppt_x</p:attrName>
                                        </p:attrNameLst>
                                      </p:cBhvr>
                                      <p:tavLst>
                                        <p:tav tm="0">
                                          <p:val>
                                            <p:strVal val="1+#ppt_w/2"/>
                                          </p:val>
                                        </p:tav>
                                        <p:tav tm="100000">
                                          <p:val>
                                            <p:strVal val="#ppt_x"/>
                                          </p:val>
                                        </p:tav>
                                      </p:tavLst>
                                    </p:anim>
                                    <p:anim calcmode="lin" valueType="num">
                                      <p:cBhvr additive="base">
                                        <p:cTn id="79" dur="500" fill="hold"/>
                                        <p:tgtEl>
                                          <p:spTgt spid="7"/>
                                        </p:tgtEl>
                                        <p:attrNameLst>
                                          <p:attrName>ppt_y</p:attrName>
                                        </p:attrNameLst>
                                      </p:cBhvr>
                                      <p:tavLst>
                                        <p:tav tm="0">
                                          <p:val>
                                            <p:strVal val="#ppt_y"/>
                                          </p:val>
                                        </p:tav>
                                        <p:tav tm="100000">
                                          <p:val>
                                            <p:strVal val="#ppt_y"/>
                                          </p:val>
                                        </p:tav>
                                      </p:tavLst>
                                    </p:anim>
                                  </p:childTnLst>
                                </p:cTn>
                              </p:par>
                            </p:childTnLst>
                          </p:cTn>
                        </p:par>
                        <p:par>
                          <p:cTn id="80" fill="hold">
                            <p:stCondLst>
                              <p:cond delay="9449"/>
                            </p:stCondLst>
                            <p:childTnLst>
                              <p:par>
                                <p:cTn id="81" presetID="2" presetClass="entr" presetSubtype="2" fill="hold" grpId="0" nodeType="afterEffect">
                                  <p:stCondLst>
                                    <p:cond delay="0"/>
                                  </p:stCondLst>
                                  <p:childTnLst>
                                    <p:set>
                                      <p:cBhvr>
                                        <p:cTn id="82" dur="1" fill="hold">
                                          <p:stCondLst>
                                            <p:cond delay="0"/>
                                          </p:stCondLst>
                                        </p:cTn>
                                        <p:tgtEl>
                                          <p:spTgt spid="9"/>
                                        </p:tgtEl>
                                        <p:attrNameLst>
                                          <p:attrName>style.visibility</p:attrName>
                                        </p:attrNameLst>
                                      </p:cBhvr>
                                      <p:to>
                                        <p:strVal val="visible"/>
                                      </p:to>
                                    </p:set>
                                    <p:anim calcmode="lin" valueType="num">
                                      <p:cBhvr additive="base">
                                        <p:cTn id="83" dur="500" fill="hold"/>
                                        <p:tgtEl>
                                          <p:spTgt spid="9"/>
                                        </p:tgtEl>
                                        <p:attrNameLst>
                                          <p:attrName>ppt_x</p:attrName>
                                        </p:attrNameLst>
                                      </p:cBhvr>
                                      <p:tavLst>
                                        <p:tav tm="0">
                                          <p:val>
                                            <p:strVal val="1+#ppt_w/2"/>
                                          </p:val>
                                        </p:tav>
                                        <p:tav tm="100000">
                                          <p:val>
                                            <p:strVal val="#ppt_x"/>
                                          </p:val>
                                        </p:tav>
                                      </p:tavLst>
                                    </p:anim>
                                    <p:anim calcmode="lin" valueType="num">
                                      <p:cBhvr additive="base">
                                        <p:cTn id="84"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4" grpId="0"/>
      <p:bldP spid="28" grpId="0"/>
      <p:bldP spid="29" grpId="0"/>
      <p:bldP spid="3" grpId="0"/>
      <p:bldP spid="4" grpId="0"/>
      <p:bldP spid="5" grpId="0"/>
      <p:bldP spid="6" grpId="0"/>
      <p:bldP spid="7" grpId="0"/>
      <p:bldP spid="9" grpId="0"/>
      <p:bldP spid="10" grpId="0" animBg="1"/>
      <p:bldP spid="10" grpId="1" bldLvl="0" animBg="1"/>
      <p:bldP spid="15" grpId="0" animBg="1"/>
      <p:bldP spid="15" grpId="1" bldLvl="0" animBg="1"/>
      <p:bldP spid="16" grpId="0" animBg="1"/>
      <p:bldP spid="16" grpId="1" bldLvl="0" animBg="1"/>
      <p:bldP spid="19" grpId="0" animBg="1"/>
      <p:bldP spid="19" grpId="1" bldLvl="0" animBg="1"/>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椭圆 1"/>
          <p:cNvSpPr>
            <a:spLocks noChangeAspect="1"/>
          </p:cNvSpPr>
          <p:nvPr/>
        </p:nvSpPr>
        <p:spPr>
          <a:xfrm>
            <a:off x="3549521" y="975995"/>
            <a:ext cx="2040255" cy="2040255"/>
          </a:xfrm>
          <a:prstGeom prst="ellipse">
            <a:avLst/>
          </a:prstGeom>
          <a:solidFill>
            <a:srgbClr val="1B43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2624103" y="3278716"/>
            <a:ext cx="4171762" cy="591185"/>
          </a:xfrm>
          <a:prstGeom prst="rect">
            <a:avLst/>
          </a:prstGeom>
          <a:noFill/>
        </p:spPr>
        <p:txBody>
          <a:bodyPr wrap="square" lIns="68580" tIns="34290" rIns="68580" bIns="34290" rtlCol="0">
            <a:spAutoFit/>
          </a:bodyPr>
          <a:lstStyle/>
          <a:p>
            <a:pPr algn="ctr"/>
            <a:r>
              <a:rPr lang="zh-CN" altLang="en-US" sz="3400" b="1" dirty="0">
                <a:solidFill>
                  <a:srgbClr val="1B4367"/>
                </a:solidFill>
                <a:cs typeface="+mn-ea"/>
                <a:sym typeface="+mn-lt"/>
              </a:rPr>
              <a:t>探索工作世界</a:t>
            </a:r>
            <a:endParaRPr lang="zh-CN" altLang="en-US" sz="3400" b="1" dirty="0">
              <a:solidFill>
                <a:srgbClr val="1B4367"/>
              </a:solidFill>
              <a:cs typeface="+mn-ea"/>
              <a:sym typeface="+mn-lt"/>
            </a:endParaRPr>
          </a:p>
        </p:txBody>
      </p:sp>
      <p:sp>
        <p:nvSpPr>
          <p:cNvPr id="95" name="文本框 11"/>
          <p:cNvSpPr txBox="1"/>
          <p:nvPr/>
        </p:nvSpPr>
        <p:spPr>
          <a:xfrm>
            <a:off x="3176459" y="1769745"/>
            <a:ext cx="2786380" cy="452755"/>
          </a:xfrm>
          <a:prstGeom prst="rect">
            <a:avLst/>
          </a:prstGeom>
          <a:noFill/>
        </p:spPr>
        <p:txBody>
          <a:bodyPr wrap="square" lIns="68580" tIns="34290" rIns="68580" bIns="34290" rtlCol="0">
            <a:spAutoFit/>
          </a:bodyPr>
          <a:lstStyle/>
          <a:p>
            <a:pPr algn="ctr">
              <a:lnSpc>
                <a:spcPts val="3000"/>
              </a:lnSpc>
            </a:pPr>
            <a:r>
              <a:rPr lang="zh-CN" sz="4000" dirty="0">
                <a:solidFill>
                  <a:schemeClr val="bg1"/>
                </a:solidFill>
                <a:cs typeface="+mn-ea"/>
                <a:sym typeface="+mn-lt"/>
              </a:rPr>
              <a:t>模块三</a:t>
            </a:r>
            <a:r>
              <a:rPr lang="en-US" altLang="zh-CN" sz="4000" dirty="0" smtClean="0">
                <a:solidFill>
                  <a:schemeClr val="bg1"/>
                </a:solidFill>
                <a:cs typeface="+mn-ea"/>
                <a:sym typeface="+mn-lt"/>
              </a:rPr>
              <a:t> </a:t>
            </a:r>
            <a:endParaRPr lang="en-US" altLang="zh-CN" sz="4000" dirty="0" smtClean="0">
              <a:solidFill>
                <a:schemeClr val="bg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0">
        <p14:gallery dir="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600"/>
                                        <p:tgtEl>
                                          <p:spTgt spid="2"/>
                                        </p:tgtEl>
                                      </p:cBhvr>
                                    </p:animEffect>
                                  </p:childTnLst>
                                </p:cTn>
                              </p:par>
                            </p:childTnLst>
                          </p:cTn>
                        </p:par>
                        <p:par>
                          <p:cTn id="8" fill="hold">
                            <p:stCondLst>
                              <p:cond delay="1000"/>
                            </p:stCondLst>
                            <p:childTnLst>
                              <p:par>
                                <p:cTn id="9" presetID="53" presetClass="entr" presetSubtype="16" fill="hold" grpId="0" nodeType="afterEffect">
                                  <p:stCondLst>
                                    <p:cond delay="0"/>
                                  </p:stCondLst>
                                  <p:childTnLst>
                                    <p:set>
                                      <p:cBhvr>
                                        <p:cTn id="10" dur="1" fill="hold">
                                          <p:stCondLst>
                                            <p:cond delay="0"/>
                                          </p:stCondLst>
                                        </p:cTn>
                                        <p:tgtEl>
                                          <p:spTgt spid="95"/>
                                        </p:tgtEl>
                                        <p:attrNameLst>
                                          <p:attrName>style.visibility</p:attrName>
                                        </p:attrNameLst>
                                      </p:cBhvr>
                                      <p:to>
                                        <p:strVal val="visible"/>
                                      </p:to>
                                    </p:set>
                                    <p:anim calcmode="lin" valueType="num">
                                      <p:cBhvr>
                                        <p:cTn id="11" dur="500" fill="hold"/>
                                        <p:tgtEl>
                                          <p:spTgt spid="95"/>
                                        </p:tgtEl>
                                        <p:attrNameLst>
                                          <p:attrName>ppt_w</p:attrName>
                                        </p:attrNameLst>
                                      </p:cBhvr>
                                      <p:tavLst>
                                        <p:tav tm="0">
                                          <p:val>
                                            <p:fltVal val="0"/>
                                          </p:val>
                                        </p:tav>
                                        <p:tav tm="100000">
                                          <p:val>
                                            <p:strVal val="#ppt_w"/>
                                          </p:val>
                                        </p:tav>
                                      </p:tavLst>
                                    </p:anim>
                                    <p:anim calcmode="lin" valueType="num">
                                      <p:cBhvr>
                                        <p:cTn id="12" dur="500" fill="hold"/>
                                        <p:tgtEl>
                                          <p:spTgt spid="95"/>
                                        </p:tgtEl>
                                        <p:attrNameLst>
                                          <p:attrName>ppt_h</p:attrName>
                                        </p:attrNameLst>
                                      </p:cBhvr>
                                      <p:tavLst>
                                        <p:tav tm="0">
                                          <p:val>
                                            <p:fltVal val="0"/>
                                          </p:val>
                                        </p:tav>
                                        <p:tav tm="100000">
                                          <p:val>
                                            <p:strVal val="#ppt_h"/>
                                          </p:val>
                                        </p:tav>
                                      </p:tavLst>
                                    </p:anim>
                                    <p:animEffect transition="in" filter="fade">
                                      <p:cBhvr>
                                        <p:cTn id="13" dur="500"/>
                                        <p:tgtEl>
                                          <p:spTgt spid="95"/>
                                        </p:tgtEl>
                                      </p:cBhvr>
                                    </p:animEffect>
                                  </p:childTnLst>
                                </p:cTn>
                              </p:par>
                            </p:childTnLst>
                          </p:cTn>
                        </p:par>
                        <p:par>
                          <p:cTn id="14" fill="hold">
                            <p:stCondLst>
                              <p:cond delay="15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12"/>
                                        </p:tgtEl>
                                        <p:attrNameLst>
                                          <p:attrName>style.visibility</p:attrName>
                                        </p:attrNameLst>
                                      </p:cBhvr>
                                      <p:to>
                                        <p:strVal val="visible"/>
                                      </p:to>
                                    </p:set>
                                    <p:anim calcmode="lin" valueType="num">
                                      <p:cBhvr>
                                        <p:cTn id="17" dur="5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12"/>
                                        </p:tgtEl>
                                        <p:attrNameLst>
                                          <p:attrName>ppt_y</p:attrName>
                                        </p:attrNameLst>
                                      </p:cBhvr>
                                      <p:tavLst>
                                        <p:tav tm="0">
                                          <p:val>
                                            <p:strVal val="#ppt_y"/>
                                          </p:val>
                                        </p:tav>
                                        <p:tav tm="100000">
                                          <p:val>
                                            <p:strVal val="#ppt_y"/>
                                          </p:val>
                                        </p:tav>
                                      </p:tavLst>
                                    </p:anim>
                                    <p:anim calcmode="lin" valueType="num">
                                      <p:cBhvr>
                                        <p:cTn id="19" dur="5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12" grpId="0"/>
      <p:bldP spid="9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589020"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任务三</a:t>
            </a:r>
            <a:r>
              <a:rPr lang="en-US" altLang="zh-CN" sz="1700" b="1" dirty="0">
                <a:solidFill>
                  <a:srgbClr val="1B4367"/>
                </a:solidFill>
                <a:cs typeface="+mn-ea"/>
                <a:sym typeface="+mn-lt"/>
              </a:rPr>
              <a:t>  </a:t>
            </a:r>
            <a:r>
              <a:rPr lang="zh-CN" altLang="en-US" sz="1700" b="1" dirty="0">
                <a:solidFill>
                  <a:srgbClr val="1B4367"/>
                </a:solidFill>
                <a:cs typeface="+mn-ea"/>
                <a:sym typeface="+mn-lt"/>
              </a:rPr>
              <a:t>职业的分类</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4" name="矩形 13"/>
          <p:cNvSpPr>
            <a:spLocks noChangeArrowheads="1"/>
          </p:cNvSpPr>
          <p:nvPr/>
        </p:nvSpPr>
        <p:spPr bwMode="auto">
          <a:xfrm>
            <a:off x="1149985" y="796925"/>
            <a:ext cx="3128645" cy="583565"/>
          </a:xfrm>
          <a:prstGeom prst="rect">
            <a:avLst/>
          </a:prstGeom>
          <a:noFill/>
          <a:ln w="9525">
            <a:noFill/>
            <a:miter lim="800000"/>
          </a:ln>
        </p:spPr>
        <p:txBody>
          <a:bodyPr wrap="square">
            <a:spAutoFit/>
          </a:bodyPr>
          <a:p>
            <a:pPr algn="just"/>
            <a:r>
              <a:rPr lang="zh-CN" altLang="en-US" sz="3200" b="1">
                <a:solidFill>
                  <a:srgbClr val="1B4367"/>
                </a:solidFill>
                <a:latin typeface="微软雅黑" panose="020B0503020204020204" pitchFamily="34" charset="-122"/>
                <a:ea typeface="微软雅黑" panose="020B0503020204020204" pitchFamily="34" charset="-122"/>
              </a:rPr>
              <a:t>三、职业分类</a:t>
            </a:r>
            <a:endParaRPr lang="zh-CN" altLang="en-US" sz="3200" b="1">
              <a:solidFill>
                <a:srgbClr val="1B4367"/>
              </a:solidFill>
              <a:latin typeface="微软雅黑" panose="020B0503020204020204" pitchFamily="34" charset="-122"/>
              <a:ea typeface="微软雅黑" panose="020B0503020204020204" pitchFamily="34" charset="-122"/>
            </a:endParaRPr>
          </a:p>
        </p:txBody>
      </p:sp>
      <p:grpSp>
        <p:nvGrpSpPr>
          <p:cNvPr id="11" name="组合 10"/>
          <p:cNvGrpSpPr>
            <a:grpSpLocks noChangeAspect="1"/>
          </p:cNvGrpSpPr>
          <p:nvPr>
            <p:custDataLst>
              <p:tags r:id="rId1"/>
            </p:custDataLst>
          </p:nvPr>
        </p:nvGrpSpPr>
        <p:grpSpPr>
          <a:xfrm>
            <a:off x="460582" y="757176"/>
            <a:ext cx="708651" cy="709494"/>
            <a:chOff x="4856202" y="1222146"/>
            <a:chExt cx="1201103" cy="1202531"/>
          </a:xfrm>
          <a:solidFill>
            <a:srgbClr val="1B4367"/>
          </a:solidFill>
        </p:grpSpPr>
        <p:sp>
          <p:nvSpPr>
            <p:cNvPr id="12" name="Rectangle 6"/>
            <p:cNvSpPr/>
            <p:nvPr>
              <p:custDataLst>
                <p:tags r:id="rId2"/>
              </p:custDataLst>
            </p:nvPr>
          </p:nvSpPr>
          <p:spPr>
            <a:xfrm>
              <a:off x="4856202" y="1222146"/>
              <a:ext cx="1201103" cy="1202531"/>
            </a:xfrm>
            <a:prstGeom prst="flowChartConnector">
              <a:avLst/>
            </a:prstGeom>
            <a:grpFill/>
            <a:ln w="9525">
              <a:noFill/>
              <a:miter/>
            </a:ln>
          </p:spPr>
          <p:txBody>
            <a:bodyPr anchor="ctr"/>
            <a:lstStyle/>
            <a:p>
              <a:pPr lvl="0" algn="ctr" eaLnBrk="1" hangingPunct="1"/>
              <a:endParaRPr lang="en-US" altLang="zh-CN" sz="1000" dirty="0">
                <a:solidFill>
                  <a:srgbClr val="FFFFFF"/>
                </a:solidFill>
                <a:cs typeface="+mn-ea"/>
                <a:sym typeface="+mn-lt"/>
              </a:endParaRPr>
            </a:p>
          </p:txBody>
        </p:sp>
        <p:sp>
          <p:nvSpPr>
            <p:cNvPr id="13" name="KSO_Shape"/>
            <p:cNvSpPr/>
            <p:nvPr>
              <p:custDataLst>
                <p:tags r:id="rId3"/>
              </p:custDataLst>
            </p:nvPr>
          </p:nvSpPr>
          <p:spPr bwMode="auto">
            <a:xfrm>
              <a:off x="5275038" y="1500840"/>
              <a:ext cx="363431" cy="645143"/>
            </a:xfrm>
            <a:custGeom>
              <a:avLst/>
              <a:gdLst>
                <a:gd name="T0" fmla="*/ 2147483646 w 3056"/>
                <a:gd name="T1" fmla="*/ 2147483646 h 5429"/>
                <a:gd name="T2" fmla="*/ 2147483646 w 3056"/>
                <a:gd name="T3" fmla="*/ 2147483646 h 5429"/>
                <a:gd name="T4" fmla="*/ 2147483646 w 3056"/>
                <a:gd name="T5" fmla="*/ 388832290 h 5429"/>
                <a:gd name="T6" fmla="*/ 2147483646 w 3056"/>
                <a:gd name="T7" fmla="*/ 345615213 h 5429"/>
                <a:gd name="T8" fmla="*/ 2147483646 w 3056"/>
                <a:gd name="T9" fmla="*/ 2147483646 h 5429"/>
                <a:gd name="T10" fmla="*/ 2147483646 w 3056"/>
                <a:gd name="T11" fmla="*/ 2147483646 h 5429"/>
                <a:gd name="T12" fmla="*/ 2147483646 w 3056"/>
                <a:gd name="T13" fmla="*/ 2147483646 h 5429"/>
                <a:gd name="T14" fmla="*/ 2147483646 w 3056"/>
                <a:gd name="T15" fmla="*/ 2147483646 h 5429"/>
                <a:gd name="T16" fmla="*/ 2147483646 w 3056"/>
                <a:gd name="T17" fmla="*/ 2147483646 h 5429"/>
                <a:gd name="T18" fmla="*/ 2147483646 w 3056"/>
                <a:gd name="T19" fmla="*/ 2147483646 h 5429"/>
                <a:gd name="T20" fmla="*/ 475747481 w 3056"/>
                <a:gd name="T21" fmla="*/ 2147483646 h 5429"/>
                <a:gd name="T22" fmla="*/ 432463999 w 3056"/>
                <a:gd name="T23" fmla="*/ 2147483646 h 5429"/>
                <a:gd name="T24" fmla="*/ 2147483646 w 3056"/>
                <a:gd name="T25" fmla="*/ 2147483646 h 5429"/>
                <a:gd name="T26" fmla="*/ 2147483646 w 3056"/>
                <a:gd name="T27" fmla="*/ 2147483646 h 5429"/>
                <a:gd name="T28" fmla="*/ 2147483646 w 3056"/>
                <a:gd name="T29" fmla="*/ 2147483646 h 5429"/>
                <a:gd name="T30" fmla="*/ 2147483646 w 3056"/>
                <a:gd name="T31" fmla="*/ 2147483646 h 5429"/>
                <a:gd name="T32" fmla="*/ 2147483646 w 3056"/>
                <a:gd name="T33" fmla="*/ 2147483646 h 5429"/>
                <a:gd name="T34" fmla="*/ 2147483646 w 3056"/>
                <a:gd name="T35" fmla="*/ 2147483646 h 5429"/>
                <a:gd name="T36" fmla="*/ 2147483646 w 3056"/>
                <a:gd name="T37" fmla="*/ 2147483646 h 5429"/>
                <a:gd name="T38" fmla="*/ 2147483646 w 3056"/>
                <a:gd name="T39" fmla="*/ 2147483646 h 5429"/>
                <a:gd name="T40" fmla="*/ 2147483646 w 3056"/>
                <a:gd name="T41" fmla="*/ 2147483646 h 5429"/>
                <a:gd name="T42" fmla="*/ 2147483646 w 3056"/>
                <a:gd name="T43" fmla="*/ 2147483646 h 5429"/>
                <a:gd name="T44" fmla="*/ 2147483646 w 3056"/>
                <a:gd name="T45" fmla="*/ 2147483646 h 5429"/>
                <a:gd name="T46" fmla="*/ 2147483646 w 3056"/>
                <a:gd name="T47" fmla="*/ 2147483646 h 5429"/>
                <a:gd name="T48" fmla="*/ 2147483646 w 3056"/>
                <a:gd name="T49" fmla="*/ 2147483646 h 5429"/>
                <a:gd name="T50" fmla="*/ 2147483646 w 3056"/>
                <a:gd name="T51" fmla="*/ 2147483646 h 5429"/>
                <a:gd name="T52" fmla="*/ 2147483646 w 3056"/>
                <a:gd name="T53" fmla="*/ 2147483646 h 5429"/>
                <a:gd name="T54" fmla="*/ 2147483646 w 3056"/>
                <a:gd name="T55" fmla="*/ 2147483646 h 5429"/>
                <a:gd name="T56" fmla="*/ 2147483646 w 3056"/>
                <a:gd name="T57" fmla="*/ 2147483646 h 5429"/>
                <a:gd name="T58" fmla="*/ 2147483646 w 3056"/>
                <a:gd name="T59" fmla="*/ 2147483646 h 5429"/>
                <a:gd name="T60" fmla="*/ 2147483646 w 3056"/>
                <a:gd name="T61" fmla="*/ 2147483646 h 5429"/>
                <a:gd name="T62" fmla="*/ 2147483646 w 3056"/>
                <a:gd name="T63" fmla="*/ 2147483646 h 5429"/>
                <a:gd name="T64" fmla="*/ 2147483646 w 3056"/>
                <a:gd name="T65" fmla="*/ 2147483646 h 5429"/>
                <a:gd name="T66" fmla="*/ 2147483646 w 3056"/>
                <a:gd name="T67" fmla="*/ 2147483646 h 5429"/>
                <a:gd name="T68" fmla="*/ 2147483646 w 3056"/>
                <a:gd name="T69" fmla="*/ 2147483646 h 5429"/>
                <a:gd name="T70" fmla="*/ 2147483646 w 3056"/>
                <a:gd name="T71" fmla="*/ 2147483646 h 5429"/>
                <a:gd name="T72" fmla="*/ 2147483646 w 3056"/>
                <a:gd name="T73" fmla="*/ 2147483646 h 5429"/>
                <a:gd name="T74" fmla="*/ 2147483646 w 3056"/>
                <a:gd name="T75" fmla="*/ 2147483646 h 5429"/>
                <a:gd name="T76" fmla="*/ 2147483646 w 3056"/>
                <a:gd name="T77" fmla="*/ 2147483646 h 5429"/>
                <a:gd name="T78" fmla="*/ 2147483646 w 3056"/>
                <a:gd name="T79" fmla="*/ 2147483646 h 5429"/>
                <a:gd name="T80" fmla="*/ 2147483646 w 3056"/>
                <a:gd name="T81" fmla="*/ 2147483646 h 5429"/>
                <a:gd name="T82" fmla="*/ 2147483646 w 3056"/>
                <a:gd name="T83" fmla="*/ 2147483646 h 5429"/>
                <a:gd name="T84" fmla="*/ 2147483646 w 3056"/>
                <a:gd name="T85" fmla="*/ 2147483646 h 5429"/>
                <a:gd name="T86" fmla="*/ 2147483646 w 3056"/>
                <a:gd name="T87" fmla="*/ 2147483646 h 5429"/>
                <a:gd name="T88" fmla="*/ 2147483646 w 3056"/>
                <a:gd name="T89" fmla="*/ 2147483646 h 5429"/>
                <a:gd name="T90" fmla="*/ 2147483646 w 3056"/>
                <a:gd name="T91" fmla="*/ 2147483646 h 5429"/>
                <a:gd name="T92" fmla="*/ 2147483646 w 3056"/>
                <a:gd name="T93" fmla="*/ 2147483646 h 5429"/>
                <a:gd name="T94" fmla="*/ 2147483646 w 3056"/>
                <a:gd name="T95" fmla="*/ 2147483646 h 5429"/>
                <a:gd name="T96" fmla="*/ 2147483646 w 3056"/>
                <a:gd name="T97" fmla="*/ 2147483646 h 5429"/>
                <a:gd name="T98" fmla="*/ 2147483646 w 3056"/>
                <a:gd name="T99" fmla="*/ 2147483646 h 5429"/>
                <a:gd name="T100" fmla="*/ 2147483646 w 3056"/>
                <a:gd name="T101" fmla="*/ 2147483646 h 5429"/>
                <a:gd name="T102" fmla="*/ 2147483646 w 3056"/>
                <a:gd name="T103" fmla="*/ 2147483646 h 5429"/>
                <a:gd name="T104" fmla="*/ 2147483646 w 3056"/>
                <a:gd name="T105" fmla="*/ 2147483646 h 5429"/>
                <a:gd name="T106" fmla="*/ 2147483646 w 3056"/>
                <a:gd name="T107" fmla="*/ 2147483646 h 5429"/>
                <a:gd name="T108" fmla="*/ 2147483646 w 3056"/>
                <a:gd name="T109" fmla="*/ 2147483646 h 5429"/>
                <a:gd name="T110" fmla="*/ 2147483646 w 3056"/>
                <a:gd name="T111" fmla="*/ 2147483646 h 5429"/>
                <a:gd name="T112" fmla="*/ 2147483646 w 3056"/>
                <a:gd name="T113" fmla="*/ 2147483646 h 5429"/>
                <a:gd name="T114" fmla="*/ 2147483646 w 3056"/>
                <a:gd name="T115" fmla="*/ 2147483646 h 5429"/>
                <a:gd name="T116" fmla="*/ 2147483646 w 3056"/>
                <a:gd name="T117" fmla="*/ 2147483646 h 5429"/>
                <a:gd name="T118" fmla="*/ 2147483646 w 3056"/>
                <a:gd name="T119" fmla="*/ 2147483646 h 5429"/>
                <a:gd name="T120" fmla="*/ 2147483646 w 3056"/>
                <a:gd name="T121" fmla="*/ 2147483646 h 542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3056" h="5429">
                  <a:moveTo>
                    <a:pt x="2609" y="448"/>
                  </a:moveTo>
                  <a:lnTo>
                    <a:pt x="2609" y="448"/>
                  </a:lnTo>
                  <a:lnTo>
                    <a:pt x="2575" y="415"/>
                  </a:lnTo>
                  <a:lnTo>
                    <a:pt x="2538" y="383"/>
                  </a:lnTo>
                  <a:lnTo>
                    <a:pt x="2503" y="352"/>
                  </a:lnTo>
                  <a:lnTo>
                    <a:pt x="2465" y="322"/>
                  </a:lnTo>
                  <a:lnTo>
                    <a:pt x="2426" y="293"/>
                  </a:lnTo>
                  <a:lnTo>
                    <a:pt x="2388" y="265"/>
                  </a:lnTo>
                  <a:lnTo>
                    <a:pt x="2348" y="239"/>
                  </a:lnTo>
                  <a:lnTo>
                    <a:pt x="2307" y="213"/>
                  </a:lnTo>
                  <a:lnTo>
                    <a:pt x="2266" y="190"/>
                  </a:lnTo>
                  <a:lnTo>
                    <a:pt x="2224" y="168"/>
                  </a:lnTo>
                  <a:lnTo>
                    <a:pt x="2182" y="146"/>
                  </a:lnTo>
                  <a:lnTo>
                    <a:pt x="2138" y="127"/>
                  </a:lnTo>
                  <a:lnTo>
                    <a:pt x="2095" y="108"/>
                  </a:lnTo>
                  <a:lnTo>
                    <a:pt x="2049" y="91"/>
                  </a:lnTo>
                  <a:lnTo>
                    <a:pt x="2005" y="75"/>
                  </a:lnTo>
                  <a:lnTo>
                    <a:pt x="1960" y="61"/>
                  </a:lnTo>
                  <a:lnTo>
                    <a:pt x="1907" y="46"/>
                  </a:lnTo>
                  <a:lnTo>
                    <a:pt x="1853" y="34"/>
                  </a:lnTo>
                  <a:lnTo>
                    <a:pt x="1800" y="24"/>
                  </a:lnTo>
                  <a:lnTo>
                    <a:pt x="1746" y="15"/>
                  </a:lnTo>
                  <a:lnTo>
                    <a:pt x="1692" y="9"/>
                  </a:lnTo>
                  <a:lnTo>
                    <a:pt x="1638" y="3"/>
                  </a:lnTo>
                  <a:lnTo>
                    <a:pt x="1582" y="1"/>
                  </a:lnTo>
                  <a:lnTo>
                    <a:pt x="1527" y="0"/>
                  </a:lnTo>
                  <a:lnTo>
                    <a:pt x="1490" y="0"/>
                  </a:lnTo>
                  <a:lnTo>
                    <a:pt x="1451" y="2"/>
                  </a:lnTo>
                  <a:lnTo>
                    <a:pt x="1413" y="4"/>
                  </a:lnTo>
                  <a:lnTo>
                    <a:pt x="1376" y="8"/>
                  </a:lnTo>
                  <a:lnTo>
                    <a:pt x="1338" y="11"/>
                  </a:lnTo>
                  <a:lnTo>
                    <a:pt x="1302" y="17"/>
                  </a:lnTo>
                  <a:lnTo>
                    <a:pt x="1264" y="22"/>
                  </a:lnTo>
                  <a:lnTo>
                    <a:pt x="1227" y="29"/>
                  </a:lnTo>
                  <a:lnTo>
                    <a:pt x="1191" y="36"/>
                  </a:lnTo>
                  <a:lnTo>
                    <a:pt x="1154" y="45"/>
                  </a:lnTo>
                  <a:lnTo>
                    <a:pt x="1118" y="55"/>
                  </a:lnTo>
                  <a:lnTo>
                    <a:pt x="1083" y="65"/>
                  </a:lnTo>
                  <a:lnTo>
                    <a:pt x="1047" y="76"/>
                  </a:lnTo>
                  <a:lnTo>
                    <a:pt x="1012" y="88"/>
                  </a:lnTo>
                  <a:lnTo>
                    <a:pt x="977" y="102"/>
                  </a:lnTo>
                  <a:lnTo>
                    <a:pt x="942" y="115"/>
                  </a:lnTo>
                  <a:lnTo>
                    <a:pt x="909" y="130"/>
                  </a:lnTo>
                  <a:lnTo>
                    <a:pt x="875" y="146"/>
                  </a:lnTo>
                  <a:lnTo>
                    <a:pt x="841" y="161"/>
                  </a:lnTo>
                  <a:lnTo>
                    <a:pt x="808" y="179"/>
                  </a:lnTo>
                  <a:lnTo>
                    <a:pt x="775" y="197"/>
                  </a:lnTo>
                  <a:lnTo>
                    <a:pt x="743" y="216"/>
                  </a:lnTo>
                  <a:lnTo>
                    <a:pt x="712" y="235"/>
                  </a:lnTo>
                  <a:lnTo>
                    <a:pt x="680" y="255"/>
                  </a:lnTo>
                  <a:lnTo>
                    <a:pt x="649" y="277"/>
                  </a:lnTo>
                  <a:lnTo>
                    <a:pt x="619" y="300"/>
                  </a:lnTo>
                  <a:lnTo>
                    <a:pt x="589" y="322"/>
                  </a:lnTo>
                  <a:lnTo>
                    <a:pt x="559" y="345"/>
                  </a:lnTo>
                  <a:lnTo>
                    <a:pt x="531" y="370"/>
                  </a:lnTo>
                  <a:lnTo>
                    <a:pt x="502" y="395"/>
                  </a:lnTo>
                  <a:lnTo>
                    <a:pt x="474" y="421"/>
                  </a:lnTo>
                  <a:lnTo>
                    <a:pt x="447" y="448"/>
                  </a:lnTo>
                  <a:lnTo>
                    <a:pt x="420" y="475"/>
                  </a:lnTo>
                  <a:lnTo>
                    <a:pt x="395" y="503"/>
                  </a:lnTo>
                  <a:lnTo>
                    <a:pt x="369" y="531"/>
                  </a:lnTo>
                  <a:lnTo>
                    <a:pt x="345" y="561"/>
                  </a:lnTo>
                  <a:lnTo>
                    <a:pt x="322" y="589"/>
                  </a:lnTo>
                  <a:lnTo>
                    <a:pt x="298" y="619"/>
                  </a:lnTo>
                  <a:lnTo>
                    <a:pt x="276" y="650"/>
                  </a:lnTo>
                  <a:lnTo>
                    <a:pt x="255" y="681"/>
                  </a:lnTo>
                  <a:lnTo>
                    <a:pt x="235" y="712"/>
                  </a:lnTo>
                  <a:lnTo>
                    <a:pt x="215" y="744"/>
                  </a:lnTo>
                  <a:lnTo>
                    <a:pt x="197" y="776"/>
                  </a:lnTo>
                  <a:lnTo>
                    <a:pt x="179" y="808"/>
                  </a:lnTo>
                  <a:lnTo>
                    <a:pt x="161" y="841"/>
                  </a:lnTo>
                  <a:lnTo>
                    <a:pt x="145" y="875"/>
                  </a:lnTo>
                  <a:lnTo>
                    <a:pt x="129" y="909"/>
                  </a:lnTo>
                  <a:lnTo>
                    <a:pt x="115" y="943"/>
                  </a:lnTo>
                  <a:lnTo>
                    <a:pt x="101" y="977"/>
                  </a:lnTo>
                  <a:lnTo>
                    <a:pt x="88" y="1012"/>
                  </a:lnTo>
                  <a:lnTo>
                    <a:pt x="76" y="1047"/>
                  </a:lnTo>
                  <a:lnTo>
                    <a:pt x="65" y="1082"/>
                  </a:lnTo>
                  <a:lnTo>
                    <a:pt x="55" y="1118"/>
                  </a:lnTo>
                  <a:lnTo>
                    <a:pt x="45" y="1154"/>
                  </a:lnTo>
                  <a:lnTo>
                    <a:pt x="36" y="1191"/>
                  </a:lnTo>
                  <a:lnTo>
                    <a:pt x="28" y="1227"/>
                  </a:lnTo>
                  <a:lnTo>
                    <a:pt x="22" y="1264"/>
                  </a:lnTo>
                  <a:lnTo>
                    <a:pt x="16" y="1301"/>
                  </a:lnTo>
                  <a:lnTo>
                    <a:pt x="11" y="1338"/>
                  </a:lnTo>
                  <a:lnTo>
                    <a:pt x="7" y="1376"/>
                  </a:lnTo>
                  <a:lnTo>
                    <a:pt x="4" y="1413"/>
                  </a:lnTo>
                  <a:lnTo>
                    <a:pt x="2" y="1452"/>
                  </a:lnTo>
                  <a:lnTo>
                    <a:pt x="0" y="1489"/>
                  </a:lnTo>
                  <a:lnTo>
                    <a:pt x="0" y="1527"/>
                  </a:lnTo>
                  <a:lnTo>
                    <a:pt x="6" y="1667"/>
                  </a:lnTo>
                  <a:lnTo>
                    <a:pt x="10" y="1707"/>
                  </a:lnTo>
                  <a:lnTo>
                    <a:pt x="15" y="1746"/>
                  </a:lnTo>
                  <a:lnTo>
                    <a:pt x="22" y="1785"/>
                  </a:lnTo>
                  <a:lnTo>
                    <a:pt x="28" y="1823"/>
                  </a:lnTo>
                  <a:lnTo>
                    <a:pt x="36" y="1862"/>
                  </a:lnTo>
                  <a:lnTo>
                    <a:pt x="45" y="1900"/>
                  </a:lnTo>
                  <a:lnTo>
                    <a:pt x="55" y="1937"/>
                  </a:lnTo>
                  <a:lnTo>
                    <a:pt x="66" y="1975"/>
                  </a:lnTo>
                  <a:lnTo>
                    <a:pt x="78" y="2012"/>
                  </a:lnTo>
                  <a:lnTo>
                    <a:pt x="92" y="2049"/>
                  </a:lnTo>
                  <a:lnTo>
                    <a:pt x="105" y="2085"/>
                  </a:lnTo>
                  <a:lnTo>
                    <a:pt x="119" y="2122"/>
                  </a:lnTo>
                  <a:lnTo>
                    <a:pt x="136" y="2157"/>
                  </a:lnTo>
                  <a:lnTo>
                    <a:pt x="152" y="2193"/>
                  </a:lnTo>
                  <a:lnTo>
                    <a:pt x="170" y="2228"/>
                  </a:lnTo>
                  <a:lnTo>
                    <a:pt x="189" y="2262"/>
                  </a:lnTo>
                  <a:lnTo>
                    <a:pt x="195" y="2277"/>
                  </a:lnTo>
                  <a:lnTo>
                    <a:pt x="213" y="2312"/>
                  </a:lnTo>
                  <a:lnTo>
                    <a:pt x="242" y="2366"/>
                  </a:lnTo>
                  <a:lnTo>
                    <a:pt x="278" y="2439"/>
                  </a:lnTo>
                  <a:lnTo>
                    <a:pt x="323" y="2528"/>
                  </a:lnTo>
                  <a:lnTo>
                    <a:pt x="371" y="2631"/>
                  </a:lnTo>
                  <a:lnTo>
                    <a:pt x="422" y="2743"/>
                  </a:lnTo>
                  <a:lnTo>
                    <a:pt x="450" y="2804"/>
                  </a:lnTo>
                  <a:lnTo>
                    <a:pt x="476" y="2867"/>
                  </a:lnTo>
                  <a:lnTo>
                    <a:pt x="503" y="2931"/>
                  </a:lnTo>
                  <a:lnTo>
                    <a:pt x="530" y="2998"/>
                  </a:lnTo>
                  <a:lnTo>
                    <a:pt x="556" y="3065"/>
                  </a:lnTo>
                  <a:lnTo>
                    <a:pt x="582" y="3134"/>
                  </a:lnTo>
                  <a:lnTo>
                    <a:pt x="607" y="3202"/>
                  </a:lnTo>
                  <a:lnTo>
                    <a:pt x="630" y="3273"/>
                  </a:lnTo>
                  <a:lnTo>
                    <a:pt x="653" y="3343"/>
                  </a:lnTo>
                  <a:lnTo>
                    <a:pt x="674" y="3413"/>
                  </a:lnTo>
                  <a:lnTo>
                    <a:pt x="693" y="3483"/>
                  </a:lnTo>
                  <a:lnTo>
                    <a:pt x="711" y="3553"/>
                  </a:lnTo>
                  <a:lnTo>
                    <a:pt x="726" y="3621"/>
                  </a:lnTo>
                  <a:lnTo>
                    <a:pt x="739" y="3690"/>
                  </a:lnTo>
                  <a:lnTo>
                    <a:pt x="750" y="3756"/>
                  </a:lnTo>
                  <a:lnTo>
                    <a:pt x="754" y="3788"/>
                  </a:lnTo>
                  <a:lnTo>
                    <a:pt x="757" y="3822"/>
                  </a:lnTo>
                  <a:lnTo>
                    <a:pt x="760" y="3854"/>
                  </a:lnTo>
                  <a:lnTo>
                    <a:pt x="762" y="3885"/>
                  </a:lnTo>
                  <a:lnTo>
                    <a:pt x="763" y="3915"/>
                  </a:lnTo>
                  <a:lnTo>
                    <a:pt x="764" y="3946"/>
                  </a:lnTo>
                  <a:lnTo>
                    <a:pt x="783" y="4137"/>
                  </a:lnTo>
                  <a:lnTo>
                    <a:pt x="789" y="4160"/>
                  </a:lnTo>
                  <a:lnTo>
                    <a:pt x="796" y="4181"/>
                  </a:lnTo>
                  <a:lnTo>
                    <a:pt x="804" y="4202"/>
                  </a:lnTo>
                  <a:lnTo>
                    <a:pt x="813" y="4220"/>
                  </a:lnTo>
                  <a:lnTo>
                    <a:pt x="823" y="4237"/>
                  </a:lnTo>
                  <a:lnTo>
                    <a:pt x="833" y="4253"/>
                  </a:lnTo>
                  <a:lnTo>
                    <a:pt x="844" y="4267"/>
                  </a:lnTo>
                  <a:lnTo>
                    <a:pt x="855" y="4280"/>
                  </a:lnTo>
                  <a:lnTo>
                    <a:pt x="867" y="4291"/>
                  </a:lnTo>
                  <a:lnTo>
                    <a:pt x="880" y="4301"/>
                  </a:lnTo>
                  <a:lnTo>
                    <a:pt x="895" y="4309"/>
                  </a:lnTo>
                  <a:lnTo>
                    <a:pt x="909" y="4316"/>
                  </a:lnTo>
                  <a:lnTo>
                    <a:pt x="924" y="4321"/>
                  </a:lnTo>
                  <a:lnTo>
                    <a:pt x="941" y="4325"/>
                  </a:lnTo>
                  <a:lnTo>
                    <a:pt x="959" y="4328"/>
                  </a:lnTo>
                  <a:lnTo>
                    <a:pt x="976" y="4328"/>
                  </a:lnTo>
                  <a:lnTo>
                    <a:pt x="2079" y="4328"/>
                  </a:lnTo>
                  <a:lnTo>
                    <a:pt x="2097" y="4328"/>
                  </a:lnTo>
                  <a:lnTo>
                    <a:pt x="2114" y="4325"/>
                  </a:lnTo>
                  <a:lnTo>
                    <a:pt x="2130" y="4321"/>
                  </a:lnTo>
                  <a:lnTo>
                    <a:pt x="2145" y="4316"/>
                  </a:lnTo>
                  <a:lnTo>
                    <a:pt x="2161" y="4309"/>
                  </a:lnTo>
                  <a:lnTo>
                    <a:pt x="2174" y="4301"/>
                  </a:lnTo>
                  <a:lnTo>
                    <a:pt x="2187" y="4291"/>
                  </a:lnTo>
                  <a:lnTo>
                    <a:pt x="2201" y="4280"/>
                  </a:lnTo>
                  <a:lnTo>
                    <a:pt x="2212" y="4267"/>
                  </a:lnTo>
                  <a:lnTo>
                    <a:pt x="2223" y="4253"/>
                  </a:lnTo>
                  <a:lnTo>
                    <a:pt x="2233" y="4237"/>
                  </a:lnTo>
                  <a:lnTo>
                    <a:pt x="2243" y="4220"/>
                  </a:lnTo>
                  <a:lnTo>
                    <a:pt x="2251" y="4202"/>
                  </a:lnTo>
                  <a:lnTo>
                    <a:pt x="2259" y="4181"/>
                  </a:lnTo>
                  <a:lnTo>
                    <a:pt x="2266" y="4160"/>
                  </a:lnTo>
                  <a:lnTo>
                    <a:pt x="2272" y="4137"/>
                  </a:lnTo>
                  <a:lnTo>
                    <a:pt x="2291" y="3946"/>
                  </a:lnTo>
                  <a:lnTo>
                    <a:pt x="2293" y="3915"/>
                  </a:lnTo>
                  <a:lnTo>
                    <a:pt x="2294" y="3885"/>
                  </a:lnTo>
                  <a:lnTo>
                    <a:pt x="2295" y="3854"/>
                  </a:lnTo>
                  <a:lnTo>
                    <a:pt x="2298" y="3822"/>
                  </a:lnTo>
                  <a:lnTo>
                    <a:pt x="2301" y="3788"/>
                  </a:lnTo>
                  <a:lnTo>
                    <a:pt x="2306" y="3756"/>
                  </a:lnTo>
                  <a:lnTo>
                    <a:pt x="2316" y="3690"/>
                  </a:lnTo>
                  <a:lnTo>
                    <a:pt x="2329" y="3621"/>
                  </a:lnTo>
                  <a:lnTo>
                    <a:pt x="2345" y="3553"/>
                  </a:lnTo>
                  <a:lnTo>
                    <a:pt x="2362" y="3483"/>
                  </a:lnTo>
                  <a:lnTo>
                    <a:pt x="2381" y="3413"/>
                  </a:lnTo>
                  <a:lnTo>
                    <a:pt x="2402" y="3343"/>
                  </a:lnTo>
                  <a:lnTo>
                    <a:pt x="2425" y="3273"/>
                  </a:lnTo>
                  <a:lnTo>
                    <a:pt x="2449" y="3202"/>
                  </a:lnTo>
                  <a:lnTo>
                    <a:pt x="2474" y="3134"/>
                  </a:lnTo>
                  <a:lnTo>
                    <a:pt x="2499" y="3065"/>
                  </a:lnTo>
                  <a:lnTo>
                    <a:pt x="2526" y="2998"/>
                  </a:lnTo>
                  <a:lnTo>
                    <a:pt x="2552" y="2931"/>
                  </a:lnTo>
                  <a:lnTo>
                    <a:pt x="2579" y="2867"/>
                  </a:lnTo>
                  <a:lnTo>
                    <a:pt x="2607" y="2804"/>
                  </a:lnTo>
                  <a:lnTo>
                    <a:pt x="2633" y="2743"/>
                  </a:lnTo>
                  <a:lnTo>
                    <a:pt x="2685" y="2631"/>
                  </a:lnTo>
                  <a:lnTo>
                    <a:pt x="2735" y="2528"/>
                  </a:lnTo>
                  <a:lnTo>
                    <a:pt x="2778" y="2439"/>
                  </a:lnTo>
                  <a:lnTo>
                    <a:pt x="2816" y="2366"/>
                  </a:lnTo>
                  <a:lnTo>
                    <a:pt x="2846" y="2312"/>
                  </a:lnTo>
                  <a:lnTo>
                    <a:pt x="2872" y="2262"/>
                  </a:lnTo>
                  <a:lnTo>
                    <a:pt x="2890" y="2228"/>
                  </a:lnTo>
                  <a:lnTo>
                    <a:pt x="2906" y="2193"/>
                  </a:lnTo>
                  <a:lnTo>
                    <a:pt x="2923" y="2157"/>
                  </a:lnTo>
                  <a:lnTo>
                    <a:pt x="2937" y="2122"/>
                  </a:lnTo>
                  <a:lnTo>
                    <a:pt x="2952" y="2085"/>
                  </a:lnTo>
                  <a:lnTo>
                    <a:pt x="2965" y="2049"/>
                  </a:lnTo>
                  <a:lnTo>
                    <a:pt x="2978" y="2012"/>
                  </a:lnTo>
                  <a:lnTo>
                    <a:pt x="2989" y="1975"/>
                  </a:lnTo>
                  <a:lnTo>
                    <a:pt x="3000" y="1937"/>
                  </a:lnTo>
                  <a:lnTo>
                    <a:pt x="3010" y="1900"/>
                  </a:lnTo>
                  <a:lnTo>
                    <a:pt x="3019" y="1862"/>
                  </a:lnTo>
                  <a:lnTo>
                    <a:pt x="3027" y="1823"/>
                  </a:lnTo>
                  <a:lnTo>
                    <a:pt x="3034" y="1785"/>
                  </a:lnTo>
                  <a:lnTo>
                    <a:pt x="3040" y="1746"/>
                  </a:lnTo>
                  <a:lnTo>
                    <a:pt x="3045" y="1707"/>
                  </a:lnTo>
                  <a:lnTo>
                    <a:pt x="3049" y="1667"/>
                  </a:lnTo>
                  <a:lnTo>
                    <a:pt x="3056" y="1527"/>
                  </a:lnTo>
                  <a:lnTo>
                    <a:pt x="3055" y="1489"/>
                  </a:lnTo>
                  <a:lnTo>
                    <a:pt x="3054" y="1452"/>
                  </a:lnTo>
                  <a:lnTo>
                    <a:pt x="3051" y="1413"/>
                  </a:lnTo>
                  <a:lnTo>
                    <a:pt x="3048" y="1376"/>
                  </a:lnTo>
                  <a:lnTo>
                    <a:pt x="3044" y="1338"/>
                  </a:lnTo>
                  <a:lnTo>
                    <a:pt x="3039" y="1301"/>
                  </a:lnTo>
                  <a:lnTo>
                    <a:pt x="3034" y="1264"/>
                  </a:lnTo>
                  <a:lnTo>
                    <a:pt x="3026" y="1227"/>
                  </a:lnTo>
                  <a:lnTo>
                    <a:pt x="3018" y="1191"/>
                  </a:lnTo>
                  <a:lnTo>
                    <a:pt x="3010" y="1154"/>
                  </a:lnTo>
                  <a:lnTo>
                    <a:pt x="3000" y="1118"/>
                  </a:lnTo>
                  <a:lnTo>
                    <a:pt x="2990" y="1082"/>
                  </a:lnTo>
                  <a:lnTo>
                    <a:pt x="2979" y="1047"/>
                  </a:lnTo>
                  <a:lnTo>
                    <a:pt x="2967" y="1012"/>
                  </a:lnTo>
                  <a:lnTo>
                    <a:pt x="2954" y="977"/>
                  </a:lnTo>
                  <a:lnTo>
                    <a:pt x="2941" y="943"/>
                  </a:lnTo>
                  <a:lnTo>
                    <a:pt x="2925" y="909"/>
                  </a:lnTo>
                  <a:lnTo>
                    <a:pt x="2910" y="875"/>
                  </a:lnTo>
                  <a:lnTo>
                    <a:pt x="2894" y="841"/>
                  </a:lnTo>
                  <a:lnTo>
                    <a:pt x="2877" y="808"/>
                  </a:lnTo>
                  <a:lnTo>
                    <a:pt x="2859" y="776"/>
                  </a:lnTo>
                  <a:lnTo>
                    <a:pt x="2840" y="744"/>
                  </a:lnTo>
                  <a:lnTo>
                    <a:pt x="2820" y="712"/>
                  </a:lnTo>
                  <a:lnTo>
                    <a:pt x="2800" y="681"/>
                  </a:lnTo>
                  <a:lnTo>
                    <a:pt x="2779" y="650"/>
                  </a:lnTo>
                  <a:lnTo>
                    <a:pt x="2757" y="619"/>
                  </a:lnTo>
                  <a:lnTo>
                    <a:pt x="2734" y="589"/>
                  </a:lnTo>
                  <a:lnTo>
                    <a:pt x="2711" y="561"/>
                  </a:lnTo>
                  <a:lnTo>
                    <a:pt x="2686" y="531"/>
                  </a:lnTo>
                  <a:lnTo>
                    <a:pt x="2661" y="503"/>
                  </a:lnTo>
                  <a:lnTo>
                    <a:pt x="2635" y="475"/>
                  </a:lnTo>
                  <a:lnTo>
                    <a:pt x="2609" y="448"/>
                  </a:lnTo>
                  <a:close/>
                  <a:moveTo>
                    <a:pt x="2661" y="1641"/>
                  </a:moveTo>
                  <a:lnTo>
                    <a:pt x="2661" y="1641"/>
                  </a:lnTo>
                  <a:lnTo>
                    <a:pt x="2658" y="1669"/>
                  </a:lnTo>
                  <a:lnTo>
                    <a:pt x="2654" y="1697"/>
                  </a:lnTo>
                  <a:lnTo>
                    <a:pt x="2650" y="1725"/>
                  </a:lnTo>
                  <a:lnTo>
                    <a:pt x="2644" y="1753"/>
                  </a:lnTo>
                  <a:lnTo>
                    <a:pt x="2639" y="1781"/>
                  </a:lnTo>
                  <a:lnTo>
                    <a:pt x="2632" y="1809"/>
                  </a:lnTo>
                  <a:lnTo>
                    <a:pt x="2624" y="1837"/>
                  </a:lnTo>
                  <a:lnTo>
                    <a:pt x="2617" y="1863"/>
                  </a:lnTo>
                  <a:lnTo>
                    <a:pt x="2608" y="1891"/>
                  </a:lnTo>
                  <a:lnTo>
                    <a:pt x="2599" y="1918"/>
                  </a:lnTo>
                  <a:lnTo>
                    <a:pt x="2589" y="1945"/>
                  </a:lnTo>
                  <a:lnTo>
                    <a:pt x="2579" y="1972"/>
                  </a:lnTo>
                  <a:lnTo>
                    <a:pt x="2567" y="1998"/>
                  </a:lnTo>
                  <a:lnTo>
                    <a:pt x="2556" y="2025"/>
                  </a:lnTo>
                  <a:lnTo>
                    <a:pt x="2543" y="2051"/>
                  </a:lnTo>
                  <a:lnTo>
                    <a:pt x="2529" y="2078"/>
                  </a:lnTo>
                  <a:lnTo>
                    <a:pt x="2485" y="2158"/>
                  </a:lnTo>
                  <a:lnTo>
                    <a:pt x="2450" y="2227"/>
                  </a:lnTo>
                  <a:lnTo>
                    <a:pt x="2408" y="2311"/>
                  </a:lnTo>
                  <a:lnTo>
                    <a:pt x="2359" y="2409"/>
                  </a:lnTo>
                  <a:lnTo>
                    <a:pt x="2307" y="2519"/>
                  </a:lnTo>
                  <a:lnTo>
                    <a:pt x="2253" y="2641"/>
                  </a:lnTo>
                  <a:lnTo>
                    <a:pt x="2225" y="2705"/>
                  </a:lnTo>
                  <a:lnTo>
                    <a:pt x="2197" y="2771"/>
                  </a:lnTo>
                  <a:lnTo>
                    <a:pt x="2170" y="2838"/>
                  </a:lnTo>
                  <a:lnTo>
                    <a:pt x="2142" y="2908"/>
                  </a:lnTo>
                  <a:lnTo>
                    <a:pt x="2116" y="2979"/>
                  </a:lnTo>
                  <a:lnTo>
                    <a:pt x="2090" y="3051"/>
                  </a:lnTo>
                  <a:lnTo>
                    <a:pt x="2065" y="3124"/>
                  </a:lnTo>
                  <a:lnTo>
                    <a:pt x="2040" y="3198"/>
                  </a:lnTo>
                  <a:lnTo>
                    <a:pt x="2018" y="3272"/>
                  </a:lnTo>
                  <a:lnTo>
                    <a:pt x="1996" y="3346"/>
                  </a:lnTo>
                  <a:lnTo>
                    <a:pt x="1977" y="3420"/>
                  </a:lnTo>
                  <a:lnTo>
                    <a:pt x="1960" y="3494"/>
                  </a:lnTo>
                  <a:lnTo>
                    <a:pt x="1944" y="3568"/>
                  </a:lnTo>
                  <a:lnTo>
                    <a:pt x="1930" y="3641"/>
                  </a:lnTo>
                  <a:lnTo>
                    <a:pt x="1919" y="3714"/>
                  </a:lnTo>
                  <a:lnTo>
                    <a:pt x="1911" y="3785"/>
                  </a:lnTo>
                  <a:lnTo>
                    <a:pt x="1908" y="3820"/>
                  </a:lnTo>
                  <a:lnTo>
                    <a:pt x="1905" y="3856"/>
                  </a:lnTo>
                  <a:lnTo>
                    <a:pt x="1903" y="3890"/>
                  </a:lnTo>
                  <a:lnTo>
                    <a:pt x="1902" y="3924"/>
                  </a:lnTo>
                  <a:lnTo>
                    <a:pt x="1901" y="3939"/>
                  </a:lnTo>
                  <a:lnTo>
                    <a:pt x="1722" y="3939"/>
                  </a:lnTo>
                  <a:lnTo>
                    <a:pt x="1722" y="3230"/>
                  </a:lnTo>
                  <a:lnTo>
                    <a:pt x="1333" y="3230"/>
                  </a:lnTo>
                  <a:lnTo>
                    <a:pt x="1333" y="3939"/>
                  </a:lnTo>
                  <a:lnTo>
                    <a:pt x="1154" y="3939"/>
                  </a:lnTo>
                  <a:lnTo>
                    <a:pt x="1152" y="3924"/>
                  </a:lnTo>
                  <a:lnTo>
                    <a:pt x="1151" y="3873"/>
                  </a:lnTo>
                  <a:lnTo>
                    <a:pt x="1148" y="3820"/>
                  </a:lnTo>
                  <a:lnTo>
                    <a:pt x="1142" y="3767"/>
                  </a:lnTo>
                  <a:lnTo>
                    <a:pt x="1136" y="3714"/>
                  </a:lnTo>
                  <a:lnTo>
                    <a:pt x="1128" y="3659"/>
                  </a:lnTo>
                  <a:lnTo>
                    <a:pt x="1118" y="3604"/>
                  </a:lnTo>
                  <a:lnTo>
                    <a:pt x="1108" y="3547"/>
                  </a:lnTo>
                  <a:lnTo>
                    <a:pt x="1096" y="3491"/>
                  </a:lnTo>
                  <a:lnTo>
                    <a:pt x="1081" y="3434"/>
                  </a:lnTo>
                  <a:lnTo>
                    <a:pt x="1067" y="3377"/>
                  </a:lnTo>
                  <a:lnTo>
                    <a:pt x="1052" y="3319"/>
                  </a:lnTo>
                  <a:lnTo>
                    <a:pt x="1035" y="3261"/>
                  </a:lnTo>
                  <a:lnTo>
                    <a:pt x="1016" y="3203"/>
                  </a:lnTo>
                  <a:lnTo>
                    <a:pt x="997" y="3145"/>
                  </a:lnTo>
                  <a:lnTo>
                    <a:pt x="977" y="3086"/>
                  </a:lnTo>
                  <a:lnTo>
                    <a:pt x="958" y="3029"/>
                  </a:lnTo>
                  <a:lnTo>
                    <a:pt x="937" y="2970"/>
                  </a:lnTo>
                  <a:lnTo>
                    <a:pt x="914" y="2911"/>
                  </a:lnTo>
                  <a:lnTo>
                    <a:pt x="868" y="2796"/>
                  </a:lnTo>
                  <a:lnTo>
                    <a:pt x="820" y="2681"/>
                  </a:lnTo>
                  <a:lnTo>
                    <a:pt x="771" y="2570"/>
                  </a:lnTo>
                  <a:lnTo>
                    <a:pt x="721" y="2459"/>
                  </a:lnTo>
                  <a:lnTo>
                    <a:pt x="669" y="2353"/>
                  </a:lnTo>
                  <a:lnTo>
                    <a:pt x="618" y="2249"/>
                  </a:lnTo>
                  <a:lnTo>
                    <a:pt x="568" y="2150"/>
                  </a:lnTo>
                  <a:lnTo>
                    <a:pt x="567" y="2144"/>
                  </a:lnTo>
                  <a:lnTo>
                    <a:pt x="530" y="2075"/>
                  </a:lnTo>
                  <a:lnTo>
                    <a:pt x="515" y="2050"/>
                  </a:lnTo>
                  <a:lnTo>
                    <a:pt x="503" y="2024"/>
                  </a:lnTo>
                  <a:lnTo>
                    <a:pt x="491" y="1998"/>
                  </a:lnTo>
                  <a:lnTo>
                    <a:pt x="479" y="1972"/>
                  </a:lnTo>
                  <a:lnTo>
                    <a:pt x="468" y="1945"/>
                  </a:lnTo>
                  <a:lnTo>
                    <a:pt x="458" y="1918"/>
                  </a:lnTo>
                  <a:lnTo>
                    <a:pt x="449" y="1892"/>
                  </a:lnTo>
                  <a:lnTo>
                    <a:pt x="440" y="1864"/>
                  </a:lnTo>
                  <a:lnTo>
                    <a:pt x="431" y="1838"/>
                  </a:lnTo>
                  <a:lnTo>
                    <a:pt x="424" y="1810"/>
                  </a:lnTo>
                  <a:lnTo>
                    <a:pt x="418" y="1782"/>
                  </a:lnTo>
                  <a:lnTo>
                    <a:pt x="411" y="1754"/>
                  </a:lnTo>
                  <a:lnTo>
                    <a:pt x="406" y="1726"/>
                  </a:lnTo>
                  <a:lnTo>
                    <a:pt x="401" y="1697"/>
                  </a:lnTo>
                  <a:lnTo>
                    <a:pt x="398" y="1670"/>
                  </a:lnTo>
                  <a:lnTo>
                    <a:pt x="395" y="1641"/>
                  </a:lnTo>
                  <a:lnTo>
                    <a:pt x="389" y="1519"/>
                  </a:lnTo>
                  <a:lnTo>
                    <a:pt x="389" y="1492"/>
                  </a:lnTo>
                  <a:lnTo>
                    <a:pt x="390" y="1463"/>
                  </a:lnTo>
                  <a:lnTo>
                    <a:pt x="392" y="1435"/>
                  </a:lnTo>
                  <a:lnTo>
                    <a:pt x="395" y="1408"/>
                  </a:lnTo>
                  <a:lnTo>
                    <a:pt x="398" y="1380"/>
                  </a:lnTo>
                  <a:lnTo>
                    <a:pt x="402" y="1352"/>
                  </a:lnTo>
                  <a:lnTo>
                    <a:pt x="407" y="1325"/>
                  </a:lnTo>
                  <a:lnTo>
                    <a:pt x="412" y="1298"/>
                  </a:lnTo>
                  <a:lnTo>
                    <a:pt x="418" y="1270"/>
                  </a:lnTo>
                  <a:lnTo>
                    <a:pt x="424" y="1244"/>
                  </a:lnTo>
                  <a:lnTo>
                    <a:pt x="431" y="1217"/>
                  </a:lnTo>
                  <a:lnTo>
                    <a:pt x="439" y="1191"/>
                  </a:lnTo>
                  <a:lnTo>
                    <a:pt x="448" y="1165"/>
                  </a:lnTo>
                  <a:lnTo>
                    <a:pt x="457" y="1139"/>
                  </a:lnTo>
                  <a:lnTo>
                    <a:pt x="466" y="1113"/>
                  </a:lnTo>
                  <a:lnTo>
                    <a:pt x="476" y="1088"/>
                  </a:lnTo>
                  <a:lnTo>
                    <a:pt x="487" y="1063"/>
                  </a:lnTo>
                  <a:lnTo>
                    <a:pt x="499" y="1038"/>
                  </a:lnTo>
                  <a:lnTo>
                    <a:pt x="511" y="1013"/>
                  </a:lnTo>
                  <a:lnTo>
                    <a:pt x="524" y="989"/>
                  </a:lnTo>
                  <a:lnTo>
                    <a:pt x="537" y="965"/>
                  </a:lnTo>
                  <a:lnTo>
                    <a:pt x="551" y="941"/>
                  </a:lnTo>
                  <a:lnTo>
                    <a:pt x="565" y="918"/>
                  </a:lnTo>
                  <a:lnTo>
                    <a:pt x="580" y="895"/>
                  </a:lnTo>
                  <a:lnTo>
                    <a:pt x="596" y="871"/>
                  </a:lnTo>
                  <a:lnTo>
                    <a:pt x="612" y="849"/>
                  </a:lnTo>
                  <a:lnTo>
                    <a:pt x="629" y="827"/>
                  </a:lnTo>
                  <a:lnTo>
                    <a:pt x="647" y="806"/>
                  </a:lnTo>
                  <a:lnTo>
                    <a:pt x="664" y="784"/>
                  </a:lnTo>
                  <a:lnTo>
                    <a:pt x="683" y="763"/>
                  </a:lnTo>
                  <a:lnTo>
                    <a:pt x="702" y="743"/>
                  </a:lnTo>
                  <a:lnTo>
                    <a:pt x="722" y="723"/>
                  </a:lnTo>
                  <a:lnTo>
                    <a:pt x="743" y="703"/>
                  </a:lnTo>
                  <a:lnTo>
                    <a:pt x="764" y="683"/>
                  </a:lnTo>
                  <a:lnTo>
                    <a:pt x="785" y="665"/>
                  </a:lnTo>
                  <a:lnTo>
                    <a:pt x="806" y="647"/>
                  </a:lnTo>
                  <a:lnTo>
                    <a:pt x="828" y="629"/>
                  </a:lnTo>
                  <a:lnTo>
                    <a:pt x="850" y="611"/>
                  </a:lnTo>
                  <a:lnTo>
                    <a:pt x="874" y="596"/>
                  </a:lnTo>
                  <a:lnTo>
                    <a:pt x="896" y="579"/>
                  </a:lnTo>
                  <a:lnTo>
                    <a:pt x="920" y="565"/>
                  </a:lnTo>
                  <a:lnTo>
                    <a:pt x="943" y="550"/>
                  </a:lnTo>
                  <a:lnTo>
                    <a:pt x="968" y="536"/>
                  </a:lnTo>
                  <a:lnTo>
                    <a:pt x="992" y="523"/>
                  </a:lnTo>
                  <a:lnTo>
                    <a:pt x="1016" y="510"/>
                  </a:lnTo>
                  <a:lnTo>
                    <a:pt x="1041" y="498"/>
                  </a:lnTo>
                  <a:lnTo>
                    <a:pt x="1066" y="486"/>
                  </a:lnTo>
                  <a:lnTo>
                    <a:pt x="1091" y="475"/>
                  </a:lnTo>
                  <a:lnTo>
                    <a:pt x="1117" y="464"/>
                  </a:lnTo>
                  <a:lnTo>
                    <a:pt x="1143" y="456"/>
                  </a:lnTo>
                  <a:lnTo>
                    <a:pt x="1170" y="446"/>
                  </a:lnTo>
                  <a:lnTo>
                    <a:pt x="1195" y="438"/>
                  </a:lnTo>
                  <a:lnTo>
                    <a:pt x="1223" y="430"/>
                  </a:lnTo>
                  <a:lnTo>
                    <a:pt x="1250" y="423"/>
                  </a:lnTo>
                  <a:lnTo>
                    <a:pt x="1276" y="417"/>
                  </a:lnTo>
                  <a:lnTo>
                    <a:pt x="1304" y="411"/>
                  </a:lnTo>
                  <a:lnTo>
                    <a:pt x="1331" y="406"/>
                  </a:lnTo>
                  <a:lnTo>
                    <a:pt x="1359" y="401"/>
                  </a:lnTo>
                  <a:lnTo>
                    <a:pt x="1387" y="398"/>
                  </a:lnTo>
                  <a:lnTo>
                    <a:pt x="1414" y="395"/>
                  </a:lnTo>
                  <a:lnTo>
                    <a:pt x="1443" y="392"/>
                  </a:lnTo>
                  <a:lnTo>
                    <a:pt x="1471" y="390"/>
                  </a:lnTo>
                  <a:lnTo>
                    <a:pt x="1500" y="389"/>
                  </a:lnTo>
                  <a:lnTo>
                    <a:pt x="1527" y="389"/>
                  </a:lnTo>
                  <a:lnTo>
                    <a:pt x="1569" y="389"/>
                  </a:lnTo>
                  <a:lnTo>
                    <a:pt x="1610" y="391"/>
                  </a:lnTo>
                  <a:lnTo>
                    <a:pt x="1651" y="396"/>
                  </a:lnTo>
                  <a:lnTo>
                    <a:pt x="1691" y="400"/>
                  </a:lnTo>
                  <a:lnTo>
                    <a:pt x="1732" y="407"/>
                  </a:lnTo>
                  <a:lnTo>
                    <a:pt x="1771" y="415"/>
                  </a:lnTo>
                  <a:lnTo>
                    <a:pt x="1810" y="423"/>
                  </a:lnTo>
                  <a:lnTo>
                    <a:pt x="1849" y="435"/>
                  </a:lnTo>
                  <a:lnTo>
                    <a:pt x="1882" y="444"/>
                  </a:lnTo>
                  <a:lnTo>
                    <a:pt x="1917" y="457"/>
                  </a:lnTo>
                  <a:lnTo>
                    <a:pt x="1950" y="470"/>
                  </a:lnTo>
                  <a:lnTo>
                    <a:pt x="1983" y="483"/>
                  </a:lnTo>
                  <a:lnTo>
                    <a:pt x="2015" y="498"/>
                  </a:lnTo>
                  <a:lnTo>
                    <a:pt x="2047" y="514"/>
                  </a:lnTo>
                  <a:lnTo>
                    <a:pt x="2078" y="531"/>
                  </a:lnTo>
                  <a:lnTo>
                    <a:pt x="2109" y="548"/>
                  </a:lnTo>
                  <a:lnTo>
                    <a:pt x="2139" y="567"/>
                  </a:lnTo>
                  <a:lnTo>
                    <a:pt x="2169" y="586"/>
                  </a:lnTo>
                  <a:lnTo>
                    <a:pt x="2197" y="607"/>
                  </a:lnTo>
                  <a:lnTo>
                    <a:pt x="2226" y="628"/>
                  </a:lnTo>
                  <a:lnTo>
                    <a:pt x="2254" y="650"/>
                  </a:lnTo>
                  <a:lnTo>
                    <a:pt x="2281" y="673"/>
                  </a:lnTo>
                  <a:lnTo>
                    <a:pt x="2308" y="698"/>
                  </a:lnTo>
                  <a:lnTo>
                    <a:pt x="2333" y="723"/>
                  </a:lnTo>
                  <a:lnTo>
                    <a:pt x="2353" y="743"/>
                  </a:lnTo>
                  <a:lnTo>
                    <a:pt x="2372" y="763"/>
                  </a:lnTo>
                  <a:lnTo>
                    <a:pt x="2391" y="784"/>
                  </a:lnTo>
                  <a:lnTo>
                    <a:pt x="2409" y="806"/>
                  </a:lnTo>
                  <a:lnTo>
                    <a:pt x="2426" y="827"/>
                  </a:lnTo>
                  <a:lnTo>
                    <a:pt x="2443" y="849"/>
                  </a:lnTo>
                  <a:lnTo>
                    <a:pt x="2460" y="872"/>
                  </a:lnTo>
                  <a:lnTo>
                    <a:pt x="2475" y="895"/>
                  </a:lnTo>
                  <a:lnTo>
                    <a:pt x="2489" y="918"/>
                  </a:lnTo>
                  <a:lnTo>
                    <a:pt x="2505" y="941"/>
                  </a:lnTo>
                  <a:lnTo>
                    <a:pt x="2518" y="965"/>
                  </a:lnTo>
                  <a:lnTo>
                    <a:pt x="2531" y="989"/>
                  </a:lnTo>
                  <a:lnTo>
                    <a:pt x="2545" y="1013"/>
                  </a:lnTo>
                  <a:lnTo>
                    <a:pt x="2557" y="1038"/>
                  </a:lnTo>
                  <a:lnTo>
                    <a:pt x="2568" y="1063"/>
                  </a:lnTo>
                  <a:lnTo>
                    <a:pt x="2579" y="1088"/>
                  </a:lnTo>
                  <a:lnTo>
                    <a:pt x="2589" y="1113"/>
                  </a:lnTo>
                  <a:lnTo>
                    <a:pt x="2599" y="1139"/>
                  </a:lnTo>
                  <a:lnTo>
                    <a:pt x="2608" y="1164"/>
                  </a:lnTo>
                  <a:lnTo>
                    <a:pt x="2617" y="1191"/>
                  </a:lnTo>
                  <a:lnTo>
                    <a:pt x="2624" y="1217"/>
                  </a:lnTo>
                  <a:lnTo>
                    <a:pt x="2631" y="1244"/>
                  </a:lnTo>
                  <a:lnTo>
                    <a:pt x="2638" y="1270"/>
                  </a:lnTo>
                  <a:lnTo>
                    <a:pt x="2643" y="1297"/>
                  </a:lnTo>
                  <a:lnTo>
                    <a:pt x="2649" y="1325"/>
                  </a:lnTo>
                  <a:lnTo>
                    <a:pt x="2653" y="1352"/>
                  </a:lnTo>
                  <a:lnTo>
                    <a:pt x="2658" y="1379"/>
                  </a:lnTo>
                  <a:lnTo>
                    <a:pt x="2660" y="1406"/>
                  </a:lnTo>
                  <a:lnTo>
                    <a:pt x="2663" y="1435"/>
                  </a:lnTo>
                  <a:lnTo>
                    <a:pt x="2664" y="1463"/>
                  </a:lnTo>
                  <a:lnTo>
                    <a:pt x="2666" y="1491"/>
                  </a:lnTo>
                  <a:lnTo>
                    <a:pt x="2666" y="1519"/>
                  </a:lnTo>
                  <a:lnTo>
                    <a:pt x="2661" y="1641"/>
                  </a:lnTo>
                  <a:close/>
                  <a:moveTo>
                    <a:pt x="907" y="4981"/>
                  </a:moveTo>
                  <a:lnTo>
                    <a:pt x="2149" y="4981"/>
                  </a:lnTo>
                  <a:lnTo>
                    <a:pt x="2149" y="4592"/>
                  </a:lnTo>
                  <a:lnTo>
                    <a:pt x="907" y="4592"/>
                  </a:lnTo>
                  <a:lnTo>
                    <a:pt x="907" y="4981"/>
                  </a:lnTo>
                  <a:close/>
                  <a:moveTo>
                    <a:pt x="1177" y="5429"/>
                  </a:moveTo>
                  <a:lnTo>
                    <a:pt x="1879" y="5429"/>
                  </a:lnTo>
                  <a:lnTo>
                    <a:pt x="1879" y="5209"/>
                  </a:lnTo>
                  <a:lnTo>
                    <a:pt x="1177" y="5209"/>
                  </a:lnTo>
                  <a:lnTo>
                    <a:pt x="1177" y="5429"/>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sp>
        <p:nvSpPr>
          <p:cNvPr id="28" name="TextBox 1957"/>
          <p:cNvSpPr/>
          <p:nvPr/>
        </p:nvSpPr>
        <p:spPr>
          <a:xfrm>
            <a:off x="1563721" y="1790637"/>
            <a:ext cx="1276350" cy="375920"/>
          </a:xfrm>
          <a:prstGeom prst="rect">
            <a:avLst/>
          </a:prstGeom>
          <a:noFill/>
          <a:ln w="9525">
            <a:noFill/>
            <a:miter/>
          </a:ln>
        </p:spPr>
        <p:txBody>
          <a:bodyPr wrap="square" lIns="68580" tIns="34290" rIns="68580" bIns="34290">
            <a:spAutoFit/>
          </a:bodyPr>
          <a:lstStyle/>
          <a:p>
            <a:pPr lvl="0"/>
            <a:r>
              <a:rPr lang="zh-CN" altLang="en-US" sz="2000" b="1" dirty="0">
                <a:solidFill>
                  <a:srgbClr val="1B4367"/>
                </a:solidFill>
                <a:cs typeface="+mn-ea"/>
                <a:sym typeface="+mn-lt"/>
              </a:rPr>
              <a:t>第五大类</a:t>
            </a:r>
            <a:endParaRPr lang="zh-CN" altLang="en-US" sz="2000" b="1" dirty="0">
              <a:solidFill>
                <a:srgbClr val="1B4367"/>
              </a:solidFill>
              <a:cs typeface="+mn-ea"/>
              <a:sym typeface="+mn-lt"/>
            </a:endParaRPr>
          </a:p>
        </p:txBody>
      </p:sp>
      <p:sp>
        <p:nvSpPr>
          <p:cNvPr id="29" name="文本框 19"/>
          <p:cNvSpPr txBox="1"/>
          <p:nvPr/>
        </p:nvSpPr>
        <p:spPr>
          <a:xfrm>
            <a:off x="1563721" y="2149436"/>
            <a:ext cx="3003877" cy="750570"/>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fontAlgn="auto">
              <a:lnSpc>
                <a:spcPts val="2660"/>
              </a:lnSpc>
            </a:pPr>
            <a:r>
              <a:rPr lang="zh-CN" altLang="en-US" kern="0" dirty="0">
                <a:solidFill>
                  <a:schemeClr val="tx1">
                    <a:lumMod val="75000"/>
                    <a:lumOff val="25000"/>
                  </a:schemeClr>
                </a:solidFill>
                <a:cs typeface="+mn-ea"/>
                <a:sym typeface="+mn-lt"/>
              </a:rPr>
              <a:t>农、林、牧、渔业生产及辅助人员。</a:t>
            </a:r>
            <a:endParaRPr lang="zh-CN" altLang="en-US" kern="0" dirty="0">
              <a:solidFill>
                <a:schemeClr val="tx1">
                  <a:lumMod val="75000"/>
                  <a:lumOff val="25000"/>
                </a:schemeClr>
              </a:solidFill>
              <a:cs typeface="+mn-ea"/>
              <a:sym typeface="+mn-lt"/>
            </a:endParaRPr>
          </a:p>
        </p:txBody>
      </p:sp>
      <p:sp>
        <p:nvSpPr>
          <p:cNvPr id="3" name="TextBox 1957"/>
          <p:cNvSpPr/>
          <p:nvPr/>
        </p:nvSpPr>
        <p:spPr>
          <a:xfrm>
            <a:off x="1135096" y="3251137"/>
            <a:ext cx="1276350" cy="375920"/>
          </a:xfrm>
          <a:prstGeom prst="rect">
            <a:avLst/>
          </a:prstGeom>
          <a:noFill/>
          <a:ln w="9525">
            <a:noFill/>
            <a:miter/>
          </a:ln>
        </p:spPr>
        <p:txBody>
          <a:bodyPr wrap="square" lIns="68580" tIns="34290" rIns="68580" bIns="34290">
            <a:spAutoFit/>
          </a:bodyPr>
          <a:lstStyle/>
          <a:p>
            <a:pPr lvl="0"/>
            <a:r>
              <a:rPr lang="zh-CN" altLang="en-US" sz="2000" b="1" dirty="0">
                <a:solidFill>
                  <a:srgbClr val="1B4367"/>
                </a:solidFill>
                <a:cs typeface="+mn-ea"/>
                <a:sym typeface="+mn-lt"/>
              </a:rPr>
              <a:t>第六大类</a:t>
            </a:r>
            <a:endParaRPr lang="zh-CN" altLang="en-US" sz="2000" b="1" dirty="0">
              <a:solidFill>
                <a:srgbClr val="1B4367"/>
              </a:solidFill>
              <a:cs typeface="+mn-ea"/>
              <a:sym typeface="+mn-lt"/>
            </a:endParaRPr>
          </a:p>
        </p:txBody>
      </p:sp>
      <p:sp>
        <p:nvSpPr>
          <p:cNvPr id="4" name="文本框 19"/>
          <p:cNvSpPr txBox="1"/>
          <p:nvPr/>
        </p:nvSpPr>
        <p:spPr>
          <a:xfrm>
            <a:off x="1168751" y="3579456"/>
            <a:ext cx="3003877" cy="409575"/>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fontAlgn="auto">
              <a:lnSpc>
                <a:spcPts val="2660"/>
              </a:lnSpc>
            </a:pPr>
            <a:r>
              <a:rPr lang="zh-CN" altLang="en-US" kern="0" dirty="0">
                <a:solidFill>
                  <a:schemeClr val="tx1">
                    <a:lumMod val="75000"/>
                    <a:lumOff val="25000"/>
                  </a:schemeClr>
                </a:solidFill>
                <a:cs typeface="+mn-ea"/>
                <a:sym typeface="+mn-lt"/>
              </a:rPr>
              <a:t>生产制造及有关人员。</a:t>
            </a:r>
            <a:endParaRPr lang="zh-CN" altLang="en-US" kern="0" dirty="0">
              <a:solidFill>
                <a:schemeClr val="tx1">
                  <a:lumMod val="75000"/>
                  <a:lumOff val="25000"/>
                </a:schemeClr>
              </a:solidFill>
              <a:cs typeface="+mn-ea"/>
              <a:sym typeface="+mn-lt"/>
            </a:endParaRPr>
          </a:p>
        </p:txBody>
      </p:sp>
      <p:sp>
        <p:nvSpPr>
          <p:cNvPr id="5" name="TextBox 1957"/>
          <p:cNvSpPr/>
          <p:nvPr/>
        </p:nvSpPr>
        <p:spPr>
          <a:xfrm>
            <a:off x="5150836" y="2228787"/>
            <a:ext cx="1276350" cy="375920"/>
          </a:xfrm>
          <a:prstGeom prst="rect">
            <a:avLst/>
          </a:prstGeom>
          <a:noFill/>
          <a:ln w="9525">
            <a:noFill/>
            <a:miter/>
          </a:ln>
        </p:spPr>
        <p:txBody>
          <a:bodyPr wrap="square" lIns="68580" tIns="34290" rIns="68580" bIns="34290">
            <a:spAutoFit/>
          </a:bodyPr>
          <a:lstStyle/>
          <a:p>
            <a:pPr lvl="0"/>
            <a:r>
              <a:rPr lang="zh-CN" altLang="en-US" sz="2000" b="1" dirty="0">
                <a:solidFill>
                  <a:srgbClr val="1B4367"/>
                </a:solidFill>
                <a:cs typeface="+mn-ea"/>
                <a:sym typeface="+mn-lt"/>
              </a:rPr>
              <a:t>第七大类</a:t>
            </a:r>
            <a:endParaRPr lang="zh-CN" altLang="en-US" sz="2000" b="1" dirty="0">
              <a:solidFill>
                <a:srgbClr val="1B4367"/>
              </a:solidFill>
              <a:cs typeface="+mn-ea"/>
              <a:sym typeface="+mn-lt"/>
            </a:endParaRPr>
          </a:p>
        </p:txBody>
      </p:sp>
      <p:sp>
        <p:nvSpPr>
          <p:cNvPr id="6" name="文本框 19"/>
          <p:cNvSpPr txBox="1"/>
          <p:nvPr/>
        </p:nvSpPr>
        <p:spPr>
          <a:xfrm>
            <a:off x="5150836" y="2587586"/>
            <a:ext cx="3003877" cy="409575"/>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fontAlgn="auto">
              <a:lnSpc>
                <a:spcPts val="2660"/>
              </a:lnSpc>
            </a:pPr>
            <a:r>
              <a:rPr lang="zh-CN" altLang="en-US" kern="0" dirty="0">
                <a:solidFill>
                  <a:schemeClr val="tx1">
                    <a:lumMod val="75000"/>
                    <a:lumOff val="25000"/>
                  </a:schemeClr>
                </a:solidFill>
                <a:cs typeface="+mn-ea"/>
                <a:sym typeface="+mn-lt"/>
              </a:rPr>
              <a:t>军队人员。</a:t>
            </a:r>
            <a:endParaRPr lang="zh-CN" altLang="en-US" kern="0" dirty="0">
              <a:solidFill>
                <a:schemeClr val="tx1">
                  <a:lumMod val="75000"/>
                  <a:lumOff val="25000"/>
                </a:schemeClr>
              </a:solidFill>
              <a:cs typeface="+mn-ea"/>
              <a:sym typeface="+mn-lt"/>
            </a:endParaRPr>
          </a:p>
        </p:txBody>
      </p:sp>
      <p:sp>
        <p:nvSpPr>
          <p:cNvPr id="7" name="TextBox 1957"/>
          <p:cNvSpPr/>
          <p:nvPr/>
        </p:nvSpPr>
        <p:spPr>
          <a:xfrm>
            <a:off x="4188811" y="3451162"/>
            <a:ext cx="1276350" cy="375920"/>
          </a:xfrm>
          <a:prstGeom prst="rect">
            <a:avLst/>
          </a:prstGeom>
          <a:noFill/>
          <a:ln w="9525">
            <a:noFill/>
            <a:miter/>
          </a:ln>
        </p:spPr>
        <p:txBody>
          <a:bodyPr wrap="square" lIns="68580" tIns="34290" rIns="68580" bIns="34290">
            <a:spAutoFit/>
          </a:bodyPr>
          <a:lstStyle/>
          <a:p>
            <a:pPr lvl="0"/>
            <a:r>
              <a:rPr lang="zh-CN" altLang="en-US" sz="2000" b="1" dirty="0">
                <a:solidFill>
                  <a:srgbClr val="1B4367"/>
                </a:solidFill>
                <a:cs typeface="+mn-ea"/>
                <a:sym typeface="+mn-lt"/>
              </a:rPr>
              <a:t>第八大类</a:t>
            </a:r>
            <a:endParaRPr lang="zh-CN" altLang="en-US" sz="2000" b="1" dirty="0">
              <a:solidFill>
                <a:srgbClr val="1B4367"/>
              </a:solidFill>
              <a:cs typeface="+mn-ea"/>
              <a:sym typeface="+mn-lt"/>
            </a:endParaRPr>
          </a:p>
        </p:txBody>
      </p:sp>
      <p:sp>
        <p:nvSpPr>
          <p:cNvPr id="9" name="文本框 19"/>
          <p:cNvSpPr txBox="1"/>
          <p:nvPr/>
        </p:nvSpPr>
        <p:spPr>
          <a:xfrm>
            <a:off x="4189095" y="3810000"/>
            <a:ext cx="2841625" cy="409575"/>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fontAlgn="auto">
              <a:lnSpc>
                <a:spcPts val="2660"/>
              </a:lnSpc>
            </a:pPr>
            <a:r>
              <a:rPr lang="zh-CN" altLang="en-US" kern="0" dirty="0">
                <a:solidFill>
                  <a:schemeClr val="tx1">
                    <a:lumMod val="75000"/>
                    <a:lumOff val="25000"/>
                  </a:schemeClr>
                </a:solidFill>
                <a:cs typeface="+mn-ea"/>
                <a:sym typeface="+mn-lt"/>
              </a:rPr>
              <a:t>不便分类的其他从业人员。</a:t>
            </a:r>
            <a:endParaRPr lang="zh-CN" altLang="en-US" kern="0" dirty="0">
              <a:solidFill>
                <a:schemeClr val="tx1">
                  <a:lumMod val="75000"/>
                  <a:lumOff val="25000"/>
                </a:schemeClr>
              </a:solidFill>
              <a:cs typeface="+mn-ea"/>
              <a:sym typeface="+mn-lt"/>
            </a:endParaRPr>
          </a:p>
        </p:txBody>
      </p:sp>
      <p:sp>
        <p:nvSpPr>
          <p:cNvPr id="10" name="矩形 9"/>
          <p:cNvSpPr/>
          <p:nvPr/>
        </p:nvSpPr>
        <p:spPr>
          <a:xfrm>
            <a:off x="5017770" y="2091055"/>
            <a:ext cx="3329940" cy="1045845"/>
          </a:xfrm>
          <a:prstGeom prst="rect">
            <a:avLst/>
          </a:prstGeom>
          <a:noFill/>
          <a:ln w="254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p>
            <a:pPr algn="ctr"/>
            <a:endParaRPr lang="zh-CN" altLang="en-US"/>
          </a:p>
        </p:txBody>
      </p:sp>
      <p:sp>
        <p:nvSpPr>
          <p:cNvPr id="15" name="矩形 14"/>
          <p:cNvSpPr/>
          <p:nvPr/>
        </p:nvSpPr>
        <p:spPr>
          <a:xfrm>
            <a:off x="4055745" y="3279140"/>
            <a:ext cx="3329940" cy="1060450"/>
          </a:xfrm>
          <a:prstGeom prst="rect">
            <a:avLst/>
          </a:prstGeom>
          <a:noFill/>
          <a:ln w="254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p>
            <a:pPr algn="ctr"/>
            <a:endParaRPr lang="zh-CN" altLang="en-US"/>
          </a:p>
        </p:txBody>
      </p:sp>
      <p:sp>
        <p:nvSpPr>
          <p:cNvPr id="16" name="矩形 15"/>
          <p:cNvSpPr/>
          <p:nvPr/>
        </p:nvSpPr>
        <p:spPr>
          <a:xfrm>
            <a:off x="1468755" y="1729740"/>
            <a:ext cx="3329940" cy="1283970"/>
          </a:xfrm>
          <a:prstGeom prst="rect">
            <a:avLst/>
          </a:prstGeom>
          <a:noFill/>
          <a:ln w="254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p>
            <a:pPr algn="ctr"/>
            <a:endParaRPr lang="zh-CN" altLang="en-US"/>
          </a:p>
        </p:txBody>
      </p:sp>
      <p:sp>
        <p:nvSpPr>
          <p:cNvPr id="19" name="矩形 18"/>
          <p:cNvSpPr/>
          <p:nvPr/>
        </p:nvSpPr>
        <p:spPr>
          <a:xfrm>
            <a:off x="1001395" y="3158490"/>
            <a:ext cx="2806065" cy="925830"/>
          </a:xfrm>
          <a:prstGeom prst="rect">
            <a:avLst/>
          </a:prstGeom>
          <a:noFill/>
          <a:ln w="254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949"/>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childTnLst>
                          </p:cTn>
                        </p:par>
                        <p:par>
                          <p:cTn id="16" fill="hold">
                            <p:stCondLst>
                              <p:cond delay="1449"/>
                            </p:stCondLst>
                            <p:childTnLst>
                              <p:par>
                                <p:cTn id="17" presetID="53" presetClass="entr" presetSubtype="528"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animEffect transition="in" filter="fade">
                                      <p:cBhvr>
                                        <p:cTn id="21" dur="500"/>
                                        <p:tgtEl>
                                          <p:spTgt spid="11"/>
                                        </p:tgtEl>
                                      </p:cBhvr>
                                    </p:animEffect>
                                    <p:anim calcmode="lin" valueType="num">
                                      <p:cBhvr>
                                        <p:cTn id="22" dur="500" fill="hold"/>
                                        <p:tgtEl>
                                          <p:spTgt spid="11"/>
                                        </p:tgtEl>
                                        <p:attrNameLst>
                                          <p:attrName>ppt_x</p:attrName>
                                        </p:attrNameLst>
                                      </p:cBhvr>
                                      <p:tavLst>
                                        <p:tav tm="0">
                                          <p:val>
                                            <p:fltVal val="0.5"/>
                                          </p:val>
                                        </p:tav>
                                        <p:tav tm="100000">
                                          <p:val>
                                            <p:strVal val="#ppt_x"/>
                                          </p:val>
                                        </p:tav>
                                      </p:tavLst>
                                    </p:anim>
                                    <p:anim calcmode="lin" valueType="num">
                                      <p:cBhvr>
                                        <p:cTn id="23" dur="500" fill="hold"/>
                                        <p:tgtEl>
                                          <p:spTgt spid="11"/>
                                        </p:tgtEl>
                                        <p:attrNameLst>
                                          <p:attrName>ppt_y</p:attrName>
                                        </p:attrNameLst>
                                      </p:cBhvr>
                                      <p:tavLst>
                                        <p:tav tm="0">
                                          <p:val>
                                            <p:fltVal val="0.5"/>
                                          </p:val>
                                        </p:tav>
                                        <p:tav tm="100000">
                                          <p:val>
                                            <p:strVal val="#ppt_y"/>
                                          </p:val>
                                        </p:tav>
                                      </p:tavLst>
                                    </p:anim>
                                  </p:childTnLst>
                                </p:cTn>
                              </p:par>
                              <p:par>
                                <p:cTn id="24" presetID="53" presetClass="entr" presetSubtype="16" fill="hold" grpId="0" nodeType="withEffect">
                                  <p:stCondLst>
                                    <p:cond delay="600"/>
                                  </p:stCondLst>
                                  <p:childTnLst>
                                    <p:set>
                                      <p:cBhvr>
                                        <p:cTn id="25" dur="1" fill="hold">
                                          <p:stCondLst>
                                            <p:cond delay="0"/>
                                          </p:stCondLst>
                                        </p:cTn>
                                        <p:tgtEl>
                                          <p:spTgt spid="14"/>
                                        </p:tgtEl>
                                        <p:attrNameLst>
                                          <p:attrName>style.visibility</p:attrName>
                                        </p:attrNameLst>
                                      </p:cBhvr>
                                      <p:to>
                                        <p:strVal val="visible"/>
                                      </p:to>
                                    </p:set>
                                    <p:anim calcmode="lin" valueType="num">
                                      <p:cBhvr>
                                        <p:cTn id="26" dur="500" fill="hold"/>
                                        <p:tgtEl>
                                          <p:spTgt spid="14"/>
                                        </p:tgtEl>
                                        <p:attrNameLst>
                                          <p:attrName>ppt_w</p:attrName>
                                        </p:attrNameLst>
                                      </p:cBhvr>
                                      <p:tavLst>
                                        <p:tav tm="0">
                                          <p:val>
                                            <p:fltVal val="0"/>
                                          </p:val>
                                        </p:tav>
                                        <p:tav tm="100000">
                                          <p:val>
                                            <p:strVal val="#ppt_w"/>
                                          </p:val>
                                        </p:tav>
                                      </p:tavLst>
                                    </p:anim>
                                    <p:anim calcmode="lin" valueType="num">
                                      <p:cBhvr>
                                        <p:cTn id="27" dur="500" fill="hold"/>
                                        <p:tgtEl>
                                          <p:spTgt spid="14"/>
                                        </p:tgtEl>
                                        <p:attrNameLst>
                                          <p:attrName>ppt_h</p:attrName>
                                        </p:attrNameLst>
                                      </p:cBhvr>
                                      <p:tavLst>
                                        <p:tav tm="0">
                                          <p:val>
                                            <p:fltVal val="0"/>
                                          </p:val>
                                        </p:tav>
                                        <p:tav tm="100000">
                                          <p:val>
                                            <p:strVal val="#ppt_h"/>
                                          </p:val>
                                        </p:tav>
                                      </p:tavLst>
                                    </p:anim>
                                    <p:animEffect transition="in" filter="fade">
                                      <p:cBhvr>
                                        <p:cTn id="28" dur="500"/>
                                        <p:tgtEl>
                                          <p:spTgt spid="14"/>
                                        </p:tgtEl>
                                      </p:cBhvr>
                                    </p:animEffect>
                                  </p:childTnLst>
                                </p:cTn>
                              </p:par>
                            </p:childTnLst>
                          </p:cTn>
                        </p:par>
                        <p:par>
                          <p:cTn id="29" fill="hold">
                            <p:stCondLst>
                              <p:cond delay="1949"/>
                            </p:stCondLst>
                            <p:childTnLst>
                              <p:par>
                                <p:cTn id="30" presetID="21" presetClass="entr" presetSubtype="1" fill="hold" grpId="1" nodeType="after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wheel(1)">
                                      <p:cBhvr>
                                        <p:cTn id="32" dur="1000"/>
                                        <p:tgtEl>
                                          <p:spTgt spid="16"/>
                                        </p:tgtEl>
                                      </p:cBhvr>
                                    </p:animEffect>
                                  </p:childTnLst>
                                </p:cTn>
                              </p:par>
                            </p:childTnLst>
                          </p:cTn>
                        </p:par>
                        <p:par>
                          <p:cTn id="33" fill="hold">
                            <p:stCondLst>
                              <p:cond delay="2949"/>
                            </p:stCondLst>
                            <p:childTnLst>
                              <p:par>
                                <p:cTn id="34" presetID="2" presetClass="entr" presetSubtype="2" fill="hold" grpId="0" nodeType="afterEffect">
                                  <p:stCondLst>
                                    <p:cond delay="0"/>
                                  </p:stCondLst>
                                  <p:childTnLst>
                                    <p:set>
                                      <p:cBhvr>
                                        <p:cTn id="35" dur="1" fill="hold">
                                          <p:stCondLst>
                                            <p:cond delay="0"/>
                                          </p:stCondLst>
                                        </p:cTn>
                                        <p:tgtEl>
                                          <p:spTgt spid="28"/>
                                        </p:tgtEl>
                                        <p:attrNameLst>
                                          <p:attrName>style.visibility</p:attrName>
                                        </p:attrNameLst>
                                      </p:cBhvr>
                                      <p:to>
                                        <p:strVal val="visible"/>
                                      </p:to>
                                    </p:set>
                                    <p:anim calcmode="lin" valueType="num">
                                      <p:cBhvr additive="base">
                                        <p:cTn id="36" dur="500" fill="hold"/>
                                        <p:tgtEl>
                                          <p:spTgt spid="28"/>
                                        </p:tgtEl>
                                        <p:attrNameLst>
                                          <p:attrName>ppt_x</p:attrName>
                                        </p:attrNameLst>
                                      </p:cBhvr>
                                      <p:tavLst>
                                        <p:tav tm="0">
                                          <p:val>
                                            <p:strVal val="1+#ppt_w/2"/>
                                          </p:val>
                                        </p:tav>
                                        <p:tav tm="100000">
                                          <p:val>
                                            <p:strVal val="#ppt_x"/>
                                          </p:val>
                                        </p:tav>
                                      </p:tavLst>
                                    </p:anim>
                                    <p:anim calcmode="lin" valueType="num">
                                      <p:cBhvr additive="base">
                                        <p:cTn id="37" dur="500" fill="hold"/>
                                        <p:tgtEl>
                                          <p:spTgt spid="28"/>
                                        </p:tgtEl>
                                        <p:attrNameLst>
                                          <p:attrName>ppt_y</p:attrName>
                                        </p:attrNameLst>
                                      </p:cBhvr>
                                      <p:tavLst>
                                        <p:tav tm="0">
                                          <p:val>
                                            <p:strVal val="#ppt_y"/>
                                          </p:val>
                                        </p:tav>
                                        <p:tav tm="100000">
                                          <p:val>
                                            <p:strVal val="#ppt_y"/>
                                          </p:val>
                                        </p:tav>
                                      </p:tavLst>
                                    </p:anim>
                                  </p:childTnLst>
                                </p:cTn>
                              </p:par>
                            </p:childTnLst>
                          </p:cTn>
                        </p:par>
                        <p:par>
                          <p:cTn id="38" fill="hold">
                            <p:stCondLst>
                              <p:cond delay="3449"/>
                            </p:stCondLst>
                            <p:childTnLst>
                              <p:par>
                                <p:cTn id="39" presetID="2" presetClass="entr" presetSubtype="2" fill="hold" grpId="0" nodeType="afterEffect">
                                  <p:stCondLst>
                                    <p:cond delay="0"/>
                                  </p:stCondLst>
                                  <p:childTnLst>
                                    <p:set>
                                      <p:cBhvr>
                                        <p:cTn id="40" dur="1" fill="hold">
                                          <p:stCondLst>
                                            <p:cond delay="0"/>
                                          </p:stCondLst>
                                        </p:cTn>
                                        <p:tgtEl>
                                          <p:spTgt spid="29"/>
                                        </p:tgtEl>
                                        <p:attrNameLst>
                                          <p:attrName>style.visibility</p:attrName>
                                        </p:attrNameLst>
                                      </p:cBhvr>
                                      <p:to>
                                        <p:strVal val="visible"/>
                                      </p:to>
                                    </p:set>
                                    <p:anim calcmode="lin" valueType="num">
                                      <p:cBhvr additive="base">
                                        <p:cTn id="41" dur="500" fill="hold"/>
                                        <p:tgtEl>
                                          <p:spTgt spid="29"/>
                                        </p:tgtEl>
                                        <p:attrNameLst>
                                          <p:attrName>ppt_x</p:attrName>
                                        </p:attrNameLst>
                                      </p:cBhvr>
                                      <p:tavLst>
                                        <p:tav tm="0">
                                          <p:val>
                                            <p:strVal val="1+#ppt_w/2"/>
                                          </p:val>
                                        </p:tav>
                                        <p:tav tm="100000">
                                          <p:val>
                                            <p:strVal val="#ppt_x"/>
                                          </p:val>
                                        </p:tav>
                                      </p:tavLst>
                                    </p:anim>
                                    <p:anim calcmode="lin" valueType="num">
                                      <p:cBhvr additive="base">
                                        <p:cTn id="42" dur="500" fill="hold"/>
                                        <p:tgtEl>
                                          <p:spTgt spid="29"/>
                                        </p:tgtEl>
                                        <p:attrNameLst>
                                          <p:attrName>ppt_y</p:attrName>
                                        </p:attrNameLst>
                                      </p:cBhvr>
                                      <p:tavLst>
                                        <p:tav tm="0">
                                          <p:val>
                                            <p:strVal val="#ppt_y"/>
                                          </p:val>
                                        </p:tav>
                                        <p:tav tm="100000">
                                          <p:val>
                                            <p:strVal val="#ppt_y"/>
                                          </p:val>
                                        </p:tav>
                                      </p:tavLst>
                                    </p:anim>
                                  </p:childTnLst>
                                </p:cTn>
                              </p:par>
                            </p:childTnLst>
                          </p:cTn>
                        </p:par>
                        <p:par>
                          <p:cTn id="43" fill="hold">
                            <p:stCondLst>
                              <p:cond delay="3949"/>
                            </p:stCondLst>
                            <p:childTnLst>
                              <p:par>
                                <p:cTn id="44" presetID="21" presetClass="entr" presetSubtype="1" fill="hold" grpId="1" nodeType="afterEffect">
                                  <p:stCondLst>
                                    <p:cond delay="0"/>
                                  </p:stCondLst>
                                  <p:childTnLst>
                                    <p:set>
                                      <p:cBhvr>
                                        <p:cTn id="45" dur="1" fill="hold">
                                          <p:stCondLst>
                                            <p:cond delay="0"/>
                                          </p:stCondLst>
                                        </p:cTn>
                                        <p:tgtEl>
                                          <p:spTgt spid="19"/>
                                        </p:tgtEl>
                                        <p:attrNameLst>
                                          <p:attrName>style.visibility</p:attrName>
                                        </p:attrNameLst>
                                      </p:cBhvr>
                                      <p:to>
                                        <p:strVal val="visible"/>
                                      </p:to>
                                    </p:set>
                                    <p:animEffect transition="in" filter="wheel(1)">
                                      <p:cBhvr>
                                        <p:cTn id="46" dur="1000"/>
                                        <p:tgtEl>
                                          <p:spTgt spid="19"/>
                                        </p:tgtEl>
                                      </p:cBhvr>
                                    </p:animEffect>
                                  </p:childTnLst>
                                </p:cTn>
                              </p:par>
                            </p:childTnLst>
                          </p:cTn>
                        </p:par>
                        <p:par>
                          <p:cTn id="47" fill="hold">
                            <p:stCondLst>
                              <p:cond delay="4949"/>
                            </p:stCondLst>
                            <p:childTnLst>
                              <p:par>
                                <p:cTn id="48" presetID="2" presetClass="entr" presetSubtype="2" fill="hold" grpId="0" nodeType="afterEffect">
                                  <p:stCondLst>
                                    <p:cond delay="0"/>
                                  </p:stCondLst>
                                  <p:childTnLst>
                                    <p:set>
                                      <p:cBhvr>
                                        <p:cTn id="49" dur="1" fill="hold">
                                          <p:stCondLst>
                                            <p:cond delay="0"/>
                                          </p:stCondLst>
                                        </p:cTn>
                                        <p:tgtEl>
                                          <p:spTgt spid="3"/>
                                        </p:tgtEl>
                                        <p:attrNameLst>
                                          <p:attrName>style.visibility</p:attrName>
                                        </p:attrNameLst>
                                      </p:cBhvr>
                                      <p:to>
                                        <p:strVal val="visible"/>
                                      </p:to>
                                    </p:set>
                                    <p:anim calcmode="lin" valueType="num">
                                      <p:cBhvr additive="base">
                                        <p:cTn id="50" dur="500" fill="hold"/>
                                        <p:tgtEl>
                                          <p:spTgt spid="3"/>
                                        </p:tgtEl>
                                        <p:attrNameLst>
                                          <p:attrName>ppt_x</p:attrName>
                                        </p:attrNameLst>
                                      </p:cBhvr>
                                      <p:tavLst>
                                        <p:tav tm="0">
                                          <p:val>
                                            <p:strVal val="1+#ppt_w/2"/>
                                          </p:val>
                                        </p:tav>
                                        <p:tav tm="100000">
                                          <p:val>
                                            <p:strVal val="#ppt_x"/>
                                          </p:val>
                                        </p:tav>
                                      </p:tavLst>
                                    </p:anim>
                                    <p:anim calcmode="lin" valueType="num">
                                      <p:cBhvr additive="base">
                                        <p:cTn id="51" dur="500" fill="hold"/>
                                        <p:tgtEl>
                                          <p:spTgt spid="3"/>
                                        </p:tgtEl>
                                        <p:attrNameLst>
                                          <p:attrName>ppt_y</p:attrName>
                                        </p:attrNameLst>
                                      </p:cBhvr>
                                      <p:tavLst>
                                        <p:tav tm="0">
                                          <p:val>
                                            <p:strVal val="#ppt_y"/>
                                          </p:val>
                                        </p:tav>
                                        <p:tav tm="100000">
                                          <p:val>
                                            <p:strVal val="#ppt_y"/>
                                          </p:val>
                                        </p:tav>
                                      </p:tavLst>
                                    </p:anim>
                                  </p:childTnLst>
                                </p:cTn>
                              </p:par>
                            </p:childTnLst>
                          </p:cTn>
                        </p:par>
                        <p:par>
                          <p:cTn id="52" fill="hold">
                            <p:stCondLst>
                              <p:cond delay="5449"/>
                            </p:stCondLst>
                            <p:childTnLst>
                              <p:par>
                                <p:cTn id="53" presetID="2" presetClass="entr" presetSubtype="2" fill="hold" grpId="0" nodeType="afterEffect">
                                  <p:stCondLst>
                                    <p:cond delay="0"/>
                                  </p:stCondLst>
                                  <p:childTnLst>
                                    <p:set>
                                      <p:cBhvr>
                                        <p:cTn id="54" dur="1" fill="hold">
                                          <p:stCondLst>
                                            <p:cond delay="0"/>
                                          </p:stCondLst>
                                        </p:cTn>
                                        <p:tgtEl>
                                          <p:spTgt spid="4"/>
                                        </p:tgtEl>
                                        <p:attrNameLst>
                                          <p:attrName>style.visibility</p:attrName>
                                        </p:attrNameLst>
                                      </p:cBhvr>
                                      <p:to>
                                        <p:strVal val="visible"/>
                                      </p:to>
                                    </p:set>
                                    <p:anim calcmode="lin" valueType="num">
                                      <p:cBhvr additive="base">
                                        <p:cTn id="55" dur="500" fill="hold"/>
                                        <p:tgtEl>
                                          <p:spTgt spid="4"/>
                                        </p:tgtEl>
                                        <p:attrNameLst>
                                          <p:attrName>ppt_x</p:attrName>
                                        </p:attrNameLst>
                                      </p:cBhvr>
                                      <p:tavLst>
                                        <p:tav tm="0">
                                          <p:val>
                                            <p:strVal val="1+#ppt_w/2"/>
                                          </p:val>
                                        </p:tav>
                                        <p:tav tm="100000">
                                          <p:val>
                                            <p:strVal val="#ppt_x"/>
                                          </p:val>
                                        </p:tav>
                                      </p:tavLst>
                                    </p:anim>
                                    <p:anim calcmode="lin" valueType="num">
                                      <p:cBhvr additive="base">
                                        <p:cTn id="56" dur="500" fill="hold"/>
                                        <p:tgtEl>
                                          <p:spTgt spid="4"/>
                                        </p:tgtEl>
                                        <p:attrNameLst>
                                          <p:attrName>ppt_y</p:attrName>
                                        </p:attrNameLst>
                                      </p:cBhvr>
                                      <p:tavLst>
                                        <p:tav tm="0">
                                          <p:val>
                                            <p:strVal val="#ppt_y"/>
                                          </p:val>
                                        </p:tav>
                                        <p:tav tm="100000">
                                          <p:val>
                                            <p:strVal val="#ppt_y"/>
                                          </p:val>
                                        </p:tav>
                                      </p:tavLst>
                                    </p:anim>
                                  </p:childTnLst>
                                </p:cTn>
                              </p:par>
                            </p:childTnLst>
                          </p:cTn>
                        </p:par>
                        <p:par>
                          <p:cTn id="57" fill="hold">
                            <p:stCondLst>
                              <p:cond delay="5949"/>
                            </p:stCondLst>
                            <p:childTnLst>
                              <p:par>
                                <p:cTn id="58" presetID="21" presetClass="entr" presetSubtype="1" fill="hold" grpId="1" nodeType="afterEffect">
                                  <p:stCondLst>
                                    <p:cond delay="0"/>
                                  </p:stCondLst>
                                  <p:childTnLst>
                                    <p:set>
                                      <p:cBhvr>
                                        <p:cTn id="59" dur="1" fill="hold">
                                          <p:stCondLst>
                                            <p:cond delay="0"/>
                                          </p:stCondLst>
                                        </p:cTn>
                                        <p:tgtEl>
                                          <p:spTgt spid="10"/>
                                        </p:tgtEl>
                                        <p:attrNameLst>
                                          <p:attrName>style.visibility</p:attrName>
                                        </p:attrNameLst>
                                      </p:cBhvr>
                                      <p:to>
                                        <p:strVal val="visible"/>
                                      </p:to>
                                    </p:set>
                                    <p:animEffect transition="in" filter="wheel(1)">
                                      <p:cBhvr>
                                        <p:cTn id="60" dur="1000"/>
                                        <p:tgtEl>
                                          <p:spTgt spid="10"/>
                                        </p:tgtEl>
                                      </p:cBhvr>
                                    </p:animEffect>
                                  </p:childTnLst>
                                </p:cTn>
                              </p:par>
                            </p:childTnLst>
                          </p:cTn>
                        </p:par>
                        <p:par>
                          <p:cTn id="61" fill="hold">
                            <p:stCondLst>
                              <p:cond delay="6949"/>
                            </p:stCondLst>
                            <p:childTnLst>
                              <p:par>
                                <p:cTn id="62" presetID="2" presetClass="entr" presetSubtype="2" fill="hold" grpId="0" nodeType="afterEffect">
                                  <p:stCondLst>
                                    <p:cond delay="0"/>
                                  </p:stCondLst>
                                  <p:childTnLst>
                                    <p:set>
                                      <p:cBhvr>
                                        <p:cTn id="63" dur="1" fill="hold">
                                          <p:stCondLst>
                                            <p:cond delay="0"/>
                                          </p:stCondLst>
                                        </p:cTn>
                                        <p:tgtEl>
                                          <p:spTgt spid="5"/>
                                        </p:tgtEl>
                                        <p:attrNameLst>
                                          <p:attrName>style.visibility</p:attrName>
                                        </p:attrNameLst>
                                      </p:cBhvr>
                                      <p:to>
                                        <p:strVal val="visible"/>
                                      </p:to>
                                    </p:set>
                                    <p:anim calcmode="lin" valueType="num">
                                      <p:cBhvr additive="base">
                                        <p:cTn id="64" dur="500" fill="hold"/>
                                        <p:tgtEl>
                                          <p:spTgt spid="5"/>
                                        </p:tgtEl>
                                        <p:attrNameLst>
                                          <p:attrName>ppt_x</p:attrName>
                                        </p:attrNameLst>
                                      </p:cBhvr>
                                      <p:tavLst>
                                        <p:tav tm="0">
                                          <p:val>
                                            <p:strVal val="1+#ppt_w/2"/>
                                          </p:val>
                                        </p:tav>
                                        <p:tav tm="100000">
                                          <p:val>
                                            <p:strVal val="#ppt_x"/>
                                          </p:val>
                                        </p:tav>
                                      </p:tavLst>
                                    </p:anim>
                                    <p:anim calcmode="lin" valueType="num">
                                      <p:cBhvr additive="base">
                                        <p:cTn id="65" dur="500" fill="hold"/>
                                        <p:tgtEl>
                                          <p:spTgt spid="5"/>
                                        </p:tgtEl>
                                        <p:attrNameLst>
                                          <p:attrName>ppt_y</p:attrName>
                                        </p:attrNameLst>
                                      </p:cBhvr>
                                      <p:tavLst>
                                        <p:tav tm="0">
                                          <p:val>
                                            <p:strVal val="#ppt_y"/>
                                          </p:val>
                                        </p:tav>
                                        <p:tav tm="100000">
                                          <p:val>
                                            <p:strVal val="#ppt_y"/>
                                          </p:val>
                                        </p:tav>
                                      </p:tavLst>
                                    </p:anim>
                                  </p:childTnLst>
                                </p:cTn>
                              </p:par>
                            </p:childTnLst>
                          </p:cTn>
                        </p:par>
                        <p:par>
                          <p:cTn id="66" fill="hold">
                            <p:stCondLst>
                              <p:cond delay="7449"/>
                            </p:stCondLst>
                            <p:childTnLst>
                              <p:par>
                                <p:cTn id="67" presetID="2" presetClass="entr" presetSubtype="2" fill="hold" grpId="0" nodeType="afterEffect">
                                  <p:stCondLst>
                                    <p:cond delay="0"/>
                                  </p:stCondLst>
                                  <p:childTnLst>
                                    <p:set>
                                      <p:cBhvr>
                                        <p:cTn id="68" dur="1" fill="hold">
                                          <p:stCondLst>
                                            <p:cond delay="0"/>
                                          </p:stCondLst>
                                        </p:cTn>
                                        <p:tgtEl>
                                          <p:spTgt spid="6"/>
                                        </p:tgtEl>
                                        <p:attrNameLst>
                                          <p:attrName>style.visibility</p:attrName>
                                        </p:attrNameLst>
                                      </p:cBhvr>
                                      <p:to>
                                        <p:strVal val="visible"/>
                                      </p:to>
                                    </p:set>
                                    <p:anim calcmode="lin" valueType="num">
                                      <p:cBhvr additive="base">
                                        <p:cTn id="69" dur="500" fill="hold"/>
                                        <p:tgtEl>
                                          <p:spTgt spid="6"/>
                                        </p:tgtEl>
                                        <p:attrNameLst>
                                          <p:attrName>ppt_x</p:attrName>
                                        </p:attrNameLst>
                                      </p:cBhvr>
                                      <p:tavLst>
                                        <p:tav tm="0">
                                          <p:val>
                                            <p:strVal val="1+#ppt_w/2"/>
                                          </p:val>
                                        </p:tav>
                                        <p:tav tm="100000">
                                          <p:val>
                                            <p:strVal val="#ppt_x"/>
                                          </p:val>
                                        </p:tav>
                                      </p:tavLst>
                                    </p:anim>
                                    <p:anim calcmode="lin" valueType="num">
                                      <p:cBhvr additive="base">
                                        <p:cTn id="70" dur="500" fill="hold"/>
                                        <p:tgtEl>
                                          <p:spTgt spid="6"/>
                                        </p:tgtEl>
                                        <p:attrNameLst>
                                          <p:attrName>ppt_y</p:attrName>
                                        </p:attrNameLst>
                                      </p:cBhvr>
                                      <p:tavLst>
                                        <p:tav tm="0">
                                          <p:val>
                                            <p:strVal val="#ppt_y"/>
                                          </p:val>
                                        </p:tav>
                                        <p:tav tm="100000">
                                          <p:val>
                                            <p:strVal val="#ppt_y"/>
                                          </p:val>
                                        </p:tav>
                                      </p:tavLst>
                                    </p:anim>
                                  </p:childTnLst>
                                </p:cTn>
                              </p:par>
                            </p:childTnLst>
                          </p:cTn>
                        </p:par>
                        <p:par>
                          <p:cTn id="71" fill="hold">
                            <p:stCondLst>
                              <p:cond delay="7949"/>
                            </p:stCondLst>
                            <p:childTnLst>
                              <p:par>
                                <p:cTn id="72" presetID="21" presetClass="entr" presetSubtype="1" fill="hold" grpId="1" nodeType="afterEffect">
                                  <p:stCondLst>
                                    <p:cond delay="0"/>
                                  </p:stCondLst>
                                  <p:childTnLst>
                                    <p:set>
                                      <p:cBhvr>
                                        <p:cTn id="73" dur="1" fill="hold">
                                          <p:stCondLst>
                                            <p:cond delay="0"/>
                                          </p:stCondLst>
                                        </p:cTn>
                                        <p:tgtEl>
                                          <p:spTgt spid="15"/>
                                        </p:tgtEl>
                                        <p:attrNameLst>
                                          <p:attrName>style.visibility</p:attrName>
                                        </p:attrNameLst>
                                      </p:cBhvr>
                                      <p:to>
                                        <p:strVal val="visible"/>
                                      </p:to>
                                    </p:set>
                                    <p:animEffect transition="in" filter="wheel(1)">
                                      <p:cBhvr>
                                        <p:cTn id="74" dur="1000"/>
                                        <p:tgtEl>
                                          <p:spTgt spid="15"/>
                                        </p:tgtEl>
                                      </p:cBhvr>
                                    </p:animEffect>
                                  </p:childTnLst>
                                </p:cTn>
                              </p:par>
                            </p:childTnLst>
                          </p:cTn>
                        </p:par>
                        <p:par>
                          <p:cTn id="75" fill="hold">
                            <p:stCondLst>
                              <p:cond delay="8949"/>
                            </p:stCondLst>
                            <p:childTnLst>
                              <p:par>
                                <p:cTn id="76" presetID="2" presetClass="entr" presetSubtype="2" fill="hold" grpId="0" nodeType="afterEffect">
                                  <p:stCondLst>
                                    <p:cond delay="0"/>
                                  </p:stCondLst>
                                  <p:childTnLst>
                                    <p:set>
                                      <p:cBhvr>
                                        <p:cTn id="77" dur="1" fill="hold">
                                          <p:stCondLst>
                                            <p:cond delay="0"/>
                                          </p:stCondLst>
                                        </p:cTn>
                                        <p:tgtEl>
                                          <p:spTgt spid="7"/>
                                        </p:tgtEl>
                                        <p:attrNameLst>
                                          <p:attrName>style.visibility</p:attrName>
                                        </p:attrNameLst>
                                      </p:cBhvr>
                                      <p:to>
                                        <p:strVal val="visible"/>
                                      </p:to>
                                    </p:set>
                                    <p:anim calcmode="lin" valueType="num">
                                      <p:cBhvr additive="base">
                                        <p:cTn id="78" dur="500" fill="hold"/>
                                        <p:tgtEl>
                                          <p:spTgt spid="7"/>
                                        </p:tgtEl>
                                        <p:attrNameLst>
                                          <p:attrName>ppt_x</p:attrName>
                                        </p:attrNameLst>
                                      </p:cBhvr>
                                      <p:tavLst>
                                        <p:tav tm="0">
                                          <p:val>
                                            <p:strVal val="1+#ppt_w/2"/>
                                          </p:val>
                                        </p:tav>
                                        <p:tav tm="100000">
                                          <p:val>
                                            <p:strVal val="#ppt_x"/>
                                          </p:val>
                                        </p:tav>
                                      </p:tavLst>
                                    </p:anim>
                                    <p:anim calcmode="lin" valueType="num">
                                      <p:cBhvr additive="base">
                                        <p:cTn id="79" dur="500" fill="hold"/>
                                        <p:tgtEl>
                                          <p:spTgt spid="7"/>
                                        </p:tgtEl>
                                        <p:attrNameLst>
                                          <p:attrName>ppt_y</p:attrName>
                                        </p:attrNameLst>
                                      </p:cBhvr>
                                      <p:tavLst>
                                        <p:tav tm="0">
                                          <p:val>
                                            <p:strVal val="#ppt_y"/>
                                          </p:val>
                                        </p:tav>
                                        <p:tav tm="100000">
                                          <p:val>
                                            <p:strVal val="#ppt_y"/>
                                          </p:val>
                                        </p:tav>
                                      </p:tavLst>
                                    </p:anim>
                                  </p:childTnLst>
                                </p:cTn>
                              </p:par>
                            </p:childTnLst>
                          </p:cTn>
                        </p:par>
                        <p:par>
                          <p:cTn id="80" fill="hold">
                            <p:stCondLst>
                              <p:cond delay="9449"/>
                            </p:stCondLst>
                            <p:childTnLst>
                              <p:par>
                                <p:cTn id="81" presetID="2" presetClass="entr" presetSubtype="2" fill="hold" grpId="0" nodeType="afterEffect">
                                  <p:stCondLst>
                                    <p:cond delay="0"/>
                                  </p:stCondLst>
                                  <p:childTnLst>
                                    <p:set>
                                      <p:cBhvr>
                                        <p:cTn id="82" dur="1" fill="hold">
                                          <p:stCondLst>
                                            <p:cond delay="0"/>
                                          </p:stCondLst>
                                        </p:cTn>
                                        <p:tgtEl>
                                          <p:spTgt spid="9"/>
                                        </p:tgtEl>
                                        <p:attrNameLst>
                                          <p:attrName>style.visibility</p:attrName>
                                        </p:attrNameLst>
                                      </p:cBhvr>
                                      <p:to>
                                        <p:strVal val="visible"/>
                                      </p:to>
                                    </p:set>
                                    <p:anim calcmode="lin" valueType="num">
                                      <p:cBhvr additive="base">
                                        <p:cTn id="83" dur="500" fill="hold"/>
                                        <p:tgtEl>
                                          <p:spTgt spid="9"/>
                                        </p:tgtEl>
                                        <p:attrNameLst>
                                          <p:attrName>ppt_x</p:attrName>
                                        </p:attrNameLst>
                                      </p:cBhvr>
                                      <p:tavLst>
                                        <p:tav tm="0">
                                          <p:val>
                                            <p:strVal val="1+#ppt_w/2"/>
                                          </p:val>
                                        </p:tav>
                                        <p:tav tm="100000">
                                          <p:val>
                                            <p:strVal val="#ppt_x"/>
                                          </p:val>
                                        </p:tav>
                                      </p:tavLst>
                                    </p:anim>
                                    <p:anim calcmode="lin" valueType="num">
                                      <p:cBhvr additive="base">
                                        <p:cTn id="84"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4" grpId="0"/>
      <p:bldP spid="28" grpId="0"/>
      <p:bldP spid="29" grpId="0"/>
      <p:bldP spid="3" grpId="0"/>
      <p:bldP spid="4" grpId="0"/>
      <p:bldP spid="5" grpId="0"/>
      <p:bldP spid="6" grpId="0"/>
      <p:bldP spid="7" grpId="0"/>
      <p:bldP spid="9" grpId="0"/>
      <p:bldP spid="10" grpId="0" animBg="1"/>
      <p:bldP spid="10" grpId="1" bldLvl="0" animBg="1"/>
      <p:bldP spid="15" grpId="0" animBg="1"/>
      <p:bldP spid="15" grpId="1" bldLvl="0" animBg="1"/>
      <p:bldP spid="16" grpId="0" animBg="1"/>
      <p:bldP spid="16" grpId="1" bldLvl="0" animBg="1"/>
      <p:bldP spid="19" grpId="0" animBg="1"/>
      <p:bldP spid="19" grpId="1" bldLvl="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589020"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任务四</a:t>
            </a:r>
            <a:r>
              <a:rPr lang="en-US" altLang="zh-CN" sz="1700" b="1" dirty="0">
                <a:solidFill>
                  <a:srgbClr val="1B4367"/>
                </a:solidFill>
                <a:cs typeface="+mn-ea"/>
                <a:sym typeface="+mn-lt"/>
              </a:rPr>
              <a:t>  </a:t>
            </a:r>
            <a:r>
              <a:rPr lang="zh-CN" altLang="en-US" sz="1700" b="1" dirty="0">
                <a:solidFill>
                  <a:srgbClr val="1B4367"/>
                </a:solidFill>
                <a:cs typeface="+mn-ea"/>
                <a:sym typeface="+mn-lt"/>
              </a:rPr>
              <a:t>职业资格证书</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8" name="矩形 7"/>
          <p:cNvSpPr>
            <a:spLocks noChangeArrowheads="1"/>
          </p:cNvSpPr>
          <p:nvPr/>
        </p:nvSpPr>
        <p:spPr bwMode="auto">
          <a:xfrm>
            <a:off x="709295" y="862965"/>
            <a:ext cx="7743190" cy="2925445"/>
          </a:xfrm>
          <a:prstGeom prst="rect">
            <a:avLst/>
          </a:prstGeom>
          <a:noFill/>
          <a:ln w="9525">
            <a:noFill/>
            <a:miter lim="800000"/>
          </a:ln>
        </p:spPr>
        <p:txBody>
          <a:bodyPr wrap="square">
            <a:noAutofit/>
          </a:bodyPr>
          <a:p>
            <a:pPr indent="457200" fontAlgn="auto">
              <a:lnSpc>
                <a:spcPts val="2660"/>
              </a:lnSpc>
            </a:pPr>
            <a:r>
              <a:rPr lang="zh-CN" altLang="en-US" sz="1800">
                <a:solidFill>
                  <a:schemeClr val="tx1"/>
                </a:solidFill>
                <a:latin typeface="微软雅黑" panose="020B0503020204020204" pitchFamily="34" charset="-122"/>
                <a:ea typeface="微软雅黑" panose="020B0503020204020204" pitchFamily="34" charset="-122"/>
              </a:rPr>
              <a:t>2021 年 11 月 23 日，经国务院同意，人力资源社会保障部公布了《国家职业资格目录（2021 年版）》。</a:t>
            </a:r>
            <a:endParaRPr lang="zh-CN" altLang="en-US" sz="18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r>
              <a:rPr lang="zh-CN" altLang="en-US" sz="1800">
                <a:solidFill>
                  <a:schemeClr val="tx1"/>
                </a:solidFill>
                <a:latin typeface="微软雅黑" panose="020B0503020204020204" pitchFamily="34" charset="-122"/>
                <a:ea typeface="微软雅黑" panose="020B0503020204020204" pitchFamily="34" charset="-122"/>
              </a:rPr>
              <a:t>2021 年版国家职业资格目录共计 72 项职业资格。其中，专业技术人员职业资格 59 项，含准入类 33 项，水平评价类 26 项；技能人员职业资格13 项。目录中准入类职业资格关系公共利益或涉及国家安全、公共安全、人身健康、生命财产安全，均有法律法规或国务院决定作为依据；水平评价类职业资格具有较强的专业性和社会通用性，技术技能要求较高，行业管理和人才队伍建设确实需要。</a:t>
            </a:r>
            <a:endParaRPr lang="zh-CN" altLang="en-US" sz="1800">
              <a:solidFill>
                <a:schemeClr val="tx1"/>
              </a:solidFill>
              <a:latin typeface="微软雅黑" panose="020B0503020204020204" pitchFamily="34" charset="-122"/>
              <a:ea typeface="微软雅黑" panose="020B0503020204020204" pitchFamily="34" charset="-122"/>
            </a:endParaRPr>
          </a:p>
        </p:txBody>
      </p:sp>
      <p:sp>
        <p:nvSpPr>
          <p:cNvPr id="152" name="任意多边形 151"/>
          <p:cNvSpPr/>
          <p:nvPr/>
        </p:nvSpPr>
        <p:spPr>
          <a:xfrm>
            <a:off x="6585775" y="3803853"/>
            <a:ext cx="1112196" cy="1110762"/>
          </a:xfrm>
          <a:custGeom>
            <a:avLst/>
            <a:gdLst>
              <a:gd name="connsiteX0" fmla="*/ 824295 w 1548156"/>
              <a:gd name="connsiteY0" fmla="*/ 0 h 1546161"/>
              <a:gd name="connsiteX1" fmla="*/ 798754 w 1548156"/>
              <a:gd name="connsiteY1" fmla="*/ 83421 h 1546161"/>
              <a:gd name="connsiteX2" fmla="*/ 919249 w 1548156"/>
              <a:gd name="connsiteY2" fmla="*/ 40225 h 1546161"/>
              <a:gd name="connsiteX3" fmla="*/ 901061 w 1548156"/>
              <a:gd name="connsiteY3" fmla="*/ 87968 h 1546161"/>
              <a:gd name="connsiteX4" fmla="*/ 982907 w 1548156"/>
              <a:gd name="connsiteY4" fmla="*/ 69780 h 1546161"/>
              <a:gd name="connsiteX5" fmla="*/ 955625 w 1548156"/>
              <a:gd name="connsiteY5" fmla="*/ 115250 h 1546161"/>
              <a:gd name="connsiteX6" fmla="*/ 1054273 w 1548156"/>
              <a:gd name="connsiteY6" fmla="*/ 173686 h 1546161"/>
              <a:gd name="connsiteX7" fmla="*/ 1101129 w 1548156"/>
              <a:gd name="connsiteY7" fmla="*/ 290309 h 1546161"/>
              <a:gd name="connsiteX8" fmla="*/ 1110222 w 1548156"/>
              <a:gd name="connsiteY8" fmla="*/ 524478 h 1546161"/>
              <a:gd name="connsiteX9" fmla="*/ 1130684 w 1548156"/>
              <a:gd name="connsiteY9" fmla="*/ 579042 h 1546161"/>
              <a:gd name="connsiteX10" fmla="*/ 1110222 w 1548156"/>
              <a:gd name="connsiteY10" fmla="*/ 669982 h 1546161"/>
              <a:gd name="connsiteX11" fmla="*/ 1061437 w 1548156"/>
              <a:gd name="connsiteY11" fmla="*/ 725944 h 1546161"/>
              <a:gd name="connsiteX12" fmla="*/ 1019626 w 1548156"/>
              <a:gd name="connsiteY12" fmla="*/ 855366 h 1546161"/>
              <a:gd name="connsiteX13" fmla="*/ 973802 w 1548156"/>
              <a:gd name="connsiteY13" fmla="*/ 916348 h 1546161"/>
              <a:gd name="connsiteX14" fmla="*/ 973104 w 1548156"/>
              <a:gd name="connsiteY14" fmla="*/ 916908 h 1546161"/>
              <a:gd name="connsiteX15" fmla="*/ 982412 w 1548156"/>
              <a:gd name="connsiteY15" fmla="*/ 916908 h 1546161"/>
              <a:gd name="connsiteX16" fmla="*/ 978867 w 1548156"/>
              <a:gd name="connsiteY16" fmla="*/ 922923 h 1546161"/>
              <a:gd name="connsiteX17" fmla="*/ 970199 w 1548156"/>
              <a:gd name="connsiteY17" fmla="*/ 944771 h 1546161"/>
              <a:gd name="connsiteX18" fmla="*/ 980332 w 1548156"/>
              <a:gd name="connsiteY18" fmla="*/ 1008101 h 1546161"/>
              <a:gd name="connsiteX19" fmla="*/ 1003130 w 1548156"/>
              <a:gd name="connsiteY19" fmla="*/ 1018234 h 1546161"/>
              <a:gd name="connsiteX20" fmla="*/ 1028461 w 1548156"/>
              <a:gd name="connsiteY20" fmla="*/ 1053698 h 1546161"/>
              <a:gd name="connsiteX21" fmla="*/ 1188050 w 1548156"/>
              <a:gd name="connsiteY21" fmla="*/ 1099294 h 1546161"/>
              <a:gd name="connsiteX22" fmla="*/ 1334974 w 1548156"/>
              <a:gd name="connsiteY22" fmla="*/ 1137292 h 1546161"/>
              <a:gd name="connsiteX23" fmla="*/ 1421101 w 1548156"/>
              <a:gd name="connsiteY23" fmla="*/ 1165156 h 1546161"/>
              <a:gd name="connsiteX24" fmla="*/ 1494562 w 1548156"/>
              <a:gd name="connsiteY24" fmla="*/ 1193021 h 1546161"/>
              <a:gd name="connsiteX25" fmla="*/ 1517361 w 1548156"/>
              <a:gd name="connsiteY25" fmla="*/ 1291814 h 1546161"/>
              <a:gd name="connsiteX26" fmla="*/ 1535092 w 1548156"/>
              <a:gd name="connsiteY26" fmla="*/ 1421005 h 1546161"/>
              <a:gd name="connsiteX27" fmla="*/ 1547758 w 1548156"/>
              <a:gd name="connsiteY27" fmla="*/ 1537530 h 1546161"/>
              <a:gd name="connsiteX28" fmla="*/ 1545226 w 1548156"/>
              <a:gd name="connsiteY28" fmla="*/ 1537530 h 1546161"/>
              <a:gd name="connsiteX29" fmla="*/ 876274 w 1548156"/>
              <a:gd name="connsiteY29" fmla="*/ 1539774 h 1546161"/>
              <a:gd name="connsiteX30" fmla="*/ 879065 w 1548156"/>
              <a:gd name="connsiteY30" fmla="*/ 1531538 h 1546161"/>
              <a:gd name="connsiteX31" fmla="*/ 939281 w 1548156"/>
              <a:gd name="connsiteY31" fmla="*/ 1298653 h 1546161"/>
              <a:gd name="connsiteX32" fmla="*/ 962939 w 1548156"/>
              <a:gd name="connsiteY32" fmla="*/ 1053612 h 1546161"/>
              <a:gd name="connsiteX33" fmla="*/ 854679 w 1548156"/>
              <a:gd name="connsiteY33" fmla="*/ 1152688 h 1546161"/>
              <a:gd name="connsiteX34" fmla="*/ 850634 w 1548156"/>
              <a:gd name="connsiteY34" fmla="*/ 1204096 h 1546161"/>
              <a:gd name="connsiteX35" fmla="*/ 810835 w 1548156"/>
              <a:gd name="connsiteY35" fmla="*/ 1251679 h 1546161"/>
              <a:gd name="connsiteX36" fmla="*/ 829949 w 1548156"/>
              <a:gd name="connsiteY36" fmla="*/ 1419806 h 1546161"/>
              <a:gd name="connsiteX37" fmla="*/ 841085 w 1548156"/>
              <a:gd name="connsiteY37" fmla="*/ 1536522 h 1546161"/>
              <a:gd name="connsiteX38" fmla="*/ 841774 w 1548156"/>
              <a:gd name="connsiteY38" fmla="*/ 1539890 h 1546161"/>
              <a:gd name="connsiteX39" fmla="*/ 790345 w 1548156"/>
              <a:gd name="connsiteY39" fmla="*/ 1540062 h 1546161"/>
              <a:gd name="connsiteX40" fmla="*/ 695475 w 1548156"/>
              <a:gd name="connsiteY40" fmla="*/ 1541214 h 1546161"/>
              <a:gd name="connsiteX41" fmla="*/ 697298 w 1548156"/>
              <a:gd name="connsiteY41" fmla="*/ 1534597 h 1546161"/>
              <a:gd name="connsiteX42" fmla="*/ 734695 w 1548156"/>
              <a:gd name="connsiteY42" fmla="*/ 1251680 h 1546161"/>
              <a:gd name="connsiteX43" fmla="*/ 690218 w 1548156"/>
              <a:gd name="connsiteY43" fmla="*/ 1149778 h 1546161"/>
              <a:gd name="connsiteX44" fmla="*/ 586436 w 1548156"/>
              <a:gd name="connsiteY44" fmla="*/ 1071168 h 1546161"/>
              <a:gd name="connsiteX45" fmla="*/ 648284 w 1548156"/>
              <a:gd name="connsiteY45" fmla="*/ 1510619 h 1546161"/>
              <a:gd name="connsiteX46" fmla="*/ 654795 w 1548156"/>
              <a:gd name="connsiteY46" fmla="*/ 1541708 h 1546161"/>
              <a:gd name="connsiteX47" fmla="*/ 646905 w 1548156"/>
              <a:gd name="connsiteY47" fmla="*/ 1541804 h 1546161"/>
              <a:gd name="connsiteX48" fmla="*/ 0 w 1548156"/>
              <a:gd name="connsiteY48" fmla="*/ 1537530 h 1546161"/>
              <a:gd name="connsiteX49" fmla="*/ 37997 w 1548156"/>
              <a:gd name="connsiteY49" fmla="*/ 1281681 h 1546161"/>
              <a:gd name="connsiteX50" fmla="*/ 68395 w 1548156"/>
              <a:gd name="connsiteY50" fmla="*/ 1190488 h 1546161"/>
              <a:gd name="connsiteX51" fmla="*/ 141857 w 1548156"/>
              <a:gd name="connsiteY51" fmla="*/ 1155023 h 1546161"/>
              <a:gd name="connsiteX52" fmla="*/ 549696 w 1548156"/>
              <a:gd name="connsiteY52" fmla="*/ 1038498 h 1546161"/>
              <a:gd name="connsiteX53" fmla="*/ 564895 w 1548156"/>
              <a:gd name="connsiteY53" fmla="*/ 1003035 h 1546161"/>
              <a:gd name="connsiteX54" fmla="*/ 580093 w 1548156"/>
              <a:gd name="connsiteY54" fmla="*/ 980236 h 1546161"/>
              <a:gd name="connsiteX55" fmla="*/ 579776 w 1548156"/>
              <a:gd name="connsiteY55" fmla="*/ 947146 h 1546161"/>
              <a:gd name="connsiteX56" fmla="*/ 573957 w 1548156"/>
              <a:gd name="connsiteY56" fmla="*/ 916908 h 1546161"/>
              <a:gd name="connsiteX57" fmla="*/ 575828 w 1548156"/>
              <a:gd name="connsiteY57" fmla="*/ 916908 h 1546161"/>
              <a:gd name="connsiteX58" fmla="*/ 558938 w 1548156"/>
              <a:gd name="connsiteY58" fmla="*/ 893646 h 1546161"/>
              <a:gd name="connsiteX59" fmla="*/ 537303 w 1548156"/>
              <a:gd name="connsiteY59" fmla="*/ 858681 h 1546161"/>
              <a:gd name="connsiteX60" fmla="*/ 498653 w 1548156"/>
              <a:gd name="connsiteY60" fmla="*/ 722272 h 1546161"/>
              <a:gd name="connsiteX61" fmla="*/ 437269 w 1548156"/>
              <a:gd name="connsiteY61" fmla="*/ 656341 h 1546161"/>
              <a:gd name="connsiteX62" fmla="*/ 413479 w 1548156"/>
              <a:gd name="connsiteY62" fmla="*/ 551239 h 1546161"/>
              <a:gd name="connsiteX63" fmla="*/ 441816 w 1548156"/>
              <a:gd name="connsiteY63" fmla="*/ 508564 h 1546161"/>
              <a:gd name="connsiteX64" fmla="*/ 425901 w 1548156"/>
              <a:gd name="connsiteY64" fmla="*/ 399436 h 1546161"/>
              <a:gd name="connsiteX65" fmla="*/ 453183 w 1548156"/>
              <a:gd name="connsiteY65" fmla="*/ 224378 h 1546161"/>
              <a:gd name="connsiteX66" fmla="*/ 525935 w 1548156"/>
              <a:gd name="connsiteY66" fmla="*/ 115250 h 1546161"/>
              <a:gd name="connsiteX67" fmla="*/ 528208 w 1548156"/>
              <a:gd name="connsiteY67" fmla="*/ 140258 h 1546161"/>
              <a:gd name="connsiteX68" fmla="*/ 628242 w 1548156"/>
              <a:gd name="connsiteY68" fmla="*/ 69780 h 1546161"/>
              <a:gd name="connsiteX69" fmla="*/ 630516 w 1548156"/>
              <a:gd name="connsiteY69" fmla="*/ 94788 h 1546161"/>
              <a:gd name="connsiteX70" fmla="*/ 824295 w 1548156"/>
              <a:gd name="connsiteY70" fmla="*/ 0 h 1546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1548156" h="1546161">
                <a:moveTo>
                  <a:pt x="824295" y="0"/>
                </a:moveTo>
                <a:cubicBezTo>
                  <a:pt x="833436" y="21728"/>
                  <a:pt x="821513" y="58081"/>
                  <a:pt x="798754" y="83421"/>
                </a:cubicBezTo>
                <a:cubicBezTo>
                  <a:pt x="832691" y="66240"/>
                  <a:pt x="865976" y="52066"/>
                  <a:pt x="919249" y="40225"/>
                </a:cubicBezTo>
                <a:cubicBezTo>
                  <a:pt x="920552" y="61456"/>
                  <a:pt x="890452" y="83042"/>
                  <a:pt x="901061" y="87968"/>
                </a:cubicBezTo>
                <a:cubicBezTo>
                  <a:pt x="911671" y="92894"/>
                  <a:pt x="973813" y="65233"/>
                  <a:pt x="982907" y="69780"/>
                </a:cubicBezTo>
                <a:cubicBezTo>
                  <a:pt x="992001" y="74327"/>
                  <a:pt x="947668" y="105019"/>
                  <a:pt x="955625" y="115250"/>
                </a:cubicBezTo>
                <a:cubicBezTo>
                  <a:pt x="990355" y="122331"/>
                  <a:pt x="1030022" y="144509"/>
                  <a:pt x="1054273" y="173686"/>
                </a:cubicBezTo>
                <a:cubicBezTo>
                  <a:pt x="1078524" y="202862"/>
                  <a:pt x="1091804" y="231843"/>
                  <a:pt x="1101129" y="290309"/>
                </a:cubicBezTo>
                <a:cubicBezTo>
                  <a:pt x="1110453" y="348774"/>
                  <a:pt x="1128032" y="471809"/>
                  <a:pt x="1110222" y="524478"/>
                </a:cubicBezTo>
                <a:cubicBezTo>
                  <a:pt x="1128789" y="547592"/>
                  <a:pt x="1130684" y="554791"/>
                  <a:pt x="1130684" y="579042"/>
                </a:cubicBezTo>
                <a:cubicBezTo>
                  <a:pt x="1130684" y="603293"/>
                  <a:pt x="1121764" y="645498"/>
                  <a:pt x="1110222" y="669982"/>
                </a:cubicBezTo>
                <a:cubicBezTo>
                  <a:pt x="1098681" y="694465"/>
                  <a:pt x="1074699" y="697146"/>
                  <a:pt x="1061437" y="725944"/>
                </a:cubicBezTo>
                <a:cubicBezTo>
                  <a:pt x="1048174" y="781514"/>
                  <a:pt x="1034724" y="805574"/>
                  <a:pt x="1019626" y="855366"/>
                </a:cubicBezTo>
                <a:cubicBezTo>
                  <a:pt x="1011290" y="873174"/>
                  <a:pt x="995273" y="895670"/>
                  <a:pt x="973802" y="916348"/>
                </a:cubicBezTo>
                <a:lnTo>
                  <a:pt x="973104" y="916908"/>
                </a:lnTo>
                <a:lnTo>
                  <a:pt x="982412" y="916908"/>
                </a:lnTo>
                <a:lnTo>
                  <a:pt x="978867" y="922923"/>
                </a:lnTo>
                <a:cubicBezTo>
                  <a:pt x="973365" y="931156"/>
                  <a:pt x="970832" y="932739"/>
                  <a:pt x="970199" y="944771"/>
                </a:cubicBezTo>
                <a:cubicBezTo>
                  <a:pt x="969354" y="960815"/>
                  <a:pt x="974843" y="995858"/>
                  <a:pt x="980332" y="1008101"/>
                </a:cubicBezTo>
                <a:cubicBezTo>
                  <a:pt x="985820" y="1020345"/>
                  <a:pt x="995952" y="1009369"/>
                  <a:pt x="1003130" y="1018234"/>
                </a:cubicBezTo>
                <a:cubicBezTo>
                  <a:pt x="1010307" y="1027100"/>
                  <a:pt x="997640" y="1040188"/>
                  <a:pt x="1028461" y="1053698"/>
                </a:cubicBezTo>
                <a:cubicBezTo>
                  <a:pt x="1059281" y="1067207"/>
                  <a:pt x="1136964" y="1085362"/>
                  <a:pt x="1188050" y="1099294"/>
                </a:cubicBezTo>
                <a:cubicBezTo>
                  <a:pt x="1239136" y="1113227"/>
                  <a:pt x="1296132" y="1126314"/>
                  <a:pt x="1334974" y="1137292"/>
                </a:cubicBezTo>
                <a:cubicBezTo>
                  <a:pt x="1373815" y="1148268"/>
                  <a:pt x="1394502" y="1155867"/>
                  <a:pt x="1421101" y="1165156"/>
                </a:cubicBezTo>
                <a:cubicBezTo>
                  <a:pt x="1447699" y="1174444"/>
                  <a:pt x="1478519" y="1171911"/>
                  <a:pt x="1494562" y="1193021"/>
                </a:cubicBezTo>
                <a:cubicBezTo>
                  <a:pt x="1510606" y="1214131"/>
                  <a:pt x="1510606" y="1253816"/>
                  <a:pt x="1517361" y="1291814"/>
                </a:cubicBezTo>
                <a:cubicBezTo>
                  <a:pt x="1524115" y="1329811"/>
                  <a:pt x="1530026" y="1380052"/>
                  <a:pt x="1535092" y="1421005"/>
                </a:cubicBezTo>
                <a:cubicBezTo>
                  <a:pt x="1540159" y="1461957"/>
                  <a:pt x="1546069" y="1518109"/>
                  <a:pt x="1547758" y="1537530"/>
                </a:cubicBezTo>
                <a:cubicBezTo>
                  <a:pt x="1549447" y="1556951"/>
                  <a:pt x="1545226" y="1537530"/>
                  <a:pt x="1545226" y="1537530"/>
                </a:cubicBezTo>
                <a:lnTo>
                  <a:pt x="876274" y="1539774"/>
                </a:lnTo>
                <a:lnTo>
                  <a:pt x="879065" y="1531538"/>
                </a:lnTo>
                <a:cubicBezTo>
                  <a:pt x="896910" y="1476839"/>
                  <a:pt x="927353" y="1370409"/>
                  <a:pt x="939281" y="1298653"/>
                </a:cubicBezTo>
                <a:cubicBezTo>
                  <a:pt x="952914" y="1216646"/>
                  <a:pt x="954878" y="1112906"/>
                  <a:pt x="962939" y="1053612"/>
                </a:cubicBezTo>
                <a:cubicBezTo>
                  <a:pt x="931730" y="1110387"/>
                  <a:pt x="876908" y="1128382"/>
                  <a:pt x="854679" y="1152688"/>
                </a:cubicBezTo>
                <a:cubicBezTo>
                  <a:pt x="858125" y="1176784"/>
                  <a:pt x="857942" y="1187597"/>
                  <a:pt x="850634" y="1204096"/>
                </a:cubicBezTo>
                <a:cubicBezTo>
                  <a:pt x="843327" y="1220594"/>
                  <a:pt x="830534" y="1232472"/>
                  <a:pt x="810835" y="1251679"/>
                </a:cubicBezTo>
                <a:cubicBezTo>
                  <a:pt x="806220" y="1296691"/>
                  <a:pt x="824096" y="1368370"/>
                  <a:pt x="829949" y="1419806"/>
                </a:cubicBezTo>
                <a:cubicBezTo>
                  <a:pt x="834337" y="1458383"/>
                  <a:pt x="836896" y="1506045"/>
                  <a:pt x="841085" y="1536522"/>
                </a:cubicBezTo>
                <a:lnTo>
                  <a:pt x="841774" y="1539890"/>
                </a:lnTo>
                <a:lnTo>
                  <a:pt x="790345" y="1540062"/>
                </a:lnTo>
                <a:lnTo>
                  <a:pt x="695475" y="1541214"/>
                </a:lnTo>
                <a:lnTo>
                  <a:pt x="697298" y="1534597"/>
                </a:lnTo>
                <a:cubicBezTo>
                  <a:pt x="714020" y="1461375"/>
                  <a:pt x="731451" y="1304328"/>
                  <a:pt x="734695" y="1251680"/>
                </a:cubicBezTo>
                <a:cubicBezTo>
                  <a:pt x="697630" y="1229844"/>
                  <a:pt x="700102" y="1197332"/>
                  <a:pt x="690218" y="1149778"/>
                </a:cubicBezTo>
                <a:cubicBezTo>
                  <a:pt x="635856" y="1128428"/>
                  <a:pt x="625971" y="1127943"/>
                  <a:pt x="586436" y="1071168"/>
                </a:cubicBezTo>
                <a:cubicBezTo>
                  <a:pt x="577788" y="1128488"/>
                  <a:pt x="624476" y="1392000"/>
                  <a:pt x="648284" y="1510619"/>
                </a:cubicBezTo>
                <a:lnTo>
                  <a:pt x="654795" y="1541708"/>
                </a:lnTo>
                <a:lnTo>
                  <a:pt x="646905" y="1541804"/>
                </a:lnTo>
                <a:cubicBezTo>
                  <a:pt x="492067" y="1542041"/>
                  <a:pt x="296380" y="1538480"/>
                  <a:pt x="0" y="1537530"/>
                </a:cubicBezTo>
                <a:cubicBezTo>
                  <a:pt x="1267" y="1509665"/>
                  <a:pt x="26599" y="1339522"/>
                  <a:pt x="37997" y="1281681"/>
                </a:cubicBezTo>
                <a:cubicBezTo>
                  <a:pt x="49397" y="1223841"/>
                  <a:pt x="51085" y="1211598"/>
                  <a:pt x="68395" y="1190488"/>
                </a:cubicBezTo>
                <a:cubicBezTo>
                  <a:pt x="85705" y="1169378"/>
                  <a:pt x="61641" y="1180356"/>
                  <a:pt x="141857" y="1155023"/>
                </a:cubicBezTo>
                <a:cubicBezTo>
                  <a:pt x="222073" y="1129692"/>
                  <a:pt x="542518" y="1043565"/>
                  <a:pt x="549696" y="1038498"/>
                </a:cubicBezTo>
                <a:cubicBezTo>
                  <a:pt x="556874" y="1033432"/>
                  <a:pt x="559829" y="1012746"/>
                  <a:pt x="564895" y="1003035"/>
                </a:cubicBezTo>
                <a:cubicBezTo>
                  <a:pt x="569961" y="993325"/>
                  <a:pt x="578827" y="995857"/>
                  <a:pt x="580093" y="980236"/>
                </a:cubicBezTo>
                <a:cubicBezTo>
                  <a:pt x="580726" y="972426"/>
                  <a:pt x="580832" y="960182"/>
                  <a:pt x="579776" y="947146"/>
                </a:cubicBezTo>
                <a:lnTo>
                  <a:pt x="573957" y="916908"/>
                </a:lnTo>
                <a:lnTo>
                  <a:pt x="575828" y="916908"/>
                </a:lnTo>
                <a:lnTo>
                  <a:pt x="558938" y="893646"/>
                </a:lnTo>
                <a:cubicBezTo>
                  <a:pt x="551056" y="881477"/>
                  <a:pt x="543935" y="869496"/>
                  <a:pt x="537303" y="858681"/>
                </a:cubicBezTo>
                <a:cubicBezTo>
                  <a:pt x="510773" y="815424"/>
                  <a:pt x="502907" y="777385"/>
                  <a:pt x="498653" y="722272"/>
                </a:cubicBezTo>
                <a:cubicBezTo>
                  <a:pt x="487624" y="707536"/>
                  <a:pt x="451464" y="684846"/>
                  <a:pt x="437269" y="656341"/>
                </a:cubicBezTo>
                <a:cubicBezTo>
                  <a:pt x="423073" y="627835"/>
                  <a:pt x="412721" y="575868"/>
                  <a:pt x="413479" y="551239"/>
                </a:cubicBezTo>
                <a:cubicBezTo>
                  <a:pt x="414237" y="526609"/>
                  <a:pt x="430034" y="515491"/>
                  <a:pt x="441816" y="508564"/>
                </a:cubicBezTo>
                <a:cubicBezTo>
                  <a:pt x="442574" y="484313"/>
                  <a:pt x="424007" y="446800"/>
                  <a:pt x="425901" y="399436"/>
                </a:cubicBezTo>
                <a:cubicBezTo>
                  <a:pt x="427796" y="352072"/>
                  <a:pt x="436511" y="271742"/>
                  <a:pt x="453183" y="224378"/>
                </a:cubicBezTo>
                <a:cubicBezTo>
                  <a:pt x="469856" y="177013"/>
                  <a:pt x="513431" y="129269"/>
                  <a:pt x="525935" y="115250"/>
                </a:cubicBezTo>
                <a:cubicBezTo>
                  <a:pt x="538439" y="101229"/>
                  <a:pt x="511157" y="147837"/>
                  <a:pt x="528208" y="140258"/>
                </a:cubicBezTo>
                <a:cubicBezTo>
                  <a:pt x="545259" y="132680"/>
                  <a:pt x="611191" y="77358"/>
                  <a:pt x="628242" y="69780"/>
                </a:cubicBezTo>
                <a:cubicBezTo>
                  <a:pt x="645293" y="62201"/>
                  <a:pt x="627762" y="84370"/>
                  <a:pt x="630516" y="94788"/>
                </a:cubicBezTo>
                <a:cubicBezTo>
                  <a:pt x="712012" y="31187"/>
                  <a:pt x="796255" y="1895"/>
                  <a:pt x="824295" y="0"/>
                </a:cubicBezTo>
                <a:close/>
              </a:path>
            </a:pathLst>
          </a:custGeom>
          <a:solidFill>
            <a:srgbClr val="59595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p>
            <a:pPr algn="ctr"/>
            <a:endParaRPr lang="en-US" sz="1800" dirty="0">
              <a:latin typeface="Impact" panose="020B0806030902050204" pitchFamily="34" charset="0"/>
              <a:ea typeface="微软雅黑" panose="020B0503020204020204" pitchFamily="34" charset="-122"/>
            </a:endParaRPr>
          </a:p>
        </p:txBody>
      </p:sp>
      <p:sp>
        <p:nvSpPr>
          <p:cNvPr id="145" name="任意多边形 144"/>
          <p:cNvSpPr/>
          <p:nvPr/>
        </p:nvSpPr>
        <p:spPr>
          <a:xfrm>
            <a:off x="1731779" y="3803853"/>
            <a:ext cx="1112196" cy="1110762"/>
          </a:xfrm>
          <a:custGeom>
            <a:avLst/>
            <a:gdLst>
              <a:gd name="connsiteX0" fmla="*/ 824295 w 1548157"/>
              <a:gd name="connsiteY0" fmla="*/ 0 h 1546161"/>
              <a:gd name="connsiteX1" fmla="*/ 798754 w 1548157"/>
              <a:gd name="connsiteY1" fmla="*/ 83421 h 1546161"/>
              <a:gd name="connsiteX2" fmla="*/ 919249 w 1548157"/>
              <a:gd name="connsiteY2" fmla="*/ 40225 h 1546161"/>
              <a:gd name="connsiteX3" fmla="*/ 901061 w 1548157"/>
              <a:gd name="connsiteY3" fmla="*/ 87968 h 1546161"/>
              <a:gd name="connsiteX4" fmla="*/ 982907 w 1548157"/>
              <a:gd name="connsiteY4" fmla="*/ 69780 h 1546161"/>
              <a:gd name="connsiteX5" fmla="*/ 955625 w 1548157"/>
              <a:gd name="connsiteY5" fmla="*/ 115250 h 1546161"/>
              <a:gd name="connsiteX6" fmla="*/ 1054273 w 1548157"/>
              <a:gd name="connsiteY6" fmla="*/ 173686 h 1546161"/>
              <a:gd name="connsiteX7" fmla="*/ 1101129 w 1548157"/>
              <a:gd name="connsiteY7" fmla="*/ 290309 h 1546161"/>
              <a:gd name="connsiteX8" fmla="*/ 1110222 w 1548157"/>
              <a:gd name="connsiteY8" fmla="*/ 524478 h 1546161"/>
              <a:gd name="connsiteX9" fmla="*/ 1130684 w 1548157"/>
              <a:gd name="connsiteY9" fmla="*/ 579042 h 1546161"/>
              <a:gd name="connsiteX10" fmla="*/ 1110222 w 1548157"/>
              <a:gd name="connsiteY10" fmla="*/ 669982 h 1546161"/>
              <a:gd name="connsiteX11" fmla="*/ 1061437 w 1548157"/>
              <a:gd name="connsiteY11" fmla="*/ 725944 h 1546161"/>
              <a:gd name="connsiteX12" fmla="*/ 1019626 w 1548157"/>
              <a:gd name="connsiteY12" fmla="*/ 855366 h 1546161"/>
              <a:gd name="connsiteX13" fmla="*/ 973803 w 1548157"/>
              <a:gd name="connsiteY13" fmla="*/ 916348 h 1546161"/>
              <a:gd name="connsiteX14" fmla="*/ 973104 w 1548157"/>
              <a:gd name="connsiteY14" fmla="*/ 916908 h 1546161"/>
              <a:gd name="connsiteX15" fmla="*/ 982412 w 1548157"/>
              <a:gd name="connsiteY15" fmla="*/ 916908 h 1546161"/>
              <a:gd name="connsiteX16" fmla="*/ 978867 w 1548157"/>
              <a:gd name="connsiteY16" fmla="*/ 922923 h 1546161"/>
              <a:gd name="connsiteX17" fmla="*/ 970199 w 1548157"/>
              <a:gd name="connsiteY17" fmla="*/ 944771 h 1546161"/>
              <a:gd name="connsiteX18" fmla="*/ 980332 w 1548157"/>
              <a:gd name="connsiteY18" fmla="*/ 1008101 h 1546161"/>
              <a:gd name="connsiteX19" fmla="*/ 1003130 w 1548157"/>
              <a:gd name="connsiteY19" fmla="*/ 1018234 h 1546161"/>
              <a:gd name="connsiteX20" fmla="*/ 1028461 w 1548157"/>
              <a:gd name="connsiteY20" fmla="*/ 1053698 h 1546161"/>
              <a:gd name="connsiteX21" fmla="*/ 1188050 w 1548157"/>
              <a:gd name="connsiteY21" fmla="*/ 1099294 h 1546161"/>
              <a:gd name="connsiteX22" fmla="*/ 1334974 w 1548157"/>
              <a:gd name="connsiteY22" fmla="*/ 1137292 h 1546161"/>
              <a:gd name="connsiteX23" fmla="*/ 1421101 w 1548157"/>
              <a:gd name="connsiteY23" fmla="*/ 1165156 h 1546161"/>
              <a:gd name="connsiteX24" fmla="*/ 1494562 w 1548157"/>
              <a:gd name="connsiteY24" fmla="*/ 1193021 h 1546161"/>
              <a:gd name="connsiteX25" fmla="*/ 1517361 w 1548157"/>
              <a:gd name="connsiteY25" fmla="*/ 1291814 h 1546161"/>
              <a:gd name="connsiteX26" fmla="*/ 1535093 w 1548157"/>
              <a:gd name="connsiteY26" fmla="*/ 1421005 h 1546161"/>
              <a:gd name="connsiteX27" fmla="*/ 1547758 w 1548157"/>
              <a:gd name="connsiteY27" fmla="*/ 1537530 h 1546161"/>
              <a:gd name="connsiteX28" fmla="*/ 1545226 w 1548157"/>
              <a:gd name="connsiteY28" fmla="*/ 1537530 h 1546161"/>
              <a:gd name="connsiteX29" fmla="*/ 857014 w 1548157"/>
              <a:gd name="connsiteY29" fmla="*/ 1539839 h 1546161"/>
              <a:gd name="connsiteX30" fmla="*/ 859828 w 1548157"/>
              <a:gd name="connsiteY30" fmla="*/ 1531536 h 1546161"/>
              <a:gd name="connsiteX31" fmla="*/ 920044 w 1548157"/>
              <a:gd name="connsiteY31" fmla="*/ 1298651 h 1546161"/>
              <a:gd name="connsiteX32" fmla="*/ 943702 w 1548157"/>
              <a:gd name="connsiteY32" fmla="*/ 1053611 h 1546161"/>
              <a:gd name="connsiteX33" fmla="*/ 835443 w 1548157"/>
              <a:gd name="connsiteY33" fmla="*/ 1152687 h 1546161"/>
              <a:gd name="connsiteX34" fmla="*/ 831397 w 1548157"/>
              <a:gd name="connsiteY34" fmla="*/ 1204095 h 1546161"/>
              <a:gd name="connsiteX35" fmla="*/ 791598 w 1548157"/>
              <a:gd name="connsiteY35" fmla="*/ 1251677 h 1546161"/>
              <a:gd name="connsiteX36" fmla="*/ 810712 w 1548157"/>
              <a:gd name="connsiteY36" fmla="*/ 1419804 h 1546161"/>
              <a:gd name="connsiteX37" fmla="*/ 821848 w 1548157"/>
              <a:gd name="connsiteY37" fmla="*/ 1536520 h 1546161"/>
              <a:gd name="connsiteX38" fmla="*/ 822550 w 1548157"/>
              <a:gd name="connsiteY38" fmla="*/ 1539954 h 1546161"/>
              <a:gd name="connsiteX39" fmla="*/ 790346 w 1548157"/>
              <a:gd name="connsiteY39" fmla="*/ 1540062 h 1546161"/>
              <a:gd name="connsiteX40" fmla="*/ 676175 w 1548157"/>
              <a:gd name="connsiteY40" fmla="*/ 1541448 h 1546161"/>
              <a:gd name="connsiteX41" fmla="*/ 678064 w 1548157"/>
              <a:gd name="connsiteY41" fmla="*/ 1534593 h 1546161"/>
              <a:gd name="connsiteX42" fmla="*/ 715461 w 1548157"/>
              <a:gd name="connsiteY42" fmla="*/ 1251676 h 1546161"/>
              <a:gd name="connsiteX43" fmla="*/ 670984 w 1548157"/>
              <a:gd name="connsiteY43" fmla="*/ 1149774 h 1546161"/>
              <a:gd name="connsiteX44" fmla="*/ 567202 w 1548157"/>
              <a:gd name="connsiteY44" fmla="*/ 1071164 h 1546161"/>
              <a:gd name="connsiteX45" fmla="*/ 629051 w 1548157"/>
              <a:gd name="connsiteY45" fmla="*/ 1510615 h 1546161"/>
              <a:gd name="connsiteX46" fmla="*/ 635578 w 1548157"/>
              <a:gd name="connsiteY46" fmla="*/ 1541780 h 1546161"/>
              <a:gd name="connsiteX47" fmla="*/ 565805 w 1548157"/>
              <a:gd name="connsiteY47" fmla="*/ 1541636 h 1546161"/>
              <a:gd name="connsiteX48" fmla="*/ 0 w 1548157"/>
              <a:gd name="connsiteY48" fmla="*/ 1537530 h 1546161"/>
              <a:gd name="connsiteX49" fmla="*/ 37997 w 1548157"/>
              <a:gd name="connsiteY49" fmla="*/ 1281681 h 1546161"/>
              <a:gd name="connsiteX50" fmla="*/ 68395 w 1548157"/>
              <a:gd name="connsiteY50" fmla="*/ 1190488 h 1546161"/>
              <a:gd name="connsiteX51" fmla="*/ 141857 w 1548157"/>
              <a:gd name="connsiteY51" fmla="*/ 1155023 h 1546161"/>
              <a:gd name="connsiteX52" fmla="*/ 549696 w 1548157"/>
              <a:gd name="connsiteY52" fmla="*/ 1038498 h 1546161"/>
              <a:gd name="connsiteX53" fmla="*/ 564895 w 1548157"/>
              <a:gd name="connsiteY53" fmla="*/ 1003035 h 1546161"/>
              <a:gd name="connsiteX54" fmla="*/ 580093 w 1548157"/>
              <a:gd name="connsiteY54" fmla="*/ 980236 h 1546161"/>
              <a:gd name="connsiteX55" fmla="*/ 579776 w 1548157"/>
              <a:gd name="connsiteY55" fmla="*/ 947146 h 1546161"/>
              <a:gd name="connsiteX56" fmla="*/ 573956 w 1548157"/>
              <a:gd name="connsiteY56" fmla="*/ 916908 h 1546161"/>
              <a:gd name="connsiteX57" fmla="*/ 575828 w 1548157"/>
              <a:gd name="connsiteY57" fmla="*/ 916908 h 1546161"/>
              <a:gd name="connsiteX58" fmla="*/ 558938 w 1548157"/>
              <a:gd name="connsiteY58" fmla="*/ 893646 h 1546161"/>
              <a:gd name="connsiteX59" fmla="*/ 537302 w 1548157"/>
              <a:gd name="connsiteY59" fmla="*/ 858681 h 1546161"/>
              <a:gd name="connsiteX60" fmla="*/ 498653 w 1548157"/>
              <a:gd name="connsiteY60" fmla="*/ 722272 h 1546161"/>
              <a:gd name="connsiteX61" fmla="*/ 437269 w 1548157"/>
              <a:gd name="connsiteY61" fmla="*/ 656341 h 1546161"/>
              <a:gd name="connsiteX62" fmla="*/ 413479 w 1548157"/>
              <a:gd name="connsiteY62" fmla="*/ 551239 h 1546161"/>
              <a:gd name="connsiteX63" fmla="*/ 441816 w 1548157"/>
              <a:gd name="connsiteY63" fmla="*/ 508564 h 1546161"/>
              <a:gd name="connsiteX64" fmla="*/ 425901 w 1548157"/>
              <a:gd name="connsiteY64" fmla="*/ 399436 h 1546161"/>
              <a:gd name="connsiteX65" fmla="*/ 453183 w 1548157"/>
              <a:gd name="connsiteY65" fmla="*/ 224378 h 1546161"/>
              <a:gd name="connsiteX66" fmla="*/ 525935 w 1548157"/>
              <a:gd name="connsiteY66" fmla="*/ 115250 h 1546161"/>
              <a:gd name="connsiteX67" fmla="*/ 528208 w 1548157"/>
              <a:gd name="connsiteY67" fmla="*/ 140258 h 1546161"/>
              <a:gd name="connsiteX68" fmla="*/ 628242 w 1548157"/>
              <a:gd name="connsiteY68" fmla="*/ 69780 h 1546161"/>
              <a:gd name="connsiteX69" fmla="*/ 630516 w 1548157"/>
              <a:gd name="connsiteY69" fmla="*/ 94788 h 1546161"/>
              <a:gd name="connsiteX70" fmla="*/ 824295 w 1548157"/>
              <a:gd name="connsiteY70" fmla="*/ 0 h 1546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1548157" h="1546161">
                <a:moveTo>
                  <a:pt x="824295" y="0"/>
                </a:moveTo>
                <a:cubicBezTo>
                  <a:pt x="833437" y="21728"/>
                  <a:pt x="821513" y="58081"/>
                  <a:pt x="798754" y="83421"/>
                </a:cubicBezTo>
                <a:cubicBezTo>
                  <a:pt x="832691" y="66240"/>
                  <a:pt x="865976" y="52066"/>
                  <a:pt x="919249" y="40225"/>
                </a:cubicBezTo>
                <a:cubicBezTo>
                  <a:pt x="920552" y="61456"/>
                  <a:pt x="890452" y="83042"/>
                  <a:pt x="901061" y="87968"/>
                </a:cubicBezTo>
                <a:cubicBezTo>
                  <a:pt x="911671" y="92894"/>
                  <a:pt x="973813" y="65233"/>
                  <a:pt x="982907" y="69780"/>
                </a:cubicBezTo>
                <a:cubicBezTo>
                  <a:pt x="992001" y="74327"/>
                  <a:pt x="947668" y="105019"/>
                  <a:pt x="955625" y="115250"/>
                </a:cubicBezTo>
                <a:cubicBezTo>
                  <a:pt x="990355" y="122331"/>
                  <a:pt x="1030022" y="144509"/>
                  <a:pt x="1054273" y="173686"/>
                </a:cubicBezTo>
                <a:cubicBezTo>
                  <a:pt x="1078524" y="202862"/>
                  <a:pt x="1091804" y="231843"/>
                  <a:pt x="1101129" y="290309"/>
                </a:cubicBezTo>
                <a:cubicBezTo>
                  <a:pt x="1110453" y="348774"/>
                  <a:pt x="1128032" y="471809"/>
                  <a:pt x="1110222" y="524478"/>
                </a:cubicBezTo>
                <a:cubicBezTo>
                  <a:pt x="1128789" y="547592"/>
                  <a:pt x="1130684" y="554791"/>
                  <a:pt x="1130684" y="579042"/>
                </a:cubicBezTo>
                <a:cubicBezTo>
                  <a:pt x="1130684" y="603293"/>
                  <a:pt x="1121764" y="645498"/>
                  <a:pt x="1110222" y="669982"/>
                </a:cubicBezTo>
                <a:cubicBezTo>
                  <a:pt x="1098681" y="694465"/>
                  <a:pt x="1074699" y="697146"/>
                  <a:pt x="1061437" y="725944"/>
                </a:cubicBezTo>
                <a:cubicBezTo>
                  <a:pt x="1048174" y="781514"/>
                  <a:pt x="1034724" y="805574"/>
                  <a:pt x="1019626" y="855366"/>
                </a:cubicBezTo>
                <a:cubicBezTo>
                  <a:pt x="1011290" y="873174"/>
                  <a:pt x="995273" y="895670"/>
                  <a:pt x="973803" y="916348"/>
                </a:cubicBezTo>
                <a:lnTo>
                  <a:pt x="973104" y="916908"/>
                </a:lnTo>
                <a:lnTo>
                  <a:pt x="982412" y="916908"/>
                </a:lnTo>
                <a:lnTo>
                  <a:pt x="978867" y="922923"/>
                </a:lnTo>
                <a:cubicBezTo>
                  <a:pt x="973366" y="931156"/>
                  <a:pt x="970833" y="932739"/>
                  <a:pt x="970199" y="944771"/>
                </a:cubicBezTo>
                <a:cubicBezTo>
                  <a:pt x="969354" y="960815"/>
                  <a:pt x="974843" y="995858"/>
                  <a:pt x="980332" y="1008101"/>
                </a:cubicBezTo>
                <a:cubicBezTo>
                  <a:pt x="985820" y="1020345"/>
                  <a:pt x="995952" y="1009369"/>
                  <a:pt x="1003130" y="1018234"/>
                </a:cubicBezTo>
                <a:cubicBezTo>
                  <a:pt x="1010307" y="1027100"/>
                  <a:pt x="997640" y="1040188"/>
                  <a:pt x="1028461" y="1053698"/>
                </a:cubicBezTo>
                <a:cubicBezTo>
                  <a:pt x="1059281" y="1067207"/>
                  <a:pt x="1136965" y="1085362"/>
                  <a:pt x="1188050" y="1099294"/>
                </a:cubicBezTo>
                <a:cubicBezTo>
                  <a:pt x="1239136" y="1113227"/>
                  <a:pt x="1296132" y="1126314"/>
                  <a:pt x="1334974" y="1137292"/>
                </a:cubicBezTo>
                <a:cubicBezTo>
                  <a:pt x="1373816" y="1148268"/>
                  <a:pt x="1394502" y="1155867"/>
                  <a:pt x="1421101" y="1165156"/>
                </a:cubicBezTo>
                <a:cubicBezTo>
                  <a:pt x="1447700" y="1174444"/>
                  <a:pt x="1478519" y="1171911"/>
                  <a:pt x="1494562" y="1193021"/>
                </a:cubicBezTo>
                <a:cubicBezTo>
                  <a:pt x="1510606" y="1214131"/>
                  <a:pt x="1510606" y="1253816"/>
                  <a:pt x="1517361" y="1291814"/>
                </a:cubicBezTo>
                <a:cubicBezTo>
                  <a:pt x="1524115" y="1329811"/>
                  <a:pt x="1530027" y="1380052"/>
                  <a:pt x="1535093" y="1421005"/>
                </a:cubicBezTo>
                <a:cubicBezTo>
                  <a:pt x="1540159" y="1461957"/>
                  <a:pt x="1546069" y="1518109"/>
                  <a:pt x="1547758" y="1537530"/>
                </a:cubicBezTo>
                <a:cubicBezTo>
                  <a:pt x="1549448" y="1556951"/>
                  <a:pt x="1545226" y="1537530"/>
                  <a:pt x="1545226" y="1537530"/>
                </a:cubicBezTo>
                <a:lnTo>
                  <a:pt x="857014" y="1539839"/>
                </a:lnTo>
                <a:lnTo>
                  <a:pt x="859828" y="1531536"/>
                </a:lnTo>
                <a:cubicBezTo>
                  <a:pt x="877673" y="1476837"/>
                  <a:pt x="908116" y="1370407"/>
                  <a:pt x="920044" y="1298651"/>
                </a:cubicBezTo>
                <a:cubicBezTo>
                  <a:pt x="933677" y="1216645"/>
                  <a:pt x="935641" y="1112905"/>
                  <a:pt x="943702" y="1053611"/>
                </a:cubicBezTo>
                <a:cubicBezTo>
                  <a:pt x="912493" y="1110386"/>
                  <a:pt x="857671" y="1128381"/>
                  <a:pt x="835443" y="1152687"/>
                </a:cubicBezTo>
                <a:cubicBezTo>
                  <a:pt x="838888" y="1176783"/>
                  <a:pt x="838705" y="1187596"/>
                  <a:pt x="831397" y="1204095"/>
                </a:cubicBezTo>
                <a:cubicBezTo>
                  <a:pt x="824090" y="1220593"/>
                  <a:pt x="811297" y="1232471"/>
                  <a:pt x="791598" y="1251677"/>
                </a:cubicBezTo>
                <a:cubicBezTo>
                  <a:pt x="786984" y="1296690"/>
                  <a:pt x="804860" y="1368368"/>
                  <a:pt x="810712" y="1419804"/>
                </a:cubicBezTo>
                <a:cubicBezTo>
                  <a:pt x="815100" y="1458381"/>
                  <a:pt x="817659" y="1506043"/>
                  <a:pt x="821848" y="1536520"/>
                </a:cubicBezTo>
                <a:lnTo>
                  <a:pt x="822550" y="1539954"/>
                </a:lnTo>
                <a:lnTo>
                  <a:pt x="790346" y="1540062"/>
                </a:lnTo>
                <a:lnTo>
                  <a:pt x="676175" y="1541448"/>
                </a:lnTo>
                <a:lnTo>
                  <a:pt x="678064" y="1534593"/>
                </a:lnTo>
                <a:cubicBezTo>
                  <a:pt x="694786" y="1461371"/>
                  <a:pt x="712218" y="1304324"/>
                  <a:pt x="715461" y="1251676"/>
                </a:cubicBezTo>
                <a:cubicBezTo>
                  <a:pt x="678396" y="1229840"/>
                  <a:pt x="680868" y="1197328"/>
                  <a:pt x="670984" y="1149774"/>
                </a:cubicBezTo>
                <a:cubicBezTo>
                  <a:pt x="616622" y="1128424"/>
                  <a:pt x="606737" y="1127939"/>
                  <a:pt x="567202" y="1071164"/>
                </a:cubicBezTo>
                <a:cubicBezTo>
                  <a:pt x="558554" y="1128484"/>
                  <a:pt x="605242" y="1391996"/>
                  <a:pt x="629051" y="1510615"/>
                </a:cubicBezTo>
                <a:lnTo>
                  <a:pt x="635578" y="1541780"/>
                </a:lnTo>
                <a:lnTo>
                  <a:pt x="565805" y="1541636"/>
                </a:lnTo>
                <a:cubicBezTo>
                  <a:pt x="424040" y="1540927"/>
                  <a:pt x="246983" y="1538321"/>
                  <a:pt x="0" y="1537530"/>
                </a:cubicBezTo>
                <a:cubicBezTo>
                  <a:pt x="1267" y="1509665"/>
                  <a:pt x="26599" y="1339522"/>
                  <a:pt x="37997" y="1281681"/>
                </a:cubicBezTo>
                <a:cubicBezTo>
                  <a:pt x="49397" y="1223841"/>
                  <a:pt x="51085" y="1211598"/>
                  <a:pt x="68395" y="1190488"/>
                </a:cubicBezTo>
                <a:cubicBezTo>
                  <a:pt x="85705" y="1169378"/>
                  <a:pt x="61640" y="1180356"/>
                  <a:pt x="141857" y="1155023"/>
                </a:cubicBezTo>
                <a:cubicBezTo>
                  <a:pt x="222073" y="1129692"/>
                  <a:pt x="542518" y="1043565"/>
                  <a:pt x="549696" y="1038498"/>
                </a:cubicBezTo>
                <a:cubicBezTo>
                  <a:pt x="556874" y="1033432"/>
                  <a:pt x="559828" y="1012746"/>
                  <a:pt x="564895" y="1003035"/>
                </a:cubicBezTo>
                <a:cubicBezTo>
                  <a:pt x="569961" y="993325"/>
                  <a:pt x="578827" y="995857"/>
                  <a:pt x="580093" y="980236"/>
                </a:cubicBezTo>
                <a:cubicBezTo>
                  <a:pt x="580726" y="972426"/>
                  <a:pt x="580832" y="960182"/>
                  <a:pt x="579776" y="947146"/>
                </a:cubicBezTo>
                <a:lnTo>
                  <a:pt x="573956" y="916908"/>
                </a:lnTo>
                <a:lnTo>
                  <a:pt x="575828" y="916908"/>
                </a:lnTo>
                <a:lnTo>
                  <a:pt x="558938" y="893646"/>
                </a:lnTo>
                <a:cubicBezTo>
                  <a:pt x="551056" y="881477"/>
                  <a:pt x="543935" y="869496"/>
                  <a:pt x="537302" y="858681"/>
                </a:cubicBezTo>
                <a:cubicBezTo>
                  <a:pt x="510773" y="815424"/>
                  <a:pt x="502907" y="777385"/>
                  <a:pt x="498653" y="722272"/>
                </a:cubicBezTo>
                <a:cubicBezTo>
                  <a:pt x="487624" y="707536"/>
                  <a:pt x="451464" y="684846"/>
                  <a:pt x="437269" y="656341"/>
                </a:cubicBezTo>
                <a:cubicBezTo>
                  <a:pt x="423073" y="627835"/>
                  <a:pt x="412721" y="575868"/>
                  <a:pt x="413479" y="551239"/>
                </a:cubicBezTo>
                <a:cubicBezTo>
                  <a:pt x="414237" y="526609"/>
                  <a:pt x="430034" y="515491"/>
                  <a:pt x="441816" y="508564"/>
                </a:cubicBezTo>
                <a:cubicBezTo>
                  <a:pt x="442574" y="484313"/>
                  <a:pt x="424007" y="446800"/>
                  <a:pt x="425901" y="399436"/>
                </a:cubicBezTo>
                <a:cubicBezTo>
                  <a:pt x="427796" y="352072"/>
                  <a:pt x="436511" y="271742"/>
                  <a:pt x="453183" y="224378"/>
                </a:cubicBezTo>
                <a:cubicBezTo>
                  <a:pt x="469855" y="177013"/>
                  <a:pt x="513431" y="129269"/>
                  <a:pt x="525935" y="115250"/>
                </a:cubicBezTo>
                <a:cubicBezTo>
                  <a:pt x="538439" y="101229"/>
                  <a:pt x="511157" y="147837"/>
                  <a:pt x="528208" y="140258"/>
                </a:cubicBezTo>
                <a:cubicBezTo>
                  <a:pt x="545259" y="132680"/>
                  <a:pt x="611191" y="77358"/>
                  <a:pt x="628242" y="69780"/>
                </a:cubicBezTo>
                <a:cubicBezTo>
                  <a:pt x="645293" y="62201"/>
                  <a:pt x="627762" y="84370"/>
                  <a:pt x="630516" y="94788"/>
                </a:cubicBezTo>
                <a:cubicBezTo>
                  <a:pt x="712012" y="31187"/>
                  <a:pt x="796255" y="1895"/>
                  <a:pt x="824295" y="0"/>
                </a:cubicBezTo>
                <a:close/>
              </a:path>
            </a:pathLst>
          </a:custGeom>
          <a:solidFill>
            <a:srgbClr val="59595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p>
            <a:pPr algn="ctr"/>
            <a:endParaRPr lang="en-US" sz="1800" dirty="0">
              <a:latin typeface="Impact" panose="020B0806030902050204" pitchFamily="34" charset="0"/>
              <a:ea typeface="微软雅黑" panose="020B0503020204020204" pitchFamily="34" charset="-122"/>
            </a:endParaRPr>
          </a:p>
        </p:txBody>
      </p:sp>
      <p:sp>
        <p:nvSpPr>
          <p:cNvPr id="146" name="任意多边形 145"/>
          <p:cNvSpPr/>
          <p:nvPr/>
        </p:nvSpPr>
        <p:spPr>
          <a:xfrm>
            <a:off x="2960404" y="3835803"/>
            <a:ext cx="1060604" cy="1081208"/>
          </a:xfrm>
          <a:custGeom>
            <a:avLst/>
            <a:gdLst>
              <a:gd name="connsiteX0" fmla="*/ 830946 w 1476341"/>
              <a:gd name="connsiteY0" fmla="*/ 1111899 h 1505021"/>
              <a:gd name="connsiteX1" fmla="*/ 816806 w 1476341"/>
              <a:gd name="connsiteY1" fmla="*/ 1119638 h 1505021"/>
              <a:gd name="connsiteX2" fmla="*/ 769179 w 1476341"/>
              <a:gd name="connsiteY2" fmla="*/ 1207749 h 1505021"/>
              <a:gd name="connsiteX3" fmla="*/ 709643 w 1476341"/>
              <a:gd name="connsiteY3" fmla="*/ 1339916 h 1505021"/>
              <a:gd name="connsiteX4" fmla="*/ 651301 w 1476341"/>
              <a:gd name="connsiteY4" fmla="*/ 1243473 h 1505021"/>
              <a:gd name="connsiteX5" fmla="*/ 560806 w 1476341"/>
              <a:gd name="connsiteY5" fmla="*/ 1131545 h 1505021"/>
              <a:gd name="connsiteX6" fmla="*/ 464359 w 1476341"/>
              <a:gd name="connsiteY6" fmla="*/ 1236327 h 1505021"/>
              <a:gd name="connsiteX7" fmla="*/ 587001 w 1476341"/>
              <a:gd name="connsiteY7" fmla="*/ 1239900 h 1505021"/>
              <a:gd name="connsiteX8" fmla="*/ 709643 w 1476341"/>
              <a:gd name="connsiteY8" fmla="*/ 1447079 h 1505021"/>
              <a:gd name="connsiteX9" fmla="*/ 844191 w 1476341"/>
              <a:gd name="connsiteY9" fmla="*/ 1220850 h 1505021"/>
              <a:gd name="connsiteX10" fmla="*/ 946591 w 1476341"/>
              <a:gd name="connsiteY10" fmla="*/ 1231564 h 1505021"/>
              <a:gd name="connsiteX11" fmla="*/ 906108 w 1476341"/>
              <a:gd name="connsiteY11" fmla="*/ 1155359 h 1505021"/>
              <a:gd name="connsiteX12" fmla="*/ 846573 w 1476341"/>
              <a:gd name="connsiteY12" fmla="*/ 1119638 h 1505021"/>
              <a:gd name="connsiteX13" fmla="*/ 830946 w 1476341"/>
              <a:gd name="connsiteY13" fmla="*/ 1111899 h 1505021"/>
              <a:gd name="connsiteX14" fmla="*/ 813920 w 1476341"/>
              <a:gd name="connsiteY14" fmla="*/ 0 h 1505021"/>
              <a:gd name="connsiteX15" fmla="*/ 941615 w 1476341"/>
              <a:gd name="connsiteY15" fmla="*/ 47885 h 1505021"/>
              <a:gd name="connsiteX16" fmla="*/ 986841 w 1476341"/>
              <a:gd name="connsiteY16" fmla="*/ 101092 h 1505021"/>
              <a:gd name="connsiteX17" fmla="*/ 1034727 w 1476341"/>
              <a:gd name="connsiteY17" fmla="*/ 135676 h 1505021"/>
              <a:gd name="connsiteX18" fmla="*/ 1117197 w 1476341"/>
              <a:gd name="connsiteY18" fmla="*/ 281994 h 1505021"/>
              <a:gd name="connsiteX19" fmla="*/ 1162423 w 1476341"/>
              <a:gd name="connsiteY19" fmla="*/ 558668 h 1505021"/>
              <a:gd name="connsiteX20" fmla="*/ 1127838 w 1476341"/>
              <a:gd name="connsiteY20" fmla="*/ 755532 h 1505021"/>
              <a:gd name="connsiteX21" fmla="*/ 1106556 w 1476341"/>
              <a:gd name="connsiteY21" fmla="*/ 883228 h 1505021"/>
              <a:gd name="connsiteX22" fmla="*/ 1181045 w 1476341"/>
              <a:gd name="connsiteY22" fmla="*/ 978999 h 1505021"/>
              <a:gd name="connsiteX23" fmla="*/ 1268836 w 1476341"/>
              <a:gd name="connsiteY23" fmla="*/ 1013584 h 1505021"/>
              <a:gd name="connsiteX24" fmla="*/ 1206672 w 1476341"/>
              <a:gd name="connsiteY24" fmla="*/ 1072817 h 1505021"/>
              <a:gd name="connsiteX25" fmla="*/ 1165069 w 1476341"/>
              <a:gd name="connsiteY25" fmla="*/ 1087160 h 1505021"/>
              <a:gd name="connsiteX26" fmla="*/ 1207372 w 1476341"/>
              <a:gd name="connsiteY26" fmla="*/ 1098058 h 1505021"/>
              <a:gd name="connsiteX27" fmla="*/ 1273047 w 1476341"/>
              <a:gd name="connsiteY27" fmla="*/ 1115118 h 1505021"/>
              <a:gd name="connsiteX28" fmla="*/ 1355179 w 1476341"/>
              <a:gd name="connsiteY28" fmla="*/ 1141691 h 1505021"/>
              <a:gd name="connsiteX29" fmla="*/ 1425233 w 1476341"/>
              <a:gd name="connsiteY29" fmla="*/ 1168262 h 1505021"/>
              <a:gd name="connsiteX30" fmla="*/ 1446973 w 1476341"/>
              <a:gd name="connsiteY30" fmla="*/ 1262473 h 1505021"/>
              <a:gd name="connsiteX31" fmla="*/ 1463883 w 1476341"/>
              <a:gd name="connsiteY31" fmla="*/ 1385670 h 1505021"/>
              <a:gd name="connsiteX32" fmla="*/ 1475961 w 1476341"/>
              <a:gd name="connsiteY32" fmla="*/ 1496791 h 1505021"/>
              <a:gd name="connsiteX33" fmla="*/ 1473546 w 1476341"/>
              <a:gd name="connsiteY33" fmla="*/ 1496791 h 1505021"/>
              <a:gd name="connsiteX34" fmla="*/ 753683 w 1476341"/>
              <a:gd name="connsiteY34" fmla="*/ 1499206 h 1505021"/>
              <a:gd name="connsiteX35" fmla="*/ 0 w 1476341"/>
              <a:gd name="connsiteY35" fmla="*/ 1496791 h 1505021"/>
              <a:gd name="connsiteX36" fmla="*/ 36235 w 1476341"/>
              <a:gd name="connsiteY36" fmla="*/ 1252811 h 1505021"/>
              <a:gd name="connsiteX37" fmla="*/ 65222 w 1476341"/>
              <a:gd name="connsiteY37" fmla="*/ 1165847 h 1505021"/>
              <a:gd name="connsiteX38" fmla="*/ 135276 w 1476341"/>
              <a:gd name="connsiteY38" fmla="*/ 1132028 h 1505021"/>
              <a:gd name="connsiteX39" fmla="*/ 290144 w 1476341"/>
              <a:gd name="connsiteY39" fmla="*/ 1087527 h 1505021"/>
              <a:gd name="connsiteX40" fmla="*/ 304112 w 1476341"/>
              <a:gd name="connsiteY40" fmla="*/ 1083636 h 1505021"/>
              <a:gd name="connsiteX41" fmla="*/ 303372 w 1476341"/>
              <a:gd name="connsiteY41" fmla="*/ 1083362 h 1505021"/>
              <a:gd name="connsiteX42" fmla="*/ 236630 w 1476341"/>
              <a:gd name="connsiteY42" fmla="*/ 1016244 h 1505021"/>
              <a:gd name="connsiteX43" fmla="*/ 327081 w 1476341"/>
              <a:gd name="connsiteY43" fmla="*/ 965698 h 1505021"/>
              <a:gd name="connsiteX44" fmla="*/ 388268 w 1476341"/>
              <a:gd name="connsiteY44" fmla="*/ 864605 h 1505021"/>
              <a:gd name="connsiteX45" fmla="*/ 345703 w 1476341"/>
              <a:gd name="connsiteY45" fmla="*/ 673062 h 1505021"/>
              <a:gd name="connsiteX46" fmla="*/ 343042 w 1476341"/>
              <a:gd name="connsiteY46" fmla="*/ 351163 h 1505021"/>
              <a:gd name="connsiteX47" fmla="*/ 430834 w 1476341"/>
              <a:gd name="connsiteY47" fmla="*/ 146318 h 1505021"/>
              <a:gd name="connsiteX48" fmla="*/ 579812 w 1476341"/>
              <a:gd name="connsiteY48" fmla="*/ 47886 h 1505021"/>
              <a:gd name="connsiteX49" fmla="*/ 813920 w 1476341"/>
              <a:gd name="connsiteY49" fmla="*/ 0 h 15050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1476341" h="1505021">
                <a:moveTo>
                  <a:pt x="830946" y="1111899"/>
                </a:moveTo>
                <a:cubicBezTo>
                  <a:pt x="826976" y="1110808"/>
                  <a:pt x="823255" y="1112296"/>
                  <a:pt x="816806" y="1119638"/>
                </a:cubicBezTo>
                <a:cubicBezTo>
                  <a:pt x="803907" y="1134323"/>
                  <a:pt x="787039" y="1171037"/>
                  <a:pt x="769179" y="1207749"/>
                </a:cubicBezTo>
                <a:cubicBezTo>
                  <a:pt x="751319" y="1244462"/>
                  <a:pt x="723732" y="1304595"/>
                  <a:pt x="709643" y="1339916"/>
                </a:cubicBezTo>
                <a:cubicBezTo>
                  <a:pt x="688409" y="1315709"/>
                  <a:pt x="673726" y="1292489"/>
                  <a:pt x="651301" y="1243473"/>
                </a:cubicBezTo>
                <a:cubicBezTo>
                  <a:pt x="628875" y="1194456"/>
                  <a:pt x="591962" y="1132736"/>
                  <a:pt x="560806" y="1131545"/>
                </a:cubicBezTo>
                <a:cubicBezTo>
                  <a:pt x="529649" y="1130354"/>
                  <a:pt x="486187" y="1189692"/>
                  <a:pt x="464359" y="1236327"/>
                </a:cubicBezTo>
                <a:cubicBezTo>
                  <a:pt x="513969" y="1223430"/>
                  <a:pt x="546121" y="1204775"/>
                  <a:pt x="587001" y="1239900"/>
                </a:cubicBezTo>
                <a:cubicBezTo>
                  <a:pt x="621729" y="1277605"/>
                  <a:pt x="677493" y="1373658"/>
                  <a:pt x="709643" y="1447079"/>
                </a:cubicBezTo>
                <a:cubicBezTo>
                  <a:pt x="763224" y="1363338"/>
                  <a:pt x="807478" y="1257562"/>
                  <a:pt x="844191" y="1220850"/>
                </a:cubicBezTo>
                <a:cubicBezTo>
                  <a:pt x="883286" y="1215093"/>
                  <a:pt x="898967" y="1222238"/>
                  <a:pt x="946591" y="1231564"/>
                </a:cubicBezTo>
                <a:cubicBezTo>
                  <a:pt x="941831" y="1202789"/>
                  <a:pt x="922778" y="1174014"/>
                  <a:pt x="906108" y="1155359"/>
                </a:cubicBezTo>
                <a:cubicBezTo>
                  <a:pt x="889437" y="1136705"/>
                  <a:pt x="861457" y="1125592"/>
                  <a:pt x="846573" y="1119638"/>
                </a:cubicBezTo>
                <a:cubicBezTo>
                  <a:pt x="839132" y="1116661"/>
                  <a:pt x="834915" y="1112990"/>
                  <a:pt x="830946" y="1111899"/>
                </a:cubicBezTo>
                <a:close/>
                <a:moveTo>
                  <a:pt x="813920" y="0"/>
                </a:moveTo>
                <a:cubicBezTo>
                  <a:pt x="874221" y="0"/>
                  <a:pt x="912795" y="31037"/>
                  <a:pt x="941615" y="47885"/>
                </a:cubicBezTo>
                <a:cubicBezTo>
                  <a:pt x="970435" y="64734"/>
                  <a:pt x="981963" y="81140"/>
                  <a:pt x="986841" y="101092"/>
                </a:cubicBezTo>
                <a:cubicBezTo>
                  <a:pt x="1010340" y="105083"/>
                  <a:pt x="1013001" y="105526"/>
                  <a:pt x="1034727" y="135676"/>
                </a:cubicBezTo>
                <a:cubicBezTo>
                  <a:pt x="1056453" y="165827"/>
                  <a:pt x="1095915" y="211496"/>
                  <a:pt x="1117197" y="281994"/>
                </a:cubicBezTo>
                <a:cubicBezTo>
                  <a:pt x="1138480" y="352493"/>
                  <a:pt x="1160650" y="479745"/>
                  <a:pt x="1162423" y="558668"/>
                </a:cubicBezTo>
                <a:cubicBezTo>
                  <a:pt x="1164196" y="637592"/>
                  <a:pt x="1137150" y="701439"/>
                  <a:pt x="1127838" y="755532"/>
                </a:cubicBezTo>
                <a:cubicBezTo>
                  <a:pt x="1118527" y="809625"/>
                  <a:pt x="1097688" y="845983"/>
                  <a:pt x="1106556" y="883228"/>
                </a:cubicBezTo>
                <a:cubicBezTo>
                  <a:pt x="1115424" y="920472"/>
                  <a:pt x="1153998" y="957273"/>
                  <a:pt x="1181045" y="978999"/>
                </a:cubicBezTo>
                <a:cubicBezTo>
                  <a:pt x="1208092" y="1000726"/>
                  <a:pt x="1237355" y="1011367"/>
                  <a:pt x="1268836" y="1013584"/>
                </a:cubicBezTo>
                <a:cubicBezTo>
                  <a:pt x="1266508" y="1027218"/>
                  <a:pt x="1245226" y="1054071"/>
                  <a:pt x="1206672" y="1072817"/>
                </a:cubicBezTo>
                <a:lnTo>
                  <a:pt x="1165069" y="1087160"/>
                </a:lnTo>
                <a:lnTo>
                  <a:pt x="1207372" y="1098058"/>
                </a:lnTo>
                <a:lnTo>
                  <a:pt x="1273047" y="1115118"/>
                </a:lnTo>
                <a:cubicBezTo>
                  <a:pt x="1310087" y="1125586"/>
                  <a:pt x="1329814" y="1132833"/>
                  <a:pt x="1355179" y="1141691"/>
                </a:cubicBezTo>
                <a:cubicBezTo>
                  <a:pt x="1380544" y="1150548"/>
                  <a:pt x="1409934" y="1148132"/>
                  <a:pt x="1425233" y="1168262"/>
                </a:cubicBezTo>
                <a:cubicBezTo>
                  <a:pt x="1440532" y="1188393"/>
                  <a:pt x="1440532" y="1226238"/>
                  <a:pt x="1446973" y="1262473"/>
                </a:cubicBezTo>
                <a:cubicBezTo>
                  <a:pt x="1453415" y="1298708"/>
                  <a:pt x="1459052" y="1346618"/>
                  <a:pt x="1463883" y="1385670"/>
                </a:cubicBezTo>
                <a:cubicBezTo>
                  <a:pt x="1468715" y="1424724"/>
                  <a:pt x="1474351" y="1478271"/>
                  <a:pt x="1475961" y="1496791"/>
                </a:cubicBezTo>
                <a:cubicBezTo>
                  <a:pt x="1477572" y="1515310"/>
                  <a:pt x="1473546" y="1496791"/>
                  <a:pt x="1473546" y="1496791"/>
                </a:cubicBezTo>
                <a:lnTo>
                  <a:pt x="753683" y="1499206"/>
                </a:lnTo>
                <a:cubicBezTo>
                  <a:pt x="582977" y="1503634"/>
                  <a:pt x="376841" y="1497998"/>
                  <a:pt x="0" y="1496791"/>
                </a:cubicBezTo>
                <a:cubicBezTo>
                  <a:pt x="1208" y="1470219"/>
                  <a:pt x="25365" y="1307968"/>
                  <a:pt x="36235" y="1252811"/>
                </a:cubicBezTo>
                <a:cubicBezTo>
                  <a:pt x="47105" y="1197653"/>
                  <a:pt x="51131" y="1178731"/>
                  <a:pt x="65222" y="1165847"/>
                </a:cubicBezTo>
                <a:cubicBezTo>
                  <a:pt x="79314" y="1152964"/>
                  <a:pt x="58781" y="1156185"/>
                  <a:pt x="135276" y="1132028"/>
                </a:cubicBezTo>
                <a:cubicBezTo>
                  <a:pt x="163962" y="1122969"/>
                  <a:pt x="224863" y="1105758"/>
                  <a:pt x="290144" y="1087527"/>
                </a:cubicBezTo>
                <a:lnTo>
                  <a:pt x="304112" y="1083636"/>
                </a:lnTo>
                <a:lnTo>
                  <a:pt x="303372" y="1083362"/>
                </a:lnTo>
                <a:cubicBezTo>
                  <a:pt x="250035" y="1059474"/>
                  <a:pt x="235798" y="1030931"/>
                  <a:pt x="236630" y="1016244"/>
                </a:cubicBezTo>
                <a:cubicBezTo>
                  <a:pt x="261903" y="1014027"/>
                  <a:pt x="301808" y="990971"/>
                  <a:pt x="327081" y="965698"/>
                </a:cubicBezTo>
                <a:cubicBezTo>
                  <a:pt x="352354" y="940425"/>
                  <a:pt x="385165" y="913378"/>
                  <a:pt x="388268" y="864605"/>
                </a:cubicBezTo>
                <a:cubicBezTo>
                  <a:pt x="391372" y="815832"/>
                  <a:pt x="353241" y="758636"/>
                  <a:pt x="345703" y="673062"/>
                </a:cubicBezTo>
                <a:cubicBezTo>
                  <a:pt x="338166" y="587488"/>
                  <a:pt x="328854" y="438953"/>
                  <a:pt x="343042" y="351163"/>
                </a:cubicBezTo>
                <a:cubicBezTo>
                  <a:pt x="357231" y="263373"/>
                  <a:pt x="391372" y="196864"/>
                  <a:pt x="430834" y="146318"/>
                </a:cubicBezTo>
                <a:cubicBezTo>
                  <a:pt x="470295" y="95772"/>
                  <a:pt x="515964" y="72272"/>
                  <a:pt x="579812" y="47886"/>
                </a:cubicBezTo>
                <a:cubicBezTo>
                  <a:pt x="643659" y="23500"/>
                  <a:pt x="753619" y="0"/>
                  <a:pt x="813920" y="0"/>
                </a:cubicBezTo>
                <a:close/>
              </a:path>
            </a:pathLst>
          </a:custGeom>
          <a:solidFill>
            <a:srgbClr val="59595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0" tIns="0" rIns="0" bIns="0" numCol="1" spcCol="0" rtlCol="0" fromWordArt="0" anchor="ctr" anchorCtr="0" forceAA="0" compatLnSpc="1">
            <a:noAutofit/>
          </a:bodyPr>
          <a:p>
            <a:pPr algn="ctr"/>
            <a:endParaRPr lang="en-US" sz="1800">
              <a:latin typeface="Impact" panose="020B0806030902050204" pitchFamily="34" charset="0"/>
              <a:ea typeface="微软雅黑" panose="020B0503020204020204" pitchFamily="34" charset="-122"/>
            </a:endParaRPr>
          </a:p>
        </p:txBody>
      </p:sp>
      <p:sp>
        <p:nvSpPr>
          <p:cNvPr id="150" name="任意多边形 149"/>
          <p:cNvSpPr/>
          <p:nvPr/>
        </p:nvSpPr>
        <p:spPr>
          <a:xfrm>
            <a:off x="5482816" y="3828813"/>
            <a:ext cx="986530" cy="1087674"/>
          </a:xfrm>
          <a:custGeom>
            <a:avLst/>
            <a:gdLst>
              <a:gd name="connsiteX0" fmla="*/ 775723 w 1373231"/>
              <a:gd name="connsiteY0" fmla="*/ 1132442 h 1514022"/>
              <a:gd name="connsiteX1" fmla="*/ 694259 w 1373231"/>
              <a:gd name="connsiteY1" fmla="*/ 1251105 h 1514022"/>
              <a:gd name="connsiteX2" fmla="*/ 643639 w 1373231"/>
              <a:gd name="connsiteY2" fmla="*/ 1351817 h 1514022"/>
              <a:gd name="connsiteX3" fmla="*/ 573948 w 1373231"/>
              <a:gd name="connsiteY3" fmla="*/ 1224711 h 1514022"/>
              <a:gd name="connsiteX4" fmla="*/ 519576 w 1373231"/>
              <a:gd name="connsiteY4" fmla="*/ 1140595 h 1514022"/>
              <a:gd name="connsiteX5" fmla="*/ 489900 w 1373231"/>
              <a:gd name="connsiteY5" fmla="*/ 1142923 h 1514022"/>
              <a:gd name="connsiteX6" fmla="*/ 433342 w 1373231"/>
              <a:gd name="connsiteY6" fmla="*/ 1183191 h 1514022"/>
              <a:gd name="connsiteX7" fmla="*/ 398942 w 1373231"/>
              <a:gd name="connsiteY7" fmla="*/ 1262328 h 1514022"/>
              <a:gd name="connsiteX8" fmla="*/ 500191 w 1373231"/>
              <a:gd name="connsiteY8" fmla="*/ 1243638 h 1514022"/>
              <a:gd name="connsiteX9" fmla="*/ 652020 w 1373231"/>
              <a:gd name="connsiteY9" fmla="*/ 1458651 h 1514022"/>
              <a:gd name="connsiteX10" fmla="*/ 758083 w 1373231"/>
              <a:gd name="connsiteY10" fmla="*/ 1242514 h 1514022"/>
              <a:gd name="connsiteX11" fmla="*/ 880069 w 1373231"/>
              <a:gd name="connsiteY11" fmla="*/ 1229360 h 1514022"/>
              <a:gd name="connsiteX12" fmla="*/ 775723 w 1373231"/>
              <a:gd name="connsiteY12" fmla="*/ 1132442 h 1514022"/>
              <a:gd name="connsiteX13" fmla="*/ 588141 w 1373231"/>
              <a:gd name="connsiteY13" fmla="*/ 603 h 1514022"/>
              <a:gd name="connsiteX14" fmla="*/ 810050 w 1373231"/>
              <a:gd name="connsiteY14" fmla="*/ 25917 h 1514022"/>
              <a:gd name="connsiteX15" fmla="*/ 897840 w 1373231"/>
              <a:gd name="connsiteY15" fmla="*/ 111048 h 1514022"/>
              <a:gd name="connsiteX16" fmla="*/ 1006914 w 1373231"/>
              <a:gd name="connsiteY16" fmla="*/ 153613 h 1514022"/>
              <a:gd name="connsiteX17" fmla="*/ 1089384 w 1373231"/>
              <a:gd name="connsiteY17" fmla="*/ 289290 h 1514022"/>
              <a:gd name="connsiteX18" fmla="*/ 1057460 w 1373231"/>
              <a:gd name="connsiteY18" fmla="*/ 416985 h 1514022"/>
              <a:gd name="connsiteX19" fmla="*/ 1121308 w 1373231"/>
              <a:gd name="connsiteY19" fmla="*/ 518078 h 1514022"/>
              <a:gd name="connsiteX20" fmla="*/ 1102685 w 1373231"/>
              <a:gd name="connsiteY20" fmla="*/ 653754 h 1514022"/>
              <a:gd name="connsiteX21" fmla="*/ 1161213 w 1373231"/>
              <a:gd name="connsiteY21" fmla="*/ 730904 h 1514022"/>
              <a:gd name="connsiteX22" fmla="*/ 1094704 w 1373231"/>
              <a:gd name="connsiteY22" fmla="*/ 898505 h 1514022"/>
              <a:gd name="connsiteX23" fmla="*/ 1201117 w 1373231"/>
              <a:gd name="connsiteY23" fmla="*/ 991616 h 1514022"/>
              <a:gd name="connsiteX24" fmla="*/ 1201260 w 1373231"/>
              <a:gd name="connsiteY24" fmla="*/ 1076427 h 1514022"/>
              <a:gd name="connsiteX25" fmla="*/ 1186281 w 1373231"/>
              <a:gd name="connsiteY25" fmla="*/ 1088546 h 1514022"/>
              <a:gd name="connsiteX26" fmla="*/ 1231775 w 1373231"/>
              <a:gd name="connsiteY26" fmla="*/ 1109000 h 1514022"/>
              <a:gd name="connsiteX27" fmla="*/ 1268050 w 1373231"/>
              <a:gd name="connsiteY27" fmla="*/ 1135271 h 1514022"/>
              <a:gd name="connsiteX28" fmla="*/ 1303923 w 1373231"/>
              <a:gd name="connsiteY28" fmla="*/ 1212420 h 1514022"/>
              <a:gd name="connsiteX29" fmla="*/ 1326799 w 1373231"/>
              <a:gd name="connsiteY29" fmla="*/ 1297551 h 1514022"/>
              <a:gd name="connsiteX30" fmla="*/ 1353163 w 1373231"/>
              <a:gd name="connsiteY30" fmla="*/ 1422586 h 1514022"/>
              <a:gd name="connsiteX31" fmla="*/ 1372374 w 1373231"/>
              <a:gd name="connsiteY31" fmla="*/ 1507717 h 1514022"/>
              <a:gd name="connsiteX32" fmla="*/ 1370128 w 1373231"/>
              <a:gd name="connsiteY32" fmla="*/ 1507717 h 1514022"/>
              <a:gd name="connsiteX33" fmla="*/ 700787 w 1373231"/>
              <a:gd name="connsiteY33" fmla="*/ 1510376 h 1514022"/>
              <a:gd name="connsiteX34" fmla="*/ 0 w 1373231"/>
              <a:gd name="connsiteY34" fmla="*/ 1507717 h 1514022"/>
              <a:gd name="connsiteX35" fmla="*/ 23051 w 1373231"/>
              <a:gd name="connsiteY35" fmla="*/ 1324154 h 1514022"/>
              <a:gd name="connsiteX36" fmla="*/ 42023 w 1373231"/>
              <a:gd name="connsiteY36" fmla="*/ 1191138 h 1514022"/>
              <a:gd name="connsiteX37" fmla="*/ 98814 w 1373231"/>
              <a:gd name="connsiteY37" fmla="*/ 1117689 h 1514022"/>
              <a:gd name="connsiteX38" fmla="*/ 138677 w 1373231"/>
              <a:gd name="connsiteY38" fmla="*/ 1098171 h 1514022"/>
              <a:gd name="connsiteX39" fmla="*/ 128232 w 1373231"/>
              <a:gd name="connsiteY39" fmla="*/ 1096029 h 1514022"/>
              <a:gd name="connsiteX40" fmla="*/ 123686 w 1373231"/>
              <a:gd name="connsiteY40" fmla="*/ 986296 h 1514022"/>
              <a:gd name="connsiteX41" fmla="*/ 182213 w 1373231"/>
              <a:gd name="connsiteY41" fmla="*/ 901165 h 1514022"/>
              <a:gd name="connsiteX42" fmla="*/ 214137 w 1373231"/>
              <a:gd name="connsiteY42" fmla="*/ 885203 h 1514022"/>
              <a:gd name="connsiteX43" fmla="*/ 211476 w 1373231"/>
              <a:gd name="connsiteY43" fmla="*/ 829336 h 1514022"/>
              <a:gd name="connsiteX44" fmla="*/ 192855 w 1373231"/>
              <a:gd name="connsiteY44" fmla="*/ 808053 h 1514022"/>
              <a:gd name="connsiteX45" fmla="*/ 227438 w 1373231"/>
              <a:gd name="connsiteY45" fmla="*/ 754847 h 1514022"/>
              <a:gd name="connsiteX46" fmla="*/ 259362 w 1373231"/>
              <a:gd name="connsiteY46" fmla="*/ 720263 h 1514022"/>
              <a:gd name="connsiteX47" fmla="*/ 238080 w 1373231"/>
              <a:gd name="connsiteY47" fmla="*/ 648433 h 1514022"/>
              <a:gd name="connsiteX48" fmla="*/ 168911 w 1373231"/>
              <a:gd name="connsiteY48" fmla="*/ 550001 h 1514022"/>
              <a:gd name="connsiteX49" fmla="*/ 240740 w 1373231"/>
              <a:gd name="connsiteY49" fmla="*/ 435608 h 1514022"/>
              <a:gd name="connsiteX50" fmla="*/ 240740 w 1373231"/>
              <a:gd name="connsiteY50" fmla="*/ 342497 h 1514022"/>
              <a:gd name="connsiteX51" fmla="*/ 262023 w 1373231"/>
              <a:gd name="connsiteY51" fmla="*/ 193519 h 1514022"/>
              <a:gd name="connsiteX52" fmla="*/ 512093 w 1373231"/>
              <a:gd name="connsiteY52" fmla="*/ 12616 h 1514022"/>
              <a:gd name="connsiteX53" fmla="*/ 588141 w 1373231"/>
              <a:gd name="connsiteY53" fmla="*/ 603 h 15140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1373231" h="1514022">
                <a:moveTo>
                  <a:pt x="775723" y="1132442"/>
                </a:moveTo>
                <a:cubicBezTo>
                  <a:pt x="744755" y="1136067"/>
                  <a:pt x="712782" y="1200485"/>
                  <a:pt x="694259" y="1251105"/>
                </a:cubicBezTo>
                <a:cubicBezTo>
                  <a:pt x="675736" y="1301725"/>
                  <a:pt x="662915" y="1326023"/>
                  <a:pt x="643639" y="1351817"/>
                </a:cubicBezTo>
                <a:cubicBezTo>
                  <a:pt x="626831" y="1317705"/>
                  <a:pt x="594625" y="1259914"/>
                  <a:pt x="573948" y="1224711"/>
                </a:cubicBezTo>
                <a:cubicBezTo>
                  <a:pt x="553272" y="1189508"/>
                  <a:pt x="533584" y="1154226"/>
                  <a:pt x="519576" y="1140595"/>
                </a:cubicBezTo>
                <a:cubicBezTo>
                  <a:pt x="505568" y="1126964"/>
                  <a:pt x="504272" y="1135824"/>
                  <a:pt x="489900" y="1142923"/>
                </a:cubicBezTo>
                <a:cubicBezTo>
                  <a:pt x="475527" y="1150023"/>
                  <a:pt x="448502" y="1163290"/>
                  <a:pt x="433342" y="1183191"/>
                </a:cubicBezTo>
                <a:cubicBezTo>
                  <a:pt x="418182" y="1203092"/>
                  <a:pt x="401437" y="1233270"/>
                  <a:pt x="398942" y="1262328"/>
                </a:cubicBezTo>
                <a:cubicBezTo>
                  <a:pt x="445691" y="1249306"/>
                  <a:pt x="460766" y="1240957"/>
                  <a:pt x="500191" y="1243638"/>
                </a:cubicBezTo>
                <a:cubicBezTo>
                  <a:pt x="539663" y="1277367"/>
                  <a:pt x="592054" y="1379358"/>
                  <a:pt x="652020" y="1458651"/>
                </a:cubicBezTo>
                <a:cubicBezTo>
                  <a:pt x="678330" y="1382941"/>
                  <a:pt x="726410" y="1282820"/>
                  <a:pt x="758083" y="1242514"/>
                </a:cubicBezTo>
                <a:cubicBezTo>
                  <a:pt x="796090" y="1204300"/>
                  <a:pt x="829603" y="1220383"/>
                  <a:pt x="880069" y="1229360"/>
                </a:cubicBezTo>
                <a:cubicBezTo>
                  <a:pt x="854661" y="1184576"/>
                  <a:pt x="806691" y="1128818"/>
                  <a:pt x="775723" y="1132442"/>
                </a:cubicBezTo>
                <a:close/>
                <a:moveTo>
                  <a:pt x="588141" y="603"/>
                </a:moveTo>
                <a:cubicBezTo>
                  <a:pt x="669718" y="-3429"/>
                  <a:pt x="761832" y="13614"/>
                  <a:pt x="810050" y="25917"/>
                </a:cubicBezTo>
                <a:cubicBezTo>
                  <a:pt x="874341" y="42323"/>
                  <a:pt x="893850" y="91096"/>
                  <a:pt x="897840" y="111048"/>
                </a:cubicBezTo>
                <a:cubicBezTo>
                  <a:pt x="928434" y="128341"/>
                  <a:pt x="974990" y="123907"/>
                  <a:pt x="1006914" y="153613"/>
                </a:cubicBezTo>
                <a:cubicBezTo>
                  <a:pt x="1038837" y="183320"/>
                  <a:pt x="1080959" y="245394"/>
                  <a:pt x="1089384" y="289290"/>
                </a:cubicBezTo>
                <a:cubicBezTo>
                  <a:pt x="1097808" y="333185"/>
                  <a:pt x="1052139" y="378854"/>
                  <a:pt x="1057460" y="416985"/>
                </a:cubicBezTo>
                <a:cubicBezTo>
                  <a:pt x="1062781" y="455116"/>
                  <a:pt x="1113770" y="478616"/>
                  <a:pt x="1121308" y="518078"/>
                </a:cubicBezTo>
                <a:cubicBezTo>
                  <a:pt x="1128845" y="557540"/>
                  <a:pt x="1096034" y="618283"/>
                  <a:pt x="1102685" y="653754"/>
                </a:cubicBezTo>
                <a:cubicBezTo>
                  <a:pt x="1109336" y="689225"/>
                  <a:pt x="1162543" y="690112"/>
                  <a:pt x="1161213" y="730904"/>
                </a:cubicBezTo>
                <a:cubicBezTo>
                  <a:pt x="1159882" y="771695"/>
                  <a:pt x="1088054" y="855052"/>
                  <a:pt x="1094704" y="898505"/>
                </a:cubicBezTo>
                <a:cubicBezTo>
                  <a:pt x="1101355" y="941957"/>
                  <a:pt x="1201561" y="960135"/>
                  <a:pt x="1201117" y="991616"/>
                </a:cubicBezTo>
                <a:cubicBezTo>
                  <a:pt x="1200840" y="1011291"/>
                  <a:pt x="1224811" y="1047247"/>
                  <a:pt x="1201260" y="1076427"/>
                </a:cubicBezTo>
                <a:lnTo>
                  <a:pt x="1186281" y="1088546"/>
                </a:lnTo>
                <a:lnTo>
                  <a:pt x="1231775" y="1109000"/>
                </a:lnTo>
                <a:cubicBezTo>
                  <a:pt x="1245887" y="1116538"/>
                  <a:pt x="1258031" y="1124851"/>
                  <a:pt x="1268050" y="1135271"/>
                </a:cubicBezTo>
                <a:cubicBezTo>
                  <a:pt x="1288087" y="1156110"/>
                  <a:pt x="1294131" y="1185373"/>
                  <a:pt x="1303923" y="1212420"/>
                </a:cubicBezTo>
                <a:cubicBezTo>
                  <a:pt x="1313715" y="1239467"/>
                  <a:pt x="1318592" y="1262523"/>
                  <a:pt x="1326799" y="1297551"/>
                </a:cubicBezTo>
                <a:cubicBezTo>
                  <a:pt x="1335006" y="1332579"/>
                  <a:pt x="1345567" y="1387559"/>
                  <a:pt x="1353163" y="1422586"/>
                </a:cubicBezTo>
                <a:cubicBezTo>
                  <a:pt x="1360759" y="1457614"/>
                  <a:pt x="1369546" y="1493528"/>
                  <a:pt x="1372374" y="1507717"/>
                </a:cubicBezTo>
                <a:cubicBezTo>
                  <a:pt x="1375202" y="1521905"/>
                  <a:pt x="1370128" y="1507717"/>
                  <a:pt x="1370128" y="1507717"/>
                </a:cubicBezTo>
                <a:lnTo>
                  <a:pt x="700787" y="1510376"/>
                </a:lnTo>
                <a:cubicBezTo>
                  <a:pt x="542062" y="1515253"/>
                  <a:pt x="350393" y="1509046"/>
                  <a:pt x="0" y="1507717"/>
                </a:cubicBezTo>
                <a:cubicBezTo>
                  <a:pt x="1123" y="1478453"/>
                  <a:pt x="16047" y="1376918"/>
                  <a:pt x="23051" y="1324154"/>
                </a:cubicBezTo>
                <a:cubicBezTo>
                  <a:pt x="30055" y="1271391"/>
                  <a:pt x="29779" y="1242571"/>
                  <a:pt x="42023" y="1191138"/>
                </a:cubicBezTo>
                <a:cubicBezTo>
                  <a:pt x="51207" y="1152563"/>
                  <a:pt x="62450" y="1137433"/>
                  <a:pt x="98814" y="1117689"/>
                </a:cubicBezTo>
                <a:lnTo>
                  <a:pt x="138677" y="1098171"/>
                </a:lnTo>
                <a:lnTo>
                  <a:pt x="128232" y="1096029"/>
                </a:lnTo>
                <a:cubicBezTo>
                  <a:pt x="40662" y="1068786"/>
                  <a:pt x="122910" y="1016169"/>
                  <a:pt x="123686" y="986296"/>
                </a:cubicBezTo>
                <a:cubicBezTo>
                  <a:pt x="124573" y="952155"/>
                  <a:pt x="167138" y="918013"/>
                  <a:pt x="182213" y="901165"/>
                </a:cubicBezTo>
                <a:cubicBezTo>
                  <a:pt x="197288" y="884316"/>
                  <a:pt x="209260" y="897174"/>
                  <a:pt x="214137" y="885203"/>
                </a:cubicBezTo>
                <a:cubicBezTo>
                  <a:pt x="219015" y="873232"/>
                  <a:pt x="215023" y="842194"/>
                  <a:pt x="211476" y="829336"/>
                </a:cubicBezTo>
                <a:cubicBezTo>
                  <a:pt x="207930" y="816477"/>
                  <a:pt x="190195" y="820468"/>
                  <a:pt x="192855" y="808053"/>
                </a:cubicBezTo>
                <a:cubicBezTo>
                  <a:pt x="195515" y="795638"/>
                  <a:pt x="216354" y="769478"/>
                  <a:pt x="227438" y="754847"/>
                </a:cubicBezTo>
                <a:cubicBezTo>
                  <a:pt x="238523" y="740216"/>
                  <a:pt x="257589" y="737998"/>
                  <a:pt x="259362" y="720263"/>
                </a:cubicBezTo>
                <a:cubicBezTo>
                  <a:pt x="261136" y="702527"/>
                  <a:pt x="253155" y="676810"/>
                  <a:pt x="238080" y="648433"/>
                </a:cubicBezTo>
                <a:cubicBezTo>
                  <a:pt x="223005" y="620056"/>
                  <a:pt x="168468" y="585473"/>
                  <a:pt x="168911" y="550001"/>
                </a:cubicBezTo>
                <a:cubicBezTo>
                  <a:pt x="169355" y="514530"/>
                  <a:pt x="228769" y="470192"/>
                  <a:pt x="240740" y="435608"/>
                </a:cubicBezTo>
                <a:cubicBezTo>
                  <a:pt x="252711" y="401023"/>
                  <a:pt x="237193" y="382844"/>
                  <a:pt x="240740" y="342497"/>
                </a:cubicBezTo>
                <a:cubicBezTo>
                  <a:pt x="244287" y="302149"/>
                  <a:pt x="216797" y="248498"/>
                  <a:pt x="262023" y="193519"/>
                </a:cubicBezTo>
                <a:cubicBezTo>
                  <a:pt x="307248" y="138539"/>
                  <a:pt x="420755" y="40550"/>
                  <a:pt x="512093" y="12616"/>
                </a:cubicBezTo>
                <a:cubicBezTo>
                  <a:pt x="534928" y="5633"/>
                  <a:pt x="560949" y="1947"/>
                  <a:pt x="588141" y="603"/>
                </a:cubicBezTo>
                <a:close/>
              </a:path>
            </a:pathLst>
          </a:custGeom>
          <a:solidFill>
            <a:srgbClr val="59595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0" tIns="0" rIns="0" bIns="0" numCol="1" spcCol="0" rtlCol="0" fromWordArt="0" anchor="ctr" anchorCtr="0" forceAA="0" compatLnSpc="1">
            <a:noAutofit/>
          </a:bodyPr>
          <a:p>
            <a:pPr algn="ctr"/>
            <a:endParaRPr lang="en-US" sz="1800" dirty="0">
              <a:latin typeface="Impact" panose="020B0806030902050204" pitchFamily="34" charset="0"/>
              <a:ea typeface="微软雅黑" panose="020B0503020204020204" pitchFamily="34" charset="-122"/>
            </a:endParaRPr>
          </a:p>
        </p:txBody>
      </p:sp>
      <p:sp>
        <p:nvSpPr>
          <p:cNvPr id="148" name="任意多边形 147"/>
          <p:cNvSpPr/>
          <p:nvPr/>
        </p:nvSpPr>
        <p:spPr>
          <a:xfrm>
            <a:off x="4137437" y="3766145"/>
            <a:ext cx="1228950" cy="1145642"/>
          </a:xfrm>
          <a:custGeom>
            <a:avLst/>
            <a:gdLst>
              <a:gd name="connsiteX0" fmla="*/ 901303 w 1710677"/>
              <a:gd name="connsiteY0" fmla="*/ 899 h 1594714"/>
              <a:gd name="connsiteX1" fmla="*/ 1021664 w 1710677"/>
              <a:gd name="connsiteY1" fmla="*/ 28890 h 1594714"/>
              <a:gd name="connsiteX2" fmla="*/ 1102837 w 1710677"/>
              <a:gd name="connsiteY2" fmla="*/ 70877 h 1594714"/>
              <a:gd name="connsiteX3" fmla="*/ 1133627 w 1710677"/>
              <a:gd name="connsiteY3" fmla="*/ 110063 h 1594714"/>
              <a:gd name="connsiteX4" fmla="*/ 1142023 w 1710677"/>
              <a:gd name="connsiteY4" fmla="*/ 152050 h 1594714"/>
              <a:gd name="connsiteX5" fmla="*/ 1175613 w 1710677"/>
              <a:gd name="connsiteY5" fmla="*/ 168844 h 1594714"/>
              <a:gd name="connsiteX6" fmla="*/ 1209202 w 1710677"/>
              <a:gd name="connsiteY6" fmla="*/ 219228 h 1594714"/>
              <a:gd name="connsiteX7" fmla="*/ 1228796 w 1710677"/>
              <a:gd name="connsiteY7" fmla="*/ 305999 h 1594714"/>
              <a:gd name="connsiteX8" fmla="*/ 1237193 w 1710677"/>
              <a:gd name="connsiteY8" fmla="*/ 426359 h 1594714"/>
              <a:gd name="connsiteX9" fmla="*/ 1223197 w 1710677"/>
              <a:gd name="connsiteY9" fmla="*/ 493537 h 1594714"/>
              <a:gd name="connsiteX10" fmla="*/ 1239992 w 1710677"/>
              <a:gd name="connsiteY10" fmla="*/ 538322 h 1594714"/>
              <a:gd name="connsiteX11" fmla="*/ 1209202 w 1710677"/>
              <a:gd name="connsiteY11" fmla="*/ 639089 h 1594714"/>
              <a:gd name="connsiteX12" fmla="*/ 1172814 w 1710677"/>
              <a:gd name="connsiteY12" fmla="*/ 686673 h 1594714"/>
              <a:gd name="connsiteX13" fmla="*/ 1156020 w 1710677"/>
              <a:gd name="connsiteY13" fmla="*/ 700669 h 1594714"/>
              <a:gd name="connsiteX14" fmla="*/ 1139225 w 1710677"/>
              <a:gd name="connsiteY14" fmla="*/ 801436 h 1594714"/>
              <a:gd name="connsiteX15" fmla="*/ 1088842 w 1710677"/>
              <a:gd name="connsiteY15" fmla="*/ 893805 h 1594714"/>
              <a:gd name="connsiteX16" fmla="*/ 1072047 w 1710677"/>
              <a:gd name="connsiteY16" fmla="*/ 930193 h 1594714"/>
              <a:gd name="connsiteX17" fmla="*/ 1083243 w 1710677"/>
              <a:gd name="connsiteY17" fmla="*/ 1000170 h 1594714"/>
              <a:gd name="connsiteX18" fmla="*/ 1108435 w 1710677"/>
              <a:gd name="connsiteY18" fmla="*/ 1011368 h 1594714"/>
              <a:gd name="connsiteX19" fmla="*/ 1136425 w 1710677"/>
              <a:gd name="connsiteY19" fmla="*/ 1050554 h 1594714"/>
              <a:gd name="connsiteX20" fmla="*/ 1312768 w 1710677"/>
              <a:gd name="connsiteY20" fmla="*/ 1100937 h 1594714"/>
              <a:gd name="connsiteX21" fmla="*/ 1475114 w 1710677"/>
              <a:gd name="connsiteY21" fmla="*/ 1142923 h 1594714"/>
              <a:gd name="connsiteX22" fmla="*/ 1570283 w 1710677"/>
              <a:gd name="connsiteY22" fmla="*/ 1173713 h 1594714"/>
              <a:gd name="connsiteX23" fmla="*/ 1651456 w 1710677"/>
              <a:gd name="connsiteY23" fmla="*/ 1204502 h 1594714"/>
              <a:gd name="connsiteX24" fmla="*/ 1676648 w 1710677"/>
              <a:gd name="connsiteY24" fmla="*/ 1313667 h 1594714"/>
              <a:gd name="connsiteX25" fmla="*/ 1696241 w 1710677"/>
              <a:gd name="connsiteY25" fmla="*/ 1456419 h 1594714"/>
              <a:gd name="connsiteX26" fmla="*/ 1710237 w 1710677"/>
              <a:gd name="connsiteY26" fmla="*/ 1585177 h 1594714"/>
              <a:gd name="connsiteX27" fmla="*/ 1707438 w 1710677"/>
              <a:gd name="connsiteY27" fmla="*/ 1585177 h 1594714"/>
              <a:gd name="connsiteX28" fmla="*/ 976612 w 1710677"/>
              <a:gd name="connsiteY28" fmla="*/ 1587629 h 1594714"/>
              <a:gd name="connsiteX29" fmla="*/ 977197 w 1710677"/>
              <a:gd name="connsiteY29" fmla="*/ 1585904 h 1594714"/>
              <a:gd name="connsiteX30" fmla="*/ 1046727 w 1710677"/>
              <a:gd name="connsiteY30" fmla="*/ 1317001 h 1594714"/>
              <a:gd name="connsiteX31" fmla="*/ 1074043 w 1710677"/>
              <a:gd name="connsiteY31" fmla="*/ 1034063 h 1594714"/>
              <a:gd name="connsiteX32" fmla="*/ 949040 w 1710677"/>
              <a:gd name="connsiteY32" fmla="*/ 1148462 h 1594714"/>
              <a:gd name="connsiteX33" fmla="*/ 944369 w 1710677"/>
              <a:gd name="connsiteY33" fmla="*/ 1207820 h 1594714"/>
              <a:gd name="connsiteX34" fmla="*/ 898415 w 1710677"/>
              <a:gd name="connsiteY34" fmla="*/ 1262762 h 1594714"/>
              <a:gd name="connsiteX35" fmla="*/ 920484 w 1710677"/>
              <a:gd name="connsiteY35" fmla="*/ 1456891 h 1594714"/>
              <a:gd name="connsiteX36" fmla="*/ 928985 w 1710677"/>
              <a:gd name="connsiteY36" fmla="*/ 1550977 h 1594714"/>
              <a:gd name="connsiteX37" fmla="*/ 932927 w 1710677"/>
              <a:gd name="connsiteY37" fmla="*/ 1587775 h 1594714"/>
              <a:gd name="connsiteX38" fmla="*/ 873313 w 1710677"/>
              <a:gd name="connsiteY38" fmla="*/ 1587975 h 1594714"/>
              <a:gd name="connsiteX39" fmla="*/ 767353 w 1710677"/>
              <a:gd name="connsiteY39" fmla="*/ 1589262 h 1594714"/>
              <a:gd name="connsiteX40" fmla="*/ 775593 w 1710677"/>
              <a:gd name="connsiteY40" fmla="*/ 1547910 h 1594714"/>
              <a:gd name="connsiteX41" fmla="*/ 810499 w 1710677"/>
              <a:gd name="connsiteY41" fmla="*/ 1262763 h 1594714"/>
              <a:gd name="connsiteX42" fmla="*/ 759143 w 1710677"/>
              <a:gd name="connsiteY42" fmla="*/ 1145102 h 1594714"/>
              <a:gd name="connsiteX43" fmla="*/ 639311 w 1710677"/>
              <a:gd name="connsiteY43" fmla="*/ 1054334 h 1594714"/>
              <a:gd name="connsiteX44" fmla="*/ 710725 w 1710677"/>
              <a:gd name="connsiteY44" fmla="*/ 1561751 h 1594714"/>
              <a:gd name="connsiteX45" fmla="*/ 716616 w 1710677"/>
              <a:gd name="connsiteY45" fmla="*/ 1589878 h 1594714"/>
              <a:gd name="connsiteX46" fmla="*/ 714816 w 1710677"/>
              <a:gd name="connsiteY46" fmla="*/ 1589900 h 1594714"/>
              <a:gd name="connsiteX47" fmla="*/ 0 w 1710677"/>
              <a:gd name="connsiteY47" fmla="*/ 1585177 h 1594714"/>
              <a:gd name="connsiteX48" fmla="*/ 41987 w 1710677"/>
              <a:gd name="connsiteY48" fmla="*/ 1302471 h 1594714"/>
              <a:gd name="connsiteX49" fmla="*/ 75575 w 1710677"/>
              <a:gd name="connsiteY49" fmla="*/ 1201704 h 1594714"/>
              <a:gd name="connsiteX50" fmla="*/ 156748 w 1710677"/>
              <a:gd name="connsiteY50" fmla="*/ 1162517 h 1594714"/>
              <a:gd name="connsiteX51" fmla="*/ 607401 w 1710677"/>
              <a:gd name="connsiteY51" fmla="*/ 1033759 h 1594714"/>
              <a:gd name="connsiteX52" fmla="*/ 624196 w 1710677"/>
              <a:gd name="connsiteY52" fmla="*/ 994573 h 1594714"/>
              <a:gd name="connsiteX53" fmla="*/ 640989 w 1710677"/>
              <a:gd name="connsiteY53" fmla="*/ 969380 h 1594714"/>
              <a:gd name="connsiteX54" fmla="*/ 632592 w 1710677"/>
              <a:gd name="connsiteY54" fmla="*/ 891006 h 1594714"/>
              <a:gd name="connsiteX55" fmla="*/ 587807 w 1710677"/>
              <a:gd name="connsiteY55" fmla="*/ 823828 h 1594714"/>
              <a:gd name="connsiteX56" fmla="*/ 554218 w 1710677"/>
              <a:gd name="connsiteY56" fmla="*/ 748253 h 1594714"/>
              <a:gd name="connsiteX57" fmla="*/ 548620 w 1710677"/>
              <a:gd name="connsiteY57" fmla="*/ 689473 h 1594714"/>
              <a:gd name="connsiteX58" fmla="*/ 523428 w 1710677"/>
              <a:gd name="connsiteY58" fmla="*/ 667079 h 1594714"/>
              <a:gd name="connsiteX59" fmla="*/ 487040 w 1710677"/>
              <a:gd name="connsiteY59" fmla="*/ 605500 h 1594714"/>
              <a:gd name="connsiteX60" fmla="*/ 478643 w 1710677"/>
              <a:gd name="connsiteY60" fmla="*/ 527126 h 1594714"/>
              <a:gd name="connsiteX61" fmla="*/ 492638 w 1710677"/>
              <a:gd name="connsiteY61" fmla="*/ 487939 h 1594714"/>
              <a:gd name="connsiteX62" fmla="*/ 484241 w 1710677"/>
              <a:gd name="connsiteY62" fmla="*/ 423560 h 1594714"/>
              <a:gd name="connsiteX63" fmla="*/ 475844 w 1710677"/>
              <a:gd name="connsiteY63" fmla="*/ 356382 h 1594714"/>
              <a:gd name="connsiteX64" fmla="*/ 498236 w 1710677"/>
              <a:gd name="connsiteY64" fmla="*/ 236022 h 1594714"/>
              <a:gd name="connsiteX65" fmla="*/ 534624 w 1710677"/>
              <a:gd name="connsiteY65" fmla="*/ 149250 h 1594714"/>
              <a:gd name="connsiteX66" fmla="*/ 601802 w 1710677"/>
              <a:gd name="connsiteY66" fmla="*/ 90470 h 1594714"/>
              <a:gd name="connsiteX67" fmla="*/ 750153 w 1710677"/>
              <a:gd name="connsiteY67" fmla="*/ 14895 h 1594714"/>
              <a:gd name="connsiteX68" fmla="*/ 901303 w 1710677"/>
              <a:gd name="connsiteY68" fmla="*/ 899 h 1594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1710677" h="1594714">
                <a:moveTo>
                  <a:pt x="901303" y="899"/>
                </a:moveTo>
                <a:cubicBezTo>
                  <a:pt x="946555" y="3231"/>
                  <a:pt x="988075" y="17227"/>
                  <a:pt x="1021664" y="28890"/>
                </a:cubicBezTo>
                <a:cubicBezTo>
                  <a:pt x="1055253" y="40553"/>
                  <a:pt x="1084177" y="57348"/>
                  <a:pt x="1102837" y="70877"/>
                </a:cubicBezTo>
                <a:cubicBezTo>
                  <a:pt x="1121498" y="84405"/>
                  <a:pt x="1127096" y="96534"/>
                  <a:pt x="1133627" y="110063"/>
                </a:cubicBezTo>
                <a:cubicBezTo>
                  <a:pt x="1140158" y="123592"/>
                  <a:pt x="1135026" y="142253"/>
                  <a:pt x="1142023" y="152050"/>
                </a:cubicBezTo>
                <a:cubicBezTo>
                  <a:pt x="1149021" y="161847"/>
                  <a:pt x="1164417" y="157648"/>
                  <a:pt x="1175613" y="168844"/>
                </a:cubicBezTo>
                <a:cubicBezTo>
                  <a:pt x="1186810" y="180040"/>
                  <a:pt x="1200338" y="196368"/>
                  <a:pt x="1209202" y="219228"/>
                </a:cubicBezTo>
                <a:cubicBezTo>
                  <a:pt x="1218066" y="242087"/>
                  <a:pt x="1224131" y="271477"/>
                  <a:pt x="1228796" y="305999"/>
                </a:cubicBezTo>
                <a:cubicBezTo>
                  <a:pt x="1233461" y="340521"/>
                  <a:pt x="1238126" y="395103"/>
                  <a:pt x="1237193" y="426359"/>
                </a:cubicBezTo>
                <a:cubicBezTo>
                  <a:pt x="1236260" y="457616"/>
                  <a:pt x="1222731" y="474876"/>
                  <a:pt x="1223197" y="493537"/>
                </a:cubicBezTo>
                <a:cubicBezTo>
                  <a:pt x="1223664" y="512198"/>
                  <a:pt x="1242324" y="514063"/>
                  <a:pt x="1239992" y="538322"/>
                </a:cubicBezTo>
                <a:cubicBezTo>
                  <a:pt x="1237659" y="562581"/>
                  <a:pt x="1220398" y="614364"/>
                  <a:pt x="1209202" y="639089"/>
                </a:cubicBezTo>
                <a:cubicBezTo>
                  <a:pt x="1198006" y="663814"/>
                  <a:pt x="1172814" y="686673"/>
                  <a:pt x="1172814" y="686673"/>
                </a:cubicBezTo>
                <a:cubicBezTo>
                  <a:pt x="1170015" y="689006"/>
                  <a:pt x="1161618" y="681542"/>
                  <a:pt x="1156020" y="700669"/>
                </a:cubicBezTo>
                <a:cubicBezTo>
                  <a:pt x="1150421" y="719796"/>
                  <a:pt x="1150421" y="769246"/>
                  <a:pt x="1139225" y="801436"/>
                </a:cubicBezTo>
                <a:cubicBezTo>
                  <a:pt x="1128029" y="833625"/>
                  <a:pt x="1100038" y="872346"/>
                  <a:pt x="1088842" y="893805"/>
                </a:cubicBezTo>
                <a:cubicBezTo>
                  <a:pt x="1077645" y="915264"/>
                  <a:pt x="1072980" y="912466"/>
                  <a:pt x="1072047" y="930193"/>
                </a:cubicBezTo>
                <a:cubicBezTo>
                  <a:pt x="1071114" y="947920"/>
                  <a:pt x="1077179" y="986641"/>
                  <a:pt x="1083243" y="1000170"/>
                </a:cubicBezTo>
                <a:cubicBezTo>
                  <a:pt x="1089308" y="1013699"/>
                  <a:pt x="1100504" y="1001571"/>
                  <a:pt x="1108435" y="1011368"/>
                </a:cubicBezTo>
                <a:cubicBezTo>
                  <a:pt x="1116365" y="1021165"/>
                  <a:pt x="1102369" y="1035626"/>
                  <a:pt x="1136425" y="1050554"/>
                </a:cubicBezTo>
                <a:cubicBezTo>
                  <a:pt x="1170481" y="1065482"/>
                  <a:pt x="1256319" y="1085542"/>
                  <a:pt x="1312768" y="1100937"/>
                </a:cubicBezTo>
                <a:cubicBezTo>
                  <a:pt x="1369216" y="1116332"/>
                  <a:pt x="1432195" y="1130794"/>
                  <a:pt x="1475114" y="1142923"/>
                </a:cubicBezTo>
                <a:cubicBezTo>
                  <a:pt x="1518034" y="1155052"/>
                  <a:pt x="1540892" y="1163449"/>
                  <a:pt x="1570283" y="1173713"/>
                </a:cubicBezTo>
                <a:cubicBezTo>
                  <a:pt x="1599674" y="1183976"/>
                  <a:pt x="1633729" y="1181177"/>
                  <a:pt x="1651456" y="1204502"/>
                </a:cubicBezTo>
                <a:cubicBezTo>
                  <a:pt x="1669184" y="1227828"/>
                  <a:pt x="1669184" y="1271680"/>
                  <a:pt x="1676648" y="1313667"/>
                </a:cubicBezTo>
                <a:cubicBezTo>
                  <a:pt x="1684112" y="1355653"/>
                  <a:pt x="1690643" y="1411168"/>
                  <a:pt x="1696241" y="1456419"/>
                </a:cubicBezTo>
                <a:cubicBezTo>
                  <a:pt x="1701840" y="1501671"/>
                  <a:pt x="1708371" y="1563718"/>
                  <a:pt x="1710237" y="1585177"/>
                </a:cubicBezTo>
                <a:cubicBezTo>
                  <a:pt x="1712103" y="1606637"/>
                  <a:pt x="1707438" y="1585177"/>
                  <a:pt x="1707438" y="1585177"/>
                </a:cubicBezTo>
                <a:lnTo>
                  <a:pt x="976612" y="1587629"/>
                </a:lnTo>
                <a:lnTo>
                  <a:pt x="977197" y="1585904"/>
                </a:lnTo>
                <a:cubicBezTo>
                  <a:pt x="997802" y="1522745"/>
                  <a:pt x="1032954" y="1399855"/>
                  <a:pt x="1046727" y="1317001"/>
                </a:cubicBezTo>
                <a:cubicBezTo>
                  <a:pt x="1062467" y="1222311"/>
                  <a:pt x="1064735" y="1102527"/>
                  <a:pt x="1074043" y="1034063"/>
                </a:cubicBezTo>
                <a:cubicBezTo>
                  <a:pt x="1038008" y="1099618"/>
                  <a:pt x="974707" y="1120397"/>
                  <a:pt x="949040" y="1148462"/>
                </a:cubicBezTo>
                <a:cubicBezTo>
                  <a:pt x="953019" y="1176284"/>
                  <a:pt x="952807" y="1188770"/>
                  <a:pt x="944369" y="1207820"/>
                </a:cubicBezTo>
                <a:cubicBezTo>
                  <a:pt x="935931" y="1226870"/>
                  <a:pt x="921161" y="1240585"/>
                  <a:pt x="898415" y="1262762"/>
                </a:cubicBezTo>
                <a:cubicBezTo>
                  <a:pt x="893086" y="1314736"/>
                  <a:pt x="913727" y="1397500"/>
                  <a:pt x="920484" y="1456891"/>
                </a:cubicBezTo>
                <a:cubicBezTo>
                  <a:pt x="923863" y="1486587"/>
                  <a:pt x="926302" y="1520945"/>
                  <a:pt x="928985" y="1550977"/>
                </a:cubicBezTo>
                <a:lnTo>
                  <a:pt x="932927" y="1587775"/>
                </a:lnTo>
                <a:lnTo>
                  <a:pt x="873313" y="1587975"/>
                </a:lnTo>
                <a:lnTo>
                  <a:pt x="767353" y="1589262"/>
                </a:lnTo>
                <a:lnTo>
                  <a:pt x="775593" y="1547910"/>
                </a:lnTo>
                <a:cubicBezTo>
                  <a:pt x="792043" y="1455540"/>
                  <a:pt x="807289" y="1314870"/>
                  <a:pt x="810499" y="1262763"/>
                </a:cubicBezTo>
                <a:cubicBezTo>
                  <a:pt x="767702" y="1237551"/>
                  <a:pt x="770556" y="1200010"/>
                  <a:pt x="759143" y="1145102"/>
                </a:cubicBezTo>
                <a:cubicBezTo>
                  <a:pt x="696374" y="1120449"/>
                  <a:pt x="684960" y="1119889"/>
                  <a:pt x="639311" y="1054334"/>
                </a:cubicBezTo>
                <a:cubicBezTo>
                  <a:pt x="629324" y="1120519"/>
                  <a:pt x="683233" y="1424785"/>
                  <a:pt x="710725" y="1561751"/>
                </a:cubicBezTo>
                <a:lnTo>
                  <a:pt x="716616" y="1589878"/>
                </a:lnTo>
                <a:lnTo>
                  <a:pt x="714816" y="1589900"/>
                </a:lnTo>
                <a:cubicBezTo>
                  <a:pt x="543722" y="1590163"/>
                  <a:pt x="327492" y="1586227"/>
                  <a:pt x="0" y="1585177"/>
                </a:cubicBezTo>
                <a:cubicBezTo>
                  <a:pt x="1400" y="1554387"/>
                  <a:pt x="29391" y="1366383"/>
                  <a:pt x="41987" y="1302471"/>
                </a:cubicBezTo>
                <a:cubicBezTo>
                  <a:pt x="54582" y="1238558"/>
                  <a:pt x="56448" y="1225029"/>
                  <a:pt x="75575" y="1201704"/>
                </a:cubicBezTo>
                <a:cubicBezTo>
                  <a:pt x="94702" y="1178378"/>
                  <a:pt x="68111" y="1190508"/>
                  <a:pt x="156748" y="1162517"/>
                </a:cubicBezTo>
                <a:cubicBezTo>
                  <a:pt x="245386" y="1134526"/>
                  <a:pt x="599469" y="1039357"/>
                  <a:pt x="607401" y="1033759"/>
                </a:cubicBezTo>
                <a:cubicBezTo>
                  <a:pt x="615332" y="1028161"/>
                  <a:pt x="618597" y="1005303"/>
                  <a:pt x="624196" y="994573"/>
                </a:cubicBezTo>
                <a:cubicBezTo>
                  <a:pt x="629794" y="983843"/>
                  <a:pt x="639590" y="986641"/>
                  <a:pt x="640989" y="969380"/>
                </a:cubicBezTo>
                <a:cubicBezTo>
                  <a:pt x="642388" y="952119"/>
                  <a:pt x="641456" y="915264"/>
                  <a:pt x="632592" y="891006"/>
                </a:cubicBezTo>
                <a:cubicBezTo>
                  <a:pt x="623728" y="866748"/>
                  <a:pt x="600869" y="847621"/>
                  <a:pt x="587807" y="823828"/>
                </a:cubicBezTo>
                <a:cubicBezTo>
                  <a:pt x="574745" y="800036"/>
                  <a:pt x="560748" y="770645"/>
                  <a:pt x="554218" y="748253"/>
                </a:cubicBezTo>
                <a:cubicBezTo>
                  <a:pt x="547687" y="725860"/>
                  <a:pt x="553752" y="703002"/>
                  <a:pt x="548620" y="689473"/>
                </a:cubicBezTo>
                <a:cubicBezTo>
                  <a:pt x="543488" y="675944"/>
                  <a:pt x="533691" y="681075"/>
                  <a:pt x="523428" y="667079"/>
                </a:cubicBezTo>
                <a:cubicBezTo>
                  <a:pt x="513164" y="653084"/>
                  <a:pt x="494504" y="628826"/>
                  <a:pt x="487040" y="605500"/>
                </a:cubicBezTo>
                <a:cubicBezTo>
                  <a:pt x="479576" y="582174"/>
                  <a:pt x="477709" y="546720"/>
                  <a:pt x="478643" y="527126"/>
                </a:cubicBezTo>
                <a:cubicBezTo>
                  <a:pt x="479576" y="507533"/>
                  <a:pt x="491705" y="505200"/>
                  <a:pt x="492638" y="487939"/>
                </a:cubicBezTo>
                <a:cubicBezTo>
                  <a:pt x="493571" y="470678"/>
                  <a:pt x="487040" y="445486"/>
                  <a:pt x="484241" y="423560"/>
                </a:cubicBezTo>
                <a:cubicBezTo>
                  <a:pt x="481442" y="401634"/>
                  <a:pt x="473512" y="387638"/>
                  <a:pt x="475844" y="356382"/>
                </a:cubicBezTo>
                <a:cubicBezTo>
                  <a:pt x="478176" y="325126"/>
                  <a:pt x="488440" y="270544"/>
                  <a:pt x="498236" y="236022"/>
                </a:cubicBezTo>
                <a:cubicBezTo>
                  <a:pt x="508033" y="201500"/>
                  <a:pt x="517364" y="173509"/>
                  <a:pt x="534624" y="149250"/>
                </a:cubicBezTo>
                <a:cubicBezTo>
                  <a:pt x="551885" y="124991"/>
                  <a:pt x="565881" y="112862"/>
                  <a:pt x="601802" y="90470"/>
                </a:cubicBezTo>
                <a:cubicBezTo>
                  <a:pt x="637724" y="68077"/>
                  <a:pt x="700236" y="29823"/>
                  <a:pt x="750153" y="14895"/>
                </a:cubicBezTo>
                <a:cubicBezTo>
                  <a:pt x="800070" y="-34"/>
                  <a:pt x="856051" y="-1434"/>
                  <a:pt x="901303" y="899"/>
                </a:cubicBezTo>
                <a:close/>
              </a:path>
            </a:pathLst>
          </a:custGeom>
          <a:solidFill>
            <a:srgbClr val="59595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p>
            <a:pPr algn="ctr"/>
            <a:endParaRPr lang="en-US" sz="1800">
              <a:latin typeface="Impact" panose="020B0806030902050204" pitchFamily="34" charset="0"/>
              <a:ea typeface="微软雅黑" panose="020B0503020204020204" pitchFamily="34" charset="-122"/>
            </a:endParaRPr>
          </a:p>
        </p:txBody>
      </p:sp>
      <p:sp>
        <p:nvSpPr>
          <p:cNvPr id="21" name="任意多边形 20"/>
          <p:cNvSpPr/>
          <p:nvPr/>
        </p:nvSpPr>
        <p:spPr>
          <a:xfrm>
            <a:off x="1042472" y="4829402"/>
            <a:ext cx="7310954" cy="127408"/>
          </a:xfrm>
          <a:custGeom>
            <a:avLst/>
            <a:gdLst>
              <a:gd name="connsiteX0" fmla="*/ 3969307 w 7938615"/>
              <a:gd name="connsiteY0" fmla="*/ 0 h 288032"/>
              <a:gd name="connsiteX1" fmla="*/ 7790758 w 7938615"/>
              <a:gd name="connsiteY1" fmla="*/ 253982 h 288032"/>
              <a:gd name="connsiteX2" fmla="*/ 7938615 w 7938615"/>
              <a:gd name="connsiteY2" fmla="*/ 288032 h 288032"/>
              <a:gd name="connsiteX3" fmla="*/ 0 w 7938615"/>
              <a:gd name="connsiteY3" fmla="*/ 288032 h 288032"/>
              <a:gd name="connsiteX4" fmla="*/ 147857 w 7938615"/>
              <a:gd name="connsiteY4" fmla="*/ 253982 h 288032"/>
              <a:gd name="connsiteX5" fmla="*/ 3969307 w 7938615"/>
              <a:gd name="connsiteY5" fmla="*/ 0 h 288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38615" h="288032">
                <a:moveTo>
                  <a:pt x="3969307" y="0"/>
                </a:moveTo>
                <a:cubicBezTo>
                  <a:pt x="5560064" y="0"/>
                  <a:pt x="6962575" y="100748"/>
                  <a:pt x="7790758" y="253982"/>
                </a:cubicBezTo>
                <a:lnTo>
                  <a:pt x="7938615" y="288032"/>
                </a:lnTo>
                <a:lnTo>
                  <a:pt x="0" y="288032"/>
                </a:lnTo>
                <a:lnTo>
                  <a:pt x="147857" y="253982"/>
                </a:lnTo>
                <a:cubicBezTo>
                  <a:pt x="976040" y="100748"/>
                  <a:pt x="2378550" y="0"/>
                  <a:pt x="3969307"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1" fill="hold" grpId="0" nodeType="clickEffect">
                                  <p:stCondLst>
                                    <p:cond delay="900"/>
                                  </p:stCondLst>
                                  <p:childTnLst>
                                    <p:set>
                                      <p:cBhvr>
                                        <p:cTn id="19" dur="1" fill="hold">
                                          <p:stCondLst>
                                            <p:cond delay="0"/>
                                          </p:stCondLst>
                                        </p:cTn>
                                        <p:tgtEl>
                                          <p:spTgt spid="8"/>
                                        </p:tgtEl>
                                        <p:attrNameLst>
                                          <p:attrName>style.visibility</p:attrName>
                                        </p:attrNameLst>
                                      </p:cBhvr>
                                      <p:to>
                                        <p:strVal val="visible"/>
                                      </p:to>
                                    </p:set>
                                    <p:animEffect transition="in" filter="wipe(up)">
                                      <p:cBhvr>
                                        <p:cTn id="2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589020"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任务四</a:t>
            </a:r>
            <a:r>
              <a:rPr lang="en-US" altLang="zh-CN" sz="1700" b="1" dirty="0">
                <a:solidFill>
                  <a:srgbClr val="1B4367"/>
                </a:solidFill>
                <a:cs typeface="+mn-ea"/>
                <a:sym typeface="+mn-lt"/>
              </a:rPr>
              <a:t>  </a:t>
            </a:r>
            <a:r>
              <a:rPr lang="zh-CN" altLang="en-US" sz="1700" b="1" dirty="0">
                <a:solidFill>
                  <a:srgbClr val="1B4367"/>
                </a:solidFill>
                <a:cs typeface="+mn-ea"/>
                <a:sym typeface="+mn-lt"/>
              </a:rPr>
              <a:t>职业资格证书</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8" name="矩形 7"/>
          <p:cNvSpPr>
            <a:spLocks noChangeArrowheads="1"/>
          </p:cNvSpPr>
          <p:nvPr/>
        </p:nvSpPr>
        <p:spPr bwMode="auto">
          <a:xfrm>
            <a:off x="3767455" y="1547495"/>
            <a:ext cx="4770755" cy="2220595"/>
          </a:xfrm>
          <a:prstGeom prst="rect">
            <a:avLst/>
          </a:prstGeom>
          <a:noFill/>
          <a:ln w="9525">
            <a:noFill/>
            <a:miter lim="800000"/>
          </a:ln>
        </p:spPr>
        <p:txBody>
          <a:bodyPr wrap="square">
            <a:noAutofit/>
          </a:bodyPr>
          <a:p>
            <a:pPr indent="457200" fontAlgn="auto">
              <a:lnSpc>
                <a:spcPts val="2660"/>
              </a:lnSpc>
            </a:pPr>
            <a:r>
              <a:rPr lang="zh-CN" altLang="en-US" sz="1800">
                <a:solidFill>
                  <a:schemeClr val="tx1"/>
                </a:solidFill>
                <a:latin typeface="微软雅黑" panose="020B0503020204020204" pitchFamily="34" charset="-122"/>
                <a:ea typeface="微软雅黑" panose="020B0503020204020204" pitchFamily="34" charset="-122"/>
              </a:rPr>
              <a:t>优化后的目录与 2017 年相比，职业资格减少了 68 项，削减 49%，对于进一步提高职业资格设置管理科学化、规范化水平，推动降低就业创业门槛，优化就业创业环境，持续激发市场主体活力和社会创造力，推动高质量发展具有重要意义。</a:t>
            </a:r>
            <a:endParaRPr lang="zh-CN" altLang="en-US" sz="1800">
              <a:solidFill>
                <a:schemeClr val="tx1"/>
              </a:solidFill>
              <a:latin typeface="微软雅黑" panose="020B0503020204020204" pitchFamily="34" charset="-122"/>
              <a:ea typeface="微软雅黑" panose="020B0503020204020204" pitchFamily="34" charset="-122"/>
            </a:endParaRPr>
          </a:p>
        </p:txBody>
      </p:sp>
      <p:pic>
        <p:nvPicPr>
          <p:cNvPr id="4" name="图片 3" descr="webwxgetmsgimg"/>
          <p:cNvPicPr>
            <a:picLocks noChangeAspect="1"/>
          </p:cNvPicPr>
          <p:nvPr/>
        </p:nvPicPr>
        <p:blipFill>
          <a:blip r:embed="rId1"/>
          <a:srcRect l="11062" t="33944" r="28016" b="31250"/>
          <a:stretch>
            <a:fillRect/>
          </a:stretch>
        </p:blipFill>
        <p:spPr>
          <a:xfrm>
            <a:off x="976630" y="1623695"/>
            <a:ext cx="1930400" cy="2386965"/>
          </a:xfrm>
          <a:prstGeom prst="rect">
            <a:avLst/>
          </a:prstGeom>
        </p:spPr>
      </p:pic>
      <p:sp>
        <p:nvSpPr>
          <p:cNvPr id="103" name="Rounded Rectangle 102"/>
          <p:cNvSpPr>
            <a:spLocks noChangeAspect="1"/>
          </p:cNvSpPr>
          <p:nvPr/>
        </p:nvSpPr>
        <p:spPr>
          <a:xfrm>
            <a:off x="822489" y="995687"/>
            <a:ext cx="2239469" cy="3732933"/>
          </a:xfrm>
          <a:prstGeom prst="roundRect">
            <a:avLst>
              <a:gd name="adj" fmla="val 8813"/>
            </a:avLst>
          </a:prstGeom>
          <a:noFill/>
          <a:ln w="19050">
            <a:solidFill>
              <a:schemeClr val="tx1">
                <a:lumMod val="50000"/>
                <a:lumOff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en-US" dirty="0">
              <a:latin typeface="+mn-ea"/>
            </a:endParaRPr>
          </a:p>
        </p:txBody>
      </p:sp>
      <p:grpSp>
        <p:nvGrpSpPr>
          <p:cNvPr id="100" name="Group 99"/>
          <p:cNvGrpSpPr>
            <a:grpSpLocks noChangeAspect="1"/>
          </p:cNvGrpSpPr>
          <p:nvPr/>
        </p:nvGrpSpPr>
        <p:grpSpPr>
          <a:xfrm flipH="1">
            <a:off x="2986157" y="2648759"/>
            <a:ext cx="601973" cy="156106"/>
            <a:chOff x="3074218" y="1415265"/>
            <a:chExt cx="557455" cy="144542"/>
          </a:xfrm>
        </p:grpSpPr>
        <p:cxnSp>
          <p:nvCxnSpPr>
            <p:cNvPr id="101" name="Straight Connector 100"/>
            <p:cNvCxnSpPr/>
            <p:nvPr/>
          </p:nvCxnSpPr>
          <p:spPr>
            <a:xfrm flipH="1">
              <a:off x="3074218" y="1487536"/>
              <a:ext cx="460856" cy="0"/>
            </a:xfrm>
            <a:prstGeom prst="line">
              <a:avLst/>
            </a:prstGeom>
            <a:ln w="19050">
              <a:solidFill>
                <a:schemeClr val="tx1">
                  <a:lumMod val="50000"/>
                  <a:lumOff val="50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sp>
          <p:nvSpPr>
            <p:cNvPr id="102" name="Oval 101"/>
            <p:cNvSpPr/>
            <p:nvPr/>
          </p:nvSpPr>
          <p:spPr>
            <a:xfrm>
              <a:off x="3487131" y="1415265"/>
              <a:ext cx="144542" cy="144542"/>
            </a:xfrm>
            <a:prstGeom prst="ellipse">
              <a:avLst/>
            </a:prstGeom>
            <a:solidFill>
              <a:schemeClr val="bg1"/>
            </a:solid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n-ea"/>
              </a:endParaRPr>
            </a:p>
          </p:txBody>
        </p:sp>
      </p:grpSp>
      <p:sp>
        <p:nvSpPr>
          <p:cNvPr id="2" name="Rounded Rectangle 102"/>
          <p:cNvSpPr>
            <a:spLocks noChangeAspect="1"/>
          </p:cNvSpPr>
          <p:nvPr/>
        </p:nvSpPr>
        <p:spPr>
          <a:xfrm>
            <a:off x="3589020" y="1410335"/>
            <a:ext cx="5153025" cy="2447925"/>
          </a:xfrm>
          <a:prstGeom prst="roundRect">
            <a:avLst>
              <a:gd name="adj" fmla="val 8813"/>
            </a:avLst>
          </a:prstGeom>
          <a:noFill/>
          <a:ln w="19050">
            <a:solidFill>
              <a:schemeClr val="tx1">
                <a:lumMod val="50000"/>
                <a:lumOff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p>
            <a:pPr algn="ctr"/>
            <a:endParaRPr lang="en-US" dirty="0">
              <a:latin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03"/>
                                        </p:tgtEl>
                                        <p:attrNameLst>
                                          <p:attrName>style.visibility</p:attrName>
                                        </p:attrNameLst>
                                      </p:cBhvr>
                                      <p:to>
                                        <p:strVal val="visible"/>
                                      </p:to>
                                    </p:set>
                                    <p:animEffect transition="in" filter="fade">
                                      <p:cBhvr>
                                        <p:cTn id="19" dur="500"/>
                                        <p:tgtEl>
                                          <p:spTgt spid="103"/>
                                        </p:tgtEl>
                                      </p:cBhvr>
                                    </p:animEffect>
                                  </p:childTnLst>
                                </p:cTn>
                              </p:par>
                            </p:childTnLst>
                          </p:cTn>
                        </p:par>
                        <p:par>
                          <p:cTn id="20" fill="hold">
                            <p:stCondLst>
                              <p:cond delay="2000"/>
                            </p:stCondLst>
                            <p:childTnLst>
                              <p:par>
                                <p:cTn id="21" presetID="12" presetClass="entr" presetSubtype="8" fill="hold" nodeType="afterEffect">
                                  <p:stCondLst>
                                    <p:cond delay="0"/>
                                  </p:stCondLst>
                                  <p:childTnLst>
                                    <p:set>
                                      <p:cBhvr>
                                        <p:cTn id="22" dur="1" fill="hold">
                                          <p:stCondLst>
                                            <p:cond delay="0"/>
                                          </p:stCondLst>
                                        </p:cTn>
                                        <p:tgtEl>
                                          <p:spTgt spid="100"/>
                                        </p:tgtEl>
                                        <p:attrNameLst>
                                          <p:attrName>style.visibility</p:attrName>
                                        </p:attrNameLst>
                                      </p:cBhvr>
                                      <p:to>
                                        <p:strVal val="visible"/>
                                      </p:to>
                                    </p:set>
                                    <p:animEffect transition="in" filter="slide(fromLeft)">
                                      <p:cBhvr>
                                        <p:cTn id="23" dur="500"/>
                                        <p:tgtEl>
                                          <p:spTgt spid="100"/>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1" fill="hold" grpId="0" nodeType="clickEffect">
                                  <p:stCondLst>
                                    <p:cond delay="900"/>
                                  </p:stCondLst>
                                  <p:childTnLst>
                                    <p:set>
                                      <p:cBhvr>
                                        <p:cTn id="27" dur="1" fill="hold">
                                          <p:stCondLst>
                                            <p:cond delay="0"/>
                                          </p:stCondLst>
                                        </p:cTn>
                                        <p:tgtEl>
                                          <p:spTgt spid="8"/>
                                        </p:tgtEl>
                                        <p:attrNameLst>
                                          <p:attrName>style.visibility</p:attrName>
                                        </p:attrNameLst>
                                      </p:cBhvr>
                                      <p:to>
                                        <p:strVal val="visible"/>
                                      </p:to>
                                    </p:set>
                                    <p:animEffect transition="in" filter="wipe(up)">
                                      <p:cBhvr>
                                        <p:cTn id="28" dur="500"/>
                                        <p:tgtEl>
                                          <p:spTgt spid="8"/>
                                        </p:tgtEl>
                                      </p:cBhvr>
                                    </p:animEffect>
                                  </p:childTnLst>
                                </p:cTn>
                              </p:par>
                            </p:childTnLst>
                          </p:cTn>
                        </p:par>
                        <p:par>
                          <p:cTn id="29" fill="hold">
                            <p:stCondLst>
                              <p:cond delay="1400"/>
                            </p:stCondLst>
                            <p:childTnLst>
                              <p:par>
                                <p:cTn id="30" presetID="10" presetClass="entr" presetSubtype="0" fill="hold" grpId="0" nodeType="afterEffect">
                                  <p:stCondLst>
                                    <p:cond delay="0"/>
                                  </p:stCondLst>
                                  <p:childTnLst>
                                    <p:set>
                                      <p:cBhvr>
                                        <p:cTn id="31" dur="1" fill="hold">
                                          <p:stCondLst>
                                            <p:cond delay="0"/>
                                          </p:stCondLst>
                                        </p:cTn>
                                        <p:tgtEl>
                                          <p:spTgt spid="2"/>
                                        </p:tgtEl>
                                        <p:attrNameLst>
                                          <p:attrName>style.visibility</p:attrName>
                                        </p:attrNameLst>
                                      </p:cBhvr>
                                      <p:to>
                                        <p:strVal val="visible"/>
                                      </p:to>
                                    </p:set>
                                    <p:animEffect transition="in" filter="fade">
                                      <p:cBhvr>
                                        <p:cTn id="3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8" grpId="0"/>
      <p:bldP spid="103" grpId="0" bldLvl="0" animBg="1"/>
      <p:bldP spid="2" grpId="0" bldLvl="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386" y="309785"/>
            <a:ext cx="2261711"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项目二</a:t>
            </a:r>
            <a:r>
              <a:rPr lang="en-US" altLang="zh-CN" sz="1700" b="1" dirty="0">
                <a:solidFill>
                  <a:srgbClr val="1B4367"/>
                </a:solidFill>
                <a:cs typeface="+mn-ea"/>
                <a:sym typeface="+mn-lt"/>
              </a:rPr>
              <a:t>  </a:t>
            </a:r>
            <a:r>
              <a:rPr lang="zh-CN" altLang="en-US" sz="1700" b="1" dirty="0">
                <a:solidFill>
                  <a:srgbClr val="1B4367"/>
                </a:solidFill>
                <a:cs typeface="+mn-ea"/>
                <a:sym typeface="+mn-lt"/>
              </a:rPr>
              <a:t>职业环境分析</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grpSp>
        <p:nvGrpSpPr>
          <p:cNvPr id="69" name="组合 68"/>
          <p:cNvGrpSpPr/>
          <p:nvPr>
            <p:custDataLst>
              <p:tags r:id="rId1"/>
            </p:custDataLst>
          </p:nvPr>
        </p:nvGrpSpPr>
        <p:grpSpPr>
          <a:xfrm>
            <a:off x="936195" y="1553788"/>
            <a:ext cx="828000" cy="828000"/>
            <a:chOff x="3909356" y="1685526"/>
            <a:chExt cx="828000" cy="828000"/>
          </a:xfrm>
        </p:grpSpPr>
        <p:sp>
          <p:nvSpPr>
            <p:cNvPr id="17" name="文本框 16"/>
            <p:cNvSpPr txBox="1"/>
            <p:nvPr>
              <p:custDataLst>
                <p:tags r:id="rId2"/>
              </p:custDataLst>
            </p:nvPr>
          </p:nvSpPr>
          <p:spPr>
            <a:xfrm>
              <a:off x="3909356" y="1745583"/>
              <a:ext cx="828000" cy="706755"/>
            </a:xfrm>
            <a:prstGeom prst="rect">
              <a:avLst/>
            </a:prstGeom>
            <a:noFill/>
            <a:ln>
              <a:solidFill>
                <a:srgbClr val="1B4367"/>
              </a:solidFill>
            </a:ln>
          </p:spPr>
          <p:txBody>
            <a:bodyPr wrap="square" rtlCol="0">
              <a:spAutoFit/>
            </a:bodyPr>
            <a:lstStyle/>
            <a:p>
              <a:pPr algn="ctr"/>
              <a:r>
                <a:rPr lang="en-US" altLang="zh-CN" sz="4000" b="1" dirty="0" smtClean="0">
                  <a:solidFill>
                    <a:srgbClr val="1B4367"/>
                  </a:solidFill>
                  <a:latin typeface="微软雅黑" panose="020B0503020204020204" pitchFamily="34" charset="-122"/>
                  <a:ea typeface="微软雅黑" panose="020B0503020204020204" pitchFamily="34" charset="-122"/>
                </a:rPr>
                <a:t>01</a:t>
              </a:r>
              <a:endParaRPr lang="en-US" altLang="zh-CN" sz="4000" b="1" dirty="0" smtClean="0">
                <a:solidFill>
                  <a:srgbClr val="1B4367"/>
                </a:solidFill>
                <a:latin typeface="微软雅黑" panose="020B0503020204020204" pitchFamily="34" charset="-122"/>
                <a:ea typeface="微软雅黑" panose="020B0503020204020204" pitchFamily="34" charset="-122"/>
              </a:endParaRPr>
            </a:p>
          </p:txBody>
        </p:sp>
        <p:sp>
          <p:nvSpPr>
            <p:cNvPr id="3" name="矩形 2"/>
            <p:cNvSpPr/>
            <p:nvPr>
              <p:custDataLst>
                <p:tags r:id="rId3"/>
              </p:custDataLst>
            </p:nvPr>
          </p:nvSpPr>
          <p:spPr>
            <a:xfrm>
              <a:off x="3909356" y="1685526"/>
              <a:ext cx="828000" cy="828000"/>
            </a:xfrm>
            <a:prstGeom prst="rect">
              <a:avLst/>
            </a:prstGeom>
            <a:noFill/>
            <a:ln>
              <a:solidFill>
                <a:srgbClr val="1B43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 name="组合 10"/>
          <p:cNvGrpSpPr/>
          <p:nvPr>
            <p:custDataLst>
              <p:tags r:id="rId4"/>
            </p:custDataLst>
          </p:nvPr>
        </p:nvGrpSpPr>
        <p:grpSpPr>
          <a:xfrm>
            <a:off x="936195" y="2783743"/>
            <a:ext cx="828000" cy="827405"/>
            <a:chOff x="3909356" y="1685526"/>
            <a:chExt cx="828000" cy="828000"/>
          </a:xfrm>
        </p:grpSpPr>
        <p:sp>
          <p:nvSpPr>
            <p:cNvPr id="12" name="文本框 11"/>
            <p:cNvSpPr txBox="1"/>
            <p:nvPr>
              <p:custDataLst>
                <p:tags r:id="rId5"/>
              </p:custDataLst>
            </p:nvPr>
          </p:nvSpPr>
          <p:spPr>
            <a:xfrm>
              <a:off x="3909356" y="1745583"/>
              <a:ext cx="828000" cy="707263"/>
            </a:xfrm>
            <a:prstGeom prst="rect">
              <a:avLst/>
            </a:prstGeom>
            <a:noFill/>
            <a:ln>
              <a:solidFill>
                <a:srgbClr val="1B4367"/>
              </a:solidFill>
            </a:ln>
          </p:spPr>
          <p:txBody>
            <a:bodyPr wrap="square" rtlCol="0">
              <a:spAutoFit/>
            </a:bodyPr>
            <a:p>
              <a:pPr algn="ctr"/>
              <a:r>
                <a:rPr lang="en-US" altLang="zh-CN" sz="4000" b="1" dirty="0" smtClean="0">
                  <a:solidFill>
                    <a:srgbClr val="1B4367"/>
                  </a:solidFill>
                  <a:latin typeface="微软雅黑" panose="020B0503020204020204" pitchFamily="34" charset="-122"/>
                  <a:ea typeface="微软雅黑" panose="020B0503020204020204" pitchFamily="34" charset="-122"/>
                </a:rPr>
                <a:t>02</a:t>
              </a:r>
              <a:endParaRPr lang="en-US" altLang="zh-CN" sz="4000" b="1" dirty="0" smtClean="0">
                <a:solidFill>
                  <a:srgbClr val="1B4367"/>
                </a:solidFill>
                <a:latin typeface="微软雅黑" panose="020B0503020204020204" pitchFamily="34" charset="-122"/>
                <a:ea typeface="微软雅黑" panose="020B0503020204020204" pitchFamily="34" charset="-122"/>
              </a:endParaRPr>
            </a:p>
          </p:txBody>
        </p:sp>
        <p:sp>
          <p:nvSpPr>
            <p:cNvPr id="13" name="矩形 12"/>
            <p:cNvSpPr/>
            <p:nvPr>
              <p:custDataLst>
                <p:tags r:id="rId6"/>
              </p:custDataLst>
            </p:nvPr>
          </p:nvSpPr>
          <p:spPr>
            <a:xfrm>
              <a:off x="3909356" y="1685526"/>
              <a:ext cx="828000" cy="828000"/>
            </a:xfrm>
            <a:prstGeom prst="rect">
              <a:avLst/>
            </a:prstGeom>
            <a:noFill/>
            <a:ln>
              <a:solidFill>
                <a:srgbClr val="1B43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8" name="文本框 17"/>
          <p:cNvSpPr txBox="1"/>
          <p:nvPr>
            <p:custDataLst>
              <p:tags r:id="rId7"/>
            </p:custDataLst>
          </p:nvPr>
        </p:nvSpPr>
        <p:spPr>
          <a:xfrm>
            <a:off x="1963420" y="1613535"/>
            <a:ext cx="6753225" cy="591185"/>
          </a:xfrm>
          <a:prstGeom prst="rect">
            <a:avLst/>
          </a:prstGeom>
          <a:noFill/>
        </p:spPr>
        <p:txBody>
          <a:bodyPr wrap="square" lIns="68580" tIns="34290" rIns="68580" bIns="34290" rtlCol="0">
            <a:spAutoFit/>
          </a:bodyPr>
          <a:p>
            <a:pPr algn="just"/>
            <a:r>
              <a:rPr lang="zh-CN" altLang="en-US" sz="3400" dirty="0">
                <a:solidFill>
                  <a:srgbClr val="1B4367"/>
                </a:solidFill>
                <a:cs typeface="+mn-ea"/>
                <a:sym typeface="+mn-lt"/>
              </a:rPr>
              <a:t>任务一</a:t>
            </a:r>
            <a:r>
              <a:rPr lang="en-US" altLang="zh-CN" sz="3400" dirty="0">
                <a:solidFill>
                  <a:srgbClr val="1B4367"/>
                </a:solidFill>
                <a:cs typeface="+mn-ea"/>
                <a:sym typeface="+mn-lt"/>
              </a:rPr>
              <a:t>   </a:t>
            </a:r>
            <a:r>
              <a:rPr lang="zh-CN" altLang="en-US" sz="3400" dirty="0">
                <a:solidFill>
                  <a:srgbClr val="1B4367"/>
                </a:solidFill>
                <a:cs typeface="+mn-ea"/>
                <a:sym typeface="+mn-lt"/>
              </a:rPr>
              <a:t>职业环境和职业环境分析</a:t>
            </a:r>
            <a:endParaRPr lang="zh-CN" altLang="en-US" sz="3400" dirty="0">
              <a:solidFill>
                <a:srgbClr val="1B4367"/>
              </a:solidFill>
              <a:cs typeface="+mn-ea"/>
              <a:sym typeface="+mn-lt"/>
            </a:endParaRPr>
          </a:p>
        </p:txBody>
      </p:sp>
      <p:sp>
        <p:nvSpPr>
          <p:cNvPr id="19" name="文本框 18"/>
          <p:cNvSpPr txBox="1"/>
          <p:nvPr>
            <p:custDataLst>
              <p:tags r:id="rId8"/>
            </p:custDataLst>
          </p:nvPr>
        </p:nvSpPr>
        <p:spPr>
          <a:xfrm>
            <a:off x="1963420" y="2843530"/>
            <a:ext cx="5942330" cy="1114425"/>
          </a:xfrm>
          <a:prstGeom prst="rect">
            <a:avLst/>
          </a:prstGeom>
          <a:noFill/>
        </p:spPr>
        <p:txBody>
          <a:bodyPr wrap="square" lIns="68580" tIns="34290" rIns="68580" bIns="34290" rtlCol="0">
            <a:spAutoFit/>
          </a:bodyPr>
          <a:p>
            <a:pPr algn="just"/>
            <a:r>
              <a:rPr lang="zh-CN" altLang="en-US" sz="3400" dirty="0">
                <a:solidFill>
                  <a:srgbClr val="1B4367"/>
                </a:solidFill>
                <a:cs typeface="+mn-ea"/>
                <a:sym typeface="+mn-lt"/>
              </a:rPr>
              <a:t>任务二</a:t>
            </a:r>
            <a:r>
              <a:rPr lang="en-US" altLang="zh-CN" sz="3400" dirty="0">
                <a:solidFill>
                  <a:srgbClr val="1B4367"/>
                </a:solidFill>
                <a:cs typeface="+mn-ea"/>
                <a:sym typeface="+mn-lt"/>
              </a:rPr>
              <a:t>   </a:t>
            </a:r>
            <a:r>
              <a:rPr lang="zh-CN" altLang="en-US" sz="3400" dirty="0">
                <a:solidFill>
                  <a:srgbClr val="1B4367"/>
                </a:solidFill>
                <a:cs typeface="+mn-ea"/>
                <a:sym typeface="+mn-lt"/>
              </a:rPr>
              <a:t>职业环境分析方法和</a:t>
            </a:r>
            <a:endParaRPr lang="zh-CN" altLang="en-US" sz="3400" dirty="0">
              <a:solidFill>
                <a:srgbClr val="1B4367"/>
              </a:solidFill>
              <a:cs typeface="+mn-ea"/>
              <a:sym typeface="+mn-lt"/>
            </a:endParaRPr>
          </a:p>
          <a:p>
            <a:pPr algn="just"/>
            <a:r>
              <a:rPr lang="zh-CN" altLang="en-US" sz="3400" dirty="0">
                <a:solidFill>
                  <a:srgbClr val="1B4367"/>
                </a:solidFill>
                <a:cs typeface="+mn-ea"/>
                <a:sym typeface="+mn-lt"/>
              </a:rPr>
              <a:t> </a:t>
            </a:r>
            <a:r>
              <a:rPr lang="en-US" altLang="zh-CN" sz="3400" dirty="0">
                <a:solidFill>
                  <a:srgbClr val="1B4367"/>
                </a:solidFill>
                <a:cs typeface="+mn-ea"/>
                <a:sym typeface="+mn-lt"/>
              </a:rPr>
              <a:t>            </a:t>
            </a:r>
            <a:r>
              <a:rPr lang="zh-CN" altLang="en-US" sz="3400" dirty="0">
                <a:solidFill>
                  <a:srgbClr val="1B4367"/>
                </a:solidFill>
                <a:cs typeface="+mn-ea"/>
                <a:sym typeface="+mn-lt"/>
              </a:rPr>
              <a:t>认知途径</a:t>
            </a:r>
            <a:endParaRPr lang="zh-CN" altLang="en-US" sz="3400" dirty="0">
              <a:solidFill>
                <a:srgbClr val="1B4367"/>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nodeType="clickEffect">
                                  <p:stCondLst>
                                    <p:cond delay="0"/>
                                  </p:stCondLst>
                                  <p:childTnLst>
                                    <p:set>
                                      <p:cBhvr>
                                        <p:cTn id="19" dur="1" fill="hold">
                                          <p:stCondLst>
                                            <p:cond delay="0"/>
                                          </p:stCondLst>
                                        </p:cTn>
                                        <p:tgtEl>
                                          <p:spTgt spid="69"/>
                                        </p:tgtEl>
                                        <p:attrNameLst>
                                          <p:attrName>style.visibility</p:attrName>
                                        </p:attrNameLst>
                                      </p:cBhvr>
                                      <p:to>
                                        <p:strVal val="visible"/>
                                      </p:to>
                                    </p:set>
                                    <p:animEffect transition="in" filter="wipe(left)">
                                      <p:cBhvr>
                                        <p:cTn id="20" dur="500"/>
                                        <p:tgtEl>
                                          <p:spTgt spid="69"/>
                                        </p:tgtEl>
                                      </p:cBhvr>
                                    </p:animEffect>
                                  </p:childTnLst>
                                </p:cTn>
                              </p:par>
                            </p:childTnLst>
                          </p:cTn>
                        </p:par>
                        <p:par>
                          <p:cTn id="21" fill="hold">
                            <p:stCondLst>
                              <p:cond delay="500"/>
                            </p:stCondLst>
                            <p:childTnLst>
                              <p:par>
                                <p:cTn id="22" presetID="41" presetClass="entr" presetSubtype="0" fill="hold" grpId="0" nodeType="afterEffect">
                                  <p:stCondLst>
                                    <p:cond delay="0"/>
                                  </p:stCondLst>
                                  <p:iterate type="lt">
                                    <p:tmPct val="10000"/>
                                  </p:iterate>
                                  <p:childTnLst>
                                    <p:set>
                                      <p:cBhvr>
                                        <p:cTn id="23" dur="1" fill="hold">
                                          <p:stCondLst>
                                            <p:cond delay="0"/>
                                          </p:stCondLst>
                                        </p:cTn>
                                        <p:tgtEl>
                                          <p:spTgt spid="18"/>
                                        </p:tgtEl>
                                        <p:attrNameLst>
                                          <p:attrName>style.visibility</p:attrName>
                                        </p:attrNameLst>
                                      </p:cBhvr>
                                      <p:to>
                                        <p:strVal val="visible"/>
                                      </p:to>
                                    </p:set>
                                    <p:anim calcmode="lin" valueType="num">
                                      <p:cBhvr>
                                        <p:cTn id="24"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18"/>
                                        </p:tgtEl>
                                        <p:attrNameLst>
                                          <p:attrName>ppt_y</p:attrName>
                                        </p:attrNameLst>
                                      </p:cBhvr>
                                      <p:tavLst>
                                        <p:tav tm="0">
                                          <p:val>
                                            <p:strVal val="#ppt_y"/>
                                          </p:val>
                                        </p:tav>
                                        <p:tav tm="100000">
                                          <p:val>
                                            <p:strVal val="#ppt_y"/>
                                          </p:val>
                                        </p:tav>
                                      </p:tavLst>
                                    </p:anim>
                                    <p:anim calcmode="lin" valueType="num">
                                      <p:cBhvr>
                                        <p:cTn id="26"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18"/>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nodeType="click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wipe(left)">
                                      <p:cBhvr>
                                        <p:cTn id="33" dur="500"/>
                                        <p:tgtEl>
                                          <p:spTgt spid="11"/>
                                        </p:tgtEl>
                                      </p:cBhvr>
                                    </p:animEffect>
                                  </p:childTnLst>
                                </p:cTn>
                              </p:par>
                            </p:childTnLst>
                          </p:cTn>
                        </p:par>
                        <p:par>
                          <p:cTn id="34" fill="hold">
                            <p:stCondLst>
                              <p:cond delay="500"/>
                            </p:stCondLst>
                            <p:childTnLst>
                              <p:par>
                                <p:cTn id="35" presetID="41" presetClass="entr" presetSubtype="0" fill="hold" grpId="0" nodeType="afterEffect">
                                  <p:stCondLst>
                                    <p:cond delay="0"/>
                                  </p:stCondLst>
                                  <p:iterate type="lt">
                                    <p:tmPct val="10000"/>
                                  </p:iterate>
                                  <p:childTnLst>
                                    <p:set>
                                      <p:cBhvr>
                                        <p:cTn id="36" dur="1" fill="hold">
                                          <p:stCondLst>
                                            <p:cond delay="0"/>
                                          </p:stCondLst>
                                        </p:cTn>
                                        <p:tgtEl>
                                          <p:spTgt spid="19"/>
                                        </p:tgtEl>
                                        <p:attrNameLst>
                                          <p:attrName>style.visibility</p:attrName>
                                        </p:attrNameLst>
                                      </p:cBhvr>
                                      <p:to>
                                        <p:strVal val="visible"/>
                                      </p:to>
                                    </p:set>
                                    <p:anim calcmode="lin" valueType="num">
                                      <p:cBhvr>
                                        <p:cTn id="37"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38" dur="500" fill="hold"/>
                                        <p:tgtEl>
                                          <p:spTgt spid="19"/>
                                        </p:tgtEl>
                                        <p:attrNameLst>
                                          <p:attrName>ppt_y</p:attrName>
                                        </p:attrNameLst>
                                      </p:cBhvr>
                                      <p:tavLst>
                                        <p:tav tm="0">
                                          <p:val>
                                            <p:strVal val="#ppt_y"/>
                                          </p:val>
                                        </p:tav>
                                        <p:tav tm="100000">
                                          <p:val>
                                            <p:strVal val="#ppt_y"/>
                                          </p:val>
                                        </p:tav>
                                      </p:tavLst>
                                    </p:anim>
                                    <p:anim calcmode="lin" valueType="num">
                                      <p:cBhvr>
                                        <p:cTn id="39"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40"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41" dur="500" tmFilter="0,0; .5, 1; 1, 1"/>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8" grpId="0"/>
      <p:bldP spid="19"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997325" cy="59118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任务一</a:t>
            </a:r>
            <a:r>
              <a:rPr lang="en-US" altLang="zh-CN" sz="1700" b="1" dirty="0">
                <a:solidFill>
                  <a:srgbClr val="1B4367"/>
                </a:solidFill>
                <a:cs typeface="+mn-ea"/>
                <a:sym typeface="+mn-lt"/>
              </a:rPr>
              <a:t>  </a:t>
            </a:r>
            <a:r>
              <a:rPr lang="zh-CN" altLang="en-US" sz="1700" b="1" dirty="0">
                <a:solidFill>
                  <a:srgbClr val="1B4367"/>
                </a:solidFill>
                <a:cs typeface="+mn-ea"/>
                <a:sym typeface="+mn-lt"/>
              </a:rPr>
              <a:t>职业环境和职业环境分析</a:t>
            </a:r>
            <a:endParaRPr lang="zh-CN" altLang="en-US" sz="1700" b="1" dirty="0">
              <a:solidFill>
                <a:srgbClr val="1B4367"/>
              </a:solidFill>
              <a:cs typeface="+mn-ea"/>
              <a:sym typeface="+mn-lt"/>
            </a:endParaRPr>
          </a:p>
          <a:p>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grpSp>
        <p:nvGrpSpPr>
          <p:cNvPr id="7" name="组合 6"/>
          <p:cNvGrpSpPr/>
          <p:nvPr/>
        </p:nvGrpSpPr>
        <p:grpSpPr>
          <a:xfrm>
            <a:off x="-16510" y="909955"/>
            <a:ext cx="9220200" cy="831850"/>
            <a:chOff x="2249" y="1492"/>
            <a:chExt cx="11780" cy="1310"/>
          </a:xfrm>
        </p:grpSpPr>
        <p:sp>
          <p:nvSpPr>
            <p:cNvPr id="9" name="矩形 8"/>
            <p:cNvSpPr/>
            <p:nvPr/>
          </p:nvSpPr>
          <p:spPr>
            <a:xfrm>
              <a:off x="2249" y="1492"/>
              <a:ext cx="11780" cy="1310"/>
            </a:xfrm>
            <a:prstGeom prst="rect">
              <a:avLst/>
            </a:prstGeom>
            <a:solidFill>
              <a:srgbClr val="1D4865"/>
            </a:solidFill>
            <a:ln w="25400" cap="flat" cmpd="sng" algn="ctr">
              <a:noFill/>
              <a:prstDash val="solid"/>
            </a:ln>
            <a:effectLst/>
          </p:spPr>
          <p:txBody>
            <a:bodyPr anchor="ctr"/>
            <a:p>
              <a:pPr algn="ctr" defTabSz="608965" fontAlgn="auto">
                <a:spcBef>
                  <a:spcPts val="0"/>
                </a:spcBef>
                <a:spcAft>
                  <a:spcPts val="0"/>
                </a:spcAft>
                <a:defRPr/>
              </a:pPr>
              <a:r>
                <a:rPr lang="en-US" altLang="zh-CN" sz="3200" kern="0">
                  <a:solidFill>
                    <a:srgbClr val="FFFFFF"/>
                  </a:solidFill>
                  <a:latin typeface="Century Gothic" panose="020B0502020202020204"/>
                  <a:ea typeface="微软雅黑" panose="020B0503020204020204" pitchFamily="34" charset="-122"/>
                </a:rPr>
                <a:t> </a:t>
              </a:r>
              <a:endParaRPr lang="en-US" altLang="zh-CN" sz="3200" kern="0">
                <a:solidFill>
                  <a:srgbClr val="FFFFFF"/>
                </a:solidFill>
                <a:latin typeface="Century Gothic" panose="020B0502020202020204"/>
                <a:ea typeface="微软雅黑" panose="020B0503020204020204" pitchFamily="34" charset="-122"/>
              </a:endParaRPr>
            </a:p>
          </p:txBody>
        </p:sp>
        <p:sp>
          <p:nvSpPr>
            <p:cNvPr id="5" name="矩形 4"/>
            <p:cNvSpPr>
              <a:spLocks noChangeArrowheads="1"/>
            </p:cNvSpPr>
            <p:nvPr/>
          </p:nvSpPr>
          <p:spPr bwMode="auto">
            <a:xfrm>
              <a:off x="3300" y="1617"/>
              <a:ext cx="6300" cy="919"/>
            </a:xfrm>
            <a:prstGeom prst="rect">
              <a:avLst/>
            </a:prstGeom>
            <a:noFill/>
            <a:ln w="9525">
              <a:noFill/>
              <a:miter lim="800000"/>
            </a:ln>
          </p:spPr>
          <p:txBody>
            <a:bodyPr wrap="square">
              <a:spAutoFit/>
            </a:bodyPr>
            <a:p>
              <a:pPr algn="just"/>
              <a:r>
                <a:rPr lang="zh-CN" altLang="en-US" sz="3200" b="1">
                  <a:solidFill>
                    <a:schemeClr val="bg1"/>
                  </a:solidFill>
                  <a:latin typeface="微软雅黑" panose="020B0503020204020204" pitchFamily="34" charset="-122"/>
                  <a:ea typeface="微软雅黑" panose="020B0503020204020204" pitchFamily="34" charset="-122"/>
                </a:rPr>
                <a:t>一、职业环境</a:t>
              </a:r>
              <a:endParaRPr lang="zh-CN" altLang="en-US" sz="3200" b="1">
                <a:solidFill>
                  <a:schemeClr val="bg1"/>
                </a:solidFill>
                <a:latin typeface="微软雅黑" panose="020B0503020204020204" pitchFamily="34" charset="-122"/>
                <a:ea typeface="微软雅黑" panose="020B0503020204020204" pitchFamily="34" charset="-122"/>
              </a:endParaRPr>
            </a:p>
          </p:txBody>
        </p:sp>
      </p:grpSp>
      <p:sp>
        <p:nvSpPr>
          <p:cNvPr id="100" name="文本框 99"/>
          <p:cNvSpPr txBox="1"/>
          <p:nvPr>
            <p:custDataLst>
              <p:tags r:id="rId1"/>
            </p:custDataLst>
          </p:nvPr>
        </p:nvSpPr>
        <p:spPr>
          <a:xfrm>
            <a:off x="758190" y="1905000"/>
            <a:ext cx="7636510" cy="2829560"/>
          </a:xfrm>
          <a:prstGeom prst="rect">
            <a:avLst/>
          </a:prstGeom>
          <a:noFill/>
          <a:ln w="9525">
            <a:noFill/>
          </a:ln>
        </p:spPr>
        <p:txBody>
          <a:bodyPr wrap="square">
            <a:noAutofit/>
          </a:bodyPr>
          <a:p>
            <a:pPr indent="457200" fontAlgn="auto">
              <a:lnSpc>
                <a:spcPts val="2660"/>
              </a:lnSpc>
            </a:pPr>
            <a:r>
              <a:rPr lang="zh-CN" sz="1800" b="0">
                <a:cs typeface="宋体" panose="02010600030101010101" pitchFamily="2" charset="-122"/>
              </a:rPr>
              <a:t>职业环境，就是某职业在社会大环境中的发展状况、技术含量、社会地位、未来发展趋势等，要关注当前热点职业有哪些，发展前景怎样，社会发展趋势对所选职业有什么影响，要求如何。</a:t>
            </a:r>
            <a:endParaRPr lang="zh-CN" sz="1800" b="0">
              <a:cs typeface="宋体" panose="02010600030101010101" pitchFamily="2" charset="-122"/>
            </a:endParaRPr>
          </a:p>
          <a:p>
            <a:pPr indent="457200" fontAlgn="auto">
              <a:lnSpc>
                <a:spcPts val="2660"/>
              </a:lnSpc>
            </a:pPr>
            <a:r>
              <a:rPr lang="zh-CN" sz="1800" b="0">
                <a:cs typeface="宋体" panose="02010600030101010101" pitchFamily="2" charset="-122"/>
              </a:rPr>
              <a:t>总的来说，职业环境包括两大方面的内容：社会环境和组织（企业）环境。</a:t>
            </a:r>
            <a:endParaRPr lang="zh-CN" sz="1800" b="0">
              <a:cs typeface="宋体" panose="02010600030101010101" pitchFamily="2" charset="-122"/>
            </a:endParaRPr>
          </a:p>
          <a:p>
            <a:pPr indent="457200" fontAlgn="auto">
              <a:lnSpc>
                <a:spcPts val="2660"/>
              </a:lnSpc>
            </a:pPr>
            <a:r>
              <a:rPr lang="zh-CN" sz="1800" b="0">
                <a:cs typeface="宋体" panose="02010600030101010101" pitchFamily="2" charset="-122"/>
              </a:rPr>
              <a:t>进行职业环境分析的要求是，通过职业环境分析弄清职业环境对职业发展的要求、影响及作用，对各种影响因素加以衡量、评估并作出反应。</a:t>
            </a:r>
            <a:endParaRPr lang="zh-CN" sz="1800" b="0">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250"/>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997325" cy="59118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任务一</a:t>
            </a:r>
            <a:r>
              <a:rPr lang="en-US" altLang="zh-CN" sz="1700" b="1" dirty="0">
                <a:solidFill>
                  <a:srgbClr val="1B4367"/>
                </a:solidFill>
                <a:cs typeface="+mn-ea"/>
                <a:sym typeface="+mn-lt"/>
              </a:rPr>
              <a:t>  </a:t>
            </a:r>
            <a:r>
              <a:rPr lang="zh-CN" altLang="en-US" sz="1700" b="1" dirty="0">
                <a:solidFill>
                  <a:srgbClr val="1B4367"/>
                </a:solidFill>
                <a:cs typeface="+mn-ea"/>
                <a:sym typeface="+mn-lt"/>
              </a:rPr>
              <a:t>职业环境和职业环境分析</a:t>
            </a:r>
            <a:endParaRPr lang="zh-CN" altLang="en-US" sz="1700" b="1" dirty="0">
              <a:solidFill>
                <a:srgbClr val="1B4367"/>
              </a:solidFill>
              <a:cs typeface="+mn-ea"/>
              <a:sym typeface="+mn-lt"/>
            </a:endParaRPr>
          </a:p>
          <a:p>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grpSp>
        <p:nvGrpSpPr>
          <p:cNvPr id="7" name="组合 6"/>
          <p:cNvGrpSpPr/>
          <p:nvPr/>
        </p:nvGrpSpPr>
        <p:grpSpPr>
          <a:xfrm>
            <a:off x="-16510" y="909955"/>
            <a:ext cx="9220200" cy="831850"/>
            <a:chOff x="2249" y="1492"/>
            <a:chExt cx="11780" cy="1310"/>
          </a:xfrm>
        </p:grpSpPr>
        <p:sp>
          <p:nvSpPr>
            <p:cNvPr id="9" name="矩形 8"/>
            <p:cNvSpPr/>
            <p:nvPr/>
          </p:nvSpPr>
          <p:spPr>
            <a:xfrm>
              <a:off x="2249" y="1492"/>
              <a:ext cx="11780" cy="1310"/>
            </a:xfrm>
            <a:prstGeom prst="rect">
              <a:avLst/>
            </a:prstGeom>
            <a:solidFill>
              <a:srgbClr val="1D4865"/>
            </a:solidFill>
            <a:ln w="25400" cap="flat" cmpd="sng" algn="ctr">
              <a:noFill/>
              <a:prstDash val="solid"/>
            </a:ln>
            <a:effectLst/>
          </p:spPr>
          <p:txBody>
            <a:bodyPr anchor="ctr"/>
            <a:p>
              <a:pPr algn="ctr" defTabSz="608965" fontAlgn="auto">
                <a:spcBef>
                  <a:spcPts val="0"/>
                </a:spcBef>
                <a:spcAft>
                  <a:spcPts val="0"/>
                </a:spcAft>
                <a:defRPr/>
              </a:pPr>
              <a:r>
                <a:rPr lang="en-US" altLang="zh-CN" sz="3200" kern="0">
                  <a:solidFill>
                    <a:srgbClr val="FFFFFF"/>
                  </a:solidFill>
                  <a:latin typeface="Century Gothic" panose="020B0502020202020204"/>
                  <a:ea typeface="微软雅黑" panose="020B0503020204020204" pitchFamily="34" charset="-122"/>
                </a:rPr>
                <a:t> </a:t>
              </a:r>
              <a:endParaRPr lang="en-US" altLang="zh-CN" sz="3200" kern="0">
                <a:solidFill>
                  <a:srgbClr val="FFFFFF"/>
                </a:solidFill>
                <a:latin typeface="Century Gothic" panose="020B0502020202020204"/>
                <a:ea typeface="微软雅黑" panose="020B0503020204020204" pitchFamily="34" charset="-122"/>
              </a:endParaRPr>
            </a:p>
          </p:txBody>
        </p:sp>
        <p:sp>
          <p:nvSpPr>
            <p:cNvPr id="5" name="矩形 4"/>
            <p:cNvSpPr>
              <a:spLocks noChangeArrowheads="1"/>
            </p:cNvSpPr>
            <p:nvPr/>
          </p:nvSpPr>
          <p:spPr bwMode="auto">
            <a:xfrm>
              <a:off x="3300" y="1617"/>
              <a:ext cx="6300" cy="919"/>
            </a:xfrm>
            <a:prstGeom prst="rect">
              <a:avLst/>
            </a:prstGeom>
            <a:noFill/>
            <a:ln w="9525">
              <a:noFill/>
              <a:miter lim="800000"/>
            </a:ln>
          </p:spPr>
          <p:txBody>
            <a:bodyPr wrap="square">
              <a:spAutoFit/>
            </a:bodyPr>
            <a:p>
              <a:pPr algn="just"/>
              <a:r>
                <a:rPr lang="zh-CN" altLang="en-US" sz="3200" b="1">
                  <a:solidFill>
                    <a:schemeClr val="bg1"/>
                  </a:solidFill>
                  <a:latin typeface="微软雅黑" panose="020B0503020204020204" pitchFamily="34" charset="-122"/>
                  <a:ea typeface="微软雅黑" panose="020B0503020204020204" pitchFamily="34" charset="-122"/>
                </a:rPr>
                <a:t>二、职业环境分析</a:t>
              </a:r>
              <a:endParaRPr lang="zh-CN" altLang="en-US" sz="3200" b="1">
                <a:solidFill>
                  <a:schemeClr val="bg1"/>
                </a:solidFill>
                <a:latin typeface="微软雅黑" panose="020B0503020204020204" pitchFamily="34" charset="-122"/>
                <a:ea typeface="微软雅黑" panose="020B0503020204020204" pitchFamily="34" charset="-122"/>
              </a:endParaRPr>
            </a:p>
          </p:txBody>
        </p:sp>
      </p:grpSp>
      <p:sp>
        <p:nvSpPr>
          <p:cNvPr id="100" name="文本框 99"/>
          <p:cNvSpPr txBox="1"/>
          <p:nvPr>
            <p:custDataLst>
              <p:tags r:id="rId1"/>
            </p:custDataLst>
          </p:nvPr>
        </p:nvSpPr>
        <p:spPr>
          <a:xfrm>
            <a:off x="1087120" y="1905000"/>
            <a:ext cx="7140575" cy="2829560"/>
          </a:xfrm>
          <a:prstGeom prst="rect">
            <a:avLst/>
          </a:prstGeom>
          <a:noFill/>
          <a:ln w="9525">
            <a:noFill/>
          </a:ln>
        </p:spPr>
        <p:txBody>
          <a:bodyPr wrap="square">
            <a:noAutofit/>
          </a:bodyPr>
          <a:p>
            <a:pPr indent="457200" fontAlgn="auto">
              <a:lnSpc>
                <a:spcPts val="2660"/>
              </a:lnSpc>
            </a:pPr>
            <a:r>
              <a:rPr lang="zh-CN" sz="2000" b="1">
                <a:solidFill>
                  <a:srgbClr val="1D4865"/>
                </a:solidFill>
                <a:cs typeface="宋体" panose="02010600030101010101" pitchFamily="2" charset="-122"/>
              </a:rPr>
              <a:t>（二）社会环境</a:t>
            </a:r>
            <a:endParaRPr lang="zh-CN" sz="2000" b="1">
              <a:solidFill>
                <a:srgbClr val="1D4865"/>
              </a:solidFill>
              <a:cs typeface="宋体" panose="02010600030101010101" pitchFamily="2" charset="-122"/>
            </a:endParaRPr>
          </a:p>
          <a:p>
            <a:pPr indent="457200" fontAlgn="auto">
              <a:lnSpc>
                <a:spcPts val="2660"/>
              </a:lnSpc>
            </a:pPr>
            <a:r>
              <a:rPr lang="zh-CN" sz="1800" b="0">
                <a:cs typeface="宋体" panose="02010600030101010101" pitchFamily="2" charset="-122"/>
              </a:rPr>
              <a:t>社会环境的构成因素是众多而复杂的，主要有四个因素：政治因素、经济因素、文化因素、信息因素。</a:t>
            </a:r>
            <a:endParaRPr lang="zh-CN" sz="1800" b="0">
              <a:cs typeface="宋体" panose="02010600030101010101" pitchFamily="2" charset="-122"/>
            </a:endParaRPr>
          </a:p>
          <a:p>
            <a:pPr indent="457200" fontAlgn="auto">
              <a:lnSpc>
                <a:spcPts val="2660"/>
              </a:lnSpc>
            </a:pPr>
            <a:r>
              <a:rPr lang="zh-CN" sz="1800" b="0">
                <a:cs typeface="宋体" panose="02010600030101010101" pitchFamily="2" charset="-122"/>
              </a:rPr>
              <a:t>政治因素包括政治制度及政治状况；经济因素关系到经济制度和经济状况；文化因素是指教育、科技、文艺、道德、宗教、价值观念、风俗习惯等；信息因素包括信息来源和传输情况、信息的真实公正程度等。随着现代社会发展日益信息化，信息因素成为社会环境的重要组成部分。</a:t>
            </a:r>
            <a:endParaRPr lang="zh-CN" sz="1800" b="0">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250"/>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997325" cy="59118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任务一</a:t>
            </a:r>
            <a:r>
              <a:rPr lang="en-US" altLang="zh-CN" sz="1700" b="1" dirty="0">
                <a:solidFill>
                  <a:srgbClr val="1B4367"/>
                </a:solidFill>
                <a:cs typeface="+mn-ea"/>
                <a:sym typeface="+mn-lt"/>
              </a:rPr>
              <a:t>  </a:t>
            </a:r>
            <a:r>
              <a:rPr lang="zh-CN" altLang="en-US" sz="1700" b="1" dirty="0">
                <a:solidFill>
                  <a:srgbClr val="1B4367"/>
                </a:solidFill>
                <a:cs typeface="+mn-ea"/>
                <a:sym typeface="+mn-lt"/>
              </a:rPr>
              <a:t>职业环境和职业环境分析</a:t>
            </a:r>
            <a:endParaRPr lang="zh-CN" altLang="en-US" sz="1700" b="1" dirty="0">
              <a:solidFill>
                <a:srgbClr val="1B4367"/>
              </a:solidFill>
              <a:cs typeface="+mn-ea"/>
              <a:sym typeface="+mn-lt"/>
            </a:endParaRPr>
          </a:p>
          <a:p>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grpSp>
        <p:nvGrpSpPr>
          <p:cNvPr id="7" name="组合 6"/>
          <p:cNvGrpSpPr/>
          <p:nvPr/>
        </p:nvGrpSpPr>
        <p:grpSpPr>
          <a:xfrm>
            <a:off x="-16510" y="909955"/>
            <a:ext cx="9220200" cy="831850"/>
            <a:chOff x="2249" y="1492"/>
            <a:chExt cx="11780" cy="1310"/>
          </a:xfrm>
        </p:grpSpPr>
        <p:sp>
          <p:nvSpPr>
            <p:cNvPr id="9" name="矩形 8"/>
            <p:cNvSpPr/>
            <p:nvPr/>
          </p:nvSpPr>
          <p:spPr>
            <a:xfrm>
              <a:off x="2249" y="1492"/>
              <a:ext cx="11780" cy="1310"/>
            </a:xfrm>
            <a:prstGeom prst="rect">
              <a:avLst/>
            </a:prstGeom>
            <a:solidFill>
              <a:srgbClr val="1D4865"/>
            </a:solidFill>
            <a:ln w="25400" cap="flat" cmpd="sng" algn="ctr">
              <a:noFill/>
              <a:prstDash val="solid"/>
            </a:ln>
            <a:effectLst/>
          </p:spPr>
          <p:txBody>
            <a:bodyPr anchor="ctr"/>
            <a:p>
              <a:pPr algn="ctr" defTabSz="608965" fontAlgn="auto">
                <a:spcBef>
                  <a:spcPts val="0"/>
                </a:spcBef>
                <a:spcAft>
                  <a:spcPts val="0"/>
                </a:spcAft>
                <a:defRPr/>
              </a:pPr>
              <a:r>
                <a:rPr lang="en-US" altLang="zh-CN" sz="3200" kern="0">
                  <a:solidFill>
                    <a:srgbClr val="FFFFFF"/>
                  </a:solidFill>
                  <a:latin typeface="Century Gothic" panose="020B0502020202020204"/>
                  <a:ea typeface="微软雅黑" panose="020B0503020204020204" pitchFamily="34" charset="-122"/>
                </a:rPr>
                <a:t> </a:t>
              </a:r>
              <a:endParaRPr lang="en-US" altLang="zh-CN" sz="3200" kern="0">
                <a:solidFill>
                  <a:srgbClr val="FFFFFF"/>
                </a:solidFill>
                <a:latin typeface="Century Gothic" panose="020B0502020202020204"/>
                <a:ea typeface="微软雅黑" panose="020B0503020204020204" pitchFamily="34" charset="-122"/>
              </a:endParaRPr>
            </a:p>
          </p:txBody>
        </p:sp>
        <p:sp>
          <p:nvSpPr>
            <p:cNvPr id="5" name="矩形 4"/>
            <p:cNvSpPr>
              <a:spLocks noChangeArrowheads="1"/>
            </p:cNvSpPr>
            <p:nvPr/>
          </p:nvSpPr>
          <p:spPr bwMode="auto">
            <a:xfrm>
              <a:off x="3300" y="1617"/>
              <a:ext cx="6300" cy="919"/>
            </a:xfrm>
            <a:prstGeom prst="rect">
              <a:avLst/>
            </a:prstGeom>
            <a:noFill/>
            <a:ln w="9525">
              <a:noFill/>
              <a:miter lim="800000"/>
            </a:ln>
          </p:spPr>
          <p:txBody>
            <a:bodyPr wrap="square">
              <a:spAutoFit/>
            </a:bodyPr>
            <a:p>
              <a:pPr algn="just"/>
              <a:r>
                <a:rPr lang="zh-CN" altLang="en-US" sz="3200" b="1">
                  <a:solidFill>
                    <a:schemeClr val="bg1"/>
                  </a:solidFill>
                  <a:latin typeface="微软雅黑" panose="020B0503020204020204" pitchFamily="34" charset="-122"/>
                  <a:ea typeface="微软雅黑" panose="020B0503020204020204" pitchFamily="34" charset="-122"/>
                </a:rPr>
                <a:t>二、职业环境分析</a:t>
              </a:r>
              <a:endParaRPr lang="zh-CN" altLang="en-US" sz="3200" b="1">
                <a:solidFill>
                  <a:schemeClr val="bg1"/>
                </a:solidFill>
                <a:latin typeface="微软雅黑" panose="020B0503020204020204" pitchFamily="34" charset="-122"/>
                <a:ea typeface="微软雅黑" panose="020B0503020204020204" pitchFamily="34" charset="-122"/>
              </a:endParaRPr>
            </a:p>
          </p:txBody>
        </p:sp>
      </p:grpSp>
      <p:sp>
        <p:nvSpPr>
          <p:cNvPr id="100" name="文本框 99"/>
          <p:cNvSpPr txBox="1"/>
          <p:nvPr>
            <p:custDataLst>
              <p:tags r:id="rId1"/>
            </p:custDataLst>
          </p:nvPr>
        </p:nvSpPr>
        <p:spPr>
          <a:xfrm>
            <a:off x="3543300" y="2118360"/>
            <a:ext cx="5245735" cy="2459355"/>
          </a:xfrm>
          <a:prstGeom prst="rect">
            <a:avLst/>
          </a:prstGeom>
          <a:noFill/>
          <a:ln w="9525">
            <a:noFill/>
          </a:ln>
        </p:spPr>
        <p:txBody>
          <a:bodyPr wrap="square">
            <a:noAutofit/>
          </a:bodyPr>
          <a:p>
            <a:pPr indent="457200" fontAlgn="auto">
              <a:lnSpc>
                <a:spcPts val="2660"/>
              </a:lnSpc>
            </a:pPr>
            <a:r>
              <a:rPr lang="zh-CN" sz="2000" b="1">
                <a:solidFill>
                  <a:srgbClr val="1D4865"/>
                </a:solidFill>
                <a:cs typeface="宋体" panose="02010600030101010101" pitchFamily="2" charset="-122"/>
              </a:rPr>
              <a:t>（三）企业环境</a:t>
            </a:r>
            <a:endParaRPr lang="zh-CN" sz="2000" b="1">
              <a:solidFill>
                <a:srgbClr val="1D4865"/>
              </a:solidFill>
              <a:cs typeface="宋体" panose="02010600030101010101" pitchFamily="2" charset="-122"/>
            </a:endParaRPr>
          </a:p>
          <a:p>
            <a:pPr indent="457200" fontAlgn="auto">
              <a:lnSpc>
                <a:spcPts val="2660"/>
              </a:lnSpc>
            </a:pPr>
            <a:r>
              <a:rPr lang="zh-CN" sz="1800" b="0">
                <a:cs typeface="宋体" panose="02010600030101010101" pitchFamily="2" charset="-122"/>
              </a:rPr>
              <a:t>组织（企业）环境分析尤为重要。个人在选择组织（企业）时有必要通过个人可能获得的一切渠道来了解该组织（企业）产品、服务的详细情况和富有深度的财政经济状况；通过有关书籍和企业发展史、当地各种商业活动、企业人物获奖的细节也能了解到可供参考的资料信息。</a:t>
            </a:r>
            <a:endParaRPr lang="zh-CN" sz="1800" b="0">
              <a:cs typeface="宋体" panose="02010600030101010101" pitchFamily="2" charset="-122"/>
            </a:endParaRPr>
          </a:p>
        </p:txBody>
      </p:sp>
      <p:grpSp>
        <p:nvGrpSpPr>
          <p:cNvPr id="2" name="Group 17"/>
          <p:cNvGrpSpPr>
            <a:grpSpLocks noChangeAspect="1"/>
          </p:cNvGrpSpPr>
          <p:nvPr/>
        </p:nvGrpSpPr>
        <p:grpSpPr>
          <a:xfrm>
            <a:off x="2763444" y="4530499"/>
            <a:ext cx="499962" cy="499700"/>
            <a:chOff x="9180430" y="5869754"/>
            <a:chExt cx="930275" cy="930275"/>
          </a:xfrm>
          <a:solidFill>
            <a:schemeClr val="bg2">
              <a:lumMod val="25000"/>
            </a:schemeClr>
          </a:solidFill>
        </p:grpSpPr>
        <p:sp>
          <p:nvSpPr>
            <p:cNvPr id="3" name="Freeform 243"/>
            <p:cNvSpPr/>
            <p:nvPr/>
          </p:nvSpPr>
          <p:spPr bwMode="auto">
            <a:xfrm>
              <a:off x="9515392" y="6214241"/>
              <a:ext cx="254000" cy="236537"/>
            </a:xfrm>
            <a:custGeom>
              <a:avLst/>
              <a:gdLst>
                <a:gd name="T0" fmla="*/ 127 w 202"/>
                <a:gd name="T1" fmla="*/ 3 h 188"/>
                <a:gd name="T2" fmla="*/ 104 w 202"/>
                <a:gd name="T3" fmla="*/ 0 h 188"/>
                <a:gd name="T4" fmla="*/ 12 w 202"/>
                <a:gd name="T5" fmla="*/ 72 h 188"/>
                <a:gd name="T6" fmla="*/ 81 w 202"/>
                <a:gd name="T7" fmla="*/ 186 h 188"/>
                <a:gd name="T8" fmla="*/ 104 w 202"/>
                <a:gd name="T9" fmla="*/ 188 h 188"/>
                <a:gd name="T10" fmla="*/ 104 w 202"/>
                <a:gd name="T11" fmla="*/ 188 h 188"/>
                <a:gd name="T12" fmla="*/ 196 w 202"/>
                <a:gd name="T13" fmla="*/ 117 h 188"/>
                <a:gd name="T14" fmla="*/ 185 w 202"/>
                <a:gd name="T15" fmla="*/ 46 h 188"/>
                <a:gd name="T16" fmla="*/ 127 w 202"/>
                <a:gd name="T17" fmla="*/ 3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2" h="188">
                  <a:moveTo>
                    <a:pt x="127" y="3"/>
                  </a:moveTo>
                  <a:cubicBezTo>
                    <a:pt x="119" y="1"/>
                    <a:pt x="112" y="0"/>
                    <a:pt x="104" y="0"/>
                  </a:cubicBezTo>
                  <a:cubicBezTo>
                    <a:pt x="60" y="0"/>
                    <a:pt x="23" y="30"/>
                    <a:pt x="12" y="72"/>
                  </a:cubicBezTo>
                  <a:cubicBezTo>
                    <a:pt x="0" y="122"/>
                    <a:pt x="30" y="173"/>
                    <a:pt x="81" y="186"/>
                  </a:cubicBezTo>
                  <a:cubicBezTo>
                    <a:pt x="89" y="188"/>
                    <a:pt x="96" y="188"/>
                    <a:pt x="104" y="188"/>
                  </a:cubicBezTo>
                  <a:cubicBezTo>
                    <a:pt x="104" y="188"/>
                    <a:pt x="104" y="188"/>
                    <a:pt x="104" y="188"/>
                  </a:cubicBezTo>
                  <a:cubicBezTo>
                    <a:pt x="147" y="188"/>
                    <a:pt x="185" y="159"/>
                    <a:pt x="196" y="117"/>
                  </a:cubicBezTo>
                  <a:cubicBezTo>
                    <a:pt x="202" y="93"/>
                    <a:pt x="198" y="68"/>
                    <a:pt x="185" y="46"/>
                  </a:cubicBezTo>
                  <a:cubicBezTo>
                    <a:pt x="172" y="24"/>
                    <a:pt x="151" y="9"/>
                    <a:pt x="127" y="3"/>
                  </a:cubicBezTo>
                  <a:close/>
                </a:path>
              </a:pathLst>
            </a:custGeom>
            <a:grpFill/>
            <a:ln>
              <a:noFill/>
            </a:ln>
          </p:spPr>
          <p:txBody>
            <a:bodyPr vert="horz" wrap="square" lIns="91440" tIns="45720" rIns="91440" bIns="45720" numCol="1" anchor="t" anchorCtr="0" compatLnSpc="1"/>
            <a:p>
              <a:endParaRPr lang="id-ID">
                <a:latin typeface="Agency FB" panose="020B0503020202020204" pitchFamily="34" charset="0"/>
              </a:endParaRPr>
            </a:p>
          </p:txBody>
        </p:sp>
        <p:sp>
          <p:nvSpPr>
            <p:cNvPr id="10" name="Freeform 244"/>
            <p:cNvSpPr>
              <a:spLocks noEditPoints="1"/>
            </p:cNvSpPr>
            <p:nvPr/>
          </p:nvSpPr>
          <p:spPr bwMode="auto">
            <a:xfrm>
              <a:off x="9180430" y="5869754"/>
              <a:ext cx="930275" cy="930275"/>
            </a:xfrm>
            <a:custGeom>
              <a:avLst/>
              <a:gdLst>
                <a:gd name="T0" fmla="*/ 730 w 738"/>
                <a:gd name="T1" fmla="*/ 444 h 738"/>
                <a:gd name="T2" fmla="*/ 738 w 738"/>
                <a:gd name="T3" fmla="*/ 357 h 738"/>
                <a:gd name="T4" fmla="*/ 646 w 738"/>
                <a:gd name="T5" fmla="*/ 318 h 738"/>
                <a:gd name="T6" fmla="*/ 624 w 738"/>
                <a:gd name="T7" fmla="*/ 249 h 738"/>
                <a:gd name="T8" fmla="*/ 677 w 738"/>
                <a:gd name="T9" fmla="*/ 167 h 738"/>
                <a:gd name="T10" fmla="*/ 621 w 738"/>
                <a:gd name="T11" fmla="*/ 99 h 738"/>
                <a:gd name="T12" fmla="*/ 530 w 738"/>
                <a:gd name="T13" fmla="*/ 137 h 738"/>
                <a:gd name="T14" fmla="*/ 468 w 738"/>
                <a:gd name="T15" fmla="*/ 104 h 738"/>
                <a:gd name="T16" fmla="*/ 447 w 738"/>
                <a:gd name="T17" fmla="*/ 8 h 738"/>
                <a:gd name="T18" fmla="*/ 360 w 738"/>
                <a:gd name="T19" fmla="*/ 0 h 738"/>
                <a:gd name="T20" fmla="*/ 322 w 738"/>
                <a:gd name="T21" fmla="*/ 90 h 738"/>
                <a:gd name="T22" fmla="*/ 252 w 738"/>
                <a:gd name="T23" fmla="*/ 112 h 738"/>
                <a:gd name="T24" fmla="*/ 169 w 738"/>
                <a:gd name="T25" fmla="*/ 58 h 738"/>
                <a:gd name="T26" fmla="*/ 102 w 738"/>
                <a:gd name="T27" fmla="*/ 114 h 738"/>
                <a:gd name="T28" fmla="*/ 139 w 738"/>
                <a:gd name="T29" fmla="*/ 205 h 738"/>
                <a:gd name="T30" fmla="*/ 105 w 738"/>
                <a:gd name="T31" fmla="*/ 270 h 738"/>
                <a:gd name="T32" fmla="*/ 8 w 738"/>
                <a:gd name="T33" fmla="*/ 291 h 738"/>
                <a:gd name="T34" fmla="*/ 0 w 738"/>
                <a:gd name="T35" fmla="*/ 379 h 738"/>
                <a:gd name="T36" fmla="*/ 92 w 738"/>
                <a:gd name="T37" fmla="*/ 417 h 738"/>
                <a:gd name="T38" fmla="*/ 113 w 738"/>
                <a:gd name="T39" fmla="*/ 485 h 738"/>
                <a:gd name="T40" fmla="*/ 59 w 738"/>
                <a:gd name="T41" fmla="*/ 569 h 738"/>
                <a:gd name="T42" fmla="*/ 115 w 738"/>
                <a:gd name="T43" fmla="*/ 637 h 738"/>
                <a:gd name="T44" fmla="*/ 208 w 738"/>
                <a:gd name="T45" fmla="*/ 599 h 738"/>
                <a:gd name="T46" fmla="*/ 269 w 738"/>
                <a:gd name="T47" fmla="*/ 631 h 738"/>
                <a:gd name="T48" fmla="*/ 290 w 738"/>
                <a:gd name="T49" fmla="*/ 729 h 738"/>
                <a:gd name="T50" fmla="*/ 378 w 738"/>
                <a:gd name="T51" fmla="*/ 738 h 738"/>
                <a:gd name="T52" fmla="*/ 417 w 738"/>
                <a:gd name="T53" fmla="*/ 645 h 738"/>
                <a:gd name="T54" fmla="*/ 484 w 738"/>
                <a:gd name="T55" fmla="*/ 625 h 738"/>
                <a:gd name="T56" fmla="*/ 568 w 738"/>
                <a:gd name="T57" fmla="*/ 679 h 738"/>
                <a:gd name="T58" fmla="*/ 636 w 738"/>
                <a:gd name="T59" fmla="*/ 623 h 738"/>
                <a:gd name="T60" fmla="*/ 599 w 738"/>
                <a:gd name="T61" fmla="*/ 531 h 738"/>
                <a:gd name="T62" fmla="*/ 633 w 738"/>
                <a:gd name="T63" fmla="*/ 465 h 738"/>
                <a:gd name="T64" fmla="*/ 730 w 738"/>
                <a:gd name="T65" fmla="*/ 444 h 738"/>
                <a:gd name="T66" fmla="*/ 503 w 738"/>
                <a:gd name="T67" fmla="*/ 401 h 738"/>
                <a:gd name="T68" fmla="*/ 369 w 738"/>
                <a:gd name="T69" fmla="*/ 505 h 738"/>
                <a:gd name="T70" fmla="*/ 369 w 738"/>
                <a:gd name="T71" fmla="*/ 505 h 738"/>
                <a:gd name="T72" fmla="*/ 335 w 738"/>
                <a:gd name="T73" fmla="*/ 502 h 738"/>
                <a:gd name="T74" fmla="*/ 234 w 738"/>
                <a:gd name="T75" fmla="*/ 334 h 738"/>
                <a:gd name="T76" fmla="*/ 369 w 738"/>
                <a:gd name="T77" fmla="*/ 229 h 738"/>
                <a:gd name="T78" fmla="*/ 403 w 738"/>
                <a:gd name="T79" fmla="*/ 233 h 738"/>
                <a:gd name="T80" fmla="*/ 488 w 738"/>
                <a:gd name="T81" fmla="*/ 297 h 738"/>
                <a:gd name="T82" fmla="*/ 503 w 738"/>
                <a:gd name="T83" fmla="*/ 401 h 7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738" h="738">
                  <a:moveTo>
                    <a:pt x="730" y="444"/>
                  </a:moveTo>
                  <a:cubicBezTo>
                    <a:pt x="738" y="357"/>
                    <a:pt x="738" y="357"/>
                    <a:pt x="738" y="357"/>
                  </a:cubicBezTo>
                  <a:cubicBezTo>
                    <a:pt x="646" y="318"/>
                    <a:pt x="646" y="318"/>
                    <a:pt x="646" y="318"/>
                  </a:cubicBezTo>
                  <a:cubicBezTo>
                    <a:pt x="642" y="294"/>
                    <a:pt x="635" y="271"/>
                    <a:pt x="624" y="249"/>
                  </a:cubicBezTo>
                  <a:cubicBezTo>
                    <a:pt x="677" y="167"/>
                    <a:pt x="677" y="167"/>
                    <a:pt x="677" y="167"/>
                  </a:cubicBezTo>
                  <a:cubicBezTo>
                    <a:pt x="621" y="99"/>
                    <a:pt x="621" y="99"/>
                    <a:pt x="621" y="99"/>
                  </a:cubicBezTo>
                  <a:cubicBezTo>
                    <a:pt x="530" y="137"/>
                    <a:pt x="530" y="137"/>
                    <a:pt x="530" y="137"/>
                  </a:cubicBezTo>
                  <a:cubicBezTo>
                    <a:pt x="511" y="124"/>
                    <a:pt x="490" y="113"/>
                    <a:pt x="468" y="104"/>
                  </a:cubicBezTo>
                  <a:cubicBezTo>
                    <a:pt x="447" y="8"/>
                    <a:pt x="447" y="8"/>
                    <a:pt x="447" y="8"/>
                  </a:cubicBezTo>
                  <a:cubicBezTo>
                    <a:pt x="360" y="0"/>
                    <a:pt x="360" y="0"/>
                    <a:pt x="360" y="0"/>
                  </a:cubicBezTo>
                  <a:cubicBezTo>
                    <a:pt x="322" y="90"/>
                    <a:pt x="322" y="90"/>
                    <a:pt x="322" y="90"/>
                  </a:cubicBezTo>
                  <a:cubicBezTo>
                    <a:pt x="298" y="94"/>
                    <a:pt x="274" y="102"/>
                    <a:pt x="252" y="112"/>
                  </a:cubicBezTo>
                  <a:cubicBezTo>
                    <a:pt x="169" y="58"/>
                    <a:pt x="169" y="58"/>
                    <a:pt x="169" y="58"/>
                  </a:cubicBezTo>
                  <a:cubicBezTo>
                    <a:pt x="102" y="114"/>
                    <a:pt x="102" y="114"/>
                    <a:pt x="102" y="114"/>
                  </a:cubicBezTo>
                  <a:cubicBezTo>
                    <a:pt x="139" y="205"/>
                    <a:pt x="139" y="205"/>
                    <a:pt x="139" y="205"/>
                  </a:cubicBezTo>
                  <a:cubicBezTo>
                    <a:pt x="125" y="225"/>
                    <a:pt x="113" y="247"/>
                    <a:pt x="105" y="270"/>
                  </a:cubicBezTo>
                  <a:cubicBezTo>
                    <a:pt x="8" y="291"/>
                    <a:pt x="8" y="291"/>
                    <a:pt x="8" y="291"/>
                  </a:cubicBezTo>
                  <a:cubicBezTo>
                    <a:pt x="0" y="379"/>
                    <a:pt x="0" y="379"/>
                    <a:pt x="0" y="379"/>
                  </a:cubicBezTo>
                  <a:cubicBezTo>
                    <a:pt x="92" y="417"/>
                    <a:pt x="92" y="417"/>
                    <a:pt x="92" y="417"/>
                  </a:cubicBezTo>
                  <a:cubicBezTo>
                    <a:pt x="96" y="441"/>
                    <a:pt x="103" y="464"/>
                    <a:pt x="113" y="485"/>
                  </a:cubicBezTo>
                  <a:cubicBezTo>
                    <a:pt x="59" y="569"/>
                    <a:pt x="59" y="569"/>
                    <a:pt x="59" y="569"/>
                  </a:cubicBezTo>
                  <a:cubicBezTo>
                    <a:pt x="115" y="637"/>
                    <a:pt x="115" y="637"/>
                    <a:pt x="115" y="637"/>
                  </a:cubicBezTo>
                  <a:cubicBezTo>
                    <a:pt x="208" y="599"/>
                    <a:pt x="208" y="599"/>
                    <a:pt x="208" y="599"/>
                  </a:cubicBezTo>
                  <a:cubicBezTo>
                    <a:pt x="226" y="612"/>
                    <a:pt x="247" y="623"/>
                    <a:pt x="269" y="631"/>
                  </a:cubicBezTo>
                  <a:cubicBezTo>
                    <a:pt x="290" y="729"/>
                    <a:pt x="290" y="729"/>
                    <a:pt x="290" y="729"/>
                  </a:cubicBezTo>
                  <a:cubicBezTo>
                    <a:pt x="378" y="738"/>
                    <a:pt x="378" y="738"/>
                    <a:pt x="378" y="738"/>
                  </a:cubicBezTo>
                  <a:cubicBezTo>
                    <a:pt x="417" y="645"/>
                    <a:pt x="417" y="645"/>
                    <a:pt x="417" y="645"/>
                  </a:cubicBezTo>
                  <a:cubicBezTo>
                    <a:pt x="440" y="641"/>
                    <a:pt x="463" y="634"/>
                    <a:pt x="484" y="625"/>
                  </a:cubicBezTo>
                  <a:cubicBezTo>
                    <a:pt x="568" y="679"/>
                    <a:pt x="568" y="679"/>
                    <a:pt x="568" y="679"/>
                  </a:cubicBezTo>
                  <a:cubicBezTo>
                    <a:pt x="636" y="623"/>
                    <a:pt x="636" y="623"/>
                    <a:pt x="636" y="623"/>
                  </a:cubicBezTo>
                  <a:cubicBezTo>
                    <a:pt x="599" y="531"/>
                    <a:pt x="599" y="531"/>
                    <a:pt x="599" y="531"/>
                  </a:cubicBezTo>
                  <a:cubicBezTo>
                    <a:pt x="613" y="511"/>
                    <a:pt x="624" y="489"/>
                    <a:pt x="633" y="465"/>
                  </a:cubicBezTo>
                  <a:lnTo>
                    <a:pt x="730" y="444"/>
                  </a:lnTo>
                  <a:close/>
                  <a:moveTo>
                    <a:pt x="503" y="401"/>
                  </a:moveTo>
                  <a:cubicBezTo>
                    <a:pt x="488" y="463"/>
                    <a:pt x="433" y="505"/>
                    <a:pt x="369" y="505"/>
                  </a:cubicBezTo>
                  <a:cubicBezTo>
                    <a:pt x="369" y="505"/>
                    <a:pt x="369" y="505"/>
                    <a:pt x="369" y="505"/>
                  </a:cubicBezTo>
                  <a:cubicBezTo>
                    <a:pt x="358" y="505"/>
                    <a:pt x="346" y="504"/>
                    <a:pt x="335" y="502"/>
                  </a:cubicBezTo>
                  <a:cubicBezTo>
                    <a:pt x="261" y="483"/>
                    <a:pt x="216" y="408"/>
                    <a:pt x="234" y="334"/>
                  </a:cubicBezTo>
                  <a:cubicBezTo>
                    <a:pt x="250" y="272"/>
                    <a:pt x="305" y="229"/>
                    <a:pt x="369" y="229"/>
                  </a:cubicBezTo>
                  <a:cubicBezTo>
                    <a:pt x="380" y="229"/>
                    <a:pt x="392" y="231"/>
                    <a:pt x="403" y="233"/>
                  </a:cubicBezTo>
                  <a:cubicBezTo>
                    <a:pt x="439" y="242"/>
                    <a:pt x="469" y="265"/>
                    <a:pt x="488" y="297"/>
                  </a:cubicBezTo>
                  <a:cubicBezTo>
                    <a:pt x="507" y="328"/>
                    <a:pt x="512" y="365"/>
                    <a:pt x="503" y="401"/>
                  </a:cubicBezTo>
                  <a:close/>
                </a:path>
              </a:pathLst>
            </a:custGeom>
            <a:grpFill/>
            <a:ln>
              <a:noFill/>
            </a:ln>
          </p:spPr>
          <p:txBody>
            <a:bodyPr vert="horz" wrap="square" lIns="91440" tIns="45720" rIns="91440" bIns="45720" numCol="1" anchor="t" anchorCtr="0" compatLnSpc="1"/>
            <a:p>
              <a:endParaRPr lang="id-ID">
                <a:latin typeface="Agency FB" panose="020B0503020202020204" pitchFamily="34" charset="0"/>
              </a:endParaRPr>
            </a:p>
          </p:txBody>
        </p:sp>
      </p:grpSp>
      <p:grpSp>
        <p:nvGrpSpPr>
          <p:cNvPr id="15" name="Group 15"/>
          <p:cNvGrpSpPr>
            <a:grpSpLocks noChangeAspect="1"/>
          </p:cNvGrpSpPr>
          <p:nvPr/>
        </p:nvGrpSpPr>
        <p:grpSpPr>
          <a:xfrm>
            <a:off x="2934158" y="2636585"/>
            <a:ext cx="499962" cy="499700"/>
            <a:chOff x="10874515" y="2395387"/>
            <a:chExt cx="930275" cy="930275"/>
          </a:xfrm>
          <a:solidFill>
            <a:schemeClr val="bg2">
              <a:lumMod val="25000"/>
            </a:schemeClr>
          </a:solidFill>
        </p:grpSpPr>
        <p:sp>
          <p:nvSpPr>
            <p:cNvPr id="16" name="Freeform 245"/>
            <p:cNvSpPr/>
            <p:nvPr/>
          </p:nvSpPr>
          <p:spPr bwMode="auto">
            <a:xfrm>
              <a:off x="11209477" y="2741462"/>
              <a:ext cx="254000" cy="238125"/>
            </a:xfrm>
            <a:custGeom>
              <a:avLst/>
              <a:gdLst>
                <a:gd name="T0" fmla="*/ 128 w 202"/>
                <a:gd name="T1" fmla="*/ 3 h 189"/>
                <a:gd name="T2" fmla="*/ 104 w 202"/>
                <a:gd name="T3" fmla="*/ 0 h 189"/>
                <a:gd name="T4" fmla="*/ 13 w 202"/>
                <a:gd name="T5" fmla="*/ 71 h 189"/>
                <a:gd name="T6" fmla="*/ 82 w 202"/>
                <a:gd name="T7" fmla="*/ 186 h 189"/>
                <a:gd name="T8" fmla="*/ 105 w 202"/>
                <a:gd name="T9" fmla="*/ 189 h 189"/>
                <a:gd name="T10" fmla="*/ 196 w 202"/>
                <a:gd name="T11" fmla="*/ 117 h 189"/>
                <a:gd name="T12" fmla="*/ 186 w 202"/>
                <a:gd name="T13" fmla="*/ 46 h 189"/>
                <a:gd name="T14" fmla="*/ 128 w 202"/>
                <a:gd name="T15" fmla="*/ 3 h 18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2" h="189">
                  <a:moveTo>
                    <a:pt x="128" y="3"/>
                  </a:moveTo>
                  <a:cubicBezTo>
                    <a:pt x="120" y="1"/>
                    <a:pt x="112" y="0"/>
                    <a:pt x="104" y="0"/>
                  </a:cubicBezTo>
                  <a:cubicBezTo>
                    <a:pt x="61" y="0"/>
                    <a:pt x="23" y="29"/>
                    <a:pt x="13" y="71"/>
                  </a:cubicBezTo>
                  <a:cubicBezTo>
                    <a:pt x="0" y="122"/>
                    <a:pt x="31" y="173"/>
                    <a:pt x="82" y="186"/>
                  </a:cubicBezTo>
                  <a:cubicBezTo>
                    <a:pt x="89" y="188"/>
                    <a:pt x="97" y="189"/>
                    <a:pt x="105" y="189"/>
                  </a:cubicBezTo>
                  <a:cubicBezTo>
                    <a:pt x="148" y="189"/>
                    <a:pt x="186" y="160"/>
                    <a:pt x="196" y="117"/>
                  </a:cubicBezTo>
                  <a:cubicBezTo>
                    <a:pt x="202" y="93"/>
                    <a:pt x="199" y="67"/>
                    <a:pt x="186" y="46"/>
                  </a:cubicBezTo>
                  <a:cubicBezTo>
                    <a:pt x="173" y="24"/>
                    <a:pt x="152" y="9"/>
                    <a:pt x="128" y="3"/>
                  </a:cubicBezTo>
                  <a:close/>
                </a:path>
              </a:pathLst>
            </a:custGeom>
            <a:grpFill/>
            <a:ln>
              <a:noFill/>
            </a:ln>
          </p:spPr>
          <p:txBody>
            <a:bodyPr vert="horz" wrap="square" lIns="91440" tIns="45720" rIns="91440" bIns="45720" numCol="1" anchor="t" anchorCtr="0" compatLnSpc="1"/>
            <a:p>
              <a:endParaRPr lang="id-ID">
                <a:latin typeface="Agency FB" panose="020B0503020202020204" pitchFamily="34" charset="0"/>
              </a:endParaRPr>
            </a:p>
          </p:txBody>
        </p:sp>
        <p:sp>
          <p:nvSpPr>
            <p:cNvPr id="17" name="Freeform 246"/>
            <p:cNvSpPr>
              <a:spLocks noEditPoints="1"/>
            </p:cNvSpPr>
            <p:nvPr/>
          </p:nvSpPr>
          <p:spPr bwMode="auto">
            <a:xfrm>
              <a:off x="10874515" y="2395387"/>
              <a:ext cx="930275" cy="930275"/>
            </a:xfrm>
            <a:custGeom>
              <a:avLst/>
              <a:gdLst>
                <a:gd name="T0" fmla="*/ 730 w 738"/>
                <a:gd name="T1" fmla="*/ 445 h 738"/>
                <a:gd name="T2" fmla="*/ 738 w 738"/>
                <a:gd name="T3" fmla="*/ 357 h 738"/>
                <a:gd name="T4" fmla="*/ 647 w 738"/>
                <a:gd name="T5" fmla="*/ 319 h 738"/>
                <a:gd name="T6" fmla="*/ 625 w 738"/>
                <a:gd name="T7" fmla="*/ 250 h 738"/>
                <a:gd name="T8" fmla="*/ 678 w 738"/>
                <a:gd name="T9" fmla="*/ 168 h 738"/>
                <a:gd name="T10" fmla="*/ 622 w 738"/>
                <a:gd name="T11" fmla="*/ 100 h 738"/>
                <a:gd name="T12" fmla="*/ 530 w 738"/>
                <a:gd name="T13" fmla="*/ 137 h 738"/>
                <a:gd name="T14" fmla="*/ 469 w 738"/>
                <a:gd name="T15" fmla="*/ 105 h 738"/>
                <a:gd name="T16" fmla="*/ 448 w 738"/>
                <a:gd name="T17" fmla="*/ 9 h 738"/>
                <a:gd name="T18" fmla="*/ 360 w 738"/>
                <a:gd name="T19" fmla="*/ 0 h 738"/>
                <a:gd name="T20" fmla="*/ 322 w 738"/>
                <a:gd name="T21" fmla="*/ 91 h 738"/>
                <a:gd name="T22" fmla="*/ 253 w 738"/>
                <a:gd name="T23" fmla="*/ 112 h 738"/>
                <a:gd name="T24" fmla="*/ 170 w 738"/>
                <a:gd name="T25" fmla="*/ 59 h 738"/>
                <a:gd name="T26" fmla="*/ 102 w 738"/>
                <a:gd name="T27" fmla="*/ 115 h 738"/>
                <a:gd name="T28" fmla="*/ 139 w 738"/>
                <a:gd name="T29" fmla="*/ 206 h 738"/>
                <a:gd name="T30" fmla="*/ 105 w 738"/>
                <a:gd name="T31" fmla="*/ 271 h 738"/>
                <a:gd name="T32" fmla="*/ 8 w 738"/>
                <a:gd name="T33" fmla="*/ 292 h 738"/>
                <a:gd name="T34" fmla="*/ 0 w 738"/>
                <a:gd name="T35" fmla="*/ 379 h 738"/>
                <a:gd name="T36" fmla="*/ 92 w 738"/>
                <a:gd name="T37" fmla="*/ 418 h 738"/>
                <a:gd name="T38" fmla="*/ 113 w 738"/>
                <a:gd name="T39" fmla="*/ 486 h 738"/>
                <a:gd name="T40" fmla="*/ 59 w 738"/>
                <a:gd name="T41" fmla="*/ 570 h 738"/>
                <a:gd name="T42" fmla="*/ 116 w 738"/>
                <a:gd name="T43" fmla="*/ 637 h 738"/>
                <a:gd name="T44" fmla="*/ 208 w 738"/>
                <a:gd name="T45" fmla="*/ 599 h 738"/>
                <a:gd name="T46" fmla="*/ 270 w 738"/>
                <a:gd name="T47" fmla="*/ 632 h 738"/>
                <a:gd name="T48" fmla="*/ 291 w 738"/>
                <a:gd name="T49" fmla="*/ 730 h 738"/>
                <a:gd name="T50" fmla="*/ 379 w 738"/>
                <a:gd name="T51" fmla="*/ 738 h 738"/>
                <a:gd name="T52" fmla="*/ 417 w 738"/>
                <a:gd name="T53" fmla="*/ 646 h 738"/>
                <a:gd name="T54" fmla="*/ 485 w 738"/>
                <a:gd name="T55" fmla="*/ 625 h 738"/>
                <a:gd name="T56" fmla="*/ 569 w 738"/>
                <a:gd name="T57" fmla="*/ 680 h 738"/>
                <a:gd name="T58" fmla="*/ 637 w 738"/>
                <a:gd name="T59" fmla="*/ 623 h 738"/>
                <a:gd name="T60" fmla="*/ 599 w 738"/>
                <a:gd name="T61" fmla="*/ 532 h 738"/>
                <a:gd name="T62" fmla="*/ 634 w 738"/>
                <a:gd name="T63" fmla="*/ 466 h 738"/>
                <a:gd name="T64" fmla="*/ 730 w 738"/>
                <a:gd name="T65" fmla="*/ 445 h 738"/>
                <a:gd name="T66" fmla="*/ 504 w 738"/>
                <a:gd name="T67" fmla="*/ 402 h 738"/>
                <a:gd name="T68" fmla="*/ 370 w 738"/>
                <a:gd name="T69" fmla="*/ 507 h 738"/>
                <a:gd name="T70" fmla="*/ 336 w 738"/>
                <a:gd name="T71" fmla="*/ 503 h 738"/>
                <a:gd name="T72" fmla="*/ 235 w 738"/>
                <a:gd name="T73" fmla="*/ 335 h 738"/>
                <a:gd name="T74" fmla="*/ 369 w 738"/>
                <a:gd name="T75" fmla="*/ 230 h 738"/>
                <a:gd name="T76" fmla="*/ 403 w 738"/>
                <a:gd name="T77" fmla="*/ 234 h 738"/>
                <a:gd name="T78" fmla="*/ 488 w 738"/>
                <a:gd name="T79" fmla="*/ 297 h 738"/>
                <a:gd name="T80" fmla="*/ 504 w 738"/>
                <a:gd name="T81" fmla="*/ 402 h 7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38" h="738">
                  <a:moveTo>
                    <a:pt x="730" y="445"/>
                  </a:moveTo>
                  <a:cubicBezTo>
                    <a:pt x="738" y="357"/>
                    <a:pt x="738" y="357"/>
                    <a:pt x="738" y="357"/>
                  </a:cubicBezTo>
                  <a:cubicBezTo>
                    <a:pt x="647" y="319"/>
                    <a:pt x="647" y="319"/>
                    <a:pt x="647" y="319"/>
                  </a:cubicBezTo>
                  <a:cubicBezTo>
                    <a:pt x="643" y="295"/>
                    <a:pt x="635" y="272"/>
                    <a:pt x="625" y="250"/>
                  </a:cubicBezTo>
                  <a:cubicBezTo>
                    <a:pt x="678" y="168"/>
                    <a:pt x="678" y="168"/>
                    <a:pt x="678" y="168"/>
                  </a:cubicBezTo>
                  <a:cubicBezTo>
                    <a:pt x="622" y="100"/>
                    <a:pt x="622" y="100"/>
                    <a:pt x="622" y="100"/>
                  </a:cubicBezTo>
                  <a:cubicBezTo>
                    <a:pt x="530" y="137"/>
                    <a:pt x="530" y="137"/>
                    <a:pt x="530" y="137"/>
                  </a:cubicBezTo>
                  <a:cubicBezTo>
                    <a:pt x="512" y="124"/>
                    <a:pt x="491" y="113"/>
                    <a:pt x="469" y="105"/>
                  </a:cubicBezTo>
                  <a:cubicBezTo>
                    <a:pt x="448" y="9"/>
                    <a:pt x="448" y="9"/>
                    <a:pt x="448" y="9"/>
                  </a:cubicBezTo>
                  <a:cubicBezTo>
                    <a:pt x="360" y="0"/>
                    <a:pt x="360" y="0"/>
                    <a:pt x="360" y="0"/>
                  </a:cubicBezTo>
                  <a:cubicBezTo>
                    <a:pt x="322" y="91"/>
                    <a:pt x="322" y="91"/>
                    <a:pt x="322" y="91"/>
                  </a:cubicBezTo>
                  <a:cubicBezTo>
                    <a:pt x="298" y="95"/>
                    <a:pt x="275" y="102"/>
                    <a:pt x="253" y="112"/>
                  </a:cubicBezTo>
                  <a:cubicBezTo>
                    <a:pt x="170" y="59"/>
                    <a:pt x="170" y="59"/>
                    <a:pt x="170" y="59"/>
                  </a:cubicBezTo>
                  <a:cubicBezTo>
                    <a:pt x="102" y="115"/>
                    <a:pt x="102" y="115"/>
                    <a:pt x="102" y="115"/>
                  </a:cubicBezTo>
                  <a:cubicBezTo>
                    <a:pt x="139" y="206"/>
                    <a:pt x="139" y="206"/>
                    <a:pt x="139" y="206"/>
                  </a:cubicBezTo>
                  <a:cubicBezTo>
                    <a:pt x="125" y="226"/>
                    <a:pt x="114" y="247"/>
                    <a:pt x="105" y="271"/>
                  </a:cubicBezTo>
                  <a:cubicBezTo>
                    <a:pt x="8" y="292"/>
                    <a:pt x="8" y="292"/>
                    <a:pt x="8" y="292"/>
                  </a:cubicBezTo>
                  <a:cubicBezTo>
                    <a:pt x="0" y="379"/>
                    <a:pt x="0" y="379"/>
                    <a:pt x="0" y="379"/>
                  </a:cubicBezTo>
                  <a:cubicBezTo>
                    <a:pt x="92" y="418"/>
                    <a:pt x="92" y="418"/>
                    <a:pt x="92" y="418"/>
                  </a:cubicBezTo>
                  <a:cubicBezTo>
                    <a:pt x="97" y="441"/>
                    <a:pt x="104" y="464"/>
                    <a:pt x="113" y="486"/>
                  </a:cubicBezTo>
                  <a:cubicBezTo>
                    <a:pt x="59" y="570"/>
                    <a:pt x="59" y="570"/>
                    <a:pt x="59" y="570"/>
                  </a:cubicBezTo>
                  <a:cubicBezTo>
                    <a:pt x="116" y="637"/>
                    <a:pt x="116" y="637"/>
                    <a:pt x="116" y="637"/>
                  </a:cubicBezTo>
                  <a:cubicBezTo>
                    <a:pt x="208" y="599"/>
                    <a:pt x="208" y="599"/>
                    <a:pt x="208" y="599"/>
                  </a:cubicBezTo>
                  <a:cubicBezTo>
                    <a:pt x="227" y="612"/>
                    <a:pt x="248" y="623"/>
                    <a:pt x="270" y="632"/>
                  </a:cubicBezTo>
                  <a:cubicBezTo>
                    <a:pt x="291" y="730"/>
                    <a:pt x="291" y="730"/>
                    <a:pt x="291" y="730"/>
                  </a:cubicBezTo>
                  <a:cubicBezTo>
                    <a:pt x="379" y="738"/>
                    <a:pt x="379" y="738"/>
                    <a:pt x="379" y="738"/>
                  </a:cubicBezTo>
                  <a:cubicBezTo>
                    <a:pt x="417" y="646"/>
                    <a:pt x="417" y="646"/>
                    <a:pt x="417" y="646"/>
                  </a:cubicBezTo>
                  <a:cubicBezTo>
                    <a:pt x="441" y="642"/>
                    <a:pt x="463" y="635"/>
                    <a:pt x="485" y="625"/>
                  </a:cubicBezTo>
                  <a:cubicBezTo>
                    <a:pt x="569" y="680"/>
                    <a:pt x="569" y="680"/>
                    <a:pt x="569" y="680"/>
                  </a:cubicBezTo>
                  <a:cubicBezTo>
                    <a:pt x="637" y="623"/>
                    <a:pt x="637" y="623"/>
                    <a:pt x="637" y="623"/>
                  </a:cubicBezTo>
                  <a:cubicBezTo>
                    <a:pt x="599" y="532"/>
                    <a:pt x="599" y="532"/>
                    <a:pt x="599" y="532"/>
                  </a:cubicBezTo>
                  <a:cubicBezTo>
                    <a:pt x="613" y="512"/>
                    <a:pt x="625" y="490"/>
                    <a:pt x="634" y="466"/>
                  </a:cubicBezTo>
                  <a:lnTo>
                    <a:pt x="730" y="445"/>
                  </a:lnTo>
                  <a:close/>
                  <a:moveTo>
                    <a:pt x="504" y="402"/>
                  </a:moveTo>
                  <a:cubicBezTo>
                    <a:pt x="489" y="464"/>
                    <a:pt x="433" y="507"/>
                    <a:pt x="370" y="507"/>
                  </a:cubicBezTo>
                  <a:cubicBezTo>
                    <a:pt x="358" y="507"/>
                    <a:pt x="347" y="506"/>
                    <a:pt x="336" y="503"/>
                  </a:cubicBezTo>
                  <a:cubicBezTo>
                    <a:pt x="262" y="484"/>
                    <a:pt x="217" y="409"/>
                    <a:pt x="235" y="335"/>
                  </a:cubicBezTo>
                  <a:cubicBezTo>
                    <a:pt x="251" y="273"/>
                    <a:pt x="306" y="230"/>
                    <a:pt x="369" y="230"/>
                  </a:cubicBezTo>
                  <a:cubicBezTo>
                    <a:pt x="381" y="230"/>
                    <a:pt x="392" y="231"/>
                    <a:pt x="403" y="234"/>
                  </a:cubicBezTo>
                  <a:cubicBezTo>
                    <a:pt x="439" y="243"/>
                    <a:pt x="469" y="265"/>
                    <a:pt x="488" y="297"/>
                  </a:cubicBezTo>
                  <a:cubicBezTo>
                    <a:pt x="508" y="329"/>
                    <a:pt x="513" y="366"/>
                    <a:pt x="504" y="402"/>
                  </a:cubicBezTo>
                  <a:close/>
                </a:path>
              </a:pathLst>
            </a:custGeom>
            <a:grpFill/>
            <a:ln>
              <a:noFill/>
            </a:ln>
          </p:spPr>
          <p:txBody>
            <a:bodyPr vert="horz" wrap="square" lIns="91440" tIns="45720" rIns="91440" bIns="45720" numCol="1" anchor="t" anchorCtr="0" compatLnSpc="1"/>
            <a:p>
              <a:endParaRPr lang="id-ID">
                <a:latin typeface="Agency FB" panose="020B0503020202020204" pitchFamily="34" charset="0"/>
              </a:endParaRPr>
            </a:p>
          </p:txBody>
        </p:sp>
      </p:grpSp>
      <p:grpSp>
        <p:nvGrpSpPr>
          <p:cNvPr id="18" name="Group 19"/>
          <p:cNvGrpSpPr>
            <a:grpSpLocks noChangeAspect="1"/>
          </p:cNvGrpSpPr>
          <p:nvPr/>
        </p:nvGrpSpPr>
        <p:grpSpPr>
          <a:xfrm>
            <a:off x="1117402" y="2118445"/>
            <a:ext cx="1246493" cy="1245839"/>
            <a:chOff x="7488377" y="2179487"/>
            <a:chExt cx="2319338" cy="2319337"/>
          </a:xfrm>
          <a:solidFill>
            <a:schemeClr val="bg2">
              <a:lumMod val="25000"/>
            </a:schemeClr>
          </a:solidFill>
        </p:grpSpPr>
        <p:sp>
          <p:nvSpPr>
            <p:cNvPr id="19" name="Freeform 240"/>
            <p:cNvSpPr>
              <a:spLocks noEditPoints="1"/>
            </p:cNvSpPr>
            <p:nvPr/>
          </p:nvSpPr>
          <p:spPr bwMode="auto">
            <a:xfrm>
              <a:off x="7488377" y="2179487"/>
              <a:ext cx="2319338" cy="2319337"/>
            </a:xfrm>
            <a:custGeom>
              <a:avLst/>
              <a:gdLst>
                <a:gd name="T0" fmla="*/ 1840 w 1840"/>
                <a:gd name="T1" fmla="*/ 964 h 1840"/>
                <a:gd name="T2" fmla="*/ 1682 w 1840"/>
                <a:gd name="T3" fmla="*/ 808 h 1840"/>
                <a:gd name="T4" fmla="*/ 1791 w 1840"/>
                <a:gd name="T5" fmla="*/ 614 h 1840"/>
                <a:gd name="T6" fmla="*/ 1578 w 1840"/>
                <a:gd name="T7" fmla="*/ 521 h 1840"/>
                <a:gd name="T8" fmla="*/ 1602 w 1840"/>
                <a:gd name="T9" fmla="*/ 301 h 1840"/>
                <a:gd name="T10" fmla="*/ 1379 w 1840"/>
                <a:gd name="T11" fmla="*/ 303 h 1840"/>
                <a:gd name="T12" fmla="*/ 1318 w 1840"/>
                <a:gd name="T13" fmla="*/ 90 h 1840"/>
                <a:gd name="T14" fmla="*/ 1103 w 1840"/>
                <a:gd name="T15" fmla="*/ 173 h 1840"/>
                <a:gd name="T16" fmla="*/ 964 w 1840"/>
                <a:gd name="T17" fmla="*/ 0 h 1840"/>
                <a:gd name="T18" fmla="*/ 808 w 1840"/>
                <a:gd name="T19" fmla="*/ 159 h 1840"/>
                <a:gd name="T20" fmla="*/ 613 w 1840"/>
                <a:gd name="T21" fmla="*/ 49 h 1840"/>
                <a:gd name="T22" fmla="*/ 521 w 1840"/>
                <a:gd name="T23" fmla="*/ 262 h 1840"/>
                <a:gd name="T24" fmla="*/ 301 w 1840"/>
                <a:gd name="T25" fmla="*/ 239 h 1840"/>
                <a:gd name="T26" fmla="*/ 303 w 1840"/>
                <a:gd name="T27" fmla="*/ 461 h 1840"/>
                <a:gd name="T28" fmla="*/ 89 w 1840"/>
                <a:gd name="T29" fmla="*/ 522 h 1840"/>
                <a:gd name="T30" fmla="*/ 173 w 1840"/>
                <a:gd name="T31" fmla="*/ 737 h 1840"/>
                <a:gd name="T32" fmla="*/ 0 w 1840"/>
                <a:gd name="T33" fmla="*/ 877 h 1840"/>
                <a:gd name="T34" fmla="*/ 159 w 1840"/>
                <a:gd name="T35" fmla="*/ 1032 h 1840"/>
                <a:gd name="T36" fmla="*/ 49 w 1840"/>
                <a:gd name="T37" fmla="*/ 1227 h 1840"/>
                <a:gd name="T38" fmla="*/ 262 w 1840"/>
                <a:gd name="T39" fmla="*/ 1320 h 1840"/>
                <a:gd name="T40" fmla="*/ 239 w 1840"/>
                <a:gd name="T41" fmla="*/ 1540 h 1840"/>
                <a:gd name="T42" fmla="*/ 461 w 1840"/>
                <a:gd name="T43" fmla="*/ 1538 h 1840"/>
                <a:gd name="T44" fmla="*/ 522 w 1840"/>
                <a:gd name="T45" fmla="*/ 1751 h 1840"/>
                <a:gd name="T46" fmla="*/ 737 w 1840"/>
                <a:gd name="T47" fmla="*/ 1668 h 1840"/>
                <a:gd name="T48" fmla="*/ 876 w 1840"/>
                <a:gd name="T49" fmla="*/ 1840 h 1840"/>
                <a:gd name="T50" fmla="*/ 1032 w 1840"/>
                <a:gd name="T51" fmla="*/ 1682 h 1840"/>
                <a:gd name="T52" fmla="*/ 1227 w 1840"/>
                <a:gd name="T53" fmla="*/ 1791 h 1840"/>
                <a:gd name="T54" fmla="*/ 1319 w 1840"/>
                <a:gd name="T55" fmla="*/ 1579 h 1840"/>
                <a:gd name="T56" fmla="*/ 1540 w 1840"/>
                <a:gd name="T57" fmla="*/ 1602 h 1840"/>
                <a:gd name="T58" fmla="*/ 1538 w 1840"/>
                <a:gd name="T59" fmla="*/ 1380 h 1840"/>
                <a:gd name="T60" fmla="*/ 1751 w 1840"/>
                <a:gd name="T61" fmla="*/ 1318 h 1840"/>
                <a:gd name="T62" fmla="*/ 1668 w 1840"/>
                <a:gd name="T63" fmla="*/ 1104 h 1840"/>
                <a:gd name="T64" fmla="*/ 1081 w 1840"/>
                <a:gd name="T65" fmla="*/ 1490 h 1840"/>
                <a:gd name="T66" fmla="*/ 759 w 1840"/>
                <a:gd name="T67" fmla="*/ 351 h 1840"/>
                <a:gd name="T68" fmla="*/ 1081 w 1840"/>
                <a:gd name="T69" fmla="*/ 1490 h 18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840" h="1840">
                  <a:moveTo>
                    <a:pt x="1827" y="1080"/>
                  </a:moveTo>
                  <a:cubicBezTo>
                    <a:pt x="1840" y="964"/>
                    <a:pt x="1840" y="964"/>
                    <a:pt x="1840" y="964"/>
                  </a:cubicBezTo>
                  <a:cubicBezTo>
                    <a:pt x="1690" y="906"/>
                    <a:pt x="1690" y="906"/>
                    <a:pt x="1690" y="906"/>
                  </a:cubicBezTo>
                  <a:cubicBezTo>
                    <a:pt x="1689" y="874"/>
                    <a:pt x="1687" y="841"/>
                    <a:pt x="1682" y="808"/>
                  </a:cubicBezTo>
                  <a:cubicBezTo>
                    <a:pt x="1823" y="726"/>
                    <a:pt x="1823" y="726"/>
                    <a:pt x="1823" y="726"/>
                  </a:cubicBezTo>
                  <a:cubicBezTo>
                    <a:pt x="1791" y="614"/>
                    <a:pt x="1791" y="614"/>
                    <a:pt x="1791" y="614"/>
                  </a:cubicBezTo>
                  <a:cubicBezTo>
                    <a:pt x="1628" y="618"/>
                    <a:pt x="1628" y="618"/>
                    <a:pt x="1628" y="618"/>
                  </a:cubicBezTo>
                  <a:cubicBezTo>
                    <a:pt x="1614" y="584"/>
                    <a:pt x="1597" y="552"/>
                    <a:pt x="1578" y="521"/>
                  </a:cubicBezTo>
                  <a:cubicBezTo>
                    <a:pt x="1675" y="392"/>
                    <a:pt x="1675" y="392"/>
                    <a:pt x="1675" y="392"/>
                  </a:cubicBezTo>
                  <a:cubicBezTo>
                    <a:pt x="1602" y="301"/>
                    <a:pt x="1602" y="301"/>
                    <a:pt x="1602" y="301"/>
                  </a:cubicBezTo>
                  <a:cubicBezTo>
                    <a:pt x="1455" y="366"/>
                    <a:pt x="1455" y="366"/>
                    <a:pt x="1455" y="366"/>
                  </a:cubicBezTo>
                  <a:cubicBezTo>
                    <a:pt x="1431" y="344"/>
                    <a:pt x="1406" y="322"/>
                    <a:pt x="1379" y="303"/>
                  </a:cubicBezTo>
                  <a:cubicBezTo>
                    <a:pt x="1420" y="147"/>
                    <a:pt x="1420" y="147"/>
                    <a:pt x="1420" y="147"/>
                  </a:cubicBezTo>
                  <a:cubicBezTo>
                    <a:pt x="1318" y="90"/>
                    <a:pt x="1318" y="90"/>
                    <a:pt x="1318" y="90"/>
                  </a:cubicBezTo>
                  <a:cubicBezTo>
                    <a:pt x="1206" y="206"/>
                    <a:pt x="1206" y="206"/>
                    <a:pt x="1206" y="206"/>
                  </a:cubicBezTo>
                  <a:cubicBezTo>
                    <a:pt x="1173" y="193"/>
                    <a:pt x="1139" y="181"/>
                    <a:pt x="1103" y="173"/>
                  </a:cubicBezTo>
                  <a:cubicBezTo>
                    <a:pt x="1080" y="13"/>
                    <a:pt x="1080" y="13"/>
                    <a:pt x="1080" y="13"/>
                  </a:cubicBezTo>
                  <a:cubicBezTo>
                    <a:pt x="964" y="0"/>
                    <a:pt x="964" y="0"/>
                    <a:pt x="964" y="0"/>
                  </a:cubicBezTo>
                  <a:cubicBezTo>
                    <a:pt x="906" y="151"/>
                    <a:pt x="906" y="151"/>
                    <a:pt x="906" y="151"/>
                  </a:cubicBezTo>
                  <a:cubicBezTo>
                    <a:pt x="874" y="151"/>
                    <a:pt x="841" y="154"/>
                    <a:pt x="808" y="159"/>
                  </a:cubicBezTo>
                  <a:cubicBezTo>
                    <a:pt x="726" y="17"/>
                    <a:pt x="726" y="17"/>
                    <a:pt x="726" y="17"/>
                  </a:cubicBezTo>
                  <a:cubicBezTo>
                    <a:pt x="613" y="49"/>
                    <a:pt x="613" y="49"/>
                    <a:pt x="613" y="49"/>
                  </a:cubicBezTo>
                  <a:cubicBezTo>
                    <a:pt x="617" y="213"/>
                    <a:pt x="617" y="213"/>
                    <a:pt x="617" y="213"/>
                  </a:cubicBezTo>
                  <a:cubicBezTo>
                    <a:pt x="584" y="227"/>
                    <a:pt x="552" y="244"/>
                    <a:pt x="521" y="262"/>
                  </a:cubicBezTo>
                  <a:cubicBezTo>
                    <a:pt x="392" y="166"/>
                    <a:pt x="392" y="166"/>
                    <a:pt x="392" y="166"/>
                  </a:cubicBezTo>
                  <a:cubicBezTo>
                    <a:pt x="301" y="239"/>
                    <a:pt x="301" y="239"/>
                    <a:pt x="301" y="239"/>
                  </a:cubicBezTo>
                  <a:cubicBezTo>
                    <a:pt x="366" y="386"/>
                    <a:pt x="366" y="386"/>
                    <a:pt x="366" y="386"/>
                  </a:cubicBezTo>
                  <a:cubicBezTo>
                    <a:pt x="343" y="410"/>
                    <a:pt x="322" y="435"/>
                    <a:pt x="303" y="461"/>
                  </a:cubicBezTo>
                  <a:cubicBezTo>
                    <a:pt x="147" y="420"/>
                    <a:pt x="147" y="420"/>
                    <a:pt x="147" y="420"/>
                  </a:cubicBezTo>
                  <a:cubicBezTo>
                    <a:pt x="89" y="522"/>
                    <a:pt x="89" y="522"/>
                    <a:pt x="89" y="522"/>
                  </a:cubicBezTo>
                  <a:cubicBezTo>
                    <a:pt x="206" y="634"/>
                    <a:pt x="206" y="634"/>
                    <a:pt x="206" y="634"/>
                  </a:cubicBezTo>
                  <a:cubicBezTo>
                    <a:pt x="192" y="668"/>
                    <a:pt x="181" y="702"/>
                    <a:pt x="173" y="737"/>
                  </a:cubicBezTo>
                  <a:cubicBezTo>
                    <a:pt x="13" y="760"/>
                    <a:pt x="13" y="760"/>
                    <a:pt x="13" y="760"/>
                  </a:cubicBezTo>
                  <a:cubicBezTo>
                    <a:pt x="0" y="877"/>
                    <a:pt x="0" y="877"/>
                    <a:pt x="0" y="877"/>
                  </a:cubicBezTo>
                  <a:cubicBezTo>
                    <a:pt x="151" y="934"/>
                    <a:pt x="151" y="934"/>
                    <a:pt x="151" y="934"/>
                  </a:cubicBezTo>
                  <a:cubicBezTo>
                    <a:pt x="151" y="967"/>
                    <a:pt x="154" y="1000"/>
                    <a:pt x="159" y="1032"/>
                  </a:cubicBezTo>
                  <a:cubicBezTo>
                    <a:pt x="17" y="1115"/>
                    <a:pt x="17" y="1115"/>
                    <a:pt x="17" y="1115"/>
                  </a:cubicBezTo>
                  <a:cubicBezTo>
                    <a:pt x="49" y="1227"/>
                    <a:pt x="49" y="1227"/>
                    <a:pt x="49" y="1227"/>
                  </a:cubicBezTo>
                  <a:cubicBezTo>
                    <a:pt x="212" y="1223"/>
                    <a:pt x="212" y="1223"/>
                    <a:pt x="212" y="1223"/>
                  </a:cubicBezTo>
                  <a:cubicBezTo>
                    <a:pt x="227" y="1257"/>
                    <a:pt x="243" y="1289"/>
                    <a:pt x="262" y="1320"/>
                  </a:cubicBezTo>
                  <a:cubicBezTo>
                    <a:pt x="166" y="1449"/>
                    <a:pt x="166" y="1449"/>
                    <a:pt x="166" y="1449"/>
                  </a:cubicBezTo>
                  <a:cubicBezTo>
                    <a:pt x="239" y="1540"/>
                    <a:pt x="239" y="1540"/>
                    <a:pt x="239" y="1540"/>
                  </a:cubicBezTo>
                  <a:cubicBezTo>
                    <a:pt x="386" y="1474"/>
                    <a:pt x="386" y="1474"/>
                    <a:pt x="386" y="1474"/>
                  </a:cubicBezTo>
                  <a:cubicBezTo>
                    <a:pt x="410" y="1497"/>
                    <a:pt x="435" y="1518"/>
                    <a:pt x="461" y="1538"/>
                  </a:cubicBezTo>
                  <a:cubicBezTo>
                    <a:pt x="420" y="1694"/>
                    <a:pt x="420" y="1694"/>
                    <a:pt x="420" y="1694"/>
                  </a:cubicBezTo>
                  <a:cubicBezTo>
                    <a:pt x="522" y="1751"/>
                    <a:pt x="522" y="1751"/>
                    <a:pt x="522" y="1751"/>
                  </a:cubicBezTo>
                  <a:cubicBezTo>
                    <a:pt x="634" y="1635"/>
                    <a:pt x="634" y="1635"/>
                    <a:pt x="634" y="1635"/>
                  </a:cubicBezTo>
                  <a:cubicBezTo>
                    <a:pt x="667" y="1648"/>
                    <a:pt x="702" y="1659"/>
                    <a:pt x="737" y="1668"/>
                  </a:cubicBezTo>
                  <a:cubicBezTo>
                    <a:pt x="760" y="1827"/>
                    <a:pt x="760" y="1827"/>
                    <a:pt x="760" y="1827"/>
                  </a:cubicBezTo>
                  <a:cubicBezTo>
                    <a:pt x="876" y="1840"/>
                    <a:pt x="876" y="1840"/>
                    <a:pt x="876" y="1840"/>
                  </a:cubicBezTo>
                  <a:cubicBezTo>
                    <a:pt x="934" y="1690"/>
                    <a:pt x="934" y="1690"/>
                    <a:pt x="934" y="1690"/>
                  </a:cubicBezTo>
                  <a:cubicBezTo>
                    <a:pt x="967" y="1689"/>
                    <a:pt x="1000" y="1687"/>
                    <a:pt x="1032" y="1682"/>
                  </a:cubicBezTo>
                  <a:cubicBezTo>
                    <a:pt x="1114" y="1823"/>
                    <a:pt x="1114" y="1823"/>
                    <a:pt x="1114" y="1823"/>
                  </a:cubicBezTo>
                  <a:cubicBezTo>
                    <a:pt x="1227" y="1791"/>
                    <a:pt x="1227" y="1791"/>
                    <a:pt x="1227" y="1791"/>
                  </a:cubicBezTo>
                  <a:cubicBezTo>
                    <a:pt x="1223" y="1628"/>
                    <a:pt x="1223" y="1628"/>
                    <a:pt x="1223" y="1628"/>
                  </a:cubicBezTo>
                  <a:cubicBezTo>
                    <a:pt x="1256" y="1614"/>
                    <a:pt x="1289" y="1597"/>
                    <a:pt x="1319" y="1579"/>
                  </a:cubicBezTo>
                  <a:cubicBezTo>
                    <a:pt x="1448" y="1675"/>
                    <a:pt x="1448" y="1675"/>
                    <a:pt x="1448" y="1675"/>
                  </a:cubicBezTo>
                  <a:cubicBezTo>
                    <a:pt x="1540" y="1602"/>
                    <a:pt x="1540" y="1602"/>
                    <a:pt x="1540" y="1602"/>
                  </a:cubicBezTo>
                  <a:cubicBezTo>
                    <a:pt x="1474" y="1455"/>
                    <a:pt x="1474" y="1455"/>
                    <a:pt x="1474" y="1455"/>
                  </a:cubicBezTo>
                  <a:cubicBezTo>
                    <a:pt x="1497" y="1431"/>
                    <a:pt x="1518" y="1406"/>
                    <a:pt x="1538" y="1380"/>
                  </a:cubicBezTo>
                  <a:cubicBezTo>
                    <a:pt x="1694" y="1420"/>
                    <a:pt x="1694" y="1420"/>
                    <a:pt x="1694" y="1420"/>
                  </a:cubicBezTo>
                  <a:cubicBezTo>
                    <a:pt x="1751" y="1318"/>
                    <a:pt x="1751" y="1318"/>
                    <a:pt x="1751" y="1318"/>
                  </a:cubicBezTo>
                  <a:cubicBezTo>
                    <a:pt x="1635" y="1207"/>
                    <a:pt x="1635" y="1207"/>
                    <a:pt x="1635" y="1207"/>
                  </a:cubicBezTo>
                  <a:cubicBezTo>
                    <a:pt x="1648" y="1173"/>
                    <a:pt x="1659" y="1139"/>
                    <a:pt x="1668" y="1104"/>
                  </a:cubicBezTo>
                  <a:lnTo>
                    <a:pt x="1827" y="1080"/>
                  </a:lnTo>
                  <a:close/>
                  <a:moveTo>
                    <a:pt x="1081" y="1490"/>
                  </a:moveTo>
                  <a:cubicBezTo>
                    <a:pt x="766" y="1579"/>
                    <a:pt x="439" y="1396"/>
                    <a:pt x="350" y="1081"/>
                  </a:cubicBezTo>
                  <a:cubicBezTo>
                    <a:pt x="262" y="767"/>
                    <a:pt x="445" y="439"/>
                    <a:pt x="759" y="351"/>
                  </a:cubicBezTo>
                  <a:cubicBezTo>
                    <a:pt x="1074" y="262"/>
                    <a:pt x="1401" y="445"/>
                    <a:pt x="1490" y="760"/>
                  </a:cubicBezTo>
                  <a:cubicBezTo>
                    <a:pt x="1579" y="1074"/>
                    <a:pt x="1396" y="1401"/>
                    <a:pt x="1081" y="1490"/>
                  </a:cubicBezTo>
                  <a:close/>
                </a:path>
              </a:pathLst>
            </a:custGeom>
            <a:grpFill/>
            <a:ln>
              <a:noFill/>
            </a:ln>
          </p:spPr>
          <p:txBody>
            <a:bodyPr vert="horz" wrap="square" lIns="91440" tIns="45720" rIns="91440" bIns="45720" numCol="1" anchor="t" anchorCtr="0" compatLnSpc="1"/>
            <a:p>
              <a:endParaRPr lang="id-ID">
                <a:latin typeface="Agency FB" panose="020B0503020202020204" pitchFamily="34" charset="0"/>
              </a:endParaRPr>
            </a:p>
          </p:txBody>
        </p:sp>
        <p:sp>
          <p:nvSpPr>
            <p:cNvPr id="20" name="Freeform 247"/>
            <p:cNvSpPr>
              <a:spLocks noEditPoints="1"/>
            </p:cNvSpPr>
            <p:nvPr/>
          </p:nvSpPr>
          <p:spPr bwMode="auto">
            <a:xfrm>
              <a:off x="8332927" y="3025625"/>
              <a:ext cx="630238" cy="628650"/>
            </a:xfrm>
            <a:custGeom>
              <a:avLst/>
              <a:gdLst>
                <a:gd name="T0" fmla="*/ 250 w 500"/>
                <a:gd name="T1" fmla="*/ 499 h 499"/>
                <a:gd name="T2" fmla="*/ 0 w 500"/>
                <a:gd name="T3" fmla="*/ 249 h 499"/>
                <a:gd name="T4" fmla="*/ 250 w 500"/>
                <a:gd name="T5" fmla="*/ 0 h 499"/>
                <a:gd name="T6" fmla="*/ 500 w 500"/>
                <a:gd name="T7" fmla="*/ 249 h 499"/>
                <a:gd name="T8" fmla="*/ 250 w 500"/>
                <a:gd name="T9" fmla="*/ 499 h 499"/>
                <a:gd name="T10" fmla="*/ 250 w 500"/>
                <a:gd name="T11" fmla="*/ 140 h 499"/>
                <a:gd name="T12" fmla="*/ 140 w 500"/>
                <a:gd name="T13" fmla="*/ 249 h 499"/>
                <a:gd name="T14" fmla="*/ 250 w 500"/>
                <a:gd name="T15" fmla="*/ 359 h 499"/>
                <a:gd name="T16" fmla="*/ 360 w 500"/>
                <a:gd name="T17" fmla="*/ 249 h 499"/>
                <a:gd name="T18" fmla="*/ 250 w 500"/>
                <a:gd name="T19" fmla="*/ 140 h 4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0" h="499">
                  <a:moveTo>
                    <a:pt x="250" y="499"/>
                  </a:moveTo>
                  <a:cubicBezTo>
                    <a:pt x="112" y="499"/>
                    <a:pt x="0" y="387"/>
                    <a:pt x="0" y="249"/>
                  </a:cubicBezTo>
                  <a:cubicBezTo>
                    <a:pt x="0" y="112"/>
                    <a:pt x="112" y="0"/>
                    <a:pt x="250" y="0"/>
                  </a:cubicBezTo>
                  <a:cubicBezTo>
                    <a:pt x="388" y="0"/>
                    <a:pt x="500" y="112"/>
                    <a:pt x="500" y="249"/>
                  </a:cubicBezTo>
                  <a:cubicBezTo>
                    <a:pt x="500" y="387"/>
                    <a:pt x="388" y="499"/>
                    <a:pt x="250" y="499"/>
                  </a:cubicBezTo>
                  <a:close/>
                  <a:moveTo>
                    <a:pt x="250" y="140"/>
                  </a:moveTo>
                  <a:cubicBezTo>
                    <a:pt x="190" y="140"/>
                    <a:pt x="140" y="189"/>
                    <a:pt x="140" y="249"/>
                  </a:cubicBezTo>
                  <a:cubicBezTo>
                    <a:pt x="140" y="310"/>
                    <a:pt x="190" y="359"/>
                    <a:pt x="250" y="359"/>
                  </a:cubicBezTo>
                  <a:cubicBezTo>
                    <a:pt x="311" y="359"/>
                    <a:pt x="360" y="310"/>
                    <a:pt x="360" y="249"/>
                  </a:cubicBezTo>
                  <a:cubicBezTo>
                    <a:pt x="360" y="189"/>
                    <a:pt x="311" y="140"/>
                    <a:pt x="250" y="140"/>
                  </a:cubicBezTo>
                  <a:close/>
                </a:path>
              </a:pathLst>
            </a:custGeom>
            <a:grpFill/>
            <a:ln>
              <a:noFill/>
            </a:ln>
          </p:spPr>
          <p:txBody>
            <a:bodyPr vert="horz" wrap="square" lIns="91440" tIns="45720" rIns="91440" bIns="45720" numCol="1" anchor="t" anchorCtr="0" compatLnSpc="1"/>
            <a:p>
              <a:endParaRPr lang="id-ID">
                <a:latin typeface="Agency FB" panose="020B0503020202020204" pitchFamily="34" charset="0"/>
              </a:endParaRPr>
            </a:p>
          </p:txBody>
        </p:sp>
      </p:grpSp>
      <p:grpSp>
        <p:nvGrpSpPr>
          <p:cNvPr id="21" name="Group 16"/>
          <p:cNvGrpSpPr>
            <a:grpSpLocks noChangeAspect="1"/>
          </p:cNvGrpSpPr>
          <p:nvPr/>
        </p:nvGrpSpPr>
        <p:grpSpPr>
          <a:xfrm>
            <a:off x="1852348" y="3086165"/>
            <a:ext cx="1433338" cy="1432588"/>
            <a:chOff x="9367977" y="3165325"/>
            <a:chExt cx="2667000" cy="2667000"/>
          </a:xfrm>
          <a:solidFill>
            <a:schemeClr val="bg2">
              <a:lumMod val="25000"/>
            </a:schemeClr>
          </a:solidFill>
        </p:grpSpPr>
        <p:sp>
          <p:nvSpPr>
            <p:cNvPr id="4" name="Freeform 239"/>
            <p:cNvSpPr>
              <a:spLocks noEditPoints="1"/>
            </p:cNvSpPr>
            <p:nvPr/>
          </p:nvSpPr>
          <p:spPr bwMode="auto">
            <a:xfrm>
              <a:off x="9367977" y="3165325"/>
              <a:ext cx="2667000" cy="2667000"/>
            </a:xfrm>
            <a:custGeom>
              <a:avLst/>
              <a:gdLst>
                <a:gd name="T0" fmla="*/ 2116 w 2116"/>
                <a:gd name="T1" fmla="*/ 1052 h 2116"/>
                <a:gd name="T2" fmla="*/ 1925 w 2116"/>
                <a:gd name="T3" fmla="*/ 883 h 2116"/>
                <a:gd name="T4" fmla="*/ 2038 w 2116"/>
                <a:gd name="T5" fmla="*/ 652 h 2116"/>
                <a:gd name="T6" fmla="*/ 1795 w 2116"/>
                <a:gd name="T7" fmla="*/ 570 h 2116"/>
                <a:gd name="T8" fmla="*/ 1802 w 2116"/>
                <a:gd name="T9" fmla="*/ 305 h 2116"/>
                <a:gd name="T10" fmla="*/ 1548 w 2116"/>
                <a:gd name="T11" fmla="*/ 321 h 2116"/>
                <a:gd name="T12" fmla="*/ 1464 w 2116"/>
                <a:gd name="T13" fmla="*/ 80 h 2116"/>
                <a:gd name="T14" fmla="*/ 1234 w 2116"/>
                <a:gd name="T15" fmla="*/ 191 h 2116"/>
                <a:gd name="T16" fmla="*/ 1052 w 2116"/>
                <a:gd name="T17" fmla="*/ 0 h 2116"/>
                <a:gd name="T18" fmla="*/ 884 w 2116"/>
                <a:gd name="T19" fmla="*/ 191 h 2116"/>
                <a:gd name="T20" fmla="*/ 653 w 2116"/>
                <a:gd name="T21" fmla="*/ 78 h 2116"/>
                <a:gd name="T22" fmla="*/ 570 w 2116"/>
                <a:gd name="T23" fmla="*/ 321 h 2116"/>
                <a:gd name="T24" fmla="*/ 305 w 2116"/>
                <a:gd name="T25" fmla="*/ 314 h 2116"/>
                <a:gd name="T26" fmla="*/ 322 w 2116"/>
                <a:gd name="T27" fmla="*/ 568 h 2116"/>
                <a:gd name="T28" fmla="*/ 81 w 2116"/>
                <a:gd name="T29" fmla="*/ 652 h 2116"/>
                <a:gd name="T30" fmla="*/ 192 w 2116"/>
                <a:gd name="T31" fmla="*/ 882 h 2116"/>
                <a:gd name="T32" fmla="*/ 0 w 2116"/>
                <a:gd name="T33" fmla="*/ 1064 h 2116"/>
                <a:gd name="T34" fmla="*/ 191 w 2116"/>
                <a:gd name="T35" fmla="*/ 1233 h 2116"/>
                <a:gd name="T36" fmla="*/ 78 w 2116"/>
                <a:gd name="T37" fmla="*/ 1463 h 2116"/>
                <a:gd name="T38" fmla="*/ 321 w 2116"/>
                <a:gd name="T39" fmla="*/ 1546 h 2116"/>
                <a:gd name="T40" fmla="*/ 314 w 2116"/>
                <a:gd name="T41" fmla="*/ 1811 h 2116"/>
                <a:gd name="T42" fmla="*/ 569 w 2116"/>
                <a:gd name="T43" fmla="*/ 1794 h 2116"/>
                <a:gd name="T44" fmla="*/ 653 w 2116"/>
                <a:gd name="T45" fmla="*/ 2035 h 2116"/>
                <a:gd name="T46" fmla="*/ 882 w 2116"/>
                <a:gd name="T47" fmla="*/ 1925 h 2116"/>
                <a:gd name="T48" fmla="*/ 1064 w 2116"/>
                <a:gd name="T49" fmla="*/ 2116 h 2116"/>
                <a:gd name="T50" fmla="*/ 1233 w 2116"/>
                <a:gd name="T51" fmla="*/ 1925 h 2116"/>
                <a:gd name="T52" fmla="*/ 1464 w 2116"/>
                <a:gd name="T53" fmla="*/ 2038 h 2116"/>
                <a:gd name="T54" fmla="*/ 1546 w 2116"/>
                <a:gd name="T55" fmla="*/ 1795 h 2116"/>
                <a:gd name="T56" fmla="*/ 1811 w 2116"/>
                <a:gd name="T57" fmla="*/ 1802 h 2116"/>
                <a:gd name="T58" fmla="*/ 1795 w 2116"/>
                <a:gd name="T59" fmla="*/ 1547 h 2116"/>
                <a:gd name="T60" fmla="*/ 2036 w 2116"/>
                <a:gd name="T61" fmla="*/ 1463 h 2116"/>
                <a:gd name="T62" fmla="*/ 1925 w 2116"/>
                <a:gd name="T63" fmla="*/ 1234 h 2116"/>
                <a:gd name="T64" fmla="*/ 1358 w 2116"/>
                <a:gd name="T65" fmla="*/ 1669 h 2116"/>
                <a:gd name="T66" fmla="*/ 759 w 2116"/>
                <a:gd name="T67" fmla="*/ 447 h 2116"/>
                <a:gd name="T68" fmla="*/ 1358 w 2116"/>
                <a:gd name="T69" fmla="*/ 1669 h 2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116" h="2116">
                  <a:moveTo>
                    <a:pt x="1941" y="1111"/>
                  </a:moveTo>
                  <a:cubicBezTo>
                    <a:pt x="2116" y="1052"/>
                    <a:pt x="2116" y="1052"/>
                    <a:pt x="2116" y="1052"/>
                  </a:cubicBezTo>
                  <a:cubicBezTo>
                    <a:pt x="2107" y="917"/>
                    <a:pt x="2107" y="917"/>
                    <a:pt x="2107" y="917"/>
                  </a:cubicBezTo>
                  <a:cubicBezTo>
                    <a:pt x="1925" y="883"/>
                    <a:pt x="1925" y="883"/>
                    <a:pt x="1925" y="883"/>
                  </a:cubicBezTo>
                  <a:cubicBezTo>
                    <a:pt x="1918" y="847"/>
                    <a:pt x="1908" y="810"/>
                    <a:pt x="1896" y="774"/>
                  </a:cubicBezTo>
                  <a:cubicBezTo>
                    <a:pt x="2038" y="652"/>
                    <a:pt x="2038" y="652"/>
                    <a:pt x="2038" y="652"/>
                  </a:cubicBezTo>
                  <a:cubicBezTo>
                    <a:pt x="1979" y="532"/>
                    <a:pt x="1979" y="532"/>
                    <a:pt x="1979" y="532"/>
                  </a:cubicBezTo>
                  <a:cubicBezTo>
                    <a:pt x="1795" y="570"/>
                    <a:pt x="1795" y="570"/>
                    <a:pt x="1795" y="570"/>
                  </a:cubicBezTo>
                  <a:cubicBezTo>
                    <a:pt x="1772" y="535"/>
                    <a:pt x="1747" y="502"/>
                    <a:pt x="1720" y="471"/>
                  </a:cubicBezTo>
                  <a:cubicBezTo>
                    <a:pt x="1802" y="305"/>
                    <a:pt x="1802" y="305"/>
                    <a:pt x="1802" y="305"/>
                  </a:cubicBezTo>
                  <a:cubicBezTo>
                    <a:pt x="1700" y="217"/>
                    <a:pt x="1700" y="217"/>
                    <a:pt x="1700" y="217"/>
                  </a:cubicBezTo>
                  <a:cubicBezTo>
                    <a:pt x="1548" y="321"/>
                    <a:pt x="1548" y="321"/>
                    <a:pt x="1548" y="321"/>
                  </a:cubicBezTo>
                  <a:cubicBezTo>
                    <a:pt x="1516" y="301"/>
                    <a:pt x="1483" y="282"/>
                    <a:pt x="1450" y="265"/>
                  </a:cubicBezTo>
                  <a:cubicBezTo>
                    <a:pt x="1464" y="80"/>
                    <a:pt x="1464" y="80"/>
                    <a:pt x="1464" y="80"/>
                  </a:cubicBezTo>
                  <a:cubicBezTo>
                    <a:pt x="1336" y="37"/>
                    <a:pt x="1336" y="37"/>
                    <a:pt x="1336" y="37"/>
                  </a:cubicBezTo>
                  <a:cubicBezTo>
                    <a:pt x="1234" y="191"/>
                    <a:pt x="1234" y="191"/>
                    <a:pt x="1234" y="191"/>
                  </a:cubicBezTo>
                  <a:cubicBezTo>
                    <a:pt x="1194" y="183"/>
                    <a:pt x="1152" y="178"/>
                    <a:pt x="1111" y="175"/>
                  </a:cubicBezTo>
                  <a:cubicBezTo>
                    <a:pt x="1052" y="0"/>
                    <a:pt x="1052" y="0"/>
                    <a:pt x="1052" y="0"/>
                  </a:cubicBezTo>
                  <a:cubicBezTo>
                    <a:pt x="918" y="9"/>
                    <a:pt x="918" y="9"/>
                    <a:pt x="918" y="9"/>
                  </a:cubicBezTo>
                  <a:cubicBezTo>
                    <a:pt x="884" y="191"/>
                    <a:pt x="884" y="191"/>
                    <a:pt x="884" y="191"/>
                  </a:cubicBezTo>
                  <a:cubicBezTo>
                    <a:pt x="847" y="198"/>
                    <a:pt x="810" y="208"/>
                    <a:pt x="774" y="220"/>
                  </a:cubicBezTo>
                  <a:cubicBezTo>
                    <a:pt x="653" y="78"/>
                    <a:pt x="653" y="78"/>
                    <a:pt x="653" y="78"/>
                  </a:cubicBezTo>
                  <a:cubicBezTo>
                    <a:pt x="532" y="137"/>
                    <a:pt x="532" y="137"/>
                    <a:pt x="532" y="137"/>
                  </a:cubicBezTo>
                  <a:cubicBezTo>
                    <a:pt x="570" y="321"/>
                    <a:pt x="570" y="321"/>
                    <a:pt x="570" y="321"/>
                  </a:cubicBezTo>
                  <a:cubicBezTo>
                    <a:pt x="535" y="344"/>
                    <a:pt x="502" y="369"/>
                    <a:pt x="471" y="396"/>
                  </a:cubicBezTo>
                  <a:cubicBezTo>
                    <a:pt x="305" y="314"/>
                    <a:pt x="305" y="314"/>
                    <a:pt x="305" y="314"/>
                  </a:cubicBezTo>
                  <a:cubicBezTo>
                    <a:pt x="217" y="416"/>
                    <a:pt x="217" y="416"/>
                    <a:pt x="217" y="416"/>
                  </a:cubicBezTo>
                  <a:cubicBezTo>
                    <a:pt x="322" y="568"/>
                    <a:pt x="322" y="568"/>
                    <a:pt x="322" y="568"/>
                  </a:cubicBezTo>
                  <a:cubicBezTo>
                    <a:pt x="301" y="600"/>
                    <a:pt x="282" y="633"/>
                    <a:pt x="265" y="666"/>
                  </a:cubicBezTo>
                  <a:cubicBezTo>
                    <a:pt x="81" y="652"/>
                    <a:pt x="81" y="652"/>
                    <a:pt x="81" y="652"/>
                  </a:cubicBezTo>
                  <a:cubicBezTo>
                    <a:pt x="37" y="780"/>
                    <a:pt x="37" y="780"/>
                    <a:pt x="37" y="780"/>
                  </a:cubicBezTo>
                  <a:cubicBezTo>
                    <a:pt x="192" y="882"/>
                    <a:pt x="192" y="882"/>
                    <a:pt x="192" y="882"/>
                  </a:cubicBezTo>
                  <a:cubicBezTo>
                    <a:pt x="183" y="923"/>
                    <a:pt x="178" y="964"/>
                    <a:pt x="175" y="1005"/>
                  </a:cubicBezTo>
                  <a:cubicBezTo>
                    <a:pt x="0" y="1064"/>
                    <a:pt x="0" y="1064"/>
                    <a:pt x="0" y="1064"/>
                  </a:cubicBezTo>
                  <a:cubicBezTo>
                    <a:pt x="9" y="1198"/>
                    <a:pt x="9" y="1198"/>
                    <a:pt x="9" y="1198"/>
                  </a:cubicBezTo>
                  <a:cubicBezTo>
                    <a:pt x="191" y="1233"/>
                    <a:pt x="191" y="1233"/>
                    <a:pt x="191" y="1233"/>
                  </a:cubicBezTo>
                  <a:cubicBezTo>
                    <a:pt x="199" y="1269"/>
                    <a:pt x="208" y="1306"/>
                    <a:pt x="221" y="1342"/>
                  </a:cubicBezTo>
                  <a:cubicBezTo>
                    <a:pt x="78" y="1463"/>
                    <a:pt x="78" y="1463"/>
                    <a:pt x="78" y="1463"/>
                  </a:cubicBezTo>
                  <a:cubicBezTo>
                    <a:pt x="138" y="1584"/>
                    <a:pt x="138" y="1584"/>
                    <a:pt x="138" y="1584"/>
                  </a:cubicBezTo>
                  <a:cubicBezTo>
                    <a:pt x="321" y="1546"/>
                    <a:pt x="321" y="1546"/>
                    <a:pt x="321" y="1546"/>
                  </a:cubicBezTo>
                  <a:cubicBezTo>
                    <a:pt x="344" y="1581"/>
                    <a:pt x="369" y="1614"/>
                    <a:pt x="397" y="1645"/>
                  </a:cubicBezTo>
                  <a:cubicBezTo>
                    <a:pt x="314" y="1811"/>
                    <a:pt x="314" y="1811"/>
                    <a:pt x="314" y="1811"/>
                  </a:cubicBezTo>
                  <a:cubicBezTo>
                    <a:pt x="416" y="1899"/>
                    <a:pt x="416" y="1899"/>
                    <a:pt x="416" y="1899"/>
                  </a:cubicBezTo>
                  <a:cubicBezTo>
                    <a:pt x="569" y="1794"/>
                    <a:pt x="569" y="1794"/>
                    <a:pt x="569" y="1794"/>
                  </a:cubicBezTo>
                  <a:cubicBezTo>
                    <a:pt x="600" y="1815"/>
                    <a:pt x="633" y="1834"/>
                    <a:pt x="667" y="1851"/>
                  </a:cubicBezTo>
                  <a:cubicBezTo>
                    <a:pt x="653" y="2035"/>
                    <a:pt x="653" y="2035"/>
                    <a:pt x="653" y="2035"/>
                  </a:cubicBezTo>
                  <a:cubicBezTo>
                    <a:pt x="780" y="2079"/>
                    <a:pt x="780" y="2079"/>
                    <a:pt x="780" y="2079"/>
                  </a:cubicBezTo>
                  <a:cubicBezTo>
                    <a:pt x="882" y="1925"/>
                    <a:pt x="882" y="1925"/>
                    <a:pt x="882" y="1925"/>
                  </a:cubicBezTo>
                  <a:cubicBezTo>
                    <a:pt x="923" y="1933"/>
                    <a:pt x="964" y="1938"/>
                    <a:pt x="1005" y="1941"/>
                  </a:cubicBezTo>
                  <a:cubicBezTo>
                    <a:pt x="1064" y="2116"/>
                    <a:pt x="1064" y="2116"/>
                    <a:pt x="1064" y="2116"/>
                  </a:cubicBezTo>
                  <a:cubicBezTo>
                    <a:pt x="1199" y="2107"/>
                    <a:pt x="1199" y="2107"/>
                    <a:pt x="1199" y="2107"/>
                  </a:cubicBezTo>
                  <a:cubicBezTo>
                    <a:pt x="1233" y="1925"/>
                    <a:pt x="1233" y="1925"/>
                    <a:pt x="1233" y="1925"/>
                  </a:cubicBezTo>
                  <a:cubicBezTo>
                    <a:pt x="1269" y="1918"/>
                    <a:pt x="1306" y="1908"/>
                    <a:pt x="1342" y="1896"/>
                  </a:cubicBezTo>
                  <a:cubicBezTo>
                    <a:pt x="1464" y="2038"/>
                    <a:pt x="1464" y="2038"/>
                    <a:pt x="1464" y="2038"/>
                  </a:cubicBezTo>
                  <a:cubicBezTo>
                    <a:pt x="1584" y="1979"/>
                    <a:pt x="1584" y="1979"/>
                    <a:pt x="1584" y="1979"/>
                  </a:cubicBezTo>
                  <a:cubicBezTo>
                    <a:pt x="1546" y="1795"/>
                    <a:pt x="1546" y="1795"/>
                    <a:pt x="1546" y="1795"/>
                  </a:cubicBezTo>
                  <a:cubicBezTo>
                    <a:pt x="1581" y="1772"/>
                    <a:pt x="1614" y="1747"/>
                    <a:pt x="1645" y="1719"/>
                  </a:cubicBezTo>
                  <a:cubicBezTo>
                    <a:pt x="1811" y="1802"/>
                    <a:pt x="1811" y="1802"/>
                    <a:pt x="1811" y="1802"/>
                  </a:cubicBezTo>
                  <a:cubicBezTo>
                    <a:pt x="1899" y="1700"/>
                    <a:pt x="1899" y="1700"/>
                    <a:pt x="1899" y="1700"/>
                  </a:cubicBezTo>
                  <a:cubicBezTo>
                    <a:pt x="1795" y="1547"/>
                    <a:pt x="1795" y="1547"/>
                    <a:pt x="1795" y="1547"/>
                  </a:cubicBezTo>
                  <a:cubicBezTo>
                    <a:pt x="1816" y="1516"/>
                    <a:pt x="1834" y="1483"/>
                    <a:pt x="1851" y="1450"/>
                  </a:cubicBezTo>
                  <a:cubicBezTo>
                    <a:pt x="2036" y="1463"/>
                    <a:pt x="2036" y="1463"/>
                    <a:pt x="2036" y="1463"/>
                  </a:cubicBezTo>
                  <a:cubicBezTo>
                    <a:pt x="2079" y="1336"/>
                    <a:pt x="2079" y="1336"/>
                    <a:pt x="2079" y="1336"/>
                  </a:cubicBezTo>
                  <a:cubicBezTo>
                    <a:pt x="1925" y="1234"/>
                    <a:pt x="1925" y="1234"/>
                    <a:pt x="1925" y="1234"/>
                  </a:cubicBezTo>
                  <a:cubicBezTo>
                    <a:pt x="1933" y="1193"/>
                    <a:pt x="1938" y="1152"/>
                    <a:pt x="1941" y="1111"/>
                  </a:cubicBezTo>
                  <a:close/>
                  <a:moveTo>
                    <a:pt x="1358" y="1669"/>
                  </a:moveTo>
                  <a:cubicBezTo>
                    <a:pt x="1020" y="1834"/>
                    <a:pt x="613" y="1695"/>
                    <a:pt x="447" y="1357"/>
                  </a:cubicBezTo>
                  <a:cubicBezTo>
                    <a:pt x="282" y="1020"/>
                    <a:pt x="421" y="613"/>
                    <a:pt x="759" y="447"/>
                  </a:cubicBezTo>
                  <a:cubicBezTo>
                    <a:pt x="1096" y="282"/>
                    <a:pt x="1504" y="421"/>
                    <a:pt x="1669" y="759"/>
                  </a:cubicBezTo>
                  <a:cubicBezTo>
                    <a:pt x="1834" y="1096"/>
                    <a:pt x="1695" y="1503"/>
                    <a:pt x="1358" y="1669"/>
                  </a:cubicBezTo>
                  <a:close/>
                </a:path>
              </a:pathLst>
            </a:custGeom>
            <a:grpFill/>
            <a:ln>
              <a:noFill/>
            </a:ln>
          </p:spPr>
          <p:txBody>
            <a:bodyPr vert="horz" wrap="square" lIns="91440" tIns="45720" rIns="91440" bIns="45720" numCol="1" anchor="t" anchorCtr="0" compatLnSpc="1"/>
            <a:p>
              <a:endParaRPr lang="id-ID">
                <a:latin typeface="Agency FB" panose="020B0503020202020204" pitchFamily="34" charset="0"/>
              </a:endParaRPr>
            </a:p>
          </p:txBody>
        </p:sp>
        <p:sp>
          <p:nvSpPr>
            <p:cNvPr id="23" name="Freeform 248"/>
            <p:cNvSpPr>
              <a:spLocks noEditPoints="1"/>
            </p:cNvSpPr>
            <p:nvPr/>
          </p:nvSpPr>
          <p:spPr bwMode="auto">
            <a:xfrm>
              <a:off x="10353815" y="4136875"/>
              <a:ext cx="722313" cy="725487"/>
            </a:xfrm>
            <a:custGeom>
              <a:avLst/>
              <a:gdLst>
                <a:gd name="T0" fmla="*/ 287 w 574"/>
                <a:gd name="T1" fmla="*/ 575 h 575"/>
                <a:gd name="T2" fmla="*/ 0 w 574"/>
                <a:gd name="T3" fmla="*/ 287 h 575"/>
                <a:gd name="T4" fmla="*/ 287 w 574"/>
                <a:gd name="T5" fmla="*/ 0 h 575"/>
                <a:gd name="T6" fmla="*/ 574 w 574"/>
                <a:gd name="T7" fmla="*/ 287 h 575"/>
                <a:gd name="T8" fmla="*/ 287 w 574"/>
                <a:gd name="T9" fmla="*/ 575 h 575"/>
                <a:gd name="T10" fmla="*/ 287 w 574"/>
                <a:gd name="T11" fmla="*/ 160 h 575"/>
                <a:gd name="T12" fmla="*/ 160 w 574"/>
                <a:gd name="T13" fmla="*/ 287 h 575"/>
                <a:gd name="T14" fmla="*/ 287 w 574"/>
                <a:gd name="T15" fmla="*/ 415 h 575"/>
                <a:gd name="T16" fmla="*/ 414 w 574"/>
                <a:gd name="T17" fmla="*/ 287 h 575"/>
                <a:gd name="T18" fmla="*/ 287 w 574"/>
                <a:gd name="T19" fmla="*/ 160 h 5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74" h="575">
                  <a:moveTo>
                    <a:pt x="287" y="575"/>
                  </a:moveTo>
                  <a:cubicBezTo>
                    <a:pt x="129" y="575"/>
                    <a:pt x="0" y="446"/>
                    <a:pt x="0" y="287"/>
                  </a:cubicBezTo>
                  <a:cubicBezTo>
                    <a:pt x="0" y="129"/>
                    <a:pt x="129" y="0"/>
                    <a:pt x="287" y="0"/>
                  </a:cubicBezTo>
                  <a:cubicBezTo>
                    <a:pt x="446" y="0"/>
                    <a:pt x="574" y="129"/>
                    <a:pt x="574" y="287"/>
                  </a:cubicBezTo>
                  <a:cubicBezTo>
                    <a:pt x="574" y="446"/>
                    <a:pt x="446" y="575"/>
                    <a:pt x="287" y="575"/>
                  </a:cubicBezTo>
                  <a:close/>
                  <a:moveTo>
                    <a:pt x="287" y="160"/>
                  </a:moveTo>
                  <a:cubicBezTo>
                    <a:pt x="217" y="160"/>
                    <a:pt x="160" y="217"/>
                    <a:pt x="160" y="287"/>
                  </a:cubicBezTo>
                  <a:cubicBezTo>
                    <a:pt x="160" y="358"/>
                    <a:pt x="217" y="415"/>
                    <a:pt x="287" y="415"/>
                  </a:cubicBezTo>
                  <a:cubicBezTo>
                    <a:pt x="357" y="415"/>
                    <a:pt x="414" y="358"/>
                    <a:pt x="414" y="287"/>
                  </a:cubicBezTo>
                  <a:cubicBezTo>
                    <a:pt x="414" y="217"/>
                    <a:pt x="357" y="160"/>
                    <a:pt x="287" y="160"/>
                  </a:cubicBezTo>
                  <a:close/>
                </a:path>
              </a:pathLst>
            </a:custGeom>
            <a:grpFill/>
            <a:ln>
              <a:noFill/>
            </a:ln>
          </p:spPr>
          <p:txBody>
            <a:bodyPr vert="horz" wrap="square" lIns="91440" tIns="45720" rIns="91440" bIns="45720" numCol="1" anchor="t" anchorCtr="0" compatLnSpc="1"/>
            <a:p>
              <a:endParaRPr lang="id-ID">
                <a:latin typeface="Agency FB" panose="020B0503020202020204" pitchFamily="34" charset="0"/>
              </a:endParaRPr>
            </a:p>
          </p:txBody>
        </p:sp>
      </p:grpSp>
      <p:grpSp>
        <p:nvGrpSpPr>
          <p:cNvPr id="6" name="Group 8"/>
          <p:cNvGrpSpPr>
            <a:grpSpLocks noChangeAspect="1"/>
          </p:cNvGrpSpPr>
          <p:nvPr/>
        </p:nvGrpSpPr>
        <p:grpSpPr>
          <a:xfrm>
            <a:off x="1998490" y="1905296"/>
            <a:ext cx="904369" cy="903894"/>
            <a:chOff x="9418777" y="1417488"/>
            <a:chExt cx="1682750" cy="1682750"/>
          </a:xfrm>
          <a:solidFill>
            <a:schemeClr val="bg2">
              <a:lumMod val="25000"/>
            </a:schemeClr>
          </a:solidFill>
        </p:grpSpPr>
        <p:sp>
          <p:nvSpPr>
            <p:cNvPr id="8" name="Freeform 241"/>
            <p:cNvSpPr>
              <a:spLocks noEditPoints="1"/>
            </p:cNvSpPr>
            <p:nvPr/>
          </p:nvSpPr>
          <p:spPr bwMode="auto">
            <a:xfrm>
              <a:off x="9418777" y="1417488"/>
              <a:ext cx="1682750" cy="1682750"/>
            </a:xfrm>
            <a:custGeom>
              <a:avLst/>
              <a:gdLst>
                <a:gd name="T0" fmla="*/ 1335 w 1335"/>
                <a:gd name="T1" fmla="*/ 699 h 1335"/>
                <a:gd name="T2" fmla="*/ 1220 w 1335"/>
                <a:gd name="T3" fmla="*/ 586 h 1335"/>
                <a:gd name="T4" fmla="*/ 1300 w 1335"/>
                <a:gd name="T5" fmla="*/ 445 h 1335"/>
                <a:gd name="T6" fmla="*/ 1145 w 1335"/>
                <a:gd name="T7" fmla="*/ 378 h 1335"/>
                <a:gd name="T8" fmla="*/ 1162 w 1335"/>
                <a:gd name="T9" fmla="*/ 218 h 1335"/>
                <a:gd name="T10" fmla="*/ 1001 w 1335"/>
                <a:gd name="T11" fmla="*/ 219 h 1335"/>
                <a:gd name="T12" fmla="*/ 956 w 1335"/>
                <a:gd name="T13" fmla="*/ 65 h 1335"/>
                <a:gd name="T14" fmla="*/ 801 w 1335"/>
                <a:gd name="T15" fmla="*/ 125 h 1335"/>
                <a:gd name="T16" fmla="*/ 699 w 1335"/>
                <a:gd name="T17" fmla="*/ 0 h 1335"/>
                <a:gd name="T18" fmla="*/ 586 w 1335"/>
                <a:gd name="T19" fmla="*/ 115 h 1335"/>
                <a:gd name="T20" fmla="*/ 445 w 1335"/>
                <a:gd name="T21" fmla="*/ 35 h 1335"/>
                <a:gd name="T22" fmla="*/ 378 w 1335"/>
                <a:gd name="T23" fmla="*/ 190 h 1335"/>
                <a:gd name="T24" fmla="*/ 218 w 1335"/>
                <a:gd name="T25" fmla="*/ 173 h 1335"/>
                <a:gd name="T26" fmla="*/ 220 w 1335"/>
                <a:gd name="T27" fmla="*/ 334 h 1335"/>
                <a:gd name="T28" fmla="*/ 65 w 1335"/>
                <a:gd name="T29" fmla="*/ 379 h 1335"/>
                <a:gd name="T30" fmla="*/ 125 w 1335"/>
                <a:gd name="T31" fmla="*/ 535 h 1335"/>
                <a:gd name="T32" fmla="*/ 0 w 1335"/>
                <a:gd name="T33" fmla="*/ 636 h 1335"/>
                <a:gd name="T34" fmla="*/ 115 w 1335"/>
                <a:gd name="T35" fmla="*/ 749 h 1335"/>
                <a:gd name="T36" fmla="*/ 35 w 1335"/>
                <a:gd name="T37" fmla="*/ 890 h 1335"/>
                <a:gd name="T38" fmla="*/ 190 w 1335"/>
                <a:gd name="T39" fmla="*/ 957 h 1335"/>
                <a:gd name="T40" fmla="*/ 173 w 1335"/>
                <a:gd name="T41" fmla="*/ 1117 h 1335"/>
                <a:gd name="T42" fmla="*/ 334 w 1335"/>
                <a:gd name="T43" fmla="*/ 1116 h 1335"/>
                <a:gd name="T44" fmla="*/ 379 w 1335"/>
                <a:gd name="T45" fmla="*/ 1270 h 1335"/>
                <a:gd name="T46" fmla="*/ 535 w 1335"/>
                <a:gd name="T47" fmla="*/ 1210 h 1335"/>
                <a:gd name="T48" fmla="*/ 636 w 1335"/>
                <a:gd name="T49" fmla="*/ 1335 h 1335"/>
                <a:gd name="T50" fmla="*/ 749 w 1335"/>
                <a:gd name="T51" fmla="*/ 1220 h 1335"/>
                <a:gd name="T52" fmla="*/ 890 w 1335"/>
                <a:gd name="T53" fmla="*/ 1299 h 1335"/>
                <a:gd name="T54" fmla="*/ 957 w 1335"/>
                <a:gd name="T55" fmla="*/ 1145 h 1335"/>
                <a:gd name="T56" fmla="*/ 1117 w 1335"/>
                <a:gd name="T57" fmla="*/ 1162 h 1335"/>
                <a:gd name="T58" fmla="*/ 1116 w 1335"/>
                <a:gd name="T59" fmla="*/ 1001 h 1335"/>
                <a:gd name="T60" fmla="*/ 1271 w 1335"/>
                <a:gd name="T61" fmla="*/ 956 h 1335"/>
                <a:gd name="T62" fmla="*/ 1210 w 1335"/>
                <a:gd name="T63" fmla="*/ 801 h 1335"/>
                <a:gd name="T64" fmla="*/ 776 w 1335"/>
                <a:gd name="T65" fmla="*/ 1050 h 1335"/>
                <a:gd name="T66" fmla="*/ 560 w 1335"/>
                <a:gd name="T67" fmla="*/ 286 h 1335"/>
                <a:gd name="T68" fmla="*/ 776 w 1335"/>
                <a:gd name="T69" fmla="*/ 1050 h 13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335" h="1335">
                  <a:moveTo>
                    <a:pt x="1326" y="784"/>
                  </a:moveTo>
                  <a:cubicBezTo>
                    <a:pt x="1335" y="699"/>
                    <a:pt x="1335" y="699"/>
                    <a:pt x="1335" y="699"/>
                  </a:cubicBezTo>
                  <a:cubicBezTo>
                    <a:pt x="1226" y="658"/>
                    <a:pt x="1226" y="658"/>
                    <a:pt x="1226" y="658"/>
                  </a:cubicBezTo>
                  <a:cubicBezTo>
                    <a:pt x="1226" y="634"/>
                    <a:pt x="1224" y="610"/>
                    <a:pt x="1220" y="586"/>
                  </a:cubicBezTo>
                  <a:cubicBezTo>
                    <a:pt x="1323" y="527"/>
                    <a:pt x="1323" y="527"/>
                    <a:pt x="1323" y="527"/>
                  </a:cubicBezTo>
                  <a:cubicBezTo>
                    <a:pt x="1300" y="445"/>
                    <a:pt x="1300" y="445"/>
                    <a:pt x="1300" y="445"/>
                  </a:cubicBezTo>
                  <a:cubicBezTo>
                    <a:pt x="1181" y="448"/>
                    <a:pt x="1181" y="448"/>
                    <a:pt x="1181" y="448"/>
                  </a:cubicBezTo>
                  <a:cubicBezTo>
                    <a:pt x="1171" y="424"/>
                    <a:pt x="1159" y="400"/>
                    <a:pt x="1145" y="378"/>
                  </a:cubicBezTo>
                  <a:cubicBezTo>
                    <a:pt x="1215" y="284"/>
                    <a:pt x="1215" y="284"/>
                    <a:pt x="1215" y="284"/>
                  </a:cubicBezTo>
                  <a:cubicBezTo>
                    <a:pt x="1162" y="218"/>
                    <a:pt x="1162" y="218"/>
                    <a:pt x="1162" y="218"/>
                  </a:cubicBezTo>
                  <a:cubicBezTo>
                    <a:pt x="1055" y="266"/>
                    <a:pt x="1055" y="266"/>
                    <a:pt x="1055" y="266"/>
                  </a:cubicBezTo>
                  <a:cubicBezTo>
                    <a:pt x="1038" y="249"/>
                    <a:pt x="1020" y="234"/>
                    <a:pt x="1001" y="219"/>
                  </a:cubicBezTo>
                  <a:cubicBezTo>
                    <a:pt x="1031" y="106"/>
                    <a:pt x="1031" y="106"/>
                    <a:pt x="1031" y="106"/>
                  </a:cubicBezTo>
                  <a:cubicBezTo>
                    <a:pt x="956" y="65"/>
                    <a:pt x="956" y="65"/>
                    <a:pt x="956" y="65"/>
                  </a:cubicBezTo>
                  <a:cubicBezTo>
                    <a:pt x="875" y="149"/>
                    <a:pt x="875" y="149"/>
                    <a:pt x="875" y="149"/>
                  </a:cubicBezTo>
                  <a:cubicBezTo>
                    <a:pt x="851" y="139"/>
                    <a:pt x="826" y="131"/>
                    <a:pt x="801" y="125"/>
                  </a:cubicBezTo>
                  <a:cubicBezTo>
                    <a:pt x="784" y="9"/>
                    <a:pt x="784" y="9"/>
                    <a:pt x="784" y="9"/>
                  </a:cubicBezTo>
                  <a:cubicBezTo>
                    <a:pt x="699" y="0"/>
                    <a:pt x="699" y="0"/>
                    <a:pt x="699" y="0"/>
                  </a:cubicBezTo>
                  <a:cubicBezTo>
                    <a:pt x="658" y="109"/>
                    <a:pt x="658" y="109"/>
                    <a:pt x="658" y="109"/>
                  </a:cubicBezTo>
                  <a:cubicBezTo>
                    <a:pt x="634" y="109"/>
                    <a:pt x="610" y="111"/>
                    <a:pt x="586" y="115"/>
                  </a:cubicBezTo>
                  <a:cubicBezTo>
                    <a:pt x="527" y="12"/>
                    <a:pt x="527" y="12"/>
                    <a:pt x="527" y="12"/>
                  </a:cubicBezTo>
                  <a:cubicBezTo>
                    <a:pt x="445" y="35"/>
                    <a:pt x="445" y="35"/>
                    <a:pt x="445" y="35"/>
                  </a:cubicBezTo>
                  <a:cubicBezTo>
                    <a:pt x="448" y="154"/>
                    <a:pt x="448" y="154"/>
                    <a:pt x="448" y="154"/>
                  </a:cubicBezTo>
                  <a:cubicBezTo>
                    <a:pt x="424" y="164"/>
                    <a:pt x="400" y="176"/>
                    <a:pt x="378" y="190"/>
                  </a:cubicBezTo>
                  <a:cubicBezTo>
                    <a:pt x="284" y="120"/>
                    <a:pt x="284" y="120"/>
                    <a:pt x="284" y="120"/>
                  </a:cubicBezTo>
                  <a:cubicBezTo>
                    <a:pt x="218" y="173"/>
                    <a:pt x="218" y="173"/>
                    <a:pt x="218" y="173"/>
                  </a:cubicBezTo>
                  <a:cubicBezTo>
                    <a:pt x="266" y="280"/>
                    <a:pt x="266" y="280"/>
                    <a:pt x="266" y="280"/>
                  </a:cubicBezTo>
                  <a:cubicBezTo>
                    <a:pt x="249" y="297"/>
                    <a:pt x="234" y="315"/>
                    <a:pt x="220" y="334"/>
                  </a:cubicBezTo>
                  <a:cubicBezTo>
                    <a:pt x="106" y="305"/>
                    <a:pt x="106" y="305"/>
                    <a:pt x="106" y="305"/>
                  </a:cubicBezTo>
                  <a:cubicBezTo>
                    <a:pt x="65" y="379"/>
                    <a:pt x="65" y="379"/>
                    <a:pt x="65" y="379"/>
                  </a:cubicBezTo>
                  <a:cubicBezTo>
                    <a:pt x="149" y="460"/>
                    <a:pt x="149" y="460"/>
                    <a:pt x="149" y="460"/>
                  </a:cubicBezTo>
                  <a:cubicBezTo>
                    <a:pt x="139" y="484"/>
                    <a:pt x="131" y="509"/>
                    <a:pt x="125" y="535"/>
                  </a:cubicBezTo>
                  <a:cubicBezTo>
                    <a:pt x="9" y="551"/>
                    <a:pt x="9" y="551"/>
                    <a:pt x="9" y="551"/>
                  </a:cubicBezTo>
                  <a:cubicBezTo>
                    <a:pt x="0" y="636"/>
                    <a:pt x="0" y="636"/>
                    <a:pt x="0" y="636"/>
                  </a:cubicBezTo>
                  <a:cubicBezTo>
                    <a:pt x="109" y="678"/>
                    <a:pt x="109" y="678"/>
                    <a:pt x="109" y="678"/>
                  </a:cubicBezTo>
                  <a:cubicBezTo>
                    <a:pt x="110" y="701"/>
                    <a:pt x="111" y="725"/>
                    <a:pt x="115" y="749"/>
                  </a:cubicBezTo>
                  <a:cubicBezTo>
                    <a:pt x="12" y="809"/>
                    <a:pt x="12" y="809"/>
                    <a:pt x="12" y="809"/>
                  </a:cubicBezTo>
                  <a:cubicBezTo>
                    <a:pt x="35" y="890"/>
                    <a:pt x="35" y="890"/>
                    <a:pt x="35" y="890"/>
                  </a:cubicBezTo>
                  <a:cubicBezTo>
                    <a:pt x="154" y="887"/>
                    <a:pt x="154" y="887"/>
                    <a:pt x="154" y="887"/>
                  </a:cubicBezTo>
                  <a:cubicBezTo>
                    <a:pt x="164" y="912"/>
                    <a:pt x="177" y="935"/>
                    <a:pt x="190" y="957"/>
                  </a:cubicBezTo>
                  <a:cubicBezTo>
                    <a:pt x="120" y="1051"/>
                    <a:pt x="120" y="1051"/>
                    <a:pt x="120" y="1051"/>
                  </a:cubicBezTo>
                  <a:cubicBezTo>
                    <a:pt x="173" y="1117"/>
                    <a:pt x="173" y="1117"/>
                    <a:pt x="173" y="1117"/>
                  </a:cubicBezTo>
                  <a:cubicBezTo>
                    <a:pt x="280" y="1070"/>
                    <a:pt x="280" y="1070"/>
                    <a:pt x="280" y="1070"/>
                  </a:cubicBezTo>
                  <a:cubicBezTo>
                    <a:pt x="297" y="1086"/>
                    <a:pt x="315" y="1102"/>
                    <a:pt x="334" y="1116"/>
                  </a:cubicBezTo>
                  <a:cubicBezTo>
                    <a:pt x="305" y="1229"/>
                    <a:pt x="305" y="1229"/>
                    <a:pt x="305" y="1229"/>
                  </a:cubicBezTo>
                  <a:cubicBezTo>
                    <a:pt x="379" y="1270"/>
                    <a:pt x="379" y="1270"/>
                    <a:pt x="379" y="1270"/>
                  </a:cubicBezTo>
                  <a:cubicBezTo>
                    <a:pt x="460" y="1186"/>
                    <a:pt x="460" y="1186"/>
                    <a:pt x="460" y="1186"/>
                  </a:cubicBezTo>
                  <a:cubicBezTo>
                    <a:pt x="484" y="1196"/>
                    <a:pt x="509" y="1204"/>
                    <a:pt x="535" y="1210"/>
                  </a:cubicBezTo>
                  <a:cubicBezTo>
                    <a:pt x="551" y="1326"/>
                    <a:pt x="551" y="1326"/>
                    <a:pt x="551" y="1326"/>
                  </a:cubicBezTo>
                  <a:cubicBezTo>
                    <a:pt x="636" y="1335"/>
                    <a:pt x="636" y="1335"/>
                    <a:pt x="636" y="1335"/>
                  </a:cubicBezTo>
                  <a:cubicBezTo>
                    <a:pt x="678" y="1226"/>
                    <a:pt x="678" y="1226"/>
                    <a:pt x="678" y="1226"/>
                  </a:cubicBezTo>
                  <a:cubicBezTo>
                    <a:pt x="701" y="1226"/>
                    <a:pt x="725" y="1224"/>
                    <a:pt x="749" y="1220"/>
                  </a:cubicBezTo>
                  <a:cubicBezTo>
                    <a:pt x="808" y="1323"/>
                    <a:pt x="808" y="1323"/>
                    <a:pt x="808" y="1323"/>
                  </a:cubicBezTo>
                  <a:cubicBezTo>
                    <a:pt x="890" y="1299"/>
                    <a:pt x="890" y="1299"/>
                    <a:pt x="890" y="1299"/>
                  </a:cubicBezTo>
                  <a:cubicBezTo>
                    <a:pt x="887" y="1181"/>
                    <a:pt x="887" y="1181"/>
                    <a:pt x="887" y="1181"/>
                  </a:cubicBezTo>
                  <a:cubicBezTo>
                    <a:pt x="912" y="1171"/>
                    <a:pt x="935" y="1159"/>
                    <a:pt x="957" y="1145"/>
                  </a:cubicBezTo>
                  <a:cubicBezTo>
                    <a:pt x="1051" y="1215"/>
                    <a:pt x="1051" y="1215"/>
                    <a:pt x="1051" y="1215"/>
                  </a:cubicBezTo>
                  <a:cubicBezTo>
                    <a:pt x="1117" y="1162"/>
                    <a:pt x="1117" y="1162"/>
                    <a:pt x="1117" y="1162"/>
                  </a:cubicBezTo>
                  <a:cubicBezTo>
                    <a:pt x="1070" y="1055"/>
                    <a:pt x="1070" y="1055"/>
                    <a:pt x="1070" y="1055"/>
                  </a:cubicBezTo>
                  <a:cubicBezTo>
                    <a:pt x="1086" y="1038"/>
                    <a:pt x="1102" y="1020"/>
                    <a:pt x="1116" y="1001"/>
                  </a:cubicBezTo>
                  <a:cubicBezTo>
                    <a:pt x="1229" y="1031"/>
                    <a:pt x="1229" y="1031"/>
                    <a:pt x="1229" y="1031"/>
                  </a:cubicBezTo>
                  <a:cubicBezTo>
                    <a:pt x="1271" y="956"/>
                    <a:pt x="1271" y="956"/>
                    <a:pt x="1271" y="956"/>
                  </a:cubicBezTo>
                  <a:cubicBezTo>
                    <a:pt x="1186" y="875"/>
                    <a:pt x="1186" y="875"/>
                    <a:pt x="1186" y="875"/>
                  </a:cubicBezTo>
                  <a:cubicBezTo>
                    <a:pt x="1196" y="851"/>
                    <a:pt x="1204" y="826"/>
                    <a:pt x="1210" y="801"/>
                  </a:cubicBezTo>
                  <a:lnTo>
                    <a:pt x="1326" y="784"/>
                  </a:lnTo>
                  <a:close/>
                  <a:moveTo>
                    <a:pt x="776" y="1050"/>
                  </a:moveTo>
                  <a:cubicBezTo>
                    <a:pt x="565" y="1109"/>
                    <a:pt x="345" y="986"/>
                    <a:pt x="286" y="775"/>
                  </a:cubicBezTo>
                  <a:cubicBezTo>
                    <a:pt x="226" y="564"/>
                    <a:pt x="349" y="345"/>
                    <a:pt x="560" y="286"/>
                  </a:cubicBezTo>
                  <a:cubicBezTo>
                    <a:pt x="771" y="226"/>
                    <a:pt x="990" y="349"/>
                    <a:pt x="1050" y="560"/>
                  </a:cubicBezTo>
                  <a:cubicBezTo>
                    <a:pt x="1109" y="771"/>
                    <a:pt x="987" y="990"/>
                    <a:pt x="776" y="1050"/>
                  </a:cubicBezTo>
                  <a:close/>
                </a:path>
              </a:pathLst>
            </a:custGeom>
            <a:grpFill/>
            <a:ln>
              <a:noFill/>
            </a:ln>
          </p:spPr>
          <p:txBody>
            <a:bodyPr vert="horz" wrap="square" lIns="91440" tIns="45720" rIns="91440" bIns="45720" numCol="1" anchor="t" anchorCtr="0" compatLnSpc="1"/>
            <a:p>
              <a:endParaRPr lang="id-ID">
                <a:latin typeface="Agency FB" panose="020B0503020202020204" pitchFamily="34" charset="0"/>
              </a:endParaRPr>
            </a:p>
          </p:txBody>
        </p:sp>
        <p:sp>
          <p:nvSpPr>
            <p:cNvPr id="11" name="Freeform 249"/>
            <p:cNvSpPr>
              <a:spLocks noEditPoints="1"/>
            </p:cNvSpPr>
            <p:nvPr/>
          </p:nvSpPr>
          <p:spPr bwMode="auto">
            <a:xfrm>
              <a:off x="10033140" y="2033437"/>
              <a:ext cx="457200" cy="457200"/>
            </a:xfrm>
            <a:custGeom>
              <a:avLst/>
              <a:gdLst>
                <a:gd name="T0" fmla="*/ 181 w 363"/>
                <a:gd name="T1" fmla="*/ 363 h 363"/>
                <a:gd name="T2" fmla="*/ 0 w 363"/>
                <a:gd name="T3" fmla="*/ 181 h 363"/>
                <a:gd name="T4" fmla="*/ 181 w 363"/>
                <a:gd name="T5" fmla="*/ 0 h 363"/>
                <a:gd name="T6" fmla="*/ 363 w 363"/>
                <a:gd name="T7" fmla="*/ 181 h 363"/>
                <a:gd name="T8" fmla="*/ 181 w 363"/>
                <a:gd name="T9" fmla="*/ 363 h 363"/>
                <a:gd name="T10" fmla="*/ 181 w 363"/>
                <a:gd name="T11" fmla="*/ 120 h 363"/>
                <a:gd name="T12" fmla="*/ 120 w 363"/>
                <a:gd name="T13" fmla="*/ 181 h 363"/>
                <a:gd name="T14" fmla="*/ 181 w 363"/>
                <a:gd name="T15" fmla="*/ 243 h 363"/>
                <a:gd name="T16" fmla="*/ 243 w 363"/>
                <a:gd name="T17" fmla="*/ 181 h 363"/>
                <a:gd name="T18" fmla="*/ 181 w 363"/>
                <a:gd name="T19" fmla="*/ 120 h 3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3" h="363">
                  <a:moveTo>
                    <a:pt x="181" y="363"/>
                  </a:moveTo>
                  <a:cubicBezTo>
                    <a:pt x="81" y="363"/>
                    <a:pt x="0" y="282"/>
                    <a:pt x="0" y="181"/>
                  </a:cubicBezTo>
                  <a:cubicBezTo>
                    <a:pt x="0" y="81"/>
                    <a:pt x="81" y="0"/>
                    <a:pt x="181" y="0"/>
                  </a:cubicBezTo>
                  <a:cubicBezTo>
                    <a:pt x="281" y="0"/>
                    <a:pt x="363" y="81"/>
                    <a:pt x="363" y="181"/>
                  </a:cubicBezTo>
                  <a:cubicBezTo>
                    <a:pt x="363" y="282"/>
                    <a:pt x="281" y="363"/>
                    <a:pt x="181" y="363"/>
                  </a:cubicBezTo>
                  <a:close/>
                  <a:moveTo>
                    <a:pt x="181" y="120"/>
                  </a:moveTo>
                  <a:cubicBezTo>
                    <a:pt x="147" y="120"/>
                    <a:pt x="120" y="147"/>
                    <a:pt x="120" y="181"/>
                  </a:cubicBezTo>
                  <a:cubicBezTo>
                    <a:pt x="120" y="215"/>
                    <a:pt x="147" y="243"/>
                    <a:pt x="181" y="243"/>
                  </a:cubicBezTo>
                  <a:cubicBezTo>
                    <a:pt x="215" y="243"/>
                    <a:pt x="243" y="215"/>
                    <a:pt x="243" y="181"/>
                  </a:cubicBezTo>
                  <a:cubicBezTo>
                    <a:pt x="243" y="147"/>
                    <a:pt x="215" y="120"/>
                    <a:pt x="181" y="120"/>
                  </a:cubicBezTo>
                  <a:close/>
                </a:path>
              </a:pathLst>
            </a:custGeom>
            <a:grpFill/>
            <a:ln>
              <a:noFill/>
            </a:ln>
          </p:spPr>
          <p:txBody>
            <a:bodyPr vert="horz" wrap="square" lIns="91440" tIns="45720" rIns="91440" bIns="45720" numCol="1" anchor="t" anchorCtr="0" compatLnSpc="1"/>
            <a:p>
              <a:endParaRPr lang="id-ID">
                <a:latin typeface="Agency FB" panose="020B0503020202020204" pitchFamily="34" charset="0"/>
              </a:endParaRPr>
            </a:p>
          </p:txBody>
        </p:sp>
      </p:grpSp>
      <p:grpSp>
        <p:nvGrpSpPr>
          <p:cNvPr id="27" name="Group 18"/>
          <p:cNvGrpSpPr>
            <a:grpSpLocks noChangeAspect="1"/>
          </p:cNvGrpSpPr>
          <p:nvPr/>
        </p:nvGrpSpPr>
        <p:grpSpPr>
          <a:xfrm>
            <a:off x="1302549" y="3763296"/>
            <a:ext cx="768713" cy="767456"/>
            <a:chOff x="8266030" y="4782316"/>
            <a:chExt cx="1430338" cy="1428750"/>
          </a:xfrm>
          <a:solidFill>
            <a:schemeClr val="bg2">
              <a:lumMod val="25000"/>
            </a:schemeClr>
          </a:solidFill>
        </p:grpSpPr>
        <p:sp>
          <p:nvSpPr>
            <p:cNvPr id="28" name="Freeform 242"/>
            <p:cNvSpPr>
              <a:spLocks noEditPoints="1"/>
            </p:cNvSpPr>
            <p:nvPr/>
          </p:nvSpPr>
          <p:spPr bwMode="auto">
            <a:xfrm>
              <a:off x="8266030" y="4782316"/>
              <a:ext cx="1430338" cy="1428750"/>
            </a:xfrm>
            <a:custGeom>
              <a:avLst/>
              <a:gdLst>
                <a:gd name="T0" fmla="*/ 1013 w 1135"/>
                <a:gd name="T1" fmla="*/ 544 h 1134"/>
                <a:gd name="T2" fmla="*/ 1135 w 1135"/>
                <a:gd name="T3" fmla="*/ 472 h 1134"/>
                <a:gd name="T4" fmla="*/ 1107 w 1135"/>
                <a:gd name="T5" fmla="*/ 367 h 1134"/>
                <a:gd name="T6" fmla="*/ 965 w 1135"/>
                <a:gd name="T7" fmla="*/ 366 h 1134"/>
                <a:gd name="T8" fmla="*/ 866 w 1135"/>
                <a:gd name="T9" fmla="*/ 237 h 1134"/>
                <a:gd name="T10" fmla="*/ 901 w 1135"/>
                <a:gd name="T11" fmla="*/ 99 h 1134"/>
                <a:gd name="T12" fmla="*/ 808 w 1135"/>
                <a:gd name="T13" fmla="*/ 45 h 1134"/>
                <a:gd name="T14" fmla="*/ 706 w 1135"/>
                <a:gd name="T15" fmla="*/ 144 h 1134"/>
                <a:gd name="T16" fmla="*/ 544 w 1135"/>
                <a:gd name="T17" fmla="*/ 123 h 1134"/>
                <a:gd name="T18" fmla="*/ 472 w 1135"/>
                <a:gd name="T19" fmla="*/ 0 h 1134"/>
                <a:gd name="T20" fmla="*/ 367 w 1135"/>
                <a:gd name="T21" fmla="*/ 28 h 1134"/>
                <a:gd name="T22" fmla="*/ 365 w 1135"/>
                <a:gd name="T23" fmla="*/ 170 h 1134"/>
                <a:gd name="T24" fmla="*/ 237 w 1135"/>
                <a:gd name="T25" fmla="*/ 269 h 1134"/>
                <a:gd name="T26" fmla="*/ 99 w 1135"/>
                <a:gd name="T27" fmla="*/ 234 h 1134"/>
                <a:gd name="T28" fmla="*/ 45 w 1135"/>
                <a:gd name="T29" fmla="*/ 327 h 1134"/>
                <a:gd name="T30" fmla="*/ 144 w 1135"/>
                <a:gd name="T31" fmla="*/ 429 h 1134"/>
                <a:gd name="T32" fmla="*/ 123 w 1135"/>
                <a:gd name="T33" fmla="*/ 590 h 1134"/>
                <a:gd name="T34" fmla="*/ 0 w 1135"/>
                <a:gd name="T35" fmla="*/ 663 h 1134"/>
                <a:gd name="T36" fmla="*/ 28 w 1135"/>
                <a:gd name="T37" fmla="*/ 767 h 1134"/>
                <a:gd name="T38" fmla="*/ 171 w 1135"/>
                <a:gd name="T39" fmla="*/ 769 h 1134"/>
                <a:gd name="T40" fmla="*/ 269 w 1135"/>
                <a:gd name="T41" fmla="*/ 898 h 1134"/>
                <a:gd name="T42" fmla="*/ 234 w 1135"/>
                <a:gd name="T43" fmla="*/ 1036 h 1134"/>
                <a:gd name="T44" fmla="*/ 328 w 1135"/>
                <a:gd name="T45" fmla="*/ 1090 h 1134"/>
                <a:gd name="T46" fmla="*/ 429 w 1135"/>
                <a:gd name="T47" fmla="*/ 991 h 1134"/>
                <a:gd name="T48" fmla="*/ 591 w 1135"/>
                <a:gd name="T49" fmla="*/ 1012 h 1134"/>
                <a:gd name="T50" fmla="*/ 664 w 1135"/>
                <a:gd name="T51" fmla="*/ 1134 h 1134"/>
                <a:gd name="T52" fmla="*/ 768 w 1135"/>
                <a:gd name="T53" fmla="*/ 1106 h 1134"/>
                <a:gd name="T54" fmla="*/ 770 w 1135"/>
                <a:gd name="T55" fmla="*/ 964 h 1134"/>
                <a:gd name="T56" fmla="*/ 899 w 1135"/>
                <a:gd name="T57" fmla="*/ 865 h 1134"/>
                <a:gd name="T58" fmla="*/ 1036 w 1135"/>
                <a:gd name="T59" fmla="*/ 900 h 1134"/>
                <a:gd name="T60" fmla="*/ 1090 w 1135"/>
                <a:gd name="T61" fmla="*/ 807 h 1134"/>
                <a:gd name="T62" fmla="*/ 992 w 1135"/>
                <a:gd name="T63" fmla="*/ 705 h 1134"/>
                <a:gd name="T64" fmla="*/ 1013 w 1135"/>
                <a:gd name="T65" fmla="*/ 544 h 1134"/>
                <a:gd name="T66" fmla="*/ 593 w 1135"/>
                <a:gd name="T67" fmla="*/ 879 h 1134"/>
                <a:gd name="T68" fmla="*/ 256 w 1135"/>
                <a:gd name="T69" fmla="*/ 593 h 1134"/>
                <a:gd name="T70" fmla="*/ 543 w 1135"/>
                <a:gd name="T71" fmla="*/ 256 h 1134"/>
                <a:gd name="T72" fmla="*/ 879 w 1135"/>
                <a:gd name="T73" fmla="*/ 542 h 1134"/>
                <a:gd name="T74" fmla="*/ 593 w 1135"/>
                <a:gd name="T75" fmla="*/ 879 h 1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135" h="1134">
                  <a:moveTo>
                    <a:pt x="1013" y="544"/>
                  </a:moveTo>
                  <a:cubicBezTo>
                    <a:pt x="1135" y="472"/>
                    <a:pt x="1135" y="472"/>
                    <a:pt x="1135" y="472"/>
                  </a:cubicBezTo>
                  <a:cubicBezTo>
                    <a:pt x="1107" y="367"/>
                    <a:pt x="1107" y="367"/>
                    <a:pt x="1107" y="367"/>
                  </a:cubicBezTo>
                  <a:cubicBezTo>
                    <a:pt x="965" y="366"/>
                    <a:pt x="965" y="366"/>
                    <a:pt x="965" y="366"/>
                  </a:cubicBezTo>
                  <a:cubicBezTo>
                    <a:pt x="940" y="317"/>
                    <a:pt x="906" y="273"/>
                    <a:pt x="866" y="237"/>
                  </a:cubicBezTo>
                  <a:cubicBezTo>
                    <a:pt x="901" y="99"/>
                    <a:pt x="901" y="99"/>
                    <a:pt x="901" y="99"/>
                  </a:cubicBezTo>
                  <a:cubicBezTo>
                    <a:pt x="808" y="45"/>
                    <a:pt x="808" y="45"/>
                    <a:pt x="808" y="45"/>
                  </a:cubicBezTo>
                  <a:cubicBezTo>
                    <a:pt x="706" y="144"/>
                    <a:pt x="706" y="144"/>
                    <a:pt x="706" y="144"/>
                  </a:cubicBezTo>
                  <a:cubicBezTo>
                    <a:pt x="655" y="127"/>
                    <a:pt x="601" y="120"/>
                    <a:pt x="544" y="123"/>
                  </a:cubicBezTo>
                  <a:cubicBezTo>
                    <a:pt x="472" y="0"/>
                    <a:pt x="472" y="0"/>
                    <a:pt x="472" y="0"/>
                  </a:cubicBezTo>
                  <a:cubicBezTo>
                    <a:pt x="367" y="28"/>
                    <a:pt x="367" y="28"/>
                    <a:pt x="367" y="28"/>
                  </a:cubicBezTo>
                  <a:cubicBezTo>
                    <a:pt x="365" y="170"/>
                    <a:pt x="365" y="170"/>
                    <a:pt x="365" y="170"/>
                  </a:cubicBezTo>
                  <a:cubicBezTo>
                    <a:pt x="317" y="195"/>
                    <a:pt x="273" y="229"/>
                    <a:pt x="237" y="269"/>
                  </a:cubicBezTo>
                  <a:cubicBezTo>
                    <a:pt x="99" y="234"/>
                    <a:pt x="99" y="234"/>
                    <a:pt x="99" y="234"/>
                  </a:cubicBezTo>
                  <a:cubicBezTo>
                    <a:pt x="45" y="327"/>
                    <a:pt x="45" y="327"/>
                    <a:pt x="45" y="327"/>
                  </a:cubicBezTo>
                  <a:cubicBezTo>
                    <a:pt x="144" y="429"/>
                    <a:pt x="144" y="429"/>
                    <a:pt x="144" y="429"/>
                  </a:cubicBezTo>
                  <a:cubicBezTo>
                    <a:pt x="128" y="480"/>
                    <a:pt x="120" y="534"/>
                    <a:pt x="123" y="590"/>
                  </a:cubicBezTo>
                  <a:cubicBezTo>
                    <a:pt x="0" y="663"/>
                    <a:pt x="0" y="663"/>
                    <a:pt x="0" y="663"/>
                  </a:cubicBezTo>
                  <a:cubicBezTo>
                    <a:pt x="28" y="767"/>
                    <a:pt x="28" y="767"/>
                    <a:pt x="28" y="767"/>
                  </a:cubicBezTo>
                  <a:cubicBezTo>
                    <a:pt x="171" y="769"/>
                    <a:pt x="171" y="769"/>
                    <a:pt x="171" y="769"/>
                  </a:cubicBezTo>
                  <a:cubicBezTo>
                    <a:pt x="195" y="818"/>
                    <a:pt x="229" y="862"/>
                    <a:pt x="269" y="898"/>
                  </a:cubicBezTo>
                  <a:cubicBezTo>
                    <a:pt x="234" y="1036"/>
                    <a:pt x="234" y="1036"/>
                    <a:pt x="234" y="1036"/>
                  </a:cubicBezTo>
                  <a:cubicBezTo>
                    <a:pt x="328" y="1090"/>
                    <a:pt x="328" y="1090"/>
                    <a:pt x="328" y="1090"/>
                  </a:cubicBezTo>
                  <a:cubicBezTo>
                    <a:pt x="429" y="991"/>
                    <a:pt x="429" y="991"/>
                    <a:pt x="429" y="991"/>
                  </a:cubicBezTo>
                  <a:cubicBezTo>
                    <a:pt x="480" y="1008"/>
                    <a:pt x="535" y="1015"/>
                    <a:pt x="591" y="1012"/>
                  </a:cubicBezTo>
                  <a:cubicBezTo>
                    <a:pt x="664" y="1134"/>
                    <a:pt x="664" y="1134"/>
                    <a:pt x="664" y="1134"/>
                  </a:cubicBezTo>
                  <a:cubicBezTo>
                    <a:pt x="768" y="1106"/>
                    <a:pt x="768" y="1106"/>
                    <a:pt x="768" y="1106"/>
                  </a:cubicBezTo>
                  <a:cubicBezTo>
                    <a:pt x="770" y="964"/>
                    <a:pt x="770" y="964"/>
                    <a:pt x="770" y="964"/>
                  </a:cubicBezTo>
                  <a:cubicBezTo>
                    <a:pt x="819" y="939"/>
                    <a:pt x="863" y="906"/>
                    <a:pt x="899" y="865"/>
                  </a:cubicBezTo>
                  <a:cubicBezTo>
                    <a:pt x="1036" y="900"/>
                    <a:pt x="1036" y="900"/>
                    <a:pt x="1036" y="900"/>
                  </a:cubicBezTo>
                  <a:cubicBezTo>
                    <a:pt x="1090" y="807"/>
                    <a:pt x="1090" y="807"/>
                    <a:pt x="1090" y="807"/>
                  </a:cubicBezTo>
                  <a:cubicBezTo>
                    <a:pt x="992" y="705"/>
                    <a:pt x="992" y="705"/>
                    <a:pt x="992" y="705"/>
                  </a:cubicBezTo>
                  <a:cubicBezTo>
                    <a:pt x="1008" y="654"/>
                    <a:pt x="1015" y="600"/>
                    <a:pt x="1013" y="544"/>
                  </a:cubicBezTo>
                  <a:close/>
                  <a:moveTo>
                    <a:pt x="593" y="879"/>
                  </a:moveTo>
                  <a:cubicBezTo>
                    <a:pt x="421" y="893"/>
                    <a:pt x="270" y="764"/>
                    <a:pt x="256" y="593"/>
                  </a:cubicBezTo>
                  <a:cubicBezTo>
                    <a:pt x="243" y="421"/>
                    <a:pt x="371" y="270"/>
                    <a:pt x="543" y="256"/>
                  </a:cubicBezTo>
                  <a:cubicBezTo>
                    <a:pt x="714" y="242"/>
                    <a:pt x="865" y="370"/>
                    <a:pt x="879" y="542"/>
                  </a:cubicBezTo>
                  <a:cubicBezTo>
                    <a:pt x="893" y="714"/>
                    <a:pt x="765" y="865"/>
                    <a:pt x="593" y="879"/>
                  </a:cubicBezTo>
                  <a:close/>
                </a:path>
              </a:pathLst>
            </a:custGeom>
            <a:grpFill/>
            <a:ln>
              <a:noFill/>
            </a:ln>
          </p:spPr>
          <p:txBody>
            <a:bodyPr vert="horz" wrap="square" lIns="91440" tIns="45720" rIns="91440" bIns="45720" numCol="1" anchor="t" anchorCtr="0" compatLnSpc="1"/>
            <a:p>
              <a:endParaRPr lang="id-ID">
                <a:latin typeface="Agency FB" panose="020B0503020202020204" pitchFamily="34" charset="0"/>
              </a:endParaRPr>
            </a:p>
          </p:txBody>
        </p:sp>
        <p:sp>
          <p:nvSpPr>
            <p:cNvPr id="29" name="Freeform 250"/>
            <p:cNvSpPr>
              <a:spLocks noEditPoints="1"/>
            </p:cNvSpPr>
            <p:nvPr/>
          </p:nvSpPr>
          <p:spPr bwMode="auto">
            <a:xfrm>
              <a:off x="8764505" y="5282379"/>
              <a:ext cx="431800" cy="433387"/>
            </a:xfrm>
            <a:custGeom>
              <a:avLst/>
              <a:gdLst>
                <a:gd name="T0" fmla="*/ 171 w 343"/>
                <a:gd name="T1" fmla="*/ 343 h 343"/>
                <a:gd name="T2" fmla="*/ 0 w 343"/>
                <a:gd name="T3" fmla="*/ 171 h 343"/>
                <a:gd name="T4" fmla="*/ 171 w 343"/>
                <a:gd name="T5" fmla="*/ 0 h 343"/>
                <a:gd name="T6" fmla="*/ 343 w 343"/>
                <a:gd name="T7" fmla="*/ 171 h 343"/>
                <a:gd name="T8" fmla="*/ 171 w 343"/>
                <a:gd name="T9" fmla="*/ 343 h 343"/>
                <a:gd name="T10" fmla="*/ 171 w 343"/>
                <a:gd name="T11" fmla="*/ 100 h 343"/>
                <a:gd name="T12" fmla="*/ 100 w 343"/>
                <a:gd name="T13" fmla="*/ 171 h 343"/>
                <a:gd name="T14" fmla="*/ 171 w 343"/>
                <a:gd name="T15" fmla="*/ 243 h 343"/>
                <a:gd name="T16" fmla="*/ 243 w 343"/>
                <a:gd name="T17" fmla="*/ 171 h 343"/>
                <a:gd name="T18" fmla="*/ 171 w 343"/>
                <a:gd name="T19" fmla="*/ 100 h 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3" h="343">
                  <a:moveTo>
                    <a:pt x="171" y="343"/>
                  </a:moveTo>
                  <a:cubicBezTo>
                    <a:pt x="77" y="343"/>
                    <a:pt x="0" y="266"/>
                    <a:pt x="0" y="171"/>
                  </a:cubicBezTo>
                  <a:cubicBezTo>
                    <a:pt x="0" y="77"/>
                    <a:pt x="77" y="0"/>
                    <a:pt x="171" y="0"/>
                  </a:cubicBezTo>
                  <a:cubicBezTo>
                    <a:pt x="266" y="0"/>
                    <a:pt x="343" y="77"/>
                    <a:pt x="343" y="171"/>
                  </a:cubicBezTo>
                  <a:cubicBezTo>
                    <a:pt x="343" y="266"/>
                    <a:pt x="266" y="343"/>
                    <a:pt x="171" y="343"/>
                  </a:cubicBezTo>
                  <a:close/>
                  <a:moveTo>
                    <a:pt x="171" y="100"/>
                  </a:moveTo>
                  <a:cubicBezTo>
                    <a:pt x="132" y="100"/>
                    <a:pt x="100" y="132"/>
                    <a:pt x="100" y="171"/>
                  </a:cubicBezTo>
                  <a:cubicBezTo>
                    <a:pt x="100" y="211"/>
                    <a:pt x="132" y="243"/>
                    <a:pt x="171" y="243"/>
                  </a:cubicBezTo>
                  <a:cubicBezTo>
                    <a:pt x="211" y="243"/>
                    <a:pt x="243" y="211"/>
                    <a:pt x="243" y="171"/>
                  </a:cubicBezTo>
                  <a:cubicBezTo>
                    <a:pt x="243" y="132"/>
                    <a:pt x="211" y="100"/>
                    <a:pt x="171" y="100"/>
                  </a:cubicBezTo>
                  <a:close/>
                </a:path>
              </a:pathLst>
            </a:custGeom>
            <a:grpFill/>
            <a:ln>
              <a:noFill/>
            </a:ln>
          </p:spPr>
          <p:txBody>
            <a:bodyPr vert="horz" wrap="square" lIns="91440" tIns="45720" rIns="91440" bIns="45720" numCol="1" anchor="t" anchorCtr="0" compatLnSpc="1"/>
            <a:p>
              <a:endParaRPr lang="id-ID">
                <a:latin typeface="Agency FB" panose="020B0503020202020204" pitchFamily="34" charset="0"/>
              </a:endParaRPr>
            </a:p>
          </p:txBody>
        </p:sp>
      </p:grpSp>
      <p:grpSp>
        <p:nvGrpSpPr>
          <p:cNvPr id="30" name="Group 20"/>
          <p:cNvGrpSpPr>
            <a:grpSpLocks noChangeAspect="1"/>
          </p:cNvGrpSpPr>
          <p:nvPr/>
        </p:nvGrpSpPr>
        <p:grpSpPr>
          <a:xfrm flipH="1">
            <a:off x="662287" y="3385886"/>
            <a:ext cx="792624" cy="1545286"/>
            <a:chOff x="6598421" y="4121221"/>
            <a:chExt cx="1474828" cy="2876809"/>
          </a:xfrm>
          <a:solidFill>
            <a:schemeClr val="bg2">
              <a:lumMod val="25000"/>
            </a:schemeClr>
          </a:solidFill>
        </p:grpSpPr>
        <p:sp>
          <p:nvSpPr>
            <p:cNvPr id="31" name="Freeform 254"/>
            <p:cNvSpPr/>
            <p:nvPr/>
          </p:nvSpPr>
          <p:spPr bwMode="auto">
            <a:xfrm flipH="1">
              <a:off x="7112037" y="4121221"/>
              <a:ext cx="735013" cy="352425"/>
            </a:xfrm>
            <a:custGeom>
              <a:avLst/>
              <a:gdLst>
                <a:gd name="T0" fmla="*/ 630 w 651"/>
                <a:gd name="T1" fmla="*/ 273 h 313"/>
                <a:gd name="T2" fmla="*/ 589 w 651"/>
                <a:gd name="T3" fmla="*/ 273 h 313"/>
                <a:gd name="T4" fmla="*/ 304 w 651"/>
                <a:gd name="T5" fmla="*/ 0 h 313"/>
                <a:gd name="T6" fmla="*/ 19 w 651"/>
                <a:gd name="T7" fmla="*/ 271 h 313"/>
                <a:gd name="T8" fmla="*/ 0 w 651"/>
                <a:gd name="T9" fmla="*/ 292 h 313"/>
                <a:gd name="T10" fmla="*/ 21 w 651"/>
                <a:gd name="T11" fmla="*/ 313 h 313"/>
                <a:gd name="T12" fmla="*/ 630 w 651"/>
                <a:gd name="T13" fmla="*/ 313 h 313"/>
                <a:gd name="T14" fmla="*/ 651 w 651"/>
                <a:gd name="T15" fmla="*/ 293 h 313"/>
                <a:gd name="T16" fmla="*/ 630 w 651"/>
                <a:gd name="T17" fmla="*/ 273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51" h="313">
                  <a:moveTo>
                    <a:pt x="630" y="273"/>
                  </a:moveTo>
                  <a:cubicBezTo>
                    <a:pt x="589" y="273"/>
                    <a:pt x="589" y="273"/>
                    <a:pt x="589" y="273"/>
                  </a:cubicBezTo>
                  <a:cubicBezTo>
                    <a:pt x="578" y="113"/>
                    <a:pt x="454" y="0"/>
                    <a:pt x="304" y="0"/>
                  </a:cubicBezTo>
                  <a:cubicBezTo>
                    <a:pt x="153" y="0"/>
                    <a:pt x="30" y="116"/>
                    <a:pt x="19" y="271"/>
                  </a:cubicBezTo>
                  <a:cubicBezTo>
                    <a:pt x="9" y="272"/>
                    <a:pt x="0" y="281"/>
                    <a:pt x="0" y="292"/>
                  </a:cubicBezTo>
                  <a:cubicBezTo>
                    <a:pt x="0" y="303"/>
                    <a:pt x="10" y="313"/>
                    <a:pt x="21" y="313"/>
                  </a:cubicBezTo>
                  <a:cubicBezTo>
                    <a:pt x="630" y="313"/>
                    <a:pt x="630" y="313"/>
                    <a:pt x="630" y="313"/>
                  </a:cubicBezTo>
                  <a:cubicBezTo>
                    <a:pt x="642" y="313"/>
                    <a:pt x="651" y="304"/>
                    <a:pt x="651" y="293"/>
                  </a:cubicBezTo>
                  <a:cubicBezTo>
                    <a:pt x="651" y="282"/>
                    <a:pt x="642" y="273"/>
                    <a:pt x="630" y="273"/>
                  </a:cubicBezTo>
                  <a:close/>
                </a:path>
              </a:pathLst>
            </a:custGeom>
            <a:grpFill/>
            <a:ln>
              <a:noFill/>
            </a:ln>
          </p:spPr>
          <p:txBody>
            <a:bodyPr vert="horz" wrap="square" lIns="91440" tIns="45720" rIns="91440" bIns="45720" numCol="1" anchor="t" anchorCtr="0" compatLnSpc="1"/>
            <a:p>
              <a:endParaRPr lang="id-ID">
                <a:latin typeface="Agency FB" panose="020B0503020202020204" pitchFamily="34" charset="0"/>
              </a:endParaRPr>
            </a:p>
          </p:txBody>
        </p:sp>
        <p:sp>
          <p:nvSpPr>
            <p:cNvPr id="32" name="Freeform 255"/>
            <p:cNvSpPr/>
            <p:nvPr/>
          </p:nvSpPr>
          <p:spPr bwMode="auto">
            <a:xfrm flipH="1">
              <a:off x="6598421" y="4170929"/>
              <a:ext cx="1474828" cy="2827101"/>
            </a:xfrm>
            <a:custGeom>
              <a:avLst/>
              <a:gdLst>
                <a:gd name="T0" fmla="*/ 835 w 1488"/>
                <a:gd name="T1" fmla="*/ 717 h 2854"/>
                <a:gd name="T2" fmla="*/ 851 w 1488"/>
                <a:gd name="T3" fmla="*/ 708 h 2854"/>
                <a:gd name="T4" fmla="*/ 1249 w 1488"/>
                <a:gd name="T5" fmla="*/ 68 h 2854"/>
                <a:gd name="T6" fmla="*/ 1417 w 1488"/>
                <a:gd name="T7" fmla="*/ 36 h 2854"/>
                <a:gd name="T8" fmla="*/ 1451 w 1488"/>
                <a:gd name="T9" fmla="*/ 199 h 2854"/>
                <a:gd name="T10" fmla="*/ 890 w 1488"/>
                <a:gd name="T11" fmla="*/ 1074 h 2854"/>
                <a:gd name="T12" fmla="*/ 887 w 1488"/>
                <a:gd name="T13" fmla="*/ 1085 h 2854"/>
                <a:gd name="T14" fmla="*/ 887 w 1488"/>
                <a:gd name="T15" fmla="*/ 1839 h 2854"/>
                <a:gd name="T16" fmla="*/ 887 w 1488"/>
                <a:gd name="T17" fmla="*/ 1906 h 2854"/>
                <a:gd name="T18" fmla="*/ 887 w 1488"/>
                <a:gd name="T19" fmla="*/ 2723 h 2854"/>
                <a:gd name="T20" fmla="*/ 751 w 1488"/>
                <a:gd name="T21" fmla="*/ 2854 h 2854"/>
                <a:gd name="T22" fmla="*/ 749 w 1488"/>
                <a:gd name="T23" fmla="*/ 2854 h 2854"/>
                <a:gd name="T24" fmla="*/ 614 w 1488"/>
                <a:gd name="T25" fmla="*/ 2723 h 2854"/>
                <a:gd name="T26" fmla="*/ 614 w 1488"/>
                <a:gd name="T27" fmla="*/ 1925 h 2854"/>
                <a:gd name="T28" fmla="*/ 595 w 1488"/>
                <a:gd name="T29" fmla="*/ 1906 h 2854"/>
                <a:gd name="T30" fmla="*/ 576 w 1488"/>
                <a:gd name="T31" fmla="*/ 1906 h 2854"/>
                <a:gd name="T32" fmla="*/ 557 w 1488"/>
                <a:gd name="T33" fmla="*/ 1925 h 2854"/>
                <a:gd name="T34" fmla="*/ 557 w 1488"/>
                <a:gd name="T35" fmla="*/ 2723 h 2854"/>
                <a:gd name="T36" fmla="*/ 421 w 1488"/>
                <a:gd name="T37" fmla="*/ 2854 h 2854"/>
                <a:gd name="T38" fmla="*/ 419 w 1488"/>
                <a:gd name="T39" fmla="*/ 2854 h 2854"/>
                <a:gd name="T40" fmla="*/ 283 w 1488"/>
                <a:gd name="T41" fmla="*/ 2723 h 2854"/>
                <a:gd name="T42" fmla="*/ 283 w 1488"/>
                <a:gd name="T43" fmla="*/ 1906 h 2854"/>
                <a:gd name="T44" fmla="*/ 283 w 1488"/>
                <a:gd name="T45" fmla="*/ 1839 h 2854"/>
                <a:gd name="T46" fmla="*/ 283 w 1488"/>
                <a:gd name="T47" fmla="*/ 1103 h 2854"/>
                <a:gd name="T48" fmla="*/ 263 w 1488"/>
                <a:gd name="T49" fmla="*/ 1085 h 2854"/>
                <a:gd name="T50" fmla="*/ 263 w 1488"/>
                <a:gd name="T51" fmla="*/ 1085 h 2854"/>
                <a:gd name="T52" fmla="*/ 246 w 1488"/>
                <a:gd name="T53" fmla="*/ 1103 h 2854"/>
                <a:gd name="T54" fmla="*/ 246 w 1488"/>
                <a:gd name="T55" fmla="*/ 1712 h 2854"/>
                <a:gd name="T56" fmla="*/ 123 w 1488"/>
                <a:gd name="T57" fmla="*/ 1830 h 2854"/>
                <a:gd name="T58" fmla="*/ 0 w 1488"/>
                <a:gd name="T59" fmla="*/ 1712 h 2854"/>
                <a:gd name="T60" fmla="*/ 0 w 1488"/>
                <a:gd name="T61" fmla="*/ 1170 h 2854"/>
                <a:gd name="T62" fmla="*/ 0 w 1488"/>
                <a:gd name="T63" fmla="*/ 1024 h 2854"/>
                <a:gd name="T64" fmla="*/ 0 w 1488"/>
                <a:gd name="T65" fmla="*/ 736 h 2854"/>
                <a:gd name="T66" fmla="*/ 19 w 1488"/>
                <a:gd name="T67" fmla="*/ 717 h 2854"/>
                <a:gd name="T68" fmla="*/ 835 w 1488"/>
                <a:gd name="T69" fmla="*/ 717 h 28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88" h="2854">
                  <a:moveTo>
                    <a:pt x="835" y="717"/>
                  </a:moveTo>
                  <a:cubicBezTo>
                    <a:pt x="841" y="717"/>
                    <a:pt x="847" y="714"/>
                    <a:pt x="851" y="708"/>
                  </a:cubicBezTo>
                  <a:cubicBezTo>
                    <a:pt x="1249" y="68"/>
                    <a:pt x="1249" y="68"/>
                    <a:pt x="1249" y="68"/>
                  </a:cubicBezTo>
                  <a:cubicBezTo>
                    <a:pt x="1286" y="14"/>
                    <a:pt x="1361" y="0"/>
                    <a:pt x="1417" y="36"/>
                  </a:cubicBezTo>
                  <a:cubicBezTo>
                    <a:pt x="1473" y="72"/>
                    <a:pt x="1488" y="145"/>
                    <a:pt x="1451" y="199"/>
                  </a:cubicBezTo>
                  <a:cubicBezTo>
                    <a:pt x="890" y="1074"/>
                    <a:pt x="890" y="1074"/>
                    <a:pt x="890" y="1074"/>
                  </a:cubicBezTo>
                  <a:cubicBezTo>
                    <a:pt x="888" y="1077"/>
                    <a:pt x="887" y="1081"/>
                    <a:pt x="887" y="1085"/>
                  </a:cubicBezTo>
                  <a:cubicBezTo>
                    <a:pt x="887" y="1839"/>
                    <a:pt x="887" y="1839"/>
                    <a:pt x="887" y="1839"/>
                  </a:cubicBezTo>
                  <a:cubicBezTo>
                    <a:pt x="887" y="1906"/>
                    <a:pt x="887" y="1906"/>
                    <a:pt x="887" y="1906"/>
                  </a:cubicBezTo>
                  <a:cubicBezTo>
                    <a:pt x="887" y="2723"/>
                    <a:pt x="887" y="2723"/>
                    <a:pt x="887" y="2723"/>
                  </a:cubicBezTo>
                  <a:cubicBezTo>
                    <a:pt x="887" y="2795"/>
                    <a:pt x="826" y="2854"/>
                    <a:pt x="751" y="2854"/>
                  </a:cubicBezTo>
                  <a:cubicBezTo>
                    <a:pt x="749" y="2854"/>
                    <a:pt x="749" y="2854"/>
                    <a:pt x="749" y="2854"/>
                  </a:cubicBezTo>
                  <a:cubicBezTo>
                    <a:pt x="675" y="2854"/>
                    <a:pt x="614" y="2795"/>
                    <a:pt x="614" y="2723"/>
                  </a:cubicBezTo>
                  <a:cubicBezTo>
                    <a:pt x="614" y="1925"/>
                    <a:pt x="614" y="1925"/>
                    <a:pt x="614" y="1925"/>
                  </a:cubicBezTo>
                  <a:cubicBezTo>
                    <a:pt x="614" y="1914"/>
                    <a:pt x="605" y="1906"/>
                    <a:pt x="595" y="1906"/>
                  </a:cubicBezTo>
                  <a:cubicBezTo>
                    <a:pt x="576" y="1906"/>
                    <a:pt x="576" y="1906"/>
                    <a:pt x="576" y="1906"/>
                  </a:cubicBezTo>
                  <a:cubicBezTo>
                    <a:pt x="565" y="1906"/>
                    <a:pt x="557" y="1914"/>
                    <a:pt x="557" y="1925"/>
                  </a:cubicBezTo>
                  <a:cubicBezTo>
                    <a:pt x="557" y="2723"/>
                    <a:pt x="557" y="2723"/>
                    <a:pt x="557" y="2723"/>
                  </a:cubicBezTo>
                  <a:cubicBezTo>
                    <a:pt x="557" y="2795"/>
                    <a:pt x="495" y="2854"/>
                    <a:pt x="421" y="2854"/>
                  </a:cubicBezTo>
                  <a:cubicBezTo>
                    <a:pt x="419" y="2854"/>
                    <a:pt x="419" y="2854"/>
                    <a:pt x="419" y="2854"/>
                  </a:cubicBezTo>
                  <a:cubicBezTo>
                    <a:pt x="344" y="2854"/>
                    <a:pt x="283" y="2795"/>
                    <a:pt x="283" y="2723"/>
                  </a:cubicBezTo>
                  <a:cubicBezTo>
                    <a:pt x="283" y="1906"/>
                    <a:pt x="283" y="1906"/>
                    <a:pt x="283" y="1906"/>
                  </a:cubicBezTo>
                  <a:cubicBezTo>
                    <a:pt x="283" y="1839"/>
                    <a:pt x="283" y="1839"/>
                    <a:pt x="283" y="1839"/>
                  </a:cubicBezTo>
                  <a:cubicBezTo>
                    <a:pt x="283" y="1103"/>
                    <a:pt x="283" y="1103"/>
                    <a:pt x="283" y="1103"/>
                  </a:cubicBezTo>
                  <a:cubicBezTo>
                    <a:pt x="283" y="1092"/>
                    <a:pt x="274" y="1084"/>
                    <a:pt x="263" y="1085"/>
                  </a:cubicBezTo>
                  <a:cubicBezTo>
                    <a:pt x="263" y="1085"/>
                    <a:pt x="263" y="1085"/>
                    <a:pt x="263" y="1085"/>
                  </a:cubicBezTo>
                  <a:cubicBezTo>
                    <a:pt x="253" y="1086"/>
                    <a:pt x="246" y="1094"/>
                    <a:pt x="246" y="1103"/>
                  </a:cubicBezTo>
                  <a:cubicBezTo>
                    <a:pt x="246" y="1712"/>
                    <a:pt x="246" y="1712"/>
                    <a:pt x="246" y="1712"/>
                  </a:cubicBezTo>
                  <a:cubicBezTo>
                    <a:pt x="246" y="1778"/>
                    <a:pt x="190" y="1830"/>
                    <a:pt x="123" y="1830"/>
                  </a:cubicBezTo>
                  <a:cubicBezTo>
                    <a:pt x="56" y="1830"/>
                    <a:pt x="0" y="1778"/>
                    <a:pt x="0" y="1712"/>
                  </a:cubicBezTo>
                  <a:cubicBezTo>
                    <a:pt x="0" y="1170"/>
                    <a:pt x="0" y="1170"/>
                    <a:pt x="0" y="1170"/>
                  </a:cubicBezTo>
                  <a:cubicBezTo>
                    <a:pt x="0" y="1024"/>
                    <a:pt x="0" y="1024"/>
                    <a:pt x="0" y="1024"/>
                  </a:cubicBezTo>
                  <a:cubicBezTo>
                    <a:pt x="0" y="736"/>
                    <a:pt x="0" y="736"/>
                    <a:pt x="0" y="736"/>
                  </a:cubicBezTo>
                  <a:cubicBezTo>
                    <a:pt x="0" y="726"/>
                    <a:pt x="9" y="717"/>
                    <a:pt x="19" y="717"/>
                  </a:cubicBezTo>
                  <a:lnTo>
                    <a:pt x="835" y="717"/>
                  </a:lnTo>
                  <a:close/>
                </a:path>
              </a:pathLst>
            </a:custGeom>
            <a:grpFill/>
            <a:ln>
              <a:noFill/>
            </a:ln>
          </p:spPr>
          <p:txBody>
            <a:bodyPr vert="horz" wrap="square" lIns="91440" tIns="45720" rIns="91440" bIns="45720" numCol="1" anchor="t" anchorCtr="0" compatLnSpc="1"/>
            <a:p>
              <a:endParaRPr lang="id-ID">
                <a:latin typeface="Agency FB" panose="020B0503020202020204" pitchFamily="34" charset="0"/>
              </a:endParaRPr>
            </a:p>
          </p:txBody>
        </p:sp>
        <p:sp>
          <p:nvSpPr>
            <p:cNvPr id="33" name="Freeform 256"/>
            <p:cNvSpPr/>
            <p:nvPr/>
          </p:nvSpPr>
          <p:spPr bwMode="auto">
            <a:xfrm flipH="1">
              <a:off x="7195557" y="4513916"/>
              <a:ext cx="604838" cy="327025"/>
            </a:xfrm>
            <a:custGeom>
              <a:avLst/>
              <a:gdLst>
                <a:gd name="T0" fmla="*/ 1 w 535"/>
                <a:gd name="T1" fmla="*/ 0 h 290"/>
                <a:gd name="T2" fmla="*/ 0 w 535"/>
                <a:gd name="T3" fmla="*/ 22 h 290"/>
                <a:gd name="T4" fmla="*/ 267 w 535"/>
                <a:gd name="T5" fmla="*/ 290 h 290"/>
                <a:gd name="T6" fmla="*/ 535 w 535"/>
                <a:gd name="T7" fmla="*/ 22 h 290"/>
                <a:gd name="T8" fmla="*/ 534 w 535"/>
                <a:gd name="T9" fmla="*/ 0 h 290"/>
                <a:gd name="T10" fmla="*/ 1 w 535"/>
                <a:gd name="T11" fmla="*/ 0 h 290"/>
              </a:gdLst>
              <a:ahLst/>
              <a:cxnLst>
                <a:cxn ang="0">
                  <a:pos x="T0" y="T1"/>
                </a:cxn>
                <a:cxn ang="0">
                  <a:pos x="T2" y="T3"/>
                </a:cxn>
                <a:cxn ang="0">
                  <a:pos x="T4" y="T5"/>
                </a:cxn>
                <a:cxn ang="0">
                  <a:pos x="T6" y="T7"/>
                </a:cxn>
                <a:cxn ang="0">
                  <a:pos x="T8" y="T9"/>
                </a:cxn>
                <a:cxn ang="0">
                  <a:pos x="T10" y="T11"/>
                </a:cxn>
              </a:cxnLst>
              <a:rect l="0" t="0" r="r" b="b"/>
              <a:pathLst>
                <a:path w="535" h="290">
                  <a:moveTo>
                    <a:pt x="1" y="0"/>
                  </a:moveTo>
                  <a:cubicBezTo>
                    <a:pt x="0" y="7"/>
                    <a:pt x="0" y="15"/>
                    <a:pt x="0" y="22"/>
                  </a:cubicBezTo>
                  <a:cubicBezTo>
                    <a:pt x="0" y="170"/>
                    <a:pt x="120" y="290"/>
                    <a:pt x="267" y="290"/>
                  </a:cubicBezTo>
                  <a:cubicBezTo>
                    <a:pt x="415" y="290"/>
                    <a:pt x="535" y="170"/>
                    <a:pt x="535" y="22"/>
                  </a:cubicBezTo>
                  <a:cubicBezTo>
                    <a:pt x="535" y="15"/>
                    <a:pt x="534" y="7"/>
                    <a:pt x="534" y="0"/>
                  </a:cubicBezTo>
                  <a:lnTo>
                    <a:pt x="1" y="0"/>
                  </a:lnTo>
                  <a:close/>
                </a:path>
              </a:pathLst>
            </a:custGeom>
            <a:grpFill/>
            <a:ln>
              <a:noFill/>
            </a:ln>
          </p:spPr>
          <p:txBody>
            <a:bodyPr vert="horz" wrap="square" lIns="91440" tIns="45720" rIns="91440" bIns="45720" numCol="1" anchor="t" anchorCtr="0" compatLnSpc="1"/>
            <a:p>
              <a:endParaRPr lang="id-ID">
                <a:latin typeface="Agency FB" panose="020B0503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250"/>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997325" cy="59118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任务一</a:t>
            </a:r>
            <a:r>
              <a:rPr lang="en-US" altLang="zh-CN" sz="1700" b="1" dirty="0">
                <a:solidFill>
                  <a:srgbClr val="1B4367"/>
                </a:solidFill>
                <a:cs typeface="+mn-ea"/>
                <a:sym typeface="+mn-lt"/>
              </a:rPr>
              <a:t>  </a:t>
            </a:r>
            <a:r>
              <a:rPr lang="zh-CN" altLang="en-US" sz="1700" b="1" dirty="0">
                <a:solidFill>
                  <a:srgbClr val="1B4367"/>
                </a:solidFill>
                <a:cs typeface="+mn-ea"/>
                <a:sym typeface="+mn-lt"/>
              </a:rPr>
              <a:t>职业环境和职业环境分析</a:t>
            </a:r>
            <a:endParaRPr lang="zh-CN" altLang="en-US" sz="1700" b="1" dirty="0">
              <a:solidFill>
                <a:srgbClr val="1B4367"/>
              </a:solidFill>
              <a:cs typeface="+mn-ea"/>
              <a:sym typeface="+mn-lt"/>
            </a:endParaRPr>
          </a:p>
          <a:p>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grpSp>
        <p:nvGrpSpPr>
          <p:cNvPr id="7" name="组合 6"/>
          <p:cNvGrpSpPr/>
          <p:nvPr/>
        </p:nvGrpSpPr>
        <p:grpSpPr>
          <a:xfrm>
            <a:off x="-16510" y="894080"/>
            <a:ext cx="9220200" cy="583565"/>
            <a:chOff x="2249" y="1617"/>
            <a:chExt cx="11780" cy="919"/>
          </a:xfrm>
        </p:grpSpPr>
        <p:sp>
          <p:nvSpPr>
            <p:cNvPr id="9" name="矩形 8"/>
            <p:cNvSpPr/>
            <p:nvPr/>
          </p:nvSpPr>
          <p:spPr>
            <a:xfrm>
              <a:off x="2249" y="1629"/>
              <a:ext cx="11780" cy="906"/>
            </a:xfrm>
            <a:prstGeom prst="rect">
              <a:avLst/>
            </a:prstGeom>
            <a:solidFill>
              <a:srgbClr val="1D4865"/>
            </a:solidFill>
            <a:ln w="25400" cap="flat" cmpd="sng" algn="ctr">
              <a:noFill/>
              <a:prstDash val="solid"/>
            </a:ln>
            <a:effectLst/>
          </p:spPr>
          <p:txBody>
            <a:bodyPr anchor="ctr"/>
            <a:p>
              <a:pPr algn="ctr" defTabSz="608965" fontAlgn="auto">
                <a:spcBef>
                  <a:spcPts val="0"/>
                </a:spcBef>
                <a:spcAft>
                  <a:spcPts val="0"/>
                </a:spcAft>
                <a:defRPr/>
              </a:pPr>
              <a:r>
                <a:rPr lang="en-US" altLang="zh-CN" sz="3200" kern="0">
                  <a:solidFill>
                    <a:srgbClr val="FFFFFF"/>
                  </a:solidFill>
                  <a:latin typeface="Century Gothic" panose="020B0502020202020204"/>
                  <a:ea typeface="微软雅黑" panose="020B0503020204020204" pitchFamily="34" charset="-122"/>
                </a:rPr>
                <a:t> </a:t>
              </a:r>
              <a:endParaRPr lang="en-US" altLang="zh-CN" sz="3200" kern="0">
                <a:solidFill>
                  <a:srgbClr val="FFFFFF"/>
                </a:solidFill>
                <a:latin typeface="Century Gothic" panose="020B0502020202020204"/>
                <a:ea typeface="微软雅黑" panose="020B0503020204020204" pitchFamily="34" charset="-122"/>
              </a:endParaRPr>
            </a:p>
          </p:txBody>
        </p:sp>
        <p:sp>
          <p:nvSpPr>
            <p:cNvPr id="5" name="矩形 4"/>
            <p:cNvSpPr>
              <a:spLocks noChangeArrowheads="1"/>
            </p:cNvSpPr>
            <p:nvPr/>
          </p:nvSpPr>
          <p:spPr bwMode="auto">
            <a:xfrm>
              <a:off x="3300" y="1617"/>
              <a:ext cx="6300" cy="919"/>
            </a:xfrm>
            <a:prstGeom prst="rect">
              <a:avLst/>
            </a:prstGeom>
            <a:noFill/>
            <a:ln w="9525">
              <a:noFill/>
              <a:miter lim="800000"/>
            </a:ln>
          </p:spPr>
          <p:txBody>
            <a:bodyPr wrap="square">
              <a:spAutoFit/>
            </a:bodyPr>
            <a:p>
              <a:pPr algn="just"/>
              <a:r>
                <a:rPr lang="zh-CN" altLang="en-US" sz="3200" b="1">
                  <a:solidFill>
                    <a:schemeClr val="bg1"/>
                  </a:solidFill>
                  <a:latin typeface="微软雅黑" panose="020B0503020204020204" pitchFamily="34" charset="-122"/>
                  <a:ea typeface="微软雅黑" panose="020B0503020204020204" pitchFamily="34" charset="-122"/>
                </a:rPr>
                <a:t>二、职业环境分析</a:t>
              </a:r>
              <a:endParaRPr lang="zh-CN" altLang="en-US" sz="3200" b="1">
                <a:solidFill>
                  <a:schemeClr val="bg1"/>
                </a:solidFill>
                <a:latin typeface="微软雅黑" panose="020B0503020204020204" pitchFamily="34" charset="-122"/>
                <a:ea typeface="微软雅黑" panose="020B0503020204020204" pitchFamily="34" charset="-122"/>
              </a:endParaRPr>
            </a:p>
          </p:txBody>
        </p:sp>
      </p:grpSp>
      <p:grpSp>
        <p:nvGrpSpPr>
          <p:cNvPr id="37" name="组合 36"/>
          <p:cNvGrpSpPr>
            <a:grpSpLocks noChangeAspect="1"/>
          </p:cNvGrpSpPr>
          <p:nvPr/>
        </p:nvGrpSpPr>
        <p:grpSpPr>
          <a:xfrm>
            <a:off x="4828183" y="1918485"/>
            <a:ext cx="506805" cy="506871"/>
            <a:chOff x="3491880" y="2903180"/>
            <a:chExt cx="820698" cy="820698"/>
          </a:xfrm>
          <a:solidFill>
            <a:srgbClr val="843C0B"/>
          </a:solidFill>
        </p:grpSpPr>
        <p:sp>
          <p:nvSpPr>
            <p:cNvPr id="38" name="椭圆 5"/>
            <p:cNvSpPr/>
            <p:nvPr/>
          </p:nvSpPr>
          <p:spPr>
            <a:xfrm>
              <a:off x="3491880" y="2903180"/>
              <a:ext cx="820698" cy="820698"/>
            </a:xfrm>
            <a:custGeom>
              <a:avLst/>
              <a:gdLst/>
              <a:ahLst/>
              <a:cxnLst/>
              <a:rect l="l" t="t" r="r" b="b"/>
              <a:pathLst>
                <a:path w="820698" h="820698">
                  <a:moveTo>
                    <a:pt x="410349" y="143155"/>
                  </a:moveTo>
                  <a:cubicBezTo>
                    <a:pt x="557916" y="143155"/>
                    <a:pt x="677543" y="262782"/>
                    <a:pt x="677543" y="410349"/>
                  </a:cubicBezTo>
                  <a:cubicBezTo>
                    <a:pt x="677543" y="557916"/>
                    <a:pt x="557916" y="677543"/>
                    <a:pt x="410349" y="677543"/>
                  </a:cubicBezTo>
                  <a:cubicBezTo>
                    <a:pt x="262782" y="677543"/>
                    <a:pt x="143155" y="557916"/>
                    <a:pt x="143155" y="410349"/>
                  </a:cubicBezTo>
                  <a:cubicBezTo>
                    <a:pt x="143155" y="262782"/>
                    <a:pt x="262782" y="143155"/>
                    <a:pt x="410349" y="143155"/>
                  </a:cubicBezTo>
                  <a:close/>
                  <a:moveTo>
                    <a:pt x="410349" y="86313"/>
                  </a:moveTo>
                  <a:cubicBezTo>
                    <a:pt x="231389" y="86313"/>
                    <a:pt x="86313" y="231389"/>
                    <a:pt x="86313" y="410349"/>
                  </a:cubicBezTo>
                  <a:cubicBezTo>
                    <a:pt x="86313" y="589309"/>
                    <a:pt x="231389" y="734385"/>
                    <a:pt x="410349" y="734385"/>
                  </a:cubicBezTo>
                  <a:cubicBezTo>
                    <a:pt x="589309" y="734385"/>
                    <a:pt x="734385" y="589309"/>
                    <a:pt x="734385" y="410349"/>
                  </a:cubicBezTo>
                  <a:cubicBezTo>
                    <a:pt x="734385" y="231389"/>
                    <a:pt x="589309" y="86313"/>
                    <a:pt x="410349" y="86313"/>
                  </a:cubicBezTo>
                  <a:close/>
                  <a:moveTo>
                    <a:pt x="410349" y="0"/>
                  </a:moveTo>
                  <a:cubicBezTo>
                    <a:pt x="636978" y="0"/>
                    <a:pt x="820698" y="183720"/>
                    <a:pt x="820698" y="410349"/>
                  </a:cubicBezTo>
                  <a:cubicBezTo>
                    <a:pt x="820698" y="636978"/>
                    <a:pt x="636978" y="820698"/>
                    <a:pt x="410349" y="820698"/>
                  </a:cubicBezTo>
                  <a:cubicBezTo>
                    <a:pt x="183720" y="820698"/>
                    <a:pt x="0" y="636978"/>
                    <a:pt x="0" y="410349"/>
                  </a:cubicBezTo>
                  <a:cubicBezTo>
                    <a:pt x="0" y="183720"/>
                    <a:pt x="183720" y="0"/>
                    <a:pt x="410349"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39" name="图片 38"/>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3768613" y="3192652"/>
              <a:ext cx="286122" cy="241754"/>
            </a:xfrm>
            <a:prstGeom prst="rect">
              <a:avLst/>
            </a:prstGeom>
            <a:grpFill/>
            <a:effectLst/>
          </p:spPr>
        </p:pic>
      </p:grpSp>
      <p:grpSp>
        <p:nvGrpSpPr>
          <p:cNvPr id="40" name="组合 39"/>
          <p:cNvGrpSpPr>
            <a:grpSpLocks noChangeAspect="1"/>
          </p:cNvGrpSpPr>
          <p:nvPr/>
        </p:nvGrpSpPr>
        <p:grpSpPr>
          <a:xfrm>
            <a:off x="3610601" y="2302357"/>
            <a:ext cx="599211" cy="599289"/>
            <a:chOff x="3491880" y="2903180"/>
            <a:chExt cx="820698" cy="820698"/>
          </a:xfrm>
          <a:solidFill>
            <a:srgbClr val="1D4865"/>
          </a:solidFill>
        </p:grpSpPr>
        <p:sp>
          <p:nvSpPr>
            <p:cNvPr id="41" name="椭圆 5"/>
            <p:cNvSpPr/>
            <p:nvPr/>
          </p:nvSpPr>
          <p:spPr>
            <a:xfrm>
              <a:off x="3491880" y="2903180"/>
              <a:ext cx="820698" cy="820698"/>
            </a:xfrm>
            <a:custGeom>
              <a:avLst/>
              <a:gdLst/>
              <a:ahLst/>
              <a:cxnLst/>
              <a:rect l="l" t="t" r="r" b="b"/>
              <a:pathLst>
                <a:path w="820698" h="820698">
                  <a:moveTo>
                    <a:pt x="410349" y="143155"/>
                  </a:moveTo>
                  <a:cubicBezTo>
                    <a:pt x="557916" y="143155"/>
                    <a:pt x="677543" y="262782"/>
                    <a:pt x="677543" y="410349"/>
                  </a:cubicBezTo>
                  <a:cubicBezTo>
                    <a:pt x="677543" y="557916"/>
                    <a:pt x="557916" y="677543"/>
                    <a:pt x="410349" y="677543"/>
                  </a:cubicBezTo>
                  <a:cubicBezTo>
                    <a:pt x="262782" y="677543"/>
                    <a:pt x="143155" y="557916"/>
                    <a:pt x="143155" y="410349"/>
                  </a:cubicBezTo>
                  <a:cubicBezTo>
                    <a:pt x="143155" y="262782"/>
                    <a:pt x="262782" y="143155"/>
                    <a:pt x="410349" y="143155"/>
                  </a:cubicBezTo>
                  <a:close/>
                  <a:moveTo>
                    <a:pt x="410349" y="86313"/>
                  </a:moveTo>
                  <a:cubicBezTo>
                    <a:pt x="231389" y="86313"/>
                    <a:pt x="86313" y="231389"/>
                    <a:pt x="86313" y="410349"/>
                  </a:cubicBezTo>
                  <a:cubicBezTo>
                    <a:pt x="86313" y="589309"/>
                    <a:pt x="231389" y="734385"/>
                    <a:pt x="410349" y="734385"/>
                  </a:cubicBezTo>
                  <a:cubicBezTo>
                    <a:pt x="589309" y="734385"/>
                    <a:pt x="734385" y="589309"/>
                    <a:pt x="734385" y="410349"/>
                  </a:cubicBezTo>
                  <a:cubicBezTo>
                    <a:pt x="734385" y="231389"/>
                    <a:pt x="589309" y="86313"/>
                    <a:pt x="410349" y="86313"/>
                  </a:cubicBezTo>
                  <a:close/>
                  <a:moveTo>
                    <a:pt x="410349" y="0"/>
                  </a:moveTo>
                  <a:cubicBezTo>
                    <a:pt x="636978" y="0"/>
                    <a:pt x="820698" y="183720"/>
                    <a:pt x="820698" y="410349"/>
                  </a:cubicBezTo>
                  <a:cubicBezTo>
                    <a:pt x="820698" y="636978"/>
                    <a:pt x="636978" y="820698"/>
                    <a:pt x="410349" y="820698"/>
                  </a:cubicBezTo>
                  <a:cubicBezTo>
                    <a:pt x="183720" y="820698"/>
                    <a:pt x="0" y="636978"/>
                    <a:pt x="0" y="410349"/>
                  </a:cubicBezTo>
                  <a:cubicBezTo>
                    <a:pt x="0" y="183720"/>
                    <a:pt x="183720" y="0"/>
                    <a:pt x="410349"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42" name="图片 4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768613" y="3192652"/>
              <a:ext cx="286122" cy="241754"/>
            </a:xfrm>
            <a:prstGeom prst="rect">
              <a:avLst/>
            </a:prstGeom>
            <a:grpFill/>
            <a:effectLst/>
          </p:spPr>
        </p:pic>
      </p:grpSp>
      <p:grpSp>
        <p:nvGrpSpPr>
          <p:cNvPr id="43" name="组合 42"/>
          <p:cNvGrpSpPr>
            <a:grpSpLocks noChangeAspect="1"/>
          </p:cNvGrpSpPr>
          <p:nvPr/>
        </p:nvGrpSpPr>
        <p:grpSpPr>
          <a:xfrm>
            <a:off x="5096228" y="3182366"/>
            <a:ext cx="678647" cy="678735"/>
            <a:chOff x="3491880" y="2903180"/>
            <a:chExt cx="820698" cy="820698"/>
          </a:xfrm>
          <a:solidFill>
            <a:srgbClr val="222A35"/>
          </a:solidFill>
        </p:grpSpPr>
        <p:sp>
          <p:nvSpPr>
            <p:cNvPr id="44" name="椭圆 5"/>
            <p:cNvSpPr/>
            <p:nvPr/>
          </p:nvSpPr>
          <p:spPr>
            <a:xfrm>
              <a:off x="3491880" y="2903180"/>
              <a:ext cx="820698" cy="820698"/>
            </a:xfrm>
            <a:custGeom>
              <a:avLst/>
              <a:gdLst/>
              <a:ahLst/>
              <a:cxnLst/>
              <a:rect l="l" t="t" r="r" b="b"/>
              <a:pathLst>
                <a:path w="820698" h="820698">
                  <a:moveTo>
                    <a:pt x="410349" y="143155"/>
                  </a:moveTo>
                  <a:cubicBezTo>
                    <a:pt x="557916" y="143155"/>
                    <a:pt x="677543" y="262782"/>
                    <a:pt x="677543" y="410349"/>
                  </a:cubicBezTo>
                  <a:cubicBezTo>
                    <a:pt x="677543" y="557916"/>
                    <a:pt x="557916" y="677543"/>
                    <a:pt x="410349" y="677543"/>
                  </a:cubicBezTo>
                  <a:cubicBezTo>
                    <a:pt x="262782" y="677543"/>
                    <a:pt x="143155" y="557916"/>
                    <a:pt x="143155" y="410349"/>
                  </a:cubicBezTo>
                  <a:cubicBezTo>
                    <a:pt x="143155" y="262782"/>
                    <a:pt x="262782" y="143155"/>
                    <a:pt x="410349" y="143155"/>
                  </a:cubicBezTo>
                  <a:close/>
                  <a:moveTo>
                    <a:pt x="410349" y="86313"/>
                  </a:moveTo>
                  <a:cubicBezTo>
                    <a:pt x="231389" y="86313"/>
                    <a:pt x="86313" y="231389"/>
                    <a:pt x="86313" y="410349"/>
                  </a:cubicBezTo>
                  <a:cubicBezTo>
                    <a:pt x="86313" y="589309"/>
                    <a:pt x="231389" y="734385"/>
                    <a:pt x="410349" y="734385"/>
                  </a:cubicBezTo>
                  <a:cubicBezTo>
                    <a:pt x="589309" y="734385"/>
                    <a:pt x="734385" y="589309"/>
                    <a:pt x="734385" y="410349"/>
                  </a:cubicBezTo>
                  <a:cubicBezTo>
                    <a:pt x="734385" y="231389"/>
                    <a:pt x="589309" y="86313"/>
                    <a:pt x="410349" y="86313"/>
                  </a:cubicBezTo>
                  <a:close/>
                  <a:moveTo>
                    <a:pt x="410349" y="0"/>
                  </a:moveTo>
                  <a:cubicBezTo>
                    <a:pt x="636978" y="0"/>
                    <a:pt x="820698" y="183720"/>
                    <a:pt x="820698" y="410349"/>
                  </a:cubicBezTo>
                  <a:cubicBezTo>
                    <a:pt x="820698" y="636978"/>
                    <a:pt x="636978" y="820698"/>
                    <a:pt x="410349" y="820698"/>
                  </a:cubicBezTo>
                  <a:cubicBezTo>
                    <a:pt x="183720" y="820698"/>
                    <a:pt x="0" y="636978"/>
                    <a:pt x="0" y="410349"/>
                  </a:cubicBezTo>
                  <a:cubicBezTo>
                    <a:pt x="0" y="183720"/>
                    <a:pt x="183720" y="0"/>
                    <a:pt x="410349"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45" name="图片 4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768613" y="3192652"/>
              <a:ext cx="286122" cy="241754"/>
            </a:xfrm>
            <a:prstGeom prst="rect">
              <a:avLst/>
            </a:prstGeom>
            <a:grpFill/>
            <a:effectLst/>
          </p:spPr>
        </p:pic>
      </p:grpSp>
      <p:grpSp>
        <p:nvGrpSpPr>
          <p:cNvPr id="46" name="组合 45"/>
          <p:cNvGrpSpPr>
            <a:grpSpLocks noChangeAspect="1"/>
          </p:cNvGrpSpPr>
          <p:nvPr/>
        </p:nvGrpSpPr>
        <p:grpSpPr>
          <a:xfrm>
            <a:off x="3266084" y="3515608"/>
            <a:ext cx="765885" cy="765984"/>
            <a:chOff x="3491880" y="2903180"/>
            <a:chExt cx="820698" cy="820698"/>
          </a:xfrm>
        </p:grpSpPr>
        <p:sp>
          <p:nvSpPr>
            <p:cNvPr id="47" name="椭圆 5"/>
            <p:cNvSpPr/>
            <p:nvPr/>
          </p:nvSpPr>
          <p:spPr>
            <a:xfrm>
              <a:off x="3491880" y="2903180"/>
              <a:ext cx="820698" cy="820698"/>
            </a:xfrm>
            <a:custGeom>
              <a:avLst/>
              <a:gdLst/>
              <a:ahLst/>
              <a:cxnLst/>
              <a:rect l="l" t="t" r="r" b="b"/>
              <a:pathLst>
                <a:path w="820698" h="820698">
                  <a:moveTo>
                    <a:pt x="410349" y="143155"/>
                  </a:moveTo>
                  <a:cubicBezTo>
                    <a:pt x="557916" y="143155"/>
                    <a:pt x="677543" y="262782"/>
                    <a:pt x="677543" y="410349"/>
                  </a:cubicBezTo>
                  <a:cubicBezTo>
                    <a:pt x="677543" y="557916"/>
                    <a:pt x="557916" y="677543"/>
                    <a:pt x="410349" y="677543"/>
                  </a:cubicBezTo>
                  <a:cubicBezTo>
                    <a:pt x="262782" y="677543"/>
                    <a:pt x="143155" y="557916"/>
                    <a:pt x="143155" y="410349"/>
                  </a:cubicBezTo>
                  <a:cubicBezTo>
                    <a:pt x="143155" y="262782"/>
                    <a:pt x="262782" y="143155"/>
                    <a:pt x="410349" y="143155"/>
                  </a:cubicBezTo>
                  <a:close/>
                  <a:moveTo>
                    <a:pt x="410349" y="86313"/>
                  </a:moveTo>
                  <a:cubicBezTo>
                    <a:pt x="231389" y="86313"/>
                    <a:pt x="86313" y="231389"/>
                    <a:pt x="86313" y="410349"/>
                  </a:cubicBezTo>
                  <a:cubicBezTo>
                    <a:pt x="86313" y="589309"/>
                    <a:pt x="231389" y="734385"/>
                    <a:pt x="410349" y="734385"/>
                  </a:cubicBezTo>
                  <a:cubicBezTo>
                    <a:pt x="589309" y="734385"/>
                    <a:pt x="734385" y="589309"/>
                    <a:pt x="734385" y="410349"/>
                  </a:cubicBezTo>
                  <a:cubicBezTo>
                    <a:pt x="734385" y="231389"/>
                    <a:pt x="589309" y="86313"/>
                    <a:pt x="410349" y="86313"/>
                  </a:cubicBezTo>
                  <a:close/>
                  <a:moveTo>
                    <a:pt x="410349" y="0"/>
                  </a:moveTo>
                  <a:cubicBezTo>
                    <a:pt x="636978" y="0"/>
                    <a:pt x="820698" y="183720"/>
                    <a:pt x="820698" y="410349"/>
                  </a:cubicBezTo>
                  <a:cubicBezTo>
                    <a:pt x="820698" y="636978"/>
                    <a:pt x="636978" y="820698"/>
                    <a:pt x="410349" y="820698"/>
                  </a:cubicBezTo>
                  <a:cubicBezTo>
                    <a:pt x="183720" y="820698"/>
                    <a:pt x="0" y="636978"/>
                    <a:pt x="0" y="410349"/>
                  </a:cubicBezTo>
                  <a:cubicBezTo>
                    <a:pt x="0" y="183720"/>
                    <a:pt x="183720" y="0"/>
                    <a:pt x="410349"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48" name="图片 4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768613" y="3192652"/>
              <a:ext cx="286122" cy="241754"/>
            </a:xfrm>
            <a:prstGeom prst="rect">
              <a:avLst/>
            </a:prstGeom>
            <a:effectLst/>
          </p:spPr>
        </p:pic>
      </p:grpSp>
      <p:sp>
        <p:nvSpPr>
          <p:cNvPr id="49" name="矩形 3"/>
          <p:cNvSpPr>
            <a:spLocks noChangeAspect="1"/>
          </p:cNvSpPr>
          <p:nvPr/>
        </p:nvSpPr>
        <p:spPr>
          <a:xfrm>
            <a:off x="3989374" y="1969323"/>
            <a:ext cx="1165251" cy="3143877"/>
          </a:xfrm>
          <a:custGeom>
            <a:avLst/>
            <a:gdLst/>
            <a:ahLst/>
            <a:cxnLst/>
            <a:rect l="l" t="t" r="r" b="b"/>
            <a:pathLst>
              <a:path w="1248646" h="3368441">
                <a:moveTo>
                  <a:pt x="631752" y="239"/>
                </a:moveTo>
                <a:cubicBezTo>
                  <a:pt x="653183" y="-6905"/>
                  <a:pt x="655565" y="147876"/>
                  <a:pt x="667471" y="221694"/>
                </a:cubicBezTo>
                <a:lnTo>
                  <a:pt x="699275" y="805116"/>
                </a:lnTo>
                <a:cubicBezTo>
                  <a:pt x="780727" y="785687"/>
                  <a:pt x="874454" y="750908"/>
                  <a:pt x="968181" y="709755"/>
                </a:cubicBezTo>
                <a:cubicBezTo>
                  <a:pt x="1015739" y="636894"/>
                  <a:pt x="1018875" y="494229"/>
                  <a:pt x="1038933" y="472136"/>
                </a:cubicBezTo>
                <a:cubicBezTo>
                  <a:pt x="1056245" y="496344"/>
                  <a:pt x="1079903" y="736314"/>
                  <a:pt x="1016834" y="766868"/>
                </a:cubicBezTo>
                <a:cubicBezTo>
                  <a:pt x="917545" y="830272"/>
                  <a:pt x="787426" y="890429"/>
                  <a:pt x="707494" y="955882"/>
                </a:cubicBezTo>
                <a:cubicBezTo>
                  <a:pt x="732179" y="1404272"/>
                  <a:pt x="749030" y="1851940"/>
                  <a:pt x="761225" y="2289631"/>
                </a:cubicBezTo>
                <a:cubicBezTo>
                  <a:pt x="871858" y="2262771"/>
                  <a:pt x="998604" y="2215615"/>
                  <a:pt x="1125347" y="2159965"/>
                </a:cubicBezTo>
                <a:cubicBezTo>
                  <a:pt x="1190610" y="2059977"/>
                  <a:pt x="1194914" y="1864197"/>
                  <a:pt x="1222440" y="1833878"/>
                </a:cubicBezTo>
                <a:cubicBezTo>
                  <a:pt x="1246198" y="1867099"/>
                  <a:pt x="1278664" y="2196412"/>
                  <a:pt x="1192113" y="2238342"/>
                </a:cubicBezTo>
                <a:cubicBezTo>
                  <a:pt x="1055842" y="2325362"/>
                  <a:pt x="877250" y="2407926"/>
                  <a:pt x="767565" y="2497762"/>
                </a:cubicBezTo>
                <a:cubicBezTo>
                  <a:pt x="775963" y="2794289"/>
                  <a:pt x="781976" y="3085491"/>
                  <a:pt x="786533" y="3368441"/>
                </a:cubicBezTo>
                <a:lnTo>
                  <a:pt x="479351" y="3368441"/>
                </a:lnTo>
                <a:lnTo>
                  <a:pt x="488334" y="2864358"/>
                </a:lnTo>
                <a:cubicBezTo>
                  <a:pt x="379738" y="2771724"/>
                  <a:pt x="195979" y="2687344"/>
                  <a:pt x="56533" y="2598297"/>
                </a:cubicBezTo>
                <a:cubicBezTo>
                  <a:pt x="-30018" y="2556367"/>
                  <a:pt x="2448" y="2227054"/>
                  <a:pt x="26206" y="2193833"/>
                </a:cubicBezTo>
                <a:cubicBezTo>
                  <a:pt x="53732" y="2224152"/>
                  <a:pt x="58036" y="2419932"/>
                  <a:pt x="123299" y="2519920"/>
                </a:cubicBezTo>
                <a:cubicBezTo>
                  <a:pt x="251852" y="2576364"/>
                  <a:pt x="380406" y="2624071"/>
                  <a:pt x="492141" y="2650740"/>
                </a:cubicBezTo>
                <a:cubicBezTo>
                  <a:pt x="501434" y="2273170"/>
                  <a:pt x="515339" y="1896815"/>
                  <a:pt x="531905" y="1520182"/>
                </a:cubicBezTo>
                <a:cubicBezTo>
                  <a:pt x="433219" y="1442297"/>
                  <a:pt x="279360" y="1370505"/>
                  <a:pt x="161070" y="1294968"/>
                </a:cubicBezTo>
                <a:cubicBezTo>
                  <a:pt x="83475" y="1257377"/>
                  <a:pt x="112582" y="962138"/>
                  <a:pt x="133881" y="932354"/>
                </a:cubicBezTo>
                <a:cubicBezTo>
                  <a:pt x="158559" y="959536"/>
                  <a:pt x="162418" y="1135059"/>
                  <a:pt x="220928" y="1224701"/>
                </a:cubicBezTo>
                <a:cubicBezTo>
                  <a:pt x="331747" y="1273358"/>
                  <a:pt x="442567" y="1314774"/>
                  <a:pt x="539990" y="1339143"/>
                </a:cubicBezTo>
                <a:cubicBezTo>
                  <a:pt x="556379" y="968432"/>
                  <a:pt x="575085" y="597225"/>
                  <a:pt x="593651" y="224075"/>
                </a:cubicBezTo>
                <a:cubicBezTo>
                  <a:pt x="606351" y="149463"/>
                  <a:pt x="600003" y="-6112"/>
                  <a:pt x="631752" y="239"/>
                </a:cubicBez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p>
            <a:pPr algn="ctr"/>
            <a:endParaRPr lang="zh-CN" altLang="en-US"/>
          </a:p>
        </p:txBody>
      </p:sp>
      <p:sp>
        <p:nvSpPr>
          <p:cNvPr id="50" name="矩形 49"/>
          <p:cNvSpPr>
            <a:spLocks noChangeAspect="1"/>
          </p:cNvSpPr>
          <p:nvPr/>
        </p:nvSpPr>
        <p:spPr>
          <a:xfrm>
            <a:off x="605561" y="5084916"/>
            <a:ext cx="7932877" cy="134415"/>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p>
            <a:pPr algn="ctr"/>
            <a:endParaRPr lang="zh-CN" altLang="en-US"/>
          </a:p>
        </p:txBody>
      </p:sp>
      <p:sp>
        <p:nvSpPr>
          <p:cNvPr id="88" name="矩形 87"/>
          <p:cNvSpPr>
            <a:spLocks noChangeAspect="1"/>
          </p:cNvSpPr>
          <p:nvPr/>
        </p:nvSpPr>
        <p:spPr>
          <a:xfrm>
            <a:off x="408305" y="3372485"/>
            <a:ext cx="2927985" cy="1259205"/>
          </a:xfrm>
          <a:prstGeom prst="rect">
            <a:avLst/>
          </a:prstGeom>
        </p:spPr>
        <p:txBody>
          <a:bodyPr wrap="square" lIns="121908" tIns="60954" rIns="121908" bIns="60954">
            <a:spAutoFit/>
          </a:bodyPr>
          <a:p>
            <a:pPr indent="0" fontAlgn="auto">
              <a:lnSpc>
                <a:spcPts val="2220"/>
              </a:lnSpc>
            </a:pPr>
            <a:r>
              <a:rPr lang="zh-CN" altLang="en-US" sz="2000" b="1" dirty="0">
                <a:solidFill>
                  <a:srgbClr val="1D4865"/>
                </a:solidFill>
                <a:latin typeface="微软雅黑" panose="020B0503020204020204" pitchFamily="34" charset="-122"/>
                <a:ea typeface="微软雅黑" panose="020B0503020204020204" pitchFamily="34" charset="-122"/>
              </a:rPr>
              <a:t>企业实力</a:t>
            </a:r>
            <a:r>
              <a:rPr lang="en-US" altLang="zh-CN" sz="2000" b="1" dirty="0">
                <a:solidFill>
                  <a:srgbClr val="1D4865"/>
                </a:solidFill>
                <a:latin typeface="微软雅黑" panose="020B0503020204020204" pitchFamily="34" charset="-122"/>
                <a:ea typeface="微软雅黑" panose="020B0503020204020204" pitchFamily="34" charset="-122"/>
              </a:rPr>
              <a:t> </a:t>
            </a: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企业的社会地位、声望、产品市场、发展领域、发展前景、战略目标、生命力等都是一个企业实力的体现。</a:t>
            </a:r>
            <a:endPar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2" name="矩形 11"/>
          <p:cNvSpPr>
            <a:spLocks noChangeAspect="1"/>
          </p:cNvSpPr>
          <p:nvPr/>
        </p:nvSpPr>
        <p:spPr>
          <a:xfrm>
            <a:off x="575310" y="1784985"/>
            <a:ext cx="3025140" cy="974725"/>
          </a:xfrm>
          <a:prstGeom prst="rect">
            <a:avLst/>
          </a:prstGeom>
        </p:spPr>
        <p:txBody>
          <a:bodyPr wrap="square" lIns="121908" tIns="60954" rIns="121908" bIns="60954">
            <a:spAutoFit/>
          </a:bodyPr>
          <a:p>
            <a:pPr indent="0" fontAlgn="auto">
              <a:lnSpc>
                <a:spcPts val="2220"/>
              </a:lnSpc>
            </a:pPr>
            <a:r>
              <a:rPr lang="zh-CN" altLang="en-US" sz="2000" b="1" dirty="0">
                <a:solidFill>
                  <a:srgbClr val="1D4865"/>
                </a:solidFill>
                <a:latin typeface="微软雅黑" panose="020B0503020204020204" pitchFamily="34" charset="-122"/>
                <a:ea typeface="微软雅黑" panose="020B0503020204020204" pitchFamily="34" charset="-122"/>
              </a:rPr>
              <a:t> 领导人</a:t>
            </a:r>
            <a:r>
              <a:rPr lang="en-US" altLang="zh-CN" sz="2000" b="1" dirty="0">
                <a:solidFill>
                  <a:srgbClr val="1D4865"/>
                </a:solidFill>
                <a:latin typeface="微软雅黑" panose="020B0503020204020204" pitchFamily="34" charset="-122"/>
                <a:ea typeface="微软雅黑" panose="020B0503020204020204" pitchFamily="34" charset="-122"/>
              </a:rPr>
              <a:t> </a:t>
            </a: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企业领导人的能力、眼光、手段、价值观念等，是选择一个企业必须了解的内容。</a:t>
            </a:r>
            <a:endPar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3" name="矩形 12"/>
          <p:cNvSpPr>
            <a:spLocks noChangeAspect="1"/>
          </p:cNvSpPr>
          <p:nvPr/>
        </p:nvSpPr>
        <p:spPr>
          <a:xfrm>
            <a:off x="5409565" y="1551940"/>
            <a:ext cx="3406775" cy="1555750"/>
          </a:xfrm>
          <a:prstGeom prst="rect">
            <a:avLst/>
          </a:prstGeom>
        </p:spPr>
        <p:txBody>
          <a:bodyPr wrap="square" lIns="121908" tIns="60954" rIns="121908" bIns="60954">
            <a:noAutofit/>
          </a:bodyPr>
          <a:p>
            <a:pPr indent="0" fontAlgn="auto">
              <a:lnSpc>
                <a:spcPts val="2220"/>
              </a:lnSpc>
            </a:pPr>
            <a:r>
              <a:rPr lang="zh-CN" altLang="en-US" sz="2000" b="1" dirty="0">
                <a:solidFill>
                  <a:srgbClr val="1D4865"/>
                </a:solidFill>
                <a:latin typeface="微软雅黑" panose="020B0503020204020204" pitchFamily="34" charset="-122"/>
                <a:ea typeface="微软雅黑" panose="020B0503020204020204" pitchFamily="34" charset="-122"/>
              </a:rPr>
              <a:t> 企业文化</a:t>
            </a:r>
            <a:r>
              <a:rPr lang="en-US" altLang="zh-CN" sz="2000" b="1" dirty="0">
                <a:solidFill>
                  <a:srgbClr val="1D4865"/>
                </a:solidFill>
                <a:latin typeface="微软雅黑" panose="020B0503020204020204" pitchFamily="34" charset="-122"/>
                <a:ea typeface="微软雅黑" panose="020B0503020204020204" pitchFamily="34" charset="-122"/>
              </a:rPr>
              <a:t> </a:t>
            </a: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企业文化是全体员工在长期的生产经营活动中形成并共同遵循的最高目标、价值标准、基本信念和行为规范，也可以说是一家企业的性格所在。</a:t>
            </a:r>
            <a:endPar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4" name="矩形 13"/>
          <p:cNvSpPr>
            <a:spLocks noChangeAspect="1"/>
          </p:cNvSpPr>
          <p:nvPr/>
        </p:nvSpPr>
        <p:spPr>
          <a:xfrm>
            <a:off x="5732145" y="3422015"/>
            <a:ext cx="3273425" cy="1209675"/>
          </a:xfrm>
          <a:prstGeom prst="rect">
            <a:avLst/>
          </a:prstGeom>
        </p:spPr>
        <p:txBody>
          <a:bodyPr wrap="square" lIns="121908" tIns="60954" rIns="121908" bIns="60954">
            <a:noAutofit/>
          </a:bodyPr>
          <a:p>
            <a:pPr indent="0" fontAlgn="auto">
              <a:lnSpc>
                <a:spcPts val="2220"/>
              </a:lnSpc>
            </a:pPr>
            <a:r>
              <a:rPr lang="zh-CN" altLang="en-US" sz="2000" b="1" dirty="0">
                <a:solidFill>
                  <a:srgbClr val="1D4865"/>
                </a:solidFill>
                <a:latin typeface="微软雅黑" panose="020B0503020204020204" pitchFamily="34" charset="-122"/>
                <a:ea typeface="微软雅黑" panose="020B0503020204020204" pitchFamily="34" charset="-122"/>
              </a:rPr>
              <a:t> 企业制度</a:t>
            </a:r>
            <a:r>
              <a:rPr lang="en-US" altLang="zh-CN" sz="2000" b="1" dirty="0">
                <a:solidFill>
                  <a:srgbClr val="1D4865"/>
                </a:solidFill>
                <a:latin typeface="微软雅黑" panose="020B0503020204020204" pitchFamily="34" charset="-122"/>
                <a:ea typeface="微软雅黑" panose="020B0503020204020204" pitchFamily="34" charset="-122"/>
              </a:rPr>
              <a:t> </a:t>
            </a: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选择自己满意的企业制度，其中要考虑到企业的福利制度、工作制度、管理制度、用人制度、培训制度、升迁制度等。</a:t>
            </a:r>
            <a:endPar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250"/>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childTnLst>
                          </p:cTn>
                        </p:par>
                        <p:par>
                          <p:cTn id="16" fill="hold">
                            <p:stCondLst>
                              <p:cond delay="1750"/>
                            </p:stCondLst>
                            <p:childTnLst>
                              <p:par>
                                <p:cTn id="17" presetID="18" presetClass="entr" presetSubtype="3"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strips(upRight)">
                                      <p:cBhvr>
                                        <p:cTn id="19" dur="500"/>
                                        <p:tgtEl>
                                          <p:spTgt spid="12"/>
                                        </p:tgtEl>
                                      </p:cBhvr>
                                    </p:animEffect>
                                  </p:childTnLst>
                                </p:cTn>
                              </p:par>
                            </p:childTnLst>
                          </p:cTn>
                        </p:par>
                        <p:par>
                          <p:cTn id="20" fill="hold">
                            <p:stCondLst>
                              <p:cond delay="2250"/>
                            </p:stCondLst>
                            <p:childTnLst>
                              <p:par>
                                <p:cTn id="21" presetID="18" presetClass="entr" presetSubtype="3" fill="hold" grpId="0" nodeType="afterEffect">
                                  <p:stCondLst>
                                    <p:cond delay="0"/>
                                  </p:stCondLst>
                                  <p:childTnLst>
                                    <p:set>
                                      <p:cBhvr>
                                        <p:cTn id="22" dur="1" fill="hold">
                                          <p:stCondLst>
                                            <p:cond delay="0"/>
                                          </p:stCondLst>
                                        </p:cTn>
                                        <p:tgtEl>
                                          <p:spTgt spid="88"/>
                                        </p:tgtEl>
                                        <p:attrNameLst>
                                          <p:attrName>style.visibility</p:attrName>
                                        </p:attrNameLst>
                                      </p:cBhvr>
                                      <p:to>
                                        <p:strVal val="visible"/>
                                      </p:to>
                                    </p:set>
                                    <p:animEffect transition="in" filter="strips(upRight)">
                                      <p:cBhvr>
                                        <p:cTn id="23" dur="500"/>
                                        <p:tgtEl>
                                          <p:spTgt spid="88"/>
                                        </p:tgtEl>
                                      </p:cBhvr>
                                    </p:animEffect>
                                  </p:childTnLst>
                                </p:cTn>
                              </p:par>
                            </p:childTnLst>
                          </p:cTn>
                        </p:par>
                        <p:par>
                          <p:cTn id="24" fill="hold">
                            <p:stCondLst>
                              <p:cond delay="2750"/>
                            </p:stCondLst>
                            <p:childTnLst>
                              <p:par>
                                <p:cTn id="25" presetID="18" presetClass="entr" presetSubtype="3" fill="hold" grpId="0" nodeType="after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strips(upRight)">
                                      <p:cBhvr>
                                        <p:cTn id="27" dur="500"/>
                                        <p:tgtEl>
                                          <p:spTgt spid="13"/>
                                        </p:tgtEl>
                                      </p:cBhvr>
                                    </p:animEffect>
                                  </p:childTnLst>
                                </p:cTn>
                              </p:par>
                            </p:childTnLst>
                          </p:cTn>
                        </p:par>
                        <p:par>
                          <p:cTn id="28" fill="hold">
                            <p:stCondLst>
                              <p:cond delay="3250"/>
                            </p:stCondLst>
                            <p:childTnLst>
                              <p:par>
                                <p:cTn id="29" presetID="18" presetClass="entr" presetSubtype="3" fill="hold" grpId="0" nodeType="after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strips(upRight)">
                                      <p:cBhvr>
                                        <p:cTn id="3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88" grpId="0"/>
      <p:bldP spid="12" grpId="0"/>
      <p:bldP spid="13" grpId="0"/>
      <p:bldP spid="14"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735705"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任务二</a:t>
            </a:r>
            <a:r>
              <a:rPr lang="en-US" altLang="zh-CN" sz="1700" b="1" dirty="0">
                <a:solidFill>
                  <a:srgbClr val="1B4367"/>
                </a:solidFill>
                <a:cs typeface="+mn-ea"/>
                <a:sym typeface="+mn-lt"/>
              </a:rPr>
              <a:t>  </a:t>
            </a:r>
            <a:r>
              <a:rPr lang="zh-CN" altLang="en-US" sz="1700" b="1" dirty="0">
                <a:solidFill>
                  <a:srgbClr val="1B4367"/>
                </a:solidFill>
                <a:cs typeface="+mn-ea"/>
                <a:sym typeface="+mn-lt"/>
              </a:rPr>
              <a:t>职业环境分析方法和认知途径</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4" name="矩形 13"/>
          <p:cNvSpPr>
            <a:spLocks noChangeArrowheads="1"/>
          </p:cNvSpPr>
          <p:nvPr/>
        </p:nvSpPr>
        <p:spPr bwMode="auto">
          <a:xfrm>
            <a:off x="1402080" y="1183005"/>
            <a:ext cx="5075555" cy="583565"/>
          </a:xfrm>
          <a:prstGeom prst="rect">
            <a:avLst/>
          </a:prstGeom>
          <a:noFill/>
          <a:ln w="9525">
            <a:noFill/>
            <a:miter lim="800000"/>
          </a:ln>
        </p:spPr>
        <p:txBody>
          <a:bodyPr wrap="square">
            <a:spAutoFit/>
          </a:bodyPr>
          <a:p>
            <a:pPr algn="ctr"/>
            <a:r>
              <a:rPr lang="zh-CN" altLang="en-US" sz="3200" b="1">
                <a:solidFill>
                  <a:srgbClr val="1B4367"/>
                </a:solidFill>
                <a:latin typeface="微软雅黑" panose="020B0503020204020204" pitchFamily="34" charset="-122"/>
                <a:ea typeface="微软雅黑" panose="020B0503020204020204" pitchFamily="34" charset="-122"/>
              </a:rPr>
              <a:t>一、职业环境分析的方法</a:t>
            </a:r>
            <a:endParaRPr lang="zh-CN" altLang="en-US" sz="3200" b="1">
              <a:solidFill>
                <a:srgbClr val="1B4367"/>
              </a:solidFill>
              <a:latin typeface="微软雅黑" panose="020B0503020204020204" pitchFamily="34" charset="-122"/>
              <a:ea typeface="微软雅黑" panose="020B0503020204020204" pitchFamily="34" charset="-122"/>
            </a:endParaRPr>
          </a:p>
        </p:txBody>
      </p:sp>
      <p:grpSp>
        <p:nvGrpSpPr>
          <p:cNvPr id="11" name="组合 10"/>
          <p:cNvGrpSpPr/>
          <p:nvPr>
            <p:custDataLst>
              <p:tags r:id="rId1"/>
            </p:custDataLst>
          </p:nvPr>
        </p:nvGrpSpPr>
        <p:grpSpPr>
          <a:xfrm>
            <a:off x="374857" y="842901"/>
            <a:ext cx="1201103" cy="1202531"/>
            <a:chOff x="4856202" y="1222146"/>
            <a:chExt cx="1201103" cy="1202531"/>
          </a:xfrm>
          <a:solidFill>
            <a:srgbClr val="1B4367"/>
          </a:solidFill>
        </p:grpSpPr>
        <p:sp>
          <p:nvSpPr>
            <p:cNvPr id="12" name="Rectangle 6"/>
            <p:cNvSpPr/>
            <p:nvPr>
              <p:custDataLst>
                <p:tags r:id="rId2"/>
              </p:custDataLst>
            </p:nvPr>
          </p:nvSpPr>
          <p:spPr>
            <a:xfrm>
              <a:off x="4856202" y="1222146"/>
              <a:ext cx="1201103" cy="1202531"/>
            </a:xfrm>
            <a:prstGeom prst="flowChartConnector">
              <a:avLst/>
            </a:prstGeom>
            <a:grpFill/>
            <a:ln w="9525">
              <a:noFill/>
              <a:miter/>
            </a:ln>
          </p:spPr>
          <p:txBody>
            <a:bodyPr anchor="ctr"/>
            <a:lstStyle/>
            <a:p>
              <a:pPr lvl="0" algn="ctr" eaLnBrk="1" hangingPunct="1"/>
              <a:endParaRPr lang="en-US" altLang="zh-CN" sz="1000" dirty="0">
                <a:solidFill>
                  <a:srgbClr val="FFFFFF"/>
                </a:solidFill>
                <a:cs typeface="+mn-ea"/>
                <a:sym typeface="+mn-lt"/>
              </a:endParaRPr>
            </a:p>
          </p:txBody>
        </p:sp>
        <p:sp>
          <p:nvSpPr>
            <p:cNvPr id="13" name="KSO_Shape"/>
            <p:cNvSpPr/>
            <p:nvPr>
              <p:custDataLst>
                <p:tags r:id="rId3"/>
              </p:custDataLst>
            </p:nvPr>
          </p:nvSpPr>
          <p:spPr bwMode="auto">
            <a:xfrm>
              <a:off x="5275038" y="1500840"/>
              <a:ext cx="363431" cy="645143"/>
            </a:xfrm>
            <a:custGeom>
              <a:avLst/>
              <a:gdLst>
                <a:gd name="T0" fmla="*/ 2147483646 w 3056"/>
                <a:gd name="T1" fmla="*/ 2147483646 h 5429"/>
                <a:gd name="T2" fmla="*/ 2147483646 w 3056"/>
                <a:gd name="T3" fmla="*/ 2147483646 h 5429"/>
                <a:gd name="T4" fmla="*/ 2147483646 w 3056"/>
                <a:gd name="T5" fmla="*/ 388832290 h 5429"/>
                <a:gd name="T6" fmla="*/ 2147483646 w 3056"/>
                <a:gd name="T7" fmla="*/ 345615213 h 5429"/>
                <a:gd name="T8" fmla="*/ 2147483646 w 3056"/>
                <a:gd name="T9" fmla="*/ 2147483646 h 5429"/>
                <a:gd name="T10" fmla="*/ 2147483646 w 3056"/>
                <a:gd name="T11" fmla="*/ 2147483646 h 5429"/>
                <a:gd name="T12" fmla="*/ 2147483646 w 3056"/>
                <a:gd name="T13" fmla="*/ 2147483646 h 5429"/>
                <a:gd name="T14" fmla="*/ 2147483646 w 3056"/>
                <a:gd name="T15" fmla="*/ 2147483646 h 5429"/>
                <a:gd name="T16" fmla="*/ 2147483646 w 3056"/>
                <a:gd name="T17" fmla="*/ 2147483646 h 5429"/>
                <a:gd name="T18" fmla="*/ 2147483646 w 3056"/>
                <a:gd name="T19" fmla="*/ 2147483646 h 5429"/>
                <a:gd name="T20" fmla="*/ 475747481 w 3056"/>
                <a:gd name="T21" fmla="*/ 2147483646 h 5429"/>
                <a:gd name="T22" fmla="*/ 432463999 w 3056"/>
                <a:gd name="T23" fmla="*/ 2147483646 h 5429"/>
                <a:gd name="T24" fmla="*/ 2147483646 w 3056"/>
                <a:gd name="T25" fmla="*/ 2147483646 h 5429"/>
                <a:gd name="T26" fmla="*/ 2147483646 w 3056"/>
                <a:gd name="T27" fmla="*/ 2147483646 h 5429"/>
                <a:gd name="T28" fmla="*/ 2147483646 w 3056"/>
                <a:gd name="T29" fmla="*/ 2147483646 h 5429"/>
                <a:gd name="T30" fmla="*/ 2147483646 w 3056"/>
                <a:gd name="T31" fmla="*/ 2147483646 h 5429"/>
                <a:gd name="T32" fmla="*/ 2147483646 w 3056"/>
                <a:gd name="T33" fmla="*/ 2147483646 h 5429"/>
                <a:gd name="T34" fmla="*/ 2147483646 w 3056"/>
                <a:gd name="T35" fmla="*/ 2147483646 h 5429"/>
                <a:gd name="T36" fmla="*/ 2147483646 w 3056"/>
                <a:gd name="T37" fmla="*/ 2147483646 h 5429"/>
                <a:gd name="T38" fmla="*/ 2147483646 w 3056"/>
                <a:gd name="T39" fmla="*/ 2147483646 h 5429"/>
                <a:gd name="T40" fmla="*/ 2147483646 w 3056"/>
                <a:gd name="T41" fmla="*/ 2147483646 h 5429"/>
                <a:gd name="T42" fmla="*/ 2147483646 w 3056"/>
                <a:gd name="T43" fmla="*/ 2147483646 h 5429"/>
                <a:gd name="T44" fmla="*/ 2147483646 w 3056"/>
                <a:gd name="T45" fmla="*/ 2147483646 h 5429"/>
                <a:gd name="T46" fmla="*/ 2147483646 w 3056"/>
                <a:gd name="T47" fmla="*/ 2147483646 h 5429"/>
                <a:gd name="T48" fmla="*/ 2147483646 w 3056"/>
                <a:gd name="T49" fmla="*/ 2147483646 h 5429"/>
                <a:gd name="T50" fmla="*/ 2147483646 w 3056"/>
                <a:gd name="T51" fmla="*/ 2147483646 h 5429"/>
                <a:gd name="T52" fmla="*/ 2147483646 w 3056"/>
                <a:gd name="T53" fmla="*/ 2147483646 h 5429"/>
                <a:gd name="T54" fmla="*/ 2147483646 w 3056"/>
                <a:gd name="T55" fmla="*/ 2147483646 h 5429"/>
                <a:gd name="T56" fmla="*/ 2147483646 w 3056"/>
                <a:gd name="T57" fmla="*/ 2147483646 h 5429"/>
                <a:gd name="T58" fmla="*/ 2147483646 w 3056"/>
                <a:gd name="T59" fmla="*/ 2147483646 h 5429"/>
                <a:gd name="T60" fmla="*/ 2147483646 w 3056"/>
                <a:gd name="T61" fmla="*/ 2147483646 h 5429"/>
                <a:gd name="T62" fmla="*/ 2147483646 w 3056"/>
                <a:gd name="T63" fmla="*/ 2147483646 h 5429"/>
                <a:gd name="T64" fmla="*/ 2147483646 w 3056"/>
                <a:gd name="T65" fmla="*/ 2147483646 h 5429"/>
                <a:gd name="T66" fmla="*/ 2147483646 w 3056"/>
                <a:gd name="T67" fmla="*/ 2147483646 h 5429"/>
                <a:gd name="T68" fmla="*/ 2147483646 w 3056"/>
                <a:gd name="T69" fmla="*/ 2147483646 h 5429"/>
                <a:gd name="T70" fmla="*/ 2147483646 w 3056"/>
                <a:gd name="T71" fmla="*/ 2147483646 h 5429"/>
                <a:gd name="T72" fmla="*/ 2147483646 w 3056"/>
                <a:gd name="T73" fmla="*/ 2147483646 h 5429"/>
                <a:gd name="T74" fmla="*/ 2147483646 w 3056"/>
                <a:gd name="T75" fmla="*/ 2147483646 h 5429"/>
                <a:gd name="T76" fmla="*/ 2147483646 w 3056"/>
                <a:gd name="T77" fmla="*/ 2147483646 h 5429"/>
                <a:gd name="T78" fmla="*/ 2147483646 w 3056"/>
                <a:gd name="T79" fmla="*/ 2147483646 h 5429"/>
                <a:gd name="T80" fmla="*/ 2147483646 w 3056"/>
                <a:gd name="T81" fmla="*/ 2147483646 h 5429"/>
                <a:gd name="T82" fmla="*/ 2147483646 w 3056"/>
                <a:gd name="T83" fmla="*/ 2147483646 h 5429"/>
                <a:gd name="T84" fmla="*/ 2147483646 w 3056"/>
                <a:gd name="T85" fmla="*/ 2147483646 h 5429"/>
                <a:gd name="T86" fmla="*/ 2147483646 w 3056"/>
                <a:gd name="T87" fmla="*/ 2147483646 h 5429"/>
                <a:gd name="T88" fmla="*/ 2147483646 w 3056"/>
                <a:gd name="T89" fmla="*/ 2147483646 h 5429"/>
                <a:gd name="T90" fmla="*/ 2147483646 w 3056"/>
                <a:gd name="T91" fmla="*/ 2147483646 h 5429"/>
                <a:gd name="T92" fmla="*/ 2147483646 w 3056"/>
                <a:gd name="T93" fmla="*/ 2147483646 h 5429"/>
                <a:gd name="T94" fmla="*/ 2147483646 w 3056"/>
                <a:gd name="T95" fmla="*/ 2147483646 h 5429"/>
                <a:gd name="T96" fmla="*/ 2147483646 w 3056"/>
                <a:gd name="T97" fmla="*/ 2147483646 h 5429"/>
                <a:gd name="T98" fmla="*/ 2147483646 w 3056"/>
                <a:gd name="T99" fmla="*/ 2147483646 h 5429"/>
                <a:gd name="T100" fmla="*/ 2147483646 w 3056"/>
                <a:gd name="T101" fmla="*/ 2147483646 h 5429"/>
                <a:gd name="T102" fmla="*/ 2147483646 w 3056"/>
                <a:gd name="T103" fmla="*/ 2147483646 h 5429"/>
                <a:gd name="T104" fmla="*/ 2147483646 w 3056"/>
                <a:gd name="T105" fmla="*/ 2147483646 h 5429"/>
                <a:gd name="T106" fmla="*/ 2147483646 w 3056"/>
                <a:gd name="T107" fmla="*/ 2147483646 h 5429"/>
                <a:gd name="T108" fmla="*/ 2147483646 w 3056"/>
                <a:gd name="T109" fmla="*/ 2147483646 h 5429"/>
                <a:gd name="T110" fmla="*/ 2147483646 w 3056"/>
                <a:gd name="T111" fmla="*/ 2147483646 h 5429"/>
                <a:gd name="T112" fmla="*/ 2147483646 w 3056"/>
                <a:gd name="T113" fmla="*/ 2147483646 h 5429"/>
                <a:gd name="T114" fmla="*/ 2147483646 w 3056"/>
                <a:gd name="T115" fmla="*/ 2147483646 h 5429"/>
                <a:gd name="T116" fmla="*/ 2147483646 w 3056"/>
                <a:gd name="T117" fmla="*/ 2147483646 h 5429"/>
                <a:gd name="T118" fmla="*/ 2147483646 w 3056"/>
                <a:gd name="T119" fmla="*/ 2147483646 h 5429"/>
                <a:gd name="T120" fmla="*/ 2147483646 w 3056"/>
                <a:gd name="T121" fmla="*/ 2147483646 h 542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3056" h="5429">
                  <a:moveTo>
                    <a:pt x="2609" y="448"/>
                  </a:moveTo>
                  <a:lnTo>
                    <a:pt x="2609" y="448"/>
                  </a:lnTo>
                  <a:lnTo>
                    <a:pt x="2575" y="415"/>
                  </a:lnTo>
                  <a:lnTo>
                    <a:pt x="2538" y="383"/>
                  </a:lnTo>
                  <a:lnTo>
                    <a:pt x="2503" y="352"/>
                  </a:lnTo>
                  <a:lnTo>
                    <a:pt x="2465" y="322"/>
                  </a:lnTo>
                  <a:lnTo>
                    <a:pt x="2426" y="293"/>
                  </a:lnTo>
                  <a:lnTo>
                    <a:pt x="2388" y="265"/>
                  </a:lnTo>
                  <a:lnTo>
                    <a:pt x="2348" y="239"/>
                  </a:lnTo>
                  <a:lnTo>
                    <a:pt x="2307" y="213"/>
                  </a:lnTo>
                  <a:lnTo>
                    <a:pt x="2266" y="190"/>
                  </a:lnTo>
                  <a:lnTo>
                    <a:pt x="2224" y="168"/>
                  </a:lnTo>
                  <a:lnTo>
                    <a:pt x="2182" y="146"/>
                  </a:lnTo>
                  <a:lnTo>
                    <a:pt x="2138" y="127"/>
                  </a:lnTo>
                  <a:lnTo>
                    <a:pt x="2095" y="108"/>
                  </a:lnTo>
                  <a:lnTo>
                    <a:pt x="2049" y="91"/>
                  </a:lnTo>
                  <a:lnTo>
                    <a:pt x="2005" y="75"/>
                  </a:lnTo>
                  <a:lnTo>
                    <a:pt x="1960" y="61"/>
                  </a:lnTo>
                  <a:lnTo>
                    <a:pt x="1907" y="46"/>
                  </a:lnTo>
                  <a:lnTo>
                    <a:pt x="1853" y="34"/>
                  </a:lnTo>
                  <a:lnTo>
                    <a:pt x="1800" y="24"/>
                  </a:lnTo>
                  <a:lnTo>
                    <a:pt x="1746" y="15"/>
                  </a:lnTo>
                  <a:lnTo>
                    <a:pt x="1692" y="9"/>
                  </a:lnTo>
                  <a:lnTo>
                    <a:pt x="1638" y="3"/>
                  </a:lnTo>
                  <a:lnTo>
                    <a:pt x="1582" y="1"/>
                  </a:lnTo>
                  <a:lnTo>
                    <a:pt x="1527" y="0"/>
                  </a:lnTo>
                  <a:lnTo>
                    <a:pt x="1490" y="0"/>
                  </a:lnTo>
                  <a:lnTo>
                    <a:pt x="1451" y="2"/>
                  </a:lnTo>
                  <a:lnTo>
                    <a:pt x="1413" y="4"/>
                  </a:lnTo>
                  <a:lnTo>
                    <a:pt x="1376" y="8"/>
                  </a:lnTo>
                  <a:lnTo>
                    <a:pt x="1338" y="11"/>
                  </a:lnTo>
                  <a:lnTo>
                    <a:pt x="1302" y="17"/>
                  </a:lnTo>
                  <a:lnTo>
                    <a:pt x="1264" y="22"/>
                  </a:lnTo>
                  <a:lnTo>
                    <a:pt x="1227" y="29"/>
                  </a:lnTo>
                  <a:lnTo>
                    <a:pt x="1191" y="36"/>
                  </a:lnTo>
                  <a:lnTo>
                    <a:pt x="1154" y="45"/>
                  </a:lnTo>
                  <a:lnTo>
                    <a:pt x="1118" y="55"/>
                  </a:lnTo>
                  <a:lnTo>
                    <a:pt x="1083" y="65"/>
                  </a:lnTo>
                  <a:lnTo>
                    <a:pt x="1047" y="76"/>
                  </a:lnTo>
                  <a:lnTo>
                    <a:pt x="1012" y="88"/>
                  </a:lnTo>
                  <a:lnTo>
                    <a:pt x="977" y="102"/>
                  </a:lnTo>
                  <a:lnTo>
                    <a:pt x="942" y="115"/>
                  </a:lnTo>
                  <a:lnTo>
                    <a:pt x="909" y="130"/>
                  </a:lnTo>
                  <a:lnTo>
                    <a:pt x="875" y="146"/>
                  </a:lnTo>
                  <a:lnTo>
                    <a:pt x="841" y="161"/>
                  </a:lnTo>
                  <a:lnTo>
                    <a:pt x="808" y="179"/>
                  </a:lnTo>
                  <a:lnTo>
                    <a:pt x="775" y="197"/>
                  </a:lnTo>
                  <a:lnTo>
                    <a:pt x="743" y="216"/>
                  </a:lnTo>
                  <a:lnTo>
                    <a:pt x="712" y="235"/>
                  </a:lnTo>
                  <a:lnTo>
                    <a:pt x="680" y="255"/>
                  </a:lnTo>
                  <a:lnTo>
                    <a:pt x="649" y="277"/>
                  </a:lnTo>
                  <a:lnTo>
                    <a:pt x="619" y="300"/>
                  </a:lnTo>
                  <a:lnTo>
                    <a:pt x="589" y="322"/>
                  </a:lnTo>
                  <a:lnTo>
                    <a:pt x="559" y="345"/>
                  </a:lnTo>
                  <a:lnTo>
                    <a:pt x="531" y="370"/>
                  </a:lnTo>
                  <a:lnTo>
                    <a:pt x="502" y="395"/>
                  </a:lnTo>
                  <a:lnTo>
                    <a:pt x="474" y="421"/>
                  </a:lnTo>
                  <a:lnTo>
                    <a:pt x="447" y="448"/>
                  </a:lnTo>
                  <a:lnTo>
                    <a:pt x="420" y="475"/>
                  </a:lnTo>
                  <a:lnTo>
                    <a:pt x="395" y="503"/>
                  </a:lnTo>
                  <a:lnTo>
                    <a:pt x="369" y="531"/>
                  </a:lnTo>
                  <a:lnTo>
                    <a:pt x="345" y="561"/>
                  </a:lnTo>
                  <a:lnTo>
                    <a:pt x="322" y="589"/>
                  </a:lnTo>
                  <a:lnTo>
                    <a:pt x="298" y="619"/>
                  </a:lnTo>
                  <a:lnTo>
                    <a:pt x="276" y="650"/>
                  </a:lnTo>
                  <a:lnTo>
                    <a:pt x="255" y="681"/>
                  </a:lnTo>
                  <a:lnTo>
                    <a:pt x="235" y="712"/>
                  </a:lnTo>
                  <a:lnTo>
                    <a:pt x="215" y="744"/>
                  </a:lnTo>
                  <a:lnTo>
                    <a:pt x="197" y="776"/>
                  </a:lnTo>
                  <a:lnTo>
                    <a:pt x="179" y="808"/>
                  </a:lnTo>
                  <a:lnTo>
                    <a:pt x="161" y="841"/>
                  </a:lnTo>
                  <a:lnTo>
                    <a:pt x="145" y="875"/>
                  </a:lnTo>
                  <a:lnTo>
                    <a:pt x="129" y="909"/>
                  </a:lnTo>
                  <a:lnTo>
                    <a:pt x="115" y="943"/>
                  </a:lnTo>
                  <a:lnTo>
                    <a:pt x="101" y="977"/>
                  </a:lnTo>
                  <a:lnTo>
                    <a:pt x="88" y="1012"/>
                  </a:lnTo>
                  <a:lnTo>
                    <a:pt x="76" y="1047"/>
                  </a:lnTo>
                  <a:lnTo>
                    <a:pt x="65" y="1082"/>
                  </a:lnTo>
                  <a:lnTo>
                    <a:pt x="55" y="1118"/>
                  </a:lnTo>
                  <a:lnTo>
                    <a:pt x="45" y="1154"/>
                  </a:lnTo>
                  <a:lnTo>
                    <a:pt x="36" y="1191"/>
                  </a:lnTo>
                  <a:lnTo>
                    <a:pt x="28" y="1227"/>
                  </a:lnTo>
                  <a:lnTo>
                    <a:pt x="22" y="1264"/>
                  </a:lnTo>
                  <a:lnTo>
                    <a:pt x="16" y="1301"/>
                  </a:lnTo>
                  <a:lnTo>
                    <a:pt x="11" y="1338"/>
                  </a:lnTo>
                  <a:lnTo>
                    <a:pt x="7" y="1376"/>
                  </a:lnTo>
                  <a:lnTo>
                    <a:pt x="4" y="1413"/>
                  </a:lnTo>
                  <a:lnTo>
                    <a:pt x="2" y="1452"/>
                  </a:lnTo>
                  <a:lnTo>
                    <a:pt x="0" y="1489"/>
                  </a:lnTo>
                  <a:lnTo>
                    <a:pt x="0" y="1527"/>
                  </a:lnTo>
                  <a:lnTo>
                    <a:pt x="6" y="1667"/>
                  </a:lnTo>
                  <a:lnTo>
                    <a:pt x="10" y="1707"/>
                  </a:lnTo>
                  <a:lnTo>
                    <a:pt x="15" y="1746"/>
                  </a:lnTo>
                  <a:lnTo>
                    <a:pt x="22" y="1785"/>
                  </a:lnTo>
                  <a:lnTo>
                    <a:pt x="28" y="1823"/>
                  </a:lnTo>
                  <a:lnTo>
                    <a:pt x="36" y="1862"/>
                  </a:lnTo>
                  <a:lnTo>
                    <a:pt x="45" y="1900"/>
                  </a:lnTo>
                  <a:lnTo>
                    <a:pt x="55" y="1937"/>
                  </a:lnTo>
                  <a:lnTo>
                    <a:pt x="66" y="1975"/>
                  </a:lnTo>
                  <a:lnTo>
                    <a:pt x="78" y="2012"/>
                  </a:lnTo>
                  <a:lnTo>
                    <a:pt x="92" y="2049"/>
                  </a:lnTo>
                  <a:lnTo>
                    <a:pt x="105" y="2085"/>
                  </a:lnTo>
                  <a:lnTo>
                    <a:pt x="119" y="2122"/>
                  </a:lnTo>
                  <a:lnTo>
                    <a:pt x="136" y="2157"/>
                  </a:lnTo>
                  <a:lnTo>
                    <a:pt x="152" y="2193"/>
                  </a:lnTo>
                  <a:lnTo>
                    <a:pt x="170" y="2228"/>
                  </a:lnTo>
                  <a:lnTo>
                    <a:pt x="189" y="2262"/>
                  </a:lnTo>
                  <a:lnTo>
                    <a:pt x="195" y="2277"/>
                  </a:lnTo>
                  <a:lnTo>
                    <a:pt x="213" y="2312"/>
                  </a:lnTo>
                  <a:lnTo>
                    <a:pt x="242" y="2366"/>
                  </a:lnTo>
                  <a:lnTo>
                    <a:pt x="278" y="2439"/>
                  </a:lnTo>
                  <a:lnTo>
                    <a:pt x="323" y="2528"/>
                  </a:lnTo>
                  <a:lnTo>
                    <a:pt x="371" y="2631"/>
                  </a:lnTo>
                  <a:lnTo>
                    <a:pt x="422" y="2743"/>
                  </a:lnTo>
                  <a:lnTo>
                    <a:pt x="450" y="2804"/>
                  </a:lnTo>
                  <a:lnTo>
                    <a:pt x="476" y="2867"/>
                  </a:lnTo>
                  <a:lnTo>
                    <a:pt x="503" y="2931"/>
                  </a:lnTo>
                  <a:lnTo>
                    <a:pt x="530" y="2998"/>
                  </a:lnTo>
                  <a:lnTo>
                    <a:pt x="556" y="3065"/>
                  </a:lnTo>
                  <a:lnTo>
                    <a:pt x="582" y="3134"/>
                  </a:lnTo>
                  <a:lnTo>
                    <a:pt x="607" y="3202"/>
                  </a:lnTo>
                  <a:lnTo>
                    <a:pt x="630" y="3273"/>
                  </a:lnTo>
                  <a:lnTo>
                    <a:pt x="653" y="3343"/>
                  </a:lnTo>
                  <a:lnTo>
                    <a:pt x="674" y="3413"/>
                  </a:lnTo>
                  <a:lnTo>
                    <a:pt x="693" y="3483"/>
                  </a:lnTo>
                  <a:lnTo>
                    <a:pt x="711" y="3553"/>
                  </a:lnTo>
                  <a:lnTo>
                    <a:pt x="726" y="3621"/>
                  </a:lnTo>
                  <a:lnTo>
                    <a:pt x="739" y="3690"/>
                  </a:lnTo>
                  <a:lnTo>
                    <a:pt x="750" y="3756"/>
                  </a:lnTo>
                  <a:lnTo>
                    <a:pt x="754" y="3788"/>
                  </a:lnTo>
                  <a:lnTo>
                    <a:pt x="757" y="3822"/>
                  </a:lnTo>
                  <a:lnTo>
                    <a:pt x="760" y="3854"/>
                  </a:lnTo>
                  <a:lnTo>
                    <a:pt x="762" y="3885"/>
                  </a:lnTo>
                  <a:lnTo>
                    <a:pt x="763" y="3915"/>
                  </a:lnTo>
                  <a:lnTo>
                    <a:pt x="764" y="3946"/>
                  </a:lnTo>
                  <a:lnTo>
                    <a:pt x="783" y="4137"/>
                  </a:lnTo>
                  <a:lnTo>
                    <a:pt x="789" y="4160"/>
                  </a:lnTo>
                  <a:lnTo>
                    <a:pt x="796" y="4181"/>
                  </a:lnTo>
                  <a:lnTo>
                    <a:pt x="804" y="4202"/>
                  </a:lnTo>
                  <a:lnTo>
                    <a:pt x="813" y="4220"/>
                  </a:lnTo>
                  <a:lnTo>
                    <a:pt x="823" y="4237"/>
                  </a:lnTo>
                  <a:lnTo>
                    <a:pt x="833" y="4253"/>
                  </a:lnTo>
                  <a:lnTo>
                    <a:pt x="844" y="4267"/>
                  </a:lnTo>
                  <a:lnTo>
                    <a:pt x="855" y="4280"/>
                  </a:lnTo>
                  <a:lnTo>
                    <a:pt x="867" y="4291"/>
                  </a:lnTo>
                  <a:lnTo>
                    <a:pt x="880" y="4301"/>
                  </a:lnTo>
                  <a:lnTo>
                    <a:pt x="895" y="4309"/>
                  </a:lnTo>
                  <a:lnTo>
                    <a:pt x="909" y="4316"/>
                  </a:lnTo>
                  <a:lnTo>
                    <a:pt x="924" y="4321"/>
                  </a:lnTo>
                  <a:lnTo>
                    <a:pt x="941" y="4325"/>
                  </a:lnTo>
                  <a:lnTo>
                    <a:pt x="959" y="4328"/>
                  </a:lnTo>
                  <a:lnTo>
                    <a:pt x="976" y="4328"/>
                  </a:lnTo>
                  <a:lnTo>
                    <a:pt x="2079" y="4328"/>
                  </a:lnTo>
                  <a:lnTo>
                    <a:pt x="2097" y="4328"/>
                  </a:lnTo>
                  <a:lnTo>
                    <a:pt x="2114" y="4325"/>
                  </a:lnTo>
                  <a:lnTo>
                    <a:pt x="2130" y="4321"/>
                  </a:lnTo>
                  <a:lnTo>
                    <a:pt x="2145" y="4316"/>
                  </a:lnTo>
                  <a:lnTo>
                    <a:pt x="2161" y="4309"/>
                  </a:lnTo>
                  <a:lnTo>
                    <a:pt x="2174" y="4301"/>
                  </a:lnTo>
                  <a:lnTo>
                    <a:pt x="2187" y="4291"/>
                  </a:lnTo>
                  <a:lnTo>
                    <a:pt x="2201" y="4280"/>
                  </a:lnTo>
                  <a:lnTo>
                    <a:pt x="2212" y="4267"/>
                  </a:lnTo>
                  <a:lnTo>
                    <a:pt x="2223" y="4253"/>
                  </a:lnTo>
                  <a:lnTo>
                    <a:pt x="2233" y="4237"/>
                  </a:lnTo>
                  <a:lnTo>
                    <a:pt x="2243" y="4220"/>
                  </a:lnTo>
                  <a:lnTo>
                    <a:pt x="2251" y="4202"/>
                  </a:lnTo>
                  <a:lnTo>
                    <a:pt x="2259" y="4181"/>
                  </a:lnTo>
                  <a:lnTo>
                    <a:pt x="2266" y="4160"/>
                  </a:lnTo>
                  <a:lnTo>
                    <a:pt x="2272" y="4137"/>
                  </a:lnTo>
                  <a:lnTo>
                    <a:pt x="2291" y="3946"/>
                  </a:lnTo>
                  <a:lnTo>
                    <a:pt x="2293" y="3915"/>
                  </a:lnTo>
                  <a:lnTo>
                    <a:pt x="2294" y="3885"/>
                  </a:lnTo>
                  <a:lnTo>
                    <a:pt x="2295" y="3854"/>
                  </a:lnTo>
                  <a:lnTo>
                    <a:pt x="2298" y="3822"/>
                  </a:lnTo>
                  <a:lnTo>
                    <a:pt x="2301" y="3788"/>
                  </a:lnTo>
                  <a:lnTo>
                    <a:pt x="2306" y="3756"/>
                  </a:lnTo>
                  <a:lnTo>
                    <a:pt x="2316" y="3690"/>
                  </a:lnTo>
                  <a:lnTo>
                    <a:pt x="2329" y="3621"/>
                  </a:lnTo>
                  <a:lnTo>
                    <a:pt x="2345" y="3553"/>
                  </a:lnTo>
                  <a:lnTo>
                    <a:pt x="2362" y="3483"/>
                  </a:lnTo>
                  <a:lnTo>
                    <a:pt x="2381" y="3413"/>
                  </a:lnTo>
                  <a:lnTo>
                    <a:pt x="2402" y="3343"/>
                  </a:lnTo>
                  <a:lnTo>
                    <a:pt x="2425" y="3273"/>
                  </a:lnTo>
                  <a:lnTo>
                    <a:pt x="2449" y="3202"/>
                  </a:lnTo>
                  <a:lnTo>
                    <a:pt x="2474" y="3134"/>
                  </a:lnTo>
                  <a:lnTo>
                    <a:pt x="2499" y="3065"/>
                  </a:lnTo>
                  <a:lnTo>
                    <a:pt x="2526" y="2998"/>
                  </a:lnTo>
                  <a:lnTo>
                    <a:pt x="2552" y="2931"/>
                  </a:lnTo>
                  <a:lnTo>
                    <a:pt x="2579" y="2867"/>
                  </a:lnTo>
                  <a:lnTo>
                    <a:pt x="2607" y="2804"/>
                  </a:lnTo>
                  <a:lnTo>
                    <a:pt x="2633" y="2743"/>
                  </a:lnTo>
                  <a:lnTo>
                    <a:pt x="2685" y="2631"/>
                  </a:lnTo>
                  <a:lnTo>
                    <a:pt x="2735" y="2528"/>
                  </a:lnTo>
                  <a:lnTo>
                    <a:pt x="2778" y="2439"/>
                  </a:lnTo>
                  <a:lnTo>
                    <a:pt x="2816" y="2366"/>
                  </a:lnTo>
                  <a:lnTo>
                    <a:pt x="2846" y="2312"/>
                  </a:lnTo>
                  <a:lnTo>
                    <a:pt x="2872" y="2262"/>
                  </a:lnTo>
                  <a:lnTo>
                    <a:pt x="2890" y="2228"/>
                  </a:lnTo>
                  <a:lnTo>
                    <a:pt x="2906" y="2193"/>
                  </a:lnTo>
                  <a:lnTo>
                    <a:pt x="2923" y="2157"/>
                  </a:lnTo>
                  <a:lnTo>
                    <a:pt x="2937" y="2122"/>
                  </a:lnTo>
                  <a:lnTo>
                    <a:pt x="2952" y="2085"/>
                  </a:lnTo>
                  <a:lnTo>
                    <a:pt x="2965" y="2049"/>
                  </a:lnTo>
                  <a:lnTo>
                    <a:pt x="2978" y="2012"/>
                  </a:lnTo>
                  <a:lnTo>
                    <a:pt x="2989" y="1975"/>
                  </a:lnTo>
                  <a:lnTo>
                    <a:pt x="3000" y="1937"/>
                  </a:lnTo>
                  <a:lnTo>
                    <a:pt x="3010" y="1900"/>
                  </a:lnTo>
                  <a:lnTo>
                    <a:pt x="3019" y="1862"/>
                  </a:lnTo>
                  <a:lnTo>
                    <a:pt x="3027" y="1823"/>
                  </a:lnTo>
                  <a:lnTo>
                    <a:pt x="3034" y="1785"/>
                  </a:lnTo>
                  <a:lnTo>
                    <a:pt x="3040" y="1746"/>
                  </a:lnTo>
                  <a:lnTo>
                    <a:pt x="3045" y="1707"/>
                  </a:lnTo>
                  <a:lnTo>
                    <a:pt x="3049" y="1667"/>
                  </a:lnTo>
                  <a:lnTo>
                    <a:pt x="3056" y="1527"/>
                  </a:lnTo>
                  <a:lnTo>
                    <a:pt x="3055" y="1489"/>
                  </a:lnTo>
                  <a:lnTo>
                    <a:pt x="3054" y="1452"/>
                  </a:lnTo>
                  <a:lnTo>
                    <a:pt x="3051" y="1413"/>
                  </a:lnTo>
                  <a:lnTo>
                    <a:pt x="3048" y="1376"/>
                  </a:lnTo>
                  <a:lnTo>
                    <a:pt x="3044" y="1338"/>
                  </a:lnTo>
                  <a:lnTo>
                    <a:pt x="3039" y="1301"/>
                  </a:lnTo>
                  <a:lnTo>
                    <a:pt x="3034" y="1264"/>
                  </a:lnTo>
                  <a:lnTo>
                    <a:pt x="3026" y="1227"/>
                  </a:lnTo>
                  <a:lnTo>
                    <a:pt x="3018" y="1191"/>
                  </a:lnTo>
                  <a:lnTo>
                    <a:pt x="3010" y="1154"/>
                  </a:lnTo>
                  <a:lnTo>
                    <a:pt x="3000" y="1118"/>
                  </a:lnTo>
                  <a:lnTo>
                    <a:pt x="2990" y="1082"/>
                  </a:lnTo>
                  <a:lnTo>
                    <a:pt x="2979" y="1047"/>
                  </a:lnTo>
                  <a:lnTo>
                    <a:pt x="2967" y="1012"/>
                  </a:lnTo>
                  <a:lnTo>
                    <a:pt x="2954" y="977"/>
                  </a:lnTo>
                  <a:lnTo>
                    <a:pt x="2941" y="943"/>
                  </a:lnTo>
                  <a:lnTo>
                    <a:pt x="2925" y="909"/>
                  </a:lnTo>
                  <a:lnTo>
                    <a:pt x="2910" y="875"/>
                  </a:lnTo>
                  <a:lnTo>
                    <a:pt x="2894" y="841"/>
                  </a:lnTo>
                  <a:lnTo>
                    <a:pt x="2877" y="808"/>
                  </a:lnTo>
                  <a:lnTo>
                    <a:pt x="2859" y="776"/>
                  </a:lnTo>
                  <a:lnTo>
                    <a:pt x="2840" y="744"/>
                  </a:lnTo>
                  <a:lnTo>
                    <a:pt x="2820" y="712"/>
                  </a:lnTo>
                  <a:lnTo>
                    <a:pt x="2800" y="681"/>
                  </a:lnTo>
                  <a:lnTo>
                    <a:pt x="2779" y="650"/>
                  </a:lnTo>
                  <a:lnTo>
                    <a:pt x="2757" y="619"/>
                  </a:lnTo>
                  <a:lnTo>
                    <a:pt x="2734" y="589"/>
                  </a:lnTo>
                  <a:lnTo>
                    <a:pt x="2711" y="561"/>
                  </a:lnTo>
                  <a:lnTo>
                    <a:pt x="2686" y="531"/>
                  </a:lnTo>
                  <a:lnTo>
                    <a:pt x="2661" y="503"/>
                  </a:lnTo>
                  <a:lnTo>
                    <a:pt x="2635" y="475"/>
                  </a:lnTo>
                  <a:lnTo>
                    <a:pt x="2609" y="448"/>
                  </a:lnTo>
                  <a:close/>
                  <a:moveTo>
                    <a:pt x="2661" y="1641"/>
                  </a:moveTo>
                  <a:lnTo>
                    <a:pt x="2661" y="1641"/>
                  </a:lnTo>
                  <a:lnTo>
                    <a:pt x="2658" y="1669"/>
                  </a:lnTo>
                  <a:lnTo>
                    <a:pt x="2654" y="1697"/>
                  </a:lnTo>
                  <a:lnTo>
                    <a:pt x="2650" y="1725"/>
                  </a:lnTo>
                  <a:lnTo>
                    <a:pt x="2644" y="1753"/>
                  </a:lnTo>
                  <a:lnTo>
                    <a:pt x="2639" y="1781"/>
                  </a:lnTo>
                  <a:lnTo>
                    <a:pt x="2632" y="1809"/>
                  </a:lnTo>
                  <a:lnTo>
                    <a:pt x="2624" y="1837"/>
                  </a:lnTo>
                  <a:lnTo>
                    <a:pt x="2617" y="1863"/>
                  </a:lnTo>
                  <a:lnTo>
                    <a:pt x="2608" y="1891"/>
                  </a:lnTo>
                  <a:lnTo>
                    <a:pt x="2599" y="1918"/>
                  </a:lnTo>
                  <a:lnTo>
                    <a:pt x="2589" y="1945"/>
                  </a:lnTo>
                  <a:lnTo>
                    <a:pt x="2579" y="1972"/>
                  </a:lnTo>
                  <a:lnTo>
                    <a:pt x="2567" y="1998"/>
                  </a:lnTo>
                  <a:lnTo>
                    <a:pt x="2556" y="2025"/>
                  </a:lnTo>
                  <a:lnTo>
                    <a:pt x="2543" y="2051"/>
                  </a:lnTo>
                  <a:lnTo>
                    <a:pt x="2529" y="2078"/>
                  </a:lnTo>
                  <a:lnTo>
                    <a:pt x="2485" y="2158"/>
                  </a:lnTo>
                  <a:lnTo>
                    <a:pt x="2450" y="2227"/>
                  </a:lnTo>
                  <a:lnTo>
                    <a:pt x="2408" y="2311"/>
                  </a:lnTo>
                  <a:lnTo>
                    <a:pt x="2359" y="2409"/>
                  </a:lnTo>
                  <a:lnTo>
                    <a:pt x="2307" y="2519"/>
                  </a:lnTo>
                  <a:lnTo>
                    <a:pt x="2253" y="2641"/>
                  </a:lnTo>
                  <a:lnTo>
                    <a:pt x="2225" y="2705"/>
                  </a:lnTo>
                  <a:lnTo>
                    <a:pt x="2197" y="2771"/>
                  </a:lnTo>
                  <a:lnTo>
                    <a:pt x="2170" y="2838"/>
                  </a:lnTo>
                  <a:lnTo>
                    <a:pt x="2142" y="2908"/>
                  </a:lnTo>
                  <a:lnTo>
                    <a:pt x="2116" y="2979"/>
                  </a:lnTo>
                  <a:lnTo>
                    <a:pt x="2090" y="3051"/>
                  </a:lnTo>
                  <a:lnTo>
                    <a:pt x="2065" y="3124"/>
                  </a:lnTo>
                  <a:lnTo>
                    <a:pt x="2040" y="3198"/>
                  </a:lnTo>
                  <a:lnTo>
                    <a:pt x="2018" y="3272"/>
                  </a:lnTo>
                  <a:lnTo>
                    <a:pt x="1996" y="3346"/>
                  </a:lnTo>
                  <a:lnTo>
                    <a:pt x="1977" y="3420"/>
                  </a:lnTo>
                  <a:lnTo>
                    <a:pt x="1960" y="3494"/>
                  </a:lnTo>
                  <a:lnTo>
                    <a:pt x="1944" y="3568"/>
                  </a:lnTo>
                  <a:lnTo>
                    <a:pt x="1930" y="3641"/>
                  </a:lnTo>
                  <a:lnTo>
                    <a:pt x="1919" y="3714"/>
                  </a:lnTo>
                  <a:lnTo>
                    <a:pt x="1911" y="3785"/>
                  </a:lnTo>
                  <a:lnTo>
                    <a:pt x="1908" y="3820"/>
                  </a:lnTo>
                  <a:lnTo>
                    <a:pt x="1905" y="3856"/>
                  </a:lnTo>
                  <a:lnTo>
                    <a:pt x="1903" y="3890"/>
                  </a:lnTo>
                  <a:lnTo>
                    <a:pt x="1902" y="3924"/>
                  </a:lnTo>
                  <a:lnTo>
                    <a:pt x="1901" y="3939"/>
                  </a:lnTo>
                  <a:lnTo>
                    <a:pt x="1722" y="3939"/>
                  </a:lnTo>
                  <a:lnTo>
                    <a:pt x="1722" y="3230"/>
                  </a:lnTo>
                  <a:lnTo>
                    <a:pt x="1333" y="3230"/>
                  </a:lnTo>
                  <a:lnTo>
                    <a:pt x="1333" y="3939"/>
                  </a:lnTo>
                  <a:lnTo>
                    <a:pt x="1154" y="3939"/>
                  </a:lnTo>
                  <a:lnTo>
                    <a:pt x="1152" y="3924"/>
                  </a:lnTo>
                  <a:lnTo>
                    <a:pt x="1151" y="3873"/>
                  </a:lnTo>
                  <a:lnTo>
                    <a:pt x="1148" y="3820"/>
                  </a:lnTo>
                  <a:lnTo>
                    <a:pt x="1142" y="3767"/>
                  </a:lnTo>
                  <a:lnTo>
                    <a:pt x="1136" y="3714"/>
                  </a:lnTo>
                  <a:lnTo>
                    <a:pt x="1128" y="3659"/>
                  </a:lnTo>
                  <a:lnTo>
                    <a:pt x="1118" y="3604"/>
                  </a:lnTo>
                  <a:lnTo>
                    <a:pt x="1108" y="3547"/>
                  </a:lnTo>
                  <a:lnTo>
                    <a:pt x="1096" y="3491"/>
                  </a:lnTo>
                  <a:lnTo>
                    <a:pt x="1081" y="3434"/>
                  </a:lnTo>
                  <a:lnTo>
                    <a:pt x="1067" y="3377"/>
                  </a:lnTo>
                  <a:lnTo>
                    <a:pt x="1052" y="3319"/>
                  </a:lnTo>
                  <a:lnTo>
                    <a:pt x="1035" y="3261"/>
                  </a:lnTo>
                  <a:lnTo>
                    <a:pt x="1016" y="3203"/>
                  </a:lnTo>
                  <a:lnTo>
                    <a:pt x="997" y="3145"/>
                  </a:lnTo>
                  <a:lnTo>
                    <a:pt x="977" y="3086"/>
                  </a:lnTo>
                  <a:lnTo>
                    <a:pt x="958" y="3029"/>
                  </a:lnTo>
                  <a:lnTo>
                    <a:pt x="937" y="2970"/>
                  </a:lnTo>
                  <a:lnTo>
                    <a:pt x="914" y="2911"/>
                  </a:lnTo>
                  <a:lnTo>
                    <a:pt x="868" y="2796"/>
                  </a:lnTo>
                  <a:lnTo>
                    <a:pt x="820" y="2681"/>
                  </a:lnTo>
                  <a:lnTo>
                    <a:pt x="771" y="2570"/>
                  </a:lnTo>
                  <a:lnTo>
                    <a:pt x="721" y="2459"/>
                  </a:lnTo>
                  <a:lnTo>
                    <a:pt x="669" y="2353"/>
                  </a:lnTo>
                  <a:lnTo>
                    <a:pt x="618" y="2249"/>
                  </a:lnTo>
                  <a:lnTo>
                    <a:pt x="568" y="2150"/>
                  </a:lnTo>
                  <a:lnTo>
                    <a:pt x="567" y="2144"/>
                  </a:lnTo>
                  <a:lnTo>
                    <a:pt x="530" y="2075"/>
                  </a:lnTo>
                  <a:lnTo>
                    <a:pt x="515" y="2050"/>
                  </a:lnTo>
                  <a:lnTo>
                    <a:pt x="503" y="2024"/>
                  </a:lnTo>
                  <a:lnTo>
                    <a:pt x="491" y="1998"/>
                  </a:lnTo>
                  <a:lnTo>
                    <a:pt x="479" y="1972"/>
                  </a:lnTo>
                  <a:lnTo>
                    <a:pt x="468" y="1945"/>
                  </a:lnTo>
                  <a:lnTo>
                    <a:pt x="458" y="1918"/>
                  </a:lnTo>
                  <a:lnTo>
                    <a:pt x="449" y="1892"/>
                  </a:lnTo>
                  <a:lnTo>
                    <a:pt x="440" y="1864"/>
                  </a:lnTo>
                  <a:lnTo>
                    <a:pt x="431" y="1838"/>
                  </a:lnTo>
                  <a:lnTo>
                    <a:pt x="424" y="1810"/>
                  </a:lnTo>
                  <a:lnTo>
                    <a:pt x="418" y="1782"/>
                  </a:lnTo>
                  <a:lnTo>
                    <a:pt x="411" y="1754"/>
                  </a:lnTo>
                  <a:lnTo>
                    <a:pt x="406" y="1726"/>
                  </a:lnTo>
                  <a:lnTo>
                    <a:pt x="401" y="1697"/>
                  </a:lnTo>
                  <a:lnTo>
                    <a:pt x="398" y="1670"/>
                  </a:lnTo>
                  <a:lnTo>
                    <a:pt x="395" y="1641"/>
                  </a:lnTo>
                  <a:lnTo>
                    <a:pt x="389" y="1519"/>
                  </a:lnTo>
                  <a:lnTo>
                    <a:pt x="389" y="1492"/>
                  </a:lnTo>
                  <a:lnTo>
                    <a:pt x="390" y="1463"/>
                  </a:lnTo>
                  <a:lnTo>
                    <a:pt x="392" y="1435"/>
                  </a:lnTo>
                  <a:lnTo>
                    <a:pt x="395" y="1408"/>
                  </a:lnTo>
                  <a:lnTo>
                    <a:pt x="398" y="1380"/>
                  </a:lnTo>
                  <a:lnTo>
                    <a:pt x="402" y="1352"/>
                  </a:lnTo>
                  <a:lnTo>
                    <a:pt x="407" y="1325"/>
                  </a:lnTo>
                  <a:lnTo>
                    <a:pt x="412" y="1298"/>
                  </a:lnTo>
                  <a:lnTo>
                    <a:pt x="418" y="1270"/>
                  </a:lnTo>
                  <a:lnTo>
                    <a:pt x="424" y="1244"/>
                  </a:lnTo>
                  <a:lnTo>
                    <a:pt x="431" y="1217"/>
                  </a:lnTo>
                  <a:lnTo>
                    <a:pt x="439" y="1191"/>
                  </a:lnTo>
                  <a:lnTo>
                    <a:pt x="448" y="1165"/>
                  </a:lnTo>
                  <a:lnTo>
                    <a:pt x="457" y="1139"/>
                  </a:lnTo>
                  <a:lnTo>
                    <a:pt x="466" y="1113"/>
                  </a:lnTo>
                  <a:lnTo>
                    <a:pt x="476" y="1088"/>
                  </a:lnTo>
                  <a:lnTo>
                    <a:pt x="487" y="1063"/>
                  </a:lnTo>
                  <a:lnTo>
                    <a:pt x="499" y="1038"/>
                  </a:lnTo>
                  <a:lnTo>
                    <a:pt x="511" y="1013"/>
                  </a:lnTo>
                  <a:lnTo>
                    <a:pt x="524" y="989"/>
                  </a:lnTo>
                  <a:lnTo>
                    <a:pt x="537" y="965"/>
                  </a:lnTo>
                  <a:lnTo>
                    <a:pt x="551" y="941"/>
                  </a:lnTo>
                  <a:lnTo>
                    <a:pt x="565" y="918"/>
                  </a:lnTo>
                  <a:lnTo>
                    <a:pt x="580" y="895"/>
                  </a:lnTo>
                  <a:lnTo>
                    <a:pt x="596" y="871"/>
                  </a:lnTo>
                  <a:lnTo>
                    <a:pt x="612" y="849"/>
                  </a:lnTo>
                  <a:lnTo>
                    <a:pt x="629" y="827"/>
                  </a:lnTo>
                  <a:lnTo>
                    <a:pt x="647" y="806"/>
                  </a:lnTo>
                  <a:lnTo>
                    <a:pt x="664" y="784"/>
                  </a:lnTo>
                  <a:lnTo>
                    <a:pt x="683" y="763"/>
                  </a:lnTo>
                  <a:lnTo>
                    <a:pt x="702" y="743"/>
                  </a:lnTo>
                  <a:lnTo>
                    <a:pt x="722" y="723"/>
                  </a:lnTo>
                  <a:lnTo>
                    <a:pt x="743" y="703"/>
                  </a:lnTo>
                  <a:lnTo>
                    <a:pt x="764" y="683"/>
                  </a:lnTo>
                  <a:lnTo>
                    <a:pt x="785" y="665"/>
                  </a:lnTo>
                  <a:lnTo>
                    <a:pt x="806" y="647"/>
                  </a:lnTo>
                  <a:lnTo>
                    <a:pt x="828" y="629"/>
                  </a:lnTo>
                  <a:lnTo>
                    <a:pt x="850" y="611"/>
                  </a:lnTo>
                  <a:lnTo>
                    <a:pt x="874" y="596"/>
                  </a:lnTo>
                  <a:lnTo>
                    <a:pt x="896" y="579"/>
                  </a:lnTo>
                  <a:lnTo>
                    <a:pt x="920" y="565"/>
                  </a:lnTo>
                  <a:lnTo>
                    <a:pt x="943" y="550"/>
                  </a:lnTo>
                  <a:lnTo>
                    <a:pt x="968" y="536"/>
                  </a:lnTo>
                  <a:lnTo>
                    <a:pt x="992" y="523"/>
                  </a:lnTo>
                  <a:lnTo>
                    <a:pt x="1016" y="510"/>
                  </a:lnTo>
                  <a:lnTo>
                    <a:pt x="1041" y="498"/>
                  </a:lnTo>
                  <a:lnTo>
                    <a:pt x="1066" y="486"/>
                  </a:lnTo>
                  <a:lnTo>
                    <a:pt x="1091" y="475"/>
                  </a:lnTo>
                  <a:lnTo>
                    <a:pt x="1117" y="464"/>
                  </a:lnTo>
                  <a:lnTo>
                    <a:pt x="1143" y="456"/>
                  </a:lnTo>
                  <a:lnTo>
                    <a:pt x="1170" y="446"/>
                  </a:lnTo>
                  <a:lnTo>
                    <a:pt x="1195" y="438"/>
                  </a:lnTo>
                  <a:lnTo>
                    <a:pt x="1223" y="430"/>
                  </a:lnTo>
                  <a:lnTo>
                    <a:pt x="1250" y="423"/>
                  </a:lnTo>
                  <a:lnTo>
                    <a:pt x="1276" y="417"/>
                  </a:lnTo>
                  <a:lnTo>
                    <a:pt x="1304" y="411"/>
                  </a:lnTo>
                  <a:lnTo>
                    <a:pt x="1331" y="406"/>
                  </a:lnTo>
                  <a:lnTo>
                    <a:pt x="1359" y="401"/>
                  </a:lnTo>
                  <a:lnTo>
                    <a:pt x="1387" y="398"/>
                  </a:lnTo>
                  <a:lnTo>
                    <a:pt x="1414" y="395"/>
                  </a:lnTo>
                  <a:lnTo>
                    <a:pt x="1443" y="392"/>
                  </a:lnTo>
                  <a:lnTo>
                    <a:pt x="1471" y="390"/>
                  </a:lnTo>
                  <a:lnTo>
                    <a:pt x="1500" y="389"/>
                  </a:lnTo>
                  <a:lnTo>
                    <a:pt x="1527" y="389"/>
                  </a:lnTo>
                  <a:lnTo>
                    <a:pt x="1569" y="389"/>
                  </a:lnTo>
                  <a:lnTo>
                    <a:pt x="1610" y="391"/>
                  </a:lnTo>
                  <a:lnTo>
                    <a:pt x="1651" y="396"/>
                  </a:lnTo>
                  <a:lnTo>
                    <a:pt x="1691" y="400"/>
                  </a:lnTo>
                  <a:lnTo>
                    <a:pt x="1732" y="407"/>
                  </a:lnTo>
                  <a:lnTo>
                    <a:pt x="1771" y="415"/>
                  </a:lnTo>
                  <a:lnTo>
                    <a:pt x="1810" y="423"/>
                  </a:lnTo>
                  <a:lnTo>
                    <a:pt x="1849" y="435"/>
                  </a:lnTo>
                  <a:lnTo>
                    <a:pt x="1882" y="444"/>
                  </a:lnTo>
                  <a:lnTo>
                    <a:pt x="1917" y="457"/>
                  </a:lnTo>
                  <a:lnTo>
                    <a:pt x="1950" y="470"/>
                  </a:lnTo>
                  <a:lnTo>
                    <a:pt x="1983" y="483"/>
                  </a:lnTo>
                  <a:lnTo>
                    <a:pt x="2015" y="498"/>
                  </a:lnTo>
                  <a:lnTo>
                    <a:pt x="2047" y="514"/>
                  </a:lnTo>
                  <a:lnTo>
                    <a:pt x="2078" y="531"/>
                  </a:lnTo>
                  <a:lnTo>
                    <a:pt x="2109" y="548"/>
                  </a:lnTo>
                  <a:lnTo>
                    <a:pt x="2139" y="567"/>
                  </a:lnTo>
                  <a:lnTo>
                    <a:pt x="2169" y="586"/>
                  </a:lnTo>
                  <a:lnTo>
                    <a:pt x="2197" y="607"/>
                  </a:lnTo>
                  <a:lnTo>
                    <a:pt x="2226" y="628"/>
                  </a:lnTo>
                  <a:lnTo>
                    <a:pt x="2254" y="650"/>
                  </a:lnTo>
                  <a:lnTo>
                    <a:pt x="2281" y="673"/>
                  </a:lnTo>
                  <a:lnTo>
                    <a:pt x="2308" y="698"/>
                  </a:lnTo>
                  <a:lnTo>
                    <a:pt x="2333" y="723"/>
                  </a:lnTo>
                  <a:lnTo>
                    <a:pt x="2353" y="743"/>
                  </a:lnTo>
                  <a:lnTo>
                    <a:pt x="2372" y="763"/>
                  </a:lnTo>
                  <a:lnTo>
                    <a:pt x="2391" y="784"/>
                  </a:lnTo>
                  <a:lnTo>
                    <a:pt x="2409" y="806"/>
                  </a:lnTo>
                  <a:lnTo>
                    <a:pt x="2426" y="827"/>
                  </a:lnTo>
                  <a:lnTo>
                    <a:pt x="2443" y="849"/>
                  </a:lnTo>
                  <a:lnTo>
                    <a:pt x="2460" y="872"/>
                  </a:lnTo>
                  <a:lnTo>
                    <a:pt x="2475" y="895"/>
                  </a:lnTo>
                  <a:lnTo>
                    <a:pt x="2489" y="918"/>
                  </a:lnTo>
                  <a:lnTo>
                    <a:pt x="2505" y="941"/>
                  </a:lnTo>
                  <a:lnTo>
                    <a:pt x="2518" y="965"/>
                  </a:lnTo>
                  <a:lnTo>
                    <a:pt x="2531" y="989"/>
                  </a:lnTo>
                  <a:lnTo>
                    <a:pt x="2545" y="1013"/>
                  </a:lnTo>
                  <a:lnTo>
                    <a:pt x="2557" y="1038"/>
                  </a:lnTo>
                  <a:lnTo>
                    <a:pt x="2568" y="1063"/>
                  </a:lnTo>
                  <a:lnTo>
                    <a:pt x="2579" y="1088"/>
                  </a:lnTo>
                  <a:lnTo>
                    <a:pt x="2589" y="1113"/>
                  </a:lnTo>
                  <a:lnTo>
                    <a:pt x="2599" y="1139"/>
                  </a:lnTo>
                  <a:lnTo>
                    <a:pt x="2608" y="1164"/>
                  </a:lnTo>
                  <a:lnTo>
                    <a:pt x="2617" y="1191"/>
                  </a:lnTo>
                  <a:lnTo>
                    <a:pt x="2624" y="1217"/>
                  </a:lnTo>
                  <a:lnTo>
                    <a:pt x="2631" y="1244"/>
                  </a:lnTo>
                  <a:lnTo>
                    <a:pt x="2638" y="1270"/>
                  </a:lnTo>
                  <a:lnTo>
                    <a:pt x="2643" y="1297"/>
                  </a:lnTo>
                  <a:lnTo>
                    <a:pt x="2649" y="1325"/>
                  </a:lnTo>
                  <a:lnTo>
                    <a:pt x="2653" y="1352"/>
                  </a:lnTo>
                  <a:lnTo>
                    <a:pt x="2658" y="1379"/>
                  </a:lnTo>
                  <a:lnTo>
                    <a:pt x="2660" y="1406"/>
                  </a:lnTo>
                  <a:lnTo>
                    <a:pt x="2663" y="1435"/>
                  </a:lnTo>
                  <a:lnTo>
                    <a:pt x="2664" y="1463"/>
                  </a:lnTo>
                  <a:lnTo>
                    <a:pt x="2666" y="1491"/>
                  </a:lnTo>
                  <a:lnTo>
                    <a:pt x="2666" y="1519"/>
                  </a:lnTo>
                  <a:lnTo>
                    <a:pt x="2661" y="1641"/>
                  </a:lnTo>
                  <a:close/>
                  <a:moveTo>
                    <a:pt x="907" y="4981"/>
                  </a:moveTo>
                  <a:lnTo>
                    <a:pt x="2149" y="4981"/>
                  </a:lnTo>
                  <a:lnTo>
                    <a:pt x="2149" y="4592"/>
                  </a:lnTo>
                  <a:lnTo>
                    <a:pt x="907" y="4592"/>
                  </a:lnTo>
                  <a:lnTo>
                    <a:pt x="907" y="4981"/>
                  </a:lnTo>
                  <a:close/>
                  <a:moveTo>
                    <a:pt x="1177" y="5429"/>
                  </a:moveTo>
                  <a:lnTo>
                    <a:pt x="1879" y="5429"/>
                  </a:lnTo>
                  <a:lnTo>
                    <a:pt x="1879" y="5209"/>
                  </a:lnTo>
                  <a:lnTo>
                    <a:pt x="1177" y="5209"/>
                  </a:lnTo>
                  <a:lnTo>
                    <a:pt x="1177" y="5429"/>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sp>
        <p:nvSpPr>
          <p:cNvPr id="5" name="Freeform: Shape 27"/>
          <p:cNvSpPr>
            <a:spLocks noChangeAspect="1"/>
          </p:cNvSpPr>
          <p:nvPr>
            <p:custDataLst>
              <p:tags r:id="rId4"/>
            </p:custDataLst>
          </p:nvPr>
        </p:nvSpPr>
        <p:spPr>
          <a:xfrm>
            <a:off x="4551045" y="2494280"/>
            <a:ext cx="922884" cy="1835430"/>
          </a:xfrm>
          <a:custGeom>
            <a:avLst/>
            <a:gdLst>
              <a:gd name="connsiteX0" fmla="*/ 1838608 w 1838608"/>
              <a:gd name="connsiteY0" fmla="*/ 0 h 3655426"/>
              <a:gd name="connsiteX1" fmla="*/ 1838608 w 1838608"/>
              <a:gd name="connsiteY1" fmla="*/ 2065278 h 3655426"/>
              <a:gd name="connsiteX2" fmla="*/ 0 w 1838608"/>
              <a:gd name="connsiteY2" fmla="*/ 3655426 h 3655426"/>
              <a:gd name="connsiteX3" fmla="*/ 0 w 1838608"/>
              <a:gd name="connsiteY3" fmla="*/ 1590148 h 3655426"/>
            </a:gdLst>
            <a:ahLst/>
            <a:cxnLst>
              <a:cxn ang="0">
                <a:pos x="connsiteX0" y="connsiteY0"/>
              </a:cxn>
              <a:cxn ang="0">
                <a:pos x="connsiteX1" y="connsiteY1"/>
              </a:cxn>
              <a:cxn ang="0">
                <a:pos x="connsiteX2" y="connsiteY2"/>
              </a:cxn>
              <a:cxn ang="0">
                <a:pos x="connsiteX3" y="connsiteY3"/>
              </a:cxn>
            </a:cxnLst>
            <a:rect l="l" t="t" r="r" b="b"/>
            <a:pathLst>
              <a:path w="1838608" h="3655426">
                <a:moveTo>
                  <a:pt x="1838608" y="0"/>
                </a:moveTo>
                <a:lnTo>
                  <a:pt x="1838608" y="2065278"/>
                </a:lnTo>
                <a:lnTo>
                  <a:pt x="0" y="3655426"/>
                </a:lnTo>
                <a:lnTo>
                  <a:pt x="0" y="1590148"/>
                </a:lnTo>
                <a:close/>
              </a:path>
            </a:pathLst>
          </a:custGeom>
          <a:solidFill>
            <a:srgbClr val="1B4367"/>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7" name="Freeform: Shape 29"/>
          <p:cNvSpPr>
            <a:spLocks noChangeAspect="1"/>
          </p:cNvSpPr>
          <p:nvPr>
            <p:custDataLst>
              <p:tags r:id="rId5"/>
            </p:custDataLst>
          </p:nvPr>
        </p:nvSpPr>
        <p:spPr>
          <a:xfrm>
            <a:off x="3886835" y="2719705"/>
            <a:ext cx="664439" cy="1611758"/>
          </a:xfrm>
          <a:custGeom>
            <a:avLst/>
            <a:gdLst>
              <a:gd name="connsiteX0" fmla="*/ 0 w 1323808"/>
              <a:gd name="connsiteY0" fmla="*/ 0 h 3210193"/>
              <a:gd name="connsiteX1" fmla="*/ 1323808 w 1323808"/>
              <a:gd name="connsiteY1" fmla="*/ 1144915 h 3210193"/>
              <a:gd name="connsiteX2" fmla="*/ 1323808 w 1323808"/>
              <a:gd name="connsiteY2" fmla="*/ 3210193 h 3210193"/>
              <a:gd name="connsiteX3" fmla="*/ 0 w 1323808"/>
              <a:gd name="connsiteY3" fmla="*/ 2065278 h 3210193"/>
            </a:gdLst>
            <a:ahLst/>
            <a:cxnLst>
              <a:cxn ang="0">
                <a:pos x="connsiteX0" y="connsiteY0"/>
              </a:cxn>
              <a:cxn ang="0">
                <a:pos x="connsiteX1" y="connsiteY1"/>
              </a:cxn>
              <a:cxn ang="0">
                <a:pos x="connsiteX2" y="connsiteY2"/>
              </a:cxn>
              <a:cxn ang="0">
                <a:pos x="connsiteX3" y="connsiteY3"/>
              </a:cxn>
            </a:cxnLst>
            <a:rect l="l" t="t" r="r" b="b"/>
            <a:pathLst>
              <a:path w="1323808" h="3210193">
                <a:moveTo>
                  <a:pt x="0" y="0"/>
                </a:moveTo>
                <a:lnTo>
                  <a:pt x="1323808" y="1144915"/>
                </a:lnTo>
                <a:lnTo>
                  <a:pt x="1323808" y="3210193"/>
                </a:lnTo>
                <a:lnTo>
                  <a:pt x="0" y="2065278"/>
                </a:lnTo>
                <a:close/>
              </a:path>
            </a:pathLst>
          </a:custGeom>
          <a:solidFill>
            <a:srgbClr val="1B4367"/>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20" name="Freeform: Shape 26"/>
          <p:cNvSpPr>
            <a:spLocks noChangeAspect="1"/>
          </p:cNvSpPr>
          <p:nvPr>
            <p:custDataLst>
              <p:tags r:id="rId6"/>
            </p:custDataLst>
          </p:nvPr>
        </p:nvSpPr>
        <p:spPr>
          <a:xfrm>
            <a:off x="3231515" y="2616835"/>
            <a:ext cx="664908" cy="1146556"/>
          </a:xfrm>
          <a:custGeom>
            <a:avLst/>
            <a:gdLst>
              <a:gd name="connsiteX0" fmla="*/ 724612 w 1324800"/>
              <a:gd name="connsiteY0" fmla="*/ 2055 h 2283962"/>
              <a:gd name="connsiteX1" fmla="*/ 1291987 w 1324800"/>
              <a:gd name="connsiteY1" fmla="*/ 190305 h 2283962"/>
              <a:gd name="connsiteX2" fmla="*/ 1324800 w 1324800"/>
              <a:gd name="connsiteY2" fmla="*/ 218684 h 2283962"/>
              <a:gd name="connsiteX3" fmla="*/ 1324800 w 1324800"/>
              <a:gd name="connsiteY3" fmla="*/ 2283962 h 2283962"/>
              <a:gd name="connsiteX4" fmla="*/ 270136 w 1324800"/>
              <a:gd name="connsiteY4" fmla="*/ 1371820 h 2283962"/>
              <a:gd name="connsiteX5" fmla="*/ 190304 w 1324800"/>
              <a:gd name="connsiteY5" fmla="*/ 270137 h 2283962"/>
              <a:gd name="connsiteX6" fmla="*/ 724612 w 1324800"/>
              <a:gd name="connsiteY6" fmla="*/ 2055 h 2283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24800" h="2283962">
                <a:moveTo>
                  <a:pt x="724612" y="2055"/>
                </a:moveTo>
                <a:cubicBezTo>
                  <a:pt x="923977" y="-12392"/>
                  <a:pt x="1128854" y="49217"/>
                  <a:pt x="1291987" y="190305"/>
                </a:cubicBezTo>
                <a:lnTo>
                  <a:pt x="1324800" y="218684"/>
                </a:lnTo>
                <a:lnTo>
                  <a:pt x="1324800" y="2283962"/>
                </a:lnTo>
                <a:lnTo>
                  <a:pt x="270136" y="1371820"/>
                </a:lnTo>
                <a:cubicBezTo>
                  <a:pt x="-56130" y="1089643"/>
                  <a:pt x="-91872" y="596403"/>
                  <a:pt x="190304" y="270137"/>
                </a:cubicBezTo>
                <a:cubicBezTo>
                  <a:pt x="331392" y="107004"/>
                  <a:pt x="525247" y="16502"/>
                  <a:pt x="724612" y="2055"/>
                </a:cubicBezTo>
                <a:close/>
              </a:path>
            </a:pathLst>
          </a:custGeom>
          <a:solidFill>
            <a:srgbClr val="1B4367"/>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28" name="Freeform: Shape 28"/>
          <p:cNvSpPr>
            <a:spLocks noChangeAspect="1"/>
          </p:cNvSpPr>
          <p:nvPr>
            <p:custDataLst>
              <p:tags r:id="rId7"/>
            </p:custDataLst>
          </p:nvPr>
        </p:nvSpPr>
        <p:spPr>
          <a:xfrm>
            <a:off x="5464175" y="2174240"/>
            <a:ext cx="922414" cy="1369288"/>
          </a:xfrm>
          <a:custGeom>
            <a:avLst/>
            <a:gdLst>
              <a:gd name="connsiteX0" fmla="*/ 1112463 w 1837075"/>
              <a:gd name="connsiteY0" fmla="*/ 2055 h 2727011"/>
              <a:gd name="connsiteX1" fmla="*/ 1646771 w 1837075"/>
              <a:gd name="connsiteY1" fmla="*/ 270137 h 2727011"/>
              <a:gd name="connsiteX2" fmla="*/ 1566939 w 1837075"/>
              <a:gd name="connsiteY2" fmla="*/ 1371820 h 2727011"/>
              <a:gd name="connsiteX3" fmla="*/ 0 w 1837075"/>
              <a:gd name="connsiteY3" fmla="*/ 2727011 h 2727011"/>
              <a:gd name="connsiteX4" fmla="*/ 0 w 1837075"/>
              <a:gd name="connsiteY4" fmla="*/ 661733 h 2727011"/>
              <a:gd name="connsiteX5" fmla="*/ 545088 w 1837075"/>
              <a:gd name="connsiteY5" fmla="*/ 190305 h 2727011"/>
              <a:gd name="connsiteX6" fmla="*/ 1112463 w 1837075"/>
              <a:gd name="connsiteY6" fmla="*/ 2055 h 272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37075" h="2727011">
                <a:moveTo>
                  <a:pt x="1112463" y="2055"/>
                </a:moveTo>
                <a:cubicBezTo>
                  <a:pt x="1311828" y="16502"/>
                  <a:pt x="1505683" y="107004"/>
                  <a:pt x="1646771" y="270137"/>
                </a:cubicBezTo>
                <a:cubicBezTo>
                  <a:pt x="1928947" y="596403"/>
                  <a:pt x="1893205" y="1089644"/>
                  <a:pt x="1566939" y="1371820"/>
                </a:cubicBezTo>
                <a:lnTo>
                  <a:pt x="0" y="2727011"/>
                </a:lnTo>
                <a:lnTo>
                  <a:pt x="0" y="661733"/>
                </a:lnTo>
                <a:lnTo>
                  <a:pt x="545088" y="190305"/>
                </a:lnTo>
                <a:cubicBezTo>
                  <a:pt x="708221" y="49217"/>
                  <a:pt x="913097" y="-12392"/>
                  <a:pt x="1112463" y="2055"/>
                </a:cubicBezTo>
                <a:close/>
              </a:path>
            </a:pathLst>
          </a:custGeom>
          <a:solidFill>
            <a:srgbClr val="1B4367"/>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88" name="矩形 87"/>
          <p:cNvSpPr>
            <a:spLocks noChangeAspect="1"/>
          </p:cNvSpPr>
          <p:nvPr/>
        </p:nvSpPr>
        <p:spPr>
          <a:xfrm>
            <a:off x="836930" y="3596005"/>
            <a:ext cx="2927985" cy="405130"/>
          </a:xfrm>
          <a:prstGeom prst="rect">
            <a:avLst/>
          </a:prstGeom>
        </p:spPr>
        <p:txBody>
          <a:bodyPr wrap="square" lIns="121908" tIns="60954" rIns="121908" bIns="60954">
            <a:spAutoFit/>
          </a:bodyPr>
          <a:p>
            <a:pPr indent="0" fontAlgn="auto">
              <a:lnSpc>
                <a:spcPts val="2220"/>
              </a:lnSpc>
            </a:pPr>
            <a:r>
              <a:rPr lang="zh-CN" altLang="en-US" sz="2000" b="1" dirty="0">
                <a:solidFill>
                  <a:srgbClr val="1D4865"/>
                </a:solidFill>
                <a:latin typeface="微软雅黑" panose="020B0503020204020204" pitchFamily="34" charset="-122"/>
                <a:ea typeface="微软雅黑" panose="020B0503020204020204" pitchFamily="34" charset="-122"/>
              </a:rPr>
              <a:t>通过行业环境进行分析</a:t>
            </a:r>
            <a:r>
              <a:rPr lang="en-US" altLang="zh-CN" sz="2000" b="1" dirty="0">
                <a:solidFill>
                  <a:srgbClr val="1D4865"/>
                </a:solidFill>
                <a:latin typeface="微软雅黑" panose="020B0503020204020204" pitchFamily="34" charset="-122"/>
                <a:ea typeface="微软雅黑" panose="020B0503020204020204" pitchFamily="34" charset="-122"/>
              </a:rPr>
              <a:t> </a:t>
            </a:r>
            <a:endPar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3" name="矩形 32"/>
          <p:cNvSpPr>
            <a:spLocks noChangeAspect="1"/>
          </p:cNvSpPr>
          <p:nvPr/>
        </p:nvSpPr>
        <p:spPr>
          <a:xfrm>
            <a:off x="5735955" y="3596005"/>
            <a:ext cx="2366645" cy="405130"/>
          </a:xfrm>
          <a:prstGeom prst="rect">
            <a:avLst/>
          </a:prstGeom>
        </p:spPr>
        <p:txBody>
          <a:bodyPr wrap="square" lIns="121908" tIns="60954" rIns="121908" bIns="60954">
            <a:spAutoFit/>
          </a:bodyPr>
          <a:p>
            <a:pPr indent="0" fontAlgn="auto">
              <a:lnSpc>
                <a:spcPts val="2220"/>
              </a:lnSpc>
            </a:pPr>
            <a:r>
              <a:rPr sz="2000" b="1" dirty="0">
                <a:solidFill>
                  <a:srgbClr val="1D4865"/>
                </a:solidFill>
                <a:latin typeface="微软雅黑" panose="020B0503020204020204" pitchFamily="34" charset="-122"/>
                <a:ea typeface="微软雅黑" panose="020B0503020204020204" pitchFamily="34" charset="-122"/>
              </a:rPr>
              <a:t>通过职位进行分析</a:t>
            </a:r>
            <a:endParaRPr sz="2000" b="1" dirty="0">
              <a:solidFill>
                <a:srgbClr val="1D4865"/>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350"/>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childTnLst>
                          </p:cTn>
                        </p:par>
                        <p:par>
                          <p:cTn id="16" fill="hold">
                            <p:stCondLst>
                              <p:cond delay="1850"/>
                            </p:stCondLst>
                            <p:childTnLst>
                              <p:par>
                                <p:cTn id="17" presetID="53" presetClass="entr" presetSubtype="528"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animEffect transition="in" filter="fade">
                                      <p:cBhvr>
                                        <p:cTn id="21" dur="500"/>
                                        <p:tgtEl>
                                          <p:spTgt spid="11"/>
                                        </p:tgtEl>
                                      </p:cBhvr>
                                    </p:animEffect>
                                    <p:anim calcmode="lin" valueType="num">
                                      <p:cBhvr>
                                        <p:cTn id="22" dur="500" fill="hold"/>
                                        <p:tgtEl>
                                          <p:spTgt spid="11"/>
                                        </p:tgtEl>
                                        <p:attrNameLst>
                                          <p:attrName>ppt_x</p:attrName>
                                        </p:attrNameLst>
                                      </p:cBhvr>
                                      <p:tavLst>
                                        <p:tav tm="0">
                                          <p:val>
                                            <p:fltVal val="0.5"/>
                                          </p:val>
                                        </p:tav>
                                        <p:tav tm="100000">
                                          <p:val>
                                            <p:strVal val="#ppt_x"/>
                                          </p:val>
                                        </p:tav>
                                      </p:tavLst>
                                    </p:anim>
                                    <p:anim calcmode="lin" valueType="num">
                                      <p:cBhvr>
                                        <p:cTn id="23" dur="500" fill="hold"/>
                                        <p:tgtEl>
                                          <p:spTgt spid="11"/>
                                        </p:tgtEl>
                                        <p:attrNameLst>
                                          <p:attrName>ppt_y</p:attrName>
                                        </p:attrNameLst>
                                      </p:cBhvr>
                                      <p:tavLst>
                                        <p:tav tm="0">
                                          <p:val>
                                            <p:fltVal val="0.5"/>
                                          </p:val>
                                        </p:tav>
                                        <p:tav tm="100000">
                                          <p:val>
                                            <p:strVal val="#ppt_y"/>
                                          </p:val>
                                        </p:tav>
                                      </p:tavLst>
                                    </p:anim>
                                  </p:childTnLst>
                                </p:cTn>
                              </p:par>
                              <p:par>
                                <p:cTn id="24" presetID="53" presetClass="entr" presetSubtype="16" fill="hold" grpId="0" nodeType="withEffect">
                                  <p:stCondLst>
                                    <p:cond delay="600"/>
                                  </p:stCondLst>
                                  <p:childTnLst>
                                    <p:set>
                                      <p:cBhvr>
                                        <p:cTn id="25" dur="1" fill="hold">
                                          <p:stCondLst>
                                            <p:cond delay="0"/>
                                          </p:stCondLst>
                                        </p:cTn>
                                        <p:tgtEl>
                                          <p:spTgt spid="14"/>
                                        </p:tgtEl>
                                        <p:attrNameLst>
                                          <p:attrName>style.visibility</p:attrName>
                                        </p:attrNameLst>
                                      </p:cBhvr>
                                      <p:to>
                                        <p:strVal val="visible"/>
                                      </p:to>
                                    </p:set>
                                    <p:anim calcmode="lin" valueType="num">
                                      <p:cBhvr>
                                        <p:cTn id="26" dur="500" fill="hold"/>
                                        <p:tgtEl>
                                          <p:spTgt spid="14"/>
                                        </p:tgtEl>
                                        <p:attrNameLst>
                                          <p:attrName>ppt_w</p:attrName>
                                        </p:attrNameLst>
                                      </p:cBhvr>
                                      <p:tavLst>
                                        <p:tav tm="0">
                                          <p:val>
                                            <p:fltVal val="0"/>
                                          </p:val>
                                        </p:tav>
                                        <p:tav tm="100000">
                                          <p:val>
                                            <p:strVal val="#ppt_w"/>
                                          </p:val>
                                        </p:tav>
                                      </p:tavLst>
                                    </p:anim>
                                    <p:anim calcmode="lin" valueType="num">
                                      <p:cBhvr>
                                        <p:cTn id="27" dur="500" fill="hold"/>
                                        <p:tgtEl>
                                          <p:spTgt spid="14"/>
                                        </p:tgtEl>
                                        <p:attrNameLst>
                                          <p:attrName>ppt_h</p:attrName>
                                        </p:attrNameLst>
                                      </p:cBhvr>
                                      <p:tavLst>
                                        <p:tav tm="0">
                                          <p:val>
                                            <p:fltVal val="0"/>
                                          </p:val>
                                        </p:tav>
                                        <p:tav tm="100000">
                                          <p:val>
                                            <p:strVal val="#ppt_h"/>
                                          </p:val>
                                        </p:tav>
                                      </p:tavLst>
                                    </p:anim>
                                    <p:animEffect transition="in" filter="fade">
                                      <p:cBhvr>
                                        <p:cTn id="28" dur="500"/>
                                        <p:tgtEl>
                                          <p:spTgt spid="14"/>
                                        </p:tgtEl>
                                      </p:cBhvr>
                                    </p:animEffect>
                                  </p:childTnLst>
                                </p:cTn>
                              </p:par>
                            </p:childTnLst>
                          </p:cTn>
                        </p:par>
                        <p:par>
                          <p:cTn id="29" fill="hold">
                            <p:stCondLst>
                              <p:cond delay="2350"/>
                            </p:stCondLst>
                            <p:childTnLst>
                              <p:par>
                                <p:cTn id="30" presetID="18" presetClass="entr" presetSubtype="3" fill="hold" grpId="0" nodeType="afterEffect">
                                  <p:stCondLst>
                                    <p:cond delay="0"/>
                                  </p:stCondLst>
                                  <p:childTnLst>
                                    <p:set>
                                      <p:cBhvr>
                                        <p:cTn id="31" dur="1" fill="hold">
                                          <p:stCondLst>
                                            <p:cond delay="0"/>
                                          </p:stCondLst>
                                        </p:cTn>
                                        <p:tgtEl>
                                          <p:spTgt spid="88"/>
                                        </p:tgtEl>
                                        <p:attrNameLst>
                                          <p:attrName>style.visibility</p:attrName>
                                        </p:attrNameLst>
                                      </p:cBhvr>
                                      <p:to>
                                        <p:strVal val="visible"/>
                                      </p:to>
                                    </p:set>
                                    <p:animEffect transition="in" filter="strips(upRight)">
                                      <p:cBhvr>
                                        <p:cTn id="32" dur="500"/>
                                        <p:tgtEl>
                                          <p:spTgt spid="88"/>
                                        </p:tgtEl>
                                      </p:cBhvr>
                                    </p:animEffect>
                                  </p:childTnLst>
                                </p:cTn>
                              </p:par>
                            </p:childTnLst>
                          </p:cTn>
                        </p:par>
                        <p:par>
                          <p:cTn id="33" fill="hold">
                            <p:stCondLst>
                              <p:cond delay="2850"/>
                            </p:stCondLst>
                            <p:childTnLst>
                              <p:par>
                                <p:cTn id="34" presetID="18" presetClass="entr" presetSubtype="3" fill="hold" grpId="0" nodeType="afterEffect">
                                  <p:stCondLst>
                                    <p:cond delay="0"/>
                                  </p:stCondLst>
                                  <p:childTnLst>
                                    <p:set>
                                      <p:cBhvr>
                                        <p:cTn id="35" dur="1" fill="hold">
                                          <p:stCondLst>
                                            <p:cond delay="0"/>
                                          </p:stCondLst>
                                        </p:cTn>
                                        <p:tgtEl>
                                          <p:spTgt spid="33"/>
                                        </p:tgtEl>
                                        <p:attrNameLst>
                                          <p:attrName>style.visibility</p:attrName>
                                        </p:attrNameLst>
                                      </p:cBhvr>
                                      <p:to>
                                        <p:strVal val="visible"/>
                                      </p:to>
                                    </p:set>
                                    <p:animEffect transition="in" filter="strips(upRight)">
                                      <p:cBhvr>
                                        <p:cTn id="36"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4" grpId="0"/>
      <p:bldP spid="88" grpId="0"/>
      <p:bldP spid="3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735705"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任务二</a:t>
            </a:r>
            <a:r>
              <a:rPr lang="en-US" altLang="zh-CN" sz="1700" b="1" dirty="0">
                <a:solidFill>
                  <a:srgbClr val="1B4367"/>
                </a:solidFill>
                <a:cs typeface="+mn-ea"/>
                <a:sym typeface="+mn-lt"/>
              </a:rPr>
              <a:t>  </a:t>
            </a:r>
            <a:r>
              <a:rPr lang="zh-CN" altLang="en-US" sz="1700" b="1" dirty="0">
                <a:solidFill>
                  <a:srgbClr val="1B4367"/>
                </a:solidFill>
                <a:cs typeface="+mn-ea"/>
                <a:sym typeface="+mn-lt"/>
              </a:rPr>
              <a:t>职业环境分析方法和认知途径</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4" name="矩形 13"/>
          <p:cNvSpPr>
            <a:spLocks noChangeArrowheads="1"/>
          </p:cNvSpPr>
          <p:nvPr/>
        </p:nvSpPr>
        <p:spPr bwMode="auto">
          <a:xfrm>
            <a:off x="1154430" y="847725"/>
            <a:ext cx="4923155" cy="583565"/>
          </a:xfrm>
          <a:prstGeom prst="rect">
            <a:avLst/>
          </a:prstGeom>
          <a:noFill/>
          <a:ln w="9525">
            <a:noFill/>
            <a:miter lim="800000"/>
          </a:ln>
        </p:spPr>
        <p:txBody>
          <a:bodyPr wrap="square">
            <a:spAutoFit/>
          </a:bodyPr>
          <a:p>
            <a:pPr algn="ctr"/>
            <a:r>
              <a:rPr lang="zh-CN" altLang="en-US" sz="3200" b="1">
                <a:solidFill>
                  <a:srgbClr val="1B4367"/>
                </a:solidFill>
                <a:latin typeface="微软雅黑" panose="020B0503020204020204" pitchFamily="34" charset="-122"/>
                <a:ea typeface="微软雅黑" panose="020B0503020204020204" pitchFamily="34" charset="-122"/>
              </a:rPr>
              <a:t>一、职业环境分析的方法</a:t>
            </a:r>
            <a:endParaRPr lang="zh-CN" altLang="en-US" sz="3200" b="1">
              <a:solidFill>
                <a:srgbClr val="1B4367"/>
              </a:solidFill>
              <a:latin typeface="微软雅黑" panose="020B0503020204020204" pitchFamily="34" charset="-122"/>
              <a:ea typeface="微软雅黑" panose="020B0503020204020204" pitchFamily="34" charset="-122"/>
            </a:endParaRPr>
          </a:p>
        </p:txBody>
      </p:sp>
      <p:grpSp>
        <p:nvGrpSpPr>
          <p:cNvPr id="11" name="组合 10"/>
          <p:cNvGrpSpPr>
            <a:grpSpLocks noChangeAspect="1"/>
          </p:cNvGrpSpPr>
          <p:nvPr>
            <p:custDataLst>
              <p:tags r:id="rId1"/>
            </p:custDataLst>
          </p:nvPr>
        </p:nvGrpSpPr>
        <p:grpSpPr>
          <a:xfrm>
            <a:off x="374857" y="719076"/>
            <a:ext cx="840772" cy="841772"/>
            <a:chOff x="4856202" y="1222146"/>
            <a:chExt cx="1201103" cy="1202531"/>
          </a:xfrm>
          <a:solidFill>
            <a:srgbClr val="1B4367"/>
          </a:solidFill>
        </p:grpSpPr>
        <p:sp>
          <p:nvSpPr>
            <p:cNvPr id="12" name="Rectangle 6"/>
            <p:cNvSpPr/>
            <p:nvPr>
              <p:custDataLst>
                <p:tags r:id="rId2"/>
              </p:custDataLst>
            </p:nvPr>
          </p:nvSpPr>
          <p:spPr>
            <a:xfrm>
              <a:off x="4856202" y="1222146"/>
              <a:ext cx="1201103" cy="1202531"/>
            </a:xfrm>
            <a:prstGeom prst="flowChartConnector">
              <a:avLst/>
            </a:prstGeom>
            <a:grpFill/>
            <a:ln w="9525">
              <a:noFill/>
              <a:miter/>
            </a:ln>
          </p:spPr>
          <p:txBody>
            <a:bodyPr anchor="ctr"/>
            <a:lstStyle/>
            <a:p>
              <a:pPr lvl="0" algn="ctr" eaLnBrk="1" hangingPunct="1"/>
              <a:endParaRPr lang="en-US" altLang="zh-CN" sz="1000" dirty="0">
                <a:solidFill>
                  <a:srgbClr val="FFFFFF"/>
                </a:solidFill>
                <a:cs typeface="+mn-ea"/>
                <a:sym typeface="+mn-lt"/>
              </a:endParaRPr>
            </a:p>
          </p:txBody>
        </p:sp>
        <p:sp>
          <p:nvSpPr>
            <p:cNvPr id="13" name="KSO_Shape"/>
            <p:cNvSpPr/>
            <p:nvPr>
              <p:custDataLst>
                <p:tags r:id="rId3"/>
              </p:custDataLst>
            </p:nvPr>
          </p:nvSpPr>
          <p:spPr bwMode="auto">
            <a:xfrm>
              <a:off x="5275038" y="1500840"/>
              <a:ext cx="363431" cy="645143"/>
            </a:xfrm>
            <a:custGeom>
              <a:avLst/>
              <a:gdLst>
                <a:gd name="T0" fmla="*/ 2147483646 w 3056"/>
                <a:gd name="T1" fmla="*/ 2147483646 h 5429"/>
                <a:gd name="T2" fmla="*/ 2147483646 w 3056"/>
                <a:gd name="T3" fmla="*/ 2147483646 h 5429"/>
                <a:gd name="T4" fmla="*/ 2147483646 w 3056"/>
                <a:gd name="T5" fmla="*/ 388832290 h 5429"/>
                <a:gd name="T6" fmla="*/ 2147483646 w 3056"/>
                <a:gd name="T7" fmla="*/ 345615213 h 5429"/>
                <a:gd name="T8" fmla="*/ 2147483646 w 3056"/>
                <a:gd name="T9" fmla="*/ 2147483646 h 5429"/>
                <a:gd name="T10" fmla="*/ 2147483646 w 3056"/>
                <a:gd name="T11" fmla="*/ 2147483646 h 5429"/>
                <a:gd name="T12" fmla="*/ 2147483646 w 3056"/>
                <a:gd name="T13" fmla="*/ 2147483646 h 5429"/>
                <a:gd name="T14" fmla="*/ 2147483646 w 3056"/>
                <a:gd name="T15" fmla="*/ 2147483646 h 5429"/>
                <a:gd name="T16" fmla="*/ 2147483646 w 3056"/>
                <a:gd name="T17" fmla="*/ 2147483646 h 5429"/>
                <a:gd name="T18" fmla="*/ 2147483646 w 3056"/>
                <a:gd name="T19" fmla="*/ 2147483646 h 5429"/>
                <a:gd name="T20" fmla="*/ 475747481 w 3056"/>
                <a:gd name="T21" fmla="*/ 2147483646 h 5429"/>
                <a:gd name="T22" fmla="*/ 432463999 w 3056"/>
                <a:gd name="T23" fmla="*/ 2147483646 h 5429"/>
                <a:gd name="T24" fmla="*/ 2147483646 w 3056"/>
                <a:gd name="T25" fmla="*/ 2147483646 h 5429"/>
                <a:gd name="T26" fmla="*/ 2147483646 w 3056"/>
                <a:gd name="T27" fmla="*/ 2147483646 h 5429"/>
                <a:gd name="T28" fmla="*/ 2147483646 w 3056"/>
                <a:gd name="T29" fmla="*/ 2147483646 h 5429"/>
                <a:gd name="T30" fmla="*/ 2147483646 w 3056"/>
                <a:gd name="T31" fmla="*/ 2147483646 h 5429"/>
                <a:gd name="T32" fmla="*/ 2147483646 w 3056"/>
                <a:gd name="T33" fmla="*/ 2147483646 h 5429"/>
                <a:gd name="T34" fmla="*/ 2147483646 w 3056"/>
                <a:gd name="T35" fmla="*/ 2147483646 h 5429"/>
                <a:gd name="T36" fmla="*/ 2147483646 w 3056"/>
                <a:gd name="T37" fmla="*/ 2147483646 h 5429"/>
                <a:gd name="T38" fmla="*/ 2147483646 w 3056"/>
                <a:gd name="T39" fmla="*/ 2147483646 h 5429"/>
                <a:gd name="T40" fmla="*/ 2147483646 w 3056"/>
                <a:gd name="T41" fmla="*/ 2147483646 h 5429"/>
                <a:gd name="T42" fmla="*/ 2147483646 w 3056"/>
                <a:gd name="T43" fmla="*/ 2147483646 h 5429"/>
                <a:gd name="T44" fmla="*/ 2147483646 w 3056"/>
                <a:gd name="T45" fmla="*/ 2147483646 h 5429"/>
                <a:gd name="T46" fmla="*/ 2147483646 w 3056"/>
                <a:gd name="T47" fmla="*/ 2147483646 h 5429"/>
                <a:gd name="T48" fmla="*/ 2147483646 w 3056"/>
                <a:gd name="T49" fmla="*/ 2147483646 h 5429"/>
                <a:gd name="T50" fmla="*/ 2147483646 w 3056"/>
                <a:gd name="T51" fmla="*/ 2147483646 h 5429"/>
                <a:gd name="T52" fmla="*/ 2147483646 w 3056"/>
                <a:gd name="T53" fmla="*/ 2147483646 h 5429"/>
                <a:gd name="T54" fmla="*/ 2147483646 w 3056"/>
                <a:gd name="T55" fmla="*/ 2147483646 h 5429"/>
                <a:gd name="T56" fmla="*/ 2147483646 w 3056"/>
                <a:gd name="T57" fmla="*/ 2147483646 h 5429"/>
                <a:gd name="T58" fmla="*/ 2147483646 w 3056"/>
                <a:gd name="T59" fmla="*/ 2147483646 h 5429"/>
                <a:gd name="T60" fmla="*/ 2147483646 w 3056"/>
                <a:gd name="T61" fmla="*/ 2147483646 h 5429"/>
                <a:gd name="T62" fmla="*/ 2147483646 w 3056"/>
                <a:gd name="T63" fmla="*/ 2147483646 h 5429"/>
                <a:gd name="T64" fmla="*/ 2147483646 w 3056"/>
                <a:gd name="T65" fmla="*/ 2147483646 h 5429"/>
                <a:gd name="T66" fmla="*/ 2147483646 w 3056"/>
                <a:gd name="T67" fmla="*/ 2147483646 h 5429"/>
                <a:gd name="T68" fmla="*/ 2147483646 w 3056"/>
                <a:gd name="T69" fmla="*/ 2147483646 h 5429"/>
                <a:gd name="T70" fmla="*/ 2147483646 w 3056"/>
                <a:gd name="T71" fmla="*/ 2147483646 h 5429"/>
                <a:gd name="T72" fmla="*/ 2147483646 w 3056"/>
                <a:gd name="T73" fmla="*/ 2147483646 h 5429"/>
                <a:gd name="T74" fmla="*/ 2147483646 w 3056"/>
                <a:gd name="T75" fmla="*/ 2147483646 h 5429"/>
                <a:gd name="T76" fmla="*/ 2147483646 w 3056"/>
                <a:gd name="T77" fmla="*/ 2147483646 h 5429"/>
                <a:gd name="T78" fmla="*/ 2147483646 w 3056"/>
                <a:gd name="T79" fmla="*/ 2147483646 h 5429"/>
                <a:gd name="T80" fmla="*/ 2147483646 w 3056"/>
                <a:gd name="T81" fmla="*/ 2147483646 h 5429"/>
                <a:gd name="T82" fmla="*/ 2147483646 w 3056"/>
                <a:gd name="T83" fmla="*/ 2147483646 h 5429"/>
                <a:gd name="T84" fmla="*/ 2147483646 w 3056"/>
                <a:gd name="T85" fmla="*/ 2147483646 h 5429"/>
                <a:gd name="T86" fmla="*/ 2147483646 w 3056"/>
                <a:gd name="T87" fmla="*/ 2147483646 h 5429"/>
                <a:gd name="T88" fmla="*/ 2147483646 w 3056"/>
                <a:gd name="T89" fmla="*/ 2147483646 h 5429"/>
                <a:gd name="T90" fmla="*/ 2147483646 w 3056"/>
                <a:gd name="T91" fmla="*/ 2147483646 h 5429"/>
                <a:gd name="T92" fmla="*/ 2147483646 w 3056"/>
                <a:gd name="T93" fmla="*/ 2147483646 h 5429"/>
                <a:gd name="T94" fmla="*/ 2147483646 w 3056"/>
                <a:gd name="T95" fmla="*/ 2147483646 h 5429"/>
                <a:gd name="T96" fmla="*/ 2147483646 w 3056"/>
                <a:gd name="T97" fmla="*/ 2147483646 h 5429"/>
                <a:gd name="T98" fmla="*/ 2147483646 w 3056"/>
                <a:gd name="T99" fmla="*/ 2147483646 h 5429"/>
                <a:gd name="T100" fmla="*/ 2147483646 w 3056"/>
                <a:gd name="T101" fmla="*/ 2147483646 h 5429"/>
                <a:gd name="T102" fmla="*/ 2147483646 w 3056"/>
                <a:gd name="T103" fmla="*/ 2147483646 h 5429"/>
                <a:gd name="T104" fmla="*/ 2147483646 w 3056"/>
                <a:gd name="T105" fmla="*/ 2147483646 h 5429"/>
                <a:gd name="T106" fmla="*/ 2147483646 w 3056"/>
                <a:gd name="T107" fmla="*/ 2147483646 h 5429"/>
                <a:gd name="T108" fmla="*/ 2147483646 w 3056"/>
                <a:gd name="T109" fmla="*/ 2147483646 h 5429"/>
                <a:gd name="T110" fmla="*/ 2147483646 w 3056"/>
                <a:gd name="T111" fmla="*/ 2147483646 h 5429"/>
                <a:gd name="T112" fmla="*/ 2147483646 w 3056"/>
                <a:gd name="T113" fmla="*/ 2147483646 h 5429"/>
                <a:gd name="T114" fmla="*/ 2147483646 w 3056"/>
                <a:gd name="T115" fmla="*/ 2147483646 h 5429"/>
                <a:gd name="T116" fmla="*/ 2147483646 w 3056"/>
                <a:gd name="T117" fmla="*/ 2147483646 h 5429"/>
                <a:gd name="T118" fmla="*/ 2147483646 w 3056"/>
                <a:gd name="T119" fmla="*/ 2147483646 h 5429"/>
                <a:gd name="T120" fmla="*/ 2147483646 w 3056"/>
                <a:gd name="T121" fmla="*/ 2147483646 h 542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3056" h="5429">
                  <a:moveTo>
                    <a:pt x="2609" y="448"/>
                  </a:moveTo>
                  <a:lnTo>
                    <a:pt x="2609" y="448"/>
                  </a:lnTo>
                  <a:lnTo>
                    <a:pt x="2575" y="415"/>
                  </a:lnTo>
                  <a:lnTo>
                    <a:pt x="2538" y="383"/>
                  </a:lnTo>
                  <a:lnTo>
                    <a:pt x="2503" y="352"/>
                  </a:lnTo>
                  <a:lnTo>
                    <a:pt x="2465" y="322"/>
                  </a:lnTo>
                  <a:lnTo>
                    <a:pt x="2426" y="293"/>
                  </a:lnTo>
                  <a:lnTo>
                    <a:pt x="2388" y="265"/>
                  </a:lnTo>
                  <a:lnTo>
                    <a:pt x="2348" y="239"/>
                  </a:lnTo>
                  <a:lnTo>
                    <a:pt x="2307" y="213"/>
                  </a:lnTo>
                  <a:lnTo>
                    <a:pt x="2266" y="190"/>
                  </a:lnTo>
                  <a:lnTo>
                    <a:pt x="2224" y="168"/>
                  </a:lnTo>
                  <a:lnTo>
                    <a:pt x="2182" y="146"/>
                  </a:lnTo>
                  <a:lnTo>
                    <a:pt x="2138" y="127"/>
                  </a:lnTo>
                  <a:lnTo>
                    <a:pt x="2095" y="108"/>
                  </a:lnTo>
                  <a:lnTo>
                    <a:pt x="2049" y="91"/>
                  </a:lnTo>
                  <a:lnTo>
                    <a:pt x="2005" y="75"/>
                  </a:lnTo>
                  <a:lnTo>
                    <a:pt x="1960" y="61"/>
                  </a:lnTo>
                  <a:lnTo>
                    <a:pt x="1907" y="46"/>
                  </a:lnTo>
                  <a:lnTo>
                    <a:pt x="1853" y="34"/>
                  </a:lnTo>
                  <a:lnTo>
                    <a:pt x="1800" y="24"/>
                  </a:lnTo>
                  <a:lnTo>
                    <a:pt x="1746" y="15"/>
                  </a:lnTo>
                  <a:lnTo>
                    <a:pt x="1692" y="9"/>
                  </a:lnTo>
                  <a:lnTo>
                    <a:pt x="1638" y="3"/>
                  </a:lnTo>
                  <a:lnTo>
                    <a:pt x="1582" y="1"/>
                  </a:lnTo>
                  <a:lnTo>
                    <a:pt x="1527" y="0"/>
                  </a:lnTo>
                  <a:lnTo>
                    <a:pt x="1490" y="0"/>
                  </a:lnTo>
                  <a:lnTo>
                    <a:pt x="1451" y="2"/>
                  </a:lnTo>
                  <a:lnTo>
                    <a:pt x="1413" y="4"/>
                  </a:lnTo>
                  <a:lnTo>
                    <a:pt x="1376" y="8"/>
                  </a:lnTo>
                  <a:lnTo>
                    <a:pt x="1338" y="11"/>
                  </a:lnTo>
                  <a:lnTo>
                    <a:pt x="1302" y="17"/>
                  </a:lnTo>
                  <a:lnTo>
                    <a:pt x="1264" y="22"/>
                  </a:lnTo>
                  <a:lnTo>
                    <a:pt x="1227" y="29"/>
                  </a:lnTo>
                  <a:lnTo>
                    <a:pt x="1191" y="36"/>
                  </a:lnTo>
                  <a:lnTo>
                    <a:pt x="1154" y="45"/>
                  </a:lnTo>
                  <a:lnTo>
                    <a:pt x="1118" y="55"/>
                  </a:lnTo>
                  <a:lnTo>
                    <a:pt x="1083" y="65"/>
                  </a:lnTo>
                  <a:lnTo>
                    <a:pt x="1047" y="76"/>
                  </a:lnTo>
                  <a:lnTo>
                    <a:pt x="1012" y="88"/>
                  </a:lnTo>
                  <a:lnTo>
                    <a:pt x="977" y="102"/>
                  </a:lnTo>
                  <a:lnTo>
                    <a:pt x="942" y="115"/>
                  </a:lnTo>
                  <a:lnTo>
                    <a:pt x="909" y="130"/>
                  </a:lnTo>
                  <a:lnTo>
                    <a:pt x="875" y="146"/>
                  </a:lnTo>
                  <a:lnTo>
                    <a:pt x="841" y="161"/>
                  </a:lnTo>
                  <a:lnTo>
                    <a:pt x="808" y="179"/>
                  </a:lnTo>
                  <a:lnTo>
                    <a:pt x="775" y="197"/>
                  </a:lnTo>
                  <a:lnTo>
                    <a:pt x="743" y="216"/>
                  </a:lnTo>
                  <a:lnTo>
                    <a:pt x="712" y="235"/>
                  </a:lnTo>
                  <a:lnTo>
                    <a:pt x="680" y="255"/>
                  </a:lnTo>
                  <a:lnTo>
                    <a:pt x="649" y="277"/>
                  </a:lnTo>
                  <a:lnTo>
                    <a:pt x="619" y="300"/>
                  </a:lnTo>
                  <a:lnTo>
                    <a:pt x="589" y="322"/>
                  </a:lnTo>
                  <a:lnTo>
                    <a:pt x="559" y="345"/>
                  </a:lnTo>
                  <a:lnTo>
                    <a:pt x="531" y="370"/>
                  </a:lnTo>
                  <a:lnTo>
                    <a:pt x="502" y="395"/>
                  </a:lnTo>
                  <a:lnTo>
                    <a:pt x="474" y="421"/>
                  </a:lnTo>
                  <a:lnTo>
                    <a:pt x="447" y="448"/>
                  </a:lnTo>
                  <a:lnTo>
                    <a:pt x="420" y="475"/>
                  </a:lnTo>
                  <a:lnTo>
                    <a:pt x="395" y="503"/>
                  </a:lnTo>
                  <a:lnTo>
                    <a:pt x="369" y="531"/>
                  </a:lnTo>
                  <a:lnTo>
                    <a:pt x="345" y="561"/>
                  </a:lnTo>
                  <a:lnTo>
                    <a:pt x="322" y="589"/>
                  </a:lnTo>
                  <a:lnTo>
                    <a:pt x="298" y="619"/>
                  </a:lnTo>
                  <a:lnTo>
                    <a:pt x="276" y="650"/>
                  </a:lnTo>
                  <a:lnTo>
                    <a:pt x="255" y="681"/>
                  </a:lnTo>
                  <a:lnTo>
                    <a:pt x="235" y="712"/>
                  </a:lnTo>
                  <a:lnTo>
                    <a:pt x="215" y="744"/>
                  </a:lnTo>
                  <a:lnTo>
                    <a:pt x="197" y="776"/>
                  </a:lnTo>
                  <a:lnTo>
                    <a:pt x="179" y="808"/>
                  </a:lnTo>
                  <a:lnTo>
                    <a:pt x="161" y="841"/>
                  </a:lnTo>
                  <a:lnTo>
                    <a:pt x="145" y="875"/>
                  </a:lnTo>
                  <a:lnTo>
                    <a:pt x="129" y="909"/>
                  </a:lnTo>
                  <a:lnTo>
                    <a:pt x="115" y="943"/>
                  </a:lnTo>
                  <a:lnTo>
                    <a:pt x="101" y="977"/>
                  </a:lnTo>
                  <a:lnTo>
                    <a:pt x="88" y="1012"/>
                  </a:lnTo>
                  <a:lnTo>
                    <a:pt x="76" y="1047"/>
                  </a:lnTo>
                  <a:lnTo>
                    <a:pt x="65" y="1082"/>
                  </a:lnTo>
                  <a:lnTo>
                    <a:pt x="55" y="1118"/>
                  </a:lnTo>
                  <a:lnTo>
                    <a:pt x="45" y="1154"/>
                  </a:lnTo>
                  <a:lnTo>
                    <a:pt x="36" y="1191"/>
                  </a:lnTo>
                  <a:lnTo>
                    <a:pt x="28" y="1227"/>
                  </a:lnTo>
                  <a:lnTo>
                    <a:pt x="22" y="1264"/>
                  </a:lnTo>
                  <a:lnTo>
                    <a:pt x="16" y="1301"/>
                  </a:lnTo>
                  <a:lnTo>
                    <a:pt x="11" y="1338"/>
                  </a:lnTo>
                  <a:lnTo>
                    <a:pt x="7" y="1376"/>
                  </a:lnTo>
                  <a:lnTo>
                    <a:pt x="4" y="1413"/>
                  </a:lnTo>
                  <a:lnTo>
                    <a:pt x="2" y="1452"/>
                  </a:lnTo>
                  <a:lnTo>
                    <a:pt x="0" y="1489"/>
                  </a:lnTo>
                  <a:lnTo>
                    <a:pt x="0" y="1527"/>
                  </a:lnTo>
                  <a:lnTo>
                    <a:pt x="6" y="1667"/>
                  </a:lnTo>
                  <a:lnTo>
                    <a:pt x="10" y="1707"/>
                  </a:lnTo>
                  <a:lnTo>
                    <a:pt x="15" y="1746"/>
                  </a:lnTo>
                  <a:lnTo>
                    <a:pt x="22" y="1785"/>
                  </a:lnTo>
                  <a:lnTo>
                    <a:pt x="28" y="1823"/>
                  </a:lnTo>
                  <a:lnTo>
                    <a:pt x="36" y="1862"/>
                  </a:lnTo>
                  <a:lnTo>
                    <a:pt x="45" y="1900"/>
                  </a:lnTo>
                  <a:lnTo>
                    <a:pt x="55" y="1937"/>
                  </a:lnTo>
                  <a:lnTo>
                    <a:pt x="66" y="1975"/>
                  </a:lnTo>
                  <a:lnTo>
                    <a:pt x="78" y="2012"/>
                  </a:lnTo>
                  <a:lnTo>
                    <a:pt x="92" y="2049"/>
                  </a:lnTo>
                  <a:lnTo>
                    <a:pt x="105" y="2085"/>
                  </a:lnTo>
                  <a:lnTo>
                    <a:pt x="119" y="2122"/>
                  </a:lnTo>
                  <a:lnTo>
                    <a:pt x="136" y="2157"/>
                  </a:lnTo>
                  <a:lnTo>
                    <a:pt x="152" y="2193"/>
                  </a:lnTo>
                  <a:lnTo>
                    <a:pt x="170" y="2228"/>
                  </a:lnTo>
                  <a:lnTo>
                    <a:pt x="189" y="2262"/>
                  </a:lnTo>
                  <a:lnTo>
                    <a:pt x="195" y="2277"/>
                  </a:lnTo>
                  <a:lnTo>
                    <a:pt x="213" y="2312"/>
                  </a:lnTo>
                  <a:lnTo>
                    <a:pt x="242" y="2366"/>
                  </a:lnTo>
                  <a:lnTo>
                    <a:pt x="278" y="2439"/>
                  </a:lnTo>
                  <a:lnTo>
                    <a:pt x="323" y="2528"/>
                  </a:lnTo>
                  <a:lnTo>
                    <a:pt x="371" y="2631"/>
                  </a:lnTo>
                  <a:lnTo>
                    <a:pt x="422" y="2743"/>
                  </a:lnTo>
                  <a:lnTo>
                    <a:pt x="450" y="2804"/>
                  </a:lnTo>
                  <a:lnTo>
                    <a:pt x="476" y="2867"/>
                  </a:lnTo>
                  <a:lnTo>
                    <a:pt x="503" y="2931"/>
                  </a:lnTo>
                  <a:lnTo>
                    <a:pt x="530" y="2998"/>
                  </a:lnTo>
                  <a:lnTo>
                    <a:pt x="556" y="3065"/>
                  </a:lnTo>
                  <a:lnTo>
                    <a:pt x="582" y="3134"/>
                  </a:lnTo>
                  <a:lnTo>
                    <a:pt x="607" y="3202"/>
                  </a:lnTo>
                  <a:lnTo>
                    <a:pt x="630" y="3273"/>
                  </a:lnTo>
                  <a:lnTo>
                    <a:pt x="653" y="3343"/>
                  </a:lnTo>
                  <a:lnTo>
                    <a:pt x="674" y="3413"/>
                  </a:lnTo>
                  <a:lnTo>
                    <a:pt x="693" y="3483"/>
                  </a:lnTo>
                  <a:lnTo>
                    <a:pt x="711" y="3553"/>
                  </a:lnTo>
                  <a:lnTo>
                    <a:pt x="726" y="3621"/>
                  </a:lnTo>
                  <a:lnTo>
                    <a:pt x="739" y="3690"/>
                  </a:lnTo>
                  <a:lnTo>
                    <a:pt x="750" y="3756"/>
                  </a:lnTo>
                  <a:lnTo>
                    <a:pt x="754" y="3788"/>
                  </a:lnTo>
                  <a:lnTo>
                    <a:pt x="757" y="3822"/>
                  </a:lnTo>
                  <a:lnTo>
                    <a:pt x="760" y="3854"/>
                  </a:lnTo>
                  <a:lnTo>
                    <a:pt x="762" y="3885"/>
                  </a:lnTo>
                  <a:lnTo>
                    <a:pt x="763" y="3915"/>
                  </a:lnTo>
                  <a:lnTo>
                    <a:pt x="764" y="3946"/>
                  </a:lnTo>
                  <a:lnTo>
                    <a:pt x="783" y="4137"/>
                  </a:lnTo>
                  <a:lnTo>
                    <a:pt x="789" y="4160"/>
                  </a:lnTo>
                  <a:lnTo>
                    <a:pt x="796" y="4181"/>
                  </a:lnTo>
                  <a:lnTo>
                    <a:pt x="804" y="4202"/>
                  </a:lnTo>
                  <a:lnTo>
                    <a:pt x="813" y="4220"/>
                  </a:lnTo>
                  <a:lnTo>
                    <a:pt x="823" y="4237"/>
                  </a:lnTo>
                  <a:lnTo>
                    <a:pt x="833" y="4253"/>
                  </a:lnTo>
                  <a:lnTo>
                    <a:pt x="844" y="4267"/>
                  </a:lnTo>
                  <a:lnTo>
                    <a:pt x="855" y="4280"/>
                  </a:lnTo>
                  <a:lnTo>
                    <a:pt x="867" y="4291"/>
                  </a:lnTo>
                  <a:lnTo>
                    <a:pt x="880" y="4301"/>
                  </a:lnTo>
                  <a:lnTo>
                    <a:pt x="895" y="4309"/>
                  </a:lnTo>
                  <a:lnTo>
                    <a:pt x="909" y="4316"/>
                  </a:lnTo>
                  <a:lnTo>
                    <a:pt x="924" y="4321"/>
                  </a:lnTo>
                  <a:lnTo>
                    <a:pt x="941" y="4325"/>
                  </a:lnTo>
                  <a:lnTo>
                    <a:pt x="959" y="4328"/>
                  </a:lnTo>
                  <a:lnTo>
                    <a:pt x="976" y="4328"/>
                  </a:lnTo>
                  <a:lnTo>
                    <a:pt x="2079" y="4328"/>
                  </a:lnTo>
                  <a:lnTo>
                    <a:pt x="2097" y="4328"/>
                  </a:lnTo>
                  <a:lnTo>
                    <a:pt x="2114" y="4325"/>
                  </a:lnTo>
                  <a:lnTo>
                    <a:pt x="2130" y="4321"/>
                  </a:lnTo>
                  <a:lnTo>
                    <a:pt x="2145" y="4316"/>
                  </a:lnTo>
                  <a:lnTo>
                    <a:pt x="2161" y="4309"/>
                  </a:lnTo>
                  <a:lnTo>
                    <a:pt x="2174" y="4301"/>
                  </a:lnTo>
                  <a:lnTo>
                    <a:pt x="2187" y="4291"/>
                  </a:lnTo>
                  <a:lnTo>
                    <a:pt x="2201" y="4280"/>
                  </a:lnTo>
                  <a:lnTo>
                    <a:pt x="2212" y="4267"/>
                  </a:lnTo>
                  <a:lnTo>
                    <a:pt x="2223" y="4253"/>
                  </a:lnTo>
                  <a:lnTo>
                    <a:pt x="2233" y="4237"/>
                  </a:lnTo>
                  <a:lnTo>
                    <a:pt x="2243" y="4220"/>
                  </a:lnTo>
                  <a:lnTo>
                    <a:pt x="2251" y="4202"/>
                  </a:lnTo>
                  <a:lnTo>
                    <a:pt x="2259" y="4181"/>
                  </a:lnTo>
                  <a:lnTo>
                    <a:pt x="2266" y="4160"/>
                  </a:lnTo>
                  <a:lnTo>
                    <a:pt x="2272" y="4137"/>
                  </a:lnTo>
                  <a:lnTo>
                    <a:pt x="2291" y="3946"/>
                  </a:lnTo>
                  <a:lnTo>
                    <a:pt x="2293" y="3915"/>
                  </a:lnTo>
                  <a:lnTo>
                    <a:pt x="2294" y="3885"/>
                  </a:lnTo>
                  <a:lnTo>
                    <a:pt x="2295" y="3854"/>
                  </a:lnTo>
                  <a:lnTo>
                    <a:pt x="2298" y="3822"/>
                  </a:lnTo>
                  <a:lnTo>
                    <a:pt x="2301" y="3788"/>
                  </a:lnTo>
                  <a:lnTo>
                    <a:pt x="2306" y="3756"/>
                  </a:lnTo>
                  <a:lnTo>
                    <a:pt x="2316" y="3690"/>
                  </a:lnTo>
                  <a:lnTo>
                    <a:pt x="2329" y="3621"/>
                  </a:lnTo>
                  <a:lnTo>
                    <a:pt x="2345" y="3553"/>
                  </a:lnTo>
                  <a:lnTo>
                    <a:pt x="2362" y="3483"/>
                  </a:lnTo>
                  <a:lnTo>
                    <a:pt x="2381" y="3413"/>
                  </a:lnTo>
                  <a:lnTo>
                    <a:pt x="2402" y="3343"/>
                  </a:lnTo>
                  <a:lnTo>
                    <a:pt x="2425" y="3273"/>
                  </a:lnTo>
                  <a:lnTo>
                    <a:pt x="2449" y="3202"/>
                  </a:lnTo>
                  <a:lnTo>
                    <a:pt x="2474" y="3134"/>
                  </a:lnTo>
                  <a:lnTo>
                    <a:pt x="2499" y="3065"/>
                  </a:lnTo>
                  <a:lnTo>
                    <a:pt x="2526" y="2998"/>
                  </a:lnTo>
                  <a:lnTo>
                    <a:pt x="2552" y="2931"/>
                  </a:lnTo>
                  <a:lnTo>
                    <a:pt x="2579" y="2867"/>
                  </a:lnTo>
                  <a:lnTo>
                    <a:pt x="2607" y="2804"/>
                  </a:lnTo>
                  <a:lnTo>
                    <a:pt x="2633" y="2743"/>
                  </a:lnTo>
                  <a:lnTo>
                    <a:pt x="2685" y="2631"/>
                  </a:lnTo>
                  <a:lnTo>
                    <a:pt x="2735" y="2528"/>
                  </a:lnTo>
                  <a:lnTo>
                    <a:pt x="2778" y="2439"/>
                  </a:lnTo>
                  <a:lnTo>
                    <a:pt x="2816" y="2366"/>
                  </a:lnTo>
                  <a:lnTo>
                    <a:pt x="2846" y="2312"/>
                  </a:lnTo>
                  <a:lnTo>
                    <a:pt x="2872" y="2262"/>
                  </a:lnTo>
                  <a:lnTo>
                    <a:pt x="2890" y="2228"/>
                  </a:lnTo>
                  <a:lnTo>
                    <a:pt x="2906" y="2193"/>
                  </a:lnTo>
                  <a:lnTo>
                    <a:pt x="2923" y="2157"/>
                  </a:lnTo>
                  <a:lnTo>
                    <a:pt x="2937" y="2122"/>
                  </a:lnTo>
                  <a:lnTo>
                    <a:pt x="2952" y="2085"/>
                  </a:lnTo>
                  <a:lnTo>
                    <a:pt x="2965" y="2049"/>
                  </a:lnTo>
                  <a:lnTo>
                    <a:pt x="2978" y="2012"/>
                  </a:lnTo>
                  <a:lnTo>
                    <a:pt x="2989" y="1975"/>
                  </a:lnTo>
                  <a:lnTo>
                    <a:pt x="3000" y="1937"/>
                  </a:lnTo>
                  <a:lnTo>
                    <a:pt x="3010" y="1900"/>
                  </a:lnTo>
                  <a:lnTo>
                    <a:pt x="3019" y="1862"/>
                  </a:lnTo>
                  <a:lnTo>
                    <a:pt x="3027" y="1823"/>
                  </a:lnTo>
                  <a:lnTo>
                    <a:pt x="3034" y="1785"/>
                  </a:lnTo>
                  <a:lnTo>
                    <a:pt x="3040" y="1746"/>
                  </a:lnTo>
                  <a:lnTo>
                    <a:pt x="3045" y="1707"/>
                  </a:lnTo>
                  <a:lnTo>
                    <a:pt x="3049" y="1667"/>
                  </a:lnTo>
                  <a:lnTo>
                    <a:pt x="3056" y="1527"/>
                  </a:lnTo>
                  <a:lnTo>
                    <a:pt x="3055" y="1489"/>
                  </a:lnTo>
                  <a:lnTo>
                    <a:pt x="3054" y="1452"/>
                  </a:lnTo>
                  <a:lnTo>
                    <a:pt x="3051" y="1413"/>
                  </a:lnTo>
                  <a:lnTo>
                    <a:pt x="3048" y="1376"/>
                  </a:lnTo>
                  <a:lnTo>
                    <a:pt x="3044" y="1338"/>
                  </a:lnTo>
                  <a:lnTo>
                    <a:pt x="3039" y="1301"/>
                  </a:lnTo>
                  <a:lnTo>
                    <a:pt x="3034" y="1264"/>
                  </a:lnTo>
                  <a:lnTo>
                    <a:pt x="3026" y="1227"/>
                  </a:lnTo>
                  <a:lnTo>
                    <a:pt x="3018" y="1191"/>
                  </a:lnTo>
                  <a:lnTo>
                    <a:pt x="3010" y="1154"/>
                  </a:lnTo>
                  <a:lnTo>
                    <a:pt x="3000" y="1118"/>
                  </a:lnTo>
                  <a:lnTo>
                    <a:pt x="2990" y="1082"/>
                  </a:lnTo>
                  <a:lnTo>
                    <a:pt x="2979" y="1047"/>
                  </a:lnTo>
                  <a:lnTo>
                    <a:pt x="2967" y="1012"/>
                  </a:lnTo>
                  <a:lnTo>
                    <a:pt x="2954" y="977"/>
                  </a:lnTo>
                  <a:lnTo>
                    <a:pt x="2941" y="943"/>
                  </a:lnTo>
                  <a:lnTo>
                    <a:pt x="2925" y="909"/>
                  </a:lnTo>
                  <a:lnTo>
                    <a:pt x="2910" y="875"/>
                  </a:lnTo>
                  <a:lnTo>
                    <a:pt x="2894" y="841"/>
                  </a:lnTo>
                  <a:lnTo>
                    <a:pt x="2877" y="808"/>
                  </a:lnTo>
                  <a:lnTo>
                    <a:pt x="2859" y="776"/>
                  </a:lnTo>
                  <a:lnTo>
                    <a:pt x="2840" y="744"/>
                  </a:lnTo>
                  <a:lnTo>
                    <a:pt x="2820" y="712"/>
                  </a:lnTo>
                  <a:lnTo>
                    <a:pt x="2800" y="681"/>
                  </a:lnTo>
                  <a:lnTo>
                    <a:pt x="2779" y="650"/>
                  </a:lnTo>
                  <a:lnTo>
                    <a:pt x="2757" y="619"/>
                  </a:lnTo>
                  <a:lnTo>
                    <a:pt x="2734" y="589"/>
                  </a:lnTo>
                  <a:lnTo>
                    <a:pt x="2711" y="561"/>
                  </a:lnTo>
                  <a:lnTo>
                    <a:pt x="2686" y="531"/>
                  </a:lnTo>
                  <a:lnTo>
                    <a:pt x="2661" y="503"/>
                  </a:lnTo>
                  <a:lnTo>
                    <a:pt x="2635" y="475"/>
                  </a:lnTo>
                  <a:lnTo>
                    <a:pt x="2609" y="448"/>
                  </a:lnTo>
                  <a:close/>
                  <a:moveTo>
                    <a:pt x="2661" y="1641"/>
                  </a:moveTo>
                  <a:lnTo>
                    <a:pt x="2661" y="1641"/>
                  </a:lnTo>
                  <a:lnTo>
                    <a:pt x="2658" y="1669"/>
                  </a:lnTo>
                  <a:lnTo>
                    <a:pt x="2654" y="1697"/>
                  </a:lnTo>
                  <a:lnTo>
                    <a:pt x="2650" y="1725"/>
                  </a:lnTo>
                  <a:lnTo>
                    <a:pt x="2644" y="1753"/>
                  </a:lnTo>
                  <a:lnTo>
                    <a:pt x="2639" y="1781"/>
                  </a:lnTo>
                  <a:lnTo>
                    <a:pt x="2632" y="1809"/>
                  </a:lnTo>
                  <a:lnTo>
                    <a:pt x="2624" y="1837"/>
                  </a:lnTo>
                  <a:lnTo>
                    <a:pt x="2617" y="1863"/>
                  </a:lnTo>
                  <a:lnTo>
                    <a:pt x="2608" y="1891"/>
                  </a:lnTo>
                  <a:lnTo>
                    <a:pt x="2599" y="1918"/>
                  </a:lnTo>
                  <a:lnTo>
                    <a:pt x="2589" y="1945"/>
                  </a:lnTo>
                  <a:lnTo>
                    <a:pt x="2579" y="1972"/>
                  </a:lnTo>
                  <a:lnTo>
                    <a:pt x="2567" y="1998"/>
                  </a:lnTo>
                  <a:lnTo>
                    <a:pt x="2556" y="2025"/>
                  </a:lnTo>
                  <a:lnTo>
                    <a:pt x="2543" y="2051"/>
                  </a:lnTo>
                  <a:lnTo>
                    <a:pt x="2529" y="2078"/>
                  </a:lnTo>
                  <a:lnTo>
                    <a:pt x="2485" y="2158"/>
                  </a:lnTo>
                  <a:lnTo>
                    <a:pt x="2450" y="2227"/>
                  </a:lnTo>
                  <a:lnTo>
                    <a:pt x="2408" y="2311"/>
                  </a:lnTo>
                  <a:lnTo>
                    <a:pt x="2359" y="2409"/>
                  </a:lnTo>
                  <a:lnTo>
                    <a:pt x="2307" y="2519"/>
                  </a:lnTo>
                  <a:lnTo>
                    <a:pt x="2253" y="2641"/>
                  </a:lnTo>
                  <a:lnTo>
                    <a:pt x="2225" y="2705"/>
                  </a:lnTo>
                  <a:lnTo>
                    <a:pt x="2197" y="2771"/>
                  </a:lnTo>
                  <a:lnTo>
                    <a:pt x="2170" y="2838"/>
                  </a:lnTo>
                  <a:lnTo>
                    <a:pt x="2142" y="2908"/>
                  </a:lnTo>
                  <a:lnTo>
                    <a:pt x="2116" y="2979"/>
                  </a:lnTo>
                  <a:lnTo>
                    <a:pt x="2090" y="3051"/>
                  </a:lnTo>
                  <a:lnTo>
                    <a:pt x="2065" y="3124"/>
                  </a:lnTo>
                  <a:lnTo>
                    <a:pt x="2040" y="3198"/>
                  </a:lnTo>
                  <a:lnTo>
                    <a:pt x="2018" y="3272"/>
                  </a:lnTo>
                  <a:lnTo>
                    <a:pt x="1996" y="3346"/>
                  </a:lnTo>
                  <a:lnTo>
                    <a:pt x="1977" y="3420"/>
                  </a:lnTo>
                  <a:lnTo>
                    <a:pt x="1960" y="3494"/>
                  </a:lnTo>
                  <a:lnTo>
                    <a:pt x="1944" y="3568"/>
                  </a:lnTo>
                  <a:lnTo>
                    <a:pt x="1930" y="3641"/>
                  </a:lnTo>
                  <a:lnTo>
                    <a:pt x="1919" y="3714"/>
                  </a:lnTo>
                  <a:lnTo>
                    <a:pt x="1911" y="3785"/>
                  </a:lnTo>
                  <a:lnTo>
                    <a:pt x="1908" y="3820"/>
                  </a:lnTo>
                  <a:lnTo>
                    <a:pt x="1905" y="3856"/>
                  </a:lnTo>
                  <a:lnTo>
                    <a:pt x="1903" y="3890"/>
                  </a:lnTo>
                  <a:lnTo>
                    <a:pt x="1902" y="3924"/>
                  </a:lnTo>
                  <a:lnTo>
                    <a:pt x="1901" y="3939"/>
                  </a:lnTo>
                  <a:lnTo>
                    <a:pt x="1722" y="3939"/>
                  </a:lnTo>
                  <a:lnTo>
                    <a:pt x="1722" y="3230"/>
                  </a:lnTo>
                  <a:lnTo>
                    <a:pt x="1333" y="3230"/>
                  </a:lnTo>
                  <a:lnTo>
                    <a:pt x="1333" y="3939"/>
                  </a:lnTo>
                  <a:lnTo>
                    <a:pt x="1154" y="3939"/>
                  </a:lnTo>
                  <a:lnTo>
                    <a:pt x="1152" y="3924"/>
                  </a:lnTo>
                  <a:lnTo>
                    <a:pt x="1151" y="3873"/>
                  </a:lnTo>
                  <a:lnTo>
                    <a:pt x="1148" y="3820"/>
                  </a:lnTo>
                  <a:lnTo>
                    <a:pt x="1142" y="3767"/>
                  </a:lnTo>
                  <a:lnTo>
                    <a:pt x="1136" y="3714"/>
                  </a:lnTo>
                  <a:lnTo>
                    <a:pt x="1128" y="3659"/>
                  </a:lnTo>
                  <a:lnTo>
                    <a:pt x="1118" y="3604"/>
                  </a:lnTo>
                  <a:lnTo>
                    <a:pt x="1108" y="3547"/>
                  </a:lnTo>
                  <a:lnTo>
                    <a:pt x="1096" y="3491"/>
                  </a:lnTo>
                  <a:lnTo>
                    <a:pt x="1081" y="3434"/>
                  </a:lnTo>
                  <a:lnTo>
                    <a:pt x="1067" y="3377"/>
                  </a:lnTo>
                  <a:lnTo>
                    <a:pt x="1052" y="3319"/>
                  </a:lnTo>
                  <a:lnTo>
                    <a:pt x="1035" y="3261"/>
                  </a:lnTo>
                  <a:lnTo>
                    <a:pt x="1016" y="3203"/>
                  </a:lnTo>
                  <a:lnTo>
                    <a:pt x="997" y="3145"/>
                  </a:lnTo>
                  <a:lnTo>
                    <a:pt x="977" y="3086"/>
                  </a:lnTo>
                  <a:lnTo>
                    <a:pt x="958" y="3029"/>
                  </a:lnTo>
                  <a:lnTo>
                    <a:pt x="937" y="2970"/>
                  </a:lnTo>
                  <a:lnTo>
                    <a:pt x="914" y="2911"/>
                  </a:lnTo>
                  <a:lnTo>
                    <a:pt x="868" y="2796"/>
                  </a:lnTo>
                  <a:lnTo>
                    <a:pt x="820" y="2681"/>
                  </a:lnTo>
                  <a:lnTo>
                    <a:pt x="771" y="2570"/>
                  </a:lnTo>
                  <a:lnTo>
                    <a:pt x="721" y="2459"/>
                  </a:lnTo>
                  <a:lnTo>
                    <a:pt x="669" y="2353"/>
                  </a:lnTo>
                  <a:lnTo>
                    <a:pt x="618" y="2249"/>
                  </a:lnTo>
                  <a:lnTo>
                    <a:pt x="568" y="2150"/>
                  </a:lnTo>
                  <a:lnTo>
                    <a:pt x="567" y="2144"/>
                  </a:lnTo>
                  <a:lnTo>
                    <a:pt x="530" y="2075"/>
                  </a:lnTo>
                  <a:lnTo>
                    <a:pt x="515" y="2050"/>
                  </a:lnTo>
                  <a:lnTo>
                    <a:pt x="503" y="2024"/>
                  </a:lnTo>
                  <a:lnTo>
                    <a:pt x="491" y="1998"/>
                  </a:lnTo>
                  <a:lnTo>
                    <a:pt x="479" y="1972"/>
                  </a:lnTo>
                  <a:lnTo>
                    <a:pt x="468" y="1945"/>
                  </a:lnTo>
                  <a:lnTo>
                    <a:pt x="458" y="1918"/>
                  </a:lnTo>
                  <a:lnTo>
                    <a:pt x="449" y="1892"/>
                  </a:lnTo>
                  <a:lnTo>
                    <a:pt x="440" y="1864"/>
                  </a:lnTo>
                  <a:lnTo>
                    <a:pt x="431" y="1838"/>
                  </a:lnTo>
                  <a:lnTo>
                    <a:pt x="424" y="1810"/>
                  </a:lnTo>
                  <a:lnTo>
                    <a:pt x="418" y="1782"/>
                  </a:lnTo>
                  <a:lnTo>
                    <a:pt x="411" y="1754"/>
                  </a:lnTo>
                  <a:lnTo>
                    <a:pt x="406" y="1726"/>
                  </a:lnTo>
                  <a:lnTo>
                    <a:pt x="401" y="1697"/>
                  </a:lnTo>
                  <a:lnTo>
                    <a:pt x="398" y="1670"/>
                  </a:lnTo>
                  <a:lnTo>
                    <a:pt x="395" y="1641"/>
                  </a:lnTo>
                  <a:lnTo>
                    <a:pt x="389" y="1519"/>
                  </a:lnTo>
                  <a:lnTo>
                    <a:pt x="389" y="1492"/>
                  </a:lnTo>
                  <a:lnTo>
                    <a:pt x="390" y="1463"/>
                  </a:lnTo>
                  <a:lnTo>
                    <a:pt x="392" y="1435"/>
                  </a:lnTo>
                  <a:lnTo>
                    <a:pt x="395" y="1408"/>
                  </a:lnTo>
                  <a:lnTo>
                    <a:pt x="398" y="1380"/>
                  </a:lnTo>
                  <a:lnTo>
                    <a:pt x="402" y="1352"/>
                  </a:lnTo>
                  <a:lnTo>
                    <a:pt x="407" y="1325"/>
                  </a:lnTo>
                  <a:lnTo>
                    <a:pt x="412" y="1298"/>
                  </a:lnTo>
                  <a:lnTo>
                    <a:pt x="418" y="1270"/>
                  </a:lnTo>
                  <a:lnTo>
                    <a:pt x="424" y="1244"/>
                  </a:lnTo>
                  <a:lnTo>
                    <a:pt x="431" y="1217"/>
                  </a:lnTo>
                  <a:lnTo>
                    <a:pt x="439" y="1191"/>
                  </a:lnTo>
                  <a:lnTo>
                    <a:pt x="448" y="1165"/>
                  </a:lnTo>
                  <a:lnTo>
                    <a:pt x="457" y="1139"/>
                  </a:lnTo>
                  <a:lnTo>
                    <a:pt x="466" y="1113"/>
                  </a:lnTo>
                  <a:lnTo>
                    <a:pt x="476" y="1088"/>
                  </a:lnTo>
                  <a:lnTo>
                    <a:pt x="487" y="1063"/>
                  </a:lnTo>
                  <a:lnTo>
                    <a:pt x="499" y="1038"/>
                  </a:lnTo>
                  <a:lnTo>
                    <a:pt x="511" y="1013"/>
                  </a:lnTo>
                  <a:lnTo>
                    <a:pt x="524" y="989"/>
                  </a:lnTo>
                  <a:lnTo>
                    <a:pt x="537" y="965"/>
                  </a:lnTo>
                  <a:lnTo>
                    <a:pt x="551" y="941"/>
                  </a:lnTo>
                  <a:lnTo>
                    <a:pt x="565" y="918"/>
                  </a:lnTo>
                  <a:lnTo>
                    <a:pt x="580" y="895"/>
                  </a:lnTo>
                  <a:lnTo>
                    <a:pt x="596" y="871"/>
                  </a:lnTo>
                  <a:lnTo>
                    <a:pt x="612" y="849"/>
                  </a:lnTo>
                  <a:lnTo>
                    <a:pt x="629" y="827"/>
                  </a:lnTo>
                  <a:lnTo>
                    <a:pt x="647" y="806"/>
                  </a:lnTo>
                  <a:lnTo>
                    <a:pt x="664" y="784"/>
                  </a:lnTo>
                  <a:lnTo>
                    <a:pt x="683" y="763"/>
                  </a:lnTo>
                  <a:lnTo>
                    <a:pt x="702" y="743"/>
                  </a:lnTo>
                  <a:lnTo>
                    <a:pt x="722" y="723"/>
                  </a:lnTo>
                  <a:lnTo>
                    <a:pt x="743" y="703"/>
                  </a:lnTo>
                  <a:lnTo>
                    <a:pt x="764" y="683"/>
                  </a:lnTo>
                  <a:lnTo>
                    <a:pt x="785" y="665"/>
                  </a:lnTo>
                  <a:lnTo>
                    <a:pt x="806" y="647"/>
                  </a:lnTo>
                  <a:lnTo>
                    <a:pt x="828" y="629"/>
                  </a:lnTo>
                  <a:lnTo>
                    <a:pt x="850" y="611"/>
                  </a:lnTo>
                  <a:lnTo>
                    <a:pt x="874" y="596"/>
                  </a:lnTo>
                  <a:lnTo>
                    <a:pt x="896" y="579"/>
                  </a:lnTo>
                  <a:lnTo>
                    <a:pt x="920" y="565"/>
                  </a:lnTo>
                  <a:lnTo>
                    <a:pt x="943" y="550"/>
                  </a:lnTo>
                  <a:lnTo>
                    <a:pt x="968" y="536"/>
                  </a:lnTo>
                  <a:lnTo>
                    <a:pt x="992" y="523"/>
                  </a:lnTo>
                  <a:lnTo>
                    <a:pt x="1016" y="510"/>
                  </a:lnTo>
                  <a:lnTo>
                    <a:pt x="1041" y="498"/>
                  </a:lnTo>
                  <a:lnTo>
                    <a:pt x="1066" y="486"/>
                  </a:lnTo>
                  <a:lnTo>
                    <a:pt x="1091" y="475"/>
                  </a:lnTo>
                  <a:lnTo>
                    <a:pt x="1117" y="464"/>
                  </a:lnTo>
                  <a:lnTo>
                    <a:pt x="1143" y="456"/>
                  </a:lnTo>
                  <a:lnTo>
                    <a:pt x="1170" y="446"/>
                  </a:lnTo>
                  <a:lnTo>
                    <a:pt x="1195" y="438"/>
                  </a:lnTo>
                  <a:lnTo>
                    <a:pt x="1223" y="430"/>
                  </a:lnTo>
                  <a:lnTo>
                    <a:pt x="1250" y="423"/>
                  </a:lnTo>
                  <a:lnTo>
                    <a:pt x="1276" y="417"/>
                  </a:lnTo>
                  <a:lnTo>
                    <a:pt x="1304" y="411"/>
                  </a:lnTo>
                  <a:lnTo>
                    <a:pt x="1331" y="406"/>
                  </a:lnTo>
                  <a:lnTo>
                    <a:pt x="1359" y="401"/>
                  </a:lnTo>
                  <a:lnTo>
                    <a:pt x="1387" y="398"/>
                  </a:lnTo>
                  <a:lnTo>
                    <a:pt x="1414" y="395"/>
                  </a:lnTo>
                  <a:lnTo>
                    <a:pt x="1443" y="392"/>
                  </a:lnTo>
                  <a:lnTo>
                    <a:pt x="1471" y="390"/>
                  </a:lnTo>
                  <a:lnTo>
                    <a:pt x="1500" y="389"/>
                  </a:lnTo>
                  <a:lnTo>
                    <a:pt x="1527" y="389"/>
                  </a:lnTo>
                  <a:lnTo>
                    <a:pt x="1569" y="389"/>
                  </a:lnTo>
                  <a:lnTo>
                    <a:pt x="1610" y="391"/>
                  </a:lnTo>
                  <a:lnTo>
                    <a:pt x="1651" y="396"/>
                  </a:lnTo>
                  <a:lnTo>
                    <a:pt x="1691" y="400"/>
                  </a:lnTo>
                  <a:lnTo>
                    <a:pt x="1732" y="407"/>
                  </a:lnTo>
                  <a:lnTo>
                    <a:pt x="1771" y="415"/>
                  </a:lnTo>
                  <a:lnTo>
                    <a:pt x="1810" y="423"/>
                  </a:lnTo>
                  <a:lnTo>
                    <a:pt x="1849" y="435"/>
                  </a:lnTo>
                  <a:lnTo>
                    <a:pt x="1882" y="444"/>
                  </a:lnTo>
                  <a:lnTo>
                    <a:pt x="1917" y="457"/>
                  </a:lnTo>
                  <a:lnTo>
                    <a:pt x="1950" y="470"/>
                  </a:lnTo>
                  <a:lnTo>
                    <a:pt x="1983" y="483"/>
                  </a:lnTo>
                  <a:lnTo>
                    <a:pt x="2015" y="498"/>
                  </a:lnTo>
                  <a:lnTo>
                    <a:pt x="2047" y="514"/>
                  </a:lnTo>
                  <a:lnTo>
                    <a:pt x="2078" y="531"/>
                  </a:lnTo>
                  <a:lnTo>
                    <a:pt x="2109" y="548"/>
                  </a:lnTo>
                  <a:lnTo>
                    <a:pt x="2139" y="567"/>
                  </a:lnTo>
                  <a:lnTo>
                    <a:pt x="2169" y="586"/>
                  </a:lnTo>
                  <a:lnTo>
                    <a:pt x="2197" y="607"/>
                  </a:lnTo>
                  <a:lnTo>
                    <a:pt x="2226" y="628"/>
                  </a:lnTo>
                  <a:lnTo>
                    <a:pt x="2254" y="650"/>
                  </a:lnTo>
                  <a:lnTo>
                    <a:pt x="2281" y="673"/>
                  </a:lnTo>
                  <a:lnTo>
                    <a:pt x="2308" y="698"/>
                  </a:lnTo>
                  <a:lnTo>
                    <a:pt x="2333" y="723"/>
                  </a:lnTo>
                  <a:lnTo>
                    <a:pt x="2353" y="743"/>
                  </a:lnTo>
                  <a:lnTo>
                    <a:pt x="2372" y="763"/>
                  </a:lnTo>
                  <a:lnTo>
                    <a:pt x="2391" y="784"/>
                  </a:lnTo>
                  <a:lnTo>
                    <a:pt x="2409" y="806"/>
                  </a:lnTo>
                  <a:lnTo>
                    <a:pt x="2426" y="827"/>
                  </a:lnTo>
                  <a:lnTo>
                    <a:pt x="2443" y="849"/>
                  </a:lnTo>
                  <a:lnTo>
                    <a:pt x="2460" y="872"/>
                  </a:lnTo>
                  <a:lnTo>
                    <a:pt x="2475" y="895"/>
                  </a:lnTo>
                  <a:lnTo>
                    <a:pt x="2489" y="918"/>
                  </a:lnTo>
                  <a:lnTo>
                    <a:pt x="2505" y="941"/>
                  </a:lnTo>
                  <a:lnTo>
                    <a:pt x="2518" y="965"/>
                  </a:lnTo>
                  <a:lnTo>
                    <a:pt x="2531" y="989"/>
                  </a:lnTo>
                  <a:lnTo>
                    <a:pt x="2545" y="1013"/>
                  </a:lnTo>
                  <a:lnTo>
                    <a:pt x="2557" y="1038"/>
                  </a:lnTo>
                  <a:lnTo>
                    <a:pt x="2568" y="1063"/>
                  </a:lnTo>
                  <a:lnTo>
                    <a:pt x="2579" y="1088"/>
                  </a:lnTo>
                  <a:lnTo>
                    <a:pt x="2589" y="1113"/>
                  </a:lnTo>
                  <a:lnTo>
                    <a:pt x="2599" y="1139"/>
                  </a:lnTo>
                  <a:lnTo>
                    <a:pt x="2608" y="1164"/>
                  </a:lnTo>
                  <a:lnTo>
                    <a:pt x="2617" y="1191"/>
                  </a:lnTo>
                  <a:lnTo>
                    <a:pt x="2624" y="1217"/>
                  </a:lnTo>
                  <a:lnTo>
                    <a:pt x="2631" y="1244"/>
                  </a:lnTo>
                  <a:lnTo>
                    <a:pt x="2638" y="1270"/>
                  </a:lnTo>
                  <a:lnTo>
                    <a:pt x="2643" y="1297"/>
                  </a:lnTo>
                  <a:lnTo>
                    <a:pt x="2649" y="1325"/>
                  </a:lnTo>
                  <a:lnTo>
                    <a:pt x="2653" y="1352"/>
                  </a:lnTo>
                  <a:lnTo>
                    <a:pt x="2658" y="1379"/>
                  </a:lnTo>
                  <a:lnTo>
                    <a:pt x="2660" y="1406"/>
                  </a:lnTo>
                  <a:lnTo>
                    <a:pt x="2663" y="1435"/>
                  </a:lnTo>
                  <a:lnTo>
                    <a:pt x="2664" y="1463"/>
                  </a:lnTo>
                  <a:lnTo>
                    <a:pt x="2666" y="1491"/>
                  </a:lnTo>
                  <a:lnTo>
                    <a:pt x="2666" y="1519"/>
                  </a:lnTo>
                  <a:lnTo>
                    <a:pt x="2661" y="1641"/>
                  </a:lnTo>
                  <a:close/>
                  <a:moveTo>
                    <a:pt x="907" y="4981"/>
                  </a:moveTo>
                  <a:lnTo>
                    <a:pt x="2149" y="4981"/>
                  </a:lnTo>
                  <a:lnTo>
                    <a:pt x="2149" y="4592"/>
                  </a:lnTo>
                  <a:lnTo>
                    <a:pt x="907" y="4592"/>
                  </a:lnTo>
                  <a:lnTo>
                    <a:pt x="907" y="4981"/>
                  </a:lnTo>
                  <a:close/>
                  <a:moveTo>
                    <a:pt x="1177" y="5429"/>
                  </a:moveTo>
                  <a:lnTo>
                    <a:pt x="1879" y="5429"/>
                  </a:lnTo>
                  <a:lnTo>
                    <a:pt x="1879" y="5209"/>
                  </a:lnTo>
                  <a:lnTo>
                    <a:pt x="1177" y="5209"/>
                  </a:lnTo>
                  <a:lnTo>
                    <a:pt x="1177" y="5429"/>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grpSp>
        <p:nvGrpSpPr>
          <p:cNvPr id="9" name="组合 8"/>
          <p:cNvGrpSpPr/>
          <p:nvPr/>
        </p:nvGrpSpPr>
        <p:grpSpPr>
          <a:xfrm>
            <a:off x="5904552" y="3942500"/>
            <a:ext cx="502444" cy="502444"/>
            <a:chOff x="6443245" y="4780605"/>
            <a:chExt cx="751188" cy="751188"/>
          </a:xfrm>
          <a:solidFill>
            <a:schemeClr val="bg1"/>
          </a:solidFill>
        </p:grpSpPr>
        <p:sp>
          <p:nvSpPr>
            <p:cNvPr id="47" name="椭圆 46"/>
            <p:cNvSpPr/>
            <p:nvPr/>
          </p:nvSpPr>
          <p:spPr>
            <a:xfrm>
              <a:off x="6443245" y="4780605"/>
              <a:ext cx="751188" cy="751188"/>
            </a:xfrm>
            <a:prstGeom prst="ellipse">
              <a:avLst/>
            </a:prstGeom>
            <a:solidFill>
              <a:srgbClr val="1B4367"/>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75000"/>
                    <a:lumOff val="25000"/>
                  </a:schemeClr>
                </a:solidFill>
                <a:cs typeface="+mn-ea"/>
                <a:sym typeface="+mn-lt"/>
              </a:endParaRPr>
            </a:p>
          </p:txBody>
        </p:sp>
        <p:grpSp>
          <p:nvGrpSpPr>
            <p:cNvPr id="48" name="组合 47"/>
            <p:cNvGrpSpPr/>
            <p:nvPr/>
          </p:nvGrpSpPr>
          <p:grpSpPr>
            <a:xfrm>
              <a:off x="6600772" y="4925106"/>
              <a:ext cx="482922" cy="481856"/>
              <a:chOff x="3175" y="4763"/>
              <a:chExt cx="717550" cy="715963"/>
            </a:xfrm>
            <a:grpFill/>
          </p:grpSpPr>
          <p:sp>
            <p:nvSpPr>
              <p:cNvPr id="49" name="Freeform 9"/>
              <p:cNvSpPr/>
              <p:nvPr/>
            </p:nvSpPr>
            <p:spPr bwMode="auto">
              <a:xfrm>
                <a:off x="434975" y="439738"/>
                <a:ext cx="285750" cy="280988"/>
              </a:xfrm>
              <a:custGeom>
                <a:avLst/>
                <a:gdLst>
                  <a:gd name="T0" fmla="*/ 68 w 75"/>
                  <a:gd name="T1" fmla="*/ 42 h 74"/>
                  <a:gd name="T2" fmla="*/ 25 w 75"/>
                  <a:gd name="T3" fmla="*/ 0 h 74"/>
                  <a:gd name="T4" fmla="*/ 0 w 75"/>
                  <a:gd name="T5" fmla="*/ 24 h 74"/>
                  <a:gd name="T6" fmla="*/ 43 w 75"/>
                  <a:gd name="T7" fmla="*/ 67 h 74"/>
                  <a:gd name="T8" fmla="*/ 68 w 75"/>
                  <a:gd name="T9" fmla="*/ 67 h 74"/>
                  <a:gd name="T10" fmla="*/ 68 w 75"/>
                  <a:gd name="T11" fmla="*/ 42 h 74"/>
                </a:gdLst>
                <a:ahLst/>
                <a:cxnLst>
                  <a:cxn ang="0">
                    <a:pos x="T0" y="T1"/>
                  </a:cxn>
                  <a:cxn ang="0">
                    <a:pos x="T2" y="T3"/>
                  </a:cxn>
                  <a:cxn ang="0">
                    <a:pos x="T4" y="T5"/>
                  </a:cxn>
                  <a:cxn ang="0">
                    <a:pos x="T6" y="T7"/>
                  </a:cxn>
                  <a:cxn ang="0">
                    <a:pos x="T8" y="T9"/>
                  </a:cxn>
                  <a:cxn ang="0">
                    <a:pos x="T10" y="T11"/>
                  </a:cxn>
                </a:cxnLst>
                <a:rect l="0" t="0" r="r" b="b"/>
                <a:pathLst>
                  <a:path w="75" h="74">
                    <a:moveTo>
                      <a:pt x="68" y="42"/>
                    </a:moveTo>
                    <a:cubicBezTo>
                      <a:pt x="25" y="0"/>
                      <a:pt x="25" y="0"/>
                      <a:pt x="25" y="0"/>
                    </a:cubicBezTo>
                    <a:cubicBezTo>
                      <a:pt x="19" y="10"/>
                      <a:pt x="10" y="18"/>
                      <a:pt x="0" y="24"/>
                    </a:cubicBezTo>
                    <a:cubicBezTo>
                      <a:pt x="43" y="67"/>
                      <a:pt x="43" y="67"/>
                      <a:pt x="43" y="67"/>
                    </a:cubicBezTo>
                    <a:cubicBezTo>
                      <a:pt x="50" y="74"/>
                      <a:pt x="61" y="74"/>
                      <a:pt x="68" y="67"/>
                    </a:cubicBezTo>
                    <a:cubicBezTo>
                      <a:pt x="75" y="60"/>
                      <a:pt x="75" y="49"/>
                      <a:pt x="68" y="42"/>
                    </a:cubicBezTo>
                    <a:close/>
                  </a:path>
                </a:pathLst>
              </a:cu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75000"/>
                      <a:lumOff val="25000"/>
                    </a:schemeClr>
                  </a:solidFill>
                  <a:cs typeface="+mn-ea"/>
                  <a:sym typeface="+mn-lt"/>
                </a:endParaRPr>
              </a:p>
            </p:txBody>
          </p:sp>
          <p:sp>
            <p:nvSpPr>
              <p:cNvPr id="50" name="Freeform 10"/>
              <p:cNvSpPr>
                <a:spLocks noEditPoints="1"/>
              </p:cNvSpPr>
              <p:nvPr/>
            </p:nvSpPr>
            <p:spPr bwMode="auto">
              <a:xfrm>
                <a:off x="3175" y="4763"/>
                <a:ext cx="530225" cy="533400"/>
              </a:xfrm>
              <a:custGeom>
                <a:avLst/>
                <a:gdLst>
                  <a:gd name="T0" fmla="*/ 139 w 139"/>
                  <a:gd name="T1" fmla="*/ 70 h 140"/>
                  <a:gd name="T2" fmla="*/ 70 w 139"/>
                  <a:gd name="T3" fmla="*/ 0 h 140"/>
                  <a:gd name="T4" fmla="*/ 0 w 139"/>
                  <a:gd name="T5" fmla="*/ 70 h 140"/>
                  <a:gd name="T6" fmla="*/ 70 w 139"/>
                  <a:gd name="T7" fmla="*/ 140 h 140"/>
                  <a:gd name="T8" fmla="*/ 139 w 139"/>
                  <a:gd name="T9" fmla="*/ 70 h 140"/>
                  <a:gd name="T10" fmla="*/ 70 w 139"/>
                  <a:gd name="T11" fmla="*/ 122 h 140"/>
                  <a:gd name="T12" fmla="*/ 17 w 139"/>
                  <a:gd name="T13" fmla="*/ 70 h 140"/>
                  <a:gd name="T14" fmla="*/ 70 w 139"/>
                  <a:gd name="T15" fmla="*/ 17 h 140"/>
                  <a:gd name="T16" fmla="*/ 122 w 139"/>
                  <a:gd name="T17" fmla="*/ 70 h 140"/>
                  <a:gd name="T18" fmla="*/ 70 w 139"/>
                  <a:gd name="T19" fmla="*/ 122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9" h="140">
                    <a:moveTo>
                      <a:pt x="139" y="70"/>
                    </a:moveTo>
                    <a:cubicBezTo>
                      <a:pt x="139" y="31"/>
                      <a:pt x="108" y="0"/>
                      <a:pt x="70" y="0"/>
                    </a:cubicBezTo>
                    <a:cubicBezTo>
                      <a:pt x="31" y="0"/>
                      <a:pt x="0" y="31"/>
                      <a:pt x="0" y="70"/>
                    </a:cubicBezTo>
                    <a:cubicBezTo>
                      <a:pt x="0" y="108"/>
                      <a:pt x="31" y="140"/>
                      <a:pt x="70" y="140"/>
                    </a:cubicBezTo>
                    <a:cubicBezTo>
                      <a:pt x="108" y="140"/>
                      <a:pt x="139" y="108"/>
                      <a:pt x="139" y="70"/>
                    </a:cubicBezTo>
                    <a:close/>
                    <a:moveTo>
                      <a:pt x="70" y="122"/>
                    </a:moveTo>
                    <a:cubicBezTo>
                      <a:pt x="41" y="122"/>
                      <a:pt x="17" y="99"/>
                      <a:pt x="17" y="70"/>
                    </a:cubicBezTo>
                    <a:cubicBezTo>
                      <a:pt x="17" y="41"/>
                      <a:pt x="41" y="17"/>
                      <a:pt x="70" y="17"/>
                    </a:cubicBezTo>
                    <a:cubicBezTo>
                      <a:pt x="98" y="17"/>
                      <a:pt x="122" y="41"/>
                      <a:pt x="122" y="70"/>
                    </a:cubicBezTo>
                    <a:cubicBezTo>
                      <a:pt x="122" y="99"/>
                      <a:pt x="98" y="122"/>
                      <a:pt x="70" y="122"/>
                    </a:cubicBezTo>
                    <a:close/>
                  </a:path>
                </a:pathLst>
              </a:cu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75000"/>
                      <a:lumOff val="25000"/>
                    </a:schemeClr>
                  </a:solidFill>
                  <a:cs typeface="+mn-ea"/>
                  <a:sym typeface="+mn-lt"/>
                </a:endParaRPr>
              </a:p>
            </p:txBody>
          </p:sp>
          <p:sp>
            <p:nvSpPr>
              <p:cNvPr id="51" name="Freeform 11"/>
              <p:cNvSpPr/>
              <p:nvPr/>
            </p:nvSpPr>
            <p:spPr bwMode="auto">
              <a:xfrm>
                <a:off x="114300" y="115888"/>
                <a:ext cx="157163" cy="155575"/>
              </a:xfrm>
              <a:custGeom>
                <a:avLst/>
                <a:gdLst>
                  <a:gd name="T0" fmla="*/ 0 w 41"/>
                  <a:gd name="T1" fmla="*/ 41 h 41"/>
                  <a:gd name="T2" fmla="*/ 12 w 41"/>
                  <a:gd name="T3" fmla="*/ 41 h 41"/>
                  <a:gd name="T4" fmla="*/ 41 w 41"/>
                  <a:gd name="T5" fmla="*/ 12 h 41"/>
                  <a:gd name="T6" fmla="*/ 41 w 41"/>
                  <a:gd name="T7" fmla="*/ 0 h 41"/>
                  <a:gd name="T8" fmla="*/ 0 w 41"/>
                  <a:gd name="T9" fmla="*/ 41 h 41"/>
                </a:gdLst>
                <a:ahLst/>
                <a:cxnLst>
                  <a:cxn ang="0">
                    <a:pos x="T0" y="T1"/>
                  </a:cxn>
                  <a:cxn ang="0">
                    <a:pos x="T2" y="T3"/>
                  </a:cxn>
                  <a:cxn ang="0">
                    <a:pos x="T4" y="T5"/>
                  </a:cxn>
                  <a:cxn ang="0">
                    <a:pos x="T6" y="T7"/>
                  </a:cxn>
                  <a:cxn ang="0">
                    <a:pos x="T8" y="T9"/>
                  </a:cxn>
                </a:cxnLst>
                <a:rect l="0" t="0" r="r" b="b"/>
                <a:pathLst>
                  <a:path w="41" h="41">
                    <a:moveTo>
                      <a:pt x="0" y="41"/>
                    </a:moveTo>
                    <a:cubicBezTo>
                      <a:pt x="12" y="41"/>
                      <a:pt x="12" y="41"/>
                      <a:pt x="12" y="41"/>
                    </a:cubicBezTo>
                    <a:cubicBezTo>
                      <a:pt x="12" y="25"/>
                      <a:pt x="25" y="12"/>
                      <a:pt x="41" y="12"/>
                    </a:cubicBezTo>
                    <a:cubicBezTo>
                      <a:pt x="41" y="0"/>
                      <a:pt x="41" y="0"/>
                      <a:pt x="41" y="0"/>
                    </a:cubicBezTo>
                    <a:cubicBezTo>
                      <a:pt x="18" y="0"/>
                      <a:pt x="0" y="18"/>
                      <a:pt x="0" y="41"/>
                    </a:cubicBezTo>
                    <a:close/>
                  </a:path>
                </a:pathLst>
              </a:cu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75000"/>
                      <a:lumOff val="25000"/>
                    </a:schemeClr>
                  </a:solidFill>
                  <a:cs typeface="+mn-ea"/>
                  <a:sym typeface="+mn-lt"/>
                </a:endParaRPr>
              </a:p>
            </p:txBody>
          </p:sp>
        </p:grpSp>
      </p:grpSp>
      <p:grpSp>
        <p:nvGrpSpPr>
          <p:cNvPr id="2" name="组合 1"/>
          <p:cNvGrpSpPr/>
          <p:nvPr/>
        </p:nvGrpSpPr>
        <p:grpSpPr>
          <a:xfrm>
            <a:off x="5904552" y="1821020"/>
            <a:ext cx="502444" cy="502444"/>
            <a:chOff x="6443245" y="1611109"/>
            <a:chExt cx="751188" cy="751188"/>
          </a:xfrm>
          <a:solidFill>
            <a:schemeClr val="bg1"/>
          </a:solidFill>
        </p:grpSpPr>
        <p:sp>
          <p:nvSpPr>
            <p:cNvPr id="45" name="椭圆 44"/>
            <p:cNvSpPr/>
            <p:nvPr/>
          </p:nvSpPr>
          <p:spPr>
            <a:xfrm>
              <a:off x="6443245" y="1611109"/>
              <a:ext cx="751188" cy="751188"/>
            </a:xfrm>
            <a:prstGeom prst="ellipse">
              <a:avLst/>
            </a:prstGeom>
            <a:solidFill>
              <a:srgbClr val="1B4367"/>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75000"/>
                    <a:lumOff val="25000"/>
                  </a:schemeClr>
                </a:solidFill>
                <a:cs typeface="+mn-ea"/>
                <a:sym typeface="+mn-lt"/>
              </a:endParaRPr>
            </a:p>
          </p:txBody>
        </p:sp>
        <p:sp>
          <p:nvSpPr>
            <p:cNvPr id="46" name="Freeform 21"/>
            <p:cNvSpPr>
              <a:spLocks noEditPoints="1"/>
            </p:cNvSpPr>
            <p:nvPr/>
          </p:nvSpPr>
          <p:spPr bwMode="auto">
            <a:xfrm>
              <a:off x="6602953" y="1780982"/>
              <a:ext cx="425755" cy="418061"/>
            </a:xfrm>
            <a:custGeom>
              <a:avLst/>
              <a:gdLst>
                <a:gd name="T0" fmla="*/ 179 w 208"/>
                <a:gd name="T1" fmla="*/ 79 h 204"/>
                <a:gd name="T2" fmla="*/ 174 w 208"/>
                <a:gd name="T3" fmla="*/ 66 h 204"/>
                <a:gd name="T4" fmla="*/ 185 w 208"/>
                <a:gd name="T5" fmla="*/ 38 h 204"/>
                <a:gd name="T6" fmla="*/ 169 w 208"/>
                <a:gd name="T7" fmla="*/ 22 h 204"/>
                <a:gd name="T8" fmla="*/ 140 w 208"/>
                <a:gd name="T9" fmla="*/ 33 h 204"/>
                <a:gd name="T10" fmla="*/ 128 w 208"/>
                <a:gd name="T11" fmla="*/ 28 h 204"/>
                <a:gd name="T12" fmla="*/ 115 w 208"/>
                <a:gd name="T13" fmla="*/ 0 h 204"/>
                <a:gd name="T14" fmla="*/ 92 w 208"/>
                <a:gd name="T15" fmla="*/ 0 h 204"/>
                <a:gd name="T16" fmla="*/ 80 w 208"/>
                <a:gd name="T17" fmla="*/ 28 h 204"/>
                <a:gd name="T18" fmla="*/ 67 w 208"/>
                <a:gd name="T19" fmla="*/ 33 h 204"/>
                <a:gd name="T20" fmla="*/ 38 w 208"/>
                <a:gd name="T21" fmla="*/ 22 h 204"/>
                <a:gd name="T22" fmla="*/ 22 w 208"/>
                <a:gd name="T23" fmla="*/ 38 h 204"/>
                <a:gd name="T24" fmla="*/ 34 w 208"/>
                <a:gd name="T25" fmla="*/ 66 h 204"/>
                <a:gd name="T26" fmla="*/ 28 w 208"/>
                <a:gd name="T27" fmla="*/ 79 h 204"/>
                <a:gd name="T28" fmla="*/ 0 w 208"/>
                <a:gd name="T29" fmla="*/ 91 h 204"/>
                <a:gd name="T30" fmla="*/ 0 w 208"/>
                <a:gd name="T31" fmla="*/ 114 h 204"/>
                <a:gd name="T32" fmla="*/ 28 w 208"/>
                <a:gd name="T33" fmla="*/ 126 h 204"/>
                <a:gd name="T34" fmla="*/ 34 w 208"/>
                <a:gd name="T35" fmla="*/ 138 h 204"/>
                <a:gd name="T36" fmla="*/ 23 w 208"/>
                <a:gd name="T37" fmla="*/ 167 h 204"/>
                <a:gd name="T38" fmla="*/ 39 w 208"/>
                <a:gd name="T39" fmla="*/ 182 h 204"/>
                <a:gd name="T40" fmla="*/ 67 w 208"/>
                <a:gd name="T41" fmla="*/ 171 h 204"/>
                <a:gd name="T42" fmla="*/ 80 w 208"/>
                <a:gd name="T43" fmla="*/ 176 h 204"/>
                <a:gd name="T44" fmla="*/ 93 w 208"/>
                <a:gd name="T45" fmla="*/ 204 h 204"/>
                <a:gd name="T46" fmla="*/ 116 w 208"/>
                <a:gd name="T47" fmla="*/ 204 h 204"/>
                <a:gd name="T48" fmla="*/ 128 w 208"/>
                <a:gd name="T49" fmla="*/ 176 h 204"/>
                <a:gd name="T50" fmla="*/ 141 w 208"/>
                <a:gd name="T51" fmla="*/ 171 h 204"/>
                <a:gd name="T52" fmla="*/ 170 w 208"/>
                <a:gd name="T53" fmla="*/ 182 h 204"/>
                <a:gd name="T54" fmla="*/ 186 w 208"/>
                <a:gd name="T55" fmla="*/ 166 h 204"/>
                <a:gd name="T56" fmla="*/ 174 w 208"/>
                <a:gd name="T57" fmla="*/ 138 h 204"/>
                <a:gd name="T58" fmla="*/ 179 w 208"/>
                <a:gd name="T59" fmla="*/ 125 h 204"/>
                <a:gd name="T60" fmla="*/ 208 w 208"/>
                <a:gd name="T61" fmla="*/ 113 h 204"/>
                <a:gd name="T62" fmla="*/ 208 w 208"/>
                <a:gd name="T63" fmla="*/ 90 h 204"/>
                <a:gd name="T64" fmla="*/ 179 w 208"/>
                <a:gd name="T65" fmla="*/ 79 h 204"/>
                <a:gd name="T66" fmla="*/ 137 w 208"/>
                <a:gd name="T67" fmla="*/ 102 h 204"/>
                <a:gd name="T68" fmla="*/ 104 w 208"/>
                <a:gd name="T69" fmla="*/ 135 h 204"/>
                <a:gd name="T70" fmla="*/ 71 w 208"/>
                <a:gd name="T71" fmla="*/ 102 h 204"/>
                <a:gd name="T72" fmla="*/ 104 w 208"/>
                <a:gd name="T73" fmla="*/ 69 h 204"/>
                <a:gd name="T74" fmla="*/ 137 w 208"/>
                <a:gd name="T75" fmla="*/ 102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08" h="204">
                  <a:moveTo>
                    <a:pt x="179" y="79"/>
                  </a:moveTo>
                  <a:cubicBezTo>
                    <a:pt x="174" y="66"/>
                    <a:pt x="174" y="66"/>
                    <a:pt x="174" y="66"/>
                  </a:cubicBezTo>
                  <a:cubicBezTo>
                    <a:pt x="174" y="66"/>
                    <a:pt x="186" y="39"/>
                    <a:pt x="185" y="38"/>
                  </a:cubicBezTo>
                  <a:cubicBezTo>
                    <a:pt x="169" y="22"/>
                    <a:pt x="169" y="22"/>
                    <a:pt x="169" y="22"/>
                  </a:cubicBezTo>
                  <a:cubicBezTo>
                    <a:pt x="168" y="21"/>
                    <a:pt x="140" y="33"/>
                    <a:pt x="140" y="33"/>
                  </a:cubicBezTo>
                  <a:cubicBezTo>
                    <a:pt x="128" y="28"/>
                    <a:pt x="128" y="28"/>
                    <a:pt x="128" y="28"/>
                  </a:cubicBezTo>
                  <a:cubicBezTo>
                    <a:pt x="128" y="28"/>
                    <a:pt x="116" y="0"/>
                    <a:pt x="115" y="0"/>
                  </a:cubicBezTo>
                  <a:cubicBezTo>
                    <a:pt x="92" y="0"/>
                    <a:pt x="92" y="0"/>
                    <a:pt x="92" y="0"/>
                  </a:cubicBezTo>
                  <a:cubicBezTo>
                    <a:pt x="90" y="0"/>
                    <a:pt x="80" y="28"/>
                    <a:pt x="80" y="28"/>
                  </a:cubicBezTo>
                  <a:cubicBezTo>
                    <a:pt x="67" y="33"/>
                    <a:pt x="67" y="33"/>
                    <a:pt x="67" y="33"/>
                  </a:cubicBezTo>
                  <a:cubicBezTo>
                    <a:pt x="67" y="33"/>
                    <a:pt x="39" y="21"/>
                    <a:pt x="38" y="22"/>
                  </a:cubicBezTo>
                  <a:cubicBezTo>
                    <a:pt x="22" y="38"/>
                    <a:pt x="22" y="38"/>
                    <a:pt x="22" y="38"/>
                  </a:cubicBezTo>
                  <a:cubicBezTo>
                    <a:pt x="21" y="39"/>
                    <a:pt x="34" y="66"/>
                    <a:pt x="34" y="66"/>
                  </a:cubicBezTo>
                  <a:cubicBezTo>
                    <a:pt x="28" y="79"/>
                    <a:pt x="28" y="79"/>
                    <a:pt x="28" y="79"/>
                  </a:cubicBezTo>
                  <a:cubicBezTo>
                    <a:pt x="28" y="79"/>
                    <a:pt x="0" y="90"/>
                    <a:pt x="0" y="91"/>
                  </a:cubicBezTo>
                  <a:cubicBezTo>
                    <a:pt x="0" y="114"/>
                    <a:pt x="0" y="114"/>
                    <a:pt x="0" y="114"/>
                  </a:cubicBezTo>
                  <a:cubicBezTo>
                    <a:pt x="0" y="115"/>
                    <a:pt x="28" y="126"/>
                    <a:pt x="28" y="126"/>
                  </a:cubicBezTo>
                  <a:cubicBezTo>
                    <a:pt x="34" y="138"/>
                    <a:pt x="34" y="138"/>
                    <a:pt x="34" y="138"/>
                  </a:cubicBezTo>
                  <a:cubicBezTo>
                    <a:pt x="34" y="138"/>
                    <a:pt x="21" y="166"/>
                    <a:pt x="23" y="167"/>
                  </a:cubicBezTo>
                  <a:cubicBezTo>
                    <a:pt x="39" y="182"/>
                    <a:pt x="39" y="182"/>
                    <a:pt x="39" y="182"/>
                  </a:cubicBezTo>
                  <a:cubicBezTo>
                    <a:pt x="40" y="184"/>
                    <a:pt x="67" y="171"/>
                    <a:pt x="67" y="171"/>
                  </a:cubicBezTo>
                  <a:cubicBezTo>
                    <a:pt x="80" y="176"/>
                    <a:pt x="80" y="176"/>
                    <a:pt x="80" y="176"/>
                  </a:cubicBezTo>
                  <a:cubicBezTo>
                    <a:pt x="80" y="176"/>
                    <a:pt x="91" y="204"/>
                    <a:pt x="93" y="204"/>
                  </a:cubicBezTo>
                  <a:cubicBezTo>
                    <a:pt x="116" y="204"/>
                    <a:pt x="116" y="204"/>
                    <a:pt x="116" y="204"/>
                  </a:cubicBezTo>
                  <a:cubicBezTo>
                    <a:pt x="117" y="204"/>
                    <a:pt x="128" y="176"/>
                    <a:pt x="128" y="176"/>
                  </a:cubicBezTo>
                  <a:cubicBezTo>
                    <a:pt x="141" y="171"/>
                    <a:pt x="141" y="171"/>
                    <a:pt x="141" y="171"/>
                  </a:cubicBezTo>
                  <a:cubicBezTo>
                    <a:pt x="141" y="171"/>
                    <a:pt x="169" y="183"/>
                    <a:pt x="170" y="182"/>
                  </a:cubicBezTo>
                  <a:cubicBezTo>
                    <a:pt x="186" y="166"/>
                    <a:pt x="186" y="166"/>
                    <a:pt x="186" y="166"/>
                  </a:cubicBezTo>
                  <a:cubicBezTo>
                    <a:pt x="187" y="165"/>
                    <a:pt x="174" y="138"/>
                    <a:pt x="174" y="138"/>
                  </a:cubicBezTo>
                  <a:cubicBezTo>
                    <a:pt x="179" y="125"/>
                    <a:pt x="179" y="125"/>
                    <a:pt x="179" y="125"/>
                  </a:cubicBezTo>
                  <a:cubicBezTo>
                    <a:pt x="179" y="125"/>
                    <a:pt x="208" y="114"/>
                    <a:pt x="208" y="113"/>
                  </a:cubicBezTo>
                  <a:cubicBezTo>
                    <a:pt x="208" y="90"/>
                    <a:pt x="208" y="90"/>
                    <a:pt x="208" y="90"/>
                  </a:cubicBezTo>
                  <a:cubicBezTo>
                    <a:pt x="208" y="89"/>
                    <a:pt x="179" y="79"/>
                    <a:pt x="179" y="79"/>
                  </a:cubicBezTo>
                  <a:close/>
                  <a:moveTo>
                    <a:pt x="137" y="102"/>
                  </a:moveTo>
                  <a:cubicBezTo>
                    <a:pt x="137" y="120"/>
                    <a:pt x="122" y="135"/>
                    <a:pt x="104" y="135"/>
                  </a:cubicBezTo>
                  <a:cubicBezTo>
                    <a:pt x="86" y="135"/>
                    <a:pt x="71" y="120"/>
                    <a:pt x="71" y="102"/>
                  </a:cubicBezTo>
                  <a:cubicBezTo>
                    <a:pt x="71" y="84"/>
                    <a:pt x="86" y="69"/>
                    <a:pt x="104" y="69"/>
                  </a:cubicBezTo>
                  <a:cubicBezTo>
                    <a:pt x="122" y="69"/>
                    <a:pt x="137" y="84"/>
                    <a:pt x="137" y="102"/>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75000"/>
                    <a:lumOff val="25000"/>
                  </a:schemeClr>
                </a:solidFill>
                <a:cs typeface="+mn-ea"/>
                <a:sym typeface="+mn-lt"/>
              </a:endParaRPr>
            </a:p>
          </p:txBody>
        </p:sp>
      </p:grpSp>
      <p:grpSp>
        <p:nvGrpSpPr>
          <p:cNvPr id="3" name="组合 2"/>
          <p:cNvGrpSpPr/>
          <p:nvPr/>
        </p:nvGrpSpPr>
        <p:grpSpPr>
          <a:xfrm>
            <a:off x="5904552" y="2904571"/>
            <a:ext cx="502444" cy="502444"/>
            <a:chOff x="6443245" y="3204483"/>
            <a:chExt cx="751188" cy="751188"/>
          </a:xfrm>
          <a:solidFill>
            <a:schemeClr val="bg1"/>
          </a:solidFill>
        </p:grpSpPr>
        <p:sp>
          <p:nvSpPr>
            <p:cNvPr id="43" name="椭圆 42"/>
            <p:cNvSpPr/>
            <p:nvPr/>
          </p:nvSpPr>
          <p:spPr>
            <a:xfrm>
              <a:off x="6443245" y="3204483"/>
              <a:ext cx="751188" cy="751188"/>
            </a:xfrm>
            <a:prstGeom prst="ellipse">
              <a:avLst/>
            </a:prstGeom>
            <a:solidFill>
              <a:srgbClr val="1B4367"/>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75000"/>
                    <a:lumOff val="25000"/>
                  </a:schemeClr>
                </a:solidFill>
                <a:cs typeface="+mn-ea"/>
                <a:sym typeface="+mn-lt"/>
              </a:endParaRPr>
            </a:p>
          </p:txBody>
        </p:sp>
        <p:sp>
          <p:nvSpPr>
            <p:cNvPr id="44" name="Freeform 33"/>
            <p:cNvSpPr>
              <a:spLocks noEditPoints="1"/>
            </p:cNvSpPr>
            <p:nvPr/>
          </p:nvSpPr>
          <p:spPr bwMode="auto">
            <a:xfrm>
              <a:off x="6534210" y="3329085"/>
              <a:ext cx="554928" cy="455936"/>
            </a:xfrm>
            <a:custGeom>
              <a:avLst/>
              <a:gdLst>
                <a:gd name="T0" fmla="*/ 221 w 244"/>
                <a:gd name="T1" fmla="*/ 66 h 200"/>
                <a:gd name="T2" fmla="*/ 207 w 244"/>
                <a:gd name="T3" fmla="*/ 80 h 200"/>
                <a:gd name="T4" fmla="*/ 221 w 244"/>
                <a:gd name="T5" fmla="*/ 93 h 200"/>
                <a:gd name="T6" fmla="*/ 235 w 244"/>
                <a:gd name="T7" fmla="*/ 80 h 200"/>
                <a:gd name="T8" fmla="*/ 221 w 244"/>
                <a:gd name="T9" fmla="*/ 66 h 200"/>
                <a:gd name="T10" fmla="*/ 23 w 244"/>
                <a:gd name="T11" fmla="*/ 66 h 200"/>
                <a:gd name="T12" fmla="*/ 9 w 244"/>
                <a:gd name="T13" fmla="*/ 80 h 200"/>
                <a:gd name="T14" fmla="*/ 23 w 244"/>
                <a:gd name="T15" fmla="*/ 93 h 200"/>
                <a:gd name="T16" fmla="*/ 37 w 244"/>
                <a:gd name="T17" fmla="*/ 80 h 200"/>
                <a:gd name="T18" fmla="*/ 23 w 244"/>
                <a:gd name="T19" fmla="*/ 66 h 200"/>
                <a:gd name="T20" fmla="*/ 180 w 244"/>
                <a:gd name="T21" fmla="*/ 41 h 200"/>
                <a:gd name="T22" fmla="*/ 160 w 244"/>
                <a:gd name="T23" fmla="*/ 61 h 200"/>
                <a:gd name="T24" fmla="*/ 180 w 244"/>
                <a:gd name="T25" fmla="*/ 82 h 200"/>
                <a:gd name="T26" fmla="*/ 201 w 244"/>
                <a:gd name="T27" fmla="*/ 61 h 200"/>
                <a:gd name="T28" fmla="*/ 180 w 244"/>
                <a:gd name="T29" fmla="*/ 41 h 200"/>
                <a:gd name="T30" fmla="*/ 244 w 244"/>
                <a:gd name="T31" fmla="*/ 166 h 200"/>
                <a:gd name="T32" fmla="*/ 220 w 244"/>
                <a:gd name="T33" fmla="*/ 166 h 200"/>
                <a:gd name="T34" fmla="*/ 220 w 244"/>
                <a:gd name="T35" fmla="*/ 123 h 200"/>
                <a:gd name="T36" fmla="*/ 215 w 244"/>
                <a:gd name="T37" fmla="*/ 102 h 200"/>
                <a:gd name="T38" fmla="*/ 221 w 244"/>
                <a:gd name="T39" fmla="*/ 101 h 200"/>
                <a:gd name="T40" fmla="*/ 244 w 244"/>
                <a:gd name="T41" fmla="*/ 124 h 200"/>
                <a:gd name="T42" fmla="*/ 244 w 244"/>
                <a:gd name="T43" fmla="*/ 166 h 200"/>
                <a:gd name="T44" fmla="*/ 64 w 244"/>
                <a:gd name="T45" fmla="*/ 41 h 200"/>
                <a:gd name="T46" fmla="*/ 43 w 244"/>
                <a:gd name="T47" fmla="*/ 61 h 200"/>
                <a:gd name="T48" fmla="*/ 64 w 244"/>
                <a:gd name="T49" fmla="*/ 82 h 200"/>
                <a:gd name="T50" fmla="*/ 84 w 244"/>
                <a:gd name="T51" fmla="*/ 61 h 200"/>
                <a:gd name="T52" fmla="*/ 64 w 244"/>
                <a:gd name="T53" fmla="*/ 41 h 200"/>
                <a:gd name="T54" fmla="*/ 23 w 244"/>
                <a:gd name="T55" fmla="*/ 101 h 200"/>
                <a:gd name="T56" fmla="*/ 29 w 244"/>
                <a:gd name="T57" fmla="*/ 102 h 200"/>
                <a:gd name="T58" fmla="*/ 24 w 244"/>
                <a:gd name="T59" fmla="*/ 123 h 200"/>
                <a:gd name="T60" fmla="*/ 24 w 244"/>
                <a:gd name="T61" fmla="*/ 166 h 200"/>
                <a:gd name="T62" fmla="*/ 0 w 244"/>
                <a:gd name="T63" fmla="*/ 166 h 200"/>
                <a:gd name="T64" fmla="*/ 0 w 244"/>
                <a:gd name="T65" fmla="*/ 124 h 200"/>
                <a:gd name="T66" fmla="*/ 23 w 244"/>
                <a:gd name="T67" fmla="*/ 101 h 200"/>
                <a:gd name="T68" fmla="*/ 122 w 244"/>
                <a:gd name="T69" fmla="*/ 0 h 200"/>
                <a:gd name="T70" fmla="*/ 92 w 244"/>
                <a:gd name="T71" fmla="*/ 30 h 200"/>
                <a:gd name="T72" fmla="*/ 122 w 244"/>
                <a:gd name="T73" fmla="*/ 60 h 200"/>
                <a:gd name="T74" fmla="*/ 152 w 244"/>
                <a:gd name="T75" fmla="*/ 30 h 200"/>
                <a:gd name="T76" fmla="*/ 122 w 244"/>
                <a:gd name="T77" fmla="*/ 0 h 200"/>
                <a:gd name="T78" fmla="*/ 213 w 244"/>
                <a:gd name="T79" fmla="*/ 182 h 200"/>
                <a:gd name="T80" fmla="*/ 177 w 244"/>
                <a:gd name="T81" fmla="*/ 182 h 200"/>
                <a:gd name="T82" fmla="*/ 177 w 244"/>
                <a:gd name="T83" fmla="*/ 116 h 200"/>
                <a:gd name="T84" fmla="*/ 171 w 244"/>
                <a:gd name="T85" fmla="*/ 91 h 200"/>
                <a:gd name="T86" fmla="*/ 180 w 244"/>
                <a:gd name="T87" fmla="*/ 90 h 200"/>
                <a:gd name="T88" fmla="*/ 213 w 244"/>
                <a:gd name="T89" fmla="*/ 123 h 200"/>
                <a:gd name="T90" fmla="*/ 213 w 244"/>
                <a:gd name="T91" fmla="*/ 182 h 200"/>
                <a:gd name="T92" fmla="*/ 67 w 244"/>
                <a:gd name="T93" fmla="*/ 116 h 200"/>
                <a:gd name="T94" fmla="*/ 67 w 244"/>
                <a:gd name="T95" fmla="*/ 182 h 200"/>
                <a:gd name="T96" fmla="*/ 31 w 244"/>
                <a:gd name="T97" fmla="*/ 182 h 200"/>
                <a:gd name="T98" fmla="*/ 31 w 244"/>
                <a:gd name="T99" fmla="*/ 123 h 200"/>
                <a:gd name="T100" fmla="*/ 64 w 244"/>
                <a:gd name="T101" fmla="*/ 90 h 200"/>
                <a:gd name="T102" fmla="*/ 73 w 244"/>
                <a:gd name="T103" fmla="*/ 91 h 200"/>
                <a:gd name="T104" fmla="*/ 67 w 244"/>
                <a:gd name="T105" fmla="*/ 116 h 200"/>
                <a:gd name="T106" fmla="*/ 74 w 244"/>
                <a:gd name="T107" fmla="*/ 200 h 200"/>
                <a:gd name="T108" fmla="*/ 170 w 244"/>
                <a:gd name="T109" fmla="*/ 200 h 200"/>
                <a:gd name="T110" fmla="*/ 170 w 244"/>
                <a:gd name="T111" fmla="*/ 116 h 200"/>
                <a:gd name="T112" fmla="*/ 122 w 244"/>
                <a:gd name="T113" fmla="*/ 69 h 200"/>
                <a:gd name="T114" fmla="*/ 74 w 244"/>
                <a:gd name="T115" fmla="*/ 116 h 200"/>
                <a:gd name="T116" fmla="*/ 74 w 244"/>
                <a:gd name="T117" fmla="*/ 20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44" h="200">
                  <a:moveTo>
                    <a:pt x="221" y="66"/>
                  </a:moveTo>
                  <a:cubicBezTo>
                    <a:pt x="214" y="66"/>
                    <a:pt x="207" y="72"/>
                    <a:pt x="207" y="80"/>
                  </a:cubicBezTo>
                  <a:cubicBezTo>
                    <a:pt x="207" y="87"/>
                    <a:pt x="214" y="93"/>
                    <a:pt x="221" y="93"/>
                  </a:cubicBezTo>
                  <a:cubicBezTo>
                    <a:pt x="229" y="93"/>
                    <a:pt x="235" y="87"/>
                    <a:pt x="235" y="80"/>
                  </a:cubicBezTo>
                  <a:cubicBezTo>
                    <a:pt x="235" y="72"/>
                    <a:pt x="229" y="66"/>
                    <a:pt x="221" y="66"/>
                  </a:cubicBezTo>
                  <a:close/>
                  <a:moveTo>
                    <a:pt x="23" y="66"/>
                  </a:moveTo>
                  <a:cubicBezTo>
                    <a:pt x="15" y="66"/>
                    <a:pt x="9" y="72"/>
                    <a:pt x="9" y="80"/>
                  </a:cubicBezTo>
                  <a:cubicBezTo>
                    <a:pt x="9" y="87"/>
                    <a:pt x="15" y="93"/>
                    <a:pt x="23" y="93"/>
                  </a:cubicBezTo>
                  <a:cubicBezTo>
                    <a:pt x="31" y="93"/>
                    <a:pt x="37" y="87"/>
                    <a:pt x="37" y="80"/>
                  </a:cubicBezTo>
                  <a:cubicBezTo>
                    <a:pt x="37" y="72"/>
                    <a:pt x="31" y="66"/>
                    <a:pt x="23" y="66"/>
                  </a:cubicBezTo>
                  <a:close/>
                  <a:moveTo>
                    <a:pt x="180" y="41"/>
                  </a:moveTo>
                  <a:cubicBezTo>
                    <a:pt x="169" y="41"/>
                    <a:pt x="160" y="50"/>
                    <a:pt x="160" y="61"/>
                  </a:cubicBezTo>
                  <a:cubicBezTo>
                    <a:pt x="160" y="73"/>
                    <a:pt x="169" y="82"/>
                    <a:pt x="180" y="82"/>
                  </a:cubicBezTo>
                  <a:cubicBezTo>
                    <a:pt x="191" y="82"/>
                    <a:pt x="201" y="73"/>
                    <a:pt x="201" y="61"/>
                  </a:cubicBezTo>
                  <a:cubicBezTo>
                    <a:pt x="201" y="50"/>
                    <a:pt x="191" y="41"/>
                    <a:pt x="180" y="41"/>
                  </a:cubicBezTo>
                  <a:close/>
                  <a:moveTo>
                    <a:pt x="244" y="166"/>
                  </a:moveTo>
                  <a:cubicBezTo>
                    <a:pt x="220" y="166"/>
                    <a:pt x="220" y="166"/>
                    <a:pt x="220" y="166"/>
                  </a:cubicBezTo>
                  <a:cubicBezTo>
                    <a:pt x="220" y="123"/>
                    <a:pt x="220" y="123"/>
                    <a:pt x="220" y="123"/>
                  </a:cubicBezTo>
                  <a:cubicBezTo>
                    <a:pt x="220" y="115"/>
                    <a:pt x="218" y="108"/>
                    <a:pt x="215" y="102"/>
                  </a:cubicBezTo>
                  <a:cubicBezTo>
                    <a:pt x="217" y="102"/>
                    <a:pt x="219" y="101"/>
                    <a:pt x="221" y="101"/>
                  </a:cubicBezTo>
                  <a:cubicBezTo>
                    <a:pt x="234" y="101"/>
                    <a:pt x="244" y="111"/>
                    <a:pt x="244" y="124"/>
                  </a:cubicBezTo>
                  <a:lnTo>
                    <a:pt x="244" y="166"/>
                  </a:lnTo>
                  <a:close/>
                  <a:moveTo>
                    <a:pt x="64" y="41"/>
                  </a:moveTo>
                  <a:cubicBezTo>
                    <a:pt x="53" y="41"/>
                    <a:pt x="43" y="50"/>
                    <a:pt x="43" y="61"/>
                  </a:cubicBezTo>
                  <a:cubicBezTo>
                    <a:pt x="43" y="73"/>
                    <a:pt x="53" y="82"/>
                    <a:pt x="64" y="82"/>
                  </a:cubicBezTo>
                  <a:cubicBezTo>
                    <a:pt x="75" y="82"/>
                    <a:pt x="84" y="73"/>
                    <a:pt x="84" y="61"/>
                  </a:cubicBezTo>
                  <a:cubicBezTo>
                    <a:pt x="84" y="50"/>
                    <a:pt x="75" y="41"/>
                    <a:pt x="64" y="41"/>
                  </a:cubicBezTo>
                  <a:close/>
                  <a:moveTo>
                    <a:pt x="23" y="101"/>
                  </a:moveTo>
                  <a:cubicBezTo>
                    <a:pt x="25" y="101"/>
                    <a:pt x="27" y="102"/>
                    <a:pt x="29" y="102"/>
                  </a:cubicBezTo>
                  <a:cubicBezTo>
                    <a:pt x="26" y="108"/>
                    <a:pt x="24" y="115"/>
                    <a:pt x="24" y="123"/>
                  </a:cubicBezTo>
                  <a:cubicBezTo>
                    <a:pt x="24" y="166"/>
                    <a:pt x="24" y="166"/>
                    <a:pt x="24" y="166"/>
                  </a:cubicBezTo>
                  <a:cubicBezTo>
                    <a:pt x="0" y="166"/>
                    <a:pt x="0" y="166"/>
                    <a:pt x="0" y="166"/>
                  </a:cubicBezTo>
                  <a:cubicBezTo>
                    <a:pt x="0" y="124"/>
                    <a:pt x="0" y="124"/>
                    <a:pt x="0" y="124"/>
                  </a:cubicBezTo>
                  <a:cubicBezTo>
                    <a:pt x="0" y="111"/>
                    <a:pt x="11" y="101"/>
                    <a:pt x="23" y="101"/>
                  </a:cubicBezTo>
                  <a:close/>
                  <a:moveTo>
                    <a:pt x="122" y="0"/>
                  </a:moveTo>
                  <a:cubicBezTo>
                    <a:pt x="105" y="0"/>
                    <a:pt x="92" y="13"/>
                    <a:pt x="92" y="30"/>
                  </a:cubicBezTo>
                  <a:cubicBezTo>
                    <a:pt x="92" y="47"/>
                    <a:pt x="105" y="60"/>
                    <a:pt x="122" y="60"/>
                  </a:cubicBezTo>
                  <a:cubicBezTo>
                    <a:pt x="139" y="60"/>
                    <a:pt x="152" y="47"/>
                    <a:pt x="152" y="30"/>
                  </a:cubicBezTo>
                  <a:cubicBezTo>
                    <a:pt x="152" y="13"/>
                    <a:pt x="139" y="0"/>
                    <a:pt x="122" y="0"/>
                  </a:cubicBezTo>
                  <a:close/>
                  <a:moveTo>
                    <a:pt x="213" y="182"/>
                  </a:moveTo>
                  <a:cubicBezTo>
                    <a:pt x="177" y="182"/>
                    <a:pt x="177" y="182"/>
                    <a:pt x="177" y="182"/>
                  </a:cubicBezTo>
                  <a:cubicBezTo>
                    <a:pt x="177" y="116"/>
                    <a:pt x="177" y="116"/>
                    <a:pt x="177" y="116"/>
                  </a:cubicBezTo>
                  <a:cubicBezTo>
                    <a:pt x="177" y="107"/>
                    <a:pt x="175" y="99"/>
                    <a:pt x="171" y="91"/>
                  </a:cubicBezTo>
                  <a:cubicBezTo>
                    <a:pt x="174" y="90"/>
                    <a:pt x="177" y="90"/>
                    <a:pt x="180" y="90"/>
                  </a:cubicBezTo>
                  <a:cubicBezTo>
                    <a:pt x="198" y="90"/>
                    <a:pt x="213" y="104"/>
                    <a:pt x="213" y="123"/>
                  </a:cubicBezTo>
                  <a:lnTo>
                    <a:pt x="213" y="182"/>
                  </a:lnTo>
                  <a:close/>
                  <a:moveTo>
                    <a:pt x="67" y="116"/>
                  </a:moveTo>
                  <a:cubicBezTo>
                    <a:pt x="67" y="182"/>
                    <a:pt x="67" y="182"/>
                    <a:pt x="67" y="182"/>
                  </a:cubicBezTo>
                  <a:cubicBezTo>
                    <a:pt x="31" y="182"/>
                    <a:pt x="31" y="182"/>
                    <a:pt x="31" y="182"/>
                  </a:cubicBezTo>
                  <a:cubicBezTo>
                    <a:pt x="31" y="123"/>
                    <a:pt x="31" y="123"/>
                    <a:pt x="31" y="123"/>
                  </a:cubicBezTo>
                  <a:cubicBezTo>
                    <a:pt x="31" y="104"/>
                    <a:pt x="46" y="90"/>
                    <a:pt x="64" y="90"/>
                  </a:cubicBezTo>
                  <a:cubicBezTo>
                    <a:pt x="67" y="90"/>
                    <a:pt x="70" y="90"/>
                    <a:pt x="73" y="91"/>
                  </a:cubicBezTo>
                  <a:cubicBezTo>
                    <a:pt x="69" y="99"/>
                    <a:pt x="67" y="107"/>
                    <a:pt x="67" y="116"/>
                  </a:cubicBezTo>
                  <a:close/>
                  <a:moveTo>
                    <a:pt x="74" y="200"/>
                  </a:moveTo>
                  <a:cubicBezTo>
                    <a:pt x="170" y="200"/>
                    <a:pt x="170" y="200"/>
                    <a:pt x="170" y="200"/>
                  </a:cubicBezTo>
                  <a:cubicBezTo>
                    <a:pt x="170" y="116"/>
                    <a:pt x="170" y="116"/>
                    <a:pt x="170" y="116"/>
                  </a:cubicBezTo>
                  <a:cubicBezTo>
                    <a:pt x="170" y="90"/>
                    <a:pt x="148" y="69"/>
                    <a:pt x="122" y="69"/>
                  </a:cubicBezTo>
                  <a:cubicBezTo>
                    <a:pt x="96" y="69"/>
                    <a:pt x="74" y="90"/>
                    <a:pt x="74" y="116"/>
                  </a:cubicBezTo>
                  <a:lnTo>
                    <a:pt x="74" y="200"/>
                  </a:ln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75000"/>
                    <a:lumOff val="25000"/>
                  </a:schemeClr>
                </a:solidFill>
                <a:cs typeface="+mn-ea"/>
                <a:sym typeface="+mn-lt"/>
              </a:endParaRPr>
            </a:p>
          </p:txBody>
        </p:sp>
      </p:grpSp>
      <p:grpSp>
        <p:nvGrpSpPr>
          <p:cNvPr id="4" name="组合 3"/>
          <p:cNvGrpSpPr/>
          <p:nvPr/>
        </p:nvGrpSpPr>
        <p:grpSpPr>
          <a:xfrm>
            <a:off x="1981407" y="3940595"/>
            <a:ext cx="507683" cy="507683"/>
            <a:chOff x="816774" y="4776910"/>
            <a:chExt cx="759650" cy="759649"/>
          </a:xfrm>
          <a:solidFill>
            <a:schemeClr val="bg1"/>
          </a:solidFill>
        </p:grpSpPr>
        <p:sp>
          <p:nvSpPr>
            <p:cNvPr id="6" name="椭圆 5"/>
            <p:cNvSpPr/>
            <p:nvPr/>
          </p:nvSpPr>
          <p:spPr>
            <a:xfrm>
              <a:off x="816774" y="4776910"/>
              <a:ext cx="759650" cy="759649"/>
            </a:xfrm>
            <a:prstGeom prst="ellipse">
              <a:avLst/>
            </a:prstGeom>
            <a:solidFill>
              <a:srgbClr val="1B4367"/>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75000"/>
                    <a:lumOff val="25000"/>
                  </a:schemeClr>
                </a:solidFill>
                <a:cs typeface="+mn-ea"/>
                <a:sym typeface="+mn-lt"/>
              </a:endParaRPr>
            </a:p>
          </p:txBody>
        </p:sp>
        <p:grpSp>
          <p:nvGrpSpPr>
            <p:cNvPr id="29" name="组合 28"/>
            <p:cNvGrpSpPr/>
            <p:nvPr/>
          </p:nvGrpSpPr>
          <p:grpSpPr>
            <a:xfrm>
              <a:off x="927948" y="4902209"/>
              <a:ext cx="469371" cy="442728"/>
              <a:chOff x="244475" y="2743200"/>
              <a:chExt cx="727075" cy="685800"/>
            </a:xfrm>
            <a:grpFill/>
          </p:grpSpPr>
          <p:sp>
            <p:nvSpPr>
              <p:cNvPr id="30" name="Freeform 15"/>
              <p:cNvSpPr>
                <a:spLocks noEditPoints="1"/>
              </p:cNvSpPr>
              <p:nvPr/>
            </p:nvSpPr>
            <p:spPr bwMode="auto">
              <a:xfrm>
                <a:off x="244475" y="3013075"/>
                <a:ext cx="204788" cy="415925"/>
              </a:xfrm>
              <a:custGeom>
                <a:avLst/>
                <a:gdLst>
                  <a:gd name="T0" fmla="*/ 41 w 54"/>
                  <a:gd name="T1" fmla="*/ 13 h 109"/>
                  <a:gd name="T2" fmla="*/ 41 w 54"/>
                  <a:gd name="T3" fmla="*/ 47 h 109"/>
                  <a:gd name="T4" fmla="*/ 13 w 54"/>
                  <a:gd name="T5" fmla="*/ 47 h 109"/>
                  <a:gd name="T6" fmla="*/ 13 w 54"/>
                  <a:gd name="T7" fmla="*/ 13 h 109"/>
                  <a:gd name="T8" fmla="*/ 41 w 54"/>
                  <a:gd name="T9" fmla="*/ 13 h 109"/>
                  <a:gd name="T10" fmla="*/ 50 w 54"/>
                  <a:gd name="T11" fmla="*/ 0 h 109"/>
                  <a:gd name="T12" fmla="*/ 4 w 54"/>
                  <a:gd name="T13" fmla="*/ 0 h 109"/>
                  <a:gd name="T14" fmla="*/ 0 w 54"/>
                  <a:gd name="T15" fmla="*/ 5 h 109"/>
                  <a:gd name="T16" fmla="*/ 0 w 54"/>
                  <a:gd name="T17" fmla="*/ 105 h 109"/>
                  <a:gd name="T18" fmla="*/ 4 w 54"/>
                  <a:gd name="T19" fmla="*/ 109 h 109"/>
                  <a:gd name="T20" fmla="*/ 50 w 54"/>
                  <a:gd name="T21" fmla="*/ 109 h 109"/>
                  <a:gd name="T22" fmla="*/ 54 w 54"/>
                  <a:gd name="T23" fmla="*/ 105 h 109"/>
                  <a:gd name="T24" fmla="*/ 54 w 54"/>
                  <a:gd name="T25" fmla="*/ 5 h 109"/>
                  <a:gd name="T26" fmla="*/ 50 w 54"/>
                  <a:gd name="T27" fmla="*/ 0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4" h="109">
                    <a:moveTo>
                      <a:pt x="41" y="13"/>
                    </a:moveTo>
                    <a:cubicBezTo>
                      <a:pt x="41" y="47"/>
                      <a:pt x="41" y="47"/>
                      <a:pt x="41" y="47"/>
                    </a:cubicBezTo>
                    <a:cubicBezTo>
                      <a:pt x="13" y="47"/>
                      <a:pt x="13" y="47"/>
                      <a:pt x="13" y="47"/>
                    </a:cubicBezTo>
                    <a:cubicBezTo>
                      <a:pt x="13" y="13"/>
                      <a:pt x="13" y="13"/>
                      <a:pt x="13" y="13"/>
                    </a:cubicBezTo>
                    <a:cubicBezTo>
                      <a:pt x="41" y="13"/>
                      <a:pt x="41" y="13"/>
                      <a:pt x="41" y="13"/>
                    </a:cubicBezTo>
                    <a:moveTo>
                      <a:pt x="50" y="0"/>
                    </a:moveTo>
                    <a:cubicBezTo>
                      <a:pt x="4" y="0"/>
                      <a:pt x="4" y="0"/>
                      <a:pt x="4" y="0"/>
                    </a:cubicBezTo>
                    <a:cubicBezTo>
                      <a:pt x="2" y="0"/>
                      <a:pt x="0" y="2"/>
                      <a:pt x="0" y="5"/>
                    </a:cubicBezTo>
                    <a:cubicBezTo>
                      <a:pt x="0" y="105"/>
                      <a:pt x="0" y="105"/>
                      <a:pt x="0" y="105"/>
                    </a:cubicBezTo>
                    <a:cubicBezTo>
                      <a:pt x="0" y="107"/>
                      <a:pt x="2" y="109"/>
                      <a:pt x="4" y="109"/>
                    </a:cubicBezTo>
                    <a:cubicBezTo>
                      <a:pt x="50" y="109"/>
                      <a:pt x="50" y="109"/>
                      <a:pt x="50" y="109"/>
                    </a:cubicBezTo>
                    <a:cubicBezTo>
                      <a:pt x="52" y="109"/>
                      <a:pt x="54" y="107"/>
                      <a:pt x="54" y="105"/>
                    </a:cubicBezTo>
                    <a:cubicBezTo>
                      <a:pt x="54" y="5"/>
                      <a:pt x="54" y="5"/>
                      <a:pt x="54" y="5"/>
                    </a:cubicBezTo>
                    <a:cubicBezTo>
                      <a:pt x="54" y="2"/>
                      <a:pt x="52" y="0"/>
                      <a:pt x="50" y="0"/>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75000"/>
                      <a:lumOff val="25000"/>
                    </a:schemeClr>
                  </a:solidFill>
                  <a:cs typeface="+mn-ea"/>
                  <a:sym typeface="+mn-lt"/>
                </a:endParaRPr>
              </a:p>
            </p:txBody>
          </p:sp>
          <p:sp>
            <p:nvSpPr>
              <p:cNvPr id="31" name="Freeform 16"/>
              <p:cNvSpPr>
                <a:spLocks noEditPoints="1"/>
              </p:cNvSpPr>
              <p:nvPr/>
            </p:nvSpPr>
            <p:spPr bwMode="auto">
              <a:xfrm>
                <a:off x="500063" y="2914650"/>
                <a:ext cx="207963" cy="514350"/>
              </a:xfrm>
              <a:custGeom>
                <a:avLst/>
                <a:gdLst>
                  <a:gd name="T0" fmla="*/ 42 w 55"/>
                  <a:gd name="T1" fmla="*/ 13 h 135"/>
                  <a:gd name="T2" fmla="*/ 42 w 55"/>
                  <a:gd name="T3" fmla="*/ 81 h 135"/>
                  <a:gd name="T4" fmla="*/ 13 w 55"/>
                  <a:gd name="T5" fmla="*/ 81 h 135"/>
                  <a:gd name="T6" fmla="*/ 13 w 55"/>
                  <a:gd name="T7" fmla="*/ 13 h 135"/>
                  <a:gd name="T8" fmla="*/ 42 w 55"/>
                  <a:gd name="T9" fmla="*/ 13 h 135"/>
                  <a:gd name="T10" fmla="*/ 51 w 55"/>
                  <a:gd name="T11" fmla="*/ 0 h 135"/>
                  <a:gd name="T12" fmla="*/ 5 w 55"/>
                  <a:gd name="T13" fmla="*/ 0 h 135"/>
                  <a:gd name="T14" fmla="*/ 0 w 55"/>
                  <a:gd name="T15" fmla="*/ 5 h 135"/>
                  <a:gd name="T16" fmla="*/ 0 w 55"/>
                  <a:gd name="T17" fmla="*/ 131 h 135"/>
                  <a:gd name="T18" fmla="*/ 5 w 55"/>
                  <a:gd name="T19" fmla="*/ 135 h 135"/>
                  <a:gd name="T20" fmla="*/ 51 w 55"/>
                  <a:gd name="T21" fmla="*/ 135 h 135"/>
                  <a:gd name="T22" fmla="*/ 55 w 55"/>
                  <a:gd name="T23" fmla="*/ 131 h 135"/>
                  <a:gd name="T24" fmla="*/ 55 w 55"/>
                  <a:gd name="T25" fmla="*/ 5 h 135"/>
                  <a:gd name="T26" fmla="*/ 51 w 55"/>
                  <a:gd name="T27" fmla="*/ 0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5" h="135">
                    <a:moveTo>
                      <a:pt x="42" y="13"/>
                    </a:moveTo>
                    <a:cubicBezTo>
                      <a:pt x="42" y="81"/>
                      <a:pt x="42" y="81"/>
                      <a:pt x="42" y="81"/>
                    </a:cubicBezTo>
                    <a:cubicBezTo>
                      <a:pt x="13" y="81"/>
                      <a:pt x="13" y="81"/>
                      <a:pt x="13" y="81"/>
                    </a:cubicBezTo>
                    <a:cubicBezTo>
                      <a:pt x="13" y="13"/>
                      <a:pt x="13" y="13"/>
                      <a:pt x="13" y="13"/>
                    </a:cubicBezTo>
                    <a:cubicBezTo>
                      <a:pt x="42" y="13"/>
                      <a:pt x="42" y="13"/>
                      <a:pt x="42" y="13"/>
                    </a:cubicBezTo>
                    <a:moveTo>
                      <a:pt x="51" y="0"/>
                    </a:moveTo>
                    <a:cubicBezTo>
                      <a:pt x="5" y="0"/>
                      <a:pt x="5" y="0"/>
                      <a:pt x="5" y="0"/>
                    </a:cubicBezTo>
                    <a:cubicBezTo>
                      <a:pt x="2" y="0"/>
                      <a:pt x="0" y="2"/>
                      <a:pt x="0" y="5"/>
                    </a:cubicBezTo>
                    <a:cubicBezTo>
                      <a:pt x="0" y="131"/>
                      <a:pt x="0" y="131"/>
                      <a:pt x="0" y="131"/>
                    </a:cubicBezTo>
                    <a:cubicBezTo>
                      <a:pt x="0" y="133"/>
                      <a:pt x="2" y="135"/>
                      <a:pt x="5" y="135"/>
                    </a:cubicBezTo>
                    <a:cubicBezTo>
                      <a:pt x="51" y="135"/>
                      <a:pt x="51" y="135"/>
                      <a:pt x="51" y="135"/>
                    </a:cubicBezTo>
                    <a:cubicBezTo>
                      <a:pt x="53" y="135"/>
                      <a:pt x="55" y="133"/>
                      <a:pt x="55" y="131"/>
                    </a:cubicBezTo>
                    <a:cubicBezTo>
                      <a:pt x="55" y="5"/>
                      <a:pt x="55" y="5"/>
                      <a:pt x="55" y="5"/>
                    </a:cubicBezTo>
                    <a:cubicBezTo>
                      <a:pt x="55" y="2"/>
                      <a:pt x="53" y="0"/>
                      <a:pt x="51" y="0"/>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75000"/>
                      <a:lumOff val="25000"/>
                    </a:schemeClr>
                  </a:solidFill>
                  <a:cs typeface="+mn-ea"/>
                  <a:sym typeface="+mn-lt"/>
                </a:endParaRPr>
              </a:p>
            </p:txBody>
          </p:sp>
          <p:sp>
            <p:nvSpPr>
              <p:cNvPr id="32" name="Freeform 17"/>
              <p:cNvSpPr>
                <a:spLocks noEditPoints="1"/>
              </p:cNvSpPr>
              <p:nvPr/>
            </p:nvSpPr>
            <p:spPr bwMode="auto">
              <a:xfrm>
                <a:off x="762000" y="2743200"/>
                <a:ext cx="209550" cy="685800"/>
              </a:xfrm>
              <a:custGeom>
                <a:avLst/>
                <a:gdLst>
                  <a:gd name="T0" fmla="*/ 42 w 55"/>
                  <a:gd name="T1" fmla="*/ 13 h 180"/>
                  <a:gd name="T2" fmla="*/ 42 w 55"/>
                  <a:gd name="T3" fmla="*/ 96 h 180"/>
                  <a:gd name="T4" fmla="*/ 13 w 55"/>
                  <a:gd name="T5" fmla="*/ 96 h 180"/>
                  <a:gd name="T6" fmla="*/ 13 w 55"/>
                  <a:gd name="T7" fmla="*/ 13 h 180"/>
                  <a:gd name="T8" fmla="*/ 42 w 55"/>
                  <a:gd name="T9" fmla="*/ 13 h 180"/>
                  <a:gd name="T10" fmla="*/ 50 w 55"/>
                  <a:gd name="T11" fmla="*/ 0 h 180"/>
                  <a:gd name="T12" fmla="*/ 4 w 55"/>
                  <a:gd name="T13" fmla="*/ 0 h 180"/>
                  <a:gd name="T14" fmla="*/ 0 w 55"/>
                  <a:gd name="T15" fmla="*/ 4 h 180"/>
                  <a:gd name="T16" fmla="*/ 0 w 55"/>
                  <a:gd name="T17" fmla="*/ 176 h 180"/>
                  <a:gd name="T18" fmla="*/ 4 w 55"/>
                  <a:gd name="T19" fmla="*/ 180 h 180"/>
                  <a:gd name="T20" fmla="*/ 50 w 55"/>
                  <a:gd name="T21" fmla="*/ 180 h 180"/>
                  <a:gd name="T22" fmla="*/ 55 w 55"/>
                  <a:gd name="T23" fmla="*/ 176 h 180"/>
                  <a:gd name="T24" fmla="*/ 55 w 55"/>
                  <a:gd name="T25" fmla="*/ 4 h 180"/>
                  <a:gd name="T26" fmla="*/ 50 w 55"/>
                  <a:gd name="T27" fmla="*/ 0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5" h="180">
                    <a:moveTo>
                      <a:pt x="42" y="13"/>
                    </a:moveTo>
                    <a:cubicBezTo>
                      <a:pt x="42" y="96"/>
                      <a:pt x="42" y="96"/>
                      <a:pt x="42" y="96"/>
                    </a:cubicBezTo>
                    <a:cubicBezTo>
                      <a:pt x="13" y="96"/>
                      <a:pt x="13" y="96"/>
                      <a:pt x="13" y="96"/>
                    </a:cubicBezTo>
                    <a:cubicBezTo>
                      <a:pt x="13" y="13"/>
                      <a:pt x="13" y="13"/>
                      <a:pt x="13" y="13"/>
                    </a:cubicBezTo>
                    <a:cubicBezTo>
                      <a:pt x="42" y="13"/>
                      <a:pt x="42" y="13"/>
                      <a:pt x="42" y="13"/>
                    </a:cubicBezTo>
                    <a:moveTo>
                      <a:pt x="50" y="0"/>
                    </a:moveTo>
                    <a:cubicBezTo>
                      <a:pt x="4" y="0"/>
                      <a:pt x="4" y="0"/>
                      <a:pt x="4" y="0"/>
                    </a:cubicBezTo>
                    <a:cubicBezTo>
                      <a:pt x="2" y="0"/>
                      <a:pt x="0" y="2"/>
                      <a:pt x="0" y="4"/>
                    </a:cubicBezTo>
                    <a:cubicBezTo>
                      <a:pt x="0" y="176"/>
                      <a:pt x="0" y="176"/>
                      <a:pt x="0" y="176"/>
                    </a:cubicBezTo>
                    <a:cubicBezTo>
                      <a:pt x="0" y="178"/>
                      <a:pt x="2" y="180"/>
                      <a:pt x="4" y="180"/>
                    </a:cubicBezTo>
                    <a:cubicBezTo>
                      <a:pt x="50" y="180"/>
                      <a:pt x="50" y="180"/>
                      <a:pt x="50" y="180"/>
                    </a:cubicBezTo>
                    <a:cubicBezTo>
                      <a:pt x="53" y="180"/>
                      <a:pt x="55" y="178"/>
                      <a:pt x="55" y="176"/>
                    </a:cubicBezTo>
                    <a:cubicBezTo>
                      <a:pt x="55" y="4"/>
                      <a:pt x="55" y="4"/>
                      <a:pt x="55" y="4"/>
                    </a:cubicBezTo>
                    <a:cubicBezTo>
                      <a:pt x="55" y="2"/>
                      <a:pt x="53" y="0"/>
                      <a:pt x="50" y="0"/>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75000"/>
                      <a:lumOff val="25000"/>
                    </a:schemeClr>
                  </a:solidFill>
                  <a:cs typeface="+mn-ea"/>
                  <a:sym typeface="+mn-lt"/>
                </a:endParaRPr>
              </a:p>
            </p:txBody>
          </p:sp>
        </p:grpSp>
      </p:grpSp>
      <p:grpSp>
        <p:nvGrpSpPr>
          <p:cNvPr id="8" name="组合 7"/>
          <p:cNvGrpSpPr/>
          <p:nvPr/>
        </p:nvGrpSpPr>
        <p:grpSpPr>
          <a:xfrm>
            <a:off x="2000457" y="2905523"/>
            <a:ext cx="507683" cy="507683"/>
            <a:chOff x="3424768" y="2961096"/>
            <a:chExt cx="759650" cy="759649"/>
          </a:xfrm>
          <a:solidFill>
            <a:schemeClr val="bg1"/>
          </a:solidFill>
        </p:grpSpPr>
        <p:sp>
          <p:nvSpPr>
            <p:cNvPr id="21" name="椭圆 20"/>
            <p:cNvSpPr/>
            <p:nvPr/>
          </p:nvSpPr>
          <p:spPr>
            <a:xfrm>
              <a:off x="3424768" y="2961096"/>
              <a:ext cx="759650" cy="759649"/>
            </a:xfrm>
            <a:prstGeom prst="ellipse">
              <a:avLst/>
            </a:prstGeom>
            <a:solidFill>
              <a:srgbClr val="1B4367"/>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75000"/>
                    <a:lumOff val="25000"/>
                  </a:schemeClr>
                </a:solidFill>
                <a:cs typeface="+mn-ea"/>
                <a:sym typeface="+mn-lt"/>
              </a:endParaRPr>
            </a:p>
          </p:txBody>
        </p:sp>
        <p:grpSp>
          <p:nvGrpSpPr>
            <p:cNvPr id="22" name="组合 21"/>
            <p:cNvGrpSpPr/>
            <p:nvPr/>
          </p:nvGrpSpPr>
          <p:grpSpPr>
            <a:xfrm>
              <a:off x="3602043" y="3071238"/>
              <a:ext cx="405347" cy="482677"/>
              <a:chOff x="10787673" y="2508217"/>
              <a:chExt cx="478426" cy="569698"/>
            </a:xfrm>
            <a:grpFill/>
          </p:grpSpPr>
          <p:sp>
            <p:nvSpPr>
              <p:cNvPr id="23" name="Freeform 25"/>
              <p:cNvSpPr>
                <a:spLocks noEditPoints="1"/>
              </p:cNvSpPr>
              <p:nvPr/>
            </p:nvSpPr>
            <p:spPr bwMode="auto">
              <a:xfrm>
                <a:off x="10787673" y="2508217"/>
                <a:ext cx="478426" cy="569698"/>
              </a:xfrm>
              <a:custGeom>
                <a:avLst/>
                <a:gdLst>
                  <a:gd name="T0" fmla="*/ 145 w 156"/>
                  <a:gd name="T1" fmla="*/ 22 h 178"/>
                  <a:gd name="T2" fmla="*/ 134 w 156"/>
                  <a:gd name="T3" fmla="*/ 22 h 178"/>
                  <a:gd name="T4" fmla="*/ 134 w 156"/>
                  <a:gd name="T5" fmla="*/ 11 h 178"/>
                  <a:gd name="T6" fmla="*/ 123 w 156"/>
                  <a:gd name="T7" fmla="*/ 0 h 178"/>
                  <a:gd name="T8" fmla="*/ 11 w 156"/>
                  <a:gd name="T9" fmla="*/ 0 h 178"/>
                  <a:gd name="T10" fmla="*/ 0 w 156"/>
                  <a:gd name="T11" fmla="*/ 11 h 178"/>
                  <a:gd name="T12" fmla="*/ 0 w 156"/>
                  <a:gd name="T13" fmla="*/ 145 h 178"/>
                  <a:gd name="T14" fmla="*/ 11 w 156"/>
                  <a:gd name="T15" fmla="*/ 156 h 178"/>
                  <a:gd name="T16" fmla="*/ 22 w 156"/>
                  <a:gd name="T17" fmla="*/ 156 h 178"/>
                  <a:gd name="T18" fmla="*/ 22 w 156"/>
                  <a:gd name="T19" fmla="*/ 167 h 178"/>
                  <a:gd name="T20" fmla="*/ 33 w 156"/>
                  <a:gd name="T21" fmla="*/ 178 h 178"/>
                  <a:gd name="T22" fmla="*/ 145 w 156"/>
                  <a:gd name="T23" fmla="*/ 178 h 178"/>
                  <a:gd name="T24" fmla="*/ 156 w 156"/>
                  <a:gd name="T25" fmla="*/ 167 h 178"/>
                  <a:gd name="T26" fmla="*/ 156 w 156"/>
                  <a:gd name="T27" fmla="*/ 33 h 178"/>
                  <a:gd name="T28" fmla="*/ 145 w 156"/>
                  <a:gd name="T29" fmla="*/ 22 h 178"/>
                  <a:gd name="T30" fmla="*/ 11 w 156"/>
                  <a:gd name="T31" fmla="*/ 145 h 178"/>
                  <a:gd name="T32" fmla="*/ 11 w 156"/>
                  <a:gd name="T33" fmla="*/ 11 h 178"/>
                  <a:gd name="T34" fmla="*/ 123 w 156"/>
                  <a:gd name="T35" fmla="*/ 11 h 178"/>
                  <a:gd name="T36" fmla="*/ 123 w 156"/>
                  <a:gd name="T37" fmla="*/ 145 h 178"/>
                  <a:gd name="T38" fmla="*/ 11 w 156"/>
                  <a:gd name="T39" fmla="*/ 145 h 178"/>
                  <a:gd name="T40" fmla="*/ 145 w 156"/>
                  <a:gd name="T41" fmla="*/ 167 h 178"/>
                  <a:gd name="T42" fmla="*/ 33 w 156"/>
                  <a:gd name="T43" fmla="*/ 167 h 178"/>
                  <a:gd name="T44" fmla="*/ 33 w 156"/>
                  <a:gd name="T45" fmla="*/ 156 h 178"/>
                  <a:gd name="T46" fmla="*/ 123 w 156"/>
                  <a:gd name="T47" fmla="*/ 156 h 178"/>
                  <a:gd name="T48" fmla="*/ 134 w 156"/>
                  <a:gd name="T49" fmla="*/ 145 h 178"/>
                  <a:gd name="T50" fmla="*/ 134 w 156"/>
                  <a:gd name="T51" fmla="*/ 33 h 178"/>
                  <a:gd name="T52" fmla="*/ 145 w 156"/>
                  <a:gd name="T53" fmla="*/ 33 h 178"/>
                  <a:gd name="T54" fmla="*/ 145 w 156"/>
                  <a:gd name="T55" fmla="*/ 167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56" h="178">
                    <a:moveTo>
                      <a:pt x="145" y="22"/>
                    </a:moveTo>
                    <a:cubicBezTo>
                      <a:pt x="134" y="22"/>
                      <a:pt x="134" y="22"/>
                      <a:pt x="134" y="22"/>
                    </a:cubicBezTo>
                    <a:cubicBezTo>
                      <a:pt x="134" y="11"/>
                      <a:pt x="134" y="11"/>
                      <a:pt x="134" y="11"/>
                    </a:cubicBezTo>
                    <a:cubicBezTo>
                      <a:pt x="134" y="5"/>
                      <a:pt x="129" y="0"/>
                      <a:pt x="123" y="0"/>
                    </a:cubicBezTo>
                    <a:cubicBezTo>
                      <a:pt x="11" y="0"/>
                      <a:pt x="11" y="0"/>
                      <a:pt x="11" y="0"/>
                    </a:cubicBezTo>
                    <a:cubicBezTo>
                      <a:pt x="5" y="0"/>
                      <a:pt x="0" y="5"/>
                      <a:pt x="0" y="11"/>
                    </a:cubicBezTo>
                    <a:cubicBezTo>
                      <a:pt x="0" y="145"/>
                      <a:pt x="0" y="145"/>
                      <a:pt x="0" y="145"/>
                    </a:cubicBezTo>
                    <a:cubicBezTo>
                      <a:pt x="0" y="151"/>
                      <a:pt x="5" y="156"/>
                      <a:pt x="11" y="156"/>
                    </a:cubicBezTo>
                    <a:cubicBezTo>
                      <a:pt x="22" y="156"/>
                      <a:pt x="22" y="156"/>
                      <a:pt x="22" y="156"/>
                    </a:cubicBezTo>
                    <a:cubicBezTo>
                      <a:pt x="22" y="167"/>
                      <a:pt x="22" y="167"/>
                      <a:pt x="22" y="167"/>
                    </a:cubicBezTo>
                    <a:cubicBezTo>
                      <a:pt x="22" y="173"/>
                      <a:pt x="27" y="178"/>
                      <a:pt x="33" y="178"/>
                    </a:cubicBezTo>
                    <a:cubicBezTo>
                      <a:pt x="145" y="178"/>
                      <a:pt x="145" y="178"/>
                      <a:pt x="145" y="178"/>
                    </a:cubicBezTo>
                    <a:cubicBezTo>
                      <a:pt x="151" y="178"/>
                      <a:pt x="156" y="173"/>
                      <a:pt x="156" y="167"/>
                    </a:cubicBezTo>
                    <a:cubicBezTo>
                      <a:pt x="156" y="33"/>
                      <a:pt x="156" y="33"/>
                      <a:pt x="156" y="33"/>
                    </a:cubicBezTo>
                    <a:cubicBezTo>
                      <a:pt x="156" y="27"/>
                      <a:pt x="151" y="22"/>
                      <a:pt x="145" y="22"/>
                    </a:cubicBezTo>
                    <a:close/>
                    <a:moveTo>
                      <a:pt x="11" y="145"/>
                    </a:moveTo>
                    <a:cubicBezTo>
                      <a:pt x="11" y="11"/>
                      <a:pt x="11" y="11"/>
                      <a:pt x="11" y="11"/>
                    </a:cubicBezTo>
                    <a:cubicBezTo>
                      <a:pt x="123" y="11"/>
                      <a:pt x="123" y="11"/>
                      <a:pt x="123" y="11"/>
                    </a:cubicBezTo>
                    <a:cubicBezTo>
                      <a:pt x="123" y="145"/>
                      <a:pt x="123" y="145"/>
                      <a:pt x="123" y="145"/>
                    </a:cubicBezTo>
                    <a:lnTo>
                      <a:pt x="11" y="145"/>
                    </a:lnTo>
                    <a:close/>
                    <a:moveTo>
                      <a:pt x="145" y="167"/>
                    </a:moveTo>
                    <a:cubicBezTo>
                      <a:pt x="33" y="167"/>
                      <a:pt x="33" y="167"/>
                      <a:pt x="33" y="167"/>
                    </a:cubicBezTo>
                    <a:cubicBezTo>
                      <a:pt x="33" y="156"/>
                      <a:pt x="33" y="156"/>
                      <a:pt x="33" y="156"/>
                    </a:cubicBezTo>
                    <a:cubicBezTo>
                      <a:pt x="123" y="156"/>
                      <a:pt x="123" y="156"/>
                      <a:pt x="123" y="156"/>
                    </a:cubicBezTo>
                    <a:cubicBezTo>
                      <a:pt x="129" y="156"/>
                      <a:pt x="134" y="151"/>
                      <a:pt x="134" y="145"/>
                    </a:cubicBezTo>
                    <a:cubicBezTo>
                      <a:pt x="134" y="33"/>
                      <a:pt x="134" y="33"/>
                      <a:pt x="134" y="33"/>
                    </a:cubicBezTo>
                    <a:cubicBezTo>
                      <a:pt x="145" y="33"/>
                      <a:pt x="145" y="33"/>
                      <a:pt x="145" y="33"/>
                    </a:cubicBezTo>
                    <a:lnTo>
                      <a:pt x="145" y="167"/>
                    </a:ln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75000"/>
                      <a:lumOff val="25000"/>
                    </a:schemeClr>
                  </a:solidFill>
                  <a:cs typeface="+mn-ea"/>
                  <a:sym typeface="+mn-lt"/>
                </a:endParaRPr>
              </a:p>
            </p:txBody>
          </p:sp>
          <p:sp>
            <p:nvSpPr>
              <p:cNvPr id="10" name="Freeform 26"/>
              <p:cNvSpPr/>
              <p:nvPr/>
            </p:nvSpPr>
            <p:spPr bwMode="auto">
              <a:xfrm>
                <a:off x="10925460" y="2614454"/>
                <a:ext cx="205404" cy="34527"/>
              </a:xfrm>
              <a:custGeom>
                <a:avLst/>
                <a:gdLst>
                  <a:gd name="T0" fmla="*/ 61 w 67"/>
                  <a:gd name="T1" fmla="*/ 0 h 11"/>
                  <a:gd name="T2" fmla="*/ 5 w 67"/>
                  <a:gd name="T3" fmla="*/ 0 h 11"/>
                  <a:gd name="T4" fmla="*/ 0 w 67"/>
                  <a:gd name="T5" fmla="*/ 6 h 11"/>
                  <a:gd name="T6" fmla="*/ 5 w 67"/>
                  <a:gd name="T7" fmla="*/ 11 h 11"/>
                  <a:gd name="T8" fmla="*/ 61 w 67"/>
                  <a:gd name="T9" fmla="*/ 11 h 11"/>
                  <a:gd name="T10" fmla="*/ 67 w 67"/>
                  <a:gd name="T11" fmla="*/ 6 h 11"/>
                  <a:gd name="T12" fmla="*/ 61 w 67"/>
                  <a:gd name="T13" fmla="*/ 0 h 11"/>
                </a:gdLst>
                <a:ahLst/>
                <a:cxnLst>
                  <a:cxn ang="0">
                    <a:pos x="T0" y="T1"/>
                  </a:cxn>
                  <a:cxn ang="0">
                    <a:pos x="T2" y="T3"/>
                  </a:cxn>
                  <a:cxn ang="0">
                    <a:pos x="T4" y="T5"/>
                  </a:cxn>
                  <a:cxn ang="0">
                    <a:pos x="T6" y="T7"/>
                  </a:cxn>
                  <a:cxn ang="0">
                    <a:pos x="T8" y="T9"/>
                  </a:cxn>
                  <a:cxn ang="0">
                    <a:pos x="T10" y="T11"/>
                  </a:cxn>
                  <a:cxn ang="0">
                    <a:pos x="T12" y="T13"/>
                  </a:cxn>
                </a:cxnLst>
                <a:rect l="0" t="0" r="r" b="b"/>
                <a:pathLst>
                  <a:path w="67" h="11">
                    <a:moveTo>
                      <a:pt x="61" y="0"/>
                    </a:moveTo>
                    <a:cubicBezTo>
                      <a:pt x="5" y="0"/>
                      <a:pt x="5" y="0"/>
                      <a:pt x="5" y="0"/>
                    </a:cubicBezTo>
                    <a:cubicBezTo>
                      <a:pt x="2" y="0"/>
                      <a:pt x="0" y="3"/>
                      <a:pt x="0" y="6"/>
                    </a:cubicBezTo>
                    <a:cubicBezTo>
                      <a:pt x="0" y="9"/>
                      <a:pt x="2" y="11"/>
                      <a:pt x="5" y="11"/>
                    </a:cubicBezTo>
                    <a:cubicBezTo>
                      <a:pt x="61" y="11"/>
                      <a:pt x="61" y="11"/>
                      <a:pt x="61" y="11"/>
                    </a:cubicBezTo>
                    <a:cubicBezTo>
                      <a:pt x="64" y="11"/>
                      <a:pt x="67" y="9"/>
                      <a:pt x="67" y="6"/>
                    </a:cubicBezTo>
                    <a:cubicBezTo>
                      <a:pt x="67" y="3"/>
                      <a:pt x="64" y="0"/>
                      <a:pt x="61" y="0"/>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75000"/>
                      <a:lumOff val="25000"/>
                    </a:schemeClr>
                  </a:solidFill>
                  <a:cs typeface="+mn-ea"/>
                  <a:sym typeface="+mn-lt"/>
                </a:endParaRPr>
              </a:p>
            </p:txBody>
          </p:sp>
          <p:sp>
            <p:nvSpPr>
              <p:cNvPr id="25" name="Freeform 27"/>
              <p:cNvSpPr/>
              <p:nvPr/>
            </p:nvSpPr>
            <p:spPr bwMode="auto">
              <a:xfrm>
                <a:off x="10854015" y="2723348"/>
                <a:ext cx="276849" cy="34527"/>
              </a:xfrm>
              <a:custGeom>
                <a:avLst/>
                <a:gdLst>
                  <a:gd name="T0" fmla="*/ 84 w 90"/>
                  <a:gd name="T1" fmla="*/ 0 h 11"/>
                  <a:gd name="T2" fmla="*/ 6 w 90"/>
                  <a:gd name="T3" fmla="*/ 0 h 11"/>
                  <a:gd name="T4" fmla="*/ 0 w 90"/>
                  <a:gd name="T5" fmla="*/ 5 h 11"/>
                  <a:gd name="T6" fmla="*/ 6 w 90"/>
                  <a:gd name="T7" fmla="*/ 11 h 11"/>
                  <a:gd name="T8" fmla="*/ 84 w 90"/>
                  <a:gd name="T9" fmla="*/ 11 h 11"/>
                  <a:gd name="T10" fmla="*/ 90 w 90"/>
                  <a:gd name="T11" fmla="*/ 5 h 11"/>
                  <a:gd name="T12" fmla="*/ 84 w 90"/>
                  <a:gd name="T13" fmla="*/ 0 h 11"/>
                </a:gdLst>
                <a:ahLst/>
                <a:cxnLst>
                  <a:cxn ang="0">
                    <a:pos x="T0" y="T1"/>
                  </a:cxn>
                  <a:cxn ang="0">
                    <a:pos x="T2" y="T3"/>
                  </a:cxn>
                  <a:cxn ang="0">
                    <a:pos x="T4" y="T5"/>
                  </a:cxn>
                  <a:cxn ang="0">
                    <a:pos x="T6" y="T7"/>
                  </a:cxn>
                  <a:cxn ang="0">
                    <a:pos x="T8" y="T9"/>
                  </a:cxn>
                  <a:cxn ang="0">
                    <a:pos x="T10" y="T11"/>
                  </a:cxn>
                  <a:cxn ang="0">
                    <a:pos x="T12" y="T13"/>
                  </a:cxn>
                </a:cxnLst>
                <a:rect l="0" t="0" r="r" b="b"/>
                <a:pathLst>
                  <a:path w="90" h="11">
                    <a:moveTo>
                      <a:pt x="84" y="0"/>
                    </a:moveTo>
                    <a:cubicBezTo>
                      <a:pt x="6" y="0"/>
                      <a:pt x="6" y="0"/>
                      <a:pt x="6" y="0"/>
                    </a:cubicBezTo>
                    <a:cubicBezTo>
                      <a:pt x="3" y="0"/>
                      <a:pt x="0" y="2"/>
                      <a:pt x="0" y="5"/>
                    </a:cubicBezTo>
                    <a:cubicBezTo>
                      <a:pt x="0" y="8"/>
                      <a:pt x="3" y="11"/>
                      <a:pt x="6" y="11"/>
                    </a:cubicBezTo>
                    <a:cubicBezTo>
                      <a:pt x="84" y="11"/>
                      <a:pt x="84" y="11"/>
                      <a:pt x="84" y="11"/>
                    </a:cubicBezTo>
                    <a:cubicBezTo>
                      <a:pt x="87" y="11"/>
                      <a:pt x="90" y="8"/>
                      <a:pt x="90" y="5"/>
                    </a:cubicBezTo>
                    <a:cubicBezTo>
                      <a:pt x="90" y="2"/>
                      <a:pt x="87" y="0"/>
                      <a:pt x="84" y="0"/>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75000"/>
                      <a:lumOff val="25000"/>
                    </a:schemeClr>
                  </a:solidFill>
                  <a:cs typeface="+mn-ea"/>
                  <a:sym typeface="+mn-lt"/>
                </a:endParaRPr>
              </a:p>
            </p:txBody>
          </p:sp>
          <p:sp>
            <p:nvSpPr>
              <p:cNvPr id="15" name="Freeform 28"/>
              <p:cNvSpPr/>
              <p:nvPr/>
            </p:nvSpPr>
            <p:spPr bwMode="auto">
              <a:xfrm>
                <a:off x="10854015" y="2793730"/>
                <a:ext cx="276849" cy="34527"/>
              </a:xfrm>
              <a:custGeom>
                <a:avLst/>
                <a:gdLst>
                  <a:gd name="T0" fmla="*/ 84 w 90"/>
                  <a:gd name="T1" fmla="*/ 0 h 11"/>
                  <a:gd name="T2" fmla="*/ 6 w 90"/>
                  <a:gd name="T3" fmla="*/ 0 h 11"/>
                  <a:gd name="T4" fmla="*/ 0 w 90"/>
                  <a:gd name="T5" fmla="*/ 6 h 11"/>
                  <a:gd name="T6" fmla="*/ 6 w 90"/>
                  <a:gd name="T7" fmla="*/ 11 h 11"/>
                  <a:gd name="T8" fmla="*/ 84 w 90"/>
                  <a:gd name="T9" fmla="*/ 11 h 11"/>
                  <a:gd name="T10" fmla="*/ 90 w 90"/>
                  <a:gd name="T11" fmla="*/ 6 h 11"/>
                  <a:gd name="T12" fmla="*/ 84 w 90"/>
                  <a:gd name="T13" fmla="*/ 0 h 11"/>
                </a:gdLst>
                <a:ahLst/>
                <a:cxnLst>
                  <a:cxn ang="0">
                    <a:pos x="T0" y="T1"/>
                  </a:cxn>
                  <a:cxn ang="0">
                    <a:pos x="T2" y="T3"/>
                  </a:cxn>
                  <a:cxn ang="0">
                    <a:pos x="T4" y="T5"/>
                  </a:cxn>
                  <a:cxn ang="0">
                    <a:pos x="T6" y="T7"/>
                  </a:cxn>
                  <a:cxn ang="0">
                    <a:pos x="T8" y="T9"/>
                  </a:cxn>
                  <a:cxn ang="0">
                    <a:pos x="T10" y="T11"/>
                  </a:cxn>
                  <a:cxn ang="0">
                    <a:pos x="T12" y="T13"/>
                  </a:cxn>
                </a:cxnLst>
                <a:rect l="0" t="0" r="r" b="b"/>
                <a:pathLst>
                  <a:path w="90" h="11">
                    <a:moveTo>
                      <a:pt x="84" y="0"/>
                    </a:moveTo>
                    <a:cubicBezTo>
                      <a:pt x="6" y="0"/>
                      <a:pt x="6" y="0"/>
                      <a:pt x="6" y="0"/>
                    </a:cubicBezTo>
                    <a:cubicBezTo>
                      <a:pt x="3" y="0"/>
                      <a:pt x="0" y="3"/>
                      <a:pt x="0" y="6"/>
                    </a:cubicBezTo>
                    <a:cubicBezTo>
                      <a:pt x="0" y="9"/>
                      <a:pt x="3" y="11"/>
                      <a:pt x="6" y="11"/>
                    </a:cubicBezTo>
                    <a:cubicBezTo>
                      <a:pt x="84" y="11"/>
                      <a:pt x="84" y="11"/>
                      <a:pt x="84" y="11"/>
                    </a:cubicBezTo>
                    <a:cubicBezTo>
                      <a:pt x="87" y="11"/>
                      <a:pt x="90" y="9"/>
                      <a:pt x="90" y="6"/>
                    </a:cubicBezTo>
                    <a:cubicBezTo>
                      <a:pt x="90" y="3"/>
                      <a:pt x="87" y="0"/>
                      <a:pt x="84" y="0"/>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75000"/>
                      <a:lumOff val="25000"/>
                    </a:schemeClr>
                  </a:solidFill>
                  <a:cs typeface="+mn-ea"/>
                  <a:sym typeface="+mn-lt"/>
                </a:endParaRPr>
              </a:p>
            </p:txBody>
          </p:sp>
          <p:sp>
            <p:nvSpPr>
              <p:cNvPr id="27" name="Freeform 29"/>
              <p:cNvSpPr/>
              <p:nvPr/>
            </p:nvSpPr>
            <p:spPr bwMode="auto">
              <a:xfrm>
                <a:off x="10854015" y="2862784"/>
                <a:ext cx="276849" cy="38511"/>
              </a:xfrm>
              <a:custGeom>
                <a:avLst/>
                <a:gdLst>
                  <a:gd name="T0" fmla="*/ 84 w 90"/>
                  <a:gd name="T1" fmla="*/ 0 h 12"/>
                  <a:gd name="T2" fmla="*/ 6 w 90"/>
                  <a:gd name="T3" fmla="*/ 0 h 12"/>
                  <a:gd name="T4" fmla="*/ 0 w 90"/>
                  <a:gd name="T5" fmla="*/ 6 h 12"/>
                  <a:gd name="T6" fmla="*/ 6 w 90"/>
                  <a:gd name="T7" fmla="*/ 12 h 12"/>
                  <a:gd name="T8" fmla="*/ 84 w 90"/>
                  <a:gd name="T9" fmla="*/ 12 h 12"/>
                  <a:gd name="T10" fmla="*/ 90 w 90"/>
                  <a:gd name="T11" fmla="*/ 6 h 12"/>
                  <a:gd name="T12" fmla="*/ 84 w 90"/>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90" h="12">
                    <a:moveTo>
                      <a:pt x="84" y="0"/>
                    </a:moveTo>
                    <a:cubicBezTo>
                      <a:pt x="6" y="0"/>
                      <a:pt x="6" y="0"/>
                      <a:pt x="6" y="0"/>
                    </a:cubicBezTo>
                    <a:cubicBezTo>
                      <a:pt x="3" y="0"/>
                      <a:pt x="0" y="3"/>
                      <a:pt x="0" y="6"/>
                    </a:cubicBezTo>
                    <a:cubicBezTo>
                      <a:pt x="0" y="9"/>
                      <a:pt x="3" y="12"/>
                      <a:pt x="6" y="12"/>
                    </a:cubicBezTo>
                    <a:cubicBezTo>
                      <a:pt x="84" y="12"/>
                      <a:pt x="84" y="12"/>
                      <a:pt x="84" y="12"/>
                    </a:cubicBezTo>
                    <a:cubicBezTo>
                      <a:pt x="87" y="12"/>
                      <a:pt x="90" y="9"/>
                      <a:pt x="90" y="6"/>
                    </a:cubicBezTo>
                    <a:cubicBezTo>
                      <a:pt x="90" y="3"/>
                      <a:pt x="87" y="0"/>
                      <a:pt x="84" y="0"/>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75000"/>
                      <a:lumOff val="25000"/>
                    </a:schemeClr>
                  </a:solidFill>
                  <a:cs typeface="+mn-ea"/>
                  <a:sym typeface="+mn-lt"/>
                </a:endParaRPr>
              </a:p>
            </p:txBody>
          </p:sp>
        </p:grpSp>
      </p:grpSp>
      <p:grpSp>
        <p:nvGrpSpPr>
          <p:cNvPr id="19" name="组合 18"/>
          <p:cNvGrpSpPr/>
          <p:nvPr/>
        </p:nvGrpSpPr>
        <p:grpSpPr>
          <a:xfrm>
            <a:off x="2000457" y="1821972"/>
            <a:ext cx="507683" cy="507683"/>
            <a:chOff x="3424768" y="1611109"/>
            <a:chExt cx="759650" cy="759649"/>
          </a:xfrm>
          <a:solidFill>
            <a:schemeClr val="bg1"/>
          </a:solidFill>
        </p:grpSpPr>
        <p:sp>
          <p:nvSpPr>
            <p:cNvPr id="16" name="椭圆 15"/>
            <p:cNvSpPr/>
            <p:nvPr/>
          </p:nvSpPr>
          <p:spPr>
            <a:xfrm>
              <a:off x="3424768" y="1611109"/>
              <a:ext cx="759650" cy="759649"/>
            </a:xfrm>
            <a:prstGeom prst="ellipse">
              <a:avLst/>
            </a:prstGeom>
            <a:solidFill>
              <a:srgbClr val="1B4367"/>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75000"/>
                    <a:lumOff val="25000"/>
                  </a:schemeClr>
                </a:solidFill>
                <a:cs typeface="+mn-ea"/>
                <a:sym typeface="+mn-lt"/>
              </a:endParaRPr>
            </a:p>
          </p:txBody>
        </p:sp>
        <p:sp>
          <p:nvSpPr>
            <p:cNvPr id="34" name="Freeform 5"/>
            <p:cNvSpPr>
              <a:spLocks noEditPoints="1"/>
            </p:cNvSpPr>
            <p:nvPr/>
          </p:nvSpPr>
          <p:spPr bwMode="auto">
            <a:xfrm>
              <a:off x="3524311" y="1805900"/>
              <a:ext cx="555723" cy="348110"/>
            </a:xfrm>
            <a:custGeom>
              <a:avLst/>
              <a:gdLst>
                <a:gd name="T0" fmla="*/ 211 w 260"/>
                <a:gd name="T1" fmla="*/ 65 h 162"/>
                <a:gd name="T2" fmla="*/ 146 w 260"/>
                <a:gd name="T3" fmla="*/ 0 h 162"/>
                <a:gd name="T4" fmla="*/ 90 w 260"/>
                <a:gd name="T5" fmla="*/ 33 h 162"/>
                <a:gd name="T6" fmla="*/ 81 w 260"/>
                <a:gd name="T7" fmla="*/ 32 h 162"/>
                <a:gd name="T8" fmla="*/ 35 w 260"/>
                <a:gd name="T9" fmla="*/ 67 h 162"/>
                <a:gd name="T10" fmla="*/ 0 w 260"/>
                <a:gd name="T11" fmla="*/ 114 h 162"/>
                <a:gd name="T12" fmla="*/ 49 w 260"/>
                <a:gd name="T13" fmla="*/ 162 h 162"/>
                <a:gd name="T14" fmla="*/ 211 w 260"/>
                <a:gd name="T15" fmla="*/ 162 h 162"/>
                <a:gd name="T16" fmla="*/ 260 w 260"/>
                <a:gd name="T17" fmla="*/ 114 h 162"/>
                <a:gd name="T18" fmla="*/ 211 w 260"/>
                <a:gd name="T19" fmla="*/ 65 h 162"/>
                <a:gd name="T20" fmla="*/ 130 w 260"/>
                <a:gd name="T21" fmla="*/ 146 h 162"/>
                <a:gd name="T22" fmla="*/ 81 w 260"/>
                <a:gd name="T23" fmla="*/ 81 h 162"/>
                <a:gd name="T24" fmla="*/ 114 w 260"/>
                <a:gd name="T25" fmla="*/ 81 h 162"/>
                <a:gd name="T26" fmla="*/ 114 w 260"/>
                <a:gd name="T27" fmla="*/ 32 h 162"/>
                <a:gd name="T28" fmla="*/ 146 w 260"/>
                <a:gd name="T29" fmla="*/ 32 h 162"/>
                <a:gd name="T30" fmla="*/ 146 w 260"/>
                <a:gd name="T31" fmla="*/ 81 h 162"/>
                <a:gd name="T32" fmla="*/ 179 w 260"/>
                <a:gd name="T33" fmla="*/ 81 h 162"/>
                <a:gd name="T34" fmla="*/ 130 w 260"/>
                <a:gd name="T35" fmla="*/ 146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0" h="162">
                  <a:moveTo>
                    <a:pt x="211" y="65"/>
                  </a:moveTo>
                  <a:cubicBezTo>
                    <a:pt x="211" y="29"/>
                    <a:pt x="182" y="0"/>
                    <a:pt x="146" y="0"/>
                  </a:cubicBezTo>
                  <a:cubicBezTo>
                    <a:pt x="122" y="0"/>
                    <a:pt x="101" y="13"/>
                    <a:pt x="90" y="33"/>
                  </a:cubicBezTo>
                  <a:cubicBezTo>
                    <a:pt x="87" y="33"/>
                    <a:pt x="84" y="32"/>
                    <a:pt x="81" y="32"/>
                  </a:cubicBezTo>
                  <a:cubicBezTo>
                    <a:pt x="59" y="32"/>
                    <a:pt x="41" y="47"/>
                    <a:pt x="35" y="67"/>
                  </a:cubicBezTo>
                  <a:cubicBezTo>
                    <a:pt x="15" y="73"/>
                    <a:pt x="0" y="92"/>
                    <a:pt x="0" y="114"/>
                  </a:cubicBezTo>
                  <a:cubicBezTo>
                    <a:pt x="0" y="140"/>
                    <a:pt x="22" y="162"/>
                    <a:pt x="49" y="162"/>
                  </a:cubicBezTo>
                  <a:cubicBezTo>
                    <a:pt x="211" y="162"/>
                    <a:pt x="211" y="162"/>
                    <a:pt x="211" y="162"/>
                  </a:cubicBezTo>
                  <a:cubicBezTo>
                    <a:pt x="238" y="162"/>
                    <a:pt x="260" y="140"/>
                    <a:pt x="260" y="114"/>
                  </a:cubicBezTo>
                  <a:cubicBezTo>
                    <a:pt x="260" y="87"/>
                    <a:pt x="238" y="65"/>
                    <a:pt x="211" y="65"/>
                  </a:cubicBezTo>
                  <a:close/>
                  <a:moveTo>
                    <a:pt x="130" y="146"/>
                  </a:moveTo>
                  <a:cubicBezTo>
                    <a:pt x="81" y="81"/>
                    <a:pt x="81" y="81"/>
                    <a:pt x="81" y="81"/>
                  </a:cubicBezTo>
                  <a:cubicBezTo>
                    <a:pt x="114" y="81"/>
                    <a:pt x="114" y="81"/>
                    <a:pt x="114" y="81"/>
                  </a:cubicBezTo>
                  <a:cubicBezTo>
                    <a:pt x="114" y="32"/>
                    <a:pt x="114" y="32"/>
                    <a:pt x="114" y="32"/>
                  </a:cubicBezTo>
                  <a:cubicBezTo>
                    <a:pt x="146" y="32"/>
                    <a:pt x="146" y="32"/>
                    <a:pt x="146" y="32"/>
                  </a:cubicBezTo>
                  <a:cubicBezTo>
                    <a:pt x="146" y="81"/>
                    <a:pt x="146" y="81"/>
                    <a:pt x="146" y="81"/>
                  </a:cubicBezTo>
                  <a:cubicBezTo>
                    <a:pt x="179" y="81"/>
                    <a:pt x="179" y="81"/>
                    <a:pt x="179" y="81"/>
                  </a:cubicBezTo>
                  <a:lnTo>
                    <a:pt x="130" y="146"/>
                  </a:ln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75000"/>
                    <a:lumOff val="25000"/>
                  </a:schemeClr>
                </a:solidFill>
                <a:cs typeface="+mn-ea"/>
                <a:sym typeface="+mn-lt"/>
              </a:endParaRPr>
            </a:p>
          </p:txBody>
        </p:sp>
      </p:grpSp>
      <p:sp>
        <p:nvSpPr>
          <p:cNvPr id="17" name="矩形 16"/>
          <p:cNvSpPr>
            <a:spLocks noChangeAspect="1"/>
          </p:cNvSpPr>
          <p:nvPr/>
        </p:nvSpPr>
        <p:spPr>
          <a:xfrm>
            <a:off x="2555240" y="1732280"/>
            <a:ext cx="2927985" cy="974725"/>
          </a:xfrm>
          <a:prstGeom prst="rect">
            <a:avLst/>
          </a:prstGeom>
        </p:spPr>
        <p:txBody>
          <a:bodyPr wrap="square" lIns="121908" tIns="60954" rIns="121908" bIns="60954">
            <a:spAutoFit/>
          </a:bodyPr>
          <a:p>
            <a:pPr indent="0" fontAlgn="auto">
              <a:lnSpc>
                <a:spcPts val="2220"/>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国家政策对行业的影响，包括已出台或即将出台的政策，鼓励、扶持或限制。</a:t>
            </a:r>
            <a:endPar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8" name="矩形 17"/>
          <p:cNvSpPr>
            <a:spLocks noChangeAspect="1"/>
          </p:cNvSpPr>
          <p:nvPr/>
        </p:nvSpPr>
        <p:spPr>
          <a:xfrm>
            <a:off x="2555240" y="2914015"/>
            <a:ext cx="2927985" cy="689610"/>
          </a:xfrm>
          <a:prstGeom prst="rect">
            <a:avLst/>
          </a:prstGeom>
        </p:spPr>
        <p:txBody>
          <a:bodyPr wrap="square" lIns="121908" tIns="60954" rIns="121908" bIns="60954">
            <a:spAutoFit/>
          </a:bodyPr>
          <a:p>
            <a:pPr indent="0" fontAlgn="auto">
              <a:lnSpc>
                <a:spcPts val="2220"/>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行业所处阶段，如是朝阳产业还是夕阳产业。</a:t>
            </a:r>
            <a:endPar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5" name="矩形 34"/>
          <p:cNvSpPr>
            <a:spLocks noChangeAspect="1"/>
          </p:cNvSpPr>
          <p:nvPr/>
        </p:nvSpPr>
        <p:spPr>
          <a:xfrm>
            <a:off x="2555240" y="3810635"/>
            <a:ext cx="2927985" cy="974725"/>
          </a:xfrm>
          <a:prstGeom prst="rect">
            <a:avLst/>
          </a:prstGeom>
        </p:spPr>
        <p:txBody>
          <a:bodyPr wrap="square" lIns="121908" tIns="60954" rIns="121908" bIns="60954">
            <a:spAutoFit/>
          </a:bodyPr>
          <a:p>
            <a:pPr indent="0" fontAlgn="auto">
              <a:lnSpc>
                <a:spcPts val="2220"/>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行业发展趋势，包括行业发展状况及前景，目标职业在本行业中的地位与发展前景。</a:t>
            </a:r>
            <a:endPar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6" name="矩形 35"/>
          <p:cNvSpPr>
            <a:spLocks noChangeAspect="1"/>
          </p:cNvSpPr>
          <p:nvPr/>
        </p:nvSpPr>
        <p:spPr>
          <a:xfrm>
            <a:off x="6407150" y="1850390"/>
            <a:ext cx="2927985" cy="405130"/>
          </a:xfrm>
          <a:prstGeom prst="rect">
            <a:avLst/>
          </a:prstGeom>
        </p:spPr>
        <p:txBody>
          <a:bodyPr wrap="square" lIns="121908" tIns="60954" rIns="121908" bIns="60954">
            <a:spAutoFit/>
          </a:bodyPr>
          <a:p>
            <a:pPr indent="0" fontAlgn="auto">
              <a:lnSpc>
                <a:spcPts val="2220"/>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行业标杆单位的动向。</a:t>
            </a:r>
            <a:endPar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7" name="矩形 36"/>
          <p:cNvSpPr>
            <a:spLocks noChangeAspect="1"/>
          </p:cNvSpPr>
          <p:nvPr/>
        </p:nvSpPr>
        <p:spPr>
          <a:xfrm>
            <a:off x="6407150" y="2911475"/>
            <a:ext cx="2927985" cy="405130"/>
          </a:xfrm>
          <a:prstGeom prst="rect">
            <a:avLst/>
          </a:prstGeom>
        </p:spPr>
        <p:txBody>
          <a:bodyPr wrap="square" lIns="121908" tIns="60954" rIns="121908" bIns="60954">
            <a:spAutoFit/>
          </a:bodyPr>
          <a:p>
            <a:pPr indent="0" fontAlgn="auto">
              <a:lnSpc>
                <a:spcPts val="2220"/>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行业热门专家的言论。</a:t>
            </a:r>
            <a:endPar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8" name="矩形 37"/>
          <p:cNvSpPr>
            <a:spLocks noChangeAspect="1"/>
          </p:cNvSpPr>
          <p:nvPr/>
        </p:nvSpPr>
        <p:spPr>
          <a:xfrm>
            <a:off x="6407150" y="3972560"/>
            <a:ext cx="2490470" cy="405130"/>
          </a:xfrm>
          <a:prstGeom prst="rect">
            <a:avLst/>
          </a:prstGeom>
        </p:spPr>
        <p:txBody>
          <a:bodyPr wrap="square" lIns="121908" tIns="60954" rIns="121908" bIns="60954">
            <a:spAutoFit/>
          </a:bodyPr>
          <a:p>
            <a:pPr indent="0" fontAlgn="auto">
              <a:lnSpc>
                <a:spcPts val="2220"/>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行业薪酬变化的趋势。</a:t>
            </a:r>
            <a:endPar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03" name="Rounded Rectangle 102"/>
          <p:cNvSpPr>
            <a:spLocks noChangeAspect="1"/>
          </p:cNvSpPr>
          <p:nvPr/>
        </p:nvSpPr>
        <p:spPr>
          <a:xfrm>
            <a:off x="573405" y="1899920"/>
            <a:ext cx="824865" cy="2515235"/>
          </a:xfrm>
          <a:prstGeom prst="roundRect">
            <a:avLst>
              <a:gd name="adj" fmla="val 8813"/>
            </a:avLst>
          </a:prstGeom>
          <a:noFill/>
          <a:ln w="19050">
            <a:solidFill>
              <a:schemeClr val="tx1">
                <a:lumMod val="50000"/>
                <a:lumOff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p>
            <a:pPr algn="ctr"/>
            <a:endParaRPr lang="en-US" dirty="0">
              <a:latin typeface="+mn-ea"/>
            </a:endParaRPr>
          </a:p>
        </p:txBody>
      </p:sp>
      <p:sp>
        <p:nvSpPr>
          <p:cNvPr id="39" name="矩形 38"/>
          <p:cNvSpPr>
            <a:spLocks noChangeAspect="1"/>
          </p:cNvSpPr>
          <p:nvPr/>
        </p:nvSpPr>
        <p:spPr>
          <a:xfrm>
            <a:off x="751840" y="2103120"/>
            <a:ext cx="448945" cy="2188845"/>
          </a:xfrm>
          <a:prstGeom prst="rect">
            <a:avLst/>
          </a:prstGeom>
        </p:spPr>
        <p:txBody>
          <a:bodyPr wrap="square" lIns="121908" tIns="60954" rIns="121908" bIns="60954">
            <a:noAutofit/>
          </a:bodyPr>
          <a:p>
            <a:pPr indent="0" fontAlgn="auto">
              <a:lnSpc>
                <a:spcPts val="2220"/>
              </a:lnSpc>
            </a:pPr>
            <a:r>
              <a:rPr lang="zh-CN" altLang="en-US" sz="2000" b="1" dirty="0">
                <a:solidFill>
                  <a:srgbClr val="1D4865"/>
                </a:solidFill>
                <a:latin typeface="微软雅黑" panose="020B0503020204020204" pitchFamily="34" charset="-122"/>
                <a:ea typeface="微软雅黑" panose="020B0503020204020204" pitchFamily="34" charset="-122"/>
              </a:rPr>
              <a:t>行业环境分析法</a:t>
            </a:r>
            <a:r>
              <a:rPr lang="en-US" altLang="zh-CN" sz="2000" b="1" dirty="0">
                <a:solidFill>
                  <a:srgbClr val="1D4865"/>
                </a:solidFill>
                <a:latin typeface="微软雅黑" panose="020B0503020204020204" pitchFamily="34" charset="-122"/>
                <a:ea typeface="微软雅黑" panose="020B0503020204020204" pitchFamily="34" charset="-122"/>
              </a:rPr>
              <a:t> </a:t>
            </a:r>
            <a:endPar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350"/>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childTnLst>
                          </p:cTn>
                        </p:par>
                        <p:par>
                          <p:cTn id="16" fill="hold">
                            <p:stCondLst>
                              <p:cond delay="1850"/>
                            </p:stCondLst>
                            <p:childTnLst>
                              <p:par>
                                <p:cTn id="17" presetID="53" presetClass="entr" presetSubtype="528"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animEffect transition="in" filter="fade">
                                      <p:cBhvr>
                                        <p:cTn id="21" dur="500"/>
                                        <p:tgtEl>
                                          <p:spTgt spid="11"/>
                                        </p:tgtEl>
                                      </p:cBhvr>
                                    </p:animEffect>
                                    <p:anim calcmode="lin" valueType="num">
                                      <p:cBhvr>
                                        <p:cTn id="22" dur="500" fill="hold"/>
                                        <p:tgtEl>
                                          <p:spTgt spid="11"/>
                                        </p:tgtEl>
                                        <p:attrNameLst>
                                          <p:attrName>ppt_x</p:attrName>
                                        </p:attrNameLst>
                                      </p:cBhvr>
                                      <p:tavLst>
                                        <p:tav tm="0">
                                          <p:val>
                                            <p:fltVal val="0.5"/>
                                          </p:val>
                                        </p:tav>
                                        <p:tav tm="100000">
                                          <p:val>
                                            <p:strVal val="#ppt_x"/>
                                          </p:val>
                                        </p:tav>
                                      </p:tavLst>
                                    </p:anim>
                                    <p:anim calcmode="lin" valueType="num">
                                      <p:cBhvr>
                                        <p:cTn id="23" dur="500" fill="hold"/>
                                        <p:tgtEl>
                                          <p:spTgt spid="11"/>
                                        </p:tgtEl>
                                        <p:attrNameLst>
                                          <p:attrName>ppt_y</p:attrName>
                                        </p:attrNameLst>
                                      </p:cBhvr>
                                      <p:tavLst>
                                        <p:tav tm="0">
                                          <p:val>
                                            <p:fltVal val="0.5"/>
                                          </p:val>
                                        </p:tav>
                                        <p:tav tm="100000">
                                          <p:val>
                                            <p:strVal val="#ppt_y"/>
                                          </p:val>
                                        </p:tav>
                                      </p:tavLst>
                                    </p:anim>
                                  </p:childTnLst>
                                </p:cTn>
                              </p:par>
                              <p:par>
                                <p:cTn id="24" presetID="53" presetClass="entr" presetSubtype="16" fill="hold" grpId="0" nodeType="withEffect">
                                  <p:stCondLst>
                                    <p:cond delay="600"/>
                                  </p:stCondLst>
                                  <p:childTnLst>
                                    <p:set>
                                      <p:cBhvr>
                                        <p:cTn id="25" dur="1" fill="hold">
                                          <p:stCondLst>
                                            <p:cond delay="0"/>
                                          </p:stCondLst>
                                        </p:cTn>
                                        <p:tgtEl>
                                          <p:spTgt spid="14"/>
                                        </p:tgtEl>
                                        <p:attrNameLst>
                                          <p:attrName>style.visibility</p:attrName>
                                        </p:attrNameLst>
                                      </p:cBhvr>
                                      <p:to>
                                        <p:strVal val="visible"/>
                                      </p:to>
                                    </p:set>
                                    <p:anim calcmode="lin" valueType="num">
                                      <p:cBhvr>
                                        <p:cTn id="26" dur="500" fill="hold"/>
                                        <p:tgtEl>
                                          <p:spTgt spid="14"/>
                                        </p:tgtEl>
                                        <p:attrNameLst>
                                          <p:attrName>ppt_w</p:attrName>
                                        </p:attrNameLst>
                                      </p:cBhvr>
                                      <p:tavLst>
                                        <p:tav tm="0">
                                          <p:val>
                                            <p:fltVal val="0"/>
                                          </p:val>
                                        </p:tav>
                                        <p:tav tm="100000">
                                          <p:val>
                                            <p:strVal val="#ppt_w"/>
                                          </p:val>
                                        </p:tav>
                                      </p:tavLst>
                                    </p:anim>
                                    <p:anim calcmode="lin" valueType="num">
                                      <p:cBhvr>
                                        <p:cTn id="27" dur="500" fill="hold"/>
                                        <p:tgtEl>
                                          <p:spTgt spid="14"/>
                                        </p:tgtEl>
                                        <p:attrNameLst>
                                          <p:attrName>ppt_h</p:attrName>
                                        </p:attrNameLst>
                                      </p:cBhvr>
                                      <p:tavLst>
                                        <p:tav tm="0">
                                          <p:val>
                                            <p:fltVal val="0"/>
                                          </p:val>
                                        </p:tav>
                                        <p:tav tm="100000">
                                          <p:val>
                                            <p:strVal val="#ppt_h"/>
                                          </p:val>
                                        </p:tav>
                                      </p:tavLst>
                                    </p:anim>
                                    <p:animEffect transition="in" filter="fade">
                                      <p:cBhvr>
                                        <p:cTn id="28" dur="500"/>
                                        <p:tgtEl>
                                          <p:spTgt spid="14"/>
                                        </p:tgtEl>
                                      </p:cBhvr>
                                    </p:animEffect>
                                  </p:childTnLst>
                                </p:cTn>
                              </p:par>
                            </p:childTnLst>
                          </p:cTn>
                        </p:par>
                        <p:par>
                          <p:cTn id="29" fill="hold">
                            <p:stCondLst>
                              <p:cond delay="2350"/>
                            </p:stCondLst>
                            <p:childTnLst>
                              <p:par>
                                <p:cTn id="30" presetID="10" presetClass="entr" presetSubtype="0" fill="hold" grpId="0" nodeType="afterEffect">
                                  <p:stCondLst>
                                    <p:cond delay="0"/>
                                  </p:stCondLst>
                                  <p:childTnLst>
                                    <p:set>
                                      <p:cBhvr>
                                        <p:cTn id="31" dur="1" fill="hold">
                                          <p:stCondLst>
                                            <p:cond delay="0"/>
                                          </p:stCondLst>
                                        </p:cTn>
                                        <p:tgtEl>
                                          <p:spTgt spid="103"/>
                                        </p:tgtEl>
                                        <p:attrNameLst>
                                          <p:attrName>style.visibility</p:attrName>
                                        </p:attrNameLst>
                                      </p:cBhvr>
                                      <p:to>
                                        <p:strVal val="visible"/>
                                      </p:to>
                                    </p:set>
                                    <p:animEffect transition="in" filter="fade">
                                      <p:cBhvr>
                                        <p:cTn id="32" dur="500"/>
                                        <p:tgtEl>
                                          <p:spTgt spid="103"/>
                                        </p:tgtEl>
                                      </p:cBhvr>
                                    </p:animEffect>
                                  </p:childTnLst>
                                </p:cTn>
                              </p:par>
                            </p:childTnLst>
                          </p:cTn>
                        </p:par>
                        <p:par>
                          <p:cTn id="33" fill="hold">
                            <p:stCondLst>
                              <p:cond delay="2850"/>
                            </p:stCondLst>
                            <p:childTnLst>
                              <p:par>
                                <p:cTn id="34" presetID="18" presetClass="entr" presetSubtype="3" fill="hold" grpId="0" nodeType="afterEffect">
                                  <p:stCondLst>
                                    <p:cond delay="0"/>
                                  </p:stCondLst>
                                  <p:childTnLst>
                                    <p:set>
                                      <p:cBhvr>
                                        <p:cTn id="35" dur="1" fill="hold">
                                          <p:stCondLst>
                                            <p:cond delay="0"/>
                                          </p:stCondLst>
                                        </p:cTn>
                                        <p:tgtEl>
                                          <p:spTgt spid="39"/>
                                        </p:tgtEl>
                                        <p:attrNameLst>
                                          <p:attrName>style.visibility</p:attrName>
                                        </p:attrNameLst>
                                      </p:cBhvr>
                                      <p:to>
                                        <p:strVal val="visible"/>
                                      </p:to>
                                    </p:set>
                                    <p:animEffect transition="in" filter="strips(upRight)">
                                      <p:cBhvr>
                                        <p:cTn id="36" dur="500"/>
                                        <p:tgtEl>
                                          <p:spTgt spid="39"/>
                                        </p:tgtEl>
                                      </p:cBhvr>
                                    </p:animEffect>
                                  </p:childTnLst>
                                </p:cTn>
                              </p:par>
                            </p:childTnLst>
                          </p:cTn>
                        </p:par>
                        <p:par>
                          <p:cTn id="37" fill="hold">
                            <p:stCondLst>
                              <p:cond delay="3350"/>
                            </p:stCondLst>
                            <p:childTnLst>
                              <p:par>
                                <p:cTn id="38" presetID="53" presetClass="entr" presetSubtype="16" fill="hold" nodeType="afterEffect">
                                  <p:stCondLst>
                                    <p:cond delay="0"/>
                                  </p:stCondLst>
                                  <p:childTnLst>
                                    <p:set>
                                      <p:cBhvr>
                                        <p:cTn id="39" dur="1" fill="hold">
                                          <p:stCondLst>
                                            <p:cond delay="0"/>
                                          </p:stCondLst>
                                        </p:cTn>
                                        <p:tgtEl>
                                          <p:spTgt spid="19"/>
                                        </p:tgtEl>
                                        <p:attrNameLst>
                                          <p:attrName>style.visibility</p:attrName>
                                        </p:attrNameLst>
                                      </p:cBhvr>
                                      <p:to>
                                        <p:strVal val="visible"/>
                                      </p:to>
                                    </p:set>
                                    <p:anim calcmode="lin" valueType="num">
                                      <p:cBhvr>
                                        <p:cTn id="40" dur="500" fill="hold"/>
                                        <p:tgtEl>
                                          <p:spTgt spid="19"/>
                                        </p:tgtEl>
                                        <p:attrNameLst>
                                          <p:attrName>ppt_w</p:attrName>
                                        </p:attrNameLst>
                                      </p:cBhvr>
                                      <p:tavLst>
                                        <p:tav tm="0">
                                          <p:val>
                                            <p:fltVal val="0"/>
                                          </p:val>
                                        </p:tav>
                                        <p:tav tm="100000">
                                          <p:val>
                                            <p:strVal val="#ppt_w"/>
                                          </p:val>
                                        </p:tav>
                                      </p:tavLst>
                                    </p:anim>
                                    <p:anim calcmode="lin" valueType="num">
                                      <p:cBhvr>
                                        <p:cTn id="41" dur="500" fill="hold"/>
                                        <p:tgtEl>
                                          <p:spTgt spid="19"/>
                                        </p:tgtEl>
                                        <p:attrNameLst>
                                          <p:attrName>ppt_h</p:attrName>
                                        </p:attrNameLst>
                                      </p:cBhvr>
                                      <p:tavLst>
                                        <p:tav tm="0">
                                          <p:val>
                                            <p:fltVal val="0"/>
                                          </p:val>
                                        </p:tav>
                                        <p:tav tm="100000">
                                          <p:val>
                                            <p:strVal val="#ppt_h"/>
                                          </p:val>
                                        </p:tav>
                                      </p:tavLst>
                                    </p:anim>
                                    <p:animEffect transition="in" filter="fade">
                                      <p:cBhvr>
                                        <p:cTn id="42" dur="500"/>
                                        <p:tgtEl>
                                          <p:spTgt spid="19"/>
                                        </p:tgtEl>
                                      </p:cBhvr>
                                    </p:animEffect>
                                  </p:childTnLst>
                                </p:cTn>
                              </p:par>
                            </p:childTnLst>
                          </p:cTn>
                        </p:par>
                        <p:par>
                          <p:cTn id="43" fill="hold">
                            <p:stCondLst>
                              <p:cond delay="3850"/>
                            </p:stCondLst>
                            <p:childTnLst>
                              <p:par>
                                <p:cTn id="44" presetID="18" presetClass="entr" presetSubtype="3" fill="hold" grpId="0" nodeType="afterEffect">
                                  <p:stCondLst>
                                    <p:cond delay="0"/>
                                  </p:stCondLst>
                                  <p:childTnLst>
                                    <p:set>
                                      <p:cBhvr>
                                        <p:cTn id="45" dur="1" fill="hold">
                                          <p:stCondLst>
                                            <p:cond delay="0"/>
                                          </p:stCondLst>
                                        </p:cTn>
                                        <p:tgtEl>
                                          <p:spTgt spid="17"/>
                                        </p:tgtEl>
                                        <p:attrNameLst>
                                          <p:attrName>style.visibility</p:attrName>
                                        </p:attrNameLst>
                                      </p:cBhvr>
                                      <p:to>
                                        <p:strVal val="visible"/>
                                      </p:to>
                                    </p:set>
                                    <p:animEffect transition="in" filter="strips(upRight)">
                                      <p:cBhvr>
                                        <p:cTn id="46" dur="500"/>
                                        <p:tgtEl>
                                          <p:spTgt spid="17"/>
                                        </p:tgtEl>
                                      </p:cBhvr>
                                    </p:animEffect>
                                  </p:childTnLst>
                                </p:cTn>
                              </p:par>
                            </p:childTnLst>
                          </p:cTn>
                        </p:par>
                        <p:par>
                          <p:cTn id="47" fill="hold">
                            <p:stCondLst>
                              <p:cond delay="4350"/>
                            </p:stCondLst>
                            <p:childTnLst>
                              <p:par>
                                <p:cTn id="48" presetID="53" presetClass="entr" presetSubtype="16" fill="hold" nodeType="afterEffect">
                                  <p:stCondLst>
                                    <p:cond delay="0"/>
                                  </p:stCondLst>
                                  <p:childTnLst>
                                    <p:set>
                                      <p:cBhvr>
                                        <p:cTn id="49" dur="1" fill="hold">
                                          <p:stCondLst>
                                            <p:cond delay="0"/>
                                          </p:stCondLst>
                                        </p:cTn>
                                        <p:tgtEl>
                                          <p:spTgt spid="8"/>
                                        </p:tgtEl>
                                        <p:attrNameLst>
                                          <p:attrName>style.visibility</p:attrName>
                                        </p:attrNameLst>
                                      </p:cBhvr>
                                      <p:to>
                                        <p:strVal val="visible"/>
                                      </p:to>
                                    </p:set>
                                    <p:anim calcmode="lin" valueType="num">
                                      <p:cBhvr>
                                        <p:cTn id="50" dur="500" fill="hold"/>
                                        <p:tgtEl>
                                          <p:spTgt spid="8"/>
                                        </p:tgtEl>
                                        <p:attrNameLst>
                                          <p:attrName>ppt_w</p:attrName>
                                        </p:attrNameLst>
                                      </p:cBhvr>
                                      <p:tavLst>
                                        <p:tav tm="0">
                                          <p:val>
                                            <p:fltVal val="0"/>
                                          </p:val>
                                        </p:tav>
                                        <p:tav tm="100000">
                                          <p:val>
                                            <p:strVal val="#ppt_w"/>
                                          </p:val>
                                        </p:tav>
                                      </p:tavLst>
                                    </p:anim>
                                    <p:anim calcmode="lin" valueType="num">
                                      <p:cBhvr>
                                        <p:cTn id="51" dur="500" fill="hold"/>
                                        <p:tgtEl>
                                          <p:spTgt spid="8"/>
                                        </p:tgtEl>
                                        <p:attrNameLst>
                                          <p:attrName>ppt_h</p:attrName>
                                        </p:attrNameLst>
                                      </p:cBhvr>
                                      <p:tavLst>
                                        <p:tav tm="0">
                                          <p:val>
                                            <p:fltVal val="0"/>
                                          </p:val>
                                        </p:tav>
                                        <p:tav tm="100000">
                                          <p:val>
                                            <p:strVal val="#ppt_h"/>
                                          </p:val>
                                        </p:tav>
                                      </p:tavLst>
                                    </p:anim>
                                    <p:animEffect transition="in" filter="fade">
                                      <p:cBhvr>
                                        <p:cTn id="52" dur="500"/>
                                        <p:tgtEl>
                                          <p:spTgt spid="8"/>
                                        </p:tgtEl>
                                      </p:cBhvr>
                                    </p:animEffect>
                                  </p:childTnLst>
                                </p:cTn>
                              </p:par>
                            </p:childTnLst>
                          </p:cTn>
                        </p:par>
                        <p:par>
                          <p:cTn id="53" fill="hold">
                            <p:stCondLst>
                              <p:cond delay="4850"/>
                            </p:stCondLst>
                            <p:childTnLst>
                              <p:par>
                                <p:cTn id="54" presetID="18" presetClass="entr" presetSubtype="3" fill="hold" grpId="0" nodeType="afterEffect">
                                  <p:stCondLst>
                                    <p:cond delay="0"/>
                                  </p:stCondLst>
                                  <p:childTnLst>
                                    <p:set>
                                      <p:cBhvr>
                                        <p:cTn id="55" dur="1" fill="hold">
                                          <p:stCondLst>
                                            <p:cond delay="0"/>
                                          </p:stCondLst>
                                        </p:cTn>
                                        <p:tgtEl>
                                          <p:spTgt spid="18"/>
                                        </p:tgtEl>
                                        <p:attrNameLst>
                                          <p:attrName>style.visibility</p:attrName>
                                        </p:attrNameLst>
                                      </p:cBhvr>
                                      <p:to>
                                        <p:strVal val="visible"/>
                                      </p:to>
                                    </p:set>
                                    <p:animEffect transition="in" filter="strips(upRight)">
                                      <p:cBhvr>
                                        <p:cTn id="56" dur="500"/>
                                        <p:tgtEl>
                                          <p:spTgt spid="18"/>
                                        </p:tgtEl>
                                      </p:cBhvr>
                                    </p:animEffect>
                                  </p:childTnLst>
                                </p:cTn>
                              </p:par>
                            </p:childTnLst>
                          </p:cTn>
                        </p:par>
                        <p:par>
                          <p:cTn id="57" fill="hold">
                            <p:stCondLst>
                              <p:cond delay="5350"/>
                            </p:stCondLst>
                            <p:childTnLst>
                              <p:par>
                                <p:cTn id="58" presetID="53" presetClass="entr" presetSubtype="16" fill="hold" nodeType="afterEffect">
                                  <p:stCondLst>
                                    <p:cond delay="0"/>
                                  </p:stCondLst>
                                  <p:childTnLst>
                                    <p:set>
                                      <p:cBhvr>
                                        <p:cTn id="59" dur="1" fill="hold">
                                          <p:stCondLst>
                                            <p:cond delay="0"/>
                                          </p:stCondLst>
                                        </p:cTn>
                                        <p:tgtEl>
                                          <p:spTgt spid="4"/>
                                        </p:tgtEl>
                                        <p:attrNameLst>
                                          <p:attrName>style.visibility</p:attrName>
                                        </p:attrNameLst>
                                      </p:cBhvr>
                                      <p:to>
                                        <p:strVal val="visible"/>
                                      </p:to>
                                    </p:set>
                                    <p:anim calcmode="lin" valueType="num">
                                      <p:cBhvr>
                                        <p:cTn id="60" dur="500" fill="hold"/>
                                        <p:tgtEl>
                                          <p:spTgt spid="4"/>
                                        </p:tgtEl>
                                        <p:attrNameLst>
                                          <p:attrName>ppt_w</p:attrName>
                                        </p:attrNameLst>
                                      </p:cBhvr>
                                      <p:tavLst>
                                        <p:tav tm="0">
                                          <p:val>
                                            <p:fltVal val="0"/>
                                          </p:val>
                                        </p:tav>
                                        <p:tav tm="100000">
                                          <p:val>
                                            <p:strVal val="#ppt_w"/>
                                          </p:val>
                                        </p:tav>
                                      </p:tavLst>
                                    </p:anim>
                                    <p:anim calcmode="lin" valueType="num">
                                      <p:cBhvr>
                                        <p:cTn id="61" dur="500" fill="hold"/>
                                        <p:tgtEl>
                                          <p:spTgt spid="4"/>
                                        </p:tgtEl>
                                        <p:attrNameLst>
                                          <p:attrName>ppt_h</p:attrName>
                                        </p:attrNameLst>
                                      </p:cBhvr>
                                      <p:tavLst>
                                        <p:tav tm="0">
                                          <p:val>
                                            <p:fltVal val="0"/>
                                          </p:val>
                                        </p:tav>
                                        <p:tav tm="100000">
                                          <p:val>
                                            <p:strVal val="#ppt_h"/>
                                          </p:val>
                                        </p:tav>
                                      </p:tavLst>
                                    </p:anim>
                                    <p:animEffect transition="in" filter="fade">
                                      <p:cBhvr>
                                        <p:cTn id="62" dur="500"/>
                                        <p:tgtEl>
                                          <p:spTgt spid="4"/>
                                        </p:tgtEl>
                                      </p:cBhvr>
                                    </p:animEffect>
                                  </p:childTnLst>
                                </p:cTn>
                              </p:par>
                            </p:childTnLst>
                          </p:cTn>
                        </p:par>
                        <p:par>
                          <p:cTn id="63" fill="hold">
                            <p:stCondLst>
                              <p:cond delay="5850"/>
                            </p:stCondLst>
                            <p:childTnLst>
                              <p:par>
                                <p:cTn id="64" presetID="18" presetClass="entr" presetSubtype="3" fill="hold" grpId="0" nodeType="afterEffect">
                                  <p:stCondLst>
                                    <p:cond delay="0"/>
                                  </p:stCondLst>
                                  <p:childTnLst>
                                    <p:set>
                                      <p:cBhvr>
                                        <p:cTn id="65" dur="1" fill="hold">
                                          <p:stCondLst>
                                            <p:cond delay="0"/>
                                          </p:stCondLst>
                                        </p:cTn>
                                        <p:tgtEl>
                                          <p:spTgt spid="35"/>
                                        </p:tgtEl>
                                        <p:attrNameLst>
                                          <p:attrName>style.visibility</p:attrName>
                                        </p:attrNameLst>
                                      </p:cBhvr>
                                      <p:to>
                                        <p:strVal val="visible"/>
                                      </p:to>
                                    </p:set>
                                    <p:animEffect transition="in" filter="strips(upRight)">
                                      <p:cBhvr>
                                        <p:cTn id="66" dur="500"/>
                                        <p:tgtEl>
                                          <p:spTgt spid="35"/>
                                        </p:tgtEl>
                                      </p:cBhvr>
                                    </p:animEffect>
                                  </p:childTnLst>
                                </p:cTn>
                              </p:par>
                            </p:childTnLst>
                          </p:cTn>
                        </p:par>
                        <p:par>
                          <p:cTn id="67" fill="hold">
                            <p:stCondLst>
                              <p:cond delay="6350"/>
                            </p:stCondLst>
                            <p:childTnLst>
                              <p:par>
                                <p:cTn id="68" presetID="53" presetClass="entr" presetSubtype="16" fill="hold" nodeType="afterEffect">
                                  <p:stCondLst>
                                    <p:cond delay="0"/>
                                  </p:stCondLst>
                                  <p:childTnLst>
                                    <p:set>
                                      <p:cBhvr>
                                        <p:cTn id="69" dur="1" fill="hold">
                                          <p:stCondLst>
                                            <p:cond delay="0"/>
                                          </p:stCondLst>
                                        </p:cTn>
                                        <p:tgtEl>
                                          <p:spTgt spid="2"/>
                                        </p:tgtEl>
                                        <p:attrNameLst>
                                          <p:attrName>style.visibility</p:attrName>
                                        </p:attrNameLst>
                                      </p:cBhvr>
                                      <p:to>
                                        <p:strVal val="visible"/>
                                      </p:to>
                                    </p:set>
                                    <p:anim calcmode="lin" valueType="num">
                                      <p:cBhvr>
                                        <p:cTn id="70" dur="500" fill="hold"/>
                                        <p:tgtEl>
                                          <p:spTgt spid="2"/>
                                        </p:tgtEl>
                                        <p:attrNameLst>
                                          <p:attrName>ppt_w</p:attrName>
                                        </p:attrNameLst>
                                      </p:cBhvr>
                                      <p:tavLst>
                                        <p:tav tm="0">
                                          <p:val>
                                            <p:fltVal val="0"/>
                                          </p:val>
                                        </p:tav>
                                        <p:tav tm="100000">
                                          <p:val>
                                            <p:strVal val="#ppt_w"/>
                                          </p:val>
                                        </p:tav>
                                      </p:tavLst>
                                    </p:anim>
                                    <p:anim calcmode="lin" valueType="num">
                                      <p:cBhvr>
                                        <p:cTn id="71" dur="500" fill="hold"/>
                                        <p:tgtEl>
                                          <p:spTgt spid="2"/>
                                        </p:tgtEl>
                                        <p:attrNameLst>
                                          <p:attrName>ppt_h</p:attrName>
                                        </p:attrNameLst>
                                      </p:cBhvr>
                                      <p:tavLst>
                                        <p:tav tm="0">
                                          <p:val>
                                            <p:fltVal val="0"/>
                                          </p:val>
                                        </p:tav>
                                        <p:tav tm="100000">
                                          <p:val>
                                            <p:strVal val="#ppt_h"/>
                                          </p:val>
                                        </p:tav>
                                      </p:tavLst>
                                    </p:anim>
                                    <p:animEffect transition="in" filter="fade">
                                      <p:cBhvr>
                                        <p:cTn id="72" dur="500"/>
                                        <p:tgtEl>
                                          <p:spTgt spid="2"/>
                                        </p:tgtEl>
                                      </p:cBhvr>
                                    </p:animEffect>
                                  </p:childTnLst>
                                </p:cTn>
                              </p:par>
                            </p:childTnLst>
                          </p:cTn>
                        </p:par>
                        <p:par>
                          <p:cTn id="73" fill="hold">
                            <p:stCondLst>
                              <p:cond delay="6850"/>
                            </p:stCondLst>
                            <p:childTnLst>
                              <p:par>
                                <p:cTn id="74" presetID="18" presetClass="entr" presetSubtype="3" fill="hold" grpId="0" nodeType="afterEffect">
                                  <p:stCondLst>
                                    <p:cond delay="0"/>
                                  </p:stCondLst>
                                  <p:childTnLst>
                                    <p:set>
                                      <p:cBhvr>
                                        <p:cTn id="75" dur="1" fill="hold">
                                          <p:stCondLst>
                                            <p:cond delay="0"/>
                                          </p:stCondLst>
                                        </p:cTn>
                                        <p:tgtEl>
                                          <p:spTgt spid="36"/>
                                        </p:tgtEl>
                                        <p:attrNameLst>
                                          <p:attrName>style.visibility</p:attrName>
                                        </p:attrNameLst>
                                      </p:cBhvr>
                                      <p:to>
                                        <p:strVal val="visible"/>
                                      </p:to>
                                    </p:set>
                                    <p:animEffect transition="in" filter="strips(upRight)">
                                      <p:cBhvr>
                                        <p:cTn id="76" dur="500"/>
                                        <p:tgtEl>
                                          <p:spTgt spid="36"/>
                                        </p:tgtEl>
                                      </p:cBhvr>
                                    </p:animEffect>
                                  </p:childTnLst>
                                </p:cTn>
                              </p:par>
                            </p:childTnLst>
                          </p:cTn>
                        </p:par>
                        <p:par>
                          <p:cTn id="77" fill="hold">
                            <p:stCondLst>
                              <p:cond delay="7350"/>
                            </p:stCondLst>
                            <p:childTnLst>
                              <p:par>
                                <p:cTn id="78" presetID="53" presetClass="entr" presetSubtype="16" fill="hold" nodeType="afterEffect">
                                  <p:stCondLst>
                                    <p:cond delay="0"/>
                                  </p:stCondLst>
                                  <p:childTnLst>
                                    <p:set>
                                      <p:cBhvr>
                                        <p:cTn id="79" dur="1" fill="hold">
                                          <p:stCondLst>
                                            <p:cond delay="0"/>
                                          </p:stCondLst>
                                        </p:cTn>
                                        <p:tgtEl>
                                          <p:spTgt spid="3"/>
                                        </p:tgtEl>
                                        <p:attrNameLst>
                                          <p:attrName>style.visibility</p:attrName>
                                        </p:attrNameLst>
                                      </p:cBhvr>
                                      <p:to>
                                        <p:strVal val="visible"/>
                                      </p:to>
                                    </p:set>
                                    <p:anim calcmode="lin" valueType="num">
                                      <p:cBhvr>
                                        <p:cTn id="80" dur="500" fill="hold"/>
                                        <p:tgtEl>
                                          <p:spTgt spid="3"/>
                                        </p:tgtEl>
                                        <p:attrNameLst>
                                          <p:attrName>ppt_w</p:attrName>
                                        </p:attrNameLst>
                                      </p:cBhvr>
                                      <p:tavLst>
                                        <p:tav tm="0">
                                          <p:val>
                                            <p:fltVal val="0"/>
                                          </p:val>
                                        </p:tav>
                                        <p:tav tm="100000">
                                          <p:val>
                                            <p:strVal val="#ppt_w"/>
                                          </p:val>
                                        </p:tav>
                                      </p:tavLst>
                                    </p:anim>
                                    <p:anim calcmode="lin" valueType="num">
                                      <p:cBhvr>
                                        <p:cTn id="81" dur="500" fill="hold"/>
                                        <p:tgtEl>
                                          <p:spTgt spid="3"/>
                                        </p:tgtEl>
                                        <p:attrNameLst>
                                          <p:attrName>ppt_h</p:attrName>
                                        </p:attrNameLst>
                                      </p:cBhvr>
                                      <p:tavLst>
                                        <p:tav tm="0">
                                          <p:val>
                                            <p:fltVal val="0"/>
                                          </p:val>
                                        </p:tav>
                                        <p:tav tm="100000">
                                          <p:val>
                                            <p:strVal val="#ppt_h"/>
                                          </p:val>
                                        </p:tav>
                                      </p:tavLst>
                                    </p:anim>
                                    <p:animEffect transition="in" filter="fade">
                                      <p:cBhvr>
                                        <p:cTn id="82" dur="500"/>
                                        <p:tgtEl>
                                          <p:spTgt spid="3"/>
                                        </p:tgtEl>
                                      </p:cBhvr>
                                    </p:animEffect>
                                  </p:childTnLst>
                                </p:cTn>
                              </p:par>
                            </p:childTnLst>
                          </p:cTn>
                        </p:par>
                        <p:par>
                          <p:cTn id="83" fill="hold">
                            <p:stCondLst>
                              <p:cond delay="7850"/>
                            </p:stCondLst>
                            <p:childTnLst>
                              <p:par>
                                <p:cTn id="84" presetID="18" presetClass="entr" presetSubtype="3" fill="hold" grpId="0" nodeType="afterEffect">
                                  <p:stCondLst>
                                    <p:cond delay="0"/>
                                  </p:stCondLst>
                                  <p:childTnLst>
                                    <p:set>
                                      <p:cBhvr>
                                        <p:cTn id="85" dur="1" fill="hold">
                                          <p:stCondLst>
                                            <p:cond delay="0"/>
                                          </p:stCondLst>
                                        </p:cTn>
                                        <p:tgtEl>
                                          <p:spTgt spid="37"/>
                                        </p:tgtEl>
                                        <p:attrNameLst>
                                          <p:attrName>style.visibility</p:attrName>
                                        </p:attrNameLst>
                                      </p:cBhvr>
                                      <p:to>
                                        <p:strVal val="visible"/>
                                      </p:to>
                                    </p:set>
                                    <p:animEffect transition="in" filter="strips(upRight)">
                                      <p:cBhvr>
                                        <p:cTn id="86" dur="500"/>
                                        <p:tgtEl>
                                          <p:spTgt spid="37"/>
                                        </p:tgtEl>
                                      </p:cBhvr>
                                    </p:animEffect>
                                  </p:childTnLst>
                                </p:cTn>
                              </p:par>
                            </p:childTnLst>
                          </p:cTn>
                        </p:par>
                        <p:par>
                          <p:cTn id="87" fill="hold">
                            <p:stCondLst>
                              <p:cond delay="8350"/>
                            </p:stCondLst>
                            <p:childTnLst>
                              <p:par>
                                <p:cTn id="88" presetID="53" presetClass="entr" presetSubtype="16" fill="hold" nodeType="afterEffect">
                                  <p:stCondLst>
                                    <p:cond delay="0"/>
                                  </p:stCondLst>
                                  <p:childTnLst>
                                    <p:set>
                                      <p:cBhvr>
                                        <p:cTn id="89" dur="1" fill="hold">
                                          <p:stCondLst>
                                            <p:cond delay="0"/>
                                          </p:stCondLst>
                                        </p:cTn>
                                        <p:tgtEl>
                                          <p:spTgt spid="9"/>
                                        </p:tgtEl>
                                        <p:attrNameLst>
                                          <p:attrName>style.visibility</p:attrName>
                                        </p:attrNameLst>
                                      </p:cBhvr>
                                      <p:to>
                                        <p:strVal val="visible"/>
                                      </p:to>
                                    </p:set>
                                    <p:anim calcmode="lin" valueType="num">
                                      <p:cBhvr>
                                        <p:cTn id="90" dur="500" fill="hold"/>
                                        <p:tgtEl>
                                          <p:spTgt spid="9"/>
                                        </p:tgtEl>
                                        <p:attrNameLst>
                                          <p:attrName>ppt_w</p:attrName>
                                        </p:attrNameLst>
                                      </p:cBhvr>
                                      <p:tavLst>
                                        <p:tav tm="0">
                                          <p:val>
                                            <p:fltVal val="0"/>
                                          </p:val>
                                        </p:tav>
                                        <p:tav tm="100000">
                                          <p:val>
                                            <p:strVal val="#ppt_w"/>
                                          </p:val>
                                        </p:tav>
                                      </p:tavLst>
                                    </p:anim>
                                    <p:anim calcmode="lin" valueType="num">
                                      <p:cBhvr>
                                        <p:cTn id="91" dur="500" fill="hold"/>
                                        <p:tgtEl>
                                          <p:spTgt spid="9"/>
                                        </p:tgtEl>
                                        <p:attrNameLst>
                                          <p:attrName>ppt_h</p:attrName>
                                        </p:attrNameLst>
                                      </p:cBhvr>
                                      <p:tavLst>
                                        <p:tav tm="0">
                                          <p:val>
                                            <p:fltVal val="0"/>
                                          </p:val>
                                        </p:tav>
                                        <p:tav tm="100000">
                                          <p:val>
                                            <p:strVal val="#ppt_h"/>
                                          </p:val>
                                        </p:tav>
                                      </p:tavLst>
                                    </p:anim>
                                    <p:animEffect transition="in" filter="fade">
                                      <p:cBhvr>
                                        <p:cTn id="92" dur="500"/>
                                        <p:tgtEl>
                                          <p:spTgt spid="9"/>
                                        </p:tgtEl>
                                      </p:cBhvr>
                                    </p:animEffect>
                                  </p:childTnLst>
                                </p:cTn>
                              </p:par>
                            </p:childTnLst>
                          </p:cTn>
                        </p:par>
                        <p:par>
                          <p:cTn id="93" fill="hold">
                            <p:stCondLst>
                              <p:cond delay="8850"/>
                            </p:stCondLst>
                            <p:childTnLst>
                              <p:par>
                                <p:cTn id="94" presetID="18" presetClass="entr" presetSubtype="3" fill="hold" grpId="0" nodeType="afterEffect">
                                  <p:stCondLst>
                                    <p:cond delay="0"/>
                                  </p:stCondLst>
                                  <p:childTnLst>
                                    <p:set>
                                      <p:cBhvr>
                                        <p:cTn id="95" dur="1" fill="hold">
                                          <p:stCondLst>
                                            <p:cond delay="0"/>
                                          </p:stCondLst>
                                        </p:cTn>
                                        <p:tgtEl>
                                          <p:spTgt spid="38"/>
                                        </p:tgtEl>
                                        <p:attrNameLst>
                                          <p:attrName>style.visibility</p:attrName>
                                        </p:attrNameLst>
                                      </p:cBhvr>
                                      <p:to>
                                        <p:strVal val="visible"/>
                                      </p:to>
                                    </p:set>
                                    <p:animEffect transition="in" filter="strips(upRight)">
                                      <p:cBhvr>
                                        <p:cTn id="96"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4" grpId="0"/>
      <p:bldP spid="17" grpId="0"/>
      <p:bldP spid="18" grpId="0"/>
      <p:bldP spid="35" grpId="0"/>
      <p:bldP spid="36" grpId="0"/>
      <p:bldP spid="37" grpId="0"/>
      <p:bldP spid="38" grpId="0"/>
      <p:bldP spid="103" grpId="0" bldLvl="0" animBg="1"/>
      <p:bldP spid="39"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3"/>
          <p:cNvSpPr>
            <a:spLocks noChangeArrowheads="1"/>
          </p:cNvSpPr>
          <p:nvPr/>
        </p:nvSpPr>
        <p:spPr bwMode="auto">
          <a:xfrm>
            <a:off x="651193" y="1043305"/>
            <a:ext cx="7841615" cy="3276600"/>
          </a:xfrm>
          <a:prstGeom prst="rect">
            <a:avLst/>
          </a:prstGeom>
          <a:solidFill>
            <a:srgbClr val="1B4367"/>
          </a:solidFill>
          <a:ln w="9525">
            <a:noFill/>
            <a:bevel/>
          </a:ln>
        </p:spPr>
        <p:txBody>
          <a:bodyPr lIns="68580" tIns="34290" rIns="68580" bIns="34290"/>
          <a:lstStyle/>
          <a:p>
            <a:pPr eaLnBrk="1" hangingPunct="1"/>
            <a:endParaRPr lang="zh-CN" altLang="en-US">
              <a:cs typeface="+mn-ea"/>
              <a:sym typeface="+mn-lt"/>
            </a:endParaRPr>
          </a:p>
        </p:txBody>
      </p:sp>
      <p:sp>
        <p:nvSpPr>
          <p:cNvPr id="25" name="TextBox 1210"/>
          <p:cNvSpPr/>
          <p:nvPr/>
        </p:nvSpPr>
        <p:spPr>
          <a:xfrm>
            <a:off x="3995420" y="1337000"/>
            <a:ext cx="1153160" cy="375920"/>
          </a:xfrm>
          <a:prstGeom prst="rect">
            <a:avLst/>
          </a:prstGeom>
          <a:noFill/>
          <a:ln w="9525">
            <a:noFill/>
            <a:miter/>
          </a:ln>
          <a:extLst>
            <a:ext uri="{909E8E84-426E-40DD-AFC4-6F175D3DCCD1}">
              <a14:hiddenFill xmlns:a14="http://schemas.microsoft.com/office/drawing/2010/main">
                <a:solidFill>
                  <a:srgbClr val="5CA0B4"/>
                </a:solidFill>
              </a14:hiddenFill>
            </a:ext>
          </a:extLst>
        </p:spPr>
        <p:txBody>
          <a:bodyPr wrap="none" lIns="68580" tIns="34290" rIns="68580" bIns="34290">
            <a:spAutoFit/>
          </a:bodyPr>
          <a:lstStyle/>
          <a:p>
            <a:pPr lvl="0" algn="l"/>
            <a:r>
              <a:rPr lang="zh-CN" altLang="en-US" sz="2000" b="1" dirty="0">
                <a:solidFill>
                  <a:schemeClr val="bg1"/>
                </a:solidFill>
                <a:cs typeface="+mn-ea"/>
                <a:sym typeface="+mn-lt"/>
              </a:rPr>
              <a:t>模块导学</a:t>
            </a:r>
            <a:endParaRPr lang="zh-CN" altLang="en-US" sz="2000" b="1" dirty="0">
              <a:solidFill>
                <a:schemeClr val="bg1"/>
              </a:solidFill>
              <a:cs typeface="+mn-ea"/>
              <a:sym typeface="+mn-lt"/>
            </a:endParaRPr>
          </a:p>
        </p:txBody>
      </p:sp>
      <p:sp>
        <p:nvSpPr>
          <p:cNvPr id="12" name="文本框 11"/>
          <p:cNvSpPr txBox="1"/>
          <p:nvPr/>
        </p:nvSpPr>
        <p:spPr>
          <a:xfrm>
            <a:off x="906145" y="2011045"/>
            <a:ext cx="7332345" cy="1687195"/>
          </a:xfrm>
          <a:prstGeom prst="rect">
            <a:avLst/>
          </a:prstGeom>
          <a:noFill/>
          <a:ln>
            <a:noFill/>
          </a:ln>
          <a:extLst>
            <a:ext uri="{909E8E84-426E-40DD-AFC4-6F175D3DCCD1}">
              <a14:hiddenFill xmlns:a14="http://schemas.microsoft.com/office/drawing/2010/main">
                <a:solidFill>
                  <a:srgbClr val="5CA0B4"/>
                </a:solidFill>
              </a14:hiddenFill>
            </a:ext>
          </a:extLst>
        </p:spPr>
        <p:txBody>
          <a:bodyPr wrap="square" lIns="68580" tIns="34290" rIns="68580" bIns="34290" rtlCol="0">
            <a:noAutofit/>
          </a:bodyPr>
          <a:lstStyle/>
          <a:p>
            <a:pPr indent="0" fontAlgn="auto">
              <a:lnSpc>
                <a:spcPts val="2220"/>
              </a:lnSpc>
            </a:pPr>
            <a:r>
              <a:rPr lang="zh-CN" altLang="en-US" sz="1600" dirty="0">
                <a:solidFill>
                  <a:schemeClr val="bg1"/>
                </a:solidFill>
                <a:cs typeface="+mn-ea"/>
                <a:sym typeface="+mn-lt"/>
              </a:rPr>
              <a:t>世界的迅速变化、科学技术的日益发展改变了整个社会的生活方式和企业的</a:t>
            </a:r>
            <a:endParaRPr lang="zh-CN" altLang="en-US" sz="1600" dirty="0">
              <a:solidFill>
                <a:schemeClr val="bg1"/>
              </a:solidFill>
              <a:cs typeface="+mn-ea"/>
              <a:sym typeface="+mn-lt"/>
            </a:endParaRPr>
          </a:p>
          <a:p>
            <a:pPr indent="0" fontAlgn="auto">
              <a:lnSpc>
                <a:spcPts val="2220"/>
              </a:lnSpc>
            </a:pPr>
            <a:r>
              <a:rPr lang="zh-CN" altLang="en-US" sz="1600" dirty="0">
                <a:solidFill>
                  <a:schemeClr val="bg1"/>
                </a:solidFill>
                <a:cs typeface="+mn-ea"/>
                <a:sym typeface="+mn-lt"/>
              </a:rPr>
              <a:t>运作模式。新的职业不断产生，旧的职业不断被淘汰。了解社会，了解职业的分</a:t>
            </a:r>
            <a:endParaRPr lang="zh-CN" altLang="en-US" sz="1600" dirty="0">
              <a:solidFill>
                <a:schemeClr val="bg1"/>
              </a:solidFill>
              <a:cs typeface="+mn-ea"/>
              <a:sym typeface="+mn-lt"/>
            </a:endParaRPr>
          </a:p>
          <a:p>
            <a:pPr indent="0" fontAlgn="auto">
              <a:lnSpc>
                <a:spcPts val="2220"/>
              </a:lnSpc>
            </a:pPr>
            <a:r>
              <a:rPr lang="zh-CN" altLang="en-US" sz="1600" dirty="0">
                <a:solidFill>
                  <a:schemeClr val="bg1"/>
                </a:solidFill>
                <a:cs typeface="+mn-ea"/>
                <a:sym typeface="+mn-lt"/>
              </a:rPr>
              <a:t>类，认知工作世界和不同职业岗位的工作任务，了解企业的文化组织与管理以及</a:t>
            </a:r>
            <a:endParaRPr lang="zh-CN" altLang="en-US" sz="1600" dirty="0">
              <a:solidFill>
                <a:schemeClr val="bg1"/>
              </a:solidFill>
              <a:cs typeface="+mn-ea"/>
              <a:sym typeface="+mn-lt"/>
            </a:endParaRPr>
          </a:p>
          <a:p>
            <a:pPr indent="0" fontAlgn="auto">
              <a:lnSpc>
                <a:spcPts val="2220"/>
              </a:lnSpc>
            </a:pPr>
            <a:r>
              <a:rPr lang="zh-CN" altLang="en-US" sz="1600" dirty="0">
                <a:solidFill>
                  <a:schemeClr val="bg1"/>
                </a:solidFill>
                <a:cs typeface="+mn-ea"/>
                <a:sym typeface="+mn-lt"/>
              </a:rPr>
              <a:t>对员工的具体要求，有助于大学生明确自身发展的目标，定位适合自己的职业发</a:t>
            </a:r>
            <a:endParaRPr lang="zh-CN" altLang="en-US" sz="1600" dirty="0">
              <a:solidFill>
                <a:schemeClr val="bg1"/>
              </a:solidFill>
              <a:cs typeface="+mn-ea"/>
              <a:sym typeface="+mn-lt"/>
            </a:endParaRPr>
          </a:p>
          <a:p>
            <a:pPr indent="0" fontAlgn="auto">
              <a:lnSpc>
                <a:spcPts val="2220"/>
              </a:lnSpc>
            </a:pPr>
            <a:r>
              <a:rPr lang="zh-CN" altLang="en-US" sz="1600" dirty="0">
                <a:solidFill>
                  <a:schemeClr val="bg1"/>
                </a:solidFill>
                <a:cs typeface="+mn-ea"/>
                <a:sym typeface="+mn-lt"/>
              </a:rPr>
              <a:t>展方向。</a:t>
            </a:r>
            <a:endParaRPr lang="zh-CN" altLang="en-US" sz="1600" dirty="0">
              <a:solidFill>
                <a:schemeClr val="bg1"/>
              </a:solidFill>
              <a:cs typeface="+mn-ea"/>
              <a:sym typeface="+mn-lt"/>
            </a:endParaRPr>
          </a:p>
        </p:txBody>
      </p:sp>
      <p:sp>
        <p:nvSpPr>
          <p:cNvPr id="16" name="文本框 15"/>
          <p:cNvSpPr txBox="1"/>
          <p:nvPr/>
        </p:nvSpPr>
        <p:spPr>
          <a:xfrm>
            <a:off x="716110" y="316509"/>
            <a:ext cx="2261711"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模块三</a:t>
            </a:r>
            <a:r>
              <a:rPr lang="en-US" altLang="zh-CN" sz="1700" b="1" dirty="0">
                <a:solidFill>
                  <a:srgbClr val="1B4367"/>
                </a:solidFill>
                <a:cs typeface="+mn-ea"/>
                <a:sym typeface="+mn-lt"/>
              </a:rPr>
              <a:t>  </a:t>
            </a:r>
            <a:r>
              <a:rPr lang="zh-CN" altLang="en-US" sz="1700" b="1" dirty="0">
                <a:solidFill>
                  <a:srgbClr val="1B4367"/>
                </a:solidFill>
                <a:cs typeface="+mn-ea"/>
                <a:sym typeface="+mn-lt"/>
              </a:rPr>
              <a:t>探索工作世界</a:t>
            </a:r>
            <a:endParaRPr lang="zh-CN" altLang="en-US" sz="1700" b="1" dirty="0">
              <a:solidFill>
                <a:srgbClr val="1B4367"/>
              </a:solidFill>
              <a:cs typeface="+mn-ea"/>
              <a:sym typeface="+mn-lt"/>
            </a:endParaRPr>
          </a:p>
        </p:txBody>
      </p:sp>
      <p:cxnSp>
        <p:nvCxnSpPr>
          <p:cNvPr id="3" name="直接连接符 2"/>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6"/>
                                        </p:tgtEl>
                                        <p:attrNameLst>
                                          <p:attrName>ppt_y</p:attrName>
                                        </p:attrNameLst>
                                      </p:cBhvr>
                                      <p:tavLst>
                                        <p:tav tm="0">
                                          <p:val>
                                            <p:strVal val="#ppt_y"/>
                                          </p:val>
                                        </p:tav>
                                        <p:tav tm="100000">
                                          <p:val>
                                            <p:strVal val="#ppt_y"/>
                                          </p:val>
                                        </p:tav>
                                      </p:tavLst>
                                    </p:anim>
                                    <p:anim calcmode="lin" valueType="num">
                                      <p:cBhvr>
                                        <p:cTn id="9"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6"/>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left)">
                                      <p:cBhvr>
                                        <p:cTn id="15" dur="300"/>
                                        <p:tgtEl>
                                          <p:spTgt spid="3"/>
                                        </p:tgtEl>
                                      </p:cBhvr>
                                    </p:animEffect>
                                  </p:childTnLst>
                                </p:cTn>
                              </p:par>
                              <p:par>
                                <p:cTn id="16" presetID="2" presetClass="entr" presetSubtype="2" fill="hold" grpId="0" nodeType="withEffect">
                                  <p:stCondLst>
                                    <p:cond delay="0"/>
                                  </p:stCondLst>
                                  <p:childTnLst>
                                    <p:set>
                                      <p:cBhvr>
                                        <p:cTn id="17" dur="1" fill="hold">
                                          <p:stCondLst>
                                            <p:cond delay="0"/>
                                          </p:stCondLst>
                                        </p:cTn>
                                        <p:tgtEl>
                                          <p:spTgt spid="23"/>
                                        </p:tgtEl>
                                        <p:attrNameLst>
                                          <p:attrName>style.visibility</p:attrName>
                                        </p:attrNameLst>
                                      </p:cBhvr>
                                      <p:to>
                                        <p:strVal val="visible"/>
                                      </p:to>
                                    </p:set>
                                    <p:anim calcmode="lin" valueType="num">
                                      <p:cBhvr additive="base">
                                        <p:cTn id="18" dur="500" fill="hold"/>
                                        <p:tgtEl>
                                          <p:spTgt spid="23"/>
                                        </p:tgtEl>
                                        <p:attrNameLst>
                                          <p:attrName>ppt_x</p:attrName>
                                        </p:attrNameLst>
                                      </p:cBhvr>
                                      <p:tavLst>
                                        <p:tav tm="0">
                                          <p:val>
                                            <p:strVal val="1+#ppt_w/2"/>
                                          </p:val>
                                        </p:tav>
                                        <p:tav tm="100000">
                                          <p:val>
                                            <p:strVal val="#ppt_x"/>
                                          </p:val>
                                        </p:tav>
                                      </p:tavLst>
                                    </p:anim>
                                    <p:anim calcmode="lin" valueType="num">
                                      <p:cBhvr additive="base">
                                        <p:cTn id="19" dur="500" fill="hold"/>
                                        <p:tgtEl>
                                          <p:spTgt spid="23"/>
                                        </p:tgtEl>
                                        <p:attrNameLst>
                                          <p:attrName>ppt_y</p:attrName>
                                        </p:attrNameLst>
                                      </p:cBhvr>
                                      <p:tavLst>
                                        <p:tav tm="0">
                                          <p:val>
                                            <p:strVal val="#ppt_y"/>
                                          </p:val>
                                        </p:tav>
                                        <p:tav tm="100000">
                                          <p:val>
                                            <p:strVal val="#ppt_y"/>
                                          </p:val>
                                        </p:tav>
                                      </p:tavLst>
                                    </p:anim>
                                  </p:childTnLst>
                                </p:cTn>
                              </p:par>
                            </p:childTnLst>
                          </p:cTn>
                        </p:par>
                        <p:par>
                          <p:cTn id="20" fill="hold">
                            <p:stCondLst>
                              <p:cond delay="1500"/>
                            </p:stCondLst>
                            <p:childTnLst>
                              <p:par>
                                <p:cTn id="21" presetID="12" presetClass="entr" presetSubtype="1" fill="hold" grpId="0" nodeType="afterEffect">
                                  <p:stCondLst>
                                    <p:cond delay="0"/>
                                  </p:stCondLst>
                                  <p:childTnLst>
                                    <p:set>
                                      <p:cBhvr>
                                        <p:cTn id="22" dur="1" fill="hold">
                                          <p:stCondLst>
                                            <p:cond delay="0"/>
                                          </p:stCondLst>
                                        </p:cTn>
                                        <p:tgtEl>
                                          <p:spTgt spid="25"/>
                                        </p:tgtEl>
                                        <p:attrNameLst>
                                          <p:attrName>style.visibility</p:attrName>
                                        </p:attrNameLst>
                                      </p:cBhvr>
                                      <p:to>
                                        <p:strVal val="visible"/>
                                      </p:to>
                                    </p:set>
                                    <p:anim calcmode="lin" valueType="num">
                                      <p:cBhvr additive="base">
                                        <p:cTn id="23" dur="500"/>
                                        <p:tgtEl>
                                          <p:spTgt spid="25"/>
                                        </p:tgtEl>
                                        <p:attrNameLst>
                                          <p:attrName>ppt_y</p:attrName>
                                        </p:attrNameLst>
                                      </p:cBhvr>
                                      <p:tavLst>
                                        <p:tav tm="0">
                                          <p:val>
                                            <p:strVal val="#ppt_y-#ppt_h*1.125000"/>
                                          </p:val>
                                        </p:tav>
                                        <p:tav tm="100000">
                                          <p:val>
                                            <p:strVal val="#ppt_y"/>
                                          </p:val>
                                        </p:tav>
                                      </p:tavLst>
                                    </p:anim>
                                    <p:animEffect transition="in" filter="wipe(down)">
                                      <p:cBhvr>
                                        <p:cTn id="24" dur="500"/>
                                        <p:tgtEl>
                                          <p:spTgt spid="25"/>
                                        </p:tgtEl>
                                      </p:cBhvr>
                                    </p:animEffect>
                                  </p:childTnLst>
                                </p:cTn>
                              </p:par>
                            </p:childTnLst>
                          </p:cTn>
                        </p:par>
                        <p:par>
                          <p:cTn id="25" fill="hold">
                            <p:stCondLst>
                              <p:cond delay="2000"/>
                            </p:stCondLst>
                            <p:childTnLst>
                              <p:par>
                                <p:cTn id="26" presetID="2" presetClass="entr" presetSubtype="2" fill="hold" grpId="0" nodeType="afterEffect">
                                  <p:stCondLst>
                                    <p:cond delay="0"/>
                                  </p:stCondLst>
                                  <p:childTnLst>
                                    <p:set>
                                      <p:cBhvr>
                                        <p:cTn id="27" dur="1" fill="hold">
                                          <p:stCondLst>
                                            <p:cond delay="0"/>
                                          </p:stCondLst>
                                        </p:cTn>
                                        <p:tgtEl>
                                          <p:spTgt spid="12"/>
                                        </p:tgtEl>
                                        <p:attrNameLst>
                                          <p:attrName>style.visibility</p:attrName>
                                        </p:attrNameLst>
                                      </p:cBhvr>
                                      <p:to>
                                        <p:strVal val="visible"/>
                                      </p:to>
                                    </p:set>
                                    <p:anim calcmode="lin" valueType="num">
                                      <p:cBhvr additive="base">
                                        <p:cTn id="28" dur="500" fill="hold"/>
                                        <p:tgtEl>
                                          <p:spTgt spid="12"/>
                                        </p:tgtEl>
                                        <p:attrNameLst>
                                          <p:attrName>ppt_x</p:attrName>
                                        </p:attrNameLst>
                                      </p:cBhvr>
                                      <p:tavLst>
                                        <p:tav tm="0">
                                          <p:val>
                                            <p:strVal val="1+#ppt_w/2"/>
                                          </p:val>
                                        </p:tav>
                                        <p:tav tm="100000">
                                          <p:val>
                                            <p:strVal val="#ppt_x"/>
                                          </p:val>
                                        </p:tav>
                                      </p:tavLst>
                                    </p:anim>
                                    <p:anim calcmode="lin" valueType="num">
                                      <p:cBhvr additive="base">
                                        <p:cTn id="29"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bldLvl="0" animBg="1" autoUpdateAnimBg="0"/>
      <p:bldP spid="25" grpId="0"/>
      <p:bldP spid="12" grpId="0"/>
      <p:bldP spid="16"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735705"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任务二</a:t>
            </a:r>
            <a:r>
              <a:rPr lang="en-US" altLang="zh-CN" sz="1700" b="1" dirty="0">
                <a:solidFill>
                  <a:srgbClr val="1B4367"/>
                </a:solidFill>
                <a:cs typeface="+mn-ea"/>
                <a:sym typeface="+mn-lt"/>
              </a:rPr>
              <a:t>  </a:t>
            </a:r>
            <a:r>
              <a:rPr lang="zh-CN" altLang="en-US" sz="1700" b="1" dirty="0">
                <a:solidFill>
                  <a:srgbClr val="1B4367"/>
                </a:solidFill>
                <a:cs typeface="+mn-ea"/>
                <a:sym typeface="+mn-lt"/>
              </a:rPr>
              <a:t>职业环境分析方法和认知途径</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4" name="矩形 13"/>
          <p:cNvSpPr>
            <a:spLocks noChangeArrowheads="1"/>
          </p:cNvSpPr>
          <p:nvPr/>
        </p:nvSpPr>
        <p:spPr bwMode="auto">
          <a:xfrm>
            <a:off x="1154430" y="847725"/>
            <a:ext cx="4923155" cy="583565"/>
          </a:xfrm>
          <a:prstGeom prst="rect">
            <a:avLst/>
          </a:prstGeom>
          <a:noFill/>
          <a:ln w="9525">
            <a:noFill/>
            <a:miter lim="800000"/>
          </a:ln>
        </p:spPr>
        <p:txBody>
          <a:bodyPr wrap="square">
            <a:spAutoFit/>
          </a:bodyPr>
          <a:p>
            <a:pPr algn="ctr"/>
            <a:r>
              <a:rPr lang="zh-CN" altLang="en-US" sz="3200" b="1">
                <a:solidFill>
                  <a:srgbClr val="1B4367"/>
                </a:solidFill>
                <a:latin typeface="微软雅黑" panose="020B0503020204020204" pitchFamily="34" charset="-122"/>
                <a:ea typeface="微软雅黑" panose="020B0503020204020204" pitchFamily="34" charset="-122"/>
              </a:rPr>
              <a:t>一、职业环境分析的方法</a:t>
            </a:r>
            <a:endParaRPr lang="zh-CN" altLang="en-US" sz="3200" b="1">
              <a:solidFill>
                <a:srgbClr val="1B4367"/>
              </a:solidFill>
              <a:latin typeface="微软雅黑" panose="020B0503020204020204" pitchFamily="34" charset="-122"/>
              <a:ea typeface="微软雅黑" panose="020B0503020204020204" pitchFamily="34" charset="-122"/>
            </a:endParaRPr>
          </a:p>
        </p:txBody>
      </p:sp>
      <p:grpSp>
        <p:nvGrpSpPr>
          <p:cNvPr id="11" name="组合 10"/>
          <p:cNvGrpSpPr>
            <a:grpSpLocks noChangeAspect="1"/>
          </p:cNvGrpSpPr>
          <p:nvPr>
            <p:custDataLst>
              <p:tags r:id="rId1"/>
            </p:custDataLst>
          </p:nvPr>
        </p:nvGrpSpPr>
        <p:grpSpPr>
          <a:xfrm>
            <a:off x="374857" y="719076"/>
            <a:ext cx="840772" cy="841772"/>
            <a:chOff x="4856202" y="1222146"/>
            <a:chExt cx="1201103" cy="1202531"/>
          </a:xfrm>
          <a:solidFill>
            <a:srgbClr val="1B4367"/>
          </a:solidFill>
        </p:grpSpPr>
        <p:sp>
          <p:nvSpPr>
            <p:cNvPr id="12" name="Rectangle 6"/>
            <p:cNvSpPr/>
            <p:nvPr>
              <p:custDataLst>
                <p:tags r:id="rId2"/>
              </p:custDataLst>
            </p:nvPr>
          </p:nvSpPr>
          <p:spPr>
            <a:xfrm>
              <a:off x="4856202" y="1222146"/>
              <a:ext cx="1201103" cy="1202531"/>
            </a:xfrm>
            <a:prstGeom prst="flowChartConnector">
              <a:avLst/>
            </a:prstGeom>
            <a:grpFill/>
            <a:ln w="9525">
              <a:noFill/>
              <a:miter/>
            </a:ln>
          </p:spPr>
          <p:txBody>
            <a:bodyPr anchor="ctr"/>
            <a:lstStyle/>
            <a:p>
              <a:pPr lvl="0" algn="ctr" eaLnBrk="1" hangingPunct="1"/>
              <a:endParaRPr lang="en-US" altLang="zh-CN" sz="1000" dirty="0">
                <a:solidFill>
                  <a:srgbClr val="FFFFFF"/>
                </a:solidFill>
                <a:cs typeface="+mn-ea"/>
                <a:sym typeface="+mn-lt"/>
              </a:endParaRPr>
            </a:p>
          </p:txBody>
        </p:sp>
        <p:sp>
          <p:nvSpPr>
            <p:cNvPr id="13" name="KSO_Shape"/>
            <p:cNvSpPr/>
            <p:nvPr>
              <p:custDataLst>
                <p:tags r:id="rId3"/>
              </p:custDataLst>
            </p:nvPr>
          </p:nvSpPr>
          <p:spPr bwMode="auto">
            <a:xfrm>
              <a:off x="5275038" y="1500840"/>
              <a:ext cx="363431" cy="645143"/>
            </a:xfrm>
            <a:custGeom>
              <a:avLst/>
              <a:gdLst>
                <a:gd name="T0" fmla="*/ 2147483646 w 3056"/>
                <a:gd name="T1" fmla="*/ 2147483646 h 5429"/>
                <a:gd name="T2" fmla="*/ 2147483646 w 3056"/>
                <a:gd name="T3" fmla="*/ 2147483646 h 5429"/>
                <a:gd name="T4" fmla="*/ 2147483646 w 3056"/>
                <a:gd name="T5" fmla="*/ 388832290 h 5429"/>
                <a:gd name="T6" fmla="*/ 2147483646 w 3056"/>
                <a:gd name="T7" fmla="*/ 345615213 h 5429"/>
                <a:gd name="T8" fmla="*/ 2147483646 w 3056"/>
                <a:gd name="T9" fmla="*/ 2147483646 h 5429"/>
                <a:gd name="T10" fmla="*/ 2147483646 w 3056"/>
                <a:gd name="T11" fmla="*/ 2147483646 h 5429"/>
                <a:gd name="T12" fmla="*/ 2147483646 w 3056"/>
                <a:gd name="T13" fmla="*/ 2147483646 h 5429"/>
                <a:gd name="T14" fmla="*/ 2147483646 w 3056"/>
                <a:gd name="T15" fmla="*/ 2147483646 h 5429"/>
                <a:gd name="T16" fmla="*/ 2147483646 w 3056"/>
                <a:gd name="T17" fmla="*/ 2147483646 h 5429"/>
                <a:gd name="T18" fmla="*/ 2147483646 w 3056"/>
                <a:gd name="T19" fmla="*/ 2147483646 h 5429"/>
                <a:gd name="T20" fmla="*/ 475747481 w 3056"/>
                <a:gd name="T21" fmla="*/ 2147483646 h 5429"/>
                <a:gd name="T22" fmla="*/ 432463999 w 3056"/>
                <a:gd name="T23" fmla="*/ 2147483646 h 5429"/>
                <a:gd name="T24" fmla="*/ 2147483646 w 3056"/>
                <a:gd name="T25" fmla="*/ 2147483646 h 5429"/>
                <a:gd name="T26" fmla="*/ 2147483646 w 3056"/>
                <a:gd name="T27" fmla="*/ 2147483646 h 5429"/>
                <a:gd name="T28" fmla="*/ 2147483646 w 3056"/>
                <a:gd name="T29" fmla="*/ 2147483646 h 5429"/>
                <a:gd name="T30" fmla="*/ 2147483646 w 3056"/>
                <a:gd name="T31" fmla="*/ 2147483646 h 5429"/>
                <a:gd name="T32" fmla="*/ 2147483646 w 3056"/>
                <a:gd name="T33" fmla="*/ 2147483646 h 5429"/>
                <a:gd name="T34" fmla="*/ 2147483646 w 3056"/>
                <a:gd name="T35" fmla="*/ 2147483646 h 5429"/>
                <a:gd name="T36" fmla="*/ 2147483646 w 3056"/>
                <a:gd name="T37" fmla="*/ 2147483646 h 5429"/>
                <a:gd name="T38" fmla="*/ 2147483646 w 3056"/>
                <a:gd name="T39" fmla="*/ 2147483646 h 5429"/>
                <a:gd name="T40" fmla="*/ 2147483646 w 3056"/>
                <a:gd name="T41" fmla="*/ 2147483646 h 5429"/>
                <a:gd name="T42" fmla="*/ 2147483646 w 3056"/>
                <a:gd name="T43" fmla="*/ 2147483646 h 5429"/>
                <a:gd name="T44" fmla="*/ 2147483646 w 3056"/>
                <a:gd name="T45" fmla="*/ 2147483646 h 5429"/>
                <a:gd name="T46" fmla="*/ 2147483646 w 3056"/>
                <a:gd name="T47" fmla="*/ 2147483646 h 5429"/>
                <a:gd name="T48" fmla="*/ 2147483646 w 3056"/>
                <a:gd name="T49" fmla="*/ 2147483646 h 5429"/>
                <a:gd name="T50" fmla="*/ 2147483646 w 3056"/>
                <a:gd name="T51" fmla="*/ 2147483646 h 5429"/>
                <a:gd name="T52" fmla="*/ 2147483646 w 3056"/>
                <a:gd name="T53" fmla="*/ 2147483646 h 5429"/>
                <a:gd name="T54" fmla="*/ 2147483646 w 3056"/>
                <a:gd name="T55" fmla="*/ 2147483646 h 5429"/>
                <a:gd name="T56" fmla="*/ 2147483646 w 3056"/>
                <a:gd name="T57" fmla="*/ 2147483646 h 5429"/>
                <a:gd name="T58" fmla="*/ 2147483646 w 3056"/>
                <a:gd name="T59" fmla="*/ 2147483646 h 5429"/>
                <a:gd name="T60" fmla="*/ 2147483646 w 3056"/>
                <a:gd name="T61" fmla="*/ 2147483646 h 5429"/>
                <a:gd name="T62" fmla="*/ 2147483646 w 3056"/>
                <a:gd name="T63" fmla="*/ 2147483646 h 5429"/>
                <a:gd name="T64" fmla="*/ 2147483646 w 3056"/>
                <a:gd name="T65" fmla="*/ 2147483646 h 5429"/>
                <a:gd name="T66" fmla="*/ 2147483646 w 3056"/>
                <a:gd name="T67" fmla="*/ 2147483646 h 5429"/>
                <a:gd name="T68" fmla="*/ 2147483646 w 3056"/>
                <a:gd name="T69" fmla="*/ 2147483646 h 5429"/>
                <a:gd name="T70" fmla="*/ 2147483646 w 3056"/>
                <a:gd name="T71" fmla="*/ 2147483646 h 5429"/>
                <a:gd name="T72" fmla="*/ 2147483646 w 3056"/>
                <a:gd name="T73" fmla="*/ 2147483646 h 5429"/>
                <a:gd name="T74" fmla="*/ 2147483646 w 3056"/>
                <a:gd name="T75" fmla="*/ 2147483646 h 5429"/>
                <a:gd name="T76" fmla="*/ 2147483646 w 3056"/>
                <a:gd name="T77" fmla="*/ 2147483646 h 5429"/>
                <a:gd name="T78" fmla="*/ 2147483646 w 3056"/>
                <a:gd name="T79" fmla="*/ 2147483646 h 5429"/>
                <a:gd name="T80" fmla="*/ 2147483646 w 3056"/>
                <a:gd name="T81" fmla="*/ 2147483646 h 5429"/>
                <a:gd name="T82" fmla="*/ 2147483646 w 3056"/>
                <a:gd name="T83" fmla="*/ 2147483646 h 5429"/>
                <a:gd name="T84" fmla="*/ 2147483646 w 3056"/>
                <a:gd name="T85" fmla="*/ 2147483646 h 5429"/>
                <a:gd name="T86" fmla="*/ 2147483646 w 3056"/>
                <a:gd name="T87" fmla="*/ 2147483646 h 5429"/>
                <a:gd name="T88" fmla="*/ 2147483646 w 3056"/>
                <a:gd name="T89" fmla="*/ 2147483646 h 5429"/>
                <a:gd name="T90" fmla="*/ 2147483646 w 3056"/>
                <a:gd name="T91" fmla="*/ 2147483646 h 5429"/>
                <a:gd name="T92" fmla="*/ 2147483646 w 3056"/>
                <a:gd name="T93" fmla="*/ 2147483646 h 5429"/>
                <a:gd name="T94" fmla="*/ 2147483646 w 3056"/>
                <a:gd name="T95" fmla="*/ 2147483646 h 5429"/>
                <a:gd name="T96" fmla="*/ 2147483646 w 3056"/>
                <a:gd name="T97" fmla="*/ 2147483646 h 5429"/>
                <a:gd name="T98" fmla="*/ 2147483646 w 3056"/>
                <a:gd name="T99" fmla="*/ 2147483646 h 5429"/>
                <a:gd name="T100" fmla="*/ 2147483646 w 3056"/>
                <a:gd name="T101" fmla="*/ 2147483646 h 5429"/>
                <a:gd name="T102" fmla="*/ 2147483646 w 3056"/>
                <a:gd name="T103" fmla="*/ 2147483646 h 5429"/>
                <a:gd name="T104" fmla="*/ 2147483646 w 3056"/>
                <a:gd name="T105" fmla="*/ 2147483646 h 5429"/>
                <a:gd name="T106" fmla="*/ 2147483646 w 3056"/>
                <a:gd name="T107" fmla="*/ 2147483646 h 5429"/>
                <a:gd name="T108" fmla="*/ 2147483646 w 3056"/>
                <a:gd name="T109" fmla="*/ 2147483646 h 5429"/>
                <a:gd name="T110" fmla="*/ 2147483646 w 3056"/>
                <a:gd name="T111" fmla="*/ 2147483646 h 5429"/>
                <a:gd name="T112" fmla="*/ 2147483646 w 3056"/>
                <a:gd name="T113" fmla="*/ 2147483646 h 5429"/>
                <a:gd name="T114" fmla="*/ 2147483646 w 3056"/>
                <a:gd name="T115" fmla="*/ 2147483646 h 5429"/>
                <a:gd name="T116" fmla="*/ 2147483646 w 3056"/>
                <a:gd name="T117" fmla="*/ 2147483646 h 5429"/>
                <a:gd name="T118" fmla="*/ 2147483646 w 3056"/>
                <a:gd name="T119" fmla="*/ 2147483646 h 5429"/>
                <a:gd name="T120" fmla="*/ 2147483646 w 3056"/>
                <a:gd name="T121" fmla="*/ 2147483646 h 542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3056" h="5429">
                  <a:moveTo>
                    <a:pt x="2609" y="448"/>
                  </a:moveTo>
                  <a:lnTo>
                    <a:pt x="2609" y="448"/>
                  </a:lnTo>
                  <a:lnTo>
                    <a:pt x="2575" y="415"/>
                  </a:lnTo>
                  <a:lnTo>
                    <a:pt x="2538" y="383"/>
                  </a:lnTo>
                  <a:lnTo>
                    <a:pt x="2503" y="352"/>
                  </a:lnTo>
                  <a:lnTo>
                    <a:pt x="2465" y="322"/>
                  </a:lnTo>
                  <a:lnTo>
                    <a:pt x="2426" y="293"/>
                  </a:lnTo>
                  <a:lnTo>
                    <a:pt x="2388" y="265"/>
                  </a:lnTo>
                  <a:lnTo>
                    <a:pt x="2348" y="239"/>
                  </a:lnTo>
                  <a:lnTo>
                    <a:pt x="2307" y="213"/>
                  </a:lnTo>
                  <a:lnTo>
                    <a:pt x="2266" y="190"/>
                  </a:lnTo>
                  <a:lnTo>
                    <a:pt x="2224" y="168"/>
                  </a:lnTo>
                  <a:lnTo>
                    <a:pt x="2182" y="146"/>
                  </a:lnTo>
                  <a:lnTo>
                    <a:pt x="2138" y="127"/>
                  </a:lnTo>
                  <a:lnTo>
                    <a:pt x="2095" y="108"/>
                  </a:lnTo>
                  <a:lnTo>
                    <a:pt x="2049" y="91"/>
                  </a:lnTo>
                  <a:lnTo>
                    <a:pt x="2005" y="75"/>
                  </a:lnTo>
                  <a:lnTo>
                    <a:pt x="1960" y="61"/>
                  </a:lnTo>
                  <a:lnTo>
                    <a:pt x="1907" y="46"/>
                  </a:lnTo>
                  <a:lnTo>
                    <a:pt x="1853" y="34"/>
                  </a:lnTo>
                  <a:lnTo>
                    <a:pt x="1800" y="24"/>
                  </a:lnTo>
                  <a:lnTo>
                    <a:pt x="1746" y="15"/>
                  </a:lnTo>
                  <a:lnTo>
                    <a:pt x="1692" y="9"/>
                  </a:lnTo>
                  <a:lnTo>
                    <a:pt x="1638" y="3"/>
                  </a:lnTo>
                  <a:lnTo>
                    <a:pt x="1582" y="1"/>
                  </a:lnTo>
                  <a:lnTo>
                    <a:pt x="1527" y="0"/>
                  </a:lnTo>
                  <a:lnTo>
                    <a:pt x="1490" y="0"/>
                  </a:lnTo>
                  <a:lnTo>
                    <a:pt x="1451" y="2"/>
                  </a:lnTo>
                  <a:lnTo>
                    <a:pt x="1413" y="4"/>
                  </a:lnTo>
                  <a:lnTo>
                    <a:pt x="1376" y="8"/>
                  </a:lnTo>
                  <a:lnTo>
                    <a:pt x="1338" y="11"/>
                  </a:lnTo>
                  <a:lnTo>
                    <a:pt x="1302" y="17"/>
                  </a:lnTo>
                  <a:lnTo>
                    <a:pt x="1264" y="22"/>
                  </a:lnTo>
                  <a:lnTo>
                    <a:pt x="1227" y="29"/>
                  </a:lnTo>
                  <a:lnTo>
                    <a:pt x="1191" y="36"/>
                  </a:lnTo>
                  <a:lnTo>
                    <a:pt x="1154" y="45"/>
                  </a:lnTo>
                  <a:lnTo>
                    <a:pt x="1118" y="55"/>
                  </a:lnTo>
                  <a:lnTo>
                    <a:pt x="1083" y="65"/>
                  </a:lnTo>
                  <a:lnTo>
                    <a:pt x="1047" y="76"/>
                  </a:lnTo>
                  <a:lnTo>
                    <a:pt x="1012" y="88"/>
                  </a:lnTo>
                  <a:lnTo>
                    <a:pt x="977" y="102"/>
                  </a:lnTo>
                  <a:lnTo>
                    <a:pt x="942" y="115"/>
                  </a:lnTo>
                  <a:lnTo>
                    <a:pt x="909" y="130"/>
                  </a:lnTo>
                  <a:lnTo>
                    <a:pt x="875" y="146"/>
                  </a:lnTo>
                  <a:lnTo>
                    <a:pt x="841" y="161"/>
                  </a:lnTo>
                  <a:lnTo>
                    <a:pt x="808" y="179"/>
                  </a:lnTo>
                  <a:lnTo>
                    <a:pt x="775" y="197"/>
                  </a:lnTo>
                  <a:lnTo>
                    <a:pt x="743" y="216"/>
                  </a:lnTo>
                  <a:lnTo>
                    <a:pt x="712" y="235"/>
                  </a:lnTo>
                  <a:lnTo>
                    <a:pt x="680" y="255"/>
                  </a:lnTo>
                  <a:lnTo>
                    <a:pt x="649" y="277"/>
                  </a:lnTo>
                  <a:lnTo>
                    <a:pt x="619" y="300"/>
                  </a:lnTo>
                  <a:lnTo>
                    <a:pt x="589" y="322"/>
                  </a:lnTo>
                  <a:lnTo>
                    <a:pt x="559" y="345"/>
                  </a:lnTo>
                  <a:lnTo>
                    <a:pt x="531" y="370"/>
                  </a:lnTo>
                  <a:lnTo>
                    <a:pt x="502" y="395"/>
                  </a:lnTo>
                  <a:lnTo>
                    <a:pt x="474" y="421"/>
                  </a:lnTo>
                  <a:lnTo>
                    <a:pt x="447" y="448"/>
                  </a:lnTo>
                  <a:lnTo>
                    <a:pt x="420" y="475"/>
                  </a:lnTo>
                  <a:lnTo>
                    <a:pt x="395" y="503"/>
                  </a:lnTo>
                  <a:lnTo>
                    <a:pt x="369" y="531"/>
                  </a:lnTo>
                  <a:lnTo>
                    <a:pt x="345" y="561"/>
                  </a:lnTo>
                  <a:lnTo>
                    <a:pt x="322" y="589"/>
                  </a:lnTo>
                  <a:lnTo>
                    <a:pt x="298" y="619"/>
                  </a:lnTo>
                  <a:lnTo>
                    <a:pt x="276" y="650"/>
                  </a:lnTo>
                  <a:lnTo>
                    <a:pt x="255" y="681"/>
                  </a:lnTo>
                  <a:lnTo>
                    <a:pt x="235" y="712"/>
                  </a:lnTo>
                  <a:lnTo>
                    <a:pt x="215" y="744"/>
                  </a:lnTo>
                  <a:lnTo>
                    <a:pt x="197" y="776"/>
                  </a:lnTo>
                  <a:lnTo>
                    <a:pt x="179" y="808"/>
                  </a:lnTo>
                  <a:lnTo>
                    <a:pt x="161" y="841"/>
                  </a:lnTo>
                  <a:lnTo>
                    <a:pt x="145" y="875"/>
                  </a:lnTo>
                  <a:lnTo>
                    <a:pt x="129" y="909"/>
                  </a:lnTo>
                  <a:lnTo>
                    <a:pt x="115" y="943"/>
                  </a:lnTo>
                  <a:lnTo>
                    <a:pt x="101" y="977"/>
                  </a:lnTo>
                  <a:lnTo>
                    <a:pt x="88" y="1012"/>
                  </a:lnTo>
                  <a:lnTo>
                    <a:pt x="76" y="1047"/>
                  </a:lnTo>
                  <a:lnTo>
                    <a:pt x="65" y="1082"/>
                  </a:lnTo>
                  <a:lnTo>
                    <a:pt x="55" y="1118"/>
                  </a:lnTo>
                  <a:lnTo>
                    <a:pt x="45" y="1154"/>
                  </a:lnTo>
                  <a:lnTo>
                    <a:pt x="36" y="1191"/>
                  </a:lnTo>
                  <a:lnTo>
                    <a:pt x="28" y="1227"/>
                  </a:lnTo>
                  <a:lnTo>
                    <a:pt x="22" y="1264"/>
                  </a:lnTo>
                  <a:lnTo>
                    <a:pt x="16" y="1301"/>
                  </a:lnTo>
                  <a:lnTo>
                    <a:pt x="11" y="1338"/>
                  </a:lnTo>
                  <a:lnTo>
                    <a:pt x="7" y="1376"/>
                  </a:lnTo>
                  <a:lnTo>
                    <a:pt x="4" y="1413"/>
                  </a:lnTo>
                  <a:lnTo>
                    <a:pt x="2" y="1452"/>
                  </a:lnTo>
                  <a:lnTo>
                    <a:pt x="0" y="1489"/>
                  </a:lnTo>
                  <a:lnTo>
                    <a:pt x="0" y="1527"/>
                  </a:lnTo>
                  <a:lnTo>
                    <a:pt x="6" y="1667"/>
                  </a:lnTo>
                  <a:lnTo>
                    <a:pt x="10" y="1707"/>
                  </a:lnTo>
                  <a:lnTo>
                    <a:pt x="15" y="1746"/>
                  </a:lnTo>
                  <a:lnTo>
                    <a:pt x="22" y="1785"/>
                  </a:lnTo>
                  <a:lnTo>
                    <a:pt x="28" y="1823"/>
                  </a:lnTo>
                  <a:lnTo>
                    <a:pt x="36" y="1862"/>
                  </a:lnTo>
                  <a:lnTo>
                    <a:pt x="45" y="1900"/>
                  </a:lnTo>
                  <a:lnTo>
                    <a:pt x="55" y="1937"/>
                  </a:lnTo>
                  <a:lnTo>
                    <a:pt x="66" y="1975"/>
                  </a:lnTo>
                  <a:lnTo>
                    <a:pt x="78" y="2012"/>
                  </a:lnTo>
                  <a:lnTo>
                    <a:pt x="92" y="2049"/>
                  </a:lnTo>
                  <a:lnTo>
                    <a:pt x="105" y="2085"/>
                  </a:lnTo>
                  <a:lnTo>
                    <a:pt x="119" y="2122"/>
                  </a:lnTo>
                  <a:lnTo>
                    <a:pt x="136" y="2157"/>
                  </a:lnTo>
                  <a:lnTo>
                    <a:pt x="152" y="2193"/>
                  </a:lnTo>
                  <a:lnTo>
                    <a:pt x="170" y="2228"/>
                  </a:lnTo>
                  <a:lnTo>
                    <a:pt x="189" y="2262"/>
                  </a:lnTo>
                  <a:lnTo>
                    <a:pt x="195" y="2277"/>
                  </a:lnTo>
                  <a:lnTo>
                    <a:pt x="213" y="2312"/>
                  </a:lnTo>
                  <a:lnTo>
                    <a:pt x="242" y="2366"/>
                  </a:lnTo>
                  <a:lnTo>
                    <a:pt x="278" y="2439"/>
                  </a:lnTo>
                  <a:lnTo>
                    <a:pt x="323" y="2528"/>
                  </a:lnTo>
                  <a:lnTo>
                    <a:pt x="371" y="2631"/>
                  </a:lnTo>
                  <a:lnTo>
                    <a:pt x="422" y="2743"/>
                  </a:lnTo>
                  <a:lnTo>
                    <a:pt x="450" y="2804"/>
                  </a:lnTo>
                  <a:lnTo>
                    <a:pt x="476" y="2867"/>
                  </a:lnTo>
                  <a:lnTo>
                    <a:pt x="503" y="2931"/>
                  </a:lnTo>
                  <a:lnTo>
                    <a:pt x="530" y="2998"/>
                  </a:lnTo>
                  <a:lnTo>
                    <a:pt x="556" y="3065"/>
                  </a:lnTo>
                  <a:lnTo>
                    <a:pt x="582" y="3134"/>
                  </a:lnTo>
                  <a:lnTo>
                    <a:pt x="607" y="3202"/>
                  </a:lnTo>
                  <a:lnTo>
                    <a:pt x="630" y="3273"/>
                  </a:lnTo>
                  <a:lnTo>
                    <a:pt x="653" y="3343"/>
                  </a:lnTo>
                  <a:lnTo>
                    <a:pt x="674" y="3413"/>
                  </a:lnTo>
                  <a:lnTo>
                    <a:pt x="693" y="3483"/>
                  </a:lnTo>
                  <a:lnTo>
                    <a:pt x="711" y="3553"/>
                  </a:lnTo>
                  <a:lnTo>
                    <a:pt x="726" y="3621"/>
                  </a:lnTo>
                  <a:lnTo>
                    <a:pt x="739" y="3690"/>
                  </a:lnTo>
                  <a:lnTo>
                    <a:pt x="750" y="3756"/>
                  </a:lnTo>
                  <a:lnTo>
                    <a:pt x="754" y="3788"/>
                  </a:lnTo>
                  <a:lnTo>
                    <a:pt x="757" y="3822"/>
                  </a:lnTo>
                  <a:lnTo>
                    <a:pt x="760" y="3854"/>
                  </a:lnTo>
                  <a:lnTo>
                    <a:pt x="762" y="3885"/>
                  </a:lnTo>
                  <a:lnTo>
                    <a:pt x="763" y="3915"/>
                  </a:lnTo>
                  <a:lnTo>
                    <a:pt x="764" y="3946"/>
                  </a:lnTo>
                  <a:lnTo>
                    <a:pt x="783" y="4137"/>
                  </a:lnTo>
                  <a:lnTo>
                    <a:pt x="789" y="4160"/>
                  </a:lnTo>
                  <a:lnTo>
                    <a:pt x="796" y="4181"/>
                  </a:lnTo>
                  <a:lnTo>
                    <a:pt x="804" y="4202"/>
                  </a:lnTo>
                  <a:lnTo>
                    <a:pt x="813" y="4220"/>
                  </a:lnTo>
                  <a:lnTo>
                    <a:pt x="823" y="4237"/>
                  </a:lnTo>
                  <a:lnTo>
                    <a:pt x="833" y="4253"/>
                  </a:lnTo>
                  <a:lnTo>
                    <a:pt x="844" y="4267"/>
                  </a:lnTo>
                  <a:lnTo>
                    <a:pt x="855" y="4280"/>
                  </a:lnTo>
                  <a:lnTo>
                    <a:pt x="867" y="4291"/>
                  </a:lnTo>
                  <a:lnTo>
                    <a:pt x="880" y="4301"/>
                  </a:lnTo>
                  <a:lnTo>
                    <a:pt x="895" y="4309"/>
                  </a:lnTo>
                  <a:lnTo>
                    <a:pt x="909" y="4316"/>
                  </a:lnTo>
                  <a:lnTo>
                    <a:pt x="924" y="4321"/>
                  </a:lnTo>
                  <a:lnTo>
                    <a:pt x="941" y="4325"/>
                  </a:lnTo>
                  <a:lnTo>
                    <a:pt x="959" y="4328"/>
                  </a:lnTo>
                  <a:lnTo>
                    <a:pt x="976" y="4328"/>
                  </a:lnTo>
                  <a:lnTo>
                    <a:pt x="2079" y="4328"/>
                  </a:lnTo>
                  <a:lnTo>
                    <a:pt x="2097" y="4328"/>
                  </a:lnTo>
                  <a:lnTo>
                    <a:pt x="2114" y="4325"/>
                  </a:lnTo>
                  <a:lnTo>
                    <a:pt x="2130" y="4321"/>
                  </a:lnTo>
                  <a:lnTo>
                    <a:pt x="2145" y="4316"/>
                  </a:lnTo>
                  <a:lnTo>
                    <a:pt x="2161" y="4309"/>
                  </a:lnTo>
                  <a:lnTo>
                    <a:pt x="2174" y="4301"/>
                  </a:lnTo>
                  <a:lnTo>
                    <a:pt x="2187" y="4291"/>
                  </a:lnTo>
                  <a:lnTo>
                    <a:pt x="2201" y="4280"/>
                  </a:lnTo>
                  <a:lnTo>
                    <a:pt x="2212" y="4267"/>
                  </a:lnTo>
                  <a:lnTo>
                    <a:pt x="2223" y="4253"/>
                  </a:lnTo>
                  <a:lnTo>
                    <a:pt x="2233" y="4237"/>
                  </a:lnTo>
                  <a:lnTo>
                    <a:pt x="2243" y="4220"/>
                  </a:lnTo>
                  <a:lnTo>
                    <a:pt x="2251" y="4202"/>
                  </a:lnTo>
                  <a:lnTo>
                    <a:pt x="2259" y="4181"/>
                  </a:lnTo>
                  <a:lnTo>
                    <a:pt x="2266" y="4160"/>
                  </a:lnTo>
                  <a:lnTo>
                    <a:pt x="2272" y="4137"/>
                  </a:lnTo>
                  <a:lnTo>
                    <a:pt x="2291" y="3946"/>
                  </a:lnTo>
                  <a:lnTo>
                    <a:pt x="2293" y="3915"/>
                  </a:lnTo>
                  <a:lnTo>
                    <a:pt x="2294" y="3885"/>
                  </a:lnTo>
                  <a:lnTo>
                    <a:pt x="2295" y="3854"/>
                  </a:lnTo>
                  <a:lnTo>
                    <a:pt x="2298" y="3822"/>
                  </a:lnTo>
                  <a:lnTo>
                    <a:pt x="2301" y="3788"/>
                  </a:lnTo>
                  <a:lnTo>
                    <a:pt x="2306" y="3756"/>
                  </a:lnTo>
                  <a:lnTo>
                    <a:pt x="2316" y="3690"/>
                  </a:lnTo>
                  <a:lnTo>
                    <a:pt x="2329" y="3621"/>
                  </a:lnTo>
                  <a:lnTo>
                    <a:pt x="2345" y="3553"/>
                  </a:lnTo>
                  <a:lnTo>
                    <a:pt x="2362" y="3483"/>
                  </a:lnTo>
                  <a:lnTo>
                    <a:pt x="2381" y="3413"/>
                  </a:lnTo>
                  <a:lnTo>
                    <a:pt x="2402" y="3343"/>
                  </a:lnTo>
                  <a:lnTo>
                    <a:pt x="2425" y="3273"/>
                  </a:lnTo>
                  <a:lnTo>
                    <a:pt x="2449" y="3202"/>
                  </a:lnTo>
                  <a:lnTo>
                    <a:pt x="2474" y="3134"/>
                  </a:lnTo>
                  <a:lnTo>
                    <a:pt x="2499" y="3065"/>
                  </a:lnTo>
                  <a:lnTo>
                    <a:pt x="2526" y="2998"/>
                  </a:lnTo>
                  <a:lnTo>
                    <a:pt x="2552" y="2931"/>
                  </a:lnTo>
                  <a:lnTo>
                    <a:pt x="2579" y="2867"/>
                  </a:lnTo>
                  <a:lnTo>
                    <a:pt x="2607" y="2804"/>
                  </a:lnTo>
                  <a:lnTo>
                    <a:pt x="2633" y="2743"/>
                  </a:lnTo>
                  <a:lnTo>
                    <a:pt x="2685" y="2631"/>
                  </a:lnTo>
                  <a:lnTo>
                    <a:pt x="2735" y="2528"/>
                  </a:lnTo>
                  <a:lnTo>
                    <a:pt x="2778" y="2439"/>
                  </a:lnTo>
                  <a:lnTo>
                    <a:pt x="2816" y="2366"/>
                  </a:lnTo>
                  <a:lnTo>
                    <a:pt x="2846" y="2312"/>
                  </a:lnTo>
                  <a:lnTo>
                    <a:pt x="2872" y="2262"/>
                  </a:lnTo>
                  <a:lnTo>
                    <a:pt x="2890" y="2228"/>
                  </a:lnTo>
                  <a:lnTo>
                    <a:pt x="2906" y="2193"/>
                  </a:lnTo>
                  <a:lnTo>
                    <a:pt x="2923" y="2157"/>
                  </a:lnTo>
                  <a:lnTo>
                    <a:pt x="2937" y="2122"/>
                  </a:lnTo>
                  <a:lnTo>
                    <a:pt x="2952" y="2085"/>
                  </a:lnTo>
                  <a:lnTo>
                    <a:pt x="2965" y="2049"/>
                  </a:lnTo>
                  <a:lnTo>
                    <a:pt x="2978" y="2012"/>
                  </a:lnTo>
                  <a:lnTo>
                    <a:pt x="2989" y="1975"/>
                  </a:lnTo>
                  <a:lnTo>
                    <a:pt x="3000" y="1937"/>
                  </a:lnTo>
                  <a:lnTo>
                    <a:pt x="3010" y="1900"/>
                  </a:lnTo>
                  <a:lnTo>
                    <a:pt x="3019" y="1862"/>
                  </a:lnTo>
                  <a:lnTo>
                    <a:pt x="3027" y="1823"/>
                  </a:lnTo>
                  <a:lnTo>
                    <a:pt x="3034" y="1785"/>
                  </a:lnTo>
                  <a:lnTo>
                    <a:pt x="3040" y="1746"/>
                  </a:lnTo>
                  <a:lnTo>
                    <a:pt x="3045" y="1707"/>
                  </a:lnTo>
                  <a:lnTo>
                    <a:pt x="3049" y="1667"/>
                  </a:lnTo>
                  <a:lnTo>
                    <a:pt x="3056" y="1527"/>
                  </a:lnTo>
                  <a:lnTo>
                    <a:pt x="3055" y="1489"/>
                  </a:lnTo>
                  <a:lnTo>
                    <a:pt x="3054" y="1452"/>
                  </a:lnTo>
                  <a:lnTo>
                    <a:pt x="3051" y="1413"/>
                  </a:lnTo>
                  <a:lnTo>
                    <a:pt x="3048" y="1376"/>
                  </a:lnTo>
                  <a:lnTo>
                    <a:pt x="3044" y="1338"/>
                  </a:lnTo>
                  <a:lnTo>
                    <a:pt x="3039" y="1301"/>
                  </a:lnTo>
                  <a:lnTo>
                    <a:pt x="3034" y="1264"/>
                  </a:lnTo>
                  <a:lnTo>
                    <a:pt x="3026" y="1227"/>
                  </a:lnTo>
                  <a:lnTo>
                    <a:pt x="3018" y="1191"/>
                  </a:lnTo>
                  <a:lnTo>
                    <a:pt x="3010" y="1154"/>
                  </a:lnTo>
                  <a:lnTo>
                    <a:pt x="3000" y="1118"/>
                  </a:lnTo>
                  <a:lnTo>
                    <a:pt x="2990" y="1082"/>
                  </a:lnTo>
                  <a:lnTo>
                    <a:pt x="2979" y="1047"/>
                  </a:lnTo>
                  <a:lnTo>
                    <a:pt x="2967" y="1012"/>
                  </a:lnTo>
                  <a:lnTo>
                    <a:pt x="2954" y="977"/>
                  </a:lnTo>
                  <a:lnTo>
                    <a:pt x="2941" y="943"/>
                  </a:lnTo>
                  <a:lnTo>
                    <a:pt x="2925" y="909"/>
                  </a:lnTo>
                  <a:lnTo>
                    <a:pt x="2910" y="875"/>
                  </a:lnTo>
                  <a:lnTo>
                    <a:pt x="2894" y="841"/>
                  </a:lnTo>
                  <a:lnTo>
                    <a:pt x="2877" y="808"/>
                  </a:lnTo>
                  <a:lnTo>
                    <a:pt x="2859" y="776"/>
                  </a:lnTo>
                  <a:lnTo>
                    <a:pt x="2840" y="744"/>
                  </a:lnTo>
                  <a:lnTo>
                    <a:pt x="2820" y="712"/>
                  </a:lnTo>
                  <a:lnTo>
                    <a:pt x="2800" y="681"/>
                  </a:lnTo>
                  <a:lnTo>
                    <a:pt x="2779" y="650"/>
                  </a:lnTo>
                  <a:lnTo>
                    <a:pt x="2757" y="619"/>
                  </a:lnTo>
                  <a:lnTo>
                    <a:pt x="2734" y="589"/>
                  </a:lnTo>
                  <a:lnTo>
                    <a:pt x="2711" y="561"/>
                  </a:lnTo>
                  <a:lnTo>
                    <a:pt x="2686" y="531"/>
                  </a:lnTo>
                  <a:lnTo>
                    <a:pt x="2661" y="503"/>
                  </a:lnTo>
                  <a:lnTo>
                    <a:pt x="2635" y="475"/>
                  </a:lnTo>
                  <a:lnTo>
                    <a:pt x="2609" y="448"/>
                  </a:lnTo>
                  <a:close/>
                  <a:moveTo>
                    <a:pt x="2661" y="1641"/>
                  </a:moveTo>
                  <a:lnTo>
                    <a:pt x="2661" y="1641"/>
                  </a:lnTo>
                  <a:lnTo>
                    <a:pt x="2658" y="1669"/>
                  </a:lnTo>
                  <a:lnTo>
                    <a:pt x="2654" y="1697"/>
                  </a:lnTo>
                  <a:lnTo>
                    <a:pt x="2650" y="1725"/>
                  </a:lnTo>
                  <a:lnTo>
                    <a:pt x="2644" y="1753"/>
                  </a:lnTo>
                  <a:lnTo>
                    <a:pt x="2639" y="1781"/>
                  </a:lnTo>
                  <a:lnTo>
                    <a:pt x="2632" y="1809"/>
                  </a:lnTo>
                  <a:lnTo>
                    <a:pt x="2624" y="1837"/>
                  </a:lnTo>
                  <a:lnTo>
                    <a:pt x="2617" y="1863"/>
                  </a:lnTo>
                  <a:lnTo>
                    <a:pt x="2608" y="1891"/>
                  </a:lnTo>
                  <a:lnTo>
                    <a:pt x="2599" y="1918"/>
                  </a:lnTo>
                  <a:lnTo>
                    <a:pt x="2589" y="1945"/>
                  </a:lnTo>
                  <a:lnTo>
                    <a:pt x="2579" y="1972"/>
                  </a:lnTo>
                  <a:lnTo>
                    <a:pt x="2567" y="1998"/>
                  </a:lnTo>
                  <a:lnTo>
                    <a:pt x="2556" y="2025"/>
                  </a:lnTo>
                  <a:lnTo>
                    <a:pt x="2543" y="2051"/>
                  </a:lnTo>
                  <a:lnTo>
                    <a:pt x="2529" y="2078"/>
                  </a:lnTo>
                  <a:lnTo>
                    <a:pt x="2485" y="2158"/>
                  </a:lnTo>
                  <a:lnTo>
                    <a:pt x="2450" y="2227"/>
                  </a:lnTo>
                  <a:lnTo>
                    <a:pt x="2408" y="2311"/>
                  </a:lnTo>
                  <a:lnTo>
                    <a:pt x="2359" y="2409"/>
                  </a:lnTo>
                  <a:lnTo>
                    <a:pt x="2307" y="2519"/>
                  </a:lnTo>
                  <a:lnTo>
                    <a:pt x="2253" y="2641"/>
                  </a:lnTo>
                  <a:lnTo>
                    <a:pt x="2225" y="2705"/>
                  </a:lnTo>
                  <a:lnTo>
                    <a:pt x="2197" y="2771"/>
                  </a:lnTo>
                  <a:lnTo>
                    <a:pt x="2170" y="2838"/>
                  </a:lnTo>
                  <a:lnTo>
                    <a:pt x="2142" y="2908"/>
                  </a:lnTo>
                  <a:lnTo>
                    <a:pt x="2116" y="2979"/>
                  </a:lnTo>
                  <a:lnTo>
                    <a:pt x="2090" y="3051"/>
                  </a:lnTo>
                  <a:lnTo>
                    <a:pt x="2065" y="3124"/>
                  </a:lnTo>
                  <a:lnTo>
                    <a:pt x="2040" y="3198"/>
                  </a:lnTo>
                  <a:lnTo>
                    <a:pt x="2018" y="3272"/>
                  </a:lnTo>
                  <a:lnTo>
                    <a:pt x="1996" y="3346"/>
                  </a:lnTo>
                  <a:lnTo>
                    <a:pt x="1977" y="3420"/>
                  </a:lnTo>
                  <a:lnTo>
                    <a:pt x="1960" y="3494"/>
                  </a:lnTo>
                  <a:lnTo>
                    <a:pt x="1944" y="3568"/>
                  </a:lnTo>
                  <a:lnTo>
                    <a:pt x="1930" y="3641"/>
                  </a:lnTo>
                  <a:lnTo>
                    <a:pt x="1919" y="3714"/>
                  </a:lnTo>
                  <a:lnTo>
                    <a:pt x="1911" y="3785"/>
                  </a:lnTo>
                  <a:lnTo>
                    <a:pt x="1908" y="3820"/>
                  </a:lnTo>
                  <a:lnTo>
                    <a:pt x="1905" y="3856"/>
                  </a:lnTo>
                  <a:lnTo>
                    <a:pt x="1903" y="3890"/>
                  </a:lnTo>
                  <a:lnTo>
                    <a:pt x="1902" y="3924"/>
                  </a:lnTo>
                  <a:lnTo>
                    <a:pt x="1901" y="3939"/>
                  </a:lnTo>
                  <a:lnTo>
                    <a:pt x="1722" y="3939"/>
                  </a:lnTo>
                  <a:lnTo>
                    <a:pt x="1722" y="3230"/>
                  </a:lnTo>
                  <a:lnTo>
                    <a:pt x="1333" y="3230"/>
                  </a:lnTo>
                  <a:lnTo>
                    <a:pt x="1333" y="3939"/>
                  </a:lnTo>
                  <a:lnTo>
                    <a:pt x="1154" y="3939"/>
                  </a:lnTo>
                  <a:lnTo>
                    <a:pt x="1152" y="3924"/>
                  </a:lnTo>
                  <a:lnTo>
                    <a:pt x="1151" y="3873"/>
                  </a:lnTo>
                  <a:lnTo>
                    <a:pt x="1148" y="3820"/>
                  </a:lnTo>
                  <a:lnTo>
                    <a:pt x="1142" y="3767"/>
                  </a:lnTo>
                  <a:lnTo>
                    <a:pt x="1136" y="3714"/>
                  </a:lnTo>
                  <a:lnTo>
                    <a:pt x="1128" y="3659"/>
                  </a:lnTo>
                  <a:lnTo>
                    <a:pt x="1118" y="3604"/>
                  </a:lnTo>
                  <a:lnTo>
                    <a:pt x="1108" y="3547"/>
                  </a:lnTo>
                  <a:lnTo>
                    <a:pt x="1096" y="3491"/>
                  </a:lnTo>
                  <a:lnTo>
                    <a:pt x="1081" y="3434"/>
                  </a:lnTo>
                  <a:lnTo>
                    <a:pt x="1067" y="3377"/>
                  </a:lnTo>
                  <a:lnTo>
                    <a:pt x="1052" y="3319"/>
                  </a:lnTo>
                  <a:lnTo>
                    <a:pt x="1035" y="3261"/>
                  </a:lnTo>
                  <a:lnTo>
                    <a:pt x="1016" y="3203"/>
                  </a:lnTo>
                  <a:lnTo>
                    <a:pt x="997" y="3145"/>
                  </a:lnTo>
                  <a:lnTo>
                    <a:pt x="977" y="3086"/>
                  </a:lnTo>
                  <a:lnTo>
                    <a:pt x="958" y="3029"/>
                  </a:lnTo>
                  <a:lnTo>
                    <a:pt x="937" y="2970"/>
                  </a:lnTo>
                  <a:lnTo>
                    <a:pt x="914" y="2911"/>
                  </a:lnTo>
                  <a:lnTo>
                    <a:pt x="868" y="2796"/>
                  </a:lnTo>
                  <a:lnTo>
                    <a:pt x="820" y="2681"/>
                  </a:lnTo>
                  <a:lnTo>
                    <a:pt x="771" y="2570"/>
                  </a:lnTo>
                  <a:lnTo>
                    <a:pt x="721" y="2459"/>
                  </a:lnTo>
                  <a:lnTo>
                    <a:pt x="669" y="2353"/>
                  </a:lnTo>
                  <a:lnTo>
                    <a:pt x="618" y="2249"/>
                  </a:lnTo>
                  <a:lnTo>
                    <a:pt x="568" y="2150"/>
                  </a:lnTo>
                  <a:lnTo>
                    <a:pt x="567" y="2144"/>
                  </a:lnTo>
                  <a:lnTo>
                    <a:pt x="530" y="2075"/>
                  </a:lnTo>
                  <a:lnTo>
                    <a:pt x="515" y="2050"/>
                  </a:lnTo>
                  <a:lnTo>
                    <a:pt x="503" y="2024"/>
                  </a:lnTo>
                  <a:lnTo>
                    <a:pt x="491" y="1998"/>
                  </a:lnTo>
                  <a:lnTo>
                    <a:pt x="479" y="1972"/>
                  </a:lnTo>
                  <a:lnTo>
                    <a:pt x="468" y="1945"/>
                  </a:lnTo>
                  <a:lnTo>
                    <a:pt x="458" y="1918"/>
                  </a:lnTo>
                  <a:lnTo>
                    <a:pt x="449" y="1892"/>
                  </a:lnTo>
                  <a:lnTo>
                    <a:pt x="440" y="1864"/>
                  </a:lnTo>
                  <a:lnTo>
                    <a:pt x="431" y="1838"/>
                  </a:lnTo>
                  <a:lnTo>
                    <a:pt x="424" y="1810"/>
                  </a:lnTo>
                  <a:lnTo>
                    <a:pt x="418" y="1782"/>
                  </a:lnTo>
                  <a:lnTo>
                    <a:pt x="411" y="1754"/>
                  </a:lnTo>
                  <a:lnTo>
                    <a:pt x="406" y="1726"/>
                  </a:lnTo>
                  <a:lnTo>
                    <a:pt x="401" y="1697"/>
                  </a:lnTo>
                  <a:lnTo>
                    <a:pt x="398" y="1670"/>
                  </a:lnTo>
                  <a:lnTo>
                    <a:pt x="395" y="1641"/>
                  </a:lnTo>
                  <a:lnTo>
                    <a:pt x="389" y="1519"/>
                  </a:lnTo>
                  <a:lnTo>
                    <a:pt x="389" y="1492"/>
                  </a:lnTo>
                  <a:lnTo>
                    <a:pt x="390" y="1463"/>
                  </a:lnTo>
                  <a:lnTo>
                    <a:pt x="392" y="1435"/>
                  </a:lnTo>
                  <a:lnTo>
                    <a:pt x="395" y="1408"/>
                  </a:lnTo>
                  <a:lnTo>
                    <a:pt x="398" y="1380"/>
                  </a:lnTo>
                  <a:lnTo>
                    <a:pt x="402" y="1352"/>
                  </a:lnTo>
                  <a:lnTo>
                    <a:pt x="407" y="1325"/>
                  </a:lnTo>
                  <a:lnTo>
                    <a:pt x="412" y="1298"/>
                  </a:lnTo>
                  <a:lnTo>
                    <a:pt x="418" y="1270"/>
                  </a:lnTo>
                  <a:lnTo>
                    <a:pt x="424" y="1244"/>
                  </a:lnTo>
                  <a:lnTo>
                    <a:pt x="431" y="1217"/>
                  </a:lnTo>
                  <a:lnTo>
                    <a:pt x="439" y="1191"/>
                  </a:lnTo>
                  <a:lnTo>
                    <a:pt x="448" y="1165"/>
                  </a:lnTo>
                  <a:lnTo>
                    <a:pt x="457" y="1139"/>
                  </a:lnTo>
                  <a:lnTo>
                    <a:pt x="466" y="1113"/>
                  </a:lnTo>
                  <a:lnTo>
                    <a:pt x="476" y="1088"/>
                  </a:lnTo>
                  <a:lnTo>
                    <a:pt x="487" y="1063"/>
                  </a:lnTo>
                  <a:lnTo>
                    <a:pt x="499" y="1038"/>
                  </a:lnTo>
                  <a:lnTo>
                    <a:pt x="511" y="1013"/>
                  </a:lnTo>
                  <a:lnTo>
                    <a:pt x="524" y="989"/>
                  </a:lnTo>
                  <a:lnTo>
                    <a:pt x="537" y="965"/>
                  </a:lnTo>
                  <a:lnTo>
                    <a:pt x="551" y="941"/>
                  </a:lnTo>
                  <a:lnTo>
                    <a:pt x="565" y="918"/>
                  </a:lnTo>
                  <a:lnTo>
                    <a:pt x="580" y="895"/>
                  </a:lnTo>
                  <a:lnTo>
                    <a:pt x="596" y="871"/>
                  </a:lnTo>
                  <a:lnTo>
                    <a:pt x="612" y="849"/>
                  </a:lnTo>
                  <a:lnTo>
                    <a:pt x="629" y="827"/>
                  </a:lnTo>
                  <a:lnTo>
                    <a:pt x="647" y="806"/>
                  </a:lnTo>
                  <a:lnTo>
                    <a:pt x="664" y="784"/>
                  </a:lnTo>
                  <a:lnTo>
                    <a:pt x="683" y="763"/>
                  </a:lnTo>
                  <a:lnTo>
                    <a:pt x="702" y="743"/>
                  </a:lnTo>
                  <a:lnTo>
                    <a:pt x="722" y="723"/>
                  </a:lnTo>
                  <a:lnTo>
                    <a:pt x="743" y="703"/>
                  </a:lnTo>
                  <a:lnTo>
                    <a:pt x="764" y="683"/>
                  </a:lnTo>
                  <a:lnTo>
                    <a:pt x="785" y="665"/>
                  </a:lnTo>
                  <a:lnTo>
                    <a:pt x="806" y="647"/>
                  </a:lnTo>
                  <a:lnTo>
                    <a:pt x="828" y="629"/>
                  </a:lnTo>
                  <a:lnTo>
                    <a:pt x="850" y="611"/>
                  </a:lnTo>
                  <a:lnTo>
                    <a:pt x="874" y="596"/>
                  </a:lnTo>
                  <a:lnTo>
                    <a:pt x="896" y="579"/>
                  </a:lnTo>
                  <a:lnTo>
                    <a:pt x="920" y="565"/>
                  </a:lnTo>
                  <a:lnTo>
                    <a:pt x="943" y="550"/>
                  </a:lnTo>
                  <a:lnTo>
                    <a:pt x="968" y="536"/>
                  </a:lnTo>
                  <a:lnTo>
                    <a:pt x="992" y="523"/>
                  </a:lnTo>
                  <a:lnTo>
                    <a:pt x="1016" y="510"/>
                  </a:lnTo>
                  <a:lnTo>
                    <a:pt x="1041" y="498"/>
                  </a:lnTo>
                  <a:lnTo>
                    <a:pt x="1066" y="486"/>
                  </a:lnTo>
                  <a:lnTo>
                    <a:pt x="1091" y="475"/>
                  </a:lnTo>
                  <a:lnTo>
                    <a:pt x="1117" y="464"/>
                  </a:lnTo>
                  <a:lnTo>
                    <a:pt x="1143" y="456"/>
                  </a:lnTo>
                  <a:lnTo>
                    <a:pt x="1170" y="446"/>
                  </a:lnTo>
                  <a:lnTo>
                    <a:pt x="1195" y="438"/>
                  </a:lnTo>
                  <a:lnTo>
                    <a:pt x="1223" y="430"/>
                  </a:lnTo>
                  <a:lnTo>
                    <a:pt x="1250" y="423"/>
                  </a:lnTo>
                  <a:lnTo>
                    <a:pt x="1276" y="417"/>
                  </a:lnTo>
                  <a:lnTo>
                    <a:pt x="1304" y="411"/>
                  </a:lnTo>
                  <a:lnTo>
                    <a:pt x="1331" y="406"/>
                  </a:lnTo>
                  <a:lnTo>
                    <a:pt x="1359" y="401"/>
                  </a:lnTo>
                  <a:lnTo>
                    <a:pt x="1387" y="398"/>
                  </a:lnTo>
                  <a:lnTo>
                    <a:pt x="1414" y="395"/>
                  </a:lnTo>
                  <a:lnTo>
                    <a:pt x="1443" y="392"/>
                  </a:lnTo>
                  <a:lnTo>
                    <a:pt x="1471" y="390"/>
                  </a:lnTo>
                  <a:lnTo>
                    <a:pt x="1500" y="389"/>
                  </a:lnTo>
                  <a:lnTo>
                    <a:pt x="1527" y="389"/>
                  </a:lnTo>
                  <a:lnTo>
                    <a:pt x="1569" y="389"/>
                  </a:lnTo>
                  <a:lnTo>
                    <a:pt x="1610" y="391"/>
                  </a:lnTo>
                  <a:lnTo>
                    <a:pt x="1651" y="396"/>
                  </a:lnTo>
                  <a:lnTo>
                    <a:pt x="1691" y="400"/>
                  </a:lnTo>
                  <a:lnTo>
                    <a:pt x="1732" y="407"/>
                  </a:lnTo>
                  <a:lnTo>
                    <a:pt x="1771" y="415"/>
                  </a:lnTo>
                  <a:lnTo>
                    <a:pt x="1810" y="423"/>
                  </a:lnTo>
                  <a:lnTo>
                    <a:pt x="1849" y="435"/>
                  </a:lnTo>
                  <a:lnTo>
                    <a:pt x="1882" y="444"/>
                  </a:lnTo>
                  <a:lnTo>
                    <a:pt x="1917" y="457"/>
                  </a:lnTo>
                  <a:lnTo>
                    <a:pt x="1950" y="470"/>
                  </a:lnTo>
                  <a:lnTo>
                    <a:pt x="1983" y="483"/>
                  </a:lnTo>
                  <a:lnTo>
                    <a:pt x="2015" y="498"/>
                  </a:lnTo>
                  <a:lnTo>
                    <a:pt x="2047" y="514"/>
                  </a:lnTo>
                  <a:lnTo>
                    <a:pt x="2078" y="531"/>
                  </a:lnTo>
                  <a:lnTo>
                    <a:pt x="2109" y="548"/>
                  </a:lnTo>
                  <a:lnTo>
                    <a:pt x="2139" y="567"/>
                  </a:lnTo>
                  <a:lnTo>
                    <a:pt x="2169" y="586"/>
                  </a:lnTo>
                  <a:lnTo>
                    <a:pt x="2197" y="607"/>
                  </a:lnTo>
                  <a:lnTo>
                    <a:pt x="2226" y="628"/>
                  </a:lnTo>
                  <a:lnTo>
                    <a:pt x="2254" y="650"/>
                  </a:lnTo>
                  <a:lnTo>
                    <a:pt x="2281" y="673"/>
                  </a:lnTo>
                  <a:lnTo>
                    <a:pt x="2308" y="698"/>
                  </a:lnTo>
                  <a:lnTo>
                    <a:pt x="2333" y="723"/>
                  </a:lnTo>
                  <a:lnTo>
                    <a:pt x="2353" y="743"/>
                  </a:lnTo>
                  <a:lnTo>
                    <a:pt x="2372" y="763"/>
                  </a:lnTo>
                  <a:lnTo>
                    <a:pt x="2391" y="784"/>
                  </a:lnTo>
                  <a:lnTo>
                    <a:pt x="2409" y="806"/>
                  </a:lnTo>
                  <a:lnTo>
                    <a:pt x="2426" y="827"/>
                  </a:lnTo>
                  <a:lnTo>
                    <a:pt x="2443" y="849"/>
                  </a:lnTo>
                  <a:lnTo>
                    <a:pt x="2460" y="872"/>
                  </a:lnTo>
                  <a:lnTo>
                    <a:pt x="2475" y="895"/>
                  </a:lnTo>
                  <a:lnTo>
                    <a:pt x="2489" y="918"/>
                  </a:lnTo>
                  <a:lnTo>
                    <a:pt x="2505" y="941"/>
                  </a:lnTo>
                  <a:lnTo>
                    <a:pt x="2518" y="965"/>
                  </a:lnTo>
                  <a:lnTo>
                    <a:pt x="2531" y="989"/>
                  </a:lnTo>
                  <a:lnTo>
                    <a:pt x="2545" y="1013"/>
                  </a:lnTo>
                  <a:lnTo>
                    <a:pt x="2557" y="1038"/>
                  </a:lnTo>
                  <a:lnTo>
                    <a:pt x="2568" y="1063"/>
                  </a:lnTo>
                  <a:lnTo>
                    <a:pt x="2579" y="1088"/>
                  </a:lnTo>
                  <a:lnTo>
                    <a:pt x="2589" y="1113"/>
                  </a:lnTo>
                  <a:lnTo>
                    <a:pt x="2599" y="1139"/>
                  </a:lnTo>
                  <a:lnTo>
                    <a:pt x="2608" y="1164"/>
                  </a:lnTo>
                  <a:lnTo>
                    <a:pt x="2617" y="1191"/>
                  </a:lnTo>
                  <a:lnTo>
                    <a:pt x="2624" y="1217"/>
                  </a:lnTo>
                  <a:lnTo>
                    <a:pt x="2631" y="1244"/>
                  </a:lnTo>
                  <a:lnTo>
                    <a:pt x="2638" y="1270"/>
                  </a:lnTo>
                  <a:lnTo>
                    <a:pt x="2643" y="1297"/>
                  </a:lnTo>
                  <a:lnTo>
                    <a:pt x="2649" y="1325"/>
                  </a:lnTo>
                  <a:lnTo>
                    <a:pt x="2653" y="1352"/>
                  </a:lnTo>
                  <a:lnTo>
                    <a:pt x="2658" y="1379"/>
                  </a:lnTo>
                  <a:lnTo>
                    <a:pt x="2660" y="1406"/>
                  </a:lnTo>
                  <a:lnTo>
                    <a:pt x="2663" y="1435"/>
                  </a:lnTo>
                  <a:lnTo>
                    <a:pt x="2664" y="1463"/>
                  </a:lnTo>
                  <a:lnTo>
                    <a:pt x="2666" y="1491"/>
                  </a:lnTo>
                  <a:lnTo>
                    <a:pt x="2666" y="1519"/>
                  </a:lnTo>
                  <a:lnTo>
                    <a:pt x="2661" y="1641"/>
                  </a:lnTo>
                  <a:close/>
                  <a:moveTo>
                    <a:pt x="907" y="4981"/>
                  </a:moveTo>
                  <a:lnTo>
                    <a:pt x="2149" y="4981"/>
                  </a:lnTo>
                  <a:lnTo>
                    <a:pt x="2149" y="4592"/>
                  </a:lnTo>
                  <a:lnTo>
                    <a:pt x="907" y="4592"/>
                  </a:lnTo>
                  <a:lnTo>
                    <a:pt x="907" y="4981"/>
                  </a:lnTo>
                  <a:close/>
                  <a:moveTo>
                    <a:pt x="1177" y="5429"/>
                  </a:moveTo>
                  <a:lnTo>
                    <a:pt x="1879" y="5429"/>
                  </a:lnTo>
                  <a:lnTo>
                    <a:pt x="1879" y="5209"/>
                  </a:lnTo>
                  <a:lnTo>
                    <a:pt x="1177" y="5209"/>
                  </a:lnTo>
                  <a:lnTo>
                    <a:pt x="1177" y="5429"/>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sp>
        <p:nvSpPr>
          <p:cNvPr id="103" name="Rounded Rectangle 102"/>
          <p:cNvSpPr>
            <a:spLocks noChangeAspect="1"/>
          </p:cNvSpPr>
          <p:nvPr/>
        </p:nvSpPr>
        <p:spPr>
          <a:xfrm>
            <a:off x="1106805" y="1899920"/>
            <a:ext cx="824865" cy="2515235"/>
          </a:xfrm>
          <a:prstGeom prst="roundRect">
            <a:avLst>
              <a:gd name="adj" fmla="val 8813"/>
            </a:avLst>
          </a:prstGeom>
          <a:noFill/>
          <a:ln w="19050">
            <a:solidFill>
              <a:schemeClr val="tx1">
                <a:lumMod val="50000"/>
                <a:lumOff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p>
            <a:pPr algn="ctr"/>
            <a:endParaRPr lang="en-US" dirty="0">
              <a:latin typeface="+mn-ea"/>
            </a:endParaRPr>
          </a:p>
        </p:txBody>
      </p:sp>
      <p:sp>
        <p:nvSpPr>
          <p:cNvPr id="39" name="矩形 38"/>
          <p:cNvSpPr>
            <a:spLocks noChangeAspect="1"/>
          </p:cNvSpPr>
          <p:nvPr/>
        </p:nvSpPr>
        <p:spPr>
          <a:xfrm>
            <a:off x="1285240" y="2103120"/>
            <a:ext cx="448945" cy="2188845"/>
          </a:xfrm>
          <a:prstGeom prst="rect">
            <a:avLst/>
          </a:prstGeom>
        </p:spPr>
        <p:txBody>
          <a:bodyPr wrap="square" lIns="121908" tIns="60954" rIns="121908" bIns="60954">
            <a:noAutofit/>
          </a:bodyPr>
          <a:p>
            <a:pPr indent="0" fontAlgn="auto">
              <a:lnSpc>
                <a:spcPts val="2220"/>
              </a:lnSpc>
            </a:pPr>
            <a:r>
              <a:rPr lang="zh-CN" altLang="en-US" sz="2000" b="1" dirty="0">
                <a:solidFill>
                  <a:srgbClr val="1D4865"/>
                </a:solidFill>
                <a:latin typeface="微软雅黑" panose="020B0503020204020204" pitchFamily="34" charset="-122"/>
                <a:ea typeface="微软雅黑" panose="020B0503020204020204" pitchFamily="34" charset="-122"/>
              </a:rPr>
              <a:t>职位分析的方法</a:t>
            </a:r>
            <a:r>
              <a:rPr lang="en-US" altLang="zh-CN" sz="2000" b="1" dirty="0">
                <a:solidFill>
                  <a:srgbClr val="1D4865"/>
                </a:solidFill>
                <a:latin typeface="微软雅黑" panose="020B0503020204020204" pitchFamily="34" charset="-122"/>
                <a:ea typeface="微软雅黑" panose="020B0503020204020204" pitchFamily="34" charset="-122"/>
              </a:rPr>
              <a:t> </a:t>
            </a:r>
            <a:endPar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 name="矩形 4"/>
          <p:cNvSpPr>
            <a:spLocks noChangeArrowheads="1"/>
          </p:cNvSpPr>
          <p:nvPr/>
        </p:nvSpPr>
        <p:spPr bwMode="auto">
          <a:xfrm>
            <a:off x="2245995" y="2072005"/>
            <a:ext cx="4364990" cy="2170430"/>
          </a:xfrm>
          <a:prstGeom prst="rect">
            <a:avLst/>
          </a:prstGeom>
          <a:noFill/>
          <a:ln w="9525">
            <a:noFill/>
            <a:miter lim="800000"/>
          </a:ln>
        </p:spPr>
        <p:txBody>
          <a:bodyPr wrap="square">
            <a:noAutofit/>
          </a:bodyPr>
          <a:p>
            <a:pPr indent="457200" fontAlgn="auto">
              <a:lnSpc>
                <a:spcPts val="2660"/>
              </a:lnSpc>
            </a:pPr>
            <a:r>
              <a:rPr lang="en-US" altLang="zh-CN" sz="1800" b="1">
                <a:solidFill>
                  <a:srgbClr val="1D4865"/>
                </a:solidFill>
                <a:latin typeface="微软雅黑" panose="020B0503020204020204" pitchFamily="34" charset="-122"/>
                <a:ea typeface="微软雅黑" panose="020B0503020204020204" pitchFamily="34" charset="-122"/>
              </a:rPr>
              <a:t>1.</a:t>
            </a:r>
            <a:r>
              <a:rPr lang="zh-CN" altLang="en-US" sz="1800" b="1">
                <a:solidFill>
                  <a:srgbClr val="1D4865"/>
                </a:solidFill>
                <a:latin typeface="微软雅黑" panose="020B0503020204020204" pitchFamily="34" charset="-122"/>
                <a:ea typeface="微软雅黑" panose="020B0503020204020204" pitchFamily="34" charset="-122"/>
              </a:rPr>
              <a:t>明确问题，锁定职位</a:t>
            </a:r>
            <a:endParaRPr lang="en-US" altLang="zh-CN" sz="18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r>
              <a:rPr lang="en-US" altLang="zh-CN" sz="1800">
                <a:solidFill>
                  <a:schemeClr val="tx1"/>
                </a:solidFill>
                <a:latin typeface="微软雅黑" panose="020B0503020204020204" pitchFamily="34" charset="-122"/>
                <a:ea typeface="微软雅黑" panose="020B0503020204020204" pitchFamily="34" charset="-122"/>
              </a:rPr>
              <a:t>·  </a:t>
            </a:r>
            <a:r>
              <a:rPr lang="zh-CN" altLang="en-US" sz="1800">
                <a:solidFill>
                  <a:schemeClr val="tx1"/>
                </a:solidFill>
                <a:latin typeface="微软雅黑" panose="020B0503020204020204" pitchFamily="34" charset="-122"/>
                <a:ea typeface="微软雅黑" panose="020B0503020204020204" pitchFamily="34" charset="-122"/>
              </a:rPr>
              <a:t>你的目标职业中有哪些职位？</a:t>
            </a:r>
            <a:endParaRPr lang="zh-CN" altLang="en-US" sz="18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r>
              <a:rPr lang="en-US" altLang="zh-CN" sz="1800">
                <a:solidFill>
                  <a:schemeClr val="tx1"/>
                </a:solidFill>
                <a:latin typeface="微软雅黑" panose="020B0503020204020204" pitchFamily="34" charset="-122"/>
                <a:ea typeface="微软雅黑" panose="020B0503020204020204" pitchFamily="34" charset="-122"/>
              </a:rPr>
              <a:t>·  </a:t>
            </a:r>
            <a:r>
              <a:rPr lang="zh-CN" altLang="en-US" sz="1800">
                <a:solidFill>
                  <a:schemeClr val="tx1"/>
                </a:solidFill>
                <a:latin typeface="微软雅黑" panose="020B0503020204020204" pitchFamily="34" charset="-122"/>
                <a:ea typeface="微软雅黑" panose="020B0503020204020204" pitchFamily="34" charset="-122"/>
              </a:rPr>
              <a:t>你所学的专业适合哪些职位？</a:t>
            </a:r>
            <a:endParaRPr lang="zh-CN" altLang="en-US" sz="18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r>
              <a:rPr lang="en-US" altLang="zh-CN" sz="1800">
                <a:solidFill>
                  <a:schemeClr val="tx1"/>
                </a:solidFill>
                <a:latin typeface="微软雅黑" panose="020B0503020204020204" pitchFamily="34" charset="-122"/>
                <a:ea typeface="微软雅黑" panose="020B0503020204020204" pitchFamily="34" charset="-122"/>
              </a:rPr>
              <a:t>·  </a:t>
            </a:r>
            <a:r>
              <a:rPr lang="zh-CN" altLang="en-US" sz="1800">
                <a:solidFill>
                  <a:schemeClr val="tx1"/>
                </a:solidFill>
                <a:latin typeface="微软雅黑" panose="020B0503020204020204" pitchFamily="34" charset="-122"/>
                <a:ea typeface="微软雅黑" panose="020B0503020204020204" pitchFamily="34" charset="-122"/>
              </a:rPr>
              <a:t>最热门的职位是什么？</a:t>
            </a:r>
            <a:endParaRPr lang="zh-CN" altLang="en-US" sz="18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r>
              <a:rPr lang="en-US" altLang="zh-CN" sz="1800">
                <a:solidFill>
                  <a:schemeClr val="tx1"/>
                </a:solidFill>
                <a:latin typeface="微软雅黑" panose="020B0503020204020204" pitchFamily="34" charset="-122"/>
                <a:ea typeface="微软雅黑" panose="020B0503020204020204" pitchFamily="34" charset="-122"/>
              </a:rPr>
              <a:t>·  </a:t>
            </a:r>
            <a:r>
              <a:rPr lang="zh-CN" altLang="en-US" sz="1800">
                <a:solidFill>
                  <a:schemeClr val="tx1"/>
                </a:solidFill>
                <a:latin typeface="微软雅黑" panose="020B0503020204020204" pitchFamily="34" charset="-122"/>
                <a:ea typeface="微软雅黑" panose="020B0503020204020204" pitchFamily="34" charset="-122"/>
              </a:rPr>
              <a:t>你对什么职位最感兴趣？</a:t>
            </a:r>
            <a:endParaRPr lang="zh-CN" altLang="en-US" sz="18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r>
              <a:rPr lang="en-US" altLang="zh-CN" sz="1800">
                <a:solidFill>
                  <a:schemeClr val="tx1"/>
                </a:solidFill>
                <a:latin typeface="微软雅黑" panose="020B0503020204020204" pitchFamily="34" charset="-122"/>
                <a:ea typeface="微软雅黑" panose="020B0503020204020204" pitchFamily="34" charset="-122"/>
              </a:rPr>
              <a:t>·  </a:t>
            </a:r>
            <a:r>
              <a:rPr lang="zh-CN" altLang="en-US" sz="1800">
                <a:solidFill>
                  <a:schemeClr val="tx1"/>
                </a:solidFill>
                <a:latin typeface="微软雅黑" panose="020B0503020204020204" pitchFamily="34" charset="-122"/>
                <a:ea typeface="微软雅黑" panose="020B0503020204020204" pitchFamily="34" charset="-122"/>
              </a:rPr>
              <a:t>你能胜任的职位是什么？</a:t>
            </a:r>
            <a:endParaRPr lang="zh-CN" altLang="en-US" sz="1800">
              <a:solidFill>
                <a:schemeClr val="tx1"/>
              </a:solidFill>
              <a:latin typeface="微软雅黑" panose="020B0503020204020204" pitchFamily="34" charset="-122"/>
              <a:ea typeface="微软雅黑" panose="020B0503020204020204" pitchFamily="34" charset="-122"/>
            </a:endParaRPr>
          </a:p>
        </p:txBody>
      </p:sp>
      <p:sp>
        <p:nvSpPr>
          <p:cNvPr id="7" name="矩形 6"/>
          <p:cNvSpPr>
            <a:spLocks noChangeArrowheads="1"/>
          </p:cNvSpPr>
          <p:nvPr/>
        </p:nvSpPr>
        <p:spPr bwMode="auto">
          <a:xfrm>
            <a:off x="7122795" y="1365885"/>
            <a:ext cx="1718310" cy="1778000"/>
          </a:xfrm>
          <a:prstGeom prst="rect">
            <a:avLst/>
          </a:prstGeom>
          <a:noFill/>
          <a:ln w="9525">
            <a:noFill/>
            <a:miter lim="800000"/>
          </a:ln>
        </p:spPr>
        <p:txBody>
          <a:bodyPr wrap="square">
            <a:noAutofit/>
          </a:bodyPr>
          <a:p>
            <a:pPr indent="457200" fontAlgn="auto">
              <a:lnSpc>
                <a:spcPts val="2660"/>
              </a:lnSpc>
            </a:pPr>
            <a:endParaRPr lang="zh-CN" sz="9600" b="1">
              <a:solidFill>
                <a:srgbClr val="1D4865"/>
              </a:solidFill>
              <a:latin typeface="微软雅黑" panose="020B0503020204020204" pitchFamily="34" charset="-122"/>
              <a:ea typeface="微软雅黑" panose="020B0503020204020204" pitchFamily="34" charset="-122"/>
            </a:endParaRPr>
          </a:p>
          <a:p>
            <a:pPr indent="457200" fontAlgn="auto">
              <a:lnSpc>
                <a:spcPts val="2660"/>
              </a:lnSpc>
            </a:pPr>
            <a:endParaRPr lang="zh-CN" sz="9600" b="1">
              <a:solidFill>
                <a:srgbClr val="1D4865"/>
              </a:solidFill>
              <a:latin typeface="微软雅黑" panose="020B0503020204020204" pitchFamily="34" charset="-122"/>
              <a:ea typeface="微软雅黑" panose="020B0503020204020204" pitchFamily="34" charset="-122"/>
            </a:endParaRPr>
          </a:p>
          <a:p>
            <a:pPr indent="457200" fontAlgn="auto">
              <a:lnSpc>
                <a:spcPts val="2660"/>
              </a:lnSpc>
            </a:pPr>
            <a:endParaRPr lang="zh-CN" sz="9600" b="1">
              <a:solidFill>
                <a:srgbClr val="1D4865"/>
              </a:solidFill>
              <a:latin typeface="微软雅黑" panose="020B0503020204020204" pitchFamily="34" charset="-122"/>
              <a:ea typeface="微软雅黑" panose="020B0503020204020204" pitchFamily="34" charset="-122"/>
            </a:endParaRPr>
          </a:p>
          <a:p>
            <a:pPr indent="457200" fontAlgn="auto">
              <a:lnSpc>
                <a:spcPts val="2660"/>
              </a:lnSpc>
            </a:pPr>
            <a:endParaRPr lang="zh-CN" sz="9600" b="1">
              <a:solidFill>
                <a:srgbClr val="1D4865"/>
              </a:solidFill>
              <a:latin typeface="微软雅黑" panose="020B0503020204020204" pitchFamily="34" charset="-122"/>
              <a:ea typeface="微软雅黑" panose="020B0503020204020204" pitchFamily="34" charset="-122"/>
            </a:endParaRPr>
          </a:p>
          <a:p>
            <a:pPr indent="457200" fontAlgn="auto">
              <a:lnSpc>
                <a:spcPts val="2660"/>
              </a:lnSpc>
            </a:pPr>
            <a:r>
              <a:rPr lang="zh-CN" sz="9600" b="1">
                <a:solidFill>
                  <a:srgbClr val="1D4865"/>
                </a:solidFill>
                <a:latin typeface="微软雅黑" panose="020B0503020204020204" pitchFamily="34" charset="-122"/>
                <a:ea typeface="微软雅黑" panose="020B0503020204020204" pitchFamily="34" charset="-122"/>
              </a:rPr>
              <a:t>？</a:t>
            </a:r>
            <a:endParaRPr lang="zh-CN" sz="9600" b="1">
              <a:solidFill>
                <a:srgbClr val="1D4865"/>
              </a:solidFill>
              <a:latin typeface="微软雅黑" panose="020B0503020204020204" pitchFamily="34" charset="-122"/>
              <a:ea typeface="微软雅黑" panose="020B0503020204020204" pitchFamily="34" charset="-122"/>
            </a:endParaRPr>
          </a:p>
        </p:txBody>
      </p:sp>
      <p:sp>
        <p:nvSpPr>
          <p:cNvPr id="146" name="任意多边形 145"/>
          <p:cNvSpPr/>
          <p:nvPr/>
        </p:nvSpPr>
        <p:spPr>
          <a:xfrm>
            <a:off x="6513229" y="2754398"/>
            <a:ext cx="1060604" cy="1081208"/>
          </a:xfrm>
          <a:custGeom>
            <a:avLst/>
            <a:gdLst>
              <a:gd name="connsiteX0" fmla="*/ 830946 w 1476341"/>
              <a:gd name="connsiteY0" fmla="*/ 1111899 h 1505021"/>
              <a:gd name="connsiteX1" fmla="*/ 816806 w 1476341"/>
              <a:gd name="connsiteY1" fmla="*/ 1119638 h 1505021"/>
              <a:gd name="connsiteX2" fmla="*/ 769179 w 1476341"/>
              <a:gd name="connsiteY2" fmla="*/ 1207749 h 1505021"/>
              <a:gd name="connsiteX3" fmla="*/ 709643 w 1476341"/>
              <a:gd name="connsiteY3" fmla="*/ 1339916 h 1505021"/>
              <a:gd name="connsiteX4" fmla="*/ 651301 w 1476341"/>
              <a:gd name="connsiteY4" fmla="*/ 1243473 h 1505021"/>
              <a:gd name="connsiteX5" fmla="*/ 560806 w 1476341"/>
              <a:gd name="connsiteY5" fmla="*/ 1131545 h 1505021"/>
              <a:gd name="connsiteX6" fmla="*/ 464359 w 1476341"/>
              <a:gd name="connsiteY6" fmla="*/ 1236327 h 1505021"/>
              <a:gd name="connsiteX7" fmla="*/ 587001 w 1476341"/>
              <a:gd name="connsiteY7" fmla="*/ 1239900 h 1505021"/>
              <a:gd name="connsiteX8" fmla="*/ 709643 w 1476341"/>
              <a:gd name="connsiteY8" fmla="*/ 1447079 h 1505021"/>
              <a:gd name="connsiteX9" fmla="*/ 844191 w 1476341"/>
              <a:gd name="connsiteY9" fmla="*/ 1220850 h 1505021"/>
              <a:gd name="connsiteX10" fmla="*/ 946591 w 1476341"/>
              <a:gd name="connsiteY10" fmla="*/ 1231564 h 1505021"/>
              <a:gd name="connsiteX11" fmla="*/ 906108 w 1476341"/>
              <a:gd name="connsiteY11" fmla="*/ 1155359 h 1505021"/>
              <a:gd name="connsiteX12" fmla="*/ 846573 w 1476341"/>
              <a:gd name="connsiteY12" fmla="*/ 1119638 h 1505021"/>
              <a:gd name="connsiteX13" fmla="*/ 830946 w 1476341"/>
              <a:gd name="connsiteY13" fmla="*/ 1111899 h 1505021"/>
              <a:gd name="connsiteX14" fmla="*/ 813920 w 1476341"/>
              <a:gd name="connsiteY14" fmla="*/ 0 h 1505021"/>
              <a:gd name="connsiteX15" fmla="*/ 941615 w 1476341"/>
              <a:gd name="connsiteY15" fmla="*/ 47885 h 1505021"/>
              <a:gd name="connsiteX16" fmla="*/ 986841 w 1476341"/>
              <a:gd name="connsiteY16" fmla="*/ 101092 h 1505021"/>
              <a:gd name="connsiteX17" fmla="*/ 1034727 w 1476341"/>
              <a:gd name="connsiteY17" fmla="*/ 135676 h 1505021"/>
              <a:gd name="connsiteX18" fmla="*/ 1117197 w 1476341"/>
              <a:gd name="connsiteY18" fmla="*/ 281994 h 1505021"/>
              <a:gd name="connsiteX19" fmla="*/ 1162423 w 1476341"/>
              <a:gd name="connsiteY19" fmla="*/ 558668 h 1505021"/>
              <a:gd name="connsiteX20" fmla="*/ 1127838 w 1476341"/>
              <a:gd name="connsiteY20" fmla="*/ 755532 h 1505021"/>
              <a:gd name="connsiteX21" fmla="*/ 1106556 w 1476341"/>
              <a:gd name="connsiteY21" fmla="*/ 883228 h 1505021"/>
              <a:gd name="connsiteX22" fmla="*/ 1181045 w 1476341"/>
              <a:gd name="connsiteY22" fmla="*/ 978999 h 1505021"/>
              <a:gd name="connsiteX23" fmla="*/ 1268836 w 1476341"/>
              <a:gd name="connsiteY23" fmla="*/ 1013584 h 1505021"/>
              <a:gd name="connsiteX24" fmla="*/ 1206672 w 1476341"/>
              <a:gd name="connsiteY24" fmla="*/ 1072817 h 1505021"/>
              <a:gd name="connsiteX25" fmla="*/ 1165069 w 1476341"/>
              <a:gd name="connsiteY25" fmla="*/ 1087160 h 1505021"/>
              <a:gd name="connsiteX26" fmla="*/ 1207372 w 1476341"/>
              <a:gd name="connsiteY26" fmla="*/ 1098058 h 1505021"/>
              <a:gd name="connsiteX27" fmla="*/ 1273047 w 1476341"/>
              <a:gd name="connsiteY27" fmla="*/ 1115118 h 1505021"/>
              <a:gd name="connsiteX28" fmla="*/ 1355179 w 1476341"/>
              <a:gd name="connsiteY28" fmla="*/ 1141691 h 1505021"/>
              <a:gd name="connsiteX29" fmla="*/ 1425233 w 1476341"/>
              <a:gd name="connsiteY29" fmla="*/ 1168262 h 1505021"/>
              <a:gd name="connsiteX30" fmla="*/ 1446973 w 1476341"/>
              <a:gd name="connsiteY30" fmla="*/ 1262473 h 1505021"/>
              <a:gd name="connsiteX31" fmla="*/ 1463883 w 1476341"/>
              <a:gd name="connsiteY31" fmla="*/ 1385670 h 1505021"/>
              <a:gd name="connsiteX32" fmla="*/ 1475961 w 1476341"/>
              <a:gd name="connsiteY32" fmla="*/ 1496791 h 1505021"/>
              <a:gd name="connsiteX33" fmla="*/ 1473546 w 1476341"/>
              <a:gd name="connsiteY33" fmla="*/ 1496791 h 1505021"/>
              <a:gd name="connsiteX34" fmla="*/ 753683 w 1476341"/>
              <a:gd name="connsiteY34" fmla="*/ 1499206 h 1505021"/>
              <a:gd name="connsiteX35" fmla="*/ 0 w 1476341"/>
              <a:gd name="connsiteY35" fmla="*/ 1496791 h 1505021"/>
              <a:gd name="connsiteX36" fmla="*/ 36235 w 1476341"/>
              <a:gd name="connsiteY36" fmla="*/ 1252811 h 1505021"/>
              <a:gd name="connsiteX37" fmla="*/ 65222 w 1476341"/>
              <a:gd name="connsiteY37" fmla="*/ 1165847 h 1505021"/>
              <a:gd name="connsiteX38" fmla="*/ 135276 w 1476341"/>
              <a:gd name="connsiteY38" fmla="*/ 1132028 h 1505021"/>
              <a:gd name="connsiteX39" fmla="*/ 290144 w 1476341"/>
              <a:gd name="connsiteY39" fmla="*/ 1087527 h 1505021"/>
              <a:gd name="connsiteX40" fmla="*/ 304112 w 1476341"/>
              <a:gd name="connsiteY40" fmla="*/ 1083636 h 1505021"/>
              <a:gd name="connsiteX41" fmla="*/ 303372 w 1476341"/>
              <a:gd name="connsiteY41" fmla="*/ 1083362 h 1505021"/>
              <a:gd name="connsiteX42" fmla="*/ 236630 w 1476341"/>
              <a:gd name="connsiteY42" fmla="*/ 1016244 h 1505021"/>
              <a:gd name="connsiteX43" fmla="*/ 327081 w 1476341"/>
              <a:gd name="connsiteY43" fmla="*/ 965698 h 1505021"/>
              <a:gd name="connsiteX44" fmla="*/ 388268 w 1476341"/>
              <a:gd name="connsiteY44" fmla="*/ 864605 h 1505021"/>
              <a:gd name="connsiteX45" fmla="*/ 345703 w 1476341"/>
              <a:gd name="connsiteY45" fmla="*/ 673062 h 1505021"/>
              <a:gd name="connsiteX46" fmla="*/ 343042 w 1476341"/>
              <a:gd name="connsiteY46" fmla="*/ 351163 h 1505021"/>
              <a:gd name="connsiteX47" fmla="*/ 430834 w 1476341"/>
              <a:gd name="connsiteY47" fmla="*/ 146318 h 1505021"/>
              <a:gd name="connsiteX48" fmla="*/ 579812 w 1476341"/>
              <a:gd name="connsiteY48" fmla="*/ 47886 h 1505021"/>
              <a:gd name="connsiteX49" fmla="*/ 813920 w 1476341"/>
              <a:gd name="connsiteY49" fmla="*/ 0 h 15050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1476341" h="1505021">
                <a:moveTo>
                  <a:pt x="830946" y="1111899"/>
                </a:moveTo>
                <a:cubicBezTo>
                  <a:pt x="826976" y="1110808"/>
                  <a:pt x="823255" y="1112296"/>
                  <a:pt x="816806" y="1119638"/>
                </a:cubicBezTo>
                <a:cubicBezTo>
                  <a:pt x="803907" y="1134323"/>
                  <a:pt x="787039" y="1171037"/>
                  <a:pt x="769179" y="1207749"/>
                </a:cubicBezTo>
                <a:cubicBezTo>
                  <a:pt x="751319" y="1244462"/>
                  <a:pt x="723732" y="1304595"/>
                  <a:pt x="709643" y="1339916"/>
                </a:cubicBezTo>
                <a:cubicBezTo>
                  <a:pt x="688409" y="1315709"/>
                  <a:pt x="673726" y="1292489"/>
                  <a:pt x="651301" y="1243473"/>
                </a:cubicBezTo>
                <a:cubicBezTo>
                  <a:pt x="628875" y="1194456"/>
                  <a:pt x="591962" y="1132736"/>
                  <a:pt x="560806" y="1131545"/>
                </a:cubicBezTo>
                <a:cubicBezTo>
                  <a:pt x="529649" y="1130354"/>
                  <a:pt x="486187" y="1189692"/>
                  <a:pt x="464359" y="1236327"/>
                </a:cubicBezTo>
                <a:cubicBezTo>
                  <a:pt x="513969" y="1223430"/>
                  <a:pt x="546121" y="1204775"/>
                  <a:pt x="587001" y="1239900"/>
                </a:cubicBezTo>
                <a:cubicBezTo>
                  <a:pt x="621729" y="1277605"/>
                  <a:pt x="677493" y="1373658"/>
                  <a:pt x="709643" y="1447079"/>
                </a:cubicBezTo>
                <a:cubicBezTo>
                  <a:pt x="763224" y="1363338"/>
                  <a:pt x="807478" y="1257562"/>
                  <a:pt x="844191" y="1220850"/>
                </a:cubicBezTo>
                <a:cubicBezTo>
                  <a:pt x="883286" y="1215093"/>
                  <a:pt x="898967" y="1222238"/>
                  <a:pt x="946591" y="1231564"/>
                </a:cubicBezTo>
                <a:cubicBezTo>
                  <a:pt x="941831" y="1202789"/>
                  <a:pt x="922778" y="1174014"/>
                  <a:pt x="906108" y="1155359"/>
                </a:cubicBezTo>
                <a:cubicBezTo>
                  <a:pt x="889437" y="1136705"/>
                  <a:pt x="861457" y="1125592"/>
                  <a:pt x="846573" y="1119638"/>
                </a:cubicBezTo>
                <a:cubicBezTo>
                  <a:pt x="839132" y="1116661"/>
                  <a:pt x="834915" y="1112990"/>
                  <a:pt x="830946" y="1111899"/>
                </a:cubicBezTo>
                <a:close/>
                <a:moveTo>
                  <a:pt x="813920" y="0"/>
                </a:moveTo>
                <a:cubicBezTo>
                  <a:pt x="874221" y="0"/>
                  <a:pt x="912795" y="31037"/>
                  <a:pt x="941615" y="47885"/>
                </a:cubicBezTo>
                <a:cubicBezTo>
                  <a:pt x="970435" y="64734"/>
                  <a:pt x="981963" y="81140"/>
                  <a:pt x="986841" y="101092"/>
                </a:cubicBezTo>
                <a:cubicBezTo>
                  <a:pt x="1010340" y="105083"/>
                  <a:pt x="1013001" y="105526"/>
                  <a:pt x="1034727" y="135676"/>
                </a:cubicBezTo>
                <a:cubicBezTo>
                  <a:pt x="1056453" y="165827"/>
                  <a:pt x="1095915" y="211496"/>
                  <a:pt x="1117197" y="281994"/>
                </a:cubicBezTo>
                <a:cubicBezTo>
                  <a:pt x="1138480" y="352493"/>
                  <a:pt x="1160650" y="479745"/>
                  <a:pt x="1162423" y="558668"/>
                </a:cubicBezTo>
                <a:cubicBezTo>
                  <a:pt x="1164196" y="637592"/>
                  <a:pt x="1137150" y="701439"/>
                  <a:pt x="1127838" y="755532"/>
                </a:cubicBezTo>
                <a:cubicBezTo>
                  <a:pt x="1118527" y="809625"/>
                  <a:pt x="1097688" y="845983"/>
                  <a:pt x="1106556" y="883228"/>
                </a:cubicBezTo>
                <a:cubicBezTo>
                  <a:pt x="1115424" y="920472"/>
                  <a:pt x="1153998" y="957273"/>
                  <a:pt x="1181045" y="978999"/>
                </a:cubicBezTo>
                <a:cubicBezTo>
                  <a:pt x="1208092" y="1000726"/>
                  <a:pt x="1237355" y="1011367"/>
                  <a:pt x="1268836" y="1013584"/>
                </a:cubicBezTo>
                <a:cubicBezTo>
                  <a:pt x="1266508" y="1027218"/>
                  <a:pt x="1245226" y="1054071"/>
                  <a:pt x="1206672" y="1072817"/>
                </a:cubicBezTo>
                <a:lnTo>
                  <a:pt x="1165069" y="1087160"/>
                </a:lnTo>
                <a:lnTo>
                  <a:pt x="1207372" y="1098058"/>
                </a:lnTo>
                <a:lnTo>
                  <a:pt x="1273047" y="1115118"/>
                </a:lnTo>
                <a:cubicBezTo>
                  <a:pt x="1310087" y="1125586"/>
                  <a:pt x="1329814" y="1132833"/>
                  <a:pt x="1355179" y="1141691"/>
                </a:cubicBezTo>
                <a:cubicBezTo>
                  <a:pt x="1380544" y="1150548"/>
                  <a:pt x="1409934" y="1148132"/>
                  <a:pt x="1425233" y="1168262"/>
                </a:cubicBezTo>
                <a:cubicBezTo>
                  <a:pt x="1440532" y="1188393"/>
                  <a:pt x="1440532" y="1226238"/>
                  <a:pt x="1446973" y="1262473"/>
                </a:cubicBezTo>
                <a:cubicBezTo>
                  <a:pt x="1453415" y="1298708"/>
                  <a:pt x="1459052" y="1346618"/>
                  <a:pt x="1463883" y="1385670"/>
                </a:cubicBezTo>
                <a:cubicBezTo>
                  <a:pt x="1468715" y="1424724"/>
                  <a:pt x="1474351" y="1478271"/>
                  <a:pt x="1475961" y="1496791"/>
                </a:cubicBezTo>
                <a:cubicBezTo>
                  <a:pt x="1477572" y="1515310"/>
                  <a:pt x="1473546" y="1496791"/>
                  <a:pt x="1473546" y="1496791"/>
                </a:cubicBezTo>
                <a:lnTo>
                  <a:pt x="753683" y="1499206"/>
                </a:lnTo>
                <a:cubicBezTo>
                  <a:pt x="582977" y="1503634"/>
                  <a:pt x="376841" y="1497998"/>
                  <a:pt x="0" y="1496791"/>
                </a:cubicBezTo>
                <a:cubicBezTo>
                  <a:pt x="1208" y="1470219"/>
                  <a:pt x="25365" y="1307968"/>
                  <a:pt x="36235" y="1252811"/>
                </a:cubicBezTo>
                <a:cubicBezTo>
                  <a:pt x="47105" y="1197653"/>
                  <a:pt x="51131" y="1178731"/>
                  <a:pt x="65222" y="1165847"/>
                </a:cubicBezTo>
                <a:cubicBezTo>
                  <a:pt x="79314" y="1152964"/>
                  <a:pt x="58781" y="1156185"/>
                  <a:pt x="135276" y="1132028"/>
                </a:cubicBezTo>
                <a:cubicBezTo>
                  <a:pt x="163962" y="1122969"/>
                  <a:pt x="224863" y="1105758"/>
                  <a:pt x="290144" y="1087527"/>
                </a:cubicBezTo>
                <a:lnTo>
                  <a:pt x="304112" y="1083636"/>
                </a:lnTo>
                <a:lnTo>
                  <a:pt x="303372" y="1083362"/>
                </a:lnTo>
                <a:cubicBezTo>
                  <a:pt x="250035" y="1059474"/>
                  <a:pt x="235798" y="1030931"/>
                  <a:pt x="236630" y="1016244"/>
                </a:cubicBezTo>
                <a:cubicBezTo>
                  <a:pt x="261903" y="1014027"/>
                  <a:pt x="301808" y="990971"/>
                  <a:pt x="327081" y="965698"/>
                </a:cubicBezTo>
                <a:cubicBezTo>
                  <a:pt x="352354" y="940425"/>
                  <a:pt x="385165" y="913378"/>
                  <a:pt x="388268" y="864605"/>
                </a:cubicBezTo>
                <a:cubicBezTo>
                  <a:pt x="391372" y="815832"/>
                  <a:pt x="353241" y="758636"/>
                  <a:pt x="345703" y="673062"/>
                </a:cubicBezTo>
                <a:cubicBezTo>
                  <a:pt x="338166" y="587488"/>
                  <a:pt x="328854" y="438953"/>
                  <a:pt x="343042" y="351163"/>
                </a:cubicBezTo>
                <a:cubicBezTo>
                  <a:pt x="357231" y="263373"/>
                  <a:pt x="391372" y="196864"/>
                  <a:pt x="430834" y="146318"/>
                </a:cubicBezTo>
                <a:cubicBezTo>
                  <a:pt x="470295" y="95772"/>
                  <a:pt x="515964" y="72272"/>
                  <a:pt x="579812" y="47886"/>
                </a:cubicBezTo>
                <a:cubicBezTo>
                  <a:pt x="643659" y="23500"/>
                  <a:pt x="753619" y="0"/>
                  <a:pt x="813920" y="0"/>
                </a:cubicBezTo>
                <a:close/>
              </a:path>
            </a:pathLst>
          </a:custGeom>
          <a:solidFill>
            <a:srgbClr val="1B436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0" tIns="0" rIns="0" bIns="0" numCol="1" spcCol="0" rtlCol="0" fromWordArt="0" anchor="ctr" anchorCtr="0" forceAA="0" compatLnSpc="1">
            <a:noAutofit/>
          </a:bodyPr>
          <a:p>
            <a:pPr algn="ctr"/>
            <a:endParaRPr lang="en-US" sz="1800">
              <a:latin typeface="Impact" panose="020B080603090205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350"/>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childTnLst>
                          </p:cTn>
                        </p:par>
                        <p:par>
                          <p:cTn id="16" fill="hold">
                            <p:stCondLst>
                              <p:cond delay="1850"/>
                            </p:stCondLst>
                            <p:childTnLst>
                              <p:par>
                                <p:cTn id="17" presetID="53" presetClass="entr" presetSubtype="528"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animEffect transition="in" filter="fade">
                                      <p:cBhvr>
                                        <p:cTn id="21" dur="500"/>
                                        <p:tgtEl>
                                          <p:spTgt spid="11"/>
                                        </p:tgtEl>
                                      </p:cBhvr>
                                    </p:animEffect>
                                    <p:anim calcmode="lin" valueType="num">
                                      <p:cBhvr>
                                        <p:cTn id="22" dur="500" fill="hold"/>
                                        <p:tgtEl>
                                          <p:spTgt spid="11"/>
                                        </p:tgtEl>
                                        <p:attrNameLst>
                                          <p:attrName>ppt_x</p:attrName>
                                        </p:attrNameLst>
                                      </p:cBhvr>
                                      <p:tavLst>
                                        <p:tav tm="0">
                                          <p:val>
                                            <p:fltVal val="0.5"/>
                                          </p:val>
                                        </p:tav>
                                        <p:tav tm="100000">
                                          <p:val>
                                            <p:strVal val="#ppt_x"/>
                                          </p:val>
                                        </p:tav>
                                      </p:tavLst>
                                    </p:anim>
                                    <p:anim calcmode="lin" valueType="num">
                                      <p:cBhvr>
                                        <p:cTn id="23" dur="500" fill="hold"/>
                                        <p:tgtEl>
                                          <p:spTgt spid="11"/>
                                        </p:tgtEl>
                                        <p:attrNameLst>
                                          <p:attrName>ppt_y</p:attrName>
                                        </p:attrNameLst>
                                      </p:cBhvr>
                                      <p:tavLst>
                                        <p:tav tm="0">
                                          <p:val>
                                            <p:fltVal val="0.5"/>
                                          </p:val>
                                        </p:tav>
                                        <p:tav tm="100000">
                                          <p:val>
                                            <p:strVal val="#ppt_y"/>
                                          </p:val>
                                        </p:tav>
                                      </p:tavLst>
                                    </p:anim>
                                  </p:childTnLst>
                                </p:cTn>
                              </p:par>
                              <p:par>
                                <p:cTn id="24" presetID="53" presetClass="entr" presetSubtype="16" fill="hold" grpId="0" nodeType="withEffect">
                                  <p:stCondLst>
                                    <p:cond delay="600"/>
                                  </p:stCondLst>
                                  <p:childTnLst>
                                    <p:set>
                                      <p:cBhvr>
                                        <p:cTn id="25" dur="1" fill="hold">
                                          <p:stCondLst>
                                            <p:cond delay="0"/>
                                          </p:stCondLst>
                                        </p:cTn>
                                        <p:tgtEl>
                                          <p:spTgt spid="14"/>
                                        </p:tgtEl>
                                        <p:attrNameLst>
                                          <p:attrName>style.visibility</p:attrName>
                                        </p:attrNameLst>
                                      </p:cBhvr>
                                      <p:to>
                                        <p:strVal val="visible"/>
                                      </p:to>
                                    </p:set>
                                    <p:anim calcmode="lin" valueType="num">
                                      <p:cBhvr>
                                        <p:cTn id="26" dur="500" fill="hold"/>
                                        <p:tgtEl>
                                          <p:spTgt spid="14"/>
                                        </p:tgtEl>
                                        <p:attrNameLst>
                                          <p:attrName>ppt_w</p:attrName>
                                        </p:attrNameLst>
                                      </p:cBhvr>
                                      <p:tavLst>
                                        <p:tav tm="0">
                                          <p:val>
                                            <p:fltVal val="0"/>
                                          </p:val>
                                        </p:tav>
                                        <p:tav tm="100000">
                                          <p:val>
                                            <p:strVal val="#ppt_w"/>
                                          </p:val>
                                        </p:tav>
                                      </p:tavLst>
                                    </p:anim>
                                    <p:anim calcmode="lin" valueType="num">
                                      <p:cBhvr>
                                        <p:cTn id="27" dur="500" fill="hold"/>
                                        <p:tgtEl>
                                          <p:spTgt spid="14"/>
                                        </p:tgtEl>
                                        <p:attrNameLst>
                                          <p:attrName>ppt_h</p:attrName>
                                        </p:attrNameLst>
                                      </p:cBhvr>
                                      <p:tavLst>
                                        <p:tav tm="0">
                                          <p:val>
                                            <p:fltVal val="0"/>
                                          </p:val>
                                        </p:tav>
                                        <p:tav tm="100000">
                                          <p:val>
                                            <p:strVal val="#ppt_h"/>
                                          </p:val>
                                        </p:tav>
                                      </p:tavLst>
                                    </p:anim>
                                    <p:animEffect transition="in" filter="fade">
                                      <p:cBhvr>
                                        <p:cTn id="28" dur="500"/>
                                        <p:tgtEl>
                                          <p:spTgt spid="14"/>
                                        </p:tgtEl>
                                      </p:cBhvr>
                                    </p:animEffect>
                                  </p:childTnLst>
                                </p:cTn>
                              </p:par>
                            </p:childTnLst>
                          </p:cTn>
                        </p:par>
                        <p:par>
                          <p:cTn id="29" fill="hold">
                            <p:stCondLst>
                              <p:cond delay="2350"/>
                            </p:stCondLst>
                            <p:childTnLst>
                              <p:par>
                                <p:cTn id="30" presetID="10" presetClass="entr" presetSubtype="0" fill="hold" grpId="0" nodeType="afterEffect">
                                  <p:stCondLst>
                                    <p:cond delay="0"/>
                                  </p:stCondLst>
                                  <p:childTnLst>
                                    <p:set>
                                      <p:cBhvr>
                                        <p:cTn id="31" dur="1" fill="hold">
                                          <p:stCondLst>
                                            <p:cond delay="0"/>
                                          </p:stCondLst>
                                        </p:cTn>
                                        <p:tgtEl>
                                          <p:spTgt spid="103"/>
                                        </p:tgtEl>
                                        <p:attrNameLst>
                                          <p:attrName>style.visibility</p:attrName>
                                        </p:attrNameLst>
                                      </p:cBhvr>
                                      <p:to>
                                        <p:strVal val="visible"/>
                                      </p:to>
                                    </p:set>
                                    <p:animEffect transition="in" filter="fade">
                                      <p:cBhvr>
                                        <p:cTn id="32" dur="500"/>
                                        <p:tgtEl>
                                          <p:spTgt spid="103"/>
                                        </p:tgtEl>
                                      </p:cBhvr>
                                    </p:animEffect>
                                  </p:childTnLst>
                                </p:cTn>
                              </p:par>
                            </p:childTnLst>
                          </p:cTn>
                        </p:par>
                        <p:par>
                          <p:cTn id="33" fill="hold">
                            <p:stCondLst>
                              <p:cond delay="2850"/>
                            </p:stCondLst>
                            <p:childTnLst>
                              <p:par>
                                <p:cTn id="34" presetID="18" presetClass="entr" presetSubtype="3" fill="hold" grpId="0" nodeType="afterEffect">
                                  <p:stCondLst>
                                    <p:cond delay="0"/>
                                  </p:stCondLst>
                                  <p:childTnLst>
                                    <p:set>
                                      <p:cBhvr>
                                        <p:cTn id="35" dur="1" fill="hold">
                                          <p:stCondLst>
                                            <p:cond delay="0"/>
                                          </p:stCondLst>
                                        </p:cTn>
                                        <p:tgtEl>
                                          <p:spTgt spid="39"/>
                                        </p:tgtEl>
                                        <p:attrNameLst>
                                          <p:attrName>style.visibility</p:attrName>
                                        </p:attrNameLst>
                                      </p:cBhvr>
                                      <p:to>
                                        <p:strVal val="visible"/>
                                      </p:to>
                                    </p:set>
                                    <p:animEffect transition="in" filter="strips(upRight)">
                                      <p:cBhvr>
                                        <p:cTn id="36" dur="500"/>
                                        <p:tgtEl>
                                          <p:spTgt spid="39"/>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1" fill="hold" grpId="0" nodeType="clickEffect">
                                  <p:stCondLst>
                                    <p:cond delay="900"/>
                                  </p:stCondLst>
                                  <p:childTnLst>
                                    <p:set>
                                      <p:cBhvr>
                                        <p:cTn id="40" dur="1" fill="hold">
                                          <p:stCondLst>
                                            <p:cond delay="0"/>
                                          </p:stCondLst>
                                        </p:cTn>
                                        <p:tgtEl>
                                          <p:spTgt spid="5"/>
                                        </p:tgtEl>
                                        <p:attrNameLst>
                                          <p:attrName>style.visibility</p:attrName>
                                        </p:attrNameLst>
                                      </p:cBhvr>
                                      <p:to>
                                        <p:strVal val="visible"/>
                                      </p:to>
                                    </p:set>
                                    <p:animEffect transition="in" filter="wipe(up)">
                                      <p:cBhvr>
                                        <p:cTn id="41" dur="500"/>
                                        <p:tgtEl>
                                          <p:spTgt spid="5"/>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1" fill="hold" grpId="0" nodeType="clickEffect">
                                  <p:stCondLst>
                                    <p:cond delay="900"/>
                                  </p:stCondLst>
                                  <p:childTnLst>
                                    <p:set>
                                      <p:cBhvr>
                                        <p:cTn id="45" dur="1" fill="hold">
                                          <p:stCondLst>
                                            <p:cond delay="0"/>
                                          </p:stCondLst>
                                        </p:cTn>
                                        <p:tgtEl>
                                          <p:spTgt spid="7"/>
                                        </p:tgtEl>
                                        <p:attrNameLst>
                                          <p:attrName>style.visibility</p:attrName>
                                        </p:attrNameLst>
                                      </p:cBhvr>
                                      <p:to>
                                        <p:strVal val="visible"/>
                                      </p:to>
                                    </p:set>
                                    <p:animEffect transition="in" filter="wipe(up)">
                                      <p:cBhvr>
                                        <p:cTn id="46"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4" grpId="0"/>
      <p:bldP spid="103" grpId="0" bldLvl="0" animBg="1"/>
      <p:bldP spid="39" grpId="0"/>
      <p:bldP spid="5" grpId="0"/>
      <p:bldP spid="7"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735705"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任务二</a:t>
            </a:r>
            <a:r>
              <a:rPr lang="en-US" altLang="zh-CN" sz="1700" b="1" dirty="0">
                <a:solidFill>
                  <a:srgbClr val="1B4367"/>
                </a:solidFill>
                <a:cs typeface="+mn-ea"/>
                <a:sym typeface="+mn-lt"/>
              </a:rPr>
              <a:t>  </a:t>
            </a:r>
            <a:r>
              <a:rPr lang="zh-CN" altLang="en-US" sz="1700" b="1" dirty="0">
                <a:solidFill>
                  <a:srgbClr val="1B4367"/>
                </a:solidFill>
                <a:cs typeface="+mn-ea"/>
                <a:sym typeface="+mn-lt"/>
              </a:rPr>
              <a:t>职业环境分析方法和认知途径</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4" name="矩形 13"/>
          <p:cNvSpPr>
            <a:spLocks noChangeArrowheads="1"/>
          </p:cNvSpPr>
          <p:nvPr/>
        </p:nvSpPr>
        <p:spPr bwMode="auto">
          <a:xfrm>
            <a:off x="1154430" y="847725"/>
            <a:ext cx="4923155" cy="583565"/>
          </a:xfrm>
          <a:prstGeom prst="rect">
            <a:avLst/>
          </a:prstGeom>
          <a:noFill/>
          <a:ln w="9525">
            <a:noFill/>
            <a:miter lim="800000"/>
          </a:ln>
        </p:spPr>
        <p:txBody>
          <a:bodyPr wrap="square">
            <a:spAutoFit/>
          </a:bodyPr>
          <a:p>
            <a:pPr algn="ctr"/>
            <a:r>
              <a:rPr lang="zh-CN" altLang="en-US" sz="3200" b="1">
                <a:solidFill>
                  <a:srgbClr val="1B4367"/>
                </a:solidFill>
                <a:latin typeface="微软雅黑" panose="020B0503020204020204" pitchFamily="34" charset="-122"/>
                <a:ea typeface="微软雅黑" panose="020B0503020204020204" pitchFamily="34" charset="-122"/>
              </a:rPr>
              <a:t>一、职业环境分析的方法</a:t>
            </a:r>
            <a:endParaRPr lang="zh-CN" altLang="en-US" sz="3200" b="1">
              <a:solidFill>
                <a:srgbClr val="1B4367"/>
              </a:solidFill>
              <a:latin typeface="微软雅黑" panose="020B0503020204020204" pitchFamily="34" charset="-122"/>
              <a:ea typeface="微软雅黑" panose="020B0503020204020204" pitchFamily="34" charset="-122"/>
            </a:endParaRPr>
          </a:p>
        </p:txBody>
      </p:sp>
      <p:grpSp>
        <p:nvGrpSpPr>
          <p:cNvPr id="11" name="组合 10"/>
          <p:cNvGrpSpPr>
            <a:grpSpLocks noChangeAspect="1"/>
          </p:cNvGrpSpPr>
          <p:nvPr>
            <p:custDataLst>
              <p:tags r:id="rId1"/>
            </p:custDataLst>
          </p:nvPr>
        </p:nvGrpSpPr>
        <p:grpSpPr>
          <a:xfrm>
            <a:off x="374857" y="719076"/>
            <a:ext cx="840772" cy="841772"/>
            <a:chOff x="4856202" y="1222146"/>
            <a:chExt cx="1201103" cy="1202531"/>
          </a:xfrm>
          <a:solidFill>
            <a:srgbClr val="1B4367"/>
          </a:solidFill>
        </p:grpSpPr>
        <p:sp>
          <p:nvSpPr>
            <p:cNvPr id="12" name="Rectangle 6"/>
            <p:cNvSpPr/>
            <p:nvPr>
              <p:custDataLst>
                <p:tags r:id="rId2"/>
              </p:custDataLst>
            </p:nvPr>
          </p:nvSpPr>
          <p:spPr>
            <a:xfrm>
              <a:off x="4856202" y="1222146"/>
              <a:ext cx="1201103" cy="1202531"/>
            </a:xfrm>
            <a:prstGeom prst="flowChartConnector">
              <a:avLst/>
            </a:prstGeom>
            <a:grpFill/>
            <a:ln w="9525">
              <a:noFill/>
              <a:miter/>
            </a:ln>
          </p:spPr>
          <p:txBody>
            <a:bodyPr anchor="ctr"/>
            <a:lstStyle/>
            <a:p>
              <a:pPr lvl="0" algn="ctr" eaLnBrk="1" hangingPunct="1"/>
              <a:endParaRPr lang="en-US" altLang="zh-CN" sz="1000" dirty="0">
                <a:solidFill>
                  <a:srgbClr val="FFFFFF"/>
                </a:solidFill>
                <a:cs typeface="+mn-ea"/>
                <a:sym typeface="+mn-lt"/>
              </a:endParaRPr>
            </a:p>
          </p:txBody>
        </p:sp>
        <p:sp>
          <p:nvSpPr>
            <p:cNvPr id="13" name="KSO_Shape"/>
            <p:cNvSpPr/>
            <p:nvPr>
              <p:custDataLst>
                <p:tags r:id="rId3"/>
              </p:custDataLst>
            </p:nvPr>
          </p:nvSpPr>
          <p:spPr bwMode="auto">
            <a:xfrm>
              <a:off x="5275038" y="1500840"/>
              <a:ext cx="363431" cy="645143"/>
            </a:xfrm>
            <a:custGeom>
              <a:avLst/>
              <a:gdLst>
                <a:gd name="T0" fmla="*/ 2147483646 w 3056"/>
                <a:gd name="T1" fmla="*/ 2147483646 h 5429"/>
                <a:gd name="T2" fmla="*/ 2147483646 w 3056"/>
                <a:gd name="T3" fmla="*/ 2147483646 h 5429"/>
                <a:gd name="T4" fmla="*/ 2147483646 w 3056"/>
                <a:gd name="T5" fmla="*/ 388832290 h 5429"/>
                <a:gd name="T6" fmla="*/ 2147483646 w 3056"/>
                <a:gd name="T7" fmla="*/ 345615213 h 5429"/>
                <a:gd name="T8" fmla="*/ 2147483646 w 3056"/>
                <a:gd name="T9" fmla="*/ 2147483646 h 5429"/>
                <a:gd name="T10" fmla="*/ 2147483646 w 3056"/>
                <a:gd name="T11" fmla="*/ 2147483646 h 5429"/>
                <a:gd name="T12" fmla="*/ 2147483646 w 3056"/>
                <a:gd name="T13" fmla="*/ 2147483646 h 5429"/>
                <a:gd name="T14" fmla="*/ 2147483646 w 3056"/>
                <a:gd name="T15" fmla="*/ 2147483646 h 5429"/>
                <a:gd name="T16" fmla="*/ 2147483646 w 3056"/>
                <a:gd name="T17" fmla="*/ 2147483646 h 5429"/>
                <a:gd name="T18" fmla="*/ 2147483646 w 3056"/>
                <a:gd name="T19" fmla="*/ 2147483646 h 5429"/>
                <a:gd name="T20" fmla="*/ 475747481 w 3056"/>
                <a:gd name="T21" fmla="*/ 2147483646 h 5429"/>
                <a:gd name="T22" fmla="*/ 432463999 w 3056"/>
                <a:gd name="T23" fmla="*/ 2147483646 h 5429"/>
                <a:gd name="T24" fmla="*/ 2147483646 w 3056"/>
                <a:gd name="T25" fmla="*/ 2147483646 h 5429"/>
                <a:gd name="T26" fmla="*/ 2147483646 w 3056"/>
                <a:gd name="T27" fmla="*/ 2147483646 h 5429"/>
                <a:gd name="T28" fmla="*/ 2147483646 w 3056"/>
                <a:gd name="T29" fmla="*/ 2147483646 h 5429"/>
                <a:gd name="T30" fmla="*/ 2147483646 w 3056"/>
                <a:gd name="T31" fmla="*/ 2147483646 h 5429"/>
                <a:gd name="T32" fmla="*/ 2147483646 w 3056"/>
                <a:gd name="T33" fmla="*/ 2147483646 h 5429"/>
                <a:gd name="T34" fmla="*/ 2147483646 w 3056"/>
                <a:gd name="T35" fmla="*/ 2147483646 h 5429"/>
                <a:gd name="T36" fmla="*/ 2147483646 w 3056"/>
                <a:gd name="T37" fmla="*/ 2147483646 h 5429"/>
                <a:gd name="T38" fmla="*/ 2147483646 w 3056"/>
                <a:gd name="T39" fmla="*/ 2147483646 h 5429"/>
                <a:gd name="T40" fmla="*/ 2147483646 w 3056"/>
                <a:gd name="T41" fmla="*/ 2147483646 h 5429"/>
                <a:gd name="T42" fmla="*/ 2147483646 w 3056"/>
                <a:gd name="T43" fmla="*/ 2147483646 h 5429"/>
                <a:gd name="T44" fmla="*/ 2147483646 w 3056"/>
                <a:gd name="T45" fmla="*/ 2147483646 h 5429"/>
                <a:gd name="T46" fmla="*/ 2147483646 w 3056"/>
                <a:gd name="T47" fmla="*/ 2147483646 h 5429"/>
                <a:gd name="T48" fmla="*/ 2147483646 w 3056"/>
                <a:gd name="T49" fmla="*/ 2147483646 h 5429"/>
                <a:gd name="T50" fmla="*/ 2147483646 w 3056"/>
                <a:gd name="T51" fmla="*/ 2147483646 h 5429"/>
                <a:gd name="T52" fmla="*/ 2147483646 w 3056"/>
                <a:gd name="T53" fmla="*/ 2147483646 h 5429"/>
                <a:gd name="T54" fmla="*/ 2147483646 w 3056"/>
                <a:gd name="T55" fmla="*/ 2147483646 h 5429"/>
                <a:gd name="T56" fmla="*/ 2147483646 w 3056"/>
                <a:gd name="T57" fmla="*/ 2147483646 h 5429"/>
                <a:gd name="T58" fmla="*/ 2147483646 w 3056"/>
                <a:gd name="T59" fmla="*/ 2147483646 h 5429"/>
                <a:gd name="T60" fmla="*/ 2147483646 w 3056"/>
                <a:gd name="T61" fmla="*/ 2147483646 h 5429"/>
                <a:gd name="T62" fmla="*/ 2147483646 w 3056"/>
                <a:gd name="T63" fmla="*/ 2147483646 h 5429"/>
                <a:gd name="T64" fmla="*/ 2147483646 w 3056"/>
                <a:gd name="T65" fmla="*/ 2147483646 h 5429"/>
                <a:gd name="T66" fmla="*/ 2147483646 w 3056"/>
                <a:gd name="T67" fmla="*/ 2147483646 h 5429"/>
                <a:gd name="T68" fmla="*/ 2147483646 w 3056"/>
                <a:gd name="T69" fmla="*/ 2147483646 h 5429"/>
                <a:gd name="T70" fmla="*/ 2147483646 w 3056"/>
                <a:gd name="T71" fmla="*/ 2147483646 h 5429"/>
                <a:gd name="T72" fmla="*/ 2147483646 w 3056"/>
                <a:gd name="T73" fmla="*/ 2147483646 h 5429"/>
                <a:gd name="T74" fmla="*/ 2147483646 w 3056"/>
                <a:gd name="T75" fmla="*/ 2147483646 h 5429"/>
                <a:gd name="T76" fmla="*/ 2147483646 w 3056"/>
                <a:gd name="T77" fmla="*/ 2147483646 h 5429"/>
                <a:gd name="T78" fmla="*/ 2147483646 w 3056"/>
                <a:gd name="T79" fmla="*/ 2147483646 h 5429"/>
                <a:gd name="T80" fmla="*/ 2147483646 w 3056"/>
                <a:gd name="T81" fmla="*/ 2147483646 h 5429"/>
                <a:gd name="T82" fmla="*/ 2147483646 w 3056"/>
                <a:gd name="T83" fmla="*/ 2147483646 h 5429"/>
                <a:gd name="T84" fmla="*/ 2147483646 w 3056"/>
                <a:gd name="T85" fmla="*/ 2147483646 h 5429"/>
                <a:gd name="T86" fmla="*/ 2147483646 w 3056"/>
                <a:gd name="T87" fmla="*/ 2147483646 h 5429"/>
                <a:gd name="T88" fmla="*/ 2147483646 w 3056"/>
                <a:gd name="T89" fmla="*/ 2147483646 h 5429"/>
                <a:gd name="T90" fmla="*/ 2147483646 w 3056"/>
                <a:gd name="T91" fmla="*/ 2147483646 h 5429"/>
                <a:gd name="T92" fmla="*/ 2147483646 w 3056"/>
                <a:gd name="T93" fmla="*/ 2147483646 h 5429"/>
                <a:gd name="T94" fmla="*/ 2147483646 w 3056"/>
                <a:gd name="T95" fmla="*/ 2147483646 h 5429"/>
                <a:gd name="T96" fmla="*/ 2147483646 w 3056"/>
                <a:gd name="T97" fmla="*/ 2147483646 h 5429"/>
                <a:gd name="T98" fmla="*/ 2147483646 w 3056"/>
                <a:gd name="T99" fmla="*/ 2147483646 h 5429"/>
                <a:gd name="T100" fmla="*/ 2147483646 w 3056"/>
                <a:gd name="T101" fmla="*/ 2147483646 h 5429"/>
                <a:gd name="T102" fmla="*/ 2147483646 w 3056"/>
                <a:gd name="T103" fmla="*/ 2147483646 h 5429"/>
                <a:gd name="T104" fmla="*/ 2147483646 w 3056"/>
                <a:gd name="T105" fmla="*/ 2147483646 h 5429"/>
                <a:gd name="T106" fmla="*/ 2147483646 w 3056"/>
                <a:gd name="T107" fmla="*/ 2147483646 h 5429"/>
                <a:gd name="T108" fmla="*/ 2147483646 w 3056"/>
                <a:gd name="T109" fmla="*/ 2147483646 h 5429"/>
                <a:gd name="T110" fmla="*/ 2147483646 w 3056"/>
                <a:gd name="T111" fmla="*/ 2147483646 h 5429"/>
                <a:gd name="T112" fmla="*/ 2147483646 w 3056"/>
                <a:gd name="T113" fmla="*/ 2147483646 h 5429"/>
                <a:gd name="T114" fmla="*/ 2147483646 w 3056"/>
                <a:gd name="T115" fmla="*/ 2147483646 h 5429"/>
                <a:gd name="T116" fmla="*/ 2147483646 w 3056"/>
                <a:gd name="T117" fmla="*/ 2147483646 h 5429"/>
                <a:gd name="T118" fmla="*/ 2147483646 w 3056"/>
                <a:gd name="T119" fmla="*/ 2147483646 h 5429"/>
                <a:gd name="T120" fmla="*/ 2147483646 w 3056"/>
                <a:gd name="T121" fmla="*/ 2147483646 h 542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3056" h="5429">
                  <a:moveTo>
                    <a:pt x="2609" y="448"/>
                  </a:moveTo>
                  <a:lnTo>
                    <a:pt x="2609" y="448"/>
                  </a:lnTo>
                  <a:lnTo>
                    <a:pt x="2575" y="415"/>
                  </a:lnTo>
                  <a:lnTo>
                    <a:pt x="2538" y="383"/>
                  </a:lnTo>
                  <a:lnTo>
                    <a:pt x="2503" y="352"/>
                  </a:lnTo>
                  <a:lnTo>
                    <a:pt x="2465" y="322"/>
                  </a:lnTo>
                  <a:lnTo>
                    <a:pt x="2426" y="293"/>
                  </a:lnTo>
                  <a:lnTo>
                    <a:pt x="2388" y="265"/>
                  </a:lnTo>
                  <a:lnTo>
                    <a:pt x="2348" y="239"/>
                  </a:lnTo>
                  <a:lnTo>
                    <a:pt x="2307" y="213"/>
                  </a:lnTo>
                  <a:lnTo>
                    <a:pt x="2266" y="190"/>
                  </a:lnTo>
                  <a:lnTo>
                    <a:pt x="2224" y="168"/>
                  </a:lnTo>
                  <a:lnTo>
                    <a:pt x="2182" y="146"/>
                  </a:lnTo>
                  <a:lnTo>
                    <a:pt x="2138" y="127"/>
                  </a:lnTo>
                  <a:lnTo>
                    <a:pt x="2095" y="108"/>
                  </a:lnTo>
                  <a:lnTo>
                    <a:pt x="2049" y="91"/>
                  </a:lnTo>
                  <a:lnTo>
                    <a:pt x="2005" y="75"/>
                  </a:lnTo>
                  <a:lnTo>
                    <a:pt x="1960" y="61"/>
                  </a:lnTo>
                  <a:lnTo>
                    <a:pt x="1907" y="46"/>
                  </a:lnTo>
                  <a:lnTo>
                    <a:pt x="1853" y="34"/>
                  </a:lnTo>
                  <a:lnTo>
                    <a:pt x="1800" y="24"/>
                  </a:lnTo>
                  <a:lnTo>
                    <a:pt x="1746" y="15"/>
                  </a:lnTo>
                  <a:lnTo>
                    <a:pt x="1692" y="9"/>
                  </a:lnTo>
                  <a:lnTo>
                    <a:pt x="1638" y="3"/>
                  </a:lnTo>
                  <a:lnTo>
                    <a:pt x="1582" y="1"/>
                  </a:lnTo>
                  <a:lnTo>
                    <a:pt x="1527" y="0"/>
                  </a:lnTo>
                  <a:lnTo>
                    <a:pt x="1490" y="0"/>
                  </a:lnTo>
                  <a:lnTo>
                    <a:pt x="1451" y="2"/>
                  </a:lnTo>
                  <a:lnTo>
                    <a:pt x="1413" y="4"/>
                  </a:lnTo>
                  <a:lnTo>
                    <a:pt x="1376" y="8"/>
                  </a:lnTo>
                  <a:lnTo>
                    <a:pt x="1338" y="11"/>
                  </a:lnTo>
                  <a:lnTo>
                    <a:pt x="1302" y="17"/>
                  </a:lnTo>
                  <a:lnTo>
                    <a:pt x="1264" y="22"/>
                  </a:lnTo>
                  <a:lnTo>
                    <a:pt x="1227" y="29"/>
                  </a:lnTo>
                  <a:lnTo>
                    <a:pt x="1191" y="36"/>
                  </a:lnTo>
                  <a:lnTo>
                    <a:pt x="1154" y="45"/>
                  </a:lnTo>
                  <a:lnTo>
                    <a:pt x="1118" y="55"/>
                  </a:lnTo>
                  <a:lnTo>
                    <a:pt x="1083" y="65"/>
                  </a:lnTo>
                  <a:lnTo>
                    <a:pt x="1047" y="76"/>
                  </a:lnTo>
                  <a:lnTo>
                    <a:pt x="1012" y="88"/>
                  </a:lnTo>
                  <a:lnTo>
                    <a:pt x="977" y="102"/>
                  </a:lnTo>
                  <a:lnTo>
                    <a:pt x="942" y="115"/>
                  </a:lnTo>
                  <a:lnTo>
                    <a:pt x="909" y="130"/>
                  </a:lnTo>
                  <a:lnTo>
                    <a:pt x="875" y="146"/>
                  </a:lnTo>
                  <a:lnTo>
                    <a:pt x="841" y="161"/>
                  </a:lnTo>
                  <a:lnTo>
                    <a:pt x="808" y="179"/>
                  </a:lnTo>
                  <a:lnTo>
                    <a:pt x="775" y="197"/>
                  </a:lnTo>
                  <a:lnTo>
                    <a:pt x="743" y="216"/>
                  </a:lnTo>
                  <a:lnTo>
                    <a:pt x="712" y="235"/>
                  </a:lnTo>
                  <a:lnTo>
                    <a:pt x="680" y="255"/>
                  </a:lnTo>
                  <a:lnTo>
                    <a:pt x="649" y="277"/>
                  </a:lnTo>
                  <a:lnTo>
                    <a:pt x="619" y="300"/>
                  </a:lnTo>
                  <a:lnTo>
                    <a:pt x="589" y="322"/>
                  </a:lnTo>
                  <a:lnTo>
                    <a:pt x="559" y="345"/>
                  </a:lnTo>
                  <a:lnTo>
                    <a:pt x="531" y="370"/>
                  </a:lnTo>
                  <a:lnTo>
                    <a:pt x="502" y="395"/>
                  </a:lnTo>
                  <a:lnTo>
                    <a:pt x="474" y="421"/>
                  </a:lnTo>
                  <a:lnTo>
                    <a:pt x="447" y="448"/>
                  </a:lnTo>
                  <a:lnTo>
                    <a:pt x="420" y="475"/>
                  </a:lnTo>
                  <a:lnTo>
                    <a:pt x="395" y="503"/>
                  </a:lnTo>
                  <a:lnTo>
                    <a:pt x="369" y="531"/>
                  </a:lnTo>
                  <a:lnTo>
                    <a:pt x="345" y="561"/>
                  </a:lnTo>
                  <a:lnTo>
                    <a:pt x="322" y="589"/>
                  </a:lnTo>
                  <a:lnTo>
                    <a:pt x="298" y="619"/>
                  </a:lnTo>
                  <a:lnTo>
                    <a:pt x="276" y="650"/>
                  </a:lnTo>
                  <a:lnTo>
                    <a:pt x="255" y="681"/>
                  </a:lnTo>
                  <a:lnTo>
                    <a:pt x="235" y="712"/>
                  </a:lnTo>
                  <a:lnTo>
                    <a:pt x="215" y="744"/>
                  </a:lnTo>
                  <a:lnTo>
                    <a:pt x="197" y="776"/>
                  </a:lnTo>
                  <a:lnTo>
                    <a:pt x="179" y="808"/>
                  </a:lnTo>
                  <a:lnTo>
                    <a:pt x="161" y="841"/>
                  </a:lnTo>
                  <a:lnTo>
                    <a:pt x="145" y="875"/>
                  </a:lnTo>
                  <a:lnTo>
                    <a:pt x="129" y="909"/>
                  </a:lnTo>
                  <a:lnTo>
                    <a:pt x="115" y="943"/>
                  </a:lnTo>
                  <a:lnTo>
                    <a:pt x="101" y="977"/>
                  </a:lnTo>
                  <a:lnTo>
                    <a:pt x="88" y="1012"/>
                  </a:lnTo>
                  <a:lnTo>
                    <a:pt x="76" y="1047"/>
                  </a:lnTo>
                  <a:lnTo>
                    <a:pt x="65" y="1082"/>
                  </a:lnTo>
                  <a:lnTo>
                    <a:pt x="55" y="1118"/>
                  </a:lnTo>
                  <a:lnTo>
                    <a:pt x="45" y="1154"/>
                  </a:lnTo>
                  <a:lnTo>
                    <a:pt x="36" y="1191"/>
                  </a:lnTo>
                  <a:lnTo>
                    <a:pt x="28" y="1227"/>
                  </a:lnTo>
                  <a:lnTo>
                    <a:pt x="22" y="1264"/>
                  </a:lnTo>
                  <a:lnTo>
                    <a:pt x="16" y="1301"/>
                  </a:lnTo>
                  <a:lnTo>
                    <a:pt x="11" y="1338"/>
                  </a:lnTo>
                  <a:lnTo>
                    <a:pt x="7" y="1376"/>
                  </a:lnTo>
                  <a:lnTo>
                    <a:pt x="4" y="1413"/>
                  </a:lnTo>
                  <a:lnTo>
                    <a:pt x="2" y="1452"/>
                  </a:lnTo>
                  <a:lnTo>
                    <a:pt x="0" y="1489"/>
                  </a:lnTo>
                  <a:lnTo>
                    <a:pt x="0" y="1527"/>
                  </a:lnTo>
                  <a:lnTo>
                    <a:pt x="6" y="1667"/>
                  </a:lnTo>
                  <a:lnTo>
                    <a:pt x="10" y="1707"/>
                  </a:lnTo>
                  <a:lnTo>
                    <a:pt x="15" y="1746"/>
                  </a:lnTo>
                  <a:lnTo>
                    <a:pt x="22" y="1785"/>
                  </a:lnTo>
                  <a:lnTo>
                    <a:pt x="28" y="1823"/>
                  </a:lnTo>
                  <a:lnTo>
                    <a:pt x="36" y="1862"/>
                  </a:lnTo>
                  <a:lnTo>
                    <a:pt x="45" y="1900"/>
                  </a:lnTo>
                  <a:lnTo>
                    <a:pt x="55" y="1937"/>
                  </a:lnTo>
                  <a:lnTo>
                    <a:pt x="66" y="1975"/>
                  </a:lnTo>
                  <a:lnTo>
                    <a:pt x="78" y="2012"/>
                  </a:lnTo>
                  <a:lnTo>
                    <a:pt x="92" y="2049"/>
                  </a:lnTo>
                  <a:lnTo>
                    <a:pt x="105" y="2085"/>
                  </a:lnTo>
                  <a:lnTo>
                    <a:pt x="119" y="2122"/>
                  </a:lnTo>
                  <a:lnTo>
                    <a:pt x="136" y="2157"/>
                  </a:lnTo>
                  <a:lnTo>
                    <a:pt x="152" y="2193"/>
                  </a:lnTo>
                  <a:lnTo>
                    <a:pt x="170" y="2228"/>
                  </a:lnTo>
                  <a:lnTo>
                    <a:pt x="189" y="2262"/>
                  </a:lnTo>
                  <a:lnTo>
                    <a:pt x="195" y="2277"/>
                  </a:lnTo>
                  <a:lnTo>
                    <a:pt x="213" y="2312"/>
                  </a:lnTo>
                  <a:lnTo>
                    <a:pt x="242" y="2366"/>
                  </a:lnTo>
                  <a:lnTo>
                    <a:pt x="278" y="2439"/>
                  </a:lnTo>
                  <a:lnTo>
                    <a:pt x="323" y="2528"/>
                  </a:lnTo>
                  <a:lnTo>
                    <a:pt x="371" y="2631"/>
                  </a:lnTo>
                  <a:lnTo>
                    <a:pt x="422" y="2743"/>
                  </a:lnTo>
                  <a:lnTo>
                    <a:pt x="450" y="2804"/>
                  </a:lnTo>
                  <a:lnTo>
                    <a:pt x="476" y="2867"/>
                  </a:lnTo>
                  <a:lnTo>
                    <a:pt x="503" y="2931"/>
                  </a:lnTo>
                  <a:lnTo>
                    <a:pt x="530" y="2998"/>
                  </a:lnTo>
                  <a:lnTo>
                    <a:pt x="556" y="3065"/>
                  </a:lnTo>
                  <a:lnTo>
                    <a:pt x="582" y="3134"/>
                  </a:lnTo>
                  <a:lnTo>
                    <a:pt x="607" y="3202"/>
                  </a:lnTo>
                  <a:lnTo>
                    <a:pt x="630" y="3273"/>
                  </a:lnTo>
                  <a:lnTo>
                    <a:pt x="653" y="3343"/>
                  </a:lnTo>
                  <a:lnTo>
                    <a:pt x="674" y="3413"/>
                  </a:lnTo>
                  <a:lnTo>
                    <a:pt x="693" y="3483"/>
                  </a:lnTo>
                  <a:lnTo>
                    <a:pt x="711" y="3553"/>
                  </a:lnTo>
                  <a:lnTo>
                    <a:pt x="726" y="3621"/>
                  </a:lnTo>
                  <a:lnTo>
                    <a:pt x="739" y="3690"/>
                  </a:lnTo>
                  <a:lnTo>
                    <a:pt x="750" y="3756"/>
                  </a:lnTo>
                  <a:lnTo>
                    <a:pt x="754" y="3788"/>
                  </a:lnTo>
                  <a:lnTo>
                    <a:pt x="757" y="3822"/>
                  </a:lnTo>
                  <a:lnTo>
                    <a:pt x="760" y="3854"/>
                  </a:lnTo>
                  <a:lnTo>
                    <a:pt x="762" y="3885"/>
                  </a:lnTo>
                  <a:lnTo>
                    <a:pt x="763" y="3915"/>
                  </a:lnTo>
                  <a:lnTo>
                    <a:pt x="764" y="3946"/>
                  </a:lnTo>
                  <a:lnTo>
                    <a:pt x="783" y="4137"/>
                  </a:lnTo>
                  <a:lnTo>
                    <a:pt x="789" y="4160"/>
                  </a:lnTo>
                  <a:lnTo>
                    <a:pt x="796" y="4181"/>
                  </a:lnTo>
                  <a:lnTo>
                    <a:pt x="804" y="4202"/>
                  </a:lnTo>
                  <a:lnTo>
                    <a:pt x="813" y="4220"/>
                  </a:lnTo>
                  <a:lnTo>
                    <a:pt x="823" y="4237"/>
                  </a:lnTo>
                  <a:lnTo>
                    <a:pt x="833" y="4253"/>
                  </a:lnTo>
                  <a:lnTo>
                    <a:pt x="844" y="4267"/>
                  </a:lnTo>
                  <a:lnTo>
                    <a:pt x="855" y="4280"/>
                  </a:lnTo>
                  <a:lnTo>
                    <a:pt x="867" y="4291"/>
                  </a:lnTo>
                  <a:lnTo>
                    <a:pt x="880" y="4301"/>
                  </a:lnTo>
                  <a:lnTo>
                    <a:pt x="895" y="4309"/>
                  </a:lnTo>
                  <a:lnTo>
                    <a:pt x="909" y="4316"/>
                  </a:lnTo>
                  <a:lnTo>
                    <a:pt x="924" y="4321"/>
                  </a:lnTo>
                  <a:lnTo>
                    <a:pt x="941" y="4325"/>
                  </a:lnTo>
                  <a:lnTo>
                    <a:pt x="959" y="4328"/>
                  </a:lnTo>
                  <a:lnTo>
                    <a:pt x="976" y="4328"/>
                  </a:lnTo>
                  <a:lnTo>
                    <a:pt x="2079" y="4328"/>
                  </a:lnTo>
                  <a:lnTo>
                    <a:pt x="2097" y="4328"/>
                  </a:lnTo>
                  <a:lnTo>
                    <a:pt x="2114" y="4325"/>
                  </a:lnTo>
                  <a:lnTo>
                    <a:pt x="2130" y="4321"/>
                  </a:lnTo>
                  <a:lnTo>
                    <a:pt x="2145" y="4316"/>
                  </a:lnTo>
                  <a:lnTo>
                    <a:pt x="2161" y="4309"/>
                  </a:lnTo>
                  <a:lnTo>
                    <a:pt x="2174" y="4301"/>
                  </a:lnTo>
                  <a:lnTo>
                    <a:pt x="2187" y="4291"/>
                  </a:lnTo>
                  <a:lnTo>
                    <a:pt x="2201" y="4280"/>
                  </a:lnTo>
                  <a:lnTo>
                    <a:pt x="2212" y="4267"/>
                  </a:lnTo>
                  <a:lnTo>
                    <a:pt x="2223" y="4253"/>
                  </a:lnTo>
                  <a:lnTo>
                    <a:pt x="2233" y="4237"/>
                  </a:lnTo>
                  <a:lnTo>
                    <a:pt x="2243" y="4220"/>
                  </a:lnTo>
                  <a:lnTo>
                    <a:pt x="2251" y="4202"/>
                  </a:lnTo>
                  <a:lnTo>
                    <a:pt x="2259" y="4181"/>
                  </a:lnTo>
                  <a:lnTo>
                    <a:pt x="2266" y="4160"/>
                  </a:lnTo>
                  <a:lnTo>
                    <a:pt x="2272" y="4137"/>
                  </a:lnTo>
                  <a:lnTo>
                    <a:pt x="2291" y="3946"/>
                  </a:lnTo>
                  <a:lnTo>
                    <a:pt x="2293" y="3915"/>
                  </a:lnTo>
                  <a:lnTo>
                    <a:pt x="2294" y="3885"/>
                  </a:lnTo>
                  <a:lnTo>
                    <a:pt x="2295" y="3854"/>
                  </a:lnTo>
                  <a:lnTo>
                    <a:pt x="2298" y="3822"/>
                  </a:lnTo>
                  <a:lnTo>
                    <a:pt x="2301" y="3788"/>
                  </a:lnTo>
                  <a:lnTo>
                    <a:pt x="2306" y="3756"/>
                  </a:lnTo>
                  <a:lnTo>
                    <a:pt x="2316" y="3690"/>
                  </a:lnTo>
                  <a:lnTo>
                    <a:pt x="2329" y="3621"/>
                  </a:lnTo>
                  <a:lnTo>
                    <a:pt x="2345" y="3553"/>
                  </a:lnTo>
                  <a:lnTo>
                    <a:pt x="2362" y="3483"/>
                  </a:lnTo>
                  <a:lnTo>
                    <a:pt x="2381" y="3413"/>
                  </a:lnTo>
                  <a:lnTo>
                    <a:pt x="2402" y="3343"/>
                  </a:lnTo>
                  <a:lnTo>
                    <a:pt x="2425" y="3273"/>
                  </a:lnTo>
                  <a:lnTo>
                    <a:pt x="2449" y="3202"/>
                  </a:lnTo>
                  <a:lnTo>
                    <a:pt x="2474" y="3134"/>
                  </a:lnTo>
                  <a:lnTo>
                    <a:pt x="2499" y="3065"/>
                  </a:lnTo>
                  <a:lnTo>
                    <a:pt x="2526" y="2998"/>
                  </a:lnTo>
                  <a:lnTo>
                    <a:pt x="2552" y="2931"/>
                  </a:lnTo>
                  <a:lnTo>
                    <a:pt x="2579" y="2867"/>
                  </a:lnTo>
                  <a:lnTo>
                    <a:pt x="2607" y="2804"/>
                  </a:lnTo>
                  <a:lnTo>
                    <a:pt x="2633" y="2743"/>
                  </a:lnTo>
                  <a:lnTo>
                    <a:pt x="2685" y="2631"/>
                  </a:lnTo>
                  <a:lnTo>
                    <a:pt x="2735" y="2528"/>
                  </a:lnTo>
                  <a:lnTo>
                    <a:pt x="2778" y="2439"/>
                  </a:lnTo>
                  <a:lnTo>
                    <a:pt x="2816" y="2366"/>
                  </a:lnTo>
                  <a:lnTo>
                    <a:pt x="2846" y="2312"/>
                  </a:lnTo>
                  <a:lnTo>
                    <a:pt x="2872" y="2262"/>
                  </a:lnTo>
                  <a:lnTo>
                    <a:pt x="2890" y="2228"/>
                  </a:lnTo>
                  <a:lnTo>
                    <a:pt x="2906" y="2193"/>
                  </a:lnTo>
                  <a:lnTo>
                    <a:pt x="2923" y="2157"/>
                  </a:lnTo>
                  <a:lnTo>
                    <a:pt x="2937" y="2122"/>
                  </a:lnTo>
                  <a:lnTo>
                    <a:pt x="2952" y="2085"/>
                  </a:lnTo>
                  <a:lnTo>
                    <a:pt x="2965" y="2049"/>
                  </a:lnTo>
                  <a:lnTo>
                    <a:pt x="2978" y="2012"/>
                  </a:lnTo>
                  <a:lnTo>
                    <a:pt x="2989" y="1975"/>
                  </a:lnTo>
                  <a:lnTo>
                    <a:pt x="3000" y="1937"/>
                  </a:lnTo>
                  <a:lnTo>
                    <a:pt x="3010" y="1900"/>
                  </a:lnTo>
                  <a:lnTo>
                    <a:pt x="3019" y="1862"/>
                  </a:lnTo>
                  <a:lnTo>
                    <a:pt x="3027" y="1823"/>
                  </a:lnTo>
                  <a:lnTo>
                    <a:pt x="3034" y="1785"/>
                  </a:lnTo>
                  <a:lnTo>
                    <a:pt x="3040" y="1746"/>
                  </a:lnTo>
                  <a:lnTo>
                    <a:pt x="3045" y="1707"/>
                  </a:lnTo>
                  <a:lnTo>
                    <a:pt x="3049" y="1667"/>
                  </a:lnTo>
                  <a:lnTo>
                    <a:pt x="3056" y="1527"/>
                  </a:lnTo>
                  <a:lnTo>
                    <a:pt x="3055" y="1489"/>
                  </a:lnTo>
                  <a:lnTo>
                    <a:pt x="3054" y="1452"/>
                  </a:lnTo>
                  <a:lnTo>
                    <a:pt x="3051" y="1413"/>
                  </a:lnTo>
                  <a:lnTo>
                    <a:pt x="3048" y="1376"/>
                  </a:lnTo>
                  <a:lnTo>
                    <a:pt x="3044" y="1338"/>
                  </a:lnTo>
                  <a:lnTo>
                    <a:pt x="3039" y="1301"/>
                  </a:lnTo>
                  <a:lnTo>
                    <a:pt x="3034" y="1264"/>
                  </a:lnTo>
                  <a:lnTo>
                    <a:pt x="3026" y="1227"/>
                  </a:lnTo>
                  <a:lnTo>
                    <a:pt x="3018" y="1191"/>
                  </a:lnTo>
                  <a:lnTo>
                    <a:pt x="3010" y="1154"/>
                  </a:lnTo>
                  <a:lnTo>
                    <a:pt x="3000" y="1118"/>
                  </a:lnTo>
                  <a:lnTo>
                    <a:pt x="2990" y="1082"/>
                  </a:lnTo>
                  <a:lnTo>
                    <a:pt x="2979" y="1047"/>
                  </a:lnTo>
                  <a:lnTo>
                    <a:pt x="2967" y="1012"/>
                  </a:lnTo>
                  <a:lnTo>
                    <a:pt x="2954" y="977"/>
                  </a:lnTo>
                  <a:lnTo>
                    <a:pt x="2941" y="943"/>
                  </a:lnTo>
                  <a:lnTo>
                    <a:pt x="2925" y="909"/>
                  </a:lnTo>
                  <a:lnTo>
                    <a:pt x="2910" y="875"/>
                  </a:lnTo>
                  <a:lnTo>
                    <a:pt x="2894" y="841"/>
                  </a:lnTo>
                  <a:lnTo>
                    <a:pt x="2877" y="808"/>
                  </a:lnTo>
                  <a:lnTo>
                    <a:pt x="2859" y="776"/>
                  </a:lnTo>
                  <a:lnTo>
                    <a:pt x="2840" y="744"/>
                  </a:lnTo>
                  <a:lnTo>
                    <a:pt x="2820" y="712"/>
                  </a:lnTo>
                  <a:lnTo>
                    <a:pt x="2800" y="681"/>
                  </a:lnTo>
                  <a:lnTo>
                    <a:pt x="2779" y="650"/>
                  </a:lnTo>
                  <a:lnTo>
                    <a:pt x="2757" y="619"/>
                  </a:lnTo>
                  <a:lnTo>
                    <a:pt x="2734" y="589"/>
                  </a:lnTo>
                  <a:lnTo>
                    <a:pt x="2711" y="561"/>
                  </a:lnTo>
                  <a:lnTo>
                    <a:pt x="2686" y="531"/>
                  </a:lnTo>
                  <a:lnTo>
                    <a:pt x="2661" y="503"/>
                  </a:lnTo>
                  <a:lnTo>
                    <a:pt x="2635" y="475"/>
                  </a:lnTo>
                  <a:lnTo>
                    <a:pt x="2609" y="448"/>
                  </a:lnTo>
                  <a:close/>
                  <a:moveTo>
                    <a:pt x="2661" y="1641"/>
                  </a:moveTo>
                  <a:lnTo>
                    <a:pt x="2661" y="1641"/>
                  </a:lnTo>
                  <a:lnTo>
                    <a:pt x="2658" y="1669"/>
                  </a:lnTo>
                  <a:lnTo>
                    <a:pt x="2654" y="1697"/>
                  </a:lnTo>
                  <a:lnTo>
                    <a:pt x="2650" y="1725"/>
                  </a:lnTo>
                  <a:lnTo>
                    <a:pt x="2644" y="1753"/>
                  </a:lnTo>
                  <a:lnTo>
                    <a:pt x="2639" y="1781"/>
                  </a:lnTo>
                  <a:lnTo>
                    <a:pt x="2632" y="1809"/>
                  </a:lnTo>
                  <a:lnTo>
                    <a:pt x="2624" y="1837"/>
                  </a:lnTo>
                  <a:lnTo>
                    <a:pt x="2617" y="1863"/>
                  </a:lnTo>
                  <a:lnTo>
                    <a:pt x="2608" y="1891"/>
                  </a:lnTo>
                  <a:lnTo>
                    <a:pt x="2599" y="1918"/>
                  </a:lnTo>
                  <a:lnTo>
                    <a:pt x="2589" y="1945"/>
                  </a:lnTo>
                  <a:lnTo>
                    <a:pt x="2579" y="1972"/>
                  </a:lnTo>
                  <a:lnTo>
                    <a:pt x="2567" y="1998"/>
                  </a:lnTo>
                  <a:lnTo>
                    <a:pt x="2556" y="2025"/>
                  </a:lnTo>
                  <a:lnTo>
                    <a:pt x="2543" y="2051"/>
                  </a:lnTo>
                  <a:lnTo>
                    <a:pt x="2529" y="2078"/>
                  </a:lnTo>
                  <a:lnTo>
                    <a:pt x="2485" y="2158"/>
                  </a:lnTo>
                  <a:lnTo>
                    <a:pt x="2450" y="2227"/>
                  </a:lnTo>
                  <a:lnTo>
                    <a:pt x="2408" y="2311"/>
                  </a:lnTo>
                  <a:lnTo>
                    <a:pt x="2359" y="2409"/>
                  </a:lnTo>
                  <a:lnTo>
                    <a:pt x="2307" y="2519"/>
                  </a:lnTo>
                  <a:lnTo>
                    <a:pt x="2253" y="2641"/>
                  </a:lnTo>
                  <a:lnTo>
                    <a:pt x="2225" y="2705"/>
                  </a:lnTo>
                  <a:lnTo>
                    <a:pt x="2197" y="2771"/>
                  </a:lnTo>
                  <a:lnTo>
                    <a:pt x="2170" y="2838"/>
                  </a:lnTo>
                  <a:lnTo>
                    <a:pt x="2142" y="2908"/>
                  </a:lnTo>
                  <a:lnTo>
                    <a:pt x="2116" y="2979"/>
                  </a:lnTo>
                  <a:lnTo>
                    <a:pt x="2090" y="3051"/>
                  </a:lnTo>
                  <a:lnTo>
                    <a:pt x="2065" y="3124"/>
                  </a:lnTo>
                  <a:lnTo>
                    <a:pt x="2040" y="3198"/>
                  </a:lnTo>
                  <a:lnTo>
                    <a:pt x="2018" y="3272"/>
                  </a:lnTo>
                  <a:lnTo>
                    <a:pt x="1996" y="3346"/>
                  </a:lnTo>
                  <a:lnTo>
                    <a:pt x="1977" y="3420"/>
                  </a:lnTo>
                  <a:lnTo>
                    <a:pt x="1960" y="3494"/>
                  </a:lnTo>
                  <a:lnTo>
                    <a:pt x="1944" y="3568"/>
                  </a:lnTo>
                  <a:lnTo>
                    <a:pt x="1930" y="3641"/>
                  </a:lnTo>
                  <a:lnTo>
                    <a:pt x="1919" y="3714"/>
                  </a:lnTo>
                  <a:lnTo>
                    <a:pt x="1911" y="3785"/>
                  </a:lnTo>
                  <a:lnTo>
                    <a:pt x="1908" y="3820"/>
                  </a:lnTo>
                  <a:lnTo>
                    <a:pt x="1905" y="3856"/>
                  </a:lnTo>
                  <a:lnTo>
                    <a:pt x="1903" y="3890"/>
                  </a:lnTo>
                  <a:lnTo>
                    <a:pt x="1902" y="3924"/>
                  </a:lnTo>
                  <a:lnTo>
                    <a:pt x="1901" y="3939"/>
                  </a:lnTo>
                  <a:lnTo>
                    <a:pt x="1722" y="3939"/>
                  </a:lnTo>
                  <a:lnTo>
                    <a:pt x="1722" y="3230"/>
                  </a:lnTo>
                  <a:lnTo>
                    <a:pt x="1333" y="3230"/>
                  </a:lnTo>
                  <a:lnTo>
                    <a:pt x="1333" y="3939"/>
                  </a:lnTo>
                  <a:lnTo>
                    <a:pt x="1154" y="3939"/>
                  </a:lnTo>
                  <a:lnTo>
                    <a:pt x="1152" y="3924"/>
                  </a:lnTo>
                  <a:lnTo>
                    <a:pt x="1151" y="3873"/>
                  </a:lnTo>
                  <a:lnTo>
                    <a:pt x="1148" y="3820"/>
                  </a:lnTo>
                  <a:lnTo>
                    <a:pt x="1142" y="3767"/>
                  </a:lnTo>
                  <a:lnTo>
                    <a:pt x="1136" y="3714"/>
                  </a:lnTo>
                  <a:lnTo>
                    <a:pt x="1128" y="3659"/>
                  </a:lnTo>
                  <a:lnTo>
                    <a:pt x="1118" y="3604"/>
                  </a:lnTo>
                  <a:lnTo>
                    <a:pt x="1108" y="3547"/>
                  </a:lnTo>
                  <a:lnTo>
                    <a:pt x="1096" y="3491"/>
                  </a:lnTo>
                  <a:lnTo>
                    <a:pt x="1081" y="3434"/>
                  </a:lnTo>
                  <a:lnTo>
                    <a:pt x="1067" y="3377"/>
                  </a:lnTo>
                  <a:lnTo>
                    <a:pt x="1052" y="3319"/>
                  </a:lnTo>
                  <a:lnTo>
                    <a:pt x="1035" y="3261"/>
                  </a:lnTo>
                  <a:lnTo>
                    <a:pt x="1016" y="3203"/>
                  </a:lnTo>
                  <a:lnTo>
                    <a:pt x="997" y="3145"/>
                  </a:lnTo>
                  <a:lnTo>
                    <a:pt x="977" y="3086"/>
                  </a:lnTo>
                  <a:lnTo>
                    <a:pt x="958" y="3029"/>
                  </a:lnTo>
                  <a:lnTo>
                    <a:pt x="937" y="2970"/>
                  </a:lnTo>
                  <a:lnTo>
                    <a:pt x="914" y="2911"/>
                  </a:lnTo>
                  <a:lnTo>
                    <a:pt x="868" y="2796"/>
                  </a:lnTo>
                  <a:lnTo>
                    <a:pt x="820" y="2681"/>
                  </a:lnTo>
                  <a:lnTo>
                    <a:pt x="771" y="2570"/>
                  </a:lnTo>
                  <a:lnTo>
                    <a:pt x="721" y="2459"/>
                  </a:lnTo>
                  <a:lnTo>
                    <a:pt x="669" y="2353"/>
                  </a:lnTo>
                  <a:lnTo>
                    <a:pt x="618" y="2249"/>
                  </a:lnTo>
                  <a:lnTo>
                    <a:pt x="568" y="2150"/>
                  </a:lnTo>
                  <a:lnTo>
                    <a:pt x="567" y="2144"/>
                  </a:lnTo>
                  <a:lnTo>
                    <a:pt x="530" y="2075"/>
                  </a:lnTo>
                  <a:lnTo>
                    <a:pt x="515" y="2050"/>
                  </a:lnTo>
                  <a:lnTo>
                    <a:pt x="503" y="2024"/>
                  </a:lnTo>
                  <a:lnTo>
                    <a:pt x="491" y="1998"/>
                  </a:lnTo>
                  <a:lnTo>
                    <a:pt x="479" y="1972"/>
                  </a:lnTo>
                  <a:lnTo>
                    <a:pt x="468" y="1945"/>
                  </a:lnTo>
                  <a:lnTo>
                    <a:pt x="458" y="1918"/>
                  </a:lnTo>
                  <a:lnTo>
                    <a:pt x="449" y="1892"/>
                  </a:lnTo>
                  <a:lnTo>
                    <a:pt x="440" y="1864"/>
                  </a:lnTo>
                  <a:lnTo>
                    <a:pt x="431" y="1838"/>
                  </a:lnTo>
                  <a:lnTo>
                    <a:pt x="424" y="1810"/>
                  </a:lnTo>
                  <a:lnTo>
                    <a:pt x="418" y="1782"/>
                  </a:lnTo>
                  <a:lnTo>
                    <a:pt x="411" y="1754"/>
                  </a:lnTo>
                  <a:lnTo>
                    <a:pt x="406" y="1726"/>
                  </a:lnTo>
                  <a:lnTo>
                    <a:pt x="401" y="1697"/>
                  </a:lnTo>
                  <a:lnTo>
                    <a:pt x="398" y="1670"/>
                  </a:lnTo>
                  <a:lnTo>
                    <a:pt x="395" y="1641"/>
                  </a:lnTo>
                  <a:lnTo>
                    <a:pt x="389" y="1519"/>
                  </a:lnTo>
                  <a:lnTo>
                    <a:pt x="389" y="1492"/>
                  </a:lnTo>
                  <a:lnTo>
                    <a:pt x="390" y="1463"/>
                  </a:lnTo>
                  <a:lnTo>
                    <a:pt x="392" y="1435"/>
                  </a:lnTo>
                  <a:lnTo>
                    <a:pt x="395" y="1408"/>
                  </a:lnTo>
                  <a:lnTo>
                    <a:pt x="398" y="1380"/>
                  </a:lnTo>
                  <a:lnTo>
                    <a:pt x="402" y="1352"/>
                  </a:lnTo>
                  <a:lnTo>
                    <a:pt x="407" y="1325"/>
                  </a:lnTo>
                  <a:lnTo>
                    <a:pt x="412" y="1298"/>
                  </a:lnTo>
                  <a:lnTo>
                    <a:pt x="418" y="1270"/>
                  </a:lnTo>
                  <a:lnTo>
                    <a:pt x="424" y="1244"/>
                  </a:lnTo>
                  <a:lnTo>
                    <a:pt x="431" y="1217"/>
                  </a:lnTo>
                  <a:lnTo>
                    <a:pt x="439" y="1191"/>
                  </a:lnTo>
                  <a:lnTo>
                    <a:pt x="448" y="1165"/>
                  </a:lnTo>
                  <a:lnTo>
                    <a:pt x="457" y="1139"/>
                  </a:lnTo>
                  <a:lnTo>
                    <a:pt x="466" y="1113"/>
                  </a:lnTo>
                  <a:lnTo>
                    <a:pt x="476" y="1088"/>
                  </a:lnTo>
                  <a:lnTo>
                    <a:pt x="487" y="1063"/>
                  </a:lnTo>
                  <a:lnTo>
                    <a:pt x="499" y="1038"/>
                  </a:lnTo>
                  <a:lnTo>
                    <a:pt x="511" y="1013"/>
                  </a:lnTo>
                  <a:lnTo>
                    <a:pt x="524" y="989"/>
                  </a:lnTo>
                  <a:lnTo>
                    <a:pt x="537" y="965"/>
                  </a:lnTo>
                  <a:lnTo>
                    <a:pt x="551" y="941"/>
                  </a:lnTo>
                  <a:lnTo>
                    <a:pt x="565" y="918"/>
                  </a:lnTo>
                  <a:lnTo>
                    <a:pt x="580" y="895"/>
                  </a:lnTo>
                  <a:lnTo>
                    <a:pt x="596" y="871"/>
                  </a:lnTo>
                  <a:lnTo>
                    <a:pt x="612" y="849"/>
                  </a:lnTo>
                  <a:lnTo>
                    <a:pt x="629" y="827"/>
                  </a:lnTo>
                  <a:lnTo>
                    <a:pt x="647" y="806"/>
                  </a:lnTo>
                  <a:lnTo>
                    <a:pt x="664" y="784"/>
                  </a:lnTo>
                  <a:lnTo>
                    <a:pt x="683" y="763"/>
                  </a:lnTo>
                  <a:lnTo>
                    <a:pt x="702" y="743"/>
                  </a:lnTo>
                  <a:lnTo>
                    <a:pt x="722" y="723"/>
                  </a:lnTo>
                  <a:lnTo>
                    <a:pt x="743" y="703"/>
                  </a:lnTo>
                  <a:lnTo>
                    <a:pt x="764" y="683"/>
                  </a:lnTo>
                  <a:lnTo>
                    <a:pt x="785" y="665"/>
                  </a:lnTo>
                  <a:lnTo>
                    <a:pt x="806" y="647"/>
                  </a:lnTo>
                  <a:lnTo>
                    <a:pt x="828" y="629"/>
                  </a:lnTo>
                  <a:lnTo>
                    <a:pt x="850" y="611"/>
                  </a:lnTo>
                  <a:lnTo>
                    <a:pt x="874" y="596"/>
                  </a:lnTo>
                  <a:lnTo>
                    <a:pt x="896" y="579"/>
                  </a:lnTo>
                  <a:lnTo>
                    <a:pt x="920" y="565"/>
                  </a:lnTo>
                  <a:lnTo>
                    <a:pt x="943" y="550"/>
                  </a:lnTo>
                  <a:lnTo>
                    <a:pt x="968" y="536"/>
                  </a:lnTo>
                  <a:lnTo>
                    <a:pt x="992" y="523"/>
                  </a:lnTo>
                  <a:lnTo>
                    <a:pt x="1016" y="510"/>
                  </a:lnTo>
                  <a:lnTo>
                    <a:pt x="1041" y="498"/>
                  </a:lnTo>
                  <a:lnTo>
                    <a:pt x="1066" y="486"/>
                  </a:lnTo>
                  <a:lnTo>
                    <a:pt x="1091" y="475"/>
                  </a:lnTo>
                  <a:lnTo>
                    <a:pt x="1117" y="464"/>
                  </a:lnTo>
                  <a:lnTo>
                    <a:pt x="1143" y="456"/>
                  </a:lnTo>
                  <a:lnTo>
                    <a:pt x="1170" y="446"/>
                  </a:lnTo>
                  <a:lnTo>
                    <a:pt x="1195" y="438"/>
                  </a:lnTo>
                  <a:lnTo>
                    <a:pt x="1223" y="430"/>
                  </a:lnTo>
                  <a:lnTo>
                    <a:pt x="1250" y="423"/>
                  </a:lnTo>
                  <a:lnTo>
                    <a:pt x="1276" y="417"/>
                  </a:lnTo>
                  <a:lnTo>
                    <a:pt x="1304" y="411"/>
                  </a:lnTo>
                  <a:lnTo>
                    <a:pt x="1331" y="406"/>
                  </a:lnTo>
                  <a:lnTo>
                    <a:pt x="1359" y="401"/>
                  </a:lnTo>
                  <a:lnTo>
                    <a:pt x="1387" y="398"/>
                  </a:lnTo>
                  <a:lnTo>
                    <a:pt x="1414" y="395"/>
                  </a:lnTo>
                  <a:lnTo>
                    <a:pt x="1443" y="392"/>
                  </a:lnTo>
                  <a:lnTo>
                    <a:pt x="1471" y="390"/>
                  </a:lnTo>
                  <a:lnTo>
                    <a:pt x="1500" y="389"/>
                  </a:lnTo>
                  <a:lnTo>
                    <a:pt x="1527" y="389"/>
                  </a:lnTo>
                  <a:lnTo>
                    <a:pt x="1569" y="389"/>
                  </a:lnTo>
                  <a:lnTo>
                    <a:pt x="1610" y="391"/>
                  </a:lnTo>
                  <a:lnTo>
                    <a:pt x="1651" y="396"/>
                  </a:lnTo>
                  <a:lnTo>
                    <a:pt x="1691" y="400"/>
                  </a:lnTo>
                  <a:lnTo>
                    <a:pt x="1732" y="407"/>
                  </a:lnTo>
                  <a:lnTo>
                    <a:pt x="1771" y="415"/>
                  </a:lnTo>
                  <a:lnTo>
                    <a:pt x="1810" y="423"/>
                  </a:lnTo>
                  <a:lnTo>
                    <a:pt x="1849" y="435"/>
                  </a:lnTo>
                  <a:lnTo>
                    <a:pt x="1882" y="444"/>
                  </a:lnTo>
                  <a:lnTo>
                    <a:pt x="1917" y="457"/>
                  </a:lnTo>
                  <a:lnTo>
                    <a:pt x="1950" y="470"/>
                  </a:lnTo>
                  <a:lnTo>
                    <a:pt x="1983" y="483"/>
                  </a:lnTo>
                  <a:lnTo>
                    <a:pt x="2015" y="498"/>
                  </a:lnTo>
                  <a:lnTo>
                    <a:pt x="2047" y="514"/>
                  </a:lnTo>
                  <a:lnTo>
                    <a:pt x="2078" y="531"/>
                  </a:lnTo>
                  <a:lnTo>
                    <a:pt x="2109" y="548"/>
                  </a:lnTo>
                  <a:lnTo>
                    <a:pt x="2139" y="567"/>
                  </a:lnTo>
                  <a:lnTo>
                    <a:pt x="2169" y="586"/>
                  </a:lnTo>
                  <a:lnTo>
                    <a:pt x="2197" y="607"/>
                  </a:lnTo>
                  <a:lnTo>
                    <a:pt x="2226" y="628"/>
                  </a:lnTo>
                  <a:lnTo>
                    <a:pt x="2254" y="650"/>
                  </a:lnTo>
                  <a:lnTo>
                    <a:pt x="2281" y="673"/>
                  </a:lnTo>
                  <a:lnTo>
                    <a:pt x="2308" y="698"/>
                  </a:lnTo>
                  <a:lnTo>
                    <a:pt x="2333" y="723"/>
                  </a:lnTo>
                  <a:lnTo>
                    <a:pt x="2353" y="743"/>
                  </a:lnTo>
                  <a:lnTo>
                    <a:pt x="2372" y="763"/>
                  </a:lnTo>
                  <a:lnTo>
                    <a:pt x="2391" y="784"/>
                  </a:lnTo>
                  <a:lnTo>
                    <a:pt x="2409" y="806"/>
                  </a:lnTo>
                  <a:lnTo>
                    <a:pt x="2426" y="827"/>
                  </a:lnTo>
                  <a:lnTo>
                    <a:pt x="2443" y="849"/>
                  </a:lnTo>
                  <a:lnTo>
                    <a:pt x="2460" y="872"/>
                  </a:lnTo>
                  <a:lnTo>
                    <a:pt x="2475" y="895"/>
                  </a:lnTo>
                  <a:lnTo>
                    <a:pt x="2489" y="918"/>
                  </a:lnTo>
                  <a:lnTo>
                    <a:pt x="2505" y="941"/>
                  </a:lnTo>
                  <a:lnTo>
                    <a:pt x="2518" y="965"/>
                  </a:lnTo>
                  <a:lnTo>
                    <a:pt x="2531" y="989"/>
                  </a:lnTo>
                  <a:lnTo>
                    <a:pt x="2545" y="1013"/>
                  </a:lnTo>
                  <a:lnTo>
                    <a:pt x="2557" y="1038"/>
                  </a:lnTo>
                  <a:lnTo>
                    <a:pt x="2568" y="1063"/>
                  </a:lnTo>
                  <a:lnTo>
                    <a:pt x="2579" y="1088"/>
                  </a:lnTo>
                  <a:lnTo>
                    <a:pt x="2589" y="1113"/>
                  </a:lnTo>
                  <a:lnTo>
                    <a:pt x="2599" y="1139"/>
                  </a:lnTo>
                  <a:lnTo>
                    <a:pt x="2608" y="1164"/>
                  </a:lnTo>
                  <a:lnTo>
                    <a:pt x="2617" y="1191"/>
                  </a:lnTo>
                  <a:lnTo>
                    <a:pt x="2624" y="1217"/>
                  </a:lnTo>
                  <a:lnTo>
                    <a:pt x="2631" y="1244"/>
                  </a:lnTo>
                  <a:lnTo>
                    <a:pt x="2638" y="1270"/>
                  </a:lnTo>
                  <a:lnTo>
                    <a:pt x="2643" y="1297"/>
                  </a:lnTo>
                  <a:lnTo>
                    <a:pt x="2649" y="1325"/>
                  </a:lnTo>
                  <a:lnTo>
                    <a:pt x="2653" y="1352"/>
                  </a:lnTo>
                  <a:lnTo>
                    <a:pt x="2658" y="1379"/>
                  </a:lnTo>
                  <a:lnTo>
                    <a:pt x="2660" y="1406"/>
                  </a:lnTo>
                  <a:lnTo>
                    <a:pt x="2663" y="1435"/>
                  </a:lnTo>
                  <a:lnTo>
                    <a:pt x="2664" y="1463"/>
                  </a:lnTo>
                  <a:lnTo>
                    <a:pt x="2666" y="1491"/>
                  </a:lnTo>
                  <a:lnTo>
                    <a:pt x="2666" y="1519"/>
                  </a:lnTo>
                  <a:lnTo>
                    <a:pt x="2661" y="1641"/>
                  </a:lnTo>
                  <a:close/>
                  <a:moveTo>
                    <a:pt x="907" y="4981"/>
                  </a:moveTo>
                  <a:lnTo>
                    <a:pt x="2149" y="4981"/>
                  </a:lnTo>
                  <a:lnTo>
                    <a:pt x="2149" y="4592"/>
                  </a:lnTo>
                  <a:lnTo>
                    <a:pt x="907" y="4592"/>
                  </a:lnTo>
                  <a:lnTo>
                    <a:pt x="907" y="4981"/>
                  </a:lnTo>
                  <a:close/>
                  <a:moveTo>
                    <a:pt x="1177" y="5429"/>
                  </a:moveTo>
                  <a:lnTo>
                    <a:pt x="1879" y="5429"/>
                  </a:lnTo>
                  <a:lnTo>
                    <a:pt x="1879" y="5209"/>
                  </a:lnTo>
                  <a:lnTo>
                    <a:pt x="1177" y="5209"/>
                  </a:lnTo>
                  <a:lnTo>
                    <a:pt x="1177" y="5429"/>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grpSp>
        <p:nvGrpSpPr>
          <p:cNvPr id="4" name="组合 3"/>
          <p:cNvGrpSpPr/>
          <p:nvPr/>
        </p:nvGrpSpPr>
        <p:grpSpPr>
          <a:xfrm>
            <a:off x="2905332" y="4207930"/>
            <a:ext cx="507683" cy="507683"/>
            <a:chOff x="816774" y="4776910"/>
            <a:chExt cx="759650" cy="759649"/>
          </a:xfrm>
          <a:solidFill>
            <a:schemeClr val="bg1"/>
          </a:solidFill>
        </p:grpSpPr>
        <p:sp>
          <p:nvSpPr>
            <p:cNvPr id="6" name="椭圆 5"/>
            <p:cNvSpPr/>
            <p:nvPr/>
          </p:nvSpPr>
          <p:spPr>
            <a:xfrm>
              <a:off x="816774" y="4776910"/>
              <a:ext cx="759650" cy="759649"/>
            </a:xfrm>
            <a:prstGeom prst="ellipse">
              <a:avLst/>
            </a:prstGeom>
            <a:solidFill>
              <a:srgbClr val="1B4367"/>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75000"/>
                    <a:lumOff val="25000"/>
                  </a:schemeClr>
                </a:solidFill>
                <a:cs typeface="+mn-ea"/>
                <a:sym typeface="+mn-lt"/>
              </a:endParaRPr>
            </a:p>
          </p:txBody>
        </p:sp>
        <p:grpSp>
          <p:nvGrpSpPr>
            <p:cNvPr id="29" name="组合 28"/>
            <p:cNvGrpSpPr/>
            <p:nvPr/>
          </p:nvGrpSpPr>
          <p:grpSpPr>
            <a:xfrm>
              <a:off x="927948" y="4902209"/>
              <a:ext cx="469371" cy="442728"/>
              <a:chOff x="244475" y="2743200"/>
              <a:chExt cx="727075" cy="685800"/>
            </a:xfrm>
            <a:grpFill/>
          </p:grpSpPr>
          <p:sp>
            <p:nvSpPr>
              <p:cNvPr id="30" name="Freeform 15"/>
              <p:cNvSpPr>
                <a:spLocks noEditPoints="1"/>
              </p:cNvSpPr>
              <p:nvPr/>
            </p:nvSpPr>
            <p:spPr bwMode="auto">
              <a:xfrm>
                <a:off x="244475" y="3013075"/>
                <a:ext cx="204788" cy="415925"/>
              </a:xfrm>
              <a:custGeom>
                <a:avLst/>
                <a:gdLst>
                  <a:gd name="T0" fmla="*/ 41 w 54"/>
                  <a:gd name="T1" fmla="*/ 13 h 109"/>
                  <a:gd name="T2" fmla="*/ 41 w 54"/>
                  <a:gd name="T3" fmla="*/ 47 h 109"/>
                  <a:gd name="T4" fmla="*/ 13 w 54"/>
                  <a:gd name="T5" fmla="*/ 47 h 109"/>
                  <a:gd name="T6" fmla="*/ 13 w 54"/>
                  <a:gd name="T7" fmla="*/ 13 h 109"/>
                  <a:gd name="T8" fmla="*/ 41 w 54"/>
                  <a:gd name="T9" fmla="*/ 13 h 109"/>
                  <a:gd name="T10" fmla="*/ 50 w 54"/>
                  <a:gd name="T11" fmla="*/ 0 h 109"/>
                  <a:gd name="T12" fmla="*/ 4 w 54"/>
                  <a:gd name="T13" fmla="*/ 0 h 109"/>
                  <a:gd name="T14" fmla="*/ 0 w 54"/>
                  <a:gd name="T15" fmla="*/ 5 h 109"/>
                  <a:gd name="T16" fmla="*/ 0 w 54"/>
                  <a:gd name="T17" fmla="*/ 105 h 109"/>
                  <a:gd name="T18" fmla="*/ 4 w 54"/>
                  <a:gd name="T19" fmla="*/ 109 h 109"/>
                  <a:gd name="T20" fmla="*/ 50 w 54"/>
                  <a:gd name="T21" fmla="*/ 109 h 109"/>
                  <a:gd name="T22" fmla="*/ 54 w 54"/>
                  <a:gd name="T23" fmla="*/ 105 h 109"/>
                  <a:gd name="T24" fmla="*/ 54 w 54"/>
                  <a:gd name="T25" fmla="*/ 5 h 109"/>
                  <a:gd name="T26" fmla="*/ 50 w 54"/>
                  <a:gd name="T27" fmla="*/ 0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4" h="109">
                    <a:moveTo>
                      <a:pt x="41" y="13"/>
                    </a:moveTo>
                    <a:cubicBezTo>
                      <a:pt x="41" y="47"/>
                      <a:pt x="41" y="47"/>
                      <a:pt x="41" y="47"/>
                    </a:cubicBezTo>
                    <a:cubicBezTo>
                      <a:pt x="13" y="47"/>
                      <a:pt x="13" y="47"/>
                      <a:pt x="13" y="47"/>
                    </a:cubicBezTo>
                    <a:cubicBezTo>
                      <a:pt x="13" y="13"/>
                      <a:pt x="13" y="13"/>
                      <a:pt x="13" y="13"/>
                    </a:cubicBezTo>
                    <a:cubicBezTo>
                      <a:pt x="41" y="13"/>
                      <a:pt x="41" y="13"/>
                      <a:pt x="41" y="13"/>
                    </a:cubicBezTo>
                    <a:moveTo>
                      <a:pt x="50" y="0"/>
                    </a:moveTo>
                    <a:cubicBezTo>
                      <a:pt x="4" y="0"/>
                      <a:pt x="4" y="0"/>
                      <a:pt x="4" y="0"/>
                    </a:cubicBezTo>
                    <a:cubicBezTo>
                      <a:pt x="2" y="0"/>
                      <a:pt x="0" y="2"/>
                      <a:pt x="0" y="5"/>
                    </a:cubicBezTo>
                    <a:cubicBezTo>
                      <a:pt x="0" y="105"/>
                      <a:pt x="0" y="105"/>
                      <a:pt x="0" y="105"/>
                    </a:cubicBezTo>
                    <a:cubicBezTo>
                      <a:pt x="0" y="107"/>
                      <a:pt x="2" y="109"/>
                      <a:pt x="4" y="109"/>
                    </a:cubicBezTo>
                    <a:cubicBezTo>
                      <a:pt x="50" y="109"/>
                      <a:pt x="50" y="109"/>
                      <a:pt x="50" y="109"/>
                    </a:cubicBezTo>
                    <a:cubicBezTo>
                      <a:pt x="52" y="109"/>
                      <a:pt x="54" y="107"/>
                      <a:pt x="54" y="105"/>
                    </a:cubicBezTo>
                    <a:cubicBezTo>
                      <a:pt x="54" y="5"/>
                      <a:pt x="54" y="5"/>
                      <a:pt x="54" y="5"/>
                    </a:cubicBezTo>
                    <a:cubicBezTo>
                      <a:pt x="54" y="2"/>
                      <a:pt x="52" y="0"/>
                      <a:pt x="50" y="0"/>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75000"/>
                      <a:lumOff val="25000"/>
                    </a:schemeClr>
                  </a:solidFill>
                  <a:cs typeface="+mn-ea"/>
                  <a:sym typeface="+mn-lt"/>
                </a:endParaRPr>
              </a:p>
            </p:txBody>
          </p:sp>
          <p:sp>
            <p:nvSpPr>
              <p:cNvPr id="31" name="Freeform 16"/>
              <p:cNvSpPr>
                <a:spLocks noEditPoints="1"/>
              </p:cNvSpPr>
              <p:nvPr/>
            </p:nvSpPr>
            <p:spPr bwMode="auto">
              <a:xfrm>
                <a:off x="500063" y="2914650"/>
                <a:ext cx="207963" cy="514350"/>
              </a:xfrm>
              <a:custGeom>
                <a:avLst/>
                <a:gdLst>
                  <a:gd name="T0" fmla="*/ 42 w 55"/>
                  <a:gd name="T1" fmla="*/ 13 h 135"/>
                  <a:gd name="T2" fmla="*/ 42 w 55"/>
                  <a:gd name="T3" fmla="*/ 81 h 135"/>
                  <a:gd name="T4" fmla="*/ 13 w 55"/>
                  <a:gd name="T5" fmla="*/ 81 h 135"/>
                  <a:gd name="T6" fmla="*/ 13 w 55"/>
                  <a:gd name="T7" fmla="*/ 13 h 135"/>
                  <a:gd name="T8" fmla="*/ 42 w 55"/>
                  <a:gd name="T9" fmla="*/ 13 h 135"/>
                  <a:gd name="T10" fmla="*/ 51 w 55"/>
                  <a:gd name="T11" fmla="*/ 0 h 135"/>
                  <a:gd name="T12" fmla="*/ 5 w 55"/>
                  <a:gd name="T13" fmla="*/ 0 h 135"/>
                  <a:gd name="T14" fmla="*/ 0 w 55"/>
                  <a:gd name="T15" fmla="*/ 5 h 135"/>
                  <a:gd name="T16" fmla="*/ 0 w 55"/>
                  <a:gd name="T17" fmla="*/ 131 h 135"/>
                  <a:gd name="T18" fmla="*/ 5 w 55"/>
                  <a:gd name="T19" fmla="*/ 135 h 135"/>
                  <a:gd name="T20" fmla="*/ 51 w 55"/>
                  <a:gd name="T21" fmla="*/ 135 h 135"/>
                  <a:gd name="T22" fmla="*/ 55 w 55"/>
                  <a:gd name="T23" fmla="*/ 131 h 135"/>
                  <a:gd name="T24" fmla="*/ 55 w 55"/>
                  <a:gd name="T25" fmla="*/ 5 h 135"/>
                  <a:gd name="T26" fmla="*/ 51 w 55"/>
                  <a:gd name="T27" fmla="*/ 0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5" h="135">
                    <a:moveTo>
                      <a:pt x="42" y="13"/>
                    </a:moveTo>
                    <a:cubicBezTo>
                      <a:pt x="42" y="81"/>
                      <a:pt x="42" y="81"/>
                      <a:pt x="42" y="81"/>
                    </a:cubicBezTo>
                    <a:cubicBezTo>
                      <a:pt x="13" y="81"/>
                      <a:pt x="13" y="81"/>
                      <a:pt x="13" y="81"/>
                    </a:cubicBezTo>
                    <a:cubicBezTo>
                      <a:pt x="13" y="13"/>
                      <a:pt x="13" y="13"/>
                      <a:pt x="13" y="13"/>
                    </a:cubicBezTo>
                    <a:cubicBezTo>
                      <a:pt x="42" y="13"/>
                      <a:pt x="42" y="13"/>
                      <a:pt x="42" y="13"/>
                    </a:cubicBezTo>
                    <a:moveTo>
                      <a:pt x="51" y="0"/>
                    </a:moveTo>
                    <a:cubicBezTo>
                      <a:pt x="5" y="0"/>
                      <a:pt x="5" y="0"/>
                      <a:pt x="5" y="0"/>
                    </a:cubicBezTo>
                    <a:cubicBezTo>
                      <a:pt x="2" y="0"/>
                      <a:pt x="0" y="2"/>
                      <a:pt x="0" y="5"/>
                    </a:cubicBezTo>
                    <a:cubicBezTo>
                      <a:pt x="0" y="131"/>
                      <a:pt x="0" y="131"/>
                      <a:pt x="0" y="131"/>
                    </a:cubicBezTo>
                    <a:cubicBezTo>
                      <a:pt x="0" y="133"/>
                      <a:pt x="2" y="135"/>
                      <a:pt x="5" y="135"/>
                    </a:cubicBezTo>
                    <a:cubicBezTo>
                      <a:pt x="51" y="135"/>
                      <a:pt x="51" y="135"/>
                      <a:pt x="51" y="135"/>
                    </a:cubicBezTo>
                    <a:cubicBezTo>
                      <a:pt x="53" y="135"/>
                      <a:pt x="55" y="133"/>
                      <a:pt x="55" y="131"/>
                    </a:cubicBezTo>
                    <a:cubicBezTo>
                      <a:pt x="55" y="5"/>
                      <a:pt x="55" y="5"/>
                      <a:pt x="55" y="5"/>
                    </a:cubicBezTo>
                    <a:cubicBezTo>
                      <a:pt x="55" y="2"/>
                      <a:pt x="53" y="0"/>
                      <a:pt x="51" y="0"/>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75000"/>
                      <a:lumOff val="25000"/>
                    </a:schemeClr>
                  </a:solidFill>
                  <a:cs typeface="+mn-ea"/>
                  <a:sym typeface="+mn-lt"/>
                </a:endParaRPr>
              </a:p>
            </p:txBody>
          </p:sp>
          <p:sp>
            <p:nvSpPr>
              <p:cNvPr id="32" name="Freeform 17"/>
              <p:cNvSpPr>
                <a:spLocks noEditPoints="1"/>
              </p:cNvSpPr>
              <p:nvPr/>
            </p:nvSpPr>
            <p:spPr bwMode="auto">
              <a:xfrm>
                <a:off x="762000" y="2743200"/>
                <a:ext cx="209550" cy="685800"/>
              </a:xfrm>
              <a:custGeom>
                <a:avLst/>
                <a:gdLst>
                  <a:gd name="T0" fmla="*/ 42 w 55"/>
                  <a:gd name="T1" fmla="*/ 13 h 180"/>
                  <a:gd name="T2" fmla="*/ 42 w 55"/>
                  <a:gd name="T3" fmla="*/ 96 h 180"/>
                  <a:gd name="T4" fmla="*/ 13 w 55"/>
                  <a:gd name="T5" fmla="*/ 96 h 180"/>
                  <a:gd name="T6" fmla="*/ 13 w 55"/>
                  <a:gd name="T7" fmla="*/ 13 h 180"/>
                  <a:gd name="T8" fmla="*/ 42 w 55"/>
                  <a:gd name="T9" fmla="*/ 13 h 180"/>
                  <a:gd name="T10" fmla="*/ 50 w 55"/>
                  <a:gd name="T11" fmla="*/ 0 h 180"/>
                  <a:gd name="T12" fmla="*/ 4 w 55"/>
                  <a:gd name="T13" fmla="*/ 0 h 180"/>
                  <a:gd name="T14" fmla="*/ 0 w 55"/>
                  <a:gd name="T15" fmla="*/ 4 h 180"/>
                  <a:gd name="T16" fmla="*/ 0 w 55"/>
                  <a:gd name="T17" fmla="*/ 176 h 180"/>
                  <a:gd name="T18" fmla="*/ 4 w 55"/>
                  <a:gd name="T19" fmla="*/ 180 h 180"/>
                  <a:gd name="T20" fmla="*/ 50 w 55"/>
                  <a:gd name="T21" fmla="*/ 180 h 180"/>
                  <a:gd name="T22" fmla="*/ 55 w 55"/>
                  <a:gd name="T23" fmla="*/ 176 h 180"/>
                  <a:gd name="T24" fmla="*/ 55 w 55"/>
                  <a:gd name="T25" fmla="*/ 4 h 180"/>
                  <a:gd name="T26" fmla="*/ 50 w 55"/>
                  <a:gd name="T27" fmla="*/ 0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5" h="180">
                    <a:moveTo>
                      <a:pt x="42" y="13"/>
                    </a:moveTo>
                    <a:cubicBezTo>
                      <a:pt x="42" y="96"/>
                      <a:pt x="42" y="96"/>
                      <a:pt x="42" y="96"/>
                    </a:cubicBezTo>
                    <a:cubicBezTo>
                      <a:pt x="13" y="96"/>
                      <a:pt x="13" y="96"/>
                      <a:pt x="13" y="96"/>
                    </a:cubicBezTo>
                    <a:cubicBezTo>
                      <a:pt x="13" y="13"/>
                      <a:pt x="13" y="13"/>
                      <a:pt x="13" y="13"/>
                    </a:cubicBezTo>
                    <a:cubicBezTo>
                      <a:pt x="42" y="13"/>
                      <a:pt x="42" y="13"/>
                      <a:pt x="42" y="13"/>
                    </a:cubicBezTo>
                    <a:moveTo>
                      <a:pt x="50" y="0"/>
                    </a:moveTo>
                    <a:cubicBezTo>
                      <a:pt x="4" y="0"/>
                      <a:pt x="4" y="0"/>
                      <a:pt x="4" y="0"/>
                    </a:cubicBezTo>
                    <a:cubicBezTo>
                      <a:pt x="2" y="0"/>
                      <a:pt x="0" y="2"/>
                      <a:pt x="0" y="4"/>
                    </a:cubicBezTo>
                    <a:cubicBezTo>
                      <a:pt x="0" y="176"/>
                      <a:pt x="0" y="176"/>
                      <a:pt x="0" y="176"/>
                    </a:cubicBezTo>
                    <a:cubicBezTo>
                      <a:pt x="0" y="178"/>
                      <a:pt x="2" y="180"/>
                      <a:pt x="4" y="180"/>
                    </a:cubicBezTo>
                    <a:cubicBezTo>
                      <a:pt x="50" y="180"/>
                      <a:pt x="50" y="180"/>
                      <a:pt x="50" y="180"/>
                    </a:cubicBezTo>
                    <a:cubicBezTo>
                      <a:pt x="53" y="180"/>
                      <a:pt x="55" y="178"/>
                      <a:pt x="55" y="176"/>
                    </a:cubicBezTo>
                    <a:cubicBezTo>
                      <a:pt x="55" y="4"/>
                      <a:pt x="55" y="4"/>
                      <a:pt x="55" y="4"/>
                    </a:cubicBezTo>
                    <a:cubicBezTo>
                      <a:pt x="55" y="2"/>
                      <a:pt x="53" y="0"/>
                      <a:pt x="50" y="0"/>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75000"/>
                      <a:lumOff val="25000"/>
                    </a:schemeClr>
                  </a:solidFill>
                  <a:cs typeface="+mn-ea"/>
                  <a:sym typeface="+mn-lt"/>
                </a:endParaRPr>
              </a:p>
            </p:txBody>
          </p:sp>
        </p:grpSp>
      </p:grpSp>
      <p:grpSp>
        <p:nvGrpSpPr>
          <p:cNvPr id="8" name="组合 7"/>
          <p:cNvGrpSpPr/>
          <p:nvPr/>
        </p:nvGrpSpPr>
        <p:grpSpPr>
          <a:xfrm>
            <a:off x="2924382" y="3172858"/>
            <a:ext cx="507683" cy="507683"/>
            <a:chOff x="3424768" y="2961096"/>
            <a:chExt cx="759650" cy="759649"/>
          </a:xfrm>
          <a:solidFill>
            <a:schemeClr val="bg1"/>
          </a:solidFill>
        </p:grpSpPr>
        <p:sp>
          <p:nvSpPr>
            <p:cNvPr id="21" name="椭圆 20"/>
            <p:cNvSpPr/>
            <p:nvPr/>
          </p:nvSpPr>
          <p:spPr>
            <a:xfrm>
              <a:off x="3424768" y="2961096"/>
              <a:ext cx="759650" cy="759649"/>
            </a:xfrm>
            <a:prstGeom prst="ellipse">
              <a:avLst/>
            </a:prstGeom>
            <a:solidFill>
              <a:srgbClr val="1B4367"/>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75000"/>
                    <a:lumOff val="25000"/>
                  </a:schemeClr>
                </a:solidFill>
                <a:cs typeface="+mn-ea"/>
                <a:sym typeface="+mn-lt"/>
              </a:endParaRPr>
            </a:p>
          </p:txBody>
        </p:sp>
        <p:grpSp>
          <p:nvGrpSpPr>
            <p:cNvPr id="22" name="组合 21"/>
            <p:cNvGrpSpPr/>
            <p:nvPr/>
          </p:nvGrpSpPr>
          <p:grpSpPr>
            <a:xfrm>
              <a:off x="3602043" y="3071238"/>
              <a:ext cx="405347" cy="482677"/>
              <a:chOff x="10787673" y="2508217"/>
              <a:chExt cx="478426" cy="569698"/>
            </a:xfrm>
            <a:grpFill/>
          </p:grpSpPr>
          <p:sp>
            <p:nvSpPr>
              <p:cNvPr id="23" name="Freeform 25"/>
              <p:cNvSpPr>
                <a:spLocks noEditPoints="1"/>
              </p:cNvSpPr>
              <p:nvPr/>
            </p:nvSpPr>
            <p:spPr bwMode="auto">
              <a:xfrm>
                <a:off x="10787673" y="2508217"/>
                <a:ext cx="478426" cy="569698"/>
              </a:xfrm>
              <a:custGeom>
                <a:avLst/>
                <a:gdLst>
                  <a:gd name="T0" fmla="*/ 145 w 156"/>
                  <a:gd name="T1" fmla="*/ 22 h 178"/>
                  <a:gd name="T2" fmla="*/ 134 w 156"/>
                  <a:gd name="T3" fmla="*/ 22 h 178"/>
                  <a:gd name="T4" fmla="*/ 134 w 156"/>
                  <a:gd name="T5" fmla="*/ 11 h 178"/>
                  <a:gd name="T6" fmla="*/ 123 w 156"/>
                  <a:gd name="T7" fmla="*/ 0 h 178"/>
                  <a:gd name="T8" fmla="*/ 11 w 156"/>
                  <a:gd name="T9" fmla="*/ 0 h 178"/>
                  <a:gd name="T10" fmla="*/ 0 w 156"/>
                  <a:gd name="T11" fmla="*/ 11 h 178"/>
                  <a:gd name="T12" fmla="*/ 0 w 156"/>
                  <a:gd name="T13" fmla="*/ 145 h 178"/>
                  <a:gd name="T14" fmla="*/ 11 w 156"/>
                  <a:gd name="T15" fmla="*/ 156 h 178"/>
                  <a:gd name="T16" fmla="*/ 22 w 156"/>
                  <a:gd name="T17" fmla="*/ 156 h 178"/>
                  <a:gd name="T18" fmla="*/ 22 w 156"/>
                  <a:gd name="T19" fmla="*/ 167 h 178"/>
                  <a:gd name="T20" fmla="*/ 33 w 156"/>
                  <a:gd name="T21" fmla="*/ 178 h 178"/>
                  <a:gd name="T22" fmla="*/ 145 w 156"/>
                  <a:gd name="T23" fmla="*/ 178 h 178"/>
                  <a:gd name="T24" fmla="*/ 156 w 156"/>
                  <a:gd name="T25" fmla="*/ 167 h 178"/>
                  <a:gd name="T26" fmla="*/ 156 w 156"/>
                  <a:gd name="T27" fmla="*/ 33 h 178"/>
                  <a:gd name="T28" fmla="*/ 145 w 156"/>
                  <a:gd name="T29" fmla="*/ 22 h 178"/>
                  <a:gd name="T30" fmla="*/ 11 w 156"/>
                  <a:gd name="T31" fmla="*/ 145 h 178"/>
                  <a:gd name="T32" fmla="*/ 11 w 156"/>
                  <a:gd name="T33" fmla="*/ 11 h 178"/>
                  <a:gd name="T34" fmla="*/ 123 w 156"/>
                  <a:gd name="T35" fmla="*/ 11 h 178"/>
                  <a:gd name="T36" fmla="*/ 123 w 156"/>
                  <a:gd name="T37" fmla="*/ 145 h 178"/>
                  <a:gd name="T38" fmla="*/ 11 w 156"/>
                  <a:gd name="T39" fmla="*/ 145 h 178"/>
                  <a:gd name="T40" fmla="*/ 145 w 156"/>
                  <a:gd name="T41" fmla="*/ 167 h 178"/>
                  <a:gd name="T42" fmla="*/ 33 w 156"/>
                  <a:gd name="T43" fmla="*/ 167 h 178"/>
                  <a:gd name="T44" fmla="*/ 33 w 156"/>
                  <a:gd name="T45" fmla="*/ 156 h 178"/>
                  <a:gd name="T46" fmla="*/ 123 w 156"/>
                  <a:gd name="T47" fmla="*/ 156 h 178"/>
                  <a:gd name="T48" fmla="*/ 134 w 156"/>
                  <a:gd name="T49" fmla="*/ 145 h 178"/>
                  <a:gd name="T50" fmla="*/ 134 w 156"/>
                  <a:gd name="T51" fmla="*/ 33 h 178"/>
                  <a:gd name="T52" fmla="*/ 145 w 156"/>
                  <a:gd name="T53" fmla="*/ 33 h 178"/>
                  <a:gd name="T54" fmla="*/ 145 w 156"/>
                  <a:gd name="T55" fmla="*/ 167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56" h="178">
                    <a:moveTo>
                      <a:pt x="145" y="22"/>
                    </a:moveTo>
                    <a:cubicBezTo>
                      <a:pt x="134" y="22"/>
                      <a:pt x="134" y="22"/>
                      <a:pt x="134" y="22"/>
                    </a:cubicBezTo>
                    <a:cubicBezTo>
                      <a:pt x="134" y="11"/>
                      <a:pt x="134" y="11"/>
                      <a:pt x="134" y="11"/>
                    </a:cubicBezTo>
                    <a:cubicBezTo>
                      <a:pt x="134" y="5"/>
                      <a:pt x="129" y="0"/>
                      <a:pt x="123" y="0"/>
                    </a:cubicBezTo>
                    <a:cubicBezTo>
                      <a:pt x="11" y="0"/>
                      <a:pt x="11" y="0"/>
                      <a:pt x="11" y="0"/>
                    </a:cubicBezTo>
                    <a:cubicBezTo>
                      <a:pt x="5" y="0"/>
                      <a:pt x="0" y="5"/>
                      <a:pt x="0" y="11"/>
                    </a:cubicBezTo>
                    <a:cubicBezTo>
                      <a:pt x="0" y="145"/>
                      <a:pt x="0" y="145"/>
                      <a:pt x="0" y="145"/>
                    </a:cubicBezTo>
                    <a:cubicBezTo>
                      <a:pt x="0" y="151"/>
                      <a:pt x="5" y="156"/>
                      <a:pt x="11" y="156"/>
                    </a:cubicBezTo>
                    <a:cubicBezTo>
                      <a:pt x="22" y="156"/>
                      <a:pt x="22" y="156"/>
                      <a:pt x="22" y="156"/>
                    </a:cubicBezTo>
                    <a:cubicBezTo>
                      <a:pt x="22" y="167"/>
                      <a:pt x="22" y="167"/>
                      <a:pt x="22" y="167"/>
                    </a:cubicBezTo>
                    <a:cubicBezTo>
                      <a:pt x="22" y="173"/>
                      <a:pt x="27" y="178"/>
                      <a:pt x="33" y="178"/>
                    </a:cubicBezTo>
                    <a:cubicBezTo>
                      <a:pt x="145" y="178"/>
                      <a:pt x="145" y="178"/>
                      <a:pt x="145" y="178"/>
                    </a:cubicBezTo>
                    <a:cubicBezTo>
                      <a:pt x="151" y="178"/>
                      <a:pt x="156" y="173"/>
                      <a:pt x="156" y="167"/>
                    </a:cubicBezTo>
                    <a:cubicBezTo>
                      <a:pt x="156" y="33"/>
                      <a:pt x="156" y="33"/>
                      <a:pt x="156" y="33"/>
                    </a:cubicBezTo>
                    <a:cubicBezTo>
                      <a:pt x="156" y="27"/>
                      <a:pt x="151" y="22"/>
                      <a:pt x="145" y="22"/>
                    </a:cubicBezTo>
                    <a:close/>
                    <a:moveTo>
                      <a:pt x="11" y="145"/>
                    </a:moveTo>
                    <a:cubicBezTo>
                      <a:pt x="11" y="11"/>
                      <a:pt x="11" y="11"/>
                      <a:pt x="11" y="11"/>
                    </a:cubicBezTo>
                    <a:cubicBezTo>
                      <a:pt x="123" y="11"/>
                      <a:pt x="123" y="11"/>
                      <a:pt x="123" y="11"/>
                    </a:cubicBezTo>
                    <a:cubicBezTo>
                      <a:pt x="123" y="145"/>
                      <a:pt x="123" y="145"/>
                      <a:pt x="123" y="145"/>
                    </a:cubicBezTo>
                    <a:lnTo>
                      <a:pt x="11" y="145"/>
                    </a:lnTo>
                    <a:close/>
                    <a:moveTo>
                      <a:pt x="145" y="167"/>
                    </a:moveTo>
                    <a:cubicBezTo>
                      <a:pt x="33" y="167"/>
                      <a:pt x="33" y="167"/>
                      <a:pt x="33" y="167"/>
                    </a:cubicBezTo>
                    <a:cubicBezTo>
                      <a:pt x="33" y="156"/>
                      <a:pt x="33" y="156"/>
                      <a:pt x="33" y="156"/>
                    </a:cubicBezTo>
                    <a:cubicBezTo>
                      <a:pt x="123" y="156"/>
                      <a:pt x="123" y="156"/>
                      <a:pt x="123" y="156"/>
                    </a:cubicBezTo>
                    <a:cubicBezTo>
                      <a:pt x="129" y="156"/>
                      <a:pt x="134" y="151"/>
                      <a:pt x="134" y="145"/>
                    </a:cubicBezTo>
                    <a:cubicBezTo>
                      <a:pt x="134" y="33"/>
                      <a:pt x="134" y="33"/>
                      <a:pt x="134" y="33"/>
                    </a:cubicBezTo>
                    <a:cubicBezTo>
                      <a:pt x="145" y="33"/>
                      <a:pt x="145" y="33"/>
                      <a:pt x="145" y="33"/>
                    </a:cubicBezTo>
                    <a:lnTo>
                      <a:pt x="145" y="167"/>
                    </a:ln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75000"/>
                      <a:lumOff val="25000"/>
                    </a:schemeClr>
                  </a:solidFill>
                  <a:cs typeface="+mn-ea"/>
                  <a:sym typeface="+mn-lt"/>
                </a:endParaRPr>
              </a:p>
            </p:txBody>
          </p:sp>
          <p:sp>
            <p:nvSpPr>
              <p:cNvPr id="10" name="Freeform 26"/>
              <p:cNvSpPr/>
              <p:nvPr/>
            </p:nvSpPr>
            <p:spPr bwMode="auto">
              <a:xfrm>
                <a:off x="10925460" y="2614454"/>
                <a:ext cx="205404" cy="34527"/>
              </a:xfrm>
              <a:custGeom>
                <a:avLst/>
                <a:gdLst>
                  <a:gd name="T0" fmla="*/ 61 w 67"/>
                  <a:gd name="T1" fmla="*/ 0 h 11"/>
                  <a:gd name="T2" fmla="*/ 5 w 67"/>
                  <a:gd name="T3" fmla="*/ 0 h 11"/>
                  <a:gd name="T4" fmla="*/ 0 w 67"/>
                  <a:gd name="T5" fmla="*/ 6 h 11"/>
                  <a:gd name="T6" fmla="*/ 5 w 67"/>
                  <a:gd name="T7" fmla="*/ 11 h 11"/>
                  <a:gd name="T8" fmla="*/ 61 w 67"/>
                  <a:gd name="T9" fmla="*/ 11 h 11"/>
                  <a:gd name="T10" fmla="*/ 67 w 67"/>
                  <a:gd name="T11" fmla="*/ 6 h 11"/>
                  <a:gd name="T12" fmla="*/ 61 w 67"/>
                  <a:gd name="T13" fmla="*/ 0 h 11"/>
                </a:gdLst>
                <a:ahLst/>
                <a:cxnLst>
                  <a:cxn ang="0">
                    <a:pos x="T0" y="T1"/>
                  </a:cxn>
                  <a:cxn ang="0">
                    <a:pos x="T2" y="T3"/>
                  </a:cxn>
                  <a:cxn ang="0">
                    <a:pos x="T4" y="T5"/>
                  </a:cxn>
                  <a:cxn ang="0">
                    <a:pos x="T6" y="T7"/>
                  </a:cxn>
                  <a:cxn ang="0">
                    <a:pos x="T8" y="T9"/>
                  </a:cxn>
                  <a:cxn ang="0">
                    <a:pos x="T10" y="T11"/>
                  </a:cxn>
                  <a:cxn ang="0">
                    <a:pos x="T12" y="T13"/>
                  </a:cxn>
                </a:cxnLst>
                <a:rect l="0" t="0" r="r" b="b"/>
                <a:pathLst>
                  <a:path w="67" h="11">
                    <a:moveTo>
                      <a:pt x="61" y="0"/>
                    </a:moveTo>
                    <a:cubicBezTo>
                      <a:pt x="5" y="0"/>
                      <a:pt x="5" y="0"/>
                      <a:pt x="5" y="0"/>
                    </a:cubicBezTo>
                    <a:cubicBezTo>
                      <a:pt x="2" y="0"/>
                      <a:pt x="0" y="3"/>
                      <a:pt x="0" y="6"/>
                    </a:cubicBezTo>
                    <a:cubicBezTo>
                      <a:pt x="0" y="9"/>
                      <a:pt x="2" y="11"/>
                      <a:pt x="5" y="11"/>
                    </a:cubicBezTo>
                    <a:cubicBezTo>
                      <a:pt x="61" y="11"/>
                      <a:pt x="61" y="11"/>
                      <a:pt x="61" y="11"/>
                    </a:cubicBezTo>
                    <a:cubicBezTo>
                      <a:pt x="64" y="11"/>
                      <a:pt x="67" y="9"/>
                      <a:pt x="67" y="6"/>
                    </a:cubicBezTo>
                    <a:cubicBezTo>
                      <a:pt x="67" y="3"/>
                      <a:pt x="64" y="0"/>
                      <a:pt x="61" y="0"/>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75000"/>
                      <a:lumOff val="25000"/>
                    </a:schemeClr>
                  </a:solidFill>
                  <a:cs typeface="+mn-ea"/>
                  <a:sym typeface="+mn-lt"/>
                </a:endParaRPr>
              </a:p>
            </p:txBody>
          </p:sp>
          <p:sp>
            <p:nvSpPr>
              <p:cNvPr id="25" name="Freeform 27"/>
              <p:cNvSpPr/>
              <p:nvPr/>
            </p:nvSpPr>
            <p:spPr bwMode="auto">
              <a:xfrm>
                <a:off x="10854015" y="2723348"/>
                <a:ext cx="276849" cy="34527"/>
              </a:xfrm>
              <a:custGeom>
                <a:avLst/>
                <a:gdLst>
                  <a:gd name="T0" fmla="*/ 84 w 90"/>
                  <a:gd name="T1" fmla="*/ 0 h 11"/>
                  <a:gd name="T2" fmla="*/ 6 w 90"/>
                  <a:gd name="T3" fmla="*/ 0 h 11"/>
                  <a:gd name="T4" fmla="*/ 0 w 90"/>
                  <a:gd name="T5" fmla="*/ 5 h 11"/>
                  <a:gd name="T6" fmla="*/ 6 w 90"/>
                  <a:gd name="T7" fmla="*/ 11 h 11"/>
                  <a:gd name="T8" fmla="*/ 84 w 90"/>
                  <a:gd name="T9" fmla="*/ 11 h 11"/>
                  <a:gd name="T10" fmla="*/ 90 w 90"/>
                  <a:gd name="T11" fmla="*/ 5 h 11"/>
                  <a:gd name="T12" fmla="*/ 84 w 90"/>
                  <a:gd name="T13" fmla="*/ 0 h 11"/>
                </a:gdLst>
                <a:ahLst/>
                <a:cxnLst>
                  <a:cxn ang="0">
                    <a:pos x="T0" y="T1"/>
                  </a:cxn>
                  <a:cxn ang="0">
                    <a:pos x="T2" y="T3"/>
                  </a:cxn>
                  <a:cxn ang="0">
                    <a:pos x="T4" y="T5"/>
                  </a:cxn>
                  <a:cxn ang="0">
                    <a:pos x="T6" y="T7"/>
                  </a:cxn>
                  <a:cxn ang="0">
                    <a:pos x="T8" y="T9"/>
                  </a:cxn>
                  <a:cxn ang="0">
                    <a:pos x="T10" y="T11"/>
                  </a:cxn>
                  <a:cxn ang="0">
                    <a:pos x="T12" y="T13"/>
                  </a:cxn>
                </a:cxnLst>
                <a:rect l="0" t="0" r="r" b="b"/>
                <a:pathLst>
                  <a:path w="90" h="11">
                    <a:moveTo>
                      <a:pt x="84" y="0"/>
                    </a:moveTo>
                    <a:cubicBezTo>
                      <a:pt x="6" y="0"/>
                      <a:pt x="6" y="0"/>
                      <a:pt x="6" y="0"/>
                    </a:cubicBezTo>
                    <a:cubicBezTo>
                      <a:pt x="3" y="0"/>
                      <a:pt x="0" y="2"/>
                      <a:pt x="0" y="5"/>
                    </a:cubicBezTo>
                    <a:cubicBezTo>
                      <a:pt x="0" y="8"/>
                      <a:pt x="3" y="11"/>
                      <a:pt x="6" y="11"/>
                    </a:cubicBezTo>
                    <a:cubicBezTo>
                      <a:pt x="84" y="11"/>
                      <a:pt x="84" y="11"/>
                      <a:pt x="84" y="11"/>
                    </a:cubicBezTo>
                    <a:cubicBezTo>
                      <a:pt x="87" y="11"/>
                      <a:pt x="90" y="8"/>
                      <a:pt x="90" y="5"/>
                    </a:cubicBezTo>
                    <a:cubicBezTo>
                      <a:pt x="90" y="2"/>
                      <a:pt x="87" y="0"/>
                      <a:pt x="84" y="0"/>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75000"/>
                      <a:lumOff val="25000"/>
                    </a:schemeClr>
                  </a:solidFill>
                  <a:cs typeface="+mn-ea"/>
                  <a:sym typeface="+mn-lt"/>
                </a:endParaRPr>
              </a:p>
            </p:txBody>
          </p:sp>
          <p:sp>
            <p:nvSpPr>
              <p:cNvPr id="15" name="Freeform 28"/>
              <p:cNvSpPr/>
              <p:nvPr/>
            </p:nvSpPr>
            <p:spPr bwMode="auto">
              <a:xfrm>
                <a:off x="10854015" y="2793730"/>
                <a:ext cx="276849" cy="34527"/>
              </a:xfrm>
              <a:custGeom>
                <a:avLst/>
                <a:gdLst>
                  <a:gd name="T0" fmla="*/ 84 w 90"/>
                  <a:gd name="T1" fmla="*/ 0 h 11"/>
                  <a:gd name="T2" fmla="*/ 6 w 90"/>
                  <a:gd name="T3" fmla="*/ 0 h 11"/>
                  <a:gd name="T4" fmla="*/ 0 w 90"/>
                  <a:gd name="T5" fmla="*/ 6 h 11"/>
                  <a:gd name="T6" fmla="*/ 6 w 90"/>
                  <a:gd name="T7" fmla="*/ 11 h 11"/>
                  <a:gd name="T8" fmla="*/ 84 w 90"/>
                  <a:gd name="T9" fmla="*/ 11 h 11"/>
                  <a:gd name="T10" fmla="*/ 90 w 90"/>
                  <a:gd name="T11" fmla="*/ 6 h 11"/>
                  <a:gd name="T12" fmla="*/ 84 w 90"/>
                  <a:gd name="T13" fmla="*/ 0 h 11"/>
                </a:gdLst>
                <a:ahLst/>
                <a:cxnLst>
                  <a:cxn ang="0">
                    <a:pos x="T0" y="T1"/>
                  </a:cxn>
                  <a:cxn ang="0">
                    <a:pos x="T2" y="T3"/>
                  </a:cxn>
                  <a:cxn ang="0">
                    <a:pos x="T4" y="T5"/>
                  </a:cxn>
                  <a:cxn ang="0">
                    <a:pos x="T6" y="T7"/>
                  </a:cxn>
                  <a:cxn ang="0">
                    <a:pos x="T8" y="T9"/>
                  </a:cxn>
                  <a:cxn ang="0">
                    <a:pos x="T10" y="T11"/>
                  </a:cxn>
                  <a:cxn ang="0">
                    <a:pos x="T12" y="T13"/>
                  </a:cxn>
                </a:cxnLst>
                <a:rect l="0" t="0" r="r" b="b"/>
                <a:pathLst>
                  <a:path w="90" h="11">
                    <a:moveTo>
                      <a:pt x="84" y="0"/>
                    </a:moveTo>
                    <a:cubicBezTo>
                      <a:pt x="6" y="0"/>
                      <a:pt x="6" y="0"/>
                      <a:pt x="6" y="0"/>
                    </a:cubicBezTo>
                    <a:cubicBezTo>
                      <a:pt x="3" y="0"/>
                      <a:pt x="0" y="3"/>
                      <a:pt x="0" y="6"/>
                    </a:cubicBezTo>
                    <a:cubicBezTo>
                      <a:pt x="0" y="9"/>
                      <a:pt x="3" y="11"/>
                      <a:pt x="6" y="11"/>
                    </a:cubicBezTo>
                    <a:cubicBezTo>
                      <a:pt x="84" y="11"/>
                      <a:pt x="84" y="11"/>
                      <a:pt x="84" y="11"/>
                    </a:cubicBezTo>
                    <a:cubicBezTo>
                      <a:pt x="87" y="11"/>
                      <a:pt x="90" y="9"/>
                      <a:pt x="90" y="6"/>
                    </a:cubicBezTo>
                    <a:cubicBezTo>
                      <a:pt x="90" y="3"/>
                      <a:pt x="87" y="0"/>
                      <a:pt x="84" y="0"/>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75000"/>
                      <a:lumOff val="25000"/>
                    </a:schemeClr>
                  </a:solidFill>
                  <a:cs typeface="+mn-ea"/>
                  <a:sym typeface="+mn-lt"/>
                </a:endParaRPr>
              </a:p>
            </p:txBody>
          </p:sp>
          <p:sp>
            <p:nvSpPr>
              <p:cNvPr id="27" name="Freeform 29"/>
              <p:cNvSpPr/>
              <p:nvPr/>
            </p:nvSpPr>
            <p:spPr bwMode="auto">
              <a:xfrm>
                <a:off x="10854015" y="2862784"/>
                <a:ext cx="276849" cy="38511"/>
              </a:xfrm>
              <a:custGeom>
                <a:avLst/>
                <a:gdLst>
                  <a:gd name="T0" fmla="*/ 84 w 90"/>
                  <a:gd name="T1" fmla="*/ 0 h 12"/>
                  <a:gd name="T2" fmla="*/ 6 w 90"/>
                  <a:gd name="T3" fmla="*/ 0 h 12"/>
                  <a:gd name="T4" fmla="*/ 0 w 90"/>
                  <a:gd name="T5" fmla="*/ 6 h 12"/>
                  <a:gd name="T6" fmla="*/ 6 w 90"/>
                  <a:gd name="T7" fmla="*/ 12 h 12"/>
                  <a:gd name="T8" fmla="*/ 84 w 90"/>
                  <a:gd name="T9" fmla="*/ 12 h 12"/>
                  <a:gd name="T10" fmla="*/ 90 w 90"/>
                  <a:gd name="T11" fmla="*/ 6 h 12"/>
                  <a:gd name="T12" fmla="*/ 84 w 90"/>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90" h="12">
                    <a:moveTo>
                      <a:pt x="84" y="0"/>
                    </a:moveTo>
                    <a:cubicBezTo>
                      <a:pt x="6" y="0"/>
                      <a:pt x="6" y="0"/>
                      <a:pt x="6" y="0"/>
                    </a:cubicBezTo>
                    <a:cubicBezTo>
                      <a:pt x="3" y="0"/>
                      <a:pt x="0" y="3"/>
                      <a:pt x="0" y="6"/>
                    </a:cubicBezTo>
                    <a:cubicBezTo>
                      <a:pt x="0" y="9"/>
                      <a:pt x="3" y="12"/>
                      <a:pt x="6" y="12"/>
                    </a:cubicBezTo>
                    <a:cubicBezTo>
                      <a:pt x="84" y="12"/>
                      <a:pt x="84" y="12"/>
                      <a:pt x="84" y="12"/>
                    </a:cubicBezTo>
                    <a:cubicBezTo>
                      <a:pt x="87" y="12"/>
                      <a:pt x="90" y="9"/>
                      <a:pt x="90" y="6"/>
                    </a:cubicBezTo>
                    <a:cubicBezTo>
                      <a:pt x="90" y="3"/>
                      <a:pt x="87" y="0"/>
                      <a:pt x="84" y="0"/>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75000"/>
                      <a:lumOff val="25000"/>
                    </a:schemeClr>
                  </a:solidFill>
                  <a:cs typeface="+mn-ea"/>
                  <a:sym typeface="+mn-lt"/>
                </a:endParaRPr>
              </a:p>
            </p:txBody>
          </p:sp>
        </p:grpSp>
      </p:grpSp>
      <p:grpSp>
        <p:nvGrpSpPr>
          <p:cNvPr id="19" name="组合 18"/>
          <p:cNvGrpSpPr/>
          <p:nvPr/>
        </p:nvGrpSpPr>
        <p:grpSpPr>
          <a:xfrm>
            <a:off x="2924382" y="2089307"/>
            <a:ext cx="507683" cy="507683"/>
            <a:chOff x="3424768" y="1611109"/>
            <a:chExt cx="759650" cy="759649"/>
          </a:xfrm>
          <a:solidFill>
            <a:schemeClr val="bg1"/>
          </a:solidFill>
        </p:grpSpPr>
        <p:sp>
          <p:nvSpPr>
            <p:cNvPr id="16" name="椭圆 15"/>
            <p:cNvSpPr/>
            <p:nvPr/>
          </p:nvSpPr>
          <p:spPr>
            <a:xfrm>
              <a:off x="3424768" y="1611109"/>
              <a:ext cx="759650" cy="759649"/>
            </a:xfrm>
            <a:prstGeom prst="ellipse">
              <a:avLst/>
            </a:prstGeom>
            <a:solidFill>
              <a:srgbClr val="1B4367"/>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75000"/>
                    <a:lumOff val="25000"/>
                  </a:schemeClr>
                </a:solidFill>
                <a:cs typeface="+mn-ea"/>
                <a:sym typeface="+mn-lt"/>
              </a:endParaRPr>
            </a:p>
          </p:txBody>
        </p:sp>
        <p:sp>
          <p:nvSpPr>
            <p:cNvPr id="34" name="Freeform 5"/>
            <p:cNvSpPr>
              <a:spLocks noEditPoints="1"/>
            </p:cNvSpPr>
            <p:nvPr/>
          </p:nvSpPr>
          <p:spPr bwMode="auto">
            <a:xfrm>
              <a:off x="3524311" y="1805900"/>
              <a:ext cx="555723" cy="348110"/>
            </a:xfrm>
            <a:custGeom>
              <a:avLst/>
              <a:gdLst>
                <a:gd name="T0" fmla="*/ 211 w 260"/>
                <a:gd name="T1" fmla="*/ 65 h 162"/>
                <a:gd name="T2" fmla="*/ 146 w 260"/>
                <a:gd name="T3" fmla="*/ 0 h 162"/>
                <a:gd name="T4" fmla="*/ 90 w 260"/>
                <a:gd name="T5" fmla="*/ 33 h 162"/>
                <a:gd name="T6" fmla="*/ 81 w 260"/>
                <a:gd name="T7" fmla="*/ 32 h 162"/>
                <a:gd name="T8" fmla="*/ 35 w 260"/>
                <a:gd name="T9" fmla="*/ 67 h 162"/>
                <a:gd name="T10" fmla="*/ 0 w 260"/>
                <a:gd name="T11" fmla="*/ 114 h 162"/>
                <a:gd name="T12" fmla="*/ 49 w 260"/>
                <a:gd name="T13" fmla="*/ 162 h 162"/>
                <a:gd name="T14" fmla="*/ 211 w 260"/>
                <a:gd name="T15" fmla="*/ 162 h 162"/>
                <a:gd name="T16" fmla="*/ 260 w 260"/>
                <a:gd name="T17" fmla="*/ 114 h 162"/>
                <a:gd name="T18" fmla="*/ 211 w 260"/>
                <a:gd name="T19" fmla="*/ 65 h 162"/>
                <a:gd name="T20" fmla="*/ 130 w 260"/>
                <a:gd name="T21" fmla="*/ 146 h 162"/>
                <a:gd name="T22" fmla="*/ 81 w 260"/>
                <a:gd name="T23" fmla="*/ 81 h 162"/>
                <a:gd name="T24" fmla="*/ 114 w 260"/>
                <a:gd name="T25" fmla="*/ 81 h 162"/>
                <a:gd name="T26" fmla="*/ 114 w 260"/>
                <a:gd name="T27" fmla="*/ 32 h 162"/>
                <a:gd name="T28" fmla="*/ 146 w 260"/>
                <a:gd name="T29" fmla="*/ 32 h 162"/>
                <a:gd name="T30" fmla="*/ 146 w 260"/>
                <a:gd name="T31" fmla="*/ 81 h 162"/>
                <a:gd name="T32" fmla="*/ 179 w 260"/>
                <a:gd name="T33" fmla="*/ 81 h 162"/>
                <a:gd name="T34" fmla="*/ 130 w 260"/>
                <a:gd name="T35" fmla="*/ 146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0" h="162">
                  <a:moveTo>
                    <a:pt x="211" y="65"/>
                  </a:moveTo>
                  <a:cubicBezTo>
                    <a:pt x="211" y="29"/>
                    <a:pt x="182" y="0"/>
                    <a:pt x="146" y="0"/>
                  </a:cubicBezTo>
                  <a:cubicBezTo>
                    <a:pt x="122" y="0"/>
                    <a:pt x="101" y="13"/>
                    <a:pt x="90" y="33"/>
                  </a:cubicBezTo>
                  <a:cubicBezTo>
                    <a:pt x="87" y="33"/>
                    <a:pt x="84" y="32"/>
                    <a:pt x="81" y="32"/>
                  </a:cubicBezTo>
                  <a:cubicBezTo>
                    <a:pt x="59" y="32"/>
                    <a:pt x="41" y="47"/>
                    <a:pt x="35" y="67"/>
                  </a:cubicBezTo>
                  <a:cubicBezTo>
                    <a:pt x="15" y="73"/>
                    <a:pt x="0" y="92"/>
                    <a:pt x="0" y="114"/>
                  </a:cubicBezTo>
                  <a:cubicBezTo>
                    <a:pt x="0" y="140"/>
                    <a:pt x="22" y="162"/>
                    <a:pt x="49" y="162"/>
                  </a:cubicBezTo>
                  <a:cubicBezTo>
                    <a:pt x="211" y="162"/>
                    <a:pt x="211" y="162"/>
                    <a:pt x="211" y="162"/>
                  </a:cubicBezTo>
                  <a:cubicBezTo>
                    <a:pt x="238" y="162"/>
                    <a:pt x="260" y="140"/>
                    <a:pt x="260" y="114"/>
                  </a:cubicBezTo>
                  <a:cubicBezTo>
                    <a:pt x="260" y="87"/>
                    <a:pt x="238" y="65"/>
                    <a:pt x="211" y="65"/>
                  </a:cubicBezTo>
                  <a:close/>
                  <a:moveTo>
                    <a:pt x="130" y="146"/>
                  </a:moveTo>
                  <a:cubicBezTo>
                    <a:pt x="81" y="81"/>
                    <a:pt x="81" y="81"/>
                    <a:pt x="81" y="81"/>
                  </a:cubicBezTo>
                  <a:cubicBezTo>
                    <a:pt x="114" y="81"/>
                    <a:pt x="114" y="81"/>
                    <a:pt x="114" y="81"/>
                  </a:cubicBezTo>
                  <a:cubicBezTo>
                    <a:pt x="114" y="32"/>
                    <a:pt x="114" y="32"/>
                    <a:pt x="114" y="32"/>
                  </a:cubicBezTo>
                  <a:cubicBezTo>
                    <a:pt x="146" y="32"/>
                    <a:pt x="146" y="32"/>
                    <a:pt x="146" y="32"/>
                  </a:cubicBezTo>
                  <a:cubicBezTo>
                    <a:pt x="146" y="81"/>
                    <a:pt x="146" y="81"/>
                    <a:pt x="146" y="81"/>
                  </a:cubicBezTo>
                  <a:cubicBezTo>
                    <a:pt x="179" y="81"/>
                    <a:pt x="179" y="81"/>
                    <a:pt x="179" y="81"/>
                  </a:cubicBezTo>
                  <a:lnTo>
                    <a:pt x="130" y="146"/>
                  </a:ln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75000"/>
                    <a:lumOff val="25000"/>
                  </a:schemeClr>
                </a:solidFill>
                <a:cs typeface="+mn-ea"/>
                <a:sym typeface="+mn-lt"/>
              </a:endParaRPr>
            </a:p>
          </p:txBody>
        </p:sp>
      </p:grpSp>
      <p:sp>
        <p:nvSpPr>
          <p:cNvPr id="17" name="矩形 16"/>
          <p:cNvSpPr>
            <a:spLocks noChangeAspect="1"/>
          </p:cNvSpPr>
          <p:nvPr/>
        </p:nvSpPr>
        <p:spPr>
          <a:xfrm>
            <a:off x="3479165" y="1980565"/>
            <a:ext cx="4107815" cy="689610"/>
          </a:xfrm>
          <a:prstGeom prst="rect">
            <a:avLst/>
          </a:prstGeom>
        </p:spPr>
        <p:txBody>
          <a:bodyPr wrap="square" lIns="121908" tIns="60954" rIns="121908" bIns="60954">
            <a:spAutoFit/>
          </a:bodyPr>
          <a:p>
            <a:pPr indent="0" fontAlgn="auto">
              <a:lnSpc>
                <a:spcPts val="2220"/>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通过招聘信息、搜索引擎、生涯人物访谈等了解职位的要求。</a:t>
            </a:r>
            <a:endPar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8" name="矩形 17"/>
          <p:cNvSpPr>
            <a:spLocks noChangeAspect="1"/>
          </p:cNvSpPr>
          <p:nvPr/>
        </p:nvSpPr>
        <p:spPr>
          <a:xfrm>
            <a:off x="3479165" y="2926080"/>
            <a:ext cx="4107180" cy="965835"/>
          </a:xfrm>
          <a:prstGeom prst="rect">
            <a:avLst/>
          </a:prstGeom>
        </p:spPr>
        <p:txBody>
          <a:bodyPr wrap="square" lIns="121908" tIns="60954" rIns="121908" bIns="60954">
            <a:noAutofit/>
          </a:bodyPr>
          <a:p>
            <a:pPr indent="0" fontAlgn="auto">
              <a:lnSpc>
                <a:spcPts val="2220"/>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从职业兴趣、职业性格、职业倾向、职业价值取向等方面，通过测试分析等方法，了解该职位与你自身的契合度。</a:t>
            </a:r>
            <a:endPar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5" name="矩形 34"/>
          <p:cNvSpPr>
            <a:spLocks noChangeAspect="1"/>
          </p:cNvSpPr>
          <p:nvPr/>
        </p:nvSpPr>
        <p:spPr>
          <a:xfrm>
            <a:off x="3479165" y="4116070"/>
            <a:ext cx="4111625" cy="689610"/>
          </a:xfrm>
          <a:prstGeom prst="rect">
            <a:avLst/>
          </a:prstGeom>
        </p:spPr>
        <p:txBody>
          <a:bodyPr wrap="square" lIns="121908" tIns="60954" rIns="121908" bIns="60954">
            <a:spAutoFit/>
          </a:bodyPr>
          <a:p>
            <a:pPr indent="0" fontAlgn="auto">
              <a:lnSpc>
                <a:spcPts val="2220"/>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通过有目的地参加社会实践活动，如实习、见习、兼职等，去亲身感受职位的具体情况。</a:t>
            </a:r>
            <a:endPar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03" name="Rounded Rectangle 102"/>
          <p:cNvSpPr>
            <a:spLocks noChangeAspect="1"/>
          </p:cNvSpPr>
          <p:nvPr/>
        </p:nvSpPr>
        <p:spPr>
          <a:xfrm>
            <a:off x="1354455" y="2129155"/>
            <a:ext cx="824865" cy="2515235"/>
          </a:xfrm>
          <a:prstGeom prst="roundRect">
            <a:avLst>
              <a:gd name="adj" fmla="val 8813"/>
            </a:avLst>
          </a:prstGeom>
          <a:noFill/>
          <a:ln w="19050">
            <a:solidFill>
              <a:schemeClr val="tx1">
                <a:lumMod val="50000"/>
                <a:lumOff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p>
            <a:pPr algn="ctr"/>
            <a:endParaRPr lang="en-US" dirty="0">
              <a:latin typeface="+mn-ea"/>
            </a:endParaRPr>
          </a:p>
        </p:txBody>
      </p:sp>
      <p:sp>
        <p:nvSpPr>
          <p:cNvPr id="39" name="矩形 38"/>
          <p:cNvSpPr>
            <a:spLocks noChangeAspect="1"/>
          </p:cNvSpPr>
          <p:nvPr/>
        </p:nvSpPr>
        <p:spPr>
          <a:xfrm>
            <a:off x="1532890" y="2332355"/>
            <a:ext cx="448945" cy="2188845"/>
          </a:xfrm>
          <a:prstGeom prst="rect">
            <a:avLst/>
          </a:prstGeom>
        </p:spPr>
        <p:txBody>
          <a:bodyPr wrap="square" lIns="121908" tIns="60954" rIns="121908" bIns="60954">
            <a:noAutofit/>
          </a:bodyPr>
          <a:p>
            <a:pPr indent="0" fontAlgn="auto">
              <a:lnSpc>
                <a:spcPts val="2220"/>
              </a:lnSpc>
            </a:pPr>
            <a:r>
              <a:rPr lang="zh-CN" altLang="en-US" sz="2000" b="1" dirty="0">
                <a:solidFill>
                  <a:srgbClr val="1D4865"/>
                </a:solidFill>
                <a:latin typeface="微软雅黑" panose="020B0503020204020204" pitchFamily="34" charset="-122"/>
                <a:ea typeface="微软雅黑" panose="020B0503020204020204" pitchFamily="34" charset="-122"/>
              </a:rPr>
              <a:t>职位分析的方法</a:t>
            </a:r>
            <a:r>
              <a:rPr lang="en-US" altLang="zh-CN" sz="2000" b="1" dirty="0">
                <a:solidFill>
                  <a:srgbClr val="1D4865"/>
                </a:solidFill>
                <a:latin typeface="微软雅黑" panose="020B0503020204020204" pitchFamily="34" charset="-122"/>
                <a:ea typeface="微软雅黑" panose="020B0503020204020204" pitchFamily="34" charset="-122"/>
              </a:rPr>
              <a:t> </a:t>
            </a:r>
            <a:endPar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 name="矩形 4"/>
          <p:cNvSpPr>
            <a:spLocks noChangeArrowheads="1"/>
          </p:cNvSpPr>
          <p:nvPr/>
        </p:nvSpPr>
        <p:spPr bwMode="auto">
          <a:xfrm>
            <a:off x="3121025" y="1494790"/>
            <a:ext cx="2744470" cy="531495"/>
          </a:xfrm>
          <a:prstGeom prst="rect">
            <a:avLst/>
          </a:prstGeom>
          <a:noFill/>
          <a:ln w="9525">
            <a:noFill/>
            <a:miter lim="800000"/>
          </a:ln>
        </p:spPr>
        <p:txBody>
          <a:bodyPr wrap="square">
            <a:noAutofit/>
          </a:bodyPr>
          <a:p>
            <a:pPr indent="457200" fontAlgn="auto">
              <a:lnSpc>
                <a:spcPts val="2660"/>
              </a:lnSpc>
            </a:pPr>
            <a:r>
              <a:rPr lang="en-US" sz="1800" b="1">
                <a:solidFill>
                  <a:srgbClr val="1D4865"/>
                </a:solidFill>
                <a:latin typeface="微软雅黑" panose="020B0503020204020204" pitchFamily="34" charset="-122"/>
                <a:ea typeface="微软雅黑" panose="020B0503020204020204" pitchFamily="34" charset="-122"/>
              </a:rPr>
              <a:t>2.</a:t>
            </a:r>
            <a:r>
              <a:rPr lang="zh-CN" altLang="en-US" sz="1800" b="1">
                <a:solidFill>
                  <a:srgbClr val="1D4865"/>
                </a:solidFill>
                <a:latin typeface="微软雅黑" panose="020B0503020204020204" pitchFamily="34" charset="-122"/>
                <a:ea typeface="微软雅黑" panose="020B0503020204020204" pitchFamily="34" charset="-122"/>
              </a:rPr>
              <a:t>深入分析目标职位</a:t>
            </a:r>
            <a:endParaRPr lang="en-US" altLang="zh-CN" sz="18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endParaRPr lang="zh-CN" altLang="en-US" sz="180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350"/>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childTnLst>
                          </p:cTn>
                        </p:par>
                        <p:par>
                          <p:cTn id="16" fill="hold">
                            <p:stCondLst>
                              <p:cond delay="1850"/>
                            </p:stCondLst>
                            <p:childTnLst>
                              <p:par>
                                <p:cTn id="17" presetID="53" presetClass="entr" presetSubtype="528"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animEffect transition="in" filter="fade">
                                      <p:cBhvr>
                                        <p:cTn id="21" dur="500"/>
                                        <p:tgtEl>
                                          <p:spTgt spid="11"/>
                                        </p:tgtEl>
                                      </p:cBhvr>
                                    </p:animEffect>
                                    <p:anim calcmode="lin" valueType="num">
                                      <p:cBhvr>
                                        <p:cTn id="22" dur="500" fill="hold"/>
                                        <p:tgtEl>
                                          <p:spTgt spid="11"/>
                                        </p:tgtEl>
                                        <p:attrNameLst>
                                          <p:attrName>ppt_x</p:attrName>
                                        </p:attrNameLst>
                                      </p:cBhvr>
                                      <p:tavLst>
                                        <p:tav tm="0">
                                          <p:val>
                                            <p:fltVal val="0.5"/>
                                          </p:val>
                                        </p:tav>
                                        <p:tav tm="100000">
                                          <p:val>
                                            <p:strVal val="#ppt_x"/>
                                          </p:val>
                                        </p:tav>
                                      </p:tavLst>
                                    </p:anim>
                                    <p:anim calcmode="lin" valueType="num">
                                      <p:cBhvr>
                                        <p:cTn id="23" dur="500" fill="hold"/>
                                        <p:tgtEl>
                                          <p:spTgt spid="11"/>
                                        </p:tgtEl>
                                        <p:attrNameLst>
                                          <p:attrName>ppt_y</p:attrName>
                                        </p:attrNameLst>
                                      </p:cBhvr>
                                      <p:tavLst>
                                        <p:tav tm="0">
                                          <p:val>
                                            <p:fltVal val="0.5"/>
                                          </p:val>
                                        </p:tav>
                                        <p:tav tm="100000">
                                          <p:val>
                                            <p:strVal val="#ppt_y"/>
                                          </p:val>
                                        </p:tav>
                                      </p:tavLst>
                                    </p:anim>
                                  </p:childTnLst>
                                </p:cTn>
                              </p:par>
                              <p:par>
                                <p:cTn id="24" presetID="53" presetClass="entr" presetSubtype="16" fill="hold" grpId="0" nodeType="withEffect">
                                  <p:stCondLst>
                                    <p:cond delay="600"/>
                                  </p:stCondLst>
                                  <p:childTnLst>
                                    <p:set>
                                      <p:cBhvr>
                                        <p:cTn id="25" dur="1" fill="hold">
                                          <p:stCondLst>
                                            <p:cond delay="0"/>
                                          </p:stCondLst>
                                        </p:cTn>
                                        <p:tgtEl>
                                          <p:spTgt spid="14"/>
                                        </p:tgtEl>
                                        <p:attrNameLst>
                                          <p:attrName>style.visibility</p:attrName>
                                        </p:attrNameLst>
                                      </p:cBhvr>
                                      <p:to>
                                        <p:strVal val="visible"/>
                                      </p:to>
                                    </p:set>
                                    <p:anim calcmode="lin" valueType="num">
                                      <p:cBhvr>
                                        <p:cTn id="26" dur="500" fill="hold"/>
                                        <p:tgtEl>
                                          <p:spTgt spid="14"/>
                                        </p:tgtEl>
                                        <p:attrNameLst>
                                          <p:attrName>ppt_w</p:attrName>
                                        </p:attrNameLst>
                                      </p:cBhvr>
                                      <p:tavLst>
                                        <p:tav tm="0">
                                          <p:val>
                                            <p:fltVal val="0"/>
                                          </p:val>
                                        </p:tav>
                                        <p:tav tm="100000">
                                          <p:val>
                                            <p:strVal val="#ppt_w"/>
                                          </p:val>
                                        </p:tav>
                                      </p:tavLst>
                                    </p:anim>
                                    <p:anim calcmode="lin" valueType="num">
                                      <p:cBhvr>
                                        <p:cTn id="27" dur="500" fill="hold"/>
                                        <p:tgtEl>
                                          <p:spTgt spid="14"/>
                                        </p:tgtEl>
                                        <p:attrNameLst>
                                          <p:attrName>ppt_h</p:attrName>
                                        </p:attrNameLst>
                                      </p:cBhvr>
                                      <p:tavLst>
                                        <p:tav tm="0">
                                          <p:val>
                                            <p:fltVal val="0"/>
                                          </p:val>
                                        </p:tav>
                                        <p:tav tm="100000">
                                          <p:val>
                                            <p:strVal val="#ppt_h"/>
                                          </p:val>
                                        </p:tav>
                                      </p:tavLst>
                                    </p:anim>
                                    <p:animEffect transition="in" filter="fade">
                                      <p:cBhvr>
                                        <p:cTn id="28" dur="500"/>
                                        <p:tgtEl>
                                          <p:spTgt spid="14"/>
                                        </p:tgtEl>
                                      </p:cBhvr>
                                    </p:animEffect>
                                  </p:childTnLst>
                                </p:cTn>
                              </p:par>
                            </p:childTnLst>
                          </p:cTn>
                        </p:par>
                        <p:par>
                          <p:cTn id="29" fill="hold">
                            <p:stCondLst>
                              <p:cond delay="2350"/>
                            </p:stCondLst>
                            <p:childTnLst>
                              <p:par>
                                <p:cTn id="30" presetID="10" presetClass="entr" presetSubtype="0" fill="hold" grpId="0" nodeType="afterEffect">
                                  <p:stCondLst>
                                    <p:cond delay="0"/>
                                  </p:stCondLst>
                                  <p:childTnLst>
                                    <p:set>
                                      <p:cBhvr>
                                        <p:cTn id="31" dur="1" fill="hold">
                                          <p:stCondLst>
                                            <p:cond delay="0"/>
                                          </p:stCondLst>
                                        </p:cTn>
                                        <p:tgtEl>
                                          <p:spTgt spid="103"/>
                                        </p:tgtEl>
                                        <p:attrNameLst>
                                          <p:attrName>style.visibility</p:attrName>
                                        </p:attrNameLst>
                                      </p:cBhvr>
                                      <p:to>
                                        <p:strVal val="visible"/>
                                      </p:to>
                                    </p:set>
                                    <p:animEffect transition="in" filter="fade">
                                      <p:cBhvr>
                                        <p:cTn id="32" dur="500"/>
                                        <p:tgtEl>
                                          <p:spTgt spid="103"/>
                                        </p:tgtEl>
                                      </p:cBhvr>
                                    </p:animEffect>
                                  </p:childTnLst>
                                </p:cTn>
                              </p:par>
                            </p:childTnLst>
                          </p:cTn>
                        </p:par>
                        <p:par>
                          <p:cTn id="33" fill="hold">
                            <p:stCondLst>
                              <p:cond delay="2850"/>
                            </p:stCondLst>
                            <p:childTnLst>
                              <p:par>
                                <p:cTn id="34" presetID="18" presetClass="entr" presetSubtype="3" fill="hold" grpId="0" nodeType="afterEffect">
                                  <p:stCondLst>
                                    <p:cond delay="0"/>
                                  </p:stCondLst>
                                  <p:childTnLst>
                                    <p:set>
                                      <p:cBhvr>
                                        <p:cTn id="35" dur="1" fill="hold">
                                          <p:stCondLst>
                                            <p:cond delay="0"/>
                                          </p:stCondLst>
                                        </p:cTn>
                                        <p:tgtEl>
                                          <p:spTgt spid="39"/>
                                        </p:tgtEl>
                                        <p:attrNameLst>
                                          <p:attrName>style.visibility</p:attrName>
                                        </p:attrNameLst>
                                      </p:cBhvr>
                                      <p:to>
                                        <p:strVal val="visible"/>
                                      </p:to>
                                    </p:set>
                                    <p:animEffect transition="in" filter="strips(upRight)">
                                      <p:cBhvr>
                                        <p:cTn id="36" dur="500"/>
                                        <p:tgtEl>
                                          <p:spTgt spid="39"/>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1" fill="hold" grpId="0" nodeType="clickEffect">
                                  <p:stCondLst>
                                    <p:cond delay="900"/>
                                  </p:stCondLst>
                                  <p:childTnLst>
                                    <p:set>
                                      <p:cBhvr>
                                        <p:cTn id="40" dur="1" fill="hold">
                                          <p:stCondLst>
                                            <p:cond delay="0"/>
                                          </p:stCondLst>
                                        </p:cTn>
                                        <p:tgtEl>
                                          <p:spTgt spid="5"/>
                                        </p:tgtEl>
                                        <p:attrNameLst>
                                          <p:attrName>style.visibility</p:attrName>
                                        </p:attrNameLst>
                                      </p:cBhvr>
                                      <p:to>
                                        <p:strVal val="visible"/>
                                      </p:to>
                                    </p:set>
                                    <p:animEffect transition="in" filter="wipe(up)">
                                      <p:cBhvr>
                                        <p:cTn id="41" dur="500"/>
                                        <p:tgtEl>
                                          <p:spTgt spid="5"/>
                                        </p:tgtEl>
                                      </p:cBhvr>
                                    </p:animEffect>
                                  </p:childTnLst>
                                </p:cTn>
                              </p:par>
                            </p:childTnLst>
                          </p:cTn>
                        </p:par>
                        <p:par>
                          <p:cTn id="42" fill="hold">
                            <p:stCondLst>
                              <p:cond delay="1400"/>
                            </p:stCondLst>
                            <p:childTnLst>
                              <p:par>
                                <p:cTn id="43" presetID="53" presetClass="entr" presetSubtype="16" fill="hold" nodeType="afterEffect">
                                  <p:stCondLst>
                                    <p:cond delay="0"/>
                                  </p:stCondLst>
                                  <p:childTnLst>
                                    <p:set>
                                      <p:cBhvr>
                                        <p:cTn id="44" dur="1" fill="hold">
                                          <p:stCondLst>
                                            <p:cond delay="0"/>
                                          </p:stCondLst>
                                        </p:cTn>
                                        <p:tgtEl>
                                          <p:spTgt spid="19"/>
                                        </p:tgtEl>
                                        <p:attrNameLst>
                                          <p:attrName>style.visibility</p:attrName>
                                        </p:attrNameLst>
                                      </p:cBhvr>
                                      <p:to>
                                        <p:strVal val="visible"/>
                                      </p:to>
                                    </p:set>
                                    <p:anim calcmode="lin" valueType="num">
                                      <p:cBhvr>
                                        <p:cTn id="45" dur="500" fill="hold"/>
                                        <p:tgtEl>
                                          <p:spTgt spid="19"/>
                                        </p:tgtEl>
                                        <p:attrNameLst>
                                          <p:attrName>ppt_w</p:attrName>
                                        </p:attrNameLst>
                                      </p:cBhvr>
                                      <p:tavLst>
                                        <p:tav tm="0">
                                          <p:val>
                                            <p:fltVal val="0"/>
                                          </p:val>
                                        </p:tav>
                                        <p:tav tm="100000">
                                          <p:val>
                                            <p:strVal val="#ppt_w"/>
                                          </p:val>
                                        </p:tav>
                                      </p:tavLst>
                                    </p:anim>
                                    <p:anim calcmode="lin" valueType="num">
                                      <p:cBhvr>
                                        <p:cTn id="46" dur="500" fill="hold"/>
                                        <p:tgtEl>
                                          <p:spTgt spid="19"/>
                                        </p:tgtEl>
                                        <p:attrNameLst>
                                          <p:attrName>ppt_h</p:attrName>
                                        </p:attrNameLst>
                                      </p:cBhvr>
                                      <p:tavLst>
                                        <p:tav tm="0">
                                          <p:val>
                                            <p:fltVal val="0"/>
                                          </p:val>
                                        </p:tav>
                                        <p:tav tm="100000">
                                          <p:val>
                                            <p:strVal val="#ppt_h"/>
                                          </p:val>
                                        </p:tav>
                                      </p:tavLst>
                                    </p:anim>
                                    <p:animEffect transition="in" filter="fade">
                                      <p:cBhvr>
                                        <p:cTn id="47" dur="500"/>
                                        <p:tgtEl>
                                          <p:spTgt spid="19"/>
                                        </p:tgtEl>
                                      </p:cBhvr>
                                    </p:animEffect>
                                  </p:childTnLst>
                                </p:cTn>
                              </p:par>
                            </p:childTnLst>
                          </p:cTn>
                        </p:par>
                        <p:par>
                          <p:cTn id="48" fill="hold">
                            <p:stCondLst>
                              <p:cond delay="1900"/>
                            </p:stCondLst>
                            <p:childTnLst>
                              <p:par>
                                <p:cTn id="49" presetID="18" presetClass="entr" presetSubtype="3" fill="hold" grpId="0" nodeType="afterEffect">
                                  <p:stCondLst>
                                    <p:cond delay="0"/>
                                  </p:stCondLst>
                                  <p:childTnLst>
                                    <p:set>
                                      <p:cBhvr>
                                        <p:cTn id="50" dur="1" fill="hold">
                                          <p:stCondLst>
                                            <p:cond delay="0"/>
                                          </p:stCondLst>
                                        </p:cTn>
                                        <p:tgtEl>
                                          <p:spTgt spid="17"/>
                                        </p:tgtEl>
                                        <p:attrNameLst>
                                          <p:attrName>style.visibility</p:attrName>
                                        </p:attrNameLst>
                                      </p:cBhvr>
                                      <p:to>
                                        <p:strVal val="visible"/>
                                      </p:to>
                                    </p:set>
                                    <p:animEffect transition="in" filter="strips(upRight)">
                                      <p:cBhvr>
                                        <p:cTn id="51" dur="500"/>
                                        <p:tgtEl>
                                          <p:spTgt spid="17"/>
                                        </p:tgtEl>
                                      </p:cBhvr>
                                    </p:animEffect>
                                  </p:childTnLst>
                                </p:cTn>
                              </p:par>
                            </p:childTnLst>
                          </p:cTn>
                        </p:par>
                        <p:par>
                          <p:cTn id="52" fill="hold">
                            <p:stCondLst>
                              <p:cond delay="2400"/>
                            </p:stCondLst>
                            <p:childTnLst>
                              <p:par>
                                <p:cTn id="53" presetID="53" presetClass="entr" presetSubtype="16" fill="hold" nodeType="afterEffect">
                                  <p:stCondLst>
                                    <p:cond delay="0"/>
                                  </p:stCondLst>
                                  <p:childTnLst>
                                    <p:set>
                                      <p:cBhvr>
                                        <p:cTn id="54" dur="1" fill="hold">
                                          <p:stCondLst>
                                            <p:cond delay="0"/>
                                          </p:stCondLst>
                                        </p:cTn>
                                        <p:tgtEl>
                                          <p:spTgt spid="8"/>
                                        </p:tgtEl>
                                        <p:attrNameLst>
                                          <p:attrName>style.visibility</p:attrName>
                                        </p:attrNameLst>
                                      </p:cBhvr>
                                      <p:to>
                                        <p:strVal val="visible"/>
                                      </p:to>
                                    </p:set>
                                    <p:anim calcmode="lin" valueType="num">
                                      <p:cBhvr>
                                        <p:cTn id="55" dur="500" fill="hold"/>
                                        <p:tgtEl>
                                          <p:spTgt spid="8"/>
                                        </p:tgtEl>
                                        <p:attrNameLst>
                                          <p:attrName>ppt_w</p:attrName>
                                        </p:attrNameLst>
                                      </p:cBhvr>
                                      <p:tavLst>
                                        <p:tav tm="0">
                                          <p:val>
                                            <p:fltVal val="0"/>
                                          </p:val>
                                        </p:tav>
                                        <p:tav tm="100000">
                                          <p:val>
                                            <p:strVal val="#ppt_w"/>
                                          </p:val>
                                        </p:tav>
                                      </p:tavLst>
                                    </p:anim>
                                    <p:anim calcmode="lin" valueType="num">
                                      <p:cBhvr>
                                        <p:cTn id="56" dur="500" fill="hold"/>
                                        <p:tgtEl>
                                          <p:spTgt spid="8"/>
                                        </p:tgtEl>
                                        <p:attrNameLst>
                                          <p:attrName>ppt_h</p:attrName>
                                        </p:attrNameLst>
                                      </p:cBhvr>
                                      <p:tavLst>
                                        <p:tav tm="0">
                                          <p:val>
                                            <p:fltVal val="0"/>
                                          </p:val>
                                        </p:tav>
                                        <p:tav tm="100000">
                                          <p:val>
                                            <p:strVal val="#ppt_h"/>
                                          </p:val>
                                        </p:tav>
                                      </p:tavLst>
                                    </p:anim>
                                    <p:animEffect transition="in" filter="fade">
                                      <p:cBhvr>
                                        <p:cTn id="57" dur="500"/>
                                        <p:tgtEl>
                                          <p:spTgt spid="8"/>
                                        </p:tgtEl>
                                      </p:cBhvr>
                                    </p:animEffect>
                                  </p:childTnLst>
                                </p:cTn>
                              </p:par>
                            </p:childTnLst>
                          </p:cTn>
                        </p:par>
                        <p:par>
                          <p:cTn id="58" fill="hold">
                            <p:stCondLst>
                              <p:cond delay="2900"/>
                            </p:stCondLst>
                            <p:childTnLst>
                              <p:par>
                                <p:cTn id="59" presetID="18" presetClass="entr" presetSubtype="3" fill="hold" grpId="0" nodeType="afterEffect">
                                  <p:stCondLst>
                                    <p:cond delay="0"/>
                                  </p:stCondLst>
                                  <p:childTnLst>
                                    <p:set>
                                      <p:cBhvr>
                                        <p:cTn id="60" dur="1" fill="hold">
                                          <p:stCondLst>
                                            <p:cond delay="0"/>
                                          </p:stCondLst>
                                        </p:cTn>
                                        <p:tgtEl>
                                          <p:spTgt spid="18"/>
                                        </p:tgtEl>
                                        <p:attrNameLst>
                                          <p:attrName>style.visibility</p:attrName>
                                        </p:attrNameLst>
                                      </p:cBhvr>
                                      <p:to>
                                        <p:strVal val="visible"/>
                                      </p:to>
                                    </p:set>
                                    <p:animEffect transition="in" filter="strips(upRight)">
                                      <p:cBhvr>
                                        <p:cTn id="61" dur="500"/>
                                        <p:tgtEl>
                                          <p:spTgt spid="18"/>
                                        </p:tgtEl>
                                      </p:cBhvr>
                                    </p:animEffect>
                                  </p:childTnLst>
                                </p:cTn>
                              </p:par>
                            </p:childTnLst>
                          </p:cTn>
                        </p:par>
                        <p:par>
                          <p:cTn id="62" fill="hold">
                            <p:stCondLst>
                              <p:cond delay="3400"/>
                            </p:stCondLst>
                            <p:childTnLst>
                              <p:par>
                                <p:cTn id="63" presetID="53" presetClass="entr" presetSubtype="16" fill="hold" nodeType="afterEffect">
                                  <p:stCondLst>
                                    <p:cond delay="0"/>
                                  </p:stCondLst>
                                  <p:childTnLst>
                                    <p:set>
                                      <p:cBhvr>
                                        <p:cTn id="64" dur="1" fill="hold">
                                          <p:stCondLst>
                                            <p:cond delay="0"/>
                                          </p:stCondLst>
                                        </p:cTn>
                                        <p:tgtEl>
                                          <p:spTgt spid="4"/>
                                        </p:tgtEl>
                                        <p:attrNameLst>
                                          <p:attrName>style.visibility</p:attrName>
                                        </p:attrNameLst>
                                      </p:cBhvr>
                                      <p:to>
                                        <p:strVal val="visible"/>
                                      </p:to>
                                    </p:set>
                                    <p:anim calcmode="lin" valueType="num">
                                      <p:cBhvr>
                                        <p:cTn id="65" dur="500" fill="hold"/>
                                        <p:tgtEl>
                                          <p:spTgt spid="4"/>
                                        </p:tgtEl>
                                        <p:attrNameLst>
                                          <p:attrName>ppt_w</p:attrName>
                                        </p:attrNameLst>
                                      </p:cBhvr>
                                      <p:tavLst>
                                        <p:tav tm="0">
                                          <p:val>
                                            <p:fltVal val="0"/>
                                          </p:val>
                                        </p:tav>
                                        <p:tav tm="100000">
                                          <p:val>
                                            <p:strVal val="#ppt_w"/>
                                          </p:val>
                                        </p:tav>
                                      </p:tavLst>
                                    </p:anim>
                                    <p:anim calcmode="lin" valueType="num">
                                      <p:cBhvr>
                                        <p:cTn id="66" dur="500" fill="hold"/>
                                        <p:tgtEl>
                                          <p:spTgt spid="4"/>
                                        </p:tgtEl>
                                        <p:attrNameLst>
                                          <p:attrName>ppt_h</p:attrName>
                                        </p:attrNameLst>
                                      </p:cBhvr>
                                      <p:tavLst>
                                        <p:tav tm="0">
                                          <p:val>
                                            <p:fltVal val="0"/>
                                          </p:val>
                                        </p:tav>
                                        <p:tav tm="100000">
                                          <p:val>
                                            <p:strVal val="#ppt_h"/>
                                          </p:val>
                                        </p:tav>
                                      </p:tavLst>
                                    </p:anim>
                                    <p:animEffect transition="in" filter="fade">
                                      <p:cBhvr>
                                        <p:cTn id="67" dur="500"/>
                                        <p:tgtEl>
                                          <p:spTgt spid="4"/>
                                        </p:tgtEl>
                                      </p:cBhvr>
                                    </p:animEffect>
                                  </p:childTnLst>
                                </p:cTn>
                              </p:par>
                            </p:childTnLst>
                          </p:cTn>
                        </p:par>
                        <p:par>
                          <p:cTn id="68" fill="hold">
                            <p:stCondLst>
                              <p:cond delay="3900"/>
                            </p:stCondLst>
                            <p:childTnLst>
                              <p:par>
                                <p:cTn id="69" presetID="18" presetClass="entr" presetSubtype="3" fill="hold" grpId="0" nodeType="afterEffect">
                                  <p:stCondLst>
                                    <p:cond delay="0"/>
                                  </p:stCondLst>
                                  <p:childTnLst>
                                    <p:set>
                                      <p:cBhvr>
                                        <p:cTn id="70" dur="1" fill="hold">
                                          <p:stCondLst>
                                            <p:cond delay="0"/>
                                          </p:stCondLst>
                                        </p:cTn>
                                        <p:tgtEl>
                                          <p:spTgt spid="35"/>
                                        </p:tgtEl>
                                        <p:attrNameLst>
                                          <p:attrName>style.visibility</p:attrName>
                                        </p:attrNameLst>
                                      </p:cBhvr>
                                      <p:to>
                                        <p:strVal val="visible"/>
                                      </p:to>
                                    </p:set>
                                    <p:animEffect transition="in" filter="strips(upRight)">
                                      <p:cBhvr>
                                        <p:cTn id="71"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4" grpId="0"/>
      <p:bldP spid="17" grpId="0"/>
      <p:bldP spid="18" grpId="0"/>
      <p:bldP spid="35" grpId="0"/>
      <p:bldP spid="103" grpId="0" bldLvl="0" animBg="1"/>
      <p:bldP spid="39" grpId="0"/>
      <p:bldP spid="5"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735705"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任务二</a:t>
            </a:r>
            <a:r>
              <a:rPr lang="en-US" altLang="zh-CN" sz="1700" b="1" dirty="0">
                <a:solidFill>
                  <a:srgbClr val="1B4367"/>
                </a:solidFill>
                <a:cs typeface="+mn-ea"/>
                <a:sym typeface="+mn-lt"/>
              </a:rPr>
              <a:t>  </a:t>
            </a:r>
            <a:r>
              <a:rPr lang="zh-CN" altLang="en-US" sz="1700" b="1" dirty="0">
                <a:solidFill>
                  <a:srgbClr val="1B4367"/>
                </a:solidFill>
                <a:cs typeface="+mn-ea"/>
                <a:sym typeface="+mn-lt"/>
              </a:rPr>
              <a:t>职业环境分析方法和认知途径</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4" name="矩形 13"/>
          <p:cNvSpPr>
            <a:spLocks noChangeArrowheads="1"/>
          </p:cNvSpPr>
          <p:nvPr/>
        </p:nvSpPr>
        <p:spPr bwMode="auto">
          <a:xfrm>
            <a:off x="1154430" y="847725"/>
            <a:ext cx="4923155" cy="583565"/>
          </a:xfrm>
          <a:prstGeom prst="rect">
            <a:avLst/>
          </a:prstGeom>
          <a:noFill/>
          <a:ln w="9525">
            <a:noFill/>
            <a:miter lim="800000"/>
          </a:ln>
        </p:spPr>
        <p:txBody>
          <a:bodyPr wrap="square">
            <a:spAutoFit/>
          </a:bodyPr>
          <a:p>
            <a:pPr algn="ctr"/>
            <a:r>
              <a:rPr lang="zh-CN" altLang="en-US" sz="3200" b="1">
                <a:solidFill>
                  <a:srgbClr val="1B4367"/>
                </a:solidFill>
                <a:latin typeface="微软雅黑" panose="020B0503020204020204" pitchFamily="34" charset="-122"/>
                <a:ea typeface="微软雅黑" panose="020B0503020204020204" pitchFamily="34" charset="-122"/>
              </a:rPr>
              <a:t>一、职业环境分析的方法</a:t>
            </a:r>
            <a:endParaRPr lang="zh-CN" altLang="en-US" sz="3200" b="1">
              <a:solidFill>
                <a:srgbClr val="1B4367"/>
              </a:solidFill>
              <a:latin typeface="微软雅黑" panose="020B0503020204020204" pitchFamily="34" charset="-122"/>
              <a:ea typeface="微软雅黑" panose="020B0503020204020204" pitchFamily="34" charset="-122"/>
            </a:endParaRPr>
          </a:p>
        </p:txBody>
      </p:sp>
      <p:grpSp>
        <p:nvGrpSpPr>
          <p:cNvPr id="11" name="组合 10"/>
          <p:cNvGrpSpPr>
            <a:grpSpLocks noChangeAspect="1"/>
          </p:cNvGrpSpPr>
          <p:nvPr>
            <p:custDataLst>
              <p:tags r:id="rId1"/>
            </p:custDataLst>
          </p:nvPr>
        </p:nvGrpSpPr>
        <p:grpSpPr>
          <a:xfrm>
            <a:off x="374857" y="719076"/>
            <a:ext cx="840772" cy="841772"/>
            <a:chOff x="4856202" y="1222146"/>
            <a:chExt cx="1201103" cy="1202531"/>
          </a:xfrm>
          <a:solidFill>
            <a:srgbClr val="1B4367"/>
          </a:solidFill>
        </p:grpSpPr>
        <p:sp>
          <p:nvSpPr>
            <p:cNvPr id="12" name="Rectangle 6"/>
            <p:cNvSpPr/>
            <p:nvPr>
              <p:custDataLst>
                <p:tags r:id="rId2"/>
              </p:custDataLst>
            </p:nvPr>
          </p:nvSpPr>
          <p:spPr>
            <a:xfrm>
              <a:off x="4856202" y="1222146"/>
              <a:ext cx="1201103" cy="1202531"/>
            </a:xfrm>
            <a:prstGeom prst="flowChartConnector">
              <a:avLst/>
            </a:prstGeom>
            <a:grpFill/>
            <a:ln w="9525">
              <a:noFill/>
              <a:miter/>
            </a:ln>
          </p:spPr>
          <p:txBody>
            <a:bodyPr anchor="ctr"/>
            <a:lstStyle/>
            <a:p>
              <a:pPr lvl="0" algn="ctr" eaLnBrk="1" hangingPunct="1"/>
              <a:endParaRPr lang="en-US" altLang="zh-CN" sz="1000" dirty="0">
                <a:solidFill>
                  <a:srgbClr val="FFFFFF"/>
                </a:solidFill>
                <a:cs typeface="+mn-ea"/>
                <a:sym typeface="+mn-lt"/>
              </a:endParaRPr>
            </a:p>
          </p:txBody>
        </p:sp>
        <p:sp>
          <p:nvSpPr>
            <p:cNvPr id="13" name="KSO_Shape"/>
            <p:cNvSpPr/>
            <p:nvPr>
              <p:custDataLst>
                <p:tags r:id="rId3"/>
              </p:custDataLst>
            </p:nvPr>
          </p:nvSpPr>
          <p:spPr bwMode="auto">
            <a:xfrm>
              <a:off x="5275038" y="1500840"/>
              <a:ext cx="363431" cy="645143"/>
            </a:xfrm>
            <a:custGeom>
              <a:avLst/>
              <a:gdLst>
                <a:gd name="T0" fmla="*/ 2147483646 w 3056"/>
                <a:gd name="T1" fmla="*/ 2147483646 h 5429"/>
                <a:gd name="T2" fmla="*/ 2147483646 w 3056"/>
                <a:gd name="T3" fmla="*/ 2147483646 h 5429"/>
                <a:gd name="T4" fmla="*/ 2147483646 w 3056"/>
                <a:gd name="T5" fmla="*/ 388832290 h 5429"/>
                <a:gd name="T6" fmla="*/ 2147483646 w 3056"/>
                <a:gd name="T7" fmla="*/ 345615213 h 5429"/>
                <a:gd name="T8" fmla="*/ 2147483646 w 3056"/>
                <a:gd name="T9" fmla="*/ 2147483646 h 5429"/>
                <a:gd name="T10" fmla="*/ 2147483646 w 3056"/>
                <a:gd name="T11" fmla="*/ 2147483646 h 5429"/>
                <a:gd name="T12" fmla="*/ 2147483646 w 3056"/>
                <a:gd name="T13" fmla="*/ 2147483646 h 5429"/>
                <a:gd name="T14" fmla="*/ 2147483646 w 3056"/>
                <a:gd name="T15" fmla="*/ 2147483646 h 5429"/>
                <a:gd name="T16" fmla="*/ 2147483646 w 3056"/>
                <a:gd name="T17" fmla="*/ 2147483646 h 5429"/>
                <a:gd name="T18" fmla="*/ 2147483646 w 3056"/>
                <a:gd name="T19" fmla="*/ 2147483646 h 5429"/>
                <a:gd name="T20" fmla="*/ 475747481 w 3056"/>
                <a:gd name="T21" fmla="*/ 2147483646 h 5429"/>
                <a:gd name="T22" fmla="*/ 432463999 w 3056"/>
                <a:gd name="T23" fmla="*/ 2147483646 h 5429"/>
                <a:gd name="T24" fmla="*/ 2147483646 w 3056"/>
                <a:gd name="T25" fmla="*/ 2147483646 h 5429"/>
                <a:gd name="T26" fmla="*/ 2147483646 w 3056"/>
                <a:gd name="T27" fmla="*/ 2147483646 h 5429"/>
                <a:gd name="T28" fmla="*/ 2147483646 w 3056"/>
                <a:gd name="T29" fmla="*/ 2147483646 h 5429"/>
                <a:gd name="T30" fmla="*/ 2147483646 w 3056"/>
                <a:gd name="T31" fmla="*/ 2147483646 h 5429"/>
                <a:gd name="T32" fmla="*/ 2147483646 w 3056"/>
                <a:gd name="T33" fmla="*/ 2147483646 h 5429"/>
                <a:gd name="T34" fmla="*/ 2147483646 w 3056"/>
                <a:gd name="T35" fmla="*/ 2147483646 h 5429"/>
                <a:gd name="T36" fmla="*/ 2147483646 w 3056"/>
                <a:gd name="T37" fmla="*/ 2147483646 h 5429"/>
                <a:gd name="T38" fmla="*/ 2147483646 w 3056"/>
                <a:gd name="T39" fmla="*/ 2147483646 h 5429"/>
                <a:gd name="T40" fmla="*/ 2147483646 w 3056"/>
                <a:gd name="T41" fmla="*/ 2147483646 h 5429"/>
                <a:gd name="T42" fmla="*/ 2147483646 w 3056"/>
                <a:gd name="T43" fmla="*/ 2147483646 h 5429"/>
                <a:gd name="T44" fmla="*/ 2147483646 w 3056"/>
                <a:gd name="T45" fmla="*/ 2147483646 h 5429"/>
                <a:gd name="T46" fmla="*/ 2147483646 w 3056"/>
                <a:gd name="T47" fmla="*/ 2147483646 h 5429"/>
                <a:gd name="T48" fmla="*/ 2147483646 w 3056"/>
                <a:gd name="T49" fmla="*/ 2147483646 h 5429"/>
                <a:gd name="T50" fmla="*/ 2147483646 w 3056"/>
                <a:gd name="T51" fmla="*/ 2147483646 h 5429"/>
                <a:gd name="T52" fmla="*/ 2147483646 w 3056"/>
                <a:gd name="T53" fmla="*/ 2147483646 h 5429"/>
                <a:gd name="T54" fmla="*/ 2147483646 w 3056"/>
                <a:gd name="T55" fmla="*/ 2147483646 h 5429"/>
                <a:gd name="T56" fmla="*/ 2147483646 w 3056"/>
                <a:gd name="T57" fmla="*/ 2147483646 h 5429"/>
                <a:gd name="T58" fmla="*/ 2147483646 w 3056"/>
                <a:gd name="T59" fmla="*/ 2147483646 h 5429"/>
                <a:gd name="T60" fmla="*/ 2147483646 w 3056"/>
                <a:gd name="T61" fmla="*/ 2147483646 h 5429"/>
                <a:gd name="T62" fmla="*/ 2147483646 w 3056"/>
                <a:gd name="T63" fmla="*/ 2147483646 h 5429"/>
                <a:gd name="T64" fmla="*/ 2147483646 w 3056"/>
                <a:gd name="T65" fmla="*/ 2147483646 h 5429"/>
                <a:gd name="T66" fmla="*/ 2147483646 w 3056"/>
                <a:gd name="T67" fmla="*/ 2147483646 h 5429"/>
                <a:gd name="T68" fmla="*/ 2147483646 w 3056"/>
                <a:gd name="T69" fmla="*/ 2147483646 h 5429"/>
                <a:gd name="T70" fmla="*/ 2147483646 w 3056"/>
                <a:gd name="T71" fmla="*/ 2147483646 h 5429"/>
                <a:gd name="T72" fmla="*/ 2147483646 w 3056"/>
                <a:gd name="T73" fmla="*/ 2147483646 h 5429"/>
                <a:gd name="T74" fmla="*/ 2147483646 w 3056"/>
                <a:gd name="T75" fmla="*/ 2147483646 h 5429"/>
                <a:gd name="T76" fmla="*/ 2147483646 w 3056"/>
                <a:gd name="T77" fmla="*/ 2147483646 h 5429"/>
                <a:gd name="T78" fmla="*/ 2147483646 w 3056"/>
                <a:gd name="T79" fmla="*/ 2147483646 h 5429"/>
                <a:gd name="T80" fmla="*/ 2147483646 w 3056"/>
                <a:gd name="T81" fmla="*/ 2147483646 h 5429"/>
                <a:gd name="T82" fmla="*/ 2147483646 w 3056"/>
                <a:gd name="T83" fmla="*/ 2147483646 h 5429"/>
                <a:gd name="T84" fmla="*/ 2147483646 w 3056"/>
                <a:gd name="T85" fmla="*/ 2147483646 h 5429"/>
                <a:gd name="T86" fmla="*/ 2147483646 w 3056"/>
                <a:gd name="T87" fmla="*/ 2147483646 h 5429"/>
                <a:gd name="T88" fmla="*/ 2147483646 w 3056"/>
                <a:gd name="T89" fmla="*/ 2147483646 h 5429"/>
                <a:gd name="T90" fmla="*/ 2147483646 w 3056"/>
                <a:gd name="T91" fmla="*/ 2147483646 h 5429"/>
                <a:gd name="T92" fmla="*/ 2147483646 w 3056"/>
                <a:gd name="T93" fmla="*/ 2147483646 h 5429"/>
                <a:gd name="T94" fmla="*/ 2147483646 w 3056"/>
                <a:gd name="T95" fmla="*/ 2147483646 h 5429"/>
                <a:gd name="T96" fmla="*/ 2147483646 w 3056"/>
                <a:gd name="T97" fmla="*/ 2147483646 h 5429"/>
                <a:gd name="T98" fmla="*/ 2147483646 w 3056"/>
                <a:gd name="T99" fmla="*/ 2147483646 h 5429"/>
                <a:gd name="T100" fmla="*/ 2147483646 w 3056"/>
                <a:gd name="T101" fmla="*/ 2147483646 h 5429"/>
                <a:gd name="T102" fmla="*/ 2147483646 w 3056"/>
                <a:gd name="T103" fmla="*/ 2147483646 h 5429"/>
                <a:gd name="T104" fmla="*/ 2147483646 w 3056"/>
                <a:gd name="T105" fmla="*/ 2147483646 h 5429"/>
                <a:gd name="T106" fmla="*/ 2147483646 w 3056"/>
                <a:gd name="T107" fmla="*/ 2147483646 h 5429"/>
                <a:gd name="T108" fmla="*/ 2147483646 w 3056"/>
                <a:gd name="T109" fmla="*/ 2147483646 h 5429"/>
                <a:gd name="T110" fmla="*/ 2147483646 w 3056"/>
                <a:gd name="T111" fmla="*/ 2147483646 h 5429"/>
                <a:gd name="T112" fmla="*/ 2147483646 w 3056"/>
                <a:gd name="T113" fmla="*/ 2147483646 h 5429"/>
                <a:gd name="T114" fmla="*/ 2147483646 w 3056"/>
                <a:gd name="T115" fmla="*/ 2147483646 h 5429"/>
                <a:gd name="T116" fmla="*/ 2147483646 w 3056"/>
                <a:gd name="T117" fmla="*/ 2147483646 h 5429"/>
                <a:gd name="T118" fmla="*/ 2147483646 w 3056"/>
                <a:gd name="T119" fmla="*/ 2147483646 h 5429"/>
                <a:gd name="T120" fmla="*/ 2147483646 w 3056"/>
                <a:gd name="T121" fmla="*/ 2147483646 h 542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3056" h="5429">
                  <a:moveTo>
                    <a:pt x="2609" y="448"/>
                  </a:moveTo>
                  <a:lnTo>
                    <a:pt x="2609" y="448"/>
                  </a:lnTo>
                  <a:lnTo>
                    <a:pt x="2575" y="415"/>
                  </a:lnTo>
                  <a:lnTo>
                    <a:pt x="2538" y="383"/>
                  </a:lnTo>
                  <a:lnTo>
                    <a:pt x="2503" y="352"/>
                  </a:lnTo>
                  <a:lnTo>
                    <a:pt x="2465" y="322"/>
                  </a:lnTo>
                  <a:lnTo>
                    <a:pt x="2426" y="293"/>
                  </a:lnTo>
                  <a:lnTo>
                    <a:pt x="2388" y="265"/>
                  </a:lnTo>
                  <a:lnTo>
                    <a:pt x="2348" y="239"/>
                  </a:lnTo>
                  <a:lnTo>
                    <a:pt x="2307" y="213"/>
                  </a:lnTo>
                  <a:lnTo>
                    <a:pt x="2266" y="190"/>
                  </a:lnTo>
                  <a:lnTo>
                    <a:pt x="2224" y="168"/>
                  </a:lnTo>
                  <a:lnTo>
                    <a:pt x="2182" y="146"/>
                  </a:lnTo>
                  <a:lnTo>
                    <a:pt x="2138" y="127"/>
                  </a:lnTo>
                  <a:lnTo>
                    <a:pt x="2095" y="108"/>
                  </a:lnTo>
                  <a:lnTo>
                    <a:pt x="2049" y="91"/>
                  </a:lnTo>
                  <a:lnTo>
                    <a:pt x="2005" y="75"/>
                  </a:lnTo>
                  <a:lnTo>
                    <a:pt x="1960" y="61"/>
                  </a:lnTo>
                  <a:lnTo>
                    <a:pt x="1907" y="46"/>
                  </a:lnTo>
                  <a:lnTo>
                    <a:pt x="1853" y="34"/>
                  </a:lnTo>
                  <a:lnTo>
                    <a:pt x="1800" y="24"/>
                  </a:lnTo>
                  <a:lnTo>
                    <a:pt x="1746" y="15"/>
                  </a:lnTo>
                  <a:lnTo>
                    <a:pt x="1692" y="9"/>
                  </a:lnTo>
                  <a:lnTo>
                    <a:pt x="1638" y="3"/>
                  </a:lnTo>
                  <a:lnTo>
                    <a:pt x="1582" y="1"/>
                  </a:lnTo>
                  <a:lnTo>
                    <a:pt x="1527" y="0"/>
                  </a:lnTo>
                  <a:lnTo>
                    <a:pt x="1490" y="0"/>
                  </a:lnTo>
                  <a:lnTo>
                    <a:pt x="1451" y="2"/>
                  </a:lnTo>
                  <a:lnTo>
                    <a:pt x="1413" y="4"/>
                  </a:lnTo>
                  <a:lnTo>
                    <a:pt x="1376" y="8"/>
                  </a:lnTo>
                  <a:lnTo>
                    <a:pt x="1338" y="11"/>
                  </a:lnTo>
                  <a:lnTo>
                    <a:pt x="1302" y="17"/>
                  </a:lnTo>
                  <a:lnTo>
                    <a:pt x="1264" y="22"/>
                  </a:lnTo>
                  <a:lnTo>
                    <a:pt x="1227" y="29"/>
                  </a:lnTo>
                  <a:lnTo>
                    <a:pt x="1191" y="36"/>
                  </a:lnTo>
                  <a:lnTo>
                    <a:pt x="1154" y="45"/>
                  </a:lnTo>
                  <a:lnTo>
                    <a:pt x="1118" y="55"/>
                  </a:lnTo>
                  <a:lnTo>
                    <a:pt x="1083" y="65"/>
                  </a:lnTo>
                  <a:lnTo>
                    <a:pt x="1047" y="76"/>
                  </a:lnTo>
                  <a:lnTo>
                    <a:pt x="1012" y="88"/>
                  </a:lnTo>
                  <a:lnTo>
                    <a:pt x="977" y="102"/>
                  </a:lnTo>
                  <a:lnTo>
                    <a:pt x="942" y="115"/>
                  </a:lnTo>
                  <a:lnTo>
                    <a:pt x="909" y="130"/>
                  </a:lnTo>
                  <a:lnTo>
                    <a:pt x="875" y="146"/>
                  </a:lnTo>
                  <a:lnTo>
                    <a:pt x="841" y="161"/>
                  </a:lnTo>
                  <a:lnTo>
                    <a:pt x="808" y="179"/>
                  </a:lnTo>
                  <a:lnTo>
                    <a:pt x="775" y="197"/>
                  </a:lnTo>
                  <a:lnTo>
                    <a:pt x="743" y="216"/>
                  </a:lnTo>
                  <a:lnTo>
                    <a:pt x="712" y="235"/>
                  </a:lnTo>
                  <a:lnTo>
                    <a:pt x="680" y="255"/>
                  </a:lnTo>
                  <a:lnTo>
                    <a:pt x="649" y="277"/>
                  </a:lnTo>
                  <a:lnTo>
                    <a:pt x="619" y="300"/>
                  </a:lnTo>
                  <a:lnTo>
                    <a:pt x="589" y="322"/>
                  </a:lnTo>
                  <a:lnTo>
                    <a:pt x="559" y="345"/>
                  </a:lnTo>
                  <a:lnTo>
                    <a:pt x="531" y="370"/>
                  </a:lnTo>
                  <a:lnTo>
                    <a:pt x="502" y="395"/>
                  </a:lnTo>
                  <a:lnTo>
                    <a:pt x="474" y="421"/>
                  </a:lnTo>
                  <a:lnTo>
                    <a:pt x="447" y="448"/>
                  </a:lnTo>
                  <a:lnTo>
                    <a:pt x="420" y="475"/>
                  </a:lnTo>
                  <a:lnTo>
                    <a:pt x="395" y="503"/>
                  </a:lnTo>
                  <a:lnTo>
                    <a:pt x="369" y="531"/>
                  </a:lnTo>
                  <a:lnTo>
                    <a:pt x="345" y="561"/>
                  </a:lnTo>
                  <a:lnTo>
                    <a:pt x="322" y="589"/>
                  </a:lnTo>
                  <a:lnTo>
                    <a:pt x="298" y="619"/>
                  </a:lnTo>
                  <a:lnTo>
                    <a:pt x="276" y="650"/>
                  </a:lnTo>
                  <a:lnTo>
                    <a:pt x="255" y="681"/>
                  </a:lnTo>
                  <a:lnTo>
                    <a:pt x="235" y="712"/>
                  </a:lnTo>
                  <a:lnTo>
                    <a:pt x="215" y="744"/>
                  </a:lnTo>
                  <a:lnTo>
                    <a:pt x="197" y="776"/>
                  </a:lnTo>
                  <a:lnTo>
                    <a:pt x="179" y="808"/>
                  </a:lnTo>
                  <a:lnTo>
                    <a:pt x="161" y="841"/>
                  </a:lnTo>
                  <a:lnTo>
                    <a:pt x="145" y="875"/>
                  </a:lnTo>
                  <a:lnTo>
                    <a:pt x="129" y="909"/>
                  </a:lnTo>
                  <a:lnTo>
                    <a:pt x="115" y="943"/>
                  </a:lnTo>
                  <a:lnTo>
                    <a:pt x="101" y="977"/>
                  </a:lnTo>
                  <a:lnTo>
                    <a:pt x="88" y="1012"/>
                  </a:lnTo>
                  <a:lnTo>
                    <a:pt x="76" y="1047"/>
                  </a:lnTo>
                  <a:lnTo>
                    <a:pt x="65" y="1082"/>
                  </a:lnTo>
                  <a:lnTo>
                    <a:pt x="55" y="1118"/>
                  </a:lnTo>
                  <a:lnTo>
                    <a:pt x="45" y="1154"/>
                  </a:lnTo>
                  <a:lnTo>
                    <a:pt x="36" y="1191"/>
                  </a:lnTo>
                  <a:lnTo>
                    <a:pt x="28" y="1227"/>
                  </a:lnTo>
                  <a:lnTo>
                    <a:pt x="22" y="1264"/>
                  </a:lnTo>
                  <a:lnTo>
                    <a:pt x="16" y="1301"/>
                  </a:lnTo>
                  <a:lnTo>
                    <a:pt x="11" y="1338"/>
                  </a:lnTo>
                  <a:lnTo>
                    <a:pt x="7" y="1376"/>
                  </a:lnTo>
                  <a:lnTo>
                    <a:pt x="4" y="1413"/>
                  </a:lnTo>
                  <a:lnTo>
                    <a:pt x="2" y="1452"/>
                  </a:lnTo>
                  <a:lnTo>
                    <a:pt x="0" y="1489"/>
                  </a:lnTo>
                  <a:lnTo>
                    <a:pt x="0" y="1527"/>
                  </a:lnTo>
                  <a:lnTo>
                    <a:pt x="6" y="1667"/>
                  </a:lnTo>
                  <a:lnTo>
                    <a:pt x="10" y="1707"/>
                  </a:lnTo>
                  <a:lnTo>
                    <a:pt x="15" y="1746"/>
                  </a:lnTo>
                  <a:lnTo>
                    <a:pt x="22" y="1785"/>
                  </a:lnTo>
                  <a:lnTo>
                    <a:pt x="28" y="1823"/>
                  </a:lnTo>
                  <a:lnTo>
                    <a:pt x="36" y="1862"/>
                  </a:lnTo>
                  <a:lnTo>
                    <a:pt x="45" y="1900"/>
                  </a:lnTo>
                  <a:lnTo>
                    <a:pt x="55" y="1937"/>
                  </a:lnTo>
                  <a:lnTo>
                    <a:pt x="66" y="1975"/>
                  </a:lnTo>
                  <a:lnTo>
                    <a:pt x="78" y="2012"/>
                  </a:lnTo>
                  <a:lnTo>
                    <a:pt x="92" y="2049"/>
                  </a:lnTo>
                  <a:lnTo>
                    <a:pt x="105" y="2085"/>
                  </a:lnTo>
                  <a:lnTo>
                    <a:pt x="119" y="2122"/>
                  </a:lnTo>
                  <a:lnTo>
                    <a:pt x="136" y="2157"/>
                  </a:lnTo>
                  <a:lnTo>
                    <a:pt x="152" y="2193"/>
                  </a:lnTo>
                  <a:lnTo>
                    <a:pt x="170" y="2228"/>
                  </a:lnTo>
                  <a:lnTo>
                    <a:pt x="189" y="2262"/>
                  </a:lnTo>
                  <a:lnTo>
                    <a:pt x="195" y="2277"/>
                  </a:lnTo>
                  <a:lnTo>
                    <a:pt x="213" y="2312"/>
                  </a:lnTo>
                  <a:lnTo>
                    <a:pt x="242" y="2366"/>
                  </a:lnTo>
                  <a:lnTo>
                    <a:pt x="278" y="2439"/>
                  </a:lnTo>
                  <a:lnTo>
                    <a:pt x="323" y="2528"/>
                  </a:lnTo>
                  <a:lnTo>
                    <a:pt x="371" y="2631"/>
                  </a:lnTo>
                  <a:lnTo>
                    <a:pt x="422" y="2743"/>
                  </a:lnTo>
                  <a:lnTo>
                    <a:pt x="450" y="2804"/>
                  </a:lnTo>
                  <a:lnTo>
                    <a:pt x="476" y="2867"/>
                  </a:lnTo>
                  <a:lnTo>
                    <a:pt x="503" y="2931"/>
                  </a:lnTo>
                  <a:lnTo>
                    <a:pt x="530" y="2998"/>
                  </a:lnTo>
                  <a:lnTo>
                    <a:pt x="556" y="3065"/>
                  </a:lnTo>
                  <a:lnTo>
                    <a:pt x="582" y="3134"/>
                  </a:lnTo>
                  <a:lnTo>
                    <a:pt x="607" y="3202"/>
                  </a:lnTo>
                  <a:lnTo>
                    <a:pt x="630" y="3273"/>
                  </a:lnTo>
                  <a:lnTo>
                    <a:pt x="653" y="3343"/>
                  </a:lnTo>
                  <a:lnTo>
                    <a:pt x="674" y="3413"/>
                  </a:lnTo>
                  <a:lnTo>
                    <a:pt x="693" y="3483"/>
                  </a:lnTo>
                  <a:lnTo>
                    <a:pt x="711" y="3553"/>
                  </a:lnTo>
                  <a:lnTo>
                    <a:pt x="726" y="3621"/>
                  </a:lnTo>
                  <a:lnTo>
                    <a:pt x="739" y="3690"/>
                  </a:lnTo>
                  <a:lnTo>
                    <a:pt x="750" y="3756"/>
                  </a:lnTo>
                  <a:lnTo>
                    <a:pt x="754" y="3788"/>
                  </a:lnTo>
                  <a:lnTo>
                    <a:pt x="757" y="3822"/>
                  </a:lnTo>
                  <a:lnTo>
                    <a:pt x="760" y="3854"/>
                  </a:lnTo>
                  <a:lnTo>
                    <a:pt x="762" y="3885"/>
                  </a:lnTo>
                  <a:lnTo>
                    <a:pt x="763" y="3915"/>
                  </a:lnTo>
                  <a:lnTo>
                    <a:pt x="764" y="3946"/>
                  </a:lnTo>
                  <a:lnTo>
                    <a:pt x="783" y="4137"/>
                  </a:lnTo>
                  <a:lnTo>
                    <a:pt x="789" y="4160"/>
                  </a:lnTo>
                  <a:lnTo>
                    <a:pt x="796" y="4181"/>
                  </a:lnTo>
                  <a:lnTo>
                    <a:pt x="804" y="4202"/>
                  </a:lnTo>
                  <a:lnTo>
                    <a:pt x="813" y="4220"/>
                  </a:lnTo>
                  <a:lnTo>
                    <a:pt x="823" y="4237"/>
                  </a:lnTo>
                  <a:lnTo>
                    <a:pt x="833" y="4253"/>
                  </a:lnTo>
                  <a:lnTo>
                    <a:pt x="844" y="4267"/>
                  </a:lnTo>
                  <a:lnTo>
                    <a:pt x="855" y="4280"/>
                  </a:lnTo>
                  <a:lnTo>
                    <a:pt x="867" y="4291"/>
                  </a:lnTo>
                  <a:lnTo>
                    <a:pt x="880" y="4301"/>
                  </a:lnTo>
                  <a:lnTo>
                    <a:pt x="895" y="4309"/>
                  </a:lnTo>
                  <a:lnTo>
                    <a:pt x="909" y="4316"/>
                  </a:lnTo>
                  <a:lnTo>
                    <a:pt x="924" y="4321"/>
                  </a:lnTo>
                  <a:lnTo>
                    <a:pt x="941" y="4325"/>
                  </a:lnTo>
                  <a:lnTo>
                    <a:pt x="959" y="4328"/>
                  </a:lnTo>
                  <a:lnTo>
                    <a:pt x="976" y="4328"/>
                  </a:lnTo>
                  <a:lnTo>
                    <a:pt x="2079" y="4328"/>
                  </a:lnTo>
                  <a:lnTo>
                    <a:pt x="2097" y="4328"/>
                  </a:lnTo>
                  <a:lnTo>
                    <a:pt x="2114" y="4325"/>
                  </a:lnTo>
                  <a:lnTo>
                    <a:pt x="2130" y="4321"/>
                  </a:lnTo>
                  <a:lnTo>
                    <a:pt x="2145" y="4316"/>
                  </a:lnTo>
                  <a:lnTo>
                    <a:pt x="2161" y="4309"/>
                  </a:lnTo>
                  <a:lnTo>
                    <a:pt x="2174" y="4301"/>
                  </a:lnTo>
                  <a:lnTo>
                    <a:pt x="2187" y="4291"/>
                  </a:lnTo>
                  <a:lnTo>
                    <a:pt x="2201" y="4280"/>
                  </a:lnTo>
                  <a:lnTo>
                    <a:pt x="2212" y="4267"/>
                  </a:lnTo>
                  <a:lnTo>
                    <a:pt x="2223" y="4253"/>
                  </a:lnTo>
                  <a:lnTo>
                    <a:pt x="2233" y="4237"/>
                  </a:lnTo>
                  <a:lnTo>
                    <a:pt x="2243" y="4220"/>
                  </a:lnTo>
                  <a:lnTo>
                    <a:pt x="2251" y="4202"/>
                  </a:lnTo>
                  <a:lnTo>
                    <a:pt x="2259" y="4181"/>
                  </a:lnTo>
                  <a:lnTo>
                    <a:pt x="2266" y="4160"/>
                  </a:lnTo>
                  <a:lnTo>
                    <a:pt x="2272" y="4137"/>
                  </a:lnTo>
                  <a:lnTo>
                    <a:pt x="2291" y="3946"/>
                  </a:lnTo>
                  <a:lnTo>
                    <a:pt x="2293" y="3915"/>
                  </a:lnTo>
                  <a:lnTo>
                    <a:pt x="2294" y="3885"/>
                  </a:lnTo>
                  <a:lnTo>
                    <a:pt x="2295" y="3854"/>
                  </a:lnTo>
                  <a:lnTo>
                    <a:pt x="2298" y="3822"/>
                  </a:lnTo>
                  <a:lnTo>
                    <a:pt x="2301" y="3788"/>
                  </a:lnTo>
                  <a:lnTo>
                    <a:pt x="2306" y="3756"/>
                  </a:lnTo>
                  <a:lnTo>
                    <a:pt x="2316" y="3690"/>
                  </a:lnTo>
                  <a:lnTo>
                    <a:pt x="2329" y="3621"/>
                  </a:lnTo>
                  <a:lnTo>
                    <a:pt x="2345" y="3553"/>
                  </a:lnTo>
                  <a:lnTo>
                    <a:pt x="2362" y="3483"/>
                  </a:lnTo>
                  <a:lnTo>
                    <a:pt x="2381" y="3413"/>
                  </a:lnTo>
                  <a:lnTo>
                    <a:pt x="2402" y="3343"/>
                  </a:lnTo>
                  <a:lnTo>
                    <a:pt x="2425" y="3273"/>
                  </a:lnTo>
                  <a:lnTo>
                    <a:pt x="2449" y="3202"/>
                  </a:lnTo>
                  <a:lnTo>
                    <a:pt x="2474" y="3134"/>
                  </a:lnTo>
                  <a:lnTo>
                    <a:pt x="2499" y="3065"/>
                  </a:lnTo>
                  <a:lnTo>
                    <a:pt x="2526" y="2998"/>
                  </a:lnTo>
                  <a:lnTo>
                    <a:pt x="2552" y="2931"/>
                  </a:lnTo>
                  <a:lnTo>
                    <a:pt x="2579" y="2867"/>
                  </a:lnTo>
                  <a:lnTo>
                    <a:pt x="2607" y="2804"/>
                  </a:lnTo>
                  <a:lnTo>
                    <a:pt x="2633" y="2743"/>
                  </a:lnTo>
                  <a:lnTo>
                    <a:pt x="2685" y="2631"/>
                  </a:lnTo>
                  <a:lnTo>
                    <a:pt x="2735" y="2528"/>
                  </a:lnTo>
                  <a:lnTo>
                    <a:pt x="2778" y="2439"/>
                  </a:lnTo>
                  <a:lnTo>
                    <a:pt x="2816" y="2366"/>
                  </a:lnTo>
                  <a:lnTo>
                    <a:pt x="2846" y="2312"/>
                  </a:lnTo>
                  <a:lnTo>
                    <a:pt x="2872" y="2262"/>
                  </a:lnTo>
                  <a:lnTo>
                    <a:pt x="2890" y="2228"/>
                  </a:lnTo>
                  <a:lnTo>
                    <a:pt x="2906" y="2193"/>
                  </a:lnTo>
                  <a:lnTo>
                    <a:pt x="2923" y="2157"/>
                  </a:lnTo>
                  <a:lnTo>
                    <a:pt x="2937" y="2122"/>
                  </a:lnTo>
                  <a:lnTo>
                    <a:pt x="2952" y="2085"/>
                  </a:lnTo>
                  <a:lnTo>
                    <a:pt x="2965" y="2049"/>
                  </a:lnTo>
                  <a:lnTo>
                    <a:pt x="2978" y="2012"/>
                  </a:lnTo>
                  <a:lnTo>
                    <a:pt x="2989" y="1975"/>
                  </a:lnTo>
                  <a:lnTo>
                    <a:pt x="3000" y="1937"/>
                  </a:lnTo>
                  <a:lnTo>
                    <a:pt x="3010" y="1900"/>
                  </a:lnTo>
                  <a:lnTo>
                    <a:pt x="3019" y="1862"/>
                  </a:lnTo>
                  <a:lnTo>
                    <a:pt x="3027" y="1823"/>
                  </a:lnTo>
                  <a:lnTo>
                    <a:pt x="3034" y="1785"/>
                  </a:lnTo>
                  <a:lnTo>
                    <a:pt x="3040" y="1746"/>
                  </a:lnTo>
                  <a:lnTo>
                    <a:pt x="3045" y="1707"/>
                  </a:lnTo>
                  <a:lnTo>
                    <a:pt x="3049" y="1667"/>
                  </a:lnTo>
                  <a:lnTo>
                    <a:pt x="3056" y="1527"/>
                  </a:lnTo>
                  <a:lnTo>
                    <a:pt x="3055" y="1489"/>
                  </a:lnTo>
                  <a:lnTo>
                    <a:pt x="3054" y="1452"/>
                  </a:lnTo>
                  <a:lnTo>
                    <a:pt x="3051" y="1413"/>
                  </a:lnTo>
                  <a:lnTo>
                    <a:pt x="3048" y="1376"/>
                  </a:lnTo>
                  <a:lnTo>
                    <a:pt x="3044" y="1338"/>
                  </a:lnTo>
                  <a:lnTo>
                    <a:pt x="3039" y="1301"/>
                  </a:lnTo>
                  <a:lnTo>
                    <a:pt x="3034" y="1264"/>
                  </a:lnTo>
                  <a:lnTo>
                    <a:pt x="3026" y="1227"/>
                  </a:lnTo>
                  <a:lnTo>
                    <a:pt x="3018" y="1191"/>
                  </a:lnTo>
                  <a:lnTo>
                    <a:pt x="3010" y="1154"/>
                  </a:lnTo>
                  <a:lnTo>
                    <a:pt x="3000" y="1118"/>
                  </a:lnTo>
                  <a:lnTo>
                    <a:pt x="2990" y="1082"/>
                  </a:lnTo>
                  <a:lnTo>
                    <a:pt x="2979" y="1047"/>
                  </a:lnTo>
                  <a:lnTo>
                    <a:pt x="2967" y="1012"/>
                  </a:lnTo>
                  <a:lnTo>
                    <a:pt x="2954" y="977"/>
                  </a:lnTo>
                  <a:lnTo>
                    <a:pt x="2941" y="943"/>
                  </a:lnTo>
                  <a:lnTo>
                    <a:pt x="2925" y="909"/>
                  </a:lnTo>
                  <a:lnTo>
                    <a:pt x="2910" y="875"/>
                  </a:lnTo>
                  <a:lnTo>
                    <a:pt x="2894" y="841"/>
                  </a:lnTo>
                  <a:lnTo>
                    <a:pt x="2877" y="808"/>
                  </a:lnTo>
                  <a:lnTo>
                    <a:pt x="2859" y="776"/>
                  </a:lnTo>
                  <a:lnTo>
                    <a:pt x="2840" y="744"/>
                  </a:lnTo>
                  <a:lnTo>
                    <a:pt x="2820" y="712"/>
                  </a:lnTo>
                  <a:lnTo>
                    <a:pt x="2800" y="681"/>
                  </a:lnTo>
                  <a:lnTo>
                    <a:pt x="2779" y="650"/>
                  </a:lnTo>
                  <a:lnTo>
                    <a:pt x="2757" y="619"/>
                  </a:lnTo>
                  <a:lnTo>
                    <a:pt x="2734" y="589"/>
                  </a:lnTo>
                  <a:lnTo>
                    <a:pt x="2711" y="561"/>
                  </a:lnTo>
                  <a:lnTo>
                    <a:pt x="2686" y="531"/>
                  </a:lnTo>
                  <a:lnTo>
                    <a:pt x="2661" y="503"/>
                  </a:lnTo>
                  <a:lnTo>
                    <a:pt x="2635" y="475"/>
                  </a:lnTo>
                  <a:lnTo>
                    <a:pt x="2609" y="448"/>
                  </a:lnTo>
                  <a:close/>
                  <a:moveTo>
                    <a:pt x="2661" y="1641"/>
                  </a:moveTo>
                  <a:lnTo>
                    <a:pt x="2661" y="1641"/>
                  </a:lnTo>
                  <a:lnTo>
                    <a:pt x="2658" y="1669"/>
                  </a:lnTo>
                  <a:lnTo>
                    <a:pt x="2654" y="1697"/>
                  </a:lnTo>
                  <a:lnTo>
                    <a:pt x="2650" y="1725"/>
                  </a:lnTo>
                  <a:lnTo>
                    <a:pt x="2644" y="1753"/>
                  </a:lnTo>
                  <a:lnTo>
                    <a:pt x="2639" y="1781"/>
                  </a:lnTo>
                  <a:lnTo>
                    <a:pt x="2632" y="1809"/>
                  </a:lnTo>
                  <a:lnTo>
                    <a:pt x="2624" y="1837"/>
                  </a:lnTo>
                  <a:lnTo>
                    <a:pt x="2617" y="1863"/>
                  </a:lnTo>
                  <a:lnTo>
                    <a:pt x="2608" y="1891"/>
                  </a:lnTo>
                  <a:lnTo>
                    <a:pt x="2599" y="1918"/>
                  </a:lnTo>
                  <a:lnTo>
                    <a:pt x="2589" y="1945"/>
                  </a:lnTo>
                  <a:lnTo>
                    <a:pt x="2579" y="1972"/>
                  </a:lnTo>
                  <a:lnTo>
                    <a:pt x="2567" y="1998"/>
                  </a:lnTo>
                  <a:lnTo>
                    <a:pt x="2556" y="2025"/>
                  </a:lnTo>
                  <a:lnTo>
                    <a:pt x="2543" y="2051"/>
                  </a:lnTo>
                  <a:lnTo>
                    <a:pt x="2529" y="2078"/>
                  </a:lnTo>
                  <a:lnTo>
                    <a:pt x="2485" y="2158"/>
                  </a:lnTo>
                  <a:lnTo>
                    <a:pt x="2450" y="2227"/>
                  </a:lnTo>
                  <a:lnTo>
                    <a:pt x="2408" y="2311"/>
                  </a:lnTo>
                  <a:lnTo>
                    <a:pt x="2359" y="2409"/>
                  </a:lnTo>
                  <a:lnTo>
                    <a:pt x="2307" y="2519"/>
                  </a:lnTo>
                  <a:lnTo>
                    <a:pt x="2253" y="2641"/>
                  </a:lnTo>
                  <a:lnTo>
                    <a:pt x="2225" y="2705"/>
                  </a:lnTo>
                  <a:lnTo>
                    <a:pt x="2197" y="2771"/>
                  </a:lnTo>
                  <a:lnTo>
                    <a:pt x="2170" y="2838"/>
                  </a:lnTo>
                  <a:lnTo>
                    <a:pt x="2142" y="2908"/>
                  </a:lnTo>
                  <a:lnTo>
                    <a:pt x="2116" y="2979"/>
                  </a:lnTo>
                  <a:lnTo>
                    <a:pt x="2090" y="3051"/>
                  </a:lnTo>
                  <a:lnTo>
                    <a:pt x="2065" y="3124"/>
                  </a:lnTo>
                  <a:lnTo>
                    <a:pt x="2040" y="3198"/>
                  </a:lnTo>
                  <a:lnTo>
                    <a:pt x="2018" y="3272"/>
                  </a:lnTo>
                  <a:lnTo>
                    <a:pt x="1996" y="3346"/>
                  </a:lnTo>
                  <a:lnTo>
                    <a:pt x="1977" y="3420"/>
                  </a:lnTo>
                  <a:lnTo>
                    <a:pt x="1960" y="3494"/>
                  </a:lnTo>
                  <a:lnTo>
                    <a:pt x="1944" y="3568"/>
                  </a:lnTo>
                  <a:lnTo>
                    <a:pt x="1930" y="3641"/>
                  </a:lnTo>
                  <a:lnTo>
                    <a:pt x="1919" y="3714"/>
                  </a:lnTo>
                  <a:lnTo>
                    <a:pt x="1911" y="3785"/>
                  </a:lnTo>
                  <a:lnTo>
                    <a:pt x="1908" y="3820"/>
                  </a:lnTo>
                  <a:lnTo>
                    <a:pt x="1905" y="3856"/>
                  </a:lnTo>
                  <a:lnTo>
                    <a:pt x="1903" y="3890"/>
                  </a:lnTo>
                  <a:lnTo>
                    <a:pt x="1902" y="3924"/>
                  </a:lnTo>
                  <a:lnTo>
                    <a:pt x="1901" y="3939"/>
                  </a:lnTo>
                  <a:lnTo>
                    <a:pt x="1722" y="3939"/>
                  </a:lnTo>
                  <a:lnTo>
                    <a:pt x="1722" y="3230"/>
                  </a:lnTo>
                  <a:lnTo>
                    <a:pt x="1333" y="3230"/>
                  </a:lnTo>
                  <a:lnTo>
                    <a:pt x="1333" y="3939"/>
                  </a:lnTo>
                  <a:lnTo>
                    <a:pt x="1154" y="3939"/>
                  </a:lnTo>
                  <a:lnTo>
                    <a:pt x="1152" y="3924"/>
                  </a:lnTo>
                  <a:lnTo>
                    <a:pt x="1151" y="3873"/>
                  </a:lnTo>
                  <a:lnTo>
                    <a:pt x="1148" y="3820"/>
                  </a:lnTo>
                  <a:lnTo>
                    <a:pt x="1142" y="3767"/>
                  </a:lnTo>
                  <a:lnTo>
                    <a:pt x="1136" y="3714"/>
                  </a:lnTo>
                  <a:lnTo>
                    <a:pt x="1128" y="3659"/>
                  </a:lnTo>
                  <a:lnTo>
                    <a:pt x="1118" y="3604"/>
                  </a:lnTo>
                  <a:lnTo>
                    <a:pt x="1108" y="3547"/>
                  </a:lnTo>
                  <a:lnTo>
                    <a:pt x="1096" y="3491"/>
                  </a:lnTo>
                  <a:lnTo>
                    <a:pt x="1081" y="3434"/>
                  </a:lnTo>
                  <a:lnTo>
                    <a:pt x="1067" y="3377"/>
                  </a:lnTo>
                  <a:lnTo>
                    <a:pt x="1052" y="3319"/>
                  </a:lnTo>
                  <a:lnTo>
                    <a:pt x="1035" y="3261"/>
                  </a:lnTo>
                  <a:lnTo>
                    <a:pt x="1016" y="3203"/>
                  </a:lnTo>
                  <a:lnTo>
                    <a:pt x="997" y="3145"/>
                  </a:lnTo>
                  <a:lnTo>
                    <a:pt x="977" y="3086"/>
                  </a:lnTo>
                  <a:lnTo>
                    <a:pt x="958" y="3029"/>
                  </a:lnTo>
                  <a:lnTo>
                    <a:pt x="937" y="2970"/>
                  </a:lnTo>
                  <a:lnTo>
                    <a:pt x="914" y="2911"/>
                  </a:lnTo>
                  <a:lnTo>
                    <a:pt x="868" y="2796"/>
                  </a:lnTo>
                  <a:lnTo>
                    <a:pt x="820" y="2681"/>
                  </a:lnTo>
                  <a:lnTo>
                    <a:pt x="771" y="2570"/>
                  </a:lnTo>
                  <a:lnTo>
                    <a:pt x="721" y="2459"/>
                  </a:lnTo>
                  <a:lnTo>
                    <a:pt x="669" y="2353"/>
                  </a:lnTo>
                  <a:lnTo>
                    <a:pt x="618" y="2249"/>
                  </a:lnTo>
                  <a:lnTo>
                    <a:pt x="568" y="2150"/>
                  </a:lnTo>
                  <a:lnTo>
                    <a:pt x="567" y="2144"/>
                  </a:lnTo>
                  <a:lnTo>
                    <a:pt x="530" y="2075"/>
                  </a:lnTo>
                  <a:lnTo>
                    <a:pt x="515" y="2050"/>
                  </a:lnTo>
                  <a:lnTo>
                    <a:pt x="503" y="2024"/>
                  </a:lnTo>
                  <a:lnTo>
                    <a:pt x="491" y="1998"/>
                  </a:lnTo>
                  <a:lnTo>
                    <a:pt x="479" y="1972"/>
                  </a:lnTo>
                  <a:lnTo>
                    <a:pt x="468" y="1945"/>
                  </a:lnTo>
                  <a:lnTo>
                    <a:pt x="458" y="1918"/>
                  </a:lnTo>
                  <a:lnTo>
                    <a:pt x="449" y="1892"/>
                  </a:lnTo>
                  <a:lnTo>
                    <a:pt x="440" y="1864"/>
                  </a:lnTo>
                  <a:lnTo>
                    <a:pt x="431" y="1838"/>
                  </a:lnTo>
                  <a:lnTo>
                    <a:pt x="424" y="1810"/>
                  </a:lnTo>
                  <a:lnTo>
                    <a:pt x="418" y="1782"/>
                  </a:lnTo>
                  <a:lnTo>
                    <a:pt x="411" y="1754"/>
                  </a:lnTo>
                  <a:lnTo>
                    <a:pt x="406" y="1726"/>
                  </a:lnTo>
                  <a:lnTo>
                    <a:pt x="401" y="1697"/>
                  </a:lnTo>
                  <a:lnTo>
                    <a:pt x="398" y="1670"/>
                  </a:lnTo>
                  <a:lnTo>
                    <a:pt x="395" y="1641"/>
                  </a:lnTo>
                  <a:lnTo>
                    <a:pt x="389" y="1519"/>
                  </a:lnTo>
                  <a:lnTo>
                    <a:pt x="389" y="1492"/>
                  </a:lnTo>
                  <a:lnTo>
                    <a:pt x="390" y="1463"/>
                  </a:lnTo>
                  <a:lnTo>
                    <a:pt x="392" y="1435"/>
                  </a:lnTo>
                  <a:lnTo>
                    <a:pt x="395" y="1408"/>
                  </a:lnTo>
                  <a:lnTo>
                    <a:pt x="398" y="1380"/>
                  </a:lnTo>
                  <a:lnTo>
                    <a:pt x="402" y="1352"/>
                  </a:lnTo>
                  <a:lnTo>
                    <a:pt x="407" y="1325"/>
                  </a:lnTo>
                  <a:lnTo>
                    <a:pt x="412" y="1298"/>
                  </a:lnTo>
                  <a:lnTo>
                    <a:pt x="418" y="1270"/>
                  </a:lnTo>
                  <a:lnTo>
                    <a:pt x="424" y="1244"/>
                  </a:lnTo>
                  <a:lnTo>
                    <a:pt x="431" y="1217"/>
                  </a:lnTo>
                  <a:lnTo>
                    <a:pt x="439" y="1191"/>
                  </a:lnTo>
                  <a:lnTo>
                    <a:pt x="448" y="1165"/>
                  </a:lnTo>
                  <a:lnTo>
                    <a:pt x="457" y="1139"/>
                  </a:lnTo>
                  <a:lnTo>
                    <a:pt x="466" y="1113"/>
                  </a:lnTo>
                  <a:lnTo>
                    <a:pt x="476" y="1088"/>
                  </a:lnTo>
                  <a:lnTo>
                    <a:pt x="487" y="1063"/>
                  </a:lnTo>
                  <a:lnTo>
                    <a:pt x="499" y="1038"/>
                  </a:lnTo>
                  <a:lnTo>
                    <a:pt x="511" y="1013"/>
                  </a:lnTo>
                  <a:lnTo>
                    <a:pt x="524" y="989"/>
                  </a:lnTo>
                  <a:lnTo>
                    <a:pt x="537" y="965"/>
                  </a:lnTo>
                  <a:lnTo>
                    <a:pt x="551" y="941"/>
                  </a:lnTo>
                  <a:lnTo>
                    <a:pt x="565" y="918"/>
                  </a:lnTo>
                  <a:lnTo>
                    <a:pt x="580" y="895"/>
                  </a:lnTo>
                  <a:lnTo>
                    <a:pt x="596" y="871"/>
                  </a:lnTo>
                  <a:lnTo>
                    <a:pt x="612" y="849"/>
                  </a:lnTo>
                  <a:lnTo>
                    <a:pt x="629" y="827"/>
                  </a:lnTo>
                  <a:lnTo>
                    <a:pt x="647" y="806"/>
                  </a:lnTo>
                  <a:lnTo>
                    <a:pt x="664" y="784"/>
                  </a:lnTo>
                  <a:lnTo>
                    <a:pt x="683" y="763"/>
                  </a:lnTo>
                  <a:lnTo>
                    <a:pt x="702" y="743"/>
                  </a:lnTo>
                  <a:lnTo>
                    <a:pt x="722" y="723"/>
                  </a:lnTo>
                  <a:lnTo>
                    <a:pt x="743" y="703"/>
                  </a:lnTo>
                  <a:lnTo>
                    <a:pt x="764" y="683"/>
                  </a:lnTo>
                  <a:lnTo>
                    <a:pt x="785" y="665"/>
                  </a:lnTo>
                  <a:lnTo>
                    <a:pt x="806" y="647"/>
                  </a:lnTo>
                  <a:lnTo>
                    <a:pt x="828" y="629"/>
                  </a:lnTo>
                  <a:lnTo>
                    <a:pt x="850" y="611"/>
                  </a:lnTo>
                  <a:lnTo>
                    <a:pt x="874" y="596"/>
                  </a:lnTo>
                  <a:lnTo>
                    <a:pt x="896" y="579"/>
                  </a:lnTo>
                  <a:lnTo>
                    <a:pt x="920" y="565"/>
                  </a:lnTo>
                  <a:lnTo>
                    <a:pt x="943" y="550"/>
                  </a:lnTo>
                  <a:lnTo>
                    <a:pt x="968" y="536"/>
                  </a:lnTo>
                  <a:lnTo>
                    <a:pt x="992" y="523"/>
                  </a:lnTo>
                  <a:lnTo>
                    <a:pt x="1016" y="510"/>
                  </a:lnTo>
                  <a:lnTo>
                    <a:pt x="1041" y="498"/>
                  </a:lnTo>
                  <a:lnTo>
                    <a:pt x="1066" y="486"/>
                  </a:lnTo>
                  <a:lnTo>
                    <a:pt x="1091" y="475"/>
                  </a:lnTo>
                  <a:lnTo>
                    <a:pt x="1117" y="464"/>
                  </a:lnTo>
                  <a:lnTo>
                    <a:pt x="1143" y="456"/>
                  </a:lnTo>
                  <a:lnTo>
                    <a:pt x="1170" y="446"/>
                  </a:lnTo>
                  <a:lnTo>
                    <a:pt x="1195" y="438"/>
                  </a:lnTo>
                  <a:lnTo>
                    <a:pt x="1223" y="430"/>
                  </a:lnTo>
                  <a:lnTo>
                    <a:pt x="1250" y="423"/>
                  </a:lnTo>
                  <a:lnTo>
                    <a:pt x="1276" y="417"/>
                  </a:lnTo>
                  <a:lnTo>
                    <a:pt x="1304" y="411"/>
                  </a:lnTo>
                  <a:lnTo>
                    <a:pt x="1331" y="406"/>
                  </a:lnTo>
                  <a:lnTo>
                    <a:pt x="1359" y="401"/>
                  </a:lnTo>
                  <a:lnTo>
                    <a:pt x="1387" y="398"/>
                  </a:lnTo>
                  <a:lnTo>
                    <a:pt x="1414" y="395"/>
                  </a:lnTo>
                  <a:lnTo>
                    <a:pt x="1443" y="392"/>
                  </a:lnTo>
                  <a:lnTo>
                    <a:pt x="1471" y="390"/>
                  </a:lnTo>
                  <a:lnTo>
                    <a:pt x="1500" y="389"/>
                  </a:lnTo>
                  <a:lnTo>
                    <a:pt x="1527" y="389"/>
                  </a:lnTo>
                  <a:lnTo>
                    <a:pt x="1569" y="389"/>
                  </a:lnTo>
                  <a:lnTo>
                    <a:pt x="1610" y="391"/>
                  </a:lnTo>
                  <a:lnTo>
                    <a:pt x="1651" y="396"/>
                  </a:lnTo>
                  <a:lnTo>
                    <a:pt x="1691" y="400"/>
                  </a:lnTo>
                  <a:lnTo>
                    <a:pt x="1732" y="407"/>
                  </a:lnTo>
                  <a:lnTo>
                    <a:pt x="1771" y="415"/>
                  </a:lnTo>
                  <a:lnTo>
                    <a:pt x="1810" y="423"/>
                  </a:lnTo>
                  <a:lnTo>
                    <a:pt x="1849" y="435"/>
                  </a:lnTo>
                  <a:lnTo>
                    <a:pt x="1882" y="444"/>
                  </a:lnTo>
                  <a:lnTo>
                    <a:pt x="1917" y="457"/>
                  </a:lnTo>
                  <a:lnTo>
                    <a:pt x="1950" y="470"/>
                  </a:lnTo>
                  <a:lnTo>
                    <a:pt x="1983" y="483"/>
                  </a:lnTo>
                  <a:lnTo>
                    <a:pt x="2015" y="498"/>
                  </a:lnTo>
                  <a:lnTo>
                    <a:pt x="2047" y="514"/>
                  </a:lnTo>
                  <a:lnTo>
                    <a:pt x="2078" y="531"/>
                  </a:lnTo>
                  <a:lnTo>
                    <a:pt x="2109" y="548"/>
                  </a:lnTo>
                  <a:lnTo>
                    <a:pt x="2139" y="567"/>
                  </a:lnTo>
                  <a:lnTo>
                    <a:pt x="2169" y="586"/>
                  </a:lnTo>
                  <a:lnTo>
                    <a:pt x="2197" y="607"/>
                  </a:lnTo>
                  <a:lnTo>
                    <a:pt x="2226" y="628"/>
                  </a:lnTo>
                  <a:lnTo>
                    <a:pt x="2254" y="650"/>
                  </a:lnTo>
                  <a:lnTo>
                    <a:pt x="2281" y="673"/>
                  </a:lnTo>
                  <a:lnTo>
                    <a:pt x="2308" y="698"/>
                  </a:lnTo>
                  <a:lnTo>
                    <a:pt x="2333" y="723"/>
                  </a:lnTo>
                  <a:lnTo>
                    <a:pt x="2353" y="743"/>
                  </a:lnTo>
                  <a:lnTo>
                    <a:pt x="2372" y="763"/>
                  </a:lnTo>
                  <a:lnTo>
                    <a:pt x="2391" y="784"/>
                  </a:lnTo>
                  <a:lnTo>
                    <a:pt x="2409" y="806"/>
                  </a:lnTo>
                  <a:lnTo>
                    <a:pt x="2426" y="827"/>
                  </a:lnTo>
                  <a:lnTo>
                    <a:pt x="2443" y="849"/>
                  </a:lnTo>
                  <a:lnTo>
                    <a:pt x="2460" y="872"/>
                  </a:lnTo>
                  <a:lnTo>
                    <a:pt x="2475" y="895"/>
                  </a:lnTo>
                  <a:lnTo>
                    <a:pt x="2489" y="918"/>
                  </a:lnTo>
                  <a:lnTo>
                    <a:pt x="2505" y="941"/>
                  </a:lnTo>
                  <a:lnTo>
                    <a:pt x="2518" y="965"/>
                  </a:lnTo>
                  <a:lnTo>
                    <a:pt x="2531" y="989"/>
                  </a:lnTo>
                  <a:lnTo>
                    <a:pt x="2545" y="1013"/>
                  </a:lnTo>
                  <a:lnTo>
                    <a:pt x="2557" y="1038"/>
                  </a:lnTo>
                  <a:lnTo>
                    <a:pt x="2568" y="1063"/>
                  </a:lnTo>
                  <a:lnTo>
                    <a:pt x="2579" y="1088"/>
                  </a:lnTo>
                  <a:lnTo>
                    <a:pt x="2589" y="1113"/>
                  </a:lnTo>
                  <a:lnTo>
                    <a:pt x="2599" y="1139"/>
                  </a:lnTo>
                  <a:lnTo>
                    <a:pt x="2608" y="1164"/>
                  </a:lnTo>
                  <a:lnTo>
                    <a:pt x="2617" y="1191"/>
                  </a:lnTo>
                  <a:lnTo>
                    <a:pt x="2624" y="1217"/>
                  </a:lnTo>
                  <a:lnTo>
                    <a:pt x="2631" y="1244"/>
                  </a:lnTo>
                  <a:lnTo>
                    <a:pt x="2638" y="1270"/>
                  </a:lnTo>
                  <a:lnTo>
                    <a:pt x="2643" y="1297"/>
                  </a:lnTo>
                  <a:lnTo>
                    <a:pt x="2649" y="1325"/>
                  </a:lnTo>
                  <a:lnTo>
                    <a:pt x="2653" y="1352"/>
                  </a:lnTo>
                  <a:lnTo>
                    <a:pt x="2658" y="1379"/>
                  </a:lnTo>
                  <a:lnTo>
                    <a:pt x="2660" y="1406"/>
                  </a:lnTo>
                  <a:lnTo>
                    <a:pt x="2663" y="1435"/>
                  </a:lnTo>
                  <a:lnTo>
                    <a:pt x="2664" y="1463"/>
                  </a:lnTo>
                  <a:lnTo>
                    <a:pt x="2666" y="1491"/>
                  </a:lnTo>
                  <a:lnTo>
                    <a:pt x="2666" y="1519"/>
                  </a:lnTo>
                  <a:lnTo>
                    <a:pt x="2661" y="1641"/>
                  </a:lnTo>
                  <a:close/>
                  <a:moveTo>
                    <a:pt x="907" y="4981"/>
                  </a:moveTo>
                  <a:lnTo>
                    <a:pt x="2149" y="4981"/>
                  </a:lnTo>
                  <a:lnTo>
                    <a:pt x="2149" y="4592"/>
                  </a:lnTo>
                  <a:lnTo>
                    <a:pt x="907" y="4592"/>
                  </a:lnTo>
                  <a:lnTo>
                    <a:pt x="907" y="4981"/>
                  </a:lnTo>
                  <a:close/>
                  <a:moveTo>
                    <a:pt x="1177" y="5429"/>
                  </a:moveTo>
                  <a:lnTo>
                    <a:pt x="1879" y="5429"/>
                  </a:lnTo>
                  <a:lnTo>
                    <a:pt x="1879" y="5209"/>
                  </a:lnTo>
                  <a:lnTo>
                    <a:pt x="1177" y="5209"/>
                  </a:lnTo>
                  <a:lnTo>
                    <a:pt x="1177" y="5429"/>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sp>
        <p:nvSpPr>
          <p:cNvPr id="103" name="Rounded Rectangle 102"/>
          <p:cNvSpPr>
            <a:spLocks noChangeAspect="1"/>
          </p:cNvSpPr>
          <p:nvPr/>
        </p:nvSpPr>
        <p:spPr>
          <a:xfrm>
            <a:off x="1211580" y="1899920"/>
            <a:ext cx="824865" cy="2515235"/>
          </a:xfrm>
          <a:prstGeom prst="roundRect">
            <a:avLst>
              <a:gd name="adj" fmla="val 8813"/>
            </a:avLst>
          </a:prstGeom>
          <a:noFill/>
          <a:ln w="19050">
            <a:solidFill>
              <a:schemeClr val="tx1">
                <a:lumMod val="50000"/>
                <a:lumOff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p>
            <a:pPr algn="ctr"/>
            <a:endParaRPr lang="en-US" dirty="0">
              <a:latin typeface="+mn-ea"/>
            </a:endParaRPr>
          </a:p>
        </p:txBody>
      </p:sp>
      <p:sp>
        <p:nvSpPr>
          <p:cNvPr id="39" name="矩形 38"/>
          <p:cNvSpPr>
            <a:spLocks noChangeAspect="1"/>
          </p:cNvSpPr>
          <p:nvPr/>
        </p:nvSpPr>
        <p:spPr>
          <a:xfrm>
            <a:off x="1390015" y="2103120"/>
            <a:ext cx="448945" cy="2188845"/>
          </a:xfrm>
          <a:prstGeom prst="rect">
            <a:avLst/>
          </a:prstGeom>
        </p:spPr>
        <p:txBody>
          <a:bodyPr wrap="square" lIns="121908" tIns="60954" rIns="121908" bIns="60954">
            <a:noAutofit/>
          </a:bodyPr>
          <a:p>
            <a:pPr indent="0" fontAlgn="auto">
              <a:lnSpc>
                <a:spcPts val="2220"/>
              </a:lnSpc>
            </a:pPr>
            <a:r>
              <a:rPr lang="zh-CN" altLang="en-US" sz="2000" b="1" dirty="0">
                <a:solidFill>
                  <a:srgbClr val="1D4865"/>
                </a:solidFill>
                <a:latin typeface="微软雅黑" panose="020B0503020204020204" pitchFamily="34" charset="-122"/>
                <a:ea typeface="微软雅黑" panose="020B0503020204020204" pitchFamily="34" charset="-122"/>
              </a:rPr>
              <a:t>职位分析的方法</a:t>
            </a:r>
            <a:r>
              <a:rPr lang="en-US" altLang="zh-CN" sz="2000" b="1" dirty="0">
                <a:solidFill>
                  <a:srgbClr val="1D4865"/>
                </a:solidFill>
                <a:latin typeface="微软雅黑" panose="020B0503020204020204" pitchFamily="34" charset="-122"/>
                <a:ea typeface="微软雅黑" panose="020B0503020204020204" pitchFamily="34" charset="-122"/>
              </a:rPr>
              <a:t> </a:t>
            </a:r>
            <a:endPar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 name="矩形 4"/>
          <p:cNvSpPr>
            <a:spLocks noChangeArrowheads="1"/>
          </p:cNvSpPr>
          <p:nvPr/>
        </p:nvSpPr>
        <p:spPr bwMode="auto">
          <a:xfrm>
            <a:off x="2350770" y="2112645"/>
            <a:ext cx="5831205" cy="1877060"/>
          </a:xfrm>
          <a:prstGeom prst="rect">
            <a:avLst/>
          </a:prstGeom>
          <a:noFill/>
          <a:ln w="9525">
            <a:noFill/>
            <a:miter lim="800000"/>
          </a:ln>
        </p:spPr>
        <p:txBody>
          <a:bodyPr wrap="square">
            <a:noAutofit/>
          </a:bodyPr>
          <a:p>
            <a:pPr indent="457200" fontAlgn="auto">
              <a:lnSpc>
                <a:spcPts val="2660"/>
              </a:lnSpc>
            </a:pPr>
            <a:r>
              <a:rPr lang="en-US" sz="1800" b="1">
                <a:solidFill>
                  <a:srgbClr val="1D4865"/>
                </a:solidFill>
                <a:latin typeface="微软雅黑" panose="020B0503020204020204" pitchFamily="34" charset="-122"/>
                <a:ea typeface="微软雅黑" panose="020B0503020204020204" pitchFamily="34" charset="-122"/>
              </a:rPr>
              <a:t>3.</a:t>
            </a:r>
            <a:r>
              <a:rPr lang="zh-CN" altLang="en-US" sz="1800" b="1">
                <a:solidFill>
                  <a:srgbClr val="1D4865"/>
                </a:solidFill>
                <a:latin typeface="微软雅黑" panose="020B0503020204020204" pitchFamily="34" charset="-122"/>
                <a:ea typeface="微软雅黑" panose="020B0503020204020204" pitchFamily="34" charset="-122"/>
              </a:rPr>
              <a:t>了解具体职位需要的能力</a:t>
            </a:r>
            <a:endParaRPr lang="en-US" altLang="zh-CN" sz="18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r>
              <a:rPr lang="en-US" altLang="zh-CN" sz="1800">
                <a:solidFill>
                  <a:schemeClr val="tx1"/>
                </a:solidFill>
                <a:latin typeface="微软雅黑" panose="020B0503020204020204" pitchFamily="34" charset="-122"/>
                <a:ea typeface="微软雅黑" panose="020B0503020204020204" pitchFamily="34" charset="-122"/>
              </a:rPr>
              <a:t>·  </a:t>
            </a:r>
            <a:r>
              <a:rPr lang="zh-CN" altLang="en-US" sz="1800">
                <a:solidFill>
                  <a:schemeClr val="tx1"/>
                </a:solidFill>
                <a:latin typeface="微软雅黑" panose="020B0503020204020204" pitchFamily="34" charset="-122"/>
                <a:ea typeface="微软雅黑" panose="020B0503020204020204" pitchFamily="34" charset="-122"/>
              </a:rPr>
              <a:t>你的目标职业中需要具备什么样的能力？</a:t>
            </a:r>
            <a:endParaRPr lang="zh-CN" altLang="en-US" sz="18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r>
              <a:rPr lang="en-US" altLang="zh-CN" sz="1800">
                <a:solidFill>
                  <a:schemeClr val="tx1"/>
                </a:solidFill>
                <a:latin typeface="微软雅黑" panose="020B0503020204020204" pitchFamily="34" charset="-122"/>
                <a:ea typeface="微软雅黑" panose="020B0503020204020204" pitchFamily="34" charset="-122"/>
              </a:rPr>
              <a:t>·  </a:t>
            </a:r>
            <a:r>
              <a:rPr lang="zh-CN" altLang="en-US" sz="1800">
                <a:solidFill>
                  <a:schemeClr val="tx1"/>
                </a:solidFill>
                <a:latin typeface="微软雅黑" panose="020B0503020204020204" pitchFamily="34" charset="-122"/>
                <a:ea typeface="微软雅黑" panose="020B0503020204020204" pitchFamily="34" charset="-122"/>
              </a:rPr>
              <a:t>未来职业的工作内容、工作环境、任职条件（所需的知识、能力、经验、证书等）怎样？</a:t>
            </a:r>
            <a:endParaRPr lang="zh-CN" altLang="en-US" sz="18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r>
              <a:rPr lang="en-US" altLang="zh-CN" sz="1800">
                <a:solidFill>
                  <a:schemeClr val="tx1"/>
                </a:solidFill>
                <a:latin typeface="微软雅黑" panose="020B0503020204020204" pitchFamily="34" charset="-122"/>
                <a:ea typeface="微软雅黑" panose="020B0503020204020204" pitchFamily="34" charset="-122"/>
              </a:rPr>
              <a:t>·  </a:t>
            </a:r>
            <a:r>
              <a:rPr lang="zh-CN" altLang="en-US" sz="1800">
                <a:solidFill>
                  <a:schemeClr val="tx1"/>
                </a:solidFill>
                <a:latin typeface="微软雅黑" panose="020B0503020204020204" pitchFamily="34" charset="-122"/>
                <a:ea typeface="微软雅黑" panose="020B0503020204020204" pitchFamily="34" charset="-122"/>
              </a:rPr>
              <a:t>与其相适应的职业兴趣类型是什么？</a:t>
            </a:r>
            <a:endParaRPr lang="zh-CN" altLang="en-US" sz="18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endParaRPr lang="zh-CN" altLang="en-US" sz="180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350"/>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childTnLst>
                          </p:cTn>
                        </p:par>
                        <p:par>
                          <p:cTn id="16" fill="hold">
                            <p:stCondLst>
                              <p:cond delay="1850"/>
                            </p:stCondLst>
                            <p:childTnLst>
                              <p:par>
                                <p:cTn id="17" presetID="53" presetClass="entr" presetSubtype="528"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animEffect transition="in" filter="fade">
                                      <p:cBhvr>
                                        <p:cTn id="21" dur="500"/>
                                        <p:tgtEl>
                                          <p:spTgt spid="11"/>
                                        </p:tgtEl>
                                      </p:cBhvr>
                                    </p:animEffect>
                                    <p:anim calcmode="lin" valueType="num">
                                      <p:cBhvr>
                                        <p:cTn id="22" dur="500" fill="hold"/>
                                        <p:tgtEl>
                                          <p:spTgt spid="11"/>
                                        </p:tgtEl>
                                        <p:attrNameLst>
                                          <p:attrName>ppt_x</p:attrName>
                                        </p:attrNameLst>
                                      </p:cBhvr>
                                      <p:tavLst>
                                        <p:tav tm="0">
                                          <p:val>
                                            <p:fltVal val="0.5"/>
                                          </p:val>
                                        </p:tav>
                                        <p:tav tm="100000">
                                          <p:val>
                                            <p:strVal val="#ppt_x"/>
                                          </p:val>
                                        </p:tav>
                                      </p:tavLst>
                                    </p:anim>
                                    <p:anim calcmode="lin" valueType="num">
                                      <p:cBhvr>
                                        <p:cTn id="23" dur="500" fill="hold"/>
                                        <p:tgtEl>
                                          <p:spTgt spid="11"/>
                                        </p:tgtEl>
                                        <p:attrNameLst>
                                          <p:attrName>ppt_y</p:attrName>
                                        </p:attrNameLst>
                                      </p:cBhvr>
                                      <p:tavLst>
                                        <p:tav tm="0">
                                          <p:val>
                                            <p:fltVal val="0.5"/>
                                          </p:val>
                                        </p:tav>
                                        <p:tav tm="100000">
                                          <p:val>
                                            <p:strVal val="#ppt_y"/>
                                          </p:val>
                                        </p:tav>
                                      </p:tavLst>
                                    </p:anim>
                                  </p:childTnLst>
                                </p:cTn>
                              </p:par>
                              <p:par>
                                <p:cTn id="24" presetID="53" presetClass="entr" presetSubtype="16" fill="hold" grpId="0" nodeType="withEffect">
                                  <p:stCondLst>
                                    <p:cond delay="600"/>
                                  </p:stCondLst>
                                  <p:childTnLst>
                                    <p:set>
                                      <p:cBhvr>
                                        <p:cTn id="25" dur="1" fill="hold">
                                          <p:stCondLst>
                                            <p:cond delay="0"/>
                                          </p:stCondLst>
                                        </p:cTn>
                                        <p:tgtEl>
                                          <p:spTgt spid="14"/>
                                        </p:tgtEl>
                                        <p:attrNameLst>
                                          <p:attrName>style.visibility</p:attrName>
                                        </p:attrNameLst>
                                      </p:cBhvr>
                                      <p:to>
                                        <p:strVal val="visible"/>
                                      </p:to>
                                    </p:set>
                                    <p:anim calcmode="lin" valueType="num">
                                      <p:cBhvr>
                                        <p:cTn id="26" dur="500" fill="hold"/>
                                        <p:tgtEl>
                                          <p:spTgt spid="14"/>
                                        </p:tgtEl>
                                        <p:attrNameLst>
                                          <p:attrName>ppt_w</p:attrName>
                                        </p:attrNameLst>
                                      </p:cBhvr>
                                      <p:tavLst>
                                        <p:tav tm="0">
                                          <p:val>
                                            <p:fltVal val="0"/>
                                          </p:val>
                                        </p:tav>
                                        <p:tav tm="100000">
                                          <p:val>
                                            <p:strVal val="#ppt_w"/>
                                          </p:val>
                                        </p:tav>
                                      </p:tavLst>
                                    </p:anim>
                                    <p:anim calcmode="lin" valueType="num">
                                      <p:cBhvr>
                                        <p:cTn id="27" dur="500" fill="hold"/>
                                        <p:tgtEl>
                                          <p:spTgt spid="14"/>
                                        </p:tgtEl>
                                        <p:attrNameLst>
                                          <p:attrName>ppt_h</p:attrName>
                                        </p:attrNameLst>
                                      </p:cBhvr>
                                      <p:tavLst>
                                        <p:tav tm="0">
                                          <p:val>
                                            <p:fltVal val="0"/>
                                          </p:val>
                                        </p:tav>
                                        <p:tav tm="100000">
                                          <p:val>
                                            <p:strVal val="#ppt_h"/>
                                          </p:val>
                                        </p:tav>
                                      </p:tavLst>
                                    </p:anim>
                                    <p:animEffect transition="in" filter="fade">
                                      <p:cBhvr>
                                        <p:cTn id="28" dur="500"/>
                                        <p:tgtEl>
                                          <p:spTgt spid="14"/>
                                        </p:tgtEl>
                                      </p:cBhvr>
                                    </p:animEffect>
                                  </p:childTnLst>
                                </p:cTn>
                              </p:par>
                            </p:childTnLst>
                          </p:cTn>
                        </p:par>
                        <p:par>
                          <p:cTn id="29" fill="hold">
                            <p:stCondLst>
                              <p:cond delay="2350"/>
                            </p:stCondLst>
                            <p:childTnLst>
                              <p:par>
                                <p:cTn id="30" presetID="10" presetClass="entr" presetSubtype="0" fill="hold" grpId="0" nodeType="afterEffect">
                                  <p:stCondLst>
                                    <p:cond delay="0"/>
                                  </p:stCondLst>
                                  <p:childTnLst>
                                    <p:set>
                                      <p:cBhvr>
                                        <p:cTn id="31" dur="1" fill="hold">
                                          <p:stCondLst>
                                            <p:cond delay="0"/>
                                          </p:stCondLst>
                                        </p:cTn>
                                        <p:tgtEl>
                                          <p:spTgt spid="103"/>
                                        </p:tgtEl>
                                        <p:attrNameLst>
                                          <p:attrName>style.visibility</p:attrName>
                                        </p:attrNameLst>
                                      </p:cBhvr>
                                      <p:to>
                                        <p:strVal val="visible"/>
                                      </p:to>
                                    </p:set>
                                    <p:animEffect transition="in" filter="fade">
                                      <p:cBhvr>
                                        <p:cTn id="32" dur="500"/>
                                        <p:tgtEl>
                                          <p:spTgt spid="103"/>
                                        </p:tgtEl>
                                      </p:cBhvr>
                                    </p:animEffect>
                                  </p:childTnLst>
                                </p:cTn>
                              </p:par>
                            </p:childTnLst>
                          </p:cTn>
                        </p:par>
                        <p:par>
                          <p:cTn id="33" fill="hold">
                            <p:stCondLst>
                              <p:cond delay="2850"/>
                            </p:stCondLst>
                            <p:childTnLst>
                              <p:par>
                                <p:cTn id="34" presetID="18" presetClass="entr" presetSubtype="3" fill="hold" grpId="0" nodeType="afterEffect">
                                  <p:stCondLst>
                                    <p:cond delay="0"/>
                                  </p:stCondLst>
                                  <p:childTnLst>
                                    <p:set>
                                      <p:cBhvr>
                                        <p:cTn id="35" dur="1" fill="hold">
                                          <p:stCondLst>
                                            <p:cond delay="0"/>
                                          </p:stCondLst>
                                        </p:cTn>
                                        <p:tgtEl>
                                          <p:spTgt spid="39"/>
                                        </p:tgtEl>
                                        <p:attrNameLst>
                                          <p:attrName>style.visibility</p:attrName>
                                        </p:attrNameLst>
                                      </p:cBhvr>
                                      <p:to>
                                        <p:strVal val="visible"/>
                                      </p:to>
                                    </p:set>
                                    <p:animEffect transition="in" filter="strips(upRight)">
                                      <p:cBhvr>
                                        <p:cTn id="36" dur="500"/>
                                        <p:tgtEl>
                                          <p:spTgt spid="39"/>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1" fill="hold" grpId="0" nodeType="clickEffect">
                                  <p:stCondLst>
                                    <p:cond delay="900"/>
                                  </p:stCondLst>
                                  <p:childTnLst>
                                    <p:set>
                                      <p:cBhvr>
                                        <p:cTn id="40" dur="1" fill="hold">
                                          <p:stCondLst>
                                            <p:cond delay="0"/>
                                          </p:stCondLst>
                                        </p:cTn>
                                        <p:tgtEl>
                                          <p:spTgt spid="5"/>
                                        </p:tgtEl>
                                        <p:attrNameLst>
                                          <p:attrName>style.visibility</p:attrName>
                                        </p:attrNameLst>
                                      </p:cBhvr>
                                      <p:to>
                                        <p:strVal val="visible"/>
                                      </p:to>
                                    </p:set>
                                    <p:animEffect transition="in" filter="wipe(up)">
                                      <p:cBhvr>
                                        <p:cTn id="4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4" grpId="0"/>
      <p:bldP spid="103" grpId="0" bldLvl="0" animBg="1"/>
      <p:bldP spid="39" grpId="0"/>
      <p:bldP spid="5"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735705"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任务二</a:t>
            </a:r>
            <a:r>
              <a:rPr lang="en-US" altLang="zh-CN" sz="1700" b="1" dirty="0">
                <a:solidFill>
                  <a:srgbClr val="1B4367"/>
                </a:solidFill>
                <a:cs typeface="+mn-ea"/>
                <a:sym typeface="+mn-lt"/>
              </a:rPr>
              <a:t>  </a:t>
            </a:r>
            <a:r>
              <a:rPr lang="zh-CN" altLang="en-US" sz="1700" b="1" dirty="0">
                <a:solidFill>
                  <a:srgbClr val="1B4367"/>
                </a:solidFill>
                <a:cs typeface="+mn-ea"/>
                <a:sym typeface="+mn-lt"/>
              </a:rPr>
              <a:t>职业环境分析方法和认知途径</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4" name="矩形 13"/>
          <p:cNvSpPr>
            <a:spLocks noChangeArrowheads="1"/>
          </p:cNvSpPr>
          <p:nvPr/>
        </p:nvSpPr>
        <p:spPr bwMode="auto">
          <a:xfrm>
            <a:off x="1154430" y="847725"/>
            <a:ext cx="4923155" cy="583565"/>
          </a:xfrm>
          <a:prstGeom prst="rect">
            <a:avLst/>
          </a:prstGeom>
          <a:noFill/>
          <a:ln w="9525">
            <a:noFill/>
            <a:miter lim="800000"/>
          </a:ln>
        </p:spPr>
        <p:txBody>
          <a:bodyPr wrap="square">
            <a:spAutoFit/>
          </a:bodyPr>
          <a:p>
            <a:pPr algn="ctr"/>
            <a:r>
              <a:rPr lang="zh-CN" altLang="en-US" sz="3200" b="1">
                <a:solidFill>
                  <a:srgbClr val="1B4367"/>
                </a:solidFill>
                <a:latin typeface="微软雅黑" panose="020B0503020204020204" pitchFamily="34" charset="-122"/>
                <a:ea typeface="微软雅黑" panose="020B0503020204020204" pitchFamily="34" charset="-122"/>
              </a:rPr>
              <a:t>一、职业环境分析的方法</a:t>
            </a:r>
            <a:endParaRPr lang="zh-CN" altLang="en-US" sz="3200" b="1">
              <a:solidFill>
                <a:srgbClr val="1B4367"/>
              </a:solidFill>
              <a:latin typeface="微软雅黑" panose="020B0503020204020204" pitchFamily="34" charset="-122"/>
              <a:ea typeface="微软雅黑" panose="020B0503020204020204" pitchFamily="34" charset="-122"/>
            </a:endParaRPr>
          </a:p>
        </p:txBody>
      </p:sp>
      <p:grpSp>
        <p:nvGrpSpPr>
          <p:cNvPr id="11" name="组合 10"/>
          <p:cNvGrpSpPr>
            <a:grpSpLocks noChangeAspect="1"/>
          </p:cNvGrpSpPr>
          <p:nvPr>
            <p:custDataLst>
              <p:tags r:id="rId1"/>
            </p:custDataLst>
          </p:nvPr>
        </p:nvGrpSpPr>
        <p:grpSpPr>
          <a:xfrm>
            <a:off x="374857" y="719076"/>
            <a:ext cx="840772" cy="841772"/>
            <a:chOff x="4856202" y="1222146"/>
            <a:chExt cx="1201103" cy="1202531"/>
          </a:xfrm>
          <a:solidFill>
            <a:srgbClr val="1B4367"/>
          </a:solidFill>
        </p:grpSpPr>
        <p:sp>
          <p:nvSpPr>
            <p:cNvPr id="12" name="Rectangle 6"/>
            <p:cNvSpPr/>
            <p:nvPr>
              <p:custDataLst>
                <p:tags r:id="rId2"/>
              </p:custDataLst>
            </p:nvPr>
          </p:nvSpPr>
          <p:spPr>
            <a:xfrm>
              <a:off x="4856202" y="1222146"/>
              <a:ext cx="1201103" cy="1202531"/>
            </a:xfrm>
            <a:prstGeom prst="flowChartConnector">
              <a:avLst/>
            </a:prstGeom>
            <a:grpFill/>
            <a:ln w="9525">
              <a:noFill/>
              <a:miter/>
            </a:ln>
          </p:spPr>
          <p:txBody>
            <a:bodyPr anchor="ctr"/>
            <a:lstStyle/>
            <a:p>
              <a:pPr lvl="0" algn="ctr" eaLnBrk="1" hangingPunct="1"/>
              <a:endParaRPr lang="en-US" altLang="zh-CN" sz="1000" dirty="0">
                <a:solidFill>
                  <a:srgbClr val="FFFFFF"/>
                </a:solidFill>
                <a:cs typeface="+mn-ea"/>
                <a:sym typeface="+mn-lt"/>
              </a:endParaRPr>
            </a:p>
          </p:txBody>
        </p:sp>
        <p:sp>
          <p:nvSpPr>
            <p:cNvPr id="13" name="KSO_Shape"/>
            <p:cNvSpPr/>
            <p:nvPr>
              <p:custDataLst>
                <p:tags r:id="rId3"/>
              </p:custDataLst>
            </p:nvPr>
          </p:nvSpPr>
          <p:spPr bwMode="auto">
            <a:xfrm>
              <a:off x="5275038" y="1500840"/>
              <a:ext cx="363431" cy="645143"/>
            </a:xfrm>
            <a:custGeom>
              <a:avLst/>
              <a:gdLst>
                <a:gd name="T0" fmla="*/ 2147483646 w 3056"/>
                <a:gd name="T1" fmla="*/ 2147483646 h 5429"/>
                <a:gd name="T2" fmla="*/ 2147483646 w 3056"/>
                <a:gd name="T3" fmla="*/ 2147483646 h 5429"/>
                <a:gd name="T4" fmla="*/ 2147483646 w 3056"/>
                <a:gd name="T5" fmla="*/ 388832290 h 5429"/>
                <a:gd name="T6" fmla="*/ 2147483646 w 3056"/>
                <a:gd name="T7" fmla="*/ 345615213 h 5429"/>
                <a:gd name="T8" fmla="*/ 2147483646 w 3056"/>
                <a:gd name="T9" fmla="*/ 2147483646 h 5429"/>
                <a:gd name="T10" fmla="*/ 2147483646 w 3056"/>
                <a:gd name="T11" fmla="*/ 2147483646 h 5429"/>
                <a:gd name="T12" fmla="*/ 2147483646 w 3056"/>
                <a:gd name="T13" fmla="*/ 2147483646 h 5429"/>
                <a:gd name="T14" fmla="*/ 2147483646 w 3056"/>
                <a:gd name="T15" fmla="*/ 2147483646 h 5429"/>
                <a:gd name="T16" fmla="*/ 2147483646 w 3056"/>
                <a:gd name="T17" fmla="*/ 2147483646 h 5429"/>
                <a:gd name="T18" fmla="*/ 2147483646 w 3056"/>
                <a:gd name="T19" fmla="*/ 2147483646 h 5429"/>
                <a:gd name="T20" fmla="*/ 475747481 w 3056"/>
                <a:gd name="T21" fmla="*/ 2147483646 h 5429"/>
                <a:gd name="T22" fmla="*/ 432463999 w 3056"/>
                <a:gd name="T23" fmla="*/ 2147483646 h 5429"/>
                <a:gd name="T24" fmla="*/ 2147483646 w 3056"/>
                <a:gd name="T25" fmla="*/ 2147483646 h 5429"/>
                <a:gd name="T26" fmla="*/ 2147483646 w 3056"/>
                <a:gd name="T27" fmla="*/ 2147483646 h 5429"/>
                <a:gd name="T28" fmla="*/ 2147483646 w 3056"/>
                <a:gd name="T29" fmla="*/ 2147483646 h 5429"/>
                <a:gd name="T30" fmla="*/ 2147483646 w 3056"/>
                <a:gd name="T31" fmla="*/ 2147483646 h 5429"/>
                <a:gd name="T32" fmla="*/ 2147483646 w 3056"/>
                <a:gd name="T33" fmla="*/ 2147483646 h 5429"/>
                <a:gd name="T34" fmla="*/ 2147483646 w 3056"/>
                <a:gd name="T35" fmla="*/ 2147483646 h 5429"/>
                <a:gd name="T36" fmla="*/ 2147483646 w 3056"/>
                <a:gd name="T37" fmla="*/ 2147483646 h 5429"/>
                <a:gd name="T38" fmla="*/ 2147483646 w 3056"/>
                <a:gd name="T39" fmla="*/ 2147483646 h 5429"/>
                <a:gd name="T40" fmla="*/ 2147483646 w 3056"/>
                <a:gd name="T41" fmla="*/ 2147483646 h 5429"/>
                <a:gd name="T42" fmla="*/ 2147483646 w 3056"/>
                <a:gd name="T43" fmla="*/ 2147483646 h 5429"/>
                <a:gd name="T44" fmla="*/ 2147483646 w 3056"/>
                <a:gd name="T45" fmla="*/ 2147483646 h 5429"/>
                <a:gd name="T46" fmla="*/ 2147483646 w 3056"/>
                <a:gd name="T47" fmla="*/ 2147483646 h 5429"/>
                <a:gd name="T48" fmla="*/ 2147483646 w 3056"/>
                <a:gd name="T49" fmla="*/ 2147483646 h 5429"/>
                <a:gd name="T50" fmla="*/ 2147483646 w 3056"/>
                <a:gd name="T51" fmla="*/ 2147483646 h 5429"/>
                <a:gd name="T52" fmla="*/ 2147483646 w 3056"/>
                <a:gd name="T53" fmla="*/ 2147483646 h 5429"/>
                <a:gd name="T54" fmla="*/ 2147483646 w 3056"/>
                <a:gd name="T55" fmla="*/ 2147483646 h 5429"/>
                <a:gd name="T56" fmla="*/ 2147483646 w 3056"/>
                <a:gd name="T57" fmla="*/ 2147483646 h 5429"/>
                <a:gd name="T58" fmla="*/ 2147483646 w 3056"/>
                <a:gd name="T59" fmla="*/ 2147483646 h 5429"/>
                <a:gd name="T60" fmla="*/ 2147483646 w 3056"/>
                <a:gd name="T61" fmla="*/ 2147483646 h 5429"/>
                <a:gd name="T62" fmla="*/ 2147483646 w 3056"/>
                <a:gd name="T63" fmla="*/ 2147483646 h 5429"/>
                <a:gd name="T64" fmla="*/ 2147483646 w 3056"/>
                <a:gd name="T65" fmla="*/ 2147483646 h 5429"/>
                <a:gd name="T66" fmla="*/ 2147483646 w 3056"/>
                <a:gd name="T67" fmla="*/ 2147483646 h 5429"/>
                <a:gd name="T68" fmla="*/ 2147483646 w 3056"/>
                <a:gd name="T69" fmla="*/ 2147483646 h 5429"/>
                <a:gd name="T70" fmla="*/ 2147483646 w 3056"/>
                <a:gd name="T71" fmla="*/ 2147483646 h 5429"/>
                <a:gd name="T72" fmla="*/ 2147483646 w 3056"/>
                <a:gd name="T73" fmla="*/ 2147483646 h 5429"/>
                <a:gd name="T74" fmla="*/ 2147483646 w 3056"/>
                <a:gd name="T75" fmla="*/ 2147483646 h 5429"/>
                <a:gd name="T76" fmla="*/ 2147483646 w 3056"/>
                <a:gd name="T77" fmla="*/ 2147483646 h 5429"/>
                <a:gd name="T78" fmla="*/ 2147483646 w 3056"/>
                <a:gd name="T79" fmla="*/ 2147483646 h 5429"/>
                <a:gd name="T80" fmla="*/ 2147483646 w 3056"/>
                <a:gd name="T81" fmla="*/ 2147483646 h 5429"/>
                <a:gd name="T82" fmla="*/ 2147483646 w 3056"/>
                <a:gd name="T83" fmla="*/ 2147483646 h 5429"/>
                <a:gd name="T84" fmla="*/ 2147483646 w 3056"/>
                <a:gd name="T85" fmla="*/ 2147483646 h 5429"/>
                <a:gd name="T86" fmla="*/ 2147483646 w 3056"/>
                <a:gd name="T87" fmla="*/ 2147483646 h 5429"/>
                <a:gd name="T88" fmla="*/ 2147483646 w 3056"/>
                <a:gd name="T89" fmla="*/ 2147483646 h 5429"/>
                <a:gd name="T90" fmla="*/ 2147483646 w 3056"/>
                <a:gd name="T91" fmla="*/ 2147483646 h 5429"/>
                <a:gd name="T92" fmla="*/ 2147483646 w 3056"/>
                <a:gd name="T93" fmla="*/ 2147483646 h 5429"/>
                <a:gd name="T94" fmla="*/ 2147483646 w 3056"/>
                <a:gd name="T95" fmla="*/ 2147483646 h 5429"/>
                <a:gd name="T96" fmla="*/ 2147483646 w 3056"/>
                <a:gd name="T97" fmla="*/ 2147483646 h 5429"/>
                <a:gd name="T98" fmla="*/ 2147483646 w 3056"/>
                <a:gd name="T99" fmla="*/ 2147483646 h 5429"/>
                <a:gd name="T100" fmla="*/ 2147483646 w 3056"/>
                <a:gd name="T101" fmla="*/ 2147483646 h 5429"/>
                <a:gd name="T102" fmla="*/ 2147483646 w 3056"/>
                <a:gd name="T103" fmla="*/ 2147483646 h 5429"/>
                <a:gd name="T104" fmla="*/ 2147483646 w 3056"/>
                <a:gd name="T105" fmla="*/ 2147483646 h 5429"/>
                <a:gd name="T106" fmla="*/ 2147483646 w 3056"/>
                <a:gd name="T107" fmla="*/ 2147483646 h 5429"/>
                <a:gd name="T108" fmla="*/ 2147483646 w 3056"/>
                <a:gd name="T109" fmla="*/ 2147483646 h 5429"/>
                <a:gd name="T110" fmla="*/ 2147483646 w 3056"/>
                <a:gd name="T111" fmla="*/ 2147483646 h 5429"/>
                <a:gd name="T112" fmla="*/ 2147483646 w 3056"/>
                <a:gd name="T113" fmla="*/ 2147483646 h 5429"/>
                <a:gd name="T114" fmla="*/ 2147483646 w 3056"/>
                <a:gd name="T115" fmla="*/ 2147483646 h 5429"/>
                <a:gd name="T116" fmla="*/ 2147483646 w 3056"/>
                <a:gd name="T117" fmla="*/ 2147483646 h 5429"/>
                <a:gd name="T118" fmla="*/ 2147483646 w 3056"/>
                <a:gd name="T119" fmla="*/ 2147483646 h 5429"/>
                <a:gd name="T120" fmla="*/ 2147483646 w 3056"/>
                <a:gd name="T121" fmla="*/ 2147483646 h 542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3056" h="5429">
                  <a:moveTo>
                    <a:pt x="2609" y="448"/>
                  </a:moveTo>
                  <a:lnTo>
                    <a:pt x="2609" y="448"/>
                  </a:lnTo>
                  <a:lnTo>
                    <a:pt x="2575" y="415"/>
                  </a:lnTo>
                  <a:lnTo>
                    <a:pt x="2538" y="383"/>
                  </a:lnTo>
                  <a:lnTo>
                    <a:pt x="2503" y="352"/>
                  </a:lnTo>
                  <a:lnTo>
                    <a:pt x="2465" y="322"/>
                  </a:lnTo>
                  <a:lnTo>
                    <a:pt x="2426" y="293"/>
                  </a:lnTo>
                  <a:lnTo>
                    <a:pt x="2388" y="265"/>
                  </a:lnTo>
                  <a:lnTo>
                    <a:pt x="2348" y="239"/>
                  </a:lnTo>
                  <a:lnTo>
                    <a:pt x="2307" y="213"/>
                  </a:lnTo>
                  <a:lnTo>
                    <a:pt x="2266" y="190"/>
                  </a:lnTo>
                  <a:lnTo>
                    <a:pt x="2224" y="168"/>
                  </a:lnTo>
                  <a:lnTo>
                    <a:pt x="2182" y="146"/>
                  </a:lnTo>
                  <a:lnTo>
                    <a:pt x="2138" y="127"/>
                  </a:lnTo>
                  <a:lnTo>
                    <a:pt x="2095" y="108"/>
                  </a:lnTo>
                  <a:lnTo>
                    <a:pt x="2049" y="91"/>
                  </a:lnTo>
                  <a:lnTo>
                    <a:pt x="2005" y="75"/>
                  </a:lnTo>
                  <a:lnTo>
                    <a:pt x="1960" y="61"/>
                  </a:lnTo>
                  <a:lnTo>
                    <a:pt x="1907" y="46"/>
                  </a:lnTo>
                  <a:lnTo>
                    <a:pt x="1853" y="34"/>
                  </a:lnTo>
                  <a:lnTo>
                    <a:pt x="1800" y="24"/>
                  </a:lnTo>
                  <a:lnTo>
                    <a:pt x="1746" y="15"/>
                  </a:lnTo>
                  <a:lnTo>
                    <a:pt x="1692" y="9"/>
                  </a:lnTo>
                  <a:lnTo>
                    <a:pt x="1638" y="3"/>
                  </a:lnTo>
                  <a:lnTo>
                    <a:pt x="1582" y="1"/>
                  </a:lnTo>
                  <a:lnTo>
                    <a:pt x="1527" y="0"/>
                  </a:lnTo>
                  <a:lnTo>
                    <a:pt x="1490" y="0"/>
                  </a:lnTo>
                  <a:lnTo>
                    <a:pt x="1451" y="2"/>
                  </a:lnTo>
                  <a:lnTo>
                    <a:pt x="1413" y="4"/>
                  </a:lnTo>
                  <a:lnTo>
                    <a:pt x="1376" y="8"/>
                  </a:lnTo>
                  <a:lnTo>
                    <a:pt x="1338" y="11"/>
                  </a:lnTo>
                  <a:lnTo>
                    <a:pt x="1302" y="17"/>
                  </a:lnTo>
                  <a:lnTo>
                    <a:pt x="1264" y="22"/>
                  </a:lnTo>
                  <a:lnTo>
                    <a:pt x="1227" y="29"/>
                  </a:lnTo>
                  <a:lnTo>
                    <a:pt x="1191" y="36"/>
                  </a:lnTo>
                  <a:lnTo>
                    <a:pt x="1154" y="45"/>
                  </a:lnTo>
                  <a:lnTo>
                    <a:pt x="1118" y="55"/>
                  </a:lnTo>
                  <a:lnTo>
                    <a:pt x="1083" y="65"/>
                  </a:lnTo>
                  <a:lnTo>
                    <a:pt x="1047" y="76"/>
                  </a:lnTo>
                  <a:lnTo>
                    <a:pt x="1012" y="88"/>
                  </a:lnTo>
                  <a:lnTo>
                    <a:pt x="977" y="102"/>
                  </a:lnTo>
                  <a:lnTo>
                    <a:pt x="942" y="115"/>
                  </a:lnTo>
                  <a:lnTo>
                    <a:pt x="909" y="130"/>
                  </a:lnTo>
                  <a:lnTo>
                    <a:pt x="875" y="146"/>
                  </a:lnTo>
                  <a:lnTo>
                    <a:pt x="841" y="161"/>
                  </a:lnTo>
                  <a:lnTo>
                    <a:pt x="808" y="179"/>
                  </a:lnTo>
                  <a:lnTo>
                    <a:pt x="775" y="197"/>
                  </a:lnTo>
                  <a:lnTo>
                    <a:pt x="743" y="216"/>
                  </a:lnTo>
                  <a:lnTo>
                    <a:pt x="712" y="235"/>
                  </a:lnTo>
                  <a:lnTo>
                    <a:pt x="680" y="255"/>
                  </a:lnTo>
                  <a:lnTo>
                    <a:pt x="649" y="277"/>
                  </a:lnTo>
                  <a:lnTo>
                    <a:pt x="619" y="300"/>
                  </a:lnTo>
                  <a:lnTo>
                    <a:pt x="589" y="322"/>
                  </a:lnTo>
                  <a:lnTo>
                    <a:pt x="559" y="345"/>
                  </a:lnTo>
                  <a:lnTo>
                    <a:pt x="531" y="370"/>
                  </a:lnTo>
                  <a:lnTo>
                    <a:pt x="502" y="395"/>
                  </a:lnTo>
                  <a:lnTo>
                    <a:pt x="474" y="421"/>
                  </a:lnTo>
                  <a:lnTo>
                    <a:pt x="447" y="448"/>
                  </a:lnTo>
                  <a:lnTo>
                    <a:pt x="420" y="475"/>
                  </a:lnTo>
                  <a:lnTo>
                    <a:pt x="395" y="503"/>
                  </a:lnTo>
                  <a:lnTo>
                    <a:pt x="369" y="531"/>
                  </a:lnTo>
                  <a:lnTo>
                    <a:pt x="345" y="561"/>
                  </a:lnTo>
                  <a:lnTo>
                    <a:pt x="322" y="589"/>
                  </a:lnTo>
                  <a:lnTo>
                    <a:pt x="298" y="619"/>
                  </a:lnTo>
                  <a:lnTo>
                    <a:pt x="276" y="650"/>
                  </a:lnTo>
                  <a:lnTo>
                    <a:pt x="255" y="681"/>
                  </a:lnTo>
                  <a:lnTo>
                    <a:pt x="235" y="712"/>
                  </a:lnTo>
                  <a:lnTo>
                    <a:pt x="215" y="744"/>
                  </a:lnTo>
                  <a:lnTo>
                    <a:pt x="197" y="776"/>
                  </a:lnTo>
                  <a:lnTo>
                    <a:pt x="179" y="808"/>
                  </a:lnTo>
                  <a:lnTo>
                    <a:pt x="161" y="841"/>
                  </a:lnTo>
                  <a:lnTo>
                    <a:pt x="145" y="875"/>
                  </a:lnTo>
                  <a:lnTo>
                    <a:pt x="129" y="909"/>
                  </a:lnTo>
                  <a:lnTo>
                    <a:pt x="115" y="943"/>
                  </a:lnTo>
                  <a:lnTo>
                    <a:pt x="101" y="977"/>
                  </a:lnTo>
                  <a:lnTo>
                    <a:pt x="88" y="1012"/>
                  </a:lnTo>
                  <a:lnTo>
                    <a:pt x="76" y="1047"/>
                  </a:lnTo>
                  <a:lnTo>
                    <a:pt x="65" y="1082"/>
                  </a:lnTo>
                  <a:lnTo>
                    <a:pt x="55" y="1118"/>
                  </a:lnTo>
                  <a:lnTo>
                    <a:pt x="45" y="1154"/>
                  </a:lnTo>
                  <a:lnTo>
                    <a:pt x="36" y="1191"/>
                  </a:lnTo>
                  <a:lnTo>
                    <a:pt x="28" y="1227"/>
                  </a:lnTo>
                  <a:lnTo>
                    <a:pt x="22" y="1264"/>
                  </a:lnTo>
                  <a:lnTo>
                    <a:pt x="16" y="1301"/>
                  </a:lnTo>
                  <a:lnTo>
                    <a:pt x="11" y="1338"/>
                  </a:lnTo>
                  <a:lnTo>
                    <a:pt x="7" y="1376"/>
                  </a:lnTo>
                  <a:lnTo>
                    <a:pt x="4" y="1413"/>
                  </a:lnTo>
                  <a:lnTo>
                    <a:pt x="2" y="1452"/>
                  </a:lnTo>
                  <a:lnTo>
                    <a:pt x="0" y="1489"/>
                  </a:lnTo>
                  <a:lnTo>
                    <a:pt x="0" y="1527"/>
                  </a:lnTo>
                  <a:lnTo>
                    <a:pt x="6" y="1667"/>
                  </a:lnTo>
                  <a:lnTo>
                    <a:pt x="10" y="1707"/>
                  </a:lnTo>
                  <a:lnTo>
                    <a:pt x="15" y="1746"/>
                  </a:lnTo>
                  <a:lnTo>
                    <a:pt x="22" y="1785"/>
                  </a:lnTo>
                  <a:lnTo>
                    <a:pt x="28" y="1823"/>
                  </a:lnTo>
                  <a:lnTo>
                    <a:pt x="36" y="1862"/>
                  </a:lnTo>
                  <a:lnTo>
                    <a:pt x="45" y="1900"/>
                  </a:lnTo>
                  <a:lnTo>
                    <a:pt x="55" y="1937"/>
                  </a:lnTo>
                  <a:lnTo>
                    <a:pt x="66" y="1975"/>
                  </a:lnTo>
                  <a:lnTo>
                    <a:pt x="78" y="2012"/>
                  </a:lnTo>
                  <a:lnTo>
                    <a:pt x="92" y="2049"/>
                  </a:lnTo>
                  <a:lnTo>
                    <a:pt x="105" y="2085"/>
                  </a:lnTo>
                  <a:lnTo>
                    <a:pt x="119" y="2122"/>
                  </a:lnTo>
                  <a:lnTo>
                    <a:pt x="136" y="2157"/>
                  </a:lnTo>
                  <a:lnTo>
                    <a:pt x="152" y="2193"/>
                  </a:lnTo>
                  <a:lnTo>
                    <a:pt x="170" y="2228"/>
                  </a:lnTo>
                  <a:lnTo>
                    <a:pt x="189" y="2262"/>
                  </a:lnTo>
                  <a:lnTo>
                    <a:pt x="195" y="2277"/>
                  </a:lnTo>
                  <a:lnTo>
                    <a:pt x="213" y="2312"/>
                  </a:lnTo>
                  <a:lnTo>
                    <a:pt x="242" y="2366"/>
                  </a:lnTo>
                  <a:lnTo>
                    <a:pt x="278" y="2439"/>
                  </a:lnTo>
                  <a:lnTo>
                    <a:pt x="323" y="2528"/>
                  </a:lnTo>
                  <a:lnTo>
                    <a:pt x="371" y="2631"/>
                  </a:lnTo>
                  <a:lnTo>
                    <a:pt x="422" y="2743"/>
                  </a:lnTo>
                  <a:lnTo>
                    <a:pt x="450" y="2804"/>
                  </a:lnTo>
                  <a:lnTo>
                    <a:pt x="476" y="2867"/>
                  </a:lnTo>
                  <a:lnTo>
                    <a:pt x="503" y="2931"/>
                  </a:lnTo>
                  <a:lnTo>
                    <a:pt x="530" y="2998"/>
                  </a:lnTo>
                  <a:lnTo>
                    <a:pt x="556" y="3065"/>
                  </a:lnTo>
                  <a:lnTo>
                    <a:pt x="582" y="3134"/>
                  </a:lnTo>
                  <a:lnTo>
                    <a:pt x="607" y="3202"/>
                  </a:lnTo>
                  <a:lnTo>
                    <a:pt x="630" y="3273"/>
                  </a:lnTo>
                  <a:lnTo>
                    <a:pt x="653" y="3343"/>
                  </a:lnTo>
                  <a:lnTo>
                    <a:pt x="674" y="3413"/>
                  </a:lnTo>
                  <a:lnTo>
                    <a:pt x="693" y="3483"/>
                  </a:lnTo>
                  <a:lnTo>
                    <a:pt x="711" y="3553"/>
                  </a:lnTo>
                  <a:lnTo>
                    <a:pt x="726" y="3621"/>
                  </a:lnTo>
                  <a:lnTo>
                    <a:pt x="739" y="3690"/>
                  </a:lnTo>
                  <a:lnTo>
                    <a:pt x="750" y="3756"/>
                  </a:lnTo>
                  <a:lnTo>
                    <a:pt x="754" y="3788"/>
                  </a:lnTo>
                  <a:lnTo>
                    <a:pt x="757" y="3822"/>
                  </a:lnTo>
                  <a:lnTo>
                    <a:pt x="760" y="3854"/>
                  </a:lnTo>
                  <a:lnTo>
                    <a:pt x="762" y="3885"/>
                  </a:lnTo>
                  <a:lnTo>
                    <a:pt x="763" y="3915"/>
                  </a:lnTo>
                  <a:lnTo>
                    <a:pt x="764" y="3946"/>
                  </a:lnTo>
                  <a:lnTo>
                    <a:pt x="783" y="4137"/>
                  </a:lnTo>
                  <a:lnTo>
                    <a:pt x="789" y="4160"/>
                  </a:lnTo>
                  <a:lnTo>
                    <a:pt x="796" y="4181"/>
                  </a:lnTo>
                  <a:lnTo>
                    <a:pt x="804" y="4202"/>
                  </a:lnTo>
                  <a:lnTo>
                    <a:pt x="813" y="4220"/>
                  </a:lnTo>
                  <a:lnTo>
                    <a:pt x="823" y="4237"/>
                  </a:lnTo>
                  <a:lnTo>
                    <a:pt x="833" y="4253"/>
                  </a:lnTo>
                  <a:lnTo>
                    <a:pt x="844" y="4267"/>
                  </a:lnTo>
                  <a:lnTo>
                    <a:pt x="855" y="4280"/>
                  </a:lnTo>
                  <a:lnTo>
                    <a:pt x="867" y="4291"/>
                  </a:lnTo>
                  <a:lnTo>
                    <a:pt x="880" y="4301"/>
                  </a:lnTo>
                  <a:lnTo>
                    <a:pt x="895" y="4309"/>
                  </a:lnTo>
                  <a:lnTo>
                    <a:pt x="909" y="4316"/>
                  </a:lnTo>
                  <a:lnTo>
                    <a:pt x="924" y="4321"/>
                  </a:lnTo>
                  <a:lnTo>
                    <a:pt x="941" y="4325"/>
                  </a:lnTo>
                  <a:lnTo>
                    <a:pt x="959" y="4328"/>
                  </a:lnTo>
                  <a:lnTo>
                    <a:pt x="976" y="4328"/>
                  </a:lnTo>
                  <a:lnTo>
                    <a:pt x="2079" y="4328"/>
                  </a:lnTo>
                  <a:lnTo>
                    <a:pt x="2097" y="4328"/>
                  </a:lnTo>
                  <a:lnTo>
                    <a:pt x="2114" y="4325"/>
                  </a:lnTo>
                  <a:lnTo>
                    <a:pt x="2130" y="4321"/>
                  </a:lnTo>
                  <a:lnTo>
                    <a:pt x="2145" y="4316"/>
                  </a:lnTo>
                  <a:lnTo>
                    <a:pt x="2161" y="4309"/>
                  </a:lnTo>
                  <a:lnTo>
                    <a:pt x="2174" y="4301"/>
                  </a:lnTo>
                  <a:lnTo>
                    <a:pt x="2187" y="4291"/>
                  </a:lnTo>
                  <a:lnTo>
                    <a:pt x="2201" y="4280"/>
                  </a:lnTo>
                  <a:lnTo>
                    <a:pt x="2212" y="4267"/>
                  </a:lnTo>
                  <a:lnTo>
                    <a:pt x="2223" y="4253"/>
                  </a:lnTo>
                  <a:lnTo>
                    <a:pt x="2233" y="4237"/>
                  </a:lnTo>
                  <a:lnTo>
                    <a:pt x="2243" y="4220"/>
                  </a:lnTo>
                  <a:lnTo>
                    <a:pt x="2251" y="4202"/>
                  </a:lnTo>
                  <a:lnTo>
                    <a:pt x="2259" y="4181"/>
                  </a:lnTo>
                  <a:lnTo>
                    <a:pt x="2266" y="4160"/>
                  </a:lnTo>
                  <a:lnTo>
                    <a:pt x="2272" y="4137"/>
                  </a:lnTo>
                  <a:lnTo>
                    <a:pt x="2291" y="3946"/>
                  </a:lnTo>
                  <a:lnTo>
                    <a:pt x="2293" y="3915"/>
                  </a:lnTo>
                  <a:lnTo>
                    <a:pt x="2294" y="3885"/>
                  </a:lnTo>
                  <a:lnTo>
                    <a:pt x="2295" y="3854"/>
                  </a:lnTo>
                  <a:lnTo>
                    <a:pt x="2298" y="3822"/>
                  </a:lnTo>
                  <a:lnTo>
                    <a:pt x="2301" y="3788"/>
                  </a:lnTo>
                  <a:lnTo>
                    <a:pt x="2306" y="3756"/>
                  </a:lnTo>
                  <a:lnTo>
                    <a:pt x="2316" y="3690"/>
                  </a:lnTo>
                  <a:lnTo>
                    <a:pt x="2329" y="3621"/>
                  </a:lnTo>
                  <a:lnTo>
                    <a:pt x="2345" y="3553"/>
                  </a:lnTo>
                  <a:lnTo>
                    <a:pt x="2362" y="3483"/>
                  </a:lnTo>
                  <a:lnTo>
                    <a:pt x="2381" y="3413"/>
                  </a:lnTo>
                  <a:lnTo>
                    <a:pt x="2402" y="3343"/>
                  </a:lnTo>
                  <a:lnTo>
                    <a:pt x="2425" y="3273"/>
                  </a:lnTo>
                  <a:lnTo>
                    <a:pt x="2449" y="3202"/>
                  </a:lnTo>
                  <a:lnTo>
                    <a:pt x="2474" y="3134"/>
                  </a:lnTo>
                  <a:lnTo>
                    <a:pt x="2499" y="3065"/>
                  </a:lnTo>
                  <a:lnTo>
                    <a:pt x="2526" y="2998"/>
                  </a:lnTo>
                  <a:lnTo>
                    <a:pt x="2552" y="2931"/>
                  </a:lnTo>
                  <a:lnTo>
                    <a:pt x="2579" y="2867"/>
                  </a:lnTo>
                  <a:lnTo>
                    <a:pt x="2607" y="2804"/>
                  </a:lnTo>
                  <a:lnTo>
                    <a:pt x="2633" y="2743"/>
                  </a:lnTo>
                  <a:lnTo>
                    <a:pt x="2685" y="2631"/>
                  </a:lnTo>
                  <a:lnTo>
                    <a:pt x="2735" y="2528"/>
                  </a:lnTo>
                  <a:lnTo>
                    <a:pt x="2778" y="2439"/>
                  </a:lnTo>
                  <a:lnTo>
                    <a:pt x="2816" y="2366"/>
                  </a:lnTo>
                  <a:lnTo>
                    <a:pt x="2846" y="2312"/>
                  </a:lnTo>
                  <a:lnTo>
                    <a:pt x="2872" y="2262"/>
                  </a:lnTo>
                  <a:lnTo>
                    <a:pt x="2890" y="2228"/>
                  </a:lnTo>
                  <a:lnTo>
                    <a:pt x="2906" y="2193"/>
                  </a:lnTo>
                  <a:lnTo>
                    <a:pt x="2923" y="2157"/>
                  </a:lnTo>
                  <a:lnTo>
                    <a:pt x="2937" y="2122"/>
                  </a:lnTo>
                  <a:lnTo>
                    <a:pt x="2952" y="2085"/>
                  </a:lnTo>
                  <a:lnTo>
                    <a:pt x="2965" y="2049"/>
                  </a:lnTo>
                  <a:lnTo>
                    <a:pt x="2978" y="2012"/>
                  </a:lnTo>
                  <a:lnTo>
                    <a:pt x="2989" y="1975"/>
                  </a:lnTo>
                  <a:lnTo>
                    <a:pt x="3000" y="1937"/>
                  </a:lnTo>
                  <a:lnTo>
                    <a:pt x="3010" y="1900"/>
                  </a:lnTo>
                  <a:lnTo>
                    <a:pt x="3019" y="1862"/>
                  </a:lnTo>
                  <a:lnTo>
                    <a:pt x="3027" y="1823"/>
                  </a:lnTo>
                  <a:lnTo>
                    <a:pt x="3034" y="1785"/>
                  </a:lnTo>
                  <a:lnTo>
                    <a:pt x="3040" y="1746"/>
                  </a:lnTo>
                  <a:lnTo>
                    <a:pt x="3045" y="1707"/>
                  </a:lnTo>
                  <a:lnTo>
                    <a:pt x="3049" y="1667"/>
                  </a:lnTo>
                  <a:lnTo>
                    <a:pt x="3056" y="1527"/>
                  </a:lnTo>
                  <a:lnTo>
                    <a:pt x="3055" y="1489"/>
                  </a:lnTo>
                  <a:lnTo>
                    <a:pt x="3054" y="1452"/>
                  </a:lnTo>
                  <a:lnTo>
                    <a:pt x="3051" y="1413"/>
                  </a:lnTo>
                  <a:lnTo>
                    <a:pt x="3048" y="1376"/>
                  </a:lnTo>
                  <a:lnTo>
                    <a:pt x="3044" y="1338"/>
                  </a:lnTo>
                  <a:lnTo>
                    <a:pt x="3039" y="1301"/>
                  </a:lnTo>
                  <a:lnTo>
                    <a:pt x="3034" y="1264"/>
                  </a:lnTo>
                  <a:lnTo>
                    <a:pt x="3026" y="1227"/>
                  </a:lnTo>
                  <a:lnTo>
                    <a:pt x="3018" y="1191"/>
                  </a:lnTo>
                  <a:lnTo>
                    <a:pt x="3010" y="1154"/>
                  </a:lnTo>
                  <a:lnTo>
                    <a:pt x="3000" y="1118"/>
                  </a:lnTo>
                  <a:lnTo>
                    <a:pt x="2990" y="1082"/>
                  </a:lnTo>
                  <a:lnTo>
                    <a:pt x="2979" y="1047"/>
                  </a:lnTo>
                  <a:lnTo>
                    <a:pt x="2967" y="1012"/>
                  </a:lnTo>
                  <a:lnTo>
                    <a:pt x="2954" y="977"/>
                  </a:lnTo>
                  <a:lnTo>
                    <a:pt x="2941" y="943"/>
                  </a:lnTo>
                  <a:lnTo>
                    <a:pt x="2925" y="909"/>
                  </a:lnTo>
                  <a:lnTo>
                    <a:pt x="2910" y="875"/>
                  </a:lnTo>
                  <a:lnTo>
                    <a:pt x="2894" y="841"/>
                  </a:lnTo>
                  <a:lnTo>
                    <a:pt x="2877" y="808"/>
                  </a:lnTo>
                  <a:lnTo>
                    <a:pt x="2859" y="776"/>
                  </a:lnTo>
                  <a:lnTo>
                    <a:pt x="2840" y="744"/>
                  </a:lnTo>
                  <a:lnTo>
                    <a:pt x="2820" y="712"/>
                  </a:lnTo>
                  <a:lnTo>
                    <a:pt x="2800" y="681"/>
                  </a:lnTo>
                  <a:lnTo>
                    <a:pt x="2779" y="650"/>
                  </a:lnTo>
                  <a:lnTo>
                    <a:pt x="2757" y="619"/>
                  </a:lnTo>
                  <a:lnTo>
                    <a:pt x="2734" y="589"/>
                  </a:lnTo>
                  <a:lnTo>
                    <a:pt x="2711" y="561"/>
                  </a:lnTo>
                  <a:lnTo>
                    <a:pt x="2686" y="531"/>
                  </a:lnTo>
                  <a:lnTo>
                    <a:pt x="2661" y="503"/>
                  </a:lnTo>
                  <a:lnTo>
                    <a:pt x="2635" y="475"/>
                  </a:lnTo>
                  <a:lnTo>
                    <a:pt x="2609" y="448"/>
                  </a:lnTo>
                  <a:close/>
                  <a:moveTo>
                    <a:pt x="2661" y="1641"/>
                  </a:moveTo>
                  <a:lnTo>
                    <a:pt x="2661" y="1641"/>
                  </a:lnTo>
                  <a:lnTo>
                    <a:pt x="2658" y="1669"/>
                  </a:lnTo>
                  <a:lnTo>
                    <a:pt x="2654" y="1697"/>
                  </a:lnTo>
                  <a:lnTo>
                    <a:pt x="2650" y="1725"/>
                  </a:lnTo>
                  <a:lnTo>
                    <a:pt x="2644" y="1753"/>
                  </a:lnTo>
                  <a:lnTo>
                    <a:pt x="2639" y="1781"/>
                  </a:lnTo>
                  <a:lnTo>
                    <a:pt x="2632" y="1809"/>
                  </a:lnTo>
                  <a:lnTo>
                    <a:pt x="2624" y="1837"/>
                  </a:lnTo>
                  <a:lnTo>
                    <a:pt x="2617" y="1863"/>
                  </a:lnTo>
                  <a:lnTo>
                    <a:pt x="2608" y="1891"/>
                  </a:lnTo>
                  <a:lnTo>
                    <a:pt x="2599" y="1918"/>
                  </a:lnTo>
                  <a:lnTo>
                    <a:pt x="2589" y="1945"/>
                  </a:lnTo>
                  <a:lnTo>
                    <a:pt x="2579" y="1972"/>
                  </a:lnTo>
                  <a:lnTo>
                    <a:pt x="2567" y="1998"/>
                  </a:lnTo>
                  <a:lnTo>
                    <a:pt x="2556" y="2025"/>
                  </a:lnTo>
                  <a:lnTo>
                    <a:pt x="2543" y="2051"/>
                  </a:lnTo>
                  <a:lnTo>
                    <a:pt x="2529" y="2078"/>
                  </a:lnTo>
                  <a:lnTo>
                    <a:pt x="2485" y="2158"/>
                  </a:lnTo>
                  <a:lnTo>
                    <a:pt x="2450" y="2227"/>
                  </a:lnTo>
                  <a:lnTo>
                    <a:pt x="2408" y="2311"/>
                  </a:lnTo>
                  <a:lnTo>
                    <a:pt x="2359" y="2409"/>
                  </a:lnTo>
                  <a:lnTo>
                    <a:pt x="2307" y="2519"/>
                  </a:lnTo>
                  <a:lnTo>
                    <a:pt x="2253" y="2641"/>
                  </a:lnTo>
                  <a:lnTo>
                    <a:pt x="2225" y="2705"/>
                  </a:lnTo>
                  <a:lnTo>
                    <a:pt x="2197" y="2771"/>
                  </a:lnTo>
                  <a:lnTo>
                    <a:pt x="2170" y="2838"/>
                  </a:lnTo>
                  <a:lnTo>
                    <a:pt x="2142" y="2908"/>
                  </a:lnTo>
                  <a:lnTo>
                    <a:pt x="2116" y="2979"/>
                  </a:lnTo>
                  <a:lnTo>
                    <a:pt x="2090" y="3051"/>
                  </a:lnTo>
                  <a:lnTo>
                    <a:pt x="2065" y="3124"/>
                  </a:lnTo>
                  <a:lnTo>
                    <a:pt x="2040" y="3198"/>
                  </a:lnTo>
                  <a:lnTo>
                    <a:pt x="2018" y="3272"/>
                  </a:lnTo>
                  <a:lnTo>
                    <a:pt x="1996" y="3346"/>
                  </a:lnTo>
                  <a:lnTo>
                    <a:pt x="1977" y="3420"/>
                  </a:lnTo>
                  <a:lnTo>
                    <a:pt x="1960" y="3494"/>
                  </a:lnTo>
                  <a:lnTo>
                    <a:pt x="1944" y="3568"/>
                  </a:lnTo>
                  <a:lnTo>
                    <a:pt x="1930" y="3641"/>
                  </a:lnTo>
                  <a:lnTo>
                    <a:pt x="1919" y="3714"/>
                  </a:lnTo>
                  <a:lnTo>
                    <a:pt x="1911" y="3785"/>
                  </a:lnTo>
                  <a:lnTo>
                    <a:pt x="1908" y="3820"/>
                  </a:lnTo>
                  <a:lnTo>
                    <a:pt x="1905" y="3856"/>
                  </a:lnTo>
                  <a:lnTo>
                    <a:pt x="1903" y="3890"/>
                  </a:lnTo>
                  <a:lnTo>
                    <a:pt x="1902" y="3924"/>
                  </a:lnTo>
                  <a:lnTo>
                    <a:pt x="1901" y="3939"/>
                  </a:lnTo>
                  <a:lnTo>
                    <a:pt x="1722" y="3939"/>
                  </a:lnTo>
                  <a:lnTo>
                    <a:pt x="1722" y="3230"/>
                  </a:lnTo>
                  <a:lnTo>
                    <a:pt x="1333" y="3230"/>
                  </a:lnTo>
                  <a:lnTo>
                    <a:pt x="1333" y="3939"/>
                  </a:lnTo>
                  <a:lnTo>
                    <a:pt x="1154" y="3939"/>
                  </a:lnTo>
                  <a:lnTo>
                    <a:pt x="1152" y="3924"/>
                  </a:lnTo>
                  <a:lnTo>
                    <a:pt x="1151" y="3873"/>
                  </a:lnTo>
                  <a:lnTo>
                    <a:pt x="1148" y="3820"/>
                  </a:lnTo>
                  <a:lnTo>
                    <a:pt x="1142" y="3767"/>
                  </a:lnTo>
                  <a:lnTo>
                    <a:pt x="1136" y="3714"/>
                  </a:lnTo>
                  <a:lnTo>
                    <a:pt x="1128" y="3659"/>
                  </a:lnTo>
                  <a:lnTo>
                    <a:pt x="1118" y="3604"/>
                  </a:lnTo>
                  <a:lnTo>
                    <a:pt x="1108" y="3547"/>
                  </a:lnTo>
                  <a:lnTo>
                    <a:pt x="1096" y="3491"/>
                  </a:lnTo>
                  <a:lnTo>
                    <a:pt x="1081" y="3434"/>
                  </a:lnTo>
                  <a:lnTo>
                    <a:pt x="1067" y="3377"/>
                  </a:lnTo>
                  <a:lnTo>
                    <a:pt x="1052" y="3319"/>
                  </a:lnTo>
                  <a:lnTo>
                    <a:pt x="1035" y="3261"/>
                  </a:lnTo>
                  <a:lnTo>
                    <a:pt x="1016" y="3203"/>
                  </a:lnTo>
                  <a:lnTo>
                    <a:pt x="997" y="3145"/>
                  </a:lnTo>
                  <a:lnTo>
                    <a:pt x="977" y="3086"/>
                  </a:lnTo>
                  <a:lnTo>
                    <a:pt x="958" y="3029"/>
                  </a:lnTo>
                  <a:lnTo>
                    <a:pt x="937" y="2970"/>
                  </a:lnTo>
                  <a:lnTo>
                    <a:pt x="914" y="2911"/>
                  </a:lnTo>
                  <a:lnTo>
                    <a:pt x="868" y="2796"/>
                  </a:lnTo>
                  <a:lnTo>
                    <a:pt x="820" y="2681"/>
                  </a:lnTo>
                  <a:lnTo>
                    <a:pt x="771" y="2570"/>
                  </a:lnTo>
                  <a:lnTo>
                    <a:pt x="721" y="2459"/>
                  </a:lnTo>
                  <a:lnTo>
                    <a:pt x="669" y="2353"/>
                  </a:lnTo>
                  <a:lnTo>
                    <a:pt x="618" y="2249"/>
                  </a:lnTo>
                  <a:lnTo>
                    <a:pt x="568" y="2150"/>
                  </a:lnTo>
                  <a:lnTo>
                    <a:pt x="567" y="2144"/>
                  </a:lnTo>
                  <a:lnTo>
                    <a:pt x="530" y="2075"/>
                  </a:lnTo>
                  <a:lnTo>
                    <a:pt x="515" y="2050"/>
                  </a:lnTo>
                  <a:lnTo>
                    <a:pt x="503" y="2024"/>
                  </a:lnTo>
                  <a:lnTo>
                    <a:pt x="491" y="1998"/>
                  </a:lnTo>
                  <a:lnTo>
                    <a:pt x="479" y="1972"/>
                  </a:lnTo>
                  <a:lnTo>
                    <a:pt x="468" y="1945"/>
                  </a:lnTo>
                  <a:lnTo>
                    <a:pt x="458" y="1918"/>
                  </a:lnTo>
                  <a:lnTo>
                    <a:pt x="449" y="1892"/>
                  </a:lnTo>
                  <a:lnTo>
                    <a:pt x="440" y="1864"/>
                  </a:lnTo>
                  <a:lnTo>
                    <a:pt x="431" y="1838"/>
                  </a:lnTo>
                  <a:lnTo>
                    <a:pt x="424" y="1810"/>
                  </a:lnTo>
                  <a:lnTo>
                    <a:pt x="418" y="1782"/>
                  </a:lnTo>
                  <a:lnTo>
                    <a:pt x="411" y="1754"/>
                  </a:lnTo>
                  <a:lnTo>
                    <a:pt x="406" y="1726"/>
                  </a:lnTo>
                  <a:lnTo>
                    <a:pt x="401" y="1697"/>
                  </a:lnTo>
                  <a:lnTo>
                    <a:pt x="398" y="1670"/>
                  </a:lnTo>
                  <a:lnTo>
                    <a:pt x="395" y="1641"/>
                  </a:lnTo>
                  <a:lnTo>
                    <a:pt x="389" y="1519"/>
                  </a:lnTo>
                  <a:lnTo>
                    <a:pt x="389" y="1492"/>
                  </a:lnTo>
                  <a:lnTo>
                    <a:pt x="390" y="1463"/>
                  </a:lnTo>
                  <a:lnTo>
                    <a:pt x="392" y="1435"/>
                  </a:lnTo>
                  <a:lnTo>
                    <a:pt x="395" y="1408"/>
                  </a:lnTo>
                  <a:lnTo>
                    <a:pt x="398" y="1380"/>
                  </a:lnTo>
                  <a:lnTo>
                    <a:pt x="402" y="1352"/>
                  </a:lnTo>
                  <a:lnTo>
                    <a:pt x="407" y="1325"/>
                  </a:lnTo>
                  <a:lnTo>
                    <a:pt x="412" y="1298"/>
                  </a:lnTo>
                  <a:lnTo>
                    <a:pt x="418" y="1270"/>
                  </a:lnTo>
                  <a:lnTo>
                    <a:pt x="424" y="1244"/>
                  </a:lnTo>
                  <a:lnTo>
                    <a:pt x="431" y="1217"/>
                  </a:lnTo>
                  <a:lnTo>
                    <a:pt x="439" y="1191"/>
                  </a:lnTo>
                  <a:lnTo>
                    <a:pt x="448" y="1165"/>
                  </a:lnTo>
                  <a:lnTo>
                    <a:pt x="457" y="1139"/>
                  </a:lnTo>
                  <a:lnTo>
                    <a:pt x="466" y="1113"/>
                  </a:lnTo>
                  <a:lnTo>
                    <a:pt x="476" y="1088"/>
                  </a:lnTo>
                  <a:lnTo>
                    <a:pt x="487" y="1063"/>
                  </a:lnTo>
                  <a:lnTo>
                    <a:pt x="499" y="1038"/>
                  </a:lnTo>
                  <a:lnTo>
                    <a:pt x="511" y="1013"/>
                  </a:lnTo>
                  <a:lnTo>
                    <a:pt x="524" y="989"/>
                  </a:lnTo>
                  <a:lnTo>
                    <a:pt x="537" y="965"/>
                  </a:lnTo>
                  <a:lnTo>
                    <a:pt x="551" y="941"/>
                  </a:lnTo>
                  <a:lnTo>
                    <a:pt x="565" y="918"/>
                  </a:lnTo>
                  <a:lnTo>
                    <a:pt x="580" y="895"/>
                  </a:lnTo>
                  <a:lnTo>
                    <a:pt x="596" y="871"/>
                  </a:lnTo>
                  <a:lnTo>
                    <a:pt x="612" y="849"/>
                  </a:lnTo>
                  <a:lnTo>
                    <a:pt x="629" y="827"/>
                  </a:lnTo>
                  <a:lnTo>
                    <a:pt x="647" y="806"/>
                  </a:lnTo>
                  <a:lnTo>
                    <a:pt x="664" y="784"/>
                  </a:lnTo>
                  <a:lnTo>
                    <a:pt x="683" y="763"/>
                  </a:lnTo>
                  <a:lnTo>
                    <a:pt x="702" y="743"/>
                  </a:lnTo>
                  <a:lnTo>
                    <a:pt x="722" y="723"/>
                  </a:lnTo>
                  <a:lnTo>
                    <a:pt x="743" y="703"/>
                  </a:lnTo>
                  <a:lnTo>
                    <a:pt x="764" y="683"/>
                  </a:lnTo>
                  <a:lnTo>
                    <a:pt x="785" y="665"/>
                  </a:lnTo>
                  <a:lnTo>
                    <a:pt x="806" y="647"/>
                  </a:lnTo>
                  <a:lnTo>
                    <a:pt x="828" y="629"/>
                  </a:lnTo>
                  <a:lnTo>
                    <a:pt x="850" y="611"/>
                  </a:lnTo>
                  <a:lnTo>
                    <a:pt x="874" y="596"/>
                  </a:lnTo>
                  <a:lnTo>
                    <a:pt x="896" y="579"/>
                  </a:lnTo>
                  <a:lnTo>
                    <a:pt x="920" y="565"/>
                  </a:lnTo>
                  <a:lnTo>
                    <a:pt x="943" y="550"/>
                  </a:lnTo>
                  <a:lnTo>
                    <a:pt x="968" y="536"/>
                  </a:lnTo>
                  <a:lnTo>
                    <a:pt x="992" y="523"/>
                  </a:lnTo>
                  <a:lnTo>
                    <a:pt x="1016" y="510"/>
                  </a:lnTo>
                  <a:lnTo>
                    <a:pt x="1041" y="498"/>
                  </a:lnTo>
                  <a:lnTo>
                    <a:pt x="1066" y="486"/>
                  </a:lnTo>
                  <a:lnTo>
                    <a:pt x="1091" y="475"/>
                  </a:lnTo>
                  <a:lnTo>
                    <a:pt x="1117" y="464"/>
                  </a:lnTo>
                  <a:lnTo>
                    <a:pt x="1143" y="456"/>
                  </a:lnTo>
                  <a:lnTo>
                    <a:pt x="1170" y="446"/>
                  </a:lnTo>
                  <a:lnTo>
                    <a:pt x="1195" y="438"/>
                  </a:lnTo>
                  <a:lnTo>
                    <a:pt x="1223" y="430"/>
                  </a:lnTo>
                  <a:lnTo>
                    <a:pt x="1250" y="423"/>
                  </a:lnTo>
                  <a:lnTo>
                    <a:pt x="1276" y="417"/>
                  </a:lnTo>
                  <a:lnTo>
                    <a:pt x="1304" y="411"/>
                  </a:lnTo>
                  <a:lnTo>
                    <a:pt x="1331" y="406"/>
                  </a:lnTo>
                  <a:lnTo>
                    <a:pt x="1359" y="401"/>
                  </a:lnTo>
                  <a:lnTo>
                    <a:pt x="1387" y="398"/>
                  </a:lnTo>
                  <a:lnTo>
                    <a:pt x="1414" y="395"/>
                  </a:lnTo>
                  <a:lnTo>
                    <a:pt x="1443" y="392"/>
                  </a:lnTo>
                  <a:lnTo>
                    <a:pt x="1471" y="390"/>
                  </a:lnTo>
                  <a:lnTo>
                    <a:pt x="1500" y="389"/>
                  </a:lnTo>
                  <a:lnTo>
                    <a:pt x="1527" y="389"/>
                  </a:lnTo>
                  <a:lnTo>
                    <a:pt x="1569" y="389"/>
                  </a:lnTo>
                  <a:lnTo>
                    <a:pt x="1610" y="391"/>
                  </a:lnTo>
                  <a:lnTo>
                    <a:pt x="1651" y="396"/>
                  </a:lnTo>
                  <a:lnTo>
                    <a:pt x="1691" y="400"/>
                  </a:lnTo>
                  <a:lnTo>
                    <a:pt x="1732" y="407"/>
                  </a:lnTo>
                  <a:lnTo>
                    <a:pt x="1771" y="415"/>
                  </a:lnTo>
                  <a:lnTo>
                    <a:pt x="1810" y="423"/>
                  </a:lnTo>
                  <a:lnTo>
                    <a:pt x="1849" y="435"/>
                  </a:lnTo>
                  <a:lnTo>
                    <a:pt x="1882" y="444"/>
                  </a:lnTo>
                  <a:lnTo>
                    <a:pt x="1917" y="457"/>
                  </a:lnTo>
                  <a:lnTo>
                    <a:pt x="1950" y="470"/>
                  </a:lnTo>
                  <a:lnTo>
                    <a:pt x="1983" y="483"/>
                  </a:lnTo>
                  <a:lnTo>
                    <a:pt x="2015" y="498"/>
                  </a:lnTo>
                  <a:lnTo>
                    <a:pt x="2047" y="514"/>
                  </a:lnTo>
                  <a:lnTo>
                    <a:pt x="2078" y="531"/>
                  </a:lnTo>
                  <a:lnTo>
                    <a:pt x="2109" y="548"/>
                  </a:lnTo>
                  <a:lnTo>
                    <a:pt x="2139" y="567"/>
                  </a:lnTo>
                  <a:lnTo>
                    <a:pt x="2169" y="586"/>
                  </a:lnTo>
                  <a:lnTo>
                    <a:pt x="2197" y="607"/>
                  </a:lnTo>
                  <a:lnTo>
                    <a:pt x="2226" y="628"/>
                  </a:lnTo>
                  <a:lnTo>
                    <a:pt x="2254" y="650"/>
                  </a:lnTo>
                  <a:lnTo>
                    <a:pt x="2281" y="673"/>
                  </a:lnTo>
                  <a:lnTo>
                    <a:pt x="2308" y="698"/>
                  </a:lnTo>
                  <a:lnTo>
                    <a:pt x="2333" y="723"/>
                  </a:lnTo>
                  <a:lnTo>
                    <a:pt x="2353" y="743"/>
                  </a:lnTo>
                  <a:lnTo>
                    <a:pt x="2372" y="763"/>
                  </a:lnTo>
                  <a:lnTo>
                    <a:pt x="2391" y="784"/>
                  </a:lnTo>
                  <a:lnTo>
                    <a:pt x="2409" y="806"/>
                  </a:lnTo>
                  <a:lnTo>
                    <a:pt x="2426" y="827"/>
                  </a:lnTo>
                  <a:lnTo>
                    <a:pt x="2443" y="849"/>
                  </a:lnTo>
                  <a:lnTo>
                    <a:pt x="2460" y="872"/>
                  </a:lnTo>
                  <a:lnTo>
                    <a:pt x="2475" y="895"/>
                  </a:lnTo>
                  <a:lnTo>
                    <a:pt x="2489" y="918"/>
                  </a:lnTo>
                  <a:lnTo>
                    <a:pt x="2505" y="941"/>
                  </a:lnTo>
                  <a:lnTo>
                    <a:pt x="2518" y="965"/>
                  </a:lnTo>
                  <a:lnTo>
                    <a:pt x="2531" y="989"/>
                  </a:lnTo>
                  <a:lnTo>
                    <a:pt x="2545" y="1013"/>
                  </a:lnTo>
                  <a:lnTo>
                    <a:pt x="2557" y="1038"/>
                  </a:lnTo>
                  <a:lnTo>
                    <a:pt x="2568" y="1063"/>
                  </a:lnTo>
                  <a:lnTo>
                    <a:pt x="2579" y="1088"/>
                  </a:lnTo>
                  <a:lnTo>
                    <a:pt x="2589" y="1113"/>
                  </a:lnTo>
                  <a:lnTo>
                    <a:pt x="2599" y="1139"/>
                  </a:lnTo>
                  <a:lnTo>
                    <a:pt x="2608" y="1164"/>
                  </a:lnTo>
                  <a:lnTo>
                    <a:pt x="2617" y="1191"/>
                  </a:lnTo>
                  <a:lnTo>
                    <a:pt x="2624" y="1217"/>
                  </a:lnTo>
                  <a:lnTo>
                    <a:pt x="2631" y="1244"/>
                  </a:lnTo>
                  <a:lnTo>
                    <a:pt x="2638" y="1270"/>
                  </a:lnTo>
                  <a:lnTo>
                    <a:pt x="2643" y="1297"/>
                  </a:lnTo>
                  <a:lnTo>
                    <a:pt x="2649" y="1325"/>
                  </a:lnTo>
                  <a:lnTo>
                    <a:pt x="2653" y="1352"/>
                  </a:lnTo>
                  <a:lnTo>
                    <a:pt x="2658" y="1379"/>
                  </a:lnTo>
                  <a:lnTo>
                    <a:pt x="2660" y="1406"/>
                  </a:lnTo>
                  <a:lnTo>
                    <a:pt x="2663" y="1435"/>
                  </a:lnTo>
                  <a:lnTo>
                    <a:pt x="2664" y="1463"/>
                  </a:lnTo>
                  <a:lnTo>
                    <a:pt x="2666" y="1491"/>
                  </a:lnTo>
                  <a:lnTo>
                    <a:pt x="2666" y="1519"/>
                  </a:lnTo>
                  <a:lnTo>
                    <a:pt x="2661" y="1641"/>
                  </a:lnTo>
                  <a:close/>
                  <a:moveTo>
                    <a:pt x="907" y="4981"/>
                  </a:moveTo>
                  <a:lnTo>
                    <a:pt x="2149" y="4981"/>
                  </a:lnTo>
                  <a:lnTo>
                    <a:pt x="2149" y="4592"/>
                  </a:lnTo>
                  <a:lnTo>
                    <a:pt x="907" y="4592"/>
                  </a:lnTo>
                  <a:lnTo>
                    <a:pt x="907" y="4981"/>
                  </a:lnTo>
                  <a:close/>
                  <a:moveTo>
                    <a:pt x="1177" y="5429"/>
                  </a:moveTo>
                  <a:lnTo>
                    <a:pt x="1879" y="5429"/>
                  </a:lnTo>
                  <a:lnTo>
                    <a:pt x="1879" y="5209"/>
                  </a:lnTo>
                  <a:lnTo>
                    <a:pt x="1177" y="5209"/>
                  </a:lnTo>
                  <a:lnTo>
                    <a:pt x="1177" y="5429"/>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sp>
        <p:nvSpPr>
          <p:cNvPr id="103" name="Rounded Rectangle 102"/>
          <p:cNvSpPr>
            <a:spLocks noChangeAspect="1"/>
          </p:cNvSpPr>
          <p:nvPr/>
        </p:nvSpPr>
        <p:spPr>
          <a:xfrm>
            <a:off x="1211580" y="1899920"/>
            <a:ext cx="824865" cy="2515235"/>
          </a:xfrm>
          <a:prstGeom prst="roundRect">
            <a:avLst>
              <a:gd name="adj" fmla="val 8813"/>
            </a:avLst>
          </a:prstGeom>
          <a:noFill/>
          <a:ln w="19050">
            <a:solidFill>
              <a:schemeClr val="tx1">
                <a:lumMod val="50000"/>
                <a:lumOff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p>
            <a:pPr algn="ctr"/>
            <a:endParaRPr lang="en-US" dirty="0">
              <a:latin typeface="+mn-ea"/>
            </a:endParaRPr>
          </a:p>
        </p:txBody>
      </p:sp>
      <p:sp>
        <p:nvSpPr>
          <p:cNvPr id="39" name="矩形 38"/>
          <p:cNvSpPr>
            <a:spLocks noChangeAspect="1"/>
          </p:cNvSpPr>
          <p:nvPr/>
        </p:nvSpPr>
        <p:spPr>
          <a:xfrm>
            <a:off x="1390015" y="2103120"/>
            <a:ext cx="448945" cy="2188845"/>
          </a:xfrm>
          <a:prstGeom prst="rect">
            <a:avLst/>
          </a:prstGeom>
        </p:spPr>
        <p:txBody>
          <a:bodyPr wrap="square" lIns="121908" tIns="60954" rIns="121908" bIns="60954">
            <a:noAutofit/>
          </a:bodyPr>
          <a:p>
            <a:pPr indent="0" fontAlgn="auto">
              <a:lnSpc>
                <a:spcPts val="2220"/>
              </a:lnSpc>
            </a:pPr>
            <a:r>
              <a:rPr lang="zh-CN" altLang="en-US" sz="2000" b="1" dirty="0">
                <a:solidFill>
                  <a:srgbClr val="1D4865"/>
                </a:solidFill>
                <a:latin typeface="微软雅黑" panose="020B0503020204020204" pitchFamily="34" charset="-122"/>
                <a:ea typeface="微软雅黑" panose="020B0503020204020204" pitchFamily="34" charset="-122"/>
              </a:rPr>
              <a:t>职位分析的方法</a:t>
            </a:r>
            <a:r>
              <a:rPr lang="en-US" altLang="zh-CN" sz="2000" b="1" dirty="0">
                <a:solidFill>
                  <a:srgbClr val="1D4865"/>
                </a:solidFill>
                <a:latin typeface="微软雅黑" panose="020B0503020204020204" pitchFamily="34" charset="-122"/>
                <a:ea typeface="微软雅黑" panose="020B0503020204020204" pitchFamily="34" charset="-122"/>
              </a:rPr>
              <a:t> </a:t>
            </a:r>
            <a:endPar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 name="矩形 4"/>
          <p:cNvSpPr>
            <a:spLocks noChangeArrowheads="1"/>
          </p:cNvSpPr>
          <p:nvPr/>
        </p:nvSpPr>
        <p:spPr bwMode="auto">
          <a:xfrm>
            <a:off x="2417445" y="1880870"/>
            <a:ext cx="5831205" cy="2738755"/>
          </a:xfrm>
          <a:prstGeom prst="rect">
            <a:avLst/>
          </a:prstGeom>
          <a:noFill/>
          <a:ln w="9525">
            <a:noFill/>
            <a:miter lim="800000"/>
          </a:ln>
        </p:spPr>
        <p:txBody>
          <a:bodyPr wrap="square">
            <a:noAutofit/>
          </a:bodyPr>
          <a:p>
            <a:pPr indent="457200" fontAlgn="auto">
              <a:lnSpc>
                <a:spcPts val="2660"/>
              </a:lnSpc>
            </a:pPr>
            <a:r>
              <a:rPr lang="en-US" sz="1800" b="1">
                <a:solidFill>
                  <a:srgbClr val="1D4865"/>
                </a:solidFill>
                <a:latin typeface="微软雅黑" panose="020B0503020204020204" pitchFamily="34" charset="-122"/>
                <a:ea typeface="微软雅黑" panose="020B0503020204020204" pitchFamily="34" charset="-122"/>
              </a:rPr>
              <a:t>4.</a:t>
            </a:r>
            <a:r>
              <a:rPr lang="zh-CN" altLang="en-US" sz="1800" b="1">
                <a:solidFill>
                  <a:srgbClr val="1D4865"/>
                </a:solidFill>
                <a:latin typeface="微软雅黑" panose="020B0503020204020204" pitchFamily="34" charset="-122"/>
                <a:ea typeface="微软雅黑" panose="020B0503020204020204" pitchFamily="34" charset="-122"/>
              </a:rPr>
              <a:t>了解具体职位的任职资格</a:t>
            </a:r>
            <a:endParaRPr lang="en-US" altLang="zh-CN" sz="18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r>
              <a:rPr sz="1800">
                <a:solidFill>
                  <a:schemeClr val="tx1"/>
                </a:solidFill>
                <a:latin typeface="微软雅黑" panose="020B0503020204020204" pitchFamily="34" charset="-122"/>
                <a:ea typeface="微软雅黑" panose="020B0503020204020204" pitchFamily="34" charset="-122"/>
              </a:rPr>
              <a:t>某公司招聘一名人力资源部的行政助理，提出以下任职资格要求。</a:t>
            </a:r>
            <a:endParaRPr sz="1800">
              <a:solidFill>
                <a:schemeClr val="tx1"/>
              </a:solidFill>
              <a:latin typeface="微软雅黑" panose="020B0503020204020204" pitchFamily="34" charset="-122"/>
              <a:ea typeface="微软雅黑" panose="020B0503020204020204" pitchFamily="34" charset="-122"/>
            </a:endParaRPr>
          </a:p>
          <a:p>
            <a:pPr indent="457200" fontAlgn="auto">
              <a:lnSpc>
                <a:spcPts val="2260"/>
              </a:lnSpc>
            </a:pPr>
            <a:r>
              <a:rPr sz="1600">
                <a:solidFill>
                  <a:schemeClr val="tx1"/>
                </a:solidFill>
                <a:latin typeface="楷体" panose="02010609060101010101" charset="-122"/>
                <a:ea typeface="楷体" panose="02010609060101010101" charset="-122"/>
              </a:rPr>
              <a:t>工作职责：协助行政主管进行日常的行政管理工作及劳动保护、职位资格与卫生安全方面的工作。</a:t>
            </a:r>
            <a:endParaRPr sz="1600">
              <a:solidFill>
                <a:schemeClr val="tx1"/>
              </a:solidFill>
              <a:latin typeface="楷体" panose="02010609060101010101" charset="-122"/>
              <a:ea typeface="楷体" panose="02010609060101010101" charset="-122"/>
            </a:endParaRPr>
          </a:p>
          <a:p>
            <a:pPr indent="457200" fontAlgn="auto">
              <a:lnSpc>
                <a:spcPts val="2260"/>
              </a:lnSpc>
            </a:pPr>
            <a:r>
              <a:rPr sz="1600">
                <a:solidFill>
                  <a:schemeClr val="tx1"/>
                </a:solidFill>
                <a:latin typeface="楷体" panose="02010609060101010101" charset="-122"/>
                <a:ea typeface="楷体" panose="02010609060101010101" charset="-122"/>
              </a:rPr>
              <a:t>任职要求：人力资源或行政管理专业，大学本科以上学历，懂英语，能熟练操作电脑，具有对外沟通协作特长，熟悉劳动政策法规，有勤奋敬业精神。</a:t>
            </a:r>
            <a:endParaRPr sz="18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endParaRPr lang="zh-CN" altLang="en-US" sz="180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350"/>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childTnLst>
                          </p:cTn>
                        </p:par>
                        <p:par>
                          <p:cTn id="16" fill="hold">
                            <p:stCondLst>
                              <p:cond delay="1850"/>
                            </p:stCondLst>
                            <p:childTnLst>
                              <p:par>
                                <p:cTn id="17" presetID="53" presetClass="entr" presetSubtype="528"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animEffect transition="in" filter="fade">
                                      <p:cBhvr>
                                        <p:cTn id="21" dur="500"/>
                                        <p:tgtEl>
                                          <p:spTgt spid="11"/>
                                        </p:tgtEl>
                                      </p:cBhvr>
                                    </p:animEffect>
                                    <p:anim calcmode="lin" valueType="num">
                                      <p:cBhvr>
                                        <p:cTn id="22" dur="500" fill="hold"/>
                                        <p:tgtEl>
                                          <p:spTgt spid="11"/>
                                        </p:tgtEl>
                                        <p:attrNameLst>
                                          <p:attrName>ppt_x</p:attrName>
                                        </p:attrNameLst>
                                      </p:cBhvr>
                                      <p:tavLst>
                                        <p:tav tm="0">
                                          <p:val>
                                            <p:fltVal val="0.5"/>
                                          </p:val>
                                        </p:tav>
                                        <p:tav tm="100000">
                                          <p:val>
                                            <p:strVal val="#ppt_x"/>
                                          </p:val>
                                        </p:tav>
                                      </p:tavLst>
                                    </p:anim>
                                    <p:anim calcmode="lin" valueType="num">
                                      <p:cBhvr>
                                        <p:cTn id="23" dur="500" fill="hold"/>
                                        <p:tgtEl>
                                          <p:spTgt spid="11"/>
                                        </p:tgtEl>
                                        <p:attrNameLst>
                                          <p:attrName>ppt_y</p:attrName>
                                        </p:attrNameLst>
                                      </p:cBhvr>
                                      <p:tavLst>
                                        <p:tav tm="0">
                                          <p:val>
                                            <p:fltVal val="0.5"/>
                                          </p:val>
                                        </p:tav>
                                        <p:tav tm="100000">
                                          <p:val>
                                            <p:strVal val="#ppt_y"/>
                                          </p:val>
                                        </p:tav>
                                      </p:tavLst>
                                    </p:anim>
                                  </p:childTnLst>
                                </p:cTn>
                              </p:par>
                              <p:par>
                                <p:cTn id="24" presetID="53" presetClass="entr" presetSubtype="16" fill="hold" grpId="0" nodeType="withEffect">
                                  <p:stCondLst>
                                    <p:cond delay="600"/>
                                  </p:stCondLst>
                                  <p:childTnLst>
                                    <p:set>
                                      <p:cBhvr>
                                        <p:cTn id="25" dur="1" fill="hold">
                                          <p:stCondLst>
                                            <p:cond delay="0"/>
                                          </p:stCondLst>
                                        </p:cTn>
                                        <p:tgtEl>
                                          <p:spTgt spid="14"/>
                                        </p:tgtEl>
                                        <p:attrNameLst>
                                          <p:attrName>style.visibility</p:attrName>
                                        </p:attrNameLst>
                                      </p:cBhvr>
                                      <p:to>
                                        <p:strVal val="visible"/>
                                      </p:to>
                                    </p:set>
                                    <p:anim calcmode="lin" valueType="num">
                                      <p:cBhvr>
                                        <p:cTn id="26" dur="500" fill="hold"/>
                                        <p:tgtEl>
                                          <p:spTgt spid="14"/>
                                        </p:tgtEl>
                                        <p:attrNameLst>
                                          <p:attrName>ppt_w</p:attrName>
                                        </p:attrNameLst>
                                      </p:cBhvr>
                                      <p:tavLst>
                                        <p:tav tm="0">
                                          <p:val>
                                            <p:fltVal val="0"/>
                                          </p:val>
                                        </p:tav>
                                        <p:tav tm="100000">
                                          <p:val>
                                            <p:strVal val="#ppt_w"/>
                                          </p:val>
                                        </p:tav>
                                      </p:tavLst>
                                    </p:anim>
                                    <p:anim calcmode="lin" valueType="num">
                                      <p:cBhvr>
                                        <p:cTn id="27" dur="500" fill="hold"/>
                                        <p:tgtEl>
                                          <p:spTgt spid="14"/>
                                        </p:tgtEl>
                                        <p:attrNameLst>
                                          <p:attrName>ppt_h</p:attrName>
                                        </p:attrNameLst>
                                      </p:cBhvr>
                                      <p:tavLst>
                                        <p:tav tm="0">
                                          <p:val>
                                            <p:fltVal val="0"/>
                                          </p:val>
                                        </p:tav>
                                        <p:tav tm="100000">
                                          <p:val>
                                            <p:strVal val="#ppt_h"/>
                                          </p:val>
                                        </p:tav>
                                      </p:tavLst>
                                    </p:anim>
                                    <p:animEffect transition="in" filter="fade">
                                      <p:cBhvr>
                                        <p:cTn id="28" dur="500"/>
                                        <p:tgtEl>
                                          <p:spTgt spid="14"/>
                                        </p:tgtEl>
                                      </p:cBhvr>
                                    </p:animEffect>
                                  </p:childTnLst>
                                </p:cTn>
                              </p:par>
                            </p:childTnLst>
                          </p:cTn>
                        </p:par>
                        <p:par>
                          <p:cTn id="29" fill="hold">
                            <p:stCondLst>
                              <p:cond delay="2350"/>
                            </p:stCondLst>
                            <p:childTnLst>
                              <p:par>
                                <p:cTn id="30" presetID="10" presetClass="entr" presetSubtype="0" fill="hold" grpId="0" nodeType="afterEffect">
                                  <p:stCondLst>
                                    <p:cond delay="0"/>
                                  </p:stCondLst>
                                  <p:childTnLst>
                                    <p:set>
                                      <p:cBhvr>
                                        <p:cTn id="31" dur="1" fill="hold">
                                          <p:stCondLst>
                                            <p:cond delay="0"/>
                                          </p:stCondLst>
                                        </p:cTn>
                                        <p:tgtEl>
                                          <p:spTgt spid="103"/>
                                        </p:tgtEl>
                                        <p:attrNameLst>
                                          <p:attrName>style.visibility</p:attrName>
                                        </p:attrNameLst>
                                      </p:cBhvr>
                                      <p:to>
                                        <p:strVal val="visible"/>
                                      </p:to>
                                    </p:set>
                                    <p:animEffect transition="in" filter="fade">
                                      <p:cBhvr>
                                        <p:cTn id="32" dur="500"/>
                                        <p:tgtEl>
                                          <p:spTgt spid="103"/>
                                        </p:tgtEl>
                                      </p:cBhvr>
                                    </p:animEffect>
                                  </p:childTnLst>
                                </p:cTn>
                              </p:par>
                            </p:childTnLst>
                          </p:cTn>
                        </p:par>
                        <p:par>
                          <p:cTn id="33" fill="hold">
                            <p:stCondLst>
                              <p:cond delay="2850"/>
                            </p:stCondLst>
                            <p:childTnLst>
                              <p:par>
                                <p:cTn id="34" presetID="18" presetClass="entr" presetSubtype="3" fill="hold" grpId="0" nodeType="afterEffect">
                                  <p:stCondLst>
                                    <p:cond delay="0"/>
                                  </p:stCondLst>
                                  <p:childTnLst>
                                    <p:set>
                                      <p:cBhvr>
                                        <p:cTn id="35" dur="1" fill="hold">
                                          <p:stCondLst>
                                            <p:cond delay="0"/>
                                          </p:stCondLst>
                                        </p:cTn>
                                        <p:tgtEl>
                                          <p:spTgt spid="39"/>
                                        </p:tgtEl>
                                        <p:attrNameLst>
                                          <p:attrName>style.visibility</p:attrName>
                                        </p:attrNameLst>
                                      </p:cBhvr>
                                      <p:to>
                                        <p:strVal val="visible"/>
                                      </p:to>
                                    </p:set>
                                    <p:animEffect transition="in" filter="strips(upRight)">
                                      <p:cBhvr>
                                        <p:cTn id="36" dur="500"/>
                                        <p:tgtEl>
                                          <p:spTgt spid="39"/>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1" fill="hold" grpId="0" nodeType="clickEffect">
                                  <p:stCondLst>
                                    <p:cond delay="900"/>
                                  </p:stCondLst>
                                  <p:childTnLst>
                                    <p:set>
                                      <p:cBhvr>
                                        <p:cTn id="40" dur="1" fill="hold">
                                          <p:stCondLst>
                                            <p:cond delay="0"/>
                                          </p:stCondLst>
                                        </p:cTn>
                                        <p:tgtEl>
                                          <p:spTgt spid="5"/>
                                        </p:tgtEl>
                                        <p:attrNameLst>
                                          <p:attrName>style.visibility</p:attrName>
                                        </p:attrNameLst>
                                      </p:cBhvr>
                                      <p:to>
                                        <p:strVal val="visible"/>
                                      </p:to>
                                    </p:set>
                                    <p:animEffect transition="in" filter="wipe(up)">
                                      <p:cBhvr>
                                        <p:cTn id="4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4" grpId="0"/>
      <p:bldP spid="103" grpId="0" bldLvl="0" animBg="1"/>
      <p:bldP spid="39" grpId="0"/>
      <p:bldP spid="5"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735705"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任务二</a:t>
            </a:r>
            <a:r>
              <a:rPr lang="en-US" altLang="zh-CN" sz="1700" b="1" dirty="0">
                <a:solidFill>
                  <a:srgbClr val="1B4367"/>
                </a:solidFill>
                <a:cs typeface="+mn-ea"/>
                <a:sym typeface="+mn-lt"/>
              </a:rPr>
              <a:t>  </a:t>
            </a:r>
            <a:r>
              <a:rPr lang="zh-CN" altLang="en-US" sz="1700" b="1" dirty="0">
                <a:solidFill>
                  <a:srgbClr val="1B4367"/>
                </a:solidFill>
                <a:cs typeface="+mn-ea"/>
                <a:sym typeface="+mn-lt"/>
              </a:rPr>
              <a:t>职业环境分析方法和认知途径</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4" name="矩形 13"/>
          <p:cNvSpPr>
            <a:spLocks noChangeArrowheads="1"/>
          </p:cNvSpPr>
          <p:nvPr/>
        </p:nvSpPr>
        <p:spPr bwMode="auto">
          <a:xfrm>
            <a:off x="1154430" y="847725"/>
            <a:ext cx="4923155" cy="583565"/>
          </a:xfrm>
          <a:prstGeom prst="rect">
            <a:avLst/>
          </a:prstGeom>
          <a:noFill/>
          <a:ln w="9525">
            <a:noFill/>
            <a:miter lim="800000"/>
          </a:ln>
        </p:spPr>
        <p:txBody>
          <a:bodyPr wrap="square">
            <a:spAutoFit/>
          </a:bodyPr>
          <a:p>
            <a:pPr algn="ctr"/>
            <a:r>
              <a:rPr lang="zh-CN" altLang="en-US" sz="3200" b="1">
                <a:solidFill>
                  <a:srgbClr val="1B4367"/>
                </a:solidFill>
                <a:latin typeface="微软雅黑" panose="020B0503020204020204" pitchFamily="34" charset="-122"/>
                <a:ea typeface="微软雅黑" panose="020B0503020204020204" pitchFamily="34" charset="-122"/>
              </a:rPr>
              <a:t>一、职业环境分析的方法</a:t>
            </a:r>
            <a:endParaRPr lang="zh-CN" altLang="en-US" sz="3200" b="1">
              <a:solidFill>
                <a:srgbClr val="1B4367"/>
              </a:solidFill>
              <a:latin typeface="微软雅黑" panose="020B0503020204020204" pitchFamily="34" charset="-122"/>
              <a:ea typeface="微软雅黑" panose="020B0503020204020204" pitchFamily="34" charset="-122"/>
            </a:endParaRPr>
          </a:p>
        </p:txBody>
      </p:sp>
      <p:grpSp>
        <p:nvGrpSpPr>
          <p:cNvPr id="11" name="组合 10"/>
          <p:cNvGrpSpPr>
            <a:grpSpLocks noChangeAspect="1"/>
          </p:cNvGrpSpPr>
          <p:nvPr>
            <p:custDataLst>
              <p:tags r:id="rId1"/>
            </p:custDataLst>
          </p:nvPr>
        </p:nvGrpSpPr>
        <p:grpSpPr>
          <a:xfrm>
            <a:off x="374857" y="719076"/>
            <a:ext cx="840772" cy="841772"/>
            <a:chOff x="4856202" y="1222146"/>
            <a:chExt cx="1201103" cy="1202531"/>
          </a:xfrm>
          <a:solidFill>
            <a:srgbClr val="1B4367"/>
          </a:solidFill>
        </p:grpSpPr>
        <p:sp>
          <p:nvSpPr>
            <p:cNvPr id="12" name="Rectangle 6"/>
            <p:cNvSpPr/>
            <p:nvPr>
              <p:custDataLst>
                <p:tags r:id="rId2"/>
              </p:custDataLst>
            </p:nvPr>
          </p:nvSpPr>
          <p:spPr>
            <a:xfrm>
              <a:off x="4856202" y="1222146"/>
              <a:ext cx="1201103" cy="1202531"/>
            </a:xfrm>
            <a:prstGeom prst="flowChartConnector">
              <a:avLst/>
            </a:prstGeom>
            <a:grpFill/>
            <a:ln w="9525">
              <a:noFill/>
              <a:miter/>
            </a:ln>
          </p:spPr>
          <p:txBody>
            <a:bodyPr anchor="ctr"/>
            <a:lstStyle/>
            <a:p>
              <a:pPr lvl="0" algn="ctr" eaLnBrk="1" hangingPunct="1"/>
              <a:endParaRPr lang="en-US" altLang="zh-CN" sz="1000" dirty="0">
                <a:solidFill>
                  <a:srgbClr val="FFFFFF"/>
                </a:solidFill>
                <a:cs typeface="+mn-ea"/>
                <a:sym typeface="+mn-lt"/>
              </a:endParaRPr>
            </a:p>
          </p:txBody>
        </p:sp>
        <p:sp>
          <p:nvSpPr>
            <p:cNvPr id="13" name="KSO_Shape"/>
            <p:cNvSpPr/>
            <p:nvPr>
              <p:custDataLst>
                <p:tags r:id="rId3"/>
              </p:custDataLst>
            </p:nvPr>
          </p:nvSpPr>
          <p:spPr bwMode="auto">
            <a:xfrm>
              <a:off x="5275038" y="1500840"/>
              <a:ext cx="363431" cy="645143"/>
            </a:xfrm>
            <a:custGeom>
              <a:avLst/>
              <a:gdLst>
                <a:gd name="T0" fmla="*/ 2147483646 w 3056"/>
                <a:gd name="T1" fmla="*/ 2147483646 h 5429"/>
                <a:gd name="T2" fmla="*/ 2147483646 w 3056"/>
                <a:gd name="T3" fmla="*/ 2147483646 h 5429"/>
                <a:gd name="T4" fmla="*/ 2147483646 w 3056"/>
                <a:gd name="T5" fmla="*/ 388832290 h 5429"/>
                <a:gd name="T6" fmla="*/ 2147483646 w 3056"/>
                <a:gd name="T7" fmla="*/ 345615213 h 5429"/>
                <a:gd name="T8" fmla="*/ 2147483646 w 3056"/>
                <a:gd name="T9" fmla="*/ 2147483646 h 5429"/>
                <a:gd name="T10" fmla="*/ 2147483646 w 3056"/>
                <a:gd name="T11" fmla="*/ 2147483646 h 5429"/>
                <a:gd name="T12" fmla="*/ 2147483646 w 3056"/>
                <a:gd name="T13" fmla="*/ 2147483646 h 5429"/>
                <a:gd name="T14" fmla="*/ 2147483646 w 3056"/>
                <a:gd name="T15" fmla="*/ 2147483646 h 5429"/>
                <a:gd name="T16" fmla="*/ 2147483646 w 3056"/>
                <a:gd name="T17" fmla="*/ 2147483646 h 5429"/>
                <a:gd name="T18" fmla="*/ 2147483646 w 3056"/>
                <a:gd name="T19" fmla="*/ 2147483646 h 5429"/>
                <a:gd name="T20" fmla="*/ 475747481 w 3056"/>
                <a:gd name="T21" fmla="*/ 2147483646 h 5429"/>
                <a:gd name="T22" fmla="*/ 432463999 w 3056"/>
                <a:gd name="T23" fmla="*/ 2147483646 h 5429"/>
                <a:gd name="T24" fmla="*/ 2147483646 w 3056"/>
                <a:gd name="T25" fmla="*/ 2147483646 h 5429"/>
                <a:gd name="T26" fmla="*/ 2147483646 w 3056"/>
                <a:gd name="T27" fmla="*/ 2147483646 h 5429"/>
                <a:gd name="T28" fmla="*/ 2147483646 w 3056"/>
                <a:gd name="T29" fmla="*/ 2147483646 h 5429"/>
                <a:gd name="T30" fmla="*/ 2147483646 w 3056"/>
                <a:gd name="T31" fmla="*/ 2147483646 h 5429"/>
                <a:gd name="T32" fmla="*/ 2147483646 w 3056"/>
                <a:gd name="T33" fmla="*/ 2147483646 h 5429"/>
                <a:gd name="T34" fmla="*/ 2147483646 w 3056"/>
                <a:gd name="T35" fmla="*/ 2147483646 h 5429"/>
                <a:gd name="T36" fmla="*/ 2147483646 w 3056"/>
                <a:gd name="T37" fmla="*/ 2147483646 h 5429"/>
                <a:gd name="T38" fmla="*/ 2147483646 w 3056"/>
                <a:gd name="T39" fmla="*/ 2147483646 h 5429"/>
                <a:gd name="T40" fmla="*/ 2147483646 w 3056"/>
                <a:gd name="T41" fmla="*/ 2147483646 h 5429"/>
                <a:gd name="T42" fmla="*/ 2147483646 w 3056"/>
                <a:gd name="T43" fmla="*/ 2147483646 h 5429"/>
                <a:gd name="T44" fmla="*/ 2147483646 w 3056"/>
                <a:gd name="T45" fmla="*/ 2147483646 h 5429"/>
                <a:gd name="T46" fmla="*/ 2147483646 w 3056"/>
                <a:gd name="T47" fmla="*/ 2147483646 h 5429"/>
                <a:gd name="T48" fmla="*/ 2147483646 w 3056"/>
                <a:gd name="T49" fmla="*/ 2147483646 h 5429"/>
                <a:gd name="T50" fmla="*/ 2147483646 w 3056"/>
                <a:gd name="T51" fmla="*/ 2147483646 h 5429"/>
                <a:gd name="T52" fmla="*/ 2147483646 w 3056"/>
                <a:gd name="T53" fmla="*/ 2147483646 h 5429"/>
                <a:gd name="T54" fmla="*/ 2147483646 w 3056"/>
                <a:gd name="T55" fmla="*/ 2147483646 h 5429"/>
                <a:gd name="T56" fmla="*/ 2147483646 w 3056"/>
                <a:gd name="T57" fmla="*/ 2147483646 h 5429"/>
                <a:gd name="T58" fmla="*/ 2147483646 w 3056"/>
                <a:gd name="T59" fmla="*/ 2147483646 h 5429"/>
                <a:gd name="T60" fmla="*/ 2147483646 w 3056"/>
                <a:gd name="T61" fmla="*/ 2147483646 h 5429"/>
                <a:gd name="T62" fmla="*/ 2147483646 w 3056"/>
                <a:gd name="T63" fmla="*/ 2147483646 h 5429"/>
                <a:gd name="T64" fmla="*/ 2147483646 w 3056"/>
                <a:gd name="T65" fmla="*/ 2147483646 h 5429"/>
                <a:gd name="T66" fmla="*/ 2147483646 w 3056"/>
                <a:gd name="T67" fmla="*/ 2147483646 h 5429"/>
                <a:gd name="T68" fmla="*/ 2147483646 w 3056"/>
                <a:gd name="T69" fmla="*/ 2147483646 h 5429"/>
                <a:gd name="T70" fmla="*/ 2147483646 w 3056"/>
                <a:gd name="T71" fmla="*/ 2147483646 h 5429"/>
                <a:gd name="T72" fmla="*/ 2147483646 w 3056"/>
                <a:gd name="T73" fmla="*/ 2147483646 h 5429"/>
                <a:gd name="T74" fmla="*/ 2147483646 w 3056"/>
                <a:gd name="T75" fmla="*/ 2147483646 h 5429"/>
                <a:gd name="T76" fmla="*/ 2147483646 w 3056"/>
                <a:gd name="T77" fmla="*/ 2147483646 h 5429"/>
                <a:gd name="T78" fmla="*/ 2147483646 w 3056"/>
                <a:gd name="T79" fmla="*/ 2147483646 h 5429"/>
                <a:gd name="T80" fmla="*/ 2147483646 w 3056"/>
                <a:gd name="T81" fmla="*/ 2147483646 h 5429"/>
                <a:gd name="T82" fmla="*/ 2147483646 w 3056"/>
                <a:gd name="T83" fmla="*/ 2147483646 h 5429"/>
                <a:gd name="T84" fmla="*/ 2147483646 w 3056"/>
                <a:gd name="T85" fmla="*/ 2147483646 h 5429"/>
                <a:gd name="T86" fmla="*/ 2147483646 w 3056"/>
                <a:gd name="T87" fmla="*/ 2147483646 h 5429"/>
                <a:gd name="T88" fmla="*/ 2147483646 w 3056"/>
                <a:gd name="T89" fmla="*/ 2147483646 h 5429"/>
                <a:gd name="T90" fmla="*/ 2147483646 w 3056"/>
                <a:gd name="T91" fmla="*/ 2147483646 h 5429"/>
                <a:gd name="T92" fmla="*/ 2147483646 w 3056"/>
                <a:gd name="T93" fmla="*/ 2147483646 h 5429"/>
                <a:gd name="T94" fmla="*/ 2147483646 w 3056"/>
                <a:gd name="T95" fmla="*/ 2147483646 h 5429"/>
                <a:gd name="T96" fmla="*/ 2147483646 w 3056"/>
                <a:gd name="T97" fmla="*/ 2147483646 h 5429"/>
                <a:gd name="T98" fmla="*/ 2147483646 w 3056"/>
                <a:gd name="T99" fmla="*/ 2147483646 h 5429"/>
                <a:gd name="T100" fmla="*/ 2147483646 w 3056"/>
                <a:gd name="T101" fmla="*/ 2147483646 h 5429"/>
                <a:gd name="T102" fmla="*/ 2147483646 w 3056"/>
                <a:gd name="T103" fmla="*/ 2147483646 h 5429"/>
                <a:gd name="T104" fmla="*/ 2147483646 w 3056"/>
                <a:gd name="T105" fmla="*/ 2147483646 h 5429"/>
                <a:gd name="T106" fmla="*/ 2147483646 w 3056"/>
                <a:gd name="T107" fmla="*/ 2147483646 h 5429"/>
                <a:gd name="T108" fmla="*/ 2147483646 w 3056"/>
                <a:gd name="T109" fmla="*/ 2147483646 h 5429"/>
                <a:gd name="T110" fmla="*/ 2147483646 w 3056"/>
                <a:gd name="T111" fmla="*/ 2147483646 h 5429"/>
                <a:gd name="T112" fmla="*/ 2147483646 w 3056"/>
                <a:gd name="T113" fmla="*/ 2147483646 h 5429"/>
                <a:gd name="T114" fmla="*/ 2147483646 w 3056"/>
                <a:gd name="T115" fmla="*/ 2147483646 h 5429"/>
                <a:gd name="T116" fmla="*/ 2147483646 w 3056"/>
                <a:gd name="T117" fmla="*/ 2147483646 h 5429"/>
                <a:gd name="T118" fmla="*/ 2147483646 w 3056"/>
                <a:gd name="T119" fmla="*/ 2147483646 h 5429"/>
                <a:gd name="T120" fmla="*/ 2147483646 w 3056"/>
                <a:gd name="T121" fmla="*/ 2147483646 h 542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3056" h="5429">
                  <a:moveTo>
                    <a:pt x="2609" y="448"/>
                  </a:moveTo>
                  <a:lnTo>
                    <a:pt x="2609" y="448"/>
                  </a:lnTo>
                  <a:lnTo>
                    <a:pt x="2575" y="415"/>
                  </a:lnTo>
                  <a:lnTo>
                    <a:pt x="2538" y="383"/>
                  </a:lnTo>
                  <a:lnTo>
                    <a:pt x="2503" y="352"/>
                  </a:lnTo>
                  <a:lnTo>
                    <a:pt x="2465" y="322"/>
                  </a:lnTo>
                  <a:lnTo>
                    <a:pt x="2426" y="293"/>
                  </a:lnTo>
                  <a:lnTo>
                    <a:pt x="2388" y="265"/>
                  </a:lnTo>
                  <a:lnTo>
                    <a:pt x="2348" y="239"/>
                  </a:lnTo>
                  <a:lnTo>
                    <a:pt x="2307" y="213"/>
                  </a:lnTo>
                  <a:lnTo>
                    <a:pt x="2266" y="190"/>
                  </a:lnTo>
                  <a:lnTo>
                    <a:pt x="2224" y="168"/>
                  </a:lnTo>
                  <a:lnTo>
                    <a:pt x="2182" y="146"/>
                  </a:lnTo>
                  <a:lnTo>
                    <a:pt x="2138" y="127"/>
                  </a:lnTo>
                  <a:lnTo>
                    <a:pt x="2095" y="108"/>
                  </a:lnTo>
                  <a:lnTo>
                    <a:pt x="2049" y="91"/>
                  </a:lnTo>
                  <a:lnTo>
                    <a:pt x="2005" y="75"/>
                  </a:lnTo>
                  <a:lnTo>
                    <a:pt x="1960" y="61"/>
                  </a:lnTo>
                  <a:lnTo>
                    <a:pt x="1907" y="46"/>
                  </a:lnTo>
                  <a:lnTo>
                    <a:pt x="1853" y="34"/>
                  </a:lnTo>
                  <a:lnTo>
                    <a:pt x="1800" y="24"/>
                  </a:lnTo>
                  <a:lnTo>
                    <a:pt x="1746" y="15"/>
                  </a:lnTo>
                  <a:lnTo>
                    <a:pt x="1692" y="9"/>
                  </a:lnTo>
                  <a:lnTo>
                    <a:pt x="1638" y="3"/>
                  </a:lnTo>
                  <a:lnTo>
                    <a:pt x="1582" y="1"/>
                  </a:lnTo>
                  <a:lnTo>
                    <a:pt x="1527" y="0"/>
                  </a:lnTo>
                  <a:lnTo>
                    <a:pt x="1490" y="0"/>
                  </a:lnTo>
                  <a:lnTo>
                    <a:pt x="1451" y="2"/>
                  </a:lnTo>
                  <a:lnTo>
                    <a:pt x="1413" y="4"/>
                  </a:lnTo>
                  <a:lnTo>
                    <a:pt x="1376" y="8"/>
                  </a:lnTo>
                  <a:lnTo>
                    <a:pt x="1338" y="11"/>
                  </a:lnTo>
                  <a:lnTo>
                    <a:pt x="1302" y="17"/>
                  </a:lnTo>
                  <a:lnTo>
                    <a:pt x="1264" y="22"/>
                  </a:lnTo>
                  <a:lnTo>
                    <a:pt x="1227" y="29"/>
                  </a:lnTo>
                  <a:lnTo>
                    <a:pt x="1191" y="36"/>
                  </a:lnTo>
                  <a:lnTo>
                    <a:pt x="1154" y="45"/>
                  </a:lnTo>
                  <a:lnTo>
                    <a:pt x="1118" y="55"/>
                  </a:lnTo>
                  <a:lnTo>
                    <a:pt x="1083" y="65"/>
                  </a:lnTo>
                  <a:lnTo>
                    <a:pt x="1047" y="76"/>
                  </a:lnTo>
                  <a:lnTo>
                    <a:pt x="1012" y="88"/>
                  </a:lnTo>
                  <a:lnTo>
                    <a:pt x="977" y="102"/>
                  </a:lnTo>
                  <a:lnTo>
                    <a:pt x="942" y="115"/>
                  </a:lnTo>
                  <a:lnTo>
                    <a:pt x="909" y="130"/>
                  </a:lnTo>
                  <a:lnTo>
                    <a:pt x="875" y="146"/>
                  </a:lnTo>
                  <a:lnTo>
                    <a:pt x="841" y="161"/>
                  </a:lnTo>
                  <a:lnTo>
                    <a:pt x="808" y="179"/>
                  </a:lnTo>
                  <a:lnTo>
                    <a:pt x="775" y="197"/>
                  </a:lnTo>
                  <a:lnTo>
                    <a:pt x="743" y="216"/>
                  </a:lnTo>
                  <a:lnTo>
                    <a:pt x="712" y="235"/>
                  </a:lnTo>
                  <a:lnTo>
                    <a:pt x="680" y="255"/>
                  </a:lnTo>
                  <a:lnTo>
                    <a:pt x="649" y="277"/>
                  </a:lnTo>
                  <a:lnTo>
                    <a:pt x="619" y="300"/>
                  </a:lnTo>
                  <a:lnTo>
                    <a:pt x="589" y="322"/>
                  </a:lnTo>
                  <a:lnTo>
                    <a:pt x="559" y="345"/>
                  </a:lnTo>
                  <a:lnTo>
                    <a:pt x="531" y="370"/>
                  </a:lnTo>
                  <a:lnTo>
                    <a:pt x="502" y="395"/>
                  </a:lnTo>
                  <a:lnTo>
                    <a:pt x="474" y="421"/>
                  </a:lnTo>
                  <a:lnTo>
                    <a:pt x="447" y="448"/>
                  </a:lnTo>
                  <a:lnTo>
                    <a:pt x="420" y="475"/>
                  </a:lnTo>
                  <a:lnTo>
                    <a:pt x="395" y="503"/>
                  </a:lnTo>
                  <a:lnTo>
                    <a:pt x="369" y="531"/>
                  </a:lnTo>
                  <a:lnTo>
                    <a:pt x="345" y="561"/>
                  </a:lnTo>
                  <a:lnTo>
                    <a:pt x="322" y="589"/>
                  </a:lnTo>
                  <a:lnTo>
                    <a:pt x="298" y="619"/>
                  </a:lnTo>
                  <a:lnTo>
                    <a:pt x="276" y="650"/>
                  </a:lnTo>
                  <a:lnTo>
                    <a:pt x="255" y="681"/>
                  </a:lnTo>
                  <a:lnTo>
                    <a:pt x="235" y="712"/>
                  </a:lnTo>
                  <a:lnTo>
                    <a:pt x="215" y="744"/>
                  </a:lnTo>
                  <a:lnTo>
                    <a:pt x="197" y="776"/>
                  </a:lnTo>
                  <a:lnTo>
                    <a:pt x="179" y="808"/>
                  </a:lnTo>
                  <a:lnTo>
                    <a:pt x="161" y="841"/>
                  </a:lnTo>
                  <a:lnTo>
                    <a:pt x="145" y="875"/>
                  </a:lnTo>
                  <a:lnTo>
                    <a:pt x="129" y="909"/>
                  </a:lnTo>
                  <a:lnTo>
                    <a:pt x="115" y="943"/>
                  </a:lnTo>
                  <a:lnTo>
                    <a:pt x="101" y="977"/>
                  </a:lnTo>
                  <a:lnTo>
                    <a:pt x="88" y="1012"/>
                  </a:lnTo>
                  <a:lnTo>
                    <a:pt x="76" y="1047"/>
                  </a:lnTo>
                  <a:lnTo>
                    <a:pt x="65" y="1082"/>
                  </a:lnTo>
                  <a:lnTo>
                    <a:pt x="55" y="1118"/>
                  </a:lnTo>
                  <a:lnTo>
                    <a:pt x="45" y="1154"/>
                  </a:lnTo>
                  <a:lnTo>
                    <a:pt x="36" y="1191"/>
                  </a:lnTo>
                  <a:lnTo>
                    <a:pt x="28" y="1227"/>
                  </a:lnTo>
                  <a:lnTo>
                    <a:pt x="22" y="1264"/>
                  </a:lnTo>
                  <a:lnTo>
                    <a:pt x="16" y="1301"/>
                  </a:lnTo>
                  <a:lnTo>
                    <a:pt x="11" y="1338"/>
                  </a:lnTo>
                  <a:lnTo>
                    <a:pt x="7" y="1376"/>
                  </a:lnTo>
                  <a:lnTo>
                    <a:pt x="4" y="1413"/>
                  </a:lnTo>
                  <a:lnTo>
                    <a:pt x="2" y="1452"/>
                  </a:lnTo>
                  <a:lnTo>
                    <a:pt x="0" y="1489"/>
                  </a:lnTo>
                  <a:lnTo>
                    <a:pt x="0" y="1527"/>
                  </a:lnTo>
                  <a:lnTo>
                    <a:pt x="6" y="1667"/>
                  </a:lnTo>
                  <a:lnTo>
                    <a:pt x="10" y="1707"/>
                  </a:lnTo>
                  <a:lnTo>
                    <a:pt x="15" y="1746"/>
                  </a:lnTo>
                  <a:lnTo>
                    <a:pt x="22" y="1785"/>
                  </a:lnTo>
                  <a:lnTo>
                    <a:pt x="28" y="1823"/>
                  </a:lnTo>
                  <a:lnTo>
                    <a:pt x="36" y="1862"/>
                  </a:lnTo>
                  <a:lnTo>
                    <a:pt x="45" y="1900"/>
                  </a:lnTo>
                  <a:lnTo>
                    <a:pt x="55" y="1937"/>
                  </a:lnTo>
                  <a:lnTo>
                    <a:pt x="66" y="1975"/>
                  </a:lnTo>
                  <a:lnTo>
                    <a:pt x="78" y="2012"/>
                  </a:lnTo>
                  <a:lnTo>
                    <a:pt x="92" y="2049"/>
                  </a:lnTo>
                  <a:lnTo>
                    <a:pt x="105" y="2085"/>
                  </a:lnTo>
                  <a:lnTo>
                    <a:pt x="119" y="2122"/>
                  </a:lnTo>
                  <a:lnTo>
                    <a:pt x="136" y="2157"/>
                  </a:lnTo>
                  <a:lnTo>
                    <a:pt x="152" y="2193"/>
                  </a:lnTo>
                  <a:lnTo>
                    <a:pt x="170" y="2228"/>
                  </a:lnTo>
                  <a:lnTo>
                    <a:pt x="189" y="2262"/>
                  </a:lnTo>
                  <a:lnTo>
                    <a:pt x="195" y="2277"/>
                  </a:lnTo>
                  <a:lnTo>
                    <a:pt x="213" y="2312"/>
                  </a:lnTo>
                  <a:lnTo>
                    <a:pt x="242" y="2366"/>
                  </a:lnTo>
                  <a:lnTo>
                    <a:pt x="278" y="2439"/>
                  </a:lnTo>
                  <a:lnTo>
                    <a:pt x="323" y="2528"/>
                  </a:lnTo>
                  <a:lnTo>
                    <a:pt x="371" y="2631"/>
                  </a:lnTo>
                  <a:lnTo>
                    <a:pt x="422" y="2743"/>
                  </a:lnTo>
                  <a:lnTo>
                    <a:pt x="450" y="2804"/>
                  </a:lnTo>
                  <a:lnTo>
                    <a:pt x="476" y="2867"/>
                  </a:lnTo>
                  <a:lnTo>
                    <a:pt x="503" y="2931"/>
                  </a:lnTo>
                  <a:lnTo>
                    <a:pt x="530" y="2998"/>
                  </a:lnTo>
                  <a:lnTo>
                    <a:pt x="556" y="3065"/>
                  </a:lnTo>
                  <a:lnTo>
                    <a:pt x="582" y="3134"/>
                  </a:lnTo>
                  <a:lnTo>
                    <a:pt x="607" y="3202"/>
                  </a:lnTo>
                  <a:lnTo>
                    <a:pt x="630" y="3273"/>
                  </a:lnTo>
                  <a:lnTo>
                    <a:pt x="653" y="3343"/>
                  </a:lnTo>
                  <a:lnTo>
                    <a:pt x="674" y="3413"/>
                  </a:lnTo>
                  <a:lnTo>
                    <a:pt x="693" y="3483"/>
                  </a:lnTo>
                  <a:lnTo>
                    <a:pt x="711" y="3553"/>
                  </a:lnTo>
                  <a:lnTo>
                    <a:pt x="726" y="3621"/>
                  </a:lnTo>
                  <a:lnTo>
                    <a:pt x="739" y="3690"/>
                  </a:lnTo>
                  <a:lnTo>
                    <a:pt x="750" y="3756"/>
                  </a:lnTo>
                  <a:lnTo>
                    <a:pt x="754" y="3788"/>
                  </a:lnTo>
                  <a:lnTo>
                    <a:pt x="757" y="3822"/>
                  </a:lnTo>
                  <a:lnTo>
                    <a:pt x="760" y="3854"/>
                  </a:lnTo>
                  <a:lnTo>
                    <a:pt x="762" y="3885"/>
                  </a:lnTo>
                  <a:lnTo>
                    <a:pt x="763" y="3915"/>
                  </a:lnTo>
                  <a:lnTo>
                    <a:pt x="764" y="3946"/>
                  </a:lnTo>
                  <a:lnTo>
                    <a:pt x="783" y="4137"/>
                  </a:lnTo>
                  <a:lnTo>
                    <a:pt x="789" y="4160"/>
                  </a:lnTo>
                  <a:lnTo>
                    <a:pt x="796" y="4181"/>
                  </a:lnTo>
                  <a:lnTo>
                    <a:pt x="804" y="4202"/>
                  </a:lnTo>
                  <a:lnTo>
                    <a:pt x="813" y="4220"/>
                  </a:lnTo>
                  <a:lnTo>
                    <a:pt x="823" y="4237"/>
                  </a:lnTo>
                  <a:lnTo>
                    <a:pt x="833" y="4253"/>
                  </a:lnTo>
                  <a:lnTo>
                    <a:pt x="844" y="4267"/>
                  </a:lnTo>
                  <a:lnTo>
                    <a:pt x="855" y="4280"/>
                  </a:lnTo>
                  <a:lnTo>
                    <a:pt x="867" y="4291"/>
                  </a:lnTo>
                  <a:lnTo>
                    <a:pt x="880" y="4301"/>
                  </a:lnTo>
                  <a:lnTo>
                    <a:pt x="895" y="4309"/>
                  </a:lnTo>
                  <a:lnTo>
                    <a:pt x="909" y="4316"/>
                  </a:lnTo>
                  <a:lnTo>
                    <a:pt x="924" y="4321"/>
                  </a:lnTo>
                  <a:lnTo>
                    <a:pt x="941" y="4325"/>
                  </a:lnTo>
                  <a:lnTo>
                    <a:pt x="959" y="4328"/>
                  </a:lnTo>
                  <a:lnTo>
                    <a:pt x="976" y="4328"/>
                  </a:lnTo>
                  <a:lnTo>
                    <a:pt x="2079" y="4328"/>
                  </a:lnTo>
                  <a:lnTo>
                    <a:pt x="2097" y="4328"/>
                  </a:lnTo>
                  <a:lnTo>
                    <a:pt x="2114" y="4325"/>
                  </a:lnTo>
                  <a:lnTo>
                    <a:pt x="2130" y="4321"/>
                  </a:lnTo>
                  <a:lnTo>
                    <a:pt x="2145" y="4316"/>
                  </a:lnTo>
                  <a:lnTo>
                    <a:pt x="2161" y="4309"/>
                  </a:lnTo>
                  <a:lnTo>
                    <a:pt x="2174" y="4301"/>
                  </a:lnTo>
                  <a:lnTo>
                    <a:pt x="2187" y="4291"/>
                  </a:lnTo>
                  <a:lnTo>
                    <a:pt x="2201" y="4280"/>
                  </a:lnTo>
                  <a:lnTo>
                    <a:pt x="2212" y="4267"/>
                  </a:lnTo>
                  <a:lnTo>
                    <a:pt x="2223" y="4253"/>
                  </a:lnTo>
                  <a:lnTo>
                    <a:pt x="2233" y="4237"/>
                  </a:lnTo>
                  <a:lnTo>
                    <a:pt x="2243" y="4220"/>
                  </a:lnTo>
                  <a:lnTo>
                    <a:pt x="2251" y="4202"/>
                  </a:lnTo>
                  <a:lnTo>
                    <a:pt x="2259" y="4181"/>
                  </a:lnTo>
                  <a:lnTo>
                    <a:pt x="2266" y="4160"/>
                  </a:lnTo>
                  <a:lnTo>
                    <a:pt x="2272" y="4137"/>
                  </a:lnTo>
                  <a:lnTo>
                    <a:pt x="2291" y="3946"/>
                  </a:lnTo>
                  <a:lnTo>
                    <a:pt x="2293" y="3915"/>
                  </a:lnTo>
                  <a:lnTo>
                    <a:pt x="2294" y="3885"/>
                  </a:lnTo>
                  <a:lnTo>
                    <a:pt x="2295" y="3854"/>
                  </a:lnTo>
                  <a:lnTo>
                    <a:pt x="2298" y="3822"/>
                  </a:lnTo>
                  <a:lnTo>
                    <a:pt x="2301" y="3788"/>
                  </a:lnTo>
                  <a:lnTo>
                    <a:pt x="2306" y="3756"/>
                  </a:lnTo>
                  <a:lnTo>
                    <a:pt x="2316" y="3690"/>
                  </a:lnTo>
                  <a:lnTo>
                    <a:pt x="2329" y="3621"/>
                  </a:lnTo>
                  <a:lnTo>
                    <a:pt x="2345" y="3553"/>
                  </a:lnTo>
                  <a:lnTo>
                    <a:pt x="2362" y="3483"/>
                  </a:lnTo>
                  <a:lnTo>
                    <a:pt x="2381" y="3413"/>
                  </a:lnTo>
                  <a:lnTo>
                    <a:pt x="2402" y="3343"/>
                  </a:lnTo>
                  <a:lnTo>
                    <a:pt x="2425" y="3273"/>
                  </a:lnTo>
                  <a:lnTo>
                    <a:pt x="2449" y="3202"/>
                  </a:lnTo>
                  <a:lnTo>
                    <a:pt x="2474" y="3134"/>
                  </a:lnTo>
                  <a:lnTo>
                    <a:pt x="2499" y="3065"/>
                  </a:lnTo>
                  <a:lnTo>
                    <a:pt x="2526" y="2998"/>
                  </a:lnTo>
                  <a:lnTo>
                    <a:pt x="2552" y="2931"/>
                  </a:lnTo>
                  <a:lnTo>
                    <a:pt x="2579" y="2867"/>
                  </a:lnTo>
                  <a:lnTo>
                    <a:pt x="2607" y="2804"/>
                  </a:lnTo>
                  <a:lnTo>
                    <a:pt x="2633" y="2743"/>
                  </a:lnTo>
                  <a:lnTo>
                    <a:pt x="2685" y="2631"/>
                  </a:lnTo>
                  <a:lnTo>
                    <a:pt x="2735" y="2528"/>
                  </a:lnTo>
                  <a:lnTo>
                    <a:pt x="2778" y="2439"/>
                  </a:lnTo>
                  <a:lnTo>
                    <a:pt x="2816" y="2366"/>
                  </a:lnTo>
                  <a:lnTo>
                    <a:pt x="2846" y="2312"/>
                  </a:lnTo>
                  <a:lnTo>
                    <a:pt x="2872" y="2262"/>
                  </a:lnTo>
                  <a:lnTo>
                    <a:pt x="2890" y="2228"/>
                  </a:lnTo>
                  <a:lnTo>
                    <a:pt x="2906" y="2193"/>
                  </a:lnTo>
                  <a:lnTo>
                    <a:pt x="2923" y="2157"/>
                  </a:lnTo>
                  <a:lnTo>
                    <a:pt x="2937" y="2122"/>
                  </a:lnTo>
                  <a:lnTo>
                    <a:pt x="2952" y="2085"/>
                  </a:lnTo>
                  <a:lnTo>
                    <a:pt x="2965" y="2049"/>
                  </a:lnTo>
                  <a:lnTo>
                    <a:pt x="2978" y="2012"/>
                  </a:lnTo>
                  <a:lnTo>
                    <a:pt x="2989" y="1975"/>
                  </a:lnTo>
                  <a:lnTo>
                    <a:pt x="3000" y="1937"/>
                  </a:lnTo>
                  <a:lnTo>
                    <a:pt x="3010" y="1900"/>
                  </a:lnTo>
                  <a:lnTo>
                    <a:pt x="3019" y="1862"/>
                  </a:lnTo>
                  <a:lnTo>
                    <a:pt x="3027" y="1823"/>
                  </a:lnTo>
                  <a:lnTo>
                    <a:pt x="3034" y="1785"/>
                  </a:lnTo>
                  <a:lnTo>
                    <a:pt x="3040" y="1746"/>
                  </a:lnTo>
                  <a:lnTo>
                    <a:pt x="3045" y="1707"/>
                  </a:lnTo>
                  <a:lnTo>
                    <a:pt x="3049" y="1667"/>
                  </a:lnTo>
                  <a:lnTo>
                    <a:pt x="3056" y="1527"/>
                  </a:lnTo>
                  <a:lnTo>
                    <a:pt x="3055" y="1489"/>
                  </a:lnTo>
                  <a:lnTo>
                    <a:pt x="3054" y="1452"/>
                  </a:lnTo>
                  <a:lnTo>
                    <a:pt x="3051" y="1413"/>
                  </a:lnTo>
                  <a:lnTo>
                    <a:pt x="3048" y="1376"/>
                  </a:lnTo>
                  <a:lnTo>
                    <a:pt x="3044" y="1338"/>
                  </a:lnTo>
                  <a:lnTo>
                    <a:pt x="3039" y="1301"/>
                  </a:lnTo>
                  <a:lnTo>
                    <a:pt x="3034" y="1264"/>
                  </a:lnTo>
                  <a:lnTo>
                    <a:pt x="3026" y="1227"/>
                  </a:lnTo>
                  <a:lnTo>
                    <a:pt x="3018" y="1191"/>
                  </a:lnTo>
                  <a:lnTo>
                    <a:pt x="3010" y="1154"/>
                  </a:lnTo>
                  <a:lnTo>
                    <a:pt x="3000" y="1118"/>
                  </a:lnTo>
                  <a:lnTo>
                    <a:pt x="2990" y="1082"/>
                  </a:lnTo>
                  <a:lnTo>
                    <a:pt x="2979" y="1047"/>
                  </a:lnTo>
                  <a:lnTo>
                    <a:pt x="2967" y="1012"/>
                  </a:lnTo>
                  <a:lnTo>
                    <a:pt x="2954" y="977"/>
                  </a:lnTo>
                  <a:lnTo>
                    <a:pt x="2941" y="943"/>
                  </a:lnTo>
                  <a:lnTo>
                    <a:pt x="2925" y="909"/>
                  </a:lnTo>
                  <a:lnTo>
                    <a:pt x="2910" y="875"/>
                  </a:lnTo>
                  <a:lnTo>
                    <a:pt x="2894" y="841"/>
                  </a:lnTo>
                  <a:lnTo>
                    <a:pt x="2877" y="808"/>
                  </a:lnTo>
                  <a:lnTo>
                    <a:pt x="2859" y="776"/>
                  </a:lnTo>
                  <a:lnTo>
                    <a:pt x="2840" y="744"/>
                  </a:lnTo>
                  <a:lnTo>
                    <a:pt x="2820" y="712"/>
                  </a:lnTo>
                  <a:lnTo>
                    <a:pt x="2800" y="681"/>
                  </a:lnTo>
                  <a:lnTo>
                    <a:pt x="2779" y="650"/>
                  </a:lnTo>
                  <a:lnTo>
                    <a:pt x="2757" y="619"/>
                  </a:lnTo>
                  <a:lnTo>
                    <a:pt x="2734" y="589"/>
                  </a:lnTo>
                  <a:lnTo>
                    <a:pt x="2711" y="561"/>
                  </a:lnTo>
                  <a:lnTo>
                    <a:pt x="2686" y="531"/>
                  </a:lnTo>
                  <a:lnTo>
                    <a:pt x="2661" y="503"/>
                  </a:lnTo>
                  <a:lnTo>
                    <a:pt x="2635" y="475"/>
                  </a:lnTo>
                  <a:lnTo>
                    <a:pt x="2609" y="448"/>
                  </a:lnTo>
                  <a:close/>
                  <a:moveTo>
                    <a:pt x="2661" y="1641"/>
                  </a:moveTo>
                  <a:lnTo>
                    <a:pt x="2661" y="1641"/>
                  </a:lnTo>
                  <a:lnTo>
                    <a:pt x="2658" y="1669"/>
                  </a:lnTo>
                  <a:lnTo>
                    <a:pt x="2654" y="1697"/>
                  </a:lnTo>
                  <a:lnTo>
                    <a:pt x="2650" y="1725"/>
                  </a:lnTo>
                  <a:lnTo>
                    <a:pt x="2644" y="1753"/>
                  </a:lnTo>
                  <a:lnTo>
                    <a:pt x="2639" y="1781"/>
                  </a:lnTo>
                  <a:lnTo>
                    <a:pt x="2632" y="1809"/>
                  </a:lnTo>
                  <a:lnTo>
                    <a:pt x="2624" y="1837"/>
                  </a:lnTo>
                  <a:lnTo>
                    <a:pt x="2617" y="1863"/>
                  </a:lnTo>
                  <a:lnTo>
                    <a:pt x="2608" y="1891"/>
                  </a:lnTo>
                  <a:lnTo>
                    <a:pt x="2599" y="1918"/>
                  </a:lnTo>
                  <a:lnTo>
                    <a:pt x="2589" y="1945"/>
                  </a:lnTo>
                  <a:lnTo>
                    <a:pt x="2579" y="1972"/>
                  </a:lnTo>
                  <a:lnTo>
                    <a:pt x="2567" y="1998"/>
                  </a:lnTo>
                  <a:lnTo>
                    <a:pt x="2556" y="2025"/>
                  </a:lnTo>
                  <a:lnTo>
                    <a:pt x="2543" y="2051"/>
                  </a:lnTo>
                  <a:lnTo>
                    <a:pt x="2529" y="2078"/>
                  </a:lnTo>
                  <a:lnTo>
                    <a:pt x="2485" y="2158"/>
                  </a:lnTo>
                  <a:lnTo>
                    <a:pt x="2450" y="2227"/>
                  </a:lnTo>
                  <a:lnTo>
                    <a:pt x="2408" y="2311"/>
                  </a:lnTo>
                  <a:lnTo>
                    <a:pt x="2359" y="2409"/>
                  </a:lnTo>
                  <a:lnTo>
                    <a:pt x="2307" y="2519"/>
                  </a:lnTo>
                  <a:lnTo>
                    <a:pt x="2253" y="2641"/>
                  </a:lnTo>
                  <a:lnTo>
                    <a:pt x="2225" y="2705"/>
                  </a:lnTo>
                  <a:lnTo>
                    <a:pt x="2197" y="2771"/>
                  </a:lnTo>
                  <a:lnTo>
                    <a:pt x="2170" y="2838"/>
                  </a:lnTo>
                  <a:lnTo>
                    <a:pt x="2142" y="2908"/>
                  </a:lnTo>
                  <a:lnTo>
                    <a:pt x="2116" y="2979"/>
                  </a:lnTo>
                  <a:lnTo>
                    <a:pt x="2090" y="3051"/>
                  </a:lnTo>
                  <a:lnTo>
                    <a:pt x="2065" y="3124"/>
                  </a:lnTo>
                  <a:lnTo>
                    <a:pt x="2040" y="3198"/>
                  </a:lnTo>
                  <a:lnTo>
                    <a:pt x="2018" y="3272"/>
                  </a:lnTo>
                  <a:lnTo>
                    <a:pt x="1996" y="3346"/>
                  </a:lnTo>
                  <a:lnTo>
                    <a:pt x="1977" y="3420"/>
                  </a:lnTo>
                  <a:lnTo>
                    <a:pt x="1960" y="3494"/>
                  </a:lnTo>
                  <a:lnTo>
                    <a:pt x="1944" y="3568"/>
                  </a:lnTo>
                  <a:lnTo>
                    <a:pt x="1930" y="3641"/>
                  </a:lnTo>
                  <a:lnTo>
                    <a:pt x="1919" y="3714"/>
                  </a:lnTo>
                  <a:lnTo>
                    <a:pt x="1911" y="3785"/>
                  </a:lnTo>
                  <a:lnTo>
                    <a:pt x="1908" y="3820"/>
                  </a:lnTo>
                  <a:lnTo>
                    <a:pt x="1905" y="3856"/>
                  </a:lnTo>
                  <a:lnTo>
                    <a:pt x="1903" y="3890"/>
                  </a:lnTo>
                  <a:lnTo>
                    <a:pt x="1902" y="3924"/>
                  </a:lnTo>
                  <a:lnTo>
                    <a:pt x="1901" y="3939"/>
                  </a:lnTo>
                  <a:lnTo>
                    <a:pt x="1722" y="3939"/>
                  </a:lnTo>
                  <a:lnTo>
                    <a:pt x="1722" y="3230"/>
                  </a:lnTo>
                  <a:lnTo>
                    <a:pt x="1333" y="3230"/>
                  </a:lnTo>
                  <a:lnTo>
                    <a:pt x="1333" y="3939"/>
                  </a:lnTo>
                  <a:lnTo>
                    <a:pt x="1154" y="3939"/>
                  </a:lnTo>
                  <a:lnTo>
                    <a:pt x="1152" y="3924"/>
                  </a:lnTo>
                  <a:lnTo>
                    <a:pt x="1151" y="3873"/>
                  </a:lnTo>
                  <a:lnTo>
                    <a:pt x="1148" y="3820"/>
                  </a:lnTo>
                  <a:lnTo>
                    <a:pt x="1142" y="3767"/>
                  </a:lnTo>
                  <a:lnTo>
                    <a:pt x="1136" y="3714"/>
                  </a:lnTo>
                  <a:lnTo>
                    <a:pt x="1128" y="3659"/>
                  </a:lnTo>
                  <a:lnTo>
                    <a:pt x="1118" y="3604"/>
                  </a:lnTo>
                  <a:lnTo>
                    <a:pt x="1108" y="3547"/>
                  </a:lnTo>
                  <a:lnTo>
                    <a:pt x="1096" y="3491"/>
                  </a:lnTo>
                  <a:lnTo>
                    <a:pt x="1081" y="3434"/>
                  </a:lnTo>
                  <a:lnTo>
                    <a:pt x="1067" y="3377"/>
                  </a:lnTo>
                  <a:lnTo>
                    <a:pt x="1052" y="3319"/>
                  </a:lnTo>
                  <a:lnTo>
                    <a:pt x="1035" y="3261"/>
                  </a:lnTo>
                  <a:lnTo>
                    <a:pt x="1016" y="3203"/>
                  </a:lnTo>
                  <a:lnTo>
                    <a:pt x="997" y="3145"/>
                  </a:lnTo>
                  <a:lnTo>
                    <a:pt x="977" y="3086"/>
                  </a:lnTo>
                  <a:lnTo>
                    <a:pt x="958" y="3029"/>
                  </a:lnTo>
                  <a:lnTo>
                    <a:pt x="937" y="2970"/>
                  </a:lnTo>
                  <a:lnTo>
                    <a:pt x="914" y="2911"/>
                  </a:lnTo>
                  <a:lnTo>
                    <a:pt x="868" y="2796"/>
                  </a:lnTo>
                  <a:lnTo>
                    <a:pt x="820" y="2681"/>
                  </a:lnTo>
                  <a:lnTo>
                    <a:pt x="771" y="2570"/>
                  </a:lnTo>
                  <a:lnTo>
                    <a:pt x="721" y="2459"/>
                  </a:lnTo>
                  <a:lnTo>
                    <a:pt x="669" y="2353"/>
                  </a:lnTo>
                  <a:lnTo>
                    <a:pt x="618" y="2249"/>
                  </a:lnTo>
                  <a:lnTo>
                    <a:pt x="568" y="2150"/>
                  </a:lnTo>
                  <a:lnTo>
                    <a:pt x="567" y="2144"/>
                  </a:lnTo>
                  <a:lnTo>
                    <a:pt x="530" y="2075"/>
                  </a:lnTo>
                  <a:lnTo>
                    <a:pt x="515" y="2050"/>
                  </a:lnTo>
                  <a:lnTo>
                    <a:pt x="503" y="2024"/>
                  </a:lnTo>
                  <a:lnTo>
                    <a:pt x="491" y="1998"/>
                  </a:lnTo>
                  <a:lnTo>
                    <a:pt x="479" y="1972"/>
                  </a:lnTo>
                  <a:lnTo>
                    <a:pt x="468" y="1945"/>
                  </a:lnTo>
                  <a:lnTo>
                    <a:pt x="458" y="1918"/>
                  </a:lnTo>
                  <a:lnTo>
                    <a:pt x="449" y="1892"/>
                  </a:lnTo>
                  <a:lnTo>
                    <a:pt x="440" y="1864"/>
                  </a:lnTo>
                  <a:lnTo>
                    <a:pt x="431" y="1838"/>
                  </a:lnTo>
                  <a:lnTo>
                    <a:pt x="424" y="1810"/>
                  </a:lnTo>
                  <a:lnTo>
                    <a:pt x="418" y="1782"/>
                  </a:lnTo>
                  <a:lnTo>
                    <a:pt x="411" y="1754"/>
                  </a:lnTo>
                  <a:lnTo>
                    <a:pt x="406" y="1726"/>
                  </a:lnTo>
                  <a:lnTo>
                    <a:pt x="401" y="1697"/>
                  </a:lnTo>
                  <a:lnTo>
                    <a:pt x="398" y="1670"/>
                  </a:lnTo>
                  <a:lnTo>
                    <a:pt x="395" y="1641"/>
                  </a:lnTo>
                  <a:lnTo>
                    <a:pt x="389" y="1519"/>
                  </a:lnTo>
                  <a:lnTo>
                    <a:pt x="389" y="1492"/>
                  </a:lnTo>
                  <a:lnTo>
                    <a:pt x="390" y="1463"/>
                  </a:lnTo>
                  <a:lnTo>
                    <a:pt x="392" y="1435"/>
                  </a:lnTo>
                  <a:lnTo>
                    <a:pt x="395" y="1408"/>
                  </a:lnTo>
                  <a:lnTo>
                    <a:pt x="398" y="1380"/>
                  </a:lnTo>
                  <a:lnTo>
                    <a:pt x="402" y="1352"/>
                  </a:lnTo>
                  <a:lnTo>
                    <a:pt x="407" y="1325"/>
                  </a:lnTo>
                  <a:lnTo>
                    <a:pt x="412" y="1298"/>
                  </a:lnTo>
                  <a:lnTo>
                    <a:pt x="418" y="1270"/>
                  </a:lnTo>
                  <a:lnTo>
                    <a:pt x="424" y="1244"/>
                  </a:lnTo>
                  <a:lnTo>
                    <a:pt x="431" y="1217"/>
                  </a:lnTo>
                  <a:lnTo>
                    <a:pt x="439" y="1191"/>
                  </a:lnTo>
                  <a:lnTo>
                    <a:pt x="448" y="1165"/>
                  </a:lnTo>
                  <a:lnTo>
                    <a:pt x="457" y="1139"/>
                  </a:lnTo>
                  <a:lnTo>
                    <a:pt x="466" y="1113"/>
                  </a:lnTo>
                  <a:lnTo>
                    <a:pt x="476" y="1088"/>
                  </a:lnTo>
                  <a:lnTo>
                    <a:pt x="487" y="1063"/>
                  </a:lnTo>
                  <a:lnTo>
                    <a:pt x="499" y="1038"/>
                  </a:lnTo>
                  <a:lnTo>
                    <a:pt x="511" y="1013"/>
                  </a:lnTo>
                  <a:lnTo>
                    <a:pt x="524" y="989"/>
                  </a:lnTo>
                  <a:lnTo>
                    <a:pt x="537" y="965"/>
                  </a:lnTo>
                  <a:lnTo>
                    <a:pt x="551" y="941"/>
                  </a:lnTo>
                  <a:lnTo>
                    <a:pt x="565" y="918"/>
                  </a:lnTo>
                  <a:lnTo>
                    <a:pt x="580" y="895"/>
                  </a:lnTo>
                  <a:lnTo>
                    <a:pt x="596" y="871"/>
                  </a:lnTo>
                  <a:lnTo>
                    <a:pt x="612" y="849"/>
                  </a:lnTo>
                  <a:lnTo>
                    <a:pt x="629" y="827"/>
                  </a:lnTo>
                  <a:lnTo>
                    <a:pt x="647" y="806"/>
                  </a:lnTo>
                  <a:lnTo>
                    <a:pt x="664" y="784"/>
                  </a:lnTo>
                  <a:lnTo>
                    <a:pt x="683" y="763"/>
                  </a:lnTo>
                  <a:lnTo>
                    <a:pt x="702" y="743"/>
                  </a:lnTo>
                  <a:lnTo>
                    <a:pt x="722" y="723"/>
                  </a:lnTo>
                  <a:lnTo>
                    <a:pt x="743" y="703"/>
                  </a:lnTo>
                  <a:lnTo>
                    <a:pt x="764" y="683"/>
                  </a:lnTo>
                  <a:lnTo>
                    <a:pt x="785" y="665"/>
                  </a:lnTo>
                  <a:lnTo>
                    <a:pt x="806" y="647"/>
                  </a:lnTo>
                  <a:lnTo>
                    <a:pt x="828" y="629"/>
                  </a:lnTo>
                  <a:lnTo>
                    <a:pt x="850" y="611"/>
                  </a:lnTo>
                  <a:lnTo>
                    <a:pt x="874" y="596"/>
                  </a:lnTo>
                  <a:lnTo>
                    <a:pt x="896" y="579"/>
                  </a:lnTo>
                  <a:lnTo>
                    <a:pt x="920" y="565"/>
                  </a:lnTo>
                  <a:lnTo>
                    <a:pt x="943" y="550"/>
                  </a:lnTo>
                  <a:lnTo>
                    <a:pt x="968" y="536"/>
                  </a:lnTo>
                  <a:lnTo>
                    <a:pt x="992" y="523"/>
                  </a:lnTo>
                  <a:lnTo>
                    <a:pt x="1016" y="510"/>
                  </a:lnTo>
                  <a:lnTo>
                    <a:pt x="1041" y="498"/>
                  </a:lnTo>
                  <a:lnTo>
                    <a:pt x="1066" y="486"/>
                  </a:lnTo>
                  <a:lnTo>
                    <a:pt x="1091" y="475"/>
                  </a:lnTo>
                  <a:lnTo>
                    <a:pt x="1117" y="464"/>
                  </a:lnTo>
                  <a:lnTo>
                    <a:pt x="1143" y="456"/>
                  </a:lnTo>
                  <a:lnTo>
                    <a:pt x="1170" y="446"/>
                  </a:lnTo>
                  <a:lnTo>
                    <a:pt x="1195" y="438"/>
                  </a:lnTo>
                  <a:lnTo>
                    <a:pt x="1223" y="430"/>
                  </a:lnTo>
                  <a:lnTo>
                    <a:pt x="1250" y="423"/>
                  </a:lnTo>
                  <a:lnTo>
                    <a:pt x="1276" y="417"/>
                  </a:lnTo>
                  <a:lnTo>
                    <a:pt x="1304" y="411"/>
                  </a:lnTo>
                  <a:lnTo>
                    <a:pt x="1331" y="406"/>
                  </a:lnTo>
                  <a:lnTo>
                    <a:pt x="1359" y="401"/>
                  </a:lnTo>
                  <a:lnTo>
                    <a:pt x="1387" y="398"/>
                  </a:lnTo>
                  <a:lnTo>
                    <a:pt x="1414" y="395"/>
                  </a:lnTo>
                  <a:lnTo>
                    <a:pt x="1443" y="392"/>
                  </a:lnTo>
                  <a:lnTo>
                    <a:pt x="1471" y="390"/>
                  </a:lnTo>
                  <a:lnTo>
                    <a:pt x="1500" y="389"/>
                  </a:lnTo>
                  <a:lnTo>
                    <a:pt x="1527" y="389"/>
                  </a:lnTo>
                  <a:lnTo>
                    <a:pt x="1569" y="389"/>
                  </a:lnTo>
                  <a:lnTo>
                    <a:pt x="1610" y="391"/>
                  </a:lnTo>
                  <a:lnTo>
                    <a:pt x="1651" y="396"/>
                  </a:lnTo>
                  <a:lnTo>
                    <a:pt x="1691" y="400"/>
                  </a:lnTo>
                  <a:lnTo>
                    <a:pt x="1732" y="407"/>
                  </a:lnTo>
                  <a:lnTo>
                    <a:pt x="1771" y="415"/>
                  </a:lnTo>
                  <a:lnTo>
                    <a:pt x="1810" y="423"/>
                  </a:lnTo>
                  <a:lnTo>
                    <a:pt x="1849" y="435"/>
                  </a:lnTo>
                  <a:lnTo>
                    <a:pt x="1882" y="444"/>
                  </a:lnTo>
                  <a:lnTo>
                    <a:pt x="1917" y="457"/>
                  </a:lnTo>
                  <a:lnTo>
                    <a:pt x="1950" y="470"/>
                  </a:lnTo>
                  <a:lnTo>
                    <a:pt x="1983" y="483"/>
                  </a:lnTo>
                  <a:lnTo>
                    <a:pt x="2015" y="498"/>
                  </a:lnTo>
                  <a:lnTo>
                    <a:pt x="2047" y="514"/>
                  </a:lnTo>
                  <a:lnTo>
                    <a:pt x="2078" y="531"/>
                  </a:lnTo>
                  <a:lnTo>
                    <a:pt x="2109" y="548"/>
                  </a:lnTo>
                  <a:lnTo>
                    <a:pt x="2139" y="567"/>
                  </a:lnTo>
                  <a:lnTo>
                    <a:pt x="2169" y="586"/>
                  </a:lnTo>
                  <a:lnTo>
                    <a:pt x="2197" y="607"/>
                  </a:lnTo>
                  <a:lnTo>
                    <a:pt x="2226" y="628"/>
                  </a:lnTo>
                  <a:lnTo>
                    <a:pt x="2254" y="650"/>
                  </a:lnTo>
                  <a:lnTo>
                    <a:pt x="2281" y="673"/>
                  </a:lnTo>
                  <a:lnTo>
                    <a:pt x="2308" y="698"/>
                  </a:lnTo>
                  <a:lnTo>
                    <a:pt x="2333" y="723"/>
                  </a:lnTo>
                  <a:lnTo>
                    <a:pt x="2353" y="743"/>
                  </a:lnTo>
                  <a:lnTo>
                    <a:pt x="2372" y="763"/>
                  </a:lnTo>
                  <a:lnTo>
                    <a:pt x="2391" y="784"/>
                  </a:lnTo>
                  <a:lnTo>
                    <a:pt x="2409" y="806"/>
                  </a:lnTo>
                  <a:lnTo>
                    <a:pt x="2426" y="827"/>
                  </a:lnTo>
                  <a:lnTo>
                    <a:pt x="2443" y="849"/>
                  </a:lnTo>
                  <a:lnTo>
                    <a:pt x="2460" y="872"/>
                  </a:lnTo>
                  <a:lnTo>
                    <a:pt x="2475" y="895"/>
                  </a:lnTo>
                  <a:lnTo>
                    <a:pt x="2489" y="918"/>
                  </a:lnTo>
                  <a:lnTo>
                    <a:pt x="2505" y="941"/>
                  </a:lnTo>
                  <a:lnTo>
                    <a:pt x="2518" y="965"/>
                  </a:lnTo>
                  <a:lnTo>
                    <a:pt x="2531" y="989"/>
                  </a:lnTo>
                  <a:lnTo>
                    <a:pt x="2545" y="1013"/>
                  </a:lnTo>
                  <a:lnTo>
                    <a:pt x="2557" y="1038"/>
                  </a:lnTo>
                  <a:lnTo>
                    <a:pt x="2568" y="1063"/>
                  </a:lnTo>
                  <a:lnTo>
                    <a:pt x="2579" y="1088"/>
                  </a:lnTo>
                  <a:lnTo>
                    <a:pt x="2589" y="1113"/>
                  </a:lnTo>
                  <a:lnTo>
                    <a:pt x="2599" y="1139"/>
                  </a:lnTo>
                  <a:lnTo>
                    <a:pt x="2608" y="1164"/>
                  </a:lnTo>
                  <a:lnTo>
                    <a:pt x="2617" y="1191"/>
                  </a:lnTo>
                  <a:lnTo>
                    <a:pt x="2624" y="1217"/>
                  </a:lnTo>
                  <a:lnTo>
                    <a:pt x="2631" y="1244"/>
                  </a:lnTo>
                  <a:lnTo>
                    <a:pt x="2638" y="1270"/>
                  </a:lnTo>
                  <a:lnTo>
                    <a:pt x="2643" y="1297"/>
                  </a:lnTo>
                  <a:lnTo>
                    <a:pt x="2649" y="1325"/>
                  </a:lnTo>
                  <a:lnTo>
                    <a:pt x="2653" y="1352"/>
                  </a:lnTo>
                  <a:lnTo>
                    <a:pt x="2658" y="1379"/>
                  </a:lnTo>
                  <a:lnTo>
                    <a:pt x="2660" y="1406"/>
                  </a:lnTo>
                  <a:lnTo>
                    <a:pt x="2663" y="1435"/>
                  </a:lnTo>
                  <a:lnTo>
                    <a:pt x="2664" y="1463"/>
                  </a:lnTo>
                  <a:lnTo>
                    <a:pt x="2666" y="1491"/>
                  </a:lnTo>
                  <a:lnTo>
                    <a:pt x="2666" y="1519"/>
                  </a:lnTo>
                  <a:lnTo>
                    <a:pt x="2661" y="1641"/>
                  </a:lnTo>
                  <a:close/>
                  <a:moveTo>
                    <a:pt x="907" y="4981"/>
                  </a:moveTo>
                  <a:lnTo>
                    <a:pt x="2149" y="4981"/>
                  </a:lnTo>
                  <a:lnTo>
                    <a:pt x="2149" y="4592"/>
                  </a:lnTo>
                  <a:lnTo>
                    <a:pt x="907" y="4592"/>
                  </a:lnTo>
                  <a:lnTo>
                    <a:pt x="907" y="4981"/>
                  </a:lnTo>
                  <a:close/>
                  <a:moveTo>
                    <a:pt x="1177" y="5429"/>
                  </a:moveTo>
                  <a:lnTo>
                    <a:pt x="1879" y="5429"/>
                  </a:lnTo>
                  <a:lnTo>
                    <a:pt x="1879" y="5209"/>
                  </a:lnTo>
                  <a:lnTo>
                    <a:pt x="1177" y="5209"/>
                  </a:lnTo>
                  <a:lnTo>
                    <a:pt x="1177" y="5429"/>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sp>
        <p:nvSpPr>
          <p:cNvPr id="103" name="Rounded Rectangle 102"/>
          <p:cNvSpPr>
            <a:spLocks noChangeAspect="1"/>
          </p:cNvSpPr>
          <p:nvPr/>
        </p:nvSpPr>
        <p:spPr>
          <a:xfrm>
            <a:off x="7320915" y="1812290"/>
            <a:ext cx="824865" cy="2847975"/>
          </a:xfrm>
          <a:prstGeom prst="roundRect">
            <a:avLst>
              <a:gd name="adj" fmla="val 8813"/>
            </a:avLst>
          </a:prstGeom>
          <a:noFill/>
          <a:ln w="19050">
            <a:solidFill>
              <a:schemeClr val="tx1">
                <a:lumMod val="50000"/>
                <a:lumOff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p>
            <a:pPr algn="ctr"/>
            <a:endParaRPr lang="en-US" dirty="0">
              <a:latin typeface="+mn-ea"/>
            </a:endParaRPr>
          </a:p>
        </p:txBody>
      </p:sp>
      <p:sp>
        <p:nvSpPr>
          <p:cNvPr id="39" name="矩形 38"/>
          <p:cNvSpPr>
            <a:spLocks noChangeAspect="1"/>
          </p:cNvSpPr>
          <p:nvPr/>
        </p:nvSpPr>
        <p:spPr>
          <a:xfrm>
            <a:off x="7499350" y="1920240"/>
            <a:ext cx="448945" cy="2616835"/>
          </a:xfrm>
          <a:prstGeom prst="rect">
            <a:avLst/>
          </a:prstGeom>
        </p:spPr>
        <p:txBody>
          <a:bodyPr wrap="square" lIns="121908" tIns="60954" rIns="121908" bIns="60954">
            <a:noAutofit/>
          </a:bodyPr>
          <a:p>
            <a:pPr indent="0" fontAlgn="auto">
              <a:lnSpc>
                <a:spcPts val="2220"/>
              </a:lnSpc>
            </a:pPr>
            <a:r>
              <a:rPr lang="zh-CN" altLang="en-US" sz="2000" b="1" dirty="0">
                <a:solidFill>
                  <a:srgbClr val="1D4865"/>
                </a:solidFill>
                <a:latin typeface="微软雅黑" panose="020B0503020204020204" pitchFamily="34" charset="-122"/>
                <a:ea typeface="微软雅黑" panose="020B0503020204020204" pitchFamily="34" charset="-122"/>
              </a:rPr>
              <a:t>组织环境分析的方法</a:t>
            </a:r>
            <a:r>
              <a:rPr lang="en-US" altLang="zh-CN" sz="2000" b="1" dirty="0">
                <a:solidFill>
                  <a:srgbClr val="1D4865"/>
                </a:solidFill>
                <a:latin typeface="微软雅黑" panose="020B0503020204020204" pitchFamily="34" charset="-122"/>
                <a:ea typeface="微软雅黑" panose="020B0503020204020204" pitchFamily="34" charset="-122"/>
              </a:rPr>
              <a:t> </a:t>
            </a:r>
            <a:endPar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 name="矩形 4"/>
          <p:cNvSpPr>
            <a:spLocks noChangeArrowheads="1"/>
          </p:cNvSpPr>
          <p:nvPr/>
        </p:nvSpPr>
        <p:spPr bwMode="auto">
          <a:xfrm>
            <a:off x="3112135" y="2197735"/>
            <a:ext cx="4250690" cy="1881505"/>
          </a:xfrm>
          <a:prstGeom prst="rect">
            <a:avLst/>
          </a:prstGeom>
          <a:noFill/>
          <a:ln w="9525">
            <a:noFill/>
            <a:miter lim="800000"/>
          </a:ln>
        </p:spPr>
        <p:txBody>
          <a:bodyPr wrap="square">
            <a:noAutofit/>
          </a:bodyPr>
          <a:p>
            <a:pPr indent="457200" fontAlgn="auto">
              <a:lnSpc>
                <a:spcPts val="2660"/>
              </a:lnSpc>
            </a:pPr>
            <a:r>
              <a:rPr sz="1800">
                <a:solidFill>
                  <a:schemeClr val="tx1"/>
                </a:solidFill>
                <a:latin typeface="微软雅黑" panose="020B0503020204020204" pitchFamily="34" charset="-122"/>
                <a:ea typeface="微软雅黑" panose="020B0503020204020204" pitchFamily="34" charset="-122"/>
              </a:rPr>
              <a:t>组织环境分析法的重点包括领导人的抱负及能力；组织文化、组织制度，特别是用人制度；组织结构及自己的未来职务；教育培训机会；在组织内实现职业目标的可能性；等等</a:t>
            </a:r>
            <a:r>
              <a:rPr lang="zh-CN" sz="1800">
                <a:solidFill>
                  <a:schemeClr val="tx1"/>
                </a:solidFill>
                <a:latin typeface="微软雅黑" panose="020B0503020204020204" pitchFamily="34" charset="-122"/>
                <a:ea typeface="微软雅黑" panose="020B0503020204020204" pitchFamily="34" charset="-122"/>
              </a:rPr>
              <a:t>。</a:t>
            </a:r>
            <a:endParaRPr lang="zh-CN" sz="1800">
              <a:solidFill>
                <a:schemeClr val="tx1"/>
              </a:solidFill>
              <a:latin typeface="微软雅黑" panose="020B0503020204020204" pitchFamily="34" charset="-122"/>
              <a:ea typeface="微软雅黑" panose="020B0503020204020204" pitchFamily="34" charset="-122"/>
            </a:endParaRPr>
          </a:p>
        </p:txBody>
      </p:sp>
      <p:grpSp>
        <p:nvGrpSpPr>
          <p:cNvPr id="2" name="组合 1"/>
          <p:cNvGrpSpPr/>
          <p:nvPr/>
        </p:nvGrpSpPr>
        <p:grpSpPr>
          <a:xfrm>
            <a:off x="829945" y="1773555"/>
            <a:ext cx="2145665" cy="2729230"/>
            <a:chOff x="1488" y="1309"/>
            <a:chExt cx="8164" cy="7986"/>
          </a:xfrm>
          <a:blipFill rotWithShape="1">
            <a:blip r:embed="rId4">
              <a:alphaModFix amt="71000"/>
            </a:blip>
            <a:stretch>
              <a:fillRect/>
            </a:stretch>
          </a:blipFill>
        </p:grpSpPr>
        <p:sp>
          <p:nvSpPr>
            <p:cNvPr id="25" name="矩形 24"/>
            <p:cNvSpPr/>
            <p:nvPr/>
          </p:nvSpPr>
          <p:spPr>
            <a:xfrm>
              <a:off x="1488" y="1309"/>
              <a:ext cx="8164" cy="263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矩形 2"/>
            <p:cNvSpPr/>
            <p:nvPr/>
          </p:nvSpPr>
          <p:spPr>
            <a:xfrm>
              <a:off x="1488" y="3986"/>
              <a:ext cx="8164" cy="263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7" name="矩形 26"/>
            <p:cNvSpPr/>
            <p:nvPr/>
          </p:nvSpPr>
          <p:spPr>
            <a:xfrm>
              <a:off x="1488" y="6663"/>
              <a:ext cx="8164" cy="263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350"/>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childTnLst>
                          </p:cTn>
                        </p:par>
                        <p:par>
                          <p:cTn id="16" fill="hold">
                            <p:stCondLst>
                              <p:cond delay="1850"/>
                            </p:stCondLst>
                            <p:childTnLst>
                              <p:par>
                                <p:cTn id="17" presetID="53" presetClass="entr" presetSubtype="528"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animEffect transition="in" filter="fade">
                                      <p:cBhvr>
                                        <p:cTn id="21" dur="500"/>
                                        <p:tgtEl>
                                          <p:spTgt spid="11"/>
                                        </p:tgtEl>
                                      </p:cBhvr>
                                    </p:animEffect>
                                    <p:anim calcmode="lin" valueType="num">
                                      <p:cBhvr>
                                        <p:cTn id="22" dur="500" fill="hold"/>
                                        <p:tgtEl>
                                          <p:spTgt spid="11"/>
                                        </p:tgtEl>
                                        <p:attrNameLst>
                                          <p:attrName>ppt_x</p:attrName>
                                        </p:attrNameLst>
                                      </p:cBhvr>
                                      <p:tavLst>
                                        <p:tav tm="0">
                                          <p:val>
                                            <p:fltVal val="0.5"/>
                                          </p:val>
                                        </p:tav>
                                        <p:tav tm="100000">
                                          <p:val>
                                            <p:strVal val="#ppt_x"/>
                                          </p:val>
                                        </p:tav>
                                      </p:tavLst>
                                    </p:anim>
                                    <p:anim calcmode="lin" valueType="num">
                                      <p:cBhvr>
                                        <p:cTn id="23" dur="500" fill="hold"/>
                                        <p:tgtEl>
                                          <p:spTgt spid="11"/>
                                        </p:tgtEl>
                                        <p:attrNameLst>
                                          <p:attrName>ppt_y</p:attrName>
                                        </p:attrNameLst>
                                      </p:cBhvr>
                                      <p:tavLst>
                                        <p:tav tm="0">
                                          <p:val>
                                            <p:fltVal val="0.5"/>
                                          </p:val>
                                        </p:tav>
                                        <p:tav tm="100000">
                                          <p:val>
                                            <p:strVal val="#ppt_y"/>
                                          </p:val>
                                        </p:tav>
                                      </p:tavLst>
                                    </p:anim>
                                  </p:childTnLst>
                                </p:cTn>
                              </p:par>
                              <p:par>
                                <p:cTn id="24" presetID="53" presetClass="entr" presetSubtype="16" fill="hold" grpId="0" nodeType="withEffect">
                                  <p:stCondLst>
                                    <p:cond delay="600"/>
                                  </p:stCondLst>
                                  <p:childTnLst>
                                    <p:set>
                                      <p:cBhvr>
                                        <p:cTn id="25" dur="1" fill="hold">
                                          <p:stCondLst>
                                            <p:cond delay="0"/>
                                          </p:stCondLst>
                                        </p:cTn>
                                        <p:tgtEl>
                                          <p:spTgt spid="14"/>
                                        </p:tgtEl>
                                        <p:attrNameLst>
                                          <p:attrName>style.visibility</p:attrName>
                                        </p:attrNameLst>
                                      </p:cBhvr>
                                      <p:to>
                                        <p:strVal val="visible"/>
                                      </p:to>
                                    </p:set>
                                    <p:anim calcmode="lin" valueType="num">
                                      <p:cBhvr>
                                        <p:cTn id="26" dur="500" fill="hold"/>
                                        <p:tgtEl>
                                          <p:spTgt spid="14"/>
                                        </p:tgtEl>
                                        <p:attrNameLst>
                                          <p:attrName>ppt_w</p:attrName>
                                        </p:attrNameLst>
                                      </p:cBhvr>
                                      <p:tavLst>
                                        <p:tav tm="0">
                                          <p:val>
                                            <p:fltVal val="0"/>
                                          </p:val>
                                        </p:tav>
                                        <p:tav tm="100000">
                                          <p:val>
                                            <p:strVal val="#ppt_w"/>
                                          </p:val>
                                        </p:tav>
                                      </p:tavLst>
                                    </p:anim>
                                    <p:anim calcmode="lin" valueType="num">
                                      <p:cBhvr>
                                        <p:cTn id="27" dur="500" fill="hold"/>
                                        <p:tgtEl>
                                          <p:spTgt spid="14"/>
                                        </p:tgtEl>
                                        <p:attrNameLst>
                                          <p:attrName>ppt_h</p:attrName>
                                        </p:attrNameLst>
                                      </p:cBhvr>
                                      <p:tavLst>
                                        <p:tav tm="0">
                                          <p:val>
                                            <p:fltVal val="0"/>
                                          </p:val>
                                        </p:tav>
                                        <p:tav tm="100000">
                                          <p:val>
                                            <p:strVal val="#ppt_h"/>
                                          </p:val>
                                        </p:tav>
                                      </p:tavLst>
                                    </p:anim>
                                    <p:animEffect transition="in" filter="fade">
                                      <p:cBhvr>
                                        <p:cTn id="28" dur="500"/>
                                        <p:tgtEl>
                                          <p:spTgt spid="14"/>
                                        </p:tgtEl>
                                      </p:cBhvr>
                                    </p:animEffect>
                                  </p:childTnLst>
                                </p:cTn>
                              </p:par>
                            </p:childTnLst>
                          </p:cTn>
                        </p:par>
                        <p:par>
                          <p:cTn id="29" fill="hold">
                            <p:stCondLst>
                              <p:cond delay="2350"/>
                            </p:stCondLst>
                            <p:childTnLst>
                              <p:par>
                                <p:cTn id="30" presetID="10" presetClass="entr" presetSubtype="0" fill="hold" grpId="0" nodeType="afterEffect">
                                  <p:stCondLst>
                                    <p:cond delay="0"/>
                                  </p:stCondLst>
                                  <p:childTnLst>
                                    <p:set>
                                      <p:cBhvr>
                                        <p:cTn id="31" dur="1" fill="hold">
                                          <p:stCondLst>
                                            <p:cond delay="0"/>
                                          </p:stCondLst>
                                        </p:cTn>
                                        <p:tgtEl>
                                          <p:spTgt spid="103"/>
                                        </p:tgtEl>
                                        <p:attrNameLst>
                                          <p:attrName>style.visibility</p:attrName>
                                        </p:attrNameLst>
                                      </p:cBhvr>
                                      <p:to>
                                        <p:strVal val="visible"/>
                                      </p:to>
                                    </p:set>
                                    <p:animEffect transition="in" filter="fade">
                                      <p:cBhvr>
                                        <p:cTn id="32" dur="500"/>
                                        <p:tgtEl>
                                          <p:spTgt spid="103"/>
                                        </p:tgtEl>
                                      </p:cBhvr>
                                    </p:animEffect>
                                  </p:childTnLst>
                                </p:cTn>
                              </p:par>
                            </p:childTnLst>
                          </p:cTn>
                        </p:par>
                        <p:par>
                          <p:cTn id="33" fill="hold">
                            <p:stCondLst>
                              <p:cond delay="2850"/>
                            </p:stCondLst>
                            <p:childTnLst>
                              <p:par>
                                <p:cTn id="34" presetID="18" presetClass="entr" presetSubtype="3" fill="hold" grpId="0" nodeType="afterEffect">
                                  <p:stCondLst>
                                    <p:cond delay="0"/>
                                  </p:stCondLst>
                                  <p:childTnLst>
                                    <p:set>
                                      <p:cBhvr>
                                        <p:cTn id="35" dur="1" fill="hold">
                                          <p:stCondLst>
                                            <p:cond delay="0"/>
                                          </p:stCondLst>
                                        </p:cTn>
                                        <p:tgtEl>
                                          <p:spTgt spid="39"/>
                                        </p:tgtEl>
                                        <p:attrNameLst>
                                          <p:attrName>style.visibility</p:attrName>
                                        </p:attrNameLst>
                                      </p:cBhvr>
                                      <p:to>
                                        <p:strVal val="visible"/>
                                      </p:to>
                                    </p:set>
                                    <p:animEffect transition="in" filter="strips(upRight)">
                                      <p:cBhvr>
                                        <p:cTn id="36" dur="500"/>
                                        <p:tgtEl>
                                          <p:spTgt spid="39"/>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1" fill="hold" grpId="0" nodeType="clickEffect">
                                  <p:stCondLst>
                                    <p:cond delay="900"/>
                                  </p:stCondLst>
                                  <p:childTnLst>
                                    <p:set>
                                      <p:cBhvr>
                                        <p:cTn id="40" dur="1" fill="hold">
                                          <p:stCondLst>
                                            <p:cond delay="0"/>
                                          </p:stCondLst>
                                        </p:cTn>
                                        <p:tgtEl>
                                          <p:spTgt spid="5"/>
                                        </p:tgtEl>
                                        <p:attrNameLst>
                                          <p:attrName>style.visibility</p:attrName>
                                        </p:attrNameLst>
                                      </p:cBhvr>
                                      <p:to>
                                        <p:strVal val="visible"/>
                                      </p:to>
                                    </p:set>
                                    <p:animEffect transition="in" filter="wipe(up)">
                                      <p:cBhvr>
                                        <p:cTn id="41" dur="500"/>
                                        <p:tgtEl>
                                          <p:spTgt spid="5"/>
                                        </p:tgtEl>
                                      </p:cBhvr>
                                    </p:animEffect>
                                  </p:childTnLst>
                                </p:cTn>
                              </p:par>
                            </p:childTnLst>
                          </p:cTn>
                        </p:par>
                        <p:par>
                          <p:cTn id="42" fill="hold">
                            <p:stCondLst>
                              <p:cond delay="1400"/>
                            </p:stCondLst>
                            <p:childTnLst>
                              <p:par>
                                <p:cTn id="43" presetID="3" presetClass="entr" presetSubtype="10" fill="hold" nodeType="afterEffect">
                                  <p:stCondLst>
                                    <p:cond delay="0"/>
                                  </p:stCondLst>
                                  <p:childTnLst>
                                    <p:set>
                                      <p:cBhvr>
                                        <p:cTn id="44" dur="1" fill="hold">
                                          <p:stCondLst>
                                            <p:cond delay="0"/>
                                          </p:stCondLst>
                                        </p:cTn>
                                        <p:tgtEl>
                                          <p:spTgt spid="2"/>
                                        </p:tgtEl>
                                        <p:attrNameLst>
                                          <p:attrName>style.visibility</p:attrName>
                                        </p:attrNameLst>
                                      </p:cBhvr>
                                      <p:to>
                                        <p:strVal val="visible"/>
                                      </p:to>
                                    </p:set>
                                    <p:animEffect transition="in" filter="blinds(horizontal)">
                                      <p:cBhvr>
                                        <p:cTn id="4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4" grpId="0"/>
      <p:bldP spid="103" grpId="0" bldLvl="0" animBg="1"/>
      <p:bldP spid="39" grpId="0"/>
      <p:bldP spid="5"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735705"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任务二</a:t>
            </a:r>
            <a:r>
              <a:rPr lang="en-US" altLang="zh-CN" sz="1700" b="1" dirty="0">
                <a:solidFill>
                  <a:srgbClr val="1B4367"/>
                </a:solidFill>
                <a:cs typeface="+mn-ea"/>
                <a:sym typeface="+mn-lt"/>
              </a:rPr>
              <a:t>  </a:t>
            </a:r>
            <a:r>
              <a:rPr lang="zh-CN" altLang="en-US" sz="1700" b="1" dirty="0">
                <a:solidFill>
                  <a:srgbClr val="1B4367"/>
                </a:solidFill>
                <a:cs typeface="+mn-ea"/>
                <a:sym typeface="+mn-lt"/>
              </a:rPr>
              <a:t>职业环境分析方法和认知途径</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4" name="矩形 13"/>
          <p:cNvSpPr>
            <a:spLocks noChangeArrowheads="1"/>
          </p:cNvSpPr>
          <p:nvPr/>
        </p:nvSpPr>
        <p:spPr bwMode="auto">
          <a:xfrm>
            <a:off x="1154430" y="847725"/>
            <a:ext cx="4923155" cy="583565"/>
          </a:xfrm>
          <a:prstGeom prst="rect">
            <a:avLst/>
          </a:prstGeom>
          <a:noFill/>
          <a:ln w="9525">
            <a:noFill/>
            <a:miter lim="800000"/>
          </a:ln>
        </p:spPr>
        <p:txBody>
          <a:bodyPr wrap="square">
            <a:spAutoFit/>
          </a:bodyPr>
          <a:p>
            <a:pPr algn="ctr"/>
            <a:r>
              <a:rPr lang="zh-CN" altLang="en-US" sz="3200" b="1">
                <a:solidFill>
                  <a:srgbClr val="1B4367"/>
                </a:solidFill>
                <a:latin typeface="微软雅黑" panose="020B0503020204020204" pitchFamily="34" charset="-122"/>
                <a:ea typeface="微软雅黑" panose="020B0503020204020204" pitchFamily="34" charset="-122"/>
              </a:rPr>
              <a:t>一、职业环境分析的方法</a:t>
            </a:r>
            <a:endParaRPr lang="zh-CN" altLang="en-US" sz="3200" b="1">
              <a:solidFill>
                <a:srgbClr val="1B4367"/>
              </a:solidFill>
              <a:latin typeface="微软雅黑" panose="020B0503020204020204" pitchFamily="34" charset="-122"/>
              <a:ea typeface="微软雅黑" panose="020B0503020204020204" pitchFamily="34" charset="-122"/>
            </a:endParaRPr>
          </a:p>
        </p:txBody>
      </p:sp>
      <p:grpSp>
        <p:nvGrpSpPr>
          <p:cNvPr id="11" name="组合 10"/>
          <p:cNvGrpSpPr>
            <a:grpSpLocks noChangeAspect="1"/>
          </p:cNvGrpSpPr>
          <p:nvPr>
            <p:custDataLst>
              <p:tags r:id="rId1"/>
            </p:custDataLst>
          </p:nvPr>
        </p:nvGrpSpPr>
        <p:grpSpPr>
          <a:xfrm>
            <a:off x="374857" y="719076"/>
            <a:ext cx="840772" cy="841772"/>
            <a:chOff x="4856202" y="1222146"/>
            <a:chExt cx="1201103" cy="1202531"/>
          </a:xfrm>
          <a:solidFill>
            <a:srgbClr val="1B4367"/>
          </a:solidFill>
        </p:grpSpPr>
        <p:sp>
          <p:nvSpPr>
            <p:cNvPr id="12" name="Rectangle 6"/>
            <p:cNvSpPr/>
            <p:nvPr>
              <p:custDataLst>
                <p:tags r:id="rId2"/>
              </p:custDataLst>
            </p:nvPr>
          </p:nvSpPr>
          <p:spPr>
            <a:xfrm>
              <a:off x="4856202" y="1222146"/>
              <a:ext cx="1201103" cy="1202531"/>
            </a:xfrm>
            <a:prstGeom prst="flowChartConnector">
              <a:avLst/>
            </a:prstGeom>
            <a:grpFill/>
            <a:ln w="9525">
              <a:noFill/>
              <a:miter/>
            </a:ln>
          </p:spPr>
          <p:txBody>
            <a:bodyPr anchor="ctr"/>
            <a:lstStyle/>
            <a:p>
              <a:pPr lvl="0" algn="ctr" eaLnBrk="1" hangingPunct="1"/>
              <a:endParaRPr lang="en-US" altLang="zh-CN" sz="1000" dirty="0">
                <a:solidFill>
                  <a:srgbClr val="FFFFFF"/>
                </a:solidFill>
                <a:cs typeface="+mn-ea"/>
                <a:sym typeface="+mn-lt"/>
              </a:endParaRPr>
            </a:p>
          </p:txBody>
        </p:sp>
        <p:sp>
          <p:nvSpPr>
            <p:cNvPr id="13" name="KSO_Shape"/>
            <p:cNvSpPr/>
            <p:nvPr>
              <p:custDataLst>
                <p:tags r:id="rId3"/>
              </p:custDataLst>
            </p:nvPr>
          </p:nvSpPr>
          <p:spPr bwMode="auto">
            <a:xfrm>
              <a:off x="5275038" y="1500840"/>
              <a:ext cx="363431" cy="645143"/>
            </a:xfrm>
            <a:custGeom>
              <a:avLst/>
              <a:gdLst>
                <a:gd name="T0" fmla="*/ 2147483646 w 3056"/>
                <a:gd name="T1" fmla="*/ 2147483646 h 5429"/>
                <a:gd name="T2" fmla="*/ 2147483646 w 3056"/>
                <a:gd name="T3" fmla="*/ 2147483646 h 5429"/>
                <a:gd name="T4" fmla="*/ 2147483646 w 3056"/>
                <a:gd name="T5" fmla="*/ 388832290 h 5429"/>
                <a:gd name="T6" fmla="*/ 2147483646 w 3056"/>
                <a:gd name="T7" fmla="*/ 345615213 h 5429"/>
                <a:gd name="T8" fmla="*/ 2147483646 w 3056"/>
                <a:gd name="T9" fmla="*/ 2147483646 h 5429"/>
                <a:gd name="T10" fmla="*/ 2147483646 w 3056"/>
                <a:gd name="T11" fmla="*/ 2147483646 h 5429"/>
                <a:gd name="T12" fmla="*/ 2147483646 w 3056"/>
                <a:gd name="T13" fmla="*/ 2147483646 h 5429"/>
                <a:gd name="T14" fmla="*/ 2147483646 w 3056"/>
                <a:gd name="T15" fmla="*/ 2147483646 h 5429"/>
                <a:gd name="T16" fmla="*/ 2147483646 w 3056"/>
                <a:gd name="T17" fmla="*/ 2147483646 h 5429"/>
                <a:gd name="T18" fmla="*/ 2147483646 w 3056"/>
                <a:gd name="T19" fmla="*/ 2147483646 h 5429"/>
                <a:gd name="T20" fmla="*/ 475747481 w 3056"/>
                <a:gd name="T21" fmla="*/ 2147483646 h 5429"/>
                <a:gd name="T22" fmla="*/ 432463999 w 3056"/>
                <a:gd name="T23" fmla="*/ 2147483646 h 5429"/>
                <a:gd name="T24" fmla="*/ 2147483646 w 3056"/>
                <a:gd name="T25" fmla="*/ 2147483646 h 5429"/>
                <a:gd name="T26" fmla="*/ 2147483646 w 3056"/>
                <a:gd name="T27" fmla="*/ 2147483646 h 5429"/>
                <a:gd name="T28" fmla="*/ 2147483646 w 3056"/>
                <a:gd name="T29" fmla="*/ 2147483646 h 5429"/>
                <a:gd name="T30" fmla="*/ 2147483646 w 3056"/>
                <a:gd name="T31" fmla="*/ 2147483646 h 5429"/>
                <a:gd name="T32" fmla="*/ 2147483646 w 3056"/>
                <a:gd name="T33" fmla="*/ 2147483646 h 5429"/>
                <a:gd name="T34" fmla="*/ 2147483646 w 3056"/>
                <a:gd name="T35" fmla="*/ 2147483646 h 5429"/>
                <a:gd name="T36" fmla="*/ 2147483646 w 3056"/>
                <a:gd name="T37" fmla="*/ 2147483646 h 5429"/>
                <a:gd name="T38" fmla="*/ 2147483646 w 3056"/>
                <a:gd name="T39" fmla="*/ 2147483646 h 5429"/>
                <a:gd name="T40" fmla="*/ 2147483646 w 3056"/>
                <a:gd name="T41" fmla="*/ 2147483646 h 5429"/>
                <a:gd name="T42" fmla="*/ 2147483646 w 3056"/>
                <a:gd name="T43" fmla="*/ 2147483646 h 5429"/>
                <a:gd name="T44" fmla="*/ 2147483646 w 3056"/>
                <a:gd name="T45" fmla="*/ 2147483646 h 5429"/>
                <a:gd name="T46" fmla="*/ 2147483646 w 3056"/>
                <a:gd name="T47" fmla="*/ 2147483646 h 5429"/>
                <a:gd name="T48" fmla="*/ 2147483646 w 3056"/>
                <a:gd name="T49" fmla="*/ 2147483646 h 5429"/>
                <a:gd name="T50" fmla="*/ 2147483646 w 3056"/>
                <a:gd name="T51" fmla="*/ 2147483646 h 5429"/>
                <a:gd name="T52" fmla="*/ 2147483646 w 3056"/>
                <a:gd name="T53" fmla="*/ 2147483646 h 5429"/>
                <a:gd name="T54" fmla="*/ 2147483646 w 3056"/>
                <a:gd name="T55" fmla="*/ 2147483646 h 5429"/>
                <a:gd name="T56" fmla="*/ 2147483646 w 3056"/>
                <a:gd name="T57" fmla="*/ 2147483646 h 5429"/>
                <a:gd name="T58" fmla="*/ 2147483646 w 3056"/>
                <a:gd name="T59" fmla="*/ 2147483646 h 5429"/>
                <a:gd name="T60" fmla="*/ 2147483646 w 3056"/>
                <a:gd name="T61" fmla="*/ 2147483646 h 5429"/>
                <a:gd name="T62" fmla="*/ 2147483646 w 3056"/>
                <a:gd name="T63" fmla="*/ 2147483646 h 5429"/>
                <a:gd name="T64" fmla="*/ 2147483646 w 3056"/>
                <a:gd name="T65" fmla="*/ 2147483646 h 5429"/>
                <a:gd name="T66" fmla="*/ 2147483646 w 3056"/>
                <a:gd name="T67" fmla="*/ 2147483646 h 5429"/>
                <a:gd name="T68" fmla="*/ 2147483646 w 3056"/>
                <a:gd name="T69" fmla="*/ 2147483646 h 5429"/>
                <a:gd name="T70" fmla="*/ 2147483646 w 3056"/>
                <a:gd name="T71" fmla="*/ 2147483646 h 5429"/>
                <a:gd name="T72" fmla="*/ 2147483646 w 3056"/>
                <a:gd name="T73" fmla="*/ 2147483646 h 5429"/>
                <a:gd name="T74" fmla="*/ 2147483646 w 3056"/>
                <a:gd name="T75" fmla="*/ 2147483646 h 5429"/>
                <a:gd name="T76" fmla="*/ 2147483646 w 3056"/>
                <a:gd name="T77" fmla="*/ 2147483646 h 5429"/>
                <a:gd name="T78" fmla="*/ 2147483646 w 3056"/>
                <a:gd name="T79" fmla="*/ 2147483646 h 5429"/>
                <a:gd name="T80" fmla="*/ 2147483646 w 3056"/>
                <a:gd name="T81" fmla="*/ 2147483646 h 5429"/>
                <a:gd name="T82" fmla="*/ 2147483646 w 3056"/>
                <a:gd name="T83" fmla="*/ 2147483646 h 5429"/>
                <a:gd name="T84" fmla="*/ 2147483646 w 3056"/>
                <a:gd name="T85" fmla="*/ 2147483646 h 5429"/>
                <a:gd name="T86" fmla="*/ 2147483646 w 3056"/>
                <a:gd name="T87" fmla="*/ 2147483646 h 5429"/>
                <a:gd name="T88" fmla="*/ 2147483646 w 3056"/>
                <a:gd name="T89" fmla="*/ 2147483646 h 5429"/>
                <a:gd name="T90" fmla="*/ 2147483646 w 3056"/>
                <a:gd name="T91" fmla="*/ 2147483646 h 5429"/>
                <a:gd name="T92" fmla="*/ 2147483646 w 3056"/>
                <a:gd name="T93" fmla="*/ 2147483646 h 5429"/>
                <a:gd name="T94" fmla="*/ 2147483646 w 3056"/>
                <a:gd name="T95" fmla="*/ 2147483646 h 5429"/>
                <a:gd name="T96" fmla="*/ 2147483646 w 3056"/>
                <a:gd name="T97" fmla="*/ 2147483646 h 5429"/>
                <a:gd name="T98" fmla="*/ 2147483646 w 3056"/>
                <a:gd name="T99" fmla="*/ 2147483646 h 5429"/>
                <a:gd name="T100" fmla="*/ 2147483646 w 3056"/>
                <a:gd name="T101" fmla="*/ 2147483646 h 5429"/>
                <a:gd name="T102" fmla="*/ 2147483646 w 3056"/>
                <a:gd name="T103" fmla="*/ 2147483646 h 5429"/>
                <a:gd name="T104" fmla="*/ 2147483646 w 3056"/>
                <a:gd name="T105" fmla="*/ 2147483646 h 5429"/>
                <a:gd name="T106" fmla="*/ 2147483646 w 3056"/>
                <a:gd name="T107" fmla="*/ 2147483646 h 5429"/>
                <a:gd name="T108" fmla="*/ 2147483646 w 3056"/>
                <a:gd name="T109" fmla="*/ 2147483646 h 5429"/>
                <a:gd name="T110" fmla="*/ 2147483646 w 3056"/>
                <a:gd name="T111" fmla="*/ 2147483646 h 5429"/>
                <a:gd name="T112" fmla="*/ 2147483646 w 3056"/>
                <a:gd name="T113" fmla="*/ 2147483646 h 5429"/>
                <a:gd name="T114" fmla="*/ 2147483646 w 3056"/>
                <a:gd name="T115" fmla="*/ 2147483646 h 5429"/>
                <a:gd name="T116" fmla="*/ 2147483646 w 3056"/>
                <a:gd name="T117" fmla="*/ 2147483646 h 5429"/>
                <a:gd name="T118" fmla="*/ 2147483646 w 3056"/>
                <a:gd name="T119" fmla="*/ 2147483646 h 5429"/>
                <a:gd name="T120" fmla="*/ 2147483646 w 3056"/>
                <a:gd name="T121" fmla="*/ 2147483646 h 542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3056" h="5429">
                  <a:moveTo>
                    <a:pt x="2609" y="448"/>
                  </a:moveTo>
                  <a:lnTo>
                    <a:pt x="2609" y="448"/>
                  </a:lnTo>
                  <a:lnTo>
                    <a:pt x="2575" y="415"/>
                  </a:lnTo>
                  <a:lnTo>
                    <a:pt x="2538" y="383"/>
                  </a:lnTo>
                  <a:lnTo>
                    <a:pt x="2503" y="352"/>
                  </a:lnTo>
                  <a:lnTo>
                    <a:pt x="2465" y="322"/>
                  </a:lnTo>
                  <a:lnTo>
                    <a:pt x="2426" y="293"/>
                  </a:lnTo>
                  <a:lnTo>
                    <a:pt x="2388" y="265"/>
                  </a:lnTo>
                  <a:lnTo>
                    <a:pt x="2348" y="239"/>
                  </a:lnTo>
                  <a:lnTo>
                    <a:pt x="2307" y="213"/>
                  </a:lnTo>
                  <a:lnTo>
                    <a:pt x="2266" y="190"/>
                  </a:lnTo>
                  <a:lnTo>
                    <a:pt x="2224" y="168"/>
                  </a:lnTo>
                  <a:lnTo>
                    <a:pt x="2182" y="146"/>
                  </a:lnTo>
                  <a:lnTo>
                    <a:pt x="2138" y="127"/>
                  </a:lnTo>
                  <a:lnTo>
                    <a:pt x="2095" y="108"/>
                  </a:lnTo>
                  <a:lnTo>
                    <a:pt x="2049" y="91"/>
                  </a:lnTo>
                  <a:lnTo>
                    <a:pt x="2005" y="75"/>
                  </a:lnTo>
                  <a:lnTo>
                    <a:pt x="1960" y="61"/>
                  </a:lnTo>
                  <a:lnTo>
                    <a:pt x="1907" y="46"/>
                  </a:lnTo>
                  <a:lnTo>
                    <a:pt x="1853" y="34"/>
                  </a:lnTo>
                  <a:lnTo>
                    <a:pt x="1800" y="24"/>
                  </a:lnTo>
                  <a:lnTo>
                    <a:pt x="1746" y="15"/>
                  </a:lnTo>
                  <a:lnTo>
                    <a:pt x="1692" y="9"/>
                  </a:lnTo>
                  <a:lnTo>
                    <a:pt x="1638" y="3"/>
                  </a:lnTo>
                  <a:lnTo>
                    <a:pt x="1582" y="1"/>
                  </a:lnTo>
                  <a:lnTo>
                    <a:pt x="1527" y="0"/>
                  </a:lnTo>
                  <a:lnTo>
                    <a:pt x="1490" y="0"/>
                  </a:lnTo>
                  <a:lnTo>
                    <a:pt x="1451" y="2"/>
                  </a:lnTo>
                  <a:lnTo>
                    <a:pt x="1413" y="4"/>
                  </a:lnTo>
                  <a:lnTo>
                    <a:pt x="1376" y="8"/>
                  </a:lnTo>
                  <a:lnTo>
                    <a:pt x="1338" y="11"/>
                  </a:lnTo>
                  <a:lnTo>
                    <a:pt x="1302" y="17"/>
                  </a:lnTo>
                  <a:lnTo>
                    <a:pt x="1264" y="22"/>
                  </a:lnTo>
                  <a:lnTo>
                    <a:pt x="1227" y="29"/>
                  </a:lnTo>
                  <a:lnTo>
                    <a:pt x="1191" y="36"/>
                  </a:lnTo>
                  <a:lnTo>
                    <a:pt x="1154" y="45"/>
                  </a:lnTo>
                  <a:lnTo>
                    <a:pt x="1118" y="55"/>
                  </a:lnTo>
                  <a:lnTo>
                    <a:pt x="1083" y="65"/>
                  </a:lnTo>
                  <a:lnTo>
                    <a:pt x="1047" y="76"/>
                  </a:lnTo>
                  <a:lnTo>
                    <a:pt x="1012" y="88"/>
                  </a:lnTo>
                  <a:lnTo>
                    <a:pt x="977" y="102"/>
                  </a:lnTo>
                  <a:lnTo>
                    <a:pt x="942" y="115"/>
                  </a:lnTo>
                  <a:lnTo>
                    <a:pt x="909" y="130"/>
                  </a:lnTo>
                  <a:lnTo>
                    <a:pt x="875" y="146"/>
                  </a:lnTo>
                  <a:lnTo>
                    <a:pt x="841" y="161"/>
                  </a:lnTo>
                  <a:lnTo>
                    <a:pt x="808" y="179"/>
                  </a:lnTo>
                  <a:lnTo>
                    <a:pt x="775" y="197"/>
                  </a:lnTo>
                  <a:lnTo>
                    <a:pt x="743" y="216"/>
                  </a:lnTo>
                  <a:lnTo>
                    <a:pt x="712" y="235"/>
                  </a:lnTo>
                  <a:lnTo>
                    <a:pt x="680" y="255"/>
                  </a:lnTo>
                  <a:lnTo>
                    <a:pt x="649" y="277"/>
                  </a:lnTo>
                  <a:lnTo>
                    <a:pt x="619" y="300"/>
                  </a:lnTo>
                  <a:lnTo>
                    <a:pt x="589" y="322"/>
                  </a:lnTo>
                  <a:lnTo>
                    <a:pt x="559" y="345"/>
                  </a:lnTo>
                  <a:lnTo>
                    <a:pt x="531" y="370"/>
                  </a:lnTo>
                  <a:lnTo>
                    <a:pt x="502" y="395"/>
                  </a:lnTo>
                  <a:lnTo>
                    <a:pt x="474" y="421"/>
                  </a:lnTo>
                  <a:lnTo>
                    <a:pt x="447" y="448"/>
                  </a:lnTo>
                  <a:lnTo>
                    <a:pt x="420" y="475"/>
                  </a:lnTo>
                  <a:lnTo>
                    <a:pt x="395" y="503"/>
                  </a:lnTo>
                  <a:lnTo>
                    <a:pt x="369" y="531"/>
                  </a:lnTo>
                  <a:lnTo>
                    <a:pt x="345" y="561"/>
                  </a:lnTo>
                  <a:lnTo>
                    <a:pt x="322" y="589"/>
                  </a:lnTo>
                  <a:lnTo>
                    <a:pt x="298" y="619"/>
                  </a:lnTo>
                  <a:lnTo>
                    <a:pt x="276" y="650"/>
                  </a:lnTo>
                  <a:lnTo>
                    <a:pt x="255" y="681"/>
                  </a:lnTo>
                  <a:lnTo>
                    <a:pt x="235" y="712"/>
                  </a:lnTo>
                  <a:lnTo>
                    <a:pt x="215" y="744"/>
                  </a:lnTo>
                  <a:lnTo>
                    <a:pt x="197" y="776"/>
                  </a:lnTo>
                  <a:lnTo>
                    <a:pt x="179" y="808"/>
                  </a:lnTo>
                  <a:lnTo>
                    <a:pt x="161" y="841"/>
                  </a:lnTo>
                  <a:lnTo>
                    <a:pt x="145" y="875"/>
                  </a:lnTo>
                  <a:lnTo>
                    <a:pt x="129" y="909"/>
                  </a:lnTo>
                  <a:lnTo>
                    <a:pt x="115" y="943"/>
                  </a:lnTo>
                  <a:lnTo>
                    <a:pt x="101" y="977"/>
                  </a:lnTo>
                  <a:lnTo>
                    <a:pt x="88" y="1012"/>
                  </a:lnTo>
                  <a:lnTo>
                    <a:pt x="76" y="1047"/>
                  </a:lnTo>
                  <a:lnTo>
                    <a:pt x="65" y="1082"/>
                  </a:lnTo>
                  <a:lnTo>
                    <a:pt x="55" y="1118"/>
                  </a:lnTo>
                  <a:lnTo>
                    <a:pt x="45" y="1154"/>
                  </a:lnTo>
                  <a:lnTo>
                    <a:pt x="36" y="1191"/>
                  </a:lnTo>
                  <a:lnTo>
                    <a:pt x="28" y="1227"/>
                  </a:lnTo>
                  <a:lnTo>
                    <a:pt x="22" y="1264"/>
                  </a:lnTo>
                  <a:lnTo>
                    <a:pt x="16" y="1301"/>
                  </a:lnTo>
                  <a:lnTo>
                    <a:pt x="11" y="1338"/>
                  </a:lnTo>
                  <a:lnTo>
                    <a:pt x="7" y="1376"/>
                  </a:lnTo>
                  <a:lnTo>
                    <a:pt x="4" y="1413"/>
                  </a:lnTo>
                  <a:lnTo>
                    <a:pt x="2" y="1452"/>
                  </a:lnTo>
                  <a:lnTo>
                    <a:pt x="0" y="1489"/>
                  </a:lnTo>
                  <a:lnTo>
                    <a:pt x="0" y="1527"/>
                  </a:lnTo>
                  <a:lnTo>
                    <a:pt x="6" y="1667"/>
                  </a:lnTo>
                  <a:lnTo>
                    <a:pt x="10" y="1707"/>
                  </a:lnTo>
                  <a:lnTo>
                    <a:pt x="15" y="1746"/>
                  </a:lnTo>
                  <a:lnTo>
                    <a:pt x="22" y="1785"/>
                  </a:lnTo>
                  <a:lnTo>
                    <a:pt x="28" y="1823"/>
                  </a:lnTo>
                  <a:lnTo>
                    <a:pt x="36" y="1862"/>
                  </a:lnTo>
                  <a:lnTo>
                    <a:pt x="45" y="1900"/>
                  </a:lnTo>
                  <a:lnTo>
                    <a:pt x="55" y="1937"/>
                  </a:lnTo>
                  <a:lnTo>
                    <a:pt x="66" y="1975"/>
                  </a:lnTo>
                  <a:lnTo>
                    <a:pt x="78" y="2012"/>
                  </a:lnTo>
                  <a:lnTo>
                    <a:pt x="92" y="2049"/>
                  </a:lnTo>
                  <a:lnTo>
                    <a:pt x="105" y="2085"/>
                  </a:lnTo>
                  <a:lnTo>
                    <a:pt x="119" y="2122"/>
                  </a:lnTo>
                  <a:lnTo>
                    <a:pt x="136" y="2157"/>
                  </a:lnTo>
                  <a:lnTo>
                    <a:pt x="152" y="2193"/>
                  </a:lnTo>
                  <a:lnTo>
                    <a:pt x="170" y="2228"/>
                  </a:lnTo>
                  <a:lnTo>
                    <a:pt x="189" y="2262"/>
                  </a:lnTo>
                  <a:lnTo>
                    <a:pt x="195" y="2277"/>
                  </a:lnTo>
                  <a:lnTo>
                    <a:pt x="213" y="2312"/>
                  </a:lnTo>
                  <a:lnTo>
                    <a:pt x="242" y="2366"/>
                  </a:lnTo>
                  <a:lnTo>
                    <a:pt x="278" y="2439"/>
                  </a:lnTo>
                  <a:lnTo>
                    <a:pt x="323" y="2528"/>
                  </a:lnTo>
                  <a:lnTo>
                    <a:pt x="371" y="2631"/>
                  </a:lnTo>
                  <a:lnTo>
                    <a:pt x="422" y="2743"/>
                  </a:lnTo>
                  <a:lnTo>
                    <a:pt x="450" y="2804"/>
                  </a:lnTo>
                  <a:lnTo>
                    <a:pt x="476" y="2867"/>
                  </a:lnTo>
                  <a:lnTo>
                    <a:pt x="503" y="2931"/>
                  </a:lnTo>
                  <a:lnTo>
                    <a:pt x="530" y="2998"/>
                  </a:lnTo>
                  <a:lnTo>
                    <a:pt x="556" y="3065"/>
                  </a:lnTo>
                  <a:lnTo>
                    <a:pt x="582" y="3134"/>
                  </a:lnTo>
                  <a:lnTo>
                    <a:pt x="607" y="3202"/>
                  </a:lnTo>
                  <a:lnTo>
                    <a:pt x="630" y="3273"/>
                  </a:lnTo>
                  <a:lnTo>
                    <a:pt x="653" y="3343"/>
                  </a:lnTo>
                  <a:lnTo>
                    <a:pt x="674" y="3413"/>
                  </a:lnTo>
                  <a:lnTo>
                    <a:pt x="693" y="3483"/>
                  </a:lnTo>
                  <a:lnTo>
                    <a:pt x="711" y="3553"/>
                  </a:lnTo>
                  <a:lnTo>
                    <a:pt x="726" y="3621"/>
                  </a:lnTo>
                  <a:lnTo>
                    <a:pt x="739" y="3690"/>
                  </a:lnTo>
                  <a:lnTo>
                    <a:pt x="750" y="3756"/>
                  </a:lnTo>
                  <a:lnTo>
                    <a:pt x="754" y="3788"/>
                  </a:lnTo>
                  <a:lnTo>
                    <a:pt x="757" y="3822"/>
                  </a:lnTo>
                  <a:lnTo>
                    <a:pt x="760" y="3854"/>
                  </a:lnTo>
                  <a:lnTo>
                    <a:pt x="762" y="3885"/>
                  </a:lnTo>
                  <a:lnTo>
                    <a:pt x="763" y="3915"/>
                  </a:lnTo>
                  <a:lnTo>
                    <a:pt x="764" y="3946"/>
                  </a:lnTo>
                  <a:lnTo>
                    <a:pt x="783" y="4137"/>
                  </a:lnTo>
                  <a:lnTo>
                    <a:pt x="789" y="4160"/>
                  </a:lnTo>
                  <a:lnTo>
                    <a:pt x="796" y="4181"/>
                  </a:lnTo>
                  <a:lnTo>
                    <a:pt x="804" y="4202"/>
                  </a:lnTo>
                  <a:lnTo>
                    <a:pt x="813" y="4220"/>
                  </a:lnTo>
                  <a:lnTo>
                    <a:pt x="823" y="4237"/>
                  </a:lnTo>
                  <a:lnTo>
                    <a:pt x="833" y="4253"/>
                  </a:lnTo>
                  <a:lnTo>
                    <a:pt x="844" y="4267"/>
                  </a:lnTo>
                  <a:lnTo>
                    <a:pt x="855" y="4280"/>
                  </a:lnTo>
                  <a:lnTo>
                    <a:pt x="867" y="4291"/>
                  </a:lnTo>
                  <a:lnTo>
                    <a:pt x="880" y="4301"/>
                  </a:lnTo>
                  <a:lnTo>
                    <a:pt x="895" y="4309"/>
                  </a:lnTo>
                  <a:lnTo>
                    <a:pt x="909" y="4316"/>
                  </a:lnTo>
                  <a:lnTo>
                    <a:pt x="924" y="4321"/>
                  </a:lnTo>
                  <a:lnTo>
                    <a:pt x="941" y="4325"/>
                  </a:lnTo>
                  <a:lnTo>
                    <a:pt x="959" y="4328"/>
                  </a:lnTo>
                  <a:lnTo>
                    <a:pt x="976" y="4328"/>
                  </a:lnTo>
                  <a:lnTo>
                    <a:pt x="2079" y="4328"/>
                  </a:lnTo>
                  <a:lnTo>
                    <a:pt x="2097" y="4328"/>
                  </a:lnTo>
                  <a:lnTo>
                    <a:pt x="2114" y="4325"/>
                  </a:lnTo>
                  <a:lnTo>
                    <a:pt x="2130" y="4321"/>
                  </a:lnTo>
                  <a:lnTo>
                    <a:pt x="2145" y="4316"/>
                  </a:lnTo>
                  <a:lnTo>
                    <a:pt x="2161" y="4309"/>
                  </a:lnTo>
                  <a:lnTo>
                    <a:pt x="2174" y="4301"/>
                  </a:lnTo>
                  <a:lnTo>
                    <a:pt x="2187" y="4291"/>
                  </a:lnTo>
                  <a:lnTo>
                    <a:pt x="2201" y="4280"/>
                  </a:lnTo>
                  <a:lnTo>
                    <a:pt x="2212" y="4267"/>
                  </a:lnTo>
                  <a:lnTo>
                    <a:pt x="2223" y="4253"/>
                  </a:lnTo>
                  <a:lnTo>
                    <a:pt x="2233" y="4237"/>
                  </a:lnTo>
                  <a:lnTo>
                    <a:pt x="2243" y="4220"/>
                  </a:lnTo>
                  <a:lnTo>
                    <a:pt x="2251" y="4202"/>
                  </a:lnTo>
                  <a:lnTo>
                    <a:pt x="2259" y="4181"/>
                  </a:lnTo>
                  <a:lnTo>
                    <a:pt x="2266" y="4160"/>
                  </a:lnTo>
                  <a:lnTo>
                    <a:pt x="2272" y="4137"/>
                  </a:lnTo>
                  <a:lnTo>
                    <a:pt x="2291" y="3946"/>
                  </a:lnTo>
                  <a:lnTo>
                    <a:pt x="2293" y="3915"/>
                  </a:lnTo>
                  <a:lnTo>
                    <a:pt x="2294" y="3885"/>
                  </a:lnTo>
                  <a:lnTo>
                    <a:pt x="2295" y="3854"/>
                  </a:lnTo>
                  <a:lnTo>
                    <a:pt x="2298" y="3822"/>
                  </a:lnTo>
                  <a:lnTo>
                    <a:pt x="2301" y="3788"/>
                  </a:lnTo>
                  <a:lnTo>
                    <a:pt x="2306" y="3756"/>
                  </a:lnTo>
                  <a:lnTo>
                    <a:pt x="2316" y="3690"/>
                  </a:lnTo>
                  <a:lnTo>
                    <a:pt x="2329" y="3621"/>
                  </a:lnTo>
                  <a:lnTo>
                    <a:pt x="2345" y="3553"/>
                  </a:lnTo>
                  <a:lnTo>
                    <a:pt x="2362" y="3483"/>
                  </a:lnTo>
                  <a:lnTo>
                    <a:pt x="2381" y="3413"/>
                  </a:lnTo>
                  <a:lnTo>
                    <a:pt x="2402" y="3343"/>
                  </a:lnTo>
                  <a:lnTo>
                    <a:pt x="2425" y="3273"/>
                  </a:lnTo>
                  <a:lnTo>
                    <a:pt x="2449" y="3202"/>
                  </a:lnTo>
                  <a:lnTo>
                    <a:pt x="2474" y="3134"/>
                  </a:lnTo>
                  <a:lnTo>
                    <a:pt x="2499" y="3065"/>
                  </a:lnTo>
                  <a:lnTo>
                    <a:pt x="2526" y="2998"/>
                  </a:lnTo>
                  <a:lnTo>
                    <a:pt x="2552" y="2931"/>
                  </a:lnTo>
                  <a:lnTo>
                    <a:pt x="2579" y="2867"/>
                  </a:lnTo>
                  <a:lnTo>
                    <a:pt x="2607" y="2804"/>
                  </a:lnTo>
                  <a:lnTo>
                    <a:pt x="2633" y="2743"/>
                  </a:lnTo>
                  <a:lnTo>
                    <a:pt x="2685" y="2631"/>
                  </a:lnTo>
                  <a:lnTo>
                    <a:pt x="2735" y="2528"/>
                  </a:lnTo>
                  <a:lnTo>
                    <a:pt x="2778" y="2439"/>
                  </a:lnTo>
                  <a:lnTo>
                    <a:pt x="2816" y="2366"/>
                  </a:lnTo>
                  <a:lnTo>
                    <a:pt x="2846" y="2312"/>
                  </a:lnTo>
                  <a:lnTo>
                    <a:pt x="2872" y="2262"/>
                  </a:lnTo>
                  <a:lnTo>
                    <a:pt x="2890" y="2228"/>
                  </a:lnTo>
                  <a:lnTo>
                    <a:pt x="2906" y="2193"/>
                  </a:lnTo>
                  <a:lnTo>
                    <a:pt x="2923" y="2157"/>
                  </a:lnTo>
                  <a:lnTo>
                    <a:pt x="2937" y="2122"/>
                  </a:lnTo>
                  <a:lnTo>
                    <a:pt x="2952" y="2085"/>
                  </a:lnTo>
                  <a:lnTo>
                    <a:pt x="2965" y="2049"/>
                  </a:lnTo>
                  <a:lnTo>
                    <a:pt x="2978" y="2012"/>
                  </a:lnTo>
                  <a:lnTo>
                    <a:pt x="2989" y="1975"/>
                  </a:lnTo>
                  <a:lnTo>
                    <a:pt x="3000" y="1937"/>
                  </a:lnTo>
                  <a:lnTo>
                    <a:pt x="3010" y="1900"/>
                  </a:lnTo>
                  <a:lnTo>
                    <a:pt x="3019" y="1862"/>
                  </a:lnTo>
                  <a:lnTo>
                    <a:pt x="3027" y="1823"/>
                  </a:lnTo>
                  <a:lnTo>
                    <a:pt x="3034" y="1785"/>
                  </a:lnTo>
                  <a:lnTo>
                    <a:pt x="3040" y="1746"/>
                  </a:lnTo>
                  <a:lnTo>
                    <a:pt x="3045" y="1707"/>
                  </a:lnTo>
                  <a:lnTo>
                    <a:pt x="3049" y="1667"/>
                  </a:lnTo>
                  <a:lnTo>
                    <a:pt x="3056" y="1527"/>
                  </a:lnTo>
                  <a:lnTo>
                    <a:pt x="3055" y="1489"/>
                  </a:lnTo>
                  <a:lnTo>
                    <a:pt x="3054" y="1452"/>
                  </a:lnTo>
                  <a:lnTo>
                    <a:pt x="3051" y="1413"/>
                  </a:lnTo>
                  <a:lnTo>
                    <a:pt x="3048" y="1376"/>
                  </a:lnTo>
                  <a:lnTo>
                    <a:pt x="3044" y="1338"/>
                  </a:lnTo>
                  <a:lnTo>
                    <a:pt x="3039" y="1301"/>
                  </a:lnTo>
                  <a:lnTo>
                    <a:pt x="3034" y="1264"/>
                  </a:lnTo>
                  <a:lnTo>
                    <a:pt x="3026" y="1227"/>
                  </a:lnTo>
                  <a:lnTo>
                    <a:pt x="3018" y="1191"/>
                  </a:lnTo>
                  <a:lnTo>
                    <a:pt x="3010" y="1154"/>
                  </a:lnTo>
                  <a:lnTo>
                    <a:pt x="3000" y="1118"/>
                  </a:lnTo>
                  <a:lnTo>
                    <a:pt x="2990" y="1082"/>
                  </a:lnTo>
                  <a:lnTo>
                    <a:pt x="2979" y="1047"/>
                  </a:lnTo>
                  <a:lnTo>
                    <a:pt x="2967" y="1012"/>
                  </a:lnTo>
                  <a:lnTo>
                    <a:pt x="2954" y="977"/>
                  </a:lnTo>
                  <a:lnTo>
                    <a:pt x="2941" y="943"/>
                  </a:lnTo>
                  <a:lnTo>
                    <a:pt x="2925" y="909"/>
                  </a:lnTo>
                  <a:lnTo>
                    <a:pt x="2910" y="875"/>
                  </a:lnTo>
                  <a:lnTo>
                    <a:pt x="2894" y="841"/>
                  </a:lnTo>
                  <a:lnTo>
                    <a:pt x="2877" y="808"/>
                  </a:lnTo>
                  <a:lnTo>
                    <a:pt x="2859" y="776"/>
                  </a:lnTo>
                  <a:lnTo>
                    <a:pt x="2840" y="744"/>
                  </a:lnTo>
                  <a:lnTo>
                    <a:pt x="2820" y="712"/>
                  </a:lnTo>
                  <a:lnTo>
                    <a:pt x="2800" y="681"/>
                  </a:lnTo>
                  <a:lnTo>
                    <a:pt x="2779" y="650"/>
                  </a:lnTo>
                  <a:lnTo>
                    <a:pt x="2757" y="619"/>
                  </a:lnTo>
                  <a:lnTo>
                    <a:pt x="2734" y="589"/>
                  </a:lnTo>
                  <a:lnTo>
                    <a:pt x="2711" y="561"/>
                  </a:lnTo>
                  <a:lnTo>
                    <a:pt x="2686" y="531"/>
                  </a:lnTo>
                  <a:lnTo>
                    <a:pt x="2661" y="503"/>
                  </a:lnTo>
                  <a:lnTo>
                    <a:pt x="2635" y="475"/>
                  </a:lnTo>
                  <a:lnTo>
                    <a:pt x="2609" y="448"/>
                  </a:lnTo>
                  <a:close/>
                  <a:moveTo>
                    <a:pt x="2661" y="1641"/>
                  </a:moveTo>
                  <a:lnTo>
                    <a:pt x="2661" y="1641"/>
                  </a:lnTo>
                  <a:lnTo>
                    <a:pt x="2658" y="1669"/>
                  </a:lnTo>
                  <a:lnTo>
                    <a:pt x="2654" y="1697"/>
                  </a:lnTo>
                  <a:lnTo>
                    <a:pt x="2650" y="1725"/>
                  </a:lnTo>
                  <a:lnTo>
                    <a:pt x="2644" y="1753"/>
                  </a:lnTo>
                  <a:lnTo>
                    <a:pt x="2639" y="1781"/>
                  </a:lnTo>
                  <a:lnTo>
                    <a:pt x="2632" y="1809"/>
                  </a:lnTo>
                  <a:lnTo>
                    <a:pt x="2624" y="1837"/>
                  </a:lnTo>
                  <a:lnTo>
                    <a:pt x="2617" y="1863"/>
                  </a:lnTo>
                  <a:lnTo>
                    <a:pt x="2608" y="1891"/>
                  </a:lnTo>
                  <a:lnTo>
                    <a:pt x="2599" y="1918"/>
                  </a:lnTo>
                  <a:lnTo>
                    <a:pt x="2589" y="1945"/>
                  </a:lnTo>
                  <a:lnTo>
                    <a:pt x="2579" y="1972"/>
                  </a:lnTo>
                  <a:lnTo>
                    <a:pt x="2567" y="1998"/>
                  </a:lnTo>
                  <a:lnTo>
                    <a:pt x="2556" y="2025"/>
                  </a:lnTo>
                  <a:lnTo>
                    <a:pt x="2543" y="2051"/>
                  </a:lnTo>
                  <a:lnTo>
                    <a:pt x="2529" y="2078"/>
                  </a:lnTo>
                  <a:lnTo>
                    <a:pt x="2485" y="2158"/>
                  </a:lnTo>
                  <a:lnTo>
                    <a:pt x="2450" y="2227"/>
                  </a:lnTo>
                  <a:lnTo>
                    <a:pt x="2408" y="2311"/>
                  </a:lnTo>
                  <a:lnTo>
                    <a:pt x="2359" y="2409"/>
                  </a:lnTo>
                  <a:lnTo>
                    <a:pt x="2307" y="2519"/>
                  </a:lnTo>
                  <a:lnTo>
                    <a:pt x="2253" y="2641"/>
                  </a:lnTo>
                  <a:lnTo>
                    <a:pt x="2225" y="2705"/>
                  </a:lnTo>
                  <a:lnTo>
                    <a:pt x="2197" y="2771"/>
                  </a:lnTo>
                  <a:lnTo>
                    <a:pt x="2170" y="2838"/>
                  </a:lnTo>
                  <a:lnTo>
                    <a:pt x="2142" y="2908"/>
                  </a:lnTo>
                  <a:lnTo>
                    <a:pt x="2116" y="2979"/>
                  </a:lnTo>
                  <a:lnTo>
                    <a:pt x="2090" y="3051"/>
                  </a:lnTo>
                  <a:lnTo>
                    <a:pt x="2065" y="3124"/>
                  </a:lnTo>
                  <a:lnTo>
                    <a:pt x="2040" y="3198"/>
                  </a:lnTo>
                  <a:lnTo>
                    <a:pt x="2018" y="3272"/>
                  </a:lnTo>
                  <a:lnTo>
                    <a:pt x="1996" y="3346"/>
                  </a:lnTo>
                  <a:lnTo>
                    <a:pt x="1977" y="3420"/>
                  </a:lnTo>
                  <a:lnTo>
                    <a:pt x="1960" y="3494"/>
                  </a:lnTo>
                  <a:lnTo>
                    <a:pt x="1944" y="3568"/>
                  </a:lnTo>
                  <a:lnTo>
                    <a:pt x="1930" y="3641"/>
                  </a:lnTo>
                  <a:lnTo>
                    <a:pt x="1919" y="3714"/>
                  </a:lnTo>
                  <a:lnTo>
                    <a:pt x="1911" y="3785"/>
                  </a:lnTo>
                  <a:lnTo>
                    <a:pt x="1908" y="3820"/>
                  </a:lnTo>
                  <a:lnTo>
                    <a:pt x="1905" y="3856"/>
                  </a:lnTo>
                  <a:lnTo>
                    <a:pt x="1903" y="3890"/>
                  </a:lnTo>
                  <a:lnTo>
                    <a:pt x="1902" y="3924"/>
                  </a:lnTo>
                  <a:lnTo>
                    <a:pt x="1901" y="3939"/>
                  </a:lnTo>
                  <a:lnTo>
                    <a:pt x="1722" y="3939"/>
                  </a:lnTo>
                  <a:lnTo>
                    <a:pt x="1722" y="3230"/>
                  </a:lnTo>
                  <a:lnTo>
                    <a:pt x="1333" y="3230"/>
                  </a:lnTo>
                  <a:lnTo>
                    <a:pt x="1333" y="3939"/>
                  </a:lnTo>
                  <a:lnTo>
                    <a:pt x="1154" y="3939"/>
                  </a:lnTo>
                  <a:lnTo>
                    <a:pt x="1152" y="3924"/>
                  </a:lnTo>
                  <a:lnTo>
                    <a:pt x="1151" y="3873"/>
                  </a:lnTo>
                  <a:lnTo>
                    <a:pt x="1148" y="3820"/>
                  </a:lnTo>
                  <a:lnTo>
                    <a:pt x="1142" y="3767"/>
                  </a:lnTo>
                  <a:lnTo>
                    <a:pt x="1136" y="3714"/>
                  </a:lnTo>
                  <a:lnTo>
                    <a:pt x="1128" y="3659"/>
                  </a:lnTo>
                  <a:lnTo>
                    <a:pt x="1118" y="3604"/>
                  </a:lnTo>
                  <a:lnTo>
                    <a:pt x="1108" y="3547"/>
                  </a:lnTo>
                  <a:lnTo>
                    <a:pt x="1096" y="3491"/>
                  </a:lnTo>
                  <a:lnTo>
                    <a:pt x="1081" y="3434"/>
                  </a:lnTo>
                  <a:lnTo>
                    <a:pt x="1067" y="3377"/>
                  </a:lnTo>
                  <a:lnTo>
                    <a:pt x="1052" y="3319"/>
                  </a:lnTo>
                  <a:lnTo>
                    <a:pt x="1035" y="3261"/>
                  </a:lnTo>
                  <a:lnTo>
                    <a:pt x="1016" y="3203"/>
                  </a:lnTo>
                  <a:lnTo>
                    <a:pt x="997" y="3145"/>
                  </a:lnTo>
                  <a:lnTo>
                    <a:pt x="977" y="3086"/>
                  </a:lnTo>
                  <a:lnTo>
                    <a:pt x="958" y="3029"/>
                  </a:lnTo>
                  <a:lnTo>
                    <a:pt x="937" y="2970"/>
                  </a:lnTo>
                  <a:lnTo>
                    <a:pt x="914" y="2911"/>
                  </a:lnTo>
                  <a:lnTo>
                    <a:pt x="868" y="2796"/>
                  </a:lnTo>
                  <a:lnTo>
                    <a:pt x="820" y="2681"/>
                  </a:lnTo>
                  <a:lnTo>
                    <a:pt x="771" y="2570"/>
                  </a:lnTo>
                  <a:lnTo>
                    <a:pt x="721" y="2459"/>
                  </a:lnTo>
                  <a:lnTo>
                    <a:pt x="669" y="2353"/>
                  </a:lnTo>
                  <a:lnTo>
                    <a:pt x="618" y="2249"/>
                  </a:lnTo>
                  <a:lnTo>
                    <a:pt x="568" y="2150"/>
                  </a:lnTo>
                  <a:lnTo>
                    <a:pt x="567" y="2144"/>
                  </a:lnTo>
                  <a:lnTo>
                    <a:pt x="530" y="2075"/>
                  </a:lnTo>
                  <a:lnTo>
                    <a:pt x="515" y="2050"/>
                  </a:lnTo>
                  <a:lnTo>
                    <a:pt x="503" y="2024"/>
                  </a:lnTo>
                  <a:lnTo>
                    <a:pt x="491" y="1998"/>
                  </a:lnTo>
                  <a:lnTo>
                    <a:pt x="479" y="1972"/>
                  </a:lnTo>
                  <a:lnTo>
                    <a:pt x="468" y="1945"/>
                  </a:lnTo>
                  <a:lnTo>
                    <a:pt x="458" y="1918"/>
                  </a:lnTo>
                  <a:lnTo>
                    <a:pt x="449" y="1892"/>
                  </a:lnTo>
                  <a:lnTo>
                    <a:pt x="440" y="1864"/>
                  </a:lnTo>
                  <a:lnTo>
                    <a:pt x="431" y="1838"/>
                  </a:lnTo>
                  <a:lnTo>
                    <a:pt x="424" y="1810"/>
                  </a:lnTo>
                  <a:lnTo>
                    <a:pt x="418" y="1782"/>
                  </a:lnTo>
                  <a:lnTo>
                    <a:pt x="411" y="1754"/>
                  </a:lnTo>
                  <a:lnTo>
                    <a:pt x="406" y="1726"/>
                  </a:lnTo>
                  <a:lnTo>
                    <a:pt x="401" y="1697"/>
                  </a:lnTo>
                  <a:lnTo>
                    <a:pt x="398" y="1670"/>
                  </a:lnTo>
                  <a:lnTo>
                    <a:pt x="395" y="1641"/>
                  </a:lnTo>
                  <a:lnTo>
                    <a:pt x="389" y="1519"/>
                  </a:lnTo>
                  <a:lnTo>
                    <a:pt x="389" y="1492"/>
                  </a:lnTo>
                  <a:lnTo>
                    <a:pt x="390" y="1463"/>
                  </a:lnTo>
                  <a:lnTo>
                    <a:pt x="392" y="1435"/>
                  </a:lnTo>
                  <a:lnTo>
                    <a:pt x="395" y="1408"/>
                  </a:lnTo>
                  <a:lnTo>
                    <a:pt x="398" y="1380"/>
                  </a:lnTo>
                  <a:lnTo>
                    <a:pt x="402" y="1352"/>
                  </a:lnTo>
                  <a:lnTo>
                    <a:pt x="407" y="1325"/>
                  </a:lnTo>
                  <a:lnTo>
                    <a:pt x="412" y="1298"/>
                  </a:lnTo>
                  <a:lnTo>
                    <a:pt x="418" y="1270"/>
                  </a:lnTo>
                  <a:lnTo>
                    <a:pt x="424" y="1244"/>
                  </a:lnTo>
                  <a:lnTo>
                    <a:pt x="431" y="1217"/>
                  </a:lnTo>
                  <a:lnTo>
                    <a:pt x="439" y="1191"/>
                  </a:lnTo>
                  <a:lnTo>
                    <a:pt x="448" y="1165"/>
                  </a:lnTo>
                  <a:lnTo>
                    <a:pt x="457" y="1139"/>
                  </a:lnTo>
                  <a:lnTo>
                    <a:pt x="466" y="1113"/>
                  </a:lnTo>
                  <a:lnTo>
                    <a:pt x="476" y="1088"/>
                  </a:lnTo>
                  <a:lnTo>
                    <a:pt x="487" y="1063"/>
                  </a:lnTo>
                  <a:lnTo>
                    <a:pt x="499" y="1038"/>
                  </a:lnTo>
                  <a:lnTo>
                    <a:pt x="511" y="1013"/>
                  </a:lnTo>
                  <a:lnTo>
                    <a:pt x="524" y="989"/>
                  </a:lnTo>
                  <a:lnTo>
                    <a:pt x="537" y="965"/>
                  </a:lnTo>
                  <a:lnTo>
                    <a:pt x="551" y="941"/>
                  </a:lnTo>
                  <a:lnTo>
                    <a:pt x="565" y="918"/>
                  </a:lnTo>
                  <a:lnTo>
                    <a:pt x="580" y="895"/>
                  </a:lnTo>
                  <a:lnTo>
                    <a:pt x="596" y="871"/>
                  </a:lnTo>
                  <a:lnTo>
                    <a:pt x="612" y="849"/>
                  </a:lnTo>
                  <a:lnTo>
                    <a:pt x="629" y="827"/>
                  </a:lnTo>
                  <a:lnTo>
                    <a:pt x="647" y="806"/>
                  </a:lnTo>
                  <a:lnTo>
                    <a:pt x="664" y="784"/>
                  </a:lnTo>
                  <a:lnTo>
                    <a:pt x="683" y="763"/>
                  </a:lnTo>
                  <a:lnTo>
                    <a:pt x="702" y="743"/>
                  </a:lnTo>
                  <a:lnTo>
                    <a:pt x="722" y="723"/>
                  </a:lnTo>
                  <a:lnTo>
                    <a:pt x="743" y="703"/>
                  </a:lnTo>
                  <a:lnTo>
                    <a:pt x="764" y="683"/>
                  </a:lnTo>
                  <a:lnTo>
                    <a:pt x="785" y="665"/>
                  </a:lnTo>
                  <a:lnTo>
                    <a:pt x="806" y="647"/>
                  </a:lnTo>
                  <a:lnTo>
                    <a:pt x="828" y="629"/>
                  </a:lnTo>
                  <a:lnTo>
                    <a:pt x="850" y="611"/>
                  </a:lnTo>
                  <a:lnTo>
                    <a:pt x="874" y="596"/>
                  </a:lnTo>
                  <a:lnTo>
                    <a:pt x="896" y="579"/>
                  </a:lnTo>
                  <a:lnTo>
                    <a:pt x="920" y="565"/>
                  </a:lnTo>
                  <a:lnTo>
                    <a:pt x="943" y="550"/>
                  </a:lnTo>
                  <a:lnTo>
                    <a:pt x="968" y="536"/>
                  </a:lnTo>
                  <a:lnTo>
                    <a:pt x="992" y="523"/>
                  </a:lnTo>
                  <a:lnTo>
                    <a:pt x="1016" y="510"/>
                  </a:lnTo>
                  <a:lnTo>
                    <a:pt x="1041" y="498"/>
                  </a:lnTo>
                  <a:lnTo>
                    <a:pt x="1066" y="486"/>
                  </a:lnTo>
                  <a:lnTo>
                    <a:pt x="1091" y="475"/>
                  </a:lnTo>
                  <a:lnTo>
                    <a:pt x="1117" y="464"/>
                  </a:lnTo>
                  <a:lnTo>
                    <a:pt x="1143" y="456"/>
                  </a:lnTo>
                  <a:lnTo>
                    <a:pt x="1170" y="446"/>
                  </a:lnTo>
                  <a:lnTo>
                    <a:pt x="1195" y="438"/>
                  </a:lnTo>
                  <a:lnTo>
                    <a:pt x="1223" y="430"/>
                  </a:lnTo>
                  <a:lnTo>
                    <a:pt x="1250" y="423"/>
                  </a:lnTo>
                  <a:lnTo>
                    <a:pt x="1276" y="417"/>
                  </a:lnTo>
                  <a:lnTo>
                    <a:pt x="1304" y="411"/>
                  </a:lnTo>
                  <a:lnTo>
                    <a:pt x="1331" y="406"/>
                  </a:lnTo>
                  <a:lnTo>
                    <a:pt x="1359" y="401"/>
                  </a:lnTo>
                  <a:lnTo>
                    <a:pt x="1387" y="398"/>
                  </a:lnTo>
                  <a:lnTo>
                    <a:pt x="1414" y="395"/>
                  </a:lnTo>
                  <a:lnTo>
                    <a:pt x="1443" y="392"/>
                  </a:lnTo>
                  <a:lnTo>
                    <a:pt x="1471" y="390"/>
                  </a:lnTo>
                  <a:lnTo>
                    <a:pt x="1500" y="389"/>
                  </a:lnTo>
                  <a:lnTo>
                    <a:pt x="1527" y="389"/>
                  </a:lnTo>
                  <a:lnTo>
                    <a:pt x="1569" y="389"/>
                  </a:lnTo>
                  <a:lnTo>
                    <a:pt x="1610" y="391"/>
                  </a:lnTo>
                  <a:lnTo>
                    <a:pt x="1651" y="396"/>
                  </a:lnTo>
                  <a:lnTo>
                    <a:pt x="1691" y="400"/>
                  </a:lnTo>
                  <a:lnTo>
                    <a:pt x="1732" y="407"/>
                  </a:lnTo>
                  <a:lnTo>
                    <a:pt x="1771" y="415"/>
                  </a:lnTo>
                  <a:lnTo>
                    <a:pt x="1810" y="423"/>
                  </a:lnTo>
                  <a:lnTo>
                    <a:pt x="1849" y="435"/>
                  </a:lnTo>
                  <a:lnTo>
                    <a:pt x="1882" y="444"/>
                  </a:lnTo>
                  <a:lnTo>
                    <a:pt x="1917" y="457"/>
                  </a:lnTo>
                  <a:lnTo>
                    <a:pt x="1950" y="470"/>
                  </a:lnTo>
                  <a:lnTo>
                    <a:pt x="1983" y="483"/>
                  </a:lnTo>
                  <a:lnTo>
                    <a:pt x="2015" y="498"/>
                  </a:lnTo>
                  <a:lnTo>
                    <a:pt x="2047" y="514"/>
                  </a:lnTo>
                  <a:lnTo>
                    <a:pt x="2078" y="531"/>
                  </a:lnTo>
                  <a:lnTo>
                    <a:pt x="2109" y="548"/>
                  </a:lnTo>
                  <a:lnTo>
                    <a:pt x="2139" y="567"/>
                  </a:lnTo>
                  <a:lnTo>
                    <a:pt x="2169" y="586"/>
                  </a:lnTo>
                  <a:lnTo>
                    <a:pt x="2197" y="607"/>
                  </a:lnTo>
                  <a:lnTo>
                    <a:pt x="2226" y="628"/>
                  </a:lnTo>
                  <a:lnTo>
                    <a:pt x="2254" y="650"/>
                  </a:lnTo>
                  <a:lnTo>
                    <a:pt x="2281" y="673"/>
                  </a:lnTo>
                  <a:lnTo>
                    <a:pt x="2308" y="698"/>
                  </a:lnTo>
                  <a:lnTo>
                    <a:pt x="2333" y="723"/>
                  </a:lnTo>
                  <a:lnTo>
                    <a:pt x="2353" y="743"/>
                  </a:lnTo>
                  <a:lnTo>
                    <a:pt x="2372" y="763"/>
                  </a:lnTo>
                  <a:lnTo>
                    <a:pt x="2391" y="784"/>
                  </a:lnTo>
                  <a:lnTo>
                    <a:pt x="2409" y="806"/>
                  </a:lnTo>
                  <a:lnTo>
                    <a:pt x="2426" y="827"/>
                  </a:lnTo>
                  <a:lnTo>
                    <a:pt x="2443" y="849"/>
                  </a:lnTo>
                  <a:lnTo>
                    <a:pt x="2460" y="872"/>
                  </a:lnTo>
                  <a:lnTo>
                    <a:pt x="2475" y="895"/>
                  </a:lnTo>
                  <a:lnTo>
                    <a:pt x="2489" y="918"/>
                  </a:lnTo>
                  <a:lnTo>
                    <a:pt x="2505" y="941"/>
                  </a:lnTo>
                  <a:lnTo>
                    <a:pt x="2518" y="965"/>
                  </a:lnTo>
                  <a:lnTo>
                    <a:pt x="2531" y="989"/>
                  </a:lnTo>
                  <a:lnTo>
                    <a:pt x="2545" y="1013"/>
                  </a:lnTo>
                  <a:lnTo>
                    <a:pt x="2557" y="1038"/>
                  </a:lnTo>
                  <a:lnTo>
                    <a:pt x="2568" y="1063"/>
                  </a:lnTo>
                  <a:lnTo>
                    <a:pt x="2579" y="1088"/>
                  </a:lnTo>
                  <a:lnTo>
                    <a:pt x="2589" y="1113"/>
                  </a:lnTo>
                  <a:lnTo>
                    <a:pt x="2599" y="1139"/>
                  </a:lnTo>
                  <a:lnTo>
                    <a:pt x="2608" y="1164"/>
                  </a:lnTo>
                  <a:lnTo>
                    <a:pt x="2617" y="1191"/>
                  </a:lnTo>
                  <a:lnTo>
                    <a:pt x="2624" y="1217"/>
                  </a:lnTo>
                  <a:lnTo>
                    <a:pt x="2631" y="1244"/>
                  </a:lnTo>
                  <a:lnTo>
                    <a:pt x="2638" y="1270"/>
                  </a:lnTo>
                  <a:lnTo>
                    <a:pt x="2643" y="1297"/>
                  </a:lnTo>
                  <a:lnTo>
                    <a:pt x="2649" y="1325"/>
                  </a:lnTo>
                  <a:lnTo>
                    <a:pt x="2653" y="1352"/>
                  </a:lnTo>
                  <a:lnTo>
                    <a:pt x="2658" y="1379"/>
                  </a:lnTo>
                  <a:lnTo>
                    <a:pt x="2660" y="1406"/>
                  </a:lnTo>
                  <a:lnTo>
                    <a:pt x="2663" y="1435"/>
                  </a:lnTo>
                  <a:lnTo>
                    <a:pt x="2664" y="1463"/>
                  </a:lnTo>
                  <a:lnTo>
                    <a:pt x="2666" y="1491"/>
                  </a:lnTo>
                  <a:lnTo>
                    <a:pt x="2666" y="1519"/>
                  </a:lnTo>
                  <a:lnTo>
                    <a:pt x="2661" y="1641"/>
                  </a:lnTo>
                  <a:close/>
                  <a:moveTo>
                    <a:pt x="907" y="4981"/>
                  </a:moveTo>
                  <a:lnTo>
                    <a:pt x="2149" y="4981"/>
                  </a:lnTo>
                  <a:lnTo>
                    <a:pt x="2149" y="4592"/>
                  </a:lnTo>
                  <a:lnTo>
                    <a:pt x="907" y="4592"/>
                  </a:lnTo>
                  <a:lnTo>
                    <a:pt x="907" y="4981"/>
                  </a:lnTo>
                  <a:close/>
                  <a:moveTo>
                    <a:pt x="1177" y="5429"/>
                  </a:moveTo>
                  <a:lnTo>
                    <a:pt x="1879" y="5429"/>
                  </a:lnTo>
                  <a:lnTo>
                    <a:pt x="1879" y="5209"/>
                  </a:lnTo>
                  <a:lnTo>
                    <a:pt x="1177" y="5209"/>
                  </a:lnTo>
                  <a:lnTo>
                    <a:pt x="1177" y="5429"/>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sp>
        <p:nvSpPr>
          <p:cNvPr id="103" name="Rounded Rectangle 102"/>
          <p:cNvSpPr>
            <a:spLocks noChangeAspect="1"/>
          </p:cNvSpPr>
          <p:nvPr/>
        </p:nvSpPr>
        <p:spPr>
          <a:xfrm>
            <a:off x="1090295" y="1704340"/>
            <a:ext cx="824865" cy="2847975"/>
          </a:xfrm>
          <a:prstGeom prst="roundRect">
            <a:avLst>
              <a:gd name="adj" fmla="val 8813"/>
            </a:avLst>
          </a:prstGeom>
          <a:noFill/>
          <a:ln w="19050">
            <a:solidFill>
              <a:schemeClr val="tx1">
                <a:lumMod val="50000"/>
                <a:lumOff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p>
            <a:pPr algn="ctr"/>
            <a:endParaRPr lang="en-US" dirty="0">
              <a:latin typeface="+mn-ea"/>
            </a:endParaRPr>
          </a:p>
        </p:txBody>
      </p:sp>
      <p:sp>
        <p:nvSpPr>
          <p:cNvPr id="39" name="矩形 38"/>
          <p:cNvSpPr>
            <a:spLocks noChangeAspect="1"/>
          </p:cNvSpPr>
          <p:nvPr/>
        </p:nvSpPr>
        <p:spPr>
          <a:xfrm>
            <a:off x="1268730" y="1812290"/>
            <a:ext cx="448945" cy="2616835"/>
          </a:xfrm>
          <a:prstGeom prst="rect">
            <a:avLst/>
          </a:prstGeom>
        </p:spPr>
        <p:txBody>
          <a:bodyPr wrap="square" lIns="121908" tIns="60954" rIns="121908" bIns="60954">
            <a:noAutofit/>
          </a:bodyPr>
          <a:p>
            <a:pPr indent="0" fontAlgn="auto">
              <a:lnSpc>
                <a:spcPts val="2220"/>
              </a:lnSpc>
            </a:pPr>
            <a:r>
              <a:rPr lang="zh-CN" altLang="en-US" sz="2000" b="1" dirty="0">
                <a:solidFill>
                  <a:srgbClr val="1D4865"/>
                </a:solidFill>
                <a:latin typeface="微软雅黑" panose="020B0503020204020204" pitchFamily="34" charset="-122"/>
                <a:ea typeface="微软雅黑" panose="020B0503020204020204" pitchFamily="34" charset="-122"/>
              </a:rPr>
              <a:t>组织环境分析的方法</a:t>
            </a:r>
            <a:r>
              <a:rPr lang="en-US" altLang="zh-CN" sz="2000" b="1" dirty="0">
                <a:solidFill>
                  <a:srgbClr val="1D4865"/>
                </a:solidFill>
                <a:latin typeface="微软雅黑" panose="020B0503020204020204" pitchFamily="34" charset="-122"/>
                <a:ea typeface="微软雅黑" panose="020B0503020204020204" pitchFamily="34" charset="-122"/>
              </a:rPr>
              <a:t> </a:t>
            </a:r>
            <a:endPar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 name="矩形 4"/>
          <p:cNvSpPr>
            <a:spLocks noChangeArrowheads="1"/>
          </p:cNvSpPr>
          <p:nvPr/>
        </p:nvSpPr>
        <p:spPr bwMode="auto">
          <a:xfrm>
            <a:off x="2950210" y="1688465"/>
            <a:ext cx="5022215" cy="2860040"/>
          </a:xfrm>
          <a:prstGeom prst="rect">
            <a:avLst/>
          </a:prstGeom>
          <a:noFill/>
          <a:ln w="9525">
            <a:noFill/>
            <a:miter lim="800000"/>
          </a:ln>
        </p:spPr>
        <p:txBody>
          <a:bodyPr wrap="square">
            <a:noAutofit/>
          </a:bodyPr>
          <a:p>
            <a:pPr indent="457200" fontAlgn="auto">
              <a:lnSpc>
                <a:spcPts val="2660"/>
              </a:lnSpc>
            </a:pPr>
            <a:r>
              <a:rPr sz="1800">
                <a:solidFill>
                  <a:schemeClr val="tx1"/>
                </a:solidFill>
                <a:latin typeface="微软雅黑" panose="020B0503020204020204" pitchFamily="34" charset="-122"/>
                <a:ea typeface="微软雅黑" panose="020B0503020204020204" pitchFamily="34" charset="-122"/>
              </a:rPr>
              <a:t>一是近距离判断，即深入单位做实习生，工作一段时间，了解单位的实际情况。这是最理想的方法，但取决于能否获得这样的实习机会</a:t>
            </a:r>
            <a:r>
              <a:rPr lang="zh-CN" sz="1800">
                <a:solidFill>
                  <a:schemeClr val="tx1"/>
                </a:solidFill>
                <a:latin typeface="微软雅黑" panose="020B0503020204020204" pitchFamily="34" charset="-122"/>
                <a:ea typeface="微软雅黑" panose="020B0503020204020204" pitchFamily="34" charset="-122"/>
              </a:rPr>
              <a:t>。</a:t>
            </a:r>
            <a:endParaRPr lang="zh-CN" sz="18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endParaRPr lang="zh-CN" sz="18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endParaRPr lang="zh-CN" sz="18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r>
              <a:rPr sz="1800">
                <a:solidFill>
                  <a:schemeClr val="tx1"/>
                </a:solidFill>
                <a:latin typeface="微软雅黑" panose="020B0503020204020204" pitchFamily="34" charset="-122"/>
                <a:ea typeface="微软雅黑" panose="020B0503020204020204" pitchFamily="34" charset="-122"/>
              </a:rPr>
              <a:t>二是远距离判断，这是对用人单位的外部观察，可以通过查阅公开的单位信息和咨询内部人员等方式作出判断。</a:t>
            </a:r>
            <a:endParaRPr sz="1800">
              <a:solidFill>
                <a:schemeClr val="tx1"/>
              </a:solidFill>
              <a:latin typeface="微软雅黑" panose="020B0503020204020204" pitchFamily="34" charset="-122"/>
              <a:ea typeface="微软雅黑" panose="020B0503020204020204" pitchFamily="34" charset="-122"/>
            </a:endParaRPr>
          </a:p>
        </p:txBody>
      </p:sp>
      <p:sp>
        <p:nvSpPr>
          <p:cNvPr id="4" name="Rounded Rectangle 102"/>
          <p:cNvSpPr>
            <a:spLocks noChangeAspect="1"/>
          </p:cNvSpPr>
          <p:nvPr/>
        </p:nvSpPr>
        <p:spPr>
          <a:xfrm>
            <a:off x="2655570" y="1571625"/>
            <a:ext cx="5567680" cy="1400175"/>
          </a:xfrm>
          <a:prstGeom prst="roundRect">
            <a:avLst>
              <a:gd name="adj" fmla="val 8813"/>
            </a:avLst>
          </a:prstGeom>
          <a:noFill/>
          <a:ln w="19050">
            <a:solidFill>
              <a:schemeClr val="tx1">
                <a:lumMod val="50000"/>
                <a:lumOff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p>
            <a:pPr algn="ctr"/>
            <a:endParaRPr lang="en-US" dirty="0">
              <a:latin typeface="+mn-ea"/>
            </a:endParaRPr>
          </a:p>
        </p:txBody>
      </p:sp>
      <p:sp>
        <p:nvSpPr>
          <p:cNvPr id="6" name="Rounded Rectangle 102"/>
          <p:cNvSpPr>
            <a:spLocks noChangeAspect="1"/>
          </p:cNvSpPr>
          <p:nvPr/>
        </p:nvSpPr>
        <p:spPr>
          <a:xfrm>
            <a:off x="2655570" y="3279775"/>
            <a:ext cx="5567680" cy="1400175"/>
          </a:xfrm>
          <a:prstGeom prst="roundRect">
            <a:avLst>
              <a:gd name="adj" fmla="val 8813"/>
            </a:avLst>
          </a:prstGeom>
          <a:noFill/>
          <a:ln w="19050">
            <a:solidFill>
              <a:schemeClr val="tx1">
                <a:lumMod val="50000"/>
                <a:lumOff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p>
            <a:pPr algn="ctr"/>
            <a:endParaRPr lang="en-US" dirty="0">
              <a:latin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350"/>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childTnLst>
                          </p:cTn>
                        </p:par>
                        <p:par>
                          <p:cTn id="16" fill="hold">
                            <p:stCondLst>
                              <p:cond delay="1850"/>
                            </p:stCondLst>
                            <p:childTnLst>
                              <p:par>
                                <p:cTn id="17" presetID="53" presetClass="entr" presetSubtype="528"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animEffect transition="in" filter="fade">
                                      <p:cBhvr>
                                        <p:cTn id="21" dur="500"/>
                                        <p:tgtEl>
                                          <p:spTgt spid="11"/>
                                        </p:tgtEl>
                                      </p:cBhvr>
                                    </p:animEffect>
                                    <p:anim calcmode="lin" valueType="num">
                                      <p:cBhvr>
                                        <p:cTn id="22" dur="500" fill="hold"/>
                                        <p:tgtEl>
                                          <p:spTgt spid="11"/>
                                        </p:tgtEl>
                                        <p:attrNameLst>
                                          <p:attrName>ppt_x</p:attrName>
                                        </p:attrNameLst>
                                      </p:cBhvr>
                                      <p:tavLst>
                                        <p:tav tm="0">
                                          <p:val>
                                            <p:fltVal val="0.5"/>
                                          </p:val>
                                        </p:tav>
                                        <p:tav tm="100000">
                                          <p:val>
                                            <p:strVal val="#ppt_x"/>
                                          </p:val>
                                        </p:tav>
                                      </p:tavLst>
                                    </p:anim>
                                    <p:anim calcmode="lin" valueType="num">
                                      <p:cBhvr>
                                        <p:cTn id="23" dur="500" fill="hold"/>
                                        <p:tgtEl>
                                          <p:spTgt spid="11"/>
                                        </p:tgtEl>
                                        <p:attrNameLst>
                                          <p:attrName>ppt_y</p:attrName>
                                        </p:attrNameLst>
                                      </p:cBhvr>
                                      <p:tavLst>
                                        <p:tav tm="0">
                                          <p:val>
                                            <p:fltVal val="0.5"/>
                                          </p:val>
                                        </p:tav>
                                        <p:tav tm="100000">
                                          <p:val>
                                            <p:strVal val="#ppt_y"/>
                                          </p:val>
                                        </p:tav>
                                      </p:tavLst>
                                    </p:anim>
                                  </p:childTnLst>
                                </p:cTn>
                              </p:par>
                              <p:par>
                                <p:cTn id="24" presetID="53" presetClass="entr" presetSubtype="16" fill="hold" grpId="0" nodeType="withEffect">
                                  <p:stCondLst>
                                    <p:cond delay="600"/>
                                  </p:stCondLst>
                                  <p:childTnLst>
                                    <p:set>
                                      <p:cBhvr>
                                        <p:cTn id="25" dur="1" fill="hold">
                                          <p:stCondLst>
                                            <p:cond delay="0"/>
                                          </p:stCondLst>
                                        </p:cTn>
                                        <p:tgtEl>
                                          <p:spTgt spid="14"/>
                                        </p:tgtEl>
                                        <p:attrNameLst>
                                          <p:attrName>style.visibility</p:attrName>
                                        </p:attrNameLst>
                                      </p:cBhvr>
                                      <p:to>
                                        <p:strVal val="visible"/>
                                      </p:to>
                                    </p:set>
                                    <p:anim calcmode="lin" valueType="num">
                                      <p:cBhvr>
                                        <p:cTn id="26" dur="500" fill="hold"/>
                                        <p:tgtEl>
                                          <p:spTgt spid="14"/>
                                        </p:tgtEl>
                                        <p:attrNameLst>
                                          <p:attrName>ppt_w</p:attrName>
                                        </p:attrNameLst>
                                      </p:cBhvr>
                                      <p:tavLst>
                                        <p:tav tm="0">
                                          <p:val>
                                            <p:fltVal val="0"/>
                                          </p:val>
                                        </p:tav>
                                        <p:tav tm="100000">
                                          <p:val>
                                            <p:strVal val="#ppt_w"/>
                                          </p:val>
                                        </p:tav>
                                      </p:tavLst>
                                    </p:anim>
                                    <p:anim calcmode="lin" valueType="num">
                                      <p:cBhvr>
                                        <p:cTn id="27" dur="500" fill="hold"/>
                                        <p:tgtEl>
                                          <p:spTgt spid="14"/>
                                        </p:tgtEl>
                                        <p:attrNameLst>
                                          <p:attrName>ppt_h</p:attrName>
                                        </p:attrNameLst>
                                      </p:cBhvr>
                                      <p:tavLst>
                                        <p:tav tm="0">
                                          <p:val>
                                            <p:fltVal val="0"/>
                                          </p:val>
                                        </p:tav>
                                        <p:tav tm="100000">
                                          <p:val>
                                            <p:strVal val="#ppt_h"/>
                                          </p:val>
                                        </p:tav>
                                      </p:tavLst>
                                    </p:anim>
                                    <p:animEffect transition="in" filter="fade">
                                      <p:cBhvr>
                                        <p:cTn id="28" dur="500"/>
                                        <p:tgtEl>
                                          <p:spTgt spid="14"/>
                                        </p:tgtEl>
                                      </p:cBhvr>
                                    </p:animEffect>
                                  </p:childTnLst>
                                </p:cTn>
                              </p:par>
                            </p:childTnLst>
                          </p:cTn>
                        </p:par>
                        <p:par>
                          <p:cTn id="29" fill="hold">
                            <p:stCondLst>
                              <p:cond delay="2350"/>
                            </p:stCondLst>
                            <p:childTnLst>
                              <p:par>
                                <p:cTn id="30" presetID="10" presetClass="entr" presetSubtype="0" fill="hold" grpId="0" nodeType="afterEffect">
                                  <p:stCondLst>
                                    <p:cond delay="0"/>
                                  </p:stCondLst>
                                  <p:childTnLst>
                                    <p:set>
                                      <p:cBhvr>
                                        <p:cTn id="31" dur="1" fill="hold">
                                          <p:stCondLst>
                                            <p:cond delay="0"/>
                                          </p:stCondLst>
                                        </p:cTn>
                                        <p:tgtEl>
                                          <p:spTgt spid="103"/>
                                        </p:tgtEl>
                                        <p:attrNameLst>
                                          <p:attrName>style.visibility</p:attrName>
                                        </p:attrNameLst>
                                      </p:cBhvr>
                                      <p:to>
                                        <p:strVal val="visible"/>
                                      </p:to>
                                    </p:set>
                                    <p:animEffect transition="in" filter="fade">
                                      <p:cBhvr>
                                        <p:cTn id="32" dur="500"/>
                                        <p:tgtEl>
                                          <p:spTgt spid="103"/>
                                        </p:tgtEl>
                                      </p:cBhvr>
                                    </p:animEffect>
                                  </p:childTnLst>
                                </p:cTn>
                              </p:par>
                            </p:childTnLst>
                          </p:cTn>
                        </p:par>
                        <p:par>
                          <p:cTn id="33" fill="hold">
                            <p:stCondLst>
                              <p:cond delay="2850"/>
                            </p:stCondLst>
                            <p:childTnLst>
                              <p:par>
                                <p:cTn id="34" presetID="18" presetClass="entr" presetSubtype="3" fill="hold" grpId="0" nodeType="afterEffect">
                                  <p:stCondLst>
                                    <p:cond delay="0"/>
                                  </p:stCondLst>
                                  <p:childTnLst>
                                    <p:set>
                                      <p:cBhvr>
                                        <p:cTn id="35" dur="1" fill="hold">
                                          <p:stCondLst>
                                            <p:cond delay="0"/>
                                          </p:stCondLst>
                                        </p:cTn>
                                        <p:tgtEl>
                                          <p:spTgt spid="39"/>
                                        </p:tgtEl>
                                        <p:attrNameLst>
                                          <p:attrName>style.visibility</p:attrName>
                                        </p:attrNameLst>
                                      </p:cBhvr>
                                      <p:to>
                                        <p:strVal val="visible"/>
                                      </p:to>
                                    </p:set>
                                    <p:animEffect transition="in" filter="strips(upRight)">
                                      <p:cBhvr>
                                        <p:cTn id="36" dur="500"/>
                                        <p:tgtEl>
                                          <p:spTgt spid="39"/>
                                        </p:tgtEl>
                                      </p:cBhvr>
                                    </p:animEffect>
                                  </p:childTnLst>
                                </p:cTn>
                              </p:par>
                            </p:childTnLst>
                          </p:cTn>
                        </p:par>
                        <p:par>
                          <p:cTn id="37" fill="hold">
                            <p:stCondLst>
                              <p:cond delay="3350"/>
                            </p:stCondLst>
                            <p:childTnLst>
                              <p:par>
                                <p:cTn id="38" presetID="10" presetClass="entr" presetSubtype="0" fill="hold" grpId="0" nodeType="afterEffect">
                                  <p:stCondLst>
                                    <p:cond delay="0"/>
                                  </p:stCondLst>
                                  <p:childTnLst>
                                    <p:set>
                                      <p:cBhvr>
                                        <p:cTn id="39" dur="1" fill="hold">
                                          <p:stCondLst>
                                            <p:cond delay="0"/>
                                          </p:stCondLst>
                                        </p:cTn>
                                        <p:tgtEl>
                                          <p:spTgt spid="4"/>
                                        </p:tgtEl>
                                        <p:attrNameLst>
                                          <p:attrName>style.visibility</p:attrName>
                                        </p:attrNameLst>
                                      </p:cBhvr>
                                      <p:to>
                                        <p:strVal val="visible"/>
                                      </p:to>
                                    </p:set>
                                    <p:animEffect transition="in" filter="fade">
                                      <p:cBhvr>
                                        <p:cTn id="40" dur="500"/>
                                        <p:tgtEl>
                                          <p:spTgt spid="4"/>
                                        </p:tgtEl>
                                      </p:cBhvr>
                                    </p:animEffect>
                                  </p:childTnLst>
                                </p:cTn>
                              </p:par>
                            </p:childTnLst>
                          </p:cTn>
                        </p:par>
                        <p:par>
                          <p:cTn id="41" fill="hold">
                            <p:stCondLst>
                              <p:cond delay="3850"/>
                            </p:stCondLst>
                            <p:childTnLst>
                              <p:par>
                                <p:cTn id="42" presetID="10" presetClass="entr" presetSubtype="0" fill="hold" grpId="0" nodeType="afterEffect">
                                  <p:stCondLst>
                                    <p:cond delay="0"/>
                                  </p:stCondLst>
                                  <p:childTnLst>
                                    <p:set>
                                      <p:cBhvr>
                                        <p:cTn id="43" dur="1" fill="hold">
                                          <p:stCondLst>
                                            <p:cond delay="0"/>
                                          </p:stCondLst>
                                        </p:cTn>
                                        <p:tgtEl>
                                          <p:spTgt spid="6"/>
                                        </p:tgtEl>
                                        <p:attrNameLst>
                                          <p:attrName>style.visibility</p:attrName>
                                        </p:attrNameLst>
                                      </p:cBhvr>
                                      <p:to>
                                        <p:strVal val="visible"/>
                                      </p:to>
                                    </p:set>
                                    <p:animEffect transition="in" filter="fade">
                                      <p:cBhvr>
                                        <p:cTn id="44" dur="500"/>
                                        <p:tgtEl>
                                          <p:spTgt spid="6"/>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ntr" presetSubtype="1" fill="hold" grpId="0" nodeType="clickEffect">
                                  <p:stCondLst>
                                    <p:cond delay="900"/>
                                  </p:stCondLst>
                                  <p:childTnLst>
                                    <p:set>
                                      <p:cBhvr>
                                        <p:cTn id="48" dur="1" fill="hold">
                                          <p:stCondLst>
                                            <p:cond delay="0"/>
                                          </p:stCondLst>
                                        </p:cTn>
                                        <p:tgtEl>
                                          <p:spTgt spid="5"/>
                                        </p:tgtEl>
                                        <p:attrNameLst>
                                          <p:attrName>style.visibility</p:attrName>
                                        </p:attrNameLst>
                                      </p:cBhvr>
                                      <p:to>
                                        <p:strVal val="visible"/>
                                      </p:to>
                                    </p:set>
                                    <p:animEffect transition="in" filter="wipe(up)">
                                      <p:cBhvr>
                                        <p:cTn id="4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4" grpId="0"/>
      <p:bldP spid="103" grpId="0" bldLvl="0" animBg="1"/>
      <p:bldP spid="39" grpId="0"/>
      <p:bldP spid="5" grpId="0"/>
      <p:bldP spid="4" grpId="0" bldLvl="0" animBg="1"/>
      <p:bldP spid="6" grpId="0" bldLvl="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761740"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任务二</a:t>
            </a:r>
            <a:r>
              <a:rPr lang="en-US" altLang="zh-CN" sz="1700" b="1" dirty="0">
                <a:solidFill>
                  <a:srgbClr val="1B4367"/>
                </a:solidFill>
                <a:cs typeface="+mn-ea"/>
                <a:sym typeface="+mn-lt"/>
              </a:rPr>
              <a:t>  </a:t>
            </a:r>
            <a:r>
              <a:rPr lang="zh-CN" altLang="en-US" sz="1700" b="1" dirty="0">
                <a:solidFill>
                  <a:srgbClr val="1B4367"/>
                </a:solidFill>
                <a:cs typeface="+mn-ea"/>
                <a:sym typeface="+mn-lt"/>
              </a:rPr>
              <a:t>职业环境分析方法和认知途径</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9" name="矩形 8"/>
          <p:cNvSpPr/>
          <p:nvPr/>
        </p:nvSpPr>
        <p:spPr>
          <a:xfrm>
            <a:off x="635" y="857885"/>
            <a:ext cx="9144000" cy="615950"/>
          </a:xfrm>
          <a:prstGeom prst="rect">
            <a:avLst/>
          </a:prstGeom>
          <a:solidFill>
            <a:srgbClr val="1D4865"/>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0" name="矩形 13"/>
          <p:cNvSpPr>
            <a:spLocks noChangeArrowheads="1"/>
          </p:cNvSpPr>
          <p:nvPr/>
        </p:nvSpPr>
        <p:spPr bwMode="auto">
          <a:xfrm>
            <a:off x="497840" y="864235"/>
            <a:ext cx="6049010" cy="583565"/>
          </a:xfrm>
          <a:prstGeom prst="rect">
            <a:avLst/>
          </a:prstGeom>
          <a:noFill/>
          <a:ln w="9525">
            <a:noFill/>
            <a:miter lim="800000"/>
          </a:ln>
        </p:spPr>
        <p:txBody>
          <a:bodyPr wrap="square">
            <a:spAutoFit/>
          </a:bodyPr>
          <a:p>
            <a:pPr algn="ctr"/>
            <a:r>
              <a:rPr lang="zh-CN" altLang="en-US" sz="3200" b="1">
                <a:solidFill>
                  <a:schemeClr val="bg1"/>
                </a:solidFill>
                <a:latin typeface="微软雅黑" panose="020B0503020204020204" pitchFamily="34" charset="-122"/>
                <a:ea typeface="微软雅黑" panose="020B0503020204020204" pitchFamily="34" charset="-122"/>
              </a:rPr>
              <a:t>二、职业环境分析的认知途径</a:t>
            </a:r>
            <a:endParaRPr lang="zh-CN" altLang="en-US" sz="3200" b="1">
              <a:solidFill>
                <a:schemeClr val="bg1"/>
              </a:solidFill>
              <a:latin typeface="微软雅黑" panose="020B0503020204020204" pitchFamily="34" charset="-122"/>
              <a:ea typeface="微软雅黑" panose="020B0503020204020204" pitchFamily="34" charset="-122"/>
            </a:endParaRPr>
          </a:p>
        </p:txBody>
      </p:sp>
      <p:grpSp>
        <p:nvGrpSpPr>
          <p:cNvPr id="94" name="千图PPT彼岸天：ID 8661124库_组合 1"/>
          <p:cNvGrpSpPr>
            <a:grpSpLocks noChangeAspect="1"/>
          </p:cNvGrpSpPr>
          <p:nvPr>
            <p:custDataLst>
              <p:tags r:id="rId1"/>
            </p:custDataLst>
          </p:nvPr>
        </p:nvGrpSpPr>
        <p:grpSpPr>
          <a:xfrm>
            <a:off x="3149579" y="2414730"/>
            <a:ext cx="2640623" cy="2728600"/>
            <a:chOff x="6513526" y="1639850"/>
            <a:chExt cx="5049903" cy="5218150"/>
          </a:xfrm>
        </p:grpSpPr>
        <p:sp>
          <p:nvSpPr>
            <p:cNvPr id="95" name="Freeform: Shape 2"/>
            <p:cNvSpPr/>
            <p:nvPr>
              <p:custDataLst>
                <p:tags r:id="rId2"/>
              </p:custDataLst>
            </p:nvPr>
          </p:nvSpPr>
          <p:spPr bwMode="auto">
            <a:xfrm>
              <a:off x="7602087" y="3068398"/>
              <a:ext cx="3025592" cy="3789602"/>
            </a:xfrm>
            <a:custGeom>
              <a:avLst/>
              <a:gdLst>
                <a:gd name="T0" fmla="*/ 197 w 454"/>
                <a:gd name="T1" fmla="*/ 254 h 569"/>
                <a:gd name="T2" fmla="*/ 200 w 454"/>
                <a:gd name="T3" fmla="*/ 449 h 569"/>
                <a:gd name="T4" fmla="*/ 148 w 454"/>
                <a:gd name="T5" fmla="*/ 559 h 569"/>
                <a:gd name="T6" fmla="*/ 122 w 454"/>
                <a:gd name="T7" fmla="*/ 569 h 569"/>
                <a:gd name="T8" fmla="*/ 339 w 454"/>
                <a:gd name="T9" fmla="*/ 569 h 569"/>
                <a:gd name="T10" fmla="*/ 304 w 454"/>
                <a:gd name="T11" fmla="*/ 557 h 569"/>
                <a:gd name="T12" fmla="*/ 277 w 454"/>
                <a:gd name="T13" fmla="*/ 354 h 569"/>
                <a:gd name="T14" fmla="*/ 282 w 454"/>
                <a:gd name="T15" fmla="*/ 261 h 569"/>
                <a:gd name="T16" fmla="*/ 315 w 454"/>
                <a:gd name="T17" fmla="*/ 247 h 569"/>
                <a:gd name="T18" fmla="*/ 454 w 454"/>
                <a:gd name="T19" fmla="*/ 120 h 569"/>
                <a:gd name="T20" fmla="*/ 451 w 454"/>
                <a:gd name="T21" fmla="*/ 117 h 569"/>
                <a:gd name="T22" fmla="*/ 451 w 454"/>
                <a:gd name="T23" fmla="*/ 117 h 569"/>
                <a:gd name="T24" fmla="*/ 389 w 454"/>
                <a:gd name="T25" fmla="*/ 164 h 569"/>
                <a:gd name="T26" fmla="*/ 400 w 454"/>
                <a:gd name="T27" fmla="*/ 82 h 569"/>
                <a:gd name="T28" fmla="*/ 399 w 454"/>
                <a:gd name="T29" fmla="*/ 82 h 569"/>
                <a:gd name="T30" fmla="*/ 398 w 454"/>
                <a:gd name="T31" fmla="*/ 82 h 569"/>
                <a:gd name="T32" fmla="*/ 362 w 454"/>
                <a:gd name="T33" fmla="*/ 182 h 569"/>
                <a:gd name="T34" fmla="*/ 257 w 454"/>
                <a:gd name="T35" fmla="*/ 234 h 569"/>
                <a:gd name="T36" fmla="*/ 241 w 454"/>
                <a:gd name="T37" fmla="*/ 146 h 569"/>
                <a:gd name="T38" fmla="*/ 296 w 454"/>
                <a:gd name="T39" fmla="*/ 54 h 569"/>
                <a:gd name="T40" fmla="*/ 295 w 454"/>
                <a:gd name="T41" fmla="*/ 54 h 569"/>
                <a:gd name="T42" fmla="*/ 294 w 454"/>
                <a:gd name="T43" fmla="*/ 52 h 569"/>
                <a:gd name="T44" fmla="*/ 238 w 454"/>
                <a:gd name="T45" fmla="*/ 113 h 569"/>
                <a:gd name="T46" fmla="*/ 235 w 454"/>
                <a:gd name="T47" fmla="*/ 35 h 569"/>
                <a:gd name="T48" fmla="*/ 235 w 454"/>
                <a:gd name="T49" fmla="*/ 35 h 569"/>
                <a:gd name="T50" fmla="*/ 230 w 454"/>
                <a:gd name="T51" fmla="*/ 35 h 569"/>
                <a:gd name="T52" fmla="*/ 219 w 454"/>
                <a:gd name="T53" fmla="*/ 223 h 569"/>
                <a:gd name="T54" fmla="*/ 122 w 454"/>
                <a:gd name="T55" fmla="*/ 132 h 569"/>
                <a:gd name="T56" fmla="*/ 137 w 454"/>
                <a:gd name="T57" fmla="*/ 64 h 569"/>
                <a:gd name="T58" fmla="*/ 135 w 454"/>
                <a:gd name="T59" fmla="*/ 63 h 569"/>
                <a:gd name="T60" fmla="*/ 135 w 454"/>
                <a:gd name="T61" fmla="*/ 63 h 569"/>
                <a:gd name="T62" fmla="*/ 113 w 454"/>
                <a:gd name="T63" fmla="*/ 118 h 569"/>
                <a:gd name="T64" fmla="*/ 52 w 454"/>
                <a:gd name="T65" fmla="*/ 1 h 569"/>
                <a:gd name="T66" fmla="*/ 50 w 454"/>
                <a:gd name="T67" fmla="*/ 0 h 569"/>
                <a:gd name="T68" fmla="*/ 46 w 454"/>
                <a:gd name="T69" fmla="*/ 1 h 569"/>
                <a:gd name="T70" fmla="*/ 74 w 454"/>
                <a:gd name="T71" fmla="*/ 91 h 569"/>
                <a:gd name="T72" fmla="*/ 74 w 454"/>
                <a:gd name="T73" fmla="*/ 91 h 569"/>
                <a:gd name="T74" fmla="*/ 149 w 454"/>
                <a:gd name="T75" fmla="*/ 208 h 569"/>
                <a:gd name="T76" fmla="*/ 3 w 454"/>
                <a:gd name="T77" fmla="*/ 195 h 569"/>
                <a:gd name="T78" fmla="*/ 3 w 454"/>
                <a:gd name="T79" fmla="*/ 196 h 569"/>
                <a:gd name="T80" fmla="*/ 0 w 454"/>
                <a:gd name="T81" fmla="*/ 201 h 569"/>
                <a:gd name="T82" fmla="*/ 172 w 454"/>
                <a:gd name="T83" fmla="*/ 237 h 569"/>
                <a:gd name="T84" fmla="*/ 197 w 454"/>
                <a:gd name="T85" fmla="*/ 254 h 5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54" h="569">
                  <a:moveTo>
                    <a:pt x="197" y="254"/>
                  </a:moveTo>
                  <a:cubicBezTo>
                    <a:pt x="209" y="304"/>
                    <a:pt x="213" y="368"/>
                    <a:pt x="200" y="449"/>
                  </a:cubicBezTo>
                  <a:cubicBezTo>
                    <a:pt x="191" y="518"/>
                    <a:pt x="199" y="559"/>
                    <a:pt x="148" y="559"/>
                  </a:cubicBezTo>
                  <a:cubicBezTo>
                    <a:pt x="148" y="559"/>
                    <a:pt x="138" y="555"/>
                    <a:pt x="122" y="569"/>
                  </a:cubicBezTo>
                  <a:cubicBezTo>
                    <a:pt x="339" y="569"/>
                    <a:pt x="339" y="569"/>
                    <a:pt x="339" y="569"/>
                  </a:cubicBezTo>
                  <a:cubicBezTo>
                    <a:pt x="328" y="564"/>
                    <a:pt x="315" y="559"/>
                    <a:pt x="304" y="557"/>
                  </a:cubicBezTo>
                  <a:cubicBezTo>
                    <a:pt x="292" y="529"/>
                    <a:pt x="279" y="475"/>
                    <a:pt x="277" y="354"/>
                  </a:cubicBezTo>
                  <a:cubicBezTo>
                    <a:pt x="276" y="318"/>
                    <a:pt x="278" y="287"/>
                    <a:pt x="282" y="261"/>
                  </a:cubicBezTo>
                  <a:cubicBezTo>
                    <a:pt x="315" y="247"/>
                    <a:pt x="315" y="247"/>
                    <a:pt x="315" y="247"/>
                  </a:cubicBezTo>
                  <a:cubicBezTo>
                    <a:pt x="404" y="194"/>
                    <a:pt x="433" y="147"/>
                    <a:pt x="454" y="120"/>
                  </a:cubicBezTo>
                  <a:cubicBezTo>
                    <a:pt x="451" y="117"/>
                    <a:pt x="451" y="117"/>
                    <a:pt x="451" y="117"/>
                  </a:cubicBezTo>
                  <a:cubicBezTo>
                    <a:pt x="451" y="117"/>
                    <a:pt x="451" y="117"/>
                    <a:pt x="451" y="117"/>
                  </a:cubicBezTo>
                  <a:cubicBezTo>
                    <a:pt x="428" y="135"/>
                    <a:pt x="407" y="151"/>
                    <a:pt x="389" y="164"/>
                  </a:cubicBezTo>
                  <a:cubicBezTo>
                    <a:pt x="396" y="133"/>
                    <a:pt x="398" y="121"/>
                    <a:pt x="400" y="82"/>
                  </a:cubicBezTo>
                  <a:cubicBezTo>
                    <a:pt x="399" y="82"/>
                    <a:pt x="399" y="82"/>
                    <a:pt x="399" y="82"/>
                  </a:cubicBezTo>
                  <a:cubicBezTo>
                    <a:pt x="399" y="82"/>
                    <a:pt x="398" y="82"/>
                    <a:pt x="398" y="82"/>
                  </a:cubicBezTo>
                  <a:cubicBezTo>
                    <a:pt x="393" y="101"/>
                    <a:pt x="379" y="147"/>
                    <a:pt x="362" y="182"/>
                  </a:cubicBezTo>
                  <a:cubicBezTo>
                    <a:pt x="312" y="215"/>
                    <a:pt x="278" y="228"/>
                    <a:pt x="257" y="234"/>
                  </a:cubicBezTo>
                  <a:cubicBezTo>
                    <a:pt x="251" y="213"/>
                    <a:pt x="245" y="185"/>
                    <a:pt x="241" y="146"/>
                  </a:cubicBezTo>
                  <a:cubicBezTo>
                    <a:pt x="257" y="110"/>
                    <a:pt x="284" y="70"/>
                    <a:pt x="296" y="54"/>
                  </a:cubicBezTo>
                  <a:cubicBezTo>
                    <a:pt x="295" y="54"/>
                    <a:pt x="295" y="54"/>
                    <a:pt x="295" y="54"/>
                  </a:cubicBezTo>
                  <a:cubicBezTo>
                    <a:pt x="294" y="52"/>
                    <a:pt x="294" y="52"/>
                    <a:pt x="294" y="52"/>
                  </a:cubicBezTo>
                  <a:cubicBezTo>
                    <a:pt x="265" y="79"/>
                    <a:pt x="258" y="88"/>
                    <a:pt x="238" y="113"/>
                  </a:cubicBezTo>
                  <a:cubicBezTo>
                    <a:pt x="236" y="91"/>
                    <a:pt x="235" y="64"/>
                    <a:pt x="235" y="35"/>
                  </a:cubicBezTo>
                  <a:cubicBezTo>
                    <a:pt x="235" y="35"/>
                    <a:pt x="235" y="35"/>
                    <a:pt x="235" y="35"/>
                  </a:cubicBezTo>
                  <a:cubicBezTo>
                    <a:pt x="230" y="35"/>
                    <a:pt x="230" y="35"/>
                    <a:pt x="230" y="35"/>
                  </a:cubicBezTo>
                  <a:cubicBezTo>
                    <a:pt x="223" y="69"/>
                    <a:pt x="210" y="143"/>
                    <a:pt x="219" y="223"/>
                  </a:cubicBezTo>
                  <a:cubicBezTo>
                    <a:pt x="219" y="223"/>
                    <a:pt x="175" y="205"/>
                    <a:pt x="122" y="132"/>
                  </a:cubicBezTo>
                  <a:cubicBezTo>
                    <a:pt x="123" y="120"/>
                    <a:pt x="125" y="90"/>
                    <a:pt x="137" y="64"/>
                  </a:cubicBezTo>
                  <a:cubicBezTo>
                    <a:pt x="135" y="63"/>
                    <a:pt x="135" y="63"/>
                    <a:pt x="135" y="63"/>
                  </a:cubicBezTo>
                  <a:cubicBezTo>
                    <a:pt x="135" y="63"/>
                    <a:pt x="135" y="63"/>
                    <a:pt x="135" y="63"/>
                  </a:cubicBezTo>
                  <a:cubicBezTo>
                    <a:pt x="127" y="75"/>
                    <a:pt x="118" y="94"/>
                    <a:pt x="113" y="118"/>
                  </a:cubicBezTo>
                  <a:cubicBezTo>
                    <a:pt x="93" y="88"/>
                    <a:pt x="72" y="50"/>
                    <a:pt x="52" y="1"/>
                  </a:cubicBezTo>
                  <a:cubicBezTo>
                    <a:pt x="51" y="1"/>
                    <a:pt x="51" y="1"/>
                    <a:pt x="50" y="0"/>
                  </a:cubicBezTo>
                  <a:cubicBezTo>
                    <a:pt x="46" y="1"/>
                    <a:pt x="46" y="1"/>
                    <a:pt x="46" y="1"/>
                  </a:cubicBezTo>
                  <a:cubicBezTo>
                    <a:pt x="49" y="17"/>
                    <a:pt x="74" y="91"/>
                    <a:pt x="74" y="91"/>
                  </a:cubicBezTo>
                  <a:cubicBezTo>
                    <a:pt x="74" y="91"/>
                    <a:pt x="74" y="91"/>
                    <a:pt x="74" y="91"/>
                  </a:cubicBezTo>
                  <a:cubicBezTo>
                    <a:pt x="91" y="132"/>
                    <a:pt x="115" y="175"/>
                    <a:pt x="149" y="208"/>
                  </a:cubicBezTo>
                  <a:cubicBezTo>
                    <a:pt x="149" y="208"/>
                    <a:pt x="89" y="222"/>
                    <a:pt x="3" y="195"/>
                  </a:cubicBezTo>
                  <a:cubicBezTo>
                    <a:pt x="3" y="196"/>
                    <a:pt x="3" y="196"/>
                    <a:pt x="3" y="196"/>
                  </a:cubicBezTo>
                  <a:cubicBezTo>
                    <a:pt x="0" y="201"/>
                    <a:pt x="0" y="201"/>
                    <a:pt x="0" y="201"/>
                  </a:cubicBezTo>
                  <a:cubicBezTo>
                    <a:pt x="37" y="218"/>
                    <a:pt x="97" y="238"/>
                    <a:pt x="172" y="237"/>
                  </a:cubicBezTo>
                  <a:cubicBezTo>
                    <a:pt x="178" y="238"/>
                    <a:pt x="187" y="243"/>
                    <a:pt x="197" y="254"/>
                  </a:cubicBezTo>
                  <a:close/>
                </a:path>
              </a:pathLst>
            </a:custGeom>
            <a:solidFill>
              <a:schemeClr val="tx2"/>
            </a:solidFill>
            <a:ln>
              <a:noFill/>
            </a:ln>
          </p:spPr>
          <p:txBody>
            <a:bodyPr anchor="ctr"/>
            <a:p>
              <a:pPr algn="ctr"/>
            </a:p>
          </p:txBody>
        </p:sp>
        <p:grpSp>
          <p:nvGrpSpPr>
            <p:cNvPr id="96" name="Group 3"/>
            <p:cNvGrpSpPr/>
            <p:nvPr/>
          </p:nvGrpSpPr>
          <p:grpSpPr>
            <a:xfrm>
              <a:off x="6685154" y="1639850"/>
              <a:ext cx="4779675" cy="3671505"/>
              <a:chOff x="7223605" y="1034167"/>
              <a:chExt cx="4779675" cy="3671505"/>
            </a:xfrm>
            <a:solidFill>
              <a:schemeClr val="accent5">
                <a:alpha val="70000"/>
              </a:schemeClr>
            </a:solidFill>
          </p:grpSpPr>
          <p:sp>
            <p:nvSpPr>
              <p:cNvPr id="97" name="Oval 49"/>
              <p:cNvSpPr/>
              <p:nvPr>
                <p:custDataLst>
                  <p:tags r:id="rId3"/>
                </p:custDataLst>
              </p:nvPr>
            </p:nvSpPr>
            <p:spPr>
              <a:xfrm>
                <a:off x="7223605" y="2907942"/>
                <a:ext cx="333375" cy="3333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98" name="Oval 50"/>
              <p:cNvSpPr/>
              <p:nvPr>
                <p:custDataLst>
                  <p:tags r:id="rId4"/>
                </p:custDataLst>
              </p:nvPr>
            </p:nvSpPr>
            <p:spPr>
              <a:xfrm>
                <a:off x="8051873" y="4113273"/>
                <a:ext cx="333375" cy="3333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99" name="Oval 51"/>
              <p:cNvSpPr/>
              <p:nvPr>
                <p:custDataLst>
                  <p:tags r:id="rId5"/>
                </p:custDataLst>
              </p:nvPr>
            </p:nvSpPr>
            <p:spPr>
              <a:xfrm>
                <a:off x="8576155" y="1922081"/>
                <a:ext cx="424970" cy="42497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00" name="Oval 52"/>
              <p:cNvSpPr/>
              <p:nvPr>
                <p:custDataLst>
                  <p:tags r:id="rId6"/>
                </p:custDataLst>
              </p:nvPr>
            </p:nvSpPr>
            <p:spPr>
              <a:xfrm>
                <a:off x="9722732" y="3212873"/>
                <a:ext cx="424970" cy="42497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01" name="Oval 53"/>
              <p:cNvSpPr/>
              <p:nvPr>
                <p:custDataLst>
                  <p:tags r:id="rId7"/>
                </p:custDataLst>
              </p:nvPr>
            </p:nvSpPr>
            <p:spPr>
              <a:xfrm>
                <a:off x="8647793" y="2598759"/>
                <a:ext cx="541253" cy="54125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02" name="Oval 54"/>
              <p:cNvSpPr/>
              <p:nvPr>
                <p:custDataLst>
                  <p:tags r:id="rId8"/>
                </p:custDataLst>
              </p:nvPr>
            </p:nvSpPr>
            <p:spPr>
              <a:xfrm>
                <a:off x="10147702" y="4164419"/>
                <a:ext cx="541253" cy="54125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03" name="Oval 55"/>
              <p:cNvSpPr/>
              <p:nvPr>
                <p:custDataLst>
                  <p:tags r:id="rId9"/>
                </p:custDataLst>
              </p:nvPr>
            </p:nvSpPr>
            <p:spPr>
              <a:xfrm>
                <a:off x="11150960" y="2163063"/>
                <a:ext cx="541253" cy="54125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04" name="Oval 56"/>
              <p:cNvSpPr/>
              <p:nvPr>
                <p:custDataLst>
                  <p:tags r:id="rId10"/>
                </p:custDataLst>
              </p:nvPr>
            </p:nvSpPr>
            <p:spPr>
              <a:xfrm>
                <a:off x="11294540" y="3501142"/>
                <a:ext cx="708740" cy="7087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05" name="Oval 57"/>
              <p:cNvSpPr/>
              <p:nvPr>
                <p:custDataLst>
                  <p:tags r:id="rId11"/>
                </p:custDataLst>
              </p:nvPr>
            </p:nvSpPr>
            <p:spPr>
              <a:xfrm>
                <a:off x="9368362" y="1034167"/>
                <a:ext cx="708740" cy="7087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grpSp>
        <p:grpSp>
          <p:nvGrpSpPr>
            <p:cNvPr id="106" name="Group 4"/>
            <p:cNvGrpSpPr/>
            <p:nvPr/>
          </p:nvGrpSpPr>
          <p:grpSpPr>
            <a:xfrm>
              <a:off x="6574014" y="1946200"/>
              <a:ext cx="4788017" cy="3731205"/>
              <a:chOff x="7071416" y="1121303"/>
              <a:chExt cx="4788017" cy="3731205"/>
            </a:xfrm>
            <a:solidFill>
              <a:schemeClr val="accent2">
                <a:alpha val="40000"/>
              </a:schemeClr>
            </a:solidFill>
          </p:grpSpPr>
          <p:sp>
            <p:nvSpPr>
              <p:cNvPr id="107" name="Oval 39"/>
              <p:cNvSpPr/>
              <p:nvPr>
                <p:custDataLst>
                  <p:tags r:id="rId12"/>
                </p:custDataLst>
              </p:nvPr>
            </p:nvSpPr>
            <p:spPr>
              <a:xfrm>
                <a:off x="7071416" y="1970672"/>
                <a:ext cx="604144" cy="6041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08" name="Oval 40"/>
              <p:cNvSpPr/>
              <p:nvPr>
                <p:custDataLst>
                  <p:tags r:id="rId13"/>
                </p:custDataLst>
              </p:nvPr>
            </p:nvSpPr>
            <p:spPr>
              <a:xfrm>
                <a:off x="10028885" y="2266337"/>
                <a:ext cx="778885" cy="77888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09" name="Oval 41"/>
              <p:cNvSpPr/>
              <p:nvPr>
                <p:custDataLst>
                  <p:tags r:id="rId14"/>
                </p:custDataLst>
              </p:nvPr>
            </p:nvSpPr>
            <p:spPr>
              <a:xfrm>
                <a:off x="8444595" y="4164419"/>
                <a:ext cx="688089" cy="6880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10" name="Oval 42"/>
              <p:cNvSpPr/>
              <p:nvPr>
                <p:custDataLst>
                  <p:tags r:id="rId15"/>
                </p:custDataLst>
              </p:nvPr>
            </p:nvSpPr>
            <p:spPr>
              <a:xfrm>
                <a:off x="10677336" y="3875937"/>
                <a:ext cx="260868" cy="26086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11" name="Oval 43"/>
              <p:cNvSpPr/>
              <p:nvPr>
                <p:custDataLst>
                  <p:tags r:id="rId16"/>
                </p:custDataLst>
              </p:nvPr>
            </p:nvSpPr>
            <p:spPr>
              <a:xfrm>
                <a:off x="11598565" y="2698248"/>
                <a:ext cx="260868" cy="26086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12" name="Oval 44"/>
              <p:cNvSpPr/>
              <p:nvPr>
                <p:custDataLst>
                  <p:tags r:id="rId17"/>
                </p:custDataLst>
              </p:nvPr>
            </p:nvSpPr>
            <p:spPr>
              <a:xfrm>
                <a:off x="7688405" y="2869385"/>
                <a:ext cx="260868" cy="26086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13" name="Oval 45"/>
              <p:cNvSpPr/>
              <p:nvPr>
                <p:custDataLst>
                  <p:tags r:id="rId18"/>
                </p:custDataLst>
              </p:nvPr>
            </p:nvSpPr>
            <p:spPr>
              <a:xfrm>
                <a:off x="9592298" y="1865334"/>
                <a:ext cx="260868" cy="26086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14" name="Oval 46"/>
              <p:cNvSpPr/>
              <p:nvPr>
                <p:custDataLst>
                  <p:tags r:id="rId19"/>
                </p:custDataLst>
              </p:nvPr>
            </p:nvSpPr>
            <p:spPr>
              <a:xfrm>
                <a:off x="7838577" y="1121303"/>
                <a:ext cx="759965" cy="75996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15" name="Oval 47"/>
              <p:cNvSpPr/>
              <p:nvPr>
                <p:custDataLst>
                  <p:tags r:id="rId20"/>
                </p:custDataLst>
              </p:nvPr>
            </p:nvSpPr>
            <p:spPr>
              <a:xfrm>
                <a:off x="9111041" y="3345133"/>
                <a:ext cx="156009" cy="15600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17" name="Oval 48"/>
              <p:cNvSpPr/>
              <p:nvPr>
                <p:custDataLst>
                  <p:tags r:id="rId21"/>
                </p:custDataLst>
              </p:nvPr>
            </p:nvSpPr>
            <p:spPr>
              <a:xfrm>
                <a:off x="11106733" y="2785942"/>
                <a:ext cx="156009" cy="15600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grpSp>
        <p:grpSp>
          <p:nvGrpSpPr>
            <p:cNvPr id="118" name="Group 5"/>
            <p:cNvGrpSpPr/>
            <p:nvPr/>
          </p:nvGrpSpPr>
          <p:grpSpPr>
            <a:xfrm>
              <a:off x="7210995" y="2279145"/>
              <a:ext cx="4142805" cy="3446444"/>
              <a:chOff x="7242069" y="1000204"/>
              <a:chExt cx="4142805" cy="3446444"/>
            </a:xfrm>
            <a:solidFill>
              <a:schemeClr val="accent1">
                <a:alpha val="20000"/>
              </a:schemeClr>
            </a:solidFill>
          </p:grpSpPr>
          <p:sp>
            <p:nvSpPr>
              <p:cNvPr id="119" name="Oval 29"/>
              <p:cNvSpPr/>
              <p:nvPr>
                <p:custDataLst>
                  <p:tags r:id="rId22"/>
                </p:custDataLst>
              </p:nvPr>
            </p:nvSpPr>
            <p:spPr>
              <a:xfrm>
                <a:off x="8373143" y="1000204"/>
                <a:ext cx="1180478" cy="118047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20" name="Oval 30"/>
              <p:cNvSpPr/>
              <p:nvPr>
                <p:custDataLst>
                  <p:tags r:id="rId23"/>
                </p:custDataLst>
              </p:nvPr>
            </p:nvSpPr>
            <p:spPr>
              <a:xfrm>
                <a:off x="9793458" y="1543897"/>
                <a:ext cx="673424" cy="67342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21" name="Oval 31"/>
              <p:cNvSpPr/>
              <p:nvPr>
                <p:custDataLst>
                  <p:tags r:id="rId24"/>
                </p:custDataLst>
              </p:nvPr>
            </p:nvSpPr>
            <p:spPr>
              <a:xfrm>
                <a:off x="7728795" y="3028844"/>
                <a:ext cx="608999" cy="60899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22" name="Oval 32"/>
              <p:cNvSpPr/>
              <p:nvPr>
                <p:custDataLst>
                  <p:tags r:id="rId25"/>
                </p:custDataLst>
              </p:nvPr>
            </p:nvSpPr>
            <p:spPr>
              <a:xfrm>
                <a:off x="10055853" y="2924511"/>
                <a:ext cx="608999" cy="60899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23" name="Oval 33"/>
              <p:cNvSpPr/>
              <p:nvPr>
                <p:custDataLst>
                  <p:tags r:id="rId26"/>
                </p:custDataLst>
              </p:nvPr>
            </p:nvSpPr>
            <p:spPr>
              <a:xfrm>
                <a:off x="7242069" y="1362158"/>
                <a:ext cx="550776" cy="55077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24" name="Oval 34"/>
              <p:cNvSpPr/>
              <p:nvPr>
                <p:custDataLst>
                  <p:tags r:id="rId27"/>
                </p:custDataLst>
              </p:nvPr>
            </p:nvSpPr>
            <p:spPr>
              <a:xfrm>
                <a:off x="7460786" y="2351919"/>
                <a:ext cx="460611" cy="46061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25" name="Oval 35"/>
              <p:cNvSpPr/>
              <p:nvPr>
                <p:custDataLst>
                  <p:tags r:id="rId28"/>
                </p:custDataLst>
              </p:nvPr>
            </p:nvSpPr>
            <p:spPr>
              <a:xfrm>
                <a:off x="10593255" y="2042438"/>
                <a:ext cx="460611" cy="46061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26" name="Oval 36"/>
              <p:cNvSpPr/>
              <p:nvPr>
                <p:custDataLst>
                  <p:tags r:id="rId29"/>
                </p:custDataLst>
              </p:nvPr>
            </p:nvSpPr>
            <p:spPr>
              <a:xfrm>
                <a:off x="11048082" y="1704777"/>
                <a:ext cx="336792" cy="33679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27" name="Oval 37"/>
              <p:cNvSpPr/>
              <p:nvPr>
                <p:custDataLst>
                  <p:tags r:id="rId30"/>
                </p:custDataLst>
              </p:nvPr>
            </p:nvSpPr>
            <p:spPr>
              <a:xfrm>
                <a:off x="11027370" y="3450791"/>
                <a:ext cx="336792" cy="33679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28" name="Oval 38"/>
              <p:cNvSpPr/>
              <p:nvPr>
                <p:custDataLst>
                  <p:tags r:id="rId31"/>
                </p:custDataLst>
              </p:nvPr>
            </p:nvSpPr>
            <p:spPr>
              <a:xfrm>
                <a:off x="8453970" y="3618181"/>
                <a:ext cx="828467" cy="8284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grpSp>
        <p:grpSp>
          <p:nvGrpSpPr>
            <p:cNvPr id="129" name="Group 6"/>
            <p:cNvGrpSpPr/>
            <p:nvPr/>
          </p:nvGrpSpPr>
          <p:grpSpPr>
            <a:xfrm rot="9000000">
              <a:off x="7380010" y="1811773"/>
              <a:ext cx="3591334" cy="2758680"/>
              <a:chOff x="7223605" y="1034167"/>
              <a:chExt cx="4779675" cy="3671505"/>
            </a:xfrm>
            <a:solidFill>
              <a:schemeClr val="accent4">
                <a:alpha val="70000"/>
              </a:schemeClr>
            </a:solidFill>
          </p:grpSpPr>
          <p:sp>
            <p:nvSpPr>
              <p:cNvPr id="130" name="Oval 20"/>
              <p:cNvSpPr/>
              <p:nvPr>
                <p:custDataLst>
                  <p:tags r:id="rId32"/>
                </p:custDataLst>
              </p:nvPr>
            </p:nvSpPr>
            <p:spPr>
              <a:xfrm>
                <a:off x="7223605" y="2907942"/>
                <a:ext cx="333375" cy="3333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31" name="Oval 21"/>
              <p:cNvSpPr/>
              <p:nvPr>
                <p:custDataLst>
                  <p:tags r:id="rId33"/>
                </p:custDataLst>
              </p:nvPr>
            </p:nvSpPr>
            <p:spPr>
              <a:xfrm>
                <a:off x="8051873" y="4113273"/>
                <a:ext cx="333375" cy="3333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32" name="Oval 22"/>
              <p:cNvSpPr/>
              <p:nvPr>
                <p:custDataLst>
                  <p:tags r:id="rId34"/>
                </p:custDataLst>
              </p:nvPr>
            </p:nvSpPr>
            <p:spPr>
              <a:xfrm>
                <a:off x="8576155" y="1922081"/>
                <a:ext cx="424970" cy="42497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33" name="Oval 23"/>
              <p:cNvSpPr/>
              <p:nvPr>
                <p:custDataLst>
                  <p:tags r:id="rId35"/>
                </p:custDataLst>
              </p:nvPr>
            </p:nvSpPr>
            <p:spPr>
              <a:xfrm>
                <a:off x="9722732" y="3212873"/>
                <a:ext cx="424970" cy="42497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34" name="Oval 24"/>
              <p:cNvSpPr/>
              <p:nvPr>
                <p:custDataLst>
                  <p:tags r:id="rId36"/>
                </p:custDataLst>
              </p:nvPr>
            </p:nvSpPr>
            <p:spPr>
              <a:xfrm>
                <a:off x="8647793" y="2598759"/>
                <a:ext cx="541253" cy="54125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35" name="Oval 25"/>
              <p:cNvSpPr/>
              <p:nvPr>
                <p:custDataLst>
                  <p:tags r:id="rId37"/>
                </p:custDataLst>
              </p:nvPr>
            </p:nvSpPr>
            <p:spPr>
              <a:xfrm>
                <a:off x="10147702" y="4164419"/>
                <a:ext cx="541253" cy="54125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36" name="Oval 26"/>
              <p:cNvSpPr/>
              <p:nvPr>
                <p:custDataLst>
                  <p:tags r:id="rId38"/>
                </p:custDataLst>
              </p:nvPr>
            </p:nvSpPr>
            <p:spPr>
              <a:xfrm>
                <a:off x="11150960" y="2163063"/>
                <a:ext cx="541253" cy="54125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37" name="Oval 27"/>
              <p:cNvSpPr/>
              <p:nvPr>
                <p:custDataLst>
                  <p:tags r:id="rId39"/>
                </p:custDataLst>
              </p:nvPr>
            </p:nvSpPr>
            <p:spPr>
              <a:xfrm>
                <a:off x="11294540" y="3501142"/>
                <a:ext cx="708740" cy="7087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38" name="Oval 28"/>
              <p:cNvSpPr/>
              <p:nvPr>
                <p:custDataLst>
                  <p:tags r:id="rId40"/>
                </p:custDataLst>
              </p:nvPr>
            </p:nvSpPr>
            <p:spPr>
              <a:xfrm>
                <a:off x="9368362" y="1034167"/>
                <a:ext cx="708740" cy="7087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grpSp>
        <p:sp>
          <p:nvSpPr>
            <p:cNvPr id="139" name="Oval 7"/>
            <p:cNvSpPr/>
            <p:nvPr>
              <p:custDataLst>
                <p:tags r:id="rId41"/>
              </p:custDataLst>
            </p:nvPr>
          </p:nvSpPr>
          <p:spPr>
            <a:xfrm>
              <a:off x="7498233" y="1881011"/>
              <a:ext cx="1514855" cy="1514855"/>
            </a:xfrm>
            <a:prstGeom prst="ellipse">
              <a:avLst/>
            </a:prstGeom>
            <a:solidFill>
              <a:srgbClr val="843C0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40" name="Oval 8"/>
            <p:cNvSpPr/>
            <p:nvPr>
              <p:custDataLst>
                <p:tags r:id="rId42"/>
              </p:custDataLst>
            </p:nvPr>
          </p:nvSpPr>
          <p:spPr>
            <a:xfrm>
              <a:off x="9449885" y="2141135"/>
              <a:ext cx="1437159" cy="1437159"/>
            </a:xfrm>
            <a:prstGeom prst="ellipse">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41" name="Oval 9"/>
            <p:cNvSpPr/>
            <p:nvPr>
              <p:custDataLst>
                <p:tags r:id="rId43"/>
              </p:custDataLst>
            </p:nvPr>
          </p:nvSpPr>
          <p:spPr>
            <a:xfrm>
              <a:off x="6513526" y="3453959"/>
              <a:ext cx="1437159" cy="1437159"/>
            </a:xfrm>
            <a:prstGeom prst="ellipse">
              <a:avLst/>
            </a:prstGeom>
            <a:solidFill>
              <a:srgbClr val="1D486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42" name="Oval 10"/>
            <p:cNvSpPr/>
            <p:nvPr>
              <p:custDataLst>
                <p:tags r:id="rId44"/>
              </p:custDataLst>
            </p:nvPr>
          </p:nvSpPr>
          <p:spPr>
            <a:xfrm>
              <a:off x="10126270" y="3664860"/>
              <a:ext cx="1437159" cy="1437159"/>
            </a:xfrm>
            <a:prstGeom prst="ellipse">
              <a:avLst/>
            </a:prstGeom>
            <a:solidFill>
              <a:srgbClr val="2D495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grpSp>
      <p:sp>
        <p:nvSpPr>
          <p:cNvPr id="14" name="矩形 13"/>
          <p:cNvSpPr/>
          <p:nvPr/>
        </p:nvSpPr>
        <p:spPr>
          <a:xfrm>
            <a:off x="1326515" y="2466340"/>
            <a:ext cx="1499870" cy="530225"/>
          </a:xfrm>
          <a:prstGeom prst="rect">
            <a:avLst/>
          </a:prstGeom>
          <a:effectLst>
            <a:softEdge rad="63500"/>
          </a:effectLst>
        </p:spPr>
        <p:style>
          <a:lnRef idx="0">
            <a:srgbClr val="FFFFFF"/>
          </a:lnRef>
          <a:fillRef idx="1">
            <a:prstClr val="black"/>
          </a:fillRef>
          <a:effectRef idx="0">
            <a:srgbClr val="FFFFFF"/>
          </a:effectRef>
          <a:fontRef idx="minor">
            <a:schemeClr val="lt1"/>
          </a:fontRef>
        </p:style>
        <p:txBody>
          <a:bodyPr rtlCol="0" anchor="ctr"/>
          <a:p>
            <a:pPr algn="ctr"/>
            <a:r>
              <a:rPr lang="zh-CN" altLang="en-US" sz="2000" b="1"/>
              <a:t>参观</a:t>
            </a:r>
            <a:endParaRPr lang="zh-CN" altLang="en-US" sz="2000" b="1"/>
          </a:p>
        </p:txBody>
      </p:sp>
      <p:sp>
        <p:nvSpPr>
          <p:cNvPr id="27" name="矩形 26"/>
          <p:cNvSpPr/>
          <p:nvPr/>
        </p:nvSpPr>
        <p:spPr>
          <a:xfrm>
            <a:off x="1700530" y="4114800"/>
            <a:ext cx="1449070" cy="498475"/>
          </a:xfrm>
          <a:prstGeom prst="rect">
            <a:avLst/>
          </a:prstGeom>
          <a:solidFill>
            <a:srgbClr val="2D495C"/>
          </a:solidFill>
          <a:effectLst>
            <a:softEdge rad="50800"/>
          </a:effectLst>
        </p:spPr>
        <p:style>
          <a:lnRef idx="0">
            <a:srgbClr val="FFFFFF"/>
          </a:lnRef>
          <a:fillRef idx="1">
            <a:prstClr val="black"/>
          </a:fillRef>
          <a:effectRef idx="0">
            <a:srgbClr val="FFFFFF"/>
          </a:effectRef>
          <a:fontRef idx="minor">
            <a:schemeClr val="lt1"/>
          </a:fontRef>
        </p:style>
        <p:txBody>
          <a:bodyPr rtlCol="0" anchor="ctr"/>
          <a:p>
            <a:pPr algn="ctr"/>
            <a:r>
              <a:rPr lang="zh-CN" altLang="en-US" sz="2000" b="1"/>
              <a:t>查阅</a:t>
            </a:r>
            <a:endParaRPr lang="zh-CN" altLang="en-US" sz="2000" b="1"/>
          </a:p>
        </p:txBody>
      </p:sp>
      <p:sp>
        <p:nvSpPr>
          <p:cNvPr id="12" name="矩形 11"/>
          <p:cNvSpPr/>
          <p:nvPr/>
        </p:nvSpPr>
        <p:spPr>
          <a:xfrm>
            <a:off x="3359150" y="1667510"/>
            <a:ext cx="1493520" cy="487045"/>
          </a:xfrm>
          <a:prstGeom prst="rect">
            <a:avLst/>
          </a:prstGeom>
          <a:solidFill>
            <a:schemeClr val="accent5">
              <a:lumMod val="50000"/>
            </a:schemeClr>
          </a:solidFill>
          <a:effectLst>
            <a:softEdge rad="50800"/>
          </a:effectLst>
        </p:spPr>
        <p:style>
          <a:lnRef idx="0">
            <a:srgbClr val="FFFFFF"/>
          </a:lnRef>
          <a:fillRef idx="1">
            <a:prstClr val="black"/>
          </a:fillRef>
          <a:effectRef idx="0">
            <a:srgbClr val="FFFFFF"/>
          </a:effectRef>
          <a:fontRef idx="minor">
            <a:schemeClr val="lt1"/>
          </a:fontRef>
        </p:style>
        <p:txBody>
          <a:bodyPr rtlCol="0" anchor="ctr"/>
          <a:p>
            <a:pPr algn="ctr"/>
            <a:r>
              <a:rPr lang="zh-CN" altLang="en-US" sz="2000" b="1"/>
              <a:t>访谈</a:t>
            </a:r>
            <a:endParaRPr lang="zh-CN" altLang="en-US" sz="2000" b="1"/>
          </a:p>
        </p:txBody>
      </p:sp>
      <p:sp>
        <p:nvSpPr>
          <p:cNvPr id="13" name="矩形 12"/>
          <p:cNvSpPr/>
          <p:nvPr/>
        </p:nvSpPr>
        <p:spPr>
          <a:xfrm>
            <a:off x="5789930" y="2369820"/>
            <a:ext cx="1344295" cy="509270"/>
          </a:xfrm>
          <a:prstGeom prst="rect">
            <a:avLst/>
          </a:prstGeom>
          <a:solidFill>
            <a:schemeClr val="accent2">
              <a:lumMod val="50000"/>
            </a:schemeClr>
          </a:solidFill>
          <a:effectLst>
            <a:softEdge rad="50800"/>
          </a:effectLst>
        </p:spPr>
        <p:style>
          <a:lnRef idx="0">
            <a:srgbClr val="FFFFFF"/>
          </a:lnRef>
          <a:fillRef idx="1">
            <a:prstClr val="black"/>
          </a:fillRef>
          <a:effectRef idx="0">
            <a:srgbClr val="FFFFFF"/>
          </a:effectRef>
          <a:fontRef idx="minor">
            <a:schemeClr val="lt1"/>
          </a:fontRef>
        </p:style>
        <p:txBody>
          <a:bodyPr rtlCol="0" anchor="ctr"/>
          <a:p>
            <a:pPr algn="ctr"/>
            <a:r>
              <a:rPr lang="zh-CN" altLang="en-US" sz="2000" b="1"/>
              <a:t>讨论</a:t>
            </a:r>
            <a:endParaRPr lang="zh-CN" altLang="en-US" sz="2000" b="1"/>
          </a:p>
        </p:txBody>
      </p:sp>
      <p:sp>
        <p:nvSpPr>
          <p:cNvPr id="15" name="矩形 14"/>
          <p:cNvSpPr/>
          <p:nvPr/>
        </p:nvSpPr>
        <p:spPr>
          <a:xfrm>
            <a:off x="6149975" y="3696970"/>
            <a:ext cx="1658620" cy="498475"/>
          </a:xfrm>
          <a:prstGeom prst="rect">
            <a:avLst/>
          </a:prstGeom>
          <a:solidFill>
            <a:srgbClr val="2D495C"/>
          </a:solidFill>
          <a:effectLst>
            <a:softEdge rad="50800"/>
          </a:effectLst>
        </p:spPr>
        <p:style>
          <a:lnRef idx="0">
            <a:srgbClr val="FFFFFF"/>
          </a:lnRef>
          <a:fillRef idx="1">
            <a:prstClr val="black"/>
          </a:fillRef>
          <a:effectRef idx="0">
            <a:srgbClr val="FFFFFF"/>
          </a:effectRef>
          <a:fontRef idx="minor">
            <a:schemeClr val="lt1"/>
          </a:fontRef>
        </p:style>
        <p:txBody>
          <a:bodyPr rtlCol="0" anchor="ctr"/>
          <a:p>
            <a:pPr algn="ctr"/>
            <a:r>
              <a:rPr lang="zh-CN" altLang="en-US" sz="2000" b="1"/>
              <a:t>实习</a:t>
            </a:r>
            <a:endParaRPr lang="zh-CN" altLang="en-US" sz="2000" b="1"/>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350"/>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par>
                                <p:cTn id="16" presetID="53" presetClass="entr" presetSubtype="16" fill="hold" grpId="0" nodeType="withEffect">
                                  <p:stCondLst>
                                    <p:cond delay="600"/>
                                  </p:stCondLst>
                                  <p:childTnLst>
                                    <p:set>
                                      <p:cBhvr>
                                        <p:cTn id="17" dur="1" fill="hold">
                                          <p:stCondLst>
                                            <p:cond delay="0"/>
                                          </p:stCondLst>
                                        </p:cTn>
                                        <p:tgtEl>
                                          <p:spTgt spid="10"/>
                                        </p:tgtEl>
                                        <p:attrNameLst>
                                          <p:attrName>style.visibility</p:attrName>
                                        </p:attrNameLst>
                                      </p:cBhvr>
                                      <p:to>
                                        <p:strVal val="visible"/>
                                      </p:to>
                                    </p:set>
                                    <p:anim calcmode="lin" valueType="num">
                                      <p:cBhvr>
                                        <p:cTn id="18" dur="500" fill="hold"/>
                                        <p:tgtEl>
                                          <p:spTgt spid="10"/>
                                        </p:tgtEl>
                                        <p:attrNameLst>
                                          <p:attrName>ppt_w</p:attrName>
                                        </p:attrNameLst>
                                      </p:cBhvr>
                                      <p:tavLst>
                                        <p:tav tm="0">
                                          <p:val>
                                            <p:fltVal val="0"/>
                                          </p:val>
                                        </p:tav>
                                        <p:tav tm="100000">
                                          <p:val>
                                            <p:strVal val="#ppt_w"/>
                                          </p:val>
                                        </p:tav>
                                      </p:tavLst>
                                    </p:anim>
                                    <p:anim calcmode="lin" valueType="num">
                                      <p:cBhvr>
                                        <p:cTn id="19" dur="500" fill="hold"/>
                                        <p:tgtEl>
                                          <p:spTgt spid="10"/>
                                        </p:tgtEl>
                                        <p:attrNameLst>
                                          <p:attrName>ppt_h</p:attrName>
                                        </p:attrNameLst>
                                      </p:cBhvr>
                                      <p:tavLst>
                                        <p:tav tm="0">
                                          <p:val>
                                            <p:fltVal val="0"/>
                                          </p:val>
                                        </p:tav>
                                        <p:tav tm="100000">
                                          <p:val>
                                            <p:strVal val="#ppt_h"/>
                                          </p:val>
                                        </p:tav>
                                      </p:tavLst>
                                    </p:anim>
                                    <p:animEffect transition="in" filter="fade">
                                      <p:cBhvr>
                                        <p:cTn id="20" dur="500"/>
                                        <p:tgtEl>
                                          <p:spTgt spid="10"/>
                                        </p:tgtEl>
                                      </p:cBhvr>
                                    </p:animEffect>
                                  </p:childTnLst>
                                </p:cTn>
                              </p:par>
                            </p:childTnLst>
                          </p:cTn>
                        </p:par>
                        <p:par>
                          <p:cTn id="21" fill="hold">
                            <p:stCondLst>
                              <p:cond delay="1850"/>
                            </p:stCondLst>
                            <p:childTnLst>
                              <p:par>
                                <p:cTn id="22" presetID="42" presetClass="entr" presetSubtype="0" fill="hold" nodeType="afterEffect">
                                  <p:stCondLst>
                                    <p:cond delay="0"/>
                                  </p:stCondLst>
                                  <p:childTnLst>
                                    <p:set>
                                      <p:cBhvr>
                                        <p:cTn id="23" dur="1" fill="hold">
                                          <p:stCondLst>
                                            <p:cond delay="0"/>
                                          </p:stCondLst>
                                        </p:cTn>
                                        <p:tgtEl>
                                          <p:spTgt spid="94"/>
                                        </p:tgtEl>
                                        <p:attrNameLst>
                                          <p:attrName>style.visibility</p:attrName>
                                        </p:attrNameLst>
                                      </p:cBhvr>
                                      <p:to>
                                        <p:strVal val="visible"/>
                                      </p:to>
                                    </p:set>
                                    <p:animEffect transition="in" filter="fade">
                                      <p:cBhvr>
                                        <p:cTn id="24" dur="1000"/>
                                        <p:tgtEl>
                                          <p:spTgt spid="94"/>
                                        </p:tgtEl>
                                      </p:cBhvr>
                                    </p:animEffect>
                                    <p:anim calcmode="lin" valueType="num">
                                      <p:cBhvr>
                                        <p:cTn id="25" dur="1000" fill="hold"/>
                                        <p:tgtEl>
                                          <p:spTgt spid="94"/>
                                        </p:tgtEl>
                                        <p:attrNameLst>
                                          <p:attrName>ppt_x</p:attrName>
                                        </p:attrNameLst>
                                      </p:cBhvr>
                                      <p:tavLst>
                                        <p:tav tm="0">
                                          <p:val>
                                            <p:strVal val="#ppt_x"/>
                                          </p:val>
                                        </p:tav>
                                        <p:tav tm="100000">
                                          <p:val>
                                            <p:strVal val="#ppt_x"/>
                                          </p:val>
                                        </p:tav>
                                      </p:tavLst>
                                    </p:anim>
                                    <p:anim calcmode="lin" valueType="num">
                                      <p:cBhvr>
                                        <p:cTn id="26" dur="1000" fill="hold"/>
                                        <p:tgtEl>
                                          <p:spTgt spid="94"/>
                                        </p:tgtEl>
                                        <p:attrNameLst>
                                          <p:attrName>ppt_y</p:attrName>
                                        </p:attrNameLst>
                                      </p:cBhvr>
                                      <p:tavLst>
                                        <p:tav tm="0">
                                          <p:val>
                                            <p:strVal val="#ppt_y+.1"/>
                                          </p:val>
                                        </p:tav>
                                        <p:tav tm="100000">
                                          <p:val>
                                            <p:strVal val="#ppt_y"/>
                                          </p:val>
                                        </p:tav>
                                      </p:tavLst>
                                    </p:anim>
                                  </p:childTnLst>
                                </p:cTn>
                              </p:par>
                            </p:childTnLst>
                          </p:cTn>
                        </p:par>
                        <p:par>
                          <p:cTn id="27" fill="hold">
                            <p:stCondLst>
                              <p:cond delay="2850"/>
                            </p:stCondLst>
                            <p:childTnLst>
                              <p:par>
                                <p:cTn id="28" presetID="1" presetClass="entr" presetSubtype="0" fill="hold" grpId="0" nodeType="afterEffect">
                                  <p:stCondLst>
                                    <p:cond delay="250"/>
                                  </p:stCondLst>
                                  <p:childTnLst>
                                    <p:set>
                                      <p:cBhvr>
                                        <p:cTn id="29" dur="1" fill="hold">
                                          <p:stCondLst>
                                            <p:cond delay="0"/>
                                          </p:stCondLst>
                                        </p:cTn>
                                        <p:tgtEl>
                                          <p:spTgt spid="27"/>
                                        </p:tgtEl>
                                        <p:attrNameLst>
                                          <p:attrName>style.visibility</p:attrName>
                                        </p:attrNameLst>
                                      </p:cBhvr>
                                      <p:to>
                                        <p:strVal val="visible"/>
                                      </p:to>
                                    </p:set>
                                  </p:childTnLst>
                                </p:cTn>
                              </p:par>
                            </p:childTnLst>
                          </p:cTn>
                        </p:par>
                        <p:par>
                          <p:cTn id="30" fill="hold">
                            <p:stCondLst>
                              <p:cond delay="3100"/>
                            </p:stCondLst>
                            <p:childTnLst>
                              <p:par>
                                <p:cTn id="31" presetID="1" presetClass="entr" presetSubtype="0" fill="hold" grpId="0" nodeType="afterEffect">
                                  <p:stCondLst>
                                    <p:cond delay="250"/>
                                  </p:stCondLst>
                                  <p:childTnLst>
                                    <p:set>
                                      <p:cBhvr>
                                        <p:cTn id="32" dur="1" fill="hold">
                                          <p:stCondLst>
                                            <p:cond delay="0"/>
                                          </p:stCondLst>
                                        </p:cTn>
                                        <p:tgtEl>
                                          <p:spTgt spid="14"/>
                                        </p:tgtEl>
                                        <p:attrNameLst>
                                          <p:attrName>style.visibility</p:attrName>
                                        </p:attrNameLst>
                                      </p:cBhvr>
                                      <p:to>
                                        <p:strVal val="visible"/>
                                      </p:to>
                                    </p:set>
                                  </p:childTnLst>
                                </p:cTn>
                              </p:par>
                            </p:childTnLst>
                          </p:cTn>
                        </p:par>
                        <p:par>
                          <p:cTn id="33" fill="hold">
                            <p:stCondLst>
                              <p:cond delay="3350"/>
                            </p:stCondLst>
                            <p:childTnLst>
                              <p:par>
                                <p:cTn id="34" presetID="1" presetClass="entr" presetSubtype="0" fill="hold" grpId="0" nodeType="afterEffect">
                                  <p:stCondLst>
                                    <p:cond delay="250"/>
                                  </p:stCondLst>
                                  <p:childTnLst>
                                    <p:set>
                                      <p:cBhvr>
                                        <p:cTn id="35" dur="1" fill="hold">
                                          <p:stCondLst>
                                            <p:cond delay="0"/>
                                          </p:stCondLst>
                                        </p:cTn>
                                        <p:tgtEl>
                                          <p:spTgt spid="12"/>
                                        </p:tgtEl>
                                        <p:attrNameLst>
                                          <p:attrName>style.visibility</p:attrName>
                                        </p:attrNameLst>
                                      </p:cBhvr>
                                      <p:to>
                                        <p:strVal val="visible"/>
                                      </p:to>
                                    </p:set>
                                  </p:childTnLst>
                                </p:cTn>
                              </p:par>
                            </p:childTnLst>
                          </p:cTn>
                        </p:par>
                        <p:par>
                          <p:cTn id="36" fill="hold">
                            <p:stCondLst>
                              <p:cond delay="3600"/>
                            </p:stCondLst>
                            <p:childTnLst>
                              <p:par>
                                <p:cTn id="37" presetID="1" presetClass="entr" presetSubtype="0" fill="hold" grpId="0" nodeType="afterEffect">
                                  <p:stCondLst>
                                    <p:cond delay="250"/>
                                  </p:stCondLst>
                                  <p:childTnLst>
                                    <p:set>
                                      <p:cBhvr>
                                        <p:cTn id="38" dur="1" fill="hold">
                                          <p:stCondLst>
                                            <p:cond delay="0"/>
                                          </p:stCondLst>
                                        </p:cTn>
                                        <p:tgtEl>
                                          <p:spTgt spid="13"/>
                                        </p:tgtEl>
                                        <p:attrNameLst>
                                          <p:attrName>style.visibility</p:attrName>
                                        </p:attrNameLst>
                                      </p:cBhvr>
                                      <p:to>
                                        <p:strVal val="visible"/>
                                      </p:to>
                                    </p:set>
                                  </p:childTnLst>
                                </p:cTn>
                              </p:par>
                            </p:childTnLst>
                          </p:cTn>
                        </p:par>
                        <p:par>
                          <p:cTn id="39" fill="hold">
                            <p:stCondLst>
                              <p:cond delay="3850"/>
                            </p:stCondLst>
                            <p:childTnLst>
                              <p:par>
                                <p:cTn id="40" presetID="1" presetClass="entr" presetSubtype="0" fill="hold" grpId="0" nodeType="afterEffect">
                                  <p:stCondLst>
                                    <p:cond delay="250"/>
                                  </p:stCondLst>
                                  <p:childTnLst>
                                    <p:set>
                                      <p:cBhvr>
                                        <p:cTn id="41"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0" grpId="0"/>
      <p:bldP spid="27" grpId="0" bldLvl="0" animBg="1"/>
      <p:bldP spid="27" grpId="1" animBg="1"/>
      <p:bldP spid="14" grpId="0" bldLvl="0" animBg="1"/>
      <p:bldP spid="14" grpId="1" animBg="1"/>
      <p:bldP spid="12" grpId="0" bldLvl="0" animBg="1"/>
      <p:bldP spid="12" grpId="1" animBg="1"/>
      <p:bldP spid="13" grpId="0" bldLvl="0" animBg="1"/>
      <p:bldP spid="13" grpId="1" animBg="1"/>
      <p:bldP spid="15" grpId="0" bldLvl="0" animBg="1"/>
      <p:bldP spid="15" grpId="1"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761740"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任务二</a:t>
            </a:r>
            <a:r>
              <a:rPr lang="en-US" altLang="zh-CN" sz="1700" b="1" dirty="0">
                <a:solidFill>
                  <a:srgbClr val="1B4367"/>
                </a:solidFill>
                <a:cs typeface="+mn-ea"/>
                <a:sym typeface="+mn-lt"/>
              </a:rPr>
              <a:t>  </a:t>
            </a:r>
            <a:r>
              <a:rPr lang="zh-CN" altLang="en-US" sz="1700" b="1" dirty="0">
                <a:solidFill>
                  <a:srgbClr val="1B4367"/>
                </a:solidFill>
                <a:cs typeface="+mn-ea"/>
                <a:sym typeface="+mn-lt"/>
              </a:rPr>
              <a:t>职业环境分析方法和认知途径</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9" name="矩形 8"/>
          <p:cNvSpPr/>
          <p:nvPr/>
        </p:nvSpPr>
        <p:spPr>
          <a:xfrm>
            <a:off x="635" y="857885"/>
            <a:ext cx="9144000" cy="615950"/>
          </a:xfrm>
          <a:prstGeom prst="rect">
            <a:avLst/>
          </a:prstGeom>
          <a:solidFill>
            <a:srgbClr val="1D4865"/>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0" name="矩形 13"/>
          <p:cNvSpPr>
            <a:spLocks noChangeArrowheads="1"/>
          </p:cNvSpPr>
          <p:nvPr/>
        </p:nvSpPr>
        <p:spPr bwMode="auto">
          <a:xfrm>
            <a:off x="497840" y="864235"/>
            <a:ext cx="6049010" cy="583565"/>
          </a:xfrm>
          <a:prstGeom prst="rect">
            <a:avLst/>
          </a:prstGeom>
          <a:noFill/>
          <a:ln w="9525">
            <a:noFill/>
            <a:miter lim="800000"/>
          </a:ln>
        </p:spPr>
        <p:txBody>
          <a:bodyPr wrap="square">
            <a:spAutoFit/>
          </a:bodyPr>
          <a:p>
            <a:pPr algn="ctr"/>
            <a:r>
              <a:rPr lang="zh-CN" altLang="en-US" sz="3200" b="1">
                <a:solidFill>
                  <a:schemeClr val="bg1"/>
                </a:solidFill>
                <a:latin typeface="微软雅黑" panose="020B0503020204020204" pitchFamily="34" charset="-122"/>
                <a:ea typeface="微软雅黑" panose="020B0503020204020204" pitchFamily="34" charset="-122"/>
              </a:rPr>
              <a:t>二、职业环境分析的认知途径</a:t>
            </a:r>
            <a:endParaRPr lang="zh-CN" altLang="en-US" sz="3200" b="1">
              <a:solidFill>
                <a:schemeClr val="bg1"/>
              </a:solidFill>
              <a:latin typeface="微软雅黑" panose="020B0503020204020204" pitchFamily="34" charset="-122"/>
              <a:ea typeface="微软雅黑" panose="020B0503020204020204" pitchFamily="34" charset="-122"/>
            </a:endParaRPr>
          </a:p>
        </p:txBody>
      </p:sp>
      <p:grpSp>
        <p:nvGrpSpPr>
          <p:cNvPr id="94" name="千图PPT彼岸天：ID 8661124库_组合 1"/>
          <p:cNvGrpSpPr>
            <a:grpSpLocks noChangeAspect="1"/>
          </p:cNvGrpSpPr>
          <p:nvPr>
            <p:custDataLst>
              <p:tags r:id="rId1"/>
            </p:custDataLst>
          </p:nvPr>
        </p:nvGrpSpPr>
        <p:grpSpPr>
          <a:xfrm>
            <a:off x="6173964" y="1943560"/>
            <a:ext cx="3017772" cy="3219748"/>
            <a:chOff x="6574014" y="1639850"/>
            <a:chExt cx="4890815" cy="5218150"/>
          </a:xfrm>
        </p:grpSpPr>
        <p:sp>
          <p:nvSpPr>
            <p:cNvPr id="95" name="Freeform: Shape 2"/>
            <p:cNvSpPr/>
            <p:nvPr>
              <p:custDataLst>
                <p:tags r:id="rId2"/>
              </p:custDataLst>
            </p:nvPr>
          </p:nvSpPr>
          <p:spPr bwMode="auto">
            <a:xfrm>
              <a:off x="7602087" y="3068398"/>
              <a:ext cx="3025592" cy="3789602"/>
            </a:xfrm>
            <a:custGeom>
              <a:avLst/>
              <a:gdLst>
                <a:gd name="T0" fmla="*/ 197 w 454"/>
                <a:gd name="T1" fmla="*/ 254 h 569"/>
                <a:gd name="T2" fmla="*/ 200 w 454"/>
                <a:gd name="T3" fmla="*/ 449 h 569"/>
                <a:gd name="T4" fmla="*/ 148 w 454"/>
                <a:gd name="T5" fmla="*/ 559 h 569"/>
                <a:gd name="T6" fmla="*/ 122 w 454"/>
                <a:gd name="T7" fmla="*/ 569 h 569"/>
                <a:gd name="T8" fmla="*/ 339 w 454"/>
                <a:gd name="T9" fmla="*/ 569 h 569"/>
                <a:gd name="T10" fmla="*/ 304 w 454"/>
                <a:gd name="T11" fmla="*/ 557 h 569"/>
                <a:gd name="T12" fmla="*/ 277 w 454"/>
                <a:gd name="T13" fmla="*/ 354 h 569"/>
                <a:gd name="T14" fmla="*/ 282 w 454"/>
                <a:gd name="T15" fmla="*/ 261 h 569"/>
                <a:gd name="T16" fmla="*/ 315 w 454"/>
                <a:gd name="T17" fmla="*/ 247 h 569"/>
                <a:gd name="T18" fmla="*/ 454 w 454"/>
                <a:gd name="T19" fmla="*/ 120 h 569"/>
                <a:gd name="T20" fmla="*/ 451 w 454"/>
                <a:gd name="T21" fmla="*/ 117 h 569"/>
                <a:gd name="T22" fmla="*/ 451 w 454"/>
                <a:gd name="T23" fmla="*/ 117 h 569"/>
                <a:gd name="T24" fmla="*/ 389 w 454"/>
                <a:gd name="T25" fmla="*/ 164 h 569"/>
                <a:gd name="T26" fmla="*/ 400 w 454"/>
                <a:gd name="T27" fmla="*/ 82 h 569"/>
                <a:gd name="T28" fmla="*/ 399 w 454"/>
                <a:gd name="T29" fmla="*/ 82 h 569"/>
                <a:gd name="T30" fmla="*/ 398 w 454"/>
                <a:gd name="T31" fmla="*/ 82 h 569"/>
                <a:gd name="T32" fmla="*/ 362 w 454"/>
                <a:gd name="T33" fmla="*/ 182 h 569"/>
                <a:gd name="T34" fmla="*/ 257 w 454"/>
                <a:gd name="T35" fmla="*/ 234 h 569"/>
                <a:gd name="T36" fmla="*/ 241 w 454"/>
                <a:gd name="T37" fmla="*/ 146 h 569"/>
                <a:gd name="T38" fmla="*/ 296 w 454"/>
                <a:gd name="T39" fmla="*/ 54 h 569"/>
                <a:gd name="T40" fmla="*/ 295 w 454"/>
                <a:gd name="T41" fmla="*/ 54 h 569"/>
                <a:gd name="T42" fmla="*/ 294 w 454"/>
                <a:gd name="T43" fmla="*/ 52 h 569"/>
                <a:gd name="T44" fmla="*/ 238 w 454"/>
                <a:gd name="T45" fmla="*/ 113 h 569"/>
                <a:gd name="T46" fmla="*/ 235 w 454"/>
                <a:gd name="T47" fmla="*/ 35 h 569"/>
                <a:gd name="T48" fmla="*/ 235 w 454"/>
                <a:gd name="T49" fmla="*/ 35 h 569"/>
                <a:gd name="T50" fmla="*/ 230 w 454"/>
                <a:gd name="T51" fmla="*/ 35 h 569"/>
                <a:gd name="T52" fmla="*/ 219 w 454"/>
                <a:gd name="T53" fmla="*/ 223 h 569"/>
                <a:gd name="T54" fmla="*/ 122 w 454"/>
                <a:gd name="T55" fmla="*/ 132 h 569"/>
                <a:gd name="T56" fmla="*/ 137 w 454"/>
                <a:gd name="T57" fmla="*/ 64 h 569"/>
                <a:gd name="T58" fmla="*/ 135 w 454"/>
                <a:gd name="T59" fmla="*/ 63 h 569"/>
                <a:gd name="T60" fmla="*/ 135 w 454"/>
                <a:gd name="T61" fmla="*/ 63 h 569"/>
                <a:gd name="T62" fmla="*/ 113 w 454"/>
                <a:gd name="T63" fmla="*/ 118 h 569"/>
                <a:gd name="T64" fmla="*/ 52 w 454"/>
                <a:gd name="T65" fmla="*/ 1 h 569"/>
                <a:gd name="T66" fmla="*/ 50 w 454"/>
                <a:gd name="T67" fmla="*/ 0 h 569"/>
                <a:gd name="T68" fmla="*/ 46 w 454"/>
                <a:gd name="T69" fmla="*/ 1 h 569"/>
                <a:gd name="T70" fmla="*/ 74 w 454"/>
                <a:gd name="T71" fmla="*/ 91 h 569"/>
                <a:gd name="T72" fmla="*/ 74 w 454"/>
                <a:gd name="T73" fmla="*/ 91 h 569"/>
                <a:gd name="T74" fmla="*/ 149 w 454"/>
                <a:gd name="T75" fmla="*/ 208 h 569"/>
                <a:gd name="T76" fmla="*/ 3 w 454"/>
                <a:gd name="T77" fmla="*/ 195 h 569"/>
                <a:gd name="T78" fmla="*/ 3 w 454"/>
                <a:gd name="T79" fmla="*/ 196 h 569"/>
                <a:gd name="T80" fmla="*/ 0 w 454"/>
                <a:gd name="T81" fmla="*/ 201 h 569"/>
                <a:gd name="T82" fmla="*/ 172 w 454"/>
                <a:gd name="T83" fmla="*/ 237 h 569"/>
                <a:gd name="T84" fmla="*/ 197 w 454"/>
                <a:gd name="T85" fmla="*/ 254 h 5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54" h="569">
                  <a:moveTo>
                    <a:pt x="197" y="254"/>
                  </a:moveTo>
                  <a:cubicBezTo>
                    <a:pt x="209" y="304"/>
                    <a:pt x="213" y="368"/>
                    <a:pt x="200" y="449"/>
                  </a:cubicBezTo>
                  <a:cubicBezTo>
                    <a:pt x="191" y="518"/>
                    <a:pt x="199" y="559"/>
                    <a:pt x="148" y="559"/>
                  </a:cubicBezTo>
                  <a:cubicBezTo>
                    <a:pt x="148" y="559"/>
                    <a:pt x="138" y="555"/>
                    <a:pt x="122" y="569"/>
                  </a:cubicBezTo>
                  <a:cubicBezTo>
                    <a:pt x="339" y="569"/>
                    <a:pt x="339" y="569"/>
                    <a:pt x="339" y="569"/>
                  </a:cubicBezTo>
                  <a:cubicBezTo>
                    <a:pt x="328" y="564"/>
                    <a:pt x="315" y="559"/>
                    <a:pt x="304" y="557"/>
                  </a:cubicBezTo>
                  <a:cubicBezTo>
                    <a:pt x="292" y="529"/>
                    <a:pt x="279" y="475"/>
                    <a:pt x="277" y="354"/>
                  </a:cubicBezTo>
                  <a:cubicBezTo>
                    <a:pt x="276" y="318"/>
                    <a:pt x="278" y="287"/>
                    <a:pt x="282" y="261"/>
                  </a:cubicBezTo>
                  <a:cubicBezTo>
                    <a:pt x="315" y="247"/>
                    <a:pt x="315" y="247"/>
                    <a:pt x="315" y="247"/>
                  </a:cubicBezTo>
                  <a:cubicBezTo>
                    <a:pt x="404" y="194"/>
                    <a:pt x="433" y="147"/>
                    <a:pt x="454" y="120"/>
                  </a:cubicBezTo>
                  <a:cubicBezTo>
                    <a:pt x="451" y="117"/>
                    <a:pt x="451" y="117"/>
                    <a:pt x="451" y="117"/>
                  </a:cubicBezTo>
                  <a:cubicBezTo>
                    <a:pt x="451" y="117"/>
                    <a:pt x="451" y="117"/>
                    <a:pt x="451" y="117"/>
                  </a:cubicBezTo>
                  <a:cubicBezTo>
                    <a:pt x="428" y="135"/>
                    <a:pt x="407" y="151"/>
                    <a:pt x="389" y="164"/>
                  </a:cubicBezTo>
                  <a:cubicBezTo>
                    <a:pt x="396" y="133"/>
                    <a:pt x="398" y="121"/>
                    <a:pt x="400" y="82"/>
                  </a:cubicBezTo>
                  <a:cubicBezTo>
                    <a:pt x="399" y="82"/>
                    <a:pt x="399" y="82"/>
                    <a:pt x="399" y="82"/>
                  </a:cubicBezTo>
                  <a:cubicBezTo>
                    <a:pt x="399" y="82"/>
                    <a:pt x="398" y="82"/>
                    <a:pt x="398" y="82"/>
                  </a:cubicBezTo>
                  <a:cubicBezTo>
                    <a:pt x="393" y="101"/>
                    <a:pt x="379" y="147"/>
                    <a:pt x="362" y="182"/>
                  </a:cubicBezTo>
                  <a:cubicBezTo>
                    <a:pt x="312" y="215"/>
                    <a:pt x="278" y="228"/>
                    <a:pt x="257" y="234"/>
                  </a:cubicBezTo>
                  <a:cubicBezTo>
                    <a:pt x="251" y="213"/>
                    <a:pt x="245" y="185"/>
                    <a:pt x="241" y="146"/>
                  </a:cubicBezTo>
                  <a:cubicBezTo>
                    <a:pt x="257" y="110"/>
                    <a:pt x="284" y="70"/>
                    <a:pt x="296" y="54"/>
                  </a:cubicBezTo>
                  <a:cubicBezTo>
                    <a:pt x="295" y="54"/>
                    <a:pt x="295" y="54"/>
                    <a:pt x="295" y="54"/>
                  </a:cubicBezTo>
                  <a:cubicBezTo>
                    <a:pt x="294" y="52"/>
                    <a:pt x="294" y="52"/>
                    <a:pt x="294" y="52"/>
                  </a:cubicBezTo>
                  <a:cubicBezTo>
                    <a:pt x="265" y="79"/>
                    <a:pt x="258" y="88"/>
                    <a:pt x="238" y="113"/>
                  </a:cubicBezTo>
                  <a:cubicBezTo>
                    <a:pt x="236" y="91"/>
                    <a:pt x="235" y="64"/>
                    <a:pt x="235" y="35"/>
                  </a:cubicBezTo>
                  <a:cubicBezTo>
                    <a:pt x="235" y="35"/>
                    <a:pt x="235" y="35"/>
                    <a:pt x="235" y="35"/>
                  </a:cubicBezTo>
                  <a:cubicBezTo>
                    <a:pt x="230" y="35"/>
                    <a:pt x="230" y="35"/>
                    <a:pt x="230" y="35"/>
                  </a:cubicBezTo>
                  <a:cubicBezTo>
                    <a:pt x="223" y="69"/>
                    <a:pt x="210" y="143"/>
                    <a:pt x="219" y="223"/>
                  </a:cubicBezTo>
                  <a:cubicBezTo>
                    <a:pt x="219" y="223"/>
                    <a:pt x="175" y="205"/>
                    <a:pt x="122" y="132"/>
                  </a:cubicBezTo>
                  <a:cubicBezTo>
                    <a:pt x="123" y="120"/>
                    <a:pt x="125" y="90"/>
                    <a:pt x="137" y="64"/>
                  </a:cubicBezTo>
                  <a:cubicBezTo>
                    <a:pt x="135" y="63"/>
                    <a:pt x="135" y="63"/>
                    <a:pt x="135" y="63"/>
                  </a:cubicBezTo>
                  <a:cubicBezTo>
                    <a:pt x="135" y="63"/>
                    <a:pt x="135" y="63"/>
                    <a:pt x="135" y="63"/>
                  </a:cubicBezTo>
                  <a:cubicBezTo>
                    <a:pt x="127" y="75"/>
                    <a:pt x="118" y="94"/>
                    <a:pt x="113" y="118"/>
                  </a:cubicBezTo>
                  <a:cubicBezTo>
                    <a:pt x="93" y="88"/>
                    <a:pt x="72" y="50"/>
                    <a:pt x="52" y="1"/>
                  </a:cubicBezTo>
                  <a:cubicBezTo>
                    <a:pt x="51" y="1"/>
                    <a:pt x="51" y="1"/>
                    <a:pt x="50" y="0"/>
                  </a:cubicBezTo>
                  <a:cubicBezTo>
                    <a:pt x="46" y="1"/>
                    <a:pt x="46" y="1"/>
                    <a:pt x="46" y="1"/>
                  </a:cubicBezTo>
                  <a:cubicBezTo>
                    <a:pt x="49" y="17"/>
                    <a:pt x="74" y="91"/>
                    <a:pt x="74" y="91"/>
                  </a:cubicBezTo>
                  <a:cubicBezTo>
                    <a:pt x="74" y="91"/>
                    <a:pt x="74" y="91"/>
                    <a:pt x="74" y="91"/>
                  </a:cubicBezTo>
                  <a:cubicBezTo>
                    <a:pt x="91" y="132"/>
                    <a:pt x="115" y="175"/>
                    <a:pt x="149" y="208"/>
                  </a:cubicBezTo>
                  <a:cubicBezTo>
                    <a:pt x="149" y="208"/>
                    <a:pt x="89" y="222"/>
                    <a:pt x="3" y="195"/>
                  </a:cubicBezTo>
                  <a:cubicBezTo>
                    <a:pt x="3" y="196"/>
                    <a:pt x="3" y="196"/>
                    <a:pt x="3" y="196"/>
                  </a:cubicBezTo>
                  <a:cubicBezTo>
                    <a:pt x="0" y="201"/>
                    <a:pt x="0" y="201"/>
                    <a:pt x="0" y="201"/>
                  </a:cubicBezTo>
                  <a:cubicBezTo>
                    <a:pt x="37" y="218"/>
                    <a:pt x="97" y="238"/>
                    <a:pt x="172" y="237"/>
                  </a:cubicBezTo>
                  <a:cubicBezTo>
                    <a:pt x="178" y="238"/>
                    <a:pt x="187" y="243"/>
                    <a:pt x="197" y="254"/>
                  </a:cubicBezTo>
                  <a:close/>
                </a:path>
              </a:pathLst>
            </a:custGeom>
            <a:solidFill>
              <a:schemeClr val="tx2"/>
            </a:solidFill>
            <a:ln>
              <a:noFill/>
            </a:ln>
          </p:spPr>
          <p:txBody>
            <a:bodyPr anchor="ctr"/>
            <a:p>
              <a:pPr algn="ctr"/>
            </a:p>
          </p:txBody>
        </p:sp>
        <p:grpSp>
          <p:nvGrpSpPr>
            <p:cNvPr id="96" name="Group 3"/>
            <p:cNvGrpSpPr/>
            <p:nvPr/>
          </p:nvGrpSpPr>
          <p:grpSpPr>
            <a:xfrm>
              <a:off x="6685154" y="1639850"/>
              <a:ext cx="4779675" cy="3671505"/>
              <a:chOff x="7223605" y="1034167"/>
              <a:chExt cx="4779675" cy="3671505"/>
            </a:xfrm>
            <a:solidFill>
              <a:schemeClr val="accent5">
                <a:alpha val="70000"/>
              </a:schemeClr>
            </a:solidFill>
          </p:grpSpPr>
          <p:sp>
            <p:nvSpPr>
              <p:cNvPr id="97" name="Oval 49"/>
              <p:cNvSpPr/>
              <p:nvPr>
                <p:custDataLst>
                  <p:tags r:id="rId3"/>
                </p:custDataLst>
              </p:nvPr>
            </p:nvSpPr>
            <p:spPr>
              <a:xfrm>
                <a:off x="7223605" y="2907942"/>
                <a:ext cx="333375" cy="333375"/>
              </a:xfrm>
              <a:prstGeom prst="ellipse">
                <a:avLst/>
              </a:prstGeom>
              <a:solidFill>
                <a:srgbClr val="1B436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98" name="Oval 50"/>
              <p:cNvSpPr/>
              <p:nvPr>
                <p:custDataLst>
                  <p:tags r:id="rId4"/>
                </p:custDataLst>
              </p:nvPr>
            </p:nvSpPr>
            <p:spPr>
              <a:xfrm>
                <a:off x="8051873" y="4113273"/>
                <a:ext cx="333375" cy="333375"/>
              </a:xfrm>
              <a:prstGeom prst="ellipse">
                <a:avLst/>
              </a:prstGeom>
              <a:solidFill>
                <a:srgbClr val="1B436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99" name="Oval 51"/>
              <p:cNvSpPr/>
              <p:nvPr>
                <p:custDataLst>
                  <p:tags r:id="rId5"/>
                </p:custDataLst>
              </p:nvPr>
            </p:nvSpPr>
            <p:spPr>
              <a:xfrm>
                <a:off x="8576155" y="1922081"/>
                <a:ext cx="424970" cy="424970"/>
              </a:xfrm>
              <a:prstGeom prst="ellipse">
                <a:avLst/>
              </a:prstGeom>
              <a:solidFill>
                <a:srgbClr val="1B436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00" name="Oval 52"/>
              <p:cNvSpPr/>
              <p:nvPr>
                <p:custDataLst>
                  <p:tags r:id="rId6"/>
                </p:custDataLst>
              </p:nvPr>
            </p:nvSpPr>
            <p:spPr>
              <a:xfrm>
                <a:off x="9722732" y="3212873"/>
                <a:ext cx="424970" cy="424970"/>
              </a:xfrm>
              <a:prstGeom prst="ellipse">
                <a:avLst/>
              </a:prstGeom>
              <a:solidFill>
                <a:srgbClr val="1B436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01" name="Oval 53"/>
              <p:cNvSpPr/>
              <p:nvPr>
                <p:custDataLst>
                  <p:tags r:id="rId7"/>
                </p:custDataLst>
              </p:nvPr>
            </p:nvSpPr>
            <p:spPr>
              <a:xfrm>
                <a:off x="8647793" y="2598759"/>
                <a:ext cx="541253" cy="541253"/>
              </a:xfrm>
              <a:prstGeom prst="ellipse">
                <a:avLst/>
              </a:prstGeom>
              <a:solidFill>
                <a:srgbClr val="1B436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02" name="Oval 54"/>
              <p:cNvSpPr/>
              <p:nvPr>
                <p:custDataLst>
                  <p:tags r:id="rId8"/>
                </p:custDataLst>
              </p:nvPr>
            </p:nvSpPr>
            <p:spPr>
              <a:xfrm>
                <a:off x="10147702" y="4164419"/>
                <a:ext cx="541253" cy="541253"/>
              </a:xfrm>
              <a:prstGeom prst="ellipse">
                <a:avLst/>
              </a:prstGeom>
              <a:solidFill>
                <a:srgbClr val="1B436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03" name="Oval 55"/>
              <p:cNvSpPr/>
              <p:nvPr>
                <p:custDataLst>
                  <p:tags r:id="rId9"/>
                </p:custDataLst>
              </p:nvPr>
            </p:nvSpPr>
            <p:spPr>
              <a:xfrm>
                <a:off x="11150960" y="2163063"/>
                <a:ext cx="541253" cy="541253"/>
              </a:xfrm>
              <a:prstGeom prst="ellipse">
                <a:avLst/>
              </a:prstGeom>
              <a:solidFill>
                <a:srgbClr val="1B436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04" name="Oval 56"/>
              <p:cNvSpPr/>
              <p:nvPr>
                <p:custDataLst>
                  <p:tags r:id="rId10"/>
                </p:custDataLst>
              </p:nvPr>
            </p:nvSpPr>
            <p:spPr>
              <a:xfrm>
                <a:off x="11294540" y="3501142"/>
                <a:ext cx="708740" cy="708740"/>
              </a:xfrm>
              <a:prstGeom prst="ellipse">
                <a:avLst/>
              </a:prstGeom>
              <a:solidFill>
                <a:srgbClr val="1B436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05" name="Oval 57"/>
              <p:cNvSpPr/>
              <p:nvPr>
                <p:custDataLst>
                  <p:tags r:id="rId11"/>
                </p:custDataLst>
              </p:nvPr>
            </p:nvSpPr>
            <p:spPr>
              <a:xfrm>
                <a:off x="9368362" y="1034167"/>
                <a:ext cx="708740" cy="708740"/>
              </a:xfrm>
              <a:prstGeom prst="ellipse">
                <a:avLst/>
              </a:prstGeom>
              <a:solidFill>
                <a:srgbClr val="1B436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grpSp>
        <p:grpSp>
          <p:nvGrpSpPr>
            <p:cNvPr id="106" name="Group 4"/>
            <p:cNvGrpSpPr/>
            <p:nvPr/>
          </p:nvGrpSpPr>
          <p:grpSpPr>
            <a:xfrm>
              <a:off x="6574014" y="1946200"/>
              <a:ext cx="4788017" cy="3731205"/>
              <a:chOff x="7071416" y="1121303"/>
              <a:chExt cx="4788017" cy="3731205"/>
            </a:xfrm>
            <a:solidFill>
              <a:schemeClr val="accent2">
                <a:alpha val="40000"/>
              </a:schemeClr>
            </a:solidFill>
          </p:grpSpPr>
          <p:sp>
            <p:nvSpPr>
              <p:cNvPr id="107" name="Oval 39"/>
              <p:cNvSpPr/>
              <p:nvPr>
                <p:custDataLst>
                  <p:tags r:id="rId12"/>
                </p:custDataLst>
              </p:nvPr>
            </p:nvSpPr>
            <p:spPr>
              <a:xfrm>
                <a:off x="7071416" y="1970672"/>
                <a:ext cx="604144" cy="6041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08" name="Oval 40"/>
              <p:cNvSpPr/>
              <p:nvPr>
                <p:custDataLst>
                  <p:tags r:id="rId13"/>
                </p:custDataLst>
              </p:nvPr>
            </p:nvSpPr>
            <p:spPr>
              <a:xfrm>
                <a:off x="10028885" y="2266337"/>
                <a:ext cx="778885" cy="77888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09" name="Oval 41"/>
              <p:cNvSpPr/>
              <p:nvPr>
                <p:custDataLst>
                  <p:tags r:id="rId14"/>
                </p:custDataLst>
              </p:nvPr>
            </p:nvSpPr>
            <p:spPr>
              <a:xfrm>
                <a:off x="8444595" y="4164419"/>
                <a:ext cx="688089" cy="6880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10" name="Oval 42"/>
              <p:cNvSpPr/>
              <p:nvPr>
                <p:custDataLst>
                  <p:tags r:id="rId15"/>
                </p:custDataLst>
              </p:nvPr>
            </p:nvSpPr>
            <p:spPr>
              <a:xfrm>
                <a:off x="10677336" y="3875937"/>
                <a:ext cx="260868" cy="26086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11" name="Oval 43"/>
              <p:cNvSpPr/>
              <p:nvPr>
                <p:custDataLst>
                  <p:tags r:id="rId16"/>
                </p:custDataLst>
              </p:nvPr>
            </p:nvSpPr>
            <p:spPr>
              <a:xfrm>
                <a:off x="11598565" y="2698248"/>
                <a:ext cx="260868" cy="26086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12" name="Oval 44"/>
              <p:cNvSpPr/>
              <p:nvPr>
                <p:custDataLst>
                  <p:tags r:id="rId17"/>
                </p:custDataLst>
              </p:nvPr>
            </p:nvSpPr>
            <p:spPr>
              <a:xfrm>
                <a:off x="7688405" y="2869385"/>
                <a:ext cx="260868" cy="26086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13" name="Oval 45"/>
              <p:cNvSpPr/>
              <p:nvPr>
                <p:custDataLst>
                  <p:tags r:id="rId18"/>
                </p:custDataLst>
              </p:nvPr>
            </p:nvSpPr>
            <p:spPr>
              <a:xfrm>
                <a:off x="9592298" y="1865334"/>
                <a:ext cx="260868" cy="26086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14" name="Oval 46"/>
              <p:cNvSpPr/>
              <p:nvPr>
                <p:custDataLst>
                  <p:tags r:id="rId19"/>
                </p:custDataLst>
              </p:nvPr>
            </p:nvSpPr>
            <p:spPr>
              <a:xfrm>
                <a:off x="7838577" y="1121303"/>
                <a:ext cx="759965" cy="75996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15" name="Oval 47"/>
              <p:cNvSpPr/>
              <p:nvPr>
                <p:custDataLst>
                  <p:tags r:id="rId20"/>
                </p:custDataLst>
              </p:nvPr>
            </p:nvSpPr>
            <p:spPr>
              <a:xfrm>
                <a:off x="9111041" y="3345133"/>
                <a:ext cx="156009" cy="15600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17" name="Oval 48"/>
              <p:cNvSpPr/>
              <p:nvPr>
                <p:custDataLst>
                  <p:tags r:id="rId21"/>
                </p:custDataLst>
              </p:nvPr>
            </p:nvSpPr>
            <p:spPr>
              <a:xfrm>
                <a:off x="11106733" y="2785942"/>
                <a:ext cx="156009" cy="15600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grpSp>
        <p:grpSp>
          <p:nvGrpSpPr>
            <p:cNvPr id="118" name="Group 5"/>
            <p:cNvGrpSpPr/>
            <p:nvPr/>
          </p:nvGrpSpPr>
          <p:grpSpPr>
            <a:xfrm>
              <a:off x="7210995" y="2279145"/>
              <a:ext cx="4142805" cy="3446444"/>
              <a:chOff x="7242069" y="1000204"/>
              <a:chExt cx="4142805" cy="3446444"/>
            </a:xfrm>
            <a:solidFill>
              <a:schemeClr val="accent1">
                <a:alpha val="20000"/>
              </a:schemeClr>
            </a:solidFill>
          </p:grpSpPr>
          <p:sp>
            <p:nvSpPr>
              <p:cNvPr id="119" name="Oval 29"/>
              <p:cNvSpPr/>
              <p:nvPr>
                <p:custDataLst>
                  <p:tags r:id="rId22"/>
                </p:custDataLst>
              </p:nvPr>
            </p:nvSpPr>
            <p:spPr>
              <a:xfrm>
                <a:off x="8373143" y="1000204"/>
                <a:ext cx="1180478" cy="118047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20" name="Oval 30"/>
              <p:cNvSpPr/>
              <p:nvPr>
                <p:custDataLst>
                  <p:tags r:id="rId23"/>
                </p:custDataLst>
              </p:nvPr>
            </p:nvSpPr>
            <p:spPr>
              <a:xfrm>
                <a:off x="9793458" y="1543897"/>
                <a:ext cx="673424" cy="67342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21" name="Oval 31"/>
              <p:cNvSpPr/>
              <p:nvPr>
                <p:custDataLst>
                  <p:tags r:id="rId24"/>
                </p:custDataLst>
              </p:nvPr>
            </p:nvSpPr>
            <p:spPr>
              <a:xfrm>
                <a:off x="7728795" y="3028844"/>
                <a:ext cx="608999" cy="60899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22" name="Oval 32"/>
              <p:cNvSpPr/>
              <p:nvPr>
                <p:custDataLst>
                  <p:tags r:id="rId25"/>
                </p:custDataLst>
              </p:nvPr>
            </p:nvSpPr>
            <p:spPr>
              <a:xfrm>
                <a:off x="10055853" y="2924511"/>
                <a:ext cx="608999" cy="60899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23" name="Oval 33"/>
              <p:cNvSpPr/>
              <p:nvPr>
                <p:custDataLst>
                  <p:tags r:id="rId26"/>
                </p:custDataLst>
              </p:nvPr>
            </p:nvSpPr>
            <p:spPr>
              <a:xfrm>
                <a:off x="7242069" y="1362158"/>
                <a:ext cx="550776" cy="55077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24" name="Oval 34"/>
              <p:cNvSpPr/>
              <p:nvPr>
                <p:custDataLst>
                  <p:tags r:id="rId27"/>
                </p:custDataLst>
              </p:nvPr>
            </p:nvSpPr>
            <p:spPr>
              <a:xfrm>
                <a:off x="7460786" y="2351919"/>
                <a:ext cx="460611" cy="46061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25" name="Oval 35"/>
              <p:cNvSpPr/>
              <p:nvPr>
                <p:custDataLst>
                  <p:tags r:id="rId28"/>
                </p:custDataLst>
              </p:nvPr>
            </p:nvSpPr>
            <p:spPr>
              <a:xfrm>
                <a:off x="10593255" y="2042438"/>
                <a:ext cx="460611" cy="46061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26" name="Oval 36"/>
              <p:cNvSpPr/>
              <p:nvPr>
                <p:custDataLst>
                  <p:tags r:id="rId29"/>
                </p:custDataLst>
              </p:nvPr>
            </p:nvSpPr>
            <p:spPr>
              <a:xfrm>
                <a:off x="11048082" y="1704777"/>
                <a:ext cx="336792" cy="33679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27" name="Oval 37"/>
              <p:cNvSpPr/>
              <p:nvPr>
                <p:custDataLst>
                  <p:tags r:id="rId30"/>
                </p:custDataLst>
              </p:nvPr>
            </p:nvSpPr>
            <p:spPr>
              <a:xfrm>
                <a:off x="11027370" y="3450791"/>
                <a:ext cx="336792" cy="33679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28" name="Oval 38"/>
              <p:cNvSpPr/>
              <p:nvPr>
                <p:custDataLst>
                  <p:tags r:id="rId31"/>
                </p:custDataLst>
              </p:nvPr>
            </p:nvSpPr>
            <p:spPr>
              <a:xfrm>
                <a:off x="8453970" y="3618181"/>
                <a:ext cx="828467" cy="8284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grpSp>
        <p:grpSp>
          <p:nvGrpSpPr>
            <p:cNvPr id="129" name="Group 6"/>
            <p:cNvGrpSpPr/>
            <p:nvPr/>
          </p:nvGrpSpPr>
          <p:grpSpPr>
            <a:xfrm rot="9000000">
              <a:off x="7380010" y="1811773"/>
              <a:ext cx="3591334" cy="2758680"/>
              <a:chOff x="7223605" y="1034167"/>
              <a:chExt cx="4779675" cy="3671505"/>
            </a:xfrm>
            <a:solidFill>
              <a:schemeClr val="accent4">
                <a:alpha val="70000"/>
              </a:schemeClr>
            </a:solidFill>
          </p:grpSpPr>
          <p:sp>
            <p:nvSpPr>
              <p:cNvPr id="130" name="Oval 20"/>
              <p:cNvSpPr/>
              <p:nvPr>
                <p:custDataLst>
                  <p:tags r:id="rId32"/>
                </p:custDataLst>
              </p:nvPr>
            </p:nvSpPr>
            <p:spPr>
              <a:xfrm>
                <a:off x="7223605" y="2907942"/>
                <a:ext cx="333375" cy="3333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31" name="Oval 21"/>
              <p:cNvSpPr/>
              <p:nvPr>
                <p:custDataLst>
                  <p:tags r:id="rId33"/>
                </p:custDataLst>
              </p:nvPr>
            </p:nvSpPr>
            <p:spPr>
              <a:xfrm>
                <a:off x="8051873" y="4113273"/>
                <a:ext cx="333375" cy="3333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32" name="Oval 22"/>
              <p:cNvSpPr/>
              <p:nvPr>
                <p:custDataLst>
                  <p:tags r:id="rId34"/>
                </p:custDataLst>
              </p:nvPr>
            </p:nvSpPr>
            <p:spPr>
              <a:xfrm>
                <a:off x="8576155" y="1922081"/>
                <a:ext cx="424970" cy="42497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33" name="Oval 23"/>
              <p:cNvSpPr/>
              <p:nvPr>
                <p:custDataLst>
                  <p:tags r:id="rId35"/>
                </p:custDataLst>
              </p:nvPr>
            </p:nvSpPr>
            <p:spPr>
              <a:xfrm>
                <a:off x="9722732" y="3212873"/>
                <a:ext cx="424970" cy="42497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34" name="Oval 24"/>
              <p:cNvSpPr/>
              <p:nvPr>
                <p:custDataLst>
                  <p:tags r:id="rId36"/>
                </p:custDataLst>
              </p:nvPr>
            </p:nvSpPr>
            <p:spPr>
              <a:xfrm>
                <a:off x="8647793" y="2598759"/>
                <a:ext cx="541253" cy="54125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35" name="Oval 25"/>
              <p:cNvSpPr/>
              <p:nvPr>
                <p:custDataLst>
                  <p:tags r:id="rId37"/>
                </p:custDataLst>
              </p:nvPr>
            </p:nvSpPr>
            <p:spPr>
              <a:xfrm>
                <a:off x="10147702" y="4164419"/>
                <a:ext cx="541253" cy="54125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36" name="Oval 26"/>
              <p:cNvSpPr/>
              <p:nvPr>
                <p:custDataLst>
                  <p:tags r:id="rId38"/>
                </p:custDataLst>
              </p:nvPr>
            </p:nvSpPr>
            <p:spPr>
              <a:xfrm>
                <a:off x="11150960" y="2163063"/>
                <a:ext cx="541253" cy="54125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37" name="Oval 27"/>
              <p:cNvSpPr/>
              <p:nvPr>
                <p:custDataLst>
                  <p:tags r:id="rId39"/>
                </p:custDataLst>
              </p:nvPr>
            </p:nvSpPr>
            <p:spPr>
              <a:xfrm>
                <a:off x="11294540" y="3501142"/>
                <a:ext cx="708740" cy="7087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38" name="Oval 28"/>
              <p:cNvSpPr/>
              <p:nvPr>
                <p:custDataLst>
                  <p:tags r:id="rId40"/>
                </p:custDataLst>
              </p:nvPr>
            </p:nvSpPr>
            <p:spPr>
              <a:xfrm>
                <a:off x="9368362" y="1034167"/>
                <a:ext cx="708740" cy="7087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grpSp>
        <p:sp>
          <p:nvSpPr>
            <p:cNvPr id="144" name="Oval 18"/>
            <p:cNvSpPr/>
            <p:nvPr>
              <p:custDataLst>
                <p:tags r:id="rId41"/>
              </p:custDataLst>
            </p:nvPr>
          </p:nvSpPr>
          <p:spPr bwMode="auto">
            <a:xfrm>
              <a:off x="10180248" y="2860444"/>
              <a:ext cx="60174" cy="60865"/>
            </a:xfrm>
            <a:prstGeom prst="ellipse">
              <a:avLst/>
            </a:prstGeom>
            <a:solidFill>
              <a:schemeClr val="bg1"/>
            </a:solidFill>
            <a:ln>
              <a:noFill/>
            </a:ln>
          </p:spPr>
          <p:txBody>
            <a:bodyPr anchor="ctr"/>
            <a:p>
              <a:pPr algn="ctr"/>
            </a:p>
          </p:txBody>
        </p:sp>
        <p:sp>
          <p:nvSpPr>
            <p:cNvPr id="148" name="Freeform: Shape 16"/>
            <p:cNvSpPr/>
            <p:nvPr>
              <p:custDataLst>
                <p:tags r:id="rId42"/>
              </p:custDataLst>
            </p:nvPr>
          </p:nvSpPr>
          <p:spPr bwMode="auto">
            <a:xfrm>
              <a:off x="6993231" y="3943997"/>
              <a:ext cx="486920" cy="424672"/>
            </a:xfrm>
            <a:custGeom>
              <a:avLst/>
              <a:gdLst>
                <a:gd name="T0" fmla="*/ 296 w 297"/>
                <a:gd name="T1" fmla="*/ 152 h 259"/>
                <a:gd name="T2" fmla="*/ 259 w 297"/>
                <a:gd name="T3" fmla="*/ 13 h 259"/>
                <a:gd name="T4" fmla="*/ 241 w 297"/>
                <a:gd name="T5" fmla="*/ 0 h 259"/>
                <a:gd name="T6" fmla="*/ 148 w 297"/>
                <a:gd name="T7" fmla="*/ 0 h 259"/>
                <a:gd name="T8" fmla="*/ 56 w 297"/>
                <a:gd name="T9" fmla="*/ 0 h 259"/>
                <a:gd name="T10" fmla="*/ 38 w 297"/>
                <a:gd name="T11" fmla="*/ 13 h 259"/>
                <a:gd name="T12" fmla="*/ 1 w 297"/>
                <a:gd name="T13" fmla="*/ 152 h 259"/>
                <a:gd name="T14" fmla="*/ 0 w 297"/>
                <a:gd name="T15" fmla="*/ 157 h 259"/>
                <a:gd name="T16" fmla="*/ 0 w 297"/>
                <a:gd name="T17" fmla="*/ 222 h 259"/>
                <a:gd name="T18" fmla="*/ 37 w 297"/>
                <a:gd name="T19" fmla="*/ 259 h 259"/>
                <a:gd name="T20" fmla="*/ 260 w 297"/>
                <a:gd name="T21" fmla="*/ 259 h 259"/>
                <a:gd name="T22" fmla="*/ 297 w 297"/>
                <a:gd name="T23" fmla="*/ 222 h 259"/>
                <a:gd name="T24" fmla="*/ 297 w 297"/>
                <a:gd name="T25" fmla="*/ 157 h 259"/>
                <a:gd name="T26" fmla="*/ 296 w 297"/>
                <a:gd name="T27" fmla="*/ 152 h 259"/>
                <a:gd name="T28" fmla="*/ 278 w 297"/>
                <a:gd name="T29" fmla="*/ 222 h 259"/>
                <a:gd name="T30" fmla="*/ 260 w 297"/>
                <a:gd name="T31" fmla="*/ 241 h 259"/>
                <a:gd name="T32" fmla="*/ 37 w 297"/>
                <a:gd name="T33" fmla="*/ 241 h 259"/>
                <a:gd name="T34" fmla="*/ 19 w 297"/>
                <a:gd name="T35" fmla="*/ 222 h 259"/>
                <a:gd name="T36" fmla="*/ 19 w 297"/>
                <a:gd name="T37" fmla="*/ 157 h 259"/>
                <a:gd name="T38" fmla="*/ 56 w 297"/>
                <a:gd name="T39" fmla="*/ 19 h 259"/>
                <a:gd name="T40" fmla="*/ 241 w 297"/>
                <a:gd name="T41" fmla="*/ 19 h 259"/>
                <a:gd name="T42" fmla="*/ 278 w 297"/>
                <a:gd name="T43" fmla="*/ 157 h 259"/>
                <a:gd name="T44" fmla="*/ 278 w 297"/>
                <a:gd name="T45" fmla="*/ 222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97" h="259">
                  <a:moveTo>
                    <a:pt x="296" y="152"/>
                  </a:moveTo>
                  <a:cubicBezTo>
                    <a:pt x="259" y="13"/>
                    <a:pt x="259" y="13"/>
                    <a:pt x="259" y="13"/>
                  </a:cubicBezTo>
                  <a:cubicBezTo>
                    <a:pt x="257" y="6"/>
                    <a:pt x="249" y="0"/>
                    <a:pt x="241" y="0"/>
                  </a:cubicBezTo>
                  <a:cubicBezTo>
                    <a:pt x="148" y="0"/>
                    <a:pt x="148" y="0"/>
                    <a:pt x="148" y="0"/>
                  </a:cubicBezTo>
                  <a:cubicBezTo>
                    <a:pt x="56" y="0"/>
                    <a:pt x="56" y="0"/>
                    <a:pt x="56" y="0"/>
                  </a:cubicBezTo>
                  <a:cubicBezTo>
                    <a:pt x="48" y="0"/>
                    <a:pt x="40" y="6"/>
                    <a:pt x="38" y="13"/>
                  </a:cubicBezTo>
                  <a:cubicBezTo>
                    <a:pt x="1" y="152"/>
                    <a:pt x="1" y="152"/>
                    <a:pt x="1" y="152"/>
                  </a:cubicBezTo>
                  <a:cubicBezTo>
                    <a:pt x="1" y="154"/>
                    <a:pt x="0" y="156"/>
                    <a:pt x="0" y="157"/>
                  </a:cubicBezTo>
                  <a:cubicBezTo>
                    <a:pt x="0" y="222"/>
                    <a:pt x="0" y="222"/>
                    <a:pt x="0" y="222"/>
                  </a:cubicBezTo>
                  <a:cubicBezTo>
                    <a:pt x="0" y="243"/>
                    <a:pt x="17" y="259"/>
                    <a:pt x="37" y="259"/>
                  </a:cubicBezTo>
                  <a:cubicBezTo>
                    <a:pt x="260" y="259"/>
                    <a:pt x="260" y="259"/>
                    <a:pt x="260" y="259"/>
                  </a:cubicBezTo>
                  <a:cubicBezTo>
                    <a:pt x="280" y="259"/>
                    <a:pt x="297" y="243"/>
                    <a:pt x="297" y="222"/>
                  </a:cubicBezTo>
                  <a:cubicBezTo>
                    <a:pt x="297" y="157"/>
                    <a:pt x="297" y="157"/>
                    <a:pt x="297" y="157"/>
                  </a:cubicBezTo>
                  <a:cubicBezTo>
                    <a:pt x="297" y="156"/>
                    <a:pt x="296" y="154"/>
                    <a:pt x="296" y="152"/>
                  </a:cubicBezTo>
                  <a:close/>
                  <a:moveTo>
                    <a:pt x="278" y="222"/>
                  </a:moveTo>
                  <a:cubicBezTo>
                    <a:pt x="278" y="232"/>
                    <a:pt x="270" y="241"/>
                    <a:pt x="260" y="241"/>
                  </a:cubicBezTo>
                  <a:cubicBezTo>
                    <a:pt x="37" y="241"/>
                    <a:pt x="37" y="241"/>
                    <a:pt x="37" y="241"/>
                  </a:cubicBezTo>
                  <a:cubicBezTo>
                    <a:pt x="27" y="241"/>
                    <a:pt x="19" y="232"/>
                    <a:pt x="19" y="222"/>
                  </a:cubicBezTo>
                  <a:cubicBezTo>
                    <a:pt x="19" y="157"/>
                    <a:pt x="19" y="157"/>
                    <a:pt x="19" y="157"/>
                  </a:cubicBezTo>
                  <a:cubicBezTo>
                    <a:pt x="56" y="19"/>
                    <a:pt x="56" y="19"/>
                    <a:pt x="56" y="19"/>
                  </a:cubicBezTo>
                  <a:cubicBezTo>
                    <a:pt x="241" y="19"/>
                    <a:pt x="241" y="19"/>
                    <a:pt x="241" y="19"/>
                  </a:cubicBezTo>
                  <a:cubicBezTo>
                    <a:pt x="278" y="157"/>
                    <a:pt x="278" y="157"/>
                    <a:pt x="278" y="157"/>
                  </a:cubicBezTo>
                  <a:lnTo>
                    <a:pt x="278" y="222"/>
                  </a:lnTo>
                  <a:close/>
                </a:path>
              </a:pathLst>
            </a:custGeom>
            <a:solidFill>
              <a:schemeClr val="bg1"/>
            </a:solidFill>
            <a:ln>
              <a:noFill/>
            </a:ln>
          </p:spPr>
          <p:txBody>
            <a:bodyPr anchor="ctr"/>
            <a:p>
              <a:pPr algn="ctr"/>
            </a:p>
          </p:txBody>
        </p:sp>
      </p:grpSp>
      <p:sp>
        <p:nvSpPr>
          <p:cNvPr id="5" name="矩形 4"/>
          <p:cNvSpPr>
            <a:spLocks noChangeArrowheads="1"/>
          </p:cNvSpPr>
          <p:nvPr/>
        </p:nvSpPr>
        <p:spPr bwMode="auto">
          <a:xfrm>
            <a:off x="578485" y="1978025"/>
            <a:ext cx="5664200" cy="2486660"/>
          </a:xfrm>
          <a:prstGeom prst="rect">
            <a:avLst/>
          </a:prstGeom>
          <a:noFill/>
          <a:ln w="9525">
            <a:noFill/>
            <a:miter lim="800000"/>
          </a:ln>
        </p:spPr>
        <p:txBody>
          <a:bodyPr wrap="square">
            <a:noAutofit/>
          </a:bodyPr>
          <a:p>
            <a:pPr indent="457200" fontAlgn="auto">
              <a:lnSpc>
                <a:spcPts val="2660"/>
              </a:lnSpc>
            </a:pPr>
            <a:r>
              <a:rPr sz="2000" b="1">
                <a:solidFill>
                  <a:srgbClr val="1D4865"/>
                </a:solidFill>
                <a:latin typeface="微软雅黑" panose="020B0503020204020204" pitchFamily="34" charset="-122"/>
                <a:ea typeface="微软雅黑" panose="020B0503020204020204" pitchFamily="34" charset="-122"/>
              </a:rPr>
              <a:t>（一）查阅</a:t>
            </a:r>
            <a:endParaRPr sz="2000" b="1">
              <a:solidFill>
                <a:srgbClr val="1D4865"/>
              </a:solidFill>
              <a:latin typeface="微软雅黑" panose="020B0503020204020204" pitchFamily="34" charset="-122"/>
              <a:ea typeface="微软雅黑" panose="020B0503020204020204" pitchFamily="34" charset="-122"/>
            </a:endParaRPr>
          </a:p>
          <a:p>
            <a:pPr indent="457200" fontAlgn="auto">
              <a:lnSpc>
                <a:spcPts val="2660"/>
              </a:lnSpc>
            </a:pPr>
            <a:r>
              <a:rPr sz="1800">
                <a:solidFill>
                  <a:schemeClr val="tx1"/>
                </a:solidFill>
                <a:latin typeface="微软雅黑" panose="020B0503020204020204" pitchFamily="34" charset="-122"/>
                <a:ea typeface="微软雅黑" panose="020B0503020204020204" pitchFamily="34" charset="-122"/>
              </a:rPr>
              <a:t>查阅是将个人希望了解的职业方向，通过网络、书籍、期刊及有关声像资料进行初步查阅。</a:t>
            </a:r>
            <a:endParaRPr sz="18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r>
              <a:rPr sz="1800">
                <a:solidFill>
                  <a:schemeClr val="tx1"/>
                </a:solidFill>
                <a:latin typeface="微软雅黑" panose="020B0503020204020204" pitchFamily="34" charset="-122"/>
                <a:ea typeface="微软雅黑" panose="020B0503020204020204" pitchFamily="34" charset="-122"/>
              </a:rPr>
              <a:t>选定各种典型职业，进一步对其入门所需的基本条件，如学历、资格证书、身体条件等进行查阅。其优点为方便、快捷、信息量大、成本低；不足为间接的、隔离的信息可能与现实感受有差距。</a:t>
            </a:r>
            <a:endParaRPr sz="180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350"/>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par>
                                <p:cTn id="16" presetID="53" presetClass="entr" presetSubtype="16" fill="hold" grpId="0" nodeType="withEffect">
                                  <p:stCondLst>
                                    <p:cond delay="600"/>
                                  </p:stCondLst>
                                  <p:childTnLst>
                                    <p:set>
                                      <p:cBhvr>
                                        <p:cTn id="17" dur="1" fill="hold">
                                          <p:stCondLst>
                                            <p:cond delay="0"/>
                                          </p:stCondLst>
                                        </p:cTn>
                                        <p:tgtEl>
                                          <p:spTgt spid="10"/>
                                        </p:tgtEl>
                                        <p:attrNameLst>
                                          <p:attrName>style.visibility</p:attrName>
                                        </p:attrNameLst>
                                      </p:cBhvr>
                                      <p:to>
                                        <p:strVal val="visible"/>
                                      </p:to>
                                    </p:set>
                                    <p:anim calcmode="lin" valueType="num">
                                      <p:cBhvr>
                                        <p:cTn id="18" dur="500" fill="hold"/>
                                        <p:tgtEl>
                                          <p:spTgt spid="10"/>
                                        </p:tgtEl>
                                        <p:attrNameLst>
                                          <p:attrName>ppt_w</p:attrName>
                                        </p:attrNameLst>
                                      </p:cBhvr>
                                      <p:tavLst>
                                        <p:tav tm="0">
                                          <p:val>
                                            <p:fltVal val="0"/>
                                          </p:val>
                                        </p:tav>
                                        <p:tav tm="100000">
                                          <p:val>
                                            <p:strVal val="#ppt_w"/>
                                          </p:val>
                                        </p:tav>
                                      </p:tavLst>
                                    </p:anim>
                                    <p:anim calcmode="lin" valueType="num">
                                      <p:cBhvr>
                                        <p:cTn id="19" dur="500" fill="hold"/>
                                        <p:tgtEl>
                                          <p:spTgt spid="10"/>
                                        </p:tgtEl>
                                        <p:attrNameLst>
                                          <p:attrName>ppt_h</p:attrName>
                                        </p:attrNameLst>
                                      </p:cBhvr>
                                      <p:tavLst>
                                        <p:tav tm="0">
                                          <p:val>
                                            <p:fltVal val="0"/>
                                          </p:val>
                                        </p:tav>
                                        <p:tav tm="100000">
                                          <p:val>
                                            <p:strVal val="#ppt_h"/>
                                          </p:val>
                                        </p:tav>
                                      </p:tavLst>
                                    </p:anim>
                                    <p:animEffect transition="in" filter="fade">
                                      <p:cBhvr>
                                        <p:cTn id="20" dur="500"/>
                                        <p:tgtEl>
                                          <p:spTgt spid="10"/>
                                        </p:tgtEl>
                                      </p:cBhvr>
                                    </p:animEffect>
                                  </p:childTnLst>
                                </p:cTn>
                              </p:par>
                            </p:childTnLst>
                          </p:cTn>
                        </p:par>
                        <p:par>
                          <p:cTn id="21" fill="hold">
                            <p:stCondLst>
                              <p:cond delay="1850"/>
                            </p:stCondLst>
                            <p:childTnLst>
                              <p:par>
                                <p:cTn id="22" presetID="42" presetClass="entr" presetSubtype="0" fill="hold" nodeType="afterEffect">
                                  <p:stCondLst>
                                    <p:cond delay="0"/>
                                  </p:stCondLst>
                                  <p:childTnLst>
                                    <p:set>
                                      <p:cBhvr>
                                        <p:cTn id="23" dur="1" fill="hold">
                                          <p:stCondLst>
                                            <p:cond delay="0"/>
                                          </p:stCondLst>
                                        </p:cTn>
                                        <p:tgtEl>
                                          <p:spTgt spid="94"/>
                                        </p:tgtEl>
                                        <p:attrNameLst>
                                          <p:attrName>style.visibility</p:attrName>
                                        </p:attrNameLst>
                                      </p:cBhvr>
                                      <p:to>
                                        <p:strVal val="visible"/>
                                      </p:to>
                                    </p:set>
                                    <p:animEffect transition="in" filter="fade">
                                      <p:cBhvr>
                                        <p:cTn id="24" dur="1000"/>
                                        <p:tgtEl>
                                          <p:spTgt spid="94"/>
                                        </p:tgtEl>
                                      </p:cBhvr>
                                    </p:animEffect>
                                    <p:anim calcmode="lin" valueType="num">
                                      <p:cBhvr>
                                        <p:cTn id="25" dur="1000" fill="hold"/>
                                        <p:tgtEl>
                                          <p:spTgt spid="94"/>
                                        </p:tgtEl>
                                        <p:attrNameLst>
                                          <p:attrName>ppt_x</p:attrName>
                                        </p:attrNameLst>
                                      </p:cBhvr>
                                      <p:tavLst>
                                        <p:tav tm="0">
                                          <p:val>
                                            <p:strVal val="#ppt_x"/>
                                          </p:val>
                                        </p:tav>
                                        <p:tav tm="100000">
                                          <p:val>
                                            <p:strVal val="#ppt_x"/>
                                          </p:val>
                                        </p:tav>
                                      </p:tavLst>
                                    </p:anim>
                                    <p:anim calcmode="lin" valueType="num">
                                      <p:cBhvr>
                                        <p:cTn id="26" dur="1000" fill="hold"/>
                                        <p:tgtEl>
                                          <p:spTgt spid="94"/>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2" presetClass="entr" presetSubtype="1" fill="hold" grpId="0" nodeType="clickEffect">
                                  <p:stCondLst>
                                    <p:cond delay="900"/>
                                  </p:stCondLst>
                                  <p:childTnLst>
                                    <p:set>
                                      <p:cBhvr>
                                        <p:cTn id="30" dur="1" fill="hold">
                                          <p:stCondLst>
                                            <p:cond delay="0"/>
                                          </p:stCondLst>
                                        </p:cTn>
                                        <p:tgtEl>
                                          <p:spTgt spid="5"/>
                                        </p:tgtEl>
                                        <p:attrNameLst>
                                          <p:attrName>style.visibility</p:attrName>
                                        </p:attrNameLst>
                                      </p:cBhvr>
                                      <p:to>
                                        <p:strVal val="visible"/>
                                      </p:to>
                                    </p:set>
                                    <p:animEffect transition="in" filter="wipe(up)">
                                      <p:cBhvr>
                                        <p:cTn id="3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0" grpId="0"/>
      <p:bldP spid="5"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761740"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任务二</a:t>
            </a:r>
            <a:r>
              <a:rPr lang="en-US" altLang="zh-CN" sz="1700" b="1" dirty="0">
                <a:solidFill>
                  <a:srgbClr val="1B4367"/>
                </a:solidFill>
                <a:cs typeface="+mn-ea"/>
                <a:sym typeface="+mn-lt"/>
              </a:rPr>
              <a:t>  </a:t>
            </a:r>
            <a:r>
              <a:rPr lang="zh-CN" altLang="en-US" sz="1700" b="1" dirty="0">
                <a:solidFill>
                  <a:srgbClr val="1B4367"/>
                </a:solidFill>
                <a:cs typeface="+mn-ea"/>
                <a:sym typeface="+mn-lt"/>
              </a:rPr>
              <a:t>职业环境分析方法和认知途径</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9" name="矩形 8"/>
          <p:cNvSpPr/>
          <p:nvPr/>
        </p:nvSpPr>
        <p:spPr>
          <a:xfrm>
            <a:off x="635" y="857885"/>
            <a:ext cx="9144000" cy="615950"/>
          </a:xfrm>
          <a:prstGeom prst="rect">
            <a:avLst/>
          </a:prstGeom>
          <a:solidFill>
            <a:srgbClr val="1D4865"/>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0" name="矩形 13"/>
          <p:cNvSpPr>
            <a:spLocks noChangeArrowheads="1"/>
          </p:cNvSpPr>
          <p:nvPr/>
        </p:nvSpPr>
        <p:spPr bwMode="auto">
          <a:xfrm>
            <a:off x="497840" y="864235"/>
            <a:ext cx="6049010" cy="583565"/>
          </a:xfrm>
          <a:prstGeom prst="rect">
            <a:avLst/>
          </a:prstGeom>
          <a:noFill/>
          <a:ln w="9525">
            <a:noFill/>
            <a:miter lim="800000"/>
          </a:ln>
        </p:spPr>
        <p:txBody>
          <a:bodyPr wrap="square">
            <a:spAutoFit/>
          </a:bodyPr>
          <a:p>
            <a:pPr algn="ctr"/>
            <a:r>
              <a:rPr lang="zh-CN" altLang="en-US" sz="3200" b="1">
                <a:solidFill>
                  <a:schemeClr val="bg1"/>
                </a:solidFill>
                <a:latin typeface="微软雅黑" panose="020B0503020204020204" pitchFamily="34" charset="-122"/>
                <a:ea typeface="微软雅黑" panose="020B0503020204020204" pitchFamily="34" charset="-122"/>
              </a:rPr>
              <a:t>二、职业环境分析的认知途径</a:t>
            </a:r>
            <a:endParaRPr lang="zh-CN" altLang="en-US" sz="3200" b="1">
              <a:solidFill>
                <a:schemeClr val="bg1"/>
              </a:solidFill>
              <a:latin typeface="微软雅黑" panose="020B0503020204020204" pitchFamily="34" charset="-122"/>
              <a:ea typeface="微软雅黑" panose="020B0503020204020204" pitchFamily="34" charset="-122"/>
            </a:endParaRPr>
          </a:p>
        </p:txBody>
      </p:sp>
      <p:grpSp>
        <p:nvGrpSpPr>
          <p:cNvPr id="94" name="千图PPT彼岸天：ID 8661124库_组合 1"/>
          <p:cNvGrpSpPr>
            <a:grpSpLocks noChangeAspect="1"/>
          </p:cNvGrpSpPr>
          <p:nvPr>
            <p:custDataLst>
              <p:tags r:id="rId1"/>
            </p:custDataLst>
          </p:nvPr>
        </p:nvGrpSpPr>
        <p:grpSpPr>
          <a:xfrm>
            <a:off x="6173964" y="1943560"/>
            <a:ext cx="3017772" cy="3219748"/>
            <a:chOff x="6574014" y="1639850"/>
            <a:chExt cx="4890815" cy="5218150"/>
          </a:xfrm>
        </p:grpSpPr>
        <p:sp>
          <p:nvSpPr>
            <p:cNvPr id="95" name="Freeform: Shape 2"/>
            <p:cNvSpPr/>
            <p:nvPr>
              <p:custDataLst>
                <p:tags r:id="rId2"/>
              </p:custDataLst>
            </p:nvPr>
          </p:nvSpPr>
          <p:spPr bwMode="auto">
            <a:xfrm>
              <a:off x="7602087" y="3068398"/>
              <a:ext cx="3025592" cy="3789602"/>
            </a:xfrm>
            <a:custGeom>
              <a:avLst/>
              <a:gdLst>
                <a:gd name="T0" fmla="*/ 197 w 454"/>
                <a:gd name="T1" fmla="*/ 254 h 569"/>
                <a:gd name="T2" fmla="*/ 200 w 454"/>
                <a:gd name="T3" fmla="*/ 449 h 569"/>
                <a:gd name="T4" fmla="*/ 148 w 454"/>
                <a:gd name="T5" fmla="*/ 559 h 569"/>
                <a:gd name="T6" fmla="*/ 122 w 454"/>
                <a:gd name="T7" fmla="*/ 569 h 569"/>
                <a:gd name="T8" fmla="*/ 339 w 454"/>
                <a:gd name="T9" fmla="*/ 569 h 569"/>
                <a:gd name="T10" fmla="*/ 304 w 454"/>
                <a:gd name="T11" fmla="*/ 557 h 569"/>
                <a:gd name="T12" fmla="*/ 277 w 454"/>
                <a:gd name="T13" fmla="*/ 354 h 569"/>
                <a:gd name="T14" fmla="*/ 282 w 454"/>
                <a:gd name="T15" fmla="*/ 261 h 569"/>
                <a:gd name="T16" fmla="*/ 315 w 454"/>
                <a:gd name="T17" fmla="*/ 247 h 569"/>
                <a:gd name="T18" fmla="*/ 454 w 454"/>
                <a:gd name="T19" fmla="*/ 120 h 569"/>
                <a:gd name="T20" fmla="*/ 451 w 454"/>
                <a:gd name="T21" fmla="*/ 117 h 569"/>
                <a:gd name="T22" fmla="*/ 451 w 454"/>
                <a:gd name="T23" fmla="*/ 117 h 569"/>
                <a:gd name="T24" fmla="*/ 389 w 454"/>
                <a:gd name="T25" fmla="*/ 164 h 569"/>
                <a:gd name="T26" fmla="*/ 400 w 454"/>
                <a:gd name="T27" fmla="*/ 82 h 569"/>
                <a:gd name="T28" fmla="*/ 399 w 454"/>
                <a:gd name="T29" fmla="*/ 82 h 569"/>
                <a:gd name="T30" fmla="*/ 398 w 454"/>
                <a:gd name="T31" fmla="*/ 82 h 569"/>
                <a:gd name="T32" fmla="*/ 362 w 454"/>
                <a:gd name="T33" fmla="*/ 182 h 569"/>
                <a:gd name="T34" fmla="*/ 257 w 454"/>
                <a:gd name="T35" fmla="*/ 234 h 569"/>
                <a:gd name="T36" fmla="*/ 241 w 454"/>
                <a:gd name="T37" fmla="*/ 146 h 569"/>
                <a:gd name="T38" fmla="*/ 296 w 454"/>
                <a:gd name="T39" fmla="*/ 54 h 569"/>
                <a:gd name="T40" fmla="*/ 295 w 454"/>
                <a:gd name="T41" fmla="*/ 54 h 569"/>
                <a:gd name="T42" fmla="*/ 294 w 454"/>
                <a:gd name="T43" fmla="*/ 52 h 569"/>
                <a:gd name="T44" fmla="*/ 238 w 454"/>
                <a:gd name="T45" fmla="*/ 113 h 569"/>
                <a:gd name="T46" fmla="*/ 235 w 454"/>
                <a:gd name="T47" fmla="*/ 35 h 569"/>
                <a:gd name="T48" fmla="*/ 235 w 454"/>
                <a:gd name="T49" fmla="*/ 35 h 569"/>
                <a:gd name="T50" fmla="*/ 230 w 454"/>
                <a:gd name="T51" fmla="*/ 35 h 569"/>
                <a:gd name="T52" fmla="*/ 219 w 454"/>
                <a:gd name="T53" fmla="*/ 223 h 569"/>
                <a:gd name="T54" fmla="*/ 122 w 454"/>
                <a:gd name="T55" fmla="*/ 132 h 569"/>
                <a:gd name="T56" fmla="*/ 137 w 454"/>
                <a:gd name="T57" fmla="*/ 64 h 569"/>
                <a:gd name="T58" fmla="*/ 135 w 454"/>
                <a:gd name="T59" fmla="*/ 63 h 569"/>
                <a:gd name="T60" fmla="*/ 135 w 454"/>
                <a:gd name="T61" fmla="*/ 63 h 569"/>
                <a:gd name="T62" fmla="*/ 113 w 454"/>
                <a:gd name="T63" fmla="*/ 118 h 569"/>
                <a:gd name="T64" fmla="*/ 52 w 454"/>
                <a:gd name="T65" fmla="*/ 1 h 569"/>
                <a:gd name="T66" fmla="*/ 50 w 454"/>
                <a:gd name="T67" fmla="*/ 0 h 569"/>
                <a:gd name="T68" fmla="*/ 46 w 454"/>
                <a:gd name="T69" fmla="*/ 1 h 569"/>
                <a:gd name="T70" fmla="*/ 74 w 454"/>
                <a:gd name="T71" fmla="*/ 91 h 569"/>
                <a:gd name="T72" fmla="*/ 74 w 454"/>
                <a:gd name="T73" fmla="*/ 91 h 569"/>
                <a:gd name="T74" fmla="*/ 149 w 454"/>
                <a:gd name="T75" fmla="*/ 208 h 569"/>
                <a:gd name="T76" fmla="*/ 3 w 454"/>
                <a:gd name="T77" fmla="*/ 195 h 569"/>
                <a:gd name="T78" fmla="*/ 3 w 454"/>
                <a:gd name="T79" fmla="*/ 196 h 569"/>
                <a:gd name="T80" fmla="*/ 0 w 454"/>
                <a:gd name="T81" fmla="*/ 201 h 569"/>
                <a:gd name="T82" fmla="*/ 172 w 454"/>
                <a:gd name="T83" fmla="*/ 237 h 569"/>
                <a:gd name="T84" fmla="*/ 197 w 454"/>
                <a:gd name="T85" fmla="*/ 254 h 5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54" h="569">
                  <a:moveTo>
                    <a:pt x="197" y="254"/>
                  </a:moveTo>
                  <a:cubicBezTo>
                    <a:pt x="209" y="304"/>
                    <a:pt x="213" y="368"/>
                    <a:pt x="200" y="449"/>
                  </a:cubicBezTo>
                  <a:cubicBezTo>
                    <a:pt x="191" y="518"/>
                    <a:pt x="199" y="559"/>
                    <a:pt x="148" y="559"/>
                  </a:cubicBezTo>
                  <a:cubicBezTo>
                    <a:pt x="148" y="559"/>
                    <a:pt x="138" y="555"/>
                    <a:pt x="122" y="569"/>
                  </a:cubicBezTo>
                  <a:cubicBezTo>
                    <a:pt x="339" y="569"/>
                    <a:pt x="339" y="569"/>
                    <a:pt x="339" y="569"/>
                  </a:cubicBezTo>
                  <a:cubicBezTo>
                    <a:pt x="328" y="564"/>
                    <a:pt x="315" y="559"/>
                    <a:pt x="304" y="557"/>
                  </a:cubicBezTo>
                  <a:cubicBezTo>
                    <a:pt x="292" y="529"/>
                    <a:pt x="279" y="475"/>
                    <a:pt x="277" y="354"/>
                  </a:cubicBezTo>
                  <a:cubicBezTo>
                    <a:pt x="276" y="318"/>
                    <a:pt x="278" y="287"/>
                    <a:pt x="282" y="261"/>
                  </a:cubicBezTo>
                  <a:cubicBezTo>
                    <a:pt x="315" y="247"/>
                    <a:pt x="315" y="247"/>
                    <a:pt x="315" y="247"/>
                  </a:cubicBezTo>
                  <a:cubicBezTo>
                    <a:pt x="404" y="194"/>
                    <a:pt x="433" y="147"/>
                    <a:pt x="454" y="120"/>
                  </a:cubicBezTo>
                  <a:cubicBezTo>
                    <a:pt x="451" y="117"/>
                    <a:pt x="451" y="117"/>
                    <a:pt x="451" y="117"/>
                  </a:cubicBezTo>
                  <a:cubicBezTo>
                    <a:pt x="451" y="117"/>
                    <a:pt x="451" y="117"/>
                    <a:pt x="451" y="117"/>
                  </a:cubicBezTo>
                  <a:cubicBezTo>
                    <a:pt x="428" y="135"/>
                    <a:pt x="407" y="151"/>
                    <a:pt x="389" y="164"/>
                  </a:cubicBezTo>
                  <a:cubicBezTo>
                    <a:pt x="396" y="133"/>
                    <a:pt x="398" y="121"/>
                    <a:pt x="400" y="82"/>
                  </a:cubicBezTo>
                  <a:cubicBezTo>
                    <a:pt x="399" y="82"/>
                    <a:pt x="399" y="82"/>
                    <a:pt x="399" y="82"/>
                  </a:cubicBezTo>
                  <a:cubicBezTo>
                    <a:pt x="399" y="82"/>
                    <a:pt x="398" y="82"/>
                    <a:pt x="398" y="82"/>
                  </a:cubicBezTo>
                  <a:cubicBezTo>
                    <a:pt x="393" y="101"/>
                    <a:pt x="379" y="147"/>
                    <a:pt x="362" y="182"/>
                  </a:cubicBezTo>
                  <a:cubicBezTo>
                    <a:pt x="312" y="215"/>
                    <a:pt x="278" y="228"/>
                    <a:pt x="257" y="234"/>
                  </a:cubicBezTo>
                  <a:cubicBezTo>
                    <a:pt x="251" y="213"/>
                    <a:pt x="245" y="185"/>
                    <a:pt x="241" y="146"/>
                  </a:cubicBezTo>
                  <a:cubicBezTo>
                    <a:pt x="257" y="110"/>
                    <a:pt x="284" y="70"/>
                    <a:pt x="296" y="54"/>
                  </a:cubicBezTo>
                  <a:cubicBezTo>
                    <a:pt x="295" y="54"/>
                    <a:pt x="295" y="54"/>
                    <a:pt x="295" y="54"/>
                  </a:cubicBezTo>
                  <a:cubicBezTo>
                    <a:pt x="294" y="52"/>
                    <a:pt x="294" y="52"/>
                    <a:pt x="294" y="52"/>
                  </a:cubicBezTo>
                  <a:cubicBezTo>
                    <a:pt x="265" y="79"/>
                    <a:pt x="258" y="88"/>
                    <a:pt x="238" y="113"/>
                  </a:cubicBezTo>
                  <a:cubicBezTo>
                    <a:pt x="236" y="91"/>
                    <a:pt x="235" y="64"/>
                    <a:pt x="235" y="35"/>
                  </a:cubicBezTo>
                  <a:cubicBezTo>
                    <a:pt x="235" y="35"/>
                    <a:pt x="235" y="35"/>
                    <a:pt x="235" y="35"/>
                  </a:cubicBezTo>
                  <a:cubicBezTo>
                    <a:pt x="230" y="35"/>
                    <a:pt x="230" y="35"/>
                    <a:pt x="230" y="35"/>
                  </a:cubicBezTo>
                  <a:cubicBezTo>
                    <a:pt x="223" y="69"/>
                    <a:pt x="210" y="143"/>
                    <a:pt x="219" y="223"/>
                  </a:cubicBezTo>
                  <a:cubicBezTo>
                    <a:pt x="219" y="223"/>
                    <a:pt x="175" y="205"/>
                    <a:pt x="122" y="132"/>
                  </a:cubicBezTo>
                  <a:cubicBezTo>
                    <a:pt x="123" y="120"/>
                    <a:pt x="125" y="90"/>
                    <a:pt x="137" y="64"/>
                  </a:cubicBezTo>
                  <a:cubicBezTo>
                    <a:pt x="135" y="63"/>
                    <a:pt x="135" y="63"/>
                    <a:pt x="135" y="63"/>
                  </a:cubicBezTo>
                  <a:cubicBezTo>
                    <a:pt x="135" y="63"/>
                    <a:pt x="135" y="63"/>
                    <a:pt x="135" y="63"/>
                  </a:cubicBezTo>
                  <a:cubicBezTo>
                    <a:pt x="127" y="75"/>
                    <a:pt x="118" y="94"/>
                    <a:pt x="113" y="118"/>
                  </a:cubicBezTo>
                  <a:cubicBezTo>
                    <a:pt x="93" y="88"/>
                    <a:pt x="72" y="50"/>
                    <a:pt x="52" y="1"/>
                  </a:cubicBezTo>
                  <a:cubicBezTo>
                    <a:pt x="51" y="1"/>
                    <a:pt x="51" y="1"/>
                    <a:pt x="50" y="0"/>
                  </a:cubicBezTo>
                  <a:cubicBezTo>
                    <a:pt x="46" y="1"/>
                    <a:pt x="46" y="1"/>
                    <a:pt x="46" y="1"/>
                  </a:cubicBezTo>
                  <a:cubicBezTo>
                    <a:pt x="49" y="17"/>
                    <a:pt x="74" y="91"/>
                    <a:pt x="74" y="91"/>
                  </a:cubicBezTo>
                  <a:cubicBezTo>
                    <a:pt x="74" y="91"/>
                    <a:pt x="74" y="91"/>
                    <a:pt x="74" y="91"/>
                  </a:cubicBezTo>
                  <a:cubicBezTo>
                    <a:pt x="91" y="132"/>
                    <a:pt x="115" y="175"/>
                    <a:pt x="149" y="208"/>
                  </a:cubicBezTo>
                  <a:cubicBezTo>
                    <a:pt x="149" y="208"/>
                    <a:pt x="89" y="222"/>
                    <a:pt x="3" y="195"/>
                  </a:cubicBezTo>
                  <a:cubicBezTo>
                    <a:pt x="3" y="196"/>
                    <a:pt x="3" y="196"/>
                    <a:pt x="3" y="196"/>
                  </a:cubicBezTo>
                  <a:cubicBezTo>
                    <a:pt x="0" y="201"/>
                    <a:pt x="0" y="201"/>
                    <a:pt x="0" y="201"/>
                  </a:cubicBezTo>
                  <a:cubicBezTo>
                    <a:pt x="37" y="218"/>
                    <a:pt x="97" y="238"/>
                    <a:pt x="172" y="237"/>
                  </a:cubicBezTo>
                  <a:cubicBezTo>
                    <a:pt x="178" y="238"/>
                    <a:pt x="187" y="243"/>
                    <a:pt x="197" y="254"/>
                  </a:cubicBezTo>
                  <a:close/>
                </a:path>
              </a:pathLst>
            </a:custGeom>
            <a:solidFill>
              <a:schemeClr val="tx2"/>
            </a:solidFill>
            <a:ln>
              <a:noFill/>
            </a:ln>
          </p:spPr>
          <p:txBody>
            <a:bodyPr anchor="ctr"/>
            <a:p>
              <a:pPr algn="ctr"/>
            </a:p>
          </p:txBody>
        </p:sp>
        <p:grpSp>
          <p:nvGrpSpPr>
            <p:cNvPr id="96" name="Group 3"/>
            <p:cNvGrpSpPr/>
            <p:nvPr/>
          </p:nvGrpSpPr>
          <p:grpSpPr>
            <a:xfrm>
              <a:off x="6685154" y="1639850"/>
              <a:ext cx="4779675" cy="3671505"/>
              <a:chOff x="7223605" y="1034167"/>
              <a:chExt cx="4779675" cy="3671505"/>
            </a:xfrm>
            <a:solidFill>
              <a:schemeClr val="accent5">
                <a:alpha val="70000"/>
              </a:schemeClr>
            </a:solidFill>
          </p:grpSpPr>
          <p:sp>
            <p:nvSpPr>
              <p:cNvPr id="97" name="Oval 49"/>
              <p:cNvSpPr/>
              <p:nvPr>
                <p:custDataLst>
                  <p:tags r:id="rId3"/>
                </p:custDataLst>
              </p:nvPr>
            </p:nvSpPr>
            <p:spPr>
              <a:xfrm>
                <a:off x="7223605" y="2907942"/>
                <a:ext cx="333375" cy="333375"/>
              </a:xfrm>
              <a:prstGeom prst="ellipse">
                <a:avLst/>
              </a:prstGeom>
              <a:solidFill>
                <a:srgbClr val="1B436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98" name="Oval 50"/>
              <p:cNvSpPr/>
              <p:nvPr>
                <p:custDataLst>
                  <p:tags r:id="rId4"/>
                </p:custDataLst>
              </p:nvPr>
            </p:nvSpPr>
            <p:spPr>
              <a:xfrm>
                <a:off x="8051873" y="4113273"/>
                <a:ext cx="333375" cy="333375"/>
              </a:xfrm>
              <a:prstGeom prst="ellipse">
                <a:avLst/>
              </a:prstGeom>
              <a:solidFill>
                <a:srgbClr val="1B436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99" name="Oval 51"/>
              <p:cNvSpPr/>
              <p:nvPr>
                <p:custDataLst>
                  <p:tags r:id="rId5"/>
                </p:custDataLst>
              </p:nvPr>
            </p:nvSpPr>
            <p:spPr>
              <a:xfrm>
                <a:off x="8576155" y="1922081"/>
                <a:ext cx="424970" cy="424970"/>
              </a:xfrm>
              <a:prstGeom prst="ellipse">
                <a:avLst/>
              </a:prstGeom>
              <a:solidFill>
                <a:srgbClr val="1B436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00" name="Oval 52"/>
              <p:cNvSpPr/>
              <p:nvPr>
                <p:custDataLst>
                  <p:tags r:id="rId6"/>
                </p:custDataLst>
              </p:nvPr>
            </p:nvSpPr>
            <p:spPr>
              <a:xfrm>
                <a:off x="9722732" y="3212873"/>
                <a:ext cx="424970" cy="424970"/>
              </a:xfrm>
              <a:prstGeom prst="ellipse">
                <a:avLst/>
              </a:prstGeom>
              <a:solidFill>
                <a:srgbClr val="1B436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01" name="Oval 53"/>
              <p:cNvSpPr/>
              <p:nvPr>
                <p:custDataLst>
                  <p:tags r:id="rId7"/>
                </p:custDataLst>
              </p:nvPr>
            </p:nvSpPr>
            <p:spPr>
              <a:xfrm>
                <a:off x="8647793" y="2598759"/>
                <a:ext cx="541253" cy="541253"/>
              </a:xfrm>
              <a:prstGeom prst="ellipse">
                <a:avLst/>
              </a:prstGeom>
              <a:solidFill>
                <a:srgbClr val="1B436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02" name="Oval 54"/>
              <p:cNvSpPr/>
              <p:nvPr>
                <p:custDataLst>
                  <p:tags r:id="rId8"/>
                </p:custDataLst>
              </p:nvPr>
            </p:nvSpPr>
            <p:spPr>
              <a:xfrm>
                <a:off x="10147702" y="4164419"/>
                <a:ext cx="541253" cy="541253"/>
              </a:xfrm>
              <a:prstGeom prst="ellipse">
                <a:avLst/>
              </a:prstGeom>
              <a:solidFill>
                <a:srgbClr val="1B436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03" name="Oval 55"/>
              <p:cNvSpPr/>
              <p:nvPr>
                <p:custDataLst>
                  <p:tags r:id="rId9"/>
                </p:custDataLst>
              </p:nvPr>
            </p:nvSpPr>
            <p:spPr>
              <a:xfrm>
                <a:off x="11150960" y="2163063"/>
                <a:ext cx="541253" cy="541253"/>
              </a:xfrm>
              <a:prstGeom prst="ellipse">
                <a:avLst/>
              </a:prstGeom>
              <a:solidFill>
                <a:srgbClr val="1B436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04" name="Oval 56"/>
              <p:cNvSpPr/>
              <p:nvPr>
                <p:custDataLst>
                  <p:tags r:id="rId10"/>
                </p:custDataLst>
              </p:nvPr>
            </p:nvSpPr>
            <p:spPr>
              <a:xfrm>
                <a:off x="11294540" y="3501142"/>
                <a:ext cx="708740" cy="708740"/>
              </a:xfrm>
              <a:prstGeom prst="ellipse">
                <a:avLst/>
              </a:prstGeom>
              <a:solidFill>
                <a:srgbClr val="1B436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05" name="Oval 57"/>
              <p:cNvSpPr/>
              <p:nvPr>
                <p:custDataLst>
                  <p:tags r:id="rId11"/>
                </p:custDataLst>
              </p:nvPr>
            </p:nvSpPr>
            <p:spPr>
              <a:xfrm>
                <a:off x="9368362" y="1034167"/>
                <a:ext cx="708740" cy="708740"/>
              </a:xfrm>
              <a:prstGeom prst="ellipse">
                <a:avLst/>
              </a:prstGeom>
              <a:solidFill>
                <a:srgbClr val="1B436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grpSp>
        <p:grpSp>
          <p:nvGrpSpPr>
            <p:cNvPr id="106" name="Group 4"/>
            <p:cNvGrpSpPr/>
            <p:nvPr/>
          </p:nvGrpSpPr>
          <p:grpSpPr>
            <a:xfrm>
              <a:off x="6574014" y="1946200"/>
              <a:ext cx="4788017" cy="3731205"/>
              <a:chOff x="7071416" y="1121303"/>
              <a:chExt cx="4788017" cy="3731205"/>
            </a:xfrm>
            <a:solidFill>
              <a:schemeClr val="accent2">
                <a:alpha val="40000"/>
              </a:schemeClr>
            </a:solidFill>
          </p:grpSpPr>
          <p:sp>
            <p:nvSpPr>
              <p:cNvPr id="107" name="Oval 39"/>
              <p:cNvSpPr/>
              <p:nvPr>
                <p:custDataLst>
                  <p:tags r:id="rId12"/>
                </p:custDataLst>
              </p:nvPr>
            </p:nvSpPr>
            <p:spPr>
              <a:xfrm>
                <a:off x="7071416" y="1970672"/>
                <a:ext cx="604144" cy="6041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08" name="Oval 40"/>
              <p:cNvSpPr/>
              <p:nvPr>
                <p:custDataLst>
                  <p:tags r:id="rId13"/>
                </p:custDataLst>
              </p:nvPr>
            </p:nvSpPr>
            <p:spPr>
              <a:xfrm>
                <a:off x="10028885" y="2266337"/>
                <a:ext cx="778885" cy="77888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09" name="Oval 41"/>
              <p:cNvSpPr/>
              <p:nvPr>
                <p:custDataLst>
                  <p:tags r:id="rId14"/>
                </p:custDataLst>
              </p:nvPr>
            </p:nvSpPr>
            <p:spPr>
              <a:xfrm>
                <a:off x="8444595" y="4164419"/>
                <a:ext cx="688089" cy="6880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10" name="Oval 42"/>
              <p:cNvSpPr/>
              <p:nvPr>
                <p:custDataLst>
                  <p:tags r:id="rId15"/>
                </p:custDataLst>
              </p:nvPr>
            </p:nvSpPr>
            <p:spPr>
              <a:xfrm>
                <a:off x="10677336" y="3875937"/>
                <a:ext cx="260868" cy="26086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11" name="Oval 43"/>
              <p:cNvSpPr/>
              <p:nvPr>
                <p:custDataLst>
                  <p:tags r:id="rId16"/>
                </p:custDataLst>
              </p:nvPr>
            </p:nvSpPr>
            <p:spPr>
              <a:xfrm>
                <a:off x="11598565" y="2698248"/>
                <a:ext cx="260868" cy="26086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12" name="Oval 44"/>
              <p:cNvSpPr/>
              <p:nvPr>
                <p:custDataLst>
                  <p:tags r:id="rId17"/>
                </p:custDataLst>
              </p:nvPr>
            </p:nvSpPr>
            <p:spPr>
              <a:xfrm>
                <a:off x="7688405" y="2869385"/>
                <a:ext cx="260868" cy="26086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13" name="Oval 45"/>
              <p:cNvSpPr/>
              <p:nvPr>
                <p:custDataLst>
                  <p:tags r:id="rId18"/>
                </p:custDataLst>
              </p:nvPr>
            </p:nvSpPr>
            <p:spPr>
              <a:xfrm>
                <a:off x="9592298" y="1865334"/>
                <a:ext cx="260868" cy="26086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14" name="Oval 46"/>
              <p:cNvSpPr/>
              <p:nvPr>
                <p:custDataLst>
                  <p:tags r:id="rId19"/>
                </p:custDataLst>
              </p:nvPr>
            </p:nvSpPr>
            <p:spPr>
              <a:xfrm>
                <a:off x="7838577" y="1121303"/>
                <a:ext cx="759965" cy="75996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15" name="Oval 47"/>
              <p:cNvSpPr/>
              <p:nvPr>
                <p:custDataLst>
                  <p:tags r:id="rId20"/>
                </p:custDataLst>
              </p:nvPr>
            </p:nvSpPr>
            <p:spPr>
              <a:xfrm>
                <a:off x="9111041" y="3345133"/>
                <a:ext cx="156009" cy="15600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17" name="Oval 48"/>
              <p:cNvSpPr/>
              <p:nvPr>
                <p:custDataLst>
                  <p:tags r:id="rId21"/>
                </p:custDataLst>
              </p:nvPr>
            </p:nvSpPr>
            <p:spPr>
              <a:xfrm>
                <a:off x="11106733" y="2785942"/>
                <a:ext cx="156009" cy="15600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grpSp>
        <p:grpSp>
          <p:nvGrpSpPr>
            <p:cNvPr id="118" name="Group 5"/>
            <p:cNvGrpSpPr/>
            <p:nvPr/>
          </p:nvGrpSpPr>
          <p:grpSpPr>
            <a:xfrm>
              <a:off x="7210995" y="2279145"/>
              <a:ext cx="4142805" cy="3446444"/>
              <a:chOff x="7242069" y="1000204"/>
              <a:chExt cx="4142805" cy="3446444"/>
            </a:xfrm>
            <a:solidFill>
              <a:schemeClr val="accent1">
                <a:alpha val="20000"/>
              </a:schemeClr>
            </a:solidFill>
          </p:grpSpPr>
          <p:sp>
            <p:nvSpPr>
              <p:cNvPr id="119" name="Oval 29"/>
              <p:cNvSpPr/>
              <p:nvPr>
                <p:custDataLst>
                  <p:tags r:id="rId22"/>
                </p:custDataLst>
              </p:nvPr>
            </p:nvSpPr>
            <p:spPr>
              <a:xfrm>
                <a:off x="8373143" y="1000204"/>
                <a:ext cx="1180478" cy="118047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20" name="Oval 30"/>
              <p:cNvSpPr/>
              <p:nvPr>
                <p:custDataLst>
                  <p:tags r:id="rId23"/>
                </p:custDataLst>
              </p:nvPr>
            </p:nvSpPr>
            <p:spPr>
              <a:xfrm>
                <a:off x="9793458" y="1543897"/>
                <a:ext cx="673424" cy="67342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21" name="Oval 31"/>
              <p:cNvSpPr/>
              <p:nvPr>
                <p:custDataLst>
                  <p:tags r:id="rId24"/>
                </p:custDataLst>
              </p:nvPr>
            </p:nvSpPr>
            <p:spPr>
              <a:xfrm>
                <a:off x="7728795" y="3028844"/>
                <a:ext cx="608999" cy="60899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22" name="Oval 32"/>
              <p:cNvSpPr/>
              <p:nvPr>
                <p:custDataLst>
                  <p:tags r:id="rId25"/>
                </p:custDataLst>
              </p:nvPr>
            </p:nvSpPr>
            <p:spPr>
              <a:xfrm>
                <a:off x="10055853" y="2924511"/>
                <a:ext cx="608999" cy="60899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23" name="Oval 33"/>
              <p:cNvSpPr/>
              <p:nvPr>
                <p:custDataLst>
                  <p:tags r:id="rId26"/>
                </p:custDataLst>
              </p:nvPr>
            </p:nvSpPr>
            <p:spPr>
              <a:xfrm>
                <a:off x="7242069" y="1362158"/>
                <a:ext cx="550776" cy="55077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24" name="Oval 34"/>
              <p:cNvSpPr/>
              <p:nvPr>
                <p:custDataLst>
                  <p:tags r:id="rId27"/>
                </p:custDataLst>
              </p:nvPr>
            </p:nvSpPr>
            <p:spPr>
              <a:xfrm>
                <a:off x="7460786" y="2351919"/>
                <a:ext cx="460611" cy="46061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25" name="Oval 35"/>
              <p:cNvSpPr/>
              <p:nvPr>
                <p:custDataLst>
                  <p:tags r:id="rId28"/>
                </p:custDataLst>
              </p:nvPr>
            </p:nvSpPr>
            <p:spPr>
              <a:xfrm>
                <a:off x="10593255" y="2042438"/>
                <a:ext cx="460611" cy="46061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26" name="Oval 36"/>
              <p:cNvSpPr/>
              <p:nvPr>
                <p:custDataLst>
                  <p:tags r:id="rId29"/>
                </p:custDataLst>
              </p:nvPr>
            </p:nvSpPr>
            <p:spPr>
              <a:xfrm>
                <a:off x="11048082" y="1704777"/>
                <a:ext cx="336792" cy="33679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27" name="Oval 37"/>
              <p:cNvSpPr/>
              <p:nvPr>
                <p:custDataLst>
                  <p:tags r:id="rId30"/>
                </p:custDataLst>
              </p:nvPr>
            </p:nvSpPr>
            <p:spPr>
              <a:xfrm>
                <a:off x="11027370" y="3450791"/>
                <a:ext cx="336792" cy="33679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28" name="Oval 38"/>
              <p:cNvSpPr/>
              <p:nvPr>
                <p:custDataLst>
                  <p:tags r:id="rId31"/>
                </p:custDataLst>
              </p:nvPr>
            </p:nvSpPr>
            <p:spPr>
              <a:xfrm>
                <a:off x="8453970" y="3618181"/>
                <a:ext cx="828467" cy="8284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grpSp>
        <p:grpSp>
          <p:nvGrpSpPr>
            <p:cNvPr id="129" name="Group 6"/>
            <p:cNvGrpSpPr/>
            <p:nvPr/>
          </p:nvGrpSpPr>
          <p:grpSpPr>
            <a:xfrm rot="9000000">
              <a:off x="7380010" y="1811773"/>
              <a:ext cx="3591334" cy="2758680"/>
              <a:chOff x="7223605" y="1034167"/>
              <a:chExt cx="4779675" cy="3671505"/>
            </a:xfrm>
            <a:solidFill>
              <a:schemeClr val="accent4">
                <a:alpha val="70000"/>
              </a:schemeClr>
            </a:solidFill>
          </p:grpSpPr>
          <p:sp>
            <p:nvSpPr>
              <p:cNvPr id="130" name="Oval 20"/>
              <p:cNvSpPr/>
              <p:nvPr>
                <p:custDataLst>
                  <p:tags r:id="rId32"/>
                </p:custDataLst>
              </p:nvPr>
            </p:nvSpPr>
            <p:spPr>
              <a:xfrm>
                <a:off x="7223605" y="2907942"/>
                <a:ext cx="333375" cy="3333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31" name="Oval 21"/>
              <p:cNvSpPr/>
              <p:nvPr>
                <p:custDataLst>
                  <p:tags r:id="rId33"/>
                </p:custDataLst>
              </p:nvPr>
            </p:nvSpPr>
            <p:spPr>
              <a:xfrm>
                <a:off x="8051873" y="4113273"/>
                <a:ext cx="333375" cy="3333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32" name="Oval 22"/>
              <p:cNvSpPr/>
              <p:nvPr>
                <p:custDataLst>
                  <p:tags r:id="rId34"/>
                </p:custDataLst>
              </p:nvPr>
            </p:nvSpPr>
            <p:spPr>
              <a:xfrm>
                <a:off x="8576155" y="1922081"/>
                <a:ext cx="424970" cy="42497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33" name="Oval 23"/>
              <p:cNvSpPr/>
              <p:nvPr>
                <p:custDataLst>
                  <p:tags r:id="rId35"/>
                </p:custDataLst>
              </p:nvPr>
            </p:nvSpPr>
            <p:spPr>
              <a:xfrm>
                <a:off x="9722732" y="3212873"/>
                <a:ext cx="424970" cy="42497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34" name="Oval 24"/>
              <p:cNvSpPr/>
              <p:nvPr>
                <p:custDataLst>
                  <p:tags r:id="rId36"/>
                </p:custDataLst>
              </p:nvPr>
            </p:nvSpPr>
            <p:spPr>
              <a:xfrm>
                <a:off x="8647793" y="2598759"/>
                <a:ext cx="541253" cy="54125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35" name="Oval 25"/>
              <p:cNvSpPr/>
              <p:nvPr>
                <p:custDataLst>
                  <p:tags r:id="rId37"/>
                </p:custDataLst>
              </p:nvPr>
            </p:nvSpPr>
            <p:spPr>
              <a:xfrm>
                <a:off x="10147702" y="4164419"/>
                <a:ext cx="541253" cy="54125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36" name="Oval 26"/>
              <p:cNvSpPr/>
              <p:nvPr>
                <p:custDataLst>
                  <p:tags r:id="rId38"/>
                </p:custDataLst>
              </p:nvPr>
            </p:nvSpPr>
            <p:spPr>
              <a:xfrm>
                <a:off x="11150960" y="2163063"/>
                <a:ext cx="541253" cy="54125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37" name="Oval 27"/>
              <p:cNvSpPr/>
              <p:nvPr>
                <p:custDataLst>
                  <p:tags r:id="rId39"/>
                </p:custDataLst>
              </p:nvPr>
            </p:nvSpPr>
            <p:spPr>
              <a:xfrm>
                <a:off x="11294540" y="3501142"/>
                <a:ext cx="708740" cy="7087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38" name="Oval 28"/>
              <p:cNvSpPr/>
              <p:nvPr>
                <p:custDataLst>
                  <p:tags r:id="rId40"/>
                </p:custDataLst>
              </p:nvPr>
            </p:nvSpPr>
            <p:spPr>
              <a:xfrm>
                <a:off x="9368362" y="1034167"/>
                <a:ext cx="708740" cy="7087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grpSp>
        <p:sp>
          <p:nvSpPr>
            <p:cNvPr id="144" name="Oval 18"/>
            <p:cNvSpPr/>
            <p:nvPr>
              <p:custDataLst>
                <p:tags r:id="rId41"/>
              </p:custDataLst>
            </p:nvPr>
          </p:nvSpPr>
          <p:spPr bwMode="auto">
            <a:xfrm>
              <a:off x="10180248" y="2860444"/>
              <a:ext cx="60174" cy="60865"/>
            </a:xfrm>
            <a:prstGeom prst="ellipse">
              <a:avLst/>
            </a:prstGeom>
            <a:solidFill>
              <a:schemeClr val="bg1"/>
            </a:solidFill>
            <a:ln>
              <a:noFill/>
            </a:ln>
          </p:spPr>
          <p:txBody>
            <a:bodyPr anchor="ctr"/>
            <a:p>
              <a:pPr algn="ctr"/>
            </a:p>
          </p:txBody>
        </p:sp>
        <p:sp>
          <p:nvSpPr>
            <p:cNvPr id="148" name="Freeform: Shape 16"/>
            <p:cNvSpPr/>
            <p:nvPr>
              <p:custDataLst>
                <p:tags r:id="rId42"/>
              </p:custDataLst>
            </p:nvPr>
          </p:nvSpPr>
          <p:spPr bwMode="auto">
            <a:xfrm>
              <a:off x="6993231" y="3943997"/>
              <a:ext cx="486920" cy="424672"/>
            </a:xfrm>
            <a:custGeom>
              <a:avLst/>
              <a:gdLst>
                <a:gd name="T0" fmla="*/ 296 w 297"/>
                <a:gd name="T1" fmla="*/ 152 h 259"/>
                <a:gd name="T2" fmla="*/ 259 w 297"/>
                <a:gd name="T3" fmla="*/ 13 h 259"/>
                <a:gd name="T4" fmla="*/ 241 w 297"/>
                <a:gd name="T5" fmla="*/ 0 h 259"/>
                <a:gd name="T6" fmla="*/ 148 w 297"/>
                <a:gd name="T7" fmla="*/ 0 h 259"/>
                <a:gd name="T8" fmla="*/ 56 w 297"/>
                <a:gd name="T9" fmla="*/ 0 h 259"/>
                <a:gd name="T10" fmla="*/ 38 w 297"/>
                <a:gd name="T11" fmla="*/ 13 h 259"/>
                <a:gd name="T12" fmla="*/ 1 w 297"/>
                <a:gd name="T13" fmla="*/ 152 h 259"/>
                <a:gd name="T14" fmla="*/ 0 w 297"/>
                <a:gd name="T15" fmla="*/ 157 h 259"/>
                <a:gd name="T16" fmla="*/ 0 w 297"/>
                <a:gd name="T17" fmla="*/ 222 h 259"/>
                <a:gd name="T18" fmla="*/ 37 w 297"/>
                <a:gd name="T19" fmla="*/ 259 h 259"/>
                <a:gd name="T20" fmla="*/ 260 w 297"/>
                <a:gd name="T21" fmla="*/ 259 h 259"/>
                <a:gd name="T22" fmla="*/ 297 w 297"/>
                <a:gd name="T23" fmla="*/ 222 h 259"/>
                <a:gd name="T24" fmla="*/ 297 w 297"/>
                <a:gd name="T25" fmla="*/ 157 h 259"/>
                <a:gd name="T26" fmla="*/ 296 w 297"/>
                <a:gd name="T27" fmla="*/ 152 h 259"/>
                <a:gd name="T28" fmla="*/ 278 w 297"/>
                <a:gd name="T29" fmla="*/ 222 h 259"/>
                <a:gd name="T30" fmla="*/ 260 w 297"/>
                <a:gd name="T31" fmla="*/ 241 h 259"/>
                <a:gd name="T32" fmla="*/ 37 w 297"/>
                <a:gd name="T33" fmla="*/ 241 h 259"/>
                <a:gd name="T34" fmla="*/ 19 w 297"/>
                <a:gd name="T35" fmla="*/ 222 h 259"/>
                <a:gd name="T36" fmla="*/ 19 w 297"/>
                <a:gd name="T37" fmla="*/ 157 h 259"/>
                <a:gd name="T38" fmla="*/ 56 w 297"/>
                <a:gd name="T39" fmla="*/ 19 h 259"/>
                <a:gd name="T40" fmla="*/ 241 w 297"/>
                <a:gd name="T41" fmla="*/ 19 h 259"/>
                <a:gd name="T42" fmla="*/ 278 w 297"/>
                <a:gd name="T43" fmla="*/ 157 h 259"/>
                <a:gd name="T44" fmla="*/ 278 w 297"/>
                <a:gd name="T45" fmla="*/ 222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97" h="259">
                  <a:moveTo>
                    <a:pt x="296" y="152"/>
                  </a:moveTo>
                  <a:cubicBezTo>
                    <a:pt x="259" y="13"/>
                    <a:pt x="259" y="13"/>
                    <a:pt x="259" y="13"/>
                  </a:cubicBezTo>
                  <a:cubicBezTo>
                    <a:pt x="257" y="6"/>
                    <a:pt x="249" y="0"/>
                    <a:pt x="241" y="0"/>
                  </a:cubicBezTo>
                  <a:cubicBezTo>
                    <a:pt x="148" y="0"/>
                    <a:pt x="148" y="0"/>
                    <a:pt x="148" y="0"/>
                  </a:cubicBezTo>
                  <a:cubicBezTo>
                    <a:pt x="56" y="0"/>
                    <a:pt x="56" y="0"/>
                    <a:pt x="56" y="0"/>
                  </a:cubicBezTo>
                  <a:cubicBezTo>
                    <a:pt x="48" y="0"/>
                    <a:pt x="40" y="6"/>
                    <a:pt x="38" y="13"/>
                  </a:cubicBezTo>
                  <a:cubicBezTo>
                    <a:pt x="1" y="152"/>
                    <a:pt x="1" y="152"/>
                    <a:pt x="1" y="152"/>
                  </a:cubicBezTo>
                  <a:cubicBezTo>
                    <a:pt x="1" y="154"/>
                    <a:pt x="0" y="156"/>
                    <a:pt x="0" y="157"/>
                  </a:cubicBezTo>
                  <a:cubicBezTo>
                    <a:pt x="0" y="222"/>
                    <a:pt x="0" y="222"/>
                    <a:pt x="0" y="222"/>
                  </a:cubicBezTo>
                  <a:cubicBezTo>
                    <a:pt x="0" y="243"/>
                    <a:pt x="17" y="259"/>
                    <a:pt x="37" y="259"/>
                  </a:cubicBezTo>
                  <a:cubicBezTo>
                    <a:pt x="260" y="259"/>
                    <a:pt x="260" y="259"/>
                    <a:pt x="260" y="259"/>
                  </a:cubicBezTo>
                  <a:cubicBezTo>
                    <a:pt x="280" y="259"/>
                    <a:pt x="297" y="243"/>
                    <a:pt x="297" y="222"/>
                  </a:cubicBezTo>
                  <a:cubicBezTo>
                    <a:pt x="297" y="157"/>
                    <a:pt x="297" y="157"/>
                    <a:pt x="297" y="157"/>
                  </a:cubicBezTo>
                  <a:cubicBezTo>
                    <a:pt x="297" y="156"/>
                    <a:pt x="296" y="154"/>
                    <a:pt x="296" y="152"/>
                  </a:cubicBezTo>
                  <a:close/>
                  <a:moveTo>
                    <a:pt x="278" y="222"/>
                  </a:moveTo>
                  <a:cubicBezTo>
                    <a:pt x="278" y="232"/>
                    <a:pt x="270" y="241"/>
                    <a:pt x="260" y="241"/>
                  </a:cubicBezTo>
                  <a:cubicBezTo>
                    <a:pt x="37" y="241"/>
                    <a:pt x="37" y="241"/>
                    <a:pt x="37" y="241"/>
                  </a:cubicBezTo>
                  <a:cubicBezTo>
                    <a:pt x="27" y="241"/>
                    <a:pt x="19" y="232"/>
                    <a:pt x="19" y="222"/>
                  </a:cubicBezTo>
                  <a:cubicBezTo>
                    <a:pt x="19" y="157"/>
                    <a:pt x="19" y="157"/>
                    <a:pt x="19" y="157"/>
                  </a:cubicBezTo>
                  <a:cubicBezTo>
                    <a:pt x="56" y="19"/>
                    <a:pt x="56" y="19"/>
                    <a:pt x="56" y="19"/>
                  </a:cubicBezTo>
                  <a:cubicBezTo>
                    <a:pt x="241" y="19"/>
                    <a:pt x="241" y="19"/>
                    <a:pt x="241" y="19"/>
                  </a:cubicBezTo>
                  <a:cubicBezTo>
                    <a:pt x="278" y="157"/>
                    <a:pt x="278" y="157"/>
                    <a:pt x="278" y="157"/>
                  </a:cubicBezTo>
                  <a:lnTo>
                    <a:pt x="278" y="222"/>
                  </a:lnTo>
                  <a:close/>
                </a:path>
              </a:pathLst>
            </a:custGeom>
            <a:solidFill>
              <a:schemeClr val="bg1"/>
            </a:solidFill>
            <a:ln>
              <a:noFill/>
            </a:ln>
          </p:spPr>
          <p:txBody>
            <a:bodyPr anchor="ctr"/>
            <a:p>
              <a:pPr algn="ctr"/>
            </a:p>
          </p:txBody>
        </p:sp>
      </p:grpSp>
      <p:sp>
        <p:nvSpPr>
          <p:cNvPr id="5" name="矩形 4"/>
          <p:cNvSpPr>
            <a:spLocks noChangeArrowheads="1"/>
          </p:cNvSpPr>
          <p:nvPr/>
        </p:nvSpPr>
        <p:spPr bwMode="auto">
          <a:xfrm>
            <a:off x="578485" y="1978025"/>
            <a:ext cx="5435600" cy="1987550"/>
          </a:xfrm>
          <a:prstGeom prst="rect">
            <a:avLst/>
          </a:prstGeom>
          <a:noFill/>
          <a:ln w="9525">
            <a:noFill/>
            <a:miter lim="800000"/>
          </a:ln>
        </p:spPr>
        <p:txBody>
          <a:bodyPr wrap="square">
            <a:noAutofit/>
          </a:bodyPr>
          <a:p>
            <a:pPr indent="457200" fontAlgn="auto">
              <a:lnSpc>
                <a:spcPts val="2660"/>
              </a:lnSpc>
            </a:pPr>
            <a:r>
              <a:rPr sz="2000" b="1">
                <a:solidFill>
                  <a:srgbClr val="1D4865"/>
                </a:solidFill>
                <a:latin typeface="微软雅黑" panose="020B0503020204020204" pitchFamily="34" charset="-122"/>
                <a:ea typeface="微软雅黑" panose="020B0503020204020204" pitchFamily="34" charset="-122"/>
              </a:rPr>
              <a:t>（二）参观</a:t>
            </a:r>
            <a:endParaRPr sz="2000" b="1">
              <a:solidFill>
                <a:srgbClr val="1D4865"/>
              </a:solidFill>
              <a:latin typeface="微软雅黑" panose="020B0503020204020204" pitchFamily="34" charset="-122"/>
              <a:ea typeface="微软雅黑" panose="020B0503020204020204" pitchFamily="34" charset="-122"/>
            </a:endParaRPr>
          </a:p>
          <a:p>
            <a:pPr indent="457200" fontAlgn="auto">
              <a:lnSpc>
                <a:spcPts val="2660"/>
              </a:lnSpc>
            </a:pPr>
            <a:r>
              <a:rPr sz="1800">
                <a:solidFill>
                  <a:schemeClr val="tx1"/>
                </a:solidFill>
                <a:latin typeface="微软雅黑" panose="020B0503020204020204" pitchFamily="34" charset="-122"/>
                <a:ea typeface="微软雅黑" panose="020B0503020204020204" pitchFamily="34" charset="-122"/>
              </a:rPr>
              <a:t>参观是到相关职业现场短时间地观察、了解。</a:t>
            </a:r>
            <a:endParaRPr sz="18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r>
              <a:rPr sz="1800">
                <a:solidFill>
                  <a:schemeClr val="tx1"/>
                </a:solidFill>
                <a:latin typeface="微软雅黑" panose="020B0503020204020204" pitchFamily="34" charset="-122"/>
                <a:ea typeface="微软雅黑" panose="020B0503020204020204" pitchFamily="34" charset="-122"/>
              </a:rPr>
              <a:t>通过参观，可以了解职业相应的工作性质、内容、职业环境及氛围，实实在在获得切身的职业感受，但无法对职业的实质进行深入了解。</a:t>
            </a:r>
            <a:endParaRPr sz="180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350"/>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par>
                                <p:cTn id="16" presetID="53" presetClass="entr" presetSubtype="16" fill="hold" grpId="0" nodeType="withEffect">
                                  <p:stCondLst>
                                    <p:cond delay="600"/>
                                  </p:stCondLst>
                                  <p:childTnLst>
                                    <p:set>
                                      <p:cBhvr>
                                        <p:cTn id="17" dur="1" fill="hold">
                                          <p:stCondLst>
                                            <p:cond delay="0"/>
                                          </p:stCondLst>
                                        </p:cTn>
                                        <p:tgtEl>
                                          <p:spTgt spid="10"/>
                                        </p:tgtEl>
                                        <p:attrNameLst>
                                          <p:attrName>style.visibility</p:attrName>
                                        </p:attrNameLst>
                                      </p:cBhvr>
                                      <p:to>
                                        <p:strVal val="visible"/>
                                      </p:to>
                                    </p:set>
                                    <p:anim calcmode="lin" valueType="num">
                                      <p:cBhvr>
                                        <p:cTn id="18" dur="500" fill="hold"/>
                                        <p:tgtEl>
                                          <p:spTgt spid="10"/>
                                        </p:tgtEl>
                                        <p:attrNameLst>
                                          <p:attrName>ppt_w</p:attrName>
                                        </p:attrNameLst>
                                      </p:cBhvr>
                                      <p:tavLst>
                                        <p:tav tm="0">
                                          <p:val>
                                            <p:fltVal val="0"/>
                                          </p:val>
                                        </p:tav>
                                        <p:tav tm="100000">
                                          <p:val>
                                            <p:strVal val="#ppt_w"/>
                                          </p:val>
                                        </p:tav>
                                      </p:tavLst>
                                    </p:anim>
                                    <p:anim calcmode="lin" valueType="num">
                                      <p:cBhvr>
                                        <p:cTn id="19" dur="500" fill="hold"/>
                                        <p:tgtEl>
                                          <p:spTgt spid="10"/>
                                        </p:tgtEl>
                                        <p:attrNameLst>
                                          <p:attrName>ppt_h</p:attrName>
                                        </p:attrNameLst>
                                      </p:cBhvr>
                                      <p:tavLst>
                                        <p:tav tm="0">
                                          <p:val>
                                            <p:fltVal val="0"/>
                                          </p:val>
                                        </p:tav>
                                        <p:tav tm="100000">
                                          <p:val>
                                            <p:strVal val="#ppt_h"/>
                                          </p:val>
                                        </p:tav>
                                      </p:tavLst>
                                    </p:anim>
                                    <p:animEffect transition="in" filter="fade">
                                      <p:cBhvr>
                                        <p:cTn id="20" dur="500"/>
                                        <p:tgtEl>
                                          <p:spTgt spid="10"/>
                                        </p:tgtEl>
                                      </p:cBhvr>
                                    </p:animEffect>
                                  </p:childTnLst>
                                </p:cTn>
                              </p:par>
                            </p:childTnLst>
                          </p:cTn>
                        </p:par>
                        <p:par>
                          <p:cTn id="21" fill="hold">
                            <p:stCondLst>
                              <p:cond delay="1850"/>
                            </p:stCondLst>
                            <p:childTnLst>
                              <p:par>
                                <p:cTn id="22" presetID="42" presetClass="entr" presetSubtype="0" fill="hold" nodeType="afterEffect">
                                  <p:stCondLst>
                                    <p:cond delay="0"/>
                                  </p:stCondLst>
                                  <p:childTnLst>
                                    <p:set>
                                      <p:cBhvr>
                                        <p:cTn id="23" dur="1" fill="hold">
                                          <p:stCondLst>
                                            <p:cond delay="0"/>
                                          </p:stCondLst>
                                        </p:cTn>
                                        <p:tgtEl>
                                          <p:spTgt spid="94"/>
                                        </p:tgtEl>
                                        <p:attrNameLst>
                                          <p:attrName>style.visibility</p:attrName>
                                        </p:attrNameLst>
                                      </p:cBhvr>
                                      <p:to>
                                        <p:strVal val="visible"/>
                                      </p:to>
                                    </p:set>
                                    <p:animEffect transition="in" filter="fade">
                                      <p:cBhvr>
                                        <p:cTn id="24" dur="1000"/>
                                        <p:tgtEl>
                                          <p:spTgt spid="94"/>
                                        </p:tgtEl>
                                      </p:cBhvr>
                                    </p:animEffect>
                                    <p:anim calcmode="lin" valueType="num">
                                      <p:cBhvr>
                                        <p:cTn id="25" dur="1000" fill="hold"/>
                                        <p:tgtEl>
                                          <p:spTgt spid="94"/>
                                        </p:tgtEl>
                                        <p:attrNameLst>
                                          <p:attrName>ppt_x</p:attrName>
                                        </p:attrNameLst>
                                      </p:cBhvr>
                                      <p:tavLst>
                                        <p:tav tm="0">
                                          <p:val>
                                            <p:strVal val="#ppt_x"/>
                                          </p:val>
                                        </p:tav>
                                        <p:tav tm="100000">
                                          <p:val>
                                            <p:strVal val="#ppt_x"/>
                                          </p:val>
                                        </p:tav>
                                      </p:tavLst>
                                    </p:anim>
                                    <p:anim calcmode="lin" valueType="num">
                                      <p:cBhvr>
                                        <p:cTn id="26" dur="1000" fill="hold"/>
                                        <p:tgtEl>
                                          <p:spTgt spid="94"/>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2" presetClass="entr" presetSubtype="1" fill="hold" grpId="0" nodeType="clickEffect">
                                  <p:stCondLst>
                                    <p:cond delay="900"/>
                                  </p:stCondLst>
                                  <p:childTnLst>
                                    <p:set>
                                      <p:cBhvr>
                                        <p:cTn id="30" dur="1" fill="hold">
                                          <p:stCondLst>
                                            <p:cond delay="0"/>
                                          </p:stCondLst>
                                        </p:cTn>
                                        <p:tgtEl>
                                          <p:spTgt spid="5"/>
                                        </p:tgtEl>
                                        <p:attrNameLst>
                                          <p:attrName>style.visibility</p:attrName>
                                        </p:attrNameLst>
                                      </p:cBhvr>
                                      <p:to>
                                        <p:strVal val="visible"/>
                                      </p:to>
                                    </p:set>
                                    <p:animEffect transition="in" filter="wipe(up)">
                                      <p:cBhvr>
                                        <p:cTn id="3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0" grpId="0"/>
      <p:bldP spid="5"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761740"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任务二</a:t>
            </a:r>
            <a:r>
              <a:rPr lang="en-US" altLang="zh-CN" sz="1700" b="1" dirty="0">
                <a:solidFill>
                  <a:srgbClr val="1B4367"/>
                </a:solidFill>
                <a:cs typeface="+mn-ea"/>
                <a:sym typeface="+mn-lt"/>
              </a:rPr>
              <a:t>  </a:t>
            </a:r>
            <a:r>
              <a:rPr lang="zh-CN" altLang="en-US" sz="1700" b="1" dirty="0">
                <a:solidFill>
                  <a:srgbClr val="1B4367"/>
                </a:solidFill>
                <a:cs typeface="+mn-ea"/>
                <a:sym typeface="+mn-lt"/>
              </a:rPr>
              <a:t>职业环境分析方法和认知途径</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9" name="矩形 8"/>
          <p:cNvSpPr/>
          <p:nvPr/>
        </p:nvSpPr>
        <p:spPr>
          <a:xfrm>
            <a:off x="635" y="857885"/>
            <a:ext cx="9144000" cy="615950"/>
          </a:xfrm>
          <a:prstGeom prst="rect">
            <a:avLst/>
          </a:prstGeom>
          <a:solidFill>
            <a:srgbClr val="1D4865"/>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0" name="矩形 13"/>
          <p:cNvSpPr>
            <a:spLocks noChangeArrowheads="1"/>
          </p:cNvSpPr>
          <p:nvPr/>
        </p:nvSpPr>
        <p:spPr bwMode="auto">
          <a:xfrm>
            <a:off x="497840" y="864235"/>
            <a:ext cx="6049010" cy="583565"/>
          </a:xfrm>
          <a:prstGeom prst="rect">
            <a:avLst/>
          </a:prstGeom>
          <a:noFill/>
          <a:ln w="9525">
            <a:noFill/>
            <a:miter lim="800000"/>
          </a:ln>
        </p:spPr>
        <p:txBody>
          <a:bodyPr wrap="square">
            <a:spAutoFit/>
          </a:bodyPr>
          <a:p>
            <a:pPr algn="ctr"/>
            <a:r>
              <a:rPr lang="zh-CN" altLang="en-US" sz="3200" b="1">
                <a:solidFill>
                  <a:schemeClr val="bg1"/>
                </a:solidFill>
                <a:latin typeface="微软雅黑" panose="020B0503020204020204" pitchFamily="34" charset="-122"/>
                <a:ea typeface="微软雅黑" panose="020B0503020204020204" pitchFamily="34" charset="-122"/>
              </a:rPr>
              <a:t>二、职业环境分析的认知途径</a:t>
            </a:r>
            <a:endParaRPr lang="zh-CN" altLang="en-US" sz="3200" b="1">
              <a:solidFill>
                <a:schemeClr val="bg1"/>
              </a:solidFill>
              <a:latin typeface="微软雅黑" panose="020B0503020204020204" pitchFamily="34" charset="-122"/>
              <a:ea typeface="微软雅黑" panose="020B0503020204020204" pitchFamily="34" charset="-122"/>
            </a:endParaRPr>
          </a:p>
        </p:txBody>
      </p:sp>
      <p:grpSp>
        <p:nvGrpSpPr>
          <p:cNvPr id="94" name="千图PPT彼岸天：ID 8661124库_组合 1"/>
          <p:cNvGrpSpPr>
            <a:grpSpLocks noChangeAspect="1"/>
          </p:cNvGrpSpPr>
          <p:nvPr>
            <p:custDataLst>
              <p:tags r:id="rId1"/>
            </p:custDataLst>
          </p:nvPr>
        </p:nvGrpSpPr>
        <p:grpSpPr>
          <a:xfrm>
            <a:off x="6173964" y="1943560"/>
            <a:ext cx="3017772" cy="3219748"/>
            <a:chOff x="6574014" y="1639850"/>
            <a:chExt cx="4890815" cy="5218150"/>
          </a:xfrm>
        </p:grpSpPr>
        <p:sp>
          <p:nvSpPr>
            <p:cNvPr id="95" name="Freeform: Shape 2"/>
            <p:cNvSpPr/>
            <p:nvPr>
              <p:custDataLst>
                <p:tags r:id="rId2"/>
              </p:custDataLst>
            </p:nvPr>
          </p:nvSpPr>
          <p:spPr bwMode="auto">
            <a:xfrm>
              <a:off x="7602087" y="3068398"/>
              <a:ext cx="3025592" cy="3789602"/>
            </a:xfrm>
            <a:custGeom>
              <a:avLst/>
              <a:gdLst>
                <a:gd name="T0" fmla="*/ 197 w 454"/>
                <a:gd name="T1" fmla="*/ 254 h 569"/>
                <a:gd name="T2" fmla="*/ 200 w 454"/>
                <a:gd name="T3" fmla="*/ 449 h 569"/>
                <a:gd name="T4" fmla="*/ 148 w 454"/>
                <a:gd name="T5" fmla="*/ 559 h 569"/>
                <a:gd name="T6" fmla="*/ 122 w 454"/>
                <a:gd name="T7" fmla="*/ 569 h 569"/>
                <a:gd name="T8" fmla="*/ 339 w 454"/>
                <a:gd name="T9" fmla="*/ 569 h 569"/>
                <a:gd name="T10" fmla="*/ 304 w 454"/>
                <a:gd name="T11" fmla="*/ 557 h 569"/>
                <a:gd name="T12" fmla="*/ 277 w 454"/>
                <a:gd name="T13" fmla="*/ 354 h 569"/>
                <a:gd name="T14" fmla="*/ 282 w 454"/>
                <a:gd name="T15" fmla="*/ 261 h 569"/>
                <a:gd name="T16" fmla="*/ 315 w 454"/>
                <a:gd name="T17" fmla="*/ 247 h 569"/>
                <a:gd name="T18" fmla="*/ 454 w 454"/>
                <a:gd name="T19" fmla="*/ 120 h 569"/>
                <a:gd name="T20" fmla="*/ 451 w 454"/>
                <a:gd name="T21" fmla="*/ 117 h 569"/>
                <a:gd name="T22" fmla="*/ 451 w 454"/>
                <a:gd name="T23" fmla="*/ 117 h 569"/>
                <a:gd name="T24" fmla="*/ 389 w 454"/>
                <a:gd name="T25" fmla="*/ 164 h 569"/>
                <a:gd name="T26" fmla="*/ 400 w 454"/>
                <a:gd name="T27" fmla="*/ 82 h 569"/>
                <a:gd name="T28" fmla="*/ 399 w 454"/>
                <a:gd name="T29" fmla="*/ 82 h 569"/>
                <a:gd name="T30" fmla="*/ 398 w 454"/>
                <a:gd name="T31" fmla="*/ 82 h 569"/>
                <a:gd name="T32" fmla="*/ 362 w 454"/>
                <a:gd name="T33" fmla="*/ 182 h 569"/>
                <a:gd name="T34" fmla="*/ 257 w 454"/>
                <a:gd name="T35" fmla="*/ 234 h 569"/>
                <a:gd name="T36" fmla="*/ 241 w 454"/>
                <a:gd name="T37" fmla="*/ 146 h 569"/>
                <a:gd name="T38" fmla="*/ 296 w 454"/>
                <a:gd name="T39" fmla="*/ 54 h 569"/>
                <a:gd name="T40" fmla="*/ 295 w 454"/>
                <a:gd name="T41" fmla="*/ 54 h 569"/>
                <a:gd name="T42" fmla="*/ 294 w 454"/>
                <a:gd name="T43" fmla="*/ 52 h 569"/>
                <a:gd name="T44" fmla="*/ 238 w 454"/>
                <a:gd name="T45" fmla="*/ 113 h 569"/>
                <a:gd name="T46" fmla="*/ 235 w 454"/>
                <a:gd name="T47" fmla="*/ 35 h 569"/>
                <a:gd name="T48" fmla="*/ 235 w 454"/>
                <a:gd name="T49" fmla="*/ 35 h 569"/>
                <a:gd name="T50" fmla="*/ 230 w 454"/>
                <a:gd name="T51" fmla="*/ 35 h 569"/>
                <a:gd name="T52" fmla="*/ 219 w 454"/>
                <a:gd name="T53" fmla="*/ 223 h 569"/>
                <a:gd name="T54" fmla="*/ 122 w 454"/>
                <a:gd name="T55" fmla="*/ 132 h 569"/>
                <a:gd name="T56" fmla="*/ 137 w 454"/>
                <a:gd name="T57" fmla="*/ 64 h 569"/>
                <a:gd name="T58" fmla="*/ 135 w 454"/>
                <a:gd name="T59" fmla="*/ 63 h 569"/>
                <a:gd name="T60" fmla="*/ 135 w 454"/>
                <a:gd name="T61" fmla="*/ 63 h 569"/>
                <a:gd name="T62" fmla="*/ 113 w 454"/>
                <a:gd name="T63" fmla="*/ 118 h 569"/>
                <a:gd name="T64" fmla="*/ 52 w 454"/>
                <a:gd name="T65" fmla="*/ 1 h 569"/>
                <a:gd name="T66" fmla="*/ 50 w 454"/>
                <a:gd name="T67" fmla="*/ 0 h 569"/>
                <a:gd name="T68" fmla="*/ 46 w 454"/>
                <a:gd name="T69" fmla="*/ 1 h 569"/>
                <a:gd name="T70" fmla="*/ 74 w 454"/>
                <a:gd name="T71" fmla="*/ 91 h 569"/>
                <a:gd name="T72" fmla="*/ 74 w 454"/>
                <a:gd name="T73" fmla="*/ 91 h 569"/>
                <a:gd name="T74" fmla="*/ 149 w 454"/>
                <a:gd name="T75" fmla="*/ 208 h 569"/>
                <a:gd name="T76" fmla="*/ 3 w 454"/>
                <a:gd name="T77" fmla="*/ 195 h 569"/>
                <a:gd name="T78" fmla="*/ 3 w 454"/>
                <a:gd name="T79" fmla="*/ 196 h 569"/>
                <a:gd name="T80" fmla="*/ 0 w 454"/>
                <a:gd name="T81" fmla="*/ 201 h 569"/>
                <a:gd name="T82" fmla="*/ 172 w 454"/>
                <a:gd name="T83" fmla="*/ 237 h 569"/>
                <a:gd name="T84" fmla="*/ 197 w 454"/>
                <a:gd name="T85" fmla="*/ 254 h 5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54" h="569">
                  <a:moveTo>
                    <a:pt x="197" y="254"/>
                  </a:moveTo>
                  <a:cubicBezTo>
                    <a:pt x="209" y="304"/>
                    <a:pt x="213" y="368"/>
                    <a:pt x="200" y="449"/>
                  </a:cubicBezTo>
                  <a:cubicBezTo>
                    <a:pt x="191" y="518"/>
                    <a:pt x="199" y="559"/>
                    <a:pt x="148" y="559"/>
                  </a:cubicBezTo>
                  <a:cubicBezTo>
                    <a:pt x="148" y="559"/>
                    <a:pt x="138" y="555"/>
                    <a:pt x="122" y="569"/>
                  </a:cubicBezTo>
                  <a:cubicBezTo>
                    <a:pt x="339" y="569"/>
                    <a:pt x="339" y="569"/>
                    <a:pt x="339" y="569"/>
                  </a:cubicBezTo>
                  <a:cubicBezTo>
                    <a:pt x="328" y="564"/>
                    <a:pt x="315" y="559"/>
                    <a:pt x="304" y="557"/>
                  </a:cubicBezTo>
                  <a:cubicBezTo>
                    <a:pt x="292" y="529"/>
                    <a:pt x="279" y="475"/>
                    <a:pt x="277" y="354"/>
                  </a:cubicBezTo>
                  <a:cubicBezTo>
                    <a:pt x="276" y="318"/>
                    <a:pt x="278" y="287"/>
                    <a:pt x="282" y="261"/>
                  </a:cubicBezTo>
                  <a:cubicBezTo>
                    <a:pt x="315" y="247"/>
                    <a:pt x="315" y="247"/>
                    <a:pt x="315" y="247"/>
                  </a:cubicBezTo>
                  <a:cubicBezTo>
                    <a:pt x="404" y="194"/>
                    <a:pt x="433" y="147"/>
                    <a:pt x="454" y="120"/>
                  </a:cubicBezTo>
                  <a:cubicBezTo>
                    <a:pt x="451" y="117"/>
                    <a:pt x="451" y="117"/>
                    <a:pt x="451" y="117"/>
                  </a:cubicBezTo>
                  <a:cubicBezTo>
                    <a:pt x="451" y="117"/>
                    <a:pt x="451" y="117"/>
                    <a:pt x="451" y="117"/>
                  </a:cubicBezTo>
                  <a:cubicBezTo>
                    <a:pt x="428" y="135"/>
                    <a:pt x="407" y="151"/>
                    <a:pt x="389" y="164"/>
                  </a:cubicBezTo>
                  <a:cubicBezTo>
                    <a:pt x="396" y="133"/>
                    <a:pt x="398" y="121"/>
                    <a:pt x="400" y="82"/>
                  </a:cubicBezTo>
                  <a:cubicBezTo>
                    <a:pt x="399" y="82"/>
                    <a:pt x="399" y="82"/>
                    <a:pt x="399" y="82"/>
                  </a:cubicBezTo>
                  <a:cubicBezTo>
                    <a:pt x="399" y="82"/>
                    <a:pt x="398" y="82"/>
                    <a:pt x="398" y="82"/>
                  </a:cubicBezTo>
                  <a:cubicBezTo>
                    <a:pt x="393" y="101"/>
                    <a:pt x="379" y="147"/>
                    <a:pt x="362" y="182"/>
                  </a:cubicBezTo>
                  <a:cubicBezTo>
                    <a:pt x="312" y="215"/>
                    <a:pt x="278" y="228"/>
                    <a:pt x="257" y="234"/>
                  </a:cubicBezTo>
                  <a:cubicBezTo>
                    <a:pt x="251" y="213"/>
                    <a:pt x="245" y="185"/>
                    <a:pt x="241" y="146"/>
                  </a:cubicBezTo>
                  <a:cubicBezTo>
                    <a:pt x="257" y="110"/>
                    <a:pt x="284" y="70"/>
                    <a:pt x="296" y="54"/>
                  </a:cubicBezTo>
                  <a:cubicBezTo>
                    <a:pt x="295" y="54"/>
                    <a:pt x="295" y="54"/>
                    <a:pt x="295" y="54"/>
                  </a:cubicBezTo>
                  <a:cubicBezTo>
                    <a:pt x="294" y="52"/>
                    <a:pt x="294" y="52"/>
                    <a:pt x="294" y="52"/>
                  </a:cubicBezTo>
                  <a:cubicBezTo>
                    <a:pt x="265" y="79"/>
                    <a:pt x="258" y="88"/>
                    <a:pt x="238" y="113"/>
                  </a:cubicBezTo>
                  <a:cubicBezTo>
                    <a:pt x="236" y="91"/>
                    <a:pt x="235" y="64"/>
                    <a:pt x="235" y="35"/>
                  </a:cubicBezTo>
                  <a:cubicBezTo>
                    <a:pt x="235" y="35"/>
                    <a:pt x="235" y="35"/>
                    <a:pt x="235" y="35"/>
                  </a:cubicBezTo>
                  <a:cubicBezTo>
                    <a:pt x="230" y="35"/>
                    <a:pt x="230" y="35"/>
                    <a:pt x="230" y="35"/>
                  </a:cubicBezTo>
                  <a:cubicBezTo>
                    <a:pt x="223" y="69"/>
                    <a:pt x="210" y="143"/>
                    <a:pt x="219" y="223"/>
                  </a:cubicBezTo>
                  <a:cubicBezTo>
                    <a:pt x="219" y="223"/>
                    <a:pt x="175" y="205"/>
                    <a:pt x="122" y="132"/>
                  </a:cubicBezTo>
                  <a:cubicBezTo>
                    <a:pt x="123" y="120"/>
                    <a:pt x="125" y="90"/>
                    <a:pt x="137" y="64"/>
                  </a:cubicBezTo>
                  <a:cubicBezTo>
                    <a:pt x="135" y="63"/>
                    <a:pt x="135" y="63"/>
                    <a:pt x="135" y="63"/>
                  </a:cubicBezTo>
                  <a:cubicBezTo>
                    <a:pt x="135" y="63"/>
                    <a:pt x="135" y="63"/>
                    <a:pt x="135" y="63"/>
                  </a:cubicBezTo>
                  <a:cubicBezTo>
                    <a:pt x="127" y="75"/>
                    <a:pt x="118" y="94"/>
                    <a:pt x="113" y="118"/>
                  </a:cubicBezTo>
                  <a:cubicBezTo>
                    <a:pt x="93" y="88"/>
                    <a:pt x="72" y="50"/>
                    <a:pt x="52" y="1"/>
                  </a:cubicBezTo>
                  <a:cubicBezTo>
                    <a:pt x="51" y="1"/>
                    <a:pt x="51" y="1"/>
                    <a:pt x="50" y="0"/>
                  </a:cubicBezTo>
                  <a:cubicBezTo>
                    <a:pt x="46" y="1"/>
                    <a:pt x="46" y="1"/>
                    <a:pt x="46" y="1"/>
                  </a:cubicBezTo>
                  <a:cubicBezTo>
                    <a:pt x="49" y="17"/>
                    <a:pt x="74" y="91"/>
                    <a:pt x="74" y="91"/>
                  </a:cubicBezTo>
                  <a:cubicBezTo>
                    <a:pt x="74" y="91"/>
                    <a:pt x="74" y="91"/>
                    <a:pt x="74" y="91"/>
                  </a:cubicBezTo>
                  <a:cubicBezTo>
                    <a:pt x="91" y="132"/>
                    <a:pt x="115" y="175"/>
                    <a:pt x="149" y="208"/>
                  </a:cubicBezTo>
                  <a:cubicBezTo>
                    <a:pt x="149" y="208"/>
                    <a:pt x="89" y="222"/>
                    <a:pt x="3" y="195"/>
                  </a:cubicBezTo>
                  <a:cubicBezTo>
                    <a:pt x="3" y="196"/>
                    <a:pt x="3" y="196"/>
                    <a:pt x="3" y="196"/>
                  </a:cubicBezTo>
                  <a:cubicBezTo>
                    <a:pt x="0" y="201"/>
                    <a:pt x="0" y="201"/>
                    <a:pt x="0" y="201"/>
                  </a:cubicBezTo>
                  <a:cubicBezTo>
                    <a:pt x="37" y="218"/>
                    <a:pt x="97" y="238"/>
                    <a:pt x="172" y="237"/>
                  </a:cubicBezTo>
                  <a:cubicBezTo>
                    <a:pt x="178" y="238"/>
                    <a:pt x="187" y="243"/>
                    <a:pt x="197" y="254"/>
                  </a:cubicBezTo>
                  <a:close/>
                </a:path>
              </a:pathLst>
            </a:custGeom>
            <a:solidFill>
              <a:schemeClr val="tx2"/>
            </a:solidFill>
            <a:ln>
              <a:noFill/>
            </a:ln>
          </p:spPr>
          <p:txBody>
            <a:bodyPr anchor="ctr"/>
            <a:p>
              <a:pPr algn="ctr"/>
            </a:p>
          </p:txBody>
        </p:sp>
        <p:grpSp>
          <p:nvGrpSpPr>
            <p:cNvPr id="96" name="Group 3"/>
            <p:cNvGrpSpPr/>
            <p:nvPr/>
          </p:nvGrpSpPr>
          <p:grpSpPr>
            <a:xfrm>
              <a:off x="6685154" y="1639850"/>
              <a:ext cx="4779675" cy="3671505"/>
              <a:chOff x="7223605" y="1034167"/>
              <a:chExt cx="4779675" cy="3671505"/>
            </a:xfrm>
            <a:solidFill>
              <a:schemeClr val="accent5">
                <a:alpha val="70000"/>
              </a:schemeClr>
            </a:solidFill>
          </p:grpSpPr>
          <p:sp>
            <p:nvSpPr>
              <p:cNvPr id="97" name="Oval 49"/>
              <p:cNvSpPr/>
              <p:nvPr>
                <p:custDataLst>
                  <p:tags r:id="rId3"/>
                </p:custDataLst>
              </p:nvPr>
            </p:nvSpPr>
            <p:spPr>
              <a:xfrm>
                <a:off x="7223605" y="2907942"/>
                <a:ext cx="333375" cy="333375"/>
              </a:xfrm>
              <a:prstGeom prst="ellipse">
                <a:avLst/>
              </a:prstGeom>
              <a:solidFill>
                <a:srgbClr val="1B436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98" name="Oval 50"/>
              <p:cNvSpPr/>
              <p:nvPr>
                <p:custDataLst>
                  <p:tags r:id="rId4"/>
                </p:custDataLst>
              </p:nvPr>
            </p:nvSpPr>
            <p:spPr>
              <a:xfrm>
                <a:off x="8051873" y="4113273"/>
                <a:ext cx="333375" cy="333375"/>
              </a:xfrm>
              <a:prstGeom prst="ellipse">
                <a:avLst/>
              </a:prstGeom>
              <a:solidFill>
                <a:srgbClr val="1B436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99" name="Oval 51"/>
              <p:cNvSpPr/>
              <p:nvPr>
                <p:custDataLst>
                  <p:tags r:id="rId5"/>
                </p:custDataLst>
              </p:nvPr>
            </p:nvSpPr>
            <p:spPr>
              <a:xfrm>
                <a:off x="8576155" y="1922081"/>
                <a:ext cx="424970" cy="424970"/>
              </a:xfrm>
              <a:prstGeom prst="ellipse">
                <a:avLst/>
              </a:prstGeom>
              <a:solidFill>
                <a:srgbClr val="1B436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00" name="Oval 52"/>
              <p:cNvSpPr/>
              <p:nvPr>
                <p:custDataLst>
                  <p:tags r:id="rId6"/>
                </p:custDataLst>
              </p:nvPr>
            </p:nvSpPr>
            <p:spPr>
              <a:xfrm>
                <a:off x="9722732" y="3212873"/>
                <a:ext cx="424970" cy="424970"/>
              </a:xfrm>
              <a:prstGeom prst="ellipse">
                <a:avLst/>
              </a:prstGeom>
              <a:solidFill>
                <a:srgbClr val="1B436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01" name="Oval 53"/>
              <p:cNvSpPr/>
              <p:nvPr>
                <p:custDataLst>
                  <p:tags r:id="rId7"/>
                </p:custDataLst>
              </p:nvPr>
            </p:nvSpPr>
            <p:spPr>
              <a:xfrm>
                <a:off x="8647793" y="2598759"/>
                <a:ext cx="541253" cy="541253"/>
              </a:xfrm>
              <a:prstGeom prst="ellipse">
                <a:avLst/>
              </a:prstGeom>
              <a:solidFill>
                <a:srgbClr val="1B436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02" name="Oval 54"/>
              <p:cNvSpPr/>
              <p:nvPr>
                <p:custDataLst>
                  <p:tags r:id="rId8"/>
                </p:custDataLst>
              </p:nvPr>
            </p:nvSpPr>
            <p:spPr>
              <a:xfrm>
                <a:off x="10147702" y="4164419"/>
                <a:ext cx="541253" cy="541253"/>
              </a:xfrm>
              <a:prstGeom prst="ellipse">
                <a:avLst/>
              </a:prstGeom>
              <a:solidFill>
                <a:srgbClr val="1B436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03" name="Oval 55"/>
              <p:cNvSpPr/>
              <p:nvPr>
                <p:custDataLst>
                  <p:tags r:id="rId9"/>
                </p:custDataLst>
              </p:nvPr>
            </p:nvSpPr>
            <p:spPr>
              <a:xfrm>
                <a:off x="11150960" y="2163063"/>
                <a:ext cx="541253" cy="541253"/>
              </a:xfrm>
              <a:prstGeom prst="ellipse">
                <a:avLst/>
              </a:prstGeom>
              <a:solidFill>
                <a:srgbClr val="1B436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04" name="Oval 56"/>
              <p:cNvSpPr/>
              <p:nvPr>
                <p:custDataLst>
                  <p:tags r:id="rId10"/>
                </p:custDataLst>
              </p:nvPr>
            </p:nvSpPr>
            <p:spPr>
              <a:xfrm>
                <a:off x="11294540" y="3501142"/>
                <a:ext cx="708740" cy="708740"/>
              </a:xfrm>
              <a:prstGeom prst="ellipse">
                <a:avLst/>
              </a:prstGeom>
              <a:solidFill>
                <a:srgbClr val="1B436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05" name="Oval 57"/>
              <p:cNvSpPr/>
              <p:nvPr>
                <p:custDataLst>
                  <p:tags r:id="rId11"/>
                </p:custDataLst>
              </p:nvPr>
            </p:nvSpPr>
            <p:spPr>
              <a:xfrm>
                <a:off x="9368362" y="1034167"/>
                <a:ext cx="708740" cy="708740"/>
              </a:xfrm>
              <a:prstGeom prst="ellipse">
                <a:avLst/>
              </a:prstGeom>
              <a:solidFill>
                <a:srgbClr val="1B436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grpSp>
        <p:grpSp>
          <p:nvGrpSpPr>
            <p:cNvPr id="106" name="Group 4"/>
            <p:cNvGrpSpPr/>
            <p:nvPr/>
          </p:nvGrpSpPr>
          <p:grpSpPr>
            <a:xfrm>
              <a:off x="6574014" y="1946200"/>
              <a:ext cx="4788017" cy="3731205"/>
              <a:chOff x="7071416" y="1121303"/>
              <a:chExt cx="4788017" cy="3731205"/>
            </a:xfrm>
            <a:solidFill>
              <a:schemeClr val="accent2">
                <a:alpha val="40000"/>
              </a:schemeClr>
            </a:solidFill>
          </p:grpSpPr>
          <p:sp>
            <p:nvSpPr>
              <p:cNvPr id="107" name="Oval 39"/>
              <p:cNvSpPr/>
              <p:nvPr>
                <p:custDataLst>
                  <p:tags r:id="rId12"/>
                </p:custDataLst>
              </p:nvPr>
            </p:nvSpPr>
            <p:spPr>
              <a:xfrm>
                <a:off x="7071416" y="1970672"/>
                <a:ext cx="604144" cy="6041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08" name="Oval 40"/>
              <p:cNvSpPr/>
              <p:nvPr>
                <p:custDataLst>
                  <p:tags r:id="rId13"/>
                </p:custDataLst>
              </p:nvPr>
            </p:nvSpPr>
            <p:spPr>
              <a:xfrm>
                <a:off x="10028885" y="2266337"/>
                <a:ext cx="778885" cy="77888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09" name="Oval 41"/>
              <p:cNvSpPr/>
              <p:nvPr>
                <p:custDataLst>
                  <p:tags r:id="rId14"/>
                </p:custDataLst>
              </p:nvPr>
            </p:nvSpPr>
            <p:spPr>
              <a:xfrm>
                <a:off x="8444595" y="4164419"/>
                <a:ext cx="688089" cy="6880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10" name="Oval 42"/>
              <p:cNvSpPr/>
              <p:nvPr>
                <p:custDataLst>
                  <p:tags r:id="rId15"/>
                </p:custDataLst>
              </p:nvPr>
            </p:nvSpPr>
            <p:spPr>
              <a:xfrm>
                <a:off x="10677336" y="3875937"/>
                <a:ext cx="260868" cy="26086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11" name="Oval 43"/>
              <p:cNvSpPr/>
              <p:nvPr>
                <p:custDataLst>
                  <p:tags r:id="rId16"/>
                </p:custDataLst>
              </p:nvPr>
            </p:nvSpPr>
            <p:spPr>
              <a:xfrm>
                <a:off x="11598565" y="2698248"/>
                <a:ext cx="260868" cy="26086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12" name="Oval 44"/>
              <p:cNvSpPr/>
              <p:nvPr>
                <p:custDataLst>
                  <p:tags r:id="rId17"/>
                </p:custDataLst>
              </p:nvPr>
            </p:nvSpPr>
            <p:spPr>
              <a:xfrm>
                <a:off x="7688405" y="2869385"/>
                <a:ext cx="260868" cy="26086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13" name="Oval 45"/>
              <p:cNvSpPr/>
              <p:nvPr>
                <p:custDataLst>
                  <p:tags r:id="rId18"/>
                </p:custDataLst>
              </p:nvPr>
            </p:nvSpPr>
            <p:spPr>
              <a:xfrm>
                <a:off x="9592298" y="1865334"/>
                <a:ext cx="260868" cy="26086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14" name="Oval 46"/>
              <p:cNvSpPr/>
              <p:nvPr>
                <p:custDataLst>
                  <p:tags r:id="rId19"/>
                </p:custDataLst>
              </p:nvPr>
            </p:nvSpPr>
            <p:spPr>
              <a:xfrm>
                <a:off x="7838577" y="1121303"/>
                <a:ext cx="759965" cy="75996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15" name="Oval 47"/>
              <p:cNvSpPr/>
              <p:nvPr>
                <p:custDataLst>
                  <p:tags r:id="rId20"/>
                </p:custDataLst>
              </p:nvPr>
            </p:nvSpPr>
            <p:spPr>
              <a:xfrm>
                <a:off x="9111041" y="3345133"/>
                <a:ext cx="156009" cy="15600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17" name="Oval 48"/>
              <p:cNvSpPr/>
              <p:nvPr>
                <p:custDataLst>
                  <p:tags r:id="rId21"/>
                </p:custDataLst>
              </p:nvPr>
            </p:nvSpPr>
            <p:spPr>
              <a:xfrm>
                <a:off x="11106733" y="2785942"/>
                <a:ext cx="156009" cy="15600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grpSp>
        <p:grpSp>
          <p:nvGrpSpPr>
            <p:cNvPr id="118" name="Group 5"/>
            <p:cNvGrpSpPr/>
            <p:nvPr/>
          </p:nvGrpSpPr>
          <p:grpSpPr>
            <a:xfrm>
              <a:off x="7210995" y="2279145"/>
              <a:ext cx="4142805" cy="3446444"/>
              <a:chOff x="7242069" y="1000204"/>
              <a:chExt cx="4142805" cy="3446444"/>
            </a:xfrm>
            <a:solidFill>
              <a:schemeClr val="accent1">
                <a:alpha val="20000"/>
              </a:schemeClr>
            </a:solidFill>
          </p:grpSpPr>
          <p:sp>
            <p:nvSpPr>
              <p:cNvPr id="119" name="Oval 29"/>
              <p:cNvSpPr/>
              <p:nvPr>
                <p:custDataLst>
                  <p:tags r:id="rId22"/>
                </p:custDataLst>
              </p:nvPr>
            </p:nvSpPr>
            <p:spPr>
              <a:xfrm>
                <a:off x="8373143" y="1000204"/>
                <a:ext cx="1180478" cy="118047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20" name="Oval 30"/>
              <p:cNvSpPr/>
              <p:nvPr>
                <p:custDataLst>
                  <p:tags r:id="rId23"/>
                </p:custDataLst>
              </p:nvPr>
            </p:nvSpPr>
            <p:spPr>
              <a:xfrm>
                <a:off x="9793458" y="1543897"/>
                <a:ext cx="673424" cy="67342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21" name="Oval 31"/>
              <p:cNvSpPr/>
              <p:nvPr>
                <p:custDataLst>
                  <p:tags r:id="rId24"/>
                </p:custDataLst>
              </p:nvPr>
            </p:nvSpPr>
            <p:spPr>
              <a:xfrm>
                <a:off x="7728795" y="3028844"/>
                <a:ext cx="608999" cy="60899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22" name="Oval 32"/>
              <p:cNvSpPr/>
              <p:nvPr>
                <p:custDataLst>
                  <p:tags r:id="rId25"/>
                </p:custDataLst>
              </p:nvPr>
            </p:nvSpPr>
            <p:spPr>
              <a:xfrm>
                <a:off x="10055853" y="2924511"/>
                <a:ext cx="608999" cy="60899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23" name="Oval 33"/>
              <p:cNvSpPr/>
              <p:nvPr>
                <p:custDataLst>
                  <p:tags r:id="rId26"/>
                </p:custDataLst>
              </p:nvPr>
            </p:nvSpPr>
            <p:spPr>
              <a:xfrm>
                <a:off x="7242069" y="1362158"/>
                <a:ext cx="550776" cy="55077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24" name="Oval 34"/>
              <p:cNvSpPr/>
              <p:nvPr>
                <p:custDataLst>
                  <p:tags r:id="rId27"/>
                </p:custDataLst>
              </p:nvPr>
            </p:nvSpPr>
            <p:spPr>
              <a:xfrm>
                <a:off x="7460786" y="2351919"/>
                <a:ext cx="460611" cy="46061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25" name="Oval 35"/>
              <p:cNvSpPr/>
              <p:nvPr>
                <p:custDataLst>
                  <p:tags r:id="rId28"/>
                </p:custDataLst>
              </p:nvPr>
            </p:nvSpPr>
            <p:spPr>
              <a:xfrm>
                <a:off x="10593255" y="2042438"/>
                <a:ext cx="460611" cy="46061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26" name="Oval 36"/>
              <p:cNvSpPr/>
              <p:nvPr>
                <p:custDataLst>
                  <p:tags r:id="rId29"/>
                </p:custDataLst>
              </p:nvPr>
            </p:nvSpPr>
            <p:spPr>
              <a:xfrm>
                <a:off x="11048082" y="1704777"/>
                <a:ext cx="336792" cy="33679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27" name="Oval 37"/>
              <p:cNvSpPr/>
              <p:nvPr>
                <p:custDataLst>
                  <p:tags r:id="rId30"/>
                </p:custDataLst>
              </p:nvPr>
            </p:nvSpPr>
            <p:spPr>
              <a:xfrm>
                <a:off x="11027370" y="3450791"/>
                <a:ext cx="336792" cy="33679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28" name="Oval 38"/>
              <p:cNvSpPr/>
              <p:nvPr>
                <p:custDataLst>
                  <p:tags r:id="rId31"/>
                </p:custDataLst>
              </p:nvPr>
            </p:nvSpPr>
            <p:spPr>
              <a:xfrm>
                <a:off x="8453970" y="3618181"/>
                <a:ext cx="828467" cy="8284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grpSp>
        <p:grpSp>
          <p:nvGrpSpPr>
            <p:cNvPr id="129" name="Group 6"/>
            <p:cNvGrpSpPr/>
            <p:nvPr/>
          </p:nvGrpSpPr>
          <p:grpSpPr>
            <a:xfrm rot="9000000">
              <a:off x="7380010" y="1811773"/>
              <a:ext cx="3591334" cy="2758680"/>
              <a:chOff x="7223605" y="1034167"/>
              <a:chExt cx="4779675" cy="3671505"/>
            </a:xfrm>
            <a:solidFill>
              <a:schemeClr val="accent4">
                <a:alpha val="70000"/>
              </a:schemeClr>
            </a:solidFill>
          </p:grpSpPr>
          <p:sp>
            <p:nvSpPr>
              <p:cNvPr id="130" name="Oval 20"/>
              <p:cNvSpPr/>
              <p:nvPr>
                <p:custDataLst>
                  <p:tags r:id="rId32"/>
                </p:custDataLst>
              </p:nvPr>
            </p:nvSpPr>
            <p:spPr>
              <a:xfrm>
                <a:off x="7223605" y="2907942"/>
                <a:ext cx="333375" cy="3333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31" name="Oval 21"/>
              <p:cNvSpPr/>
              <p:nvPr>
                <p:custDataLst>
                  <p:tags r:id="rId33"/>
                </p:custDataLst>
              </p:nvPr>
            </p:nvSpPr>
            <p:spPr>
              <a:xfrm>
                <a:off x="8051873" y="4113273"/>
                <a:ext cx="333375" cy="3333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32" name="Oval 22"/>
              <p:cNvSpPr/>
              <p:nvPr>
                <p:custDataLst>
                  <p:tags r:id="rId34"/>
                </p:custDataLst>
              </p:nvPr>
            </p:nvSpPr>
            <p:spPr>
              <a:xfrm>
                <a:off x="8576155" y="1922081"/>
                <a:ext cx="424970" cy="42497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33" name="Oval 23"/>
              <p:cNvSpPr/>
              <p:nvPr>
                <p:custDataLst>
                  <p:tags r:id="rId35"/>
                </p:custDataLst>
              </p:nvPr>
            </p:nvSpPr>
            <p:spPr>
              <a:xfrm>
                <a:off x="9722732" y="3212873"/>
                <a:ext cx="424970" cy="42497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34" name="Oval 24"/>
              <p:cNvSpPr/>
              <p:nvPr>
                <p:custDataLst>
                  <p:tags r:id="rId36"/>
                </p:custDataLst>
              </p:nvPr>
            </p:nvSpPr>
            <p:spPr>
              <a:xfrm>
                <a:off x="8647793" y="2598759"/>
                <a:ext cx="541253" cy="54125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35" name="Oval 25"/>
              <p:cNvSpPr/>
              <p:nvPr>
                <p:custDataLst>
                  <p:tags r:id="rId37"/>
                </p:custDataLst>
              </p:nvPr>
            </p:nvSpPr>
            <p:spPr>
              <a:xfrm>
                <a:off x="10147702" y="4164419"/>
                <a:ext cx="541253" cy="54125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36" name="Oval 26"/>
              <p:cNvSpPr/>
              <p:nvPr>
                <p:custDataLst>
                  <p:tags r:id="rId38"/>
                </p:custDataLst>
              </p:nvPr>
            </p:nvSpPr>
            <p:spPr>
              <a:xfrm>
                <a:off x="11150960" y="2163063"/>
                <a:ext cx="541253" cy="54125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37" name="Oval 27"/>
              <p:cNvSpPr/>
              <p:nvPr>
                <p:custDataLst>
                  <p:tags r:id="rId39"/>
                </p:custDataLst>
              </p:nvPr>
            </p:nvSpPr>
            <p:spPr>
              <a:xfrm>
                <a:off x="11294540" y="3501142"/>
                <a:ext cx="708740" cy="7087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38" name="Oval 28"/>
              <p:cNvSpPr/>
              <p:nvPr>
                <p:custDataLst>
                  <p:tags r:id="rId40"/>
                </p:custDataLst>
              </p:nvPr>
            </p:nvSpPr>
            <p:spPr>
              <a:xfrm>
                <a:off x="9368362" y="1034167"/>
                <a:ext cx="708740" cy="7087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grpSp>
        <p:sp>
          <p:nvSpPr>
            <p:cNvPr id="144" name="Oval 18"/>
            <p:cNvSpPr/>
            <p:nvPr>
              <p:custDataLst>
                <p:tags r:id="rId41"/>
              </p:custDataLst>
            </p:nvPr>
          </p:nvSpPr>
          <p:spPr bwMode="auto">
            <a:xfrm>
              <a:off x="10180248" y="2860444"/>
              <a:ext cx="60174" cy="60865"/>
            </a:xfrm>
            <a:prstGeom prst="ellipse">
              <a:avLst/>
            </a:prstGeom>
            <a:solidFill>
              <a:schemeClr val="bg1"/>
            </a:solidFill>
            <a:ln>
              <a:noFill/>
            </a:ln>
          </p:spPr>
          <p:txBody>
            <a:bodyPr anchor="ctr"/>
            <a:p>
              <a:pPr algn="ctr"/>
            </a:p>
          </p:txBody>
        </p:sp>
        <p:sp>
          <p:nvSpPr>
            <p:cNvPr id="148" name="Freeform: Shape 16"/>
            <p:cNvSpPr/>
            <p:nvPr>
              <p:custDataLst>
                <p:tags r:id="rId42"/>
              </p:custDataLst>
            </p:nvPr>
          </p:nvSpPr>
          <p:spPr bwMode="auto">
            <a:xfrm>
              <a:off x="6993231" y="3943997"/>
              <a:ext cx="486920" cy="424672"/>
            </a:xfrm>
            <a:custGeom>
              <a:avLst/>
              <a:gdLst>
                <a:gd name="T0" fmla="*/ 296 w 297"/>
                <a:gd name="T1" fmla="*/ 152 h 259"/>
                <a:gd name="T2" fmla="*/ 259 w 297"/>
                <a:gd name="T3" fmla="*/ 13 h 259"/>
                <a:gd name="T4" fmla="*/ 241 w 297"/>
                <a:gd name="T5" fmla="*/ 0 h 259"/>
                <a:gd name="T6" fmla="*/ 148 w 297"/>
                <a:gd name="T7" fmla="*/ 0 h 259"/>
                <a:gd name="T8" fmla="*/ 56 w 297"/>
                <a:gd name="T9" fmla="*/ 0 h 259"/>
                <a:gd name="T10" fmla="*/ 38 w 297"/>
                <a:gd name="T11" fmla="*/ 13 h 259"/>
                <a:gd name="T12" fmla="*/ 1 w 297"/>
                <a:gd name="T13" fmla="*/ 152 h 259"/>
                <a:gd name="T14" fmla="*/ 0 w 297"/>
                <a:gd name="T15" fmla="*/ 157 h 259"/>
                <a:gd name="T16" fmla="*/ 0 w 297"/>
                <a:gd name="T17" fmla="*/ 222 h 259"/>
                <a:gd name="T18" fmla="*/ 37 w 297"/>
                <a:gd name="T19" fmla="*/ 259 h 259"/>
                <a:gd name="T20" fmla="*/ 260 w 297"/>
                <a:gd name="T21" fmla="*/ 259 h 259"/>
                <a:gd name="T22" fmla="*/ 297 w 297"/>
                <a:gd name="T23" fmla="*/ 222 h 259"/>
                <a:gd name="T24" fmla="*/ 297 w 297"/>
                <a:gd name="T25" fmla="*/ 157 h 259"/>
                <a:gd name="T26" fmla="*/ 296 w 297"/>
                <a:gd name="T27" fmla="*/ 152 h 259"/>
                <a:gd name="T28" fmla="*/ 278 w 297"/>
                <a:gd name="T29" fmla="*/ 222 h 259"/>
                <a:gd name="T30" fmla="*/ 260 w 297"/>
                <a:gd name="T31" fmla="*/ 241 h 259"/>
                <a:gd name="T32" fmla="*/ 37 w 297"/>
                <a:gd name="T33" fmla="*/ 241 h 259"/>
                <a:gd name="T34" fmla="*/ 19 w 297"/>
                <a:gd name="T35" fmla="*/ 222 h 259"/>
                <a:gd name="T36" fmla="*/ 19 w 297"/>
                <a:gd name="T37" fmla="*/ 157 h 259"/>
                <a:gd name="T38" fmla="*/ 56 w 297"/>
                <a:gd name="T39" fmla="*/ 19 h 259"/>
                <a:gd name="T40" fmla="*/ 241 w 297"/>
                <a:gd name="T41" fmla="*/ 19 h 259"/>
                <a:gd name="T42" fmla="*/ 278 w 297"/>
                <a:gd name="T43" fmla="*/ 157 h 259"/>
                <a:gd name="T44" fmla="*/ 278 w 297"/>
                <a:gd name="T45" fmla="*/ 222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97" h="259">
                  <a:moveTo>
                    <a:pt x="296" y="152"/>
                  </a:moveTo>
                  <a:cubicBezTo>
                    <a:pt x="259" y="13"/>
                    <a:pt x="259" y="13"/>
                    <a:pt x="259" y="13"/>
                  </a:cubicBezTo>
                  <a:cubicBezTo>
                    <a:pt x="257" y="6"/>
                    <a:pt x="249" y="0"/>
                    <a:pt x="241" y="0"/>
                  </a:cubicBezTo>
                  <a:cubicBezTo>
                    <a:pt x="148" y="0"/>
                    <a:pt x="148" y="0"/>
                    <a:pt x="148" y="0"/>
                  </a:cubicBezTo>
                  <a:cubicBezTo>
                    <a:pt x="56" y="0"/>
                    <a:pt x="56" y="0"/>
                    <a:pt x="56" y="0"/>
                  </a:cubicBezTo>
                  <a:cubicBezTo>
                    <a:pt x="48" y="0"/>
                    <a:pt x="40" y="6"/>
                    <a:pt x="38" y="13"/>
                  </a:cubicBezTo>
                  <a:cubicBezTo>
                    <a:pt x="1" y="152"/>
                    <a:pt x="1" y="152"/>
                    <a:pt x="1" y="152"/>
                  </a:cubicBezTo>
                  <a:cubicBezTo>
                    <a:pt x="1" y="154"/>
                    <a:pt x="0" y="156"/>
                    <a:pt x="0" y="157"/>
                  </a:cubicBezTo>
                  <a:cubicBezTo>
                    <a:pt x="0" y="222"/>
                    <a:pt x="0" y="222"/>
                    <a:pt x="0" y="222"/>
                  </a:cubicBezTo>
                  <a:cubicBezTo>
                    <a:pt x="0" y="243"/>
                    <a:pt x="17" y="259"/>
                    <a:pt x="37" y="259"/>
                  </a:cubicBezTo>
                  <a:cubicBezTo>
                    <a:pt x="260" y="259"/>
                    <a:pt x="260" y="259"/>
                    <a:pt x="260" y="259"/>
                  </a:cubicBezTo>
                  <a:cubicBezTo>
                    <a:pt x="280" y="259"/>
                    <a:pt x="297" y="243"/>
                    <a:pt x="297" y="222"/>
                  </a:cubicBezTo>
                  <a:cubicBezTo>
                    <a:pt x="297" y="157"/>
                    <a:pt x="297" y="157"/>
                    <a:pt x="297" y="157"/>
                  </a:cubicBezTo>
                  <a:cubicBezTo>
                    <a:pt x="297" y="156"/>
                    <a:pt x="296" y="154"/>
                    <a:pt x="296" y="152"/>
                  </a:cubicBezTo>
                  <a:close/>
                  <a:moveTo>
                    <a:pt x="278" y="222"/>
                  </a:moveTo>
                  <a:cubicBezTo>
                    <a:pt x="278" y="232"/>
                    <a:pt x="270" y="241"/>
                    <a:pt x="260" y="241"/>
                  </a:cubicBezTo>
                  <a:cubicBezTo>
                    <a:pt x="37" y="241"/>
                    <a:pt x="37" y="241"/>
                    <a:pt x="37" y="241"/>
                  </a:cubicBezTo>
                  <a:cubicBezTo>
                    <a:pt x="27" y="241"/>
                    <a:pt x="19" y="232"/>
                    <a:pt x="19" y="222"/>
                  </a:cubicBezTo>
                  <a:cubicBezTo>
                    <a:pt x="19" y="157"/>
                    <a:pt x="19" y="157"/>
                    <a:pt x="19" y="157"/>
                  </a:cubicBezTo>
                  <a:cubicBezTo>
                    <a:pt x="56" y="19"/>
                    <a:pt x="56" y="19"/>
                    <a:pt x="56" y="19"/>
                  </a:cubicBezTo>
                  <a:cubicBezTo>
                    <a:pt x="241" y="19"/>
                    <a:pt x="241" y="19"/>
                    <a:pt x="241" y="19"/>
                  </a:cubicBezTo>
                  <a:cubicBezTo>
                    <a:pt x="278" y="157"/>
                    <a:pt x="278" y="157"/>
                    <a:pt x="278" y="157"/>
                  </a:cubicBezTo>
                  <a:lnTo>
                    <a:pt x="278" y="222"/>
                  </a:lnTo>
                  <a:close/>
                </a:path>
              </a:pathLst>
            </a:custGeom>
            <a:solidFill>
              <a:schemeClr val="bg1"/>
            </a:solidFill>
            <a:ln>
              <a:noFill/>
            </a:ln>
          </p:spPr>
          <p:txBody>
            <a:bodyPr anchor="ctr"/>
            <a:p>
              <a:pPr algn="ctr"/>
            </a:p>
          </p:txBody>
        </p:sp>
      </p:grpSp>
      <p:sp>
        <p:nvSpPr>
          <p:cNvPr id="5" name="矩形 4"/>
          <p:cNvSpPr>
            <a:spLocks noChangeArrowheads="1"/>
          </p:cNvSpPr>
          <p:nvPr/>
        </p:nvSpPr>
        <p:spPr bwMode="auto">
          <a:xfrm>
            <a:off x="578485" y="1978025"/>
            <a:ext cx="5435600" cy="2486660"/>
          </a:xfrm>
          <a:prstGeom prst="rect">
            <a:avLst/>
          </a:prstGeom>
          <a:noFill/>
          <a:ln w="9525">
            <a:noFill/>
            <a:miter lim="800000"/>
          </a:ln>
        </p:spPr>
        <p:txBody>
          <a:bodyPr wrap="square">
            <a:noAutofit/>
          </a:bodyPr>
          <a:p>
            <a:pPr indent="457200" fontAlgn="auto">
              <a:lnSpc>
                <a:spcPts val="2660"/>
              </a:lnSpc>
            </a:pPr>
            <a:r>
              <a:rPr sz="2000" b="1">
                <a:solidFill>
                  <a:srgbClr val="1D4865"/>
                </a:solidFill>
                <a:latin typeface="微软雅黑" panose="020B0503020204020204" pitchFamily="34" charset="-122"/>
                <a:ea typeface="微软雅黑" panose="020B0503020204020204" pitchFamily="34" charset="-122"/>
              </a:rPr>
              <a:t>（三）访谈</a:t>
            </a:r>
            <a:endParaRPr sz="2000" b="1">
              <a:solidFill>
                <a:srgbClr val="1D4865"/>
              </a:solidFill>
              <a:latin typeface="微软雅黑" panose="020B0503020204020204" pitchFamily="34" charset="-122"/>
              <a:ea typeface="微软雅黑" panose="020B0503020204020204" pitchFamily="34" charset="-122"/>
            </a:endParaRPr>
          </a:p>
          <a:p>
            <a:pPr indent="457200" fontAlgn="auto">
              <a:lnSpc>
                <a:spcPts val="2660"/>
              </a:lnSpc>
            </a:pPr>
            <a:r>
              <a:rPr sz="1800">
                <a:solidFill>
                  <a:schemeClr val="tx1"/>
                </a:solidFill>
                <a:latin typeface="微软雅黑" panose="020B0503020204020204" pitchFamily="34" charset="-122"/>
                <a:ea typeface="微软雅黑" panose="020B0503020204020204" pitchFamily="34" charset="-122"/>
              </a:rPr>
              <a:t>访谈是通过和相关从业人员的交流，了解相关职业的知识、技能需求，待遇和发展前景。其优点是结果比较客观。但是由于访谈对象的不同，结果可能差异很大。有的人对职业比较积极，赞誉较多；有的人对职业比较消极，可能评价较低。</a:t>
            </a:r>
            <a:endParaRPr sz="180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350"/>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par>
                                <p:cTn id="16" presetID="53" presetClass="entr" presetSubtype="16" fill="hold" grpId="0" nodeType="withEffect">
                                  <p:stCondLst>
                                    <p:cond delay="600"/>
                                  </p:stCondLst>
                                  <p:childTnLst>
                                    <p:set>
                                      <p:cBhvr>
                                        <p:cTn id="17" dur="1" fill="hold">
                                          <p:stCondLst>
                                            <p:cond delay="0"/>
                                          </p:stCondLst>
                                        </p:cTn>
                                        <p:tgtEl>
                                          <p:spTgt spid="10"/>
                                        </p:tgtEl>
                                        <p:attrNameLst>
                                          <p:attrName>style.visibility</p:attrName>
                                        </p:attrNameLst>
                                      </p:cBhvr>
                                      <p:to>
                                        <p:strVal val="visible"/>
                                      </p:to>
                                    </p:set>
                                    <p:anim calcmode="lin" valueType="num">
                                      <p:cBhvr>
                                        <p:cTn id="18" dur="500" fill="hold"/>
                                        <p:tgtEl>
                                          <p:spTgt spid="10"/>
                                        </p:tgtEl>
                                        <p:attrNameLst>
                                          <p:attrName>ppt_w</p:attrName>
                                        </p:attrNameLst>
                                      </p:cBhvr>
                                      <p:tavLst>
                                        <p:tav tm="0">
                                          <p:val>
                                            <p:fltVal val="0"/>
                                          </p:val>
                                        </p:tav>
                                        <p:tav tm="100000">
                                          <p:val>
                                            <p:strVal val="#ppt_w"/>
                                          </p:val>
                                        </p:tav>
                                      </p:tavLst>
                                    </p:anim>
                                    <p:anim calcmode="lin" valueType="num">
                                      <p:cBhvr>
                                        <p:cTn id="19" dur="500" fill="hold"/>
                                        <p:tgtEl>
                                          <p:spTgt spid="10"/>
                                        </p:tgtEl>
                                        <p:attrNameLst>
                                          <p:attrName>ppt_h</p:attrName>
                                        </p:attrNameLst>
                                      </p:cBhvr>
                                      <p:tavLst>
                                        <p:tav tm="0">
                                          <p:val>
                                            <p:fltVal val="0"/>
                                          </p:val>
                                        </p:tav>
                                        <p:tav tm="100000">
                                          <p:val>
                                            <p:strVal val="#ppt_h"/>
                                          </p:val>
                                        </p:tav>
                                      </p:tavLst>
                                    </p:anim>
                                    <p:animEffect transition="in" filter="fade">
                                      <p:cBhvr>
                                        <p:cTn id="20" dur="500"/>
                                        <p:tgtEl>
                                          <p:spTgt spid="10"/>
                                        </p:tgtEl>
                                      </p:cBhvr>
                                    </p:animEffect>
                                  </p:childTnLst>
                                </p:cTn>
                              </p:par>
                            </p:childTnLst>
                          </p:cTn>
                        </p:par>
                        <p:par>
                          <p:cTn id="21" fill="hold">
                            <p:stCondLst>
                              <p:cond delay="1850"/>
                            </p:stCondLst>
                            <p:childTnLst>
                              <p:par>
                                <p:cTn id="22" presetID="42" presetClass="entr" presetSubtype="0" fill="hold" nodeType="afterEffect">
                                  <p:stCondLst>
                                    <p:cond delay="0"/>
                                  </p:stCondLst>
                                  <p:childTnLst>
                                    <p:set>
                                      <p:cBhvr>
                                        <p:cTn id="23" dur="1" fill="hold">
                                          <p:stCondLst>
                                            <p:cond delay="0"/>
                                          </p:stCondLst>
                                        </p:cTn>
                                        <p:tgtEl>
                                          <p:spTgt spid="94"/>
                                        </p:tgtEl>
                                        <p:attrNameLst>
                                          <p:attrName>style.visibility</p:attrName>
                                        </p:attrNameLst>
                                      </p:cBhvr>
                                      <p:to>
                                        <p:strVal val="visible"/>
                                      </p:to>
                                    </p:set>
                                    <p:animEffect transition="in" filter="fade">
                                      <p:cBhvr>
                                        <p:cTn id="24" dur="1000"/>
                                        <p:tgtEl>
                                          <p:spTgt spid="94"/>
                                        </p:tgtEl>
                                      </p:cBhvr>
                                    </p:animEffect>
                                    <p:anim calcmode="lin" valueType="num">
                                      <p:cBhvr>
                                        <p:cTn id="25" dur="1000" fill="hold"/>
                                        <p:tgtEl>
                                          <p:spTgt spid="94"/>
                                        </p:tgtEl>
                                        <p:attrNameLst>
                                          <p:attrName>ppt_x</p:attrName>
                                        </p:attrNameLst>
                                      </p:cBhvr>
                                      <p:tavLst>
                                        <p:tav tm="0">
                                          <p:val>
                                            <p:strVal val="#ppt_x"/>
                                          </p:val>
                                        </p:tav>
                                        <p:tav tm="100000">
                                          <p:val>
                                            <p:strVal val="#ppt_x"/>
                                          </p:val>
                                        </p:tav>
                                      </p:tavLst>
                                    </p:anim>
                                    <p:anim calcmode="lin" valueType="num">
                                      <p:cBhvr>
                                        <p:cTn id="26" dur="1000" fill="hold"/>
                                        <p:tgtEl>
                                          <p:spTgt spid="94"/>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2" presetClass="entr" presetSubtype="1" fill="hold" grpId="0" nodeType="clickEffect">
                                  <p:stCondLst>
                                    <p:cond delay="900"/>
                                  </p:stCondLst>
                                  <p:childTnLst>
                                    <p:set>
                                      <p:cBhvr>
                                        <p:cTn id="30" dur="1" fill="hold">
                                          <p:stCondLst>
                                            <p:cond delay="0"/>
                                          </p:stCondLst>
                                        </p:cTn>
                                        <p:tgtEl>
                                          <p:spTgt spid="5"/>
                                        </p:tgtEl>
                                        <p:attrNameLst>
                                          <p:attrName>style.visibility</p:attrName>
                                        </p:attrNameLst>
                                      </p:cBhvr>
                                      <p:to>
                                        <p:strVal val="visible"/>
                                      </p:to>
                                    </p:set>
                                    <p:animEffect transition="in" filter="wipe(up)">
                                      <p:cBhvr>
                                        <p:cTn id="3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0" grpId="0"/>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716110" y="316509"/>
            <a:ext cx="2261711"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模块三</a:t>
            </a:r>
            <a:r>
              <a:rPr lang="en-US" altLang="zh-CN" sz="1700" b="1" dirty="0">
                <a:solidFill>
                  <a:srgbClr val="1B4367"/>
                </a:solidFill>
                <a:cs typeface="+mn-ea"/>
                <a:sym typeface="+mn-lt"/>
              </a:rPr>
              <a:t>  </a:t>
            </a:r>
            <a:r>
              <a:rPr lang="zh-CN" altLang="en-US" sz="1700" b="1" dirty="0">
                <a:solidFill>
                  <a:srgbClr val="1B4367"/>
                </a:solidFill>
                <a:cs typeface="+mn-ea"/>
                <a:sym typeface="+mn-lt"/>
              </a:rPr>
              <a:t>探索工作世界</a:t>
            </a:r>
            <a:endParaRPr lang="zh-CN" altLang="en-US" sz="1700" b="1" dirty="0">
              <a:solidFill>
                <a:srgbClr val="1B4367"/>
              </a:solidFill>
              <a:cs typeface="+mn-ea"/>
              <a:sym typeface="+mn-lt"/>
            </a:endParaRPr>
          </a:p>
        </p:txBody>
      </p:sp>
      <p:sp>
        <p:nvSpPr>
          <p:cNvPr id="106" name="TextBox 1210"/>
          <p:cNvSpPr/>
          <p:nvPr>
            <p:custDataLst>
              <p:tags r:id="rId1"/>
            </p:custDataLst>
          </p:nvPr>
        </p:nvSpPr>
        <p:spPr>
          <a:xfrm>
            <a:off x="2100690" y="1481706"/>
            <a:ext cx="1737360" cy="345440"/>
          </a:xfrm>
          <a:prstGeom prst="rect">
            <a:avLst/>
          </a:prstGeom>
          <a:noFill/>
          <a:ln w="9525">
            <a:noFill/>
            <a:miter/>
          </a:ln>
          <a:extLst>
            <a:ext uri="{909E8E84-426E-40DD-AFC4-6F175D3DCCD1}">
              <a14:hiddenFill xmlns:a14="http://schemas.microsoft.com/office/drawing/2010/main">
                <a:solidFill>
                  <a:srgbClr val="5CA0B4"/>
                </a:solidFill>
              </a14:hiddenFill>
            </a:ext>
          </a:extLst>
        </p:spPr>
        <p:txBody>
          <a:bodyPr wrap="none" lIns="68580" tIns="34290" rIns="68580" bIns="34290">
            <a:spAutoFit/>
          </a:bodyPr>
          <a:lstStyle/>
          <a:p>
            <a:pPr lvl="0" algn="l"/>
            <a:r>
              <a:rPr lang="zh-CN" altLang="en-US" sz="1800" b="1" dirty="0">
                <a:solidFill>
                  <a:srgbClr val="1B4367"/>
                </a:solidFill>
                <a:cs typeface="+mn-ea"/>
                <a:sym typeface="+mn-lt"/>
              </a:rPr>
              <a:t>知识与能力目标</a:t>
            </a:r>
            <a:endParaRPr lang="zh-CN" altLang="en-US" sz="1800" b="1" dirty="0">
              <a:solidFill>
                <a:srgbClr val="1B4367"/>
              </a:solidFill>
              <a:cs typeface="+mn-ea"/>
              <a:sym typeface="+mn-lt"/>
            </a:endParaRPr>
          </a:p>
        </p:txBody>
      </p:sp>
      <p:sp>
        <p:nvSpPr>
          <p:cNvPr id="107" name="文本框 11"/>
          <p:cNvSpPr txBox="1"/>
          <p:nvPr/>
        </p:nvSpPr>
        <p:spPr>
          <a:xfrm>
            <a:off x="1297305" y="2172335"/>
            <a:ext cx="5532755" cy="922655"/>
          </a:xfrm>
          <a:prstGeom prst="rect">
            <a:avLst/>
          </a:prstGeom>
          <a:noFill/>
          <a:ln>
            <a:noFill/>
          </a:ln>
          <a:extLst>
            <a:ext uri="{909E8E84-426E-40DD-AFC4-6F175D3DCCD1}">
              <a14:hiddenFill xmlns:a14="http://schemas.microsoft.com/office/drawing/2010/main">
                <a:solidFill>
                  <a:srgbClr val="5CA0B4"/>
                </a:solidFill>
              </a14:hiddenFill>
            </a:ext>
          </a:extLst>
        </p:spPr>
        <p:txBody>
          <a:bodyPr wrap="square" lIns="68580" tIns="34290" rIns="68580" bIns="34290" rtlCol="0">
            <a:spAutoFit/>
          </a:bodyPr>
          <a:lstStyle/>
          <a:p>
            <a:pPr indent="0" fontAlgn="auto">
              <a:lnSpc>
                <a:spcPts val="2220"/>
              </a:lnSpc>
            </a:pPr>
            <a:r>
              <a:rPr lang="zh-CN" altLang="en-US" sz="1600" dirty="0">
                <a:solidFill>
                  <a:schemeClr val="tx1">
                    <a:lumMod val="75000"/>
                    <a:lumOff val="25000"/>
                  </a:schemeClr>
                </a:solidFill>
                <a:cs typeface="+mn-ea"/>
                <a:sym typeface="+mn-lt"/>
              </a:rPr>
              <a:t>1. 了解职业的产生和发展。</a:t>
            </a:r>
            <a:endParaRPr lang="zh-CN" altLang="en-US" sz="1600" dirty="0">
              <a:solidFill>
                <a:schemeClr val="tx1">
                  <a:lumMod val="75000"/>
                  <a:lumOff val="25000"/>
                </a:schemeClr>
              </a:solidFill>
              <a:cs typeface="+mn-ea"/>
              <a:sym typeface="+mn-lt"/>
            </a:endParaRPr>
          </a:p>
          <a:p>
            <a:pPr indent="0" fontAlgn="auto">
              <a:lnSpc>
                <a:spcPts val="2220"/>
              </a:lnSpc>
            </a:pPr>
            <a:r>
              <a:rPr lang="zh-CN" altLang="en-US" sz="1600" dirty="0">
                <a:solidFill>
                  <a:schemeClr val="tx1">
                    <a:lumMod val="75000"/>
                    <a:lumOff val="25000"/>
                  </a:schemeClr>
                </a:solidFill>
                <a:cs typeface="+mn-ea"/>
                <a:sym typeface="+mn-lt"/>
              </a:rPr>
              <a:t>2. 了解职业的分类。</a:t>
            </a:r>
            <a:endParaRPr lang="zh-CN" altLang="en-US" sz="1600" dirty="0">
              <a:solidFill>
                <a:schemeClr val="tx1">
                  <a:lumMod val="75000"/>
                  <a:lumOff val="25000"/>
                </a:schemeClr>
              </a:solidFill>
              <a:cs typeface="+mn-ea"/>
              <a:sym typeface="+mn-lt"/>
            </a:endParaRPr>
          </a:p>
          <a:p>
            <a:pPr indent="0" fontAlgn="auto">
              <a:lnSpc>
                <a:spcPts val="2220"/>
              </a:lnSpc>
            </a:pPr>
            <a:r>
              <a:rPr lang="zh-CN" altLang="en-US" sz="1600" dirty="0">
                <a:solidFill>
                  <a:schemeClr val="tx1">
                    <a:lumMod val="75000"/>
                    <a:lumOff val="25000"/>
                  </a:schemeClr>
                </a:solidFill>
                <a:cs typeface="+mn-ea"/>
                <a:sym typeface="+mn-lt"/>
              </a:rPr>
              <a:t>3. 掌握职业环境分析的方法。</a:t>
            </a:r>
            <a:endParaRPr lang="zh-CN" altLang="en-US" sz="1600" dirty="0">
              <a:solidFill>
                <a:schemeClr val="tx1">
                  <a:lumMod val="75000"/>
                  <a:lumOff val="25000"/>
                </a:schemeClr>
              </a:solidFill>
              <a:cs typeface="+mn-ea"/>
              <a:sym typeface="+mn-lt"/>
            </a:endParaRPr>
          </a:p>
        </p:txBody>
      </p:sp>
      <p:sp>
        <p:nvSpPr>
          <p:cNvPr id="111" name="TextBox 1210"/>
          <p:cNvSpPr/>
          <p:nvPr>
            <p:custDataLst>
              <p:tags r:id="rId2"/>
            </p:custDataLst>
          </p:nvPr>
        </p:nvSpPr>
        <p:spPr>
          <a:xfrm>
            <a:off x="2100690" y="3773202"/>
            <a:ext cx="1051560" cy="345440"/>
          </a:xfrm>
          <a:prstGeom prst="rect">
            <a:avLst/>
          </a:prstGeom>
          <a:noFill/>
          <a:ln w="9525">
            <a:noFill/>
            <a:miter/>
          </a:ln>
          <a:extLst>
            <a:ext uri="{909E8E84-426E-40DD-AFC4-6F175D3DCCD1}">
              <a14:hiddenFill xmlns:a14="http://schemas.microsoft.com/office/drawing/2010/main">
                <a:solidFill>
                  <a:srgbClr val="5CA0B4"/>
                </a:solidFill>
              </a14:hiddenFill>
            </a:ext>
          </a:extLst>
        </p:spPr>
        <p:txBody>
          <a:bodyPr wrap="none" lIns="68580" tIns="34290" rIns="68580" bIns="34290">
            <a:spAutoFit/>
          </a:bodyPr>
          <a:lstStyle/>
          <a:p>
            <a:pPr lvl="0" algn="l"/>
            <a:r>
              <a:rPr lang="zh-CN" altLang="en-US" sz="1800" b="1" dirty="0">
                <a:solidFill>
                  <a:srgbClr val="1B4367"/>
                </a:solidFill>
                <a:cs typeface="+mn-ea"/>
                <a:sym typeface="+mn-lt"/>
              </a:rPr>
              <a:t>素质目标</a:t>
            </a:r>
            <a:endParaRPr lang="zh-CN" altLang="en-US" sz="1800" b="1" dirty="0">
              <a:solidFill>
                <a:srgbClr val="1B4367"/>
              </a:solidFill>
              <a:cs typeface="+mn-ea"/>
              <a:sym typeface="+mn-lt"/>
            </a:endParaRPr>
          </a:p>
        </p:txBody>
      </p:sp>
      <p:sp>
        <p:nvSpPr>
          <p:cNvPr id="112" name="文本框 11"/>
          <p:cNvSpPr txBox="1"/>
          <p:nvPr/>
        </p:nvSpPr>
        <p:spPr>
          <a:xfrm>
            <a:off x="1442720" y="4418330"/>
            <a:ext cx="4686300" cy="353060"/>
          </a:xfrm>
          <a:prstGeom prst="rect">
            <a:avLst/>
          </a:prstGeom>
          <a:noFill/>
          <a:ln>
            <a:noFill/>
          </a:ln>
          <a:extLst>
            <a:ext uri="{909E8E84-426E-40DD-AFC4-6F175D3DCCD1}">
              <a14:hiddenFill xmlns:a14="http://schemas.microsoft.com/office/drawing/2010/main">
                <a:solidFill>
                  <a:srgbClr val="5CA0B4"/>
                </a:solidFill>
              </a14:hiddenFill>
            </a:ext>
          </a:extLst>
        </p:spPr>
        <p:txBody>
          <a:bodyPr wrap="square" lIns="68580" tIns="34290" rIns="68580" bIns="34290" rtlCol="0">
            <a:spAutoFit/>
          </a:bodyPr>
          <a:lstStyle/>
          <a:p>
            <a:pPr indent="0" fontAlgn="auto">
              <a:lnSpc>
                <a:spcPts val="2220"/>
              </a:lnSpc>
            </a:pPr>
            <a:r>
              <a:rPr lang="zh-CN" altLang="en-US" sz="1600" dirty="0">
                <a:solidFill>
                  <a:schemeClr val="tx1">
                    <a:lumMod val="75000"/>
                    <a:lumOff val="25000"/>
                  </a:schemeClr>
                </a:solidFill>
                <a:cs typeface="+mn-ea"/>
                <a:sym typeface="+mn-lt"/>
              </a:rPr>
              <a:t>能够辩证地分析职业环境。</a:t>
            </a:r>
            <a:endParaRPr lang="zh-CN" altLang="en-US" sz="1600" dirty="0">
              <a:solidFill>
                <a:schemeClr val="tx1">
                  <a:lumMod val="75000"/>
                  <a:lumOff val="25000"/>
                </a:schemeClr>
              </a:solidFill>
              <a:cs typeface="+mn-ea"/>
              <a:sym typeface="+mn-lt"/>
            </a:endParaRPr>
          </a:p>
        </p:txBody>
      </p:sp>
      <p:cxnSp>
        <p:nvCxnSpPr>
          <p:cNvPr id="3" name="直接连接符 2"/>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grpSp>
        <p:nvGrpSpPr>
          <p:cNvPr id="50" name="组合 49"/>
          <p:cNvGrpSpPr/>
          <p:nvPr>
            <p:custDataLst>
              <p:tags r:id="rId3"/>
            </p:custDataLst>
          </p:nvPr>
        </p:nvGrpSpPr>
        <p:grpSpPr>
          <a:xfrm>
            <a:off x="310013" y="1102187"/>
            <a:ext cx="1618841" cy="1647000"/>
            <a:chOff x="471707" y="1675770"/>
            <a:chExt cx="2158455" cy="2196000"/>
          </a:xfrm>
          <a:solidFill>
            <a:srgbClr val="1B4367"/>
          </a:solidFill>
        </p:grpSpPr>
        <p:grpSp>
          <p:nvGrpSpPr>
            <p:cNvPr id="51" name="组合 50"/>
            <p:cNvGrpSpPr>
              <a:grpSpLocks noChangeAspect="1"/>
            </p:cNvGrpSpPr>
            <p:nvPr/>
          </p:nvGrpSpPr>
          <p:grpSpPr>
            <a:xfrm>
              <a:off x="471707" y="1675770"/>
              <a:ext cx="2158455" cy="2196000"/>
              <a:chOff x="5397500" y="5734050"/>
              <a:chExt cx="365125" cy="371476"/>
            </a:xfrm>
            <a:grpFill/>
          </p:grpSpPr>
          <p:sp>
            <p:nvSpPr>
              <p:cNvPr id="56" name="Freeform 288"/>
              <p:cNvSpPr/>
              <p:nvPr>
                <p:custDataLst>
                  <p:tags r:id="rId4"/>
                </p:custDataLst>
              </p:nvPr>
            </p:nvSpPr>
            <p:spPr bwMode="auto">
              <a:xfrm>
                <a:off x="5532438" y="5907088"/>
                <a:ext cx="71438" cy="68263"/>
              </a:xfrm>
              <a:custGeom>
                <a:avLst/>
                <a:gdLst>
                  <a:gd name="T0" fmla="*/ 45 w 45"/>
                  <a:gd name="T1" fmla="*/ 17 h 43"/>
                  <a:gd name="T2" fmla="*/ 17 w 45"/>
                  <a:gd name="T3" fmla="*/ 43 h 43"/>
                  <a:gd name="T4" fmla="*/ 0 w 45"/>
                  <a:gd name="T5" fmla="*/ 26 h 43"/>
                  <a:gd name="T6" fmla="*/ 29 w 45"/>
                  <a:gd name="T7" fmla="*/ 0 h 43"/>
                  <a:gd name="T8" fmla="*/ 45 w 45"/>
                  <a:gd name="T9" fmla="*/ 17 h 43"/>
                </a:gdLst>
                <a:ahLst/>
                <a:cxnLst>
                  <a:cxn ang="0">
                    <a:pos x="T0" y="T1"/>
                  </a:cxn>
                  <a:cxn ang="0">
                    <a:pos x="T2" y="T3"/>
                  </a:cxn>
                  <a:cxn ang="0">
                    <a:pos x="T4" y="T5"/>
                  </a:cxn>
                  <a:cxn ang="0">
                    <a:pos x="T6" y="T7"/>
                  </a:cxn>
                  <a:cxn ang="0">
                    <a:pos x="T8" y="T9"/>
                  </a:cxn>
                </a:cxnLst>
                <a:rect l="0" t="0" r="r" b="b"/>
                <a:pathLst>
                  <a:path w="45" h="43">
                    <a:moveTo>
                      <a:pt x="45" y="17"/>
                    </a:moveTo>
                    <a:lnTo>
                      <a:pt x="17" y="43"/>
                    </a:lnTo>
                    <a:lnTo>
                      <a:pt x="0" y="26"/>
                    </a:lnTo>
                    <a:lnTo>
                      <a:pt x="29" y="0"/>
                    </a:lnTo>
                    <a:lnTo>
                      <a:pt x="45" y="17"/>
                    </a:lnTo>
                    <a:close/>
                  </a:path>
                </a:pathLst>
              </a:cu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sp>
            <p:nvSpPr>
              <p:cNvPr id="57" name="Freeform 289"/>
              <p:cNvSpPr>
                <a:spLocks noEditPoints="1"/>
              </p:cNvSpPr>
              <p:nvPr>
                <p:custDataLst>
                  <p:tags r:id="rId5"/>
                </p:custDataLst>
              </p:nvPr>
            </p:nvSpPr>
            <p:spPr bwMode="auto">
              <a:xfrm>
                <a:off x="5537200" y="5734050"/>
                <a:ext cx="225425" cy="225425"/>
              </a:xfrm>
              <a:custGeom>
                <a:avLst/>
                <a:gdLst>
                  <a:gd name="T0" fmla="*/ 30 w 60"/>
                  <a:gd name="T1" fmla="*/ 0 h 60"/>
                  <a:gd name="T2" fmla="*/ 0 w 60"/>
                  <a:gd name="T3" fmla="*/ 30 h 60"/>
                  <a:gd name="T4" fmla="*/ 30 w 60"/>
                  <a:gd name="T5" fmla="*/ 60 h 60"/>
                  <a:gd name="T6" fmla="*/ 60 w 60"/>
                  <a:gd name="T7" fmla="*/ 30 h 60"/>
                  <a:gd name="T8" fmla="*/ 30 w 60"/>
                  <a:gd name="T9" fmla="*/ 0 h 60"/>
                  <a:gd name="T10" fmla="*/ 30 w 60"/>
                  <a:gd name="T11" fmla="*/ 51 h 60"/>
                  <a:gd name="T12" fmla="*/ 8 w 60"/>
                  <a:gd name="T13" fmla="*/ 30 h 60"/>
                  <a:gd name="T14" fmla="*/ 30 w 60"/>
                  <a:gd name="T15" fmla="*/ 8 h 60"/>
                  <a:gd name="T16" fmla="*/ 52 w 60"/>
                  <a:gd name="T17" fmla="*/ 30 h 60"/>
                  <a:gd name="T18" fmla="*/ 30 w 60"/>
                  <a:gd name="T19" fmla="*/ 5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60">
                    <a:moveTo>
                      <a:pt x="30" y="0"/>
                    </a:moveTo>
                    <a:cubicBezTo>
                      <a:pt x="13" y="0"/>
                      <a:pt x="0" y="13"/>
                      <a:pt x="0" y="30"/>
                    </a:cubicBezTo>
                    <a:cubicBezTo>
                      <a:pt x="0" y="47"/>
                      <a:pt x="13" y="60"/>
                      <a:pt x="30" y="60"/>
                    </a:cubicBezTo>
                    <a:cubicBezTo>
                      <a:pt x="47" y="60"/>
                      <a:pt x="60" y="47"/>
                      <a:pt x="60" y="30"/>
                    </a:cubicBezTo>
                    <a:cubicBezTo>
                      <a:pt x="60" y="13"/>
                      <a:pt x="47" y="0"/>
                      <a:pt x="30" y="0"/>
                    </a:cubicBezTo>
                    <a:close/>
                    <a:moveTo>
                      <a:pt x="30" y="51"/>
                    </a:moveTo>
                    <a:cubicBezTo>
                      <a:pt x="18" y="51"/>
                      <a:pt x="8" y="42"/>
                      <a:pt x="8" y="30"/>
                    </a:cubicBezTo>
                    <a:cubicBezTo>
                      <a:pt x="8" y="18"/>
                      <a:pt x="18" y="8"/>
                      <a:pt x="30" y="8"/>
                    </a:cubicBezTo>
                    <a:cubicBezTo>
                      <a:pt x="42" y="8"/>
                      <a:pt x="52" y="18"/>
                      <a:pt x="52" y="30"/>
                    </a:cubicBezTo>
                    <a:cubicBezTo>
                      <a:pt x="52" y="42"/>
                      <a:pt x="42" y="51"/>
                      <a:pt x="30" y="51"/>
                    </a:cubicBezTo>
                    <a:close/>
                  </a:path>
                </a:pathLst>
              </a:cu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sp>
            <p:nvSpPr>
              <p:cNvPr id="58" name="Freeform 291"/>
              <p:cNvSpPr/>
              <p:nvPr>
                <p:custDataLst>
                  <p:tags r:id="rId6"/>
                </p:custDataLst>
              </p:nvPr>
            </p:nvSpPr>
            <p:spPr bwMode="auto">
              <a:xfrm>
                <a:off x="5397500" y="5951538"/>
                <a:ext cx="158750" cy="153988"/>
              </a:xfrm>
              <a:custGeom>
                <a:avLst/>
                <a:gdLst>
                  <a:gd name="T0" fmla="*/ 30 w 42"/>
                  <a:gd name="T1" fmla="*/ 0 h 41"/>
                  <a:gd name="T2" fmla="*/ 3 w 42"/>
                  <a:gd name="T3" fmla="*/ 26 h 41"/>
                  <a:gd name="T4" fmla="*/ 3 w 42"/>
                  <a:gd name="T5" fmla="*/ 38 h 41"/>
                  <a:gd name="T6" fmla="*/ 15 w 42"/>
                  <a:gd name="T7" fmla="*/ 38 h 41"/>
                  <a:gd name="T8" fmla="*/ 42 w 42"/>
                  <a:gd name="T9" fmla="*/ 12 h 41"/>
                  <a:gd name="T10" fmla="*/ 30 w 42"/>
                  <a:gd name="T11" fmla="*/ 0 h 41"/>
                </a:gdLst>
                <a:ahLst/>
                <a:cxnLst>
                  <a:cxn ang="0">
                    <a:pos x="T0" y="T1"/>
                  </a:cxn>
                  <a:cxn ang="0">
                    <a:pos x="T2" y="T3"/>
                  </a:cxn>
                  <a:cxn ang="0">
                    <a:pos x="T4" y="T5"/>
                  </a:cxn>
                  <a:cxn ang="0">
                    <a:pos x="T6" y="T7"/>
                  </a:cxn>
                  <a:cxn ang="0">
                    <a:pos x="T8" y="T9"/>
                  </a:cxn>
                  <a:cxn ang="0">
                    <a:pos x="T10" y="T11"/>
                  </a:cxn>
                </a:cxnLst>
                <a:rect l="0" t="0" r="r" b="b"/>
                <a:pathLst>
                  <a:path w="42" h="41">
                    <a:moveTo>
                      <a:pt x="30" y="0"/>
                    </a:moveTo>
                    <a:cubicBezTo>
                      <a:pt x="3" y="26"/>
                      <a:pt x="3" y="26"/>
                      <a:pt x="3" y="26"/>
                    </a:cubicBezTo>
                    <a:cubicBezTo>
                      <a:pt x="0" y="29"/>
                      <a:pt x="0" y="34"/>
                      <a:pt x="3" y="38"/>
                    </a:cubicBezTo>
                    <a:cubicBezTo>
                      <a:pt x="6" y="41"/>
                      <a:pt x="12" y="41"/>
                      <a:pt x="15" y="38"/>
                    </a:cubicBezTo>
                    <a:cubicBezTo>
                      <a:pt x="42" y="12"/>
                      <a:pt x="42" y="12"/>
                      <a:pt x="42" y="12"/>
                    </a:cubicBezTo>
                    <a:lnTo>
                      <a:pt x="30" y="0"/>
                    </a:lnTo>
                    <a:close/>
                  </a:path>
                </a:pathLst>
              </a:cu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grpSp>
        <p:grpSp>
          <p:nvGrpSpPr>
            <p:cNvPr id="52" name="组合 51"/>
            <p:cNvGrpSpPr>
              <a:grpSpLocks noChangeAspect="1"/>
            </p:cNvGrpSpPr>
            <p:nvPr/>
          </p:nvGrpSpPr>
          <p:grpSpPr>
            <a:xfrm>
              <a:off x="1735992" y="2108076"/>
              <a:ext cx="462003" cy="468000"/>
              <a:chOff x="2665059" y="4979202"/>
              <a:chExt cx="284308" cy="288000"/>
            </a:xfrm>
            <a:grpFill/>
          </p:grpSpPr>
          <p:sp>
            <p:nvSpPr>
              <p:cNvPr id="53" name="Freeform 932"/>
              <p:cNvSpPr>
                <a:spLocks noEditPoints="1"/>
              </p:cNvSpPr>
              <p:nvPr>
                <p:custDataLst>
                  <p:tags r:id="rId7"/>
                </p:custDataLst>
              </p:nvPr>
            </p:nvSpPr>
            <p:spPr bwMode="auto">
              <a:xfrm>
                <a:off x="2665059" y="4979202"/>
                <a:ext cx="284308" cy="288000"/>
              </a:xfrm>
              <a:custGeom>
                <a:avLst/>
                <a:gdLst>
                  <a:gd name="T0" fmla="*/ 70 w 98"/>
                  <a:gd name="T1" fmla="*/ 42 h 99"/>
                  <a:gd name="T2" fmla="*/ 66 w 98"/>
                  <a:gd name="T3" fmla="*/ 42 h 99"/>
                  <a:gd name="T4" fmla="*/ 41 w 98"/>
                  <a:gd name="T5" fmla="*/ 67 h 99"/>
                  <a:gd name="T6" fmla="*/ 41 w 98"/>
                  <a:gd name="T7" fmla="*/ 70 h 99"/>
                  <a:gd name="T8" fmla="*/ 70 w 98"/>
                  <a:gd name="T9" fmla="*/ 99 h 99"/>
                  <a:gd name="T10" fmla="*/ 98 w 98"/>
                  <a:gd name="T11" fmla="*/ 70 h 99"/>
                  <a:gd name="T12" fmla="*/ 70 w 98"/>
                  <a:gd name="T13" fmla="*/ 42 h 99"/>
                  <a:gd name="T14" fmla="*/ 70 w 98"/>
                  <a:gd name="T15" fmla="*/ 90 h 99"/>
                  <a:gd name="T16" fmla="*/ 50 w 98"/>
                  <a:gd name="T17" fmla="*/ 70 h 99"/>
                  <a:gd name="T18" fmla="*/ 70 w 98"/>
                  <a:gd name="T19" fmla="*/ 51 h 99"/>
                  <a:gd name="T20" fmla="*/ 89 w 98"/>
                  <a:gd name="T21" fmla="*/ 70 h 99"/>
                  <a:gd name="T22" fmla="*/ 70 w 98"/>
                  <a:gd name="T23" fmla="*/ 90 h 99"/>
                  <a:gd name="T24" fmla="*/ 57 w 98"/>
                  <a:gd name="T25" fmla="*/ 29 h 99"/>
                  <a:gd name="T26" fmla="*/ 28 w 98"/>
                  <a:gd name="T27" fmla="*/ 0 h 99"/>
                  <a:gd name="T28" fmla="*/ 0 w 98"/>
                  <a:gd name="T29" fmla="*/ 29 h 99"/>
                  <a:gd name="T30" fmla="*/ 28 w 98"/>
                  <a:gd name="T31" fmla="*/ 57 h 99"/>
                  <a:gd name="T32" fmla="*/ 32 w 98"/>
                  <a:gd name="T33" fmla="*/ 57 h 99"/>
                  <a:gd name="T34" fmla="*/ 56 w 98"/>
                  <a:gd name="T35" fmla="*/ 32 h 99"/>
                  <a:gd name="T36" fmla="*/ 57 w 98"/>
                  <a:gd name="T37" fmla="*/ 29 h 99"/>
                  <a:gd name="T38" fmla="*/ 28 w 98"/>
                  <a:gd name="T39" fmla="*/ 48 h 99"/>
                  <a:gd name="T40" fmla="*/ 8 w 98"/>
                  <a:gd name="T41" fmla="*/ 29 h 99"/>
                  <a:gd name="T42" fmla="*/ 28 w 98"/>
                  <a:gd name="T43" fmla="*/ 9 h 99"/>
                  <a:gd name="T44" fmla="*/ 48 w 98"/>
                  <a:gd name="T45" fmla="*/ 29 h 99"/>
                  <a:gd name="T46" fmla="*/ 28 w 98"/>
                  <a:gd name="T47" fmla="*/ 48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8" h="99">
                    <a:moveTo>
                      <a:pt x="70" y="42"/>
                    </a:moveTo>
                    <a:cubicBezTo>
                      <a:pt x="68" y="42"/>
                      <a:pt x="67" y="42"/>
                      <a:pt x="66" y="42"/>
                    </a:cubicBezTo>
                    <a:cubicBezTo>
                      <a:pt x="41" y="67"/>
                      <a:pt x="41" y="67"/>
                      <a:pt x="41" y="67"/>
                    </a:cubicBezTo>
                    <a:cubicBezTo>
                      <a:pt x="41" y="68"/>
                      <a:pt x="41" y="69"/>
                      <a:pt x="41" y="70"/>
                    </a:cubicBezTo>
                    <a:cubicBezTo>
                      <a:pt x="41" y="86"/>
                      <a:pt x="54" y="99"/>
                      <a:pt x="70" y="99"/>
                    </a:cubicBezTo>
                    <a:cubicBezTo>
                      <a:pt x="85" y="99"/>
                      <a:pt x="98" y="86"/>
                      <a:pt x="98" y="70"/>
                    </a:cubicBezTo>
                    <a:cubicBezTo>
                      <a:pt x="98" y="55"/>
                      <a:pt x="85" y="42"/>
                      <a:pt x="70" y="42"/>
                    </a:cubicBezTo>
                    <a:close/>
                    <a:moveTo>
                      <a:pt x="70" y="90"/>
                    </a:moveTo>
                    <a:cubicBezTo>
                      <a:pt x="59" y="90"/>
                      <a:pt x="50" y="81"/>
                      <a:pt x="50" y="70"/>
                    </a:cubicBezTo>
                    <a:cubicBezTo>
                      <a:pt x="50" y="59"/>
                      <a:pt x="59" y="51"/>
                      <a:pt x="70" y="51"/>
                    </a:cubicBezTo>
                    <a:cubicBezTo>
                      <a:pt x="81" y="51"/>
                      <a:pt x="89" y="59"/>
                      <a:pt x="89" y="70"/>
                    </a:cubicBezTo>
                    <a:cubicBezTo>
                      <a:pt x="89" y="81"/>
                      <a:pt x="81" y="90"/>
                      <a:pt x="70" y="90"/>
                    </a:cubicBezTo>
                    <a:close/>
                    <a:moveTo>
                      <a:pt x="57" y="29"/>
                    </a:moveTo>
                    <a:cubicBezTo>
                      <a:pt x="57" y="13"/>
                      <a:pt x="44" y="0"/>
                      <a:pt x="28" y="0"/>
                    </a:cubicBezTo>
                    <a:cubicBezTo>
                      <a:pt x="12" y="0"/>
                      <a:pt x="0" y="13"/>
                      <a:pt x="0" y="29"/>
                    </a:cubicBezTo>
                    <a:cubicBezTo>
                      <a:pt x="0" y="44"/>
                      <a:pt x="12" y="57"/>
                      <a:pt x="28" y="57"/>
                    </a:cubicBezTo>
                    <a:cubicBezTo>
                      <a:pt x="29" y="57"/>
                      <a:pt x="31" y="57"/>
                      <a:pt x="32" y="57"/>
                    </a:cubicBezTo>
                    <a:cubicBezTo>
                      <a:pt x="56" y="32"/>
                      <a:pt x="56" y="32"/>
                      <a:pt x="56" y="32"/>
                    </a:cubicBezTo>
                    <a:cubicBezTo>
                      <a:pt x="56" y="31"/>
                      <a:pt x="57" y="30"/>
                      <a:pt x="57" y="29"/>
                    </a:cubicBezTo>
                    <a:close/>
                    <a:moveTo>
                      <a:pt x="28" y="48"/>
                    </a:moveTo>
                    <a:cubicBezTo>
                      <a:pt x="17" y="48"/>
                      <a:pt x="8" y="40"/>
                      <a:pt x="8" y="29"/>
                    </a:cubicBezTo>
                    <a:cubicBezTo>
                      <a:pt x="8" y="18"/>
                      <a:pt x="17" y="9"/>
                      <a:pt x="28" y="9"/>
                    </a:cubicBezTo>
                    <a:cubicBezTo>
                      <a:pt x="39" y="9"/>
                      <a:pt x="48" y="18"/>
                      <a:pt x="48" y="29"/>
                    </a:cubicBezTo>
                    <a:cubicBezTo>
                      <a:pt x="48" y="40"/>
                      <a:pt x="39" y="48"/>
                      <a:pt x="28" y="48"/>
                    </a:cubicBezTo>
                    <a:close/>
                  </a:path>
                </a:pathLst>
              </a:cu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sp>
            <p:nvSpPr>
              <p:cNvPr id="55" name="Freeform 933"/>
              <p:cNvSpPr/>
              <p:nvPr>
                <p:custDataLst>
                  <p:tags r:id="rId8"/>
                </p:custDataLst>
              </p:nvPr>
            </p:nvSpPr>
            <p:spPr bwMode="auto">
              <a:xfrm>
                <a:off x="2697062" y="5013663"/>
                <a:ext cx="220309" cy="219077"/>
              </a:xfrm>
              <a:custGeom>
                <a:avLst/>
                <a:gdLst>
                  <a:gd name="T0" fmla="*/ 179 w 179"/>
                  <a:gd name="T1" fmla="*/ 12 h 178"/>
                  <a:gd name="T2" fmla="*/ 14 w 179"/>
                  <a:gd name="T3" fmla="*/ 178 h 178"/>
                  <a:gd name="T4" fmla="*/ 0 w 179"/>
                  <a:gd name="T5" fmla="*/ 166 h 178"/>
                  <a:gd name="T6" fmla="*/ 165 w 179"/>
                  <a:gd name="T7" fmla="*/ 0 h 178"/>
                  <a:gd name="T8" fmla="*/ 179 w 179"/>
                  <a:gd name="T9" fmla="*/ 12 h 178"/>
                </a:gdLst>
                <a:ahLst/>
                <a:cxnLst>
                  <a:cxn ang="0">
                    <a:pos x="T0" y="T1"/>
                  </a:cxn>
                  <a:cxn ang="0">
                    <a:pos x="T2" y="T3"/>
                  </a:cxn>
                  <a:cxn ang="0">
                    <a:pos x="T4" y="T5"/>
                  </a:cxn>
                  <a:cxn ang="0">
                    <a:pos x="T6" y="T7"/>
                  </a:cxn>
                  <a:cxn ang="0">
                    <a:pos x="T8" y="T9"/>
                  </a:cxn>
                </a:cxnLst>
                <a:rect l="0" t="0" r="r" b="b"/>
                <a:pathLst>
                  <a:path w="179" h="178">
                    <a:moveTo>
                      <a:pt x="179" y="12"/>
                    </a:moveTo>
                    <a:lnTo>
                      <a:pt x="14" y="178"/>
                    </a:lnTo>
                    <a:lnTo>
                      <a:pt x="0" y="166"/>
                    </a:lnTo>
                    <a:lnTo>
                      <a:pt x="165" y="0"/>
                    </a:lnTo>
                    <a:lnTo>
                      <a:pt x="179" y="12"/>
                    </a:lnTo>
                    <a:close/>
                  </a:path>
                </a:pathLst>
              </a:cu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grpSp>
      </p:grpSp>
      <p:grpSp>
        <p:nvGrpSpPr>
          <p:cNvPr id="59" name="组合 58"/>
          <p:cNvGrpSpPr/>
          <p:nvPr>
            <p:custDataLst>
              <p:tags r:id="rId9"/>
            </p:custDataLst>
          </p:nvPr>
        </p:nvGrpSpPr>
        <p:grpSpPr>
          <a:xfrm>
            <a:off x="390605" y="3332307"/>
            <a:ext cx="1618833" cy="1647000"/>
            <a:chOff x="478915" y="4355475"/>
            <a:chExt cx="2158444" cy="2196000"/>
          </a:xfrm>
          <a:solidFill>
            <a:srgbClr val="1B4367"/>
          </a:solidFill>
        </p:grpSpPr>
        <p:grpSp>
          <p:nvGrpSpPr>
            <p:cNvPr id="60" name="组合 59"/>
            <p:cNvGrpSpPr>
              <a:grpSpLocks noChangeAspect="1"/>
            </p:cNvGrpSpPr>
            <p:nvPr/>
          </p:nvGrpSpPr>
          <p:grpSpPr>
            <a:xfrm>
              <a:off x="1795203" y="4733013"/>
              <a:ext cx="366333" cy="576000"/>
              <a:chOff x="2257888" y="5547128"/>
              <a:chExt cx="137373" cy="216000"/>
            </a:xfrm>
            <a:grpFill/>
          </p:grpSpPr>
          <p:sp>
            <p:nvSpPr>
              <p:cNvPr id="65" name="Freeform 69"/>
              <p:cNvSpPr/>
              <p:nvPr>
                <p:custDataLst>
                  <p:tags r:id="rId10"/>
                </p:custDataLst>
              </p:nvPr>
            </p:nvSpPr>
            <p:spPr bwMode="auto">
              <a:xfrm>
                <a:off x="2257888" y="5547128"/>
                <a:ext cx="137373" cy="140987"/>
              </a:xfrm>
              <a:custGeom>
                <a:avLst/>
                <a:gdLst>
                  <a:gd name="T0" fmla="*/ 57 w 64"/>
                  <a:gd name="T1" fmla="*/ 37 h 66"/>
                  <a:gd name="T2" fmla="*/ 43 w 64"/>
                  <a:gd name="T3" fmla="*/ 12 h 66"/>
                  <a:gd name="T4" fmla="*/ 39 w 64"/>
                  <a:gd name="T5" fmla="*/ 6 h 66"/>
                  <a:gd name="T6" fmla="*/ 25 w 64"/>
                  <a:gd name="T7" fmla="*/ 6 h 66"/>
                  <a:gd name="T8" fmla="*/ 22 w 64"/>
                  <a:gd name="T9" fmla="*/ 12 h 66"/>
                  <a:gd name="T10" fmla="*/ 8 w 64"/>
                  <a:gd name="T11" fmla="*/ 37 h 66"/>
                  <a:gd name="T12" fmla="*/ 4 w 64"/>
                  <a:gd name="T13" fmla="*/ 43 h 66"/>
                  <a:gd name="T14" fmla="*/ 11 w 64"/>
                  <a:gd name="T15" fmla="*/ 55 h 66"/>
                  <a:gd name="T16" fmla="*/ 18 w 64"/>
                  <a:gd name="T17" fmla="*/ 55 h 66"/>
                  <a:gd name="T18" fmla="*/ 19 w 64"/>
                  <a:gd name="T19" fmla="*/ 55 h 66"/>
                  <a:gd name="T20" fmla="*/ 19 w 64"/>
                  <a:gd name="T21" fmla="*/ 66 h 66"/>
                  <a:gd name="T22" fmla="*/ 32 w 64"/>
                  <a:gd name="T23" fmla="*/ 62 h 66"/>
                  <a:gd name="T24" fmla="*/ 32 w 64"/>
                  <a:gd name="T25" fmla="*/ 62 h 66"/>
                  <a:gd name="T26" fmla="*/ 46 w 64"/>
                  <a:gd name="T27" fmla="*/ 66 h 66"/>
                  <a:gd name="T28" fmla="*/ 46 w 64"/>
                  <a:gd name="T29" fmla="*/ 55 h 66"/>
                  <a:gd name="T30" fmla="*/ 46 w 64"/>
                  <a:gd name="T31" fmla="*/ 55 h 66"/>
                  <a:gd name="T32" fmla="*/ 53 w 64"/>
                  <a:gd name="T33" fmla="*/ 55 h 66"/>
                  <a:gd name="T34" fmla="*/ 60 w 64"/>
                  <a:gd name="T35" fmla="*/ 43 h 66"/>
                  <a:gd name="T36" fmla="*/ 57 w 64"/>
                  <a:gd name="T37" fmla="*/ 37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4" h="66">
                    <a:moveTo>
                      <a:pt x="57" y="37"/>
                    </a:moveTo>
                    <a:cubicBezTo>
                      <a:pt x="53" y="30"/>
                      <a:pt x="47" y="19"/>
                      <a:pt x="43" y="12"/>
                    </a:cubicBezTo>
                    <a:cubicBezTo>
                      <a:pt x="39" y="6"/>
                      <a:pt x="39" y="6"/>
                      <a:pt x="39" y="6"/>
                    </a:cubicBezTo>
                    <a:cubicBezTo>
                      <a:pt x="35" y="0"/>
                      <a:pt x="29" y="0"/>
                      <a:pt x="25" y="6"/>
                    </a:cubicBezTo>
                    <a:cubicBezTo>
                      <a:pt x="22" y="12"/>
                      <a:pt x="22" y="12"/>
                      <a:pt x="22" y="12"/>
                    </a:cubicBezTo>
                    <a:cubicBezTo>
                      <a:pt x="18" y="19"/>
                      <a:pt x="11" y="30"/>
                      <a:pt x="8" y="37"/>
                    </a:cubicBezTo>
                    <a:cubicBezTo>
                      <a:pt x="4" y="43"/>
                      <a:pt x="4" y="43"/>
                      <a:pt x="4" y="43"/>
                    </a:cubicBezTo>
                    <a:cubicBezTo>
                      <a:pt x="0" y="50"/>
                      <a:pt x="3" y="55"/>
                      <a:pt x="11" y="55"/>
                    </a:cubicBezTo>
                    <a:cubicBezTo>
                      <a:pt x="18" y="55"/>
                      <a:pt x="18" y="55"/>
                      <a:pt x="18" y="55"/>
                    </a:cubicBezTo>
                    <a:cubicBezTo>
                      <a:pt x="19" y="55"/>
                      <a:pt x="19" y="55"/>
                      <a:pt x="19" y="55"/>
                    </a:cubicBezTo>
                    <a:cubicBezTo>
                      <a:pt x="19" y="66"/>
                      <a:pt x="19" y="66"/>
                      <a:pt x="19" y="66"/>
                    </a:cubicBezTo>
                    <a:cubicBezTo>
                      <a:pt x="23" y="63"/>
                      <a:pt x="27" y="62"/>
                      <a:pt x="32" y="62"/>
                    </a:cubicBezTo>
                    <a:cubicBezTo>
                      <a:pt x="32" y="62"/>
                      <a:pt x="32" y="62"/>
                      <a:pt x="32" y="62"/>
                    </a:cubicBezTo>
                    <a:cubicBezTo>
                      <a:pt x="37" y="62"/>
                      <a:pt x="42" y="63"/>
                      <a:pt x="46" y="66"/>
                    </a:cubicBezTo>
                    <a:cubicBezTo>
                      <a:pt x="46" y="55"/>
                      <a:pt x="46" y="55"/>
                      <a:pt x="46" y="55"/>
                    </a:cubicBezTo>
                    <a:cubicBezTo>
                      <a:pt x="46" y="55"/>
                      <a:pt x="46" y="55"/>
                      <a:pt x="46" y="55"/>
                    </a:cubicBezTo>
                    <a:cubicBezTo>
                      <a:pt x="53" y="55"/>
                      <a:pt x="53" y="55"/>
                      <a:pt x="53" y="55"/>
                    </a:cubicBezTo>
                    <a:cubicBezTo>
                      <a:pt x="61" y="55"/>
                      <a:pt x="64" y="49"/>
                      <a:pt x="60" y="43"/>
                    </a:cubicBezTo>
                    <a:lnTo>
                      <a:pt x="57" y="37"/>
                    </a:lnTo>
                    <a:close/>
                  </a:path>
                </a:pathLst>
              </a:custGeom>
              <a:grpFill/>
              <a:ln w="9525">
                <a:noFill/>
                <a:round/>
              </a:ln>
            </p:spPr>
            <p:txBody>
              <a:bodyPr vert="horz" wrap="square" lIns="121920" tIns="60960" rIns="121920" bIns="60960" numCol="1" anchor="t" anchorCtr="0" compatLnSpc="1"/>
              <a:lstStyle/>
              <a:p>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sp>
            <p:nvSpPr>
              <p:cNvPr id="66" name="Freeform 70"/>
              <p:cNvSpPr/>
              <p:nvPr>
                <p:custDataLst>
                  <p:tags r:id="rId11"/>
                </p:custDataLst>
              </p:nvPr>
            </p:nvSpPr>
            <p:spPr bwMode="auto">
              <a:xfrm>
                <a:off x="2290424" y="5688115"/>
                <a:ext cx="75013" cy="75013"/>
              </a:xfrm>
              <a:custGeom>
                <a:avLst/>
                <a:gdLst>
                  <a:gd name="T0" fmla="*/ 17 w 35"/>
                  <a:gd name="T1" fmla="*/ 0 h 35"/>
                  <a:gd name="T2" fmla="*/ 17 w 35"/>
                  <a:gd name="T3" fmla="*/ 0 h 35"/>
                  <a:gd name="T4" fmla="*/ 17 w 35"/>
                  <a:gd name="T5" fmla="*/ 0 h 35"/>
                  <a:gd name="T6" fmla="*/ 17 w 35"/>
                  <a:gd name="T7" fmla="*/ 0 h 35"/>
                  <a:gd name="T8" fmla="*/ 17 w 35"/>
                  <a:gd name="T9" fmla="*/ 0 h 35"/>
                  <a:gd name="T10" fmla="*/ 4 w 35"/>
                  <a:gd name="T11" fmla="*/ 6 h 35"/>
                  <a:gd name="T12" fmla="*/ 0 w 35"/>
                  <a:gd name="T13" fmla="*/ 17 h 35"/>
                  <a:gd name="T14" fmla="*/ 0 w 35"/>
                  <a:gd name="T15" fmla="*/ 17 h 35"/>
                  <a:gd name="T16" fmla="*/ 17 w 35"/>
                  <a:gd name="T17" fmla="*/ 35 h 35"/>
                  <a:gd name="T18" fmla="*/ 17 w 35"/>
                  <a:gd name="T19" fmla="*/ 35 h 35"/>
                  <a:gd name="T20" fmla="*/ 35 w 35"/>
                  <a:gd name="T21" fmla="*/ 17 h 35"/>
                  <a:gd name="T22" fmla="*/ 35 w 35"/>
                  <a:gd name="T23" fmla="*/ 17 h 35"/>
                  <a:gd name="T24" fmla="*/ 31 w 35"/>
                  <a:gd name="T25" fmla="*/ 6 h 35"/>
                  <a:gd name="T26" fmla="*/ 17 w 35"/>
                  <a:gd name="T27"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5" h="35">
                    <a:moveTo>
                      <a:pt x="17" y="0"/>
                    </a:moveTo>
                    <a:cubicBezTo>
                      <a:pt x="17" y="0"/>
                      <a:pt x="17" y="0"/>
                      <a:pt x="17" y="0"/>
                    </a:cubicBezTo>
                    <a:cubicBezTo>
                      <a:pt x="17" y="0"/>
                      <a:pt x="17" y="0"/>
                      <a:pt x="17" y="0"/>
                    </a:cubicBezTo>
                    <a:cubicBezTo>
                      <a:pt x="17" y="0"/>
                      <a:pt x="17" y="0"/>
                      <a:pt x="17" y="0"/>
                    </a:cubicBezTo>
                    <a:cubicBezTo>
                      <a:pt x="17" y="0"/>
                      <a:pt x="17" y="0"/>
                      <a:pt x="17" y="0"/>
                    </a:cubicBezTo>
                    <a:cubicBezTo>
                      <a:pt x="12" y="0"/>
                      <a:pt x="7" y="2"/>
                      <a:pt x="4" y="6"/>
                    </a:cubicBezTo>
                    <a:cubicBezTo>
                      <a:pt x="1" y="9"/>
                      <a:pt x="0" y="13"/>
                      <a:pt x="0" y="17"/>
                    </a:cubicBezTo>
                    <a:cubicBezTo>
                      <a:pt x="0" y="17"/>
                      <a:pt x="0" y="17"/>
                      <a:pt x="0" y="17"/>
                    </a:cubicBezTo>
                    <a:cubicBezTo>
                      <a:pt x="0" y="27"/>
                      <a:pt x="8" y="35"/>
                      <a:pt x="17" y="35"/>
                    </a:cubicBezTo>
                    <a:cubicBezTo>
                      <a:pt x="17" y="35"/>
                      <a:pt x="17" y="35"/>
                      <a:pt x="17" y="35"/>
                    </a:cubicBezTo>
                    <a:cubicBezTo>
                      <a:pt x="27" y="35"/>
                      <a:pt x="35" y="27"/>
                      <a:pt x="35" y="17"/>
                    </a:cubicBezTo>
                    <a:cubicBezTo>
                      <a:pt x="35" y="17"/>
                      <a:pt x="35" y="17"/>
                      <a:pt x="35" y="17"/>
                    </a:cubicBezTo>
                    <a:cubicBezTo>
                      <a:pt x="35" y="13"/>
                      <a:pt x="33" y="9"/>
                      <a:pt x="31" y="6"/>
                    </a:cubicBezTo>
                    <a:cubicBezTo>
                      <a:pt x="27" y="2"/>
                      <a:pt x="23" y="0"/>
                      <a:pt x="17" y="0"/>
                    </a:cubicBezTo>
                    <a:close/>
                  </a:path>
                </a:pathLst>
              </a:custGeom>
              <a:grpFill/>
              <a:ln w="9525">
                <a:noFill/>
                <a:round/>
              </a:ln>
            </p:spPr>
            <p:txBody>
              <a:bodyPr vert="horz" wrap="square" lIns="121920" tIns="60960" rIns="121920" bIns="60960" numCol="1" anchor="t" anchorCtr="0" compatLnSpc="1"/>
              <a:lstStyle/>
              <a:p>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grpSp>
        <p:grpSp>
          <p:nvGrpSpPr>
            <p:cNvPr id="61" name="组合 60"/>
            <p:cNvGrpSpPr>
              <a:grpSpLocks noChangeAspect="1"/>
            </p:cNvGrpSpPr>
            <p:nvPr/>
          </p:nvGrpSpPr>
          <p:grpSpPr>
            <a:xfrm>
              <a:off x="478915" y="4355475"/>
              <a:ext cx="2158444" cy="2196000"/>
              <a:chOff x="5397500" y="5734050"/>
              <a:chExt cx="365123" cy="371476"/>
            </a:xfrm>
            <a:grpFill/>
          </p:grpSpPr>
          <p:sp>
            <p:nvSpPr>
              <p:cNvPr id="62" name="Freeform 288"/>
              <p:cNvSpPr/>
              <p:nvPr>
                <p:custDataLst>
                  <p:tags r:id="rId12"/>
                </p:custDataLst>
              </p:nvPr>
            </p:nvSpPr>
            <p:spPr bwMode="auto">
              <a:xfrm>
                <a:off x="5532438" y="5907088"/>
                <a:ext cx="71438" cy="68263"/>
              </a:xfrm>
              <a:custGeom>
                <a:avLst/>
                <a:gdLst>
                  <a:gd name="T0" fmla="*/ 45 w 45"/>
                  <a:gd name="T1" fmla="*/ 17 h 43"/>
                  <a:gd name="T2" fmla="*/ 17 w 45"/>
                  <a:gd name="T3" fmla="*/ 43 h 43"/>
                  <a:gd name="T4" fmla="*/ 0 w 45"/>
                  <a:gd name="T5" fmla="*/ 26 h 43"/>
                  <a:gd name="T6" fmla="*/ 29 w 45"/>
                  <a:gd name="T7" fmla="*/ 0 h 43"/>
                  <a:gd name="T8" fmla="*/ 45 w 45"/>
                  <a:gd name="T9" fmla="*/ 17 h 43"/>
                </a:gdLst>
                <a:ahLst/>
                <a:cxnLst>
                  <a:cxn ang="0">
                    <a:pos x="T0" y="T1"/>
                  </a:cxn>
                  <a:cxn ang="0">
                    <a:pos x="T2" y="T3"/>
                  </a:cxn>
                  <a:cxn ang="0">
                    <a:pos x="T4" y="T5"/>
                  </a:cxn>
                  <a:cxn ang="0">
                    <a:pos x="T6" y="T7"/>
                  </a:cxn>
                  <a:cxn ang="0">
                    <a:pos x="T8" y="T9"/>
                  </a:cxn>
                </a:cxnLst>
                <a:rect l="0" t="0" r="r" b="b"/>
                <a:pathLst>
                  <a:path w="45" h="43">
                    <a:moveTo>
                      <a:pt x="45" y="17"/>
                    </a:moveTo>
                    <a:lnTo>
                      <a:pt x="17" y="43"/>
                    </a:lnTo>
                    <a:lnTo>
                      <a:pt x="0" y="26"/>
                    </a:lnTo>
                    <a:lnTo>
                      <a:pt x="29" y="0"/>
                    </a:lnTo>
                    <a:lnTo>
                      <a:pt x="45" y="17"/>
                    </a:lnTo>
                    <a:close/>
                  </a:path>
                </a:pathLst>
              </a:custGeom>
              <a:grpFill/>
              <a:ln w="9525">
                <a:noFill/>
                <a:round/>
              </a:ln>
            </p:spPr>
            <p:txBody>
              <a:bodyPr vert="horz" wrap="square" lIns="121920" tIns="60960" rIns="121920" bIns="60960" numCol="1" anchor="t" anchorCtr="0" compatLnSpc="1"/>
              <a:lstStyle/>
              <a:p>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sp>
            <p:nvSpPr>
              <p:cNvPr id="63" name="Freeform 289"/>
              <p:cNvSpPr>
                <a:spLocks noEditPoints="1"/>
              </p:cNvSpPr>
              <p:nvPr>
                <p:custDataLst>
                  <p:tags r:id="rId13"/>
                </p:custDataLst>
              </p:nvPr>
            </p:nvSpPr>
            <p:spPr bwMode="auto">
              <a:xfrm>
                <a:off x="5537198" y="5734050"/>
                <a:ext cx="225425" cy="225425"/>
              </a:xfrm>
              <a:custGeom>
                <a:avLst/>
                <a:gdLst>
                  <a:gd name="T0" fmla="*/ 30 w 60"/>
                  <a:gd name="T1" fmla="*/ 0 h 60"/>
                  <a:gd name="T2" fmla="*/ 0 w 60"/>
                  <a:gd name="T3" fmla="*/ 30 h 60"/>
                  <a:gd name="T4" fmla="*/ 30 w 60"/>
                  <a:gd name="T5" fmla="*/ 60 h 60"/>
                  <a:gd name="T6" fmla="*/ 60 w 60"/>
                  <a:gd name="T7" fmla="*/ 30 h 60"/>
                  <a:gd name="T8" fmla="*/ 30 w 60"/>
                  <a:gd name="T9" fmla="*/ 0 h 60"/>
                  <a:gd name="T10" fmla="*/ 30 w 60"/>
                  <a:gd name="T11" fmla="*/ 51 h 60"/>
                  <a:gd name="T12" fmla="*/ 8 w 60"/>
                  <a:gd name="T13" fmla="*/ 30 h 60"/>
                  <a:gd name="T14" fmla="*/ 30 w 60"/>
                  <a:gd name="T15" fmla="*/ 8 h 60"/>
                  <a:gd name="T16" fmla="*/ 52 w 60"/>
                  <a:gd name="T17" fmla="*/ 30 h 60"/>
                  <a:gd name="T18" fmla="*/ 30 w 60"/>
                  <a:gd name="T19" fmla="*/ 5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60">
                    <a:moveTo>
                      <a:pt x="30" y="0"/>
                    </a:moveTo>
                    <a:cubicBezTo>
                      <a:pt x="13" y="0"/>
                      <a:pt x="0" y="13"/>
                      <a:pt x="0" y="30"/>
                    </a:cubicBezTo>
                    <a:cubicBezTo>
                      <a:pt x="0" y="47"/>
                      <a:pt x="13" y="60"/>
                      <a:pt x="30" y="60"/>
                    </a:cubicBezTo>
                    <a:cubicBezTo>
                      <a:pt x="47" y="60"/>
                      <a:pt x="60" y="47"/>
                      <a:pt x="60" y="30"/>
                    </a:cubicBezTo>
                    <a:cubicBezTo>
                      <a:pt x="60" y="13"/>
                      <a:pt x="47" y="0"/>
                      <a:pt x="30" y="0"/>
                    </a:cubicBezTo>
                    <a:close/>
                    <a:moveTo>
                      <a:pt x="30" y="51"/>
                    </a:moveTo>
                    <a:cubicBezTo>
                      <a:pt x="18" y="51"/>
                      <a:pt x="8" y="42"/>
                      <a:pt x="8" y="30"/>
                    </a:cubicBezTo>
                    <a:cubicBezTo>
                      <a:pt x="8" y="18"/>
                      <a:pt x="18" y="8"/>
                      <a:pt x="30" y="8"/>
                    </a:cubicBezTo>
                    <a:cubicBezTo>
                      <a:pt x="42" y="8"/>
                      <a:pt x="52" y="18"/>
                      <a:pt x="52" y="30"/>
                    </a:cubicBezTo>
                    <a:cubicBezTo>
                      <a:pt x="52" y="42"/>
                      <a:pt x="42" y="51"/>
                      <a:pt x="30" y="51"/>
                    </a:cubicBezTo>
                    <a:close/>
                  </a:path>
                </a:pathLst>
              </a:custGeom>
              <a:grpFill/>
              <a:ln w="9525">
                <a:noFill/>
                <a:round/>
              </a:ln>
            </p:spPr>
            <p:txBody>
              <a:bodyPr vert="horz" wrap="square" lIns="121920" tIns="60960" rIns="121920" bIns="60960" numCol="1" anchor="t" anchorCtr="0" compatLnSpc="1"/>
              <a:lstStyle/>
              <a:p>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sp>
            <p:nvSpPr>
              <p:cNvPr id="64" name="Freeform 291"/>
              <p:cNvSpPr/>
              <p:nvPr>
                <p:custDataLst>
                  <p:tags r:id="rId14"/>
                </p:custDataLst>
              </p:nvPr>
            </p:nvSpPr>
            <p:spPr bwMode="auto">
              <a:xfrm>
                <a:off x="5397500" y="5951538"/>
                <a:ext cx="158750" cy="153988"/>
              </a:xfrm>
              <a:custGeom>
                <a:avLst/>
                <a:gdLst>
                  <a:gd name="T0" fmla="*/ 30 w 42"/>
                  <a:gd name="T1" fmla="*/ 0 h 41"/>
                  <a:gd name="T2" fmla="*/ 3 w 42"/>
                  <a:gd name="T3" fmla="*/ 26 h 41"/>
                  <a:gd name="T4" fmla="*/ 3 w 42"/>
                  <a:gd name="T5" fmla="*/ 38 h 41"/>
                  <a:gd name="T6" fmla="*/ 15 w 42"/>
                  <a:gd name="T7" fmla="*/ 38 h 41"/>
                  <a:gd name="T8" fmla="*/ 42 w 42"/>
                  <a:gd name="T9" fmla="*/ 12 h 41"/>
                  <a:gd name="T10" fmla="*/ 30 w 42"/>
                  <a:gd name="T11" fmla="*/ 0 h 41"/>
                </a:gdLst>
                <a:ahLst/>
                <a:cxnLst>
                  <a:cxn ang="0">
                    <a:pos x="T0" y="T1"/>
                  </a:cxn>
                  <a:cxn ang="0">
                    <a:pos x="T2" y="T3"/>
                  </a:cxn>
                  <a:cxn ang="0">
                    <a:pos x="T4" y="T5"/>
                  </a:cxn>
                  <a:cxn ang="0">
                    <a:pos x="T6" y="T7"/>
                  </a:cxn>
                  <a:cxn ang="0">
                    <a:pos x="T8" y="T9"/>
                  </a:cxn>
                  <a:cxn ang="0">
                    <a:pos x="T10" y="T11"/>
                  </a:cxn>
                </a:cxnLst>
                <a:rect l="0" t="0" r="r" b="b"/>
                <a:pathLst>
                  <a:path w="42" h="41">
                    <a:moveTo>
                      <a:pt x="30" y="0"/>
                    </a:moveTo>
                    <a:cubicBezTo>
                      <a:pt x="3" y="26"/>
                      <a:pt x="3" y="26"/>
                      <a:pt x="3" y="26"/>
                    </a:cubicBezTo>
                    <a:cubicBezTo>
                      <a:pt x="0" y="29"/>
                      <a:pt x="0" y="34"/>
                      <a:pt x="3" y="38"/>
                    </a:cubicBezTo>
                    <a:cubicBezTo>
                      <a:pt x="6" y="41"/>
                      <a:pt x="12" y="41"/>
                      <a:pt x="15" y="38"/>
                    </a:cubicBezTo>
                    <a:cubicBezTo>
                      <a:pt x="42" y="12"/>
                      <a:pt x="42" y="12"/>
                      <a:pt x="42" y="12"/>
                    </a:cubicBezTo>
                    <a:lnTo>
                      <a:pt x="30" y="0"/>
                    </a:lnTo>
                    <a:close/>
                  </a:path>
                </a:pathLst>
              </a:custGeom>
              <a:grpFill/>
              <a:ln w="9525">
                <a:noFill/>
                <a:round/>
              </a:ln>
            </p:spPr>
            <p:txBody>
              <a:bodyPr vert="horz" wrap="square" lIns="121920" tIns="60960" rIns="121920" bIns="60960" numCol="1" anchor="t" anchorCtr="0" compatLnSpc="1"/>
              <a:lstStyle/>
              <a:p>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grpSp>
      </p:grpSp>
      <p:pic>
        <p:nvPicPr>
          <p:cNvPr id="6" name="图片 5" descr="5da8548e329dc5e4bde3db7938f3c40f"/>
          <p:cNvPicPr>
            <a:picLocks noChangeAspect="1"/>
          </p:cNvPicPr>
          <p:nvPr/>
        </p:nvPicPr>
        <p:blipFill>
          <a:blip r:embed="rId15">
            <a:clrChange>
              <a:clrFrom>
                <a:srgbClr val="DDDDDD">
                  <a:alpha val="100000"/>
                </a:srgbClr>
              </a:clrFrom>
              <a:clrTo>
                <a:srgbClr val="DDDDDD">
                  <a:alpha val="100000"/>
                  <a:alpha val="0"/>
                </a:srgbClr>
              </a:clrTo>
            </a:clrChange>
          </a:blip>
          <a:stretch>
            <a:fillRect/>
          </a:stretch>
        </p:blipFill>
        <p:spPr>
          <a:xfrm>
            <a:off x="4887595" y="1974215"/>
            <a:ext cx="4256405" cy="3169285"/>
          </a:xfrm>
          <a:prstGeom prst="rect">
            <a:avLst/>
          </a:prstGeom>
        </p:spPr>
      </p:pic>
    </p:spTree>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6"/>
                                        </p:tgtEl>
                                        <p:attrNameLst>
                                          <p:attrName>ppt_y</p:attrName>
                                        </p:attrNameLst>
                                      </p:cBhvr>
                                      <p:tavLst>
                                        <p:tav tm="0">
                                          <p:val>
                                            <p:strVal val="#ppt_y"/>
                                          </p:val>
                                        </p:tav>
                                        <p:tav tm="100000">
                                          <p:val>
                                            <p:strVal val="#ppt_y"/>
                                          </p:val>
                                        </p:tav>
                                      </p:tavLst>
                                    </p:anim>
                                    <p:anim calcmode="lin" valueType="num">
                                      <p:cBhvr>
                                        <p:cTn id="9"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6"/>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left)">
                                      <p:cBhvr>
                                        <p:cTn id="15" dur="300"/>
                                        <p:tgtEl>
                                          <p:spTgt spid="3"/>
                                        </p:tgtEl>
                                      </p:cBhvr>
                                    </p:animEffect>
                                  </p:childTnLst>
                                </p:cTn>
                              </p:par>
                            </p:childTnLst>
                          </p:cTn>
                        </p:par>
                        <p:par>
                          <p:cTn id="16" fill="hold">
                            <p:stCondLst>
                              <p:cond delay="1500"/>
                            </p:stCondLst>
                            <p:childTnLst>
                              <p:par>
                                <p:cTn id="17" presetID="12" presetClass="entr" presetSubtype="1" fill="hold" grpId="0" nodeType="afterEffect">
                                  <p:stCondLst>
                                    <p:cond delay="0"/>
                                  </p:stCondLst>
                                  <p:childTnLst>
                                    <p:set>
                                      <p:cBhvr>
                                        <p:cTn id="18" dur="1" fill="hold">
                                          <p:stCondLst>
                                            <p:cond delay="0"/>
                                          </p:stCondLst>
                                        </p:cTn>
                                        <p:tgtEl>
                                          <p:spTgt spid="106"/>
                                        </p:tgtEl>
                                        <p:attrNameLst>
                                          <p:attrName>style.visibility</p:attrName>
                                        </p:attrNameLst>
                                      </p:cBhvr>
                                      <p:to>
                                        <p:strVal val="visible"/>
                                      </p:to>
                                    </p:set>
                                    <p:anim calcmode="lin" valueType="num">
                                      <p:cBhvr additive="base">
                                        <p:cTn id="19" dur="500"/>
                                        <p:tgtEl>
                                          <p:spTgt spid="106"/>
                                        </p:tgtEl>
                                        <p:attrNameLst>
                                          <p:attrName>ppt_y</p:attrName>
                                        </p:attrNameLst>
                                      </p:cBhvr>
                                      <p:tavLst>
                                        <p:tav tm="0">
                                          <p:val>
                                            <p:strVal val="#ppt_y-#ppt_h*1.125000"/>
                                          </p:val>
                                        </p:tav>
                                        <p:tav tm="100000">
                                          <p:val>
                                            <p:strVal val="#ppt_y"/>
                                          </p:val>
                                        </p:tav>
                                      </p:tavLst>
                                    </p:anim>
                                    <p:animEffect transition="in" filter="wipe(down)">
                                      <p:cBhvr>
                                        <p:cTn id="20" dur="500"/>
                                        <p:tgtEl>
                                          <p:spTgt spid="106"/>
                                        </p:tgtEl>
                                      </p:cBhvr>
                                    </p:animEffect>
                                  </p:childTnLst>
                                </p:cTn>
                              </p:par>
                            </p:childTnLst>
                          </p:cTn>
                        </p:par>
                        <p:par>
                          <p:cTn id="21" fill="hold">
                            <p:stCondLst>
                              <p:cond delay="2000"/>
                            </p:stCondLst>
                            <p:childTnLst>
                              <p:par>
                                <p:cTn id="22" presetID="2" presetClass="entr" presetSubtype="2" fill="hold" grpId="0" nodeType="afterEffect">
                                  <p:stCondLst>
                                    <p:cond delay="0"/>
                                  </p:stCondLst>
                                  <p:childTnLst>
                                    <p:set>
                                      <p:cBhvr>
                                        <p:cTn id="23" dur="1" fill="hold">
                                          <p:stCondLst>
                                            <p:cond delay="0"/>
                                          </p:stCondLst>
                                        </p:cTn>
                                        <p:tgtEl>
                                          <p:spTgt spid="107"/>
                                        </p:tgtEl>
                                        <p:attrNameLst>
                                          <p:attrName>style.visibility</p:attrName>
                                        </p:attrNameLst>
                                      </p:cBhvr>
                                      <p:to>
                                        <p:strVal val="visible"/>
                                      </p:to>
                                    </p:set>
                                    <p:anim calcmode="lin" valueType="num">
                                      <p:cBhvr additive="base">
                                        <p:cTn id="24" dur="500" fill="hold"/>
                                        <p:tgtEl>
                                          <p:spTgt spid="107"/>
                                        </p:tgtEl>
                                        <p:attrNameLst>
                                          <p:attrName>ppt_x</p:attrName>
                                        </p:attrNameLst>
                                      </p:cBhvr>
                                      <p:tavLst>
                                        <p:tav tm="0">
                                          <p:val>
                                            <p:strVal val="1+#ppt_w/2"/>
                                          </p:val>
                                        </p:tav>
                                        <p:tav tm="100000">
                                          <p:val>
                                            <p:strVal val="#ppt_x"/>
                                          </p:val>
                                        </p:tav>
                                      </p:tavLst>
                                    </p:anim>
                                    <p:anim calcmode="lin" valueType="num">
                                      <p:cBhvr additive="base">
                                        <p:cTn id="25" dur="500" fill="hold"/>
                                        <p:tgtEl>
                                          <p:spTgt spid="107"/>
                                        </p:tgtEl>
                                        <p:attrNameLst>
                                          <p:attrName>ppt_y</p:attrName>
                                        </p:attrNameLst>
                                      </p:cBhvr>
                                      <p:tavLst>
                                        <p:tav tm="0">
                                          <p:val>
                                            <p:strVal val="#ppt_y"/>
                                          </p:val>
                                        </p:tav>
                                        <p:tav tm="100000">
                                          <p:val>
                                            <p:strVal val="#ppt_y"/>
                                          </p:val>
                                        </p:tav>
                                      </p:tavLst>
                                    </p:anim>
                                  </p:childTnLst>
                                </p:cTn>
                              </p:par>
                            </p:childTnLst>
                          </p:cTn>
                        </p:par>
                        <p:par>
                          <p:cTn id="26" fill="hold">
                            <p:stCondLst>
                              <p:cond delay="2500"/>
                            </p:stCondLst>
                            <p:childTnLst>
                              <p:par>
                                <p:cTn id="27" presetID="12" presetClass="entr" presetSubtype="1" fill="hold" grpId="0" nodeType="afterEffect">
                                  <p:stCondLst>
                                    <p:cond delay="0"/>
                                  </p:stCondLst>
                                  <p:childTnLst>
                                    <p:set>
                                      <p:cBhvr>
                                        <p:cTn id="28" dur="1" fill="hold">
                                          <p:stCondLst>
                                            <p:cond delay="0"/>
                                          </p:stCondLst>
                                        </p:cTn>
                                        <p:tgtEl>
                                          <p:spTgt spid="111"/>
                                        </p:tgtEl>
                                        <p:attrNameLst>
                                          <p:attrName>style.visibility</p:attrName>
                                        </p:attrNameLst>
                                      </p:cBhvr>
                                      <p:to>
                                        <p:strVal val="visible"/>
                                      </p:to>
                                    </p:set>
                                    <p:anim calcmode="lin" valueType="num">
                                      <p:cBhvr additive="base">
                                        <p:cTn id="29" dur="500"/>
                                        <p:tgtEl>
                                          <p:spTgt spid="111"/>
                                        </p:tgtEl>
                                        <p:attrNameLst>
                                          <p:attrName>ppt_y</p:attrName>
                                        </p:attrNameLst>
                                      </p:cBhvr>
                                      <p:tavLst>
                                        <p:tav tm="0">
                                          <p:val>
                                            <p:strVal val="#ppt_y-#ppt_h*1.125000"/>
                                          </p:val>
                                        </p:tav>
                                        <p:tav tm="100000">
                                          <p:val>
                                            <p:strVal val="#ppt_y"/>
                                          </p:val>
                                        </p:tav>
                                      </p:tavLst>
                                    </p:anim>
                                    <p:animEffect transition="in" filter="wipe(down)">
                                      <p:cBhvr>
                                        <p:cTn id="30" dur="500"/>
                                        <p:tgtEl>
                                          <p:spTgt spid="111"/>
                                        </p:tgtEl>
                                      </p:cBhvr>
                                    </p:animEffect>
                                  </p:childTnLst>
                                </p:cTn>
                              </p:par>
                            </p:childTnLst>
                          </p:cTn>
                        </p:par>
                        <p:par>
                          <p:cTn id="31" fill="hold">
                            <p:stCondLst>
                              <p:cond delay="3000"/>
                            </p:stCondLst>
                            <p:childTnLst>
                              <p:par>
                                <p:cTn id="32" presetID="2" presetClass="entr" presetSubtype="2" fill="hold" grpId="0" nodeType="afterEffect">
                                  <p:stCondLst>
                                    <p:cond delay="0"/>
                                  </p:stCondLst>
                                  <p:childTnLst>
                                    <p:set>
                                      <p:cBhvr>
                                        <p:cTn id="33" dur="1" fill="hold">
                                          <p:stCondLst>
                                            <p:cond delay="0"/>
                                          </p:stCondLst>
                                        </p:cTn>
                                        <p:tgtEl>
                                          <p:spTgt spid="112"/>
                                        </p:tgtEl>
                                        <p:attrNameLst>
                                          <p:attrName>style.visibility</p:attrName>
                                        </p:attrNameLst>
                                      </p:cBhvr>
                                      <p:to>
                                        <p:strVal val="visible"/>
                                      </p:to>
                                    </p:set>
                                    <p:anim calcmode="lin" valueType="num">
                                      <p:cBhvr additive="base">
                                        <p:cTn id="34" dur="500" fill="hold"/>
                                        <p:tgtEl>
                                          <p:spTgt spid="112"/>
                                        </p:tgtEl>
                                        <p:attrNameLst>
                                          <p:attrName>ppt_x</p:attrName>
                                        </p:attrNameLst>
                                      </p:cBhvr>
                                      <p:tavLst>
                                        <p:tav tm="0">
                                          <p:val>
                                            <p:strVal val="1+#ppt_w/2"/>
                                          </p:val>
                                        </p:tav>
                                        <p:tav tm="100000">
                                          <p:val>
                                            <p:strVal val="#ppt_x"/>
                                          </p:val>
                                        </p:tav>
                                      </p:tavLst>
                                    </p:anim>
                                    <p:anim calcmode="lin" valueType="num">
                                      <p:cBhvr additive="base">
                                        <p:cTn id="35" dur="500" fill="hold"/>
                                        <p:tgtEl>
                                          <p:spTgt spid="1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06" grpId="0"/>
      <p:bldP spid="107" grpId="0"/>
      <p:bldP spid="111" grpId="0"/>
      <p:bldP spid="112"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761740"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任务二</a:t>
            </a:r>
            <a:r>
              <a:rPr lang="en-US" altLang="zh-CN" sz="1700" b="1" dirty="0">
                <a:solidFill>
                  <a:srgbClr val="1B4367"/>
                </a:solidFill>
                <a:cs typeface="+mn-ea"/>
                <a:sym typeface="+mn-lt"/>
              </a:rPr>
              <a:t>  </a:t>
            </a:r>
            <a:r>
              <a:rPr lang="zh-CN" altLang="en-US" sz="1700" b="1" dirty="0">
                <a:solidFill>
                  <a:srgbClr val="1B4367"/>
                </a:solidFill>
                <a:cs typeface="+mn-ea"/>
                <a:sym typeface="+mn-lt"/>
              </a:rPr>
              <a:t>职业环境分析方法和认知途径</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9" name="矩形 8"/>
          <p:cNvSpPr/>
          <p:nvPr/>
        </p:nvSpPr>
        <p:spPr>
          <a:xfrm>
            <a:off x="635" y="857885"/>
            <a:ext cx="9144000" cy="615950"/>
          </a:xfrm>
          <a:prstGeom prst="rect">
            <a:avLst/>
          </a:prstGeom>
          <a:solidFill>
            <a:srgbClr val="1D4865"/>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0" name="矩形 13"/>
          <p:cNvSpPr>
            <a:spLocks noChangeArrowheads="1"/>
          </p:cNvSpPr>
          <p:nvPr/>
        </p:nvSpPr>
        <p:spPr bwMode="auto">
          <a:xfrm>
            <a:off x="497840" y="864235"/>
            <a:ext cx="6049010" cy="583565"/>
          </a:xfrm>
          <a:prstGeom prst="rect">
            <a:avLst/>
          </a:prstGeom>
          <a:noFill/>
          <a:ln w="9525">
            <a:noFill/>
            <a:miter lim="800000"/>
          </a:ln>
        </p:spPr>
        <p:txBody>
          <a:bodyPr wrap="square">
            <a:spAutoFit/>
          </a:bodyPr>
          <a:p>
            <a:pPr algn="ctr"/>
            <a:r>
              <a:rPr lang="zh-CN" altLang="en-US" sz="3200" b="1">
                <a:solidFill>
                  <a:schemeClr val="bg1"/>
                </a:solidFill>
                <a:latin typeface="微软雅黑" panose="020B0503020204020204" pitchFamily="34" charset="-122"/>
                <a:ea typeface="微软雅黑" panose="020B0503020204020204" pitchFamily="34" charset="-122"/>
              </a:rPr>
              <a:t>二、职业环境分析的认知途径</a:t>
            </a:r>
            <a:endParaRPr lang="zh-CN" altLang="en-US" sz="3200" b="1">
              <a:solidFill>
                <a:schemeClr val="bg1"/>
              </a:solidFill>
              <a:latin typeface="微软雅黑" panose="020B0503020204020204" pitchFamily="34" charset="-122"/>
              <a:ea typeface="微软雅黑" panose="020B0503020204020204" pitchFamily="34" charset="-122"/>
            </a:endParaRPr>
          </a:p>
        </p:txBody>
      </p:sp>
      <p:grpSp>
        <p:nvGrpSpPr>
          <p:cNvPr id="94" name="千图PPT彼岸天：ID 8661124库_组合 1"/>
          <p:cNvGrpSpPr>
            <a:grpSpLocks noChangeAspect="1"/>
          </p:cNvGrpSpPr>
          <p:nvPr>
            <p:custDataLst>
              <p:tags r:id="rId1"/>
            </p:custDataLst>
          </p:nvPr>
        </p:nvGrpSpPr>
        <p:grpSpPr>
          <a:xfrm>
            <a:off x="6173964" y="1943560"/>
            <a:ext cx="3017772" cy="3219748"/>
            <a:chOff x="6574014" y="1639850"/>
            <a:chExt cx="4890815" cy="5218150"/>
          </a:xfrm>
        </p:grpSpPr>
        <p:sp>
          <p:nvSpPr>
            <p:cNvPr id="95" name="Freeform: Shape 2"/>
            <p:cNvSpPr/>
            <p:nvPr>
              <p:custDataLst>
                <p:tags r:id="rId2"/>
              </p:custDataLst>
            </p:nvPr>
          </p:nvSpPr>
          <p:spPr bwMode="auto">
            <a:xfrm>
              <a:off x="7602087" y="3068398"/>
              <a:ext cx="3025592" cy="3789602"/>
            </a:xfrm>
            <a:custGeom>
              <a:avLst/>
              <a:gdLst>
                <a:gd name="T0" fmla="*/ 197 w 454"/>
                <a:gd name="T1" fmla="*/ 254 h 569"/>
                <a:gd name="T2" fmla="*/ 200 w 454"/>
                <a:gd name="T3" fmla="*/ 449 h 569"/>
                <a:gd name="T4" fmla="*/ 148 w 454"/>
                <a:gd name="T5" fmla="*/ 559 h 569"/>
                <a:gd name="T6" fmla="*/ 122 w 454"/>
                <a:gd name="T7" fmla="*/ 569 h 569"/>
                <a:gd name="T8" fmla="*/ 339 w 454"/>
                <a:gd name="T9" fmla="*/ 569 h 569"/>
                <a:gd name="T10" fmla="*/ 304 w 454"/>
                <a:gd name="T11" fmla="*/ 557 h 569"/>
                <a:gd name="T12" fmla="*/ 277 w 454"/>
                <a:gd name="T13" fmla="*/ 354 h 569"/>
                <a:gd name="T14" fmla="*/ 282 w 454"/>
                <a:gd name="T15" fmla="*/ 261 h 569"/>
                <a:gd name="T16" fmla="*/ 315 w 454"/>
                <a:gd name="T17" fmla="*/ 247 h 569"/>
                <a:gd name="T18" fmla="*/ 454 w 454"/>
                <a:gd name="T19" fmla="*/ 120 h 569"/>
                <a:gd name="T20" fmla="*/ 451 w 454"/>
                <a:gd name="T21" fmla="*/ 117 h 569"/>
                <a:gd name="T22" fmla="*/ 451 w 454"/>
                <a:gd name="T23" fmla="*/ 117 h 569"/>
                <a:gd name="T24" fmla="*/ 389 w 454"/>
                <a:gd name="T25" fmla="*/ 164 h 569"/>
                <a:gd name="T26" fmla="*/ 400 w 454"/>
                <a:gd name="T27" fmla="*/ 82 h 569"/>
                <a:gd name="T28" fmla="*/ 399 w 454"/>
                <a:gd name="T29" fmla="*/ 82 h 569"/>
                <a:gd name="T30" fmla="*/ 398 w 454"/>
                <a:gd name="T31" fmla="*/ 82 h 569"/>
                <a:gd name="T32" fmla="*/ 362 w 454"/>
                <a:gd name="T33" fmla="*/ 182 h 569"/>
                <a:gd name="T34" fmla="*/ 257 w 454"/>
                <a:gd name="T35" fmla="*/ 234 h 569"/>
                <a:gd name="T36" fmla="*/ 241 w 454"/>
                <a:gd name="T37" fmla="*/ 146 h 569"/>
                <a:gd name="T38" fmla="*/ 296 w 454"/>
                <a:gd name="T39" fmla="*/ 54 h 569"/>
                <a:gd name="T40" fmla="*/ 295 w 454"/>
                <a:gd name="T41" fmla="*/ 54 h 569"/>
                <a:gd name="T42" fmla="*/ 294 w 454"/>
                <a:gd name="T43" fmla="*/ 52 h 569"/>
                <a:gd name="T44" fmla="*/ 238 w 454"/>
                <a:gd name="T45" fmla="*/ 113 h 569"/>
                <a:gd name="T46" fmla="*/ 235 w 454"/>
                <a:gd name="T47" fmla="*/ 35 h 569"/>
                <a:gd name="T48" fmla="*/ 235 w 454"/>
                <a:gd name="T49" fmla="*/ 35 h 569"/>
                <a:gd name="T50" fmla="*/ 230 w 454"/>
                <a:gd name="T51" fmla="*/ 35 h 569"/>
                <a:gd name="T52" fmla="*/ 219 w 454"/>
                <a:gd name="T53" fmla="*/ 223 h 569"/>
                <a:gd name="T54" fmla="*/ 122 w 454"/>
                <a:gd name="T55" fmla="*/ 132 h 569"/>
                <a:gd name="T56" fmla="*/ 137 w 454"/>
                <a:gd name="T57" fmla="*/ 64 h 569"/>
                <a:gd name="T58" fmla="*/ 135 w 454"/>
                <a:gd name="T59" fmla="*/ 63 h 569"/>
                <a:gd name="T60" fmla="*/ 135 w 454"/>
                <a:gd name="T61" fmla="*/ 63 h 569"/>
                <a:gd name="T62" fmla="*/ 113 w 454"/>
                <a:gd name="T63" fmla="*/ 118 h 569"/>
                <a:gd name="T64" fmla="*/ 52 w 454"/>
                <a:gd name="T65" fmla="*/ 1 h 569"/>
                <a:gd name="T66" fmla="*/ 50 w 454"/>
                <a:gd name="T67" fmla="*/ 0 h 569"/>
                <a:gd name="T68" fmla="*/ 46 w 454"/>
                <a:gd name="T69" fmla="*/ 1 h 569"/>
                <a:gd name="T70" fmla="*/ 74 w 454"/>
                <a:gd name="T71" fmla="*/ 91 h 569"/>
                <a:gd name="T72" fmla="*/ 74 w 454"/>
                <a:gd name="T73" fmla="*/ 91 h 569"/>
                <a:gd name="T74" fmla="*/ 149 w 454"/>
                <a:gd name="T75" fmla="*/ 208 h 569"/>
                <a:gd name="T76" fmla="*/ 3 w 454"/>
                <a:gd name="T77" fmla="*/ 195 h 569"/>
                <a:gd name="T78" fmla="*/ 3 w 454"/>
                <a:gd name="T79" fmla="*/ 196 h 569"/>
                <a:gd name="T80" fmla="*/ 0 w 454"/>
                <a:gd name="T81" fmla="*/ 201 h 569"/>
                <a:gd name="T82" fmla="*/ 172 w 454"/>
                <a:gd name="T83" fmla="*/ 237 h 569"/>
                <a:gd name="T84" fmla="*/ 197 w 454"/>
                <a:gd name="T85" fmla="*/ 254 h 5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54" h="569">
                  <a:moveTo>
                    <a:pt x="197" y="254"/>
                  </a:moveTo>
                  <a:cubicBezTo>
                    <a:pt x="209" y="304"/>
                    <a:pt x="213" y="368"/>
                    <a:pt x="200" y="449"/>
                  </a:cubicBezTo>
                  <a:cubicBezTo>
                    <a:pt x="191" y="518"/>
                    <a:pt x="199" y="559"/>
                    <a:pt x="148" y="559"/>
                  </a:cubicBezTo>
                  <a:cubicBezTo>
                    <a:pt x="148" y="559"/>
                    <a:pt x="138" y="555"/>
                    <a:pt x="122" y="569"/>
                  </a:cubicBezTo>
                  <a:cubicBezTo>
                    <a:pt x="339" y="569"/>
                    <a:pt x="339" y="569"/>
                    <a:pt x="339" y="569"/>
                  </a:cubicBezTo>
                  <a:cubicBezTo>
                    <a:pt x="328" y="564"/>
                    <a:pt x="315" y="559"/>
                    <a:pt x="304" y="557"/>
                  </a:cubicBezTo>
                  <a:cubicBezTo>
                    <a:pt x="292" y="529"/>
                    <a:pt x="279" y="475"/>
                    <a:pt x="277" y="354"/>
                  </a:cubicBezTo>
                  <a:cubicBezTo>
                    <a:pt x="276" y="318"/>
                    <a:pt x="278" y="287"/>
                    <a:pt x="282" y="261"/>
                  </a:cubicBezTo>
                  <a:cubicBezTo>
                    <a:pt x="315" y="247"/>
                    <a:pt x="315" y="247"/>
                    <a:pt x="315" y="247"/>
                  </a:cubicBezTo>
                  <a:cubicBezTo>
                    <a:pt x="404" y="194"/>
                    <a:pt x="433" y="147"/>
                    <a:pt x="454" y="120"/>
                  </a:cubicBezTo>
                  <a:cubicBezTo>
                    <a:pt x="451" y="117"/>
                    <a:pt x="451" y="117"/>
                    <a:pt x="451" y="117"/>
                  </a:cubicBezTo>
                  <a:cubicBezTo>
                    <a:pt x="451" y="117"/>
                    <a:pt x="451" y="117"/>
                    <a:pt x="451" y="117"/>
                  </a:cubicBezTo>
                  <a:cubicBezTo>
                    <a:pt x="428" y="135"/>
                    <a:pt x="407" y="151"/>
                    <a:pt x="389" y="164"/>
                  </a:cubicBezTo>
                  <a:cubicBezTo>
                    <a:pt x="396" y="133"/>
                    <a:pt x="398" y="121"/>
                    <a:pt x="400" y="82"/>
                  </a:cubicBezTo>
                  <a:cubicBezTo>
                    <a:pt x="399" y="82"/>
                    <a:pt x="399" y="82"/>
                    <a:pt x="399" y="82"/>
                  </a:cubicBezTo>
                  <a:cubicBezTo>
                    <a:pt x="399" y="82"/>
                    <a:pt x="398" y="82"/>
                    <a:pt x="398" y="82"/>
                  </a:cubicBezTo>
                  <a:cubicBezTo>
                    <a:pt x="393" y="101"/>
                    <a:pt x="379" y="147"/>
                    <a:pt x="362" y="182"/>
                  </a:cubicBezTo>
                  <a:cubicBezTo>
                    <a:pt x="312" y="215"/>
                    <a:pt x="278" y="228"/>
                    <a:pt x="257" y="234"/>
                  </a:cubicBezTo>
                  <a:cubicBezTo>
                    <a:pt x="251" y="213"/>
                    <a:pt x="245" y="185"/>
                    <a:pt x="241" y="146"/>
                  </a:cubicBezTo>
                  <a:cubicBezTo>
                    <a:pt x="257" y="110"/>
                    <a:pt x="284" y="70"/>
                    <a:pt x="296" y="54"/>
                  </a:cubicBezTo>
                  <a:cubicBezTo>
                    <a:pt x="295" y="54"/>
                    <a:pt x="295" y="54"/>
                    <a:pt x="295" y="54"/>
                  </a:cubicBezTo>
                  <a:cubicBezTo>
                    <a:pt x="294" y="52"/>
                    <a:pt x="294" y="52"/>
                    <a:pt x="294" y="52"/>
                  </a:cubicBezTo>
                  <a:cubicBezTo>
                    <a:pt x="265" y="79"/>
                    <a:pt x="258" y="88"/>
                    <a:pt x="238" y="113"/>
                  </a:cubicBezTo>
                  <a:cubicBezTo>
                    <a:pt x="236" y="91"/>
                    <a:pt x="235" y="64"/>
                    <a:pt x="235" y="35"/>
                  </a:cubicBezTo>
                  <a:cubicBezTo>
                    <a:pt x="235" y="35"/>
                    <a:pt x="235" y="35"/>
                    <a:pt x="235" y="35"/>
                  </a:cubicBezTo>
                  <a:cubicBezTo>
                    <a:pt x="230" y="35"/>
                    <a:pt x="230" y="35"/>
                    <a:pt x="230" y="35"/>
                  </a:cubicBezTo>
                  <a:cubicBezTo>
                    <a:pt x="223" y="69"/>
                    <a:pt x="210" y="143"/>
                    <a:pt x="219" y="223"/>
                  </a:cubicBezTo>
                  <a:cubicBezTo>
                    <a:pt x="219" y="223"/>
                    <a:pt x="175" y="205"/>
                    <a:pt x="122" y="132"/>
                  </a:cubicBezTo>
                  <a:cubicBezTo>
                    <a:pt x="123" y="120"/>
                    <a:pt x="125" y="90"/>
                    <a:pt x="137" y="64"/>
                  </a:cubicBezTo>
                  <a:cubicBezTo>
                    <a:pt x="135" y="63"/>
                    <a:pt x="135" y="63"/>
                    <a:pt x="135" y="63"/>
                  </a:cubicBezTo>
                  <a:cubicBezTo>
                    <a:pt x="135" y="63"/>
                    <a:pt x="135" y="63"/>
                    <a:pt x="135" y="63"/>
                  </a:cubicBezTo>
                  <a:cubicBezTo>
                    <a:pt x="127" y="75"/>
                    <a:pt x="118" y="94"/>
                    <a:pt x="113" y="118"/>
                  </a:cubicBezTo>
                  <a:cubicBezTo>
                    <a:pt x="93" y="88"/>
                    <a:pt x="72" y="50"/>
                    <a:pt x="52" y="1"/>
                  </a:cubicBezTo>
                  <a:cubicBezTo>
                    <a:pt x="51" y="1"/>
                    <a:pt x="51" y="1"/>
                    <a:pt x="50" y="0"/>
                  </a:cubicBezTo>
                  <a:cubicBezTo>
                    <a:pt x="46" y="1"/>
                    <a:pt x="46" y="1"/>
                    <a:pt x="46" y="1"/>
                  </a:cubicBezTo>
                  <a:cubicBezTo>
                    <a:pt x="49" y="17"/>
                    <a:pt x="74" y="91"/>
                    <a:pt x="74" y="91"/>
                  </a:cubicBezTo>
                  <a:cubicBezTo>
                    <a:pt x="74" y="91"/>
                    <a:pt x="74" y="91"/>
                    <a:pt x="74" y="91"/>
                  </a:cubicBezTo>
                  <a:cubicBezTo>
                    <a:pt x="91" y="132"/>
                    <a:pt x="115" y="175"/>
                    <a:pt x="149" y="208"/>
                  </a:cubicBezTo>
                  <a:cubicBezTo>
                    <a:pt x="149" y="208"/>
                    <a:pt x="89" y="222"/>
                    <a:pt x="3" y="195"/>
                  </a:cubicBezTo>
                  <a:cubicBezTo>
                    <a:pt x="3" y="196"/>
                    <a:pt x="3" y="196"/>
                    <a:pt x="3" y="196"/>
                  </a:cubicBezTo>
                  <a:cubicBezTo>
                    <a:pt x="0" y="201"/>
                    <a:pt x="0" y="201"/>
                    <a:pt x="0" y="201"/>
                  </a:cubicBezTo>
                  <a:cubicBezTo>
                    <a:pt x="37" y="218"/>
                    <a:pt x="97" y="238"/>
                    <a:pt x="172" y="237"/>
                  </a:cubicBezTo>
                  <a:cubicBezTo>
                    <a:pt x="178" y="238"/>
                    <a:pt x="187" y="243"/>
                    <a:pt x="197" y="254"/>
                  </a:cubicBezTo>
                  <a:close/>
                </a:path>
              </a:pathLst>
            </a:custGeom>
            <a:solidFill>
              <a:schemeClr val="tx2"/>
            </a:solidFill>
            <a:ln>
              <a:noFill/>
            </a:ln>
          </p:spPr>
          <p:txBody>
            <a:bodyPr anchor="ctr"/>
            <a:p>
              <a:pPr algn="ctr"/>
            </a:p>
          </p:txBody>
        </p:sp>
        <p:grpSp>
          <p:nvGrpSpPr>
            <p:cNvPr id="96" name="Group 3"/>
            <p:cNvGrpSpPr/>
            <p:nvPr/>
          </p:nvGrpSpPr>
          <p:grpSpPr>
            <a:xfrm>
              <a:off x="6685154" y="1639850"/>
              <a:ext cx="4779675" cy="3671505"/>
              <a:chOff x="7223605" y="1034167"/>
              <a:chExt cx="4779675" cy="3671505"/>
            </a:xfrm>
            <a:solidFill>
              <a:schemeClr val="accent5">
                <a:alpha val="70000"/>
              </a:schemeClr>
            </a:solidFill>
          </p:grpSpPr>
          <p:sp>
            <p:nvSpPr>
              <p:cNvPr id="97" name="Oval 49"/>
              <p:cNvSpPr/>
              <p:nvPr>
                <p:custDataLst>
                  <p:tags r:id="rId3"/>
                </p:custDataLst>
              </p:nvPr>
            </p:nvSpPr>
            <p:spPr>
              <a:xfrm>
                <a:off x="7223605" y="2907942"/>
                <a:ext cx="333375" cy="333375"/>
              </a:xfrm>
              <a:prstGeom prst="ellipse">
                <a:avLst/>
              </a:prstGeom>
              <a:solidFill>
                <a:srgbClr val="1B436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98" name="Oval 50"/>
              <p:cNvSpPr/>
              <p:nvPr>
                <p:custDataLst>
                  <p:tags r:id="rId4"/>
                </p:custDataLst>
              </p:nvPr>
            </p:nvSpPr>
            <p:spPr>
              <a:xfrm>
                <a:off x="8051873" y="4113273"/>
                <a:ext cx="333375" cy="333375"/>
              </a:xfrm>
              <a:prstGeom prst="ellipse">
                <a:avLst/>
              </a:prstGeom>
              <a:solidFill>
                <a:srgbClr val="1B436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99" name="Oval 51"/>
              <p:cNvSpPr/>
              <p:nvPr>
                <p:custDataLst>
                  <p:tags r:id="rId5"/>
                </p:custDataLst>
              </p:nvPr>
            </p:nvSpPr>
            <p:spPr>
              <a:xfrm>
                <a:off x="8576155" y="1922081"/>
                <a:ext cx="424970" cy="424970"/>
              </a:xfrm>
              <a:prstGeom prst="ellipse">
                <a:avLst/>
              </a:prstGeom>
              <a:solidFill>
                <a:srgbClr val="1B436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00" name="Oval 52"/>
              <p:cNvSpPr/>
              <p:nvPr>
                <p:custDataLst>
                  <p:tags r:id="rId6"/>
                </p:custDataLst>
              </p:nvPr>
            </p:nvSpPr>
            <p:spPr>
              <a:xfrm>
                <a:off x="9722732" y="3212873"/>
                <a:ext cx="424970" cy="424970"/>
              </a:xfrm>
              <a:prstGeom prst="ellipse">
                <a:avLst/>
              </a:prstGeom>
              <a:solidFill>
                <a:srgbClr val="1B436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01" name="Oval 53"/>
              <p:cNvSpPr/>
              <p:nvPr>
                <p:custDataLst>
                  <p:tags r:id="rId7"/>
                </p:custDataLst>
              </p:nvPr>
            </p:nvSpPr>
            <p:spPr>
              <a:xfrm>
                <a:off x="8647793" y="2598759"/>
                <a:ext cx="541253" cy="541253"/>
              </a:xfrm>
              <a:prstGeom prst="ellipse">
                <a:avLst/>
              </a:prstGeom>
              <a:solidFill>
                <a:srgbClr val="1B436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02" name="Oval 54"/>
              <p:cNvSpPr/>
              <p:nvPr>
                <p:custDataLst>
                  <p:tags r:id="rId8"/>
                </p:custDataLst>
              </p:nvPr>
            </p:nvSpPr>
            <p:spPr>
              <a:xfrm>
                <a:off x="10147702" y="4164419"/>
                <a:ext cx="541253" cy="541253"/>
              </a:xfrm>
              <a:prstGeom prst="ellipse">
                <a:avLst/>
              </a:prstGeom>
              <a:solidFill>
                <a:srgbClr val="1B436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03" name="Oval 55"/>
              <p:cNvSpPr/>
              <p:nvPr>
                <p:custDataLst>
                  <p:tags r:id="rId9"/>
                </p:custDataLst>
              </p:nvPr>
            </p:nvSpPr>
            <p:spPr>
              <a:xfrm>
                <a:off x="11150960" y="2163063"/>
                <a:ext cx="541253" cy="541253"/>
              </a:xfrm>
              <a:prstGeom prst="ellipse">
                <a:avLst/>
              </a:prstGeom>
              <a:solidFill>
                <a:srgbClr val="1B436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04" name="Oval 56"/>
              <p:cNvSpPr/>
              <p:nvPr>
                <p:custDataLst>
                  <p:tags r:id="rId10"/>
                </p:custDataLst>
              </p:nvPr>
            </p:nvSpPr>
            <p:spPr>
              <a:xfrm>
                <a:off x="11294540" y="3501142"/>
                <a:ext cx="708740" cy="708740"/>
              </a:xfrm>
              <a:prstGeom prst="ellipse">
                <a:avLst/>
              </a:prstGeom>
              <a:solidFill>
                <a:srgbClr val="1B436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05" name="Oval 57"/>
              <p:cNvSpPr/>
              <p:nvPr>
                <p:custDataLst>
                  <p:tags r:id="rId11"/>
                </p:custDataLst>
              </p:nvPr>
            </p:nvSpPr>
            <p:spPr>
              <a:xfrm>
                <a:off x="9368362" y="1034167"/>
                <a:ext cx="708740" cy="708740"/>
              </a:xfrm>
              <a:prstGeom prst="ellipse">
                <a:avLst/>
              </a:prstGeom>
              <a:solidFill>
                <a:srgbClr val="1B436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grpSp>
        <p:grpSp>
          <p:nvGrpSpPr>
            <p:cNvPr id="106" name="Group 4"/>
            <p:cNvGrpSpPr/>
            <p:nvPr/>
          </p:nvGrpSpPr>
          <p:grpSpPr>
            <a:xfrm>
              <a:off x="6574014" y="1946200"/>
              <a:ext cx="4788017" cy="3731205"/>
              <a:chOff x="7071416" y="1121303"/>
              <a:chExt cx="4788017" cy="3731205"/>
            </a:xfrm>
            <a:solidFill>
              <a:schemeClr val="accent2">
                <a:alpha val="40000"/>
              </a:schemeClr>
            </a:solidFill>
          </p:grpSpPr>
          <p:sp>
            <p:nvSpPr>
              <p:cNvPr id="107" name="Oval 39"/>
              <p:cNvSpPr/>
              <p:nvPr>
                <p:custDataLst>
                  <p:tags r:id="rId12"/>
                </p:custDataLst>
              </p:nvPr>
            </p:nvSpPr>
            <p:spPr>
              <a:xfrm>
                <a:off x="7071416" y="1970672"/>
                <a:ext cx="604144" cy="6041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08" name="Oval 40"/>
              <p:cNvSpPr/>
              <p:nvPr>
                <p:custDataLst>
                  <p:tags r:id="rId13"/>
                </p:custDataLst>
              </p:nvPr>
            </p:nvSpPr>
            <p:spPr>
              <a:xfrm>
                <a:off x="10028885" y="2266337"/>
                <a:ext cx="778885" cy="77888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09" name="Oval 41"/>
              <p:cNvSpPr/>
              <p:nvPr>
                <p:custDataLst>
                  <p:tags r:id="rId14"/>
                </p:custDataLst>
              </p:nvPr>
            </p:nvSpPr>
            <p:spPr>
              <a:xfrm>
                <a:off x="8444595" y="4164419"/>
                <a:ext cx="688089" cy="6880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10" name="Oval 42"/>
              <p:cNvSpPr/>
              <p:nvPr>
                <p:custDataLst>
                  <p:tags r:id="rId15"/>
                </p:custDataLst>
              </p:nvPr>
            </p:nvSpPr>
            <p:spPr>
              <a:xfrm>
                <a:off x="10677336" y="3875937"/>
                <a:ext cx="260868" cy="26086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11" name="Oval 43"/>
              <p:cNvSpPr/>
              <p:nvPr>
                <p:custDataLst>
                  <p:tags r:id="rId16"/>
                </p:custDataLst>
              </p:nvPr>
            </p:nvSpPr>
            <p:spPr>
              <a:xfrm>
                <a:off x="11598565" y="2698248"/>
                <a:ext cx="260868" cy="26086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12" name="Oval 44"/>
              <p:cNvSpPr/>
              <p:nvPr>
                <p:custDataLst>
                  <p:tags r:id="rId17"/>
                </p:custDataLst>
              </p:nvPr>
            </p:nvSpPr>
            <p:spPr>
              <a:xfrm>
                <a:off x="7688405" y="2869385"/>
                <a:ext cx="260868" cy="26086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13" name="Oval 45"/>
              <p:cNvSpPr/>
              <p:nvPr>
                <p:custDataLst>
                  <p:tags r:id="rId18"/>
                </p:custDataLst>
              </p:nvPr>
            </p:nvSpPr>
            <p:spPr>
              <a:xfrm>
                <a:off x="9592298" y="1865334"/>
                <a:ext cx="260868" cy="26086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14" name="Oval 46"/>
              <p:cNvSpPr/>
              <p:nvPr>
                <p:custDataLst>
                  <p:tags r:id="rId19"/>
                </p:custDataLst>
              </p:nvPr>
            </p:nvSpPr>
            <p:spPr>
              <a:xfrm>
                <a:off x="7838577" y="1121303"/>
                <a:ext cx="759965" cy="75996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15" name="Oval 47"/>
              <p:cNvSpPr/>
              <p:nvPr>
                <p:custDataLst>
                  <p:tags r:id="rId20"/>
                </p:custDataLst>
              </p:nvPr>
            </p:nvSpPr>
            <p:spPr>
              <a:xfrm>
                <a:off x="9111041" y="3345133"/>
                <a:ext cx="156009" cy="15600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17" name="Oval 48"/>
              <p:cNvSpPr/>
              <p:nvPr>
                <p:custDataLst>
                  <p:tags r:id="rId21"/>
                </p:custDataLst>
              </p:nvPr>
            </p:nvSpPr>
            <p:spPr>
              <a:xfrm>
                <a:off x="11106733" y="2785942"/>
                <a:ext cx="156009" cy="15600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grpSp>
        <p:grpSp>
          <p:nvGrpSpPr>
            <p:cNvPr id="118" name="Group 5"/>
            <p:cNvGrpSpPr/>
            <p:nvPr/>
          </p:nvGrpSpPr>
          <p:grpSpPr>
            <a:xfrm>
              <a:off x="7210995" y="2279145"/>
              <a:ext cx="4142805" cy="3446444"/>
              <a:chOff x="7242069" y="1000204"/>
              <a:chExt cx="4142805" cy="3446444"/>
            </a:xfrm>
            <a:solidFill>
              <a:schemeClr val="accent1">
                <a:alpha val="20000"/>
              </a:schemeClr>
            </a:solidFill>
          </p:grpSpPr>
          <p:sp>
            <p:nvSpPr>
              <p:cNvPr id="119" name="Oval 29"/>
              <p:cNvSpPr/>
              <p:nvPr>
                <p:custDataLst>
                  <p:tags r:id="rId22"/>
                </p:custDataLst>
              </p:nvPr>
            </p:nvSpPr>
            <p:spPr>
              <a:xfrm>
                <a:off x="8373143" y="1000204"/>
                <a:ext cx="1180478" cy="118047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20" name="Oval 30"/>
              <p:cNvSpPr/>
              <p:nvPr>
                <p:custDataLst>
                  <p:tags r:id="rId23"/>
                </p:custDataLst>
              </p:nvPr>
            </p:nvSpPr>
            <p:spPr>
              <a:xfrm>
                <a:off x="9793458" y="1543897"/>
                <a:ext cx="673424" cy="67342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21" name="Oval 31"/>
              <p:cNvSpPr/>
              <p:nvPr>
                <p:custDataLst>
                  <p:tags r:id="rId24"/>
                </p:custDataLst>
              </p:nvPr>
            </p:nvSpPr>
            <p:spPr>
              <a:xfrm>
                <a:off x="7728795" y="3028844"/>
                <a:ext cx="608999" cy="60899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22" name="Oval 32"/>
              <p:cNvSpPr/>
              <p:nvPr>
                <p:custDataLst>
                  <p:tags r:id="rId25"/>
                </p:custDataLst>
              </p:nvPr>
            </p:nvSpPr>
            <p:spPr>
              <a:xfrm>
                <a:off x="10055853" y="2924511"/>
                <a:ext cx="608999" cy="60899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23" name="Oval 33"/>
              <p:cNvSpPr/>
              <p:nvPr>
                <p:custDataLst>
                  <p:tags r:id="rId26"/>
                </p:custDataLst>
              </p:nvPr>
            </p:nvSpPr>
            <p:spPr>
              <a:xfrm>
                <a:off x="7242069" y="1362158"/>
                <a:ext cx="550776" cy="55077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24" name="Oval 34"/>
              <p:cNvSpPr/>
              <p:nvPr>
                <p:custDataLst>
                  <p:tags r:id="rId27"/>
                </p:custDataLst>
              </p:nvPr>
            </p:nvSpPr>
            <p:spPr>
              <a:xfrm>
                <a:off x="7460786" y="2351919"/>
                <a:ext cx="460611" cy="46061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25" name="Oval 35"/>
              <p:cNvSpPr/>
              <p:nvPr>
                <p:custDataLst>
                  <p:tags r:id="rId28"/>
                </p:custDataLst>
              </p:nvPr>
            </p:nvSpPr>
            <p:spPr>
              <a:xfrm>
                <a:off x="10593255" y="2042438"/>
                <a:ext cx="460611" cy="46061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26" name="Oval 36"/>
              <p:cNvSpPr/>
              <p:nvPr>
                <p:custDataLst>
                  <p:tags r:id="rId29"/>
                </p:custDataLst>
              </p:nvPr>
            </p:nvSpPr>
            <p:spPr>
              <a:xfrm>
                <a:off x="11048082" y="1704777"/>
                <a:ext cx="336792" cy="33679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27" name="Oval 37"/>
              <p:cNvSpPr/>
              <p:nvPr>
                <p:custDataLst>
                  <p:tags r:id="rId30"/>
                </p:custDataLst>
              </p:nvPr>
            </p:nvSpPr>
            <p:spPr>
              <a:xfrm>
                <a:off x="11027370" y="3450791"/>
                <a:ext cx="336792" cy="33679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28" name="Oval 38"/>
              <p:cNvSpPr/>
              <p:nvPr>
                <p:custDataLst>
                  <p:tags r:id="rId31"/>
                </p:custDataLst>
              </p:nvPr>
            </p:nvSpPr>
            <p:spPr>
              <a:xfrm>
                <a:off x="8453970" y="3618181"/>
                <a:ext cx="828467" cy="8284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grpSp>
        <p:grpSp>
          <p:nvGrpSpPr>
            <p:cNvPr id="129" name="Group 6"/>
            <p:cNvGrpSpPr/>
            <p:nvPr/>
          </p:nvGrpSpPr>
          <p:grpSpPr>
            <a:xfrm rot="9000000">
              <a:off x="7380010" y="1811773"/>
              <a:ext cx="3591334" cy="2758680"/>
              <a:chOff x="7223605" y="1034167"/>
              <a:chExt cx="4779675" cy="3671505"/>
            </a:xfrm>
            <a:solidFill>
              <a:schemeClr val="accent4">
                <a:alpha val="70000"/>
              </a:schemeClr>
            </a:solidFill>
          </p:grpSpPr>
          <p:sp>
            <p:nvSpPr>
              <p:cNvPr id="130" name="Oval 20"/>
              <p:cNvSpPr/>
              <p:nvPr>
                <p:custDataLst>
                  <p:tags r:id="rId32"/>
                </p:custDataLst>
              </p:nvPr>
            </p:nvSpPr>
            <p:spPr>
              <a:xfrm>
                <a:off x="7223605" y="2907942"/>
                <a:ext cx="333375" cy="3333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31" name="Oval 21"/>
              <p:cNvSpPr/>
              <p:nvPr>
                <p:custDataLst>
                  <p:tags r:id="rId33"/>
                </p:custDataLst>
              </p:nvPr>
            </p:nvSpPr>
            <p:spPr>
              <a:xfrm>
                <a:off x="8051873" y="4113273"/>
                <a:ext cx="333375" cy="3333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32" name="Oval 22"/>
              <p:cNvSpPr/>
              <p:nvPr>
                <p:custDataLst>
                  <p:tags r:id="rId34"/>
                </p:custDataLst>
              </p:nvPr>
            </p:nvSpPr>
            <p:spPr>
              <a:xfrm>
                <a:off x="8576155" y="1922081"/>
                <a:ext cx="424970" cy="42497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33" name="Oval 23"/>
              <p:cNvSpPr/>
              <p:nvPr>
                <p:custDataLst>
                  <p:tags r:id="rId35"/>
                </p:custDataLst>
              </p:nvPr>
            </p:nvSpPr>
            <p:spPr>
              <a:xfrm>
                <a:off x="9722732" y="3212873"/>
                <a:ext cx="424970" cy="42497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34" name="Oval 24"/>
              <p:cNvSpPr/>
              <p:nvPr>
                <p:custDataLst>
                  <p:tags r:id="rId36"/>
                </p:custDataLst>
              </p:nvPr>
            </p:nvSpPr>
            <p:spPr>
              <a:xfrm>
                <a:off x="8647793" y="2598759"/>
                <a:ext cx="541253" cy="54125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35" name="Oval 25"/>
              <p:cNvSpPr/>
              <p:nvPr>
                <p:custDataLst>
                  <p:tags r:id="rId37"/>
                </p:custDataLst>
              </p:nvPr>
            </p:nvSpPr>
            <p:spPr>
              <a:xfrm>
                <a:off x="10147702" y="4164419"/>
                <a:ext cx="541253" cy="54125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36" name="Oval 26"/>
              <p:cNvSpPr/>
              <p:nvPr>
                <p:custDataLst>
                  <p:tags r:id="rId38"/>
                </p:custDataLst>
              </p:nvPr>
            </p:nvSpPr>
            <p:spPr>
              <a:xfrm>
                <a:off x="11150960" y="2163063"/>
                <a:ext cx="541253" cy="54125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37" name="Oval 27"/>
              <p:cNvSpPr/>
              <p:nvPr>
                <p:custDataLst>
                  <p:tags r:id="rId39"/>
                </p:custDataLst>
              </p:nvPr>
            </p:nvSpPr>
            <p:spPr>
              <a:xfrm>
                <a:off x="11294540" y="3501142"/>
                <a:ext cx="708740" cy="7087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38" name="Oval 28"/>
              <p:cNvSpPr/>
              <p:nvPr>
                <p:custDataLst>
                  <p:tags r:id="rId40"/>
                </p:custDataLst>
              </p:nvPr>
            </p:nvSpPr>
            <p:spPr>
              <a:xfrm>
                <a:off x="9368362" y="1034167"/>
                <a:ext cx="708740" cy="7087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grpSp>
        <p:sp>
          <p:nvSpPr>
            <p:cNvPr id="144" name="Oval 18"/>
            <p:cNvSpPr/>
            <p:nvPr>
              <p:custDataLst>
                <p:tags r:id="rId41"/>
              </p:custDataLst>
            </p:nvPr>
          </p:nvSpPr>
          <p:spPr bwMode="auto">
            <a:xfrm>
              <a:off x="10180248" y="2860444"/>
              <a:ext cx="60174" cy="60865"/>
            </a:xfrm>
            <a:prstGeom prst="ellipse">
              <a:avLst/>
            </a:prstGeom>
            <a:solidFill>
              <a:schemeClr val="bg1"/>
            </a:solidFill>
            <a:ln>
              <a:noFill/>
            </a:ln>
          </p:spPr>
          <p:txBody>
            <a:bodyPr anchor="ctr"/>
            <a:p>
              <a:pPr algn="ctr"/>
            </a:p>
          </p:txBody>
        </p:sp>
        <p:sp>
          <p:nvSpPr>
            <p:cNvPr id="148" name="Freeform: Shape 16"/>
            <p:cNvSpPr/>
            <p:nvPr>
              <p:custDataLst>
                <p:tags r:id="rId42"/>
              </p:custDataLst>
            </p:nvPr>
          </p:nvSpPr>
          <p:spPr bwMode="auto">
            <a:xfrm>
              <a:off x="6993231" y="3943997"/>
              <a:ext cx="486920" cy="424672"/>
            </a:xfrm>
            <a:custGeom>
              <a:avLst/>
              <a:gdLst>
                <a:gd name="T0" fmla="*/ 296 w 297"/>
                <a:gd name="T1" fmla="*/ 152 h 259"/>
                <a:gd name="T2" fmla="*/ 259 w 297"/>
                <a:gd name="T3" fmla="*/ 13 h 259"/>
                <a:gd name="T4" fmla="*/ 241 w 297"/>
                <a:gd name="T5" fmla="*/ 0 h 259"/>
                <a:gd name="T6" fmla="*/ 148 w 297"/>
                <a:gd name="T7" fmla="*/ 0 h 259"/>
                <a:gd name="T8" fmla="*/ 56 w 297"/>
                <a:gd name="T9" fmla="*/ 0 h 259"/>
                <a:gd name="T10" fmla="*/ 38 w 297"/>
                <a:gd name="T11" fmla="*/ 13 h 259"/>
                <a:gd name="T12" fmla="*/ 1 w 297"/>
                <a:gd name="T13" fmla="*/ 152 h 259"/>
                <a:gd name="T14" fmla="*/ 0 w 297"/>
                <a:gd name="T15" fmla="*/ 157 h 259"/>
                <a:gd name="T16" fmla="*/ 0 w 297"/>
                <a:gd name="T17" fmla="*/ 222 h 259"/>
                <a:gd name="T18" fmla="*/ 37 w 297"/>
                <a:gd name="T19" fmla="*/ 259 h 259"/>
                <a:gd name="T20" fmla="*/ 260 w 297"/>
                <a:gd name="T21" fmla="*/ 259 h 259"/>
                <a:gd name="T22" fmla="*/ 297 w 297"/>
                <a:gd name="T23" fmla="*/ 222 h 259"/>
                <a:gd name="T24" fmla="*/ 297 w 297"/>
                <a:gd name="T25" fmla="*/ 157 h 259"/>
                <a:gd name="T26" fmla="*/ 296 w 297"/>
                <a:gd name="T27" fmla="*/ 152 h 259"/>
                <a:gd name="T28" fmla="*/ 278 w 297"/>
                <a:gd name="T29" fmla="*/ 222 h 259"/>
                <a:gd name="T30" fmla="*/ 260 w 297"/>
                <a:gd name="T31" fmla="*/ 241 h 259"/>
                <a:gd name="T32" fmla="*/ 37 w 297"/>
                <a:gd name="T33" fmla="*/ 241 h 259"/>
                <a:gd name="T34" fmla="*/ 19 w 297"/>
                <a:gd name="T35" fmla="*/ 222 h 259"/>
                <a:gd name="T36" fmla="*/ 19 w 297"/>
                <a:gd name="T37" fmla="*/ 157 h 259"/>
                <a:gd name="T38" fmla="*/ 56 w 297"/>
                <a:gd name="T39" fmla="*/ 19 h 259"/>
                <a:gd name="T40" fmla="*/ 241 w 297"/>
                <a:gd name="T41" fmla="*/ 19 h 259"/>
                <a:gd name="T42" fmla="*/ 278 w 297"/>
                <a:gd name="T43" fmla="*/ 157 h 259"/>
                <a:gd name="T44" fmla="*/ 278 w 297"/>
                <a:gd name="T45" fmla="*/ 222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97" h="259">
                  <a:moveTo>
                    <a:pt x="296" y="152"/>
                  </a:moveTo>
                  <a:cubicBezTo>
                    <a:pt x="259" y="13"/>
                    <a:pt x="259" y="13"/>
                    <a:pt x="259" y="13"/>
                  </a:cubicBezTo>
                  <a:cubicBezTo>
                    <a:pt x="257" y="6"/>
                    <a:pt x="249" y="0"/>
                    <a:pt x="241" y="0"/>
                  </a:cubicBezTo>
                  <a:cubicBezTo>
                    <a:pt x="148" y="0"/>
                    <a:pt x="148" y="0"/>
                    <a:pt x="148" y="0"/>
                  </a:cubicBezTo>
                  <a:cubicBezTo>
                    <a:pt x="56" y="0"/>
                    <a:pt x="56" y="0"/>
                    <a:pt x="56" y="0"/>
                  </a:cubicBezTo>
                  <a:cubicBezTo>
                    <a:pt x="48" y="0"/>
                    <a:pt x="40" y="6"/>
                    <a:pt x="38" y="13"/>
                  </a:cubicBezTo>
                  <a:cubicBezTo>
                    <a:pt x="1" y="152"/>
                    <a:pt x="1" y="152"/>
                    <a:pt x="1" y="152"/>
                  </a:cubicBezTo>
                  <a:cubicBezTo>
                    <a:pt x="1" y="154"/>
                    <a:pt x="0" y="156"/>
                    <a:pt x="0" y="157"/>
                  </a:cubicBezTo>
                  <a:cubicBezTo>
                    <a:pt x="0" y="222"/>
                    <a:pt x="0" y="222"/>
                    <a:pt x="0" y="222"/>
                  </a:cubicBezTo>
                  <a:cubicBezTo>
                    <a:pt x="0" y="243"/>
                    <a:pt x="17" y="259"/>
                    <a:pt x="37" y="259"/>
                  </a:cubicBezTo>
                  <a:cubicBezTo>
                    <a:pt x="260" y="259"/>
                    <a:pt x="260" y="259"/>
                    <a:pt x="260" y="259"/>
                  </a:cubicBezTo>
                  <a:cubicBezTo>
                    <a:pt x="280" y="259"/>
                    <a:pt x="297" y="243"/>
                    <a:pt x="297" y="222"/>
                  </a:cubicBezTo>
                  <a:cubicBezTo>
                    <a:pt x="297" y="157"/>
                    <a:pt x="297" y="157"/>
                    <a:pt x="297" y="157"/>
                  </a:cubicBezTo>
                  <a:cubicBezTo>
                    <a:pt x="297" y="156"/>
                    <a:pt x="296" y="154"/>
                    <a:pt x="296" y="152"/>
                  </a:cubicBezTo>
                  <a:close/>
                  <a:moveTo>
                    <a:pt x="278" y="222"/>
                  </a:moveTo>
                  <a:cubicBezTo>
                    <a:pt x="278" y="232"/>
                    <a:pt x="270" y="241"/>
                    <a:pt x="260" y="241"/>
                  </a:cubicBezTo>
                  <a:cubicBezTo>
                    <a:pt x="37" y="241"/>
                    <a:pt x="37" y="241"/>
                    <a:pt x="37" y="241"/>
                  </a:cubicBezTo>
                  <a:cubicBezTo>
                    <a:pt x="27" y="241"/>
                    <a:pt x="19" y="232"/>
                    <a:pt x="19" y="222"/>
                  </a:cubicBezTo>
                  <a:cubicBezTo>
                    <a:pt x="19" y="157"/>
                    <a:pt x="19" y="157"/>
                    <a:pt x="19" y="157"/>
                  </a:cubicBezTo>
                  <a:cubicBezTo>
                    <a:pt x="56" y="19"/>
                    <a:pt x="56" y="19"/>
                    <a:pt x="56" y="19"/>
                  </a:cubicBezTo>
                  <a:cubicBezTo>
                    <a:pt x="241" y="19"/>
                    <a:pt x="241" y="19"/>
                    <a:pt x="241" y="19"/>
                  </a:cubicBezTo>
                  <a:cubicBezTo>
                    <a:pt x="278" y="157"/>
                    <a:pt x="278" y="157"/>
                    <a:pt x="278" y="157"/>
                  </a:cubicBezTo>
                  <a:lnTo>
                    <a:pt x="278" y="222"/>
                  </a:lnTo>
                  <a:close/>
                </a:path>
              </a:pathLst>
            </a:custGeom>
            <a:solidFill>
              <a:schemeClr val="bg1"/>
            </a:solidFill>
            <a:ln>
              <a:noFill/>
            </a:ln>
          </p:spPr>
          <p:txBody>
            <a:bodyPr anchor="ctr"/>
            <a:p>
              <a:pPr algn="ctr"/>
            </a:p>
          </p:txBody>
        </p:sp>
      </p:grpSp>
      <p:sp>
        <p:nvSpPr>
          <p:cNvPr id="5" name="矩形 4"/>
          <p:cNvSpPr>
            <a:spLocks noChangeArrowheads="1"/>
          </p:cNvSpPr>
          <p:nvPr/>
        </p:nvSpPr>
        <p:spPr bwMode="auto">
          <a:xfrm>
            <a:off x="578485" y="1978025"/>
            <a:ext cx="5435600" cy="2486660"/>
          </a:xfrm>
          <a:prstGeom prst="rect">
            <a:avLst/>
          </a:prstGeom>
          <a:noFill/>
          <a:ln w="9525">
            <a:noFill/>
            <a:miter lim="800000"/>
          </a:ln>
        </p:spPr>
        <p:txBody>
          <a:bodyPr wrap="square">
            <a:noAutofit/>
          </a:bodyPr>
          <a:p>
            <a:pPr indent="457200" fontAlgn="auto">
              <a:lnSpc>
                <a:spcPts val="2660"/>
              </a:lnSpc>
            </a:pPr>
            <a:r>
              <a:rPr sz="2000" b="1">
                <a:solidFill>
                  <a:srgbClr val="1D4865"/>
                </a:solidFill>
                <a:latin typeface="微软雅黑" panose="020B0503020204020204" pitchFamily="34" charset="-122"/>
                <a:ea typeface="微软雅黑" panose="020B0503020204020204" pitchFamily="34" charset="-122"/>
              </a:rPr>
              <a:t>（四）讨论</a:t>
            </a:r>
            <a:endParaRPr sz="2000" b="1">
              <a:solidFill>
                <a:srgbClr val="1D4865"/>
              </a:solidFill>
              <a:latin typeface="微软雅黑" panose="020B0503020204020204" pitchFamily="34" charset="-122"/>
              <a:ea typeface="微软雅黑" panose="020B0503020204020204" pitchFamily="34" charset="-122"/>
            </a:endParaRPr>
          </a:p>
          <a:p>
            <a:pPr indent="457200" fontAlgn="auto">
              <a:lnSpc>
                <a:spcPts val="2660"/>
              </a:lnSpc>
            </a:pPr>
            <a:r>
              <a:rPr sz="1800">
                <a:solidFill>
                  <a:schemeClr val="tx1"/>
                </a:solidFill>
                <a:latin typeface="微软雅黑" panose="020B0503020204020204" pitchFamily="34" charset="-122"/>
                <a:ea typeface="微软雅黑" panose="020B0503020204020204" pitchFamily="34" charset="-122"/>
              </a:rPr>
              <a:t>讨论是与别人分享对职业的探索结果。</a:t>
            </a:r>
            <a:endParaRPr sz="18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r>
              <a:rPr sz="1800">
                <a:solidFill>
                  <a:schemeClr val="tx1"/>
                </a:solidFill>
                <a:latin typeface="微软雅黑" panose="020B0503020204020204" pitchFamily="34" charset="-122"/>
                <a:ea typeface="微软雅黑" panose="020B0503020204020204" pitchFamily="34" charset="-122"/>
              </a:rPr>
              <a:t>个人对职业的探索总有局限性，与别人一起讨论大家都感兴趣的职业问题，共享职业探索成果，会互相打消一些不现实或前景黯淡的东西，而共同发现一些更好的东西、更多的前进道路。</a:t>
            </a:r>
            <a:endParaRPr sz="180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350"/>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par>
                                <p:cTn id="16" presetID="53" presetClass="entr" presetSubtype="16" fill="hold" grpId="0" nodeType="withEffect">
                                  <p:stCondLst>
                                    <p:cond delay="600"/>
                                  </p:stCondLst>
                                  <p:childTnLst>
                                    <p:set>
                                      <p:cBhvr>
                                        <p:cTn id="17" dur="1" fill="hold">
                                          <p:stCondLst>
                                            <p:cond delay="0"/>
                                          </p:stCondLst>
                                        </p:cTn>
                                        <p:tgtEl>
                                          <p:spTgt spid="10"/>
                                        </p:tgtEl>
                                        <p:attrNameLst>
                                          <p:attrName>style.visibility</p:attrName>
                                        </p:attrNameLst>
                                      </p:cBhvr>
                                      <p:to>
                                        <p:strVal val="visible"/>
                                      </p:to>
                                    </p:set>
                                    <p:anim calcmode="lin" valueType="num">
                                      <p:cBhvr>
                                        <p:cTn id="18" dur="500" fill="hold"/>
                                        <p:tgtEl>
                                          <p:spTgt spid="10"/>
                                        </p:tgtEl>
                                        <p:attrNameLst>
                                          <p:attrName>ppt_w</p:attrName>
                                        </p:attrNameLst>
                                      </p:cBhvr>
                                      <p:tavLst>
                                        <p:tav tm="0">
                                          <p:val>
                                            <p:fltVal val="0"/>
                                          </p:val>
                                        </p:tav>
                                        <p:tav tm="100000">
                                          <p:val>
                                            <p:strVal val="#ppt_w"/>
                                          </p:val>
                                        </p:tav>
                                      </p:tavLst>
                                    </p:anim>
                                    <p:anim calcmode="lin" valueType="num">
                                      <p:cBhvr>
                                        <p:cTn id="19" dur="500" fill="hold"/>
                                        <p:tgtEl>
                                          <p:spTgt spid="10"/>
                                        </p:tgtEl>
                                        <p:attrNameLst>
                                          <p:attrName>ppt_h</p:attrName>
                                        </p:attrNameLst>
                                      </p:cBhvr>
                                      <p:tavLst>
                                        <p:tav tm="0">
                                          <p:val>
                                            <p:fltVal val="0"/>
                                          </p:val>
                                        </p:tav>
                                        <p:tav tm="100000">
                                          <p:val>
                                            <p:strVal val="#ppt_h"/>
                                          </p:val>
                                        </p:tav>
                                      </p:tavLst>
                                    </p:anim>
                                    <p:animEffect transition="in" filter="fade">
                                      <p:cBhvr>
                                        <p:cTn id="20" dur="500"/>
                                        <p:tgtEl>
                                          <p:spTgt spid="10"/>
                                        </p:tgtEl>
                                      </p:cBhvr>
                                    </p:animEffect>
                                  </p:childTnLst>
                                </p:cTn>
                              </p:par>
                            </p:childTnLst>
                          </p:cTn>
                        </p:par>
                        <p:par>
                          <p:cTn id="21" fill="hold">
                            <p:stCondLst>
                              <p:cond delay="1850"/>
                            </p:stCondLst>
                            <p:childTnLst>
                              <p:par>
                                <p:cTn id="22" presetID="42" presetClass="entr" presetSubtype="0" fill="hold" nodeType="afterEffect">
                                  <p:stCondLst>
                                    <p:cond delay="0"/>
                                  </p:stCondLst>
                                  <p:childTnLst>
                                    <p:set>
                                      <p:cBhvr>
                                        <p:cTn id="23" dur="1" fill="hold">
                                          <p:stCondLst>
                                            <p:cond delay="0"/>
                                          </p:stCondLst>
                                        </p:cTn>
                                        <p:tgtEl>
                                          <p:spTgt spid="94"/>
                                        </p:tgtEl>
                                        <p:attrNameLst>
                                          <p:attrName>style.visibility</p:attrName>
                                        </p:attrNameLst>
                                      </p:cBhvr>
                                      <p:to>
                                        <p:strVal val="visible"/>
                                      </p:to>
                                    </p:set>
                                    <p:animEffect transition="in" filter="fade">
                                      <p:cBhvr>
                                        <p:cTn id="24" dur="1000"/>
                                        <p:tgtEl>
                                          <p:spTgt spid="94"/>
                                        </p:tgtEl>
                                      </p:cBhvr>
                                    </p:animEffect>
                                    <p:anim calcmode="lin" valueType="num">
                                      <p:cBhvr>
                                        <p:cTn id="25" dur="1000" fill="hold"/>
                                        <p:tgtEl>
                                          <p:spTgt spid="94"/>
                                        </p:tgtEl>
                                        <p:attrNameLst>
                                          <p:attrName>ppt_x</p:attrName>
                                        </p:attrNameLst>
                                      </p:cBhvr>
                                      <p:tavLst>
                                        <p:tav tm="0">
                                          <p:val>
                                            <p:strVal val="#ppt_x"/>
                                          </p:val>
                                        </p:tav>
                                        <p:tav tm="100000">
                                          <p:val>
                                            <p:strVal val="#ppt_x"/>
                                          </p:val>
                                        </p:tav>
                                      </p:tavLst>
                                    </p:anim>
                                    <p:anim calcmode="lin" valueType="num">
                                      <p:cBhvr>
                                        <p:cTn id="26" dur="1000" fill="hold"/>
                                        <p:tgtEl>
                                          <p:spTgt spid="94"/>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2" presetClass="entr" presetSubtype="1" fill="hold" grpId="0" nodeType="clickEffect">
                                  <p:stCondLst>
                                    <p:cond delay="900"/>
                                  </p:stCondLst>
                                  <p:childTnLst>
                                    <p:set>
                                      <p:cBhvr>
                                        <p:cTn id="30" dur="1" fill="hold">
                                          <p:stCondLst>
                                            <p:cond delay="0"/>
                                          </p:stCondLst>
                                        </p:cTn>
                                        <p:tgtEl>
                                          <p:spTgt spid="5"/>
                                        </p:tgtEl>
                                        <p:attrNameLst>
                                          <p:attrName>style.visibility</p:attrName>
                                        </p:attrNameLst>
                                      </p:cBhvr>
                                      <p:to>
                                        <p:strVal val="visible"/>
                                      </p:to>
                                    </p:set>
                                    <p:animEffect transition="in" filter="wipe(up)">
                                      <p:cBhvr>
                                        <p:cTn id="3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0" grpId="0"/>
      <p:bldP spid="5"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761740"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任务二</a:t>
            </a:r>
            <a:r>
              <a:rPr lang="en-US" altLang="zh-CN" sz="1700" b="1" dirty="0">
                <a:solidFill>
                  <a:srgbClr val="1B4367"/>
                </a:solidFill>
                <a:cs typeface="+mn-ea"/>
                <a:sym typeface="+mn-lt"/>
              </a:rPr>
              <a:t>  </a:t>
            </a:r>
            <a:r>
              <a:rPr lang="zh-CN" altLang="en-US" sz="1700" b="1" dirty="0">
                <a:solidFill>
                  <a:srgbClr val="1B4367"/>
                </a:solidFill>
                <a:cs typeface="+mn-ea"/>
                <a:sym typeface="+mn-lt"/>
              </a:rPr>
              <a:t>职业环境分析方法和认知途径</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9" name="矩形 8"/>
          <p:cNvSpPr/>
          <p:nvPr/>
        </p:nvSpPr>
        <p:spPr>
          <a:xfrm>
            <a:off x="635" y="857885"/>
            <a:ext cx="9144000" cy="615950"/>
          </a:xfrm>
          <a:prstGeom prst="rect">
            <a:avLst/>
          </a:prstGeom>
          <a:solidFill>
            <a:srgbClr val="1D4865"/>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0" name="矩形 13"/>
          <p:cNvSpPr>
            <a:spLocks noChangeArrowheads="1"/>
          </p:cNvSpPr>
          <p:nvPr/>
        </p:nvSpPr>
        <p:spPr bwMode="auto">
          <a:xfrm>
            <a:off x="497840" y="864235"/>
            <a:ext cx="6049010" cy="583565"/>
          </a:xfrm>
          <a:prstGeom prst="rect">
            <a:avLst/>
          </a:prstGeom>
          <a:noFill/>
          <a:ln w="9525">
            <a:noFill/>
            <a:miter lim="800000"/>
          </a:ln>
        </p:spPr>
        <p:txBody>
          <a:bodyPr wrap="square">
            <a:spAutoFit/>
          </a:bodyPr>
          <a:p>
            <a:pPr algn="ctr"/>
            <a:r>
              <a:rPr lang="zh-CN" altLang="en-US" sz="3200" b="1">
                <a:solidFill>
                  <a:schemeClr val="bg1"/>
                </a:solidFill>
                <a:latin typeface="微软雅黑" panose="020B0503020204020204" pitchFamily="34" charset="-122"/>
                <a:ea typeface="微软雅黑" panose="020B0503020204020204" pitchFamily="34" charset="-122"/>
              </a:rPr>
              <a:t>二、职业环境分析的认知途径</a:t>
            </a:r>
            <a:endParaRPr lang="zh-CN" altLang="en-US" sz="3200" b="1">
              <a:solidFill>
                <a:schemeClr val="bg1"/>
              </a:solidFill>
              <a:latin typeface="微软雅黑" panose="020B0503020204020204" pitchFamily="34" charset="-122"/>
              <a:ea typeface="微软雅黑" panose="020B0503020204020204" pitchFamily="34" charset="-122"/>
            </a:endParaRPr>
          </a:p>
        </p:txBody>
      </p:sp>
      <p:grpSp>
        <p:nvGrpSpPr>
          <p:cNvPr id="94" name="千图PPT彼岸天：ID 8661124库_组合 1"/>
          <p:cNvGrpSpPr>
            <a:grpSpLocks noChangeAspect="1"/>
          </p:cNvGrpSpPr>
          <p:nvPr>
            <p:custDataLst>
              <p:tags r:id="rId1"/>
            </p:custDataLst>
          </p:nvPr>
        </p:nvGrpSpPr>
        <p:grpSpPr>
          <a:xfrm>
            <a:off x="6173964" y="1943560"/>
            <a:ext cx="3017772" cy="3219748"/>
            <a:chOff x="6574014" y="1639850"/>
            <a:chExt cx="4890815" cy="5218150"/>
          </a:xfrm>
        </p:grpSpPr>
        <p:sp>
          <p:nvSpPr>
            <p:cNvPr id="95" name="Freeform: Shape 2"/>
            <p:cNvSpPr/>
            <p:nvPr>
              <p:custDataLst>
                <p:tags r:id="rId2"/>
              </p:custDataLst>
            </p:nvPr>
          </p:nvSpPr>
          <p:spPr bwMode="auto">
            <a:xfrm>
              <a:off x="7602087" y="3068398"/>
              <a:ext cx="3025592" cy="3789602"/>
            </a:xfrm>
            <a:custGeom>
              <a:avLst/>
              <a:gdLst>
                <a:gd name="T0" fmla="*/ 197 w 454"/>
                <a:gd name="T1" fmla="*/ 254 h 569"/>
                <a:gd name="T2" fmla="*/ 200 w 454"/>
                <a:gd name="T3" fmla="*/ 449 h 569"/>
                <a:gd name="T4" fmla="*/ 148 w 454"/>
                <a:gd name="T5" fmla="*/ 559 h 569"/>
                <a:gd name="T6" fmla="*/ 122 w 454"/>
                <a:gd name="T7" fmla="*/ 569 h 569"/>
                <a:gd name="T8" fmla="*/ 339 w 454"/>
                <a:gd name="T9" fmla="*/ 569 h 569"/>
                <a:gd name="T10" fmla="*/ 304 w 454"/>
                <a:gd name="T11" fmla="*/ 557 h 569"/>
                <a:gd name="T12" fmla="*/ 277 w 454"/>
                <a:gd name="T13" fmla="*/ 354 h 569"/>
                <a:gd name="T14" fmla="*/ 282 w 454"/>
                <a:gd name="T15" fmla="*/ 261 h 569"/>
                <a:gd name="T16" fmla="*/ 315 w 454"/>
                <a:gd name="T17" fmla="*/ 247 h 569"/>
                <a:gd name="T18" fmla="*/ 454 w 454"/>
                <a:gd name="T19" fmla="*/ 120 h 569"/>
                <a:gd name="T20" fmla="*/ 451 w 454"/>
                <a:gd name="T21" fmla="*/ 117 h 569"/>
                <a:gd name="T22" fmla="*/ 451 w 454"/>
                <a:gd name="T23" fmla="*/ 117 h 569"/>
                <a:gd name="T24" fmla="*/ 389 w 454"/>
                <a:gd name="T25" fmla="*/ 164 h 569"/>
                <a:gd name="T26" fmla="*/ 400 w 454"/>
                <a:gd name="T27" fmla="*/ 82 h 569"/>
                <a:gd name="T28" fmla="*/ 399 w 454"/>
                <a:gd name="T29" fmla="*/ 82 h 569"/>
                <a:gd name="T30" fmla="*/ 398 w 454"/>
                <a:gd name="T31" fmla="*/ 82 h 569"/>
                <a:gd name="T32" fmla="*/ 362 w 454"/>
                <a:gd name="T33" fmla="*/ 182 h 569"/>
                <a:gd name="T34" fmla="*/ 257 w 454"/>
                <a:gd name="T35" fmla="*/ 234 h 569"/>
                <a:gd name="T36" fmla="*/ 241 w 454"/>
                <a:gd name="T37" fmla="*/ 146 h 569"/>
                <a:gd name="T38" fmla="*/ 296 w 454"/>
                <a:gd name="T39" fmla="*/ 54 h 569"/>
                <a:gd name="T40" fmla="*/ 295 w 454"/>
                <a:gd name="T41" fmla="*/ 54 h 569"/>
                <a:gd name="T42" fmla="*/ 294 w 454"/>
                <a:gd name="T43" fmla="*/ 52 h 569"/>
                <a:gd name="T44" fmla="*/ 238 w 454"/>
                <a:gd name="T45" fmla="*/ 113 h 569"/>
                <a:gd name="T46" fmla="*/ 235 w 454"/>
                <a:gd name="T47" fmla="*/ 35 h 569"/>
                <a:gd name="T48" fmla="*/ 235 w 454"/>
                <a:gd name="T49" fmla="*/ 35 h 569"/>
                <a:gd name="T50" fmla="*/ 230 w 454"/>
                <a:gd name="T51" fmla="*/ 35 h 569"/>
                <a:gd name="T52" fmla="*/ 219 w 454"/>
                <a:gd name="T53" fmla="*/ 223 h 569"/>
                <a:gd name="T54" fmla="*/ 122 w 454"/>
                <a:gd name="T55" fmla="*/ 132 h 569"/>
                <a:gd name="T56" fmla="*/ 137 w 454"/>
                <a:gd name="T57" fmla="*/ 64 h 569"/>
                <a:gd name="T58" fmla="*/ 135 w 454"/>
                <a:gd name="T59" fmla="*/ 63 h 569"/>
                <a:gd name="T60" fmla="*/ 135 w 454"/>
                <a:gd name="T61" fmla="*/ 63 h 569"/>
                <a:gd name="T62" fmla="*/ 113 w 454"/>
                <a:gd name="T63" fmla="*/ 118 h 569"/>
                <a:gd name="T64" fmla="*/ 52 w 454"/>
                <a:gd name="T65" fmla="*/ 1 h 569"/>
                <a:gd name="T66" fmla="*/ 50 w 454"/>
                <a:gd name="T67" fmla="*/ 0 h 569"/>
                <a:gd name="T68" fmla="*/ 46 w 454"/>
                <a:gd name="T69" fmla="*/ 1 h 569"/>
                <a:gd name="T70" fmla="*/ 74 w 454"/>
                <a:gd name="T71" fmla="*/ 91 h 569"/>
                <a:gd name="T72" fmla="*/ 74 w 454"/>
                <a:gd name="T73" fmla="*/ 91 h 569"/>
                <a:gd name="T74" fmla="*/ 149 w 454"/>
                <a:gd name="T75" fmla="*/ 208 h 569"/>
                <a:gd name="T76" fmla="*/ 3 w 454"/>
                <a:gd name="T77" fmla="*/ 195 h 569"/>
                <a:gd name="T78" fmla="*/ 3 w 454"/>
                <a:gd name="T79" fmla="*/ 196 h 569"/>
                <a:gd name="T80" fmla="*/ 0 w 454"/>
                <a:gd name="T81" fmla="*/ 201 h 569"/>
                <a:gd name="T82" fmla="*/ 172 w 454"/>
                <a:gd name="T83" fmla="*/ 237 h 569"/>
                <a:gd name="T84" fmla="*/ 197 w 454"/>
                <a:gd name="T85" fmla="*/ 254 h 5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54" h="569">
                  <a:moveTo>
                    <a:pt x="197" y="254"/>
                  </a:moveTo>
                  <a:cubicBezTo>
                    <a:pt x="209" y="304"/>
                    <a:pt x="213" y="368"/>
                    <a:pt x="200" y="449"/>
                  </a:cubicBezTo>
                  <a:cubicBezTo>
                    <a:pt x="191" y="518"/>
                    <a:pt x="199" y="559"/>
                    <a:pt x="148" y="559"/>
                  </a:cubicBezTo>
                  <a:cubicBezTo>
                    <a:pt x="148" y="559"/>
                    <a:pt x="138" y="555"/>
                    <a:pt x="122" y="569"/>
                  </a:cubicBezTo>
                  <a:cubicBezTo>
                    <a:pt x="339" y="569"/>
                    <a:pt x="339" y="569"/>
                    <a:pt x="339" y="569"/>
                  </a:cubicBezTo>
                  <a:cubicBezTo>
                    <a:pt x="328" y="564"/>
                    <a:pt x="315" y="559"/>
                    <a:pt x="304" y="557"/>
                  </a:cubicBezTo>
                  <a:cubicBezTo>
                    <a:pt x="292" y="529"/>
                    <a:pt x="279" y="475"/>
                    <a:pt x="277" y="354"/>
                  </a:cubicBezTo>
                  <a:cubicBezTo>
                    <a:pt x="276" y="318"/>
                    <a:pt x="278" y="287"/>
                    <a:pt x="282" y="261"/>
                  </a:cubicBezTo>
                  <a:cubicBezTo>
                    <a:pt x="315" y="247"/>
                    <a:pt x="315" y="247"/>
                    <a:pt x="315" y="247"/>
                  </a:cubicBezTo>
                  <a:cubicBezTo>
                    <a:pt x="404" y="194"/>
                    <a:pt x="433" y="147"/>
                    <a:pt x="454" y="120"/>
                  </a:cubicBezTo>
                  <a:cubicBezTo>
                    <a:pt x="451" y="117"/>
                    <a:pt x="451" y="117"/>
                    <a:pt x="451" y="117"/>
                  </a:cubicBezTo>
                  <a:cubicBezTo>
                    <a:pt x="451" y="117"/>
                    <a:pt x="451" y="117"/>
                    <a:pt x="451" y="117"/>
                  </a:cubicBezTo>
                  <a:cubicBezTo>
                    <a:pt x="428" y="135"/>
                    <a:pt x="407" y="151"/>
                    <a:pt x="389" y="164"/>
                  </a:cubicBezTo>
                  <a:cubicBezTo>
                    <a:pt x="396" y="133"/>
                    <a:pt x="398" y="121"/>
                    <a:pt x="400" y="82"/>
                  </a:cubicBezTo>
                  <a:cubicBezTo>
                    <a:pt x="399" y="82"/>
                    <a:pt x="399" y="82"/>
                    <a:pt x="399" y="82"/>
                  </a:cubicBezTo>
                  <a:cubicBezTo>
                    <a:pt x="399" y="82"/>
                    <a:pt x="398" y="82"/>
                    <a:pt x="398" y="82"/>
                  </a:cubicBezTo>
                  <a:cubicBezTo>
                    <a:pt x="393" y="101"/>
                    <a:pt x="379" y="147"/>
                    <a:pt x="362" y="182"/>
                  </a:cubicBezTo>
                  <a:cubicBezTo>
                    <a:pt x="312" y="215"/>
                    <a:pt x="278" y="228"/>
                    <a:pt x="257" y="234"/>
                  </a:cubicBezTo>
                  <a:cubicBezTo>
                    <a:pt x="251" y="213"/>
                    <a:pt x="245" y="185"/>
                    <a:pt x="241" y="146"/>
                  </a:cubicBezTo>
                  <a:cubicBezTo>
                    <a:pt x="257" y="110"/>
                    <a:pt x="284" y="70"/>
                    <a:pt x="296" y="54"/>
                  </a:cubicBezTo>
                  <a:cubicBezTo>
                    <a:pt x="295" y="54"/>
                    <a:pt x="295" y="54"/>
                    <a:pt x="295" y="54"/>
                  </a:cubicBezTo>
                  <a:cubicBezTo>
                    <a:pt x="294" y="52"/>
                    <a:pt x="294" y="52"/>
                    <a:pt x="294" y="52"/>
                  </a:cubicBezTo>
                  <a:cubicBezTo>
                    <a:pt x="265" y="79"/>
                    <a:pt x="258" y="88"/>
                    <a:pt x="238" y="113"/>
                  </a:cubicBezTo>
                  <a:cubicBezTo>
                    <a:pt x="236" y="91"/>
                    <a:pt x="235" y="64"/>
                    <a:pt x="235" y="35"/>
                  </a:cubicBezTo>
                  <a:cubicBezTo>
                    <a:pt x="235" y="35"/>
                    <a:pt x="235" y="35"/>
                    <a:pt x="235" y="35"/>
                  </a:cubicBezTo>
                  <a:cubicBezTo>
                    <a:pt x="230" y="35"/>
                    <a:pt x="230" y="35"/>
                    <a:pt x="230" y="35"/>
                  </a:cubicBezTo>
                  <a:cubicBezTo>
                    <a:pt x="223" y="69"/>
                    <a:pt x="210" y="143"/>
                    <a:pt x="219" y="223"/>
                  </a:cubicBezTo>
                  <a:cubicBezTo>
                    <a:pt x="219" y="223"/>
                    <a:pt x="175" y="205"/>
                    <a:pt x="122" y="132"/>
                  </a:cubicBezTo>
                  <a:cubicBezTo>
                    <a:pt x="123" y="120"/>
                    <a:pt x="125" y="90"/>
                    <a:pt x="137" y="64"/>
                  </a:cubicBezTo>
                  <a:cubicBezTo>
                    <a:pt x="135" y="63"/>
                    <a:pt x="135" y="63"/>
                    <a:pt x="135" y="63"/>
                  </a:cubicBezTo>
                  <a:cubicBezTo>
                    <a:pt x="135" y="63"/>
                    <a:pt x="135" y="63"/>
                    <a:pt x="135" y="63"/>
                  </a:cubicBezTo>
                  <a:cubicBezTo>
                    <a:pt x="127" y="75"/>
                    <a:pt x="118" y="94"/>
                    <a:pt x="113" y="118"/>
                  </a:cubicBezTo>
                  <a:cubicBezTo>
                    <a:pt x="93" y="88"/>
                    <a:pt x="72" y="50"/>
                    <a:pt x="52" y="1"/>
                  </a:cubicBezTo>
                  <a:cubicBezTo>
                    <a:pt x="51" y="1"/>
                    <a:pt x="51" y="1"/>
                    <a:pt x="50" y="0"/>
                  </a:cubicBezTo>
                  <a:cubicBezTo>
                    <a:pt x="46" y="1"/>
                    <a:pt x="46" y="1"/>
                    <a:pt x="46" y="1"/>
                  </a:cubicBezTo>
                  <a:cubicBezTo>
                    <a:pt x="49" y="17"/>
                    <a:pt x="74" y="91"/>
                    <a:pt x="74" y="91"/>
                  </a:cubicBezTo>
                  <a:cubicBezTo>
                    <a:pt x="74" y="91"/>
                    <a:pt x="74" y="91"/>
                    <a:pt x="74" y="91"/>
                  </a:cubicBezTo>
                  <a:cubicBezTo>
                    <a:pt x="91" y="132"/>
                    <a:pt x="115" y="175"/>
                    <a:pt x="149" y="208"/>
                  </a:cubicBezTo>
                  <a:cubicBezTo>
                    <a:pt x="149" y="208"/>
                    <a:pt x="89" y="222"/>
                    <a:pt x="3" y="195"/>
                  </a:cubicBezTo>
                  <a:cubicBezTo>
                    <a:pt x="3" y="196"/>
                    <a:pt x="3" y="196"/>
                    <a:pt x="3" y="196"/>
                  </a:cubicBezTo>
                  <a:cubicBezTo>
                    <a:pt x="0" y="201"/>
                    <a:pt x="0" y="201"/>
                    <a:pt x="0" y="201"/>
                  </a:cubicBezTo>
                  <a:cubicBezTo>
                    <a:pt x="37" y="218"/>
                    <a:pt x="97" y="238"/>
                    <a:pt x="172" y="237"/>
                  </a:cubicBezTo>
                  <a:cubicBezTo>
                    <a:pt x="178" y="238"/>
                    <a:pt x="187" y="243"/>
                    <a:pt x="197" y="254"/>
                  </a:cubicBezTo>
                  <a:close/>
                </a:path>
              </a:pathLst>
            </a:custGeom>
            <a:solidFill>
              <a:schemeClr val="tx2"/>
            </a:solidFill>
            <a:ln>
              <a:noFill/>
            </a:ln>
          </p:spPr>
          <p:txBody>
            <a:bodyPr anchor="ctr"/>
            <a:p>
              <a:pPr algn="ctr"/>
            </a:p>
          </p:txBody>
        </p:sp>
        <p:grpSp>
          <p:nvGrpSpPr>
            <p:cNvPr id="96" name="Group 3"/>
            <p:cNvGrpSpPr/>
            <p:nvPr/>
          </p:nvGrpSpPr>
          <p:grpSpPr>
            <a:xfrm>
              <a:off x="6685154" y="1639850"/>
              <a:ext cx="4779675" cy="3671505"/>
              <a:chOff x="7223605" y="1034167"/>
              <a:chExt cx="4779675" cy="3671505"/>
            </a:xfrm>
            <a:solidFill>
              <a:schemeClr val="accent5">
                <a:alpha val="70000"/>
              </a:schemeClr>
            </a:solidFill>
          </p:grpSpPr>
          <p:sp>
            <p:nvSpPr>
              <p:cNvPr id="97" name="Oval 49"/>
              <p:cNvSpPr/>
              <p:nvPr>
                <p:custDataLst>
                  <p:tags r:id="rId3"/>
                </p:custDataLst>
              </p:nvPr>
            </p:nvSpPr>
            <p:spPr>
              <a:xfrm>
                <a:off x="7223605" y="2907942"/>
                <a:ext cx="333375" cy="333375"/>
              </a:xfrm>
              <a:prstGeom prst="ellipse">
                <a:avLst/>
              </a:prstGeom>
              <a:solidFill>
                <a:srgbClr val="1B436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98" name="Oval 50"/>
              <p:cNvSpPr/>
              <p:nvPr>
                <p:custDataLst>
                  <p:tags r:id="rId4"/>
                </p:custDataLst>
              </p:nvPr>
            </p:nvSpPr>
            <p:spPr>
              <a:xfrm>
                <a:off x="8051873" y="4113273"/>
                <a:ext cx="333375" cy="333375"/>
              </a:xfrm>
              <a:prstGeom prst="ellipse">
                <a:avLst/>
              </a:prstGeom>
              <a:solidFill>
                <a:srgbClr val="1B436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99" name="Oval 51"/>
              <p:cNvSpPr/>
              <p:nvPr>
                <p:custDataLst>
                  <p:tags r:id="rId5"/>
                </p:custDataLst>
              </p:nvPr>
            </p:nvSpPr>
            <p:spPr>
              <a:xfrm>
                <a:off x="8576155" y="1922081"/>
                <a:ext cx="424970" cy="424970"/>
              </a:xfrm>
              <a:prstGeom prst="ellipse">
                <a:avLst/>
              </a:prstGeom>
              <a:solidFill>
                <a:srgbClr val="1B436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00" name="Oval 52"/>
              <p:cNvSpPr/>
              <p:nvPr>
                <p:custDataLst>
                  <p:tags r:id="rId6"/>
                </p:custDataLst>
              </p:nvPr>
            </p:nvSpPr>
            <p:spPr>
              <a:xfrm>
                <a:off x="9722732" y="3212873"/>
                <a:ext cx="424970" cy="424970"/>
              </a:xfrm>
              <a:prstGeom prst="ellipse">
                <a:avLst/>
              </a:prstGeom>
              <a:solidFill>
                <a:srgbClr val="1B436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01" name="Oval 53"/>
              <p:cNvSpPr/>
              <p:nvPr>
                <p:custDataLst>
                  <p:tags r:id="rId7"/>
                </p:custDataLst>
              </p:nvPr>
            </p:nvSpPr>
            <p:spPr>
              <a:xfrm>
                <a:off x="8647793" y="2598759"/>
                <a:ext cx="541253" cy="541253"/>
              </a:xfrm>
              <a:prstGeom prst="ellipse">
                <a:avLst/>
              </a:prstGeom>
              <a:solidFill>
                <a:srgbClr val="1B436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02" name="Oval 54"/>
              <p:cNvSpPr/>
              <p:nvPr>
                <p:custDataLst>
                  <p:tags r:id="rId8"/>
                </p:custDataLst>
              </p:nvPr>
            </p:nvSpPr>
            <p:spPr>
              <a:xfrm>
                <a:off x="10147702" y="4164419"/>
                <a:ext cx="541253" cy="541253"/>
              </a:xfrm>
              <a:prstGeom prst="ellipse">
                <a:avLst/>
              </a:prstGeom>
              <a:solidFill>
                <a:srgbClr val="1B436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03" name="Oval 55"/>
              <p:cNvSpPr/>
              <p:nvPr>
                <p:custDataLst>
                  <p:tags r:id="rId9"/>
                </p:custDataLst>
              </p:nvPr>
            </p:nvSpPr>
            <p:spPr>
              <a:xfrm>
                <a:off x="11150960" y="2163063"/>
                <a:ext cx="541253" cy="541253"/>
              </a:xfrm>
              <a:prstGeom prst="ellipse">
                <a:avLst/>
              </a:prstGeom>
              <a:solidFill>
                <a:srgbClr val="1B436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04" name="Oval 56"/>
              <p:cNvSpPr/>
              <p:nvPr>
                <p:custDataLst>
                  <p:tags r:id="rId10"/>
                </p:custDataLst>
              </p:nvPr>
            </p:nvSpPr>
            <p:spPr>
              <a:xfrm>
                <a:off x="11294540" y="3501142"/>
                <a:ext cx="708740" cy="708740"/>
              </a:xfrm>
              <a:prstGeom prst="ellipse">
                <a:avLst/>
              </a:prstGeom>
              <a:solidFill>
                <a:srgbClr val="1B436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05" name="Oval 57"/>
              <p:cNvSpPr/>
              <p:nvPr>
                <p:custDataLst>
                  <p:tags r:id="rId11"/>
                </p:custDataLst>
              </p:nvPr>
            </p:nvSpPr>
            <p:spPr>
              <a:xfrm>
                <a:off x="9368362" y="1034167"/>
                <a:ext cx="708740" cy="708740"/>
              </a:xfrm>
              <a:prstGeom prst="ellipse">
                <a:avLst/>
              </a:prstGeom>
              <a:solidFill>
                <a:srgbClr val="1B436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grpSp>
        <p:grpSp>
          <p:nvGrpSpPr>
            <p:cNvPr id="106" name="Group 4"/>
            <p:cNvGrpSpPr/>
            <p:nvPr/>
          </p:nvGrpSpPr>
          <p:grpSpPr>
            <a:xfrm>
              <a:off x="6574014" y="1946200"/>
              <a:ext cx="4788017" cy="3731205"/>
              <a:chOff x="7071416" y="1121303"/>
              <a:chExt cx="4788017" cy="3731205"/>
            </a:xfrm>
            <a:solidFill>
              <a:schemeClr val="accent2">
                <a:alpha val="40000"/>
              </a:schemeClr>
            </a:solidFill>
          </p:grpSpPr>
          <p:sp>
            <p:nvSpPr>
              <p:cNvPr id="107" name="Oval 39"/>
              <p:cNvSpPr/>
              <p:nvPr>
                <p:custDataLst>
                  <p:tags r:id="rId12"/>
                </p:custDataLst>
              </p:nvPr>
            </p:nvSpPr>
            <p:spPr>
              <a:xfrm>
                <a:off x="7071416" y="1970672"/>
                <a:ext cx="604144" cy="6041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08" name="Oval 40"/>
              <p:cNvSpPr/>
              <p:nvPr>
                <p:custDataLst>
                  <p:tags r:id="rId13"/>
                </p:custDataLst>
              </p:nvPr>
            </p:nvSpPr>
            <p:spPr>
              <a:xfrm>
                <a:off x="10028885" y="2266337"/>
                <a:ext cx="778885" cy="77888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09" name="Oval 41"/>
              <p:cNvSpPr/>
              <p:nvPr>
                <p:custDataLst>
                  <p:tags r:id="rId14"/>
                </p:custDataLst>
              </p:nvPr>
            </p:nvSpPr>
            <p:spPr>
              <a:xfrm>
                <a:off x="8444595" y="4164419"/>
                <a:ext cx="688089" cy="6880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10" name="Oval 42"/>
              <p:cNvSpPr/>
              <p:nvPr>
                <p:custDataLst>
                  <p:tags r:id="rId15"/>
                </p:custDataLst>
              </p:nvPr>
            </p:nvSpPr>
            <p:spPr>
              <a:xfrm>
                <a:off x="10677336" y="3875937"/>
                <a:ext cx="260868" cy="26086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11" name="Oval 43"/>
              <p:cNvSpPr/>
              <p:nvPr>
                <p:custDataLst>
                  <p:tags r:id="rId16"/>
                </p:custDataLst>
              </p:nvPr>
            </p:nvSpPr>
            <p:spPr>
              <a:xfrm>
                <a:off x="11598565" y="2698248"/>
                <a:ext cx="260868" cy="26086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12" name="Oval 44"/>
              <p:cNvSpPr/>
              <p:nvPr>
                <p:custDataLst>
                  <p:tags r:id="rId17"/>
                </p:custDataLst>
              </p:nvPr>
            </p:nvSpPr>
            <p:spPr>
              <a:xfrm>
                <a:off x="7688405" y="2869385"/>
                <a:ext cx="260868" cy="26086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13" name="Oval 45"/>
              <p:cNvSpPr/>
              <p:nvPr>
                <p:custDataLst>
                  <p:tags r:id="rId18"/>
                </p:custDataLst>
              </p:nvPr>
            </p:nvSpPr>
            <p:spPr>
              <a:xfrm>
                <a:off x="9592298" y="1865334"/>
                <a:ext cx="260868" cy="26086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14" name="Oval 46"/>
              <p:cNvSpPr/>
              <p:nvPr>
                <p:custDataLst>
                  <p:tags r:id="rId19"/>
                </p:custDataLst>
              </p:nvPr>
            </p:nvSpPr>
            <p:spPr>
              <a:xfrm>
                <a:off x="7838577" y="1121303"/>
                <a:ext cx="759965" cy="75996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15" name="Oval 47"/>
              <p:cNvSpPr/>
              <p:nvPr>
                <p:custDataLst>
                  <p:tags r:id="rId20"/>
                </p:custDataLst>
              </p:nvPr>
            </p:nvSpPr>
            <p:spPr>
              <a:xfrm>
                <a:off x="9111041" y="3345133"/>
                <a:ext cx="156009" cy="15600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17" name="Oval 48"/>
              <p:cNvSpPr/>
              <p:nvPr>
                <p:custDataLst>
                  <p:tags r:id="rId21"/>
                </p:custDataLst>
              </p:nvPr>
            </p:nvSpPr>
            <p:spPr>
              <a:xfrm>
                <a:off x="11106733" y="2785942"/>
                <a:ext cx="156009" cy="15600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grpSp>
        <p:grpSp>
          <p:nvGrpSpPr>
            <p:cNvPr id="118" name="Group 5"/>
            <p:cNvGrpSpPr/>
            <p:nvPr/>
          </p:nvGrpSpPr>
          <p:grpSpPr>
            <a:xfrm>
              <a:off x="7210995" y="2279145"/>
              <a:ext cx="4142805" cy="3446444"/>
              <a:chOff x="7242069" y="1000204"/>
              <a:chExt cx="4142805" cy="3446444"/>
            </a:xfrm>
            <a:solidFill>
              <a:schemeClr val="accent1">
                <a:alpha val="20000"/>
              </a:schemeClr>
            </a:solidFill>
          </p:grpSpPr>
          <p:sp>
            <p:nvSpPr>
              <p:cNvPr id="119" name="Oval 29"/>
              <p:cNvSpPr/>
              <p:nvPr>
                <p:custDataLst>
                  <p:tags r:id="rId22"/>
                </p:custDataLst>
              </p:nvPr>
            </p:nvSpPr>
            <p:spPr>
              <a:xfrm>
                <a:off x="8373143" y="1000204"/>
                <a:ext cx="1180478" cy="118047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20" name="Oval 30"/>
              <p:cNvSpPr/>
              <p:nvPr>
                <p:custDataLst>
                  <p:tags r:id="rId23"/>
                </p:custDataLst>
              </p:nvPr>
            </p:nvSpPr>
            <p:spPr>
              <a:xfrm>
                <a:off x="9793458" y="1543897"/>
                <a:ext cx="673424" cy="67342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21" name="Oval 31"/>
              <p:cNvSpPr/>
              <p:nvPr>
                <p:custDataLst>
                  <p:tags r:id="rId24"/>
                </p:custDataLst>
              </p:nvPr>
            </p:nvSpPr>
            <p:spPr>
              <a:xfrm>
                <a:off x="7728795" y="3028844"/>
                <a:ext cx="608999" cy="60899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22" name="Oval 32"/>
              <p:cNvSpPr/>
              <p:nvPr>
                <p:custDataLst>
                  <p:tags r:id="rId25"/>
                </p:custDataLst>
              </p:nvPr>
            </p:nvSpPr>
            <p:spPr>
              <a:xfrm>
                <a:off x="10055853" y="2924511"/>
                <a:ext cx="608999" cy="60899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23" name="Oval 33"/>
              <p:cNvSpPr/>
              <p:nvPr>
                <p:custDataLst>
                  <p:tags r:id="rId26"/>
                </p:custDataLst>
              </p:nvPr>
            </p:nvSpPr>
            <p:spPr>
              <a:xfrm>
                <a:off x="7242069" y="1362158"/>
                <a:ext cx="550776" cy="55077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24" name="Oval 34"/>
              <p:cNvSpPr/>
              <p:nvPr>
                <p:custDataLst>
                  <p:tags r:id="rId27"/>
                </p:custDataLst>
              </p:nvPr>
            </p:nvSpPr>
            <p:spPr>
              <a:xfrm>
                <a:off x="7460786" y="2351919"/>
                <a:ext cx="460611" cy="46061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25" name="Oval 35"/>
              <p:cNvSpPr/>
              <p:nvPr>
                <p:custDataLst>
                  <p:tags r:id="rId28"/>
                </p:custDataLst>
              </p:nvPr>
            </p:nvSpPr>
            <p:spPr>
              <a:xfrm>
                <a:off x="10593255" y="2042438"/>
                <a:ext cx="460611" cy="46061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26" name="Oval 36"/>
              <p:cNvSpPr/>
              <p:nvPr>
                <p:custDataLst>
                  <p:tags r:id="rId29"/>
                </p:custDataLst>
              </p:nvPr>
            </p:nvSpPr>
            <p:spPr>
              <a:xfrm>
                <a:off x="11048082" y="1704777"/>
                <a:ext cx="336792" cy="33679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27" name="Oval 37"/>
              <p:cNvSpPr/>
              <p:nvPr>
                <p:custDataLst>
                  <p:tags r:id="rId30"/>
                </p:custDataLst>
              </p:nvPr>
            </p:nvSpPr>
            <p:spPr>
              <a:xfrm>
                <a:off x="11027370" y="3450791"/>
                <a:ext cx="336792" cy="33679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28" name="Oval 38"/>
              <p:cNvSpPr/>
              <p:nvPr>
                <p:custDataLst>
                  <p:tags r:id="rId31"/>
                </p:custDataLst>
              </p:nvPr>
            </p:nvSpPr>
            <p:spPr>
              <a:xfrm>
                <a:off x="8453970" y="3618181"/>
                <a:ext cx="828467" cy="8284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grpSp>
        <p:grpSp>
          <p:nvGrpSpPr>
            <p:cNvPr id="129" name="Group 6"/>
            <p:cNvGrpSpPr/>
            <p:nvPr/>
          </p:nvGrpSpPr>
          <p:grpSpPr>
            <a:xfrm rot="9000000">
              <a:off x="7380010" y="1811773"/>
              <a:ext cx="3591334" cy="2758680"/>
              <a:chOff x="7223605" y="1034167"/>
              <a:chExt cx="4779675" cy="3671505"/>
            </a:xfrm>
            <a:solidFill>
              <a:schemeClr val="accent4">
                <a:alpha val="70000"/>
              </a:schemeClr>
            </a:solidFill>
          </p:grpSpPr>
          <p:sp>
            <p:nvSpPr>
              <p:cNvPr id="130" name="Oval 20"/>
              <p:cNvSpPr/>
              <p:nvPr>
                <p:custDataLst>
                  <p:tags r:id="rId32"/>
                </p:custDataLst>
              </p:nvPr>
            </p:nvSpPr>
            <p:spPr>
              <a:xfrm>
                <a:off x="7223605" y="2907942"/>
                <a:ext cx="333375" cy="3333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31" name="Oval 21"/>
              <p:cNvSpPr/>
              <p:nvPr>
                <p:custDataLst>
                  <p:tags r:id="rId33"/>
                </p:custDataLst>
              </p:nvPr>
            </p:nvSpPr>
            <p:spPr>
              <a:xfrm>
                <a:off x="8051873" y="4113273"/>
                <a:ext cx="333375" cy="3333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32" name="Oval 22"/>
              <p:cNvSpPr/>
              <p:nvPr>
                <p:custDataLst>
                  <p:tags r:id="rId34"/>
                </p:custDataLst>
              </p:nvPr>
            </p:nvSpPr>
            <p:spPr>
              <a:xfrm>
                <a:off x="8576155" y="1922081"/>
                <a:ext cx="424970" cy="42497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33" name="Oval 23"/>
              <p:cNvSpPr/>
              <p:nvPr>
                <p:custDataLst>
                  <p:tags r:id="rId35"/>
                </p:custDataLst>
              </p:nvPr>
            </p:nvSpPr>
            <p:spPr>
              <a:xfrm>
                <a:off x="9722732" y="3212873"/>
                <a:ext cx="424970" cy="42497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34" name="Oval 24"/>
              <p:cNvSpPr/>
              <p:nvPr>
                <p:custDataLst>
                  <p:tags r:id="rId36"/>
                </p:custDataLst>
              </p:nvPr>
            </p:nvSpPr>
            <p:spPr>
              <a:xfrm>
                <a:off x="8647793" y="2598759"/>
                <a:ext cx="541253" cy="54125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35" name="Oval 25"/>
              <p:cNvSpPr/>
              <p:nvPr>
                <p:custDataLst>
                  <p:tags r:id="rId37"/>
                </p:custDataLst>
              </p:nvPr>
            </p:nvSpPr>
            <p:spPr>
              <a:xfrm>
                <a:off x="10147702" y="4164419"/>
                <a:ext cx="541253" cy="54125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36" name="Oval 26"/>
              <p:cNvSpPr/>
              <p:nvPr>
                <p:custDataLst>
                  <p:tags r:id="rId38"/>
                </p:custDataLst>
              </p:nvPr>
            </p:nvSpPr>
            <p:spPr>
              <a:xfrm>
                <a:off x="11150960" y="2163063"/>
                <a:ext cx="541253" cy="54125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37" name="Oval 27"/>
              <p:cNvSpPr/>
              <p:nvPr>
                <p:custDataLst>
                  <p:tags r:id="rId39"/>
                </p:custDataLst>
              </p:nvPr>
            </p:nvSpPr>
            <p:spPr>
              <a:xfrm>
                <a:off x="11294540" y="3501142"/>
                <a:ext cx="708740" cy="7087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38" name="Oval 28"/>
              <p:cNvSpPr/>
              <p:nvPr>
                <p:custDataLst>
                  <p:tags r:id="rId40"/>
                </p:custDataLst>
              </p:nvPr>
            </p:nvSpPr>
            <p:spPr>
              <a:xfrm>
                <a:off x="9368362" y="1034167"/>
                <a:ext cx="708740" cy="7087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grpSp>
        <p:sp>
          <p:nvSpPr>
            <p:cNvPr id="144" name="Oval 18"/>
            <p:cNvSpPr/>
            <p:nvPr>
              <p:custDataLst>
                <p:tags r:id="rId41"/>
              </p:custDataLst>
            </p:nvPr>
          </p:nvSpPr>
          <p:spPr bwMode="auto">
            <a:xfrm>
              <a:off x="10180248" y="2860444"/>
              <a:ext cx="60174" cy="60865"/>
            </a:xfrm>
            <a:prstGeom prst="ellipse">
              <a:avLst/>
            </a:prstGeom>
            <a:solidFill>
              <a:schemeClr val="bg1"/>
            </a:solidFill>
            <a:ln>
              <a:noFill/>
            </a:ln>
          </p:spPr>
          <p:txBody>
            <a:bodyPr anchor="ctr"/>
            <a:p>
              <a:pPr algn="ctr"/>
            </a:p>
          </p:txBody>
        </p:sp>
        <p:sp>
          <p:nvSpPr>
            <p:cNvPr id="148" name="Freeform: Shape 16"/>
            <p:cNvSpPr/>
            <p:nvPr>
              <p:custDataLst>
                <p:tags r:id="rId42"/>
              </p:custDataLst>
            </p:nvPr>
          </p:nvSpPr>
          <p:spPr bwMode="auto">
            <a:xfrm>
              <a:off x="6993231" y="3943997"/>
              <a:ext cx="486920" cy="424672"/>
            </a:xfrm>
            <a:custGeom>
              <a:avLst/>
              <a:gdLst>
                <a:gd name="T0" fmla="*/ 296 w 297"/>
                <a:gd name="T1" fmla="*/ 152 h 259"/>
                <a:gd name="T2" fmla="*/ 259 w 297"/>
                <a:gd name="T3" fmla="*/ 13 h 259"/>
                <a:gd name="T4" fmla="*/ 241 w 297"/>
                <a:gd name="T5" fmla="*/ 0 h 259"/>
                <a:gd name="T6" fmla="*/ 148 w 297"/>
                <a:gd name="T7" fmla="*/ 0 h 259"/>
                <a:gd name="T8" fmla="*/ 56 w 297"/>
                <a:gd name="T9" fmla="*/ 0 h 259"/>
                <a:gd name="T10" fmla="*/ 38 w 297"/>
                <a:gd name="T11" fmla="*/ 13 h 259"/>
                <a:gd name="T12" fmla="*/ 1 w 297"/>
                <a:gd name="T13" fmla="*/ 152 h 259"/>
                <a:gd name="T14" fmla="*/ 0 w 297"/>
                <a:gd name="T15" fmla="*/ 157 h 259"/>
                <a:gd name="T16" fmla="*/ 0 w 297"/>
                <a:gd name="T17" fmla="*/ 222 h 259"/>
                <a:gd name="T18" fmla="*/ 37 w 297"/>
                <a:gd name="T19" fmla="*/ 259 h 259"/>
                <a:gd name="T20" fmla="*/ 260 w 297"/>
                <a:gd name="T21" fmla="*/ 259 h 259"/>
                <a:gd name="T22" fmla="*/ 297 w 297"/>
                <a:gd name="T23" fmla="*/ 222 h 259"/>
                <a:gd name="T24" fmla="*/ 297 w 297"/>
                <a:gd name="T25" fmla="*/ 157 h 259"/>
                <a:gd name="T26" fmla="*/ 296 w 297"/>
                <a:gd name="T27" fmla="*/ 152 h 259"/>
                <a:gd name="T28" fmla="*/ 278 w 297"/>
                <a:gd name="T29" fmla="*/ 222 h 259"/>
                <a:gd name="T30" fmla="*/ 260 w 297"/>
                <a:gd name="T31" fmla="*/ 241 h 259"/>
                <a:gd name="T32" fmla="*/ 37 w 297"/>
                <a:gd name="T33" fmla="*/ 241 h 259"/>
                <a:gd name="T34" fmla="*/ 19 w 297"/>
                <a:gd name="T35" fmla="*/ 222 h 259"/>
                <a:gd name="T36" fmla="*/ 19 w 297"/>
                <a:gd name="T37" fmla="*/ 157 h 259"/>
                <a:gd name="T38" fmla="*/ 56 w 297"/>
                <a:gd name="T39" fmla="*/ 19 h 259"/>
                <a:gd name="T40" fmla="*/ 241 w 297"/>
                <a:gd name="T41" fmla="*/ 19 h 259"/>
                <a:gd name="T42" fmla="*/ 278 w 297"/>
                <a:gd name="T43" fmla="*/ 157 h 259"/>
                <a:gd name="T44" fmla="*/ 278 w 297"/>
                <a:gd name="T45" fmla="*/ 222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97" h="259">
                  <a:moveTo>
                    <a:pt x="296" y="152"/>
                  </a:moveTo>
                  <a:cubicBezTo>
                    <a:pt x="259" y="13"/>
                    <a:pt x="259" y="13"/>
                    <a:pt x="259" y="13"/>
                  </a:cubicBezTo>
                  <a:cubicBezTo>
                    <a:pt x="257" y="6"/>
                    <a:pt x="249" y="0"/>
                    <a:pt x="241" y="0"/>
                  </a:cubicBezTo>
                  <a:cubicBezTo>
                    <a:pt x="148" y="0"/>
                    <a:pt x="148" y="0"/>
                    <a:pt x="148" y="0"/>
                  </a:cubicBezTo>
                  <a:cubicBezTo>
                    <a:pt x="56" y="0"/>
                    <a:pt x="56" y="0"/>
                    <a:pt x="56" y="0"/>
                  </a:cubicBezTo>
                  <a:cubicBezTo>
                    <a:pt x="48" y="0"/>
                    <a:pt x="40" y="6"/>
                    <a:pt x="38" y="13"/>
                  </a:cubicBezTo>
                  <a:cubicBezTo>
                    <a:pt x="1" y="152"/>
                    <a:pt x="1" y="152"/>
                    <a:pt x="1" y="152"/>
                  </a:cubicBezTo>
                  <a:cubicBezTo>
                    <a:pt x="1" y="154"/>
                    <a:pt x="0" y="156"/>
                    <a:pt x="0" y="157"/>
                  </a:cubicBezTo>
                  <a:cubicBezTo>
                    <a:pt x="0" y="222"/>
                    <a:pt x="0" y="222"/>
                    <a:pt x="0" y="222"/>
                  </a:cubicBezTo>
                  <a:cubicBezTo>
                    <a:pt x="0" y="243"/>
                    <a:pt x="17" y="259"/>
                    <a:pt x="37" y="259"/>
                  </a:cubicBezTo>
                  <a:cubicBezTo>
                    <a:pt x="260" y="259"/>
                    <a:pt x="260" y="259"/>
                    <a:pt x="260" y="259"/>
                  </a:cubicBezTo>
                  <a:cubicBezTo>
                    <a:pt x="280" y="259"/>
                    <a:pt x="297" y="243"/>
                    <a:pt x="297" y="222"/>
                  </a:cubicBezTo>
                  <a:cubicBezTo>
                    <a:pt x="297" y="157"/>
                    <a:pt x="297" y="157"/>
                    <a:pt x="297" y="157"/>
                  </a:cubicBezTo>
                  <a:cubicBezTo>
                    <a:pt x="297" y="156"/>
                    <a:pt x="296" y="154"/>
                    <a:pt x="296" y="152"/>
                  </a:cubicBezTo>
                  <a:close/>
                  <a:moveTo>
                    <a:pt x="278" y="222"/>
                  </a:moveTo>
                  <a:cubicBezTo>
                    <a:pt x="278" y="232"/>
                    <a:pt x="270" y="241"/>
                    <a:pt x="260" y="241"/>
                  </a:cubicBezTo>
                  <a:cubicBezTo>
                    <a:pt x="37" y="241"/>
                    <a:pt x="37" y="241"/>
                    <a:pt x="37" y="241"/>
                  </a:cubicBezTo>
                  <a:cubicBezTo>
                    <a:pt x="27" y="241"/>
                    <a:pt x="19" y="232"/>
                    <a:pt x="19" y="222"/>
                  </a:cubicBezTo>
                  <a:cubicBezTo>
                    <a:pt x="19" y="157"/>
                    <a:pt x="19" y="157"/>
                    <a:pt x="19" y="157"/>
                  </a:cubicBezTo>
                  <a:cubicBezTo>
                    <a:pt x="56" y="19"/>
                    <a:pt x="56" y="19"/>
                    <a:pt x="56" y="19"/>
                  </a:cubicBezTo>
                  <a:cubicBezTo>
                    <a:pt x="241" y="19"/>
                    <a:pt x="241" y="19"/>
                    <a:pt x="241" y="19"/>
                  </a:cubicBezTo>
                  <a:cubicBezTo>
                    <a:pt x="278" y="157"/>
                    <a:pt x="278" y="157"/>
                    <a:pt x="278" y="157"/>
                  </a:cubicBezTo>
                  <a:lnTo>
                    <a:pt x="278" y="222"/>
                  </a:lnTo>
                  <a:close/>
                </a:path>
              </a:pathLst>
            </a:custGeom>
            <a:solidFill>
              <a:schemeClr val="bg1"/>
            </a:solidFill>
            <a:ln>
              <a:noFill/>
            </a:ln>
          </p:spPr>
          <p:txBody>
            <a:bodyPr anchor="ctr"/>
            <a:p>
              <a:pPr algn="ctr"/>
            </a:p>
          </p:txBody>
        </p:sp>
      </p:grpSp>
      <p:sp>
        <p:nvSpPr>
          <p:cNvPr id="5" name="矩形 4"/>
          <p:cNvSpPr>
            <a:spLocks noChangeArrowheads="1"/>
          </p:cNvSpPr>
          <p:nvPr/>
        </p:nvSpPr>
        <p:spPr bwMode="auto">
          <a:xfrm>
            <a:off x="509905" y="1670685"/>
            <a:ext cx="5664200" cy="3286760"/>
          </a:xfrm>
          <a:prstGeom prst="rect">
            <a:avLst/>
          </a:prstGeom>
          <a:noFill/>
          <a:ln w="9525">
            <a:noFill/>
            <a:miter lim="800000"/>
          </a:ln>
        </p:spPr>
        <p:txBody>
          <a:bodyPr wrap="square">
            <a:noAutofit/>
          </a:bodyPr>
          <a:p>
            <a:pPr indent="457200" fontAlgn="auto">
              <a:lnSpc>
                <a:spcPts val="2660"/>
              </a:lnSpc>
            </a:pPr>
            <a:r>
              <a:rPr sz="2000" b="1">
                <a:solidFill>
                  <a:srgbClr val="1D4865"/>
                </a:solidFill>
                <a:latin typeface="微软雅黑" panose="020B0503020204020204" pitchFamily="34" charset="-122"/>
                <a:ea typeface="微软雅黑" panose="020B0503020204020204" pitchFamily="34" charset="-122"/>
              </a:rPr>
              <a:t>（五）实习</a:t>
            </a:r>
            <a:endParaRPr sz="2000" b="1">
              <a:solidFill>
                <a:srgbClr val="1D4865"/>
              </a:solidFill>
              <a:latin typeface="微软雅黑" panose="020B0503020204020204" pitchFamily="34" charset="-122"/>
              <a:ea typeface="微软雅黑" panose="020B0503020204020204" pitchFamily="34" charset="-122"/>
            </a:endParaRPr>
          </a:p>
          <a:p>
            <a:pPr indent="457200" fontAlgn="auto">
              <a:lnSpc>
                <a:spcPts val="2660"/>
              </a:lnSpc>
            </a:pPr>
            <a:r>
              <a:rPr sz="1800">
                <a:solidFill>
                  <a:schemeClr val="tx1"/>
                </a:solidFill>
                <a:latin typeface="微软雅黑" panose="020B0503020204020204" pitchFamily="34" charset="-122"/>
                <a:ea typeface="微软雅黑" panose="020B0503020204020204" pitchFamily="34" charset="-122"/>
              </a:rPr>
              <a:t>实习即到职业场所进行一定时间的工作、义务劳动或教学实习、实践。实习是一种比较全面地了解职业的方法。</a:t>
            </a:r>
            <a:endParaRPr sz="18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r>
              <a:rPr sz="1800">
                <a:solidFill>
                  <a:schemeClr val="tx1"/>
                </a:solidFill>
                <a:latin typeface="微软雅黑" panose="020B0503020204020204" pitchFamily="34" charset="-122"/>
                <a:ea typeface="微软雅黑" panose="020B0503020204020204" pitchFamily="34" charset="-122"/>
              </a:rPr>
              <a:t>实习可以更深入、更真实地对职业的工作任务、工作要求、工作环境及个人的适应情况进行了解、判断，可以了解工作的程序、报酬、奖罚、管理及升迁发展的各种信息，还可以通过与工作人员的实地接触，感受职业对人的影响。</a:t>
            </a:r>
            <a:endParaRPr sz="180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350"/>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par>
                                <p:cTn id="16" presetID="53" presetClass="entr" presetSubtype="16" fill="hold" grpId="0" nodeType="withEffect">
                                  <p:stCondLst>
                                    <p:cond delay="600"/>
                                  </p:stCondLst>
                                  <p:childTnLst>
                                    <p:set>
                                      <p:cBhvr>
                                        <p:cTn id="17" dur="1" fill="hold">
                                          <p:stCondLst>
                                            <p:cond delay="0"/>
                                          </p:stCondLst>
                                        </p:cTn>
                                        <p:tgtEl>
                                          <p:spTgt spid="10"/>
                                        </p:tgtEl>
                                        <p:attrNameLst>
                                          <p:attrName>style.visibility</p:attrName>
                                        </p:attrNameLst>
                                      </p:cBhvr>
                                      <p:to>
                                        <p:strVal val="visible"/>
                                      </p:to>
                                    </p:set>
                                    <p:anim calcmode="lin" valueType="num">
                                      <p:cBhvr>
                                        <p:cTn id="18" dur="500" fill="hold"/>
                                        <p:tgtEl>
                                          <p:spTgt spid="10"/>
                                        </p:tgtEl>
                                        <p:attrNameLst>
                                          <p:attrName>ppt_w</p:attrName>
                                        </p:attrNameLst>
                                      </p:cBhvr>
                                      <p:tavLst>
                                        <p:tav tm="0">
                                          <p:val>
                                            <p:fltVal val="0"/>
                                          </p:val>
                                        </p:tav>
                                        <p:tav tm="100000">
                                          <p:val>
                                            <p:strVal val="#ppt_w"/>
                                          </p:val>
                                        </p:tav>
                                      </p:tavLst>
                                    </p:anim>
                                    <p:anim calcmode="lin" valueType="num">
                                      <p:cBhvr>
                                        <p:cTn id="19" dur="500" fill="hold"/>
                                        <p:tgtEl>
                                          <p:spTgt spid="10"/>
                                        </p:tgtEl>
                                        <p:attrNameLst>
                                          <p:attrName>ppt_h</p:attrName>
                                        </p:attrNameLst>
                                      </p:cBhvr>
                                      <p:tavLst>
                                        <p:tav tm="0">
                                          <p:val>
                                            <p:fltVal val="0"/>
                                          </p:val>
                                        </p:tav>
                                        <p:tav tm="100000">
                                          <p:val>
                                            <p:strVal val="#ppt_h"/>
                                          </p:val>
                                        </p:tav>
                                      </p:tavLst>
                                    </p:anim>
                                    <p:animEffect transition="in" filter="fade">
                                      <p:cBhvr>
                                        <p:cTn id="20" dur="500"/>
                                        <p:tgtEl>
                                          <p:spTgt spid="10"/>
                                        </p:tgtEl>
                                      </p:cBhvr>
                                    </p:animEffect>
                                  </p:childTnLst>
                                </p:cTn>
                              </p:par>
                            </p:childTnLst>
                          </p:cTn>
                        </p:par>
                        <p:par>
                          <p:cTn id="21" fill="hold">
                            <p:stCondLst>
                              <p:cond delay="1850"/>
                            </p:stCondLst>
                            <p:childTnLst>
                              <p:par>
                                <p:cTn id="22" presetID="42" presetClass="entr" presetSubtype="0" fill="hold" nodeType="afterEffect">
                                  <p:stCondLst>
                                    <p:cond delay="0"/>
                                  </p:stCondLst>
                                  <p:childTnLst>
                                    <p:set>
                                      <p:cBhvr>
                                        <p:cTn id="23" dur="1" fill="hold">
                                          <p:stCondLst>
                                            <p:cond delay="0"/>
                                          </p:stCondLst>
                                        </p:cTn>
                                        <p:tgtEl>
                                          <p:spTgt spid="94"/>
                                        </p:tgtEl>
                                        <p:attrNameLst>
                                          <p:attrName>style.visibility</p:attrName>
                                        </p:attrNameLst>
                                      </p:cBhvr>
                                      <p:to>
                                        <p:strVal val="visible"/>
                                      </p:to>
                                    </p:set>
                                    <p:animEffect transition="in" filter="fade">
                                      <p:cBhvr>
                                        <p:cTn id="24" dur="1000"/>
                                        <p:tgtEl>
                                          <p:spTgt spid="94"/>
                                        </p:tgtEl>
                                      </p:cBhvr>
                                    </p:animEffect>
                                    <p:anim calcmode="lin" valueType="num">
                                      <p:cBhvr>
                                        <p:cTn id="25" dur="1000" fill="hold"/>
                                        <p:tgtEl>
                                          <p:spTgt spid="94"/>
                                        </p:tgtEl>
                                        <p:attrNameLst>
                                          <p:attrName>ppt_x</p:attrName>
                                        </p:attrNameLst>
                                      </p:cBhvr>
                                      <p:tavLst>
                                        <p:tav tm="0">
                                          <p:val>
                                            <p:strVal val="#ppt_x"/>
                                          </p:val>
                                        </p:tav>
                                        <p:tav tm="100000">
                                          <p:val>
                                            <p:strVal val="#ppt_x"/>
                                          </p:val>
                                        </p:tav>
                                      </p:tavLst>
                                    </p:anim>
                                    <p:anim calcmode="lin" valueType="num">
                                      <p:cBhvr>
                                        <p:cTn id="26" dur="1000" fill="hold"/>
                                        <p:tgtEl>
                                          <p:spTgt spid="94"/>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2" presetClass="entr" presetSubtype="1" fill="hold" grpId="0" nodeType="clickEffect">
                                  <p:stCondLst>
                                    <p:cond delay="900"/>
                                  </p:stCondLst>
                                  <p:childTnLst>
                                    <p:set>
                                      <p:cBhvr>
                                        <p:cTn id="30" dur="1" fill="hold">
                                          <p:stCondLst>
                                            <p:cond delay="0"/>
                                          </p:stCondLst>
                                        </p:cTn>
                                        <p:tgtEl>
                                          <p:spTgt spid="5"/>
                                        </p:tgtEl>
                                        <p:attrNameLst>
                                          <p:attrName>style.visibility</p:attrName>
                                        </p:attrNameLst>
                                      </p:cBhvr>
                                      <p:to>
                                        <p:strVal val="visible"/>
                                      </p:to>
                                    </p:set>
                                    <p:animEffect transition="in" filter="wipe(up)">
                                      <p:cBhvr>
                                        <p:cTn id="3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0" grpId="0"/>
      <p:bldP spid="5" grpId="0"/>
    </p:bldLst>
  </p:timing>
</p:sld>
</file>

<file path=ppt/slides/slide42.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10" name="文本框 9"/>
          <p:cNvSpPr txBox="1"/>
          <p:nvPr/>
        </p:nvSpPr>
        <p:spPr>
          <a:xfrm>
            <a:off x="2374137" y="1884748"/>
            <a:ext cx="4272439" cy="1084912"/>
          </a:xfrm>
          <a:prstGeom prst="rect">
            <a:avLst/>
          </a:prstGeom>
          <a:noFill/>
        </p:spPr>
        <p:txBody>
          <a:bodyPr wrap="square" lIns="68580" tIns="34290" rIns="68580" bIns="34290" rtlCol="0">
            <a:spAutoFit/>
          </a:bodyPr>
          <a:lstStyle/>
          <a:p>
            <a:pPr algn="ctr">
              <a:defRPr/>
            </a:pPr>
            <a:r>
              <a:rPr lang="en-US" altLang="zh-CN" sz="6600" b="1" dirty="0">
                <a:solidFill>
                  <a:srgbClr val="1B4367"/>
                </a:solidFill>
                <a:cs typeface="+mn-ea"/>
                <a:sym typeface="+mn-lt"/>
              </a:rPr>
              <a:t>THANKS</a:t>
            </a:r>
            <a:endParaRPr lang="en-US" altLang="zh-CN" sz="6600" b="1" dirty="0">
              <a:solidFill>
                <a:srgbClr val="1B4367"/>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386" y="309785"/>
            <a:ext cx="2261711"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项目一</a:t>
            </a:r>
            <a:r>
              <a:rPr lang="en-US" altLang="zh-CN" sz="1700" b="1" dirty="0">
                <a:solidFill>
                  <a:srgbClr val="1B4367"/>
                </a:solidFill>
                <a:cs typeface="+mn-ea"/>
                <a:sym typeface="+mn-lt"/>
              </a:rPr>
              <a:t>  </a:t>
            </a:r>
            <a:r>
              <a:rPr lang="zh-CN" altLang="en-US" sz="1700" b="1" dirty="0">
                <a:solidFill>
                  <a:srgbClr val="1B4367"/>
                </a:solidFill>
                <a:cs typeface="+mn-ea"/>
                <a:sym typeface="+mn-lt"/>
              </a:rPr>
              <a:t>职业分类认知</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grpSp>
        <p:nvGrpSpPr>
          <p:cNvPr id="69" name="组合 68"/>
          <p:cNvGrpSpPr/>
          <p:nvPr>
            <p:custDataLst>
              <p:tags r:id="rId1"/>
            </p:custDataLst>
          </p:nvPr>
        </p:nvGrpSpPr>
        <p:grpSpPr>
          <a:xfrm>
            <a:off x="677115" y="1037382"/>
            <a:ext cx="824238" cy="824238"/>
            <a:chOff x="3909356" y="1685526"/>
            <a:chExt cx="828000" cy="828000"/>
          </a:xfrm>
        </p:grpSpPr>
        <p:sp>
          <p:nvSpPr>
            <p:cNvPr id="17" name="文本框 16"/>
            <p:cNvSpPr txBox="1"/>
            <p:nvPr>
              <p:custDataLst>
                <p:tags r:id="rId2"/>
              </p:custDataLst>
            </p:nvPr>
          </p:nvSpPr>
          <p:spPr>
            <a:xfrm>
              <a:off x="3909356" y="1745583"/>
              <a:ext cx="828000" cy="709981"/>
            </a:xfrm>
            <a:prstGeom prst="rect">
              <a:avLst/>
            </a:prstGeom>
            <a:noFill/>
            <a:ln>
              <a:solidFill>
                <a:srgbClr val="1B4367"/>
              </a:solidFill>
            </a:ln>
          </p:spPr>
          <p:txBody>
            <a:bodyPr wrap="square" rtlCol="0">
              <a:spAutoFit/>
            </a:bodyPr>
            <a:lstStyle/>
            <a:p>
              <a:pPr algn="ctr"/>
              <a:r>
                <a:rPr lang="en-US" altLang="zh-CN" sz="4000" b="1" dirty="0" smtClean="0">
                  <a:solidFill>
                    <a:srgbClr val="1B4367"/>
                  </a:solidFill>
                  <a:latin typeface="微软雅黑" panose="020B0503020204020204" pitchFamily="34" charset="-122"/>
                  <a:ea typeface="微软雅黑" panose="020B0503020204020204" pitchFamily="34" charset="-122"/>
                </a:rPr>
                <a:t>01</a:t>
              </a:r>
              <a:endParaRPr lang="en-US" altLang="zh-CN" sz="4000" b="1" dirty="0" smtClean="0">
                <a:solidFill>
                  <a:srgbClr val="1B4367"/>
                </a:solidFill>
                <a:latin typeface="微软雅黑" panose="020B0503020204020204" pitchFamily="34" charset="-122"/>
                <a:ea typeface="微软雅黑" panose="020B0503020204020204" pitchFamily="34" charset="-122"/>
              </a:endParaRPr>
            </a:p>
          </p:txBody>
        </p:sp>
        <p:sp>
          <p:nvSpPr>
            <p:cNvPr id="3" name="矩形 2"/>
            <p:cNvSpPr/>
            <p:nvPr>
              <p:custDataLst>
                <p:tags r:id="rId3"/>
              </p:custDataLst>
            </p:nvPr>
          </p:nvSpPr>
          <p:spPr>
            <a:xfrm>
              <a:off x="3909356" y="1685526"/>
              <a:ext cx="828000" cy="828000"/>
            </a:xfrm>
            <a:prstGeom prst="rect">
              <a:avLst/>
            </a:prstGeom>
            <a:noFill/>
            <a:ln>
              <a:solidFill>
                <a:srgbClr val="1B43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 name="组合 10"/>
          <p:cNvGrpSpPr/>
          <p:nvPr>
            <p:custDataLst>
              <p:tags r:id="rId4"/>
            </p:custDataLst>
          </p:nvPr>
        </p:nvGrpSpPr>
        <p:grpSpPr>
          <a:xfrm>
            <a:off x="677115" y="2002590"/>
            <a:ext cx="824238" cy="823595"/>
            <a:chOff x="3909356" y="1685526"/>
            <a:chExt cx="828000" cy="828000"/>
          </a:xfrm>
        </p:grpSpPr>
        <p:sp>
          <p:nvSpPr>
            <p:cNvPr id="12" name="文本框 11"/>
            <p:cNvSpPr txBox="1"/>
            <p:nvPr>
              <p:custDataLst>
                <p:tags r:id="rId5"/>
              </p:custDataLst>
            </p:nvPr>
          </p:nvSpPr>
          <p:spPr>
            <a:xfrm>
              <a:off x="3909356" y="1745583"/>
              <a:ext cx="828000" cy="710491"/>
            </a:xfrm>
            <a:prstGeom prst="rect">
              <a:avLst/>
            </a:prstGeom>
            <a:noFill/>
            <a:ln>
              <a:solidFill>
                <a:srgbClr val="1B4367"/>
              </a:solidFill>
            </a:ln>
          </p:spPr>
          <p:txBody>
            <a:bodyPr wrap="square" rtlCol="0">
              <a:spAutoFit/>
            </a:bodyPr>
            <a:p>
              <a:pPr algn="ctr"/>
              <a:r>
                <a:rPr lang="en-US" altLang="zh-CN" sz="4000" b="1" dirty="0" smtClean="0">
                  <a:solidFill>
                    <a:srgbClr val="1B4367"/>
                  </a:solidFill>
                  <a:latin typeface="微软雅黑" panose="020B0503020204020204" pitchFamily="34" charset="-122"/>
                  <a:ea typeface="微软雅黑" panose="020B0503020204020204" pitchFamily="34" charset="-122"/>
                </a:rPr>
                <a:t>02</a:t>
              </a:r>
              <a:endParaRPr lang="en-US" altLang="zh-CN" sz="4000" b="1" dirty="0" smtClean="0">
                <a:solidFill>
                  <a:srgbClr val="1B4367"/>
                </a:solidFill>
                <a:latin typeface="微软雅黑" panose="020B0503020204020204" pitchFamily="34" charset="-122"/>
                <a:ea typeface="微软雅黑" panose="020B0503020204020204" pitchFamily="34" charset="-122"/>
              </a:endParaRPr>
            </a:p>
          </p:txBody>
        </p:sp>
        <p:sp>
          <p:nvSpPr>
            <p:cNvPr id="13" name="矩形 12"/>
            <p:cNvSpPr/>
            <p:nvPr>
              <p:custDataLst>
                <p:tags r:id="rId6"/>
              </p:custDataLst>
            </p:nvPr>
          </p:nvSpPr>
          <p:spPr>
            <a:xfrm>
              <a:off x="3909356" y="1685526"/>
              <a:ext cx="828000" cy="828000"/>
            </a:xfrm>
            <a:prstGeom prst="rect">
              <a:avLst/>
            </a:prstGeom>
            <a:noFill/>
            <a:ln>
              <a:solidFill>
                <a:srgbClr val="1B43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8" name="文本框 17"/>
          <p:cNvSpPr txBox="1"/>
          <p:nvPr>
            <p:custDataLst>
              <p:tags r:id="rId7"/>
            </p:custDataLst>
          </p:nvPr>
        </p:nvSpPr>
        <p:spPr>
          <a:xfrm>
            <a:off x="1699673" y="1096645"/>
            <a:ext cx="7138035" cy="591185"/>
          </a:xfrm>
          <a:prstGeom prst="rect">
            <a:avLst/>
          </a:prstGeom>
          <a:noFill/>
        </p:spPr>
        <p:txBody>
          <a:bodyPr wrap="square" lIns="68580" tIns="34290" rIns="68580" bIns="34290" rtlCol="0">
            <a:spAutoFit/>
          </a:bodyPr>
          <a:p>
            <a:pPr algn="just"/>
            <a:r>
              <a:rPr lang="zh-CN" altLang="en-US" sz="3400" dirty="0">
                <a:solidFill>
                  <a:srgbClr val="1B4367"/>
                </a:solidFill>
                <a:cs typeface="+mn-ea"/>
                <a:sym typeface="+mn-lt"/>
              </a:rPr>
              <a:t>任务一</a:t>
            </a:r>
            <a:r>
              <a:rPr lang="en-US" altLang="zh-CN" sz="3400" dirty="0">
                <a:solidFill>
                  <a:srgbClr val="1B4367"/>
                </a:solidFill>
                <a:cs typeface="+mn-ea"/>
                <a:sym typeface="+mn-lt"/>
              </a:rPr>
              <a:t>   </a:t>
            </a:r>
            <a:r>
              <a:rPr lang="zh-CN" altLang="en-US" sz="3400" dirty="0">
                <a:solidFill>
                  <a:srgbClr val="1B4367"/>
                </a:solidFill>
                <a:cs typeface="+mn-ea"/>
                <a:sym typeface="+mn-lt"/>
              </a:rPr>
              <a:t>职业的产生与发展</a:t>
            </a:r>
            <a:endParaRPr lang="zh-CN" altLang="en-US" sz="3400" dirty="0">
              <a:solidFill>
                <a:srgbClr val="1B4367"/>
              </a:solidFill>
              <a:cs typeface="+mn-ea"/>
              <a:sym typeface="+mn-lt"/>
            </a:endParaRPr>
          </a:p>
        </p:txBody>
      </p:sp>
      <p:sp>
        <p:nvSpPr>
          <p:cNvPr id="19" name="文本框 18"/>
          <p:cNvSpPr txBox="1"/>
          <p:nvPr>
            <p:custDataLst>
              <p:tags r:id="rId8"/>
            </p:custDataLst>
          </p:nvPr>
        </p:nvSpPr>
        <p:spPr>
          <a:xfrm>
            <a:off x="1699673" y="2061210"/>
            <a:ext cx="6629622" cy="591185"/>
          </a:xfrm>
          <a:prstGeom prst="rect">
            <a:avLst/>
          </a:prstGeom>
          <a:noFill/>
        </p:spPr>
        <p:txBody>
          <a:bodyPr wrap="square" lIns="68580" tIns="34290" rIns="68580" bIns="34290" rtlCol="0">
            <a:spAutoFit/>
          </a:bodyPr>
          <a:p>
            <a:pPr algn="just"/>
            <a:r>
              <a:rPr lang="zh-CN" altLang="en-US" sz="3400" dirty="0">
                <a:solidFill>
                  <a:srgbClr val="1B4367"/>
                </a:solidFill>
                <a:cs typeface="+mn-ea"/>
                <a:sym typeface="+mn-lt"/>
              </a:rPr>
              <a:t>任务二</a:t>
            </a:r>
            <a:r>
              <a:rPr lang="en-US" altLang="zh-CN" sz="3400" dirty="0">
                <a:solidFill>
                  <a:srgbClr val="1B4367"/>
                </a:solidFill>
                <a:cs typeface="+mn-ea"/>
                <a:sym typeface="+mn-lt"/>
              </a:rPr>
              <a:t>   </a:t>
            </a:r>
            <a:r>
              <a:rPr lang="zh-CN" altLang="en-US" sz="3400" dirty="0">
                <a:solidFill>
                  <a:srgbClr val="1B4367"/>
                </a:solidFill>
                <a:cs typeface="+mn-ea"/>
                <a:sym typeface="+mn-lt"/>
              </a:rPr>
              <a:t>职业的基本概念与内涵</a:t>
            </a:r>
            <a:endParaRPr lang="zh-CN" altLang="en-US" sz="3400" dirty="0">
              <a:solidFill>
                <a:srgbClr val="1B4367"/>
              </a:solidFill>
              <a:cs typeface="+mn-ea"/>
              <a:sym typeface="+mn-lt"/>
            </a:endParaRPr>
          </a:p>
        </p:txBody>
      </p:sp>
      <p:grpSp>
        <p:nvGrpSpPr>
          <p:cNvPr id="2" name="组合 1"/>
          <p:cNvGrpSpPr/>
          <p:nvPr>
            <p:custDataLst>
              <p:tags r:id="rId9"/>
            </p:custDataLst>
          </p:nvPr>
        </p:nvGrpSpPr>
        <p:grpSpPr>
          <a:xfrm>
            <a:off x="677115" y="2967155"/>
            <a:ext cx="824238" cy="824230"/>
            <a:chOff x="3909356" y="1685526"/>
            <a:chExt cx="828000" cy="828000"/>
          </a:xfrm>
        </p:grpSpPr>
        <p:sp>
          <p:nvSpPr>
            <p:cNvPr id="4" name="文本框 3"/>
            <p:cNvSpPr txBox="1"/>
            <p:nvPr>
              <p:custDataLst>
                <p:tags r:id="rId10"/>
              </p:custDataLst>
            </p:nvPr>
          </p:nvSpPr>
          <p:spPr>
            <a:xfrm>
              <a:off x="3909356" y="1745583"/>
              <a:ext cx="828000" cy="709988"/>
            </a:xfrm>
            <a:prstGeom prst="rect">
              <a:avLst/>
            </a:prstGeom>
            <a:noFill/>
            <a:ln>
              <a:solidFill>
                <a:srgbClr val="1B4367"/>
              </a:solidFill>
            </a:ln>
          </p:spPr>
          <p:txBody>
            <a:bodyPr wrap="square" rtlCol="0">
              <a:spAutoFit/>
            </a:bodyPr>
            <a:p>
              <a:pPr algn="ctr"/>
              <a:r>
                <a:rPr lang="en-US" altLang="zh-CN" sz="4000" b="1" dirty="0" smtClean="0">
                  <a:solidFill>
                    <a:srgbClr val="1B4367"/>
                  </a:solidFill>
                  <a:latin typeface="微软雅黑" panose="020B0503020204020204" pitchFamily="34" charset="-122"/>
                  <a:ea typeface="微软雅黑" panose="020B0503020204020204" pitchFamily="34" charset="-122"/>
                </a:rPr>
                <a:t>03</a:t>
              </a:r>
              <a:endParaRPr lang="en-US" altLang="zh-CN" sz="4000" b="1" dirty="0" smtClean="0">
                <a:solidFill>
                  <a:srgbClr val="1B4367"/>
                </a:solidFill>
                <a:latin typeface="微软雅黑" panose="020B0503020204020204" pitchFamily="34" charset="-122"/>
                <a:ea typeface="微软雅黑" panose="020B0503020204020204" pitchFamily="34" charset="-122"/>
              </a:endParaRPr>
            </a:p>
          </p:txBody>
        </p:sp>
        <p:sp>
          <p:nvSpPr>
            <p:cNvPr id="5" name="矩形 4"/>
            <p:cNvSpPr/>
            <p:nvPr>
              <p:custDataLst>
                <p:tags r:id="rId11"/>
              </p:custDataLst>
            </p:nvPr>
          </p:nvSpPr>
          <p:spPr>
            <a:xfrm>
              <a:off x="3909356" y="1685526"/>
              <a:ext cx="828000" cy="828000"/>
            </a:xfrm>
            <a:prstGeom prst="rect">
              <a:avLst/>
            </a:prstGeom>
            <a:noFill/>
            <a:ln>
              <a:solidFill>
                <a:srgbClr val="1B43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6" name="组合 5"/>
          <p:cNvGrpSpPr/>
          <p:nvPr>
            <p:custDataLst>
              <p:tags r:id="rId12"/>
            </p:custDataLst>
          </p:nvPr>
        </p:nvGrpSpPr>
        <p:grpSpPr>
          <a:xfrm>
            <a:off x="677115" y="3932355"/>
            <a:ext cx="824238" cy="823595"/>
            <a:chOff x="3909356" y="1685526"/>
            <a:chExt cx="828000" cy="828000"/>
          </a:xfrm>
        </p:grpSpPr>
        <p:sp>
          <p:nvSpPr>
            <p:cNvPr id="7" name="文本框 6"/>
            <p:cNvSpPr txBox="1"/>
            <p:nvPr>
              <p:custDataLst>
                <p:tags r:id="rId13"/>
              </p:custDataLst>
            </p:nvPr>
          </p:nvSpPr>
          <p:spPr>
            <a:xfrm>
              <a:off x="3909356" y="1745583"/>
              <a:ext cx="828000" cy="710535"/>
            </a:xfrm>
            <a:prstGeom prst="rect">
              <a:avLst/>
            </a:prstGeom>
            <a:noFill/>
            <a:ln>
              <a:solidFill>
                <a:srgbClr val="1B4367"/>
              </a:solidFill>
            </a:ln>
          </p:spPr>
          <p:txBody>
            <a:bodyPr wrap="square" rtlCol="0">
              <a:spAutoFit/>
            </a:bodyPr>
            <a:p>
              <a:pPr algn="ctr"/>
              <a:r>
                <a:rPr lang="en-US" altLang="zh-CN" sz="4000" b="1" dirty="0" smtClean="0">
                  <a:solidFill>
                    <a:srgbClr val="1B4367"/>
                  </a:solidFill>
                  <a:latin typeface="微软雅黑" panose="020B0503020204020204" pitchFamily="34" charset="-122"/>
                  <a:ea typeface="微软雅黑" panose="020B0503020204020204" pitchFamily="34" charset="-122"/>
                </a:rPr>
                <a:t>04</a:t>
              </a:r>
              <a:endParaRPr lang="en-US" altLang="zh-CN" sz="4000" b="1" dirty="0" smtClean="0">
                <a:solidFill>
                  <a:srgbClr val="1B4367"/>
                </a:solidFill>
                <a:latin typeface="微软雅黑" panose="020B0503020204020204" pitchFamily="34" charset="-122"/>
                <a:ea typeface="微软雅黑" panose="020B0503020204020204" pitchFamily="34" charset="-122"/>
              </a:endParaRPr>
            </a:p>
          </p:txBody>
        </p:sp>
        <p:sp>
          <p:nvSpPr>
            <p:cNvPr id="8" name="矩形 7"/>
            <p:cNvSpPr/>
            <p:nvPr>
              <p:custDataLst>
                <p:tags r:id="rId14"/>
              </p:custDataLst>
            </p:nvPr>
          </p:nvSpPr>
          <p:spPr>
            <a:xfrm>
              <a:off x="3909356" y="1685526"/>
              <a:ext cx="828000" cy="828000"/>
            </a:xfrm>
            <a:prstGeom prst="rect">
              <a:avLst/>
            </a:prstGeom>
            <a:noFill/>
            <a:ln>
              <a:solidFill>
                <a:srgbClr val="1B43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9" name="文本框 8"/>
          <p:cNvSpPr txBox="1"/>
          <p:nvPr>
            <p:custDataLst>
              <p:tags r:id="rId15"/>
            </p:custDataLst>
          </p:nvPr>
        </p:nvSpPr>
        <p:spPr>
          <a:xfrm>
            <a:off x="1699673" y="3025775"/>
            <a:ext cx="7138035" cy="591185"/>
          </a:xfrm>
          <a:prstGeom prst="rect">
            <a:avLst/>
          </a:prstGeom>
          <a:noFill/>
        </p:spPr>
        <p:txBody>
          <a:bodyPr wrap="square" lIns="68580" tIns="34290" rIns="68580" bIns="34290" rtlCol="0">
            <a:spAutoFit/>
          </a:bodyPr>
          <a:p>
            <a:pPr algn="just"/>
            <a:r>
              <a:rPr lang="zh-CN" altLang="en-US" sz="3400" dirty="0">
                <a:solidFill>
                  <a:srgbClr val="1B4367"/>
                </a:solidFill>
                <a:cs typeface="+mn-ea"/>
                <a:sym typeface="+mn-lt"/>
              </a:rPr>
              <a:t>任务三</a:t>
            </a:r>
            <a:r>
              <a:rPr lang="en-US" altLang="zh-CN" sz="3400" dirty="0">
                <a:solidFill>
                  <a:srgbClr val="1B4367"/>
                </a:solidFill>
                <a:cs typeface="+mn-ea"/>
                <a:sym typeface="+mn-lt"/>
              </a:rPr>
              <a:t>   </a:t>
            </a:r>
            <a:r>
              <a:rPr lang="zh-CN" altLang="en-US" sz="3400" dirty="0">
                <a:solidFill>
                  <a:srgbClr val="1B4367"/>
                </a:solidFill>
                <a:cs typeface="+mn-ea"/>
                <a:sym typeface="+mn-lt"/>
              </a:rPr>
              <a:t>职业的分类</a:t>
            </a:r>
            <a:endParaRPr lang="zh-CN" altLang="en-US" sz="3400" dirty="0">
              <a:solidFill>
                <a:srgbClr val="1B4367"/>
              </a:solidFill>
              <a:cs typeface="+mn-ea"/>
              <a:sym typeface="+mn-lt"/>
            </a:endParaRPr>
          </a:p>
        </p:txBody>
      </p:sp>
      <p:sp>
        <p:nvSpPr>
          <p:cNvPr id="10" name="文本框 9"/>
          <p:cNvSpPr txBox="1"/>
          <p:nvPr>
            <p:custDataLst>
              <p:tags r:id="rId16"/>
            </p:custDataLst>
          </p:nvPr>
        </p:nvSpPr>
        <p:spPr>
          <a:xfrm>
            <a:off x="1699673" y="3990340"/>
            <a:ext cx="6629622" cy="591185"/>
          </a:xfrm>
          <a:prstGeom prst="rect">
            <a:avLst/>
          </a:prstGeom>
          <a:noFill/>
        </p:spPr>
        <p:txBody>
          <a:bodyPr wrap="square" lIns="68580" tIns="34290" rIns="68580" bIns="34290" rtlCol="0">
            <a:spAutoFit/>
          </a:bodyPr>
          <a:p>
            <a:pPr algn="just"/>
            <a:r>
              <a:rPr lang="zh-CN" altLang="en-US" sz="3400" dirty="0">
                <a:solidFill>
                  <a:srgbClr val="1B4367"/>
                </a:solidFill>
                <a:cs typeface="+mn-ea"/>
                <a:sym typeface="+mn-lt"/>
              </a:rPr>
              <a:t>任务四</a:t>
            </a:r>
            <a:r>
              <a:rPr lang="en-US" altLang="zh-CN" sz="3400" dirty="0">
                <a:solidFill>
                  <a:srgbClr val="1B4367"/>
                </a:solidFill>
                <a:cs typeface="+mn-ea"/>
                <a:sym typeface="+mn-lt"/>
              </a:rPr>
              <a:t>   </a:t>
            </a:r>
            <a:r>
              <a:rPr lang="zh-CN" altLang="en-US" sz="3400" dirty="0">
                <a:solidFill>
                  <a:srgbClr val="1B4367"/>
                </a:solidFill>
                <a:cs typeface="+mn-ea"/>
                <a:sym typeface="+mn-lt"/>
              </a:rPr>
              <a:t>职业资格证书</a:t>
            </a:r>
            <a:endParaRPr lang="zh-CN" altLang="en-US" sz="3400" dirty="0">
              <a:solidFill>
                <a:srgbClr val="1B4367"/>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nodeType="clickEffect">
                                  <p:stCondLst>
                                    <p:cond delay="0"/>
                                  </p:stCondLst>
                                  <p:childTnLst>
                                    <p:set>
                                      <p:cBhvr>
                                        <p:cTn id="19" dur="1" fill="hold">
                                          <p:stCondLst>
                                            <p:cond delay="0"/>
                                          </p:stCondLst>
                                        </p:cTn>
                                        <p:tgtEl>
                                          <p:spTgt spid="69"/>
                                        </p:tgtEl>
                                        <p:attrNameLst>
                                          <p:attrName>style.visibility</p:attrName>
                                        </p:attrNameLst>
                                      </p:cBhvr>
                                      <p:to>
                                        <p:strVal val="visible"/>
                                      </p:to>
                                    </p:set>
                                    <p:animEffect transition="in" filter="wipe(left)">
                                      <p:cBhvr>
                                        <p:cTn id="20" dur="500"/>
                                        <p:tgtEl>
                                          <p:spTgt spid="69"/>
                                        </p:tgtEl>
                                      </p:cBhvr>
                                    </p:animEffect>
                                  </p:childTnLst>
                                </p:cTn>
                              </p:par>
                            </p:childTnLst>
                          </p:cTn>
                        </p:par>
                        <p:par>
                          <p:cTn id="21" fill="hold">
                            <p:stCondLst>
                              <p:cond delay="500"/>
                            </p:stCondLst>
                            <p:childTnLst>
                              <p:par>
                                <p:cTn id="22" presetID="41" presetClass="entr" presetSubtype="0" fill="hold" grpId="0" nodeType="afterEffect">
                                  <p:stCondLst>
                                    <p:cond delay="0"/>
                                  </p:stCondLst>
                                  <p:iterate type="lt">
                                    <p:tmPct val="10000"/>
                                  </p:iterate>
                                  <p:childTnLst>
                                    <p:set>
                                      <p:cBhvr>
                                        <p:cTn id="23" dur="1" fill="hold">
                                          <p:stCondLst>
                                            <p:cond delay="0"/>
                                          </p:stCondLst>
                                        </p:cTn>
                                        <p:tgtEl>
                                          <p:spTgt spid="18"/>
                                        </p:tgtEl>
                                        <p:attrNameLst>
                                          <p:attrName>style.visibility</p:attrName>
                                        </p:attrNameLst>
                                      </p:cBhvr>
                                      <p:to>
                                        <p:strVal val="visible"/>
                                      </p:to>
                                    </p:set>
                                    <p:anim calcmode="lin" valueType="num">
                                      <p:cBhvr>
                                        <p:cTn id="24"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18"/>
                                        </p:tgtEl>
                                        <p:attrNameLst>
                                          <p:attrName>ppt_y</p:attrName>
                                        </p:attrNameLst>
                                      </p:cBhvr>
                                      <p:tavLst>
                                        <p:tav tm="0">
                                          <p:val>
                                            <p:strVal val="#ppt_y"/>
                                          </p:val>
                                        </p:tav>
                                        <p:tav tm="100000">
                                          <p:val>
                                            <p:strVal val="#ppt_y"/>
                                          </p:val>
                                        </p:tav>
                                      </p:tavLst>
                                    </p:anim>
                                    <p:anim calcmode="lin" valueType="num">
                                      <p:cBhvr>
                                        <p:cTn id="26"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18"/>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nodeType="click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wipe(left)">
                                      <p:cBhvr>
                                        <p:cTn id="33" dur="500"/>
                                        <p:tgtEl>
                                          <p:spTgt spid="11"/>
                                        </p:tgtEl>
                                      </p:cBhvr>
                                    </p:animEffect>
                                  </p:childTnLst>
                                </p:cTn>
                              </p:par>
                            </p:childTnLst>
                          </p:cTn>
                        </p:par>
                        <p:par>
                          <p:cTn id="34" fill="hold">
                            <p:stCondLst>
                              <p:cond delay="500"/>
                            </p:stCondLst>
                            <p:childTnLst>
                              <p:par>
                                <p:cTn id="35" presetID="41" presetClass="entr" presetSubtype="0" fill="hold" grpId="0" nodeType="afterEffect">
                                  <p:stCondLst>
                                    <p:cond delay="0"/>
                                  </p:stCondLst>
                                  <p:iterate type="lt">
                                    <p:tmPct val="10000"/>
                                  </p:iterate>
                                  <p:childTnLst>
                                    <p:set>
                                      <p:cBhvr>
                                        <p:cTn id="36" dur="1" fill="hold">
                                          <p:stCondLst>
                                            <p:cond delay="0"/>
                                          </p:stCondLst>
                                        </p:cTn>
                                        <p:tgtEl>
                                          <p:spTgt spid="19"/>
                                        </p:tgtEl>
                                        <p:attrNameLst>
                                          <p:attrName>style.visibility</p:attrName>
                                        </p:attrNameLst>
                                      </p:cBhvr>
                                      <p:to>
                                        <p:strVal val="visible"/>
                                      </p:to>
                                    </p:set>
                                    <p:anim calcmode="lin" valueType="num">
                                      <p:cBhvr>
                                        <p:cTn id="37"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38" dur="500" fill="hold"/>
                                        <p:tgtEl>
                                          <p:spTgt spid="19"/>
                                        </p:tgtEl>
                                        <p:attrNameLst>
                                          <p:attrName>ppt_y</p:attrName>
                                        </p:attrNameLst>
                                      </p:cBhvr>
                                      <p:tavLst>
                                        <p:tav tm="0">
                                          <p:val>
                                            <p:strVal val="#ppt_y"/>
                                          </p:val>
                                        </p:tav>
                                        <p:tav tm="100000">
                                          <p:val>
                                            <p:strVal val="#ppt_y"/>
                                          </p:val>
                                        </p:tav>
                                      </p:tavLst>
                                    </p:anim>
                                    <p:anim calcmode="lin" valueType="num">
                                      <p:cBhvr>
                                        <p:cTn id="39"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40"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41" dur="500" tmFilter="0,0; .5, 1; 1, 1"/>
                                        <p:tgtEl>
                                          <p:spTgt spid="19"/>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8" fill="hold" nodeType="clickEffect">
                                  <p:stCondLst>
                                    <p:cond delay="0"/>
                                  </p:stCondLst>
                                  <p:childTnLst>
                                    <p:set>
                                      <p:cBhvr>
                                        <p:cTn id="45" dur="1" fill="hold">
                                          <p:stCondLst>
                                            <p:cond delay="0"/>
                                          </p:stCondLst>
                                        </p:cTn>
                                        <p:tgtEl>
                                          <p:spTgt spid="2"/>
                                        </p:tgtEl>
                                        <p:attrNameLst>
                                          <p:attrName>style.visibility</p:attrName>
                                        </p:attrNameLst>
                                      </p:cBhvr>
                                      <p:to>
                                        <p:strVal val="visible"/>
                                      </p:to>
                                    </p:set>
                                    <p:animEffect transition="in" filter="wipe(left)">
                                      <p:cBhvr>
                                        <p:cTn id="46" dur="500"/>
                                        <p:tgtEl>
                                          <p:spTgt spid="2"/>
                                        </p:tgtEl>
                                      </p:cBhvr>
                                    </p:animEffect>
                                  </p:childTnLst>
                                </p:cTn>
                              </p:par>
                            </p:childTnLst>
                          </p:cTn>
                        </p:par>
                        <p:par>
                          <p:cTn id="47" fill="hold">
                            <p:stCondLst>
                              <p:cond delay="500"/>
                            </p:stCondLst>
                            <p:childTnLst>
                              <p:par>
                                <p:cTn id="48" presetID="41" presetClass="entr" presetSubtype="0" fill="hold" grpId="0" nodeType="afterEffect">
                                  <p:stCondLst>
                                    <p:cond delay="0"/>
                                  </p:stCondLst>
                                  <p:iterate type="lt">
                                    <p:tmPct val="10000"/>
                                  </p:iterate>
                                  <p:childTnLst>
                                    <p:set>
                                      <p:cBhvr>
                                        <p:cTn id="49" dur="1" fill="hold">
                                          <p:stCondLst>
                                            <p:cond delay="0"/>
                                          </p:stCondLst>
                                        </p:cTn>
                                        <p:tgtEl>
                                          <p:spTgt spid="9"/>
                                        </p:tgtEl>
                                        <p:attrNameLst>
                                          <p:attrName>style.visibility</p:attrName>
                                        </p:attrNameLst>
                                      </p:cBhvr>
                                      <p:to>
                                        <p:strVal val="visible"/>
                                      </p:to>
                                    </p:set>
                                    <p:anim calcmode="lin" valueType="num">
                                      <p:cBhvr>
                                        <p:cTn id="50"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51" dur="500" fill="hold"/>
                                        <p:tgtEl>
                                          <p:spTgt spid="9"/>
                                        </p:tgtEl>
                                        <p:attrNameLst>
                                          <p:attrName>ppt_y</p:attrName>
                                        </p:attrNameLst>
                                      </p:cBhvr>
                                      <p:tavLst>
                                        <p:tav tm="0">
                                          <p:val>
                                            <p:strVal val="#ppt_y"/>
                                          </p:val>
                                        </p:tav>
                                        <p:tav tm="100000">
                                          <p:val>
                                            <p:strVal val="#ppt_y"/>
                                          </p:val>
                                        </p:tav>
                                      </p:tavLst>
                                    </p:anim>
                                    <p:anim calcmode="lin" valueType="num">
                                      <p:cBhvr>
                                        <p:cTn id="52"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53"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54" dur="500" tmFilter="0,0; .5, 1; 1, 1"/>
                                        <p:tgtEl>
                                          <p:spTgt spid="9"/>
                                        </p:tgtEl>
                                      </p:cBhvr>
                                    </p:animEffect>
                                  </p:childTnLst>
                                </p:cTn>
                              </p:par>
                            </p:childTnLst>
                          </p:cTn>
                        </p:par>
                      </p:childTnLst>
                    </p:cTn>
                  </p:par>
                  <p:par>
                    <p:cTn id="55" fill="hold">
                      <p:stCondLst>
                        <p:cond delay="indefinite"/>
                      </p:stCondLst>
                      <p:childTnLst>
                        <p:par>
                          <p:cTn id="56" fill="hold">
                            <p:stCondLst>
                              <p:cond delay="0"/>
                            </p:stCondLst>
                            <p:childTnLst>
                              <p:par>
                                <p:cTn id="57" presetID="22" presetClass="entr" presetSubtype="8" fill="hold" nodeType="clickEffect">
                                  <p:stCondLst>
                                    <p:cond delay="0"/>
                                  </p:stCondLst>
                                  <p:childTnLst>
                                    <p:set>
                                      <p:cBhvr>
                                        <p:cTn id="58" dur="1" fill="hold">
                                          <p:stCondLst>
                                            <p:cond delay="0"/>
                                          </p:stCondLst>
                                        </p:cTn>
                                        <p:tgtEl>
                                          <p:spTgt spid="6"/>
                                        </p:tgtEl>
                                        <p:attrNameLst>
                                          <p:attrName>style.visibility</p:attrName>
                                        </p:attrNameLst>
                                      </p:cBhvr>
                                      <p:to>
                                        <p:strVal val="visible"/>
                                      </p:to>
                                    </p:set>
                                    <p:animEffect transition="in" filter="wipe(left)">
                                      <p:cBhvr>
                                        <p:cTn id="59" dur="500"/>
                                        <p:tgtEl>
                                          <p:spTgt spid="6"/>
                                        </p:tgtEl>
                                      </p:cBhvr>
                                    </p:animEffect>
                                  </p:childTnLst>
                                </p:cTn>
                              </p:par>
                            </p:childTnLst>
                          </p:cTn>
                        </p:par>
                        <p:par>
                          <p:cTn id="60" fill="hold">
                            <p:stCondLst>
                              <p:cond delay="500"/>
                            </p:stCondLst>
                            <p:childTnLst>
                              <p:par>
                                <p:cTn id="61" presetID="41" presetClass="entr" presetSubtype="0" fill="hold" grpId="0" nodeType="afterEffect">
                                  <p:stCondLst>
                                    <p:cond delay="0"/>
                                  </p:stCondLst>
                                  <p:iterate type="lt">
                                    <p:tmPct val="10000"/>
                                  </p:iterate>
                                  <p:childTnLst>
                                    <p:set>
                                      <p:cBhvr>
                                        <p:cTn id="62" dur="1" fill="hold">
                                          <p:stCondLst>
                                            <p:cond delay="0"/>
                                          </p:stCondLst>
                                        </p:cTn>
                                        <p:tgtEl>
                                          <p:spTgt spid="10"/>
                                        </p:tgtEl>
                                        <p:attrNameLst>
                                          <p:attrName>style.visibility</p:attrName>
                                        </p:attrNameLst>
                                      </p:cBhvr>
                                      <p:to>
                                        <p:strVal val="visible"/>
                                      </p:to>
                                    </p:set>
                                    <p:anim calcmode="lin" valueType="num">
                                      <p:cBhvr>
                                        <p:cTn id="63"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64" dur="500" fill="hold"/>
                                        <p:tgtEl>
                                          <p:spTgt spid="10"/>
                                        </p:tgtEl>
                                        <p:attrNameLst>
                                          <p:attrName>ppt_y</p:attrName>
                                        </p:attrNameLst>
                                      </p:cBhvr>
                                      <p:tavLst>
                                        <p:tav tm="0">
                                          <p:val>
                                            <p:strVal val="#ppt_y"/>
                                          </p:val>
                                        </p:tav>
                                        <p:tav tm="100000">
                                          <p:val>
                                            <p:strVal val="#ppt_y"/>
                                          </p:val>
                                        </p:tav>
                                      </p:tavLst>
                                    </p:anim>
                                    <p:anim calcmode="lin" valueType="num">
                                      <p:cBhvr>
                                        <p:cTn id="65"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66"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67" dur="500" tmFilter="0,0; .5, 1; 1, 1"/>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8" grpId="0"/>
      <p:bldP spid="19" grpId="0"/>
      <p:bldP spid="9" grpId="0"/>
      <p:bldP spid="1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589020"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任务一</a:t>
            </a:r>
            <a:r>
              <a:rPr lang="en-US" altLang="zh-CN" sz="1700" b="1" dirty="0">
                <a:solidFill>
                  <a:srgbClr val="1B4367"/>
                </a:solidFill>
                <a:cs typeface="+mn-ea"/>
                <a:sym typeface="+mn-lt"/>
              </a:rPr>
              <a:t>  </a:t>
            </a:r>
            <a:r>
              <a:rPr lang="zh-CN" altLang="en-US" sz="1700" b="1" dirty="0">
                <a:solidFill>
                  <a:srgbClr val="1B4367"/>
                </a:solidFill>
                <a:cs typeface="+mn-ea"/>
                <a:sym typeface="+mn-lt"/>
              </a:rPr>
              <a:t>职业的产生与发展</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4" name="矩形 13"/>
          <p:cNvSpPr>
            <a:spLocks noChangeArrowheads="1"/>
          </p:cNvSpPr>
          <p:nvPr/>
        </p:nvSpPr>
        <p:spPr bwMode="auto">
          <a:xfrm>
            <a:off x="1621155" y="1183005"/>
            <a:ext cx="5520055" cy="583565"/>
          </a:xfrm>
          <a:prstGeom prst="rect">
            <a:avLst/>
          </a:prstGeom>
          <a:noFill/>
          <a:ln w="9525">
            <a:noFill/>
            <a:miter lim="800000"/>
          </a:ln>
        </p:spPr>
        <p:txBody>
          <a:bodyPr wrap="square">
            <a:spAutoFit/>
          </a:bodyPr>
          <a:p>
            <a:pPr algn="just"/>
            <a:r>
              <a:rPr lang="zh-CN" altLang="en-US" sz="3200" b="1">
                <a:solidFill>
                  <a:srgbClr val="1B4367"/>
                </a:solidFill>
                <a:latin typeface="微软雅黑" panose="020B0503020204020204" pitchFamily="34" charset="-122"/>
                <a:ea typeface="微软雅黑" panose="020B0503020204020204" pitchFamily="34" charset="-122"/>
              </a:rPr>
              <a:t>一、职业的产生</a:t>
            </a:r>
            <a:endParaRPr lang="zh-CN" altLang="en-US" sz="3200" b="1">
              <a:solidFill>
                <a:srgbClr val="1B4367"/>
              </a:solidFill>
              <a:latin typeface="微软雅黑" panose="020B0503020204020204" pitchFamily="34" charset="-122"/>
              <a:ea typeface="微软雅黑" panose="020B0503020204020204" pitchFamily="34" charset="-122"/>
            </a:endParaRPr>
          </a:p>
        </p:txBody>
      </p:sp>
      <p:sp>
        <p:nvSpPr>
          <p:cNvPr id="8" name="矩形 7"/>
          <p:cNvSpPr>
            <a:spLocks noChangeArrowheads="1"/>
          </p:cNvSpPr>
          <p:nvPr/>
        </p:nvSpPr>
        <p:spPr bwMode="auto">
          <a:xfrm>
            <a:off x="856615" y="2180590"/>
            <a:ext cx="7743190" cy="2170430"/>
          </a:xfrm>
          <a:prstGeom prst="rect">
            <a:avLst/>
          </a:prstGeom>
          <a:noFill/>
          <a:ln w="9525">
            <a:noFill/>
            <a:miter lim="800000"/>
          </a:ln>
        </p:spPr>
        <p:txBody>
          <a:bodyPr wrap="square">
            <a:noAutofit/>
          </a:bodyPr>
          <a:p>
            <a:pPr indent="457200" fontAlgn="auto">
              <a:lnSpc>
                <a:spcPts val="2660"/>
              </a:lnSpc>
            </a:pPr>
            <a:r>
              <a:rPr lang="zh-CN" altLang="en-US" sz="1800">
                <a:solidFill>
                  <a:schemeClr val="tx1"/>
                </a:solidFill>
                <a:latin typeface="微软雅黑" panose="020B0503020204020204" pitchFamily="34" charset="-122"/>
                <a:ea typeface="微软雅黑" panose="020B0503020204020204" pitchFamily="34" charset="-122"/>
              </a:rPr>
              <a:t>社会分工的出现是职业产生的基础，社会分工又起源于社会生产力发展的客观需要，由此可见，职业自产生之日起就必然与时代生产力发展水平密切相关。生产力水平的提高不断地改变社会分工体系，社会分工体系的变化又直接促使职业分化与演变。</a:t>
            </a:r>
            <a:endParaRPr lang="zh-CN" altLang="en-US" sz="1800">
              <a:solidFill>
                <a:schemeClr val="tx1"/>
              </a:solidFill>
              <a:latin typeface="微软雅黑" panose="020B0503020204020204" pitchFamily="34" charset="-122"/>
              <a:ea typeface="微软雅黑" panose="020B0503020204020204" pitchFamily="34" charset="-122"/>
            </a:endParaRPr>
          </a:p>
        </p:txBody>
      </p:sp>
      <p:grpSp>
        <p:nvGrpSpPr>
          <p:cNvPr id="11" name="组合 10"/>
          <p:cNvGrpSpPr/>
          <p:nvPr>
            <p:custDataLst>
              <p:tags r:id="rId1"/>
            </p:custDataLst>
          </p:nvPr>
        </p:nvGrpSpPr>
        <p:grpSpPr>
          <a:xfrm>
            <a:off x="374857" y="842901"/>
            <a:ext cx="1201103" cy="1202531"/>
            <a:chOff x="4856202" y="1222146"/>
            <a:chExt cx="1201103" cy="1202531"/>
          </a:xfrm>
          <a:solidFill>
            <a:srgbClr val="1B4367"/>
          </a:solidFill>
        </p:grpSpPr>
        <p:sp>
          <p:nvSpPr>
            <p:cNvPr id="12" name="Rectangle 6"/>
            <p:cNvSpPr/>
            <p:nvPr>
              <p:custDataLst>
                <p:tags r:id="rId2"/>
              </p:custDataLst>
            </p:nvPr>
          </p:nvSpPr>
          <p:spPr>
            <a:xfrm>
              <a:off x="4856202" y="1222146"/>
              <a:ext cx="1201103" cy="1202531"/>
            </a:xfrm>
            <a:prstGeom prst="flowChartConnector">
              <a:avLst/>
            </a:prstGeom>
            <a:grpFill/>
            <a:ln w="9525">
              <a:noFill/>
              <a:miter/>
            </a:ln>
          </p:spPr>
          <p:txBody>
            <a:bodyPr anchor="ctr"/>
            <a:lstStyle/>
            <a:p>
              <a:pPr lvl="0" algn="ctr" eaLnBrk="1" hangingPunct="1"/>
              <a:endParaRPr lang="en-US" altLang="zh-CN" sz="1000" dirty="0">
                <a:solidFill>
                  <a:srgbClr val="FFFFFF"/>
                </a:solidFill>
                <a:cs typeface="+mn-ea"/>
                <a:sym typeface="+mn-lt"/>
              </a:endParaRPr>
            </a:p>
          </p:txBody>
        </p:sp>
        <p:sp>
          <p:nvSpPr>
            <p:cNvPr id="13" name="KSO_Shape"/>
            <p:cNvSpPr/>
            <p:nvPr>
              <p:custDataLst>
                <p:tags r:id="rId3"/>
              </p:custDataLst>
            </p:nvPr>
          </p:nvSpPr>
          <p:spPr bwMode="auto">
            <a:xfrm>
              <a:off x="5275038" y="1500840"/>
              <a:ext cx="363431" cy="645143"/>
            </a:xfrm>
            <a:custGeom>
              <a:avLst/>
              <a:gdLst>
                <a:gd name="T0" fmla="*/ 2147483646 w 3056"/>
                <a:gd name="T1" fmla="*/ 2147483646 h 5429"/>
                <a:gd name="T2" fmla="*/ 2147483646 w 3056"/>
                <a:gd name="T3" fmla="*/ 2147483646 h 5429"/>
                <a:gd name="T4" fmla="*/ 2147483646 w 3056"/>
                <a:gd name="T5" fmla="*/ 388832290 h 5429"/>
                <a:gd name="T6" fmla="*/ 2147483646 w 3056"/>
                <a:gd name="T7" fmla="*/ 345615213 h 5429"/>
                <a:gd name="T8" fmla="*/ 2147483646 w 3056"/>
                <a:gd name="T9" fmla="*/ 2147483646 h 5429"/>
                <a:gd name="T10" fmla="*/ 2147483646 w 3056"/>
                <a:gd name="T11" fmla="*/ 2147483646 h 5429"/>
                <a:gd name="T12" fmla="*/ 2147483646 w 3056"/>
                <a:gd name="T13" fmla="*/ 2147483646 h 5429"/>
                <a:gd name="T14" fmla="*/ 2147483646 w 3056"/>
                <a:gd name="T15" fmla="*/ 2147483646 h 5429"/>
                <a:gd name="T16" fmla="*/ 2147483646 w 3056"/>
                <a:gd name="T17" fmla="*/ 2147483646 h 5429"/>
                <a:gd name="T18" fmla="*/ 2147483646 w 3056"/>
                <a:gd name="T19" fmla="*/ 2147483646 h 5429"/>
                <a:gd name="T20" fmla="*/ 475747481 w 3056"/>
                <a:gd name="T21" fmla="*/ 2147483646 h 5429"/>
                <a:gd name="T22" fmla="*/ 432463999 w 3056"/>
                <a:gd name="T23" fmla="*/ 2147483646 h 5429"/>
                <a:gd name="T24" fmla="*/ 2147483646 w 3056"/>
                <a:gd name="T25" fmla="*/ 2147483646 h 5429"/>
                <a:gd name="T26" fmla="*/ 2147483646 w 3056"/>
                <a:gd name="T27" fmla="*/ 2147483646 h 5429"/>
                <a:gd name="T28" fmla="*/ 2147483646 w 3056"/>
                <a:gd name="T29" fmla="*/ 2147483646 h 5429"/>
                <a:gd name="T30" fmla="*/ 2147483646 w 3056"/>
                <a:gd name="T31" fmla="*/ 2147483646 h 5429"/>
                <a:gd name="T32" fmla="*/ 2147483646 w 3056"/>
                <a:gd name="T33" fmla="*/ 2147483646 h 5429"/>
                <a:gd name="T34" fmla="*/ 2147483646 w 3056"/>
                <a:gd name="T35" fmla="*/ 2147483646 h 5429"/>
                <a:gd name="T36" fmla="*/ 2147483646 w 3056"/>
                <a:gd name="T37" fmla="*/ 2147483646 h 5429"/>
                <a:gd name="T38" fmla="*/ 2147483646 w 3056"/>
                <a:gd name="T39" fmla="*/ 2147483646 h 5429"/>
                <a:gd name="T40" fmla="*/ 2147483646 w 3056"/>
                <a:gd name="T41" fmla="*/ 2147483646 h 5429"/>
                <a:gd name="T42" fmla="*/ 2147483646 w 3056"/>
                <a:gd name="T43" fmla="*/ 2147483646 h 5429"/>
                <a:gd name="T44" fmla="*/ 2147483646 w 3056"/>
                <a:gd name="T45" fmla="*/ 2147483646 h 5429"/>
                <a:gd name="T46" fmla="*/ 2147483646 w 3056"/>
                <a:gd name="T47" fmla="*/ 2147483646 h 5429"/>
                <a:gd name="T48" fmla="*/ 2147483646 w 3056"/>
                <a:gd name="T49" fmla="*/ 2147483646 h 5429"/>
                <a:gd name="T50" fmla="*/ 2147483646 w 3056"/>
                <a:gd name="T51" fmla="*/ 2147483646 h 5429"/>
                <a:gd name="T52" fmla="*/ 2147483646 w 3056"/>
                <a:gd name="T53" fmla="*/ 2147483646 h 5429"/>
                <a:gd name="T54" fmla="*/ 2147483646 w 3056"/>
                <a:gd name="T55" fmla="*/ 2147483646 h 5429"/>
                <a:gd name="T56" fmla="*/ 2147483646 w 3056"/>
                <a:gd name="T57" fmla="*/ 2147483646 h 5429"/>
                <a:gd name="T58" fmla="*/ 2147483646 w 3056"/>
                <a:gd name="T59" fmla="*/ 2147483646 h 5429"/>
                <a:gd name="T60" fmla="*/ 2147483646 w 3056"/>
                <a:gd name="T61" fmla="*/ 2147483646 h 5429"/>
                <a:gd name="T62" fmla="*/ 2147483646 w 3056"/>
                <a:gd name="T63" fmla="*/ 2147483646 h 5429"/>
                <a:gd name="T64" fmla="*/ 2147483646 w 3056"/>
                <a:gd name="T65" fmla="*/ 2147483646 h 5429"/>
                <a:gd name="T66" fmla="*/ 2147483646 w 3056"/>
                <a:gd name="T67" fmla="*/ 2147483646 h 5429"/>
                <a:gd name="T68" fmla="*/ 2147483646 w 3056"/>
                <a:gd name="T69" fmla="*/ 2147483646 h 5429"/>
                <a:gd name="T70" fmla="*/ 2147483646 w 3056"/>
                <a:gd name="T71" fmla="*/ 2147483646 h 5429"/>
                <a:gd name="T72" fmla="*/ 2147483646 w 3056"/>
                <a:gd name="T73" fmla="*/ 2147483646 h 5429"/>
                <a:gd name="T74" fmla="*/ 2147483646 w 3056"/>
                <a:gd name="T75" fmla="*/ 2147483646 h 5429"/>
                <a:gd name="T76" fmla="*/ 2147483646 w 3056"/>
                <a:gd name="T77" fmla="*/ 2147483646 h 5429"/>
                <a:gd name="T78" fmla="*/ 2147483646 w 3056"/>
                <a:gd name="T79" fmla="*/ 2147483646 h 5429"/>
                <a:gd name="T80" fmla="*/ 2147483646 w 3056"/>
                <a:gd name="T81" fmla="*/ 2147483646 h 5429"/>
                <a:gd name="T82" fmla="*/ 2147483646 w 3056"/>
                <a:gd name="T83" fmla="*/ 2147483646 h 5429"/>
                <a:gd name="T84" fmla="*/ 2147483646 w 3056"/>
                <a:gd name="T85" fmla="*/ 2147483646 h 5429"/>
                <a:gd name="T86" fmla="*/ 2147483646 w 3056"/>
                <a:gd name="T87" fmla="*/ 2147483646 h 5429"/>
                <a:gd name="T88" fmla="*/ 2147483646 w 3056"/>
                <a:gd name="T89" fmla="*/ 2147483646 h 5429"/>
                <a:gd name="T90" fmla="*/ 2147483646 w 3056"/>
                <a:gd name="T91" fmla="*/ 2147483646 h 5429"/>
                <a:gd name="T92" fmla="*/ 2147483646 w 3056"/>
                <a:gd name="T93" fmla="*/ 2147483646 h 5429"/>
                <a:gd name="T94" fmla="*/ 2147483646 w 3056"/>
                <a:gd name="T95" fmla="*/ 2147483646 h 5429"/>
                <a:gd name="T96" fmla="*/ 2147483646 w 3056"/>
                <a:gd name="T97" fmla="*/ 2147483646 h 5429"/>
                <a:gd name="T98" fmla="*/ 2147483646 w 3056"/>
                <a:gd name="T99" fmla="*/ 2147483646 h 5429"/>
                <a:gd name="T100" fmla="*/ 2147483646 w 3056"/>
                <a:gd name="T101" fmla="*/ 2147483646 h 5429"/>
                <a:gd name="T102" fmla="*/ 2147483646 w 3056"/>
                <a:gd name="T103" fmla="*/ 2147483646 h 5429"/>
                <a:gd name="T104" fmla="*/ 2147483646 w 3056"/>
                <a:gd name="T105" fmla="*/ 2147483646 h 5429"/>
                <a:gd name="T106" fmla="*/ 2147483646 w 3056"/>
                <a:gd name="T107" fmla="*/ 2147483646 h 5429"/>
                <a:gd name="T108" fmla="*/ 2147483646 w 3056"/>
                <a:gd name="T109" fmla="*/ 2147483646 h 5429"/>
                <a:gd name="T110" fmla="*/ 2147483646 w 3056"/>
                <a:gd name="T111" fmla="*/ 2147483646 h 5429"/>
                <a:gd name="T112" fmla="*/ 2147483646 w 3056"/>
                <a:gd name="T113" fmla="*/ 2147483646 h 5429"/>
                <a:gd name="T114" fmla="*/ 2147483646 w 3056"/>
                <a:gd name="T115" fmla="*/ 2147483646 h 5429"/>
                <a:gd name="T116" fmla="*/ 2147483646 w 3056"/>
                <a:gd name="T117" fmla="*/ 2147483646 h 5429"/>
                <a:gd name="T118" fmla="*/ 2147483646 w 3056"/>
                <a:gd name="T119" fmla="*/ 2147483646 h 5429"/>
                <a:gd name="T120" fmla="*/ 2147483646 w 3056"/>
                <a:gd name="T121" fmla="*/ 2147483646 h 542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3056" h="5429">
                  <a:moveTo>
                    <a:pt x="2609" y="448"/>
                  </a:moveTo>
                  <a:lnTo>
                    <a:pt x="2609" y="448"/>
                  </a:lnTo>
                  <a:lnTo>
                    <a:pt x="2575" y="415"/>
                  </a:lnTo>
                  <a:lnTo>
                    <a:pt x="2538" y="383"/>
                  </a:lnTo>
                  <a:lnTo>
                    <a:pt x="2503" y="352"/>
                  </a:lnTo>
                  <a:lnTo>
                    <a:pt x="2465" y="322"/>
                  </a:lnTo>
                  <a:lnTo>
                    <a:pt x="2426" y="293"/>
                  </a:lnTo>
                  <a:lnTo>
                    <a:pt x="2388" y="265"/>
                  </a:lnTo>
                  <a:lnTo>
                    <a:pt x="2348" y="239"/>
                  </a:lnTo>
                  <a:lnTo>
                    <a:pt x="2307" y="213"/>
                  </a:lnTo>
                  <a:lnTo>
                    <a:pt x="2266" y="190"/>
                  </a:lnTo>
                  <a:lnTo>
                    <a:pt x="2224" y="168"/>
                  </a:lnTo>
                  <a:lnTo>
                    <a:pt x="2182" y="146"/>
                  </a:lnTo>
                  <a:lnTo>
                    <a:pt x="2138" y="127"/>
                  </a:lnTo>
                  <a:lnTo>
                    <a:pt x="2095" y="108"/>
                  </a:lnTo>
                  <a:lnTo>
                    <a:pt x="2049" y="91"/>
                  </a:lnTo>
                  <a:lnTo>
                    <a:pt x="2005" y="75"/>
                  </a:lnTo>
                  <a:lnTo>
                    <a:pt x="1960" y="61"/>
                  </a:lnTo>
                  <a:lnTo>
                    <a:pt x="1907" y="46"/>
                  </a:lnTo>
                  <a:lnTo>
                    <a:pt x="1853" y="34"/>
                  </a:lnTo>
                  <a:lnTo>
                    <a:pt x="1800" y="24"/>
                  </a:lnTo>
                  <a:lnTo>
                    <a:pt x="1746" y="15"/>
                  </a:lnTo>
                  <a:lnTo>
                    <a:pt x="1692" y="9"/>
                  </a:lnTo>
                  <a:lnTo>
                    <a:pt x="1638" y="3"/>
                  </a:lnTo>
                  <a:lnTo>
                    <a:pt x="1582" y="1"/>
                  </a:lnTo>
                  <a:lnTo>
                    <a:pt x="1527" y="0"/>
                  </a:lnTo>
                  <a:lnTo>
                    <a:pt x="1490" y="0"/>
                  </a:lnTo>
                  <a:lnTo>
                    <a:pt x="1451" y="2"/>
                  </a:lnTo>
                  <a:lnTo>
                    <a:pt x="1413" y="4"/>
                  </a:lnTo>
                  <a:lnTo>
                    <a:pt x="1376" y="8"/>
                  </a:lnTo>
                  <a:lnTo>
                    <a:pt x="1338" y="11"/>
                  </a:lnTo>
                  <a:lnTo>
                    <a:pt x="1302" y="17"/>
                  </a:lnTo>
                  <a:lnTo>
                    <a:pt x="1264" y="22"/>
                  </a:lnTo>
                  <a:lnTo>
                    <a:pt x="1227" y="29"/>
                  </a:lnTo>
                  <a:lnTo>
                    <a:pt x="1191" y="36"/>
                  </a:lnTo>
                  <a:lnTo>
                    <a:pt x="1154" y="45"/>
                  </a:lnTo>
                  <a:lnTo>
                    <a:pt x="1118" y="55"/>
                  </a:lnTo>
                  <a:lnTo>
                    <a:pt x="1083" y="65"/>
                  </a:lnTo>
                  <a:lnTo>
                    <a:pt x="1047" y="76"/>
                  </a:lnTo>
                  <a:lnTo>
                    <a:pt x="1012" y="88"/>
                  </a:lnTo>
                  <a:lnTo>
                    <a:pt x="977" y="102"/>
                  </a:lnTo>
                  <a:lnTo>
                    <a:pt x="942" y="115"/>
                  </a:lnTo>
                  <a:lnTo>
                    <a:pt x="909" y="130"/>
                  </a:lnTo>
                  <a:lnTo>
                    <a:pt x="875" y="146"/>
                  </a:lnTo>
                  <a:lnTo>
                    <a:pt x="841" y="161"/>
                  </a:lnTo>
                  <a:lnTo>
                    <a:pt x="808" y="179"/>
                  </a:lnTo>
                  <a:lnTo>
                    <a:pt x="775" y="197"/>
                  </a:lnTo>
                  <a:lnTo>
                    <a:pt x="743" y="216"/>
                  </a:lnTo>
                  <a:lnTo>
                    <a:pt x="712" y="235"/>
                  </a:lnTo>
                  <a:lnTo>
                    <a:pt x="680" y="255"/>
                  </a:lnTo>
                  <a:lnTo>
                    <a:pt x="649" y="277"/>
                  </a:lnTo>
                  <a:lnTo>
                    <a:pt x="619" y="300"/>
                  </a:lnTo>
                  <a:lnTo>
                    <a:pt x="589" y="322"/>
                  </a:lnTo>
                  <a:lnTo>
                    <a:pt x="559" y="345"/>
                  </a:lnTo>
                  <a:lnTo>
                    <a:pt x="531" y="370"/>
                  </a:lnTo>
                  <a:lnTo>
                    <a:pt x="502" y="395"/>
                  </a:lnTo>
                  <a:lnTo>
                    <a:pt x="474" y="421"/>
                  </a:lnTo>
                  <a:lnTo>
                    <a:pt x="447" y="448"/>
                  </a:lnTo>
                  <a:lnTo>
                    <a:pt x="420" y="475"/>
                  </a:lnTo>
                  <a:lnTo>
                    <a:pt x="395" y="503"/>
                  </a:lnTo>
                  <a:lnTo>
                    <a:pt x="369" y="531"/>
                  </a:lnTo>
                  <a:lnTo>
                    <a:pt x="345" y="561"/>
                  </a:lnTo>
                  <a:lnTo>
                    <a:pt x="322" y="589"/>
                  </a:lnTo>
                  <a:lnTo>
                    <a:pt x="298" y="619"/>
                  </a:lnTo>
                  <a:lnTo>
                    <a:pt x="276" y="650"/>
                  </a:lnTo>
                  <a:lnTo>
                    <a:pt x="255" y="681"/>
                  </a:lnTo>
                  <a:lnTo>
                    <a:pt x="235" y="712"/>
                  </a:lnTo>
                  <a:lnTo>
                    <a:pt x="215" y="744"/>
                  </a:lnTo>
                  <a:lnTo>
                    <a:pt x="197" y="776"/>
                  </a:lnTo>
                  <a:lnTo>
                    <a:pt x="179" y="808"/>
                  </a:lnTo>
                  <a:lnTo>
                    <a:pt x="161" y="841"/>
                  </a:lnTo>
                  <a:lnTo>
                    <a:pt x="145" y="875"/>
                  </a:lnTo>
                  <a:lnTo>
                    <a:pt x="129" y="909"/>
                  </a:lnTo>
                  <a:lnTo>
                    <a:pt x="115" y="943"/>
                  </a:lnTo>
                  <a:lnTo>
                    <a:pt x="101" y="977"/>
                  </a:lnTo>
                  <a:lnTo>
                    <a:pt x="88" y="1012"/>
                  </a:lnTo>
                  <a:lnTo>
                    <a:pt x="76" y="1047"/>
                  </a:lnTo>
                  <a:lnTo>
                    <a:pt x="65" y="1082"/>
                  </a:lnTo>
                  <a:lnTo>
                    <a:pt x="55" y="1118"/>
                  </a:lnTo>
                  <a:lnTo>
                    <a:pt x="45" y="1154"/>
                  </a:lnTo>
                  <a:lnTo>
                    <a:pt x="36" y="1191"/>
                  </a:lnTo>
                  <a:lnTo>
                    <a:pt x="28" y="1227"/>
                  </a:lnTo>
                  <a:lnTo>
                    <a:pt x="22" y="1264"/>
                  </a:lnTo>
                  <a:lnTo>
                    <a:pt x="16" y="1301"/>
                  </a:lnTo>
                  <a:lnTo>
                    <a:pt x="11" y="1338"/>
                  </a:lnTo>
                  <a:lnTo>
                    <a:pt x="7" y="1376"/>
                  </a:lnTo>
                  <a:lnTo>
                    <a:pt x="4" y="1413"/>
                  </a:lnTo>
                  <a:lnTo>
                    <a:pt x="2" y="1452"/>
                  </a:lnTo>
                  <a:lnTo>
                    <a:pt x="0" y="1489"/>
                  </a:lnTo>
                  <a:lnTo>
                    <a:pt x="0" y="1527"/>
                  </a:lnTo>
                  <a:lnTo>
                    <a:pt x="6" y="1667"/>
                  </a:lnTo>
                  <a:lnTo>
                    <a:pt x="10" y="1707"/>
                  </a:lnTo>
                  <a:lnTo>
                    <a:pt x="15" y="1746"/>
                  </a:lnTo>
                  <a:lnTo>
                    <a:pt x="22" y="1785"/>
                  </a:lnTo>
                  <a:lnTo>
                    <a:pt x="28" y="1823"/>
                  </a:lnTo>
                  <a:lnTo>
                    <a:pt x="36" y="1862"/>
                  </a:lnTo>
                  <a:lnTo>
                    <a:pt x="45" y="1900"/>
                  </a:lnTo>
                  <a:lnTo>
                    <a:pt x="55" y="1937"/>
                  </a:lnTo>
                  <a:lnTo>
                    <a:pt x="66" y="1975"/>
                  </a:lnTo>
                  <a:lnTo>
                    <a:pt x="78" y="2012"/>
                  </a:lnTo>
                  <a:lnTo>
                    <a:pt x="92" y="2049"/>
                  </a:lnTo>
                  <a:lnTo>
                    <a:pt x="105" y="2085"/>
                  </a:lnTo>
                  <a:lnTo>
                    <a:pt x="119" y="2122"/>
                  </a:lnTo>
                  <a:lnTo>
                    <a:pt x="136" y="2157"/>
                  </a:lnTo>
                  <a:lnTo>
                    <a:pt x="152" y="2193"/>
                  </a:lnTo>
                  <a:lnTo>
                    <a:pt x="170" y="2228"/>
                  </a:lnTo>
                  <a:lnTo>
                    <a:pt x="189" y="2262"/>
                  </a:lnTo>
                  <a:lnTo>
                    <a:pt x="195" y="2277"/>
                  </a:lnTo>
                  <a:lnTo>
                    <a:pt x="213" y="2312"/>
                  </a:lnTo>
                  <a:lnTo>
                    <a:pt x="242" y="2366"/>
                  </a:lnTo>
                  <a:lnTo>
                    <a:pt x="278" y="2439"/>
                  </a:lnTo>
                  <a:lnTo>
                    <a:pt x="323" y="2528"/>
                  </a:lnTo>
                  <a:lnTo>
                    <a:pt x="371" y="2631"/>
                  </a:lnTo>
                  <a:lnTo>
                    <a:pt x="422" y="2743"/>
                  </a:lnTo>
                  <a:lnTo>
                    <a:pt x="450" y="2804"/>
                  </a:lnTo>
                  <a:lnTo>
                    <a:pt x="476" y="2867"/>
                  </a:lnTo>
                  <a:lnTo>
                    <a:pt x="503" y="2931"/>
                  </a:lnTo>
                  <a:lnTo>
                    <a:pt x="530" y="2998"/>
                  </a:lnTo>
                  <a:lnTo>
                    <a:pt x="556" y="3065"/>
                  </a:lnTo>
                  <a:lnTo>
                    <a:pt x="582" y="3134"/>
                  </a:lnTo>
                  <a:lnTo>
                    <a:pt x="607" y="3202"/>
                  </a:lnTo>
                  <a:lnTo>
                    <a:pt x="630" y="3273"/>
                  </a:lnTo>
                  <a:lnTo>
                    <a:pt x="653" y="3343"/>
                  </a:lnTo>
                  <a:lnTo>
                    <a:pt x="674" y="3413"/>
                  </a:lnTo>
                  <a:lnTo>
                    <a:pt x="693" y="3483"/>
                  </a:lnTo>
                  <a:lnTo>
                    <a:pt x="711" y="3553"/>
                  </a:lnTo>
                  <a:lnTo>
                    <a:pt x="726" y="3621"/>
                  </a:lnTo>
                  <a:lnTo>
                    <a:pt x="739" y="3690"/>
                  </a:lnTo>
                  <a:lnTo>
                    <a:pt x="750" y="3756"/>
                  </a:lnTo>
                  <a:lnTo>
                    <a:pt x="754" y="3788"/>
                  </a:lnTo>
                  <a:lnTo>
                    <a:pt x="757" y="3822"/>
                  </a:lnTo>
                  <a:lnTo>
                    <a:pt x="760" y="3854"/>
                  </a:lnTo>
                  <a:lnTo>
                    <a:pt x="762" y="3885"/>
                  </a:lnTo>
                  <a:lnTo>
                    <a:pt x="763" y="3915"/>
                  </a:lnTo>
                  <a:lnTo>
                    <a:pt x="764" y="3946"/>
                  </a:lnTo>
                  <a:lnTo>
                    <a:pt x="783" y="4137"/>
                  </a:lnTo>
                  <a:lnTo>
                    <a:pt x="789" y="4160"/>
                  </a:lnTo>
                  <a:lnTo>
                    <a:pt x="796" y="4181"/>
                  </a:lnTo>
                  <a:lnTo>
                    <a:pt x="804" y="4202"/>
                  </a:lnTo>
                  <a:lnTo>
                    <a:pt x="813" y="4220"/>
                  </a:lnTo>
                  <a:lnTo>
                    <a:pt x="823" y="4237"/>
                  </a:lnTo>
                  <a:lnTo>
                    <a:pt x="833" y="4253"/>
                  </a:lnTo>
                  <a:lnTo>
                    <a:pt x="844" y="4267"/>
                  </a:lnTo>
                  <a:lnTo>
                    <a:pt x="855" y="4280"/>
                  </a:lnTo>
                  <a:lnTo>
                    <a:pt x="867" y="4291"/>
                  </a:lnTo>
                  <a:lnTo>
                    <a:pt x="880" y="4301"/>
                  </a:lnTo>
                  <a:lnTo>
                    <a:pt x="895" y="4309"/>
                  </a:lnTo>
                  <a:lnTo>
                    <a:pt x="909" y="4316"/>
                  </a:lnTo>
                  <a:lnTo>
                    <a:pt x="924" y="4321"/>
                  </a:lnTo>
                  <a:lnTo>
                    <a:pt x="941" y="4325"/>
                  </a:lnTo>
                  <a:lnTo>
                    <a:pt x="959" y="4328"/>
                  </a:lnTo>
                  <a:lnTo>
                    <a:pt x="976" y="4328"/>
                  </a:lnTo>
                  <a:lnTo>
                    <a:pt x="2079" y="4328"/>
                  </a:lnTo>
                  <a:lnTo>
                    <a:pt x="2097" y="4328"/>
                  </a:lnTo>
                  <a:lnTo>
                    <a:pt x="2114" y="4325"/>
                  </a:lnTo>
                  <a:lnTo>
                    <a:pt x="2130" y="4321"/>
                  </a:lnTo>
                  <a:lnTo>
                    <a:pt x="2145" y="4316"/>
                  </a:lnTo>
                  <a:lnTo>
                    <a:pt x="2161" y="4309"/>
                  </a:lnTo>
                  <a:lnTo>
                    <a:pt x="2174" y="4301"/>
                  </a:lnTo>
                  <a:lnTo>
                    <a:pt x="2187" y="4291"/>
                  </a:lnTo>
                  <a:lnTo>
                    <a:pt x="2201" y="4280"/>
                  </a:lnTo>
                  <a:lnTo>
                    <a:pt x="2212" y="4267"/>
                  </a:lnTo>
                  <a:lnTo>
                    <a:pt x="2223" y="4253"/>
                  </a:lnTo>
                  <a:lnTo>
                    <a:pt x="2233" y="4237"/>
                  </a:lnTo>
                  <a:lnTo>
                    <a:pt x="2243" y="4220"/>
                  </a:lnTo>
                  <a:lnTo>
                    <a:pt x="2251" y="4202"/>
                  </a:lnTo>
                  <a:lnTo>
                    <a:pt x="2259" y="4181"/>
                  </a:lnTo>
                  <a:lnTo>
                    <a:pt x="2266" y="4160"/>
                  </a:lnTo>
                  <a:lnTo>
                    <a:pt x="2272" y="4137"/>
                  </a:lnTo>
                  <a:lnTo>
                    <a:pt x="2291" y="3946"/>
                  </a:lnTo>
                  <a:lnTo>
                    <a:pt x="2293" y="3915"/>
                  </a:lnTo>
                  <a:lnTo>
                    <a:pt x="2294" y="3885"/>
                  </a:lnTo>
                  <a:lnTo>
                    <a:pt x="2295" y="3854"/>
                  </a:lnTo>
                  <a:lnTo>
                    <a:pt x="2298" y="3822"/>
                  </a:lnTo>
                  <a:lnTo>
                    <a:pt x="2301" y="3788"/>
                  </a:lnTo>
                  <a:lnTo>
                    <a:pt x="2306" y="3756"/>
                  </a:lnTo>
                  <a:lnTo>
                    <a:pt x="2316" y="3690"/>
                  </a:lnTo>
                  <a:lnTo>
                    <a:pt x="2329" y="3621"/>
                  </a:lnTo>
                  <a:lnTo>
                    <a:pt x="2345" y="3553"/>
                  </a:lnTo>
                  <a:lnTo>
                    <a:pt x="2362" y="3483"/>
                  </a:lnTo>
                  <a:lnTo>
                    <a:pt x="2381" y="3413"/>
                  </a:lnTo>
                  <a:lnTo>
                    <a:pt x="2402" y="3343"/>
                  </a:lnTo>
                  <a:lnTo>
                    <a:pt x="2425" y="3273"/>
                  </a:lnTo>
                  <a:lnTo>
                    <a:pt x="2449" y="3202"/>
                  </a:lnTo>
                  <a:lnTo>
                    <a:pt x="2474" y="3134"/>
                  </a:lnTo>
                  <a:lnTo>
                    <a:pt x="2499" y="3065"/>
                  </a:lnTo>
                  <a:lnTo>
                    <a:pt x="2526" y="2998"/>
                  </a:lnTo>
                  <a:lnTo>
                    <a:pt x="2552" y="2931"/>
                  </a:lnTo>
                  <a:lnTo>
                    <a:pt x="2579" y="2867"/>
                  </a:lnTo>
                  <a:lnTo>
                    <a:pt x="2607" y="2804"/>
                  </a:lnTo>
                  <a:lnTo>
                    <a:pt x="2633" y="2743"/>
                  </a:lnTo>
                  <a:lnTo>
                    <a:pt x="2685" y="2631"/>
                  </a:lnTo>
                  <a:lnTo>
                    <a:pt x="2735" y="2528"/>
                  </a:lnTo>
                  <a:lnTo>
                    <a:pt x="2778" y="2439"/>
                  </a:lnTo>
                  <a:lnTo>
                    <a:pt x="2816" y="2366"/>
                  </a:lnTo>
                  <a:lnTo>
                    <a:pt x="2846" y="2312"/>
                  </a:lnTo>
                  <a:lnTo>
                    <a:pt x="2872" y="2262"/>
                  </a:lnTo>
                  <a:lnTo>
                    <a:pt x="2890" y="2228"/>
                  </a:lnTo>
                  <a:lnTo>
                    <a:pt x="2906" y="2193"/>
                  </a:lnTo>
                  <a:lnTo>
                    <a:pt x="2923" y="2157"/>
                  </a:lnTo>
                  <a:lnTo>
                    <a:pt x="2937" y="2122"/>
                  </a:lnTo>
                  <a:lnTo>
                    <a:pt x="2952" y="2085"/>
                  </a:lnTo>
                  <a:lnTo>
                    <a:pt x="2965" y="2049"/>
                  </a:lnTo>
                  <a:lnTo>
                    <a:pt x="2978" y="2012"/>
                  </a:lnTo>
                  <a:lnTo>
                    <a:pt x="2989" y="1975"/>
                  </a:lnTo>
                  <a:lnTo>
                    <a:pt x="3000" y="1937"/>
                  </a:lnTo>
                  <a:lnTo>
                    <a:pt x="3010" y="1900"/>
                  </a:lnTo>
                  <a:lnTo>
                    <a:pt x="3019" y="1862"/>
                  </a:lnTo>
                  <a:lnTo>
                    <a:pt x="3027" y="1823"/>
                  </a:lnTo>
                  <a:lnTo>
                    <a:pt x="3034" y="1785"/>
                  </a:lnTo>
                  <a:lnTo>
                    <a:pt x="3040" y="1746"/>
                  </a:lnTo>
                  <a:lnTo>
                    <a:pt x="3045" y="1707"/>
                  </a:lnTo>
                  <a:lnTo>
                    <a:pt x="3049" y="1667"/>
                  </a:lnTo>
                  <a:lnTo>
                    <a:pt x="3056" y="1527"/>
                  </a:lnTo>
                  <a:lnTo>
                    <a:pt x="3055" y="1489"/>
                  </a:lnTo>
                  <a:lnTo>
                    <a:pt x="3054" y="1452"/>
                  </a:lnTo>
                  <a:lnTo>
                    <a:pt x="3051" y="1413"/>
                  </a:lnTo>
                  <a:lnTo>
                    <a:pt x="3048" y="1376"/>
                  </a:lnTo>
                  <a:lnTo>
                    <a:pt x="3044" y="1338"/>
                  </a:lnTo>
                  <a:lnTo>
                    <a:pt x="3039" y="1301"/>
                  </a:lnTo>
                  <a:lnTo>
                    <a:pt x="3034" y="1264"/>
                  </a:lnTo>
                  <a:lnTo>
                    <a:pt x="3026" y="1227"/>
                  </a:lnTo>
                  <a:lnTo>
                    <a:pt x="3018" y="1191"/>
                  </a:lnTo>
                  <a:lnTo>
                    <a:pt x="3010" y="1154"/>
                  </a:lnTo>
                  <a:lnTo>
                    <a:pt x="3000" y="1118"/>
                  </a:lnTo>
                  <a:lnTo>
                    <a:pt x="2990" y="1082"/>
                  </a:lnTo>
                  <a:lnTo>
                    <a:pt x="2979" y="1047"/>
                  </a:lnTo>
                  <a:lnTo>
                    <a:pt x="2967" y="1012"/>
                  </a:lnTo>
                  <a:lnTo>
                    <a:pt x="2954" y="977"/>
                  </a:lnTo>
                  <a:lnTo>
                    <a:pt x="2941" y="943"/>
                  </a:lnTo>
                  <a:lnTo>
                    <a:pt x="2925" y="909"/>
                  </a:lnTo>
                  <a:lnTo>
                    <a:pt x="2910" y="875"/>
                  </a:lnTo>
                  <a:lnTo>
                    <a:pt x="2894" y="841"/>
                  </a:lnTo>
                  <a:lnTo>
                    <a:pt x="2877" y="808"/>
                  </a:lnTo>
                  <a:lnTo>
                    <a:pt x="2859" y="776"/>
                  </a:lnTo>
                  <a:lnTo>
                    <a:pt x="2840" y="744"/>
                  </a:lnTo>
                  <a:lnTo>
                    <a:pt x="2820" y="712"/>
                  </a:lnTo>
                  <a:lnTo>
                    <a:pt x="2800" y="681"/>
                  </a:lnTo>
                  <a:lnTo>
                    <a:pt x="2779" y="650"/>
                  </a:lnTo>
                  <a:lnTo>
                    <a:pt x="2757" y="619"/>
                  </a:lnTo>
                  <a:lnTo>
                    <a:pt x="2734" y="589"/>
                  </a:lnTo>
                  <a:lnTo>
                    <a:pt x="2711" y="561"/>
                  </a:lnTo>
                  <a:lnTo>
                    <a:pt x="2686" y="531"/>
                  </a:lnTo>
                  <a:lnTo>
                    <a:pt x="2661" y="503"/>
                  </a:lnTo>
                  <a:lnTo>
                    <a:pt x="2635" y="475"/>
                  </a:lnTo>
                  <a:lnTo>
                    <a:pt x="2609" y="448"/>
                  </a:lnTo>
                  <a:close/>
                  <a:moveTo>
                    <a:pt x="2661" y="1641"/>
                  </a:moveTo>
                  <a:lnTo>
                    <a:pt x="2661" y="1641"/>
                  </a:lnTo>
                  <a:lnTo>
                    <a:pt x="2658" y="1669"/>
                  </a:lnTo>
                  <a:lnTo>
                    <a:pt x="2654" y="1697"/>
                  </a:lnTo>
                  <a:lnTo>
                    <a:pt x="2650" y="1725"/>
                  </a:lnTo>
                  <a:lnTo>
                    <a:pt x="2644" y="1753"/>
                  </a:lnTo>
                  <a:lnTo>
                    <a:pt x="2639" y="1781"/>
                  </a:lnTo>
                  <a:lnTo>
                    <a:pt x="2632" y="1809"/>
                  </a:lnTo>
                  <a:lnTo>
                    <a:pt x="2624" y="1837"/>
                  </a:lnTo>
                  <a:lnTo>
                    <a:pt x="2617" y="1863"/>
                  </a:lnTo>
                  <a:lnTo>
                    <a:pt x="2608" y="1891"/>
                  </a:lnTo>
                  <a:lnTo>
                    <a:pt x="2599" y="1918"/>
                  </a:lnTo>
                  <a:lnTo>
                    <a:pt x="2589" y="1945"/>
                  </a:lnTo>
                  <a:lnTo>
                    <a:pt x="2579" y="1972"/>
                  </a:lnTo>
                  <a:lnTo>
                    <a:pt x="2567" y="1998"/>
                  </a:lnTo>
                  <a:lnTo>
                    <a:pt x="2556" y="2025"/>
                  </a:lnTo>
                  <a:lnTo>
                    <a:pt x="2543" y="2051"/>
                  </a:lnTo>
                  <a:lnTo>
                    <a:pt x="2529" y="2078"/>
                  </a:lnTo>
                  <a:lnTo>
                    <a:pt x="2485" y="2158"/>
                  </a:lnTo>
                  <a:lnTo>
                    <a:pt x="2450" y="2227"/>
                  </a:lnTo>
                  <a:lnTo>
                    <a:pt x="2408" y="2311"/>
                  </a:lnTo>
                  <a:lnTo>
                    <a:pt x="2359" y="2409"/>
                  </a:lnTo>
                  <a:lnTo>
                    <a:pt x="2307" y="2519"/>
                  </a:lnTo>
                  <a:lnTo>
                    <a:pt x="2253" y="2641"/>
                  </a:lnTo>
                  <a:lnTo>
                    <a:pt x="2225" y="2705"/>
                  </a:lnTo>
                  <a:lnTo>
                    <a:pt x="2197" y="2771"/>
                  </a:lnTo>
                  <a:lnTo>
                    <a:pt x="2170" y="2838"/>
                  </a:lnTo>
                  <a:lnTo>
                    <a:pt x="2142" y="2908"/>
                  </a:lnTo>
                  <a:lnTo>
                    <a:pt x="2116" y="2979"/>
                  </a:lnTo>
                  <a:lnTo>
                    <a:pt x="2090" y="3051"/>
                  </a:lnTo>
                  <a:lnTo>
                    <a:pt x="2065" y="3124"/>
                  </a:lnTo>
                  <a:lnTo>
                    <a:pt x="2040" y="3198"/>
                  </a:lnTo>
                  <a:lnTo>
                    <a:pt x="2018" y="3272"/>
                  </a:lnTo>
                  <a:lnTo>
                    <a:pt x="1996" y="3346"/>
                  </a:lnTo>
                  <a:lnTo>
                    <a:pt x="1977" y="3420"/>
                  </a:lnTo>
                  <a:lnTo>
                    <a:pt x="1960" y="3494"/>
                  </a:lnTo>
                  <a:lnTo>
                    <a:pt x="1944" y="3568"/>
                  </a:lnTo>
                  <a:lnTo>
                    <a:pt x="1930" y="3641"/>
                  </a:lnTo>
                  <a:lnTo>
                    <a:pt x="1919" y="3714"/>
                  </a:lnTo>
                  <a:lnTo>
                    <a:pt x="1911" y="3785"/>
                  </a:lnTo>
                  <a:lnTo>
                    <a:pt x="1908" y="3820"/>
                  </a:lnTo>
                  <a:lnTo>
                    <a:pt x="1905" y="3856"/>
                  </a:lnTo>
                  <a:lnTo>
                    <a:pt x="1903" y="3890"/>
                  </a:lnTo>
                  <a:lnTo>
                    <a:pt x="1902" y="3924"/>
                  </a:lnTo>
                  <a:lnTo>
                    <a:pt x="1901" y="3939"/>
                  </a:lnTo>
                  <a:lnTo>
                    <a:pt x="1722" y="3939"/>
                  </a:lnTo>
                  <a:lnTo>
                    <a:pt x="1722" y="3230"/>
                  </a:lnTo>
                  <a:lnTo>
                    <a:pt x="1333" y="3230"/>
                  </a:lnTo>
                  <a:lnTo>
                    <a:pt x="1333" y="3939"/>
                  </a:lnTo>
                  <a:lnTo>
                    <a:pt x="1154" y="3939"/>
                  </a:lnTo>
                  <a:lnTo>
                    <a:pt x="1152" y="3924"/>
                  </a:lnTo>
                  <a:lnTo>
                    <a:pt x="1151" y="3873"/>
                  </a:lnTo>
                  <a:lnTo>
                    <a:pt x="1148" y="3820"/>
                  </a:lnTo>
                  <a:lnTo>
                    <a:pt x="1142" y="3767"/>
                  </a:lnTo>
                  <a:lnTo>
                    <a:pt x="1136" y="3714"/>
                  </a:lnTo>
                  <a:lnTo>
                    <a:pt x="1128" y="3659"/>
                  </a:lnTo>
                  <a:lnTo>
                    <a:pt x="1118" y="3604"/>
                  </a:lnTo>
                  <a:lnTo>
                    <a:pt x="1108" y="3547"/>
                  </a:lnTo>
                  <a:lnTo>
                    <a:pt x="1096" y="3491"/>
                  </a:lnTo>
                  <a:lnTo>
                    <a:pt x="1081" y="3434"/>
                  </a:lnTo>
                  <a:lnTo>
                    <a:pt x="1067" y="3377"/>
                  </a:lnTo>
                  <a:lnTo>
                    <a:pt x="1052" y="3319"/>
                  </a:lnTo>
                  <a:lnTo>
                    <a:pt x="1035" y="3261"/>
                  </a:lnTo>
                  <a:lnTo>
                    <a:pt x="1016" y="3203"/>
                  </a:lnTo>
                  <a:lnTo>
                    <a:pt x="997" y="3145"/>
                  </a:lnTo>
                  <a:lnTo>
                    <a:pt x="977" y="3086"/>
                  </a:lnTo>
                  <a:lnTo>
                    <a:pt x="958" y="3029"/>
                  </a:lnTo>
                  <a:lnTo>
                    <a:pt x="937" y="2970"/>
                  </a:lnTo>
                  <a:lnTo>
                    <a:pt x="914" y="2911"/>
                  </a:lnTo>
                  <a:lnTo>
                    <a:pt x="868" y="2796"/>
                  </a:lnTo>
                  <a:lnTo>
                    <a:pt x="820" y="2681"/>
                  </a:lnTo>
                  <a:lnTo>
                    <a:pt x="771" y="2570"/>
                  </a:lnTo>
                  <a:lnTo>
                    <a:pt x="721" y="2459"/>
                  </a:lnTo>
                  <a:lnTo>
                    <a:pt x="669" y="2353"/>
                  </a:lnTo>
                  <a:lnTo>
                    <a:pt x="618" y="2249"/>
                  </a:lnTo>
                  <a:lnTo>
                    <a:pt x="568" y="2150"/>
                  </a:lnTo>
                  <a:lnTo>
                    <a:pt x="567" y="2144"/>
                  </a:lnTo>
                  <a:lnTo>
                    <a:pt x="530" y="2075"/>
                  </a:lnTo>
                  <a:lnTo>
                    <a:pt x="515" y="2050"/>
                  </a:lnTo>
                  <a:lnTo>
                    <a:pt x="503" y="2024"/>
                  </a:lnTo>
                  <a:lnTo>
                    <a:pt x="491" y="1998"/>
                  </a:lnTo>
                  <a:lnTo>
                    <a:pt x="479" y="1972"/>
                  </a:lnTo>
                  <a:lnTo>
                    <a:pt x="468" y="1945"/>
                  </a:lnTo>
                  <a:lnTo>
                    <a:pt x="458" y="1918"/>
                  </a:lnTo>
                  <a:lnTo>
                    <a:pt x="449" y="1892"/>
                  </a:lnTo>
                  <a:lnTo>
                    <a:pt x="440" y="1864"/>
                  </a:lnTo>
                  <a:lnTo>
                    <a:pt x="431" y="1838"/>
                  </a:lnTo>
                  <a:lnTo>
                    <a:pt x="424" y="1810"/>
                  </a:lnTo>
                  <a:lnTo>
                    <a:pt x="418" y="1782"/>
                  </a:lnTo>
                  <a:lnTo>
                    <a:pt x="411" y="1754"/>
                  </a:lnTo>
                  <a:lnTo>
                    <a:pt x="406" y="1726"/>
                  </a:lnTo>
                  <a:lnTo>
                    <a:pt x="401" y="1697"/>
                  </a:lnTo>
                  <a:lnTo>
                    <a:pt x="398" y="1670"/>
                  </a:lnTo>
                  <a:lnTo>
                    <a:pt x="395" y="1641"/>
                  </a:lnTo>
                  <a:lnTo>
                    <a:pt x="389" y="1519"/>
                  </a:lnTo>
                  <a:lnTo>
                    <a:pt x="389" y="1492"/>
                  </a:lnTo>
                  <a:lnTo>
                    <a:pt x="390" y="1463"/>
                  </a:lnTo>
                  <a:lnTo>
                    <a:pt x="392" y="1435"/>
                  </a:lnTo>
                  <a:lnTo>
                    <a:pt x="395" y="1408"/>
                  </a:lnTo>
                  <a:lnTo>
                    <a:pt x="398" y="1380"/>
                  </a:lnTo>
                  <a:lnTo>
                    <a:pt x="402" y="1352"/>
                  </a:lnTo>
                  <a:lnTo>
                    <a:pt x="407" y="1325"/>
                  </a:lnTo>
                  <a:lnTo>
                    <a:pt x="412" y="1298"/>
                  </a:lnTo>
                  <a:lnTo>
                    <a:pt x="418" y="1270"/>
                  </a:lnTo>
                  <a:lnTo>
                    <a:pt x="424" y="1244"/>
                  </a:lnTo>
                  <a:lnTo>
                    <a:pt x="431" y="1217"/>
                  </a:lnTo>
                  <a:lnTo>
                    <a:pt x="439" y="1191"/>
                  </a:lnTo>
                  <a:lnTo>
                    <a:pt x="448" y="1165"/>
                  </a:lnTo>
                  <a:lnTo>
                    <a:pt x="457" y="1139"/>
                  </a:lnTo>
                  <a:lnTo>
                    <a:pt x="466" y="1113"/>
                  </a:lnTo>
                  <a:lnTo>
                    <a:pt x="476" y="1088"/>
                  </a:lnTo>
                  <a:lnTo>
                    <a:pt x="487" y="1063"/>
                  </a:lnTo>
                  <a:lnTo>
                    <a:pt x="499" y="1038"/>
                  </a:lnTo>
                  <a:lnTo>
                    <a:pt x="511" y="1013"/>
                  </a:lnTo>
                  <a:lnTo>
                    <a:pt x="524" y="989"/>
                  </a:lnTo>
                  <a:lnTo>
                    <a:pt x="537" y="965"/>
                  </a:lnTo>
                  <a:lnTo>
                    <a:pt x="551" y="941"/>
                  </a:lnTo>
                  <a:lnTo>
                    <a:pt x="565" y="918"/>
                  </a:lnTo>
                  <a:lnTo>
                    <a:pt x="580" y="895"/>
                  </a:lnTo>
                  <a:lnTo>
                    <a:pt x="596" y="871"/>
                  </a:lnTo>
                  <a:lnTo>
                    <a:pt x="612" y="849"/>
                  </a:lnTo>
                  <a:lnTo>
                    <a:pt x="629" y="827"/>
                  </a:lnTo>
                  <a:lnTo>
                    <a:pt x="647" y="806"/>
                  </a:lnTo>
                  <a:lnTo>
                    <a:pt x="664" y="784"/>
                  </a:lnTo>
                  <a:lnTo>
                    <a:pt x="683" y="763"/>
                  </a:lnTo>
                  <a:lnTo>
                    <a:pt x="702" y="743"/>
                  </a:lnTo>
                  <a:lnTo>
                    <a:pt x="722" y="723"/>
                  </a:lnTo>
                  <a:lnTo>
                    <a:pt x="743" y="703"/>
                  </a:lnTo>
                  <a:lnTo>
                    <a:pt x="764" y="683"/>
                  </a:lnTo>
                  <a:lnTo>
                    <a:pt x="785" y="665"/>
                  </a:lnTo>
                  <a:lnTo>
                    <a:pt x="806" y="647"/>
                  </a:lnTo>
                  <a:lnTo>
                    <a:pt x="828" y="629"/>
                  </a:lnTo>
                  <a:lnTo>
                    <a:pt x="850" y="611"/>
                  </a:lnTo>
                  <a:lnTo>
                    <a:pt x="874" y="596"/>
                  </a:lnTo>
                  <a:lnTo>
                    <a:pt x="896" y="579"/>
                  </a:lnTo>
                  <a:lnTo>
                    <a:pt x="920" y="565"/>
                  </a:lnTo>
                  <a:lnTo>
                    <a:pt x="943" y="550"/>
                  </a:lnTo>
                  <a:lnTo>
                    <a:pt x="968" y="536"/>
                  </a:lnTo>
                  <a:lnTo>
                    <a:pt x="992" y="523"/>
                  </a:lnTo>
                  <a:lnTo>
                    <a:pt x="1016" y="510"/>
                  </a:lnTo>
                  <a:lnTo>
                    <a:pt x="1041" y="498"/>
                  </a:lnTo>
                  <a:lnTo>
                    <a:pt x="1066" y="486"/>
                  </a:lnTo>
                  <a:lnTo>
                    <a:pt x="1091" y="475"/>
                  </a:lnTo>
                  <a:lnTo>
                    <a:pt x="1117" y="464"/>
                  </a:lnTo>
                  <a:lnTo>
                    <a:pt x="1143" y="456"/>
                  </a:lnTo>
                  <a:lnTo>
                    <a:pt x="1170" y="446"/>
                  </a:lnTo>
                  <a:lnTo>
                    <a:pt x="1195" y="438"/>
                  </a:lnTo>
                  <a:lnTo>
                    <a:pt x="1223" y="430"/>
                  </a:lnTo>
                  <a:lnTo>
                    <a:pt x="1250" y="423"/>
                  </a:lnTo>
                  <a:lnTo>
                    <a:pt x="1276" y="417"/>
                  </a:lnTo>
                  <a:lnTo>
                    <a:pt x="1304" y="411"/>
                  </a:lnTo>
                  <a:lnTo>
                    <a:pt x="1331" y="406"/>
                  </a:lnTo>
                  <a:lnTo>
                    <a:pt x="1359" y="401"/>
                  </a:lnTo>
                  <a:lnTo>
                    <a:pt x="1387" y="398"/>
                  </a:lnTo>
                  <a:lnTo>
                    <a:pt x="1414" y="395"/>
                  </a:lnTo>
                  <a:lnTo>
                    <a:pt x="1443" y="392"/>
                  </a:lnTo>
                  <a:lnTo>
                    <a:pt x="1471" y="390"/>
                  </a:lnTo>
                  <a:lnTo>
                    <a:pt x="1500" y="389"/>
                  </a:lnTo>
                  <a:lnTo>
                    <a:pt x="1527" y="389"/>
                  </a:lnTo>
                  <a:lnTo>
                    <a:pt x="1569" y="389"/>
                  </a:lnTo>
                  <a:lnTo>
                    <a:pt x="1610" y="391"/>
                  </a:lnTo>
                  <a:lnTo>
                    <a:pt x="1651" y="396"/>
                  </a:lnTo>
                  <a:lnTo>
                    <a:pt x="1691" y="400"/>
                  </a:lnTo>
                  <a:lnTo>
                    <a:pt x="1732" y="407"/>
                  </a:lnTo>
                  <a:lnTo>
                    <a:pt x="1771" y="415"/>
                  </a:lnTo>
                  <a:lnTo>
                    <a:pt x="1810" y="423"/>
                  </a:lnTo>
                  <a:lnTo>
                    <a:pt x="1849" y="435"/>
                  </a:lnTo>
                  <a:lnTo>
                    <a:pt x="1882" y="444"/>
                  </a:lnTo>
                  <a:lnTo>
                    <a:pt x="1917" y="457"/>
                  </a:lnTo>
                  <a:lnTo>
                    <a:pt x="1950" y="470"/>
                  </a:lnTo>
                  <a:lnTo>
                    <a:pt x="1983" y="483"/>
                  </a:lnTo>
                  <a:lnTo>
                    <a:pt x="2015" y="498"/>
                  </a:lnTo>
                  <a:lnTo>
                    <a:pt x="2047" y="514"/>
                  </a:lnTo>
                  <a:lnTo>
                    <a:pt x="2078" y="531"/>
                  </a:lnTo>
                  <a:lnTo>
                    <a:pt x="2109" y="548"/>
                  </a:lnTo>
                  <a:lnTo>
                    <a:pt x="2139" y="567"/>
                  </a:lnTo>
                  <a:lnTo>
                    <a:pt x="2169" y="586"/>
                  </a:lnTo>
                  <a:lnTo>
                    <a:pt x="2197" y="607"/>
                  </a:lnTo>
                  <a:lnTo>
                    <a:pt x="2226" y="628"/>
                  </a:lnTo>
                  <a:lnTo>
                    <a:pt x="2254" y="650"/>
                  </a:lnTo>
                  <a:lnTo>
                    <a:pt x="2281" y="673"/>
                  </a:lnTo>
                  <a:lnTo>
                    <a:pt x="2308" y="698"/>
                  </a:lnTo>
                  <a:lnTo>
                    <a:pt x="2333" y="723"/>
                  </a:lnTo>
                  <a:lnTo>
                    <a:pt x="2353" y="743"/>
                  </a:lnTo>
                  <a:lnTo>
                    <a:pt x="2372" y="763"/>
                  </a:lnTo>
                  <a:lnTo>
                    <a:pt x="2391" y="784"/>
                  </a:lnTo>
                  <a:lnTo>
                    <a:pt x="2409" y="806"/>
                  </a:lnTo>
                  <a:lnTo>
                    <a:pt x="2426" y="827"/>
                  </a:lnTo>
                  <a:lnTo>
                    <a:pt x="2443" y="849"/>
                  </a:lnTo>
                  <a:lnTo>
                    <a:pt x="2460" y="872"/>
                  </a:lnTo>
                  <a:lnTo>
                    <a:pt x="2475" y="895"/>
                  </a:lnTo>
                  <a:lnTo>
                    <a:pt x="2489" y="918"/>
                  </a:lnTo>
                  <a:lnTo>
                    <a:pt x="2505" y="941"/>
                  </a:lnTo>
                  <a:lnTo>
                    <a:pt x="2518" y="965"/>
                  </a:lnTo>
                  <a:lnTo>
                    <a:pt x="2531" y="989"/>
                  </a:lnTo>
                  <a:lnTo>
                    <a:pt x="2545" y="1013"/>
                  </a:lnTo>
                  <a:lnTo>
                    <a:pt x="2557" y="1038"/>
                  </a:lnTo>
                  <a:lnTo>
                    <a:pt x="2568" y="1063"/>
                  </a:lnTo>
                  <a:lnTo>
                    <a:pt x="2579" y="1088"/>
                  </a:lnTo>
                  <a:lnTo>
                    <a:pt x="2589" y="1113"/>
                  </a:lnTo>
                  <a:lnTo>
                    <a:pt x="2599" y="1139"/>
                  </a:lnTo>
                  <a:lnTo>
                    <a:pt x="2608" y="1164"/>
                  </a:lnTo>
                  <a:lnTo>
                    <a:pt x="2617" y="1191"/>
                  </a:lnTo>
                  <a:lnTo>
                    <a:pt x="2624" y="1217"/>
                  </a:lnTo>
                  <a:lnTo>
                    <a:pt x="2631" y="1244"/>
                  </a:lnTo>
                  <a:lnTo>
                    <a:pt x="2638" y="1270"/>
                  </a:lnTo>
                  <a:lnTo>
                    <a:pt x="2643" y="1297"/>
                  </a:lnTo>
                  <a:lnTo>
                    <a:pt x="2649" y="1325"/>
                  </a:lnTo>
                  <a:lnTo>
                    <a:pt x="2653" y="1352"/>
                  </a:lnTo>
                  <a:lnTo>
                    <a:pt x="2658" y="1379"/>
                  </a:lnTo>
                  <a:lnTo>
                    <a:pt x="2660" y="1406"/>
                  </a:lnTo>
                  <a:lnTo>
                    <a:pt x="2663" y="1435"/>
                  </a:lnTo>
                  <a:lnTo>
                    <a:pt x="2664" y="1463"/>
                  </a:lnTo>
                  <a:lnTo>
                    <a:pt x="2666" y="1491"/>
                  </a:lnTo>
                  <a:lnTo>
                    <a:pt x="2666" y="1519"/>
                  </a:lnTo>
                  <a:lnTo>
                    <a:pt x="2661" y="1641"/>
                  </a:lnTo>
                  <a:close/>
                  <a:moveTo>
                    <a:pt x="907" y="4981"/>
                  </a:moveTo>
                  <a:lnTo>
                    <a:pt x="2149" y="4981"/>
                  </a:lnTo>
                  <a:lnTo>
                    <a:pt x="2149" y="4592"/>
                  </a:lnTo>
                  <a:lnTo>
                    <a:pt x="907" y="4592"/>
                  </a:lnTo>
                  <a:lnTo>
                    <a:pt x="907" y="4981"/>
                  </a:lnTo>
                  <a:close/>
                  <a:moveTo>
                    <a:pt x="1177" y="5429"/>
                  </a:moveTo>
                  <a:lnTo>
                    <a:pt x="1879" y="5429"/>
                  </a:lnTo>
                  <a:lnTo>
                    <a:pt x="1879" y="5209"/>
                  </a:lnTo>
                  <a:lnTo>
                    <a:pt x="1177" y="5209"/>
                  </a:lnTo>
                  <a:lnTo>
                    <a:pt x="1177" y="5429"/>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100"/>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par>
                                <p:cTn id="16" presetID="53" presetClass="entr" presetSubtype="16" fill="hold" grpId="0" nodeType="withEffect">
                                  <p:stCondLst>
                                    <p:cond delay="600"/>
                                  </p:stCondLst>
                                  <p:childTnLst>
                                    <p:set>
                                      <p:cBhvr>
                                        <p:cTn id="17" dur="1" fill="hold">
                                          <p:stCondLst>
                                            <p:cond delay="0"/>
                                          </p:stCondLst>
                                        </p:cTn>
                                        <p:tgtEl>
                                          <p:spTgt spid="14"/>
                                        </p:tgtEl>
                                        <p:attrNameLst>
                                          <p:attrName>style.visibility</p:attrName>
                                        </p:attrNameLst>
                                      </p:cBhvr>
                                      <p:to>
                                        <p:strVal val="visible"/>
                                      </p:to>
                                    </p:set>
                                    <p:anim calcmode="lin" valueType="num">
                                      <p:cBhvr>
                                        <p:cTn id="18" dur="500" fill="hold"/>
                                        <p:tgtEl>
                                          <p:spTgt spid="14"/>
                                        </p:tgtEl>
                                        <p:attrNameLst>
                                          <p:attrName>ppt_w</p:attrName>
                                        </p:attrNameLst>
                                      </p:cBhvr>
                                      <p:tavLst>
                                        <p:tav tm="0">
                                          <p:val>
                                            <p:fltVal val="0"/>
                                          </p:val>
                                        </p:tav>
                                        <p:tav tm="100000">
                                          <p:val>
                                            <p:strVal val="#ppt_w"/>
                                          </p:val>
                                        </p:tav>
                                      </p:tavLst>
                                    </p:anim>
                                    <p:anim calcmode="lin" valueType="num">
                                      <p:cBhvr>
                                        <p:cTn id="19" dur="500" fill="hold"/>
                                        <p:tgtEl>
                                          <p:spTgt spid="14"/>
                                        </p:tgtEl>
                                        <p:attrNameLst>
                                          <p:attrName>ppt_h</p:attrName>
                                        </p:attrNameLst>
                                      </p:cBhvr>
                                      <p:tavLst>
                                        <p:tav tm="0">
                                          <p:val>
                                            <p:fltVal val="0"/>
                                          </p:val>
                                        </p:tav>
                                        <p:tav tm="100000">
                                          <p:val>
                                            <p:strVal val="#ppt_h"/>
                                          </p:val>
                                        </p:tav>
                                      </p:tavLst>
                                    </p:anim>
                                    <p:animEffect transition="in" filter="fade">
                                      <p:cBhvr>
                                        <p:cTn id="20" dur="500"/>
                                        <p:tgtEl>
                                          <p:spTgt spid="14"/>
                                        </p:tgtEl>
                                      </p:cBhvr>
                                    </p:animEffect>
                                  </p:childTnLst>
                                </p:cTn>
                              </p:par>
                            </p:childTnLst>
                          </p:cTn>
                        </p:par>
                        <p:par>
                          <p:cTn id="21" fill="hold">
                            <p:stCondLst>
                              <p:cond delay="1600"/>
                            </p:stCondLst>
                            <p:childTnLst>
                              <p:par>
                                <p:cTn id="22" presetID="53" presetClass="entr" presetSubtype="528" fill="hold" nodeType="afterEffect">
                                  <p:stCondLst>
                                    <p:cond delay="0"/>
                                  </p:stCondLst>
                                  <p:childTnLst>
                                    <p:set>
                                      <p:cBhvr>
                                        <p:cTn id="23" dur="1" fill="hold">
                                          <p:stCondLst>
                                            <p:cond delay="0"/>
                                          </p:stCondLst>
                                        </p:cTn>
                                        <p:tgtEl>
                                          <p:spTgt spid="11"/>
                                        </p:tgtEl>
                                        <p:attrNameLst>
                                          <p:attrName>style.visibility</p:attrName>
                                        </p:attrNameLst>
                                      </p:cBhvr>
                                      <p:to>
                                        <p:strVal val="visible"/>
                                      </p:to>
                                    </p:set>
                                    <p:anim calcmode="lin" valueType="num">
                                      <p:cBhvr>
                                        <p:cTn id="24" dur="500" fill="hold"/>
                                        <p:tgtEl>
                                          <p:spTgt spid="11"/>
                                        </p:tgtEl>
                                        <p:attrNameLst>
                                          <p:attrName>ppt_w</p:attrName>
                                        </p:attrNameLst>
                                      </p:cBhvr>
                                      <p:tavLst>
                                        <p:tav tm="0">
                                          <p:val>
                                            <p:fltVal val="0"/>
                                          </p:val>
                                        </p:tav>
                                        <p:tav tm="100000">
                                          <p:val>
                                            <p:strVal val="#ppt_w"/>
                                          </p:val>
                                        </p:tav>
                                      </p:tavLst>
                                    </p:anim>
                                    <p:anim calcmode="lin" valueType="num">
                                      <p:cBhvr>
                                        <p:cTn id="25" dur="500" fill="hold"/>
                                        <p:tgtEl>
                                          <p:spTgt spid="11"/>
                                        </p:tgtEl>
                                        <p:attrNameLst>
                                          <p:attrName>ppt_h</p:attrName>
                                        </p:attrNameLst>
                                      </p:cBhvr>
                                      <p:tavLst>
                                        <p:tav tm="0">
                                          <p:val>
                                            <p:fltVal val="0"/>
                                          </p:val>
                                        </p:tav>
                                        <p:tav tm="100000">
                                          <p:val>
                                            <p:strVal val="#ppt_h"/>
                                          </p:val>
                                        </p:tav>
                                      </p:tavLst>
                                    </p:anim>
                                    <p:animEffect transition="in" filter="fade">
                                      <p:cBhvr>
                                        <p:cTn id="26" dur="500"/>
                                        <p:tgtEl>
                                          <p:spTgt spid="11"/>
                                        </p:tgtEl>
                                      </p:cBhvr>
                                    </p:animEffect>
                                    <p:anim calcmode="lin" valueType="num">
                                      <p:cBhvr>
                                        <p:cTn id="27" dur="500" fill="hold"/>
                                        <p:tgtEl>
                                          <p:spTgt spid="11"/>
                                        </p:tgtEl>
                                        <p:attrNameLst>
                                          <p:attrName>ppt_x</p:attrName>
                                        </p:attrNameLst>
                                      </p:cBhvr>
                                      <p:tavLst>
                                        <p:tav tm="0">
                                          <p:val>
                                            <p:fltVal val="0.5"/>
                                          </p:val>
                                        </p:tav>
                                        <p:tav tm="100000">
                                          <p:val>
                                            <p:strVal val="#ppt_x"/>
                                          </p:val>
                                        </p:tav>
                                      </p:tavLst>
                                    </p:anim>
                                    <p:anim calcmode="lin" valueType="num">
                                      <p:cBhvr>
                                        <p:cTn id="28" dur="500" fill="hold"/>
                                        <p:tgtEl>
                                          <p:spTgt spid="11"/>
                                        </p:tgtEl>
                                        <p:attrNameLst>
                                          <p:attrName>ppt_y</p:attrName>
                                        </p:attrNameLst>
                                      </p:cBhvr>
                                      <p:tavLst>
                                        <p:tav tm="0">
                                          <p:val>
                                            <p:fltVal val="0.5"/>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2" presetClass="entr" presetSubtype="1" fill="hold" grpId="0" nodeType="clickEffect">
                                  <p:stCondLst>
                                    <p:cond delay="900"/>
                                  </p:stCondLst>
                                  <p:childTnLst>
                                    <p:set>
                                      <p:cBhvr>
                                        <p:cTn id="32" dur="1" fill="hold">
                                          <p:stCondLst>
                                            <p:cond delay="0"/>
                                          </p:stCondLst>
                                        </p:cTn>
                                        <p:tgtEl>
                                          <p:spTgt spid="8"/>
                                        </p:tgtEl>
                                        <p:attrNameLst>
                                          <p:attrName>style.visibility</p:attrName>
                                        </p:attrNameLst>
                                      </p:cBhvr>
                                      <p:to>
                                        <p:strVal val="visible"/>
                                      </p:to>
                                    </p:set>
                                    <p:animEffect transition="in" filter="wipe(up)">
                                      <p:cBhvr>
                                        <p:cTn id="3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4" grpId="0"/>
      <p:bldP spid="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589020"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任务一</a:t>
            </a:r>
            <a:r>
              <a:rPr lang="en-US" altLang="zh-CN" sz="1700" b="1" dirty="0">
                <a:solidFill>
                  <a:srgbClr val="1B4367"/>
                </a:solidFill>
                <a:cs typeface="+mn-ea"/>
                <a:sym typeface="+mn-lt"/>
              </a:rPr>
              <a:t>  </a:t>
            </a:r>
            <a:r>
              <a:rPr lang="zh-CN" altLang="en-US" sz="1700" b="1" dirty="0">
                <a:solidFill>
                  <a:srgbClr val="1B4367"/>
                </a:solidFill>
                <a:cs typeface="+mn-ea"/>
                <a:sym typeface="+mn-lt"/>
              </a:rPr>
              <a:t>职业的产生与发展</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4" name="矩形 13"/>
          <p:cNvSpPr>
            <a:spLocks noChangeArrowheads="1"/>
          </p:cNvSpPr>
          <p:nvPr/>
        </p:nvSpPr>
        <p:spPr bwMode="auto">
          <a:xfrm>
            <a:off x="1621155" y="1183005"/>
            <a:ext cx="5520055" cy="583565"/>
          </a:xfrm>
          <a:prstGeom prst="rect">
            <a:avLst/>
          </a:prstGeom>
          <a:noFill/>
          <a:ln w="9525">
            <a:noFill/>
            <a:miter lim="800000"/>
          </a:ln>
        </p:spPr>
        <p:txBody>
          <a:bodyPr wrap="square">
            <a:spAutoFit/>
          </a:bodyPr>
          <a:p>
            <a:pPr algn="just"/>
            <a:r>
              <a:rPr lang="zh-CN" altLang="en-US" sz="3200" b="1">
                <a:solidFill>
                  <a:srgbClr val="1B4367"/>
                </a:solidFill>
                <a:latin typeface="微软雅黑" panose="020B0503020204020204" pitchFamily="34" charset="-122"/>
                <a:ea typeface="微软雅黑" panose="020B0503020204020204" pitchFamily="34" charset="-122"/>
              </a:rPr>
              <a:t>一、职业的产生</a:t>
            </a:r>
            <a:endParaRPr lang="zh-CN" altLang="en-US" sz="3200" b="1">
              <a:solidFill>
                <a:srgbClr val="1B4367"/>
              </a:solidFill>
              <a:latin typeface="微软雅黑" panose="020B0503020204020204" pitchFamily="34" charset="-122"/>
              <a:ea typeface="微软雅黑" panose="020B0503020204020204" pitchFamily="34" charset="-122"/>
            </a:endParaRPr>
          </a:p>
        </p:txBody>
      </p:sp>
      <p:sp>
        <p:nvSpPr>
          <p:cNvPr id="8" name="矩形 7"/>
          <p:cNvSpPr>
            <a:spLocks noChangeArrowheads="1"/>
          </p:cNvSpPr>
          <p:nvPr/>
        </p:nvSpPr>
        <p:spPr bwMode="auto">
          <a:xfrm>
            <a:off x="856615" y="2180590"/>
            <a:ext cx="3850640" cy="2170430"/>
          </a:xfrm>
          <a:prstGeom prst="rect">
            <a:avLst/>
          </a:prstGeom>
          <a:noFill/>
          <a:ln w="9525">
            <a:noFill/>
            <a:miter lim="800000"/>
          </a:ln>
        </p:spPr>
        <p:txBody>
          <a:bodyPr wrap="square">
            <a:noAutofit/>
          </a:bodyPr>
          <a:p>
            <a:pPr indent="457200" fontAlgn="auto">
              <a:lnSpc>
                <a:spcPts val="2660"/>
              </a:lnSpc>
            </a:pPr>
            <a:r>
              <a:rPr lang="en-US" altLang="zh-CN" sz="1800">
                <a:solidFill>
                  <a:schemeClr val="tx1"/>
                </a:solidFill>
                <a:latin typeface="微软雅黑" panose="020B0503020204020204" pitchFamily="34" charset="-122"/>
                <a:ea typeface="微软雅黑" panose="020B0503020204020204" pitchFamily="34" charset="-122"/>
              </a:rPr>
              <a:t>·  </a:t>
            </a:r>
            <a:r>
              <a:rPr lang="zh-CN" altLang="en-US" sz="1800">
                <a:solidFill>
                  <a:schemeClr val="tx1"/>
                </a:solidFill>
                <a:latin typeface="微软雅黑" panose="020B0503020204020204" pitchFamily="34" charset="-122"/>
                <a:ea typeface="微软雅黑" panose="020B0503020204020204" pitchFamily="34" charset="-122"/>
              </a:rPr>
              <a:t>与社会分工的发展密切相关</a:t>
            </a:r>
            <a:endParaRPr lang="zh-CN" altLang="en-US" sz="18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r>
              <a:rPr lang="en-US" altLang="zh-CN" sz="1800">
                <a:solidFill>
                  <a:schemeClr val="tx1"/>
                </a:solidFill>
                <a:latin typeface="微软雅黑" panose="020B0503020204020204" pitchFamily="34" charset="-122"/>
                <a:ea typeface="微软雅黑" panose="020B0503020204020204" pitchFamily="34" charset="-122"/>
              </a:rPr>
              <a:t>·  </a:t>
            </a:r>
            <a:r>
              <a:rPr lang="zh-CN" altLang="en-US" sz="1800">
                <a:solidFill>
                  <a:schemeClr val="tx1"/>
                </a:solidFill>
                <a:latin typeface="微软雅黑" panose="020B0503020204020204" pitchFamily="34" charset="-122"/>
                <a:ea typeface="微软雅黑" panose="020B0503020204020204" pitchFamily="34" charset="-122"/>
              </a:rPr>
              <a:t>关注职业变迁</a:t>
            </a:r>
            <a:endParaRPr lang="zh-CN" altLang="en-US" sz="18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r>
              <a:rPr lang="en-US" altLang="zh-CN" sz="1800">
                <a:solidFill>
                  <a:schemeClr val="tx1"/>
                </a:solidFill>
                <a:latin typeface="微软雅黑" panose="020B0503020204020204" pitchFamily="34" charset="-122"/>
                <a:ea typeface="微软雅黑" panose="020B0503020204020204" pitchFamily="34" charset="-122"/>
              </a:rPr>
              <a:t>·  </a:t>
            </a:r>
            <a:r>
              <a:rPr lang="zh-CN" altLang="en-US" sz="1800">
                <a:solidFill>
                  <a:schemeClr val="tx1"/>
                </a:solidFill>
                <a:latin typeface="微软雅黑" panose="020B0503020204020204" pitchFamily="34" charset="-122"/>
                <a:ea typeface="微软雅黑" panose="020B0503020204020204" pitchFamily="34" charset="-122"/>
              </a:rPr>
              <a:t>关注新兴职业</a:t>
            </a:r>
            <a:endParaRPr lang="zh-CN" altLang="en-US" sz="18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r>
              <a:rPr lang="en-US" altLang="zh-CN" sz="1800">
                <a:solidFill>
                  <a:schemeClr val="tx1"/>
                </a:solidFill>
                <a:latin typeface="微软雅黑" panose="020B0503020204020204" pitchFamily="34" charset="-122"/>
                <a:ea typeface="微软雅黑" panose="020B0503020204020204" pitchFamily="34" charset="-122"/>
              </a:rPr>
              <a:t>·  </a:t>
            </a:r>
            <a:r>
              <a:rPr lang="zh-CN" altLang="en-US" sz="1800">
                <a:solidFill>
                  <a:schemeClr val="tx1"/>
                </a:solidFill>
                <a:latin typeface="微软雅黑" panose="020B0503020204020204" pitchFamily="34" charset="-122"/>
                <a:ea typeface="微软雅黑" panose="020B0503020204020204" pitchFamily="34" charset="-122"/>
              </a:rPr>
              <a:t>更好的把握当下生活</a:t>
            </a:r>
            <a:endParaRPr lang="zh-CN" altLang="en-US" sz="18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r>
              <a:rPr lang="en-US" altLang="zh-CN" sz="1800">
                <a:solidFill>
                  <a:schemeClr val="tx1"/>
                </a:solidFill>
                <a:latin typeface="微软雅黑" panose="020B0503020204020204" pitchFamily="34" charset="-122"/>
                <a:ea typeface="微软雅黑" panose="020B0503020204020204" pitchFamily="34" charset="-122"/>
              </a:rPr>
              <a:t>·  </a:t>
            </a:r>
            <a:r>
              <a:rPr lang="zh-CN" altLang="en-US" sz="1800">
                <a:solidFill>
                  <a:schemeClr val="tx1"/>
                </a:solidFill>
                <a:latin typeface="微软雅黑" panose="020B0503020204020204" pitchFamily="34" charset="-122"/>
                <a:ea typeface="微软雅黑" panose="020B0503020204020204" pitchFamily="34" charset="-122"/>
              </a:rPr>
              <a:t>......</a:t>
            </a:r>
            <a:endParaRPr lang="zh-CN" altLang="en-US" sz="1800">
              <a:solidFill>
                <a:schemeClr val="tx1"/>
              </a:solidFill>
              <a:latin typeface="微软雅黑" panose="020B0503020204020204" pitchFamily="34" charset="-122"/>
              <a:ea typeface="微软雅黑" panose="020B0503020204020204" pitchFamily="34" charset="-122"/>
            </a:endParaRPr>
          </a:p>
        </p:txBody>
      </p:sp>
      <p:grpSp>
        <p:nvGrpSpPr>
          <p:cNvPr id="11" name="组合 10"/>
          <p:cNvGrpSpPr/>
          <p:nvPr>
            <p:custDataLst>
              <p:tags r:id="rId1"/>
            </p:custDataLst>
          </p:nvPr>
        </p:nvGrpSpPr>
        <p:grpSpPr>
          <a:xfrm>
            <a:off x="374857" y="842901"/>
            <a:ext cx="1201103" cy="1202531"/>
            <a:chOff x="4856202" y="1222146"/>
            <a:chExt cx="1201103" cy="1202531"/>
          </a:xfrm>
          <a:solidFill>
            <a:srgbClr val="1B4367"/>
          </a:solidFill>
        </p:grpSpPr>
        <p:sp>
          <p:nvSpPr>
            <p:cNvPr id="12" name="Rectangle 6"/>
            <p:cNvSpPr/>
            <p:nvPr>
              <p:custDataLst>
                <p:tags r:id="rId2"/>
              </p:custDataLst>
            </p:nvPr>
          </p:nvSpPr>
          <p:spPr>
            <a:xfrm>
              <a:off x="4856202" y="1222146"/>
              <a:ext cx="1201103" cy="1202531"/>
            </a:xfrm>
            <a:prstGeom prst="flowChartConnector">
              <a:avLst/>
            </a:prstGeom>
            <a:grpFill/>
            <a:ln w="9525">
              <a:noFill/>
              <a:miter/>
            </a:ln>
          </p:spPr>
          <p:txBody>
            <a:bodyPr anchor="ctr"/>
            <a:lstStyle/>
            <a:p>
              <a:pPr lvl="0" algn="ctr" eaLnBrk="1" hangingPunct="1"/>
              <a:endParaRPr lang="en-US" altLang="zh-CN" sz="1000" dirty="0">
                <a:solidFill>
                  <a:srgbClr val="FFFFFF"/>
                </a:solidFill>
                <a:cs typeface="+mn-ea"/>
                <a:sym typeface="+mn-lt"/>
              </a:endParaRPr>
            </a:p>
          </p:txBody>
        </p:sp>
        <p:sp>
          <p:nvSpPr>
            <p:cNvPr id="13" name="KSO_Shape"/>
            <p:cNvSpPr/>
            <p:nvPr>
              <p:custDataLst>
                <p:tags r:id="rId3"/>
              </p:custDataLst>
            </p:nvPr>
          </p:nvSpPr>
          <p:spPr bwMode="auto">
            <a:xfrm>
              <a:off x="5275038" y="1500840"/>
              <a:ext cx="363431" cy="645143"/>
            </a:xfrm>
            <a:custGeom>
              <a:avLst/>
              <a:gdLst>
                <a:gd name="T0" fmla="*/ 2147483646 w 3056"/>
                <a:gd name="T1" fmla="*/ 2147483646 h 5429"/>
                <a:gd name="T2" fmla="*/ 2147483646 w 3056"/>
                <a:gd name="T3" fmla="*/ 2147483646 h 5429"/>
                <a:gd name="T4" fmla="*/ 2147483646 w 3056"/>
                <a:gd name="T5" fmla="*/ 388832290 h 5429"/>
                <a:gd name="T6" fmla="*/ 2147483646 w 3056"/>
                <a:gd name="T7" fmla="*/ 345615213 h 5429"/>
                <a:gd name="T8" fmla="*/ 2147483646 w 3056"/>
                <a:gd name="T9" fmla="*/ 2147483646 h 5429"/>
                <a:gd name="T10" fmla="*/ 2147483646 w 3056"/>
                <a:gd name="T11" fmla="*/ 2147483646 h 5429"/>
                <a:gd name="T12" fmla="*/ 2147483646 w 3056"/>
                <a:gd name="T13" fmla="*/ 2147483646 h 5429"/>
                <a:gd name="T14" fmla="*/ 2147483646 w 3056"/>
                <a:gd name="T15" fmla="*/ 2147483646 h 5429"/>
                <a:gd name="T16" fmla="*/ 2147483646 w 3056"/>
                <a:gd name="T17" fmla="*/ 2147483646 h 5429"/>
                <a:gd name="T18" fmla="*/ 2147483646 w 3056"/>
                <a:gd name="T19" fmla="*/ 2147483646 h 5429"/>
                <a:gd name="T20" fmla="*/ 475747481 w 3056"/>
                <a:gd name="T21" fmla="*/ 2147483646 h 5429"/>
                <a:gd name="T22" fmla="*/ 432463999 w 3056"/>
                <a:gd name="T23" fmla="*/ 2147483646 h 5429"/>
                <a:gd name="T24" fmla="*/ 2147483646 w 3056"/>
                <a:gd name="T25" fmla="*/ 2147483646 h 5429"/>
                <a:gd name="T26" fmla="*/ 2147483646 w 3056"/>
                <a:gd name="T27" fmla="*/ 2147483646 h 5429"/>
                <a:gd name="T28" fmla="*/ 2147483646 w 3056"/>
                <a:gd name="T29" fmla="*/ 2147483646 h 5429"/>
                <a:gd name="T30" fmla="*/ 2147483646 w 3056"/>
                <a:gd name="T31" fmla="*/ 2147483646 h 5429"/>
                <a:gd name="T32" fmla="*/ 2147483646 w 3056"/>
                <a:gd name="T33" fmla="*/ 2147483646 h 5429"/>
                <a:gd name="T34" fmla="*/ 2147483646 w 3056"/>
                <a:gd name="T35" fmla="*/ 2147483646 h 5429"/>
                <a:gd name="T36" fmla="*/ 2147483646 w 3056"/>
                <a:gd name="T37" fmla="*/ 2147483646 h 5429"/>
                <a:gd name="T38" fmla="*/ 2147483646 w 3056"/>
                <a:gd name="T39" fmla="*/ 2147483646 h 5429"/>
                <a:gd name="T40" fmla="*/ 2147483646 w 3056"/>
                <a:gd name="T41" fmla="*/ 2147483646 h 5429"/>
                <a:gd name="T42" fmla="*/ 2147483646 w 3056"/>
                <a:gd name="T43" fmla="*/ 2147483646 h 5429"/>
                <a:gd name="T44" fmla="*/ 2147483646 w 3056"/>
                <a:gd name="T45" fmla="*/ 2147483646 h 5429"/>
                <a:gd name="T46" fmla="*/ 2147483646 w 3056"/>
                <a:gd name="T47" fmla="*/ 2147483646 h 5429"/>
                <a:gd name="T48" fmla="*/ 2147483646 w 3056"/>
                <a:gd name="T49" fmla="*/ 2147483646 h 5429"/>
                <a:gd name="T50" fmla="*/ 2147483646 w 3056"/>
                <a:gd name="T51" fmla="*/ 2147483646 h 5429"/>
                <a:gd name="T52" fmla="*/ 2147483646 w 3056"/>
                <a:gd name="T53" fmla="*/ 2147483646 h 5429"/>
                <a:gd name="T54" fmla="*/ 2147483646 w 3056"/>
                <a:gd name="T55" fmla="*/ 2147483646 h 5429"/>
                <a:gd name="T56" fmla="*/ 2147483646 w 3056"/>
                <a:gd name="T57" fmla="*/ 2147483646 h 5429"/>
                <a:gd name="T58" fmla="*/ 2147483646 w 3056"/>
                <a:gd name="T59" fmla="*/ 2147483646 h 5429"/>
                <a:gd name="T60" fmla="*/ 2147483646 w 3056"/>
                <a:gd name="T61" fmla="*/ 2147483646 h 5429"/>
                <a:gd name="T62" fmla="*/ 2147483646 w 3056"/>
                <a:gd name="T63" fmla="*/ 2147483646 h 5429"/>
                <a:gd name="T64" fmla="*/ 2147483646 w 3056"/>
                <a:gd name="T65" fmla="*/ 2147483646 h 5429"/>
                <a:gd name="T66" fmla="*/ 2147483646 w 3056"/>
                <a:gd name="T67" fmla="*/ 2147483646 h 5429"/>
                <a:gd name="T68" fmla="*/ 2147483646 w 3056"/>
                <a:gd name="T69" fmla="*/ 2147483646 h 5429"/>
                <a:gd name="T70" fmla="*/ 2147483646 w 3056"/>
                <a:gd name="T71" fmla="*/ 2147483646 h 5429"/>
                <a:gd name="T72" fmla="*/ 2147483646 w 3056"/>
                <a:gd name="T73" fmla="*/ 2147483646 h 5429"/>
                <a:gd name="T74" fmla="*/ 2147483646 w 3056"/>
                <a:gd name="T75" fmla="*/ 2147483646 h 5429"/>
                <a:gd name="T76" fmla="*/ 2147483646 w 3056"/>
                <a:gd name="T77" fmla="*/ 2147483646 h 5429"/>
                <a:gd name="T78" fmla="*/ 2147483646 w 3056"/>
                <a:gd name="T79" fmla="*/ 2147483646 h 5429"/>
                <a:gd name="T80" fmla="*/ 2147483646 w 3056"/>
                <a:gd name="T81" fmla="*/ 2147483646 h 5429"/>
                <a:gd name="T82" fmla="*/ 2147483646 w 3056"/>
                <a:gd name="T83" fmla="*/ 2147483646 h 5429"/>
                <a:gd name="T84" fmla="*/ 2147483646 w 3056"/>
                <a:gd name="T85" fmla="*/ 2147483646 h 5429"/>
                <a:gd name="T86" fmla="*/ 2147483646 w 3056"/>
                <a:gd name="T87" fmla="*/ 2147483646 h 5429"/>
                <a:gd name="T88" fmla="*/ 2147483646 w 3056"/>
                <a:gd name="T89" fmla="*/ 2147483646 h 5429"/>
                <a:gd name="T90" fmla="*/ 2147483646 w 3056"/>
                <a:gd name="T91" fmla="*/ 2147483646 h 5429"/>
                <a:gd name="T92" fmla="*/ 2147483646 w 3056"/>
                <a:gd name="T93" fmla="*/ 2147483646 h 5429"/>
                <a:gd name="T94" fmla="*/ 2147483646 w 3056"/>
                <a:gd name="T95" fmla="*/ 2147483646 h 5429"/>
                <a:gd name="T96" fmla="*/ 2147483646 w 3056"/>
                <a:gd name="T97" fmla="*/ 2147483646 h 5429"/>
                <a:gd name="T98" fmla="*/ 2147483646 w 3056"/>
                <a:gd name="T99" fmla="*/ 2147483646 h 5429"/>
                <a:gd name="T100" fmla="*/ 2147483646 w 3056"/>
                <a:gd name="T101" fmla="*/ 2147483646 h 5429"/>
                <a:gd name="T102" fmla="*/ 2147483646 w 3056"/>
                <a:gd name="T103" fmla="*/ 2147483646 h 5429"/>
                <a:gd name="T104" fmla="*/ 2147483646 w 3056"/>
                <a:gd name="T105" fmla="*/ 2147483646 h 5429"/>
                <a:gd name="T106" fmla="*/ 2147483646 w 3056"/>
                <a:gd name="T107" fmla="*/ 2147483646 h 5429"/>
                <a:gd name="T108" fmla="*/ 2147483646 w 3056"/>
                <a:gd name="T109" fmla="*/ 2147483646 h 5429"/>
                <a:gd name="T110" fmla="*/ 2147483646 w 3056"/>
                <a:gd name="T111" fmla="*/ 2147483646 h 5429"/>
                <a:gd name="T112" fmla="*/ 2147483646 w 3056"/>
                <a:gd name="T113" fmla="*/ 2147483646 h 5429"/>
                <a:gd name="T114" fmla="*/ 2147483646 w 3056"/>
                <a:gd name="T115" fmla="*/ 2147483646 h 5429"/>
                <a:gd name="T116" fmla="*/ 2147483646 w 3056"/>
                <a:gd name="T117" fmla="*/ 2147483646 h 5429"/>
                <a:gd name="T118" fmla="*/ 2147483646 w 3056"/>
                <a:gd name="T119" fmla="*/ 2147483646 h 5429"/>
                <a:gd name="T120" fmla="*/ 2147483646 w 3056"/>
                <a:gd name="T121" fmla="*/ 2147483646 h 542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3056" h="5429">
                  <a:moveTo>
                    <a:pt x="2609" y="448"/>
                  </a:moveTo>
                  <a:lnTo>
                    <a:pt x="2609" y="448"/>
                  </a:lnTo>
                  <a:lnTo>
                    <a:pt x="2575" y="415"/>
                  </a:lnTo>
                  <a:lnTo>
                    <a:pt x="2538" y="383"/>
                  </a:lnTo>
                  <a:lnTo>
                    <a:pt x="2503" y="352"/>
                  </a:lnTo>
                  <a:lnTo>
                    <a:pt x="2465" y="322"/>
                  </a:lnTo>
                  <a:lnTo>
                    <a:pt x="2426" y="293"/>
                  </a:lnTo>
                  <a:lnTo>
                    <a:pt x="2388" y="265"/>
                  </a:lnTo>
                  <a:lnTo>
                    <a:pt x="2348" y="239"/>
                  </a:lnTo>
                  <a:lnTo>
                    <a:pt x="2307" y="213"/>
                  </a:lnTo>
                  <a:lnTo>
                    <a:pt x="2266" y="190"/>
                  </a:lnTo>
                  <a:lnTo>
                    <a:pt x="2224" y="168"/>
                  </a:lnTo>
                  <a:lnTo>
                    <a:pt x="2182" y="146"/>
                  </a:lnTo>
                  <a:lnTo>
                    <a:pt x="2138" y="127"/>
                  </a:lnTo>
                  <a:lnTo>
                    <a:pt x="2095" y="108"/>
                  </a:lnTo>
                  <a:lnTo>
                    <a:pt x="2049" y="91"/>
                  </a:lnTo>
                  <a:lnTo>
                    <a:pt x="2005" y="75"/>
                  </a:lnTo>
                  <a:lnTo>
                    <a:pt x="1960" y="61"/>
                  </a:lnTo>
                  <a:lnTo>
                    <a:pt x="1907" y="46"/>
                  </a:lnTo>
                  <a:lnTo>
                    <a:pt x="1853" y="34"/>
                  </a:lnTo>
                  <a:lnTo>
                    <a:pt x="1800" y="24"/>
                  </a:lnTo>
                  <a:lnTo>
                    <a:pt x="1746" y="15"/>
                  </a:lnTo>
                  <a:lnTo>
                    <a:pt x="1692" y="9"/>
                  </a:lnTo>
                  <a:lnTo>
                    <a:pt x="1638" y="3"/>
                  </a:lnTo>
                  <a:lnTo>
                    <a:pt x="1582" y="1"/>
                  </a:lnTo>
                  <a:lnTo>
                    <a:pt x="1527" y="0"/>
                  </a:lnTo>
                  <a:lnTo>
                    <a:pt x="1490" y="0"/>
                  </a:lnTo>
                  <a:lnTo>
                    <a:pt x="1451" y="2"/>
                  </a:lnTo>
                  <a:lnTo>
                    <a:pt x="1413" y="4"/>
                  </a:lnTo>
                  <a:lnTo>
                    <a:pt x="1376" y="8"/>
                  </a:lnTo>
                  <a:lnTo>
                    <a:pt x="1338" y="11"/>
                  </a:lnTo>
                  <a:lnTo>
                    <a:pt x="1302" y="17"/>
                  </a:lnTo>
                  <a:lnTo>
                    <a:pt x="1264" y="22"/>
                  </a:lnTo>
                  <a:lnTo>
                    <a:pt x="1227" y="29"/>
                  </a:lnTo>
                  <a:lnTo>
                    <a:pt x="1191" y="36"/>
                  </a:lnTo>
                  <a:lnTo>
                    <a:pt x="1154" y="45"/>
                  </a:lnTo>
                  <a:lnTo>
                    <a:pt x="1118" y="55"/>
                  </a:lnTo>
                  <a:lnTo>
                    <a:pt x="1083" y="65"/>
                  </a:lnTo>
                  <a:lnTo>
                    <a:pt x="1047" y="76"/>
                  </a:lnTo>
                  <a:lnTo>
                    <a:pt x="1012" y="88"/>
                  </a:lnTo>
                  <a:lnTo>
                    <a:pt x="977" y="102"/>
                  </a:lnTo>
                  <a:lnTo>
                    <a:pt x="942" y="115"/>
                  </a:lnTo>
                  <a:lnTo>
                    <a:pt x="909" y="130"/>
                  </a:lnTo>
                  <a:lnTo>
                    <a:pt x="875" y="146"/>
                  </a:lnTo>
                  <a:lnTo>
                    <a:pt x="841" y="161"/>
                  </a:lnTo>
                  <a:lnTo>
                    <a:pt x="808" y="179"/>
                  </a:lnTo>
                  <a:lnTo>
                    <a:pt x="775" y="197"/>
                  </a:lnTo>
                  <a:lnTo>
                    <a:pt x="743" y="216"/>
                  </a:lnTo>
                  <a:lnTo>
                    <a:pt x="712" y="235"/>
                  </a:lnTo>
                  <a:lnTo>
                    <a:pt x="680" y="255"/>
                  </a:lnTo>
                  <a:lnTo>
                    <a:pt x="649" y="277"/>
                  </a:lnTo>
                  <a:lnTo>
                    <a:pt x="619" y="300"/>
                  </a:lnTo>
                  <a:lnTo>
                    <a:pt x="589" y="322"/>
                  </a:lnTo>
                  <a:lnTo>
                    <a:pt x="559" y="345"/>
                  </a:lnTo>
                  <a:lnTo>
                    <a:pt x="531" y="370"/>
                  </a:lnTo>
                  <a:lnTo>
                    <a:pt x="502" y="395"/>
                  </a:lnTo>
                  <a:lnTo>
                    <a:pt x="474" y="421"/>
                  </a:lnTo>
                  <a:lnTo>
                    <a:pt x="447" y="448"/>
                  </a:lnTo>
                  <a:lnTo>
                    <a:pt x="420" y="475"/>
                  </a:lnTo>
                  <a:lnTo>
                    <a:pt x="395" y="503"/>
                  </a:lnTo>
                  <a:lnTo>
                    <a:pt x="369" y="531"/>
                  </a:lnTo>
                  <a:lnTo>
                    <a:pt x="345" y="561"/>
                  </a:lnTo>
                  <a:lnTo>
                    <a:pt x="322" y="589"/>
                  </a:lnTo>
                  <a:lnTo>
                    <a:pt x="298" y="619"/>
                  </a:lnTo>
                  <a:lnTo>
                    <a:pt x="276" y="650"/>
                  </a:lnTo>
                  <a:lnTo>
                    <a:pt x="255" y="681"/>
                  </a:lnTo>
                  <a:lnTo>
                    <a:pt x="235" y="712"/>
                  </a:lnTo>
                  <a:lnTo>
                    <a:pt x="215" y="744"/>
                  </a:lnTo>
                  <a:lnTo>
                    <a:pt x="197" y="776"/>
                  </a:lnTo>
                  <a:lnTo>
                    <a:pt x="179" y="808"/>
                  </a:lnTo>
                  <a:lnTo>
                    <a:pt x="161" y="841"/>
                  </a:lnTo>
                  <a:lnTo>
                    <a:pt x="145" y="875"/>
                  </a:lnTo>
                  <a:lnTo>
                    <a:pt x="129" y="909"/>
                  </a:lnTo>
                  <a:lnTo>
                    <a:pt x="115" y="943"/>
                  </a:lnTo>
                  <a:lnTo>
                    <a:pt x="101" y="977"/>
                  </a:lnTo>
                  <a:lnTo>
                    <a:pt x="88" y="1012"/>
                  </a:lnTo>
                  <a:lnTo>
                    <a:pt x="76" y="1047"/>
                  </a:lnTo>
                  <a:lnTo>
                    <a:pt x="65" y="1082"/>
                  </a:lnTo>
                  <a:lnTo>
                    <a:pt x="55" y="1118"/>
                  </a:lnTo>
                  <a:lnTo>
                    <a:pt x="45" y="1154"/>
                  </a:lnTo>
                  <a:lnTo>
                    <a:pt x="36" y="1191"/>
                  </a:lnTo>
                  <a:lnTo>
                    <a:pt x="28" y="1227"/>
                  </a:lnTo>
                  <a:lnTo>
                    <a:pt x="22" y="1264"/>
                  </a:lnTo>
                  <a:lnTo>
                    <a:pt x="16" y="1301"/>
                  </a:lnTo>
                  <a:lnTo>
                    <a:pt x="11" y="1338"/>
                  </a:lnTo>
                  <a:lnTo>
                    <a:pt x="7" y="1376"/>
                  </a:lnTo>
                  <a:lnTo>
                    <a:pt x="4" y="1413"/>
                  </a:lnTo>
                  <a:lnTo>
                    <a:pt x="2" y="1452"/>
                  </a:lnTo>
                  <a:lnTo>
                    <a:pt x="0" y="1489"/>
                  </a:lnTo>
                  <a:lnTo>
                    <a:pt x="0" y="1527"/>
                  </a:lnTo>
                  <a:lnTo>
                    <a:pt x="6" y="1667"/>
                  </a:lnTo>
                  <a:lnTo>
                    <a:pt x="10" y="1707"/>
                  </a:lnTo>
                  <a:lnTo>
                    <a:pt x="15" y="1746"/>
                  </a:lnTo>
                  <a:lnTo>
                    <a:pt x="22" y="1785"/>
                  </a:lnTo>
                  <a:lnTo>
                    <a:pt x="28" y="1823"/>
                  </a:lnTo>
                  <a:lnTo>
                    <a:pt x="36" y="1862"/>
                  </a:lnTo>
                  <a:lnTo>
                    <a:pt x="45" y="1900"/>
                  </a:lnTo>
                  <a:lnTo>
                    <a:pt x="55" y="1937"/>
                  </a:lnTo>
                  <a:lnTo>
                    <a:pt x="66" y="1975"/>
                  </a:lnTo>
                  <a:lnTo>
                    <a:pt x="78" y="2012"/>
                  </a:lnTo>
                  <a:lnTo>
                    <a:pt x="92" y="2049"/>
                  </a:lnTo>
                  <a:lnTo>
                    <a:pt x="105" y="2085"/>
                  </a:lnTo>
                  <a:lnTo>
                    <a:pt x="119" y="2122"/>
                  </a:lnTo>
                  <a:lnTo>
                    <a:pt x="136" y="2157"/>
                  </a:lnTo>
                  <a:lnTo>
                    <a:pt x="152" y="2193"/>
                  </a:lnTo>
                  <a:lnTo>
                    <a:pt x="170" y="2228"/>
                  </a:lnTo>
                  <a:lnTo>
                    <a:pt x="189" y="2262"/>
                  </a:lnTo>
                  <a:lnTo>
                    <a:pt x="195" y="2277"/>
                  </a:lnTo>
                  <a:lnTo>
                    <a:pt x="213" y="2312"/>
                  </a:lnTo>
                  <a:lnTo>
                    <a:pt x="242" y="2366"/>
                  </a:lnTo>
                  <a:lnTo>
                    <a:pt x="278" y="2439"/>
                  </a:lnTo>
                  <a:lnTo>
                    <a:pt x="323" y="2528"/>
                  </a:lnTo>
                  <a:lnTo>
                    <a:pt x="371" y="2631"/>
                  </a:lnTo>
                  <a:lnTo>
                    <a:pt x="422" y="2743"/>
                  </a:lnTo>
                  <a:lnTo>
                    <a:pt x="450" y="2804"/>
                  </a:lnTo>
                  <a:lnTo>
                    <a:pt x="476" y="2867"/>
                  </a:lnTo>
                  <a:lnTo>
                    <a:pt x="503" y="2931"/>
                  </a:lnTo>
                  <a:lnTo>
                    <a:pt x="530" y="2998"/>
                  </a:lnTo>
                  <a:lnTo>
                    <a:pt x="556" y="3065"/>
                  </a:lnTo>
                  <a:lnTo>
                    <a:pt x="582" y="3134"/>
                  </a:lnTo>
                  <a:lnTo>
                    <a:pt x="607" y="3202"/>
                  </a:lnTo>
                  <a:lnTo>
                    <a:pt x="630" y="3273"/>
                  </a:lnTo>
                  <a:lnTo>
                    <a:pt x="653" y="3343"/>
                  </a:lnTo>
                  <a:lnTo>
                    <a:pt x="674" y="3413"/>
                  </a:lnTo>
                  <a:lnTo>
                    <a:pt x="693" y="3483"/>
                  </a:lnTo>
                  <a:lnTo>
                    <a:pt x="711" y="3553"/>
                  </a:lnTo>
                  <a:lnTo>
                    <a:pt x="726" y="3621"/>
                  </a:lnTo>
                  <a:lnTo>
                    <a:pt x="739" y="3690"/>
                  </a:lnTo>
                  <a:lnTo>
                    <a:pt x="750" y="3756"/>
                  </a:lnTo>
                  <a:lnTo>
                    <a:pt x="754" y="3788"/>
                  </a:lnTo>
                  <a:lnTo>
                    <a:pt x="757" y="3822"/>
                  </a:lnTo>
                  <a:lnTo>
                    <a:pt x="760" y="3854"/>
                  </a:lnTo>
                  <a:lnTo>
                    <a:pt x="762" y="3885"/>
                  </a:lnTo>
                  <a:lnTo>
                    <a:pt x="763" y="3915"/>
                  </a:lnTo>
                  <a:lnTo>
                    <a:pt x="764" y="3946"/>
                  </a:lnTo>
                  <a:lnTo>
                    <a:pt x="783" y="4137"/>
                  </a:lnTo>
                  <a:lnTo>
                    <a:pt x="789" y="4160"/>
                  </a:lnTo>
                  <a:lnTo>
                    <a:pt x="796" y="4181"/>
                  </a:lnTo>
                  <a:lnTo>
                    <a:pt x="804" y="4202"/>
                  </a:lnTo>
                  <a:lnTo>
                    <a:pt x="813" y="4220"/>
                  </a:lnTo>
                  <a:lnTo>
                    <a:pt x="823" y="4237"/>
                  </a:lnTo>
                  <a:lnTo>
                    <a:pt x="833" y="4253"/>
                  </a:lnTo>
                  <a:lnTo>
                    <a:pt x="844" y="4267"/>
                  </a:lnTo>
                  <a:lnTo>
                    <a:pt x="855" y="4280"/>
                  </a:lnTo>
                  <a:lnTo>
                    <a:pt x="867" y="4291"/>
                  </a:lnTo>
                  <a:lnTo>
                    <a:pt x="880" y="4301"/>
                  </a:lnTo>
                  <a:lnTo>
                    <a:pt x="895" y="4309"/>
                  </a:lnTo>
                  <a:lnTo>
                    <a:pt x="909" y="4316"/>
                  </a:lnTo>
                  <a:lnTo>
                    <a:pt x="924" y="4321"/>
                  </a:lnTo>
                  <a:lnTo>
                    <a:pt x="941" y="4325"/>
                  </a:lnTo>
                  <a:lnTo>
                    <a:pt x="959" y="4328"/>
                  </a:lnTo>
                  <a:lnTo>
                    <a:pt x="976" y="4328"/>
                  </a:lnTo>
                  <a:lnTo>
                    <a:pt x="2079" y="4328"/>
                  </a:lnTo>
                  <a:lnTo>
                    <a:pt x="2097" y="4328"/>
                  </a:lnTo>
                  <a:lnTo>
                    <a:pt x="2114" y="4325"/>
                  </a:lnTo>
                  <a:lnTo>
                    <a:pt x="2130" y="4321"/>
                  </a:lnTo>
                  <a:lnTo>
                    <a:pt x="2145" y="4316"/>
                  </a:lnTo>
                  <a:lnTo>
                    <a:pt x="2161" y="4309"/>
                  </a:lnTo>
                  <a:lnTo>
                    <a:pt x="2174" y="4301"/>
                  </a:lnTo>
                  <a:lnTo>
                    <a:pt x="2187" y="4291"/>
                  </a:lnTo>
                  <a:lnTo>
                    <a:pt x="2201" y="4280"/>
                  </a:lnTo>
                  <a:lnTo>
                    <a:pt x="2212" y="4267"/>
                  </a:lnTo>
                  <a:lnTo>
                    <a:pt x="2223" y="4253"/>
                  </a:lnTo>
                  <a:lnTo>
                    <a:pt x="2233" y="4237"/>
                  </a:lnTo>
                  <a:lnTo>
                    <a:pt x="2243" y="4220"/>
                  </a:lnTo>
                  <a:lnTo>
                    <a:pt x="2251" y="4202"/>
                  </a:lnTo>
                  <a:lnTo>
                    <a:pt x="2259" y="4181"/>
                  </a:lnTo>
                  <a:lnTo>
                    <a:pt x="2266" y="4160"/>
                  </a:lnTo>
                  <a:lnTo>
                    <a:pt x="2272" y="4137"/>
                  </a:lnTo>
                  <a:lnTo>
                    <a:pt x="2291" y="3946"/>
                  </a:lnTo>
                  <a:lnTo>
                    <a:pt x="2293" y="3915"/>
                  </a:lnTo>
                  <a:lnTo>
                    <a:pt x="2294" y="3885"/>
                  </a:lnTo>
                  <a:lnTo>
                    <a:pt x="2295" y="3854"/>
                  </a:lnTo>
                  <a:lnTo>
                    <a:pt x="2298" y="3822"/>
                  </a:lnTo>
                  <a:lnTo>
                    <a:pt x="2301" y="3788"/>
                  </a:lnTo>
                  <a:lnTo>
                    <a:pt x="2306" y="3756"/>
                  </a:lnTo>
                  <a:lnTo>
                    <a:pt x="2316" y="3690"/>
                  </a:lnTo>
                  <a:lnTo>
                    <a:pt x="2329" y="3621"/>
                  </a:lnTo>
                  <a:lnTo>
                    <a:pt x="2345" y="3553"/>
                  </a:lnTo>
                  <a:lnTo>
                    <a:pt x="2362" y="3483"/>
                  </a:lnTo>
                  <a:lnTo>
                    <a:pt x="2381" y="3413"/>
                  </a:lnTo>
                  <a:lnTo>
                    <a:pt x="2402" y="3343"/>
                  </a:lnTo>
                  <a:lnTo>
                    <a:pt x="2425" y="3273"/>
                  </a:lnTo>
                  <a:lnTo>
                    <a:pt x="2449" y="3202"/>
                  </a:lnTo>
                  <a:lnTo>
                    <a:pt x="2474" y="3134"/>
                  </a:lnTo>
                  <a:lnTo>
                    <a:pt x="2499" y="3065"/>
                  </a:lnTo>
                  <a:lnTo>
                    <a:pt x="2526" y="2998"/>
                  </a:lnTo>
                  <a:lnTo>
                    <a:pt x="2552" y="2931"/>
                  </a:lnTo>
                  <a:lnTo>
                    <a:pt x="2579" y="2867"/>
                  </a:lnTo>
                  <a:lnTo>
                    <a:pt x="2607" y="2804"/>
                  </a:lnTo>
                  <a:lnTo>
                    <a:pt x="2633" y="2743"/>
                  </a:lnTo>
                  <a:lnTo>
                    <a:pt x="2685" y="2631"/>
                  </a:lnTo>
                  <a:lnTo>
                    <a:pt x="2735" y="2528"/>
                  </a:lnTo>
                  <a:lnTo>
                    <a:pt x="2778" y="2439"/>
                  </a:lnTo>
                  <a:lnTo>
                    <a:pt x="2816" y="2366"/>
                  </a:lnTo>
                  <a:lnTo>
                    <a:pt x="2846" y="2312"/>
                  </a:lnTo>
                  <a:lnTo>
                    <a:pt x="2872" y="2262"/>
                  </a:lnTo>
                  <a:lnTo>
                    <a:pt x="2890" y="2228"/>
                  </a:lnTo>
                  <a:lnTo>
                    <a:pt x="2906" y="2193"/>
                  </a:lnTo>
                  <a:lnTo>
                    <a:pt x="2923" y="2157"/>
                  </a:lnTo>
                  <a:lnTo>
                    <a:pt x="2937" y="2122"/>
                  </a:lnTo>
                  <a:lnTo>
                    <a:pt x="2952" y="2085"/>
                  </a:lnTo>
                  <a:lnTo>
                    <a:pt x="2965" y="2049"/>
                  </a:lnTo>
                  <a:lnTo>
                    <a:pt x="2978" y="2012"/>
                  </a:lnTo>
                  <a:lnTo>
                    <a:pt x="2989" y="1975"/>
                  </a:lnTo>
                  <a:lnTo>
                    <a:pt x="3000" y="1937"/>
                  </a:lnTo>
                  <a:lnTo>
                    <a:pt x="3010" y="1900"/>
                  </a:lnTo>
                  <a:lnTo>
                    <a:pt x="3019" y="1862"/>
                  </a:lnTo>
                  <a:lnTo>
                    <a:pt x="3027" y="1823"/>
                  </a:lnTo>
                  <a:lnTo>
                    <a:pt x="3034" y="1785"/>
                  </a:lnTo>
                  <a:lnTo>
                    <a:pt x="3040" y="1746"/>
                  </a:lnTo>
                  <a:lnTo>
                    <a:pt x="3045" y="1707"/>
                  </a:lnTo>
                  <a:lnTo>
                    <a:pt x="3049" y="1667"/>
                  </a:lnTo>
                  <a:lnTo>
                    <a:pt x="3056" y="1527"/>
                  </a:lnTo>
                  <a:lnTo>
                    <a:pt x="3055" y="1489"/>
                  </a:lnTo>
                  <a:lnTo>
                    <a:pt x="3054" y="1452"/>
                  </a:lnTo>
                  <a:lnTo>
                    <a:pt x="3051" y="1413"/>
                  </a:lnTo>
                  <a:lnTo>
                    <a:pt x="3048" y="1376"/>
                  </a:lnTo>
                  <a:lnTo>
                    <a:pt x="3044" y="1338"/>
                  </a:lnTo>
                  <a:lnTo>
                    <a:pt x="3039" y="1301"/>
                  </a:lnTo>
                  <a:lnTo>
                    <a:pt x="3034" y="1264"/>
                  </a:lnTo>
                  <a:lnTo>
                    <a:pt x="3026" y="1227"/>
                  </a:lnTo>
                  <a:lnTo>
                    <a:pt x="3018" y="1191"/>
                  </a:lnTo>
                  <a:lnTo>
                    <a:pt x="3010" y="1154"/>
                  </a:lnTo>
                  <a:lnTo>
                    <a:pt x="3000" y="1118"/>
                  </a:lnTo>
                  <a:lnTo>
                    <a:pt x="2990" y="1082"/>
                  </a:lnTo>
                  <a:lnTo>
                    <a:pt x="2979" y="1047"/>
                  </a:lnTo>
                  <a:lnTo>
                    <a:pt x="2967" y="1012"/>
                  </a:lnTo>
                  <a:lnTo>
                    <a:pt x="2954" y="977"/>
                  </a:lnTo>
                  <a:lnTo>
                    <a:pt x="2941" y="943"/>
                  </a:lnTo>
                  <a:lnTo>
                    <a:pt x="2925" y="909"/>
                  </a:lnTo>
                  <a:lnTo>
                    <a:pt x="2910" y="875"/>
                  </a:lnTo>
                  <a:lnTo>
                    <a:pt x="2894" y="841"/>
                  </a:lnTo>
                  <a:lnTo>
                    <a:pt x="2877" y="808"/>
                  </a:lnTo>
                  <a:lnTo>
                    <a:pt x="2859" y="776"/>
                  </a:lnTo>
                  <a:lnTo>
                    <a:pt x="2840" y="744"/>
                  </a:lnTo>
                  <a:lnTo>
                    <a:pt x="2820" y="712"/>
                  </a:lnTo>
                  <a:lnTo>
                    <a:pt x="2800" y="681"/>
                  </a:lnTo>
                  <a:lnTo>
                    <a:pt x="2779" y="650"/>
                  </a:lnTo>
                  <a:lnTo>
                    <a:pt x="2757" y="619"/>
                  </a:lnTo>
                  <a:lnTo>
                    <a:pt x="2734" y="589"/>
                  </a:lnTo>
                  <a:lnTo>
                    <a:pt x="2711" y="561"/>
                  </a:lnTo>
                  <a:lnTo>
                    <a:pt x="2686" y="531"/>
                  </a:lnTo>
                  <a:lnTo>
                    <a:pt x="2661" y="503"/>
                  </a:lnTo>
                  <a:lnTo>
                    <a:pt x="2635" y="475"/>
                  </a:lnTo>
                  <a:lnTo>
                    <a:pt x="2609" y="448"/>
                  </a:lnTo>
                  <a:close/>
                  <a:moveTo>
                    <a:pt x="2661" y="1641"/>
                  </a:moveTo>
                  <a:lnTo>
                    <a:pt x="2661" y="1641"/>
                  </a:lnTo>
                  <a:lnTo>
                    <a:pt x="2658" y="1669"/>
                  </a:lnTo>
                  <a:lnTo>
                    <a:pt x="2654" y="1697"/>
                  </a:lnTo>
                  <a:lnTo>
                    <a:pt x="2650" y="1725"/>
                  </a:lnTo>
                  <a:lnTo>
                    <a:pt x="2644" y="1753"/>
                  </a:lnTo>
                  <a:lnTo>
                    <a:pt x="2639" y="1781"/>
                  </a:lnTo>
                  <a:lnTo>
                    <a:pt x="2632" y="1809"/>
                  </a:lnTo>
                  <a:lnTo>
                    <a:pt x="2624" y="1837"/>
                  </a:lnTo>
                  <a:lnTo>
                    <a:pt x="2617" y="1863"/>
                  </a:lnTo>
                  <a:lnTo>
                    <a:pt x="2608" y="1891"/>
                  </a:lnTo>
                  <a:lnTo>
                    <a:pt x="2599" y="1918"/>
                  </a:lnTo>
                  <a:lnTo>
                    <a:pt x="2589" y="1945"/>
                  </a:lnTo>
                  <a:lnTo>
                    <a:pt x="2579" y="1972"/>
                  </a:lnTo>
                  <a:lnTo>
                    <a:pt x="2567" y="1998"/>
                  </a:lnTo>
                  <a:lnTo>
                    <a:pt x="2556" y="2025"/>
                  </a:lnTo>
                  <a:lnTo>
                    <a:pt x="2543" y="2051"/>
                  </a:lnTo>
                  <a:lnTo>
                    <a:pt x="2529" y="2078"/>
                  </a:lnTo>
                  <a:lnTo>
                    <a:pt x="2485" y="2158"/>
                  </a:lnTo>
                  <a:lnTo>
                    <a:pt x="2450" y="2227"/>
                  </a:lnTo>
                  <a:lnTo>
                    <a:pt x="2408" y="2311"/>
                  </a:lnTo>
                  <a:lnTo>
                    <a:pt x="2359" y="2409"/>
                  </a:lnTo>
                  <a:lnTo>
                    <a:pt x="2307" y="2519"/>
                  </a:lnTo>
                  <a:lnTo>
                    <a:pt x="2253" y="2641"/>
                  </a:lnTo>
                  <a:lnTo>
                    <a:pt x="2225" y="2705"/>
                  </a:lnTo>
                  <a:lnTo>
                    <a:pt x="2197" y="2771"/>
                  </a:lnTo>
                  <a:lnTo>
                    <a:pt x="2170" y="2838"/>
                  </a:lnTo>
                  <a:lnTo>
                    <a:pt x="2142" y="2908"/>
                  </a:lnTo>
                  <a:lnTo>
                    <a:pt x="2116" y="2979"/>
                  </a:lnTo>
                  <a:lnTo>
                    <a:pt x="2090" y="3051"/>
                  </a:lnTo>
                  <a:lnTo>
                    <a:pt x="2065" y="3124"/>
                  </a:lnTo>
                  <a:lnTo>
                    <a:pt x="2040" y="3198"/>
                  </a:lnTo>
                  <a:lnTo>
                    <a:pt x="2018" y="3272"/>
                  </a:lnTo>
                  <a:lnTo>
                    <a:pt x="1996" y="3346"/>
                  </a:lnTo>
                  <a:lnTo>
                    <a:pt x="1977" y="3420"/>
                  </a:lnTo>
                  <a:lnTo>
                    <a:pt x="1960" y="3494"/>
                  </a:lnTo>
                  <a:lnTo>
                    <a:pt x="1944" y="3568"/>
                  </a:lnTo>
                  <a:lnTo>
                    <a:pt x="1930" y="3641"/>
                  </a:lnTo>
                  <a:lnTo>
                    <a:pt x="1919" y="3714"/>
                  </a:lnTo>
                  <a:lnTo>
                    <a:pt x="1911" y="3785"/>
                  </a:lnTo>
                  <a:lnTo>
                    <a:pt x="1908" y="3820"/>
                  </a:lnTo>
                  <a:lnTo>
                    <a:pt x="1905" y="3856"/>
                  </a:lnTo>
                  <a:lnTo>
                    <a:pt x="1903" y="3890"/>
                  </a:lnTo>
                  <a:lnTo>
                    <a:pt x="1902" y="3924"/>
                  </a:lnTo>
                  <a:lnTo>
                    <a:pt x="1901" y="3939"/>
                  </a:lnTo>
                  <a:lnTo>
                    <a:pt x="1722" y="3939"/>
                  </a:lnTo>
                  <a:lnTo>
                    <a:pt x="1722" y="3230"/>
                  </a:lnTo>
                  <a:lnTo>
                    <a:pt x="1333" y="3230"/>
                  </a:lnTo>
                  <a:lnTo>
                    <a:pt x="1333" y="3939"/>
                  </a:lnTo>
                  <a:lnTo>
                    <a:pt x="1154" y="3939"/>
                  </a:lnTo>
                  <a:lnTo>
                    <a:pt x="1152" y="3924"/>
                  </a:lnTo>
                  <a:lnTo>
                    <a:pt x="1151" y="3873"/>
                  </a:lnTo>
                  <a:lnTo>
                    <a:pt x="1148" y="3820"/>
                  </a:lnTo>
                  <a:lnTo>
                    <a:pt x="1142" y="3767"/>
                  </a:lnTo>
                  <a:lnTo>
                    <a:pt x="1136" y="3714"/>
                  </a:lnTo>
                  <a:lnTo>
                    <a:pt x="1128" y="3659"/>
                  </a:lnTo>
                  <a:lnTo>
                    <a:pt x="1118" y="3604"/>
                  </a:lnTo>
                  <a:lnTo>
                    <a:pt x="1108" y="3547"/>
                  </a:lnTo>
                  <a:lnTo>
                    <a:pt x="1096" y="3491"/>
                  </a:lnTo>
                  <a:lnTo>
                    <a:pt x="1081" y="3434"/>
                  </a:lnTo>
                  <a:lnTo>
                    <a:pt x="1067" y="3377"/>
                  </a:lnTo>
                  <a:lnTo>
                    <a:pt x="1052" y="3319"/>
                  </a:lnTo>
                  <a:lnTo>
                    <a:pt x="1035" y="3261"/>
                  </a:lnTo>
                  <a:lnTo>
                    <a:pt x="1016" y="3203"/>
                  </a:lnTo>
                  <a:lnTo>
                    <a:pt x="997" y="3145"/>
                  </a:lnTo>
                  <a:lnTo>
                    <a:pt x="977" y="3086"/>
                  </a:lnTo>
                  <a:lnTo>
                    <a:pt x="958" y="3029"/>
                  </a:lnTo>
                  <a:lnTo>
                    <a:pt x="937" y="2970"/>
                  </a:lnTo>
                  <a:lnTo>
                    <a:pt x="914" y="2911"/>
                  </a:lnTo>
                  <a:lnTo>
                    <a:pt x="868" y="2796"/>
                  </a:lnTo>
                  <a:lnTo>
                    <a:pt x="820" y="2681"/>
                  </a:lnTo>
                  <a:lnTo>
                    <a:pt x="771" y="2570"/>
                  </a:lnTo>
                  <a:lnTo>
                    <a:pt x="721" y="2459"/>
                  </a:lnTo>
                  <a:lnTo>
                    <a:pt x="669" y="2353"/>
                  </a:lnTo>
                  <a:lnTo>
                    <a:pt x="618" y="2249"/>
                  </a:lnTo>
                  <a:lnTo>
                    <a:pt x="568" y="2150"/>
                  </a:lnTo>
                  <a:lnTo>
                    <a:pt x="567" y="2144"/>
                  </a:lnTo>
                  <a:lnTo>
                    <a:pt x="530" y="2075"/>
                  </a:lnTo>
                  <a:lnTo>
                    <a:pt x="515" y="2050"/>
                  </a:lnTo>
                  <a:lnTo>
                    <a:pt x="503" y="2024"/>
                  </a:lnTo>
                  <a:lnTo>
                    <a:pt x="491" y="1998"/>
                  </a:lnTo>
                  <a:lnTo>
                    <a:pt x="479" y="1972"/>
                  </a:lnTo>
                  <a:lnTo>
                    <a:pt x="468" y="1945"/>
                  </a:lnTo>
                  <a:lnTo>
                    <a:pt x="458" y="1918"/>
                  </a:lnTo>
                  <a:lnTo>
                    <a:pt x="449" y="1892"/>
                  </a:lnTo>
                  <a:lnTo>
                    <a:pt x="440" y="1864"/>
                  </a:lnTo>
                  <a:lnTo>
                    <a:pt x="431" y="1838"/>
                  </a:lnTo>
                  <a:lnTo>
                    <a:pt x="424" y="1810"/>
                  </a:lnTo>
                  <a:lnTo>
                    <a:pt x="418" y="1782"/>
                  </a:lnTo>
                  <a:lnTo>
                    <a:pt x="411" y="1754"/>
                  </a:lnTo>
                  <a:lnTo>
                    <a:pt x="406" y="1726"/>
                  </a:lnTo>
                  <a:lnTo>
                    <a:pt x="401" y="1697"/>
                  </a:lnTo>
                  <a:lnTo>
                    <a:pt x="398" y="1670"/>
                  </a:lnTo>
                  <a:lnTo>
                    <a:pt x="395" y="1641"/>
                  </a:lnTo>
                  <a:lnTo>
                    <a:pt x="389" y="1519"/>
                  </a:lnTo>
                  <a:lnTo>
                    <a:pt x="389" y="1492"/>
                  </a:lnTo>
                  <a:lnTo>
                    <a:pt x="390" y="1463"/>
                  </a:lnTo>
                  <a:lnTo>
                    <a:pt x="392" y="1435"/>
                  </a:lnTo>
                  <a:lnTo>
                    <a:pt x="395" y="1408"/>
                  </a:lnTo>
                  <a:lnTo>
                    <a:pt x="398" y="1380"/>
                  </a:lnTo>
                  <a:lnTo>
                    <a:pt x="402" y="1352"/>
                  </a:lnTo>
                  <a:lnTo>
                    <a:pt x="407" y="1325"/>
                  </a:lnTo>
                  <a:lnTo>
                    <a:pt x="412" y="1298"/>
                  </a:lnTo>
                  <a:lnTo>
                    <a:pt x="418" y="1270"/>
                  </a:lnTo>
                  <a:lnTo>
                    <a:pt x="424" y="1244"/>
                  </a:lnTo>
                  <a:lnTo>
                    <a:pt x="431" y="1217"/>
                  </a:lnTo>
                  <a:lnTo>
                    <a:pt x="439" y="1191"/>
                  </a:lnTo>
                  <a:lnTo>
                    <a:pt x="448" y="1165"/>
                  </a:lnTo>
                  <a:lnTo>
                    <a:pt x="457" y="1139"/>
                  </a:lnTo>
                  <a:lnTo>
                    <a:pt x="466" y="1113"/>
                  </a:lnTo>
                  <a:lnTo>
                    <a:pt x="476" y="1088"/>
                  </a:lnTo>
                  <a:lnTo>
                    <a:pt x="487" y="1063"/>
                  </a:lnTo>
                  <a:lnTo>
                    <a:pt x="499" y="1038"/>
                  </a:lnTo>
                  <a:lnTo>
                    <a:pt x="511" y="1013"/>
                  </a:lnTo>
                  <a:lnTo>
                    <a:pt x="524" y="989"/>
                  </a:lnTo>
                  <a:lnTo>
                    <a:pt x="537" y="965"/>
                  </a:lnTo>
                  <a:lnTo>
                    <a:pt x="551" y="941"/>
                  </a:lnTo>
                  <a:lnTo>
                    <a:pt x="565" y="918"/>
                  </a:lnTo>
                  <a:lnTo>
                    <a:pt x="580" y="895"/>
                  </a:lnTo>
                  <a:lnTo>
                    <a:pt x="596" y="871"/>
                  </a:lnTo>
                  <a:lnTo>
                    <a:pt x="612" y="849"/>
                  </a:lnTo>
                  <a:lnTo>
                    <a:pt x="629" y="827"/>
                  </a:lnTo>
                  <a:lnTo>
                    <a:pt x="647" y="806"/>
                  </a:lnTo>
                  <a:lnTo>
                    <a:pt x="664" y="784"/>
                  </a:lnTo>
                  <a:lnTo>
                    <a:pt x="683" y="763"/>
                  </a:lnTo>
                  <a:lnTo>
                    <a:pt x="702" y="743"/>
                  </a:lnTo>
                  <a:lnTo>
                    <a:pt x="722" y="723"/>
                  </a:lnTo>
                  <a:lnTo>
                    <a:pt x="743" y="703"/>
                  </a:lnTo>
                  <a:lnTo>
                    <a:pt x="764" y="683"/>
                  </a:lnTo>
                  <a:lnTo>
                    <a:pt x="785" y="665"/>
                  </a:lnTo>
                  <a:lnTo>
                    <a:pt x="806" y="647"/>
                  </a:lnTo>
                  <a:lnTo>
                    <a:pt x="828" y="629"/>
                  </a:lnTo>
                  <a:lnTo>
                    <a:pt x="850" y="611"/>
                  </a:lnTo>
                  <a:lnTo>
                    <a:pt x="874" y="596"/>
                  </a:lnTo>
                  <a:lnTo>
                    <a:pt x="896" y="579"/>
                  </a:lnTo>
                  <a:lnTo>
                    <a:pt x="920" y="565"/>
                  </a:lnTo>
                  <a:lnTo>
                    <a:pt x="943" y="550"/>
                  </a:lnTo>
                  <a:lnTo>
                    <a:pt x="968" y="536"/>
                  </a:lnTo>
                  <a:lnTo>
                    <a:pt x="992" y="523"/>
                  </a:lnTo>
                  <a:lnTo>
                    <a:pt x="1016" y="510"/>
                  </a:lnTo>
                  <a:lnTo>
                    <a:pt x="1041" y="498"/>
                  </a:lnTo>
                  <a:lnTo>
                    <a:pt x="1066" y="486"/>
                  </a:lnTo>
                  <a:lnTo>
                    <a:pt x="1091" y="475"/>
                  </a:lnTo>
                  <a:lnTo>
                    <a:pt x="1117" y="464"/>
                  </a:lnTo>
                  <a:lnTo>
                    <a:pt x="1143" y="456"/>
                  </a:lnTo>
                  <a:lnTo>
                    <a:pt x="1170" y="446"/>
                  </a:lnTo>
                  <a:lnTo>
                    <a:pt x="1195" y="438"/>
                  </a:lnTo>
                  <a:lnTo>
                    <a:pt x="1223" y="430"/>
                  </a:lnTo>
                  <a:lnTo>
                    <a:pt x="1250" y="423"/>
                  </a:lnTo>
                  <a:lnTo>
                    <a:pt x="1276" y="417"/>
                  </a:lnTo>
                  <a:lnTo>
                    <a:pt x="1304" y="411"/>
                  </a:lnTo>
                  <a:lnTo>
                    <a:pt x="1331" y="406"/>
                  </a:lnTo>
                  <a:lnTo>
                    <a:pt x="1359" y="401"/>
                  </a:lnTo>
                  <a:lnTo>
                    <a:pt x="1387" y="398"/>
                  </a:lnTo>
                  <a:lnTo>
                    <a:pt x="1414" y="395"/>
                  </a:lnTo>
                  <a:lnTo>
                    <a:pt x="1443" y="392"/>
                  </a:lnTo>
                  <a:lnTo>
                    <a:pt x="1471" y="390"/>
                  </a:lnTo>
                  <a:lnTo>
                    <a:pt x="1500" y="389"/>
                  </a:lnTo>
                  <a:lnTo>
                    <a:pt x="1527" y="389"/>
                  </a:lnTo>
                  <a:lnTo>
                    <a:pt x="1569" y="389"/>
                  </a:lnTo>
                  <a:lnTo>
                    <a:pt x="1610" y="391"/>
                  </a:lnTo>
                  <a:lnTo>
                    <a:pt x="1651" y="396"/>
                  </a:lnTo>
                  <a:lnTo>
                    <a:pt x="1691" y="400"/>
                  </a:lnTo>
                  <a:lnTo>
                    <a:pt x="1732" y="407"/>
                  </a:lnTo>
                  <a:lnTo>
                    <a:pt x="1771" y="415"/>
                  </a:lnTo>
                  <a:lnTo>
                    <a:pt x="1810" y="423"/>
                  </a:lnTo>
                  <a:lnTo>
                    <a:pt x="1849" y="435"/>
                  </a:lnTo>
                  <a:lnTo>
                    <a:pt x="1882" y="444"/>
                  </a:lnTo>
                  <a:lnTo>
                    <a:pt x="1917" y="457"/>
                  </a:lnTo>
                  <a:lnTo>
                    <a:pt x="1950" y="470"/>
                  </a:lnTo>
                  <a:lnTo>
                    <a:pt x="1983" y="483"/>
                  </a:lnTo>
                  <a:lnTo>
                    <a:pt x="2015" y="498"/>
                  </a:lnTo>
                  <a:lnTo>
                    <a:pt x="2047" y="514"/>
                  </a:lnTo>
                  <a:lnTo>
                    <a:pt x="2078" y="531"/>
                  </a:lnTo>
                  <a:lnTo>
                    <a:pt x="2109" y="548"/>
                  </a:lnTo>
                  <a:lnTo>
                    <a:pt x="2139" y="567"/>
                  </a:lnTo>
                  <a:lnTo>
                    <a:pt x="2169" y="586"/>
                  </a:lnTo>
                  <a:lnTo>
                    <a:pt x="2197" y="607"/>
                  </a:lnTo>
                  <a:lnTo>
                    <a:pt x="2226" y="628"/>
                  </a:lnTo>
                  <a:lnTo>
                    <a:pt x="2254" y="650"/>
                  </a:lnTo>
                  <a:lnTo>
                    <a:pt x="2281" y="673"/>
                  </a:lnTo>
                  <a:lnTo>
                    <a:pt x="2308" y="698"/>
                  </a:lnTo>
                  <a:lnTo>
                    <a:pt x="2333" y="723"/>
                  </a:lnTo>
                  <a:lnTo>
                    <a:pt x="2353" y="743"/>
                  </a:lnTo>
                  <a:lnTo>
                    <a:pt x="2372" y="763"/>
                  </a:lnTo>
                  <a:lnTo>
                    <a:pt x="2391" y="784"/>
                  </a:lnTo>
                  <a:lnTo>
                    <a:pt x="2409" y="806"/>
                  </a:lnTo>
                  <a:lnTo>
                    <a:pt x="2426" y="827"/>
                  </a:lnTo>
                  <a:lnTo>
                    <a:pt x="2443" y="849"/>
                  </a:lnTo>
                  <a:lnTo>
                    <a:pt x="2460" y="872"/>
                  </a:lnTo>
                  <a:lnTo>
                    <a:pt x="2475" y="895"/>
                  </a:lnTo>
                  <a:lnTo>
                    <a:pt x="2489" y="918"/>
                  </a:lnTo>
                  <a:lnTo>
                    <a:pt x="2505" y="941"/>
                  </a:lnTo>
                  <a:lnTo>
                    <a:pt x="2518" y="965"/>
                  </a:lnTo>
                  <a:lnTo>
                    <a:pt x="2531" y="989"/>
                  </a:lnTo>
                  <a:lnTo>
                    <a:pt x="2545" y="1013"/>
                  </a:lnTo>
                  <a:lnTo>
                    <a:pt x="2557" y="1038"/>
                  </a:lnTo>
                  <a:lnTo>
                    <a:pt x="2568" y="1063"/>
                  </a:lnTo>
                  <a:lnTo>
                    <a:pt x="2579" y="1088"/>
                  </a:lnTo>
                  <a:lnTo>
                    <a:pt x="2589" y="1113"/>
                  </a:lnTo>
                  <a:lnTo>
                    <a:pt x="2599" y="1139"/>
                  </a:lnTo>
                  <a:lnTo>
                    <a:pt x="2608" y="1164"/>
                  </a:lnTo>
                  <a:lnTo>
                    <a:pt x="2617" y="1191"/>
                  </a:lnTo>
                  <a:lnTo>
                    <a:pt x="2624" y="1217"/>
                  </a:lnTo>
                  <a:lnTo>
                    <a:pt x="2631" y="1244"/>
                  </a:lnTo>
                  <a:lnTo>
                    <a:pt x="2638" y="1270"/>
                  </a:lnTo>
                  <a:lnTo>
                    <a:pt x="2643" y="1297"/>
                  </a:lnTo>
                  <a:lnTo>
                    <a:pt x="2649" y="1325"/>
                  </a:lnTo>
                  <a:lnTo>
                    <a:pt x="2653" y="1352"/>
                  </a:lnTo>
                  <a:lnTo>
                    <a:pt x="2658" y="1379"/>
                  </a:lnTo>
                  <a:lnTo>
                    <a:pt x="2660" y="1406"/>
                  </a:lnTo>
                  <a:lnTo>
                    <a:pt x="2663" y="1435"/>
                  </a:lnTo>
                  <a:lnTo>
                    <a:pt x="2664" y="1463"/>
                  </a:lnTo>
                  <a:lnTo>
                    <a:pt x="2666" y="1491"/>
                  </a:lnTo>
                  <a:lnTo>
                    <a:pt x="2666" y="1519"/>
                  </a:lnTo>
                  <a:lnTo>
                    <a:pt x="2661" y="1641"/>
                  </a:lnTo>
                  <a:close/>
                  <a:moveTo>
                    <a:pt x="907" y="4981"/>
                  </a:moveTo>
                  <a:lnTo>
                    <a:pt x="2149" y="4981"/>
                  </a:lnTo>
                  <a:lnTo>
                    <a:pt x="2149" y="4592"/>
                  </a:lnTo>
                  <a:lnTo>
                    <a:pt x="907" y="4592"/>
                  </a:lnTo>
                  <a:lnTo>
                    <a:pt x="907" y="4981"/>
                  </a:lnTo>
                  <a:close/>
                  <a:moveTo>
                    <a:pt x="1177" y="5429"/>
                  </a:moveTo>
                  <a:lnTo>
                    <a:pt x="1879" y="5429"/>
                  </a:lnTo>
                  <a:lnTo>
                    <a:pt x="1879" y="5209"/>
                  </a:lnTo>
                  <a:lnTo>
                    <a:pt x="1177" y="5209"/>
                  </a:lnTo>
                  <a:lnTo>
                    <a:pt x="1177" y="5429"/>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grpSp>
        <p:nvGrpSpPr>
          <p:cNvPr id="2" name="Group 31"/>
          <p:cNvGrpSpPr/>
          <p:nvPr/>
        </p:nvGrpSpPr>
        <p:grpSpPr>
          <a:xfrm>
            <a:off x="4923155" y="1737995"/>
            <a:ext cx="3686175" cy="2623820"/>
            <a:chOff x="1489514" y="1756228"/>
            <a:chExt cx="4497624" cy="3347540"/>
          </a:xfrm>
          <a:blipFill rotWithShape="1">
            <a:blip r:embed="rId4"/>
            <a:stretch>
              <a:fillRect l="-35000" r="-35000"/>
            </a:stretch>
          </a:blipFill>
        </p:grpSpPr>
        <p:sp>
          <p:nvSpPr>
            <p:cNvPr id="3" name="Rectangle 4"/>
            <p:cNvSpPr/>
            <p:nvPr/>
          </p:nvSpPr>
          <p:spPr>
            <a:xfrm>
              <a:off x="2627570" y="1756228"/>
              <a:ext cx="1080000" cy="10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id-ID">
                <a:cs typeface="+mn-ea"/>
                <a:sym typeface="+mn-lt"/>
              </a:endParaRPr>
            </a:p>
          </p:txBody>
        </p:sp>
        <p:sp>
          <p:nvSpPr>
            <p:cNvPr id="4" name="Rectangle 5"/>
            <p:cNvSpPr/>
            <p:nvPr/>
          </p:nvSpPr>
          <p:spPr>
            <a:xfrm>
              <a:off x="3765626" y="1756228"/>
              <a:ext cx="1080000" cy="10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id-ID">
                <a:cs typeface="+mn-ea"/>
                <a:sym typeface="+mn-lt"/>
              </a:endParaRPr>
            </a:p>
          </p:txBody>
        </p:sp>
        <p:sp>
          <p:nvSpPr>
            <p:cNvPr id="15" name="Rectangle 6"/>
            <p:cNvSpPr/>
            <p:nvPr/>
          </p:nvSpPr>
          <p:spPr>
            <a:xfrm>
              <a:off x="4907138" y="1756228"/>
              <a:ext cx="1080000" cy="10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id-ID">
                <a:cs typeface="+mn-ea"/>
                <a:sym typeface="+mn-lt"/>
              </a:endParaRPr>
            </a:p>
          </p:txBody>
        </p:sp>
        <p:sp>
          <p:nvSpPr>
            <p:cNvPr id="16" name="Rectangle 7"/>
            <p:cNvSpPr/>
            <p:nvPr/>
          </p:nvSpPr>
          <p:spPr>
            <a:xfrm>
              <a:off x="2627570" y="2882741"/>
              <a:ext cx="1080000" cy="10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id-ID">
                <a:cs typeface="+mn-ea"/>
                <a:sym typeface="+mn-lt"/>
              </a:endParaRPr>
            </a:p>
          </p:txBody>
        </p:sp>
        <p:sp>
          <p:nvSpPr>
            <p:cNvPr id="17" name="Rectangle 8"/>
            <p:cNvSpPr/>
            <p:nvPr/>
          </p:nvSpPr>
          <p:spPr>
            <a:xfrm>
              <a:off x="3765626" y="2882741"/>
              <a:ext cx="1080000" cy="10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id-ID">
                <a:cs typeface="+mn-ea"/>
                <a:sym typeface="+mn-lt"/>
              </a:endParaRPr>
            </a:p>
          </p:txBody>
        </p:sp>
        <p:sp>
          <p:nvSpPr>
            <p:cNvPr id="18" name="Rectangle 9"/>
            <p:cNvSpPr/>
            <p:nvPr/>
          </p:nvSpPr>
          <p:spPr>
            <a:xfrm>
              <a:off x="4907138" y="2882741"/>
              <a:ext cx="1080000" cy="10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id-ID">
                <a:cs typeface="+mn-ea"/>
                <a:sym typeface="+mn-lt"/>
              </a:endParaRPr>
            </a:p>
          </p:txBody>
        </p:sp>
        <p:sp>
          <p:nvSpPr>
            <p:cNvPr id="19" name="Rectangle 10"/>
            <p:cNvSpPr/>
            <p:nvPr/>
          </p:nvSpPr>
          <p:spPr>
            <a:xfrm>
              <a:off x="2627570" y="4023768"/>
              <a:ext cx="1080000" cy="10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id-ID">
                <a:cs typeface="+mn-ea"/>
                <a:sym typeface="+mn-lt"/>
              </a:endParaRPr>
            </a:p>
          </p:txBody>
        </p:sp>
        <p:sp>
          <p:nvSpPr>
            <p:cNvPr id="20" name="Rectangle 11"/>
            <p:cNvSpPr/>
            <p:nvPr/>
          </p:nvSpPr>
          <p:spPr>
            <a:xfrm>
              <a:off x="3707570" y="4023768"/>
              <a:ext cx="1138056" cy="10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id-ID">
                <a:cs typeface="+mn-ea"/>
                <a:sym typeface="+mn-lt"/>
              </a:endParaRPr>
            </a:p>
          </p:txBody>
        </p:sp>
        <p:sp>
          <p:nvSpPr>
            <p:cNvPr id="21" name="Rectangle 12"/>
            <p:cNvSpPr/>
            <p:nvPr/>
          </p:nvSpPr>
          <p:spPr>
            <a:xfrm>
              <a:off x="4907138" y="4023768"/>
              <a:ext cx="1080000" cy="10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id-ID">
                <a:cs typeface="+mn-ea"/>
                <a:sym typeface="+mn-lt"/>
              </a:endParaRPr>
            </a:p>
          </p:txBody>
        </p:sp>
        <p:sp>
          <p:nvSpPr>
            <p:cNvPr id="25" name="Rectangle 24"/>
            <p:cNvSpPr/>
            <p:nvPr/>
          </p:nvSpPr>
          <p:spPr>
            <a:xfrm>
              <a:off x="1489514" y="1756228"/>
              <a:ext cx="1080000" cy="10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id-ID">
                <a:cs typeface="+mn-ea"/>
                <a:sym typeface="+mn-lt"/>
              </a:endParaRPr>
            </a:p>
          </p:txBody>
        </p:sp>
        <p:sp>
          <p:nvSpPr>
            <p:cNvPr id="22" name="Rectangle 25"/>
            <p:cNvSpPr/>
            <p:nvPr/>
          </p:nvSpPr>
          <p:spPr>
            <a:xfrm>
              <a:off x="1489514" y="2882741"/>
              <a:ext cx="1080000" cy="10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id-ID">
                <a:cs typeface="+mn-ea"/>
                <a:sym typeface="+mn-lt"/>
              </a:endParaRPr>
            </a:p>
          </p:txBody>
        </p:sp>
        <p:sp>
          <p:nvSpPr>
            <p:cNvPr id="27" name="Rectangle 26"/>
            <p:cNvSpPr/>
            <p:nvPr/>
          </p:nvSpPr>
          <p:spPr>
            <a:xfrm>
              <a:off x="1489514" y="4023768"/>
              <a:ext cx="1080000" cy="10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id-ID">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100"/>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childTnLst>
                          </p:cTn>
                        </p:par>
                        <p:par>
                          <p:cTn id="16" fill="hold">
                            <p:stCondLst>
                              <p:cond delay="1600"/>
                            </p:stCondLst>
                            <p:childTnLst>
                              <p:par>
                                <p:cTn id="17" presetID="53" presetClass="entr" presetSubtype="528"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animEffect transition="in" filter="fade">
                                      <p:cBhvr>
                                        <p:cTn id="21" dur="500"/>
                                        <p:tgtEl>
                                          <p:spTgt spid="11"/>
                                        </p:tgtEl>
                                      </p:cBhvr>
                                    </p:animEffect>
                                    <p:anim calcmode="lin" valueType="num">
                                      <p:cBhvr>
                                        <p:cTn id="22" dur="500" fill="hold"/>
                                        <p:tgtEl>
                                          <p:spTgt spid="11"/>
                                        </p:tgtEl>
                                        <p:attrNameLst>
                                          <p:attrName>ppt_x</p:attrName>
                                        </p:attrNameLst>
                                      </p:cBhvr>
                                      <p:tavLst>
                                        <p:tav tm="0">
                                          <p:val>
                                            <p:fltVal val="0.5"/>
                                          </p:val>
                                        </p:tav>
                                        <p:tav tm="100000">
                                          <p:val>
                                            <p:strVal val="#ppt_x"/>
                                          </p:val>
                                        </p:tav>
                                      </p:tavLst>
                                    </p:anim>
                                    <p:anim calcmode="lin" valueType="num">
                                      <p:cBhvr>
                                        <p:cTn id="23" dur="500" fill="hold"/>
                                        <p:tgtEl>
                                          <p:spTgt spid="11"/>
                                        </p:tgtEl>
                                        <p:attrNameLst>
                                          <p:attrName>ppt_y</p:attrName>
                                        </p:attrNameLst>
                                      </p:cBhvr>
                                      <p:tavLst>
                                        <p:tav tm="0">
                                          <p:val>
                                            <p:fltVal val="0.5"/>
                                          </p:val>
                                        </p:tav>
                                        <p:tav tm="100000">
                                          <p:val>
                                            <p:strVal val="#ppt_y"/>
                                          </p:val>
                                        </p:tav>
                                      </p:tavLst>
                                    </p:anim>
                                  </p:childTnLst>
                                </p:cTn>
                              </p:par>
                              <p:par>
                                <p:cTn id="24" presetID="53" presetClass="entr" presetSubtype="16" fill="hold" grpId="0" nodeType="withEffect">
                                  <p:stCondLst>
                                    <p:cond delay="600"/>
                                  </p:stCondLst>
                                  <p:childTnLst>
                                    <p:set>
                                      <p:cBhvr>
                                        <p:cTn id="25" dur="1" fill="hold">
                                          <p:stCondLst>
                                            <p:cond delay="0"/>
                                          </p:stCondLst>
                                        </p:cTn>
                                        <p:tgtEl>
                                          <p:spTgt spid="14"/>
                                        </p:tgtEl>
                                        <p:attrNameLst>
                                          <p:attrName>style.visibility</p:attrName>
                                        </p:attrNameLst>
                                      </p:cBhvr>
                                      <p:to>
                                        <p:strVal val="visible"/>
                                      </p:to>
                                    </p:set>
                                    <p:anim calcmode="lin" valueType="num">
                                      <p:cBhvr>
                                        <p:cTn id="26" dur="500" fill="hold"/>
                                        <p:tgtEl>
                                          <p:spTgt spid="14"/>
                                        </p:tgtEl>
                                        <p:attrNameLst>
                                          <p:attrName>ppt_w</p:attrName>
                                        </p:attrNameLst>
                                      </p:cBhvr>
                                      <p:tavLst>
                                        <p:tav tm="0">
                                          <p:val>
                                            <p:fltVal val="0"/>
                                          </p:val>
                                        </p:tav>
                                        <p:tav tm="100000">
                                          <p:val>
                                            <p:strVal val="#ppt_w"/>
                                          </p:val>
                                        </p:tav>
                                      </p:tavLst>
                                    </p:anim>
                                    <p:anim calcmode="lin" valueType="num">
                                      <p:cBhvr>
                                        <p:cTn id="27" dur="500" fill="hold"/>
                                        <p:tgtEl>
                                          <p:spTgt spid="14"/>
                                        </p:tgtEl>
                                        <p:attrNameLst>
                                          <p:attrName>ppt_h</p:attrName>
                                        </p:attrNameLst>
                                      </p:cBhvr>
                                      <p:tavLst>
                                        <p:tav tm="0">
                                          <p:val>
                                            <p:fltVal val="0"/>
                                          </p:val>
                                        </p:tav>
                                        <p:tav tm="100000">
                                          <p:val>
                                            <p:strVal val="#ppt_h"/>
                                          </p:val>
                                        </p:tav>
                                      </p:tavLst>
                                    </p:anim>
                                    <p:animEffect transition="in" filter="fade">
                                      <p:cBhvr>
                                        <p:cTn id="28" dur="500"/>
                                        <p:tgtEl>
                                          <p:spTgt spid="14"/>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1" fill="hold" grpId="0" nodeType="clickEffect">
                                  <p:stCondLst>
                                    <p:cond delay="900"/>
                                  </p:stCondLst>
                                  <p:childTnLst>
                                    <p:set>
                                      <p:cBhvr>
                                        <p:cTn id="32" dur="1" fill="hold">
                                          <p:stCondLst>
                                            <p:cond delay="0"/>
                                          </p:stCondLst>
                                        </p:cTn>
                                        <p:tgtEl>
                                          <p:spTgt spid="8"/>
                                        </p:tgtEl>
                                        <p:attrNameLst>
                                          <p:attrName>style.visibility</p:attrName>
                                        </p:attrNameLst>
                                      </p:cBhvr>
                                      <p:to>
                                        <p:strVal val="visible"/>
                                      </p:to>
                                    </p:set>
                                    <p:animEffect transition="in" filter="wipe(up)">
                                      <p:cBhvr>
                                        <p:cTn id="33" dur="500"/>
                                        <p:tgtEl>
                                          <p:spTgt spid="8"/>
                                        </p:tgtEl>
                                      </p:cBhvr>
                                    </p:animEffect>
                                  </p:childTnLst>
                                </p:cTn>
                              </p:par>
                            </p:childTnLst>
                          </p:cTn>
                        </p:par>
                      </p:childTnLst>
                    </p:cTn>
                  </p:par>
                  <p:par>
                    <p:cTn id="34" fill="hold">
                      <p:stCondLst>
                        <p:cond delay="indefinite"/>
                      </p:stCondLst>
                      <p:childTnLst>
                        <p:par>
                          <p:cTn id="35" fill="hold">
                            <p:stCondLst>
                              <p:cond delay="0"/>
                            </p:stCondLst>
                            <p:childTnLst>
                              <p:par>
                                <p:cTn id="36" presetID="53" presetClass="entr" presetSubtype="16" fill="hold" nodeType="clickEffect">
                                  <p:stCondLst>
                                    <p:cond delay="0"/>
                                  </p:stCondLst>
                                  <p:childTnLst>
                                    <p:set>
                                      <p:cBhvr>
                                        <p:cTn id="37" dur="1" fill="hold">
                                          <p:stCondLst>
                                            <p:cond delay="0"/>
                                          </p:stCondLst>
                                        </p:cTn>
                                        <p:tgtEl>
                                          <p:spTgt spid="2"/>
                                        </p:tgtEl>
                                        <p:attrNameLst>
                                          <p:attrName>style.visibility</p:attrName>
                                        </p:attrNameLst>
                                      </p:cBhvr>
                                      <p:to>
                                        <p:strVal val="visible"/>
                                      </p:to>
                                    </p:set>
                                    <p:anim calcmode="lin" valueType="num">
                                      <p:cBhvr>
                                        <p:cTn id="38" dur="500" fill="hold"/>
                                        <p:tgtEl>
                                          <p:spTgt spid="2"/>
                                        </p:tgtEl>
                                        <p:attrNameLst>
                                          <p:attrName>ppt_w</p:attrName>
                                        </p:attrNameLst>
                                      </p:cBhvr>
                                      <p:tavLst>
                                        <p:tav tm="0">
                                          <p:val>
                                            <p:fltVal val="0"/>
                                          </p:val>
                                        </p:tav>
                                        <p:tav tm="100000">
                                          <p:val>
                                            <p:strVal val="#ppt_w"/>
                                          </p:val>
                                        </p:tav>
                                      </p:tavLst>
                                    </p:anim>
                                    <p:anim calcmode="lin" valueType="num">
                                      <p:cBhvr>
                                        <p:cTn id="39" dur="500" fill="hold"/>
                                        <p:tgtEl>
                                          <p:spTgt spid="2"/>
                                        </p:tgtEl>
                                        <p:attrNameLst>
                                          <p:attrName>ppt_h</p:attrName>
                                        </p:attrNameLst>
                                      </p:cBhvr>
                                      <p:tavLst>
                                        <p:tav tm="0">
                                          <p:val>
                                            <p:fltVal val="0"/>
                                          </p:val>
                                        </p:tav>
                                        <p:tav tm="100000">
                                          <p:val>
                                            <p:strVal val="#ppt_h"/>
                                          </p:val>
                                        </p:tav>
                                      </p:tavLst>
                                    </p:anim>
                                    <p:animEffect transition="in" filter="fade">
                                      <p:cBhvr>
                                        <p:cTn id="4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4" grpId="0"/>
      <p:bldP spid="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997325"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任务一</a:t>
            </a:r>
            <a:r>
              <a:rPr lang="en-US" altLang="zh-CN" sz="1700" b="1" dirty="0">
                <a:solidFill>
                  <a:srgbClr val="1B4367"/>
                </a:solidFill>
                <a:cs typeface="+mn-ea"/>
                <a:sym typeface="+mn-lt"/>
              </a:rPr>
              <a:t>  </a:t>
            </a:r>
            <a:r>
              <a:rPr lang="zh-CN" altLang="en-US" sz="1700" b="1" dirty="0">
                <a:solidFill>
                  <a:srgbClr val="1B4367"/>
                </a:solidFill>
                <a:cs typeface="+mn-ea"/>
                <a:sym typeface="+mn-lt"/>
              </a:rPr>
              <a:t>职业的产生与发展</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grpSp>
        <p:nvGrpSpPr>
          <p:cNvPr id="7" name="组合 6"/>
          <p:cNvGrpSpPr/>
          <p:nvPr/>
        </p:nvGrpSpPr>
        <p:grpSpPr>
          <a:xfrm>
            <a:off x="-16510" y="909955"/>
            <a:ext cx="9220200" cy="831850"/>
            <a:chOff x="2249" y="1492"/>
            <a:chExt cx="11780" cy="1310"/>
          </a:xfrm>
        </p:grpSpPr>
        <p:sp>
          <p:nvSpPr>
            <p:cNvPr id="9" name="矩形 8"/>
            <p:cNvSpPr/>
            <p:nvPr/>
          </p:nvSpPr>
          <p:spPr>
            <a:xfrm>
              <a:off x="2249" y="1492"/>
              <a:ext cx="11780" cy="1310"/>
            </a:xfrm>
            <a:prstGeom prst="rect">
              <a:avLst/>
            </a:prstGeom>
            <a:solidFill>
              <a:srgbClr val="1D4865"/>
            </a:solidFill>
            <a:ln w="25400" cap="flat" cmpd="sng" algn="ctr">
              <a:noFill/>
              <a:prstDash val="solid"/>
            </a:ln>
            <a:effectLst/>
          </p:spPr>
          <p:txBody>
            <a:bodyPr anchor="ctr"/>
            <a:p>
              <a:pPr algn="ctr" defTabSz="608965" fontAlgn="auto">
                <a:spcBef>
                  <a:spcPts val="0"/>
                </a:spcBef>
                <a:spcAft>
                  <a:spcPts val="0"/>
                </a:spcAft>
                <a:defRPr/>
              </a:pPr>
              <a:r>
                <a:rPr lang="en-US" altLang="zh-CN" sz="3200" kern="0">
                  <a:solidFill>
                    <a:srgbClr val="FFFFFF"/>
                  </a:solidFill>
                  <a:latin typeface="Century Gothic" panose="020B0502020202020204"/>
                  <a:ea typeface="微软雅黑" panose="020B0503020204020204" pitchFamily="34" charset="-122"/>
                </a:rPr>
                <a:t> </a:t>
              </a:r>
              <a:endParaRPr lang="en-US" altLang="zh-CN" sz="3200" kern="0">
                <a:solidFill>
                  <a:srgbClr val="FFFFFF"/>
                </a:solidFill>
                <a:latin typeface="Century Gothic" panose="020B0502020202020204"/>
                <a:ea typeface="微软雅黑" panose="020B0503020204020204" pitchFamily="34" charset="-122"/>
              </a:endParaRPr>
            </a:p>
          </p:txBody>
        </p:sp>
        <p:sp>
          <p:nvSpPr>
            <p:cNvPr id="5" name="矩形 4"/>
            <p:cNvSpPr>
              <a:spLocks noChangeArrowheads="1"/>
            </p:cNvSpPr>
            <p:nvPr/>
          </p:nvSpPr>
          <p:spPr bwMode="auto">
            <a:xfrm>
              <a:off x="3140" y="1617"/>
              <a:ext cx="6300" cy="919"/>
            </a:xfrm>
            <a:prstGeom prst="rect">
              <a:avLst/>
            </a:prstGeom>
            <a:noFill/>
            <a:ln w="9525">
              <a:noFill/>
              <a:miter lim="800000"/>
            </a:ln>
          </p:spPr>
          <p:txBody>
            <a:bodyPr wrap="square">
              <a:spAutoFit/>
            </a:bodyPr>
            <a:p>
              <a:pPr algn="just"/>
              <a:r>
                <a:rPr lang="zh-CN" altLang="en-US" sz="3200" b="1">
                  <a:solidFill>
                    <a:schemeClr val="bg1"/>
                  </a:solidFill>
                  <a:latin typeface="微软雅黑" panose="020B0503020204020204" pitchFamily="34" charset="-122"/>
                  <a:ea typeface="微软雅黑" panose="020B0503020204020204" pitchFamily="34" charset="-122"/>
                </a:rPr>
                <a:t>二、职业的发展</a:t>
              </a:r>
              <a:endParaRPr lang="zh-CN" altLang="en-US" sz="3200" b="1">
                <a:solidFill>
                  <a:schemeClr val="bg1"/>
                </a:solidFill>
                <a:latin typeface="微软雅黑" panose="020B0503020204020204" pitchFamily="34" charset="-122"/>
                <a:ea typeface="微软雅黑" panose="020B0503020204020204" pitchFamily="34" charset="-122"/>
              </a:endParaRPr>
            </a:p>
          </p:txBody>
        </p:sp>
      </p:grpSp>
      <p:sp>
        <p:nvSpPr>
          <p:cNvPr id="100" name="文本框 99"/>
          <p:cNvSpPr txBox="1"/>
          <p:nvPr>
            <p:custDataLst>
              <p:tags r:id="rId1"/>
            </p:custDataLst>
          </p:nvPr>
        </p:nvSpPr>
        <p:spPr>
          <a:xfrm>
            <a:off x="758190" y="1905000"/>
            <a:ext cx="7636510" cy="2829560"/>
          </a:xfrm>
          <a:prstGeom prst="rect">
            <a:avLst/>
          </a:prstGeom>
          <a:noFill/>
          <a:ln w="9525">
            <a:noFill/>
          </a:ln>
        </p:spPr>
        <p:txBody>
          <a:bodyPr wrap="square">
            <a:noAutofit/>
          </a:bodyPr>
          <a:p>
            <a:pPr indent="457200" fontAlgn="auto">
              <a:lnSpc>
                <a:spcPts val="2660"/>
              </a:lnSpc>
            </a:pPr>
            <a:r>
              <a:rPr lang="zh-CN" sz="1800" b="0">
                <a:cs typeface="宋体" panose="02010600030101010101" pitchFamily="2" charset="-122"/>
              </a:rPr>
              <a:t>封建社会使职业得到进一步发展。随着封建社会农业经济和社会的发展，冶铁、纺织、陶瓷、造纸、印刷、造船、酿酒、制糖、制茶、漆器和武器制造等手工业、商业、自然科学和文学艺术诸多领域，也都有了很大的进步。除在奴隶社会已经出现的农民、手工业者、商人和生产管理者外，又出现了如艺术家、诗人、文学家、科学家、医生、教师等新的职业。在新行业产生与兴旺的同时，旧的、落后的行业开始逐渐消失，如冶炼技术的兴起、发展将青铜铸造业挤出了历史舞台，从事青铜铸造业的人也就改行从事其他职业了。</a:t>
            </a:r>
            <a:endParaRPr lang="zh-CN" sz="1800" b="0">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100"/>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3997325"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任务一</a:t>
            </a:r>
            <a:r>
              <a:rPr lang="en-US" altLang="zh-CN" sz="1700" b="1" dirty="0">
                <a:solidFill>
                  <a:srgbClr val="1B4367"/>
                </a:solidFill>
                <a:cs typeface="+mn-ea"/>
                <a:sym typeface="+mn-lt"/>
              </a:rPr>
              <a:t>  </a:t>
            </a:r>
            <a:r>
              <a:rPr lang="zh-CN" altLang="en-US" sz="1700" b="1" dirty="0">
                <a:solidFill>
                  <a:srgbClr val="1B4367"/>
                </a:solidFill>
                <a:cs typeface="+mn-ea"/>
                <a:sym typeface="+mn-lt"/>
              </a:rPr>
              <a:t>职业的产生与发展</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grpSp>
        <p:nvGrpSpPr>
          <p:cNvPr id="7" name="组合 6"/>
          <p:cNvGrpSpPr/>
          <p:nvPr/>
        </p:nvGrpSpPr>
        <p:grpSpPr>
          <a:xfrm>
            <a:off x="-16510" y="909955"/>
            <a:ext cx="9220200" cy="831850"/>
            <a:chOff x="2249" y="1492"/>
            <a:chExt cx="11780" cy="1310"/>
          </a:xfrm>
        </p:grpSpPr>
        <p:sp>
          <p:nvSpPr>
            <p:cNvPr id="9" name="矩形 8"/>
            <p:cNvSpPr/>
            <p:nvPr/>
          </p:nvSpPr>
          <p:spPr>
            <a:xfrm>
              <a:off x="2249" y="1492"/>
              <a:ext cx="11780" cy="1310"/>
            </a:xfrm>
            <a:prstGeom prst="rect">
              <a:avLst/>
            </a:prstGeom>
            <a:solidFill>
              <a:srgbClr val="1D4865"/>
            </a:solidFill>
            <a:ln w="25400" cap="flat" cmpd="sng" algn="ctr">
              <a:noFill/>
              <a:prstDash val="solid"/>
            </a:ln>
            <a:effectLst/>
          </p:spPr>
          <p:txBody>
            <a:bodyPr anchor="ctr"/>
            <a:p>
              <a:pPr algn="ctr" defTabSz="608965" fontAlgn="auto">
                <a:spcBef>
                  <a:spcPts val="0"/>
                </a:spcBef>
                <a:spcAft>
                  <a:spcPts val="0"/>
                </a:spcAft>
                <a:defRPr/>
              </a:pPr>
              <a:r>
                <a:rPr lang="en-US" altLang="zh-CN" sz="3200" kern="0">
                  <a:solidFill>
                    <a:srgbClr val="FFFFFF"/>
                  </a:solidFill>
                  <a:latin typeface="Century Gothic" panose="020B0502020202020204"/>
                  <a:ea typeface="微软雅黑" panose="020B0503020204020204" pitchFamily="34" charset="-122"/>
                </a:rPr>
                <a:t> </a:t>
              </a:r>
              <a:endParaRPr lang="en-US" altLang="zh-CN" sz="3200" kern="0">
                <a:solidFill>
                  <a:srgbClr val="FFFFFF"/>
                </a:solidFill>
                <a:latin typeface="Century Gothic" panose="020B0502020202020204"/>
                <a:ea typeface="微软雅黑" panose="020B0503020204020204" pitchFamily="34" charset="-122"/>
              </a:endParaRPr>
            </a:p>
          </p:txBody>
        </p:sp>
        <p:sp>
          <p:nvSpPr>
            <p:cNvPr id="5" name="矩形 4"/>
            <p:cNvSpPr>
              <a:spLocks noChangeArrowheads="1"/>
            </p:cNvSpPr>
            <p:nvPr/>
          </p:nvSpPr>
          <p:spPr bwMode="auto">
            <a:xfrm>
              <a:off x="3140" y="1617"/>
              <a:ext cx="6300" cy="919"/>
            </a:xfrm>
            <a:prstGeom prst="rect">
              <a:avLst/>
            </a:prstGeom>
            <a:noFill/>
            <a:ln w="9525">
              <a:noFill/>
              <a:miter lim="800000"/>
            </a:ln>
          </p:spPr>
          <p:txBody>
            <a:bodyPr wrap="square">
              <a:spAutoFit/>
            </a:bodyPr>
            <a:p>
              <a:pPr algn="just"/>
              <a:r>
                <a:rPr lang="zh-CN" altLang="en-US" sz="3200" b="1">
                  <a:solidFill>
                    <a:schemeClr val="bg1"/>
                  </a:solidFill>
                  <a:latin typeface="微软雅黑" panose="020B0503020204020204" pitchFamily="34" charset="-122"/>
                  <a:ea typeface="微软雅黑" panose="020B0503020204020204" pitchFamily="34" charset="-122"/>
                </a:rPr>
                <a:t>二、职业的发展</a:t>
              </a:r>
              <a:endParaRPr lang="zh-CN" altLang="en-US" sz="3200" b="1">
                <a:solidFill>
                  <a:schemeClr val="bg1"/>
                </a:solidFill>
                <a:latin typeface="微软雅黑" panose="020B0503020204020204" pitchFamily="34" charset="-122"/>
                <a:ea typeface="微软雅黑" panose="020B0503020204020204" pitchFamily="34" charset="-122"/>
              </a:endParaRPr>
            </a:p>
          </p:txBody>
        </p:sp>
      </p:grpSp>
      <p:sp>
        <p:nvSpPr>
          <p:cNvPr id="100" name="文本框 99"/>
          <p:cNvSpPr txBox="1"/>
          <p:nvPr>
            <p:custDataLst>
              <p:tags r:id="rId1"/>
            </p:custDataLst>
          </p:nvPr>
        </p:nvSpPr>
        <p:spPr>
          <a:xfrm>
            <a:off x="758190" y="2358390"/>
            <a:ext cx="7636510" cy="1807845"/>
          </a:xfrm>
          <a:prstGeom prst="rect">
            <a:avLst/>
          </a:prstGeom>
          <a:noFill/>
          <a:ln w="9525">
            <a:noFill/>
          </a:ln>
        </p:spPr>
        <p:txBody>
          <a:bodyPr wrap="square">
            <a:noAutofit/>
          </a:bodyPr>
          <a:p>
            <a:pPr indent="457200" fontAlgn="auto">
              <a:lnSpc>
                <a:spcPts val="2660"/>
              </a:lnSpc>
            </a:pPr>
            <a:r>
              <a:rPr lang="zh-CN" sz="1800" b="0">
                <a:cs typeface="宋体" panose="02010600030101010101" pitchFamily="2" charset="-122"/>
              </a:rPr>
              <a:t>资本主义社会带来了职业的繁荣。从 18 世纪中期起，欧美一些国家发生了产业革命，完成了以机器生产代替手工劳动、以机器大工业代替工场手工业的重大变革，大规模的机器生产使职业分工更加细化，而且带来了许多前所未有的职业，如织布机的出现及“圈地运动”使成千上万的农民离开土地，成为纺织行业的工人。</a:t>
            </a:r>
            <a:endParaRPr lang="zh-CN" sz="1800" b="0">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100"/>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Lst>
  </p:timing>
</p:sld>
</file>

<file path=ppt/tags/tag1.xml><?xml version="1.0" encoding="utf-8"?>
<p:tagLst xmlns:p="http://schemas.openxmlformats.org/presentationml/2006/main">
  <p:tag name="KSO_WM_DIAGRAM_VIRTUALLY_FRAME" val="{&quot;height&quot;:139.63503937007874,&quot;left&quot;:24.410472440944886,&quot;top&quot;:86.78637795275588,&quot;width&quot;:648.5662992125983}"/>
</p:tagLst>
</file>

<file path=ppt/tags/tag10.xml><?xml version="1.0" encoding="utf-8"?>
<p:tagLst xmlns:p="http://schemas.openxmlformats.org/presentationml/2006/main">
  <p:tag name="KSO_WM_DIAGRAM_VIRTUALLY_FRAME" val="{&quot;height&quot;:139.63503937007874,&quot;left&quot;:24.410472440944886,&quot;top&quot;:86.78637795275588,&quot;width&quot;:648.5662992125983}"/>
</p:tagLst>
</file>

<file path=ppt/tags/tag100.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101.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102.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103.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104.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105.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106.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107.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108.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109.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11.xml><?xml version="1.0" encoding="utf-8"?>
<p:tagLst xmlns:p="http://schemas.openxmlformats.org/presentationml/2006/main">
  <p:tag name="KSO_WM_DIAGRAM_VIRTUALLY_FRAME" val="{&quot;height&quot;:139.63503937007874,&quot;left&quot;:24.410472440944886,&quot;top&quot;:86.78637795275588,&quot;width&quot;:648.5662992125983}"/>
</p:tagLst>
</file>

<file path=ppt/tags/tag110.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111.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112.xml><?xml version="1.0" encoding="utf-8"?>
<p:tagLst xmlns:p="http://schemas.openxmlformats.org/presentationml/2006/main">
  <p:tag name="KSO_WM_DIAGRAM_VIRTUALLY_FRAME" val="{&quot;height&quot;:190.0544881889764,&quot;left&quot;:31.71614173228345,&quot;top&quot;:121.59551181102361,&quot;width&quot;:740.0838582677166}"/>
</p:tagLst>
</file>

<file path=ppt/tags/tag113.xml><?xml version="1.0" encoding="utf-8"?>
<p:tagLst xmlns:p="http://schemas.openxmlformats.org/presentationml/2006/main">
  <p:tag name="KSO_WM_DIAGRAM_VIRTUALLY_FRAME" val="{&quot;height&quot;:190.0544881889764,&quot;left&quot;:31.71614173228345,&quot;top&quot;:121.59551181102361,&quot;width&quot;:740.0838582677166}"/>
</p:tagLst>
</file>

<file path=ppt/tags/tag114.xml><?xml version="1.0" encoding="utf-8"?>
<p:tagLst xmlns:p="http://schemas.openxmlformats.org/presentationml/2006/main">
  <p:tag name="KSO_WM_DIAGRAM_VIRTUALLY_FRAME" val="{&quot;height&quot;:190.0544881889764,&quot;left&quot;:31.71614173228345,&quot;top&quot;:121.59551181102361,&quot;width&quot;:740.0838582677166}"/>
</p:tagLst>
</file>

<file path=ppt/tags/tag115.xml><?xml version="1.0" encoding="utf-8"?>
<p:tagLst xmlns:p="http://schemas.openxmlformats.org/presentationml/2006/main">
  <p:tag name="KSO_WM_DIAGRAM_VIRTUALLY_FRAME" val="{&quot;height&quot;:190.0544881889764,&quot;left&quot;:31.71614173228345,&quot;top&quot;:121.59551181102361,&quot;width&quot;:740.0838582677166}"/>
</p:tagLst>
</file>

<file path=ppt/tags/tag116.xml><?xml version="1.0" encoding="utf-8"?>
<p:tagLst xmlns:p="http://schemas.openxmlformats.org/presentationml/2006/main">
  <p:tag name="KSO_WM_DIAGRAM_VIRTUALLY_FRAME" val="{&quot;height&quot;:190.0544881889764,&quot;left&quot;:31.71614173228345,&quot;top&quot;:121.59551181102361,&quot;width&quot;:740.0838582677166}"/>
</p:tagLst>
</file>

<file path=ppt/tags/tag117.xml><?xml version="1.0" encoding="utf-8"?>
<p:tagLst xmlns:p="http://schemas.openxmlformats.org/presentationml/2006/main">
  <p:tag name="KSO_WM_DIAGRAM_VIRTUALLY_FRAME" val="{&quot;height&quot;:190.0544881889764,&quot;left&quot;:31.71614173228345,&quot;top&quot;:121.59551181102361,&quot;width&quot;:740.0838582677166}"/>
</p:tagLst>
</file>

<file path=ppt/tags/tag118.xml><?xml version="1.0" encoding="utf-8"?>
<p:tagLst xmlns:p="http://schemas.openxmlformats.org/presentationml/2006/main">
  <p:tag name="KSO_WM_DIAGRAM_VIRTUALLY_FRAME" val="{&quot;height&quot;:190.0544881889764,&quot;left&quot;:31.71614173228345,&quot;top&quot;:121.59551181102361,&quot;width&quot;:740.0838582677166}"/>
</p:tagLst>
</file>

<file path=ppt/tags/tag119.xml><?xml version="1.0" encoding="utf-8"?>
<p:tagLst xmlns:p="http://schemas.openxmlformats.org/presentationml/2006/main">
  <p:tag name="KSO_WM_DIAGRAM_VIRTUALLY_FRAME" val="{&quot;height&quot;:190.0544881889764,&quot;left&quot;:31.71614173228345,&quot;top&quot;:121.59551181102361,&quot;width&quot;:740.0838582677166}"/>
</p:tagLst>
</file>

<file path=ppt/tags/tag12.xml><?xml version="1.0" encoding="utf-8"?>
<p:tagLst xmlns:p="http://schemas.openxmlformats.org/presentationml/2006/main">
  <p:tag name="KSO_WM_DIAGRAM_VIRTUALLY_FRAME" val="{&quot;height&quot;:139.63503937007874,&quot;left&quot;:24.410472440944886,&quot;top&quot;:86.78637795275588,&quot;width&quot;:648.5662992125983}"/>
</p:tagLst>
</file>

<file path=ppt/tags/tag120.xml><?xml version="1.0" encoding="utf-8"?>
<p:tagLst xmlns:p="http://schemas.openxmlformats.org/presentationml/2006/main">
  <p:tag name="KSO_WM_DIAGRAM_VIRTUALLY_FRAME" val="{&quot;height&quot;:300.7250393700788,&quot;left&quot;:76.62503937007874,&quot;top&quot;:213.65,&quot;width&quot;:808.6249606299212}"/>
</p:tagLst>
</file>

<file path=ppt/tags/tag121.xml><?xml version="1.0" encoding="utf-8"?>
<p:tagLst xmlns:p="http://schemas.openxmlformats.org/presentationml/2006/main">
  <p:tag name="KSO_WM_DIAGRAM_VIRTUALLY_FRAME" val="{&quot;height&quot;:300.7250393700788,&quot;left&quot;:76.62503937007874,&quot;top&quot;:213.65,&quot;width&quot;:808.6249606299212}"/>
</p:tagLst>
</file>

<file path=ppt/tags/tag122.xml><?xml version="1.0" encoding="utf-8"?>
<p:tagLst xmlns:p="http://schemas.openxmlformats.org/presentationml/2006/main">
  <p:tag name="KSO_WM_DIAGRAM_VIRTUALLY_FRAME" val="{&quot;height&quot;:300.7250393700788,&quot;left&quot;:76.62503937007874,&quot;top&quot;:213.65,&quot;width&quot;:808.6249606299212}"/>
</p:tagLst>
</file>

<file path=ppt/tags/tag123.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124.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125.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126.xml><?xml version="1.0" encoding="utf-8"?>
<p:tagLst xmlns:p="http://schemas.openxmlformats.org/presentationml/2006/main">
  <p:tag name="KSO_WM_DIAGRAM_VIRTUALLY_FRAME" val="{&quot;height&quot;:311.6246456692913,&quot;left&quot;:106.56661417322834,&quot;top&quot;:114.18771653543305,&quot;width&quot;:746.8668503937008}"/>
</p:tagLst>
</file>

<file path=ppt/tags/tag127.xml><?xml version="1.0" encoding="utf-8"?>
<p:tagLst xmlns:p="http://schemas.openxmlformats.org/presentationml/2006/main">
  <p:tag name="KSO_WM_DIAGRAM_VIRTUALLY_FRAME" val="{&quot;height&quot;:311.6246456692913,&quot;left&quot;:106.56661417322834,&quot;top&quot;:114.18771653543305,&quot;width&quot;:746.8668503937008}"/>
</p:tagLst>
</file>

<file path=ppt/tags/tag128.xml><?xml version="1.0" encoding="utf-8"?>
<p:tagLst xmlns:p="http://schemas.openxmlformats.org/presentationml/2006/main">
  <p:tag name="KSO_WM_DIAGRAM_VIRTUALLY_FRAME" val="{&quot;height&quot;:311.6246456692913,&quot;left&quot;:106.56661417322834,&quot;top&quot;:114.18771653543305,&quot;width&quot;:746.8668503937008}"/>
</p:tagLst>
</file>

<file path=ppt/tags/tag129.xml><?xml version="1.0" encoding="utf-8"?>
<p:tagLst xmlns:p="http://schemas.openxmlformats.org/presentationml/2006/main">
  <p:tag name="KSO_WM_DIAGRAM_VIRTUALLY_FRAME" val="{&quot;height&quot;:311.6246456692913,&quot;left&quot;:106.56661417322834,&quot;top&quot;:114.18771653543305,&quot;width&quot;:746.8668503937008}"/>
</p:tagLst>
</file>

<file path=ppt/tags/tag13.xml><?xml version="1.0" encoding="utf-8"?>
<p:tagLst xmlns:p="http://schemas.openxmlformats.org/presentationml/2006/main">
  <p:tag name="KSO_WM_DIAGRAM_VIRTUALLY_FRAME" val="{&quot;height&quot;:139.63503937007874,&quot;left&quot;:24.410472440944886,&quot;top&quot;:86.78637795275588,&quot;width&quot;:648.5662992125983}"/>
</p:tagLst>
</file>

<file path=ppt/tags/tag130.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131.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132.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133.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134.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135.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136.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137.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138.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139.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14.xml><?xml version="1.0" encoding="utf-8"?>
<p:tagLst xmlns:p="http://schemas.openxmlformats.org/presentationml/2006/main">
  <p:tag name="KSO_WM_DIAGRAM_VIRTUALLY_FRAME" val="{&quot;height&quot;:139.63503937007874,&quot;left&quot;:24.410472440944886,&quot;top&quot;:86.78637795275588,&quot;width&quot;:648.5662992125983}"/>
</p:tagLst>
</file>

<file path=ppt/tags/tag140.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141.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142.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143.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144.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145.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146.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147.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148.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149.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15.xml><?xml version="1.0" encoding="utf-8"?>
<p:tagLst xmlns:p="http://schemas.openxmlformats.org/presentationml/2006/main">
  <p:tag name="KSO_WM_DIAGRAM_VIRTUALLY_FRAME" val="{&quot;height&quot;:188.88121346797124,&quot;left&quot;:57.81614173228346,&quot;top&quot;:132.7955118110236,&quot;width&quot;:643.8338582677166}"/>
</p:tagLst>
</file>

<file path=ppt/tags/tag150.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151.xml><?xml version="1.0" encoding="utf-8"?>
<p:tagLst xmlns:p="http://schemas.openxmlformats.org/presentationml/2006/main">
  <p:tag name="PA" val="v4.0.0"/>
  <p:tag name="KSO_WM_DIAGRAM_VIRTUALLY_FRAME" val="{&quot;height&quot;:381.67889763779533,&quot;left&quot;:71.9807874015748,&quot;top&quot;:158.32110236220473,&quot;width&quot;:821.8610236220472}"/>
</p:tagLst>
</file>

<file path=ppt/tags/tag152.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153.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154.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155.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156.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157.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158.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159.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16.xml><?xml version="1.0" encoding="utf-8"?>
<p:tagLst xmlns:p="http://schemas.openxmlformats.org/presentationml/2006/main">
  <p:tag name="KSO_WM_DIAGRAM_VIRTUALLY_FRAME" val="{&quot;height&quot;:188.88121346797124,&quot;left&quot;:57.81614173228346,&quot;top&quot;:132.7955118110236,&quot;width&quot;:643.8338582677166}"/>
</p:tagLst>
</file>

<file path=ppt/tags/tag160.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161.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162.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163.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164.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165.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166.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167.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168.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169.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17.xml><?xml version="1.0" encoding="utf-8"?>
<p:tagLst xmlns:p="http://schemas.openxmlformats.org/presentationml/2006/main">
  <p:tag name="KSO_WM_DIAGRAM_VIRTUALLY_FRAME" val="{&quot;height&quot;:188.88121346797124,&quot;left&quot;:57.81614173228346,&quot;top&quot;:132.7955118110236,&quot;width&quot;:643.8338582677166}"/>
</p:tagLst>
</file>

<file path=ppt/tags/tag170.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171.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172.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173.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174.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175.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176.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177.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178.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179.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18.xml><?xml version="1.0" encoding="utf-8"?>
<p:tagLst xmlns:p="http://schemas.openxmlformats.org/presentationml/2006/main">
  <p:tag name="KSO_WM_DIAGRAM_VIRTUALLY_FRAME" val="{&quot;height&quot;:188.88121346797124,&quot;left&quot;:57.81614173228346,&quot;top&quot;:132.7955118110236,&quot;width&quot;:643.8338582677166}"/>
</p:tagLst>
</file>

<file path=ppt/tags/tag180.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181.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182.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183.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184.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185.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186.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187.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188.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189.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19.xml><?xml version="1.0" encoding="utf-8"?>
<p:tagLst xmlns:p="http://schemas.openxmlformats.org/presentationml/2006/main">
  <p:tag name="KSO_WM_DIAGRAM_VIRTUALLY_FRAME" val="{&quot;height&quot;:188.88121346797124,&quot;left&quot;:57.81614173228346,&quot;top&quot;:132.7955118110236,&quot;width&quot;:643.8338582677166}"/>
</p:tagLst>
</file>

<file path=ppt/tags/tag190.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191.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192.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193.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194.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195.xml><?xml version="1.0" encoding="utf-8"?>
<p:tagLst xmlns:p="http://schemas.openxmlformats.org/presentationml/2006/main">
  <p:tag name="PA" val="v4.0.0"/>
  <p:tag name="KSO_WM_DIAGRAM_VIRTUALLY_FRAME" val="{&quot;height&quot;:381.67889763779533,&quot;left&quot;:71.9807874015748,&quot;top&quot;:158.32110236220473,&quot;width&quot;:821.8610236220472}"/>
</p:tagLst>
</file>

<file path=ppt/tags/tag196.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197.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198.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199.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2.xml><?xml version="1.0" encoding="utf-8"?>
<p:tagLst xmlns:p="http://schemas.openxmlformats.org/presentationml/2006/main">
  <p:tag name="KSO_WM_DIAGRAM_VIRTUALLY_FRAME" val="{&quot;height&quot;:139.63503937007874,&quot;left&quot;:24.410472440944886,&quot;top&quot;:86.78637795275588,&quot;width&quot;:648.5662992125983}"/>
</p:tagLst>
</file>

<file path=ppt/tags/tag20.xml><?xml version="1.0" encoding="utf-8"?>
<p:tagLst xmlns:p="http://schemas.openxmlformats.org/presentationml/2006/main">
  <p:tag name="KSO_WM_DIAGRAM_VIRTUALLY_FRAME" val="{&quot;height&quot;:188.88121346797124,&quot;left&quot;:57.81614173228346,&quot;top&quot;:132.7955118110236,&quot;width&quot;:643.8338582677166}"/>
</p:tagLst>
</file>

<file path=ppt/tags/tag200.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201.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202.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203.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204.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205.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206.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207.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208.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209.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21.xml><?xml version="1.0" encoding="utf-8"?>
<p:tagLst xmlns:p="http://schemas.openxmlformats.org/presentationml/2006/main">
  <p:tag name="KSO_WM_DIAGRAM_VIRTUALLY_FRAME" val="{&quot;height&quot;:188.88121346797124,&quot;left&quot;:57.81614173228346,&quot;top&quot;:132.7955118110236,&quot;width&quot;:643.8338582677166}"/>
</p:tagLst>
</file>

<file path=ppt/tags/tag210.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211.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212.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213.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214.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215.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216.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217.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218.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219.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22.xml><?xml version="1.0" encoding="utf-8"?>
<p:tagLst xmlns:p="http://schemas.openxmlformats.org/presentationml/2006/main">
  <p:tag name="KSO_WM_DIAGRAM_VIRTUALLY_FRAME" val="{&quot;height&quot;:188.88121346797124,&quot;left&quot;:57.81614173228346,&quot;top&quot;:132.7955118110236,&quot;width&quot;:643.8338582677166}"/>
</p:tagLst>
</file>

<file path=ppt/tags/tag220.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221.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222.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223.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224.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225.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226.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227.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228.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229.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23.xml><?xml version="1.0" encoding="utf-8"?>
<p:tagLst xmlns:p="http://schemas.openxmlformats.org/presentationml/2006/main">
  <p:tag name="KSO_WM_DIAGRAM_VIRTUALLY_FRAME" val="{&quot;height&quot;:188.88121346797124,&quot;left&quot;:59.06614173228346,&quot;top&quot;:132.7955118110236,&quot;width&quot;:642.5838582677166}"/>
</p:tagLst>
</file>

<file path=ppt/tags/tag230.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231.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232.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233.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234.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235.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236.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237.xml><?xml version="1.0" encoding="utf-8"?>
<p:tagLst xmlns:p="http://schemas.openxmlformats.org/presentationml/2006/main">
  <p:tag name="PA" val="v4.0.0"/>
  <p:tag name="KSO_WM_DIAGRAM_VIRTUALLY_FRAME" val="{&quot;height&quot;:381.67889763779533,&quot;left&quot;:71.9807874015748,&quot;top&quot;:158.32110236220473,&quot;width&quot;:821.8610236220472}"/>
</p:tagLst>
</file>

<file path=ppt/tags/tag238.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239.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24.xml><?xml version="1.0" encoding="utf-8"?>
<p:tagLst xmlns:p="http://schemas.openxmlformats.org/presentationml/2006/main">
  <p:tag name="KSO_WM_DIAGRAM_VIRTUALLY_FRAME" val="{&quot;height&quot;:188.88121346797124,&quot;left&quot;:59.06614173228346,&quot;top&quot;:132.7955118110236,&quot;width&quot;:642.5838582677166}"/>
</p:tagLst>
</file>

<file path=ppt/tags/tag240.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241.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242.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243.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244.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245.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246.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247.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248.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249.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25.xml><?xml version="1.0" encoding="utf-8"?>
<p:tagLst xmlns:p="http://schemas.openxmlformats.org/presentationml/2006/main">
  <p:tag name="KSO_WM_DIAGRAM_VIRTUALLY_FRAME" val="{&quot;height&quot;:188.88121346797124,&quot;left&quot;:59.06614173228346,&quot;top&quot;:132.7955118110236,&quot;width&quot;:642.5838582677166}"/>
</p:tagLst>
</file>

<file path=ppt/tags/tag250.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251.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252.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253.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254.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255.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256.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257.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258.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259.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26.xml><?xml version="1.0" encoding="utf-8"?>
<p:tagLst xmlns:p="http://schemas.openxmlformats.org/presentationml/2006/main">
  <p:tag name="KSO_WM_DIAGRAM_VIRTUALLY_FRAME" val="{&quot;height&quot;:188.88121346797124,&quot;left&quot;:59.06614173228346,&quot;top&quot;:132.7955118110236,&quot;width&quot;:642.5838582677166}"/>
</p:tagLst>
</file>

<file path=ppt/tags/tag260.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261.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262.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263.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264.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265.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266.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267.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268.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269.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27.xml><?xml version="1.0" encoding="utf-8"?>
<p:tagLst xmlns:p="http://schemas.openxmlformats.org/presentationml/2006/main">
  <p:tag name="KSO_WM_DIAGRAM_VIRTUALLY_FRAME" val="{&quot;height&quot;:188.88121346797124,&quot;left&quot;:59.06614173228346,&quot;top&quot;:132.7955118110236,&quot;width&quot;:642.5838582677166}"/>
</p:tagLst>
</file>

<file path=ppt/tags/tag270.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271.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272.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273.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274.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275.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276.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277.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278.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279.xml><?xml version="1.0" encoding="utf-8"?>
<p:tagLst xmlns:p="http://schemas.openxmlformats.org/presentationml/2006/main">
  <p:tag name="PA" val="v4.0.0"/>
  <p:tag name="KSO_WM_DIAGRAM_VIRTUALLY_FRAME" val="{&quot;height&quot;:381.67889763779533,&quot;left&quot;:71.9807874015748,&quot;top&quot;:158.32110236220473,&quot;width&quot;:821.8610236220472}"/>
</p:tagLst>
</file>

<file path=ppt/tags/tag28.xml><?xml version="1.0" encoding="utf-8"?>
<p:tagLst xmlns:p="http://schemas.openxmlformats.org/presentationml/2006/main">
  <p:tag name="KSO_WM_DIAGRAM_VIRTUALLY_FRAME" val="{&quot;height&quot;:188.88121346797124,&quot;left&quot;:59.06614173228346,&quot;top&quot;:132.7955118110236,&quot;width&quot;:642.5838582677166}"/>
</p:tagLst>
</file>

<file path=ppt/tags/tag280.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281.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282.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283.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284.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285.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286.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287.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288.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289.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29.xml><?xml version="1.0" encoding="utf-8"?>
<p:tagLst xmlns:p="http://schemas.openxmlformats.org/presentationml/2006/main">
  <p:tag name="KSO_WM_DIAGRAM_VIRTUALLY_FRAME" val="{&quot;height&quot;:188.88121346797124,&quot;left&quot;:59.06614173228346,&quot;top&quot;:132.7955118110236,&quot;width&quot;:642.5838582677166}"/>
</p:tagLst>
</file>

<file path=ppt/tags/tag290.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291.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292.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293.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294.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295.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296.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297.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298.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299.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3.xml><?xml version="1.0" encoding="utf-8"?>
<p:tagLst xmlns:p="http://schemas.openxmlformats.org/presentationml/2006/main">
  <p:tag name="KSO_WM_DIAGRAM_VIRTUALLY_FRAME" val="{&quot;height&quot;:139.63503937007874,&quot;left&quot;:24.410472440944886,&quot;top&quot;:86.78637795275588,&quot;width&quot;:648.5662992125983}"/>
</p:tagLst>
</file>

<file path=ppt/tags/tag30.xml><?xml version="1.0" encoding="utf-8"?>
<p:tagLst xmlns:p="http://schemas.openxmlformats.org/presentationml/2006/main">
  <p:tag name="KSO_WM_DIAGRAM_VIRTUALLY_FRAME" val="{&quot;height&quot;:188.88121346797124,&quot;left&quot;:59.06614173228346,&quot;top&quot;:132.7955118110236,&quot;width&quot;:642.5838582677166}"/>
</p:tagLst>
</file>

<file path=ppt/tags/tag300.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301.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302.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303.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304.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305.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306.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307.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308.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309.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31.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310.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311.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312.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313.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314.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315.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316.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317.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318.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319.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32.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320.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321.xml><?xml version="1.0" encoding="utf-8"?>
<p:tagLst xmlns:p="http://schemas.openxmlformats.org/presentationml/2006/main">
  <p:tag name="PA" val="v4.0.0"/>
  <p:tag name="KSO_WM_DIAGRAM_VIRTUALLY_FRAME" val="{&quot;height&quot;:381.67889763779533,&quot;left&quot;:71.9807874015748,&quot;top&quot;:158.32110236220473,&quot;width&quot;:821.8610236220472}"/>
</p:tagLst>
</file>

<file path=ppt/tags/tag322.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323.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324.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325.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326.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327.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328.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329.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33.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330.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331.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332.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333.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334.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335.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336.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337.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338.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339.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34.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340.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341.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342.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343.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344.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345.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346.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347.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348.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349.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35.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350.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351.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352.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353.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354.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355.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356.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357.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358.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359.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36.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360.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361.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362.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363.xml><?xml version="1.0" encoding="utf-8"?>
<p:tagLst xmlns:p="http://schemas.openxmlformats.org/presentationml/2006/main">
  <p:tag name="PA" val="v4.0.0"/>
  <p:tag name="KSO_WM_DIAGRAM_VIRTUALLY_FRAME" val="{&quot;height&quot;:381.67889763779533,&quot;left&quot;:71.9807874015748,&quot;top&quot;:158.32110236220473,&quot;width&quot;:821.8610236220472}"/>
</p:tagLst>
</file>

<file path=ppt/tags/tag364.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365.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366.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367.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368.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369.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37.xml><?xml version="1.0" encoding="utf-8"?>
<p:tagLst xmlns:p="http://schemas.openxmlformats.org/presentationml/2006/main">
  <p:tag name="KSO_WM_DIAGRAM_VIRTUALLY_FRAME" val="{&quot;height&quot;:300.7250393700788,&quot;left&quot;:76.62503937007874,&quot;top&quot;:213.65,&quot;width&quot;:808.6249606299212}"/>
</p:tagLst>
</file>

<file path=ppt/tags/tag370.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371.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372.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373.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374.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375.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376.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377.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378.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379.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38.xml><?xml version="1.0" encoding="utf-8"?>
<p:tagLst xmlns:p="http://schemas.openxmlformats.org/presentationml/2006/main">
  <p:tag name="KSO_WM_DIAGRAM_VIRTUALLY_FRAME" val="{&quot;height&quot;:300.7250393700788,&quot;left&quot;:76.62503937007874,&quot;top&quot;:213.65,&quot;width&quot;:808.6249606299212}"/>
</p:tagLst>
</file>

<file path=ppt/tags/tag380.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381.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382.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383.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384.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385.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386.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387.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388.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389.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39.xml><?xml version="1.0" encoding="utf-8"?>
<p:tagLst xmlns:p="http://schemas.openxmlformats.org/presentationml/2006/main">
  <p:tag name="KSO_WM_DIAGRAM_VIRTUALLY_FRAME" val="{&quot;height&quot;:300.7250393700788,&quot;left&quot;:76.62503937007874,&quot;top&quot;:213.65,&quot;width&quot;:808.6249606299212}"/>
</p:tagLst>
</file>

<file path=ppt/tags/tag390.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391.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392.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393.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394.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395.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396.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397.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398.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399.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4.xml><?xml version="1.0" encoding="utf-8"?>
<p:tagLst xmlns:p="http://schemas.openxmlformats.org/presentationml/2006/main">
  <p:tag name="KSO_WM_DIAGRAM_VIRTUALLY_FRAME" val="{&quot;height&quot;:139.63503937007874,&quot;left&quot;:24.410472440944886,&quot;top&quot;:86.78637795275588,&quot;width&quot;:648.5662992125983}"/>
</p:tagLst>
</file>

<file path=ppt/tags/tag40.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400.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401.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402.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403.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404.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405.xml><?xml version="1.0" encoding="utf-8"?>
<p:tagLst xmlns:p="http://schemas.openxmlformats.org/presentationml/2006/main">
  <p:tag name="commondata" val="eyJoZGlkIjoiZDUxNDg3YzE4ODE1YjFkMDljZDAwMDBjOGUwM2I2YzQifQ=="/>
  <p:tag name="resource_record_key" val="{&quot;70&quot;:[3314052]}"/>
</p:tagLst>
</file>

<file path=ppt/tags/tag41.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42.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43.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44.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45.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46.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47.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48.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49.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057_5*l_h_i*1_1_1"/>
  <p:tag name="KSO_WM_TEMPLATE_CATEGORY" val="diagram"/>
  <p:tag name="KSO_WM_TEMPLATE_INDEX" val="20231057"/>
  <p:tag name="KSO_WM_UNIT_LAYERLEVEL" val="1_1_1"/>
  <p:tag name="KSO_WM_TAG_VERSION" val="3.0"/>
  <p:tag name="KSO_WM_DIAGRAM_VERSION" val="3"/>
  <p:tag name="KSO_WM_DIAGRAM_COLOR_TRICK" val="4"/>
  <p:tag name="KSO_WM_DIAGRAM_COLOR_TEXT_CAN_REMOVE" val="n"/>
  <p:tag name="KSO_WM_DIAGRAM_GROUP_CODE" val="l1-1"/>
  <p:tag name="KSO_WM_UNIT_TYPE" val="l_h_i"/>
  <p:tag name="KSO_WM_UNIT_INDEX" val="1_1_1"/>
  <p:tag name="KSO_WM_DIAGRAM_MAX_ITEMCNT" val="6"/>
  <p:tag name="KSO_WM_DIAGRAM_MIN_ITEMCNT" val="2"/>
  <p:tag name="KSO_WM_DIAGRAM_VIRTUALLY_FRAME" val="{&quot;height&quot;:397.6604159041279,&quot;left&quot;:-70.98739922951526,&quot;top&quot;:42.37230063130535,&quot;width&quot;:856.016845703125}"/>
  <p:tag name="KSO_WM_DIAGRAM_COLOR_MATCH_VALUE" val="{&quot;shape&quot;:{&quot;fill&quot;:{&quot;gradient&quot;:[{&quot;brightness&quot;:-0.15000000596046448,&quot;colorType&quot;:1,&quot;foreColorIndex&quot;:5,&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
</p:tagLst>
</file>

<file path=ppt/tags/tag5.xml><?xml version="1.0" encoding="utf-8"?>
<p:tagLst xmlns:p="http://schemas.openxmlformats.org/presentationml/2006/main">
  <p:tag name="KSO_WM_DIAGRAM_VIRTUALLY_FRAME" val="{&quot;height&quot;:139.63503937007874,&quot;left&quot;:24.410472440944886,&quot;top&quot;:86.78637795275588,&quot;width&quot;:648.5662992125983}"/>
</p:tagLst>
</file>

<file path=ppt/tags/tag50.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057_5*l_h_i*1_3_3"/>
  <p:tag name="KSO_WM_TEMPLATE_CATEGORY" val="diagram"/>
  <p:tag name="KSO_WM_TEMPLATE_INDEX" val="20231057"/>
  <p:tag name="KSO_WM_UNIT_LAYERLEVEL" val="1_1_1"/>
  <p:tag name="KSO_WM_TAG_VERSION" val="3.0"/>
  <p:tag name="KSO_WM_DIAGRAM_VERSION" val="3"/>
  <p:tag name="KSO_WM_DIAGRAM_COLOR_TRICK" val="4"/>
  <p:tag name="KSO_WM_DIAGRAM_COLOR_TEXT_CAN_REMOVE" val="n"/>
  <p:tag name="KSO_WM_DIAGRAM_GROUP_CODE" val="l1-1"/>
  <p:tag name="KSO_WM_UNIT_TYPE" val="l_h_i"/>
  <p:tag name="KSO_WM_UNIT_INDEX" val="1_3_3"/>
  <p:tag name="KSO_WM_DIAGRAM_MAX_ITEMCNT" val="6"/>
  <p:tag name="KSO_WM_DIAGRAM_MIN_ITEMCNT" val="2"/>
  <p:tag name="KSO_WM_DIAGRAM_VIRTUALLY_FRAME" val="{&quot;height&quot;:397.6604159041279,&quot;left&quot;:-70.98739922951526,&quot;top&quot;:42.37230063130535,&quot;width&quot;:856.016845703125}"/>
  <p:tag name="KSO_WM_DIAGRAM_COLOR_MATCH_VALUE" val="{&quot;shape&quot;:{&quot;fill&quot;:{&quot;gradient&quot;:[{&quot;brightness&quot;:-0.15000000596046448,&quot;colorType&quot;:1,&quot;foreColorIndex&quot;:7,&quot;pos&quot;:0,&quot;transparency&quot;:0},{&quot;brightness&quot;:0,&quot;colorType&quot;:1,&quot;foreColorIndex&quot;:7,&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
</p:tagLst>
</file>

<file path=ppt/tags/tag51.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057_5*l_h_i*1_5_3"/>
  <p:tag name="KSO_WM_TEMPLATE_CATEGORY" val="diagram"/>
  <p:tag name="KSO_WM_TEMPLATE_INDEX" val="20231057"/>
  <p:tag name="KSO_WM_UNIT_LAYERLEVEL" val="1_1_1"/>
  <p:tag name="KSO_WM_TAG_VERSION" val="3.0"/>
  <p:tag name="KSO_WM_DIAGRAM_VERSION" val="3"/>
  <p:tag name="KSO_WM_DIAGRAM_COLOR_TRICK" val="4"/>
  <p:tag name="KSO_WM_DIAGRAM_COLOR_TEXT_CAN_REMOVE" val="n"/>
  <p:tag name="KSO_WM_DIAGRAM_GROUP_CODE" val="l1-1"/>
  <p:tag name="KSO_WM_UNIT_TYPE" val="l_h_i"/>
  <p:tag name="KSO_WM_UNIT_INDEX" val="1_5_3"/>
  <p:tag name="KSO_WM_DIAGRAM_MAX_ITEMCNT" val="6"/>
  <p:tag name="KSO_WM_DIAGRAM_MIN_ITEMCNT" val="2"/>
  <p:tag name="KSO_WM_DIAGRAM_VIRTUALLY_FRAME" val="{&quot;height&quot;:397.6604159041279,&quot;left&quot;:-70.98739922951526,&quot;top&quot;:42.37230063130535,&quot;width&quot;:856.016845703125}"/>
  <p:tag name="KSO_WM_DIAGRAM_COLOR_MATCH_VALUE" val="{&quot;shape&quot;:{&quot;fill&quot;:{&quot;gradient&quot;:[{&quot;brightness&quot;:-0.15000000596046448,&quot;colorType&quot;:1,&quot;foreColorIndex&quot;:9,&quot;pos&quot;:0,&quot;transparency&quot;:0},{&quot;brightness&quot;:0,&quot;colorType&quot;:1,&quot;foreColorIndex&quot;:9,&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
</p:tagLst>
</file>

<file path=ppt/tags/tag52.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057_5*l_h_i*1_2_1"/>
  <p:tag name="KSO_WM_TEMPLATE_CATEGORY" val="diagram"/>
  <p:tag name="KSO_WM_TEMPLATE_INDEX" val="20231057"/>
  <p:tag name="KSO_WM_UNIT_LAYERLEVEL" val="1_1_1"/>
  <p:tag name="KSO_WM_TAG_VERSION" val="3.0"/>
  <p:tag name="KSO_WM_DIAGRAM_VERSION" val="3"/>
  <p:tag name="KSO_WM_DIAGRAM_COLOR_TRICK" val="4"/>
  <p:tag name="KSO_WM_DIAGRAM_COLOR_TEXT_CAN_REMOVE" val="n"/>
  <p:tag name="KSO_WM_DIAGRAM_GROUP_CODE" val="l1-1"/>
  <p:tag name="KSO_WM_UNIT_TYPE" val="l_h_i"/>
  <p:tag name="KSO_WM_UNIT_INDEX" val="1_2_1"/>
  <p:tag name="KSO_WM_DIAGRAM_MAX_ITEMCNT" val="6"/>
  <p:tag name="KSO_WM_DIAGRAM_MIN_ITEMCNT" val="2"/>
  <p:tag name="KSO_WM_DIAGRAM_VIRTUALLY_FRAME" val="{&quot;height&quot;:397.6604159041279,&quot;left&quot;:-70.98739922951526,&quot;top&quot;:42.37230063130535,&quot;width&quot;:856.016845703125}"/>
  <p:tag name="KSO_WM_DIAGRAM_COLOR_MATCH_VALUE" val="{&quot;shape&quot;:{&quot;fill&quot;:{&quot;gradient&quot;:[{&quot;brightness&quot;:-0.25,&quot;colorType&quot;:1,&quot;foreColorIndex&quot;:6,&quot;pos&quot;:0,&quot;transparency&quot;:0},{&quot;brightness&quot;:-0.10000000149011612,&quot;colorType&quot;:1,&quot;foreColorIndex&quot;:6,&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
</p:tagLst>
</file>

<file path=ppt/tags/tag53.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057_5*l_h_i*1_4_1"/>
  <p:tag name="KSO_WM_TEMPLATE_CATEGORY" val="diagram"/>
  <p:tag name="KSO_WM_TEMPLATE_INDEX" val="20231057"/>
  <p:tag name="KSO_WM_UNIT_LAYERLEVEL" val="1_1_1"/>
  <p:tag name="KSO_WM_TAG_VERSION" val="3.0"/>
  <p:tag name="KSO_WM_DIAGRAM_VERSION" val="3"/>
  <p:tag name="KSO_WM_DIAGRAM_COLOR_TRICK" val="4"/>
  <p:tag name="KSO_WM_DIAGRAM_COLOR_TEXT_CAN_REMOVE" val="n"/>
  <p:tag name="KSO_WM_DIAGRAM_GROUP_CODE" val="l1-1"/>
  <p:tag name="KSO_WM_UNIT_TYPE" val="l_h_i"/>
  <p:tag name="KSO_WM_UNIT_INDEX" val="1_4_1"/>
  <p:tag name="KSO_WM_DIAGRAM_MAX_ITEMCNT" val="6"/>
  <p:tag name="KSO_WM_DIAGRAM_MIN_ITEMCNT" val="2"/>
  <p:tag name="KSO_WM_DIAGRAM_VIRTUALLY_FRAME" val="{&quot;height&quot;:397.6604159041279,&quot;left&quot;:-70.98739922951526,&quot;top&quot;:42.37230063130535,&quot;width&quot;:856.016845703125}"/>
  <p:tag name="KSO_WM_DIAGRAM_COLOR_MATCH_VALUE" val="{&quot;shape&quot;:{&quot;fill&quot;:{&quot;gradient&quot;:[{&quot;brightness&quot;:-0.25,&quot;colorType&quot;:1,&quot;foreColorIndex&quot;:8,&quot;pos&quot;:0,&quot;transparency&quot;:0},{&quot;brightness&quot;:-0.10000000149011612,&quot;colorType&quot;:1,&quot;foreColorIndex&quot;:8,&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
</p:tagLst>
</file>

<file path=ppt/tags/tag54.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057_5*l_h_i*1_1_2"/>
  <p:tag name="KSO_WM_TEMPLATE_CATEGORY" val="diagram"/>
  <p:tag name="KSO_WM_TEMPLATE_INDEX" val="20231057"/>
  <p:tag name="KSO_WM_UNIT_LAYERLEVEL" val="1_1_1"/>
  <p:tag name="KSO_WM_TAG_VERSION" val="3.0"/>
  <p:tag name="KSO_WM_DIAGRAM_VERSION" val="3"/>
  <p:tag name="KSO_WM_DIAGRAM_COLOR_TRICK" val="4"/>
  <p:tag name="KSO_WM_DIAGRAM_COLOR_TEXT_CAN_REMOVE" val="n"/>
  <p:tag name="KSO_WM_DIAGRAM_GROUP_CODE" val="l1-1"/>
  <p:tag name="KSO_WM_UNIT_TYPE" val="l_h_i"/>
  <p:tag name="KSO_WM_UNIT_INDEX" val="1_1_2"/>
  <p:tag name="KSO_WM_DIAGRAM_MAX_ITEMCNT" val="6"/>
  <p:tag name="KSO_WM_DIAGRAM_MIN_ITEMCNT" val="2"/>
  <p:tag name="KSO_WM_DIAGRAM_VIRTUALLY_FRAME" val="{&quot;height&quot;:397.6604159041279,&quot;left&quot;:-70.98739922951526,&quot;top&quot;:42.37230063130535,&quot;width&quot;:856.016845703125}"/>
  <p:tag name="KSO_WM_DIAGRAM_COLOR_MATCH_VALUE" val="{&quot;shape&quot;:{&quot;fill&quot;:{&quot;type&quot;:0},&quot;glow&quot;:{&quot;colorType&quot;:0},&quot;line&quot;:{&quot;solidLine&quot;:{&quot;brightness&quot;:0.4000000059604645,&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color_type&quot;:1,&quot;theme_color_indexes&quot;:[]}"/>
</p:tagLst>
</file>

<file path=ppt/tags/tag55.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057_5*l_h_i*1_3_1"/>
  <p:tag name="KSO_WM_TEMPLATE_CATEGORY" val="diagram"/>
  <p:tag name="KSO_WM_TEMPLATE_INDEX" val="20231057"/>
  <p:tag name="KSO_WM_UNIT_LAYERLEVEL" val="1_1_1"/>
  <p:tag name="KSO_WM_TAG_VERSION" val="3.0"/>
  <p:tag name="KSO_WM_DIAGRAM_VERSION" val="3"/>
  <p:tag name="KSO_WM_DIAGRAM_COLOR_TRICK" val="4"/>
  <p:tag name="KSO_WM_DIAGRAM_COLOR_TEXT_CAN_REMOVE" val="n"/>
  <p:tag name="KSO_WM_DIAGRAM_GROUP_CODE" val="l1-1"/>
  <p:tag name="KSO_WM_UNIT_TYPE" val="l_h_i"/>
  <p:tag name="KSO_WM_UNIT_INDEX" val="1_3_1"/>
  <p:tag name="KSO_WM_DIAGRAM_MAX_ITEMCNT" val="6"/>
  <p:tag name="KSO_WM_DIAGRAM_MIN_ITEMCNT" val="2"/>
  <p:tag name="KSO_WM_DIAGRAM_VIRTUALLY_FRAME" val="{&quot;height&quot;:397.6604159041279,&quot;left&quot;:-70.98739922951526,&quot;top&quot;:42.37230063130535,&quot;width&quot;:856.016845703125}"/>
  <p:tag name="KSO_WM_DIAGRAM_COLOR_MATCH_VALUE" val="{&quot;shape&quot;:{&quot;fill&quot;:{&quot;type&quot;:0},&quot;glow&quot;:{&quot;colorType&quot;:0},&quot;line&quot;:{&quot;solidLine&quot;:{&quot;brightness&quot;:0.4000000059604645,&quot;colorType&quot;:1,&quot;foreColorIndex&quot;:7,&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7"/>
  <p:tag name="KSO_WM_DIAGRAM_USE_COLOR_VALUE" val="{&quot;color_scheme&quot;:1,&quot;color_type&quot;:1,&quot;theme_color_indexes&quot;:[]}"/>
</p:tagLst>
</file>

<file path=ppt/tags/tag56.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057_5*l_h_i*1_5_1"/>
  <p:tag name="KSO_WM_TEMPLATE_CATEGORY" val="diagram"/>
  <p:tag name="KSO_WM_TEMPLATE_INDEX" val="20231057"/>
  <p:tag name="KSO_WM_UNIT_LAYERLEVEL" val="1_1_1"/>
  <p:tag name="KSO_WM_TAG_VERSION" val="3.0"/>
  <p:tag name="KSO_WM_DIAGRAM_VERSION" val="3"/>
  <p:tag name="KSO_WM_DIAGRAM_COLOR_TRICK" val="4"/>
  <p:tag name="KSO_WM_DIAGRAM_COLOR_TEXT_CAN_REMOVE" val="n"/>
  <p:tag name="KSO_WM_DIAGRAM_GROUP_CODE" val="l1-1"/>
  <p:tag name="KSO_WM_UNIT_TYPE" val="l_h_i"/>
  <p:tag name="KSO_WM_UNIT_INDEX" val="1_5_1"/>
  <p:tag name="KSO_WM_DIAGRAM_MAX_ITEMCNT" val="6"/>
  <p:tag name="KSO_WM_DIAGRAM_MIN_ITEMCNT" val="2"/>
  <p:tag name="KSO_WM_DIAGRAM_VIRTUALLY_FRAME" val="{&quot;height&quot;:397.6604159041279,&quot;left&quot;:-70.98739922951526,&quot;top&quot;:42.37230063130535,&quot;width&quot;:856.016845703125}"/>
  <p:tag name="KSO_WM_DIAGRAM_COLOR_MATCH_VALUE" val="{&quot;shape&quot;:{&quot;fill&quot;:{&quot;type&quot;:0},&quot;glow&quot;:{&quot;colorType&quot;:0},&quot;line&quot;:{&quot;solidLine&quot;:{&quot;brightness&quot;:0.4000000059604645,&quot;colorType&quot;:1,&quot;foreColorIndex&quot;:9,&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9"/>
  <p:tag name="KSO_WM_DIAGRAM_USE_COLOR_VALUE" val="{&quot;color_scheme&quot;:1,&quot;color_type&quot;:1,&quot;theme_color_indexes&quot;:[]}"/>
</p:tagLst>
</file>

<file path=ppt/tags/tag57.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057_5*l_h_i*1_1_3"/>
  <p:tag name="KSO_WM_TEMPLATE_CATEGORY" val="diagram"/>
  <p:tag name="KSO_WM_TEMPLATE_INDEX" val="20231057"/>
  <p:tag name="KSO_WM_UNIT_LAYERLEVEL" val="1_1_1"/>
  <p:tag name="KSO_WM_TAG_VERSION" val="3.0"/>
  <p:tag name="KSO_WM_DIAGRAM_VERSION" val="3"/>
  <p:tag name="KSO_WM_DIAGRAM_COLOR_TRICK" val="4"/>
  <p:tag name="KSO_WM_DIAGRAM_COLOR_TEXT_CAN_REMOVE" val="n"/>
  <p:tag name="KSO_WM_DIAGRAM_GROUP_CODE" val="l1-1"/>
  <p:tag name="KSO_WM_UNIT_TYPE" val="l_h_i"/>
  <p:tag name="KSO_WM_UNIT_INDEX" val="1_1_3"/>
  <p:tag name="KSO_WM_DIAGRAM_MAX_ITEMCNT" val="6"/>
  <p:tag name="KSO_WM_DIAGRAM_MIN_ITEMCNT" val="2"/>
  <p:tag name="KSO_WM_DIAGRAM_VIRTUALLY_FRAME" val="{&quot;height&quot;:397.6604159041279,&quot;left&quot;:-70.98739922951526,&quot;top&quot;:42.37230063130535,&quot;width&quot;:856.016845703125}"/>
  <p:tag name="KSO_WM_DIAGRAM_COLOR_MATCH_VALUE" val="{&quot;shape&quot;:{&quot;fill&quot;:{&quot;gradient&quot;:[{&quot;brightness&quot;:0.25,&quot;colorType&quot;:1,&quot;foreColorIndex&quot;:5,&quot;pos&quot;:0,&quot;transparency&quot;:0},{&quot;brightness&quot;:0.15000000596046448,&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
</p:tagLst>
</file>

<file path=ppt/tags/tag58.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057_5*l_h_i*1_2_2"/>
  <p:tag name="KSO_WM_TEMPLATE_CATEGORY" val="diagram"/>
  <p:tag name="KSO_WM_TEMPLATE_INDEX" val="20231057"/>
  <p:tag name="KSO_WM_UNIT_LAYERLEVEL" val="1_1_1"/>
  <p:tag name="KSO_WM_TAG_VERSION" val="3.0"/>
  <p:tag name="KSO_WM_DIAGRAM_VERSION" val="3"/>
  <p:tag name="KSO_WM_DIAGRAM_COLOR_TRICK" val="4"/>
  <p:tag name="KSO_WM_DIAGRAM_COLOR_TEXT_CAN_REMOVE" val="n"/>
  <p:tag name="KSO_WM_DIAGRAM_GROUP_CODE" val="l1-1"/>
  <p:tag name="KSO_WM_UNIT_TYPE" val="l_h_i"/>
  <p:tag name="KSO_WM_UNIT_INDEX" val="1_2_2"/>
  <p:tag name="KSO_WM_DIAGRAM_MAX_ITEMCNT" val="6"/>
  <p:tag name="KSO_WM_DIAGRAM_MIN_ITEMCNT" val="2"/>
  <p:tag name="KSO_WM_DIAGRAM_VIRTUALLY_FRAME" val="{&quot;height&quot;:397.6604159041279,&quot;left&quot;:-70.98739922951526,&quot;top&quot;:42.37230063130535,&quot;width&quot;:856.016845703125}"/>
  <p:tag name="KSO_WM_DIAGRAM_COLOR_MATCH_VALUE" val="{&quot;shape&quot;:{&quot;fill&quot;:{&quot;type&quot;:0},&quot;glow&quot;:{&quot;colorType&quot;:0},&quot;line&quot;:{&quot;solidLine&quot;:{&quot;brightness&quot;:0.4000000059604645,&quot;colorType&quot;:1,&quot;foreColorIndex&quot;:6,&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6"/>
  <p:tag name="KSO_WM_DIAGRAM_USE_COLOR_VALUE" val="{&quot;color_scheme&quot;:1,&quot;color_type&quot;:1,&quot;theme_color_indexes&quot;:[]}"/>
</p:tagLst>
</file>

<file path=ppt/tags/tag59.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057_5*l_h_i*1_4_2"/>
  <p:tag name="KSO_WM_TEMPLATE_CATEGORY" val="diagram"/>
  <p:tag name="KSO_WM_TEMPLATE_INDEX" val="20231057"/>
  <p:tag name="KSO_WM_UNIT_LAYERLEVEL" val="1_1_1"/>
  <p:tag name="KSO_WM_TAG_VERSION" val="3.0"/>
  <p:tag name="KSO_WM_DIAGRAM_VERSION" val="3"/>
  <p:tag name="KSO_WM_DIAGRAM_COLOR_TRICK" val="4"/>
  <p:tag name="KSO_WM_DIAGRAM_COLOR_TEXT_CAN_REMOVE" val="n"/>
  <p:tag name="KSO_WM_DIAGRAM_GROUP_CODE" val="l1-1"/>
  <p:tag name="KSO_WM_UNIT_TYPE" val="l_h_i"/>
  <p:tag name="KSO_WM_UNIT_INDEX" val="1_4_2"/>
  <p:tag name="KSO_WM_DIAGRAM_MAX_ITEMCNT" val="6"/>
  <p:tag name="KSO_WM_DIAGRAM_MIN_ITEMCNT" val="2"/>
  <p:tag name="KSO_WM_DIAGRAM_VIRTUALLY_FRAME" val="{&quot;height&quot;:397.6604159041279,&quot;left&quot;:-70.98739922951526,&quot;top&quot;:42.37230063130535,&quot;width&quot;:856.016845703125}"/>
  <p:tag name="KSO_WM_DIAGRAM_COLOR_MATCH_VALUE" val="{&quot;shape&quot;:{&quot;fill&quot;:{&quot;type&quot;:0},&quot;glow&quot;:{&quot;colorType&quot;:0},&quot;line&quot;:{&quot;solidLine&quot;:{&quot;brightness&quot;:0.4000000059604645,&quot;colorType&quot;:1,&quot;foreColorIndex&quot;:8,&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8"/>
  <p:tag name="KSO_WM_DIAGRAM_USE_COLOR_VALUE" val="{&quot;color_scheme&quot;:1,&quot;color_type&quot;:1,&quot;theme_color_indexes&quot;:[]}"/>
</p:tagLst>
</file>

<file path=ppt/tags/tag6.xml><?xml version="1.0" encoding="utf-8"?>
<p:tagLst xmlns:p="http://schemas.openxmlformats.org/presentationml/2006/main">
  <p:tag name="KSO_WM_DIAGRAM_VIRTUALLY_FRAME" val="{&quot;height&quot;:139.63503937007874,&quot;left&quot;:24.410472440944886,&quot;top&quot;:86.78637795275588,&quot;width&quot;:648.5662992125983}"/>
</p:tagLst>
</file>

<file path=ppt/tags/tag60.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057_5*l_h_i*1_3_2"/>
  <p:tag name="KSO_WM_TEMPLATE_CATEGORY" val="diagram"/>
  <p:tag name="KSO_WM_TEMPLATE_INDEX" val="20231057"/>
  <p:tag name="KSO_WM_UNIT_LAYERLEVEL" val="1_1_1"/>
  <p:tag name="KSO_WM_TAG_VERSION" val="3.0"/>
  <p:tag name="KSO_WM_DIAGRAM_VERSION" val="3"/>
  <p:tag name="KSO_WM_DIAGRAM_COLOR_TRICK" val="4"/>
  <p:tag name="KSO_WM_DIAGRAM_COLOR_TEXT_CAN_REMOVE" val="n"/>
  <p:tag name="KSO_WM_DIAGRAM_GROUP_CODE" val="l1-1"/>
  <p:tag name="KSO_WM_UNIT_TYPE" val="l_h_i"/>
  <p:tag name="KSO_WM_UNIT_INDEX" val="1_3_2"/>
  <p:tag name="KSO_WM_DIAGRAM_MAX_ITEMCNT" val="6"/>
  <p:tag name="KSO_WM_DIAGRAM_MIN_ITEMCNT" val="2"/>
  <p:tag name="KSO_WM_DIAGRAM_VIRTUALLY_FRAME" val="{&quot;height&quot;:397.6604159041279,&quot;left&quot;:-70.98739922951526,&quot;top&quot;:42.37230063130535,&quot;width&quot;:856.016845703125}"/>
  <p:tag name="KSO_WM_DIAGRAM_COLOR_MATCH_VALUE" val="{&quot;shape&quot;:{&quot;fill&quot;:{&quot;gradient&quot;:[{&quot;brightness&quot;:0.25,&quot;colorType&quot;:1,&quot;foreColorIndex&quot;:7,&quot;pos&quot;:0,&quot;transparency&quot;:0},{&quot;brightness&quot;:0.15000000596046448,&quot;colorType&quot;:1,&quot;foreColorIndex&quot;:7,&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
</p:tagLst>
</file>

<file path=ppt/tags/tag61.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057_5*l_h_i*1_5_2"/>
  <p:tag name="KSO_WM_TEMPLATE_CATEGORY" val="diagram"/>
  <p:tag name="KSO_WM_TEMPLATE_INDEX" val="20231057"/>
  <p:tag name="KSO_WM_UNIT_LAYERLEVEL" val="1_1_1"/>
  <p:tag name="KSO_WM_TAG_VERSION" val="3.0"/>
  <p:tag name="KSO_WM_DIAGRAM_VERSION" val="3"/>
  <p:tag name="KSO_WM_DIAGRAM_COLOR_TRICK" val="4"/>
  <p:tag name="KSO_WM_DIAGRAM_COLOR_TEXT_CAN_REMOVE" val="n"/>
  <p:tag name="KSO_WM_DIAGRAM_GROUP_CODE" val="l1-1"/>
  <p:tag name="KSO_WM_UNIT_TYPE" val="l_h_i"/>
  <p:tag name="KSO_WM_UNIT_INDEX" val="1_5_2"/>
  <p:tag name="KSO_WM_DIAGRAM_MAX_ITEMCNT" val="6"/>
  <p:tag name="KSO_WM_DIAGRAM_MIN_ITEMCNT" val="2"/>
  <p:tag name="KSO_WM_DIAGRAM_VIRTUALLY_FRAME" val="{&quot;height&quot;:397.6604159041279,&quot;left&quot;:-70.98739922951526,&quot;top&quot;:42.37230063130535,&quot;width&quot;:856.016845703125}"/>
  <p:tag name="KSO_WM_DIAGRAM_COLOR_MATCH_VALUE" val="{&quot;shape&quot;:{&quot;fill&quot;:{&quot;gradient&quot;:[{&quot;brightness&quot;:0.25,&quot;colorType&quot;:1,&quot;foreColorIndex&quot;:9,&quot;pos&quot;:0,&quot;transparency&quot;:0},{&quot;brightness&quot;:0.15000000596046448,&quot;colorType&quot;:1,&quot;foreColorIndex&quot;:9,&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
</p:tagLst>
</file>

<file path=ppt/tags/tag62.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057_5*l_h_i*1_2_3"/>
  <p:tag name="KSO_WM_TEMPLATE_CATEGORY" val="diagram"/>
  <p:tag name="KSO_WM_TEMPLATE_INDEX" val="20231057"/>
  <p:tag name="KSO_WM_UNIT_LAYERLEVEL" val="1_1_1"/>
  <p:tag name="KSO_WM_TAG_VERSION" val="3.0"/>
  <p:tag name="KSO_WM_DIAGRAM_VERSION" val="3"/>
  <p:tag name="KSO_WM_DIAGRAM_COLOR_TRICK" val="4"/>
  <p:tag name="KSO_WM_DIAGRAM_COLOR_TEXT_CAN_REMOVE" val="n"/>
  <p:tag name="KSO_WM_DIAGRAM_GROUP_CODE" val="l1-1"/>
  <p:tag name="KSO_WM_UNIT_TYPE" val="l_h_i"/>
  <p:tag name="KSO_WM_UNIT_INDEX" val="1_2_3"/>
  <p:tag name="KSO_WM_DIAGRAM_MAX_ITEMCNT" val="6"/>
  <p:tag name="KSO_WM_DIAGRAM_MIN_ITEMCNT" val="2"/>
  <p:tag name="KSO_WM_DIAGRAM_VIRTUALLY_FRAME" val="{&quot;height&quot;:397.6604159041279,&quot;left&quot;:-70.98739922951526,&quot;top&quot;:42.37230063130535,&quot;width&quot;:856.016845703125}"/>
  <p:tag name="KSO_WM_DIAGRAM_COLOR_MATCH_VALUE" val="{&quot;shape&quot;:{&quot;fill&quot;:{&quot;gradient&quot;:[{&quot;brightness&quot;:0.25,&quot;colorType&quot;:1,&quot;foreColorIndex&quot;:6,&quot;pos&quot;:0,&quot;transparency&quot;:0},{&quot;brightness&quot;:0.15000000596046448,&quot;colorType&quot;:1,&quot;foreColorIndex&quot;:6,&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
</p:tagLst>
</file>

<file path=ppt/tags/tag63.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057_5*l_h_i*1_4_3"/>
  <p:tag name="KSO_WM_TEMPLATE_CATEGORY" val="diagram"/>
  <p:tag name="KSO_WM_TEMPLATE_INDEX" val="20231057"/>
  <p:tag name="KSO_WM_UNIT_LAYERLEVEL" val="1_1_1"/>
  <p:tag name="KSO_WM_TAG_VERSION" val="3.0"/>
  <p:tag name="KSO_WM_DIAGRAM_VERSION" val="3"/>
  <p:tag name="KSO_WM_DIAGRAM_COLOR_TRICK" val="4"/>
  <p:tag name="KSO_WM_DIAGRAM_COLOR_TEXT_CAN_REMOVE" val="n"/>
  <p:tag name="KSO_WM_DIAGRAM_GROUP_CODE" val="l1-1"/>
  <p:tag name="KSO_WM_UNIT_TYPE" val="l_h_i"/>
  <p:tag name="KSO_WM_UNIT_INDEX" val="1_4_3"/>
  <p:tag name="KSO_WM_DIAGRAM_MAX_ITEMCNT" val="6"/>
  <p:tag name="KSO_WM_DIAGRAM_MIN_ITEMCNT" val="2"/>
  <p:tag name="KSO_WM_DIAGRAM_VIRTUALLY_FRAME" val="{&quot;height&quot;:397.6604159041279,&quot;left&quot;:-70.98739922951526,&quot;top&quot;:42.37230063130535,&quot;width&quot;:856.016845703125}"/>
  <p:tag name="KSO_WM_DIAGRAM_COLOR_MATCH_VALUE" val="{&quot;shape&quot;:{&quot;fill&quot;:{&quot;gradient&quot;:[{&quot;brightness&quot;:0.25,&quot;colorType&quot;:1,&quot;foreColorIndex&quot;:8,&quot;pos&quot;:0,&quot;transparency&quot;:0},{&quot;brightness&quot;:0.15000000596046448,&quot;colorType&quot;:1,&quot;foreColorIndex&quot;:8,&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
</p:tagLst>
</file>

<file path=ppt/tags/tag64.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057_5*l_h_x*1_5_1"/>
  <p:tag name="KSO_WM_TEMPLATE_CATEGORY" val="diagram"/>
  <p:tag name="KSO_WM_TEMPLATE_INDEX" val="20231057"/>
  <p:tag name="KSO_WM_UNIT_LAYERLEVEL" val="1_1_1"/>
  <p:tag name="KSO_WM_TAG_VERSION" val="3.0"/>
  <p:tag name="KSO_WM_DIAGRAM_VERSION" val="3"/>
  <p:tag name="KSO_WM_DIAGRAM_COLOR_TRICK" val="4"/>
  <p:tag name="KSO_WM_DIAGRAM_COLOR_TEXT_CAN_REMOVE" val="n"/>
  <p:tag name="KSO_WM_UNIT_VALUE" val="53*53"/>
  <p:tag name="KSO_WM_DIAGRAM_GROUP_CODE" val="l1-1"/>
  <p:tag name="KSO_WM_UNIT_TYPE" val="l_h_x"/>
  <p:tag name="KSO_WM_UNIT_INDEX" val="1_5_1"/>
  <p:tag name="KSO_WM_DIAGRAM_MAX_ITEMCNT" val="6"/>
  <p:tag name="KSO_WM_DIAGRAM_MIN_ITEMCNT" val="2"/>
  <p:tag name="KSO_WM_DIAGRAM_VIRTUALLY_FRAME" val="{&quot;height&quot;:397.6604159041279,&quot;left&quot;:-70.98739922951526,&quot;top&quot;:42.37230063130535,&quot;width&quot;:856.016845703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
</p:tagLst>
</file>

<file path=ppt/tags/tag65.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057_5*l_h_i*1_6_1"/>
  <p:tag name="KSO_WM_TEMPLATE_CATEGORY" val="diagram"/>
  <p:tag name="KSO_WM_TEMPLATE_INDEX" val="20231057"/>
  <p:tag name="KSO_WM_UNIT_LAYERLEVEL" val="1_1_1"/>
  <p:tag name="KSO_WM_TAG_VERSION" val="3.0"/>
  <p:tag name="KSO_WM_DIAGRAM_VERSION" val="3"/>
  <p:tag name="KSO_WM_DIAGRAM_COLOR_TRICK" val="4"/>
  <p:tag name="KSO_WM_DIAGRAM_COLOR_TEXT_CAN_REMOVE" val="n"/>
  <p:tag name="KSO_WM_DIAGRAM_GROUP_CODE" val="l1-1"/>
  <p:tag name="KSO_WM_UNIT_TYPE" val="l_h_i"/>
  <p:tag name="KSO_WM_UNIT_INDEX" val="1_6_1"/>
  <p:tag name="KSO_WM_DIAGRAM_MAX_ITEMCNT" val="6"/>
  <p:tag name="KSO_WM_DIAGRAM_MIN_ITEMCNT" val="2"/>
  <p:tag name="KSO_WM_DIAGRAM_VIRTUALLY_FRAME" val="{&quot;height&quot;:397.6604159041279,&quot;left&quot;:-70.98739922951526,&quot;top&quot;:42.37230063130535,&quot;width&quot;:856.016845703125}"/>
  <p:tag name="KSO_WM_DIAGRAM_COLOR_MATCH_VALUE" val="{&quot;shape&quot;:{&quot;fill&quot;:{&quot;gradient&quot;:[{&quot;brightness&quot;:-0.25,&quot;colorType&quot;:1,&quot;foreColorIndex&quot;:10,&quot;pos&quot;:0,&quot;transparency&quot;:0},{&quot;brightness&quot;:-0.10000000149011612,&quot;colorType&quot;:1,&quot;foreColorIndex&quot;:10,&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
</p:tagLst>
</file>

<file path=ppt/tags/tag66.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057_5*l_h_i*1_6_2"/>
  <p:tag name="KSO_WM_TEMPLATE_CATEGORY" val="diagram"/>
  <p:tag name="KSO_WM_TEMPLATE_INDEX" val="20231057"/>
  <p:tag name="KSO_WM_UNIT_LAYERLEVEL" val="1_1_1"/>
  <p:tag name="KSO_WM_TAG_VERSION" val="3.0"/>
  <p:tag name="KSO_WM_DIAGRAM_VERSION" val="3"/>
  <p:tag name="KSO_WM_DIAGRAM_COLOR_TRICK" val="4"/>
  <p:tag name="KSO_WM_DIAGRAM_COLOR_TEXT_CAN_REMOVE" val="n"/>
  <p:tag name="KSO_WM_DIAGRAM_GROUP_CODE" val="l1-1"/>
  <p:tag name="KSO_WM_UNIT_TYPE" val="l_h_i"/>
  <p:tag name="KSO_WM_UNIT_INDEX" val="1_6_2"/>
  <p:tag name="KSO_WM_DIAGRAM_MAX_ITEMCNT" val="6"/>
  <p:tag name="KSO_WM_DIAGRAM_MIN_ITEMCNT" val="2"/>
  <p:tag name="KSO_WM_DIAGRAM_VIRTUALLY_FRAME" val="{&quot;height&quot;:397.6604159041279,&quot;left&quot;:-70.98739922951526,&quot;top&quot;:42.37230063130535,&quot;width&quot;:856.016845703125}"/>
  <p:tag name="KSO_WM_DIAGRAM_COLOR_MATCH_VALUE" val="{&quot;shape&quot;:{&quot;fill&quot;:{&quot;type&quot;:0},&quot;glow&quot;:{&quot;colorType&quot;:0},&quot;line&quot;:{&quot;solidLine&quot;:{&quot;brightness&quot;:0.4000000059604645,&quot;colorType&quot;:1,&quot;foreColorIndex&quot;:10,&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0"/>
  <p:tag name="KSO_WM_DIAGRAM_USE_COLOR_VALUE" val="{&quot;color_scheme&quot;:1,&quot;color_type&quot;:1,&quot;theme_color_indexes&quot;:[]}"/>
</p:tagLst>
</file>

<file path=ppt/tags/tag67.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057_5*l_h_i*1_6_3"/>
  <p:tag name="KSO_WM_TEMPLATE_CATEGORY" val="diagram"/>
  <p:tag name="KSO_WM_TEMPLATE_INDEX" val="20231057"/>
  <p:tag name="KSO_WM_UNIT_LAYERLEVEL" val="1_1_1"/>
  <p:tag name="KSO_WM_TAG_VERSION" val="3.0"/>
  <p:tag name="KSO_WM_DIAGRAM_VERSION" val="3"/>
  <p:tag name="KSO_WM_DIAGRAM_COLOR_TRICK" val="4"/>
  <p:tag name="KSO_WM_DIAGRAM_COLOR_TEXT_CAN_REMOVE" val="n"/>
  <p:tag name="KSO_WM_DIAGRAM_GROUP_CODE" val="l1-1"/>
  <p:tag name="KSO_WM_UNIT_TYPE" val="l_h_i"/>
  <p:tag name="KSO_WM_UNIT_INDEX" val="1_6_3"/>
  <p:tag name="KSO_WM_DIAGRAM_MAX_ITEMCNT" val="6"/>
  <p:tag name="KSO_WM_DIAGRAM_MIN_ITEMCNT" val="2"/>
  <p:tag name="KSO_WM_DIAGRAM_VIRTUALLY_FRAME" val="{&quot;height&quot;:397.6604159041279,&quot;left&quot;:-70.98739922951526,&quot;top&quot;:42.37230063130535,&quot;width&quot;:856.016845703125}"/>
  <p:tag name="KSO_WM_DIAGRAM_COLOR_MATCH_VALUE" val="{&quot;shape&quot;:{&quot;fill&quot;:{&quot;gradient&quot;:[{&quot;brightness&quot;:0.25,&quot;colorType&quot;:1,&quot;foreColorIndex&quot;:10,&quot;pos&quot;:0,&quot;transparency&quot;:0},{&quot;brightness&quot;:0.15000000596046448,&quot;colorType&quot;:1,&quot;foreColorIndex&quot;:10,&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
</p:tagLst>
</file>

<file path=ppt/tags/tag68.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5_1"/>
  <p:tag name="KSO_WM_UNIT_ID" val="diagram20231057_5*l_h_a*1_5_1"/>
  <p:tag name="KSO_WM_TEMPLATE_CATEGORY" val="diagram"/>
  <p:tag name="KSO_WM_TEMPLATE_INDEX" val="20231057"/>
  <p:tag name="KSO_WM_UNIT_LAYERLEVEL" val="1_1_1"/>
  <p:tag name="KSO_WM_TAG_VERSION" val="3.0"/>
  <p:tag name="KSO_WM_BEAUTIFY_FLAG" val="#wm#"/>
  <p:tag name="KSO_WM_DIAGRAM_VERSION" val="3"/>
  <p:tag name="KSO_WM_DIAGRAM_COLOR_TRICK" val="4"/>
  <p:tag name="KSO_WM_DIAGRAM_COLOR_TEXT_CAN_REMOVE" val="n"/>
  <p:tag name="KSO_WM_DIAGRAM_GROUP_CODE" val="l1-1"/>
  <p:tag name="KSO_WM_DIAGRAM_MAX_ITEMCNT" val="6"/>
  <p:tag name="KSO_WM_DIAGRAM_MIN_ITEMCNT" val="2"/>
  <p:tag name="KSO_WM_DIAGRAM_VIRTUALLY_FRAME" val="{&quot;height&quot;:397.6604159041279,&quot;left&quot;:-70.98739922951526,&quot;top&quot;:42.37230063130535,&quot;width&quot;:856.016845703125}"/>
  <p:tag name="KSO_WM_DIAGRAM_COLOR_MATCH_VALUE" val="{&quot;shape&quot;:{&quot;fill&quot;:{&quot;gradient&quot;:[{&quot;brightness&quot;:0.30000001192092896,&quot;colorType&quot;:1,&quot;foreColorIndex&quot;:9,&quot;pos&quot;:0.800000011920929,&quot;transparency&quot;:0},{&quot;brightness&quot;:0,&quot;colorType&quot;:1,&quot;foreColorIndex&quot;:9,&quot;pos&quot;:0.20000000298023224,&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FILL_TYPE" val="3"/>
  <p:tag name="KSO_WM_UNIT_TEXT_FILL_FORE_SCHEMECOLOR_INDEX" val="1"/>
  <p:tag name="KSO_WM_UNIT_TEXT_FILL_TYPE" val="1"/>
  <p:tag name="KSO_WM_DIAGRAM_USE_COLOR_VALUE" val="{&quot;color_scheme&quot;:1,&quot;color_type&quot;:1,&quot;theme_color_indexes&quot;:[]}"/>
</p:tagLst>
</file>

<file path=ppt/tags/tag69.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4_1"/>
  <p:tag name="KSO_WM_UNIT_ID" val="diagram20231057_5*l_h_a*1_4_1"/>
  <p:tag name="KSO_WM_TEMPLATE_CATEGORY" val="diagram"/>
  <p:tag name="KSO_WM_TEMPLATE_INDEX" val="20231057"/>
  <p:tag name="KSO_WM_UNIT_LAYERLEVEL" val="1_1_1"/>
  <p:tag name="KSO_WM_TAG_VERSION" val="3.0"/>
  <p:tag name="KSO_WM_BEAUTIFY_FLAG" val="#wm#"/>
  <p:tag name="KSO_WM_DIAGRAM_VERSION" val="3"/>
  <p:tag name="KSO_WM_DIAGRAM_COLOR_TRICK" val="4"/>
  <p:tag name="KSO_WM_DIAGRAM_COLOR_TEXT_CAN_REMOVE" val="n"/>
  <p:tag name="KSO_WM_DIAGRAM_GROUP_CODE" val="l1-1"/>
  <p:tag name="KSO_WM_DIAGRAM_MAX_ITEMCNT" val="6"/>
  <p:tag name="KSO_WM_DIAGRAM_MIN_ITEMCNT" val="2"/>
  <p:tag name="KSO_WM_DIAGRAM_VIRTUALLY_FRAME" val="{&quot;height&quot;:397.6604159041279,&quot;left&quot;:-70.98739922951526,&quot;top&quot;:42.37230063130535,&quot;width&quot;:856.016845703125}"/>
  <p:tag name="KSO_WM_DIAGRAM_COLOR_MATCH_VALUE" val="{&quot;shape&quot;:{&quot;fill&quot;:{&quot;gradient&quot;:[{&quot;brightness&quot;:0.30000001192092896,&quot;colorType&quot;:1,&quot;foreColorIndex&quot;:8,&quot;pos&quot;:0.800000011920929,&quot;transparency&quot;:0},{&quot;brightness&quot;:0,&quot;colorType&quot;:1,&quot;foreColorIndex&quot;:8,&quot;pos&quot;:0.20000000298023224,&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FILL_TYPE" val="3"/>
  <p:tag name="KSO_WM_UNIT_TEXT_FILL_FORE_SCHEMECOLOR_INDEX" val="1"/>
  <p:tag name="KSO_WM_UNIT_TEXT_FILL_TYPE" val="1"/>
  <p:tag name="KSO_WM_DIAGRAM_USE_COLOR_VALUE" val="{&quot;color_scheme&quot;:1,&quot;color_type&quot;:1,&quot;theme_color_indexes&quot;:[]}"/>
</p:tagLst>
</file>

<file path=ppt/tags/tag7.xml><?xml version="1.0" encoding="utf-8"?>
<p:tagLst xmlns:p="http://schemas.openxmlformats.org/presentationml/2006/main">
  <p:tag name="KSO_WM_DIAGRAM_VIRTUALLY_FRAME" val="{&quot;height&quot;:139.63503937007874,&quot;left&quot;:24.410472440944886,&quot;top&quot;:86.78637795275588,&quot;width&quot;:648.5662992125983}"/>
</p:tagLst>
</file>

<file path=ppt/tags/tag70.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3_1"/>
  <p:tag name="KSO_WM_UNIT_ID" val="diagram20231057_5*l_h_a*1_3_1"/>
  <p:tag name="KSO_WM_TEMPLATE_CATEGORY" val="diagram"/>
  <p:tag name="KSO_WM_TEMPLATE_INDEX" val="20231057"/>
  <p:tag name="KSO_WM_UNIT_LAYERLEVEL" val="1_1_1"/>
  <p:tag name="KSO_WM_TAG_VERSION" val="3.0"/>
  <p:tag name="KSO_WM_BEAUTIFY_FLAG" val="#wm#"/>
  <p:tag name="KSO_WM_DIAGRAM_VERSION" val="3"/>
  <p:tag name="KSO_WM_DIAGRAM_COLOR_TRICK" val="4"/>
  <p:tag name="KSO_WM_DIAGRAM_COLOR_TEXT_CAN_REMOVE" val="n"/>
  <p:tag name="KSO_WM_DIAGRAM_GROUP_CODE" val="l1-1"/>
  <p:tag name="KSO_WM_DIAGRAM_MAX_ITEMCNT" val="6"/>
  <p:tag name="KSO_WM_DIAGRAM_MIN_ITEMCNT" val="2"/>
  <p:tag name="KSO_WM_DIAGRAM_VIRTUALLY_FRAME" val="{&quot;height&quot;:397.6604159041279,&quot;left&quot;:-70.98739922951526,&quot;top&quot;:42.37230063130535,&quot;width&quot;:856.016845703125}"/>
  <p:tag name="KSO_WM_DIAGRAM_COLOR_MATCH_VALUE" val="{&quot;shape&quot;:{&quot;fill&quot;:{&quot;gradient&quot;:[{&quot;brightness&quot;:0.30000001192092896,&quot;colorType&quot;:1,&quot;foreColorIndex&quot;:7,&quot;pos&quot;:0.800000011920929,&quot;transparency&quot;:0},{&quot;brightness&quot;:0,&quot;colorType&quot;:1,&quot;foreColorIndex&quot;:7,&quot;pos&quot;:0.20000000298023224,&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FILL_TYPE" val="3"/>
  <p:tag name="KSO_WM_UNIT_TEXT_FILL_FORE_SCHEMECOLOR_INDEX" val="1"/>
  <p:tag name="KSO_WM_UNIT_TEXT_FILL_TYPE" val="1"/>
  <p:tag name="KSO_WM_DIAGRAM_USE_COLOR_VALUE" val="{&quot;color_scheme&quot;:1,&quot;color_type&quot;:1,&quot;theme_color_indexes&quot;:[]}"/>
</p:tagLst>
</file>

<file path=ppt/tags/tag71.xml><?xml version="1.0" encoding="utf-8"?>
<p:tagLst xmlns:p="http://schemas.openxmlformats.org/presentationml/2006/main">
  <p:tag name="KSO_WM_UNIT_ISCONTENTSTITLE" val="0"/>
  <p:tag name="KSO_WM_UNIT_ISNUMDGMTITLE" val="0"/>
  <p:tag name="KSO_WM_UNIT_NOCLEAR" val="0"/>
  <p:tag name="KSO_WM_UNIT_VALUE" val="24"/>
  <p:tag name="KSO_WM_UNIT_HIGHLIGHT" val="0"/>
  <p:tag name="KSO_WM_UNIT_COMPATIBLE" val="0"/>
  <p:tag name="KSO_WM_UNIT_DIAGRAM_ISNUMVISUAL" val="0"/>
  <p:tag name="KSO_WM_UNIT_DIAGRAM_ISREFERUNIT" val="0"/>
  <p:tag name="KSO_WM_UNIT_TYPE" val="l_h_a"/>
  <p:tag name="KSO_WM_UNIT_INDEX" val="1_2_1"/>
  <p:tag name="KSO_WM_UNIT_ID" val="diagram20231057_5*l_h_a*1_2_1"/>
  <p:tag name="KSO_WM_TEMPLATE_CATEGORY" val="diagram"/>
  <p:tag name="KSO_WM_TEMPLATE_INDEX" val="20231057"/>
  <p:tag name="KSO_WM_UNIT_LAYERLEVEL" val="1_1_1"/>
  <p:tag name="KSO_WM_TAG_VERSION" val="3.0"/>
  <p:tag name="KSO_WM_BEAUTIFY_FLAG" val="#wm#"/>
  <p:tag name="KSO_WM_DIAGRAM_VERSION" val="3"/>
  <p:tag name="KSO_WM_DIAGRAM_COLOR_TRICK" val="4"/>
  <p:tag name="KSO_WM_DIAGRAM_COLOR_TEXT_CAN_REMOVE" val="n"/>
  <p:tag name="KSO_WM_DIAGRAM_GROUP_CODE" val="l1-1"/>
  <p:tag name="KSO_WM_DIAGRAM_MAX_ITEMCNT" val="6"/>
  <p:tag name="KSO_WM_DIAGRAM_MIN_ITEMCNT" val="2"/>
  <p:tag name="KSO_WM_DIAGRAM_VIRTUALLY_FRAME" val="{&quot;height&quot;:397.6604159041279,&quot;left&quot;:-70.98739922951526,&quot;top&quot;:42.37230063130535,&quot;width&quot;:856.016845703125}"/>
  <p:tag name="KSO_WM_DIAGRAM_COLOR_MATCH_VALUE" val="{&quot;shape&quot;:{&quot;fill&quot;:{&quot;gradient&quot;:[{&quot;brightness&quot;:0.30000001192092896,&quot;colorType&quot;:1,&quot;foreColorIndex&quot;:6,&quot;pos&quot;:0.800000011920929,&quot;transparency&quot;:0},{&quot;brightness&quot;:0,&quot;colorType&quot;:1,&quot;foreColorIndex&quot;:6,&quot;pos&quot;:0.20000000298023224,&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FILL_TYPE" val="3"/>
  <p:tag name="KSO_WM_UNIT_TEXT_FILL_FORE_SCHEMECOLOR_INDEX" val="1"/>
  <p:tag name="KSO_WM_UNIT_TEXT_FILL_TYPE" val="1"/>
  <p:tag name="KSO_WM_DIAGRAM_USE_COLOR_VALUE" val="{&quot;color_scheme&quot;:1,&quot;color_type&quot;:1,&quot;theme_color_indexes&quot;:[]}"/>
</p:tagLst>
</file>

<file path=ppt/tags/tag72.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l_h_a"/>
  <p:tag name="KSO_WM_UNIT_INDEX" val="1_1_1"/>
  <p:tag name="KSO_WM_UNIT_ID" val="diagram20231057_5*l_h_a*1_1_1"/>
  <p:tag name="KSO_WM_TEMPLATE_CATEGORY" val="diagram"/>
  <p:tag name="KSO_WM_TEMPLATE_INDEX" val="20231057"/>
  <p:tag name="KSO_WM_UNIT_LAYERLEVEL" val="1_1_1"/>
  <p:tag name="KSO_WM_TAG_VERSION" val="3.0"/>
  <p:tag name="KSO_WM_BEAUTIFY_FLAG" val="#wm#"/>
  <p:tag name="KSO_WM_DIAGRAM_VERSION" val="3"/>
  <p:tag name="KSO_WM_DIAGRAM_COLOR_TRICK" val="4"/>
  <p:tag name="KSO_WM_DIAGRAM_COLOR_TEXT_CAN_REMOVE" val="n"/>
  <p:tag name="KSO_WM_DIAGRAM_GROUP_CODE" val="l1-1"/>
  <p:tag name="KSO_WM_DIAGRAM_MAX_ITEMCNT" val="6"/>
  <p:tag name="KSO_WM_DIAGRAM_MIN_ITEMCNT" val="2"/>
  <p:tag name="KSO_WM_DIAGRAM_VIRTUALLY_FRAME" val="{&quot;height&quot;:397.6604159041279,&quot;left&quot;:-70.98739922951526,&quot;top&quot;:42.37230063130535,&quot;width&quot;:856.016845703125}"/>
  <p:tag name="KSO_WM_DIAGRAM_COLOR_MATCH_VALUE" val="{&quot;shape&quot;:{&quot;fill&quot;:{&quot;gradient&quot;:[{&quot;brightness&quot;:0.30000001192092896,&quot;colorType&quot;:1,&quot;foreColorIndex&quot;:5,&quot;pos&quot;:0.800000011920929,&quot;transparency&quot;:0},{&quot;brightness&quot;:0,&quot;colorType&quot;:1,&quot;foreColorIndex&quot;:5,&quot;pos&quot;:0.20000000298023224,&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FILL_TYPE" val="3"/>
  <p:tag name="KSO_WM_UNIT_TEXT_FILL_FORE_SCHEMECOLOR_INDEX" val="1"/>
  <p:tag name="KSO_WM_UNIT_TEXT_FILL_TYPE" val="1"/>
  <p:tag name="KSO_WM_DIAGRAM_USE_COLOR_VALUE" val="{&quot;color_scheme&quot;:1,&quot;color_type&quot;:1,&quot;theme_color_indexes&quot;:[]}"/>
</p:tagLst>
</file>

<file path=ppt/tags/tag73.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6_1"/>
  <p:tag name="KSO_WM_UNIT_ID" val="diagram20231057_5*l_h_a*1_6_1"/>
  <p:tag name="KSO_WM_TEMPLATE_CATEGORY" val="diagram"/>
  <p:tag name="KSO_WM_TEMPLATE_INDEX" val="20231057"/>
  <p:tag name="KSO_WM_UNIT_LAYERLEVEL" val="1_1_1"/>
  <p:tag name="KSO_WM_TAG_VERSION" val="3.0"/>
  <p:tag name="KSO_WM_BEAUTIFY_FLAG" val="#wm#"/>
  <p:tag name="KSO_WM_DIAGRAM_VERSION" val="3"/>
  <p:tag name="KSO_WM_DIAGRAM_COLOR_TRICK" val="4"/>
  <p:tag name="KSO_WM_DIAGRAM_COLOR_TEXT_CAN_REMOVE" val="n"/>
  <p:tag name="KSO_WM_DIAGRAM_GROUP_CODE" val="l1-1"/>
  <p:tag name="KSO_WM_DIAGRAM_MAX_ITEMCNT" val="6"/>
  <p:tag name="KSO_WM_DIAGRAM_MIN_ITEMCNT" val="2"/>
  <p:tag name="KSO_WM_DIAGRAM_VIRTUALLY_FRAME" val="{&quot;height&quot;:397.6604159041279,&quot;left&quot;:-70.98739922951526,&quot;top&quot;:42.37230063130535,&quot;width&quot;:856.016845703125}"/>
  <p:tag name="KSO_WM_DIAGRAM_COLOR_MATCH_VALUE" val="{&quot;shape&quot;:{&quot;fill&quot;:{&quot;gradient&quot;:[{&quot;brightness&quot;:0.30000001192092896,&quot;colorType&quot;:1,&quot;foreColorIndex&quot;:10,&quot;pos&quot;:0.800000011920929,&quot;transparency&quot;:0},{&quot;brightness&quot;:0,&quot;colorType&quot;:1,&quot;foreColorIndex&quot;:10,&quot;pos&quot;:0.20000000298023224,&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FILL_TYPE" val="3"/>
  <p:tag name="KSO_WM_UNIT_TEXT_FILL_FORE_SCHEMECOLOR_INDEX" val="1"/>
  <p:tag name="KSO_WM_UNIT_TEXT_FILL_TYPE" val="1"/>
  <p:tag name="KSO_WM_DIAGRAM_USE_COLOR_VALUE" val="{&quot;color_scheme&quot;:1,&quot;color_type&quot;:1,&quot;theme_color_indexes&quot;:[]}"/>
</p:tagLst>
</file>

<file path=ppt/tags/tag74.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1_1"/>
  <p:tag name="KSO_WM_UNIT_ID" val="diagram20231057_5*l_h_f*1_1_1"/>
  <p:tag name="KSO_WM_TEMPLATE_CATEGORY" val="diagram"/>
  <p:tag name="KSO_WM_TEMPLATE_INDEX" val="20231057"/>
  <p:tag name="KSO_WM_UNIT_LAYERLEVEL" val="1_1_1"/>
  <p:tag name="KSO_WM_TAG_VERSION" val="3.0"/>
  <p:tag name="KSO_WM_BEAUTIFY_FLAG" val="#wm#"/>
  <p:tag name="KSO_WM_DIAGRAM_VERSION" val="3"/>
  <p:tag name="KSO_WM_DIAGRAM_COLOR_TRICK" val="4"/>
  <p:tag name="KSO_WM_DIAGRAM_COLOR_TEXT_CAN_REMOVE" val="n"/>
  <p:tag name="KSO_WM_DIAGRAM_GROUP_CODE" val="l1-1"/>
  <p:tag name="KSO_WM_DIAGRAM_MAX_ITEMCNT" val="6"/>
  <p:tag name="KSO_WM_DIAGRAM_MIN_ITEMCNT" val="2"/>
  <p:tag name="KSO_WM_DIAGRAM_VIRTUALLY_FRAME" val="{&quot;height&quot;:397.6604159041279,&quot;left&quot;:-70.98739922951526,&quot;top&quot;:42.37230063130535,&quot;width&quot;:856.016845703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智能图形项正文，文字是您思想的提炼"/>
  <p:tag name="KSO_WM_UNIT_TEXT_FILL_FORE_SCHEMECOLOR_INDEX" val="1"/>
  <p:tag name="KSO_WM_UNIT_TEXT_FILL_TYPE" val="1"/>
  <p:tag name="KSO_WM_DIAGRAM_USE_COLOR_VALUE" val="{&quot;color_scheme&quot;:1,&quot;color_type&quot;:1,&quot;theme_color_indexes&quot;:[]}"/>
</p:tagLst>
</file>

<file path=ppt/tags/tag75.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3_1"/>
  <p:tag name="KSO_WM_UNIT_ID" val="diagram20231057_5*l_h_f*1_3_1"/>
  <p:tag name="KSO_WM_TEMPLATE_CATEGORY" val="diagram"/>
  <p:tag name="KSO_WM_TEMPLATE_INDEX" val="20231057"/>
  <p:tag name="KSO_WM_UNIT_LAYERLEVEL" val="1_1_1"/>
  <p:tag name="KSO_WM_TAG_VERSION" val="3.0"/>
  <p:tag name="KSO_WM_BEAUTIFY_FLAG" val="#wm#"/>
  <p:tag name="KSO_WM_DIAGRAM_VERSION" val="3"/>
  <p:tag name="KSO_WM_DIAGRAM_COLOR_TRICK" val="4"/>
  <p:tag name="KSO_WM_DIAGRAM_COLOR_TEXT_CAN_REMOVE" val="n"/>
  <p:tag name="KSO_WM_DIAGRAM_GROUP_CODE" val="l1-1"/>
  <p:tag name="KSO_WM_DIAGRAM_MAX_ITEMCNT" val="6"/>
  <p:tag name="KSO_WM_DIAGRAM_MIN_ITEMCNT" val="2"/>
  <p:tag name="KSO_WM_DIAGRAM_VIRTUALLY_FRAME" val="{&quot;height&quot;:397.6604159041279,&quot;left&quot;:-70.98739922951526,&quot;top&quot;:42.37230063130535,&quot;width&quot;:856.016845703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智能图形项正文，文字是您思想的提炼"/>
  <p:tag name="KSO_WM_UNIT_TEXT_FILL_FORE_SCHEMECOLOR_INDEX" val="1"/>
  <p:tag name="KSO_WM_UNIT_TEXT_FILL_TYPE" val="1"/>
  <p:tag name="KSO_WM_DIAGRAM_USE_COLOR_VALUE" val="{&quot;color_scheme&quot;:1,&quot;color_type&quot;:1,&quot;theme_color_indexes&quot;:[]}"/>
</p:tagLst>
</file>

<file path=ppt/tags/tag76.xml><?xml version="1.0" encoding="utf-8"?>
<p:tagLst xmlns:p="http://schemas.openxmlformats.org/presentationml/2006/main">
  <p:tag name="KSO_WM_UNIT_SUBTYPE" val="a"/>
  <p:tag name="KSO_WM_UNIT_NOCLEAR" val="0"/>
  <p:tag name="KSO_WM_UNIT_VALUE" val="42"/>
  <p:tag name="KSO_WM_UNIT_HIGHLIGHT" val="0"/>
  <p:tag name="KSO_WM_UNIT_COMPATIBLE" val="0"/>
  <p:tag name="KSO_WM_UNIT_DIAGRAM_ISNUMVISUAL" val="0"/>
  <p:tag name="KSO_WM_UNIT_DIAGRAM_ISREFERUNIT" val="0"/>
  <p:tag name="KSO_WM_UNIT_TYPE" val="l_h_f"/>
  <p:tag name="KSO_WM_UNIT_INDEX" val="1_5_1"/>
  <p:tag name="KSO_WM_UNIT_ID" val="diagram20231057_5*l_h_f*1_5_1"/>
  <p:tag name="KSO_WM_TEMPLATE_CATEGORY" val="diagram"/>
  <p:tag name="KSO_WM_TEMPLATE_INDEX" val="20231057"/>
  <p:tag name="KSO_WM_UNIT_LAYERLEVEL" val="1_1_1"/>
  <p:tag name="KSO_WM_TAG_VERSION" val="3.0"/>
  <p:tag name="KSO_WM_BEAUTIFY_FLAG" val="#wm#"/>
  <p:tag name="KSO_WM_DIAGRAM_VERSION" val="3"/>
  <p:tag name="KSO_WM_DIAGRAM_COLOR_TRICK" val="4"/>
  <p:tag name="KSO_WM_DIAGRAM_COLOR_TEXT_CAN_REMOVE" val="n"/>
  <p:tag name="KSO_WM_DIAGRAM_GROUP_CODE" val="l1-1"/>
  <p:tag name="KSO_WM_DIAGRAM_MAX_ITEMCNT" val="6"/>
  <p:tag name="KSO_WM_DIAGRAM_MIN_ITEMCNT" val="2"/>
  <p:tag name="KSO_WM_DIAGRAM_VIRTUALLY_FRAME" val="{&quot;height&quot;:397.6604159041279,&quot;left&quot;:-70.98739922951526,&quot;top&quot;:42.37230063130535,&quot;width&quot;:856.016845703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智能图形项正文，文字是您思想的提炼"/>
  <p:tag name="KSO_WM_UNIT_TEXT_FILL_FORE_SCHEMECOLOR_INDEX" val="1"/>
  <p:tag name="KSO_WM_UNIT_TEXT_FILL_TYPE" val="1"/>
  <p:tag name="KSO_WM_DIAGRAM_USE_COLOR_VALUE" val="{&quot;color_scheme&quot;:1,&quot;color_type&quot;:1,&quot;theme_color_indexes&quot;:[]}"/>
</p:tagLst>
</file>

<file path=ppt/tags/tag77.xml><?xml version="1.0" encoding="utf-8"?>
<p:tagLst xmlns:p="http://schemas.openxmlformats.org/presentationml/2006/main">
  <p:tag name="KSO_WM_UNIT_SUBTYPE" val="a"/>
  <p:tag name="KSO_WM_UNIT_NOCLEAR" val="0"/>
  <p:tag name="KSO_WM_UNIT_VALUE" val="42"/>
  <p:tag name="KSO_WM_UNIT_HIGHLIGHT" val="0"/>
  <p:tag name="KSO_WM_UNIT_COMPATIBLE" val="0"/>
  <p:tag name="KSO_WM_UNIT_DIAGRAM_ISNUMVISUAL" val="0"/>
  <p:tag name="KSO_WM_UNIT_DIAGRAM_ISREFERUNIT" val="0"/>
  <p:tag name="KSO_WM_UNIT_TYPE" val="l_h_f"/>
  <p:tag name="KSO_WM_UNIT_INDEX" val="1_4_1"/>
  <p:tag name="KSO_WM_UNIT_ID" val="diagram20231057_5*l_h_f*1_4_1"/>
  <p:tag name="KSO_WM_TEMPLATE_CATEGORY" val="diagram"/>
  <p:tag name="KSO_WM_TEMPLATE_INDEX" val="20231057"/>
  <p:tag name="KSO_WM_UNIT_LAYERLEVEL" val="1_1_1"/>
  <p:tag name="KSO_WM_TAG_VERSION" val="3.0"/>
  <p:tag name="KSO_WM_BEAUTIFY_FLAG" val="#wm#"/>
  <p:tag name="KSO_WM_DIAGRAM_VERSION" val="3"/>
  <p:tag name="KSO_WM_DIAGRAM_COLOR_TRICK" val="4"/>
  <p:tag name="KSO_WM_DIAGRAM_COLOR_TEXT_CAN_REMOVE" val="n"/>
  <p:tag name="KSO_WM_DIAGRAM_GROUP_CODE" val="l1-1"/>
  <p:tag name="KSO_WM_DIAGRAM_MAX_ITEMCNT" val="6"/>
  <p:tag name="KSO_WM_DIAGRAM_MIN_ITEMCNT" val="2"/>
  <p:tag name="KSO_WM_DIAGRAM_VIRTUALLY_FRAME" val="{&quot;height&quot;:397.6604159041279,&quot;left&quot;:-70.98739922951526,&quot;top&quot;:42.37230063130535,&quot;width&quot;:856.016845703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智能图形项正文，文字是您思想的提炼"/>
  <p:tag name="KSO_WM_UNIT_TEXT_FILL_FORE_SCHEMECOLOR_INDEX" val="1"/>
  <p:tag name="KSO_WM_UNIT_TEXT_FILL_TYPE" val="1"/>
  <p:tag name="KSO_WM_DIAGRAM_USE_COLOR_VALUE" val="{&quot;color_scheme&quot;:1,&quot;color_type&quot;:1,&quot;theme_color_indexes&quot;:[]}"/>
</p:tagLst>
</file>

<file path=ppt/tags/tag78.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2_1"/>
  <p:tag name="KSO_WM_UNIT_ID" val="diagram20231057_5*l_h_f*1_2_1"/>
  <p:tag name="KSO_WM_TEMPLATE_CATEGORY" val="diagram"/>
  <p:tag name="KSO_WM_TEMPLATE_INDEX" val="20231057"/>
  <p:tag name="KSO_WM_UNIT_LAYERLEVEL" val="1_1_1"/>
  <p:tag name="KSO_WM_TAG_VERSION" val="3.0"/>
  <p:tag name="KSO_WM_BEAUTIFY_FLAG" val="#wm#"/>
  <p:tag name="KSO_WM_DIAGRAM_VERSION" val="3"/>
  <p:tag name="KSO_WM_DIAGRAM_COLOR_TRICK" val="4"/>
  <p:tag name="KSO_WM_DIAGRAM_COLOR_TEXT_CAN_REMOVE" val="n"/>
  <p:tag name="KSO_WM_DIAGRAM_GROUP_CODE" val="l1-1"/>
  <p:tag name="KSO_WM_DIAGRAM_MAX_ITEMCNT" val="6"/>
  <p:tag name="KSO_WM_DIAGRAM_MIN_ITEMCNT" val="2"/>
  <p:tag name="KSO_WM_DIAGRAM_VIRTUALLY_FRAME" val="{&quot;height&quot;:397.6604159041279,&quot;left&quot;:-70.98739922951526,&quot;top&quot;:42.37230063130535,&quot;width&quot;:856.016845703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智能图形项正文，文字是您思想的提炼"/>
  <p:tag name="KSO_WM_UNIT_TEXT_FILL_FORE_SCHEMECOLOR_INDEX" val="1"/>
  <p:tag name="KSO_WM_UNIT_TEXT_FILL_TYPE" val="1"/>
  <p:tag name="KSO_WM_DIAGRAM_USE_COLOR_VALUE" val="{&quot;color_scheme&quot;:1,&quot;color_type&quot;:1,&quot;theme_color_indexes&quot;:[]}"/>
</p:tagLst>
</file>

<file path=ppt/tags/tag79.xml><?xml version="1.0" encoding="utf-8"?>
<p:tagLst xmlns:p="http://schemas.openxmlformats.org/presentationml/2006/main">
  <p:tag name="KSO_WM_UNIT_SUBTYPE" val="a"/>
  <p:tag name="KSO_WM_UNIT_NOCLEAR" val="0"/>
  <p:tag name="KSO_WM_UNIT_VALUE" val="42"/>
  <p:tag name="KSO_WM_UNIT_HIGHLIGHT" val="0"/>
  <p:tag name="KSO_WM_UNIT_COMPATIBLE" val="0"/>
  <p:tag name="KSO_WM_UNIT_DIAGRAM_ISNUMVISUAL" val="0"/>
  <p:tag name="KSO_WM_UNIT_DIAGRAM_ISREFERUNIT" val="0"/>
  <p:tag name="KSO_WM_UNIT_TYPE" val="l_h_f"/>
  <p:tag name="KSO_WM_UNIT_INDEX" val="1_6_1"/>
  <p:tag name="KSO_WM_UNIT_ID" val="diagram20231057_5*l_h_f*1_6_1"/>
  <p:tag name="KSO_WM_TEMPLATE_CATEGORY" val="diagram"/>
  <p:tag name="KSO_WM_TEMPLATE_INDEX" val="20231057"/>
  <p:tag name="KSO_WM_UNIT_LAYERLEVEL" val="1_1_1"/>
  <p:tag name="KSO_WM_TAG_VERSION" val="3.0"/>
  <p:tag name="KSO_WM_BEAUTIFY_FLAG" val="#wm#"/>
  <p:tag name="KSO_WM_DIAGRAM_VERSION" val="3"/>
  <p:tag name="KSO_WM_DIAGRAM_COLOR_TRICK" val="4"/>
  <p:tag name="KSO_WM_DIAGRAM_COLOR_TEXT_CAN_REMOVE" val="n"/>
  <p:tag name="KSO_WM_DIAGRAM_GROUP_CODE" val="l1-1"/>
  <p:tag name="KSO_WM_DIAGRAM_MAX_ITEMCNT" val="6"/>
  <p:tag name="KSO_WM_DIAGRAM_MIN_ITEMCNT" val="2"/>
  <p:tag name="KSO_WM_DIAGRAM_VIRTUALLY_FRAME" val="{&quot;height&quot;:397.6604159041279,&quot;left&quot;:-70.98739922951526,&quot;top&quot;:42.37230063130535,&quot;width&quot;:856.016845703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智能图形项正文，文字是您思想的提炼"/>
  <p:tag name="KSO_WM_UNIT_TEXT_FILL_FORE_SCHEMECOLOR_INDEX" val="1"/>
  <p:tag name="KSO_WM_UNIT_TEXT_FILL_TYPE" val="1"/>
  <p:tag name="KSO_WM_DIAGRAM_USE_COLOR_VALUE" val="{&quot;color_scheme&quot;:1,&quot;color_type&quot;:1,&quot;theme_color_indexes&quot;:[]}"/>
</p:tagLst>
</file>

<file path=ppt/tags/tag8.xml><?xml version="1.0" encoding="utf-8"?>
<p:tagLst xmlns:p="http://schemas.openxmlformats.org/presentationml/2006/main">
  <p:tag name="KSO_WM_DIAGRAM_VIRTUALLY_FRAME" val="{&quot;height&quot;:139.63503937007874,&quot;left&quot;:24.410472440944886,&quot;top&quot;:86.78637795275588,&quot;width&quot;:648.5662992125983}"/>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1057_5*l_h_x*1_2_1"/>
  <p:tag name="KSO_WM_TEMPLATE_CATEGORY" val="diagram"/>
  <p:tag name="KSO_WM_TEMPLATE_INDEX" val="20231057"/>
  <p:tag name="KSO_WM_UNIT_LAYERLEVEL" val="1_1_1"/>
  <p:tag name="KSO_WM_TAG_VERSION" val="3.0"/>
  <p:tag name="KSO_WM_BEAUTIFY_FLAG" val="#wm#"/>
  <p:tag name="KSO_WM_DIAGRAM_VERSION" val="3"/>
  <p:tag name="KSO_WM_DIAGRAM_COLOR_TRICK" val="4"/>
  <p:tag name="KSO_WM_DIAGRAM_COLOR_TEXT_CAN_REMOVE" val="n"/>
  <p:tag name="KSO_WM_UNIT_VALUE" val="53*48"/>
  <p:tag name="KSO_WM_UNIT_TYPE" val="l_h_x"/>
  <p:tag name="KSO_WM_UNIT_INDEX" val="1_2_1"/>
  <p:tag name="KSO_WM_DIAGRAM_MAX_ITEMCNT" val="6"/>
  <p:tag name="KSO_WM_DIAGRAM_MIN_ITEMCNT" val="2"/>
  <p:tag name="KSO_WM_DIAGRAM_VIRTUALLY_FRAME" val="{&quot;height&quot;:397.6604159041279,&quot;left&quot;:-70.98739922951526,&quot;top&quot;:42.37230063130535,&quot;width&quot;:856.016845703125}"/>
  <p:tag name="KSO_WM_DIAGRAM_COLOR_MATCH_VALUE" val="{&quot;shape&quot;:{&quot;fill&quot;:{&quot;gradient&quot;:[{&quot;brightness&quot;:0,&quot;colorType&quot;:2,&quot;pos&quot;:0,&quot;rgb&quot;:&quot;#ffffff&quot;,&quot;transparency&quot;:0},{&quot;brightness&quot;:0,&quot;colorType&quot;:2,&quot;pos&quot;:0.800000011920929,&quot;rgb&quot;:&quot;#ffffff&quot;,&quot;transparency&quot;:0.4000000059604645}],&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1057_5*l_h_x*1_4_1"/>
  <p:tag name="KSO_WM_TEMPLATE_CATEGORY" val="diagram"/>
  <p:tag name="KSO_WM_TEMPLATE_INDEX" val="20231057"/>
  <p:tag name="KSO_WM_UNIT_LAYERLEVEL" val="1_1_1"/>
  <p:tag name="KSO_WM_TAG_VERSION" val="3.0"/>
  <p:tag name="KSO_WM_BEAUTIFY_FLAG" val="#wm#"/>
  <p:tag name="KSO_WM_DIAGRAM_VERSION" val="3"/>
  <p:tag name="KSO_WM_DIAGRAM_COLOR_TRICK" val="4"/>
  <p:tag name="KSO_WM_DIAGRAM_COLOR_TEXT_CAN_REMOVE" val="n"/>
  <p:tag name="KSO_WM_UNIT_VALUE" val="53*45"/>
  <p:tag name="KSO_WM_UNIT_TYPE" val="l_h_x"/>
  <p:tag name="KSO_WM_UNIT_INDEX" val="1_4_1"/>
  <p:tag name="KSO_WM_DIAGRAM_MAX_ITEMCNT" val="6"/>
  <p:tag name="KSO_WM_DIAGRAM_MIN_ITEMCNT" val="2"/>
  <p:tag name="KSO_WM_DIAGRAM_VIRTUALLY_FRAME" val="{&quot;height&quot;:397.6604159041279,&quot;left&quot;:-70.98739922951526,&quot;top&quot;:42.37230063130535,&quot;width&quot;:856.016845703125}"/>
  <p:tag name="KSO_WM_DIAGRAM_COLOR_MATCH_VALUE" val="{&quot;shape&quot;:{&quot;fill&quot;:{&quot;gradient&quot;:[{&quot;brightness&quot;:0,&quot;colorType&quot;:2,&quot;pos&quot;:0,&quot;rgb&quot;:&quot;#ffffff&quot;,&quot;transparency&quot;:0},{&quot;brightness&quot;:0,&quot;colorType&quot;:2,&quot;pos&quot;:0.800000011920929,&quot;rgb&quot;:&quot;#ffffff&quot;,&quot;transparency&quot;:0.20000000298023224}],&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1057_5*l_h_x*1_6_1"/>
  <p:tag name="KSO_WM_TEMPLATE_CATEGORY" val="diagram"/>
  <p:tag name="KSO_WM_TEMPLATE_INDEX" val="20231057"/>
  <p:tag name="KSO_WM_UNIT_LAYERLEVEL" val="1_1_1"/>
  <p:tag name="KSO_WM_TAG_VERSION" val="3.0"/>
  <p:tag name="KSO_WM_BEAUTIFY_FLAG" val="#wm#"/>
  <p:tag name="KSO_WM_DIAGRAM_VERSION" val="3"/>
  <p:tag name="KSO_WM_DIAGRAM_COLOR_TRICK" val="4"/>
  <p:tag name="KSO_WM_DIAGRAM_COLOR_TEXT_CAN_REMOVE" val="n"/>
  <p:tag name="KSO_WM_UNIT_VALUE" val="52*62"/>
  <p:tag name="KSO_WM_UNIT_TYPE" val="l_h_x"/>
  <p:tag name="KSO_WM_UNIT_INDEX" val="1_6_1"/>
  <p:tag name="KSO_WM_DIAGRAM_MAX_ITEMCNT" val="6"/>
  <p:tag name="KSO_WM_DIAGRAM_MIN_ITEMCNT" val="2"/>
  <p:tag name="KSO_WM_DIAGRAM_VIRTUALLY_FRAME" val="{&quot;height&quot;:397.6604159041279,&quot;left&quot;:-70.98739922951526,&quot;top&quot;:42.37230063130535,&quot;width&quot;:856.016845703125}"/>
  <p:tag name="KSO_WM_DIAGRAM_COLOR_MATCH_VALUE" val="{&quot;shape&quot;:{&quot;fill&quot;:{&quot;gradient&quot;:[{&quot;brightness&quot;:0,&quot;colorType&quot;:2,&quot;pos&quot;:0,&quot;rgb&quot;:&quot;#ffffff&quot;,&quot;transparency&quot;:0},{&quot;brightness&quot;:0,&quot;colorType&quot;:2,&quot;pos&quot;:0.6499999761581421,&quot;rgb&quot;:&quot;#ffffff&quot;,&quot;transparency&quot;:0.4000000059604645}],&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1057_5*l_h_x*1_1_1"/>
  <p:tag name="KSO_WM_TEMPLATE_CATEGORY" val="diagram"/>
  <p:tag name="KSO_WM_TEMPLATE_INDEX" val="20231057"/>
  <p:tag name="KSO_WM_UNIT_LAYERLEVEL" val="1_1_1"/>
  <p:tag name="KSO_WM_TAG_VERSION" val="3.0"/>
  <p:tag name="KSO_WM_BEAUTIFY_FLAG" val="#wm#"/>
  <p:tag name="KSO_WM_DIAGRAM_VERSION" val="3"/>
  <p:tag name="KSO_WM_DIAGRAM_COLOR_TRICK" val="4"/>
  <p:tag name="KSO_WM_DIAGRAM_COLOR_TEXT_CAN_REMOVE" val="n"/>
  <p:tag name="KSO_WM_UNIT_VALUE" val="56*58"/>
  <p:tag name="KSO_WM_UNIT_TYPE" val="l_h_x"/>
  <p:tag name="KSO_WM_UNIT_INDEX" val="1_1_1"/>
  <p:tag name="KSO_WM_DIAGRAM_MAX_ITEMCNT" val="6"/>
  <p:tag name="KSO_WM_DIAGRAM_MIN_ITEMCNT" val="2"/>
  <p:tag name="KSO_WM_DIAGRAM_VIRTUALLY_FRAME" val="{&quot;height&quot;:397.6604159041279,&quot;left&quot;:-70.98739922951526,&quot;top&quot;:42.37230063130535,&quot;width&quot;:856.016845703125}"/>
  <p:tag name="KSO_WM_DIAGRAM_COLOR_MATCH_VALUE" val="{&quot;shape&quot;:{&quot;fill&quot;:{&quot;gradient&quot;:[{&quot;brightness&quot;:0,&quot;colorType&quot;:2,&quot;pos&quot;:0,&quot;rgb&quot;:&quot;#ffffff&quot;,&quot;transparency&quot;:0},{&quot;brightness&quot;:0,&quot;colorType&quot;:2,&quot;pos&quot;:0.6499999761581421,&quot;rgb&quot;:&quot;#ffffff&quot;,&quot;transparency&quot;:0.4000000059604645}],&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1057_5*l_h_x*1_3_1"/>
  <p:tag name="KSO_WM_TEMPLATE_CATEGORY" val="diagram"/>
  <p:tag name="KSO_WM_TEMPLATE_INDEX" val="20231057"/>
  <p:tag name="KSO_WM_UNIT_LAYERLEVEL" val="1_1_1"/>
  <p:tag name="KSO_WM_TAG_VERSION" val="3.0"/>
  <p:tag name="KSO_WM_BEAUTIFY_FLAG" val="#wm#"/>
  <p:tag name="KSO_WM_DIAGRAM_VERSION" val="3"/>
  <p:tag name="KSO_WM_DIAGRAM_COLOR_TRICK" val="4"/>
  <p:tag name="KSO_WM_DIAGRAM_COLOR_TEXT_CAN_REMOVE" val="n"/>
  <p:tag name="KSO_WM_UNIT_VALUE" val="58*50"/>
  <p:tag name="KSO_WM_UNIT_TYPE" val="l_h_x"/>
  <p:tag name="KSO_WM_UNIT_INDEX" val="1_3_1"/>
  <p:tag name="KSO_WM_DIAGRAM_MAX_ITEMCNT" val="6"/>
  <p:tag name="KSO_WM_DIAGRAM_MIN_ITEMCNT" val="2"/>
  <p:tag name="KSO_WM_DIAGRAM_VIRTUALLY_FRAME" val="{&quot;height&quot;:397.6604159041279,&quot;left&quot;:-70.98739922951526,&quot;top&quot;:42.37230063130535,&quot;width&quot;:856.016845703125}"/>
  <p:tag name="KSO_WM_DIAGRAM_COLOR_MATCH_VALUE" val="{&quot;shape&quot;:{&quot;fill&quot;:{&quot;gradient&quot;:[{&quot;brightness&quot;:0,&quot;colorType&quot;:2,&quot;pos&quot;:0,&quot;rgb&quot;:&quot;#ffffff&quot;,&quot;transparency&quot;:0},{&quot;brightness&quot;:0,&quot;colorType&quot;:2,&quot;pos&quot;:0.6499999761581421,&quot;rgb&quot;:&quot;#ffffff&quot;,&quot;transparency&quot;:0.4000000059604645}],&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57_5*l_h_i*1_6_1"/>
  <p:tag name="KSO_WM_TEMPLATE_CATEGORY" val="diagram"/>
  <p:tag name="KSO_WM_TEMPLATE_INDEX" val="20231057"/>
  <p:tag name="KSO_WM_UNIT_LAYERLEVEL" val="1_1_1"/>
  <p:tag name="KSO_WM_TAG_VERSION" val="3.0"/>
  <p:tag name="KSO_WM_DIAGRAM_VERSION" val="3"/>
  <p:tag name="KSO_WM_DIAGRAM_COLOR_TRICK" val="4"/>
  <p:tag name="KSO_WM_DIAGRAM_COLOR_TEXT_CAN_REMOVE" val="n"/>
  <p:tag name="KSO_WM_DIAGRAM_GROUP_CODE" val="l1-1"/>
  <p:tag name="KSO_WM_UNIT_TYPE" val="l_h_i"/>
  <p:tag name="KSO_WM_UNIT_INDEX" val="1_6_1"/>
  <p:tag name="KSO_WM_DIAGRAM_MAX_ITEMCNT" val="6"/>
  <p:tag name="KSO_WM_DIAGRAM_MIN_ITEMCNT" val="2"/>
  <p:tag name="KSO_WM_DIAGRAM_VIRTUALLY_FRAME" val="{&quot;height&quot;:397.6604159041279,&quot;left&quot;:-70.98739922951526,&quot;top&quot;:42.37230063130535,&quot;width&quot;:856.016845703125}"/>
  <p:tag name="KSO_WM_DIAGRAM_COLOR_MATCH_VALUE" val="{&quot;shape&quot;:{&quot;fill&quot;:{&quot;gradient&quot;:[{&quot;brightness&quot;:-0.25,&quot;colorType&quot;:1,&quot;foreColorIndex&quot;:10,&quot;pos&quot;:0,&quot;transparency&quot;:0},{&quot;brightness&quot;:-0.10000000149011612,&quot;colorType&quot;:1,&quot;foreColorIndex&quot;:10,&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57_5*l_h_i*1_6_2"/>
  <p:tag name="KSO_WM_TEMPLATE_CATEGORY" val="diagram"/>
  <p:tag name="KSO_WM_TEMPLATE_INDEX" val="20231057"/>
  <p:tag name="KSO_WM_UNIT_LAYERLEVEL" val="1_1_1"/>
  <p:tag name="KSO_WM_TAG_VERSION" val="3.0"/>
  <p:tag name="KSO_WM_DIAGRAM_VERSION" val="3"/>
  <p:tag name="KSO_WM_DIAGRAM_COLOR_TRICK" val="4"/>
  <p:tag name="KSO_WM_DIAGRAM_COLOR_TEXT_CAN_REMOVE" val="n"/>
  <p:tag name="KSO_WM_DIAGRAM_GROUP_CODE" val="l1-1"/>
  <p:tag name="KSO_WM_UNIT_TYPE" val="l_h_i"/>
  <p:tag name="KSO_WM_UNIT_INDEX" val="1_6_2"/>
  <p:tag name="KSO_WM_DIAGRAM_MAX_ITEMCNT" val="6"/>
  <p:tag name="KSO_WM_DIAGRAM_MIN_ITEMCNT" val="2"/>
  <p:tag name="KSO_WM_DIAGRAM_VIRTUALLY_FRAME" val="{&quot;height&quot;:397.6604159041279,&quot;left&quot;:-70.98739922951526,&quot;top&quot;:42.37230063130535,&quot;width&quot;:856.016845703125}"/>
  <p:tag name="KSO_WM_DIAGRAM_COLOR_MATCH_VALUE" val="{&quot;shape&quot;:{&quot;fill&quot;:{&quot;type&quot;:0},&quot;glow&quot;:{&quot;colorType&quot;:0},&quot;line&quot;:{&quot;solidLine&quot;:{&quot;brightness&quot;:0.4000000059604645,&quot;colorType&quot;:1,&quot;foreColorIndex&quot;:10,&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0"/>
  <p:tag name="KSO_WM_DIAGRAM_USE_COLOR_VALUE" val="{&quot;color_scheme&quot;:1,&quot;color_type&quot;:1,&quot;theme_color_indexes&quot;:[]}"/>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57_5*l_h_i*1_6_3"/>
  <p:tag name="KSO_WM_TEMPLATE_CATEGORY" val="diagram"/>
  <p:tag name="KSO_WM_TEMPLATE_INDEX" val="20231057"/>
  <p:tag name="KSO_WM_UNIT_LAYERLEVEL" val="1_1_1"/>
  <p:tag name="KSO_WM_TAG_VERSION" val="3.0"/>
  <p:tag name="KSO_WM_DIAGRAM_VERSION" val="3"/>
  <p:tag name="KSO_WM_DIAGRAM_COLOR_TRICK" val="4"/>
  <p:tag name="KSO_WM_DIAGRAM_COLOR_TEXT_CAN_REMOVE" val="n"/>
  <p:tag name="KSO_WM_DIAGRAM_GROUP_CODE" val="l1-1"/>
  <p:tag name="KSO_WM_UNIT_TYPE" val="l_h_i"/>
  <p:tag name="KSO_WM_UNIT_INDEX" val="1_6_3"/>
  <p:tag name="KSO_WM_DIAGRAM_MAX_ITEMCNT" val="6"/>
  <p:tag name="KSO_WM_DIAGRAM_MIN_ITEMCNT" val="2"/>
  <p:tag name="KSO_WM_DIAGRAM_VIRTUALLY_FRAME" val="{&quot;height&quot;:397.6604159041279,&quot;left&quot;:-70.98739922951526,&quot;top&quot;:42.37230063130535,&quot;width&quot;:856.016845703125}"/>
  <p:tag name="KSO_WM_DIAGRAM_COLOR_MATCH_VALUE" val="{&quot;shape&quot;:{&quot;fill&quot;:{&quot;gradient&quot;:[{&quot;brightness&quot;:0.25,&quot;colorType&quot;:1,&quot;foreColorIndex&quot;:10,&quot;pos&quot;:0,&quot;transparency&quot;:0},{&quot;brightness&quot;:0.15000000596046448,&quot;colorType&quot;:1,&quot;foreColorIndex&quot;:10,&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
</p:tagLst>
</file>

<file path=ppt/tags/tag88.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6_1"/>
  <p:tag name="KSO_WM_UNIT_ID" val="diagram20231057_5*l_h_a*1_6_1"/>
  <p:tag name="KSO_WM_TEMPLATE_CATEGORY" val="diagram"/>
  <p:tag name="KSO_WM_TEMPLATE_INDEX" val="20231057"/>
  <p:tag name="KSO_WM_UNIT_LAYERLEVEL" val="1_1_1"/>
  <p:tag name="KSO_WM_TAG_VERSION" val="3.0"/>
  <p:tag name="KSO_WM_DIAGRAM_VERSION" val="3"/>
  <p:tag name="KSO_WM_DIAGRAM_COLOR_TRICK" val="4"/>
  <p:tag name="KSO_WM_DIAGRAM_COLOR_TEXT_CAN_REMOVE" val="n"/>
  <p:tag name="KSO_WM_DIAGRAM_GROUP_CODE" val="l1-1"/>
  <p:tag name="KSO_WM_DIAGRAM_MAX_ITEMCNT" val="6"/>
  <p:tag name="KSO_WM_DIAGRAM_MIN_ITEMCNT" val="2"/>
  <p:tag name="KSO_WM_DIAGRAM_VIRTUALLY_FRAME" val="{&quot;height&quot;:397.6604159041279,&quot;left&quot;:-70.98739922951526,&quot;top&quot;:42.37230063130535,&quot;width&quot;:856.016845703125}"/>
  <p:tag name="KSO_WM_DIAGRAM_COLOR_MATCH_VALUE" val="{&quot;shape&quot;:{&quot;fill&quot;:{&quot;gradient&quot;:[{&quot;brightness&quot;:0.30000001192092896,&quot;colorType&quot;:1,&quot;foreColorIndex&quot;:10,&quot;pos&quot;:0.800000011920929,&quot;transparency&quot;:0},{&quot;brightness&quot;:0,&quot;colorType&quot;:1,&quot;foreColorIndex&quot;:10,&quot;pos&quot;:0.20000000298023224,&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FILL_TYPE" val="3"/>
  <p:tag name="KSO_WM_UNIT_TEXT_FILL_FORE_SCHEMECOLOR_INDEX" val="1"/>
  <p:tag name="KSO_WM_UNIT_TEXT_FILL_TYPE" val="1"/>
  <p:tag name="KSO_WM_DIAGRAM_USE_COLOR_VALUE" val="{&quot;color_scheme&quot;:1,&quot;color_type&quot;:1,&quot;theme_color_indexes&quot;:[]}"/>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1057_5*l_h_x*1_6_1"/>
  <p:tag name="KSO_WM_TEMPLATE_CATEGORY" val="diagram"/>
  <p:tag name="KSO_WM_TEMPLATE_INDEX" val="20231057"/>
  <p:tag name="KSO_WM_UNIT_LAYERLEVEL" val="1_1_1"/>
  <p:tag name="KSO_WM_TAG_VERSION" val="3.0"/>
  <p:tag name="KSO_WM_DIAGRAM_VERSION" val="3"/>
  <p:tag name="KSO_WM_DIAGRAM_COLOR_TRICK" val="4"/>
  <p:tag name="KSO_WM_DIAGRAM_COLOR_TEXT_CAN_REMOVE" val="n"/>
  <p:tag name="KSO_WM_UNIT_VALUE" val="52*62"/>
  <p:tag name="KSO_WM_UNIT_TYPE" val="l_h_x"/>
  <p:tag name="KSO_WM_UNIT_INDEX" val="1_6_1"/>
  <p:tag name="KSO_WM_DIAGRAM_MAX_ITEMCNT" val="6"/>
  <p:tag name="KSO_WM_DIAGRAM_MIN_ITEMCNT" val="2"/>
  <p:tag name="KSO_WM_DIAGRAM_VIRTUALLY_FRAME" val="{&quot;height&quot;:397.6604159041279,&quot;left&quot;:-70.98739922951526,&quot;top&quot;:42.37230063130535,&quot;width&quot;:856.016845703125}"/>
  <p:tag name="KSO_WM_DIAGRAM_COLOR_MATCH_VALUE" val="{&quot;shape&quot;:{&quot;fill&quot;:{&quot;gradient&quot;:[{&quot;brightness&quot;:0,&quot;colorType&quot;:2,&quot;pos&quot;:0,&quot;rgb&quot;:&quot;#ffffff&quot;,&quot;transparency&quot;:0},{&quot;brightness&quot;:0,&quot;colorType&quot;:2,&quot;pos&quot;:0.6499999761581421,&quot;rgb&quot;:&quot;#ffffff&quot;,&quot;transparency&quot;:0.4000000059604645}],&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9.xml><?xml version="1.0" encoding="utf-8"?>
<p:tagLst xmlns:p="http://schemas.openxmlformats.org/presentationml/2006/main">
  <p:tag name="KSO_WM_DIAGRAM_VIRTUALLY_FRAME" val="{&quot;height&quot;:139.63503937007874,&quot;left&quot;:24.410472440944886,&quot;top&quot;:86.78637795275588,&quot;width&quot;:648.5662992125983}"/>
</p:tagLst>
</file>

<file path=ppt/tags/tag90.xml><?xml version="1.0" encoding="utf-8"?>
<p:tagLst xmlns:p="http://schemas.openxmlformats.org/presentationml/2006/main">
  <p:tag name="KSO_WM_UNIT_SUBTYPE" val="a"/>
  <p:tag name="KSO_WM_UNIT_NOCLEAR" val="0"/>
  <p:tag name="KSO_WM_UNIT_VALUE" val="42"/>
  <p:tag name="KSO_WM_UNIT_HIGHLIGHT" val="0"/>
  <p:tag name="KSO_WM_UNIT_COMPATIBLE" val="0"/>
  <p:tag name="KSO_WM_UNIT_DIAGRAM_ISNUMVISUAL" val="0"/>
  <p:tag name="KSO_WM_UNIT_DIAGRAM_ISREFERUNIT" val="0"/>
  <p:tag name="KSO_WM_UNIT_TYPE" val="l_h_f"/>
  <p:tag name="KSO_WM_UNIT_INDEX" val="1_5_1"/>
  <p:tag name="KSO_WM_UNIT_ID" val="diagram20231057_5*l_h_f*1_5_1"/>
  <p:tag name="KSO_WM_TEMPLATE_CATEGORY" val="diagram"/>
  <p:tag name="KSO_WM_TEMPLATE_INDEX" val="20231057"/>
  <p:tag name="KSO_WM_UNIT_LAYERLEVEL" val="1_1_1"/>
  <p:tag name="KSO_WM_TAG_VERSION" val="3.0"/>
  <p:tag name="KSO_WM_DIAGRAM_VERSION" val="3"/>
  <p:tag name="KSO_WM_DIAGRAM_COLOR_TRICK" val="4"/>
  <p:tag name="KSO_WM_DIAGRAM_COLOR_TEXT_CAN_REMOVE" val="n"/>
  <p:tag name="KSO_WM_DIAGRAM_GROUP_CODE" val="l1-1"/>
  <p:tag name="KSO_WM_DIAGRAM_MAX_ITEMCNT" val="6"/>
  <p:tag name="KSO_WM_DIAGRAM_MIN_ITEMCNT" val="2"/>
  <p:tag name="KSO_WM_DIAGRAM_VIRTUALLY_FRAME" val="{&quot;height&quot;:397.6604159041279,&quot;left&quot;:-70.98739922951526,&quot;top&quot;:42.37230063130535,&quot;width&quot;:856.016845703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智能图形项正文，文字是您思想的提炼"/>
  <p:tag name="KSO_WM_UNIT_TEXT_FILL_FORE_SCHEMECOLOR_INDEX" val="1"/>
  <p:tag name="KSO_WM_UNIT_TEXT_FILL_TYPE" val="1"/>
  <p:tag name="KSO_WM_DIAGRAM_USE_COLOR_VALUE" val="{&quot;color_scheme&quot;:1,&quot;color_type&quot;:1,&quot;theme_color_indexes&quot;:[]}"/>
</p:tagLst>
</file>

<file path=ppt/tags/tag91.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92.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93.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94.xml><?xml version="1.0" encoding="utf-8"?>
<p:tagLst xmlns:p="http://schemas.openxmlformats.org/presentationml/2006/main">
  <p:tag name="KSO_WM_DIAGRAM_VIRTUALLY_FRAME" val="{&quot;height&quot;:300.7250393700788,&quot;left&quot;:76.62503937007874,&quot;top&quot;:213.65,&quot;width&quot;:808.6249606299212}"/>
</p:tagLst>
</file>

<file path=ppt/tags/tag95.xml><?xml version="1.0" encoding="utf-8"?>
<p:tagLst xmlns:p="http://schemas.openxmlformats.org/presentationml/2006/main">
  <p:tag name="KSO_WM_DIAGRAM_VIRTUALLY_FRAME" val="{&quot;height&quot;:300.7250393700788,&quot;left&quot;:76.62503937007874,&quot;top&quot;:213.65,&quot;width&quot;:808.6249606299212}"/>
</p:tagLst>
</file>

<file path=ppt/tags/tag96.xml><?xml version="1.0" encoding="utf-8"?>
<p:tagLst xmlns:p="http://schemas.openxmlformats.org/presentationml/2006/main">
  <p:tag name="KSO_WM_DIAGRAM_VIRTUALLY_FRAME" val="{&quot;height&quot;:300.7250393700788,&quot;left&quot;:76.62503937007874,&quot;top&quot;:213.65,&quot;width&quot;:808.6249606299212}"/>
</p:tagLst>
</file>

<file path=ppt/tags/tag97.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98.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99.xml><?xml version="1.0" encoding="utf-8"?>
<p:tagLst xmlns:p="http://schemas.openxmlformats.org/presentationml/2006/main">
  <p:tag name="KSO_WM_DIAGRAM_VIRTUALLY_FRAME" val="{&quot;height&quot;:238.29543307086615,&quot;left&quot;:64.93842519685039,&quot;top&quot;:83.86251968503936,&quot;width&quot;:587.683779527559}"/>
</p:tagLst>
</file>

<file path=ppt/theme/theme1.xml><?xml version="1.0" encoding="utf-8"?>
<a:theme xmlns:a="http://schemas.openxmlformats.org/drawingml/2006/main" name="夏雨家 https://xnwe.taobao.com/">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Temp">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6064</Words>
  <Application>WPS 演示</Application>
  <PresentationFormat>全屏显示(16:9)</PresentationFormat>
  <Paragraphs>456</Paragraphs>
  <Slides>42</Slides>
  <Notes>23</Notes>
  <HiddenSlides>0</HiddenSlides>
  <MMClips>1</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42</vt:i4>
      </vt:variant>
    </vt:vector>
  </HeadingPairs>
  <TitlesOfParts>
    <vt:vector size="54" baseType="lpstr">
      <vt:lpstr>Arial</vt:lpstr>
      <vt:lpstr>宋体</vt:lpstr>
      <vt:lpstr>Wingdings</vt:lpstr>
      <vt:lpstr>微软雅黑</vt:lpstr>
      <vt:lpstr>Calibri</vt:lpstr>
      <vt:lpstr>Century Gothic</vt:lpstr>
      <vt:lpstr>Arial Unicode MS</vt:lpstr>
      <vt:lpstr>Agency FB</vt:lpstr>
      <vt:lpstr>Impact</vt:lpstr>
      <vt:lpstr>楷体</vt:lpstr>
      <vt:lpstr>Trebuchet MS</vt:lpstr>
      <vt:lpstr>夏雨家 https://xnwe.taobao.com/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简约线条创意毕业论文答辩开题报告动态PPT模板</dc:title>
  <dc:creator>qzuser</dc:creator>
  <cp:keywords>qzuser</cp:keywords>
  <cp:category>qzuser</cp:category>
  <cp:lastModifiedBy>编辑小白</cp:lastModifiedBy>
  <cp:revision>71</cp:revision>
  <dcterms:created xsi:type="dcterms:W3CDTF">2018-11-08T00:27:00Z</dcterms:created>
  <dcterms:modified xsi:type="dcterms:W3CDTF">2024-05-21T01:44:27Z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2052-12.1.0.16729</vt:lpwstr>
  </property>
  <property fmtid="{D5CDD505-2E9C-101B-9397-08002B2CF9AE}" pid="3" name="ICV">
    <vt:lpwstr>B48B6A407AA043B4A5062ED356292D87_13</vt:lpwstr>
  </property>
</Properties>
</file>