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3"/>
  </p:handoutMasterIdLst>
  <p:sldIdLst>
    <p:sldId id="256" r:id="rId3"/>
    <p:sldId id="284" r:id="rId5"/>
    <p:sldId id="263" r:id="rId6"/>
    <p:sldId id="335" r:id="rId7"/>
    <p:sldId id="484" r:id="rId8"/>
    <p:sldId id="307" r:id="rId9"/>
    <p:sldId id="485" r:id="rId10"/>
    <p:sldId id="541" r:id="rId11"/>
    <p:sldId id="542" r:id="rId12"/>
    <p:sldId id="543" r:id="rId13"/>
    <p:sldId id="544" r:id="rId14"/>
    <p:sldId id="545" r:id="rId15"/>
    <p:sldId id="546" r:id="rId16"/>
    <p:sldId id="547" r:id="rId17"/>
    <p:sldId id="548" r:id="rId18"/>
    <p:sldId id="549" r:id="rId19"/>
    <p:sldId id="550" r:id="rId20"/>
    <p:sldId id="551" r:id="rId21"/>
    <p:sldId id="552" r:id="rId22"/>
    <p:sldId id="553" r:id="rId23"/>
    <p:sldId id="554" r:id="rId24"/>
    <p:sldId id="555" r:id="rId25"/>
    <p:sldId id="556" r:id="rId26"/>
    <p:sldId id="486" r:id="rId27"/>
    <p:sldId id="557" r:id="rId28"/>
    <p:sldId id="558" r:id="rId29"/>
    <p:sldId id="559" r:id="rId30"/>
    <p:sldId id="400" r:id="rId31"/>
    <p:sldId id="488" r:id="rId32"/>
    <p:sldId id="560" r:id="rId33"/>
    <p:sldId id="562" r:id="rId34"/>
    <p:sldId id="561" r:id="rId35"/>
    <p:sldId id="563" r:id="rId36"/>
    <p:sldId id="487" r:id="rId37"/>
    <p:sldId id="565" r:id="rId38"/>
    <p:sldId id="566" r:id="rId39"/>
    <p:sldId id="567" r:id="rId40"/>
    <p:sldId id="568" r:id="rId41"/>
    <p:sldId id="569" r:id="rId42"/>
    <p:sldId id="570" r:id="rId43"/>
    <p:sldId id="571" r:id="rId44"/>
    <p:sldId id="572" r:id="rId45"/>
    <p:sldId id="573" r:id="rId46"/>
    <p:sldId id="574" r:id="rId47"/>
    <p:sldId id="575" r:id="rId48"/>
    <p:sldId id="576" r:id="rId49"/>
    <p:sldId id="577" r:id="rId50"/>
    <p:sldId id="578" r:id="rId51"/>
    <p:sldId id="579" r:id="rId52"/>
    <p:sldId id="580" r:id="rId53"/>
    <p:sldId id="581" r:id="rId54"/>
    <p:sldId id="582" r:id="rId55"/>
    <p:sldId id="583" r:id="rId56"/>
    <p:sldId id="584" r:id="rId57"/>
    <p:sldId id="585" r:id="rId58"/>
    <p:sldId id="586" r:id="rId59"/>
    <p:sldId id="587" r:id="rId60"/>
    <p:sldId id="588" r:id="rId61"/>
    <p:sldId id="288" r:id="rId62"/>
  </p:sldIdLst>
  <p:sldSz cx="9144000" cy="5143500" type="screen16x9"/>
  <p:notesSz cx="6858000" cy="9144000"/>
  <p:custDataLst>
    <p:tags r:id="rId67"/>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45" userDrawn="1">
          <p15:clr>
            <a:srgbClr val="A4A3A4"/>
          </p15:clr>
        </p15:guide>
        <p15:guide id="2" pos="29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865"/>
    <a:srgbClr val="595959"/>
    <a:srgbClr val="1B4367"/>
    <a:srgbClr val="A4A4A4"/>
    <a:srgbClr val="222A35"/>
    <a:srgbClr val="C0C0C0"/>
    <a:srgbClr val="535353"/>
    <a:srgbClr val="843C0B"/>
    <a:srgbClr val="44546A"/>
    <a:srgbClr val="2038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1" d="100"/>
          <a:sy n="101" d="100"/>
        </p:scale>
        <p:origin x="-108" y="-528"/>
      </p:cViewPr>
      <p:guideLst>
        <p:guide orient="horz" pos="1545"/>
        <p:guide pos="29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gs" Target="tags/tag196.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handoutMaster" Target="handoutMasters/handoutMaster1.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3"/>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0F42DC0-2E3F-F440-A3AA-64F0AA1F84F2}" type="datetime1">
              <a:rPr lang="zh-CN" altLang="en-US"/>
            </a:fld>
            <a:endParaRPr lang="zh-CN" altLang="en-US" sz="140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6457950" y="4767263"/>
            <a:ext cx="2057400" cy="273844"/>
          </a:xfrm>
        </p:spPr>
        <p:txBody>
          <a:bodyPr/>
          <a:lstStyle>
            <a:lvl1pPr>
              <a:defRPr/>
            </a:lvl1pPr>
          </a:lstStyle>
          <a:p>
            <a:fld id="{C5FC99A0-26D8-5E4B-82FB-70809BCEE9F6}" type="slidenum">
              <a:rPr lang="zh-CN" altLang="en-US"/>
            </a:fld>
            <a:endParaRPr lang="zh-CN" altLang="en-US" sz="1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0"/>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notesSlide" Target="../notesSlides/notesSlide15.xml"/><Relationship Id="rId10" Type="http://schemas.openxmlformats.org/officeDocument/2006/relationships/slideLayout" Target="../slideLayouts/slideLayout2.xml"/><Relationship Id="rId1" Type="http://schemas.openxmlformats.org/officeDocument/2006/relationships/tags" Target="../tags/tag38.xml"/></Relationships>
</file>

<file path=ppt/slides/_rels/slide16.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1" Type="http://schemas.openxmlformats.org/officeDocument/2006/relationships/notesSlide" Target="../notesSlides/notesSlide16.xml"/><Relationship Id="rId10" Type="http://schemas.openxmlformats.org/officeDocument/2006/relationships/slideLayout" Target="../slideLayouts/slideLayout2.xml"/><Relationship Id="rId1" Type="http://schemas.openxmlformats.org/officeDocument/2006/relationships/tags" Target="../tags/tag47.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2.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0" Type="http://schemas.openxmlformats.org/officeDocument/2006/relationships/notesSlide" Target="../notesSlides/notesSlide23.xml"/><Relationship Id="rId1" Type="http://schemas.openxmlformats.org/officeDocument/2006/relationships/tags" Target="../tags/tag63.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25.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6" Type="http://schemas.openxmlformats.org/officeDocument/2006/relationships/notesSlide" Target="../notesSlides/notesSlide25.xml"/><Relationship Id="rId55" Type="http://schemas.openxmlformats.org/officeDocument/2006/relationships/slideLayout" Target="../slideLayouts/slideLayout2.xml"/><Relationship Id="rId54" Type="http://schemas.openxmlformats.org/officeDocument/2006/relationships/tags" Target="../tags/tag127.xml"/><Relationship Id="rId53" Type="http://schemas.openxmlformats.org/officeDocument/2006/relationships/tags" Target="../tags/tag126.xml"/><Relationship Id="rId52" Type="http://schemas.openxmlformats.org/officeDocument/2006/relationships/tags" Target="../tags/tag125.xml"/><Relationship Id="rId51" Type="http://schemas.openxmlformats.org/officeDocument/2006/relationships/tags" Target="../tags/tag124.xml"/><Relationship Id="rId50" Type="http://schemas.openxmlformats.org/officeDocument/2006/relationships/tags" Target="../tags/tag123.xml"/><Relationship Id="rId5" Type="http://schemas.openxmlformats.org/officeDocument/2006/relationships/tags" Target="../tags/tag78.xml"/><Relationship Id="rId49" Type="http://schemas.openxmlformats.org/officeDocument/2006/relationships/tags" Target="../tags/tag122.xml"/><Relationship Id="rId48" Type="http://schemas.openxmlformats.org/officeDocument/2006/relationships/tags" Target="../tags/tag121.xml"/><Relationship Id="rId47" Type="http://schemas.openxmlformats.org/officeDocument/2006/relationships/tags" Target="../tags/tag120.xml"/><Relationship Id="rId46" Type="http://schemas.openxmlformats.org/officeDocument/2006/relationships/tags" Target="../tags/tag119.xml"/><Relationship Id="rId45" Type="http://schemas.openxmlformats.org/officeDocument/2006/relationships/tags" Target="../tags/tag118.xml"/><Relationship Id="rId44" Type="http://schemas.openxmlformats.org/officeDocument/2006/relationships/tags" Target="../tags/tag117.xml"/><Relationship Id="rId43" Type="http://schemas.openxmlformats.org/officeDocument/2006/relationships/tags" Target="../tags/tag116.xml"/><Relationship Id="rId42" Type="http://schemas.openxmlformats.org/officeDocument/2006/relationships/tags" Target="../tags/tag115.xml"/><Relationship Id="rId41" Type="http://schemas.openxmlformats.org/officeDocument/2006/relationships/tags" Target="../tags/tag114.xml"/><Relationship Id="rId40" Type="http://schemas.openxmlformats.org/officeDocument/2006/relationships/tags" Target="../tags/tag113.xml"/><Relationship Id="rId4" Type="http://schemas.openxmlformats.org/officeDocument/2006/relationships/tags" Target="../tags/tag77.xml"/><Relationship Id="rId39" Type="http://schemas.openxmlformats.org/officeDocument/2006/relationships/tags" Target="../tags/tag112.xml"/><Relationship Id="rId38" Type="http://schemas.openxmlformats.org/officeDocument/2006/relationships/tags" Target="../tags/tag111.xml"/><Relationship Id="rId37" Type="http://schemas.openxmlformats.org/officeDocument/2006/relationships/tags" Target="../tags/tag110.xml"/><Relationship Id="rId36" Type="http://schemas.openxmlformats.org/officeDocument/2006/relationships/tags" Target="../tags/tag109.xml"/><Relationship Id="rId35" Type="http://schemas.openxmlformats.org/officeDocument/2006/relationships/tags" Target="../tags/tag108.xml"/><Relationship Id="rId34" Type="http://schemas.openxmlformats.org/officeDocument/2006/relationships/tags" Target="../tags/tag107.xml"/><Relationship Id="rId33" Type="http://schemas.openxmlformats.org/officeDocument/2006/relationships/tags" Target="../tags/tag106.xml"/><Relationship Id="rId32" Type="http://schemas.openxmlformats.org/officeDocument/2006/relationships/tags" Target="../tags/tag105.xml"/><Relationship Id="rId31" Type="http://schemas.openxmlformats.org/officeDocument/2006/relationships/tags" Target="../tags/tag104.xml"/><Relationship Id="rId30" Type="http://schemas.openxmlformats.org/officeDocument/2006/relationships/tags" Target="../tags/tag103.xml"/><Relationship Id="rId3" Type="http://schemas.openxmlformats.org/officeDocument/2006/relationships/tags" Target="../tags/tag76.xml"/><Relationship Id="rId29" Type="http://schemas.openxmlformats.org/officeDocument/2006/relationships/tags" Target="../tags/tag102.xml"/><Relationship Id="rId28" Type="http://schemas.openxmlformats.org/officeDocument/2006/relationships/tags" Target="../tags/tag101.xml"/><Relationship Id="rId27" Type="http://schemas.openxmlformats.org/officeDocument/2006/relationships/tags" Target="../tags/tag100.xml"/><Relationship Id="rId26" Type="http://schemas.openxmlformats.org/officeDocument/2006/relationships/tags" Target="../tags/tag99.xml"/><Relationship Id="rId25" Type="http://schemas.openxmlformats.org/officeDocument/2006/relationships/tags" Target="../tags/tag98.xml"/><Relationship Id="rId24" Type="http://schemas.openxmlformats.org/officeDocument/2006/relationships/tags" Target="../tags/tag97.xml"/><Relationship Id="rId23" Type="http://schemas.openxmlformats.org/officeDocument/2006/relationships/tags" Target="../tags/tag96.xml"/><Relationship Id="rId22" Type="http://schemas.openxmlformats.org/officeDocument/2006/relationships/tags" Target="../tags/tag95.xml"/><Relationship Id="rId21" Type="http://schemas.openxmlformats.org/officeDocument/2006/relationships/tags" Target="../tags/tag94.xml"/><Relationship Id="rId20" Type="http://schemas.openxmlformats.org/officeDocument/2006/relationships/tags" Target="../tags/tag93.xml"/><Relationship Id="rId2" Type="http://schemas.openxmlformats.org/officeDocument/2006/relationships/tags" Target="../tags/tag75.xml"/><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27.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8" Type="http://schemas.openxmlformats.org/officeDocument/2006/relationships/notesSlide" Target="../notesSlides/notesSlide27.xml"/><Relationship Id="rId17" Type="http://schemas.openxmlformats.org/officeDocument/2006/relationships/slideLayout" Target="../slideLayouts/slideLayout2.xml"/><Relationship Id="rId16" Type="http://schemas.openxmlformats.org/officeDocument/2006/relationships/tags" Target="../tags/tag146.xml"/><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2.xml"/><Relationship Id="rId7" Type="http://schemas.openxmlformats.org/officeDocument/2006/relationships/image" Target="../media/image8.png"/><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image" Target="../media/image7.png"/><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33.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7" Type="http://schemas.openxmlformats.org/officeDocument/2006/relationships/notesSlide" Target="../notesSlides/notesSlide33.xml"/><Relationship Id="rId36" Type="http://schemas.openxmlformats.org/officeDocument/2006/relationships/slideLayout" Target="../slideLayouts/slideLayout2.xml"/><Relationship Id="rId35" Type="http://schemas.openxmlformats.org/officeDocument/2006/relationships/tags" Target="../tags/tag195.xml"/><Relationship Id="rId34" Type="http://schemas.openxmlformats.org/officeDocument/2006/relationships/tags" Target="../tags/tag194.xml"/><Relationship Id="rId33" Type="http://schemas.openxmlformats.org/officeDocument/2006/relationships/tags" Target="../tags/tag193.xml"/><Relationship Id="rId32" Type="http://schemas.openxmlformats.org/officeDocument/2006/relationships/tags" Target="../tags/tag192.xml"/><Relationship Id="rId31" Type="http://schemas.openxmlformats.org/officeDocument/2006/relationships/tags" Target="../tags/tag191.xml"/><Relationship Id="rId30" Type="http://schemas.openxmlformats.org/officeDocument/2006/relationships/tags" Target="../tags/tag190.xml"/><Relationship Id="rId3" Type="http://schemas.openxmlformats.org/officeDocument/2006/relationships/tags" Target="../tags/tag163.xml"/><Relationship Id="rId29" Type="http://schemas.openxmlformats.org/officeDocument/2006/relationships/tags" Target="../tags/tag189.xml"/><Relationship Id="rId28" Type="http://schemas.openxmlformats.org/officeDocument/2006/relationships/tags" Target="../tags/tag188.xml"/><Relationship Id="rId27" Type="http://schemas.openxmlformats.org/officeDocument/2006/relationships/tags" Target="../tags/tag187.xml"/><Relationship Id="rId26" Type="http://schemas.openxmlformats.org/officeDocument/2006/relationships/tags" Target="../tags/tag186.xml"/><Relationship Id="rId25" Type="http://schemas.openxmlformats.org/officeDocument/2006/relationships/tags" Target="../tags/tag185.xml"/><Relationship Id="rId24" Type="http://schemas.openxmlformats.org/officeDocument/2006/relationships/tags" Target="../tags/tag184.xml"/><Relationship Id="rId23" Type="http://schemas.openxmlformats.org/officeDocument/2006/relationships/tags" Target="../tags/tag183.xml"/><Relationship Id="rId22" Type="http://schemas.openxmlformats.org/officeDocument/2006/relationships/tags" Target="../tags/tag182.xml"/><Relationship Id="rId21" Type="http://schemas.openxmlformats.org/officeDocument/2006/relationships/tags" Target="../tags/tag181.xml"/><Relationship Id="rId20" Type="http://schemas.openxmlformats.org/officeDocument/2006/relationships/tags" Target="../tags/tag180.xml"/><Relationship Id="rId2" Type="http://schemas.openxmlformats.org/officeDocument/2006/relationships/tags" Target="../tags/tag162.xml"/><Relationship Id="rId19" Type="http://schemas.openxmlformats.org/officeDocument/2006/relationships/tags" Target="../tags/tag179.xml"/><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4.xml"/><Relationship Id="rId16" Type="http://schemas.openxmlformats.org/officeDocument/2006/relationships/slideLayout" Target="../slideLayouts/slideLayout2.xml"/><Relationship Id="rId15" Type="http://schemas.openxmlformats.org/officeDocument/2006/relationships/image" Target="../media/image4.png"/><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notesSlide" Target="../notesSlides/notesSlide5.xml"/><Relationship Id="rId1" Type="http://schemas.openxmlformats.org/officeDocument/2006/relationships/tags" Target="../tags/tag1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387576" y="1582090"/>
            <a:ext cx="5340191" cy="1360805"/>
          </a:xfrm>
          <a:prstGeom prst="rect">
            <a:avLst/>
          </a:prstGeom>
          <a:noFill/>
        </p:spPr>
        <p:txBody>
          <a:bodyPr wrap="square" lIns="68580" tIns="34290" rIns="68580" bIns="34290" rtlCol="0">
            <a:spAutoFit/>
          </a:bodyPr>
          <a:lstStyle/>
          <a:p>
            <a:r>
              <a:rPr lang="zh-CN" altLang="en-US" sz="4200" b="1">
                <a:solidFill>
                  <a:srgbClr val="1B4367"/>
                </a:solidFill>
                <a:cs typeface="+mn-ea"/>
                <a:sym typeface="+mn-lt"/>
              </a:rPr>
              <a:t>大学生职业生涯规划与就业指导</a:t>
            </a:r>
            <a:r>
              <a:rPr lang="zh-CN" altLang="en-US" sz="1800" b="1">
                <a:solidFill>
                  <a:srgbClr val="1B4367"/>
                </a:solidFill>
                <a:cs typeface="+mn-ea"/>
                <a:sym typeface="+mn-lt"/>
              </a:rPr>
              <a:t>（第</a:t>
            </a:r>
            <a:r>
              <a:rPr lang="en-US" altLang="zh-CN" sz="1800" b="1">
                <a:solidFill>
                  <a:srgbClr val="1B4367"/>
                </a:solidFill>
                <a:cs typeface="+mn-ea"/>
                <a:sym typeface="+mn-lt"/>
              </a:rPr>
              <a:t>2</a:t>
            </a:r>
            <a:r>
              <a:rPr lang="zh-CN" altLang="en-US" sz="1800" b="1">
                <a:solidFill>
                  <a:srgbClr val="1B4367"/>
                </a:solidFill>
                <a:cs typeface="+mn-ea"/>
                <a:sym typeface="+mn-lt"/>
              </a:rPr>
              <a:t>版）</a:t>
            </a:r>
            <a:endParaRPr lang="zh-CN" altLang="en-US" sz="1800" b="1">
              <a:solidFill>
                <a:srgbClr val="1B4367"/>
              </a:solidFill>
              <a:cs typeface="+mn-ea"/>
              <a:sym typeface="+mn-lt"/>
            </a:endParaRPr>
          </a:p>
        </p:txBody>
      </p:sp>
      <p:sp>
        <p:nvSpPr>
          <p:cNvPr id="121" name="TextBox 120"/>
          <p:cNvSpPr txBox="1"/>
          <p:nvPr/>
        </p:nvSpPr>
        <p:spPr>
          <a:xfrm>
            <a:off x="3523615" y="3279775"/>
            <a:ext cx="1728470" cy="305406"/>
          </a:xfrm>
          <a:prstGeom prst="roundRect">
            <a:avLst/>
          </a:prstGeom>
          <a:solidFill>
            <a:srgbClr val="1B4367"/>
          </a:solidFill>
        </p:spPr>
        <p:txBody>
          <a:bodyPr wrap="square" rtlCol="0">
            <a:spAutoFit/>
          </a:bodyPr>
          <a:lstStyle/>
          <a:p>
            <a:r>
              <a:rPr lang="zh-CN" sz="1200" dirty="0" smtClean="0">
                <a:solidFill>
                  <a:schemeClr val="bg1"/>
                </a:solidFill>
                <a:cs typeface="+mn-ea"/>
                <a:sym typeface="+mn-lt"/>
              </a:rPr>
              <a:t>主编：</a:t>
            </a:r>
            <a:r>
              <a:rPr lang="zh-CN" altLang="en-US" sz="1200" dirty="0" smtClean="0">
                <a:solidFill>
                  <a:schemeClr val="bg1"/>
                </a:solidFill>
                <a:cs typeface="+mn-ea"/>
                <a:sym typeface="+mn-lt"/>
              </a:rPr>
              <a:t> 黄淑敏</a:t>
            </a:r>
            <a:r>
              <a:rPr lang="en-US" altLang="zh-CN" sz="1200" dirty="0" smtClean="0">
                <a:solidFill>
                  <a:schemeClr val="bg1"/>
                </a:solidFill>
                <a:cs typeface="+mn-ea"/>
                <a:sym typeface="+mn-lt"/>
              </a:rPr>
              <a:t>    </a:t>
            </a:r>
            <a:r>
              <a:rPr lang="zh-CN" altLang="en-US" sz="1200" dirty="0" smtClean="0">
                <a:solidFill>
                  <a:schemeClr val="bg1"/>
                </a:solidFill>
                <a:cs typeface="+mn-ea"/>
                <a:sym typeface="+mn-lt"/>
              </a:rPr>
              <a:t>吕闽      </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399"/>
                            </p:stCondLst>
                            <p:childTnLst>
                              <p:par>
                                <p:cTn id="13" presetID="14" presetClass="entr" presetSubtype="10"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randombar(horizontal)">
                                      <p:cBhvr>
                                        <p:cTn id="1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职业目标</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63955"/>
            <a:ext cx="716788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四、就业形式由“单一”走向“多样”</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211070"/>
            <a:ext cx="6943090" cy="256095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高等教育逐渐步入大众化发展阶段，已不仅仅是数量的变化，还包括培养模式、教学方式、培育目标等一系列的改变。培养目标和要求的多样化必然导致毕业生就业取向、就业形式的多样化。就业形式的多样化体现在以下 2 个方面。</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（1）就业地点有大城市、中小城市和城镇等。</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（2）就业单位属性有党政机关、事业单位、国有企业和民营企业等。</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790" y="2181225"/>
            <a:ext cx="7425055" cy="262318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8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职业目标</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6395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五、战略性新兴产业受青睐</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411095"/>
            <a:ext cx="6943090" cy="186055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随着国家发展的大布局，特别是与“一带一路”建设、京津冀一体化、粤港澳大湾区等相关项目、产业对人才的吸引力巨大。电子商务行业、电子信息及互联网行业、机械制造业、房地产建筑业对毕业生的需求旺盛，大数据、物联网、智能装备、新材料、新能源汽车等战略性新兴产业对大学毕业生的需求也呈上升趋势。</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8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3574" name="AutoShape 25"/>
          <p:cNvSpPr/>
          <p:nvPr/>
        </p:nvSpPr>
        <p:spPr>
          <a:xfrm rot="21558471">
            <a:off x="3249241" y="2790229"/>
            <a:ext cx="2459831" cy="223642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chemeClr val="bg1">
              <a:lumMod val="50000"/>
            </a:schemeClr>
          </a:solidFill>
          <a:ln w="9525">
            <a:noFill/>
          </a:ln>
        </p:spPr>
        <p:txBody>
          <a:bodyPr lIns="68580" tIns="34290" rIns="68580" bIns="34290"/>
          <a:p>
            <a:pPr algn="just"/>
            <a:endParaRPr lang="zh-CN" altLang="en-US">
              <a:solidFill>
                <a:schemeClr val="tx1">
                  <a:lumMod val="50000"/>
                  <a:lumOff val="50000"/>
                </a:schemeClr>
              </a:solidFill>
              <a:cs typeface="+mn-ea"/>
              <a:sym typeface="+mn-lt"/>
            </a:endParaRPr>
          </a:p>
        </p:txBody>
      </p:sp>
      <p:grpSp>
        <p:nvGrpSpPr>
          <p:cNvPr id="2" name="组合 1"/>
          <p:cNvGrpSpPr/>
          <p:nvPr/>
        </p:nvGrpSpPr>
        <p:grpSpPr>
          <a:xfrm>
            <a:off x="2308114" y="3660458"/>
            <a:ext cx="503873" cy="504825"/>
            <a:chOff x="5202" y="5131"/>
            <a:chExt cx="1058" cy="1060"/>
          </a:xfrm>
          <a:solidFill>
            <a:srgbClr val="1B4367"/>
          </a:solidFill>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bg1">
                <a:lumMod val="50000"/>
              </a:schemeClr>
            </a:solidFill>
            <a:ln w="9525">
              <a:noFill/>
            </a:ln>
          </p:spPr>
          <p:txBody>
            <a:bodyPr/>
            <a:p>
              <a:pPr algn="just"/>
              <a:endParaRPr lang="zh-CN" altLang="en-US">
                <a:solidFill>
                  <a:schemeClr val="tx1">
                    <a:lumMod val="50000"/>
                    <a:lumOff val="50000"/>
                  </a:schemeClr>
                </a:solidFill>
                <a:cs typeface="+mn-ea"/>
                <a:sym typeface="+mn-lt"/>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10" name="组合 9"/>
          <p:cNvGrpSpPr/>
          <p:nvPr/>
        </p:nvGrpSpPr>
        <p:grpSpPr>
          <a:xfrm>
            <a:off x="6136770" y="3574256"/>
            <a:ext cx="506730" cy="506730"/>
            <a:chOff x="9978" y="7833"/>
            <a:chExt cx="1064" cy="1064"/>
          </a:xfrm>
          <a:solidFill>
            <a:srgbClr val="1B4367"/>
          </a:solidFill>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bg1">
                <a:lumMod val="50000"/>
              </a:schemeClr>
            </a:solidFill>
            <a:ln w="9525">
              <a:noFill/>
            </a:ln>
          </p:spPr>
          <p:txBody>
            <a:bodyPr/>
            <a:p>
              <a:pPr algn="just"/>
              <a:endParaRPr lang="zh-CN" altLang="en-US">
                <a:solidFill>
                  <a:schemeClr val="tx1">
                    <a:lumMod val="50000"/>
                    <a:lumOff val="50000"/>
                  </a:schemeClr>
                </a:solidFill>
                <a:cs typeface="+mn-ea"/>
                <a:sym typeface="+mn-lt"/>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3" name="组合 2"/>
          <p:cNvGrpSpPr/>
          <p:nvPr/>
        </p:nvGrpSpPr>
        <p:grpSpPr>
          <a:xfrm>
            <a:off x="4222983" y="2215515"/>
            <a:ext cx="504825" cy="501968"/>
            <a:chOff x="8470" y="2554"/>
            <a:chExt cx="1060" cy="1054"/>
          </a:xfrm>
          <a:solidFill>
            <a:srgbClr val="1B4367"/>
          </a:solidFill>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bg1">
                <a:lumMod val="50000"/>
              </a:schemeClr>
            </a:solidFill>
            <a:ln w="9525">
              <a:noFill/>
            </a:ln>
          </p:spPr>
          <p:txBody>
            <a:bodyPr/>
            <a:p>
              <a:pPr algn="just"/>
              <a:endParaRPr lang="zh-CN" altLang="en-US">
                <a:solidFill>
                  <a:schemeClr val="tx1">
                    <a:lumMod val="50000"/>
                    <a:lumOff val="50000"/>
                  </a:schemeClr>
                </a:solidFill>
                <a:cs typeface="+mn-ea"/>
                <a:sym typeface="+mn-lt"/>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5" name="组合 4"/>
          <p:cNvGrpSpPr/>
          <p:nvPr/>
        </p:nvGrpSpPr>
        <p:grpSpPr>
          <a:xfrm>
            <a:off x="2969493" y="2657475"/>
            <a:ext cx="450533" cy="452438"/>
            <a:chOff x="4704" y="4364"/>
            <a:chExt cx="946" cy="950"/>
          </a:xfrm>
          <a:solidFill>
            <a:srgbClr val="1B4367"/>
          </a:solidFill>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bg1">
                <a:lumMod val="50000"/>
              </a:schemeClr>
            </a:solidFill>
            <a:ln w="9525">
              <a:noFill/>
            </a:ln>
          </p:spPr>
          <p:txBody>
            <a:bodyPr/>
            <a:p>
              <a:pPr algn="just"/>
              <a:endParaRPr lang="zh-CN" altLang="en-US">
                <a:solidFill>
                  <a:schemeClr val="tx1">
                    <a:lumMod val="50000"/>
                    <a:lumOff val="50000"/>
                  </a:schemeClr>
                </a:solidFill>
                <a:cs typeface="+mn-ea"/>
                <a:sym typeface="+mn-lt"/>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15" name="组合 14"/>
          <p:cNvGrpSpPr/>
          <p:nvPr/>
        </p:nvGrpSpPr>
        <p:grpSpPr>
          <a:xfrm>
            <a:off x="5560770" y="2654142"/>
            <a:ext cx="504349" cy="506254"/>
            <a:chOff x="4030" y="4930"/>
            <a:chExt cx="840" cy="843"/>
          </a:xfrm>
          <a:solidFill>
            <a:srgbClr val="1B4367"/>
          </a:solidFill>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chemeClr val="bg1">
                <a:lumMod val="50000"/>
              </a:schemeClr>
            </a:solidFill>
            <a:ln w="9525">
              <a:noFill/>
            </a:ln>
          </p:spPr>
          <p:txBody>
            <a:bodyPr/>
            <a:p>
              <a:pPr algn="just"/>
              <a:endParaRPr lang="zh-CN" altLang="en-US">
                <a:solidFill>
                  <a:schemeClr val="tx1">
                    <a:lumMod val="50000"/>
                    <a:lumOff val="50000"/>
                  </a:schemeClr>
                </a:solidFill>
                <a:cs typeface="+mn-ea"/>
                <a:sym typeface="+mn-lt"/>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sp>
        <p:nvSpPr>
          <p:cNvPr id="7" name="文本框 6"/>
          <p:cNvSpPr txBox="1"/>
          <p:nvPr/>
        </p:nvSpPr>
        <p:spPr>
          <a:xfrm>
            <a:off x="238760" y="3860165"/>
            <a:ext cx="2107565" cy="773430"/>
          </a:xfrm>
          <a:prstGeom prst="rect">
            <a:avLst/>
          </a:prstGeom>
          <a:noFill/>
        </p:spPr>
        <p:txBody>
          <a:bodyPr wrap="square" rtlCol="0">
            <a:spAutoFit/>
          </a:bodyPr>
          <a:p>
            <a:pPr indent="0" algn="just" fontAlgn="auto">
              <a:lnSpc>
                <a:spcPts val="2660"/>
              </a:lnSpc>
            </a:pPr>
            <a:r>
              <a:rPr lang="zh-CN" altLang="en-US" sz="1800" b="1">
                <a:solidFill>
                  <a:schemeClr val="bg1">
                    <a:lumMod val="50000"/>
                  </a:schemeClr>
                </a:solidFill>
              </a:rPr>
              <a:t>招聘单位对人才的需求趋于理性化</a:t>
            </a:r>
            <a:endParaRPr lang="zh-CN" altLang="en-US" sz="1800" b="1">
              <a:solidFill>
                <a:schemeClr val="bg1">
                  <a:lumMod val="50000"/>
                </a:schemeClr>
              </a:solidFill>
            </a:endParaRPr>
          </a:p>
        </p:txBody>
      </p:sp>
      <p:sp>
        <p:nvSpPr>
          <p:cNvPr id="9" name="文本框 8"/>
          <p:cNvSpPr txBox="1"/>
          <p:nvPr/>
        </p:nvSpPr>
        <p:spPr>
          <a:xfrm>
            <a:off x="419100" y="2500630"/>
            <a:ext cx="2355215" cy="773430"/>
          </a:xfrm>
          <a:prstGeom prst="rect">
            <a:avLst/>
          </a:prstGeom>
          <a:noFill/>
        </p:spPr>
        <p:txBody>
          <a:bodyPr wrap="square" rtlCol="0">
            <a:spAutoFit/>
          </a:bodyPr>
          <a:p>
            <a:pPr indent="0" algn="just" fontAlgn="auto">
              <a:lnSpc>
                <a:spcPts val="2660"/>
              </a:lnSpc>
            </a:pPr>
            <a:r>
              <a:rPr lang="zh-CN" altLang="en-US" sz="1800" b="1">
                <a:solidFill>
                  <a:schemeClr val="bg1">
                    <a:lumMod val="50000"/>
                  </a:schemeClr>
                </a:solidFill>
              </a:rPr>
              <a:t>民营企业成为就业机会的最大提供者</a:t>
            </a:r>
            <a:endParaRPr lang="zh-CN" altLang="en-US" sz="1800" b="1">
              <a:solidFill>
                <a:schemeClr val="bg1">
                  <a:lumMod val="50000"/>
                </a:schemeClr>
              </a:solidFill>
            </a:endParaRPr>
          </a:p>
        </p:txBody>
      </p:sp>
      <p:sp>
        <p:nvSpPr>
          <p:cNvPr id="16" name="文本框 15"/>
          <p:cNvSpPr txBox="1"/>
          <p:nvPr/>
        </p:nvSpPr>
        <p:spPr>
          <a:xfrm>
            <a:off x="3515995" y="1442085"/>
            <a:ext cx="2107565" cy="773430"/>
          </a:xfrm>
          <a:prstGeom prst="rect">
            <a:avLst/>
          </a:prstGeom>
          <a:noFill/>
        </p:spPr>
        <p:txBody>
          <a:bodyPr wrap="square" rtlCol="0">
            <a:spAutoFit/>
          </a:bodyPr>
          <a:p>
            <a:pPr indent="0" algn="just" fontAlgn="auto">
              <a:lnSpc>
                <a:spcPts val="2660"/>
              </a:lnSpc>
            </a:pPr>
            <a:r>
              <a:rPr lang="zh-CN" altLang="en-US" sz="1800" b="1">
                <a:solidFill>
                  <a:schemeClr val="bg1">
                    <a:lumMod val="50000"/>
                  </a:schemeClr>
                </a:solidFill>
              </a:rPr>
              <a:t>订单培养是就业的重要途径</a:t>
            </a:r>
            <a:endParaRPr lang="zh-CN" altLang="en-US" sz="1800" b="1">
              <a:solidFill>
                <a:schemeClr val="bg1">
                  <a:lumMod val="50000"/>
                </a:schemeClr>
              </a:solidFill>
            </a:endParaRPr>
          </a:p>
        </p:txBody>
      </p:sp>
      <p:sp>
        <p:nvSpPr>
          <p:cNvPr id="17" name="文本框 16"/>
          <p:cNvSpPr txBox="1"/>
          <p:nvPr/>
        </p:nvSpPr>
        <p:spPr>
          <a:xfrm>
            <a:off x="6381115" y="2517775"/>
            <a:ext cx="2107565" cy="773430"/>
          </a:xfrm>
          <a:prstGeom prst="rect">
            <a:avLst/>
          </a:prstGeom>
          <a:noFill/>
        </p:spPr>
        <p:txBody>
          <a:bodyPr wrap="square" rtlCol="0">
            <a:spAutoFit/>
          </a:bodyPr>
          <a:p>
            <a:pPr indent="0" algn="just" fontAlgn="auto">
              <a:lnSpc>
                <a:spcPts val="2660"/>
              </a:lnSpc>
            </a:pPr>
            <a:r>
              <a:rPr lang="zh-CN" altLang="en-US" sz="1800" b="1">
                <a:solidFill>
                  <a:schemeClr val="bg1">
                    <a:lumMod val="50000"/>
                  </a:schemeClr>
                </a:solidFill>
              </a:rPr>
              <a:t>多次就业替代一次就业成主流</a:t>
            </a:r>
            <a:endParaRPr lang="zh-CN" altLang="en-US" sz="1800" b="1">
              <a:solidFill>
                <a:schemeClr val="bg1">
                  <a:lumMod val="50000"/>
                </a:schemeClr>
              </a:solidFill>
            </a:endParaRPr>
          </a:p>
        </p:txBody>
      </p:sp>
      <p:sp>
        <p:nvSpPr>
          <p:cNvPr id="19" name="文本框 18"/>
          <p:cNvSpPr txBox="1"/>
          <p:nvPr/>
        </p:nvSpPr>
        <p:spPr>
          <a:xfrm>
            <a:off x="6793865" y="3717290"/>
            <a:ext cx="2107565" cy="773430"/>
          </a:xfrm>
          <a:prstGeom prst="rect">
            <a:avLst/>
          </a:prstGeom>
          <a:noFill/>
        </p:spPr>
        <p:txBody>
          <a:bodyPr wrap="square" rtlCol="0">
            <a:spAutoFit/>
          </a:bodyPr>
          <a:p>
            <a:pPr indent="0" algn="just" fontAlgn="auto">
              <a:lnSpc>
                <a:spcPts val="2660"/>
              </a:lnSpc>
            </a:pPr>
            <a:r>
              <a:rPr lang="zh-CN" altLang="en-US" sz="1800" b="1">
                <a:solidFill>
                  <a:schemeClr val="bg1">
                    <a:lumMod val="50000"/>
                  </a:schemeClr>
                </a:solidFill>
              </a:rPr>
              <a:t>人才派遣成为大学生就业方式</a:t>
            </a:r>
            <a:endParaRPr lang="zh-CN" altLang="en-US" sz="1800" b="1">
              <a:solidFill>
                <a:schemeClr val="bg1">
                  <a:lumMod val="50000"/>
                </a:schemeClr>
              </a:solidFill>
            </a:endParaRPr>
          </a:p>
        </p:txBody>
      </p:sp>
      <p:sp>
        <p:nvSpPr>
          <p:cNvPr id="14" name="矩形 13"/>
          <p:cNvSpPr>
            <a:spLocks noChangeArrowheads="1"/>
          </p:cNvSpPr>
          <p:nvPr/>
        </p:nvSpPr>
        <p:spPr bwMode="auto">
          <a:xfrm>
            <a:off x="780415" y="777875"/>
            <a:ext cx="60445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二、高职院校逐步改善就业环境</a:t>
            </a:r>
            <a:endParaRPr lang="zh-CN" altLang="en-US" sz="3200" b="1">
              <a:solidFill>
                <a:srgbClr val="1B436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22" presetClass="entr" presetSubtype="4" fill="hold" grpId="0" nodeType="afterEffect">
                                  <p:stCondLst>
                                    <p:cond delay="0"/>
                                  </p:stCondLst>
                                  <p:childTnLst>
                                    <p:set>
                                      <p:cBhvr>
                                        <p:cTn id="23" dur="1" fill="hold">
                                          <p:stCondLst>
                                            <p:cond delay="0"/>
                                          </p:stCondLst>
                                        </p:cTn>
                                        <p:tgtEl>
                                          <p:spTgt spid="23574"/>
                                        </p:tgtEl>
                                        <p:attrNameLst>
                                          <p:attrName>style.visibility</p:attrName>
                                        </p:attrNameLst>
                                      </p:cBhvr>
                                      <p:to>
                                        <p:strVal val="visible"/>
                                      </p:to>
                                    </p:set>
                                    <p:animEffect transition="in" filter="wipe(down)">
                                      <p:cBhvr>
                                        <p:cTn id="24" dur="500"/>
                                        <p:tgtEl>
                                          <p:spTgt spid="23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3574" grpId="0" bldLvl="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二、高职院校逐步改善就业环境</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6" name="矩形 5"/>
          <p:cNvSpPr>
            <a:spLocks noChangeArrowheads="1"/>
          </p:cNvSpPr>
          <p:nvPr/>
        </p:nvSpPr>
        <p:spPr bwMode="auto">
          <a:xfrm>
            <a:off x="457835" y="1789430"/>
            <a:ext cx="8228330" cy="3232785"/>
          </a:xfrm>
          <a:prstGeom prst="rect">
            <a:avLst/>
          </a:prstGeom>
          <a:noFill/>
          <a:ln w="9525">
            <a:noFill/>
            <a:miter lim="800000"/>
          </a:ln>
        </p:spPr>
        <p:txBody>
          <a:bodyPr wrap="square">
            <a:noAutofit/>
          </a:bodyPr>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（一）逐步加大办学投入，改善教学条件</a:t>
            </a: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教学条件的好坏直接影响了学生们就业率的高低，高职院校已认识到了这个问题，逐渐开始重视教学的投入。一是师资力量的投入，二是硬件设备的投入。地方政府也开始加大对高职院校的投资，逐步改善高职院校的办学条件。</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（二）深入开展校企融合，拓宽就业途径</a:t>
            </a: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高职院校已经开始了与企业合作的新模式，学校培养人才，企业接纳人才。通过学校引进企业，根据需要开展合作，共同制定人才培养方案、课程标准来按需培养高素质的技术技能型人才。</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二、高职院校逐步改善就业环境</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6" name="矩形 5"/>
          <p:cNvSpPr>
            <a:spLocks noChangeArrowheads="1"/>
          </p:cNvSpPr>
          <p:nvPr/>
        </p:nvSpPr>
        <p:spPr bwMode="auto">
          <a:xfrm>
            <a:off x="457835" y="1970405"/>
            <a:ext cx="8228330" cy="2919095"/>
          </a:xfrm>
          <a:prstGeom prst="rect">
            <a:avLst/>
          </a:prstGeom>
          <a:noFill/>
          <a:ln w="9525">
            <a:noFill/>
            <a:miter lim="800000"/>
          </a:ln>
        </p:spPr>
        <p:txBody>
          <a:bodyPr wrap="square">
            <a:noAutofit/>
          </a:bodyPr>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（三）出台自主创业优惠政策，缓解就业压力</a:t>
            </a: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高职院校纷纷出台配套政策鼓励学生自主创业，这不仅能提高学生们的能力，还能有效地缓解就业压力。高职院校已经陆续开设了公共必修课程《大学生职业发展与就业指导》《创新与创业基础》，课程系统地向大学生普及就业创业政策，让学生们得以在了解当前就业形势的前提下，改变就业观点，并鼓励一部分有能力的学生自主创业。</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高职教育是经济发展的重要组成部分，近年来，各省教育厅都加大了高职院校的投入力度，下大力气改善教学条件，深化教育教学改革，提高人才培养质量。</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热门专业</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8" name="梯形 7"/>
          <p:cNvSpPr>
            <a:spLocks noChangeAspect="1"/>
          </p:cNvSpPr>
          <p:nvPr>
            <p:custDataLst>
              <p:tags r:id="rId1"/>
            </p:custDataLst>
          </p:nvPr>
        </p:nvSpPr>
        <p:spPr>
          <a:xfrm rot="5400000">
            <a:off x="296631" y="2466474"/>
            <a:ext cx="3048244" cy="1924904"/>
          </a:xfrm>
          <a:prstGeom prst="trapezoid">
            <a:avLst>
              <a:gd name="adj" fmla="val 40632"/>
            </a:avLst>
          </a:prstGeom>
          <a:solidFill>
            <a:srgbClr val="1D4865"/>
          </a:solidFill>
          <a:ln w="25400" cap="flat" cmpd="sng" algn="ctr">
            <a:noFill/>
            <a:prstDash val="solid"/>
          </a:ln>
          <a:effectLst/>
        </p:spPr>
        <p:txBody>
          <a:bodyPr anchor="ctr"/>
          <a:p>
            <a:pPr algn="ctr" defTabSz="913765" fontAlgn="auto">
              <a:spcBef>
                <a:spcPts val="0"/>
              </a:spcBef>
              <a:spcAft>
                <a:spcPts val="0"/>
              </a:spcAft>
              <a:defRPr/>
            </a:pPr>
            <a:endParaRPr lang="zh-CN" altLang="en-US" sz="1865" kern="0">
              <a:solidFill>
                <a:prstClr val="white"/>
              </a:solidFill>
              <a:latin typeface="Calibri" panose="020F0502020204030204"/>
              <a:ea typeface="微软雅黑" panose="020B0503020204020204" pitchFamily="34" charset="-122"/>
            </a:endParaRPr>
          </a:p>
        </p:txBody>
      </p:sp>
      <p:sp>
        <p:nvSpPr>
          <p:cNvPr id="2" name="梯形 1"/>
          <p:cNvSpPr>
            <a:spLocks noChangeAspect="1"/>
          </p:cNvSpPr>
          <p:nvPr>
            <p:custDataLst>
              <p:tags r:id="rId2"/>
            </p:custDataLst>
          </p:nvPr>
        </p:nvSpPr>
        <p:spPr>
          <a:xfrm rot="5400000">
            <a:off x="2967685" y="2467287"/>
            <a:ext cx="3048635" cy="1923670"/>
          </a:xfrm>
          <a:prstGeom prst="trapezoid">
            <a:avLst>
              <a:gd name="adj" fmla="val 40632"/>
            </a:avLst>
          </a:prstGeom>
          <a:solidFill>
            <a:srgbClr val="404040"/>
          </a:solidFill>
          <a:ln w="25400" cap="flat" cmpd="sng" algn="ctr">
            <a:noFill/>
            <a:prstDash val="solid"/>
          </a:ln>
          <a:effectLst/>
        </p:spPr>
        <p:txBody>
          <a:bodyPr anchor="ctr"/>
          <a:p>
            <a:pPr algn="ctr" defTabSz="913765" fontAlgn="auto">
              <a:spcBef>
                <a:spcPts val="0"/>
              </a:spcBef>
              <a:spcAft>
                <a:spcPts val="0"/>
              </a:spcAft>
              <a:defRPr/>
            </a:pPr>
            <a:endParaRPr lang="zh-CN" altLang="en-US" sz="1865" kern="0">
              <a:solidFill>
                <a:prstClr val="white"/>
              </a:solidFill>
              <a:latin typeface="Calibri" panose="020F0502020204030204"/>
              <a:ea typeface="微软雅黑" panose="020B0503020204020204" pitchFamily="34" charset="-122"/>
            </a:endParaRPr>
          </a:p>
        </p:txBody>
      </p:sp>
      <p:sp>
        <p:nvSpPr>
          <p:cNvPr id="10" name="梯形 9"/>
          <p:cNvSpPr>
            <a:spLocks noChangeAspect="1"/>
          </p:cNvSpPr>
          <p:nvPr>
            <p:custDataLst>
              <p:tags r:id="rId3"/>
            </p:custDataLst>
          </p:nvPr>
        </p:nvSpPr>
        <p:spPr>
          <a:xfrm rot="5400000">
            <a:off x="5810580" y="2466558"/>
            <a:ext cx="3048000" cy="1924493"/>
          </a:xfrm>
          <a:prstGeom prst="trapezoid">
            <a:avLst>
              <a:gd name="adj" fmla="val 40632"/>
            </a:avLst>
          </a:prstGeom>
          <a:solidFill>
            <a:srgbClr val="1D4865"/>
          </a:solidFill>
          <a:ln w="25400" cap="flat" cmpd="sng" algn="ctr">
            <a:noFill/>
            <a:prstDash val="solid"/>
          </a:ln>
          <a:effectLst/>
        </p:spPr>
        <p:txBody>
          <a:bodyPr anchor="ctr"/>
          <a:p>
            <a:pPr algn="ctr" defTabSz="913765" fontAlgn="auto">
              <a:spcBef>
                <a:spcPts val="0"/>
              </a:spcBef>
              <a:spcAft>
                <a:spcPts val="0"/>
              </a:spcAft>
              <a:defRPr/>
            </a:pPr>
            <a:endParaRPr lang="zh-CN" altLang="en-US" sz="1865" kern="0">
              <a:solidFill>
                <a:prstClr val="white"/>
              </a:solidFill>
              <a:latin typeface="Calibri" panose="020F0502020204030204"/>
              <a:ea typeface="微软雅黑" panose="020B0503020204020204" pitchFamily="34" charset="-122"/>
            </a:endParaRPr>
          </a:p>
        </p:txBody>
      </p:sp>
      <p:sp>
        <p:nvSpPr>
          <p:cNvPr id="3" name="矩形 2"/>
          <p:cNvSpPr>
            <a:spLocks noChangeAspect="1" noChangeArrowheads="1"/>
          </p:cNvSpPr>
          <p:nvPr>
            <p:custDataLst>
              <p:tags r:id="rId4"/>
            </p:custDataLst>
          </p:nvPr>
        </p:nvSpPr>
        <p:spPr bwMode="auto">
          <a:xfrm>
            <a:off x="617855" y="3114675"/>
            <a:ext cx="2405873" cy="1337945"/>
          </a:xfrm>
          <a:prstGeom prst="rect">
            <a:avLst/>
          </a:prstGeom>
          <a:noFill/>
          <a:ln w="9525">
            <a:noFill/>
            <a:miter lim="800000"/>
          </a:ln>
        </p:spPr>
        <p:txBody>
          <a:bodyPr>
            <a:spAutoFit/>
          </a:bodyPr>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rPr>
              <a:t>计算机类</a:t>
            </a:r>
            <a:endParaRPr lang="zh-CN" altLang="en-US" sz="1800" b="1">
              <a:solidFill>
                <a:schemeClr val="bg1"/>
              </a:solidFill>
              <a:latin typeface="Verdana" panose="020B0604030504040204" pitchFamily="34" charset="0"/>
              <a:ea typeface="微软雅黑" panose="020B0503020204020204" pitchFamily="34" charset="-122"/>
            </a:endParaRPr>
          </a:p>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rPr>
              <a:t>电子信息类</a:t>
            </a:r>
            <a:endParaRPr lang="zh-CN" altLang="en-US" sz="1800" b="1">
              <a:solidFill>
                <a:schemeClr val="bg1"/>
              </a:solidFill>
              <a:latin typeface="Verdana" panose="020B0604030504040204" pitchFamily="34" charset="0"/>
              <a:ea typeface="微软雅黑" panose="020B0503020204020204" pitchFamily="34" charset="-122"/>
            </a:endParaRPr>
          </a:p>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rPr>
              <a:t>通讯类</a:t>
            </a:r>
            <a:endParaRPr lang="zh-CN" altLang="en-US" sz="1800" b="1">
              <a:solidFill>
                <a:schemeClr val="bg1"/>
              </a:solidFill>
              <a:latin typeface="Verdana" panose="020B0604030504040204" pitchFamily="34" charset="0"/>
              <a:ea typeface="微软雅黑" panose="020B0503020204020204" pitchFamily="34" charset="-122"/>
            </a:endParaRPr>
          </a:p>
        </p:txBody>
      </p:sp>
      <p:sp>
        <p:nvSpPr>
          <p:cNvPr id="4" name="矩形 3"/>
          <p:cNvSpPr>
            <a:spLocks noChangeAspect="1" noChangeArrowheads="1"/>
          </p:cNvSpPr>
          <p:nvPr>
            <p:custDataLst>
              <p:tags r:id="rId5"/>
            </p:custDataLst>
          </p:nvPr>
        </p:nvSpPr>
        <p:spPr bwMode="auto">
          <a:xfrm>
            <a:off x="3383138" y="3114675"/>
            <a:ext cx="2404110" cy="922020"/>
          </a:xfrm>
          <a:prstGeom prst="rect">
            <a:avLst/>
          </a:prstGeom>
          <a:noFill/>
          <a:ln w="9525">
            <a:noFill/>
            <a:miter lim="800000"/>
          </a:ln>
        </p:spPr>
        <p:txBody>
          <a:bodyPr>
            <a:spAutoFit/>
          </a:bodyPr>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rPr>
              <a:t>教育类</a:t>
            </a:r>
            <a:endParaRPr lang="zh-CN" altLang="en-US" sz="1800" b="1">
              <a:solidFill>
                <a:schemeClr val="bg1"/>
              </a:solidFill>
              <a:latin typeface="Verdana" panose="020B0604030504040204" pitchFamily="34" charset="0"/>
              <a:ea typeface="微软雅黑" panose="020B0503020204020204" pitchFamily="34" charset="-122"/>
            </a:endParaRPr>
          </a:p>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rPr>
              <a:t>医学技术类</a:t>
            </a:r>
            <a:endParaRPr lang="zh-CN" altLang="en-US" sz="1800" b="1">
              <a:solidFill>
                <a:schemeClr val="bg1"/>
              </a:solidFill>
              <a:latin typeface="Verdana" panose="020B0604030504040204" pitchFamily="34" charset="0"/>
              <a:ea typeface="微软雅黑" panose="020B0503020204020204" pitchFamily="34" charset="-122"/>
            </a:endParaRPr>
          </a:p>
        </p:txBody>
      </p:sp>
      <p:sp>
        <p:nvSpPr>
          <p:cNvPr id="12" name="矩形 11"/>
          <p:cNvSpPr>
            <a:spLocks noChangeAspect="1" noChangeArrowheads="1"/>
          </p:cNvSpPr>
          <p:nvPr>
            <p:custDataLst>
              <p:tags r:id="rId6"/>
            </p:custDataLst>
          </p:nvPr>
        </p:nvSpPr>
        <p:spPr bwMode="auto">
          <a:xfrm>
            <a:off x="858203" y="2561273"/>
            <a:ext cx="2035810" cy="553085"/>
          </a:xfrm>
          <a:prstGeom prst="rect">
            <a:avLst/>
          </a:prstGeom>
          <a:noFill/>
          <a:ln w="9525">
            <a:noFill/>
            <a:miter lim="800000"/>
          </a:ln>
        </p:spPr>
        <p:txBody>
          <a:bodyPr wrap="none">
            <a:spAutoFit/>
          </a:bodyPr>
          <a:p>
            <a:pPr>
              <a:lnSpc>
                <a:spcPct val="150000"/>
              </a:lnSpc>
            </a:pPr>
            <a:r>
              <a:rPr lang="zh-CN" altLang="en-US" sz="2000" b="1">
                <a:solidFill>
                  <a:schemeClr val="bg1"/>
                </a:solidFill>
                <a:ea typeface="微软雅黑" panose="020B0503020204020204" pitchFamily="34" charset="-122"/>
              </a:rPr>
              <a:t>电子信息类专业</a:t>
            </a:r>
            <a:r>
              <a:rPr lang="zh-CN" altLang="en-US" sz="2000"/>
              <a:t> </a:t>
            </a:r>
            <a:endParaRPr lang="en-US" altLang="zh-CN" sz="2000"/>
          </a:p>
        </p:txBody>
      </p:sp>
      <p:sp>
        <p:nvSpPr>
          <p:cNvPr id="13" name="矩形 12"/>
          <p:cNvSpPr>
            <a:spLocks noChangeAspect="1" noChangeArrowheads="1"/>
          </p:cNvSpPr>
          <p:nvPr>
            <p:custDataLst>
              <p:tags r:id="rId7"/>
            </p:custDataLst>
          </p:nvPr>
        </p:nvSpPr>
        <p:spPr bwMode="auto">
          <a:xfrm>
            <a:off x="3473768" y="2561273"/>
            <a:ext cx="2035810" cy="553085"/>
          </a:xfrm>
          <a:prstGeom prst="rect">
            <a:avLst/>
          </a:prstGeom>
          <a:noFill/>
          <a:ln w="9525">
            <a:noFill/>
            <a:miter lim="800000"/>
          </a:ln>
        </p:spPr>
        <p:txBody>
          <a:bodyPr wrap="none">
            <a:spAutoFit/>
          </a:bodyPr>
          <a:p>
            <a:pPr>
              <a:lnSpc>
                <a:spcPct val="150000"/>
              </a:lnSpc>
            </a:pPr>
            <a:r>
              <a:rPr lang="zh-CN" altLang="en-US" sz="2000" b="1">
                <a:solidFill>
                  <a:schemeClr val="bg1"/>
                </a:solidFill>
                <a:ea typeface="微软雅黑" panose="020B0503020204020204" pitchFamily="34" charset="-122"/>
              </a:rPr>
              <a:t>健康管理类专业</a:t>
            </a:r>
            <a:r>
              <a:rPr lang="zh-CN" altLang="en-US" sz="2000"/>
              <a:t> </a:t>
            </a:r>
            <a:endParaRPr lang="en-US" altLang="zh-CN" sz="2000"/>
          </a:p>
        </p:txBody>
      </p:sp>
      <p:sp>
        <p:nvSpPr>
          <p:cNvPr id="14" name="矩形 13"/>
          <p:cNvSpPr>
            <a:spLocks noChangeAspect="1" noChangeArrowheads="1"/>
          </p:cNvSpPr>
          <p:nvPr>
            <p:custDataLst>
              <p:tags r:id="rId8"/>
            </p:custDataLst>
          </p:nvPr>
        </p:nvSpPr>
        <p:spPr bwMode="auto">
          <a:xfrm>
            <a:off x="6372860" y="2561273"/>
            <a:ext cx="2035810" cy="553085"/>
          </a:xfrm>
          <a:prstGeom prst="rect">
            <a:avLst/>
          </a:prstGeom>
          <a:noFill/>
          <a:ln w="9525">
            <a:noFill/>
            <a:miter lim="800000"/>
          </a:ln>
        </p:spPr>
        <p:txBody>
          <a:bodyPr wrap="none">
            <a:spAutoFit/>
          </a:bodyPr>
          <a:p>
            <a:pPr>
              <a:lnSpc>
                <a:spcPct val="150000"/>
              </a:lnSpc>
            </a:pPr>
            <a:r>
              <a:rPr lang="zh-CN" altLang="en-US" sz="2000" b="1">
                <a:solidFill>
                  <a:schemeClr val="bg1"/>
                </a:solidFill>
                <a:ea typeface="微软雅黑" panose="020B0503020204020204" pitchFamily="34" charset="-122"/>
              </a:rPr>
              <a:t>医药卫生类专业</a:t>
            </a:r>
            <a:r>
              <a:rPr lang="zh-CN" altLang="en-US" sz="2000"/>
              <a:t> </a:t>
            </a:r>
            <a:endParaRPr lang="en-US" altLang="zh-CN" sz="2000"/>
          </a:p>
        </p:txBody>
      </p:sp>
      <p:sp>
        <p:nvSpPr>
          <p:cNvPr id="15" name="矩形 14"/>
          <p:cNvSpPr>
            <a:spLocks noChangeAspect="1" noChangeArrowheads="1"/>
          </p:cNvSpPr>
          <p:nvPr>
            <p:custDataLst>
              <p:tags r:id="rId9"/>
            </p:custDataLst>
          </p:nvPr>
        </p:nvSpPr>
        <p:spPr bwMode="auto">
          <a:xfrm>
            <a:off x="6318108" y="3114675"/>
            <a:ext cx="2405380" cy="1198880"/>
          </a:xfrm>
          <a:prstGeom prst="rect">
            <a:avLst/>
          </a:prstGeom>
          <a:noFill/>
          <a:ln w="9525">
            <a:noFill/>
            <a:miter lim="800000"/>
          </a:ln>
        </p:spPr>
        <p:txBody>
          <a:bodyPr>
            <a:spAutoFit/>
          </a:bodyPr>
          <a:p>
            <a:pPr algn="ctr">
              <a:lnSpc>
                <a:spcPct val="100000"/>
              </a:lnSpc>
            </a:pPr>
            <a:r>
              <a:rPr lang="zh-CN" altLang="en-US" sz="1800" b="1">
                <a:solidFill>
                  <a:schemeClr val="bg1"/>
                </a:solidFill>
                <a:latin typeface="Verdana" panose="020B0604030504040204" pitchFamily="34" charset="0"/>
                <a:ea typeface="微软雅黑" panose="020B0503020204020204" pitchFamily="34" charset="-122"/>
              </a:rPr>
              <a:t>临床医学类</a:t>
            </a:r>
            <a:endParaRPr lang="zh-CN" altLang="en-US" sz="1800" b="1">
              <a:solidFill>
                <a:schemeClr val="bg1"/>
              </a:solidFill>
              <a:latin typeface="Verdana" panose="020B0604030504040204" pitchFamily="34" charset="0"/>
              <a:ea typeface="微软雅黑" panose="020B0503020204020204" pitchFamily="34" charset="-122"/>
            </a:endParaRPr>
          </a:p>
          <a:p>
            <a:pPr algn="ctr">
              <a:lnSpc>
                <a:spcPct val="100000"/>
              </a:lnSpc>
            </a:pPr>
            <a:r>
              <a:rPr lang="zh-CN" altLang="en-US" sz="1800" b="1">
                <a:solidFill>
                  <a:schemeClr val="bg1"/>
                </a:solidFill>
                <a:latin typeface="Verdana" panose="020B0604030504040204" pitchFamily="34" charset="0"/>
                <a:ea typeface="微软雅黑" panose="020B0503020204020204" pitchFamily="34" charset="-122"/>
              </a:rPr>
              <a:t>护理类</a:t>
            </a:r>
            <a:endParaRPr lang="zh-CN" altLang="en-US" sz="1800" b="1">
              <a:solidFill>
                <a:schemeClr val="bg1"/>
              </a:solidFill>
              <a:latin typeface="Verdana" panose="020B0604030504040204" pitchFamily="34" charset="0"/>
              <a:ea typeface="微软雅黑" panose="020B0503020204020204" pitchFamily="34" charset="-122"/>
            </a:endParaRPr>
          </a:p>
          <a:p>
            <a:pPr algn="ctr">
              <a:lnSpc>
                <a:spcPct val="100000"/>
              </a:lnSpc>
            </a:pPr>
            <a:r>
              <a:rPr lang="zh-CN" altLang="en-US" sz="1800" b="1">
                <a:solidFill>
                  <a:schemeClr val="bg1"/>
                </a:solidFill>
                <a:latin typeface="Verdana" panose="020B0604030504040204" pitchFamily="34" charset="0"/>
                <a:ea typeface="微软雅黑" panose="020B0503020204020204" pitchFamily="34" charset="-122"/>
              </a:rPr>
              <a:t>药学类</a:t>
            </a:r>
            <a:endParaRPr lang="zh-CN" altLang="en-US" sz="1800" b="1">
              <a:solidFill>
                <a:schemeClr val="bg1"/>
              </a:solidFill>
              <a:latin typeface="Verdana" panose="020B0604030504040204" pitchFamily="34" charset="0"/>
              <a:ea typeface="微软雅黑" panose="020B0503020204020204" pitchFamily="34" charset="-122"/>
            </a:endParaRPr>
          </a:p>
          <a:p>
            <a:pPr algn="ctr">
              <a:lnSpc>
                <a:spcPct val="100000"/>
              </a:lnSpc>
            </a:pPr>
            <a:r>
              <a:rPr lang="zh-CN" altLang="en-US" sz="1800" b="1">
                <a:solidFill>
                  <a:schemeClr val="bg1"/>
                </a:solidFill>
                <a:latin typeface="Verdana" panose="020B0604030504040204" pitchFamily="34" charset="0"/>
                <a:ea typeface="微软雅黑" panose="020B0503020204020204" pitchFamily="34" charset="-122"/>
              </a:rPr>
              <a:t>卫生管理类</a:t>
            </a:r>
            <a:endParaRPr lang="zh-CN" altLang="en-US" sz="1800" b="1">
              <a:solidFill>
                <a:schemeClr val="bg1"/>
              </a:solidFill>
              <a:latin typeface="Verdana" panose="020B060403050404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par>
                                <p:cTn id="21" presetID="22" presetClass="entr" presetSubtype="1" fill="hold" grpId="0" nodeType="withEffect">
                                  <p:stCondLst>
                                    <p:cond delay="90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500"/>
                            </p:stCondLst>
                            <p:childTnLst>
                              <p:par>
                                <p:cTn id="25" presetID="22" presetClass="entr" presetSubtype="1" fill="hold" grpId="0" nodeType="afterEffect">
                                  <p:stCondLst>
                                    <p:cond delay="90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300"/>
                                  </p:stCondLst>
                                  <p:childTnLst>
                                    <p:set>
                                      <p:cBhvr>
                                        <p:cTn id="31" dur="1" fill="hold">
                                          <p:stCondLst>
                                            <p:cond delay="0"/>
                                          </p:stCondLst>
                                        </p:cTn>
                                        <p:tgtEl>
                                          <p:spTgt spid="2"/>
                                        </p:tgtEl>
                                        <p:attrNameLst>
                                          <p:attrName>style.visibility</p:attrName>
                                        </p:attrNameLst>
                                      </p:cBhvr>
                                      <p:to>
                                        <p:strVal val="visible"/>
                                      </p:to>
                                    </p:set>
                                    <p:animEffect transition="in" filter="wipe(up)">
                                      <p:cBhvr>
                                        <p:cTn id="32" dur="500"/>
                                        <p:tgtEl>
                                          <p:spTgt spid="2"/>
                                        </p:tgtEl>
                                      </p:cBhvr>
                                    </p:animEffect>
                                  </p:childTnLst>
                                </p:cTn>
                              </p:par>
                              <p:par>
                                <p:cTn id="33" presetID="22" presetClass="entr" presetSubtype="1" fill="hold" grpId="0" nodeType="withEffect">
                                  <p:stCondLst>
                                    <p:cond delay="120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800"/>
                            </p:stCondLst>
                            <p:childTnLst>
                              <p:par>
                                <p:cTn id="37" presetID="22" presetClass="entr" presetSubtype="1" fill="hold" grpId="0" nodeType="afterEffect">
                                  <p:stCondLst>
                                    <p:cond delay="1200"/>
                                  </p:stCondLst>
                                  <p:childTnLst>
                                    <p:set>
                                      <p:cBhvr>
                                        <p:cTn id="38" dur="1" fill="hold">
                                          <p:stCondLst>
                                            <p:cond delay="0"/>
                                          </p:stCondLst>
                                        </p:cTn>
                                        <p:tgtEl>
                                          <p:spTgt spid="4"/>
                                        </p:tgtEl>
                                        <p:attrNameLst>
                                          <p:attrName>style.visibility</p:attrName>
                                        </p:attrNameLst>
                                      </p:cBhvr>
                                      <p:to>
                                        <p:strVal val="visible"/>
                                      </p:to>
                                    </p:set>
                                    <p:animEffect transition="in" filter="wipe(up)">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60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par>
                                <p:cTn id="45" presetID="22" presetClass="entr" presetSubtype="1" fill="hold" grpId="0" nodeType="withEffect">
                                  <p:stCondLst>
                                    <p:cond delay="1500"/>
                                  </p:stCondLst>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childTnLst>
                          </p:cTn>
                        </p:par>
                        <p:par>
                          <p:cTn id="48" fill="hold">
                            <p:stCondLst>
                              <p:cond delay="1100"/>
                            </p:stCondLst>
                            <p:childTnLst>
                              <p:par>
                                <p:cTn id="49" presetID="22" presetClass="entr" presetSubtype="1" fill="hold" grpId="0" nodeType="afterEffect">
                                  <p:stCondLst>
                                    <p:cond delay="150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p:bldP spid="4"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热门专业</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8" name="梯形 7"/>
          <p:cNvSpPr>
            <a:spLocks noChangeAspect="1"/>
          </p:cNvSpPr>
          <p:nvPr>
            <p:custDataLst>
              <p:tags r:id="rId1"/>
            </p:custDataLst>
          </p:nvPr>
        </p:nvSpPr>
        <p:spPr>
          <a:xfrm rot="5400000">
            <a:off x="296631" y="2466474"/>
            <a:ext cx="3048244" cy="1924904"/>
          </a:xfrm>
          <a:prstGeom prst="trapezoid">
            <a:avLst>
              <a:gd name="adj" fmla="val 40632"/>
            </a:avLst>
          </a:prstGeom>
          <a:solidFill>
            <a:srgbClr val="1D4865"/>
          </a:solidFill>
          <a:ln w="25400" cap="flat" cmpd="sng" algn="ctr">
            <a:noFill/>
            <a:prstDash val="solid"/>
          </a:ln>
          <a:effectLst/>
        </p:spPr>
        <p:txBody>
          <a:bodyPr anchor="ctr"/>
          <a:p>
            <a:pPr algn="ctr" defTabSz="913765" fontAlgn="auto">
              <a:spcBef>
                <a:spcPts val="0"/>
              </a:spcBef>
              <a:spcAft>
                <a:spcPts val="0"/>
              </a:spcAft>
              <a:defRPr/>
            </a:pPr>
            <a:endParaRPr lang="zh-CN" altLang="en-US" sz="1865" kern="0">
              <a:solidFill>
                <a:prstClr val="white"/>
              </a:solidFill>
              <a:latin typeface="Calibri" panose="020F0502020204030204"/>
              <a:ea typeface="微软雅黑" panose="020B0503020204020204" pitchFamily="34" charset="-122"/>
            </a:endParaRPr>
          </a:p>
        </p:txBody>
      </p:sp>
      <p:sp>
        <p:nvSpPr>
          <p:cNvPr id="2" name="梯形 1"/>
          <p:cNvSpPr>
            <a:spLocks noChangeAspect="1"/>
          </p:cNvSpPr>
          <p:nvPr>
            <p:custDataLst>
              <p:tags r:id="rId2"/>
            </p:custDataLst>
          </p:nvPr>
        </p:nvSpPr>
        <p:spPr>
          <a:xfrm rot="5400000">
            <a:off x="2967685" y="2467287"/>
            <a:ext cx="3048635" cy="1923670"/>
          </a:xfrm>
          <a:prstGeom prst="trapezoid">
            <a:avLst>
              <a:gd name="adj" fmla="val 40632"/>
            </a:avLst>
          </a:prstGeom>
          <a:solidFill>
            <a:srgbClr val="404040"/>
          </a:solidFill>
          <a:ln w="25400" cap="flat" cmpd="sng" algn="ctr">
            <a:noFill/>
            <a:prstDash val="solid"/>
          </a:ln>
          <a:effectLst/>
        </p:spPr>
        <p:txBody>
          <a:bodyPr anchor="ctr"/>
          <a:p>
            <a:pPr algn="ctr" defTabSz="913765" fontAlgn="auto">
              <a:spcBef>
                <a:spcPts val="0"/>
              </a:spcBef>
              <a:spcAft>
                <a:spcPts val="0"/>
              </a:spcAft>
              <a:defRPr/>
            </a:pPr>
            <a:endParaRPr lang="zh-CN" altLang="en-US" sz="1865" kern="0">
              <a:solidFill>
                <a:prstClr val="white"/>
              </a:solidFill>
              <a:latin typeface="Calibri" panose="020F0502020204030204"/>
              <a:ea typeface="微软雅黑" panose="020B0503020204020204" pitchFamily="34" charset="-122"/>
            </a:endParaRPr>
          </a:p>
        </p:txBody>
      </p:sp>
      <p:sp>
        <p:nvSpPr>
          <p:cNvPr id="10" name="梯形 9"/>
          <p:cNvSpPr>
            <a:spLocks noChangeAspect="1"/>
          </p:cNvSpPr>
          <p:nvPr>
            <p:custDataLst>
              <p:tags r:id="rId3"/>
            </p:custDataLst>
          </p:nvPr>
        </p:nvSpPr>
        <p:spPr>
          <a:xfrm rot="5400000">
            <a:off x="5810580" y="2466558"/>
            <a:ext cx="3048000" cy="1924493"/>
          </a:xfrm>
          <a:prstGeom prst="trapezoid">
            <a:avLst>
              <a:gd name="adj" fmla="val 40632"/>
            </a:avLst>
          </a:prstGeom>
          <a:solidFill>
            <a:srgbClr val="1D4865"/>
          </a:solidFill>
          <a:ln w="25400" cap="flat" cmpd="sng" algn="ctr">
            <a:noFill/>
            <a:prstDash val="solid"/>
          </a:ln>
          <a:effectLst/>
        </p:spPr>
        <p:txBody>
          <a:bodyPr anchor="ctr"/>
          <a:p>
            <a:pPr algn="ctr" defTabSz="913765" fontAlgn="auto">
              <a:spcBef>
                <a:spcPts val="0"/>
              </a:spcBef>
              <a:spcAft>
                <a:spcPts val="0"/>
              </a:spcAft>
              <a:defRPr/>
            </a:pPr>
            <a:endParaRPr lang="zh-CN" altLang="en-US" sz="1865" kern="0">
              <a:solidFill>
                <a:prstClr val="white"/>
              </a:solidFill>
              <a:latin typeface="Calibri" panose="020F0502020204030204"/>
              <a:ea typeface="微软雅黑" panose="020B0503020204020204" pitchFamily="34" charset="-122"/>
            </a:endParaRPr>
          </a:p>
        </p:txBody>
      </p:sp>
      <p:sp>
        <p:nvSpPr>
          <p:cNvPr id="3" name="矩形 2"/>
          <p:cNvSpPr>
            <a:spLocks noChangeAspect="1" noChangeArrowheads="1"/>
          </p:cNvSpPr>
          <p:nvPr>
            <p:custDataLst>
              <p:tags r:id="rId4"/>
            </p:custDataLst>
          </p:nvPr>
        </p:nvSpPr>
        <p:spPr bwMode="auto">
          <a:xfrm>
            <a:off x="617855" y="3114675"/>
            <a:ext cx="2405873" cy="922020"/>
          </a:xfrm>
          <a:prstGeom prst="rect">
            <a:avLst/>
          </a:prstGeom>
          <a:noFill/>
          <a:ln w="9525">
            <a:noFill/>
            <a:miter lim="800000"/>
          </a:ln>
        </p:spPr>
        <p:txBody>
          <a:bodyPr>
            <a:spAutoFit/>
          </a:bodyPr>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sym typeface="+mn-ea"/>
              </a:rPr>
              <a:t>旅游管理类</a:t>
            </a:r>
            <a:endParaRPr lang="zh-CN" altLang="en-US" sz="1800" b="1">
              <a:solidFill>
                <a:schemeClr val="bg1"/>
              </a:solidFill>
              <a:latin typeface="Verdana" panose="020B0604030504040204" pitchFamily="34" charset="0"/>
              <a:ea typeface="微软雅黑" panose="020B0503020204020204" pitchFamily="34" charset="-122"/>
            </a:endParaRPr>
          </a:p>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sym typeface="+mn-ea"/>
              </a:rPr>
              <a:t>餐饮管理与服务类</a:t>
            </a:r>
            <a:endParaRPr lang="zh-CN" altLang="en-US" sz="1800" b="1">
              <a:solidFill>
                <a:schemeClr val="bg1"/>
              </a:solidFill>
              <a:latin typeface="Verdana" panose="020B0604030504040204" pitchFamily="34" charset="0"/>
              <a:ea typeface="微软雅黑" panose="020B0503020204020204" pitchFamily="34" charset="-122"/>
            </a:endParaRPr>
          </a:p>
        </p:txBody>
      </p:sp>
      <p:sp>
        <p:nvSpPr>
          <p:cNvPr id="4" name="矩形 3"/>
          <p:cNvSpPr>
            <a:spLocks noChangeAspect="1" noChangeArrowheads="1"/>
          </p:cNvSpPr>
          <p:nvPr>
            <p:custDataLst>
              <p:tags r:id="rId5"/>
            </p:custDataLst>
          </p:nvPr>
        </p:nvSpPr>
        <p:spPr bwMode="auto">
          <a:xfrm>
            <a:off x="3287888" y="3457575"/>
            <a:ext cx="2404110" cy="922020"/>
          </a:xfrm>
          <a:prstGeom prst="rect">
            <a:avLst/>
          </a:prstGeom>
          <a:noFill/>
          <a:ln w="9525">
            <a:noFill/>
            <a:miter lim="800000"/>
          </a:ln>
        </p:spPr>
        <p:txBody>
          <a:bodyPr>
            <a:spAutoFit/>
          </a:bodyPr>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sym typeface="+mn-ea"/>
              </a:rPr>
              <a:t>动漫类</a:t>
            </a:r>
            <a:endParaRPr lang="zh-CN" altLang="en-US" sz="1800" b="1">
              <a:solidFill>
                <a:schemeClr val="bg1"/>
              </a:solidFill>
              <a:latin typeface="Verdana" panose="020B0604030504040204" pitchFamily="34" charset="0"/>
              <a:ea typeface="微软雅黑" panose="020B0503020204020204" pitchFamily="34" charset="-122"/>
            </a:endParaRPr>
          </a:p>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sym typeface="+mn-ea"/>
              </a:rPr>
              <a:t>艺术设计类</a:t>
            </a:r>
            <a:endParaRPr lang="zh-CN" altLang="en-US" sz="1800" b="1">
              <a:solidFill>
                <a:schemeClr val="bg1"/>
              </a:solidFill>
              <a:latin typeface="Verdana" panose="020B0604030504040204" pitchFamily="34" charset="0"/>
              <a:ea typeface="微软雅黑" panose="020B0503020204020204" pitchFamily="34" charset="-122"/>
            </a:endParaRPr>
          </a:p>
        </p:txBody>
      </p:sp>
      <p:sp>
        <p:nvSpPr>
          <p:cNvPr id="12" name="矩形 11"/>
          <p:cNvSpPr>
            <a:spLocks noChangeAspect="1" noChangeArrowheads="1"/>
          </p:cNvSpPr>
          <p:nvPr>
            <p:custDataLst>
              <p:tags r:id="rId6"/>
            </p:custDataLst>
          </p:nvPr>
        </p:nvSpPr>
        <p:spPr bwMode="auto">
          <a:xfrm>
            <a:off x="1086803" y="2561273"/>
            <a:ext cx="1452880" cy="553085"/>
          </a:xfrm>
          <a:prstGeom prst="rect">
            <a:avLst/>
          </a:prstGeom>
          <a:noFill/>
          <a:ln w="9525">
            <a:noFill/>
            <a:miter lim="800000"/>
          </a:ln>
        </p:spPr>
        <p:txBody>
          <a:bodyPr wrap="none">
            <a:spAutoFit/>
          </a:bodyPr>
          <a:p>
            <a:pPr algn="l">
              <a:lnSpc>
                <a:spcPct val="150000"/>
              </a:lnSpc>
            </a:pPr>
            <a:r>
              <a:rPr lang="zh-CN" altLang="en-US" sz="2000" b="1">
                <a:solidFill>
                  <a:schemeClr val="bg1"/>
                </a:solidFill>
                <a:ea typeface="微软雅黑" panose="020B0503020204020204" pitchFamily="34" charset="-122"/>
                <a:sym typeface="+mn-ea"/>
              </a:rPr>
              <a:t>旅游类专业</a:t>
            </a:r>
            <a:endParaRPr lang="en-US" altLang="zh-CN" sz="2000"/>
          </a:p>
        </p:txBody>
      </p:sp>
      <p:sp>
        <p:nvSpPr>
          <p:cNvPr id="13" name="矩形 12"/>
          <p:cNvSpPr>
            <a:spLocks noChangeAspect="1" noChangeArrowheads="1"/>
          </p:cNvSpPr>
          <p:nvPr>
            <p:custDataLst>
              <p:tags r:id="rId7"/>
            </p:custDataLst>
          </p:nvPr>
        </p:nvSpPr>
        <p:spPr bwMode="auto">
          <a:xfrm>
            <a:off x="3626168" y="2466023"/>
            <a:ext cx="1706880" cy="1014730"/>
          </a:xfrm>
          <a:prstGeom prst="rect">
            <a:avLst/>
          </a:prstGeom>
          <a:noFill/>
          <a:ln w="9525">
            <a:noFill/>
            <a:miter lim="800000"/>
          </a:ln>
        </p:spPr>
        <p:txBody>
          <a:bodyPr wrap="none">
            <a:spAutoFit/>
          </a:bodyPr>
          <a:p>
            <a:pPr algn="ctr">
              <a:lnSpc>
                <a:spcPct val="150000"/>
              </a:lnSpc>
            </a:pPr>
            <a:r>
              <a:rPr lang="zh-CN" altLang="en-US" sz="2000" b="1">
                <a:solidFill>
                  <a:schemeClr val="bg1"/>
                </a:solidFill>
                <a:ea typeface="微软雅黑" panose="020B0503020204020204" pitchFamily="34" charset="-122"/>
                <a:sym typeface="+mn-ea"/>
              </a:rPr>
              <a:t>艺术与文化类</a:t>
            </a:r>
            <a:endParaRPr lang="zh-CN" altLang="en-US" sz="2000" b="1">
              <a:solidFill>
                <a:schemeClr val="bg1"/>
              </a:solidFill>
              <a:ea typeface="微软雅黑" panose="020B0503020204020204" pitchFamily="34" charset="-122"/>
              <a:sym typeface="+mn-ea"/>
            </a:endParaRPr>
          </a:p>
          <a:p>
            <a:pPr algn="ctr">
              <a:lnSpc>
                <a:spcPct val="150000"/>
              </a:lnSpc>
            </a:pPr>
            <a:r>
              <a:rPr lang="zh-CN" altLang="en-US" sz="2000" b="1">
                <a:solidFill>
                  <a:schemeClr val="bg1"/>
                </a:solidFill>
                <a:ea typeface="微软雅黑" panose="020B0503020204020204" pitchFamily="34" charset="-122"/>
                <a:sym typeface="+mn-ea"/>
              </a:rPr>
              <a:t>专业</a:t>
            </a:r>
            <a:r>
              <a:rPr lang="zh-CN" altLang="en-US" sz="2000">
                <a:sym typeface="+mn-ea"/>
              </a:rPr>
              <a:t> </a:t>
            </a:r>
            <a:endParaRPr lang="en-US" altLang="zh-CN" sz="2000"/>
          </a:p>
        </p:txBody>
      </p:sp>
      <p:sp>
        <p:nvSpPr>
          <p:cNvPr id="14" name="矩形 13"/>
          <p:cNvSpPr>
            <a:spLocks noChangeAspect="1" noChangeArrowheads="1"/>
          </p:cNvSpPr>
          <p:nvPr>
            <p:custDataLst>
              <p:tags r:id="rId8"/>
            </p:custDataLst>
          </p:nvPr>
        </p:nvSpPr>
        <p:spPr bwMode="auto">
          <a:xfrm>
            <a:off x="6372860" y="2561273"/>
            <a:ext cx="2035810" cy="553085"/>
          </a:xfrm>
          <a:prstGeom prst="rect">
            <a:avLst/>
          </a:prstGeom>
          <a:noFill/>
          <a:ln w="9525">
            <a:noFill/>
            <a:miter lim="800000"/>
          </a:ln>
        </p:spPr>
        <p:txBody>
          <a:bodyPr wrap="none">
            <a:spAutoFit/>
          </a:bodyPr>
          <a:p>
            <a:pPr algn="l">
              <a:lnSpc>
                <a:spcPct val="150000"/>
              </a:lnSpc>
            </a:pPr>
            <a:r>
              <a:rPr lang="zh-CN" altLang="en-US" sz="2000" b="1">
                <a:solidFill>
                  <a:schemeClr val="bg1"/>
                </a:solidFill>
                <a:ea typeface="微软雅黑" panose="020B0503020204020204" pitchFamily="34" charset="-122"/>
                <a:sym typeface="+mn-ea"/>
              </a:rPr>
              <a:t>物流交通类专业</a:t>
            </a:r>
            <a:r>
              <a:rPr lang="zh-CN" altLang="en-US" sz="2000">
                <a:sym typeface="+mn-ea"/>
              </a:rPr>
              <a:t> </a:t>
            </a:r>
            <a:endParaRPr lang="en-US" altLang="zh-CN" sz="2000"/>
          </a:p>
        </p:txBody>
      </p:sp>
      <p:sp>
        <p:nvSpPr>
          <p:cNvPr id="15" name="矩形 14"/>
          <p:cNvSpPr>
            <a:spLocks noChangeAspect="1" noChangeArrowheads="1"/>
          </p:cNvSpPr>
          <p:nvPr>
            <p:custDataLst>
              <p:tags r:id="rId9"/>
            </p:custDataLst>
          </p:nvPr>
        </p:nvSpPr>
        <p:spPr bwMode="auto">
          <a:xfrm>
            <a:off x="6156183" y="3114675"/>
            <a:ext cx="2405380" cy="922020"/>
          </a:xfrm>
          <a:prstGeom prst="rect">
            <a:avLst/>
          </a:prstGeom>
          <a:noFill/>
          <a:ln w="9525">
            <a:noFill/>
            <a:miter lim="800000"/>
          </a:ln>
        </p:spPr>
        <p:txBody>
          <a:bodyPr>
            <a:spAutoFit/>
          </a:bodyPr>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sym typeface="+mn-ea"/>
              </a:rPr>
              <a:t>运输类</a:t>
            </a:r>
            <a:endParaRPr lang="zh-CN" altLang="en-US" sz="1800" b="1">
              <a:solidFill>
                <a:schemeClr val="bg1"/>
              </a:solidFill>
              <a:latin typeface="Verdana" panose="020B0604030504040204" pitchFamily="34" charset="0"/>
              <a:ea typeface="微软雅黑" panose="020B0503020204020204" pitchFamily="34" charset="-122"/>
            </a:endParaRPr>
          </a:p>
          <a:p>
            <a:pPr algn="ctr">
              <a:lnSpc>
                <a:spcPct val="150000"/>
              </a:lnSpc>
            </a:pPr>
            <a:r>
              <a:rPr lang="zh-CN" altLang="en-US" sz="1800" b="1">
                <a:solidFill>
                  <a:schemeClr val="bg1"/>
                </a:solidFill>
                <a:latin typeface="Verdana" panose="020B0604030504040204" pitchFamily="34" charset="0"/>
                <a:ea typeface="微软雅黑" panose="020B0503020204020204" pitchFamily="34" charset="-122"/>
                <a:sym typeface="+mn-ea"/>
              </a:rPr>
              <a:t>物流类</a:t>
            </a:r>
            <a:endParaRPr lang="zh-CN" altLang="en-US" sz="1800" b="1">
              <a:solidFill>
                <a:schemeClr val="bg1"/>
              </a:solidFill>
              <a:latin typeface="Verdana" panose="020B060403050404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par>
                                <p:cTn id="21" presetID="22" presetClass="entr" presetSubtype="1" fill="hold" grpId="0" nodeType="withEffect">
                                  <p:stCondLst>
                                    <p:cond delay="90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500"/>
                            </p:stCondLst>
                            <p:childTnLst>
                              <p:par>
                                <p:cTn id="25" presetID="22" presetClass="entr" presetSubtype="1" fill="hold" grpId="0" nodeType="afterEffect">
                                  <p:stCondLst>
                                    <p:cond delay="90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300"/>
                                  </p:stCondLst>
                                  <p:childTnLst>
                                    <p:set>
                                      <p:cBhvr>
                                        <p:cTn id="31" dur="1" fill="hold">
                                          <p:stCondLst>
                                            <p:cond delay="0"/>
                                          </p:stCondLst>
                                        </p:cTn>
                                        <p:tgtEl>
                                          <p:spTgt spid="2"/>
                                        </p:tgtEl>
                                        <p:attrNameLst>
                                          <p:attrName>style.visibility</p:attrName>
                                        </p:attrNameLst>
                                      </p:cBhvr>
                                      <p:to>
                                        <p:strVal val="visible"/>
                                      </p:to>
                                    </p:set>
                                    <p:animEffect transition="in" filter="wipe(up)">
                                      <p:cBhvr>
                                        <p:cTn id="32" dur="500"/>
                                        <p:tgtEl>
                                          <p:spTgt spid="2"/>
                                        </p:tgtEl>
                                      </p:cBhvr>
                                    </p:animEffect>
                                  </p:childTnLst>
                                </p:cTn>
                              </p:par>
                              <p:par>
                                <p:cTn id="33" presetID="22" presetClass="entr" presetSubtype="1" fill="hold" grpId="0" nodeType="withEffect">
                                  <p:stCondLst>
                                    <p:cond delay="120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800"/>
                            </p:stCondLst>
                            <p:childTnLst>
                              <p:par>
                                <p:cTn id="37" presetID="22" presetClass="entr" presetSubtype="1" fill="hold" grpId="0" nodeType="afterEffect">
                                  <p:stCondLst>
                                    <p:cond delay="1200"/>
                                  </p:stCondLst>
                                  <p:childTnLst>
                                    <p:set>
                                      <p:cBhvr>
                                        <p:cTn id="38" dur="1" fill="hold">
                                          <p:stCondLst>
                                            <p:cond delay="0"/>
                                          </p:stCondLst>
                                        </p:cTn>
                                        <p:tgtEl>
                                          <p:spTgt spid="4"/>
                                        </p:tgtEl>
                                        <p:attrNameLst>
                                          <p:attrName>style.visibility</p:attrName>
                                        </p:attrNameLst>
                                      </p:cBhvr>
                                      <p:to>
                                        <p:strVal val="visible"/>
                                      </p:to>
                                    </p:set>
                                    <p:animEffect transition="in" filter="wipe(up)">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60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par>
                                <p:cTn id="45" presetID="22" presetClass="entr" presetSubtype="1" fill="hold" grpId="0" nodeType="withEffect">
                                  <p:stCondLst>
                                    <p:cond delay="1500"/>
                                  </p:stCondLst>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childTnLst>
                          </p:cTn>
                        </p:par>
                        <p:par>
                          <p:cTn id="48" fill="hold">
                            <p:stCondLst>
                              <p:cond delay="1100"/>
                            </p:stCondLst>
                            <p:childTnLst>
                              <p:par>
                                <p:cTn id="49" presetID="22" presetClass="entr" presetSubtype="1" fill="hold" grpId="0" nodeType="afterEffect">
                                  <p:stCondLst>
                                    <p:cond delay="150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p:bldP spid="4"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热门专业</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8" name="梯形 7"/>
          <p:cNvSpPr>
            <a:spLocks noChangeAspect="1"/>
          </p:cNvSpPr>
          <p:nvPr>
            <p:custDataLst>
              <p:tags r:id="rId1"/>
            </p:custDataLst>
          </p:nvPr>
        </p:nvSpPr>
        <p:spPr>
          <a:xfrm rot="5400000">
            <a:off x="296631" y="2466474"/>
            <a:ext cx="3048244" cy="1924904"/>
          </a:xfrm>
          <a:prstGeom prst="trapezoid">
            <a:avLst>
              <a:gd name="adj" fmla="val 40632"/>
            </a:avLst>
          </a:prstGeom>
          <a:solidFill>
            <a:srgbClr val="1D4865"/>
          </a:solidFill>
          <a:ln w="25400" cap="flat" cmpd="sng" algn="ctr">
            <a:noFill/>
            <a:prstDash val="solid"/>
          </a:ln>
          <a:effectLst/>
        </p:spPr>
        <p:txBody>
          <a:bodyPr anchor="ctr"/>
          <a:p>
            <a:pPr algn="ctr" defTabSz="913765" fontAlgn="auto">
              <a:spcBef>
                <a:spcPts val="0"/>
              </a:spcBef>
              <a:spcAft>
                <a:spcPts val="0"/>
              </a:spcAft>
              <a:defRPr/>
            </a:pPr>
            <a:endParaRPr lang="zh-CN" altLang="en-US" sz="1865" kern="0">
              <a:solidFill>
                <a:prstClr val="white"/>
              </a:solidFill>
              <a:latin typeface="Calibri" panose="020F0502020204030204"/>
              <a:ea typeface="微软雅黑" panose="020B0503020204020204" pitchFamily="34" charset="-122"/>
            </a:endParaRPr>
          </a:p>
        </p:txBody>
      </p:sp>
      <p:sp>
        <p:nvSpPr>
          <p:cNvPr id="2" name="梯形 1"/>
          <p:cNvSpPr>
            <a:spLocks noChangeAspect="1"/>
          </p:cNvSpPr>
          <p:nvPr>
            <p:custDataLst>
              <p:tags r:id="rId2"/>
            </p:custDataLst>
          </p:nvPr>
        </p:nvSpPr>
        <p:spPr>
          <a:xfrm rot="5400000">
            <a:off x="2967685" y="2467287"/>
            <a:ext cx="3048635" cy="1923670"/>
          </a:xfrm>
          <a:prstGeom prst="trapezoid">
            <a:avLst>
              <a:gd name="adj" fmla="val 40632"/>
            </a:avLst>
          </a:prstGeom>
          <a:solidFill>
            <a:srgbClr val="404040"/>
          </a:solidFill>
          <a:ln w="25400" cap="flat" cmpd="sng" algn="ctr">
            <a:noFill/>
            <a:prstDash val="solid"/>
          </a:ln>
          <a:effectLst/>
        </p:spPr>
        <p:txBody>
          <a:bodyPr anchor="ctr"/>
          <a:p>
            <a:pPr algn="ctr" defTabSz="913765" fontAlgn="auto">
              <a:spcBef>
                <a:spcPts val="0"/>
              </a:spcBef>
              <a:spcAft>
                <a:spcPts val="0"/>
              </a:spcAft>
              <a:defRPr/>
            </a:pPr>
            <a:endParaRPr lang="zh-CN" altLang="en-US" sz="1865" kern="0">
              <a:solidFill>
                <a:prstClr val="white"/>
              </a:solidFill>
              <a:latin typeface="Calibri" panose="020F0502020204030204"/>
              <a:ea typeface="微软雅黑" panose="020B0503020204020204" pitchFamily="34" charset="-122"/>
            </a:endParaRPr>
          </a:p>
        </p:txBody>
      </p:sp>
      <p:sp>
        <p:nvSpPr>
          <p:cNvPr id="10" name="梯形 9"/>
          <p:cNvSpPr>
            <a:spLocks noChangeAspect="1"/>
          </p:cNvSpPr>
          <p:nvPr>
            <p:custDataLst>
              <p:tags r:id="rId3"/>
            </p:custDataLst>
          </p:nvPr>
        </p:nvSpPr>
        <p:spPr>
          <a:xfrm rot="5400000">
            <a:off x="5810580" y="2466558"/>
            <a:ext cx="3048000" cy="1924493"/>
          </a:xfrm>
          <a:prstGeom prst="trapezoid">
            <a:avLst>
              <a:gd name="adj" fmla="val 40632"/>
            </a:avLst>
          </a:prstGeom>
          <a:solidFill>
            <a:srgbClr val="1D4865"/>
          </a:solidFill>
          <a:ln w="25400" cap="flat" cmpd="sng" algn="ctr">
            <a:noFill/>
            <a:prstDash val="solid"/>
          </a:ln>
          <a:effectLst/>
        </p:spPr>
        <p:txBody>
          <a:bodyPr anchor="ctr"/>
          <a:p>
            <a:pPr algn="ctr" defTabSz="913765" fontAlgn="auto">
              <a:spcBef>
                <a:spcPts val="0"/>
              </a:spcBef>
              <a:spcAft>
                <a:spcPts val="0"/>
              </a:spcAft>
              <a:defRPr/>
            </a:pPr>
            <a:endParaRPr lang="zh-CN" altLang="en-US" sz="1865" kern="0">
              <a:solidFill>
                <a:prstClr val="white"/>
              </a:solidFill>
              <a:latin typeface="Calibri" panose="020F0502020204030204"/>
              <a:ea typeface="微软雅黑" panose="020B0503020204020204" pitchFamily="34" charset="-122"/>
            </a:endParaRPr>
          </a:p>
        </p:txBody>
      </p:sp>
      <p:sp>
        <p:nvSpPr>
          <p:cNvPr id="12" name="矩形 11"/>
          <p:cNvSpPr>
            <a:spLocks noChangeAspect="1" noChangeArrowheads="1"/>
          </p:cNvSpPr>
          <p:nvPr>
            <p:custDataLst>
              <p:tags r:id="rId4"/>
            </p:custDataLst>
          </p:nvPr>
        </p:nvSpPr>
        <p:spPr bwMode="auto">
          <a:xfrm>
            <a:off x="967423" y="3114358"/>
            <a:ext cx="1706880" cy="553085"/>
          </a:xfrm>
          <a:prstGeom prst="rect">
            <a:avLst/>
          </a:prstGeom>
          <a:noFill/>
          <a:ln w="9525">
            <a:noFill/>
            <a:miter lim="800000"/>
          </a:ln>
        </p:spPr>
        <p:txBody>
          <a:bodyPr wrap="none">
            <a:spAutoFit/>
          </a:bodyPr>
          <a:p>
            <a:pPr algn="ctr">
              <a:lnSpc>
                <a:spcPct val="150000"/>
              </a:lnSpc>
            </a:pPr>
            <a:r>
              <a:rPr lang="zh-CN" altLang="en-US" sz="2000" b="1">
                <a:solidFill>
                  <a:schemeClr val="bg1"/>
                </a:solidFill>
                <a:latin typeface="Verdana" panose="020B0604030504040204" pitchFamily="34" charset="0"/>
                <a:ea typeface="微软雅黑" panose="020B0503020204020204" pitchFamily="34" charset="-122"/>
                <a:sym typeface="+mn-ea"/>
              </a:rPr>
              <a:t>电子商务专业</a:t>
            </a:r>
            <a:endParaRPr lang="en-US" altLang="zh-CN" sz="2000"/>
          </a:p>
        </p:txBody>
      </p:sp>
      <p:sp>
        <p:nvSpPr>
          <p:cNvPr id="13" name="矩形 12"/>
          <p:cNvSpPr>
            <a:spLocks noChangeAspect="1" noChangeArrowheads="1"/>
          </p:cNvSpPr>
          <p:nvPr>
            <p:custDataLst>
              <p:tags r:id="rId5"/>
            </p:custDataLst>
          </p:nvPr>
        </p:nvSpPr>
        <p:spPr bwMode="auto">
          <a:xfrm>
            <a:off x="3632518" y="2656523"/>
            <a:ext cx="1781810" cy="1476375"/>
          </a:xfrm>
          <a:prstGeom prst="rect">
            <a:avLst/>
          </a:prstGeom>
          <a:noFill/>
          <a:ln w="9525">
            <a:noFill/>
            <a:miter lim="800000"/>
          </a:ln>
        </p:spPr>
        <p:txBody>
          <a:bodyPr wrap="none">
            <a:spAutoFit/>
          </a:bodyPr>
          <a:p>
            <a:pPr algn="l">
              <a:lnSpc>
                <a:spcPct val="150000"/>
              </a:lnSpc>
            </a:pPr>
            <a:r>
              <a:rPr lang="zh-CN" altLang="en-US" sz="2000" b="1">
                <a:solidFill>
                  <a:schemeClr val="bg1"/>
                </a:solidFill>
                <a:ea typeface="微软雅黑" panose="020B0503020204020204" pitchFamily="34" charset="-122"/>
                <a:sym typeface="+mn-ea"/>
              </a:rPr>
              <a:t>商贸零售业</a:t>
            </a:r>
            <a:endParaRPr lang="zh-CN" altLang="en-US" sz="2000" b="1">
              <a:solidFill>
                <a:schemeClr val="bg1"/>
              </a:solidFill>
              <a:ea typeface="微软雅黑" panose="020B0503020204020204" pitchFamily="34" charset="-122"/>
            </a:endParaRPr>
          </a:p>
          <a:p>
            <a:pPr algn="l">
              <a:lnSpc>
                <a:spcPct val="150000"/>
              </a:lnSpc>
            </a:pPr>
            <a:endParaRPr lang="zh-CN" altLang="en-US" sz="2000" b="1">
              <a:solidFill>
                <a:schemeClr val="bg1"/>
              </a:solidFill>
              <a:ea typeface="微软雅黑" panose="020B0503020204020204" pitchFamily="34" charset="-122"/>
            </a:endParaRPr>
          </a:p>
          <a:p>
            <a:pPr algn="l">
              <a:lnSpc>
                <a:spcPct val="150000"/>
              </a:lnSpc>
            </a:pPr>
            <a:r>
              <a:rPr lang="zh-CN" altLang="en-US" sz="2000" b="1">
                <a:solidFill>
                  <a:schemeClr val="bg1"/>
                </a:solidFill>
                <a:ea typeface="微软雅黑" panose="020B0503020204020204" pitchFamily="34" charset="-122"/>
                <a:sym typeface="+mn-ea"/>
              </a:rPr>
              <a:t>市场营销大类</a:t>
            </a:r>
            <a:r>
              <a:rPr lang="zh-CN" altLang="en-US" sz="2000">
                <a:sym typeface="+mn-ea"/>
              </a:rPr>
              <a:t> </a:t>
            </a:r>
            <a:endParaRPr lang="en-US" altLang="zh-CN" sz="2000"/>
          </a:p>
        </p:txBody>
      </p:sp>
      <p:sp>
        <p:nvSpPr>
          <p:cNvPr id="14" name="矩形 13"/>
          <p:cNvSpPr>
            <a:spLocks noChangeAspect="1" noChangeArrowheads="1"/>
          </p:cNvSpPr>
          <p:nvPr>
            <p:custDataLst>
              <p:tags r:id="rId6"/>
            </p:custDataLst>
          </p:nvPr>
        </p:nvSpPr>
        <p:spPr bwMode="auto">
          <a:xfrm>
            <a:off x="6610985" y="2561273"/>
            <a:ext cx="1527810" cy="553085"/>
          </a:xfrm>
          <a:prstGeom prst="rect">
            <a:avLst/>
          </a:prstGeom>
          <a:noFill/>
          <a:ln w="9525">
            <a:noFill/>
            <a:miter lim="800000"/>
          </a:ln>
        </p:spPr>
        <p:txBody>
          <a:bodyPr wrap="none">
            <a:spAutoFit/>
          </a:bodyPr>
          <a:p>
            <a:pPr algn="l">
              <a:lnSpc>
                <a:spcPct val="150000"/>
              </a:lnSpc>
            </a:pPr>
            <a:r>
              <a:rPr lang="zh-CN" altLang="en-US" sz="2000" b="1">
                <a:solidFill>
                  <a:schemeClr val="bg1"/>
                </a:solidFill>
                <a:ea typeface="微软雅黑" panose="020B0503020204020204" pitchFamily="34" charset="-122"/>
                <a:sym typeface="+mn-ea"/>
              </a:rPr>
              <a:t>金融类专业</a:t>
            </a:r>
            <a:r>
              <a:rPr lang="zh-CN" altLang="en-US" sz="2000">
                <a:sym typeface="+mn-ea"/>
              </a:rPr>
              <a:t> </a:t>
            </a:r>
            <a:endParaRPr lang="en-US" altLang="zh-CN" sz="2000"/>
          </a:p>
        </p:txBody>
      </p:sp>
      <p:sp>
        <p:nvSpPr>
          <p:cNvPr id="15" name="矩形 14"/>
          <p:cNvSpPr>
            <a:spLocks noChangeAspect="1" noChangeArrowheads="1"/>
          </p:cNvSpPr>
          <p:nvPr>
            <p:custDataLst>
              <p:tags r:id="rId7"/>
            </p:custDataLst>
          </p:nvPr>
        </p:nvSpPr>
        <p:spPr bwMode="auto">
          <a:xfrm>
            <a:off x="6156183" y="3552825"/>
            <a:ext cx="2405380" cy="553085"/>
          </a:xfrm>
          <a:prstGeom prst="rect">
            <a:avLst/>
          </a:prstGeom>
          <a:noFill/>
          <a:ln w="9525">
            <a:noFill/>
            <a:miter lim="800000"/>
          </a:ln>
        </p:spPr>
        <p:txBody>
          <a:bodyPr>
            <a:spAutoFit/>
          </a:bodyPr>
          <a:p>
            <a:pPr algn="ctr">
              <a:lnSpc>
                <a:spcPct val="150000"/>
              </a:lnSpc>
            </a:pPr>
            <a:r>
              <a:rPr lang="zh-CN" altLang="en-US" sz="2000" b="1">
                <a:solidFill>
                  <a:schemeClr val="bg1"/>
                </a:solidFill>
                <a:latin typeface="Verdana" panose="020B0604030504040204" pitchFamily="34" charset="0"/>
                <a:ea typeface="微软雅黑" panose="020B0503020204020204" pitchFamily="34" charset="-122"/>
                <a:sym typeface="+mn-ea"/>
              </a:rPr>
              <a:t>金融服务类</a:t>
            </a:r>
            <a:endParaRPr lang="zh-CN" altLang="en-US" sz="2000" b="1">
              <a:solidFill>
                <a:schemeClr val="bg1"/>
              </a:solidFill>
              <a:latin typeface="Verdana" panose="020B060403050404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par>
                                <p:cTn id="21" presetID="22" presetClass="entr" presetSubtype="1" fill="hold" grpId="0" nodeType="withEffect">
                                  <p:stCondLst>
                                    <p:cond delay="90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30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par>
                                <p:cTn id="29" presetID="22" presetClass="entr" presetSubtype="1"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60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par>
                                <p:cTn id="37" presetID="22" presetClass="entr" presetSubtype="1" fill="hold" grpId="0" nodeType="withEffect">
                                  <p:stCondLst>
                                    <p:cond delay="150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1100"/>
                            </p:stCondLst>
                            <p:childTnLst>
                              <p:par>
                                <p:cTn id="41" presetID="22" presetClass="entr" presetSubtype="1" fill="hold" grpId="0" nodeType="afterEffect">
                                  <p:stCondLst>
                                    <p:cond delay="150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热门专业</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3" name="矩形 2"/>
          <p:cNvSpPr>
            <a:spLocks noChangeArrowheads="1"/>
          </p:cNvSpPr>
          <p:nvPr/>
        </p:nvSpPr>
        <p:spPr bwMode="auto">
          <a:xfrm>
            <a:off x="513080" y="2012315"/>
            <a:ext cx="3838575" cy="2883535"/>
          </a:xfrm>
          <a:prstGeom prst="rect">
            <a:avLst/>
          </a:prstGeom>
          <a:solidFill>
            <a:srgbClr val="A4A4A4"/>
          </a:solidFill>
          <a:ln w="9525">
            <a:noFill/>
            <a:miter lim="800000"/>
          </a:ln>
        </p:spPr>
        <p:txBody>
          <a:bodyPr wrap="square">
            <a:noAutofit/>
          </a:bodyPr>
          <a:p>
            <a:pPr indent="0" fontAlgn="auto">
              <a:lnSpc>
                <a:spcPts val="2660"/>
              </a:lnSpc>
            </a:pPr>
            <a:r>
              <a:rPr lang="zh-CN" altLang="en-US" sz="2000" b="1">
                <a:solidFill>
                  <a:schemeClr val="bg1"/>
                </a:solidFill>
                <a:latin typeface="微软雅黑" panose="020B0503020204020204" pitchFamily="34" charset="-122"/>
                <a:ea typeface="微软雅黑" panose="020B0503020204020204" pitchFamily="34" charset="-122"/>
              </a:rPr>
              <a:t>电子信息类专业</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行业背景：电子信息产业具有产业规模大、技术进步快、产业关联度强等特征，是经济增长的重要引擎，更是我国国民经济重要战略性产业。</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需求职位：电子工程师、质量系统工程师、生产课长等</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薪酬水平：年薪5万-16万元</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4859020" y="2012315"/>
            <a:ext cx="3838575" cy="2883535"/>
          </a:xfrm>
          <a:prstGeom prst="rect">
            <a:avLst/>
          </a:prstGeom>
          <a:solidFill>
            <a:srgbClr val="A4A4A4"/>
          </a:solidFill>
          <a:ln w="9525">
            <a:noFill/>
            <a:miter lim="800000"/>
          </a:ln>
        </p:spPr>
        <p:txBody>
          <a:bodyPr wrap="square">
            <a:noAutofit/>
          </a:bodyPr>
          <a:p>
            <a:pPr indent="0" fontAlgn="auto">
              <a:lnSpc>
                <a:spcPts val="2660"/>
              </a:lnSpc>
            </a:pPr>
            <a:r>
              <a:rPr lang="zh-CN" altLang="en-US" sz="2000" b="1">
                <a:solidFill>
                  <a:schemeClr val="bg1"/>
                </a:solidFill>
                <a:latin typeface="微软雅黑" panose="020B0503020204020204" pitchFamily="34" charset="-122"/>
                <a:ea typeface="微软雅黑" panose="020B0503020204020204" pitchFamily="34" charset="-122"/>
              </a:rPr>
              <a:t>健康管理类专业</a:t>
            </a:r>
            <a:endParaRPr lang="zh-CN" altLang="en-US" sz="2000" b="1">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行业背景：从事个体或群体健康的监测、分析、评估以及健康咨询、指导和危险因素干预等工作的专业人员。</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需求职位：育婴师、公共营养师</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薪酬水平：年薪10万-30万元</a:t>
            </a:r>
            <a:endParaRPr lang="zh-CN" altLang="en-US" sz="1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bldLvl="0" animBg="1"/>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热门专业</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3" name="矩形 2"/>
          <p:cNvSpPr>
            <a:spLocks noChangeArrowheads="1"/>
          </p:cNvSpPr>
          <p:nvPr/>
        </p:nvSpPr>
        <p:spPr bwMode="auto">
          <a:xfrm>
            <a:off x="513080" y="2012315"/>
            <a:ext cx="3838575" cy="2883535"/>
          </a:xfrm>
          <a:prstGeom prst="rect">
            <a:avLst/>
          </a:prstGeom>
          <a:solidFill>
            <a:srgbClr val="A4A4A4"/>
          </a:solidFill>
          <a:ln w="9525">
            <a:noFill/>
            <a:miter lim="800000"/>
          </a:ln>
        </p:spPr>
        <p:txBody>
          <a:bodyPr wrap="square">
            <a:noAutofit/>
          </a:bodyPr>
          <a:p>
            <a:pPr indent="0" fontAlgn="auto">
              <a:lnSpc>
                <a:spcPts val="2660"/>
              </a:lnSpc>
            </a:pPr>
            <a:r>
              <a:rPr lang="zh-CN" altLang="en-US" sz="2000" b="1">
                <a:solidFill>
                  <a:schemeClr val="bg1"/>
                </a:solidFill>
                <a:latin typeface="微软雅黑" panose="020B0503020204020204" pitchFamily="34" charset="-122"/>
                <a:ea typeface="微软雅黑" panose="020B0503020204020204" pitchFamily="34" charset="-122"/>
              </a:rPr>
              <a:t>医药卫生类专业</a:t>
            </a:r>
            <a:endParaRPr lang="zh-CN" altLang="en-US" sz="2000" b="1">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行业背景：医药产业是朝阳产业，国家实施医改政策几年来，医疗产品需求的增长和医疗制度红利奠定了医药产业增长的基石。</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需求职位：新药研发、药物分析、制剂研发人员等</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薪酬水平：年薪5万-25万元</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4859020" y="2012315"/>
            <a:ext cx="3838575" cy="2883535"/>
          </a:xfrm>
          <a:prstGeom prst="rect">
            <a:avLst/>
          </a:prstGeom>
          <a:solidFill>
            <a:srgbClr val="A4A4A4"/>
          </a:solidFill>
          <a:ln w="9525">
            <a:noFill/>
            <a:miter lim="800000"/>
          </a:ln>
        </p:spPr>
        <p:txBody>
          <a:bodyPr wrap="square">
            <a:noAutofit/>
          </a:bodyPr>
          <a:p>
            <a:pPr indent="0" fontAlgn="auto">
              <a:lnSpc>
                <a:spcPts val="2660"/>
              </a:lnSpc>
            </a:pPr>
            <a:r>
              <a:rPr lang="zh-CN" altLang="en-US" sz="2000" b="1">
                <a:solidFill>
                  <a:schemeClr val="bg1"/>
                </a:solidFill>
                <a:ea typeface="微软雅黑" panose="020B0503020204020204" pitchFamily="34" charset="-122"/>
                <a:sym typeface="+mn-ea"/>
              </a:rPr>
              <a:t>旅游类专业</a:t>
            </a:r>
            <a:endParaRPr lang="zh-CN" altLang="en-US" sz="2000" b="1">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行业背景：随着国民旅游需求和在线旅游渗透率的提升，中国在线旅游市场将释放巨大潜力。</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需求职位：景区管理人员、旅游管理人员、导游等</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需求技能：外语</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薪酬水平：年薪5万-20万元</a:t>
            </a:r>
            <a:endParaRPr lang="zh-CN" altLang="en-US" sz="1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bldLvl="0" animBg="1"/>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椭圆 1"/>
          <p:cNvSpPr>
            <a:spLocks noChangeAspect="1"/>
          </p:cNvSpPr>
          <p:nvPr/>
        </p:nvSpPr>
        <p:spPr>
          <a:xfrm>
            <a:off x="3549521" y="975995"/>
            <a:ext cx="2040255" cy="204025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624103" y="3278716"/>
            <a:ext cx="4171762" cy="591185"/>
          </a:xfrm>
          <a:prstGeom prst="rect">
            <a:avLst/>
          </a:prstGeom>
          <a:noFill/>
        </p:spPr>
        <p:txBody>
          <a:bodyPr wrap="square" lIns="68580" tIns="34290" rIns="68580" bIns="34290" rtlCol="0">
            <a:spAutoFit/>
          </a:bodyPr>
          <a:lstStyle/>
          <a:p>
            <a:pPr algn="ctr"/>
            <a:r>
              <a:rPr lang="zh-CN" altLang="en-US" sz="3400" b="1" dirty="0">
                <a:solidFill>
                  <a:srgbClr val="1B4367"/>
                </a:solidFill>
                <a:cs typeface="+mn-ea"/>
                <a:sym typeface="+mn-lt"/>
              </a:rPr>
              <a:t>就业环境与政策</a:t>
            </a:r>
            <a:endParaRPr lang="zh-CN" altLang="en-US" sz="3400" b="1" dirty="0">
              <a:solidFill>
                <a:srgbClr val="1B4367"/>
              </a:solidFill>
              <a:cs typeface="+mn-ea"/>
              <a:sym typeface="+mn-lt"/>
            </a:endParaRPr>
          </a:p>
        </p:txBody>
      </p:sp>
      <p:sp>
        <p:nvSpPr>
          <p:cNvPr id="95" name="文本框 11"/>
          <p:cNvSpPr txBox="1"/>
          <p:nvPr/>
        </p:nvSpPr>
        <p:spPr>
          <a:xfrm>
            <a:off x="3176459" y="1769745"/>
            <a:ext cx="2786380" cy="452755"/>
          </a:xfrm>
          <a:prstGeom prst="rect">
            <a:avLst/>
          </a:prstGeom>
          <a:noFill/>
        </p:spPr>
        <p:txBody>
          <a:bodyPr wrap="square" lIns="68580" tIns="34290" rIns="68580" bIns="34290" rtlCol="0">
            <a:spAutoFit/>
          </a:bodyPr>
          <a:lstStyle/>
          <a:p>
            <a:pPr algn="ctr">
              <a:lnSpc>
                <a:spcPts val="3000"/>
              </a:lnSpc>
            </a:pPr>
            <a:r>
              <a:rPr lang="zh-CN" sz="4000" dirty="0">
                <a:solidFill>
                  <a:schemeClr val="bg1"/>
                </a:solidFill>
                <a:cs typeface="+mn-ea"/>
                <a:sym typeface="+mn-lt"/>
              </a:rPr>
              <a:t>模块五</a:t>
            </a:r>
            <a:r>
              <a:rPr lang="en-US" altLang="zh-CN" sz="4000" dirty="0" smtClean="0">
                <a:solidFill>
                  <a:schemeClr val="bg1"/>
                </a:solidFill>
                <a:cs typeface="+mn-ea"/>
                <a:sym typeface="+mn-lt"/>
              </a:rPr>
              <a:t> </a:t>
            </a:r>
            <a:endParaRPr lang="en-US" altLang="zh-CN" sz="40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6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animEffect transition="in" filter="fade">
                                      <p:cBhvr>
                                        <p:cTn id="13" dur="500"/>
                                        <p:tgtEl>
                                          <p:spTgt spid="9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anim calcmode="lin" valueType="num">
                                      <p:cBhvr>
                                        <p:cTn id="1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热门专业</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3" name="矩形 2"/>
          <p:cNvSpPr>
            <a:spLocks noChangeArrowheads="1"/>
          </p:cNvSpPr>
          <p:nvPr/>
        </p:nvSpPr>
        <p:spPr bwMode="auto">
          <a:xfrm>
            <a:off x="513080" y="2012315"/>
            <a:ext cx="3838575" cy="2883535"/>
          </a:xfrm>
          <a:prstGeom prst="rect">
            <a:avLst/>
          </a:prstGeom>
          <a:solidFill>
            <a:srgbClr val="A4A4A4"/>
          </a:solidFill>
          <a:ln w="9525">
            <a:noFill/>
            <a:miter lim="800000"/>
          </a:ln>
        </p:spPr>
        <p:txBody>
          <a:bodyPr wrap="square">
            <a:noAutofit/>
          </a:bodyPr>
          <a:p>
            <a:pPr indent="0" fontAlgn="auto">
              <a:lnSpc>
                <a:spcPts val="2660"/>
              </a:lnSpc>
            </a:pPr>
            <a:r>
              <a:rPr lang="zh-CN" altLang="en-US" sz="2000" b="1">
                <a:solidFill>
                  <a:schemeClr val="bg1"/>
                </a:solidFill>
                <a:ea typeface="微软雅黑" panose="020B0503020204020204" pitchFamily="34" charset="-122"/>
                <a:sym typeface="+mn-ea"/>
              </a:rPr>
              <a:t>艺术与文化类专业</a:t>
            </a:r>
            <a:endParaRPr lang="zh-CN" altLang="en-US" sz="2000" b="1">
              <a:solidFill>
                <a:schemeClr val="bg1"/>
              </a:solidFill>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行业背景：近年来，我国高度重视发展文化产业，采取了一系列政策措施，深入推进文化体制改革，加快推动文化产业发展。</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需求职位：动漫设计、游戏特效大师、会展策划、演艺经纪人等</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薪酬水平：年薪6万-25万元</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4859020" y="2012315"/>
            <a:ext cx="3838575" cy="2883535"/>
          </a:xfrm>
          <a:prstGeom prst="rect">
            <a:avLst/>
          </a:prstGeom>
          <a:solidFill>
            <a:srgbClr val="A4A4A4"/>
          </a:solidFill>
          <a:ln w="9525">
            <a:noFill/>
            <a:miter lim="800000"/>
          </a:ln>
        </p:spPr>
        <p:txBody>
          <a:bodyPr wrap="square">
            <a:noAutofit/>
          </a:bodyPr>
          <a:p>
            <a:pPr indent="0" fontAlgn="auto">
              <a:lnSpc>
                <a:spcPts val="2660"/>
              </a:lnSpc>
            </a:pPr>
            <a:r>
              <a:rPr lang="zh-CN" altLang="en-US" sz="2000" b="1">
                <a:solidFill>
                  <a:schemeClr val="bg1"/>
                </a:solidFill>
                <a:ea typeface="微软雅黑" panose="020B0503020204020204" pitchFamily="34" charset="-122"/>
                <a:sym typeface="+mn-ea"/>
              </a:rPr>
              <a:t>电子商务专业</a:t>
            </a:r>
            <a:endParaRPr lang="zh-CN" altLang="en-US" sz="2000" b="1">
              <a:solidFill>
                <a:schemeClr val="bg1"/>
              </a:solidFill>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行业背景：随着新型电子商务交易规模和用户规模的扩大，大大的刺激了互联网经济的高速前进。</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需求职位：网站运营经理、网站策划人员、平面设计师等</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薪酬水平：年薪4万-20万元</a:t>
            </a:r>
            <a:endParaRPr lang="zh-CN" altLang="en-US" sz="1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bldLvl="0" animBg="1"/>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热门专业</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3" name="矩形 2"/>
          <p:cNvSpPr>
            <a:spLocks noChangeArrowheads="1"/>
          </p:cNvSpPr>
          <p:nvPr/>
        </p:nvSpPr>
        <p:spPr bwMode="auto">
          <a:xfrm>
            <a:off x="513080" y="2012315"/>
            <a:ext cx="3838575" cy="2883535"/>
          </a:xfrm>
          <a:prstGeom prst="rect">
            <a:avLst/>
          </a:prstGeom>
          <a:solidFill>
            <a:srgbClr val="A4A4A4"/>
          </a:solidFill>
          <a:ln w="9525">
            <a:noFill/>
            <a:miter lim="800000"/>
          </a:ln>
        </p:spPr>
        <p:txBody>
          <a:bodyPr wrap="square">
            <a:noAutofit/>
          </a:bodyPr>
          <a:p>
            <a:pPr indent="0" fontAlgn="auto">
              <a:lnSpc>
                <a:spcPts val="2660"/>
              </a:lnSpc>
            </a:pPr>
            <a:r>
              <a:rPr lang="zh-CN" altLang="en-US" sz="2000" b="1">
                <a:solidFill>
                  <a:schemeClr val="bg1"/>
                </a:solidFill>
                <a:ea typeface="微软雅黑" panose="020B0503020204020204" pitchFamily="34" charset="-122"/>
                <a:sym typeface="+mn-ea"/>
              </a:rPr>
              <a:t>物流交通类专业</a:t>
            </a:r>
            <a:endParaRPr lang="zh-CN" altLang="en-US" sz="2000" b="1">
              <a:solidFill>
                <a:schemeClr val="bg1"/>
              </a:solidFill>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行业背景：物流产业是新产业，仅有20多年的历史。</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需求职位：单证员、物流管理、物流项目经理、库管员等</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需求技能：物流师、采购师</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薪酬水平：年薪3万-25万元</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4859020" y="2012315"/>
            <a:ext cx="3838575" cy="2883535"/>
          </a:xfrm>
          <a:prstGeom prst="rect">
            <a:avLst/>
          </a:prstGeom>
          <a:solidFill>
            <a:srgbClr val="A4A4A4"/>
          </a:solidFill>
          <a:ln w="9525">
            <a:noFill/>
            <a:miter lim="800000"/>
          </a:ln>
        </p:spPr>
        <p:txBody>
          <a:bodyPr wrap="square">
            <a:noAutofit/>
          </a:bodyPr>
          <a:p>
            <a:pPr indent="0" fontAlgn="auto">
              <a:lnSpc>
                <a:spcPts val="2660"/>
              </a:lnSpc>
            </a:pPr>
            <a:r>
              <a:rPr lang="zh-CN" altLang="en-US" sz="2000" b="1">
                <a:solidFill>
                  <a:schemeClr val="bg1"/>
                </a:solidFill>
                <a:ea typeface="微软雅黑" panose="020B0503020204020204" pitchFamily="34" charset="-122"/>
                <a:sym typeface="+mn-ea"/>
              </a:rPr>
              <a:t>商贸零售专业</a:t>
            </a:r>
            <a:endParaRPr lang="zh-CN" altLang="en-US" sz="2000" b="1">
              <a:solidFill>
                <a:schemeClr val="bg1"/>
              </a:solidFill>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行业背景：互联网的发展使越来越多企业开始试水网络营销。</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需求职位：网站运营经理、网站策划人员、平面设计师等</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需求技能：平面设计、网站设计、网站策划</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薪酬水平：年薪4万-20万元</a:t>
            </a:r>
            <a:endParaRPr lang="zh-CN" altLang="en-US" sz="1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bldLvl="0" animBg="1"/>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高职院校就业环境分析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9366"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热门专业</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sp>
        <p:nvSpPr>
          <p:cNvPr id="3" name="矩形 2"/>
          <p:cNvSpPr>
            <a:spLocks noChangeArrowheads="1"/>
          </p:cNvSpPr>
          <p:nvPr/>
        </p:nvSpPr>
        <p:spPr bwMode="auto">
          <a:xfrm>
            <a:off x="513080" y="2012315"/>
            <a:ext cx="3838575" cy="2883535"/>
          </a:xfrm>
          <a:prstGeom prst="rect">
            <a:avLst/>
          </a:prstGeom>
          <a:solidFill>
            <a:srgbClr val="A4A4A4"/>
          </a:solidFill>
          <a:ln w="9525">
            <a:noFill/>
            <a:miter lim="800000"/>
          </a:ln>
        </p:spPr>
        <p:txBody>
          <a:bodyPr wrap="square">
            <a:noAutofit/>
          </a:bodyPr>
          <a:p>
            <a:pPr indent="0" fontAlgn="auto">
              <a:lnSpc>
                <a:spcPts val="2660"/>
              </a:lnSpc>
            </a:pPr>
            <a:r>
              <a:rPr lang="zh-CN" altLang="en-US" sz="2000" b="1">
                <a:solidFill>
                  <a:schemeClr val="bg1"/>
                </a:solidFill>
                <a:ea typeface="微软雅黑" panose="020B0503020204020204" pitchFamily="34" charset="-122"/>
                <a:sym typeface="+mn-ea"/>
              </a:rPr>
              <a:t>金融类专业</a:t>
            </a:r>
            <a:endParaRPr lang="zh-CN" altLang="en-US" sz="2000" b="1">
              <a:solidFill>
                <a:schemeClr val="bg1"/>
              </a:solidFill>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行业背景：金融业是一个传统行业，同时在我国也是一个发展中的行业。</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需求职位：银行大堂经理、小额贷款客户经理、理财顾问等</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需求技能：会计初（中）职称、 注册会计师、精算师</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薪酬水平：年薪5万-30万元</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4859020" y="2012315"/>
            <a:ext cx="3838575" cy="2883535"/>
          </a:xfrm>
          <a:prstGeom prst="rect">
            <a:avLst/>
          </a:prstGeom>
          <a:solidFill>
            <a:srgbClr val="A4A4A4"/>
          </a:solidFill>
          <a:ln w="9525">
            <a:noFill/>
            <a:miter lim="800000"/>
          </a:ln>
        </p:spPr>
        <p:txBody>
          <a:bodyPr wrap="square">
            <a:noAutofit/>
          </a:bodyPr>
          <a:p>
            <a:pPr indent="0" fontAlgn="auto">
              <a:lnSpc>
                <a:spcPts val="2660"/>
              </a:lnSpc>
            </a:pPr>
            <a:r>
              <a:rPr lang="zh-CN" altLang="en-US" sz="2000" b="1">
                <a:solidFill>
                  <a:schemeClr val="bg1"/>
                </a:solidFill>
                <a:ea typeface="微软雅黑" panose="020B0503020204020204" pitchFamily="34" charset="-122"/>
                <a:sym typeface="+mn-ea"/>
              </a:rPr>
              <a:t>建筑大类专业</a:t>
            </a:r>
            <a:endParaRPr lang="zh-CN" altLang="en-US" sz="2000" b="1">
              <a:solidFill>
                <a:schemeClr val="bg1"/>
              </a:solidFill>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行业背景：建筑业主要受宏观经济增长及固定资产投资等因素所驱动。</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需求职位：工程监理，道桥工程师、建筑施工人员等</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需求技能：一级建造师、二级建造师、造价员</a:t>
            </a:r>
            <a:endParaRPr lang="zh-CN" altLang="en-US" sz="1800">
              <a:solidFill>
                <a:schemeClr val="bg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bg1"/>
                </a:solidFill>
                <a:latin typeface="微软雅黑" panose="020B0503020204020204" pitchFamily="34" charset="-122"/>
                <a:ea typeface="微软雅黑" panose="020B0503020204020204" pitchFamily="34" charset="-122"/>
              </a:rPr>
              <a:t>薪酬水平：年薪8万-30万元</a:t>
            </a:r>
            <a:endParaRPr lang="zh-CN" altLang="en-US" sz="1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bldLvl="0" animBg="1"/>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项目二</a:t>
            </a:r>
            <a:r>
              <a:rPr lang="en-US" altLang="zh-CN" sz="1700" b="1" dirty="0">
                <a:solidFill>
                  <a:srgbClr val="1B4367"/>
                </a:solidFill>
                <a:cs typeface="+mn-ea"/>
                <a:sym typeface="+mn-lt"/>
              </a:rPr>
              <a:t>  </a:t>
            </a:r>
            <a:r>
              <a:rPr lang="zh-CN" altLang="en-US" sz="1700" b="1" dirty="0">
                <a:solidFill>
                  <a:srgbClr val="1B4367"/>
                </a:solidFill>
                <a:cs typeface="+mn-ea"/>
                <a:sym typeface="+mn-lt"/>
              </a:rPr>
              <a:t>就业政策解读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1155270" y="154426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1155270" y="3094893"/>
            <a:ext cx="828000" cy="827405"/>
            <a:chOff x="3909356" y="1685526"/>
            <a:chExt cx="828000" cy="828000"/>
          </a:xfrm>
        </p:grpSpPr>
        <p:sp>
          <p:nvSpPr>
            <p:cNvPr id="12" name="文本框 11"/>
            <p:cNvSpPr txBox="1"/>
            <p:nvPr>
              <p:custDataLst>
                <p:tags r:id="rId5"/>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2182495" y="1604010"/>
            <a:ext cx="596328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签订就业协议书</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2182495" y="3205480"/>
            <a:ext cx="719264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大学生就业创业政策解读</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签订就业协议书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一、就业协议书的概念</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931545" y="2262505"/>
            <a:ext cx="7280910" cy="22091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所谓协议，是指当事人之间确立变更，终止民事权利义务关系的法律行为，就业协议是明确毕业生、用人单位和学校在大学生就业工作中各自的权利和义务的书面表现形式。</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就业协议书一般由教育部或各省、市、自治区就业主管部门统一制表，经毕业生用人单位，学校签字盖章生效，是为了维护各方的权益，同时又互相制约而履行的一个法律程序。</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签订就业协议书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rrowheads="1"/>
          </p:cNvSpPr>
          <p:nvPr/>
        </p:nvSpPr>
        <p:spPr bwMode="auto">
          <a:xfrm>
            <a:off x="709295" y="827405"/>
            <a:ext cx="4930775" cy="583565"/>
          </a:xfrm>
          <a:prstGeom prst="rect">
            <a:avLst/>
          </a:prstGeom>
          <a:noFill/>
          <a:ln w="9525">
            <a:noFill/>
            <a:miter lim="800000"/>
          </a:ln>
        </p:spPr>
        <p:txBody>
          <a:bodyPr wrap="square">
            <a:spAutoFit/>
          </a:bodyPr>
          <a:p>
            <a:pPr algn="just"/>
            <a:r>
              <a:rPr lang="zh-CN" sz="3200" b="1">
                <a:solidFill>
                  <a:srgbClr val="1B4367"/>
                </a:solidFill>
                <a:latin typeface="微软雅黑" panose="020B0503020204020204" pitchFamily="34" charset="-122"/>
                <a:ea typeface="微软雅黑" panose="020B0503020204020204" pitchFamily="34" charset="-122"/>
              </a:rPr>
              <a:t>二、就业协议书的作用</a:t>
            </a:r>
            <a:endParaRPr lang="zh-CN" sz="3200" b="1">
              <a:solidFill>
                <a:srgbClr val="1B4367"/>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1"/>
            </p:custDataLst>
          </p:nvPr>
        </p:nvGrpSpPr>
        <p:grpSpPr>
          <a:xfrm>
            <a:off x="194758" y="1602338"/>
            <a:ext cx="1656184" cy="1210447"/>
            <a:chOff x="5741988" y="2093068"/>
            <a:chExt cx="4459288" cy="3259138"/>
          </a:xfrm>
        </p:grpSpPr>
        <p:sp>
          <p:nvSpPr>
            <p:cNvPr id="4" name="Freeform 20"/>
            <p:cNvSpPr/>
            <p:nvPr>
              <p:custDataLst>
                <p:tags r:id="rId2"/>
              </p:custDataLst>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 name="Rectangle 9"/>
            <p:cNvSpPr>
              <a:spLocks noChangeArrowheads="1"/>
            </p:cNvSpPr>
            <p:nvPr>
              <p:custDataLst>
                <p:tags r:id="rId3"/>
              </p:custDataLst>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8" name="Rectangle 10"/>
            <p:cNvSpPr>
              <a:spLocks noChangeArrowheads="1"/>
            </p:cNvSpPr>
            <p:nvPr>
              <p:custDataLst>
                <p:tags r:id="rId4"/>
              </p:custDataLst>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0" name="Rectangle 11"/>
            <p:cNvSpPr>
              <a:spLocks noChangeArrowheads="1"/>
            </p:cNvSpPr>
            <p:nvPr>
              <p:custDataLst>
                <p:tags r:id="rId5"/>
              </p:custDataLst>
            </p:nvPr>
          </p:nvSpPr>
          <p:spPr bwMode="auto">
            <a:xfrm>
              <a:off x="8709026" y="3615481"/>
              <a:ext cx="268288" cy="107950"/>
            </a:xfrm>
            <a:prstGeom prst="rect">
              <a:avLst/>
            </a:prstGeom>
            <a:solidFill>
              <a:schemeClr val="tx2">
                <a:lumMod val="40000"/>
                <a:lumOff val="60000"/>
              </a:schemeClr>
            </a:solidFill>
            <a:ln w="3175" cap="flat">
              <a:solidFill>
                <a:srgbClr val="1BAEB1"/>
              </a:solidFill>
              <a:prstDash val="solid"/>
              <a:miter lim="800000"/>
            </a:ln>
          </p:spPr>
          <p:txBody>
            <a:bodyPr vert="horz" wrap="square" lIns="91440" tIns="45720" rIns="91440" bIns="45720" numCol="1" anchor="t" anchorCtr="0" compatLnSpc="1"/>
            <a:lstStyle/>
            <a:p>
              <a:endParaRPr lang="zh-CN" altLang="en-US"/>
            </a:p>
          </p:txBody>
        </p:sp>
        <p:sp>
          <p:nvSpPr>
            <p:cNvPr id="11" name="Rectangle 12"/>
            <p:cNvSpPr>
              <a:spLocks noChangeArrowheads="1"/>
            </p:cNvSpPr>
            <p:nvPr>
              <p:custDataLst>
                <p:tags r:id="rId6"/>
              </p:custDataLst>
            </p:nvPr>
          </p:nvSpPr>
          <p:spPr bwMode="auto">
            <a:xfrm>
              <a:off x="8709026" y="3723431"/>
              <a:ext cx="268288" cy="106363"/>
            </a:xfrm>
            <a:prstGeom prst="rect">
              <a:avLst/>
            </a:prstGeom>
            <a:solidFill>
              <a:schemeClr val="tx2">
                <a:lumMod val="60000"/>
                <a:lumOff val="4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a:p>
          </p:txBody>
        </p:sp>
        <p:sp>
          <p:nvSpPr>
            <p:cNvPr id="12" name="Freeform 13"/>
            <p:cNvSpPr/>
            <p:nvPr>
              <p:custDataLst>
                <p:tags r:id="rId7"/>
              </p:custDataLst>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3" name="Freeform 14"/>
            <p:cNvSpPr/>
            <p:nvPr>
              <p:custDataLst>
                <p:tags r:id="rId8"/>
              </p:custDataLst>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4" name="Freeform 15"/>
            <p:cNvSpPr/>
            <p:nvPr>
              <p:custDataLst>
                <p:tags r:id="rId9"/>
              </p:custDataLst>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5" name="Freeform 16"/>
            <p:cNvSpPr/>
            <p:nvPr>
              <p:custDataLst>
                <p:tags r:id="rId10"/>
              </p:custDataLst>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6" name="Freeform 18"/>
            <p:cNvSpPr/>
            <p:nvPr>
              <p:custDataLst>
                <p:tags r:id="rId11"/>
              </p:custDataLst>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dirty="0"/>
            </a:p>
          </p:txBody>
        </p:sp>
        <p:sp>
          <p:nvSpPr>
            <p:cNvPr id="17" name="Freeform 19"/>
            <p:cNvSpPr/>
            <p:nvPr>
              <p:custDataLst>
                <p:tags r:id="rId12"/>
              </p:custDataLst>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8" name="Freeform 17"/>
            <p:cNvSpPr/>
            <p:nvPr>
              <p:custDataLst>
                <p:tags r:id="rId13"/>
              </p:custDataLst>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a:p>
          </p:txBody>
        </p:sp>
      </p:grpSp>
      <p:grpSp>
        <p:nvGrpSpPr>
          <p:cNvPr id="19" name="组合 18"/>
          <p:cNvGrpSpPr/>
          <p:nvPr>
            <p:custDataLst>
              <p:tags r:id="rId14"/>
            </p:custDataLst>
          </p:nvPr>
        </p:nvGrpSpPr>
        <p:grpSpPr>
          <a:xfrm>
            <a:off x="1308548" y="3695850"/>
            <a:ext cx="1656184" cy="1210447"/>
            <a:chOff x="5741988" y="2093068"/>
            <a:chExt cx="4459288" cy="3259138"/>
          </a:xfrm>
        </p:grpSpPr>
        <p:sp>
          <p:nvSpPr>
            <p:cNvPr id="20" name="Freeform 20"/>
            <p:cNvSpPr/>
            <p:nvPr>
              <p:custDataLst>
                <p:tags r:id="rId15"/>
              </p:custDataLst>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1" name="Rectangle 9"/>
            <p:cNvSpPr>
              <a:spLocks noChangeArrowheads="1"/>
            </p:cNvSpPr>
            <p:nvPr>
              <p:custDataLst>
                <p:tags r:id="rId16"/>
              </p:custDataLst>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2" name="Rectangle 10"/>
            <p:cNvSpPr>
              <a:spLocks noChangeArrowheads="1"/>
            </p:cNvSpPr>
            <p:nvPr>
              <p:custDataLst>
                <p:tags r:id="rId17"/>
              </p:custDataLst>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3" name="Rectangle 11"/>
            <p:cNvSpPr>
              <a:spLocks noChangeArrowheads="1"/>
            </p:cNvSpPr>
            <p:nvPr>
              <p:custDataLst>
                <p:tags r:id="rId18"/>
              </p:custDataLst>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a:p>
          </p:txBody>
        </p:sp>
        <p:sp>
          <p:nvSpPr>
            <p:cNvPr id="25" name="Rectangle 12"/>
            <p:cNvSpPr>
              <a:spLocks noChangeArrowheads="1"/>
            </p:cNvSpPr>
            <p:nvPr>
              <p:custDataLst>
                <p:tags r:id="rId19"/>
              </p:custDataLst>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7" name="Freeform 13"/>
            <p:cNvSpPr/>
            <p:nvPr>
              <p:custDataLst>
                <p:tags r:id="rId20"/>
              </p:custDataLst>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8" name="Freeform 14"/>
            <p:cNvSpPr/>
            <p:nvPr>
              <p:custDataLst>
                <p:tags r:id="rId21"/>
              </p:custDataLst>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9" name="Freeform 15"/>
            <p:cNvSpPr/>
            <p:nvPr>
              <p:custDataLst>
                <p:tags r:id="rId22"/>
              </p:custDataLst>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0" name="Freeform 16"/>
            <p:cNvSpPr/>
            <p:nvPr>
              <p:custDataLst>
                <p:tags r:id="rId23"/>
              </p:custDataLst>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1" name="Freeform 18"/>
            <p:cNvSpPr/>
            <p:nvPr>
              <p:custDataLst>
                <p:tags r:id="rId24"/>
              </p:custDataLst>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2" name="Freeform 19"/>
            <p:cNvSpPr/>
            <p:nvPr>
              <p:custDataLst>
                <p:tags r:id="rId25"/>
              </p:custDataLst>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3" name="Freeform 17"/>
            <p:cNvSpPr/>
            <p:nvPr>
              <p:custDataLst>
                <p:tags r:id="rId26"/>
              </p:custDataLst>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a:p>
          </p:txBody>
        </p:sp>
      </p:grpSp>
      <p:grpSp>
        <p:nvGrpSpPr>
          <p:cNvPr id="55" name="组合 54"/>
          <p:cNvGrpSpPr/>
          <p:nvPr>
            <p:custDataLst>
              <p:tags r:id="rId27"/>
            </p:custDataLst>
          </p:nvPr>
        </p:nvGrpSpPr>
        <p:grpSpPr>
          <a:xfrm flipH="1">
            <a:off x="7308181" y="2320656"/>
            <a:ext cx="1656184" cy="1210447"/>
            <a:chOff x="5741988" y="2093068"/>
            <a:chExt cx="4459288" cy="3259138"/>
          </a:xfrm>
        </p:grpSpPr>
        <p:sp>
          <p:nvSpPr>
            <p:cNvPr id="56" name="Freeform 20"/>
            <p:cNvSpPr/>
            <p:nvPr>
              <p:custDataLst>
                <p:tags r:id="rId28"/>
              </p:custDataLst>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7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57" name="Rectangle 9"/>
            <p:cNvSpPr>
              <a:spLocks noChangeArrowheads="1"/>
            </p:cNvSpPr>
            <p:nvPr>
              <p:custDataLst>
                <p:tags r:id="rId29"/>
              </p:custDataLst>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58" name="Rectangle 10"/>
            <p:cNvSpPr>
              <a:spLocks noChangeArrowheads="1"/>
            </p:cNvSpPr>
            <p:nvPr>
              <p:custDataLst>
                <p:tags r:id="rId30"/>
              </p:custDataLst>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59" name="Rectangle 11"/>
            <p:cNvSpPr>
              <a:spLocks noChangeArrowheads="1"/>
            </p:cNvSpPr>
            <p:nvPr>
              <p:custDataLst>
                <p:tags r:id="rId31"/>
              </p:custDataLst>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a:p>
          </p:txBody>
        </p:sp>
        <p:sp>
          <p:nvSpPr>
            <p:cNvPr id="60" name="Rectangle 12"/>
            <p:cNvSpPr>
              <a:spLocks noChangeArrowheads="1"/>
            </p:cNvSpPr>
            <p:nvPr>
              <p:custDataLst>
                <p:tags r:id="rId32"/>
              </p:custDataLst>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1" name="Freeform 13"/>
            <p:cNvSpPr/>
            <p:nvPr>
              <p:custDataLst>
                <p:tags r:id="rId33"/>
              </p:custDataLst>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2" name="Freeform 14"/>
            <p:cNvSpPr/>
            <p:nvPr>
              <p:custDataLst>
                <p:tags r:id="rId34"/>
              </p:custDataLst>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3" name="Freeform 15"/>
            <p:cNvSpPr/>
            <p:nvPr>
              <p:custDataLst>
                <p:tags r:id="rId35"/>
              </p:custDataLst>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4" name="Freeform 16"/>
            <p:cNvSpPr/>
            <p:nvPr>
              <p:custDataLst>
                <p:tags r:id="rId36"/>
              </p:custDataLst>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5" name="Freeform 18"/>
            <p:cNvSpPr/>
            <p:nvPr>
              <p:custDataLst>
                <p:tags r:id="rId37"/>
              </p:custDataLst>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dirty="0"/>
            </a:p>
          </p:txBody>
        </p:sp>
        <p:sp>
          <p:nvSpPr>
            <p:cNvPr id="66" name="Freeform 19"/>
            <p:cNvSpPr/>
            <p:nvPr>
              <p:custDataLst>
                <p:tags r:id="rId38"/>
              </p:custDataLst>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7" name="Freeform 17"/>
            <p:cNvSpPr/>
            <p:nvPr>
              <p:custDataLst>
                <p:tags r:id="rId39"/>
              </p:custDataLst>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a:p>
          </p:txBody>
        </p:sp>
      </p:grpSp>
      <p:grpSp>
        <p:nvGrpSpPr>
          <p:cNvPr id="87" name="组合 86"/>
          <p:cNvGrpSpPr/>
          <p:nvPr>
            <p:custDataLst>
              <p:tags r:id="rId40"/>
            </p:custDataLst>
          </p:nvPr>
        </p:nvGrpSpPr>
        <p:grpSpPr>
          <a:xfrm>
            <a:off x="2086230" y="1842186"/>
            <a:ext cx="817548" cy="817526"/>
            <a:chOff x="3140888" y="1558570"/>
            <a:chExt cx="1005662" cy="1005634"/>
          </a:xfrm>
          <a:solidFill>
            <a:srgbClr val="595959"/>
          </a:solidFill>
        </p:grpSpPr>
        <p:sp>
          <p:nvSpPr>
            <p:cNvPr id="84" name="椭圆 83"/>
            <p:cNvSpPr/>
            <p:nvPr>
              <p:custDataLst>
                <p:tags r:id="rId41"/>
              </p:custDataLst>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custDataLst>
                <p:tags r:id="rId42"/>
              </p:custDataLst>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custDataLst>
              <p:tags r:id="rId43"/>
            </p:custDataLst>
          </p:nvPr>
        </p:nvSpPr>
        <p:spPr>
          <a:xfrm>
            <a:off x="2243713" y="199966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grpSp>
        <p:nvGrpSpPr>
          <p:cNvPr id="94" name="组合 93"/>
          <p:cNvGrpSpPr/>
          <p:nvPr>
            <p:custDataLst>
              <p:tags r:id="rId44"/>
            </p:custDataLst>
          </p:nvPr>
        </p:nvGrpSpPr>
        <p:grpSpPr>
          <a:xfrm>
            <a:off x="3200020" y="3921000"/>
            <a:ext cx="817548" cy="817526"/>
            <a:chOff x="3140888" y="1558570"/>
            <a:chExt cx="1005662" cy="1005634"/>
          </a:xfrm>
          <a:solidFill>
            <a:srgbClr val="595959"/>
          </a:solidFill>
        </p:grpSpPr>
        <p:sp>
          <p:nvSpPr>
            <p:cNvPr id="95" name="椭圆 94"/>
            <p:cNvSpPr/>
            <p:nvPr>
              <p:custDataLst>
                <p:tags r:id="rId45"/>
              </p:custDataLst>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96" name="椭圆 95"/>
            <p:cNvSpPr/>
            <p:nvPr>
              <p:custDataLst>
                <p:tags r:id="rId46"/>
              </p:custDataLst>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97" name="椭圆 96"/>
          <p:cNvSpPr/>
          <p:nvPr>
            <p:custDataLst>
              <p:tags r:id="rId47"/>
            </p:custDataLst>
          </p:nvPr>
        </p:nvSpPr>
        <p:spPr>
          <a:xfrm>
            <a:off x="3357503" y="4078482"/>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03</a:t>
            </a:r>
            <a:endParaRPr lang="zh-CN" altLang="en-US" sz="1800" dirty="0">
              <a:solidFill>
                <a:srgbClr val="595959"/>
              </a:solidFill>
              <a:latin typeface="Impact" panose="020B0806030902050204" pitchFamily="34" charset="0"/>
            </a:endParaRPr>
          </a:p>
        </p:txBody>
      </p:sp>
      <p:grpSp>
        <p:nvGrpSpPr>
          <p:cNvPr id="100" name="组合 99"/>
          <p:cNvGrpSpPr/>
          <p:nvPr>
            <p:custDataLst>
              <p:tags r:id="rId48"/>
            </p:custDataLst>
          </p:nvPr>
        </p:nvGrpSpPr>
        <p:grpSpPr>
          <a:xfrm>
            <a:off x="6270497" y="2504551"/>
            <a:ext cx="817548" cy="817526"/>
            <a:chOff x="3140888" y="1558570"/>
            <a:chExt cx="1005662" cy="1005634"/>
          </a:xfrm>
          <a:solidFill>
            <a:srgbClr val="595959"/>
          </a:solidFill>
        </p:grpSpPr>
        <p:sp>
          <p:nvSpPr>
            <p:cNvPr id="101" name="椭圆 100"/>
            <p:cNvSpPr/>
            <p:nvPr>
              <p:custDataLst>
                <p:tags r:id="rId49"/>
              </p:custDataLst>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2" name="椭圆 101"/>
            <p:cNvSpPr/>
            <p:nvPr>
              <p:custDataLst>
                <p:tags r:id="rId50"/>
              </p:custDataLst>
            </p:nvPr>
          </p:nvSpPr>
          <p:spPr>
            <a:xfrm>
              <a:off x="3229789"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03" name="椭圆 102"/>
          <p:cNvSpPr/>
          <p:nvPr>
            <p:custDataLst>
              <p:tags r:id="rId51"/>
            </p:custDataLst>
          </p:nvPr>
        </p:nvSpPr>
        <p:spPr>
          <a:xfrm>
            <a:off x="6427980" y="2662033"/>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02</a:t>
            </a:r>
            <a:endParaRPr lang="zh-CN" altLang="en-US" sz="1800" dirty="0">
              <a:solidFill>
                <a:srgbClr val="595959"/>
              </a:solidFill>
              <a:latin typeface="Impact" panose="020B0806030902050204" pitchFamily="34" charset="0"/>
            </a:endParaRPr>
          </a:p>
        </p:txBody>
      </p:sp>
      <p:sp>
        <p:nvSpPr>
          <p:cNvPr id="34" name="矩形 33"/>
          <p:cNvSpPr>
            <a:spLocks noChangeArrowheads="1"/>
          </p:cNvSpPr>
          <p:nvPr>
            <p:custDataLst>
              <p:tags r:id="rId52"/>
            </p:custDataLst>
          </p:nvPr>
        </p:nvSpPr>
        <p:spPr bwMode="auto">
          <a:xfrm>
            <a:off x="3018790" y="1837690"/>
            <a:ext cx="3251835" cy="735330"/>
          </a:xfrm>
          <a:prstGeom prst="rect">
            <a:avLst/>
          </a:prstGeom>
          <a:noFill/>
          <a:ln w="9525">
            <a:noFill/>
            <a:miter lim="800000"/>
          </a:ln>
        </p:spPr>
        <p:txBody>
          <a:bodyPr wrap="square">
            <a:noAutofit/>
          </a:bodyPr>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就业协议书是大学生就业的重要依据。</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35" name="矩形 34"/>
          <p:cNvSpPr>
            <a:spLocks noChangeArrowheads="1"/>
          </p:cNvSpPr>
          <p:nvPr>
            <p:custDataLst>
              <p:tags r:id="rId53"/>
            </p:custDataLst>
          </p:nvPr>
        </p:nvSpPr>
        <p:spPr bwMode="auto">
          <a:xfrm>
            <a:off x="2631440" y="2734945"/>
            <a:ext cx="3509645" cy="796925"/>
          </a:xfrm>
          <a:prstGeom prst="rect">
            <a:avLst/>
          </a:prstGeom>
          <a:noFill/>
          <a:ln w="9525">
            <a:noFill/>
            <a:miter lim="800000"/>
          </a:ln>
        </p:spPr>
        <p:txBody>
          <a:bodyPr wrap="square">
            <a:noAutofit/>
          </a:bodyPr>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就业协议书是学校制订就业计划的重要依据。</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36" name="矩形 35"/>
          <p:cNvSpPr>
            <a:spLocks noChangeArrowheads="1"/>
          </p:cNvSpPr>
          <p:nvPr>
            <p:custDataLst>
              <p:tags r:id="rId54"/>
            </p:custDataLst>
          </p:nvPr>
        </p:nvSpPr>
        <p:spPr bwMode="auto">
          <a:xfrm>
            <a:off x="4081780" y="3757930"/>
            <a:ext cx="3681730" cy="1099185"/>
          </a:xfrm>
          <a:prstGeom prst="rect">
            <a:avLst/>
          </a:prstGeom>
          <a:noFill/>
          <a:ln w="9525">
            <a:noFill/>
            <a:miter lim="800000"/>
          </a:ln>
        </p:spPr>
        <p:txBody>
          <a:bodyPr wrap="square">
            <a:noAutofit/>
          </a:bodyPr>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明确就业活动中的权利和义务，避免随意性，保护用人单位及大学生双方的权益。</a:t>
            </a:r>
            <a:endParaRPr lang="zh-CN" altLang="en-US" sz="1800" b="1">
              <a:solidFill>
                <a:srgbClr val="1B436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35"/>
                                        </p:tgtEl>
                                        <p:attrNameLst>
                                          <p:attrName>style.visibility</p:attrName>
                                        </p:attrNameLst>
                                      </p:cBhvr>
                                      <p:to>
                                        <p:strVal val="visible"/>
                                      </p:to>
                                    </p:set>
                                    <p:animEffect transition="in" filter="wipe(up)">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90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4" grpId="0"/>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签订就业协议书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三、就业协议书的主要内容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931545" y="2072005"/>
            <a:ext cx="7280910" cy="137604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教育部制定了统一的就业协议书，并要求高等院校统一使用。毕业生通过供需见面和双向选择，与用人单位达成一致后，通过学校与用人单位签订就业协议书，其目的在于明确毕业生、用人单位、学校三方的权利和义务，以维护国家就业计划的严肃性。</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 name="矩形 1"/>
          <p:cNvSpPr>
            <a:spLocks noChangeAspect="1"/>
          </p:cNvSpPr>
          <p:nvPr/>
        </p:nvSpPr>
        <p:spPr>
          <a:xfrm>
            <a:off x="0" y="3336290"/>
            <a:ext cx="6746240" cy="1902460"/>
          </a:xfrm>
          <a:prstGeom prst="rect">
            <a:avLst/>
          </a:prstGeom>
          <a:blipFill rotWithShape="1">
            <a:blip r:embed="rId4"/>
            <a:stretch>
              <a:fillRect/>
            </a:stretch>
          </a:blip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签订就业协议书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三、就业协议书的主要内容</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custDataLst>
              <p:tags r:id="rId1"/>
            </p:custDataLst>
          </p:nvPr>
        </p:nvGrpSpPr>
        <p:grpSpPr>
          <a:xfrm>
            <a:off x="838706" y="2042161"/>
            <a:ext cx="1067276" cy="1067276"/>
            <a:chOff x="1833245" y="2037080"/>
            <a:chExt cx="1423035" cy="1423035"/>
          </a:xfrm>
          <a:solidFill>
            <a:schemeClr val="bg1"/>
          </a:solidFill>
        </p:grpSpPr>
        <p:sp>
          <p:nvSpPr>
            <p:cNvPr id="50" name="泪滴形 49"/>
            <p:cNvSpPr/>
            <p:nvPr>
              <p:custDataLst>
                <p:tags r:id="rId2"/>
              </p:custDataLst>
            </p:nvPr>
          </p:nvSpPr>
          <p:spPr>
            <a:xfrm rot="8100000">
              <a:off x="183324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3" name="Freeform 36"/>
            <p:cNvSpPr>
              <a:spLocks noEditPoints="1"/>
            </p:cNvSpPr>
            <p:nvPr>
              <p:custDataLst>
                <p:tags r:id="rId3"/>
              </p:custDataLst>
            </p:nvPr>
          </p:nvSpPr>
          <p:spPr>
            <a:xfrm>
              <a:off x="2149475" y="2462530"/>
              <a:ext cx="752475" cy="572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grpFill/>
            <a:ln w="9525">
              <a:noFill/>
            </a:ln>
          </p:spPr>
          <p:txBody>
            <a:bodyPr/>
            <a:p>
              <a:endParaRPr lang="zh-CN" altLang="en-US">
                <a:cs typeface="+mn-ea"/>
                <a:sym typeface="+mn-lt"/>
              </a:endParaRPr>
            </a:p>
          </p:txBody>
        </p:sp>
      </p:grpSp>
      <p:grpSp>
        <p:nvGrpSpPr>
          <p:cNvPr id="3" name="组合 2"/>
          <p:cNvGrpSpPr/>
          <p:nvPr>
            <p:custDataLst>
              <p:tags r:id="rId4"/>
            </p:custDataLst>
          </p:nvPr>
        </p:nvGrpSpPr>
        <p:grpSpPr>
          <a:xfrm>
            <a:off x="3000722" y="2042161"/>
            <a:ext cx="1066800" cy="1067276"/>
            <a:chOff x="4164965" y="2037080"/>
            <a:chExt cx="1423035" cy="1423035"/>
          </a:xfrm>
          <a:solidFill>
            <a:schemeClr val="bg1"/>
          </a:solidFill>
        </p:grpSpPr>
        <p:sp>
          <p:nvSpPr>
            <p:cNvPr id="51" name="泪滴形 50"/>
            <p:cNvSpPr/>
            <p:nvPr>
              <p:custDataLst>
                <p:tags r:id="rId5"/>
              </p:custDataLst>
            </p:nvPr>
          </p:nvSpPr>
          <p:spPr>
            <a:xfrm rot="8100000">
              <a:off x="416496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4" name="Freeform 28"/>
            <p:cNvSpPr>
              <a:spLocks noEditPoints="1"/>
            </p:cNvSpPr>
            <p:nvPr>
              <p:custDataLst>
                <p:tags r:id="rId6"/>
              </p:custDataLst>
            </p:nvPr>
          </p:nvSpPr>
          <p:spPr>
            <a:xfrm>
              <a:off x="4559300" y="2414905"/>
              <a:ext cx="668020" cy="66802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grpFill/>
            <a:ln w="9525">
              <a:noFill/>
            </a:ln>
          </p:spPr>
          <p:txBody>
            <a:bodyPr/>
            <a:p>
              <a:endParaRPr lang="zh-CN" altLang="en-US">
                <a:cs typeface="+mn-ea"/>
                <a:sym typeface="+mn-lt"/>
              </a:endParaRPr>
            </a:p>
          </p:txBody>
        </p:sp>
      </p:grpSp>
      <p:grpSp>
        <p:nvGrpSpPr>
          <p:cNvPr id="8" name="组合 7"/>
          <p:cNvGrpSpPr/>
          <p:nvPr>
            <p:custDataLst>
              <p:tags r:id="rId7"/>
            </p:custDataLst>
          </p:nvPr>
        </p:nvGrpSpPr>
        <p:grpSpPr>
          <a:xfrm>
            <a:off x="5162262" y="2042161"/>
            <a:ext cx="1066800" cy="1067276"/>
            <a:chOff x="6496050" y="2037080"/>
            <a:chExt cx="1423035" cy="1423035"/>
          </a:xfrm>
          <a:solidFill>
            <a:schemeClr val="bg1"/>
          </a:solidFill>
        </p:grpSpPr>
        <p:sp>
          <p:nvSpPr>
            <p:cNvPr id="52" name="泪滴形 51"/>
            <p:cNvSpPr/>
            <p:nvPr>
              <p:custDataLst>
                <p:tags r:id="rId8"/>
              </p:custDataLst>
            </p:nvPr>
          </p:nvSpPr>
          <p:spPr>
            <a:xfrm rot="8100000">
              <a:off x="649605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5" name="Freeform 12"/>
            <p:cNvSpPr>
              <a:spLocks noEditPoints="1"/>
            </p:cNvSpPr>
            <p:nvPr>
              <p:custDataLst>
                <p:tags r:id="rId9"/>
              </p:custDataLst>
            </p:nvPr>
          </p:nvSpPr>
          <p:spPr>
            <a:xfrm>
              <a:off x="6882765" y="2398395"/>
              <a:ext cx="663575" cy="699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grpFill/>
            <a:ln w="9525">
              <a:noFill/>
            </a:ln>
          </p:spPr>
          <p:txBody>
            <a:bodyPr/>
            <a:p>
              <a:endParaRPr lang="zh-CN" altLang="en-US">
                <a:cs typeface="+mn-ea"/>
                <a:sym typeface="+mn-lt"/>
              </a:endParaRPr>
            </a:p>
          </p:txBody>
        </p:sp>
      </p:grpSp>
      <p:grpSp>
        <p:nvGrpSpPr>
          <p:cNvPr id="4" name="组合 3"/>
          <p:cNvGrpSpPr/>
          <p:nvPr>
            <p:custDataLst>
              <p:tags r:id="rId10"/>
            </p:custDataLst>
          </p:nvPr>
        </p:nvGrpSpPr>
        <p:grpSpPr>
          <a:xfrm>
            <a:off x="7323802" y="2042161"/>
            <a:ext cx="1066800" cy="1067276"/>
            <a:chOff x="8827770" y="2037080"/>
            <a:chExt cx="1423035" cy="1423035"/>
          </a:xfrm>
          <a:solidFill>
            <a:schemeClr val="bg1"/>
          </a:solidFill>
        </p:grpSpPr>
        <p:sp>
          <p:nvSpPr>
            <p:cNvPr id="53" name="泪滴形 52"/>
            <p:cNvSpPr/>
            <p:nvPr>
              <p:custDataLst>
                <p:tags r:id="rId11"/>
              </p:custDataLst>
            </p:nvPr>
          </p:nvSpPr>
          <p:spPr>
            <a:xfrm rot="8100000">
              <a:off x="882777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6" name="Freeform 10"/>
            <p:cNvSpPr>
              <a:spLocks noEditPoints="1"/>
            </p:cNvSpPr>
            <p:nvPr>
              <p:custDataLst>
                <p:tags r:id="rId12"/>
              </p:custDataLst>
            </p:nvPr>
          </p:nvSpPr>
          <p:spPr>
            <a:xfrm>
              <a:off x="9253220" y="2385695"/>
              <a:ext cx="639445" cy="72517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grpFill/>
            <a:ln w="9525">
              <a:noFill/>
            </a:ln>
          </p:spPr>
          <p:txBody>
            <a:bodyPr/>
            <a:p>
              <a:endParaRPr lang="zh-CN" altLang="en-US">
                <a:cs typeface="+mn-ea"/>
                <a:sym typeface="+mn-lt"/>
              </a:endParaRPr>
            </a:p>
          </p:txBody>
        </p:sp>
      </p:grpSp>
      <p:sp>
        <p:nvSpPr>
          <p:cNvPr id="21" name="文本框 8"/>
          <p:cNvSpPr txBox="1"/>
          <p:nvPr>
            <p:custDataLst>
              <p:tags r:id="rId13"/>
            </p:custDataLst>
          </p:nvPr>
        </p:nvSpPr>
        <p:spPr>
          <a:xfrm>
            <a:off x="514985" y="3454400"/>
            <a:ext cx="1914525" cy="4095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毕业生基本信息。</a:t>
            </a:r>
            <a:endParaRPr lang="zh-CN" altLang="en-US" sz="1800" dirty="0">
              <a:solidFill>
                <a:schemeClr val="tx1">
                  <a:lumMod val="75000"/>
                  <a:lumOff val="25000"/>
                </a:schemeClr>
              </a:solidFill>
              <a:cs typeface="+mn-ea"/>
              <a:sym typeface="+mn-lt"/>
            </a:endParaRPr>
          </a:p>
        </p:txBody>
      </p:sp>
      <p:sp>
        <p:nvSpPr>
          <p:cNvPr id="11" name="文本框 8"/>
          <p:cNvSpPr txBox="1"/>
          <p:nvPr>
            <p:custDataLst>
              <p:tags r:id="rId14"/>
            </p:custDataLst>
          </p:nvPr>
        </p:nvSpPr>
        <p:spPr>
          <a:xfrm>
            <a:off x="2682240" y="3454400"/>
            <a:ext cx="1922145" cy="14325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用人单位基本信息（包括档案接收单位和户口迁移地址）。</a:t>
            </a:r>
            <a:endParaRPr lang="zh-CN" altLang="en-US" sz="1800" dirty="0">
              <a:solidFill>
                <a:schemeClr val="tx1">
                  <a:lumMod val="75000"/>
                  <a:lumOff val="25000"/>
                </a:schemeClr>
              </a:solidFill>
              <a:cs typeface="+mn-ea"/>
              <a:sym typeface="+mn-lt"/>
            </a:endParaRPr>
          </a:p>
        </p:txBody>
      </p:sp>
      <p:sp>
        <p:nvSpPr>
          <p:cNvPr id="12" name="文本框 8"/>
          <p:cNvSpPr txBox="1"/>
          <p:nvPr>
            <p:custDataLst>
              <p:tags r:id="rId15"/>
            </p:custDataLst>
          </p:nvPr>
        </p:nvSpPr>
        <p:spPr>
          <a:xfrm>
            <a:off x="4857115" y="3454400"/>
            <a:ext cx="1914525" cy="109156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用人单位和毕业生双方协商达成的条款。</a:t>
            </a:r>
            <a:endParaRPr lang="zh-CN" altLang="en-US" sz="1800" dirty="0">
              <a:solidFill>
                <a:schemeClr val="tx1">
                  <a:lumMod val="75000"/>
                  <a:lumOff val="25000"/>
                </a:schemeClr>
              </a:solidFill>
              <a:cs typeface="+mn-ea"/>
              <a:sym typeface="+mn-lt"/>
            </a:endParaRPr>
          </a:p>
        </p:txBody>
      </p:sp>
      <p:sp>
        <p:nvSpPr>
          <p:cNvPr id="13" name="文本框 8"/>
          <p:cNvSpPr txBox="1"/>
          <p:nvPr>
            <p:custDataLst>
              <p:tags r:id="rId16"/>
            </p:custDataLst>
          </p:nvPr>
        </p:nvSpPr>
        <p:spPr>
          <a:xfrm>
            <a:off x="7024370" y="3454400"/>
            <a:ext cx="1810385" cy="109156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用人单位、毕业生、学校三方签名、盖章。</a:t>
            </a:r>
            <a:endParaRPr lang="zh-CN" altLang="en-US" sz="18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49"/>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049"/>
                            </p:stCondLst>
                            <p:childTnLst>
                              <p:par>
                                <p:cTn id="23" presetID="1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right)">
                                      <p:cBhvr>
                                        <p:cTn id="26" dur="500"/>
                                        <p:tgtEl>
                                          <p:spTgt spid="21"/>
                                        </p:tgtEl>
                                      </p:cBhvr>
                                    </p:animEffect>
                                  </p:childTnLst>
                                </p:cTn>
                              </p:par>
                            </p:childTnLst>
                          </p:cTn>
                        </p:par>
                        <p:par>
                          <p:cTn id="27" fill="hold">
                            <p:stCondLst>
                              <p:cond delay="2549"/>
                            </p:stCondLst>
                            <p:childTnLst>
                              <p:par>
                                <p:cTn id="28" presetID="53" presetClass="entr" presetSubtype="1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par>
                          <p:cTn id="33" fill="hold">
                            <p:stCondLst>
                              <p:cond delay="3049"/>
                            </p:stCondLst>
                            <p:childTnLst>
                              <p:par>
                                <p:cTn id="34" presetID="1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ppt_x</p:attrName>
                                        </p:attrNameLst>
                                      </p:cBhvr>
                                      <p:tavLst>
                                        <p:tav tm="0">
                                          <p:val>
                                            <p:strVal val="#ppt_x-#ppt_w*1.125000"/>
                                          </p:val>
                                        </p:tav>
                                        <p:tav tm="100000">
                                          <p:val>
                                            <p:strVal val="#ppt_x"/>
                                          </p:val>
                                        </p:tav>
                                      </p:tavLst>
                                    </p:anim>
                                    <p:animEffect transition="in" filter="wipe(right)">
                                      <p:cBhvr>
                                        <p:cTn id="37" dur="500"/>
                                        <p:tgtEl>
                                          <p:spTgt spid="11"/>
                                        </p:tgtEl>
                                      </p:cBhvr>
                                    </p:animEffect>
                                  </p:childTnLst>
                                </p:cTn>
                              </p:par>
                            </p:childTnLst>
                          </p:cTn>
                        </p:par>
                        <p:par>
                          <p:cTn id="38" fill="hold">
                            <p:stCondLst>
                              <p:cond delay="3549"/>
                            </p:stCondLst>
                            <p:childTnLst>
                              <p:par>
                                <p:cTn id="39" presetID="5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4049"/>
                            </p:stCondLst>
                            <p:childTnLst>
                              <p:par>
                                <p:cTn id="45" presetID="1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p:tgtEl>
                                          <p:spTgt spid="12"/>
                                        </p:tgtEl>
                                        <p:attrNameLst>
                                          <p:attrName>ppt_x</p:attrName>
                                        </p:attrNameLst>
                                      </p:cBhvr>
                                      <p:tavLst>
                                        <p:tav tm="0">
                                          <p:val>
                                            <p:strVal val="#ppt_x-#ppt_w*1.125000"/>
                                          </p:val>
                                        </p:tav>
                                        <p:tav tm="100000">
                                          <p:val>
                                            <p:strVal val="#ppt_x"/>
                                          </p:val>
                                        </p:tav>
                                      </p:tavLst>
                                    </p:anim>
                                    <p:animEffect transition="in" filter="wipe(right)">
                                      <p:cBhvr>
                                        <p:cTn id="48" dur="500"/>
                                        <p:tgtEl>
                                          <p:spTgt spid="12"/>
                                        </p:tgtEl>
                                      </p:cBhvr>
                                    </p:animEffect>
                                  </p:childTnLst>
                                </p:cTn>
                              </p:par>
                            </p:childTnLst>
                          </p:cTn>
                        </p:par>
                        <p:par>
                          <p:cTn id="49" fill="hold">
                            <p:stCondLst>
                              <p:cond delay="4549"/>
                            </p:stCondLst>
                            <p:childTnLst>
                              <p:par>
                                <p:cTn id="50" presetID="53" presetClass="entr" presetSubtype="16"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childTnLst>
                          </p:cTn>
                        </p:par>
                        <p:par>
                          <p:cTn id="55" fill="hold">
                            <p:stCondLst>
                              <p:cond delay="5049"/>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1" grpId="0"/>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签订就业协议书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pic>
        <p:nvPicPr>
          <p:cNvPr id="5" name="图片 4" descr="SharedScreenshot"/>
          <p:cNvPicPr>
            <a:picLocks noChangeAspect="1"/>
          </p:cNvPicPr>
          <p:nvPr/>
        </p:nvPicPr>
        <p:blipFill>
          <a:blip r:embed="rId1"/>
          <a:stretch>
            <a:fillRect/>
          </a:stretch>
        </p:blipFill>
        <p:spPr>
          <a:xfrm>
            <a:off x="4847590" y="428625"/>
            <a:ext cx="3655695" cy="4486275"/>
          </a:xfrm>
          <a:prstGeom prst="rect">
            <a:avLst/>
          </a:prstGeom>
        </p:spPr>
      </p:pic>
      <p:sp>
        <p:nvSpPr>
          <p:cNvPr id="6" name="文本框 5"/>
          <p:cNvSpPr txBox="1"/>
          <p:nvPr/>
        </p:nvSpPr>
        <p:spPr>
          <a:xfrm>
            <a:off x="774700" y="956945"/>
            <a:ext cx="3610610" cy="1076325"/>
          </a:xfrm>
          <a:prstGeom prst="rect">
            <a:avLst/>
          </a:prstGeom>
          <a:noFill/>
        </p:spPr>
        <p:txBody>
          <a:bodyPr wrap="square" rtlCol="0" anchor="t">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三、就业协议书的主要内容</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7" name="矩形 6"/>
          <p:cNvSpPr>
            <a:spLocks noChangeArrowheads="1"/>
          </p:cNvSpPr>
          <p:nvPr/>
        </p:nvSpPr>
        <p:spPr bwMode="auto">
          <a:xfrm>
            <a:off x="1169670" y="2462530"/>
            <a:ext cx="2947670" cy="79565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河北省普通高等学校毕业生就业协议书如右图</a:t>
            </a: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签订就业协议书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13815" y="886460"/>
            <a:ext cx="552005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rPr>
              <a:t>四、就业协议书的签订程序</a:t>
            </a:r>
            <a:endParaRPr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14227" y="7571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 name="矩形 4"/>
          <p:cNvSpPr>
            <a:spLocks noChangeArrowheads="1"/>
          </p:cNvSpPr>
          <p:nvPr/>
        </p:nvSpPr>
        <p:spPr bwMode="auto">
          <a:xfrm>
            <a:off x="457835" y="1722755"/>
            <a:ext cx="8228330" cy="284289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第一，学生本人在协议书上以文字形式注明基本情况，签署同意到选定单位工作的意见，同时签署本人姓名。</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二，用人单位在协议书上签署，同意接收该毕业生的文字意见并签名盖章。用人单位应在协议书上注明可以接收毕业生档案的机构名称和详细地址，如果用人单位没有人事决定权，则需报用人单位上级主管部门批准盖章。</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第三，用人单位或学生本人将协议书送学校毕业生就业指导部门。</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第四，学校毕业生就业指导部门对协议书签署意见并签字盖章。</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第五，学生及时无误地将就业协议书送达用人单位</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3"/>
          <p:cNvSpPr>
            <a:spLocks noChangeArrowheads="1"/>
          </p:cNvSpPr>
          <p:nvPr/>
        </p:nvSpPr>
        <p:spPr bwMode="auto">
          <a:xfrm>
            <a:off x="651193" y="1043305"/>
            <a:ext cx="7841615" cy="3276600"/>
          </a:xfrm>
          <a:prstGeom prst="rect">
            <a:avLst/>
          </a:prstGeom>
          <a:solidFill>
            <a:srgbClr val="1B4367"/>
          </a:solidFill>
          <a:ln w="9525">
            <a:noFill/>
            <a:bevel/>
          </a:ln>
        </p:spPr>
        <p:txBody>
          <a:bodyPr lIns="68580" tIns="34290" rIns="68580" bIns="34290"/>
          <a:lstStyle/>
          <a:p>
            <a:pPr eaLnBrk="1" hangingPunct="1"/>
            <a:endParaRPr lang="zh-CN" altLang="en-US">
              <a:cs typeface="+mn-ea"/>
              <a:sym typeface="+mn-lt"/>
            </a:endParaRPr>
          </a:p>
        </p:txBody>
      </p:sp>
      <p:sp>
        <p:nvSpPr>
          <p:cNvPr id="25" name="TextBox 1210"/>
          <p:cNvSpPr/>
          <p:nvPr/>
        </p:nvSpPr>
        <p:spPr>
          <a:xfrm>
            <a:off x="3995420" y="1337000"/>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2000" b="1" dirty="0">
                <a:solidFill>
                  <a:schemeClr val="bg1"/>
                </a:solidFill>
                <a:cs typeface="+mn-ea"/>
                <a:sym typeface="+mn-lt"/>
              </a:rPr>
              <a:t>模块导学</a:t>
            </a:r>
            <a:endParaRPr lang="zh-CN" altLang="en-US" sz="2000" b="1" dirty="0">
              <a:solidFill>
                <a:schemeClr val="bg1"/>
              </a:solidFill>
              <a:cs typeface="+mn-ea"/>
              <a:sym typeface="+mn-lt"/>
            </a:endParaRPr>
          </a:p>
        </p:txBody>
      </p:sp>
      <p:sp>
        <p:nvSpPr>
          <p:cNvPr id="12" name="文本框 11"/>
          <p:cNvSpPr txBox="1"/>
          <p:nvPr/>
        </p:nvSpPr>
        <p:spPr>
          <a:xfrm>
            <a:off x="906145" y="2115820"/>
            <a:ext cx="7397750" cy="156337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noAutofit/>
          </a:bodyPr>
          <a:lstStyle/>
          <a:p>
            <a:pPr indent="0" fontAlgn="auto">
              <a:lnSpc>
                <a:spcPts val="2220"/>
              </a:lnSpc>
            </a:pPr>
            <a:r>
              <a:rPr lang="zh-CN" altLang="en-US" sz="1600" dirty="0">
                <a:solidFill>
                  <a:schemeClr val="bg1"/>
                </a:solidFill>
                <a:cs typeface="+mn-ea"/>
                <a:sym typeface="+mn-lt"/>
              </a:rPr>
              <a:t>准确掌握企业用人需求，熟悉就业环境，了解就业政策，有利于高职毕业生</a:t>
            </a:r>
            <a:endParaRPr lang="zh-CN" altLang="en-US" sz="1600" dirty="0">
              <a:solidFill>
                <a:schemeClr val="bg1"/>
              </a:solidFill>
              <a:cs typeface="+mn-ea"/>
              <a:sym typeface="+mn-lt"/>
            </a:endParaRPr>
          </a:p>
          <a:p>
            <a:pPr indent="0" fontAlgn="auto">
              <a:lnSpc>
                <a:spcPts val="2220"/>
              </a:lnSpc>
            </a:pPr>
            <a:r>
              <a:rPr lang="zh-CN" altLang="en-US" sz="1600" dirty="0">
                <a:solidFill>
                  <a:schemeClr val="bg1"/>
                </a:solidFill>
                <a:cs typeface="+mn-ea"/>
                <a:sym typeface="+mn-lt"/>
              </a:rPr>
              <a:t>准确分析就业形势，精确把握目标岗位职责，自觉顺应就业形势，合理规划就业</a:t>
            </a:r>
            <a:endParaRPr lang="zh-CN" altLang="en-US" sz="1600" dirty="0">
              <a:solidFill>
                <a:schemeClr val="bg1"/>
              </a:solidFill>
              <a:cs typeface="+mn-ea"/>
              <a:sym typeface="+mn-lt"/>
            </a:endParaRPr>
          </a:p>
          <a:p>
            <a:pPr indent="0" fontAlgn="auto">
              <a:lnSpc>
                <a:spcPts val="2220"/>
              </a:lnSpc>
            </a:pPr>
            <a:r>
              <a:rPr lang="zh-CN" altLang="en-US" sz="1600" dirty="0">
                <a:solidFill>
                  <a:schemeClr val="bg1"/>
                </a:solidFill>
                <a:cs typeface="+mn-ea"/>
                <a:sym typeface="+mn-lt"/>
              </a:rPr>
              <a:t>目标，增强就业的紧迫感和主动性。鼓励高职生积极参加行业人才招聘会，了解</a:t>
            </a:r>
            <a:endParaRPr lang="zh-CN" altLang="en-US" sz="1600" dirty="0">
              <a:solidFill>
                <a:schemeClr val="bg1"/>
              </a:solidFill>
              <a:cs typeface="+mn-ea"/>
              <a:sym typeface="+mn-lt"/>
            </a:endParaRPr>
          </a:p>
          <a:p>
            <a:pPr indent="0" fontAlgn="auto">
              <a:lnSpc>
                <a:spcPts val="2220"/>
              </a:lnSpc>
            </a:pPr>
            <a:r>
              <a:rPr lang="zh-CN" altLang="en-US" sz="1600" dirty="0">
                <a:solidFill>
                  <a:schemeClr val="bg1"/>
                </a:solidFill>
                <a:cs typeface="+mn-ea"/>
                <a:sym typeface="+mn-lt"/>
              </a:rPr>
              <a:t>行业企业用人需求，调研本专业毕业生近两年的就业去向及发展状况，从而较准</a:t>
            </a:r>
            <a:endParaRPr lang="zh-CN" altLang="en-US" sz="1600" dirty="0">
              <a:solidFill>
                <a:schemeClr val="bg1"/>
              </a:solidFill>
              <a:cs typeface="+mn-ea"/>
              <a:sym typeface="+mn-lt"/>
            </a:endParaRPr>
          </a:p>
          <a:p>
            <a:pPr indent="0" fontAlgn="auto">
              <a:lnSpc>
                <a:spcPts val="2220"/>
              </a:lnSpc>
            </a:pPr>
            <a:r>
              <a:rPr lang="zh-CN" altLang="en-US" sz="1600" dirty="0">
                <a:solidFill>
                  <a:schemeClr val="bg1"/>
                </a:solidFill>
                <a:cs typeface="+mn-ea"/>
                <a:sym typeface="+mn-lt"/>
              </a:rPr>
              <a:t>确地了解就业环境，掌握就业政策，为顺利就业做好准备。</a:t>
            </a:r>
            <a:endParaRPr lang="zh-CN" altLang="en-US" sz="1600" dirty="0">
              <a:solidFill>
                <a:schemeClr val="bg1"/>
              </a:solidFill>
              <a:cs typeface="+mn-ea"/>
              <a:sym typeface="+mn-lt"/>
            </a:endParaRPr>
          </a:p>
        </p:txBody>
      </p:sp>
      <p:sp>
        <p:nvSpPr>
          <p:cNvPr id="16" name="文本框 15"/>
          <p:cNvSpPr txBox="1"/>
          <p:nvPr/>
        </p:nvSpPr>
        <p:spPr>
          <a:xfrm>
            <a:off x="716280" y="316230"/>
            <a:ext cx="284988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模块五</a:t>
            </a:r>
            <a:r>
              <a:rPr lang="en-US" altLang="zh-CN" sz="1700" b="1" dirty="0">
                <a:solidFill>
                  <a:srgbClr val="1B4367"/>
                </a:solidFill>
                <a:cs typeface="+mn-ea"/>
                <a:sym typeface="+mn-lt"/>
              </a:rPr>
              <a:t>  </a:t>
            </a:r>
            <a:r>
              <a:rPr lang="zh-CN" altLang="en-US" sz="1700" b="1" dirty="0">
                <a:solidFill>
                  <a:srgbClr val="1B4367"/>
                </a:solidFill>
                <a:cs typeface="+mn-ea"/>
                <a:sym typeface="+mn-lt"/>
              </a:rPr>
              <a:t>就业环境与政策</a:t>
            </a:r>
            <a:endParaRPr lang="zh-CN" altLang="en-US" sz="1700" b="1" dirty="0">
              <a:solidFill>
                <a:srgbClr val="1B4367"/>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par>
                                <p:cTn id="16" presetID="2" presetClass="entr" presetSubtype="2"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549"/>
                            </p:stCondLst>
                            <p:childTnLst>
                              <p:par>
                                <p:cTn id="21" presetID="12" presetClass="entr" presetSubtype="1"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ppt_y</p:attrName>
                                        </p:attrNameLst>
                                      </p:cBhvr>
                                      <p:tavLst>
                                        <p:tav tm="0">
                                          <p:val>
                                            <p:strVal val="#ppt_y-#ppt_h*1.125000"/>
                                          </p:val>
                                        </p:tav>
                                        <p:tav tm="100000">
                                          <p:val>
                                            <p:strVal val="#ppt_y"/>
                                          </p:val>
                                        </p:tav>
                                      </p:tavLst>
                                    </p:anim>
                                    <p:animEffect transition="in" filter="wipe(down)">
                                      <p:cBhvr>
                                        <p:cTn id="24" dur="500"/>
                                        <p:tgtEl>
                                          <p:spTgt spid="25"/>
                                        </p:tgtEl>
                                      </p:cBhvr>
                                    </p:animEffect>
                                  </p:childTnLst>
                                </p:cTn>
                              </p:par>
                            </p:childTnLst>
                          </p:cTn>
                        </p:par>
                        <p:par>
                          <p:cTn id="25" fill="hold">
                            <p:stCondLst>
                              <p:cond delay="2049"/>
                            </p:stCondLst>
                            <p:childTnLst>
                              <p:par>
                                <p:cTn id="26" presetID="2" presetClass="entr" presetSubtype="2"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p:bldP spid="12"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签订就业协议书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13815" y="886460"/>
            <a:ext cx="552005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rPr>
              <a:t>五、就业协议书的解除</a:t>
            </a:r>
            <a:endParaRPr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14227" y="7571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700000">
            <a:off x="-240244" y="1493218"/>
            <a:ext cx="2863032" cy="2863032"/>
          </a:xfrm>
          <a:prstGeom prst="rect">
            <a:avLst/>
          </a:prstGeom>
        </p:spPr>
      </p:pic>
      <p:sp>
        <p:nvSpPr>
          <p:cNvPr id="4" name="MH_Other_4"/>
          <p:cNvSpPr/>
          <p:nvPr>
            <p:custDataLst>
              <p:tags r:id="rId5"/>
            </p:custDataLst>
          </p:nvPr>
        </p:nvSpPr>
        <p:spPr>
          <a:xfrm>
            <a:off x="2296830" y="1599086"/>
            <a:ext cx="1115969" cy="1115969"/>
          </a:xfrm>
          <a:prstGeom prst="wedgeEllipseCallout">
            <a:avLst>
              <a:gd name="adj1" fmla="val -59887"/>
              <a:gd name="adj2" fmla="val 21914"/>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p>
            <a:pPr algn="ctr"/>
            <a:r>
              <a:rPr lang="zh-CN" altLang="en-US" sz="2000" b="1" dirty="0">
                <a:latin typeface="Impact" panose="020B0806030902050204" pitchFamily="34" charset="0"/>
                <a:ea typeface="微软雅黑" panose="020B0503020204020204" pitchFamily="34" charset="-122"/>
              </a:rPr>
              <a:t>（一）</a:t>
            </a:r>
            <a:endParaRPr lang="zh-CN" altLang="en-US" sz="2000" b="1" dirty="0">
              <a:latin typeface="Impact" panose="020B0806030902050204" pitchFamily="34" charset="0"/>
              <a:ea typeface="微软雅黑" panose="020B0503020204020204" pitchFamily="34" charset="-122"/>
            </a:endParaRPr>
          </a:p>
        </p:txBody>
      </p:sp>
      <p:sp>
        <p:nvSpPr>
          <p:cNvPr id="6" name="文本框 5"/>
          <p:cNvSpPr txBox="1"/>
          <p:nvPr/>
        </p:nvSpPr>
        <p:spPr>
          <a:xfrm>
            <a:off x="3736340" y="1868805"/>
            <a:ext cx="1266825" cy="398780"/>
          </a:xfrm>
          <a:prstGeom prst="rect">
            <a:avLst/>
          </a:prstGeom>
          <a:solidFill>
            <a:srgbClr val="595959"/>
          </a:solidFill>
        </p:spPr>
        <p:txBody>
          <a:bodyPr wrap="square" rtlCol="0">
            <a:spAutoFit/>
          </a:bodyPr>
          <a:p>
            <a:r>
              <a:rPr lang="zh-CN" altLang="en-US" sz="2000" b="1">
                <a:solidFill>
                  <a:schemeClr val="bg1"/>
                </a:solidFill>
              </a:rPr>
              <a:t>单方解除</a:t>
            </a:r>
            <a:endParaRPr lang="zh-CN" altLang="en-US" sz="2000" b="1">
              <a:solidFill>
                <a:schemeClr val="bg1"/>
              </a:solidFill>
            </a:endParaRPr>
          </a:p>
        </p:txBody>
      </p:sp>
      <p:sp>
        <p:nvSpPr>
          <p:cNvPr id="19" name="MH_Other_8"/>
          <p:cNvSpPr/>
          <p:nvPr>
            <p:custDataLst>
              <p:tags r:id="rId6"/>
            </p:custDataLst>
          </p:nvPr>
        </p:nvSpPr>
        <p:spPr>
          <a:xfrm>
            <a:off x="6308215" y="2627852"/>
            <a:ext cx="776755" cy="776755"/>
          </a:xfrm>
          <a:prstGeom prst="wedgeEllipseCallout">
            <a:avLst>
              <a:gd name="adj1" fmla="val 48479"/>
              <a:gd name="adj2" fmla="val 49298"/>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p>
            <a:pPr algn="ctr"/>
            <a:r>
              <a:rPr lang="zh-CN" altLang="en-US" sz="2000" b="1" dirty="0">
                <a:latin typeface="Impact" panose="020B0806030902050204" pitchFamily="34" charset="0"/>
                <a:ea typeface="微软雅黑" panose="020B0503020204020204" pitchFamily="34" charset="-122"/>
              </a:rPr>
              <a:t>（二）</a:t>
            </a:r>
            <a:endParaRPr lang="zh-CN" altLang="en-US" sz="2000" b="1" dirty="0">
              <a:latin typeface="Impact" panose="020B0806030902050204" pitchFamily="34" charset="0"/>
              <a:ea typeface="微软雅黑" panose="020B0503020204020204" pitchFamily="34" charset="-122"/>
            </a:endParaRPr>
          </a:p>
        </p:txBody>
      </p:sp>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058879">
            <a:off x="6785882" y="3004686"/>
            <a:ext cx="1906118" cy="1906118"/>
          </a:xfrm>
          <a:prstGeom prst="rect">
            <a:avLst/>
          </a:prstGeom>
        </p:spPr>
      </p:pic>
      <p:sp>
        <p:nvSpPr>
          <p:cNvPr id="7" name="文本框 6"/>
          <p:cNvSpPr txBox="1"/>
          <p:nvPr/>
        </p:nvSpPr>
        <p:spPr>
          <a:xfrm>
            <a:off x="4844415" y="2816860"/>
            <a:ext cx="1266825" cy="398780"/>
          </a:xfrm>
          <a:prstGeom prst="rect">
            <a:avLst/>
          </a:prstGeom>
          <a:solidFill>
            <a:srgbClr val="595959"/>
          </a:solidFill>
        </p:spPr>
        <p:txBody>
          <a:bodyPr wrap="square" rtlCol="0">
            <a:spAutoFit/>
          </a:bodyPr>
          <a:p>
            <a:r>
              <a:rPr lang="zh-CN" altLang="en-US" sz="2000" b="1">
                <a:solidFill>
                  <a:schemeClr val="bg1"/>
                </a:solidFill>
              </a:rPr>
              <a:t>三方解除</a:t>
            </a:r>
            <a:endParaRPr lang="zh-CN" altLang="en-US" sz="2000" b="1">
              <a:solidFill>
                <a:schemeClr val="bg1"/>
              </a:solidFill>
            </a:endParaRPr>
          </a:p>
        </p:txBody>
      </p:sp>
      <p:sp>
        <p:nvSpPr>
          <p:cNvPr id="8" name="矩形 7"/>
          <p:cNvSpPr>
            <a:spLocks noChangeArrowheads="1"/>
          </p:cNvSpPr>
          <p:nvPr/>
        </p:nvSpPr>
        <p:spPr bwMode="auto">
          <a:xfrm>
            <a:off x="1997075" y="3496945"/>
            <a:ext cx="4114165" cy="1308735"/>
          </a:xfrm>
          <a:prstGeom prst="rect">
            <a:avLst/>
          </a:prstGeom>
          <a:noFill/>
          <a:ln w="9525">
            <a:noFill/>
            <a:miter lim="800000"/>
          </a:ln>
        </p:spPr>
        <p:txBody>
          <a:bodyPr wrap="square">
            <a:noAutofit/>
          </a:bodyPr>
          <a:p>
            <a:pPr indent="457200" fontAlgn="auto">
              <a:lnSpc>
                <a:spcPts val="2660"/>
              </a:lnSpc>
            </a:pPr>
            <a:r>
              <a:rPr lang="zh-CN" sz="1800">
                <a:solidFill>
                  <a:schemeClr val="tx1"/>
                </a:solidFill>
                <a:latin typeface="微软雅黑" panose="020B0503020204020204" pitchFamily="34" charset="-122"/>
                <a:ea typeface="微软雅黑" panose="020B0503020204020204" pitchFamily="34" charset="-122"/>
              </a:rPr>
              <a:t>就业协议书的解除包括两种形式：</a:t>
            </a:r>
            <a:endParaRPr lang="zh-CN"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sz="1800">
                <a:solidFill>
                  <a:schemeClr val="tx1"/>
                </a:solidFill>
                <a:latin typeface="微软雅黑" panose="020B0503020204020204" pitchFamily="34" charset="-122"/>
                <a:ea typeface="微软雅黑" panose="020B0503020204020204" pitchFamily="34" charset="-122"/>
              </a:rPr>
              <a:t>一是单方解除</a:t>
            </a:r>
            <a:endParaRPr lang="zh-CN"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sz="1800">
                <a:solidFill>
                  <a:schemeClr val="tx1"/>
                </a:solidFill>
                <a:latin typeface="微软雅黑" panose="020B0503020204020204" pitchFamily="34" charset="-122"/>
                <a:ea typeface="微软雅黑" panose="020B0503020204020204" pitchFamily="34" charset="-122"/>
              </a:rPr>
              <a:t>二是三方解除</a:t>
            </a:r>
            <a:endParaRPr lang="zh-CN"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签订就业协议书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13815" y="886460"/>
            <a:ext cx="552005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rPr>
              <a:t>五、就业协议书的解除</a:t>
            </a:r>
            <a:endParaRPr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14227" y="7571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 name="矩形 4"/>
          <p:cNvSpPr>
            <a:spLocks noChangeArrowheads="1"/>
          </p:cNvSpPr>
          <p:nvPr/>
        </p:nvSpPr>
        <p:spPr bwMode="auto">
          <a:xfrm>
            <a:off x="1072198" y="2002155"/>
            <a:ext cx="6999605" cy="197167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（一）单方解除</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单方解除包括单方擅自解除和单方依法或依协议解除。单方擅自解除协议属违约行为，解约方应对另两方承担违约责任。单方依法或依协议解除，是指一方依据法律上或协议上的依据进行解除。此类单方解除就业协议的情况，解除方无须对另两方承担法律责任。</a:t>
            </a:r>
            <a:endParaRPr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473" y="185737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4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5"/>
                                        </p:tgtEl>
                                        <p:attrNameLst>
                                          <p:attrName>style.visibility</p:attrName>
                                        </p:attrNameLst>
                                      </p:cBhvr>
                                      <p:to>
                                        <p:strVal val="visible"/>
                                      </p:to>
                                    </p:set>
                                    <p:animEffect transition="in" filter="wipe(up)">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P spid="10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签订就业协议书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13815" y="886460"/>
            <a:ext cx="552005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rPr>
              <a:t>五、就业协议书的解除</a:t>
            </a:r>
            <a:endParaRPr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14227" y="7571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 name="矩形 4"/>
          <p:cNvSpPr>
            <a:spLocks noChangeArrowheads="1"/>
          </p:cNvSpPr>
          <p:nvPr/>
        </p:nvSpPr>
        <p:spPr bwMode="auto">
          <a:xfrm>
            <a:off x="1072515" y="1916430"/>
            <a:ext cx="6999605" cy="2066290"/>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（二）三方解除</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三方解除是指毕业生、用人单位、学校三方经协商一致，取消原签订的协议，使协议不发生法律效力。此类解除是三方当事人真实意思表示一致的体现。三方均不承担法律责任，但需要在就业计划上报主管部门之前进行，如就业派遣计划下达后三方解除，还需经主管部门的批准、办理、改派。</a:t>
            </a:r>
            <a:endParaRPr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473" y="185737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4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5"/>
                                        </p:tgtEl>
                                        <p:attrNameLst>
                                          <p:attrName>style.visibility</p:attrName>
                                        </p:attrNameLst>
                                      </p:cBhvr>
                                      <p:to>
                                        <p:strVal val="visible"/>
                                      </p:to>
                                    </p:set>
                                    <p:animEffect transition="in" filter="wipe(up)">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P spid="10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8" name="任意多边形: 形状 17"/>
          <p:cNvSpPr/>
          <p:nvPr>
            <p:custDataLst>
              <p:tags r:id="rId1"/>
            </p:custDataLst>
          </p:nvPr>
        </p:nvSpPr>
        <p:spPr>
          <a:xfrm>
            <a:off x="123901" y="3354913"/>
            <a:ext cx="8896445" cy="1812414"/>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solidFill>
            <a:srgbClr val="1B4367">
              <a:alpha val="1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6" name="任意多边形: 形状 5"/>
          <p:cNvSpPr/>
          <p:nvPr>
            <p:custDataLst>
              <p:tags r:id="rId2"/>
            </p:custDataLst>
          </p:nvPr>
        </p:nvSpPr>
        <p:spPr>
          <a:xfrm>
            <a:off x="3832897" y="4287612"/>
            <a:ext cx="478494" cy="615616"/>
          </a:xfrm>
          <a:custGeom>
            <a:avLst/>
            <a:gdLst>
              <a:gd name="connsiteX0" fmla="*/ 0 w 950595"/>
              <a:gd name="connsiteY0" fmla="*/ 0 h 1223009"/>
              <a:gd name="connsiteX1" fmla="*/ 788670 w 950595"/>
              <a:gd name="connsiteY1" fmla="*/ 488633 h 1223009"/>
              <a:gd name="connsiteX2" fmla="*/ 950595 w 950595"/>
              <a:gd name="connsiteY2" fmla="*/ 1223010 h 1223009"/>
            </a:gdLst>
            <a:ahLst/>
            <a:cxnLst>
              <a:cxn ang="0">
                <a:pos x="connsiteX0" y="connsiteY0"/>
              </a:cxn>
              <a:cxn ang="0">
                <a:pos x="connsiteX1" y="connsiteY1"/>
              </a:cxn>
              <a:cxn ang="0">
                <a:pos x="connsiteX2" y="connsiteY2"/>
              </a:cxn>
            </a:cxnLst>
            <a:rect l="l" t="t" r="r" b="b"/>
            <a:pathLst>
              <a:path w="950595" h="1223009">
                <a:moveTo>
                  <a:pt x="0" y="0"/>
                </a:moveTo>
                <a:lnTo>
                  <a:pt x="788670" y="488633"/>
                </a:lnTo>
                <a:lnTo>
                  <a:pt x="950595" y="1223010"/>
                </a:lnTo>
                <a:close/>
              </a:path>
            </a:pathLst>
          </a:custGeom>
          <a:solidFill>
            <a:srgbClr val="1B4367"/>
          </a:solidFill>
          <a:ln w="48331" cap="flat">
            <a:noFill/>
            <a:prstDash val="solid"/>
            <a:miter/>
          </a:ln>
        </p:spPr>
        <p:txBody>
          <a:bodyPr rot="0" spcFirstLastPara="0" vertOverflow="overflow" horzOverflow="overflow" vert="horz" wrap="square" lIns="82600" tIns="41300" rIns="82600" bIns="41300" numCol="1" spcCol="0" rtlCol="0" fromWordArt="0" anchor="ctr" anchorCtr="0" forceAA="0" compatLnSpc="1">
            <a:noAutofit/>
          </a:bodyPr>
          <a:p>
            <a:endParaRPr lang="zh-CN" altLang="en-US" sz="1625"/>
          </a:p>
        </p:txBody>
      </p:sp>
      <p:sp>
        <p:nvSpPr>
          <p:cNvPr id="7" name="任意多边形: 形状 6"/>
          <p:cNvSpPr/>
          <p:nvPr>
            <p:custDataLst>
              <p:tags r:id="rId3"/>
            </p:custDataLst>
          </p:nvPr>
        </p:nvSpPr>
        <p:spPr>
          <a:xfrm>
            <a:off x="3832897" y="3717438"/>
            <a:ext cx="396986" cy="816027"/>
          </a:xfrm>
          <a:custGeom>
            <a:avLst/>
            <a:gdLst>
              <a:gd name="connsiteX0" fmla="*/ 0 w 788670"/>
              <a:gd name="connsiteY0" fmla="*/ 1132523 h 1621155"/>
              <a:gd name="connsiteX1" fmla="*/ 619125 w 788670"/>
              <a:gd name="connsiteY1" fmla="*/ 0 h 1621155"/>
              <a:gd name="connsiteX2" fmla="*/ 788670 w 788670"/>
              <a:gd name="connsiteY2" fmla="*/ 1621155 h 1621155"/>
            </a:gdLst>
            <a:ahLst/>
            <a:cxnLst>
              <a:cxn ang="0">
                <a:pos x="connsiteX0" y="connsiteY0"/>
              </a:cxn>
              <a:cxn ang="0">
                <a:pos x="connsiteX1" y="connsiteY1"/>
              </a:cxn>
              <a:cxn ang="0">
                <a:pos x="connsiteX2" y="connsiteY2"/>
              </a:cxn>
            </a:cxnLst>
            <a:rect l="l" t="t" r="r" b="b"/>
            <a:pathLst>
              <a:path w="788670" h="1621155">
                <a:moveTo>
                  <a:pt x="0" y="1132523"/>
                </a:moveTo>
                <a:lnTo>
                  <a:pt x="619125" y="0"/>
                </a:lnTo>
                <a:lnTo>
                  <a:pt x="788670" y="1621155"/>
                </a:lnTo>
                <a:close/>
              </a:path>
            </a:pathLst>
          </a:custGeom>
          <a:solidFill>
            <a:srgbClr val="1B4367"/>
          </a:solidFill>
          <a:ln w="48331" cap="flat">
            <a:noFill/>
            <a:prstDash val="solid"/>
            <a:miter/>
          </a:ln>
        </p:spPr>
        <p:txBody>
          <a:bodyPr rtlCol="0" anchor="ctr"/>
          <a:p>
            <a:endParaRPr lang="zh-CN" altLang="en-US" sz="1625"/>
          </a:p>
        </p:txBody>
      </p:sp>
      <p:sp>
        <p:nvSpPr>
          <p:cNvPr id="10" name="任意多边形: 形状 9"/>
          <p:cNvSpPr/>
          <p:nvPr>
            <p:custDataLst>
              <p:tags r:id="rId4"/>
            </p:custDataLst>
          </p:nvPr>
        </p:nvSpPr>
        <p:spPr>
          <a:xfrm>
            <a:off x="4852211" y="3529866"/>
            <a:ext cx="464109" cy="634794"/>
          </a:xfrm>
          <a:custGeom>
            <a:avLst/>
            <a:gdLst>
              <a:gd name="connsiteX0" fmla="*/ 149542 w 922019"/>
              <a:gd name="connsiteY0" fmla="*/ 969645 h 1261109"/>
              <a:gd name="connsiteX1" fmla="*/ 0 w 922019"/>
              <a:gd name="connsiteY1" fmla="*/ 0 h 1261109"/>
              <a:gd name="connsiteX2" fmla="*/ 922020 w 922019"/>
              <a:gd name="connsiteY2" fmla="*/ 1261110 h 1261109"/>
            </a:gdLst>
            <a:ahLst/>
            <a:cxnLst>
              <a:cxn ang="0">
                <a:pos x="connsiteX0" y="connsiteY0"/>
              </a:cxn>
              <a:cxn ang="0">
                <a:pos x="connsiteX1" y="connsiteY1"/>
              </a:cxn>
              <a:cxn ang="0">
                <a:pos x="connsiteX2" y="connsiteY2"/>
              </a:cxn>
            </a:cxnLst>
            <a:rect l="l" t="t" r="r" b="b"/>
            <a:pathLst>
              <a:path w="922019" h="1261109">
                <a:moveTo>
                  <a:pt x="149542" y="969645"/>
                </a:moveTo>
                <a:lnTo>
                  <a:pt x="0" y="0"/>
                </a:lnTo>
                <a:lnTo>
                  <a:pt x="922020" y="1261110"/>
                </a:lnTo>
                <a:close/>
              </a:path>
            </a:pathLst>
          </a:custGeom>
          <a:solidFill>
            <a:srgbClr val="1B4367"/>
          </a:solidFill>
          <a:ln w="48331" cap="flat">
            <a:noFill/>
            <a:prstDash val="solid"/>
            <a:miter/>
          </a:ln>
        </p:spPr>
        <p:txBody>
          <a:bodyPr rtlCol="0" anchor="ctr"/>
          <a:p>
            <a:endParaRPr lang="zh-CN" altLang="en-US" sz="1625"/>
          </a:p>
        </p:txBody>
      </p:sp>
      <p:sp>
        <p:nvSpPr>
          <p:cNvPr id="3" name="任意多边形: 形状 10"/>
          <p:cNvSpPr/>
          <p:nvPr>
            <p:custDataLst>
              <p:tags r:id="rId5"/>
            </p:custDataLst>
          </p:nvPr>
        </p:nvSpPr>
        <p:spPr>
          <a:xfrm>
            <a:off x="4927355" y="4018013"/>
            <a:ext cx="388835" cy="779109"/>
          </a:xfrm>
          <a:custGeom>
            <a:avLst/>
            <a:gdLst>
              <a:gd name="connsiteX0" fmla="*/ 0 w 772477"/>
              <a:gd name="connsiteY0" fmla="*/ 0 h 1547812"/>
              <a:gd name="connsiteX1" fmla="*/ 772477 w 772477"/>
              <a:gd name="connsiteY1" fmla="*/ 291465 h 1547812"/>
              <a:gd name="connsiteX2" fmla="*/ 64770 w 772477"/>
              <a:gd name="connsiteY2" fmla="*/ 1547812 h 1547812"/>
            </a:gdLst>
            <a:ahLst/>
            <a:cxnLst>
              <a:cxn ang="0">
                <a:pos x="connsiteX0" y="connsiteY0"/>
              </a:cxn>
              <a:cxn ang="0">
                <a:pos x="connsiteX1" y="connsiteY1"/>
              </a:cxn>
              <a:cxn ang="0">
                <a:pos x="connsiteX2" y="connsiteY2"/>
              </a:cxn>
            </a:cxnLst>
            <a:rect l="l" t="t" r="r" b="b"/>
            <a:pathLst>
              <a:path w="772477" h="1547812">
                <a:moveTo>
                  <a:pt x="0" y="0"/>
                </a:moveTo>
                <a:lnTo>
                  <a:pt x="772477" y="291465"/>
                </a:lnTo>
                <a:lnTo>
                  <a:pt x="64770" y="1547812"/>
                </a:lnTo>
                <a:close/>
              </a:path>
            </a:pathLst>
          </a:custGeom>
          <a:solidFill>
            <a:srgbClr val="1B4367"/>
          </a:solidFill>
          <a:ln w="48331" cap="flat">
            <a:noFill/>
            <a:prstDash val="solid"/>
            <a:miter/>
          </a:ln>
        </p:spPr>
        <p:txBody>
          <a:bodyPr rtlCol="0" anchor="ctr"/>
          <a:p>
            <a:endParaRPr lang="zh-CN" altLang="en-US" sz="1625"/>
          </a:p>
        </p:txBody>
      </p:sp>
      <p:sp>
        <p:nvSpPr>
          <p:cNvPr id="15" name="椭圆 14"/>
          <p:cNvSpPr/>
          <p:nvPr>
            <p:custDataLst>
              <p:tags r:id="rId6"/>
            </p:custDataLst>
          </p:nvPr>
        </p:nvSpPr>
        <p:spPr>
          <a:xfrm rot="20464926">
            <a:off x="3331557" y="3993921"/>
            <a:ext cx="2554634" cy="533692"/>
          </a:xfrm>
          <a:prstGeom prst="ellipse">
            <a:avLst/>
          </a:prstGeom>
          <a:noFill/>
          <a:ln w="9525">
            <a:solidFill>
              <a:srgbClr val="1D48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6" name="椭圆 15"/>
          <p:cNvSpPr/>
          <p:nvPr>
            <p:custDataLst>
              <p:tags r:id="rId7"/>
            </p:custDataLst>
          </p:nvPr>
        </p:nvSpPr>
        <p:spPr>
          <a:xfrm rot="997938">
            <a:off x="3431366" y="3993921"/>
            <a:ext cx="2354569" cy="533692"/>
          </a:xfrm>
          <a:prstGeom prst="ellipse">
            <a:avLst/>
          </a:prstGeom>
          <a:noFill/>
          <a:ln w="19050">
            <a:solidFill>
              <a:srgbClr val="1D48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7" name="椭圆 16"/>
          <p:cNvSpPr/>
          <p:nvPr>
            <p:custDataLst>
              <p:tags r:id="rId8"/>
            </p:custDataLst>
          </p:nvPr>
        </p:nvSpPr>
        <p:spPr>
          <a:xfrm rot="19668910">
            <a:off x="3258708" y="3993921"/>
            <a:ext cx="2554634" cy="533692"/>
          </a:xfrm>
          <a:prstGeom prst="ellipse">
            <a:avLst/>
          </a:prstGeom>
          <a:noFill/>
          <a:ln w="19050">
            <a:solidFill>
              <a:srgbClr val="1D4865"/>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9" name="椭圆 18"/>
          <p:cNvSpPr/>
          <p:nvPr>
            <p:custDataLst>
              <p:tags r:id="rId9"/>
            </p:custDataLst>
          </p:nvPr>
        </p:nvSpPr>
        <p:spPr>
          <a:xfrm>
            <a:off x="5356992" y="4161416"/>
            <a:ext cx="99599" cy="99599"/>
          </a:xfrm>
          <a:prstGeom prst="ellipse">
            <a:avLst/>
          </a:prstGeom>
          <a:solidFill>
            <a:srgbClr val="1B4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20" name="椭圆 19"/>
          <p:cNvSpPr/>
          <p:nvPr>
            <p:custDataLst>
              <p:tags r:id="rId10"/>
            </p:custDataLst>
          </p:nvPr>
        </p:nvSpPr>
        <p:spPr>
          <a:xfrm>
            <a:off x="4789687" y="4535414"/>
            <a:ext cx="99599" cy="99599"/>
          </a:xfrm>
          <a:prstGeom prst="ellipse">
            <a:avLst/>
          </a:prstGeom>
          <a:solidFill>
            <a:srgbClr val="1B4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22" name="任意多边形: 形状 21"/>
          <p:cNvSpPr/>
          <p:nvPr>
            <p:custDataLst>
              <p:tags r:id="rId11"/>
            </p:custDataLst>
          </p:nvPr>
        </p:nvSpPr>
        <p:spPr>
          <a:xfrm>
            <a:off x="0" y="3330761"/>
            <a:ext cx="9144218" cy="1812414"/>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noFill/>
          <a:ln w="15875">
            <a:solidFill>
              <a:srgbClr val="1B4367"/>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21" name="椭圆 20"/>
          <p:cNvSpPr/>
          <p:nvPr>
            <p:custDataLst>
              <p:tags r:id="rId12"/>
            </p:custDataLst>
          </p:nvPr>
        </p:nvSpPr>
        <p:spPr>
          <a:xfrm>
            <a:off x="717019" y="4054150"/>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27" name="椭圆 26"/>
          <p:cNvSpPr/>
          <p:nvPr>
            <p:custDataLst>
              <p:tags r:id="rId13"/>
            </p:custDataLst>
          </p:nvPr>
        </p:nvSpPr>
        <p:spPr>
          <a:xfrm>
            <a:off x="742258" y="4079389"/>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25" name="矩形 24"/>
          <p:cNvSpPr/>
          <p:nvPr>
            <p:custDataLst>
              <p:tags r:id="rId14"/>
            </p:custDataLst>
          </p:nvPr>
        </p:nvSpPr>
        <p:spPr>
          <a:xfrm>
            <a:off x="215265" y="2614930"/>
            <a:ext cx="1262380" cy="761365"/>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鼓励高校毕业生到城乡基层就业的政策</a:t>
            </a:r>
            <a:endParaRPr lang="zh-CN" altLang="en-US" sz="1625" b="1">
              <a:solidFill>
                <a:srgbClr val="1D4865"/>
              </a:solidFill>
              <a:latin typeface="+mn-ea"/>
              <a:cs typeface="+mn-ea"/>
              <a:sym typeface="+mn-ea"/>
            </a:endParaRPr>
          </a:p>
        </p:txBody>
      </p:sp>
      <p:cxnSp>
        <p:nvCxnSpPr>
          <p:cNvPr id="37" name="直接连接符 36"/>
          <p:cNvCxnSpPr/>
          <p:nvPr>
            <p:custDataLst>
              <p:tags r:id="rId15"/>
            </p:custDataLst>
          </p:nvPr>
        </p:nvCxnSpPr>
        <p:spPr>
          <a:xfrm flipV="1">
            <a:off x="784132" y="3467916"/>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69" name="椭圆 68"/>
          <p:cNvSpPr/>
          <p:nvPr>
            <p:custDataLst>
              <p:tags r:id="rId16"/>
            </p:custDataLst>
          </p:nvPr>
        </p:nvSpPr>
        <p:spPr>
          <a:xfrm>
            <a:off x="8295623" y="4054150"/>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70" name="椭圆 69"/>
          <p:cNvSpPr/>
          <p:nvPr>
            <p:custDataLst>
              <p:tags r:id="rId17"/>
            </p:custDataLst>
          </p:nvPr>
        </p:nvSpPr>
        <p:spPr>
          <a:xfrm>
            <a:off x="8320862" y="4079389"/>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cxnSp>
        <p:nvCxnSpPr>
          <p:cNvPr id="61" name="直接连接符 60"/>
          <p:cNvCxnSpPr/>
          <p:nvPr>
            <p:custDataLst>
              <p:tags r:id="rId18"/>
            </p:custDataLst>
          </p:nvPr>
        </p:nvCxnSpPr>
        <p:spPr>
          <a:xfrm flipV="1">
            <a:off x="8362736" y="3467916"/>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86" name="椭圆 85"/>
          <p:cNvSpPr/>
          <p:nvPr>
            <p:custDataLst>
              <p:tags r:id="rId19"/>
            </p:custDataLst>
          </p:nvPr>
        </p:nvSpPr>
        <p:spPr>
          <a:xfrm>
            <a:off x="2232510" y="3376137"/>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87" name="椭圆 86"/>
          <p:cNvSpPr/>
          <p:nvPr>
            <p:custDataLst>
              <p:tags r:id="rId20"/>
            </p:custDataLst>
          </p:nvPr>
        </p:nvSpPr>
        <p:spPr>
          <a:xfrm>
            <a:off x="2257749" y="3401376"/>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cxnSp>
        <p:nvCxnSpPr>
          <p:cNvPr id="83" name="直接连接符 82"/>
          <p:cNvCxnSpPr/>
          <p:nvPr>
            <p:custDataLst>
              <p:tags r:id="rId21"/>
            </p:custDataLst>
          </p:nvPr>
        </p:nvCxnSpPr>
        <p:spPr>
          <a:xfrm flipV="1">
            <a:off x="2299623" y="2789902"/>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94" name="椭圆 93"/>
          <p:cNvSpPr/>
          <p:nvPr>
            <p:custDataLst>
              <p:tags r:id="rId22"/>
            </p:custDataLst>
          </p:nvPr>
        </p:nvSpPr>
        <p:spPr>
          <a:xfrm>
            <a:off x="6779558" y="3376137"/>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95" name="椭圆 94"/>
          <p:cNvSpPr/>
          <p:nvPr>
            <p:custDataLst>
              <p:tags r:id="rId23"/>
            </p:custDataLst>
          </p:nvPr>
        </p:nvSpPr>
        <p:spPr>
          <a:xfrm>
            <a:off x="6804797" y="3401376"/>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cxnSp>
        <p:nvCxnSpPr>
          <p:cNvPr id="91" name="直接连接符 90"/>
          <p:cNvCxnSpPr/>
          <p:nvPr>
            <p:custDataLst>
              <p:tags r:id="rId24"/>
            </p:custDataLst>
          </p:nvPr>
        </p:nvCxnSpPr>
        <p:spPr>
          <a:xfrm flipV="1">
            <a:off x="6847245" y="2789902"/>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34" name="椭圆 33"/>
          <p:cNvSpPr/>
          <p:nvPr>
            <p:custDataLst>
              <p:tags r:id="rId25"/>
            </p:custDataLst>
          </p:nvPr>
        </p:nvSpPr>
        <p:spPr>
          <a:xfrm>
            <a:off x="3748575" y="3090477"/>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04" name="椭圆 103"/>
          <p:cNvSpPr/>
          <p:nvPr>
            <p:custDataLst>
              <p:tags r:id="rId26"/>
            </p:custDataLst>
          </p:nvPr>
        </p:nvSpPr>
        <p:spPr>
          <a:xfrm>
            <a:off x="3773814" y="3115716"/>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cxnSp>
        <p:nvCxnSpPr>
          <p:cNvPr id="100" name="直接连接符 99"/>
          <p:cNvCxnSpPr/>
          <p:nvPr>
            <p:custDataLst>
              <p:tags r:id="rId27"/>
            </p:custDataLst>
          </p:nvPr>
        </p:nvCxnSpPr>
        <p:spPr>
          <a:xfrm flipV="1">
            <a:off x="3815688" y="2503668"/>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111" name="椭圆 110"/>
          <p:cNvSpPr/>
          <p:nvPr>
            <p:custDataLst>
              <p:tags r:id="rId28"/>
            </p:custDataLst>
          </p:nvPr>
        </p:nvSpPr>
        <p:spPr>
          <a:xfrm>
            <a:off x="5264067" y="3090477"/>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2" name="椭圆 111"/>
          <p:cNvSpPr/>
          <p:nvPr>
            <p:custDataLst>
              <p:tags r:id="rId29"/>
            </p:custDataLst>
          </p:nvPr>
        </p:nvSpPr>
        <p:spPr>
          <a:xfrm>
            <a:off x="5289306" y="3115716"/>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cxnSp>
        <p:nvCxnSpPr>
          <p:cNvPr id="108" name="直接连接符 107"/>
          <p:cNvCxnSpPr/>
          <p:nvPr>
            <p:custDataLst>
              <p:tags r:id="rId30"/>
            </p:custDataLst>
          </p:nvPr>
        </p:nvCxnSpPr>
        <p:spPr>
          <a:xfrm flipV="1">
            <a:off x="5331180" y="2503668"/>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41" name="矩形 40"/>
          <p:cNvSpPr/>
          <p:nvPr>
            <p:custDataLst>
              <p:tags r:id="rId31"/>
            </p:custDataLst>
          </p:nvPr>
        </p:nvSpPr>
        <p:spPr>
          <a:xfrm>
            <a:off x="1668145" y="1616710"/>
            <a:ext cx="1262380" cy="1069340"/>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鼓励小型微型企业吸纳高校毕业生就业的政策</a:t>
            </a:r>
            <a:endParaRPr lang="zh-CN" altLang="en-US" sz="1625" b="1">
              <a:solidFill>
                <a:srgbClr val="1D4865"/>
              </a:solidFill>
              <a:latin typeface="+mn-ea"/>
              <a:cs typeface="+mn-ea"/>
              <a:sym typeface="+mn-ea"/>
            </a:endParaRPr>
          </a:p>
        </p:txBody>
      </p:sp>
      <p:sp>
        <p:nvSpPr>
          <p:cNvPr id="42" name="矩形 41"/>
          <p:cNvSpPr/>
          <p:nvPr>
            <p:custDataLst>
              <p:tags r:id="rId32"/>
            </p:custDataLst>
          </p:nvPr>
        </p:nvSpPr>
        <p:spPr>
          <a:xfrm>
            <a:off x="3239770" y="1616075"/>
            <a:ext cx="1262380" cy="761365"/>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激励高校毕业生自主创业的政策</a:t>
            </a:r>
            <a:endParaRPr lang="zh-CN" altLang="en-US" sz="1625" b="1">
              <a:solidFill>
                <a:srgbClr val="1D4865"/>
              </a:solidFill>
              <a:latin typeface="+mn-ea"/>
              <a:cs typeface="+mn-ea"/>
              <a:sym typeface="+mn-ea"/>
            </a:endParaRPr>
          </a:p>
        </p:txBody>
      </p:sp>
      <p:sp>
        <p:nvSpPr>
          <p:cNvPr id="43" name="矩形 42"/>
          <p:cNvSpPr/>
          <p:nvPr>
            <p:custDataLst>
              <p:tags r:id="rId33"/>
            </p:custDataLst>
          </p:nvPr>
        </p:nvSpPr>
        <p:spPr>
          <a:xfrm>
            <a:off x="4811395" y="1616075"/>
            <a:ext cx="1262380" cy="761365"/>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促进离校未就业高校毕业生就业的政策</a:t>
            </a:r>
            <a:endParaRPr lang="zh-CN" altLang="en-US" sz="1625" b="1">
              <a:solidFill>
                <a:srgbClr val="1D4865"/>
              </a:solidFill>
              <a:latin typeface="+mn-ea"/>
              <a:cs typeface="+mn-ea"/>
              <a:sym typeface="+mn-ea"/>
            </a:endParaRPr>
          </a:p>
        </p:txBody>
      </p:sp>
      <p:sp>
        <p:nvSpPr>
          <p:cNvPr id="44" name="矩形 43"/>
          <p:cNvSpPr/>
          <p:nvPr>
            <p:custDataLst>
              <p:tags r:id="rId34"/>
            </p:custDataLst>
          </p:nvPr>
        </p:nvSpPr>
        <p:spPr>
          <a:xfrm>
            <a:off x="6287770" y="2035810"/>
            <a:ext cx="1262380" cy="579120"/>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增强就业指导和服务的政策</a:t>
            </a:r>
            <a:endParaRPr lang="zh-CN" altLang="en-US" sz="1625" b="1">
              <a:solidFill>
                <a:srgbClr val="1D4865"/>
              </a:solidFill>
              <a:latin typeface="+mn-ea"/>
              <a:cs typeface="+mn-ea"/>
              <a:sym typeface="+mn-ea"/>
            </a:endParaRPr>
          </a:p>
        </p:txBody>
      </p:sp>
      <p:sp>
        <p:nvSpPr>
          <p:cNvPr id="45" name="矩形 44"/>
          <p:cNvSpPr/>
          <p:nvPr>
            <p:custDataLst>
              <p:tags r:id="rId35"/>
            </p:custDataLst>
          </p:nvPr>
        </p:nvSpPr>
        <p:spPr>
          <a:xfrm>
            <a:off x="7732395" y="2790190"/>
            <a:ext cx="1262380" cy="564515"/>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创造公平就业环境的政策</a:t>
            </a:r>
            <a:endParaRPr lang="zh-CN" altLang="en-US" sz="1625" b="1">
              <a:solidFill>
                <a:srgbClr val="1D4865"/>
              </a:solidFill>
              <a:latin typeface="+mn-ea"/>
              <a:cs typeface="+mn-ea"/>
              <a:sym typeface="+mn-ea"/>
            </a:endParaRPr>
          </a:p>
        </p:txBody>
      </p:sp>
      <p:sp>
        <p:nvSpPr>
          <p:cNvPr id="46" name="矩形 45"/>
          <p:cNvSpPr>
            <a:spLocks noChangeArrowheads="1"/>
          </p:cNvSpPr>
          <p:nvPr/>
        </p:nvSpPr>
        <p:spPr bwMode="auto">
          <a:xfrm>
            <a:off x="553720" y="836295"/>
            <a:ext cx="7995920"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rPr>
              <a:t>一、国家鼓励高校毕业生就业创业政策</a:t>
            </a:r>
            <a:endParaRPr sz="3200" b="1">
              <a:solidFill>
                <a:srgbClr val="1B436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93458" y="1701800"/>
            <a:ext cx="7157085" cy="2546985"/>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（一）鼓励高校毕业生到城乡基层就业的政策</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各地区要结合城镇化进程和公共服务均等化要求，充分挖掘教育、劳动就业、社会保障、医疗卫生、住房保障、社会工作、文化体育及残疾人服务、农技推广等基层公共管理和服务领域的就业潜力，吸纳高校毕业生就业。</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（2）各地区要结合推动农业科技创新、健全农业社会化服务体系等，引导更多高校毕业生投身现代农业。</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600710" y="1488440"/>
            <a:ext cx="7942580" cy="3157220"/>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3）继续统筹实施好大学生村官、“三支一扶”等各类基层服务项目，健全鼓励高校毕业生到基层工作的服务保障机制。高校毕业生到中西部地区和艰苦边远地区县以下基层单位就业的，实行学费补偿和助学贷款代偿政策。</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（4）高校毕业生在中西部地区和艰苦边远地区县以下基层单位从事专业技术工作，申报相对应职称时，可不参加职称外语考试或放宽外语成绩要求。</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5）充分挖掘社会组织吸纳高校毕业生就业潜力，对到省会及省会以下城市的社会团体、基金会、民办非企业单位就业的高校毕业生，所在地的公共就业人才服务机构要协助办理落户手续，在专业技术职称评定方面享受与国有企事业单位同类人员同等待遇。</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382270" y="1455420"/>
            <a:ext cx="8379460" cy="3435985"/>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（二）鼓励小型微型企业吸纳高校毕业生就业的政策</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（1）各地区、各相关部门要认真落实《国务院关于进一步支持小型微型企业健康发展的意见》（国发〔2012〕14 号），为小型微型企业发展创造良好环境，推动小型微型企业在转型升级过程中创造更多岗位吸纳高校毕业生就业。</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（2）对小型微型企业新招用毕业年度高校毕业生，签订 1 年以上劳动合同并按时足额缴纳社会保险费的，给予 1 年的社会保险补贴。</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（3）科技型小型微型企业招收毕业年度高校毕业生达到一定比例的，可申请不超过200 万元的小额担保贷款，并享受财政贴息。</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（4）对小型微型企业新招用高校毕业生按规定展开岗前培训的，要求各地根据当地物价水平，适当提升培训费补贴标准。</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93775" y="1412240"/>
            <a:ext cx="7157085" cy="3441065"/>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（三）激励高校毕业生自主创业的政策</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（1）在全国范围内实施大学生创业引领计划。通过提供创业服务，落实创业扶持政策，提升创业水平，协助和扶持更多高校毕业生自主创业，逐步提升高校毕业生创业比例。</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（2）各地要采取措施，确保符合条件的高校毕业生都能得到创业指导、创业培训、工商登记、融资服务、税收优惠、场地扶持等各项服务和政策优惠。</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（3）各高校要广泛展开创新创业教育，将创业教育课程纳入学分管理，相关部门要研发适合高校毕业生特点的创业培训课程，根据需求展开创业培训，提升高校毕业生创业意识和创业水平。</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708660" y="1526540"/>
            <a:ext cx="8004810" cy="316293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（4）各地公共就业人才服务机构要为自主创业的高校毕业生做好人事代理、档案保管、社会保险办理和接续、职称评定、权益保障等服务。</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（5）各地区、各相关部门要进一步落实和完善工商登记、场地支持、税费减免等各项创业扶持政策。拓宽高校毕业生创办企业出资方式，简化工商注册登记手续。</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（6）鼓励各地充分利用现有资源建设大学生创业园、创业孵化基地和小企业创业基地，为高校毕业生提供创业经营场所支持。</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（7）对高校毕业生创办的小型微型企业，按规定落实好减半征收企业所得税、月销售额不超过 2 万元的暂免征收增值税和营业税等税收优惠政策。</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708660" y="1526540"/>
            <a:ext cx="8004810" cy="316293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（8）对从事个体经营的高校毕业生和毕业年度内的高校毕业生，按规定享受相关税收优惠政策。</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（9）留学回国的高校毕业生自主创业，符合条件的，可享受现行高校毕业生创业扶持政策。</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10）各银行业金融机构要积极探索和创新符合高校毕业生创业实际需求特点的金融产品和服务方式，本着风险可控和方便高校毕业生享受政策的原则，降低贷款门槛，优化贷款审批流程，提升贷款审批效率。通过进一步完善抵押、质押、联保、保证和信用贷款等多种方式，多途径为高校毕业生解决担保难的问题，切实落实银行贷款和财政贴息</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16280" y="316230"/>
            <a:ext cx="328676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模块五</a:t>
            </a:r>
            <a:r>
              <a:rPr lang="en-US" altLang="zh-CN" sz="1700" b="1" dirty="0">
                <a:solidFill>
                  <a:srgbClr val="1B4367"/>
                </a:solidFill>
                <a:cs typeface="+mn-ea"/>
                <a:sym typeface="+mn-lt"/>
              </a:rPr>
              <a:t>  </a:t>
            </a:r>
            <a:r>
              <a:rPr lang="zh-CN" altLang="en-US" sz="1700" b="1" dirty="0">
                <a:solidFill>
                  <a:srgbClr val="1B4367"/>
                </a:solidFill>
                <a:cs typeface="+mn-ea"/>
                <a:sym typeface="+mn-lt"/>
              </a:rPr>
              <a:t>就业环境与政策</a:t>
            </a:r>
            <a:endParaRPr lang="zh-CN" altLang="en-US" sz="1700" b="1" dirty="0">
              <a:solidFill>
                <a:srgbClr val="1B4367"/>
              </a:solidFill>
              <a:cs typeface="+mn-ea"/>
              <a:sym typeface="+mn-lt"/>
            </a:endParaRPr>
          </a:p>
        </p:txBody>
      </p:sp>
      <p:sp>
        <p:nvSpPr>
          <p:cNvPr id="106" name="TextBox 1210"/>
          <p:cNvSpPr/>
          <p:nvPr>
            <p:custDataLst>
              <p:tags r:id="rId1"/>
            </p:custDataLst>
          </p:nvPr>
        </p:nvSpPr>
        <p:spPr>
          <a:xfrm>
            <a:off x="2100690" y="148170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知识与能力目标</a:t>
            </a:r>
            <a:endParaRPr lang="zh-CN" altLang="en-US" sz="1800" b="1" dirty="0">
              <a:solidFill>
                <a:srgbClr val="1B4367"/>
              </a:solidFill>
              <a:cs typeface="+mn-ea"/>
              <a:sym typeface="+mn-lt"/>
            </a:endParaRPr>
          </a:p>
        </p:txBody>
      </p:sp>
      <p:sp>
        <p:nvSpPr>
          <p:cNvPr id="107" name="文本框 11"/>
          <p:cNvSpPr txBox="1"/>
          <p:nvPr/>
        </p:nvSpPr>
        <p:spPr>
          <a:xfrm>
            <a:off x="1297305" y="2172335"/>
            <a:ext cx="5532755" cy="92265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1. 了解就业环境。</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2. 了解就业政策。</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3. 了解大学生自主创业贷款优惠政策。</a:t>
            </a:r>
            <a:endParaRPr lang="zh-CN" altLang="en-US" sz="1600" dirty="0">
              <a:solidFill>
                <a:schemeClr val="tx1">
                  <a:lumMod val="75000"/>
                  <a:lumOff val="25000"/>
                </a:schemeClr>
              </a:solidFill>
              <a:cs typeface="+mn-ea"/>
              <a:sym typeface="+mn-lt"/>
            </a:endParaRPr>
          </a:p>
        </p:txBody>
      </p:sp>
      <p:sp>
        <p:nvSpPr>
          <p:cNvPr id="111" name="TextBox 1210"/>
          <p:cNvSpPr/>
          <p:nvPr>
            <p:custDataLst>
              <p:tags r:id="rId2"/>
            </p:custDataLst>
          </p:nvPr>
        </p:nvSpPr>
        <p:spPr>
          <a:xfrm>
            <a:off x="2100690" y="3773202"/>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素质目标</a:t>
            </a:r>
            <a:endParaRPr lang="zh-CN" altLang="en-US" sz="1800" b="1" dirty="0">
              <a:solidFill>
                <a:srgbClr val="1B4367"/>
              </a:solidFill>
              <a:cs typeface="+mn-ea"/>
              <a:sym typeface="+mn-lt"/>
            </a:endParaRPr>
          </a:p>
        </p:txBody>
      </p:sp>
      <p:sp>
        <p:nvSpPr>
          <p:cNvPr id="112" name="文本框 11"/>
          <p:cNvSpPr txBox="1"/>
          <p:nvPr/>
        </p:nvSpPr>
        <p:spPr>
          <a:xfrm>
            <a:off x="1442720" y="4418330"/>
            <a:ext cx="4686300" cy="3530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坚持个人理想与社会理想的有机结合。</a:t>
            </a:r>
            <a:endParaRPr lang="zh-CN" altLang="en-US" sz="1600" dirty="0">
              <a:solidFill>
                <a:schemeClr val="tx1">
                  <a:lumMod val="75000"/>
                  <a:lumOff val="25000"/>
                </a:schemeClr>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custDataLst>
              <p:tags r:id="rId3"/>
            </p:custDataLst>
          </p:nvPr>
        </p:nvGrpSpPr>
        <p:grpSpPr>
          <a:xfrm>
            <a:off x="310013" y="1102187"/>
            <a:ext cx="1618841" cy="1647000"/>
            <a:chOff x="471707" y="1675770"/>
            <a:chExt cx="2158455" cy="2196000"/>
          </a:xfrm>
          <a:solidFill>
            <a:srgbClr val="1B4367"/>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6" name="Freeform 288"/>
              <p:cNvSpPr/>
              <p:nvPr>
                <p:custDataLst>
                  <p:tags r:id="rId4"/>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89"/>
              <p:cNvSpPr>
                <a:spLocks noEditPoints="1"/>
              </p:cNvSpPr>
              <p:nvPr>
                <p:custDataLst>
                  <p:tags r:id="rId5"/>
                </p:custDataLst>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291"/>
              <p:cNvSpPr/>
              <p:nvPr>
                <p:custDataLst>
                  <p:tags r:id="rId6"/>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2" y="2108076"/>
              <a:ext cx="462003" cy="468000"/>
              <a:chOff x="2665059" y="4979202"/>
              <a:chExt cx="284308" cy="288000"/>
            </a:xfrm>
            <a:grpFill/>
          </p:grpSpPr>
          <p:sp>
            <p:nvSpPr>
              <p:cNvPr id="53" name="Freeform 932"/>
              <p:cNvSpPr>
                <a:spLocks noEditPoints="1"/>
              </p:cNvSpPr>
              <p:nvPr>
                <p:custDataLst>
                  <p:tags r:id="rId7"/>
                </p:custDataLst>
              </p:nvPr>
            </p:nvSpPr>
            <p:spPr bwMode="auto">
              <a:xfrm>
                <a:off x="2665059"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933"/>
              <p:cNvSpPr/>
              <p:nvPr>
                <p:custDataLst>
                  <p:tags r:id="rId8"/>
                </p:custDataLst>
              </p:nvPr>
            </p:nvSpPr>
            <p:spPr bwMode="auto">
              <a:xfrm>
                <a:off x="2697062" y="5013663"/>
                <a:ext cx="220309"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9" name="组合 58"/>
          <p:cNvGrpSpPr/>
          <p:nvPr>
            <p:custDataLst>
              <p:tags r:id="rId9"/>
            </p:custDataLst>
          </p:nvPr>
        </p:nvGrpSpPr>
        <p:grpSpPr>
          <a:xfrm>
            <a:off x="390605" y="3332307"/>
            <a:ext cx="1618833" cy="1647000"/>
            <a:chOff x="478915" y="4355475"/>
            <a:chExt cx="2158444" cy="2196000"/>
          </a:xfrm>
          <a:solidFill>
            <a:srgbClr val="1B43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p:nvPr>
                <p:custDataLst>
                  <p:tags r:id="rId10"/>
                </p:custDataLst>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6" name="Freeform 70"/>
              <p:cNvSpPr/>
              <p:nvPr>
                <p:custDataLst>
                  <p:tags r:id="rId11"/>
                </p:custDataLst>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15" y="4355475"/>
              <a:ext cx="2158444" cy="2196000"/>
              <a:chOff x="5397500" y="5734050"/>
              <a:chExt cx="365123" cy="371476"/>
            </a:xfrm>
            <a:grpFill/>
          </p:grpSpPr>
          <p:sp>
            <p:nvSpPr>
              <p:cNvPr id="62" name="Freeform 288"/>
              <p:cNvSpPr/>
              <p:nvPr>
                <p:custDataLst>
                  <p:tags r:id="rId12"/>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89"/>
              <p:cNvSpPr>
                <a:spLocks noEditPoints="1"/>
              </p:cNvSpPr>
              <p:nvPr>
                <p:custDataLst>
                  <p:tags r:id="rId13"/>
                </p:custDataLst>
              </p:nvPr>
            </p:nvSpPr>
            <p:spPr bwMode="auto">
              <a:xfrm>
                <a:off x="5537198"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91"/>
              <p:cNvSpPr/>
              <p:nvPr>
                <p:custDataLst>
                  <p:tags r:id="rId14"/>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pic>
        <p:nvPicPr>
          <p:cNvPr id="2" name="图片 1"/>
          <p:cNvPicPr>
            <a:picLocks noChangeAspect="1"/>
          </p:cNvPicPr>
          <p:nvPr/>
        </p:nvPicPr>
        <p:blipFill>
          <a:blip r:embed="rId15" cstate="print">
            <a:lum bright="70000" contrast="-70000"/>
            <a:extLst>
              <a:ext uri="{28A0092B-C50C-407E-A947-70E740481C1C}">
                <a14:useLocalDpi xmlns:a14="http://schemas.microsoft.com/office/drawing/2010/main" val="0"/>
              </a:ext>
            </a:extLst>
          </a:blip>
          <a:stretch>
            <a:fillRect/>
          </a:stretch>
        </p:blipFill>
        <p:spPr>
          <a:xfrm>
            <a:off x="5805805" y="497205"/>
            <a:ext cx="2766060" cy="414909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childTnLst>
                          </p:cTn>
                        </p:par>
                        <p:par>
                          <p:cTn id="16" fill="hold">
                            <p:stCondLst>
                              <p:cond delay="1549"/>
                            </p:stCondLst>
                            <p:childTnLst>
                              <p:par>
                                <p:cTn id="17" presetID="12" presetClass="entr" presetSubtype="1"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additive="base">
                                        <p:cTn id="19" dur="500"/>
                                        <p:tgtEl>
                                          <p:spTgt spid="106"/>
                                        </p:tgtEl>
                                        <p:attrNameLst>
                                          <p:attrName>ppt_y</p:attrName>
                                        </p:attrNameLst>
                                      </p:cBhvr>
                                      <p:tavLst>
                                        <p:tav tm="0">
                                          <p:val>
                                            <p:strVal val="#ppt_y-#ppt_h*1.125000"/>
                                          </p:val>
                                        </p:tav>
                                        <p:tav tm="100000">
                                          <p:val>
                                            <p:strVal val="#ppt_y"/>
                                          </p:val>
                                        </p:tav>
                                      </p:tavLst>
                                    </p:anim>
                                    <p:animEffect transition="in" filter="wipe(down)">
                                      <p:cBhvr>
                                        <p:cTn id="20" dur="500"/>
                                        <p:tgtEl>
                                          <p:spTgt spid="106"/>
                                        </p:tgtEl>
                                      </p:cBhvr>
                                    </p:animEffect>
                                  </p:childTnLst>
                                </p:cTn>
                              </p:par>
                            </p:childTnLst>
                          </p:cTn>
                        </p:par>
                        <p:par>
                          <p:cTn id="21" fill="hold">
                            <p:stCondLst>
                              <p:cond delay="2049"/>
                            </p:stCondLst>
                            <p:childTnLst>
                              <p:par>
                                <p:cTn id="22" presetID="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2549"/>
                            </p:stCondLst>
                            <p:childTnLst>
                              <p:par>
                                <p:cTn id="27" presetID="12" presetClass="entr" presetSubtype="1"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p:tgtEl>
                                          <p:spTgt spid="111"/>
                                        </p:tgtEl>
                                        <p:attrNameLst>
                                          <p:attrName>ppt_y</p:attrName>
                                        </p:attrNameLst>
                                      </p:cBhvr>
                                      <p:tavLst>
                                        <p:tav tm="0">
                                          <p:val>
                                            <p:strVal val="#ppt_y-#ppt_h*1.125000"/>
                                          </p:val>
                                        </p:tav>
                                        <p:tav tm="100000">
                                          <p:val>
                                            <p:strVal val="#ppt_y"/>
                                          </p:val>
                                        </p:tav>
                                      </p:tavLst>
                                    </p:anim>
                                    <p:animEffect transition="in" filter="wipe(down)">
                                      <p:cBhvr>
                                        <p:cTn id="30" dur="500"/>
                                        <p:tgtEl>
                                          <p:spTgt spid="111"/>
                                        </p:tgtEl>
                                      </p:cBhvr>
                                    </p:animEffect>
                                  </p:childTnLst>
                                </p:cTn>
                              </p:par>
                            </p:childTnLst>
                          </p:cTn>
                        </p:par>
                        <p:par>
                          <p:cTn id="31" fill="hold">
                            <p:stCondLst>
                              <p:cond delay="3049"/>
                            </p:stCondLst>
                            <p:childTnLst>
                              <p:par>
                                <p:cTn id="32" presetID="2" presetClass="entr" presetSubtype="2" fill="hold" grpId="0"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6" grpId="0"/>
      <p:bldP spid="107" grpId="0"/>
      <p:bldP spid="111" grpId="0"/>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708660" y="1526540"/>
            <a:ext cx="8004810" cy="245808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（11）在电子商务网络平台开办“网店”的高校毕业生，可享受小额担保贷款和贴息政策。</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12）充分发挥中小企业发展专项资金的积极作用，推动改善创业环境。鼓励企业、行业协会、群团组织、天使投资人等以多种方式向自主创业大学生提供资金支持，设立重点面向扶持高校毕业生创业的天使投资和创业投资基金。对支持创业早期企业的投资，符合条件的，可享受创业投资企业相关企业所得税优惠政策。</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93775" y="1412240"/>
            <a:ext cx="7157085" cy="317119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（四）促进离校未就业高校毕业生就业的政策</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（1）各地区要将离校未就业高校毕业生全部纳入公共就业人才服务范围，采取有效措施，力争使每一名有就业意愿的未就业高校毕业生在毕业半年内都能实现就业或参加到就业准备活动中。</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2）相关部门、各高校要密切协作，做好未就业高校毕业生离校前后信息衔接和服务接续，切实保证服务持续线。教育部门要将有就业意愿的离校未就业高校毕业生的实名信息及时提供给人力资源社会保障部门。人力资源社会保障部门要建立离校未就业高校毕业生实名信息数据库，全面实行实名制就业服务。</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695960" y="1412240"/>
            <a:ext cx="7752080" cy="339915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4）各地区要结合本地产业发展需要和高校毕业生就业见习意愿及需求，扩大就业见习规模，提升就业见习质量，确保凡有见习需求的高校毕业生都能得到见习机会。要根据当地物价水平，适当提升见习人员见习期间基本生活补助标准。高校毕业生见习期间参加职业培训的，按现行政策享受职业培训补贴。</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5）各地区要继续推动离校未就业高校毕业生技能就业专项行动，结合当地产业发展和高校毕业生需求，创新职业培训课程，提升职业培训的针对性和实效性。在高校毕业生集中的城市，要提升改造一批符合高校毕业生特点的职业技能公共实训基地。重点技工院校和培训实力雄厚的职业培训机构，要选择一批适合高校毕业生的培训项目，及时向社会公布。</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93775" y="1412240"/>
            <a:ext cx="7157085" cy="347472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（五）增强就业指导和服务的政策</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（1）各地区、各相关部门、各高校要根据高校毕业生特点和求职需求，创新服务方式，改进服务措施，提升服务质量，推动更多的高校毕业生通过市场实现就业。</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（2）增强网络信息服务，建立健全全国公共就业信息服务平台，加快招聘信息全国联网，更多展开网络招聘，为用人单位招聘和高校毕业生求职提供高效便捷的就业信息服务。</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（3）积极展开公共就业人才服务进校园活动，为高校毕业生送政策、送指导、送信息，特别是要让高校毕业生知晓获取就业政策和岗位信息的渠道。</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93775" y="1412240"/>
            <a:ext cx="7157085" cy="3171190"/>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（4）精心组织民营企业招聘周、高校毕业生就业服务月、就业服务周、部分大中城市联合招聘高校毕业生专场活动和每季度的全国高校毕业生网络招聘月等专项服务活动，搭建供需信息平台，积极促进对接。</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（5）高校要增强就业指导课程和学科建设，积极聘请专家学者、企业人力资源经理、优秀校友担任就业导师。</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（6）各地区、各高校要将零就业家庭、优抚对象家庭、农村贫困户、城乡低保家庭以及残疾等就业困难的高校毕业生列为重点对象实施重点帮扶。</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898525" y="1412240"/>
            <a:ext cx="7346950" cy="319595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（7）要在高校毕业生离校前，将享受城乡居民最低生活保障家庭的毕业年度内高校毕业生的求职补贴全部发放到位，求职补贴标准较低的要适当调高标准。</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（8）鼓励各地结合本地实际将残疾高校毕业生纳入享受求职补贴对象范围。党政机关、事业单位、国有企业要带头招录残疾高校毕业生。</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（9）离校未就业高校毕业生实现灵活就业的，在公共就业人才服务机构办理实名登记并按规定缴纳社会保险费的，给予一定数额的社会保险补贴，补贴数额原则上不超过其实际缴费的 2/3，最长不超过 2 年，所需资金从就业专项资金中列支。</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93775" y="1412240"/>
            <a:ext cx="7157085" cy="347472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（六）创造公平就业环境的政策</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各地区、各相关部门要积极采取措施，促动就业公平。用人单位招聘不得设置民族、种族、性别、宗教信仰等歧视性条件，不得将院校作为限制性条件。省会及以下城市用人单位招聘应届毕业生不得将户籍作为限制性条件。</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（2）国有企业招聘应届高校毕业生，除涉密等特殊岗位外，要实行公开招聘，招聘应届高校毕业生信息要在政府网站公开发布，报名时间要多于 7 天 ; 对拟聘人员应实行公示，明确监督渠道，公示期要多于 7 天。</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826770" y="1658620"/>
            <a:ext cx="4125595" cy="2988310"/>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3）各地区、各相关部门要严厉打击非法中介和虚假招聘，依法纠正性别、民族等就业歧视现象。增大对企业用工行为的监督检查力度，对企业招用高校毕业生不签订劳动合同、不按时足额缴纳社会保险费、不按时支付工资等违法行为，及时予以查处，切实维护高校毕业生的合法权益。</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p:txBody>
      </p:sp>
      <p:pic>
        <p:nvPicPr>
          <p:cNvPr id="2" name="图片 1" descr="下载 (1)"/>
          <p:cNvPicPr>
            <a:picLocks noChangeAspect="1"/>
          </p:cNvPicPr>
          <p:nvPr/>
        </p:nvPicPr>
        <p:blipFill>
          <a:blip r:embed="rId1"/>
          <a:stretch>
            <a:fillRect/>
          </a:stretch>
        </p:blipFill>
        <p:spPr>
          <a:xfrm>
            <a:off x="5165090" y="1833245"/>
            <a:ext cx="3352800" cy="2228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93775" y="1697990"/>
            <a:ext cx="7157085" cy="246697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4）各地区、各相关部门要消除高校毕业生在不同地区、不同类型单位之间流动就业的制度性障碍。省会及以下城市要放开对吸收高校毕业生落户的限制，简化相关手续，应届毕业生凭普通高等学校本（专）科毕业证书、全国普通高等学校毕业生就业报到证、与用人单位签订的就业协议书或劳动（聘用）合同办理落户手续；非应届毕业生凭与用人单位签订的劳动（聘用）合同和普通高等学校本（专）科毕业证书办理落户手续。</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一、国家鼓励高校毕业生就业创业政策</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93775" y="1777365"/>
            <a:ext cx="4180840" cy="2197100"/>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5）高校毕业生到小型微型企业就业、自主创业的，其档案可由当地市、县一级的公共就业人才服务机构免费保管。办理高校毕业生档案转递手续，转正定级表、调整改派手续不再作为接收审核档案的必备材料。</a:t>
            </a:r>
            <a:endParaRPr sz="1800">
              <a:solidFill>
                <a:schemeClr val="tx1"/>
              </a:solidFill>
              <a:latin typeface="微软雅黑" panose="020B0503020204020204" pitchFamily="34" charset="-122"/>
              <a:ea typeface="微软雅黑" panose="020B0503020204020204" pitchFamily="34" charset="-122"/>
            </a:endParaRPr>
          </a:p>
        </p:txBody>
      </p:sp>
      <p:pic>
        <p:nvPicPr>
          <p:cNvPr id="2" name="图片 1" descr="OIP-C (1)"/>
          <p:cNvPicPr>
            <a:picLocks noChangeAspect="1"/>
          </p:cNvPicPr>
          <p:nvPr/>
        </p:nvPicPr>
        <p:blipFill>
          <a:blip r:embed="rId1">
            <a:grayscl/>
          </a:blip>
          <a:srcRect l="35344" t="10114" r="16702" b="9060"/>
          <a:stretch>
            <a:fillRect/>
          </a:stretch>
        </p:blipFill>
        <p:spPr>
          <a:xfrm>
            <a:off x="5625465" y="1892935"/>
            <a:ext cx="2312035" cy="241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项目一</a:t>
            </a:r>
            <a:r>
              <a:rPr lang="en-US" altLang="zh-CN" sz="1700" b="1" dirty="0">
                <a:solidFill>
                  <a:srgbClr val="1B4367"/>
                </a:solidFill>
                <a:cs typeface="+mn-ea"/>
                <a:sym typeface="+mn-lt"/>
              </a:rPr>
              <a:t>  </a:t>
            </a:r>
            <a:r>
              <a:rPr lang="zh-CN" altLang="en-US" sz="1700" b="1" dirty="0">
                <a:solidFill>
                  <a:srgbClr val="1B4367"/>
                </a:solidFill>
                <a:cs typeface="+mn-ea"/>
                <a:sym typeface="+mn-lt"/>
              </a:rPr>
              <a:t>就业环境认知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1155270" y="154426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1155270" y="3094893"/>
            <a:ext cx="828000" cy="827405"/>
            <a:chOff x="3909356" y="1685526"/>
            <a:chExt cx="828000" cy="828000"/>
          </a:xfrm>
        </p:grpSpPr>
        <p:sp>
          <p:nvSpPr>
            <p:cNvPr id="12" name="文本框 11"/>
            <p:cNvSpPr txBox="1"/>
            <p:nvPr>
              <p:custDataLst>
                <p:tags r:id="rId5"/>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2182495" y="1604010"/>
            <a:ext cx="596328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就业环境分析</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2182495" y="3205480"/>
            <a:ext cx="719264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高职院校就业环境分析</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二、大学生自主创业贷款优惠政策解读</a:t>
            </a:r>
            <a:endParaRPr sz="3200" b="1">
              <a:solidFill>
                <a:srgbClr val="1B4367"/>
              </a:solidFill>
              <a:latin typeface="微软雅黑" panose="020B0503020204020204" pitchFamily="34" charset="-122"/>
              <a:ea typeface="微软雅黑" panose="020B0503020204020204" pitchFamily="34" charset="-122"/>
              <a:sym typeface="+mn-ea"/>
            </a:endParaRPr>
          </a:p>
        </p:txBody>
      </p:sp>
      <p:sp>
        <p:nvSpPr>
          <p:cNvPr id="5" name="矩形 4"/>
          <p:cNvSpPr>
            <a:spLocks noChangeArrowheads="1"/>
          </p:cNvSpPr>
          <p:nvPr/>
        </p:nvSpPr>
        <p:spPr bwMode="auto">
          <a:xfrm>
            <a:off x="938530" y="1936115"/>
            <a:ext cx="3578225" cy="2150110"/>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大学生创业贷款是国家为大学生提供的创业优惠措施，为支持大学生创业，国家各级政府出台了许多优惠政策，涉及融资、开业、税收、创业培训、创业指导等诸多方面。</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p:txBody>
      </p:sp>
      <p:pic>
        <p:nvPicPr>
          <p:cNvPr id="3" name="图片 2" descr="下载"/>
          <p:cNvPicPr>
            <a:picLocks noChangeAspect="1"/>
          </p:cNvPicPr>
          <p:nvPr/>
        </p:nvPicPr>
        <p:blipFill>
          <a:blip r:embed="rId1"/>
          <a:stretch>
            <a:fillRect/>
          </a:stretch>
        </p:blipFill>
        <p:spPr>
          <a:xfrm>
            <a:off x="5057140" y="1936115"/>
            <a:ext cx="3124200" cy="2228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二、大学生自主创业贷款优惠政策解读</a:t>
            </a:r>
            <a:endParaRPr sz="3200" b="1">
              <a:solidFill>
                <a:srgbClr val="1B4367"/>
              </a:solidFill>
              <a:latin typeface="微软雅黑" panose="020B0503020204020204" pitchFamily="34" charset="-122"/>
              <a:ea typeface="微软雅黑" panose="020B0503020204020204" pitchFamily="34" charset="-122"/>
              <a:sym typeface="+mn-ea"/>
            </a:endParaRPr>
          </a:p>
        </p:txBody>
      </p:sp>
      <p:sp>
        <p:nvSpPr>
          <p:cNvPr id="5" name="矩形 4"/>
          <p:cNvSpPr>
            <a:spLocks noChangeArrowheads="1"/>
          </p:cNvSpPr>
          <p:nvPr/>
        </p:nvSpPr>
        <p:spPr bwMode="auto">
          <a:xfrm>
            <a:off x="862330" y="1465580"/>
            <a:ext cx="7419340" cy="324485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（一）申请条件</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条件一：大学专科以上毕业生。</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条件二：毕业后 6 个月以上未就业，并在当地劳动保障部门办理了失业登记。</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（二）贷款期限</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国家为大学毕业生提供的小额创业贷款是政府贴息贷款，其期限为 1~2 年，2 年之后不再享受财政贴息。</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（三）贷款方式</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大学毕业生自主创业的小额贷款方式为担保、抵押贷款、质押贷款。</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二、大学生自主创业贷款优惠政策解读</a:t>
            </a:r>
            <a:endParaRPr sz="3200" b="1">
              <a:solidFill>
                <a:srgbClr val="1B4367"/>
              </a:solidFill>
              <a:latin typeface="微软雅黑" panose="020B0503020204020204" pitchFamily="34" charset="-122"/>
              <a:ea typeface="微软雅黑" panose="020B0503020204020204" pitchFamily="34" charset="-122"/>
              <a:sym typeface="+mn-ea"/>
            </a:endParaRPr>
          </a:p>
        </p:txBody>
      </p:sp>
      <p:sp>
        <p:nvSpPr>
          <p:cNvPr id="5" name="矩形 4"/>
          <p:cNvSpPr>
            <a:spLocks noChangeArrowheads="1"/>
          </p:cNvSpPr>
          <p:nvPr/>
        </p:nvSpPr>
        <p:spPr bwMode="auto">
          <a:xfrm>
            <a:off x="1088708" y="1465580"/>
            <a:ext cx="6966585" cy="284988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（四）优惠政策</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优惠政策一：大学毕业生在毕业后两年内自主创业，到创业实体所在地的工商部门办理营业执照，注册资金（本）在 50 万元以下的，允许分期到位，首期到位资金不低于注册资本的 10%（出资额不低于 3 万元），1 年内实缴注册资本追加到 50% 以上，余款可在 3 年内分期到位。</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2097405"/>
            <a:ext cx="7425055" cy="262318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99"/>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P spid="103"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二、大学生自主创业贷款优惠政策解读</a:t>
            </a:r>
            <a:endParaRPr sz="3200" b="1">
              <a:solidFill>
                <a:srgbClr val="1B4367"/>
              </a:solidFill>
              <a:latin typeface="微软雅黑" panose="020B0503020204020204" pitchFamily="34" charset="-122"/>
              <a:ea typeface="微软雅黑" panose="020B0503020204020204" pitchFamily="34" charset="-122"/>
              <a:sym typeface="+mn-ea"/>
            </a:endParaRPr>
          </a:p>
        </p:txBody>
      </p:sp>
      <p:sp>
        <p:nvSpPr>
          <p:cNvPr id="5" name="矩形 4"/>
          <p:cNvSpPr>
            <a:spLocks noChangeArrowheads="1"/>
          </p:cNvSpPr>
          <p:nvPr/>
        </p:nvSpPr>
        <p:spPr bwMode="auto">
          <a:xfrm>
            <a:off x="1048703" y="1465580"/>
            <a:ext cx="7046595" cy="324485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（四）优惠政策</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优惠政策二：大学毕业生新办咨询业、信息业、技术服务业的企业或经营单位，经税务部门批准，免征企业所得税两年；新办从事交通运输、邮电通信的企业或经营单位，经税务部门批准，第一年免征企业所得税，第二年减半征收企业所得税；新办从事公用事业、商业、物资业、对外贸易业、旅游业、物流业、仓储业、居民服务业、饮食业、教育文化事业、卫生事业的企业或经营单位，经税务部门批准，免征企业所得税一年。</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2089785"/>
            <a:ext cx="7425055" cy="262318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99"/>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P spid="103"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二、大学生自主创业贷款优惠政策解读</a:t>
            </a:r>
            <a:endParaRPr sz="3200" b="1">
              <a:solidFill>
                <a:srgbClr val="1B4367"/>
              </a:solidFill>
              <a:latin typeface="微软雅黑" panose="020B0503020204020204" pitchFamily="34" charset="-122"/>
              <a:ea typeface="微软雅黑" panose="020B0503020204020204" pitchFamily="34" charset="-122"/>
              <a:sym typeface="+mn-ea"/>
            </a:endParaRPr>
          </a:p>
        </p:txBody>
      </p:sp>
      <p:sp>
        <p:nvSpPr>
          <p:cNvPr id="5" name="矩形 4"/>
          <p:cNvSpPr>
            <a:spLocks noChangeArrowheads="1"/>
          </p:cNvSpPr>
          <p:nvPr/>
        </p:nvSpPr>
        <p:spPr bwMode="auto">
          <a:xfrm>
            <a:off x="1048703" y="1465580"/>
            <a:ext cx="7046595" cy="324485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（四）优惠政策</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优惠政策三：各国有商业银行、股份制银行、城市商业银行和有条件的城市信用社要为自主创业的毕业生提供小额贷款，并简化程序，提供开户和结算便利，贷款额度在 5 万元左右。贷款期限最长为两年，到期确定需延长的，可申请延期一次。贷款利息按照中国人民银行公布的贷款利率确定，担保最高限额为担保基金的 5 倍，期限与贷款期限相同。</a:t>
            </a:r>
            <a:endParaRPr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2226945"/>
            <a:ext cx="7425055" cy="262318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99"/>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P spid="103"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二、大学生自主创业贷款优惠政策解读</a:t>
            </a:r>
            <a:endParaRPr sz="3200" b="1">
              <a:solidFill>
                <a:srgbClr val="1B4367"/>
              </a:solidFill>
              <a:latin typeface="微软雅黑" panose="020B0503020204020204" pitchFamily="34" charset="-122"/>
              <a:ea typeface="微软雅黑" panose="020B0503020204020204" pitchFamily="34" charset="-122"/>
              <a:sym typeface="+mn-ea"/>
            </a:endParaRPr>
          </a:p>
        </p:txBody>
      </p:sp>
      <p:sp>
        <p:nvSpPr>
          <p:cNvPr id="5" name="矩形 4"/>
          <p:cNvSpPr>
            <a:spLocks noChangeArrowheads="1"/>
          </p:cNvSpPr>
          <p:nvPr/>
        </p:nvSpPr>
        <p:spPr bwMode="auto">
          <a:xfrm>
            <a:off x="914400" y="1381760"/>
            <a:ext cx="7315200" cy="355092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（五）申请资料</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第一，大学生创业贷款申请者身份证件（包括居民身份证、户口簿或其他有效居住证原件）。</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第二，大学生创业贷款申请者个人或家庭收入及财产状况等还款能力证明文件。</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第三，大学生创业贷款申请者营业执照及相关行业的经营许可证，贷款用途中的相关协议、合同或其他资料。</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第四，大学生创业贷款申请者担保材料，包括抵押品或质押品的权属凭证和清单，有权处分人同意抵（质）押的证明，银行认可的评估部门出具的抵（质）押物估价报告。</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二、大学生自主创业贷款优惠政策解读</a:t>
            </a:r>
            <a:endParaRPr sz="3200" b="1">
              <a:solidFill>
                <a:srgbClr val="1B4367"/>
              </a:solidFill>
              <a:latin typeface="微软雅黑" panose="020B0503020204020204" pitchFamily="34" charset="-122"/>
              <a:ea typeface="微软雅黑" panose="020B0503020204020204" pitchFamily="34" charset="-122"/>
              <a:sym typeface="+mn-ea"/>
            </a:endParaRPr>
          </a:p>
        </p:txBody>
      </p:sp>
      <p:sp>
        <p:nvSpPr>
          <p:cNvPr id="5" name="矩形 4"/>
          <p:cNvSpPr>
            <a:spLocks noChangeArrowheads="1"/>
          </p:cNvSpPr>
          <p:nvPr/>
        </p:nvSpPr>
        <p:spPr bwMode="auto">
          <a:xfrm>
            <a:off x="914400" y="1381760"/>
            <a:ext cx="7315200" cy="51943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（六）办理流程</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p:txBody>
      </p:sp>
      <p:sp>
        <p:nvSpPr>
          <p:cNvPr id="33" name="燕尾形 12"/>
          <p:cNvSpPr>
            <a:spLocks noChangeArrowheads="1"/>
          </p:cNvSpPr>
          <p:nvPr/>
        </p:nvSpPr>
        <p:spPr bwMode="auto">
          <a:xfrm>
            <a:off x="680144" y="2936206"/>
            <a:ext cx="1646635"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步骤一</a:t>
            </a:r>
            <a:endParaRPr lang="zh-CN" altLang="en-US" b="1" dirty="0">
              <a:solidFill>
                <a:schemeClr val="bg1"/>
              </a:solidFill>
            </a:endParaRPr>
          </a:p>
        </p:txBody>
      </p:sp>
      <p:sp>
        <p:nvSpPr>
          <p:cNvPr id="34" name="燕尾形 13"/>
          <p:cNvSpPr>
            <a:spLocks noChangeArrowheads="1"/>
          </p:cNvSpPr>
          <p:nvPr/>
        </p:nvSpPr>
        <p:spPr bwMode="auto">
          <a:xfrm>
            <a:off x="2172701" y="2936206"/>
            <a:ext cx="1646635"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步骤二</a:t>
            </a:r>
            <a:endParaRPr lang="zh-CN" altLang="en-US" b="1" dirty="0">
              <a:solidFill>
                <a:schemeClr val="bg1"/>
              </a:solidFill>
            </a:endParaRPr>
          </a:p>
        </p:txBody>
      </p:sp>
      <p:sp>
        <p:nvSpPr>
          <p:cNvPr id="35" name="燕尾形 14"/>
          <p:cNvSpPr>
            <a:spLocks noChangeArrowheads="1"/>
          </p:cNvSpPr>
          <p:nvPr/>
        </p:nvSpPr>
        <p:spPr bwMode="auto">
          <a:xfrm>
            <a:off x="3660320" y="2936206"/>
            <a:ext cx="1646634"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步骤三</a:t>
            </a:r>
            <a:endParaRPr lang="zh-CN" altLang="en-US" b="1" dirty="0">
              <a:solidFill>
                <a:schemeClr val="bg1"/>
              </a:solidFill>
            </a:endParaRPr>
          </a:p>
        </p:txBody>
      </p:sp>
      <p:sp>
        <p:nvSpPr>
          <p:cNvPr id="36" name="燕尾形 15"/>
          <p:cNvSpPr>
            <a:spLocks noChangeArrowheads="1"/>
          </p:cNvSpPr>
          <p:nvPr/>
        </p:nvSpPr>
        <p:spPr bwMode="auto">
          <a:xfrm>
            <a:off x="5141443" y="2936206"/>
            <a:ext cx="1646634"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步骤四</a:t>
            </a:r>
            <a:endParaRPr lang="zh-CN" altLang="en-US" b="1" dirty="0">
              <a:solidFill>
                <a:schemeClr val="bg1"/>
              </a:solidFill>
            </a:endParaRPr>
          </a:p>
        </p:txBody>
      </p:sp>
      <p:cxnSp>
        <p:nvCxnSpPr>
          <p:cNvPr id="37" name="直接连接符 16"/>
          <p:cNvCxnSpPr>
            <a:cxnSpLocks noChangeShapeType="1"/>
          </p:cNvCxnSpPr>
          <p:nvPr/>
        </p:nvCxnSpPr>
        <p:spPr bwMode="auto">
          <a:xfrm>
            <a:off x="1504056" y="3550569"/>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38" name="直接连接符 17"/>
          <p:cNvCxnSpPr>
            <a:cxnSpLocks noChangeShapeType="1"/>
          </p:cNvCxnSpPr>
          <p:nvPr/>
        </p:nvCxnSpPr>
        <p:spPr bwMode="auto">
          <a:xfrm flipV="1">
            <a:off x="2996613" y="2659982"/>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39" name="直接连接符 18"/>
          <p:cNvCxnSpPr>
            <a:cxnSpLocks noChangeShapeType="1"/>
          </p:cNvCxnSpPr>
          <p:nvPr/>
        </p:nvCxnSpPr>
        <p:spPr bwMode="auto">
          <a:xfrm>
            <a:off x="4483042" y="3550569"/>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40" name="直接连接符 19"/>
          <p:cNvCxnSpPr>
            <a:cxnSpLocks noChangeShapeType="1"/>
          </p:cNvCxnSpPr>
          <p:nvPr/>
        </p:nvCxnSpPr>
        <p:spPr bwMode="auto">
          <a:xfrm flipV="1">
            <a:off x="5964164" y="2659982"/>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sp>
        <p:nvSpPr>
          <p:cNvPr id="41" name="TextBox 1210"/>
          <p:cNvSpPr/>
          <p:nvPr/>
        </p:nvSpPr>
        <p:spPr>
          <a:xfrm>
            <a:off x="1194828" y="3893874"/>
            <a:ext cx="645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受理</a:t>
            </a:r>
            <a:endParaRPr lang="zh-CN" altLang="en-US" sz="2000" b="1" dirty="0">
              <a:solidFill>
                <a:srgbClr val="1B4367"/>
              </a:solidFill>
              <a:cs typeface="+mn-ea"/>
              <a:sym typeface="+mn-lt"/>
            </a:endParaRPr>
          </a:p>
        </p:txBody>
      </p:sp>
      <p:sp>
        <p:nvSpPr>
          <p:cNvPr id="2" name="TextBox 1210"/>
          <p:cNvSpPr/>
          <p:nvPr/>
        </p:nvSpPr>
        <p:spPr>
          <a:xfrm>
            <a:off x="3397885" y="3893874"/>
            <a:ext cx="2217420" cy="726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noAutofit/>
          </a:bodyPr>
          <a:p>
            <a:pPr lvl="0" algn="ctr"/>
            <a:r>
              <a:rPr lang="zh-CN" altLang="en-US" sz="2000" b="1" dirty="0">
                <a:solidFill>
                  <a:srgbClr val="1B4367"/>
                </a:solidFill>
                <a:cs typeface="+mn-ea"/>
                <a:sym typeface="+mn-lt"/>
              </a:rPr>
              <a:t>公示</a:t>
            </a:r>
            <a:endParaRPr lang="zh-CN" altLang="en-US" sz="2000" b="1" dirty="0">
              <a:solidFill>
                <a:srgbClr val="1B4367"/>
              </a:solidFill>
              <a:cs typeface="+mn-ea"/>
              <a:sym typeface="+mn-lt"/>
            </a:endParaRPr>
          </a:p>
        </p:txBody>
      </p:sp>
      <p:sp>
        <p:nvSpPr>
          <p:cNvPr id="3" name="TextBox 1210"/>
          <p:cNvSpPr/>
          <p:nvPr/>
        </p:nvSpPr>
        <p:spPr>
          <a:xfrm>
            <a:off x="2680728" y="2141274"/>
            <a:ext cx="645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审核</a:t>
            </a:r>
            <a:endParaRPr lang="zh-CN" altLang="en-US" sz="2000" b="1" dirty="0">
              <a:solidFill>
                <a:srgbClr val="1B4367"/>
              </a:solidFill>
              <a:cs typeface="+mn-ea"/>
              <a:sym typeface="+mn-lt"/>
            </a:endParaRPr>
          </a:p>
        </p:txBody>
      </p:sp>
      <p:sp>
        <p:nvSpPr>
          <p:cNvPr id="4" name="TextBox 1210"/>
          <p:cNvSpPr/>
          <p:nvPr/>
        </p:nvSpPr>
        <p:spPr>
          <a:xfrm>
            <a:off x="5652529" y="2126034"/>
            <a:ext cx="645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核准</a:t>
            </a:r>
            <a:endParaRPr lang="zh-CN" altLang="en-US" sz="2000" b="1" dirty="0">
              <a:solidFill>
                <a:srgbClr val="1B4367"/>
              </a:solidFill>
              <a:cs typeface="+mn-ea"/>
              <a:sym typeface="+mn-lt"/>
            </a:endParaRPr>
          </a:p>
        </p:txBody>
      </p:sp>
      <p:sp>
        <p:nvSpPr>
          <p:cNvPr id="6" name="燕尾形 15"/>
          <p:cNvSpPr>
            <a:spLocks noChangeArrowheads="1"/>
          </p:cNvSpPr>
          <p:nvPr/>
        </p:nvSpPr>
        <p:spPr bwMode="auto">
          <a:xfrm>
            <a:off x="6617183" y="2930491"/>
            <a:ext cx="1646634"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步骤五</a:t>
            </a:r>
            <a:endParaRPr lang="zh-CN" altLang="en-US" b="1" dirty="0">
              <a:solidFill>
                <a:schemeClr val="bg1"/>
              </a:solidFill>
            </a:endParaRPr>
          </a:p>
        </p:txBody>
      </p:sp>
      <p:cxnSp>
        <p:nvCxnSpPr>
          <p:cNvPr id="7" name="直接连接符 19"/>
          <p:cNvCxnSpPr>
            <a:cxnSpLocks noChangeShapeType="1"/>
          </p:cNvCxnSpPr>
          <p:nvPr/>
        </p:nvCxnSpPr>
        <p:spPr bwMode="auto">
          <a:xfrm>
            <a:off x="7439904" y="3545807"/>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sp>
        <p:nvSpPr>
          <p:cNvPr id="8" name="TextBox 1210"/>
          <p:cNvSpPr/>
          <p:nvPr/>
        </p:nvSpPr>
        <p:spPr>
          <a:xfrm>
            <a:off x="7128269" y="3820849"/>
            <a:ext cx="645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拨付</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par>
                          <p:cTn id="26" fill="hold">
                            <p:stCondLst>
                              <p:cond delay="1400"/>
                            </p:stCondLst>
                            <p:childTnLst>
                              <p:par>
                                <p:cTn id="27" presetID="1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p:tgtEl>
                                          <p:spTgt spid="33"/>
                                        </p:tgtEl>
                                        <p:attrNameLst>
                                          <p:attrName>ppt_x</p:attrName>
                                        </p:attrNameLst>
                                      </p:cBhvr>
                                      <p:tavLst>
                                        <p:tav tm="0">
                                          <p:val>
                                            <p:strVal val="#ppt_x-#ppt_w*1.125000"/>
                                          </p:val>
                                        </p:tav>
                                        <p:tav tm="100000">
                                          <p:val>
                                            <p:strVal val="#ppt_x"/>
                                          </p:val>
                                        </p:tav>
                                      </p:tavLst>
                                    </p:anim>
                                    <p:animEffect transition="in" filter="wipe(right)">
                                      <p:cBhvr>
                                        <p:cTn id="30" dur="500"/>
                                        <p:tgtEl>
                                          <p:spTgt spid="33"/>
                                        </p:tgtEl>
                                      </p:cBhvr>
                                    </p:animEffect>
                                  </p:childTnLst>
                                </p:cTn>
                              </p:par>
                            </p:childTnLst>
                          </p:cTn>
                        </p:par>
                        <p:par>
                          <p:cTn id="31" fill="hold">
                            <p:stCondLst>
                              <p:cond delay="1900"/>
                            </p:stCondLst>
                            <p:childTnLst>
                              <p:par>
                                <p:cTn id="32" presetID="22" presetClass="entr" presetSubtype="1"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up)">
                                      <p:cBhvr>
                                        <p:cTn id="34" dur="500"/>
                                        <p:tgtEl>
                                          <p:spTgt spid="37"/>
                                        </p:tgtEl>
                                      </p:cBhvr>
                                    </p:animEffect>
                                  </p:childTnLst>
                                </p:cTn>
                              </p:par>
                            </p:childTnLst>
                          </p:cTn>
                        </p:par>
                        <p:par>
                          <p:cTn id="35" fill="hold">
                            <p:stCondLst>
                              <p:cond delay="2400"/>
                            </p:stCondLst>
                            <p:childTnLst>
                              <p:par>
                                <p:cTn id="36" presetID="2" presetClass="entr" presetSubtype="4"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ppt_x"/>
                                          </p:val>
                                        </p:tav>
                                        <p:tav tm="100000">
                                          <p:val>
                                            <p:strVal val="#ppt_x"/>
                                          </p:val>
                                        </p:tav>
                                      </p:tavLst>
                                    </p:anim>
                                    <p:anim calcmode="lin" valueType="num">
                                      <p:cBhvr additive="base">
                                        <p:cTn id="39" dur="500" fill="hold"/>
                                        <p:tgtEl>
                                          <p:spTgt spid="41"/>
                                        </p:tgtEl>
                                        <p:attrNameLst>
                                          <p:attrName>ppt_y</p:attrName>
                                        </p:attrNameLst>
                                      </p:cBhvr>
                                      <p:tavLst>
                                        <p:tav tm="0">
                                          <p:val>
                                            <p:strVal val="1+#ppt_h/2"/>
                                          </p:val>
                                        </p:tav>
                                        <p:tav tm="100000">
                                          <p:val>
                                            <p:strVal val="#ppt_y"/>
                                          </p:val>
                                        </p:tav>
                                      </p:tavLst>
                                    </p:anim>
                                  </p:childTnLst>
                                </p:cTn>
                              </p:par>
                            </p:childTnLst>
                          </p:cTn>
                        </p:par>
                        <p:par>
                          <p:cTn id="40" fill="hold">
                            <p:stCondLst>
                              <p:cond delay="2900"/>
                            </p:stCondLst>
                            <p:childTnLst>
                              <p:par>
                                <p:cTn id="41" presetID="1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p:tgtEl>
                                          <p:spTgt spid="34"/>
                                        </p:tgtEl>
                                        <p:attrNameLst>
                                          <p:attrName>ppt_x</p:attrName>
                                        </p:attrNameLst>
                                      </p:cBhvr>
                                      <p:tavLst>
                                        <p:tav tm="0">
                                          <p:val>
                                            <p:strVal val="#ppt_x-#ppt_w*1.125000"/>
                                          </p:val>
                                        </p:tav>
                                        <p:tav tm="100000">
                                          <p:val>
                                            <p:strVal val="#ppt_x"/>
                                          </p:val>
                                        </p:tav>
                                      </p:tavLst>
                                    </p:anim>
                                    <p:animEffect transition="in" filter="wipe(right)">
                                      <p:cBhvr>
                                        <p:cTn id="44" dur="500"/>
                                        <p:tgtEl>
                                          <p:spTgt spid="34"/>
                                        </p:tgtEl>
                                      </p:cBhvr>
                                    </p:animEffect>
                                  </p:childTnLst>
                                </p:cTn>
                              </p:par>
                            </p:childTnLst>
                          </p:cTn>
                        </p:par>
                        <p:par>
                          <p:cTn id="45" fill="hold">
                            <p:stCondLst>
                              <p:cond delay="3400"/>
                            </p:stCondLst>
                            <p:childTnLst>
                              <p:par>
                                <p:cTn id="46" presetID="22" presetClass="entr" presetSubtype="4"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down)">
                                      <p:cBhvr>
                                        <p:cTn id="48" dur="500"/>
                                        <p:tgtEl>
                                          <p:spTgt spid="38"/>
                                        </p:tgtEl>
                                      </p:cBhvr>
                                    </p:animEffect>
                                  </p:childTnLst>
                                </p:cTn>
                              </p:par>
                            </p:childTnLst>
                          </p:cTn>
                        </p:par>
                        <p:par>
                          <p:cTn id="49" fill="hold">
                            <p:stCondLst>
                              <p:cond delay="3900"/>
                            </p:stCondLst>
                            <p:childTnLst>
                              <p:par>
                                <p:cTn id="50" presetID="2" presetClass="entr" presetSubtype="4"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ppt_x"/>
                                          </p:val>
                                        </p:tav>
                                        <p:tav tm="100000">
                                          <p:val>
                                            <p:strVal val="#ppt_x"/>
                                          </p:val>
                                        </p:tav>
                                      </p:tavLst>
                                    </p:anim>
                                    <p:anim calcmode="lin" valueType="num">
                                      <p:cBhvr additive="base">
                                        <p:cTn id="53" dur="500" fill="hold"/>
                                        <p:tgtEl>
                                          <p:spTgt spid="3"/>
                                        </p:tgtEl>
                                        <p:attrNameLst>
                                          <p:attrName>ppt_y</p:attrName>
                                        </p:attrNameLst>
                                      </p:cBhvr>
                                      <p:tavLst>
                                        <p:tav tm="0">
                                          <p:val>
                                            <p:strVal val="1+#ppt_h/2"/>
                                          </p:val>
                                        </p:tav>
                                        <p:tav tm="100000">
                                          <p:val>
                                            <p:strVal val="#ppt_y"/>
                                          </p:val>
                                        </p:tav>
                                      </p:tavLst>
                                    </p:anim>
                                  </p:childTnLst>
                                </p:cTn>
                              </p:par>
                            </p:childTnLst>
                          </p:cTn>
                        </p:par>
                        <p:par>
                          <p:cTn id="54" fill="hold">
                            <p:stCondLst>
                              <p:cond delay="4400"/>
                            </p:stCondLst>
                            <p:childTnLst>
                              <p:par>
                                <p:cTn id="55" presetID="12" presetClass="entr" presetSubtype="8"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additive="base">
                                        <p:cTn id="57" dur="500"/>
                                        <p:tgtEl>
                                          <p:spTgt spid="35"/>
                                        </p:tgtEl>
                                        <p:attrNameLst>
                                          <p:attrName>ppt_x</p:attrName>
                                        </p:attrNameLst>
                                      </p:cBhvr>
                                      <p:tavLst>
                                        <p:tav tm="0">
                                          <p:val>
                                            <p:strVal val="#ppt_x-#ppt_w*1.125000"/>
                                          </p:val>
                                        </p:tav>
                                        <p:tav tm="100000">
                                          <p:val>
                                            <p:strVal val="#ppt_x"/>
                                          </p:val>
                                        </p:tav>
                                      </p:tavLst>
                                    </p:anim>
                                    <p:animEffect transition="in" filter="wipe(right)">
                                      <p:cBhvr>
                                        <p:cTn id="58" dur="500"/>
                                        <p:tgtEl>
                                          <p:spTgt spid="35"/>
                                        </p:tgtEl>
                                      </p:cBhvr>
                                    </p:animEffect>
                                  </p:childTnLst>
                                </p:cTn>
                              </p:par>
                            </p:childTnLst>
                          </p:cTn>
                        </p:par>
                        <p:par>
                          <p:cTn id="59" fill="hold">
                            <p:stCondLst>
                              <p:cond delay="4900"/>
                            </p:stCondLst>
                            <p:childTnLst>
                              <p:par>
                                <p:cTn id="60" presetID="22" presetClass="entr" presetSubtype="1"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up)">
                                      <p:cBhvr>
                                        <p:cTn id="62" dur="500"/>
                                        <p:tgtEl>
                                          <p:spTgt spid="39"/>
                                        </p:tgtEl>
                                      </p:cBhvr>
                                    </p:animEffect>
                                  </p:childTnLst>
                                </p:cTn>
                              </p:par>
                            </p:childTnLst>
                          </p:cTn>
                        </p:par>
                        <p:par>
                          <p:cTn id="63" fill="hold">
                            <p:stCondLst>
                              <p:cond delay="5400"/>
                            </p:stCondLst>
                            <p:childTnLst>
                              <p:par>
                                <p:cTn id="64" presetID="2" presetClass="entr" presetSubtype="4"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additive="base">
                                        <p:cTn id="66" dur="500" fill="hold"/>
                                        <p:tgtEl>
                                          <p:spTgt spid="2"/>
                                        </p:tgtEl>
                                        <p:attrNameLst>
                                          <p:attrName>ppt_x</p:attrName>
                                        </p:attrNameLst>
                                      </p:cBhvr>
                                      <p:tavLst>
                                        <p:tav tm="0">
                                          <p:val>
                                            <p:strVal val="#ppt_x"/>
                                          </p:val>
                                        </p:tav>
                                        <p:tav tm="100000">
                                          <p:val>
                                            <p:strVal val="#ppt_x"/>
                                          </p:val>
                                        </p:tav>
                                      </p:tavLst>
                                    </p:anim>
                                    <p:anim calcmode="lin" valueType="num">
                                      <p:cBhvr additive="base">
                                        <p:cTn id="67" dur="500" fill="hold"/>
                                        <p:tgtEl>
                                          <p:spTgt spid="2"/>
                                        </p:tgtEl>
                                        <p:attrNameLst>
                                          <p:attrName>ppt_y</p:attrName>
                                        </p:attrNameLst>
                                      </p:cBhvr>
                                      <p:tavLst>
                                        <p:tav tm="0">
                                          <p:val>
                                            <p:strVal val="1+#ppt_h/2"/>
                                          </p:val>
                                        </p:tav>
                                        <p:tav tm="100000">
                                          <p:val>
                                            <p:strVal val="#ppt_y"/>
                                          </p:val>
                                        </p:tav>
                                      </p:tavLst>
                                    </p:anim>
                                  </p:childTnLst>
                                </p:cTn>
                              </p:par>
                            </p:childTnLst>
                          </p:cTn>
                        </p:par>
                        <p:par>
                          <p:cTn id="68" fill="hold">
                            <p:stCondLst>
                              <p:cond delay="5900"/>
                            </p:stCondLst>
                            <p:childTnLst>
                              <p:par>
                                <p:cTn id="69" presetID="12" presetClass="entr" presetSubtype="8"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p:tgtEl>
                                          <p:spTgt spid="36"/>
                                        </p:tgtEl>
                                        <p:attrNameLst>
                                          <p:attrName>ppt_x</p:attrName>
                                        </p:attrNameLst>
                                      </p:cBhvr>
                                      <p:tavLst>
                                        <p:tav tm="0">
                                          <p:val>
                                            <p:strVal val="#ppt_x-#ppt_w*1.125000"/>
                                          </p:val>
                                        </p:tav>
                                        <p:tav tm="100000">
                                          <p:val>
                                            <p:strVal val="#ppt_x"/>
                                          </p:val>
                                        </p:tav>
                                      </p:tavLst>
                                    </p:anim>
                                    <p:animEffect transition="in" filter="wipe(right)">
                                      <p:cBhvr>
                                        <p:cTn id="72" dur="500"/>
                                        <p:tgtEl>
                                          <p:spTgt spid="36"/>
                                        </p:tgtEl>
                                      </p:cBhvr>
                                    </p:animEffect>
                                  </p:childTnLst>
                                </p:cTn>
                              </p:par>
                            </p:childTnLst>
                          </p:cTn>
                        </p:par>
                        <p:par>
                          <p:cTn id="73" fill="hold">
                            <p:stCondLst>
                              <p:cond delay="6400"/>
                            </p:stCondLst>
                            <p:childTnLst>
                              <p:par>
                                <p:cTn id="74" presetID="22" presetClass="entr" presetSubtype="4" fill="hold" nodeType="after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wipe(down)">
                                      <p:cBhvr>
                                        <p:cTn id="76" dur="500"/>
                                        <p:tgtEl>
                                          <p:spTgt spid="40"/>
                                        </p:tgtEl>
                                      </p:cBhvr>
                                    </p:animEffect>
                                  </p:childTnLst>
                                </p:cTn>
                              </p:par>
                            </p:childTnLst>
                          </p:cTn>
                        </p:par>
                        <p:par>
                          <p:cTn id="77" fill="hold">
                            <p:stCondLst>
                              <p:cond delay="6900"/>
                            </p:stCondLst>
                            <p:childTnLst>
                              <p:par>
                                <p:cTn id="78" presetID="2" presetClass="entr" presetSubtype="4" fill="hold" grpId="0" nodeType="afterEffect">
                                  <p:stCondLst>
                                    <p:cond delay="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fill="hold"/>
                                        <p:tgtEl>
                                          <p:spTgt spid="4"/>
                                        </p:tgtEl>
                                        <p:attrNameLst>
                                          <p:attrName>ppt_x</p:attrName>
                                        </p:attrNameLst>
                                      </p:cBhvr>
                                      <p:tavLst>
                                        <p:tav tm="0">
                                          <p:val>
                                            <p:strVal val="#ppt_x"/>
                                          </p:val>
                                        </p:tav>
                                        <p:tav tm="100000">
                                          <p:val>
                                            <p:strVal val="#ppt_x"/>
                                          </p:val>
                                        </p:tav>
                                      </p:tavLst>
                                    </p:anim>
                                    <p:anim calcmode="lin" valueType="num">
                                      <p:cBhvr additive="base">
                                        <p:cTn id="81" dur="500" fill="hold"/>
                                        <p:tgtEl>
                                          <p:spTgt spid="4"/>
                                        </p:tgtEl>
                                        <p:attrNameLst>
                                          <p:attrName>ppt_y</p:attrName>
                                        </p:attrNameLst>
                                      </p:cBhvr>
                                      <p:tavLst>
                                        <p:tav tm="0">
                                          <p:val>
                                            <p:strVal val="1+#ppt_h/2"/>
                                          </p:val>
                                        </p:tav>
                                        <p:tav tm="100000">
                                          <p:val>
                                            <p:strVal val="#ppt_y"/>
                                          </p:val>
                                        </p:tav>
                                      </p:tavLst>
                                    </p:anim>
                                  </p:childTnLst>
                                </p:cTn>
                              </p:par>
                            </p:childTnLst>
                          </p:cTn>
                        </p:par>
                        <p:par>
                          <p:cTn id="82" fill="hold">
                            <p:stCondLst>
                              <p:cond delay="7400"/>
                            </p:stCondLst>
                            <p:childTnLst>
                              <p:par>
                                <p:cTn id="83" presetID="12" presetClass="entr" presetSubtype="8" fill="hold" grpId="0" nodeType="after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additive="base">
                                        <p:cTn id="85" dur="500"/>
                                        <p:tgtEl>
                                          <p:spTgt spid="6"/>
                                        </p:tgtEl>
                                        <p:attrNameLst>
                                          <p:attrName>ppt_x</p:attrName>
                                        </p:attrNameLst>
                                      </p:cBhvr>
                                      <p:tavLst>
                                        <p:tav tm="0">
                                          <p:val>
                                            <p:strVal val="#ppt_x-#ppt_w*1.125000"/>
                                          </p:val>
                                        </p:tav>
                                        <p:tav tm="100000">
                                          <p:val>
                                            <p:strVal val="#ppt_x"/>
                                          </p:val>
                                        </p:tav>
                                      </p:tavLst>
                                    </p:anim>
                                    <p:animEffect transition="in" filter="wipe(right)">
                                      <p:cBhvr>
                                        <p:cTn id="86" dur="500"/>
                                        <p:tgtEl>
                                          <p:spTgt spid="6"/>
                                        </p:tgtEl>
                                      </p:cBhvr>
                                    </p:animEffect>
                                  </p:childTnLst>
                                </p:cTn>
                              </p:par>
                            </p:childTnLst>
                          </p:cTn>
                        </p:par>
                        <p:par>
                          <p:cTn id="87" fill="hold">
                            <p:stCondLst>
                              <p:cond delay="7900"/>
                            </p:stCondLst>
                            <p:childTnLst>
                              <p:par>
                                <p:cTn id="88" presetID="22" presetClass="entr" presetSubtype="4" fill="hold" nodeType="after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wipe(down)">
                                      <p:cBhvr>
                                        <p:cTn id="90" dur="500"/>
                                        <p:tgtEl>
                                          <p:spTgt spid="7"/>
                                        </p:tgtEl>
                                      </p:cBhvr>
                                    </p:animEffect>
                                  </p:childTnLst>
                                </p:cTn>
                              </p:par>
                            </p:childTnLst>
                          </p:cTn>
                        </p:par>
                        <p:par>
                          <p:cTn id="91" fill="hold">
                            <p:stCondLst>
                              <p:cond delay="8400"/>
                            </p:stCondLst>
                            <p:childTnLst>
                              <p:par>
                                <p:cTn id="92" presetID="2" presetClass="entr" presetSubtype="4" fill="hold" grpId="0" nodeType="afterEffect">
                                  <p:stCondLst>
                                    <p:cond delay="0"/>
                                  </p:stCondLst>
                                  <p:childTnLst>
                                    <p:set>
                                      <p:cBhvr>
                                        <p:cTn id="93" dur="1" fill="hold">
                                          <p:stCondLst>
                                            <p:cond delay="0"/>
                                          </p:stCondLst>
                                        </p:cTn>
                                        <p:tgtEl>
                                          <p:spTgt spid="8"/>
                                        </p:tgtEl>
                                        <p:attrNameLst>
                                          <p:attrName>style.visibility</p:attrName>
                                        </p:attrNameLst>
                                      </p:cBhvr>
                                      <p:to>
                                        <p:strVal val="visible"/>
                                      </p:to>
                                    </p:set>
                                    <p:anim calcmode="lin" valueType="num">
                                      <p:cBhvr additive="base">
                                        <p:cTn id="94" dur="500" fill="hold"/>
                                        <p:tgtEl>
                                          <p:spTgt spid="8"/>
                                        </p:tgtEl>
                                        <p:attrNameLst>
                                          <p:attrName>ppt_x</p:attrName>
                                        </p:attrNameLst>
                                      </p:cBhvr>
                                      <p:tavLst>
                                        <p:tav tm="0">
                                          <p:val>
                                            <p:strVal val="#ppt_x"/>
                                          </p:val>
                                        </p:tav>
                                        <p:tav tm="100000">
                                          <p:val>
                                            <p:strVal val="#ppt_x"/>
                                          </p:val>
                                        </p:tav>
                                      </p:tavLst>
                                    </p:anim>
                                    <p:anim calcmode="lin" valueType="num">
                                      <p:cBhvr additive="base">
                                        <p:cTn id="9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P spid="33" grpId="0" bldLvl="0" animBg="1"/>
      <p:bldP spid="34" grpId="0" bldLvl="0" animBg="1"/>
      <p:bldP spid="35" grpId="0" bldLvl="0" animBg="1"/>
      <p:bldP spid="36" grpId="0" bldLvl="0" animBg="1"/>
      <p:bldP spid="41" grpId="0"/>
      <p:bldP spid="2" grpId="0"/>
      <p:bldP spid="3" grpId="0"/>
      <p:bldP spid="4" grpId="0"/>
      <p:bldP spid="6" grpId="0" bldLvl="0" animBg="1"/>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二、大学生自主创业贷款优惠政策解读</a:t>
            </a:r>
            <a:endParaRPr sz="3200" b="1">
              <a:solidFill>
                <a:srgbClr val="1B4367"/>
              </a:solidFill>
              <a:latin typeface="微软雅黑" panose="020B0503020204020204" pitchFamily="34" charset="-122"/>
              <a:ea typeface="微软雅黑" panose="020B0503020204020204" pitchFamily="34" charset="-122"/>
              <a:sym typeface="+mn-ea"/>
            </a:endParaRPr>
          </a:p>
        </p:txBody>
      </p:sp>
      <p:sp>
        <p:nvSpPr>
          <p:cNvPr id="5" name="矩形 4"/>
          <p:cNvSpPr>
            <a:spLocks noChangeArrowheads="1"/>
          </p:cNvSpPr>
          <p:nvPr/>
        </p:nvSpPr>
        <p:spPr bwMode="auto">
          <a:xfrm>
            <a:off x="914400" y="1442720"/>
            <a:ext cx="7315200" cy="2765425"/>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（六）办理流程</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 受理</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大学生创业贷款申请人向大学生创业园管理服务中心提出申请，并提交相关申报材料，由大学生创业园管理服务中心进行初审。</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2. 审核</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初审通过的商业贷款贴息对象及金额，由人事局会同财政局等有关部门按产业导向、企业规模、就业人数、注册资本和利税等要素对申请商业贷款贴息对象的资料进行审核，并核定贴息金额。</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 大学生就业创业政策解读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50240" y="772160"/>
            <a:ext cx="7416165"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sym typeface="+mn-ea"/>
              </a:rPr>
              <a:t>二、大学生自主创业贷款优惠政策解读</a:t>
            </a:r>
            <a:endParaRPr sz="3200" b="1">
              <a:solidFill>
                <a:srgbClr val="1B4367"/>
              </a:solidFill>
              <a:latin typeface="微软雅黑" panose="020B0503020204020204" pitchFamily="34" charset="-122"/>
              <a:ea typeface="微软雅黑" panose="020B0503020204020204" pitchFamily="34" charset="-122"/>
              <a:sym typeface="+mn-ea"/>
            </a:endParaRPr>
          </a:p>
        </p:txBody>
      </p:sp>
      <p:sp>
        <p:nvSpPr>
          <p:cNvPr id="5" name="矩形 4"/>
          <p:cNvSpPr>
            <a:spLocks noChangeArrowheads="1"/>
          </p:cNvSpPr>
          <p:nvPr/>
        </p:nvSpPr>
        <p:spPr bwMode="auto">
          <a:xfrm>
            <a:off x="914400" y="1442720"/>
            <a:ext cx="7315200" cy="3286125"/>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（六）办理流程</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3. 公示</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经评审通过的商业贷款贴息对象和贴息金额由人事局和大学生个人创业贷款申请人所在单位或社区进行公示，公示期为 5 个工作日。</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4. 核准</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经公示后无异议的，由人事局下发核准通知书。</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5. 拨付</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根据核准通知书，财政局在贴息对象提供付息凭证后从扶持大学生自主创业专项资金中拨付资助资金。</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2374137" y="1884748"/>
            <a:ext cx="4272439" cy="1084912"/>
          </a:xfrm>
          <a:prstGeom prst="rect">
            <a:avLst/>
          </a:prstGeom>
          <a:noFill/>
        </p:spPr>
        <p:txBody>
          <a:bodyPr wrap="square" lIns="68580" tIns="34290" rIns="68580" bIns="34290" rtlCol="0">
            <a:spAutoFit/>
          </a:bodyPr>
          <a:lstStyle/>
          <a:p>
            <a:pPr algn="ctr">
              <a:defRPr/>
            </a:pPr>
            <a:r>
              <a:rPr lang="en-US" altLang="zh-CN" sz="6600" b="1" dirty="0">
                <a:solidFill>
                  <a:srgbClr val="1B4367"/>
                </a:solidFill>
                <a:cs typeface="+mn-ea"/>
                <a:sym typeface="+mn-lt"/>
              </a:rPr>
              <a:t>THANKS</a:t>
            </a:r>
            <a:endParaRPr lang="en-US" altLang="zh-CN" sz="66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pPr algn="just"/>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就业环境分析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3574" name="AutoShape 25"/>
          <p:cNvSpPr/>
          <p:nvPr/>
        </p:nvSpPr>
        <p:spPr>
          <a:xfrm rot="21558471">
            <a:off x="3249241" y="2580679"/>
            <a:ext cx="2459831" cy="223642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1B4367"/>
          </a:solidFill>
          <a:ln w="9525">
            <a:noFill/>
          </a:ln>
        </p:spPr>
        <p:txBody>
          <a:bodyPr lIns="68580" tIns="34290" rIns="68580" bIns="34290"/>
          <a:p>
            <a:pPr algn="just"/>
            <a:endParaRPr lang="zh-CN" altLang="en-US">
              <a:solidFill>
                <a:schemeClr val="tx1">
                  <a:lumMod val="50000"/>
                  <a:lumOff val="50000"/>
                </a:schemeClr>
              </a:solidFill>
              <a:cs typeface="+mn-ea"/>
              <a:sym typeface="+mn-lt"/>
            </a:endParaRPr>
          </a:p>
        </p:txBody>
      </p:sp>
      <p:grpSp>
        <p:nvGrpSpPr>
          <p:cNvPr id="2" name="组合 1"/>
          <p:cNvGrpSpPr/>
          <p:nvPr/>
        </p:nvGrpSpPr>
        <p:grpSpPr>
          <a:xfrm>
            <a:off x="2308114" y="3212783"/>
            <a:ext cx="503873" cy="504825"/>
            <a:chOff x="5202" y="5131"/>
            <a:chExt cx="1058" cy="1060"/>
          </a:xfrm>
          <a:solidFill>
            <a:srgbClr val="1B4367"/>
          </a:solidFill>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10" name="组合 9"/>
          <p:cNvGrpSpPr/>
          <p:nvPr/>
        </p:nvGrpSpPr>
        <p:grpSpPr>
          <a:xfrm>
            <a:off x="6136770" y="3126581"/>
            <a:ext cx="506730" cy="506730"/>
            <a:chOff x="9978" y="7833"/>
            <a:chExt cx="1064" cy="1064"/>
          </a:xfrm>
          <a:solidFill>
            <a:srgbClr val="1B4367"/>
          </a:solidFill>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3" name="组合 2"/>
          <p:cNvGrpSpPr/>
          <p:nvPr/>
        </p:nvGrpSpPr>
        <p:grpSpPr>
          <a:xfrm>
            <a:off x="4222983" y="1767840"/>
            <a:ext cx="504825" cy="501968"/>
            <a:chOff x="8470" y="2554"/>
            <a:chExt cx="1060" cy="1054"/>
          </a:xfrm>
          <a:solidFill>
            <a:srgbClr val="1B4367"/>
          </a:solidFill>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5" name="组合 4"/>
          <p:cNvGrpSpPr/>
          <p:nvPr/>
        </p:nvGrpSpPr>
        <p:grpSpPr>
          <a:xfrm>
            <a:off x="2969493" y="2209800"/>
            <a:ext cx="450533" cy="452438"/>
            <a:chOff x="4704" y="4364"/>
            <a:chExt cx="946" cy="950"/>
          </a:xfrm>
          <a:solidFill>
            <a:srgbClr val="1B4367"/>
          </a:solidFill>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15" name="组合 14"/>
          <p:cNvGrpSpPr/>
          <p:nvPr/>
        </p:nvGrpSpPr>
        <p:grpSpPr>
          <a:xfrm>
            <a:off x="5560770" y="2206467"/>
            <a:ext cx="504349" cy="506254"/>
            <a:chOff x="4030" y="4930"/>
            <a:chExt cx="840" cy="843"/>
          </a:xfrm>
          <a:solidFill>
            <a:srgbClr val="1B4367"/>
          </a:solidFill>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sp>
        <p:nvSpPr>
          <p:cNvPr id="7" name="文本框 6"/>
          <p:cNvSpPr txBox="1"/>
          <p:nvPr/>
        </p:nvSpPr>
        <p:spPr>
          <a:xfrm>
            <a:off x="200660" y="3126740"/>
            <a:ext cx="2107565" cy="773430"/>
          </a:xfrm>
          <a:prstGeom prst="rect">
            <a:avLst/>
          </a:prstGeom>
          <a:noFill/>
        </p:spPr>
        <p:txBody>
          <a:bodyPr wrap="square" rtlCol="0">
            <a:spAutoFit/>
          </a:bodyPr>
          <a:p>
            <a:pPr indent="0" algn="just" fontAlgn="auto">
              <a:lnSpc>
                <a:spcPts val="2660"/>
              </a:lnSpc>
            </a:pPr>
            <a:r>
              <a:rPr lang="zh-CN" altLang="en-US" sz="1800" b="1">
                <a:solidFill>
                  <a:srgbClr val="1B4367"/>
                </a:solidFill>
              </a:rPr>
              <a:t>大学生由“精英”迈向“大众”</a:t>
            </a:r>
            <a:endParaRPr lang="zh-CN" altLang="en-US" sz="1800" b="1">
              <a:solidFill>
                <a:srgbClr val="1B4367"/>
              </a:solidFill>
            </a:endParaRPr>
          </a:p>
        </p:txBody>
      </p:sp>
      <p:sp>
        <p:nvSpPr>
          <p:cNvPr id="9" name="文本框 8"/>
          <p:cNvSpPr txBox="1"/>
          <p:nvPr/>
        </p:nvSpPr>
        <p:spPr>
          <a:xfrm>
            <a:off x="466725" y="1814830"/>
            <a:ext cx="2355215" cy="773430"/>
          </a:xfrm>
          <a:prstGeom prst="rect">
            <a:avLst/>
          </a:prstGeom>
          <a:noFill/>
        </p:spPr>
        <p:txBody>
          <a:bodyPr wrap="square" rtlCol="0">
            <a:spAutoFit/>
          </a:bodyPr>
          <a:p>
            <a:pPr indent="0" algn="just" fontAlgn="auto">
              <a:lnSpc>
                <a:spcPts val="2660"/>
              </a:lnSpc>
            </a:pPr>
            <a:r>
              <a:rPr lang="zh-CN" altLang="en-US" sz="1800" b="1">
                <a:solidFill>
                  <a:srgbClr val="1B4367"/>
                </a:solidFill>
              </a:rPr>
              <a:t>大学生就业市场从“卖方”进入“买方”</a:t>
            </a:r>
            <a:endParaRPr lang="zh-CN" altLang="en-US" sz="1800" b="1">
              <a:solidFill>
                <a:srgbClr val="1B4367"/>
              </a:solidFill>
            </a:endParaRPr>
          </a:p>
        </p:txBody>
      </p:sp>
      <p:sp>
        <p:nvSpPr>
          <p:cNvPr id="16" name="文本框 15"/>
          <p:cNvSpPr txBox="1"/>
          <p:nvPr/>
        </p:nvSpPr>
        <p:spPr>
          <a:xfrm>
            <a:off x="3515995" y="918210"/>
            <a:ext cx="2107565" cy="773430"/>
          </a:xfrm>
          <a:prstGeom prst="rect">
            <a:avLst/>
          </a:prstGeom>
          <a:noFill/>
        </p:spPr>
        <p:txBody>
          <a:bodyPr wrap="square" rtlCol="0">
            <a:spAutoFit/>
          </a:bodyPr>
          <a:p>
            <a:pPr indent="0" algn="just" fontAlgn="auto">
              <a:lnSpc>
                <a:spcPts val="2660"/>
              </a:lnSpc>
            </a:pPr>
            <a:r>
              <a:rPr lang="zh-CN" altLang="en-US" sz="1800" b="1">
                <a:solidFill>
                  <a:srgbClr val="1B4367"/>
                </a:solidFill>
              </a:rPr>
              <a:t>用人标准由“重学历”转向“重能力”</a:t>
            </a:r>
            <a:endParaRPr lang="zh-CN" altLang="en-US" sz="1800" b="1">
              <a:solidFill>
                <a:srgbClr val="1B4367"/>
              </a:solidFill>
            </a:endParaRPr>
          </a:p>
        </p:txBody>
      </p:sp>
      <p:sp>
        <p:nvSpPr>
          <p:cNvPr id="17" name="文本框 16"/>
          <p:cNvSpPr txBox="1"/>
          <p:nvPr/>
        </p:nvSpPr>
        <p:spPr>
          <a:xfrm>
            <a:off x="6381115" y="1889125"/>
            <a:ext cx="2107565" cy="773430"/>
          </a:xfrm>
          <a:prstGeom prst="rect">
            <a:avLst/>
          </a:prstGeom>
          <a:noFill/>
        </p:spPr>
        <p:txBody>
          <a:bodyPr wrap="square" rtlCol="0">
            <a:spAutoFit/>
          </a:bodyPr>
          <a:p>
            <a:pPr indent="0" algn="just" fontAlgn="auto">
              <a:lnSpc>
                <a:spcPts val="2660"/>
              </a:lnSpc>
            </a:pPr>
            <a:r>
              <a:rPr lang="zh-CN" altLang="en-US" sz="1800" b="1">
                <a:solidFill>
                  <a:srgbClr val="1B4367"/>
                </a:solidFill>
              </a:rPr>
              <a:t>就业形式由“单一”走向“多样”</a:t>
            </a:r>
            <a:endParaRPr lang="zh-CN" altLang="en-US" sz="1800" b="1">
              <a:solidFill>
                <a:srgbClr val="1B4367"/>
              </a:solidFill>
            </a:endParaRPr>
          </a:p>
        </p:txBody>
      </p:sp>
      <p:sp>
        <p:nvSpPr>
          <p:cNvPr id="19" name="文本框 18"/>
          <p:cNvSpPr txBox="1"/>
          <p:nvPr/>
        </p:nvSpPr>
        <p:spPr>
          <a:xfrm>
            <a:off x="6793865" y="3126740"/>
            <a:ext cx="2107565" cy="773430"/>
          </a:xfrm>
          <a:prstGeom prst="rect">
            <a:avLst/>
          </a:prstGeom>
          <a:noFill/>
        </p:spPr>
        <p:txBody>
          <a:bodyPr wrap="square" rtlCol="0">
            <a:spAutoFit/>
          </a:bodyPr>
          <a:p>
            <a:pPr indent="0" algn="just" fontAlgn="auto">
              <a:lnSpc>
                <a:spcPts val="2660"/>
              </a:lnSpc>
            </a:pPr>
            <a:r>
              <a:rPr lang="zh-CN" altLang="en-US" sz="1800" b="1">
                <a:solidFill>
                  <a:srgbClr val="1B4367"/>
                </a:solidFill>
              </a:rPr>
              <a:t>战略性新兴产业受青睐</a:t>
            </a:r>
            <a:endParaRPr lang="zh-CN" altLang="en-US" sz="1800" b="1">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3574"/>
                                        </p:tgtEl>
                                        <p:attrNameLst>
                                          <p:attrName>style.visibility</p:attrName>
                                        </p:attrNameLst>
                                      </p:cBhvr>
                                      <p:to>
                                        <p:strVal val="visible"/>
                                      </p:to>
                                    </p:set>
                                    <p:animEffect transition="in" filter="wipe(down)">
                                      <p:cBhvr>
                                        <p:cTn id="19" dur="500"/>
                                        <p:tgtEl>
                                          <p:spTgt spid="23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357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职业目标</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一、大学生由“精英”迈向“大众”</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534920"/>
            <a:ext cx="6943090" cy="155384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近年来，随着经济和各项事业的不断发展，我国高等教育模式已从传统的精英化模式向大众化模式转变。在“大众化教育”阶段，接受高等教育成为多数人的权利，因此，与“精英教育”阶段相比，大学生不再是“宠儿”，一样要公平地参与社会竞争，双向选择。</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8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职业目标</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5901055" cy="107632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二、大学生就业市场从“卖方”进入“买方”</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239645"/>
            <a:ext cx="6943090" cy="219202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在“精英教育”阶段，高校毕业生供给小于社会需求，大学生处于“卖方市场”。但是当高等教育迈向“大众化教育”阶段时，大学毕业生紧缺的时代一去不复返，大学毕业生与市场需求逐渐呈现“供需平衡”，甚至“供大于求”的状态。此时，大学生就业基本趋于市场化，价格机制在就业市场的调解作用越来越大，在今后很长的一段时间内，高校毕业生将处于“买方市场”。</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8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职业目标</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963930"/>
            <a:ext cx="6044565" cy="107632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三、用人标准由“重学历”转向“重能力”</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100455" y="2582545"/>
            <a:ext cx="6943090" cy="148717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现在，各类企业和机构在招聘时，首先看重的是求职者的能力和学识水平，学历高低仅作为参考，不是硬性指标。如果学历和能力都不符，想找到一份满意的工作会比较困难。为了寻求一份满意的工作，大学生应在提高自身的能力水平上下功夫。</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59473" y="2181225"/>
            <a:ext cx="7425055" cy="226187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8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tags/tag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1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2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1.xml><?xml version="1.0" encoding="utf-8"?>
<p:tagLst xmlns:p="http://schemas.openxmlformats.org/presentationml/2006/main">
  <p:tag name="KSO_WM_DIAGRAM_VIRTUALLY_FRAME" val="{&quot;height&quot;:223.99992125984255,&quot;left&quot;:40.55,&quot;top&quot;:160.8000787401575,&quot;width&quot;:655.1}"/>
</p:tagLst>
</file>

<file path=ppt/tags/tag132.xml><?xml version="1.0" encoding="utf-8"?>
<p:tagLst xmlns:p="http://schemas.openxmlformats.org/presentationml/2006/main">
  <p:tag name="KSO_WM_DIAGRAM_VIRTUALLY_FRAME" val="{&quot;height&quot;:223.99992125984255,&quot;left&quot;:40.55,&quot;top&quot;:160.8000787401575,&quot;width&quot;:655.1}"/>
</p:tagLst>
</file>

<file path=ppt/tags/tag133.xml><?xml version="1.0" encoding="utf-8"?>
<p:tagLst xmlns:p="http://schemas.openxmlformats.org/presentationml/2006/main">
  <p:tag name="KSO_WM_DIAGRAM_VIRTUALLY_FRAME" val="{&quot;height&quot;:223.99992125984255,&quot;left&quot;:40.55,&quot;top&quot;:160.8000787401575,&quot;width&quot;:655.1}"/>
</p:tagLst>
</file>

<file path=ppt/tags/tag134.xml><?xml version="1.0" encoding="utf-8"?>
<p:tagLst xmlns:p="http://schemas.openxmlformats.org/presentationml/2006/main">
  <p:tag name="KSO_WM_DIAGRAM_VIRTUALLY_FRAME" val="{&quot;height&quot;:223.99992125984255,&quot;left&quot;:40.55,&quot;top&quot;:160.8000787401575,&quot;width&quot;:655.1}"/>
</p:tagLst>
</file>

<file path=ppt/tags/tag135.xml><?xml version="1.0" encoding="utf-8"?>
<p:tagLst xmlns:p="http://schemas.openxmlformats.org/presentationml/2006/main">
  <p:tag name="KSO_WM_DIAGRAM_VIRTUALLY_FRAME" val="{&quot;height&quot;:223.99992125984255,&quot;left&quot;:40.55,&quot;top&quot;:160.8000787401575,&quot;width&quot;:655.1}"/>
</p:tagLst>
</file>

<file path=ppt/tags/tag136.xml><?xml version="1.0" encoding="utf-8"?>
<p:tagLst xmlns:p="http://schemas.openxmlformats.org/presentationml/2006/main">
  <p:tag name="KSO_WM_DIAGRAM_VIRTUALLY_FRAME" val="{&quot;height&quot;:223.99992125984255,&quot;left&quot;:40.55,&quot;top&quot;:160.8000787401575,&quot;width&quot;:655.1}"/>
</p:tagLst>
</file>

<file path=ppt/tags/tag137.xml><?xml version="1.0" encoding="utf-8"?>
<p:tagLst xmlns:p="http://schemas.openxmlformats.org/presentationml/2006/main">
  <p:tag name="KSO_WM_DIAGRAM_VIRTUALLY_FRAME" val="{&quot;height&quot;:223.99992125984255,&quot;left&quot;:40.55,&quot;top&quot;:160.8000787401575,&quot;width&quot;:655.1}"/>
</p:tagLst>
</file>

<file path=ppt/tags/tag138.xml><?xml version="1.0" encoding="utf-8"?>
<p:tagLst xmlns:p="http://schemas.openxmlformats.org/presentationml/2006/main">
  <p:tag name="KSO_WM_DIAGRAM_VIRTUALLY_FRAME" val="{&quot;height&quot;:223.99992125984255,&quot;left&quot;:40.55,&quot;top&quot;:160.8000787401575,&quot;width&quot;:655.1}"/>
</p:tagLst>
</file>

<file path=ppt/tags/tag139.xml><?xml version="1.0" encoding="utf-8"?>
<p:tagLst xmlns:p="http://schemas.openxmlformats.org/presentationml/2006/main">
  <p:tag name="KSO_WM_DIAGRAM_VIRTUALLY_FRAME" val="{&quot;height&quot;:223.99992125984255,&quot;left&quot;:40.55,&quot;top&quot;:160.8000787401575,&quot;width&quot;:655.1}"/>
</p:tagLst>
</file>

<file path=ppt/tags/tag1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40.xml><?xml version="1.0" encoding="utf-8"?>
<p:tagLst xmlns:p="http://schemas.openxmlformats.org/presentationml/2006/main">
  <p:tag name="KSO_WM_DIAGRAM_VIRTUALLY_FRAME" val="{&quot;height&quot;:223.99992125984255,&quot;left&quot;:40.55,&quot;top&quot;:160.8000787401575,&quot;width&quot;:655.1}"/>
</p:tagLst>
</file>

<file path=ppt/tags/tag141.xml><?xml version="1.0" encoding="utf-8"?>
<p:tagLst xmlns:p="http://schemas.openxmlformats.org/presentationml/2006/main">
  <p:tag name="KSO_WM_DIAGRAM_VIRTUALLY_FRAME" val="{&quot;height&quot;:223.99992125984255,&quot;left&quot;:40.55,&quot;top&quot;:160.8000787401575,&quot;width&quot;:655.1}"/>
</p:tagLst>
</file>

<file path=ppt/tags/tag142.xml><?xml version="1.0" encoding="utf-8"?>
<p:tagLst xmlns:p="http://schemas.openxmlformats.org/presentationml/2006/main">
  <p:tag name="KSO_WM_DIAGRAM_VIRTUALLY_FRAME" val="{&quot;height&quot;:223.99992125984255,&quot;left&quot;:40.55,&quot;top&quot;:160.8000787401575,&quot;width&quot;:655.1}"/>
</p:tagLst>
</file>

<file path=ppt/tags/tag143.xml><?xml version="1.0" encoding="utf-8"?>
<p:tagLst xmlns:p="http://schemas.openxmlformats.org/presentationml/2006/main">
  <p:tag name="KSO_WM_DIAGRAM_VIRTUALLY_FRAME" val="{&quot;height&quot;:223.99992125984255,&quot;left&quot;:40.55,&quot;top&quot;:160.8000787401575,&quot;width&quot;:655.1}"/>
</p:tagLst>
</file>

<file path=ppt/tags/tag144.xml><?xml version="1.0" encoding="utf-8"?>
<p:tagLst xmlns:p="http://schemas.openxmlformats.org/presentationml/2006/main">
  <p:tag name="KSO_WM_DIAGRAM_VIRTUALLY_FRAME" val="{&quot;height&quot;:223.99992125984255,&quot;left&quot;:40.55,&quot;top&quot;:160.8000787401575,&quot;width&quot;:655.1}"/>
</p:tagLst>
</file>

<file path=ppt/tags/tag145.xml><?xml version="1.0" encoding="utf-8"?>
<p:tagLst xmlns:p="http://schemas.openxmlformats.org/presentationml/2006/main">
  <p:tag name="KSO_WM_DIAGRAM_VIRTUALLY_FRAME" val="{&quot;height&quot;:223.99992125984255,&quot;left&quot;:40.55,&quot;top&quot;:160.8000787401575,&quot;width&quot;:655.1}"/>
</p:tagLst>
</file>

<file path=ppt/tags/tag146.xml><?xml version="1.0" encoding="utf-8"?>
<p:tagLst xmlns:p="http://schemas.openxmlformats.org/presentationml/2006/main">
  <p:tag name="KSO_WM_DIAGRAM_VIRTUALLY_FRAME" val="{&quot;height&quot;:223.99992125984255,&quot;left&quot;:40.55,&quot;top&quot;:160.8000787401575,&quot;width&quot;:655.1}"/>
</p:tagLst>
</file>

<file path=ppt/tags/tag14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15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3.xml><?xml version="1.0" encoding="utf-8"?>
<p:tagLst xmlns:p="http://schemas.openxmlformats.org/presentationml/2006/main">
  <p:tag name="MH" val="20160203101803"/>
  <p:tag name="MH_LIBRARY" val="GRAPHIC"/>
  <p:tag name="MH_TYPE" val="Other"/>
  <p:tag name="MH_ORDER" val="4"/>
</p:tagLst>
</file>

<file path=ppt/tags/tag154.xml><?xml version="1.0" encoding="utf-8"?>
<p:tagLst xmlns:p="http://schemas.openxmlformats.org/presentationml/2006/main">
  <p:tag name="MH" val="20160203101803"/>
  <p:tag name="MH_LIBRARY" val="GRAPHIC"/>
  <p:tag name="MH_TYPE" val="Other"/>
  <p:tag name="MH_ORDER" val="8"/>
</p:tagLst>
</file>

<file path=ppt/tags/tag15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16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
  <p:tag name="KSO_WM_TEMPLATE_CATEGORY" val="diagram"/>
  <p:tag name="KSO_WM_TEMPLATE_INDEX" val="20231731"/>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quot;colorType&quot;:1,&quot;foreColorIndex&quot;:5,&quot;pos&quot;:0,&quot;transparency&quot;:0.8500000238418579},{&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0.87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3"/>
  <p:tag name="KSO_WM_TEMPLATE_CATEGORY" val="diagram"/>
  <p:tag name="KSO_WM_TEMPLATE_INDEX" val="20231731"/>
  <p:tag name="KSO_WM_UNIT_LAYERLEVEL" val="1_1"/>
  <p:tag name="KSO_WM_TAG_VERSION" val="3.0"/>
  <p:tag name="KSO_WM_BEAUTIFY_FLAG" val="#wm#"/>
  <p:tag name="KSO_WM_UNIT_TYPE" val="l_i"/>
  <p:tag name="KSO_WM_UNIT_INDEX" val="1_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4000000059604645,&quot;colorType&quot;:1,&quot;foreColorIndex&quot;:5,&quot;pos&quot;:0.189999997615814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4"/>
  <p:tag name="KSO_WM_TEMPLATE_CATEGORY" val="diagram"/>
  <p:tag name="KSO_WM_TEMPLATE_INDEX" val="20231731"/>
  <p:tag name="KSO_WM_UNIT_LAYERLEVEL" val="1_1"/>
  <p:tag name="KSO_WM_TAG_VERSION" val="3.0"/>
  <p:tag name="KSO_WM_BEAUTIFY_FLAG" val="#wm#"/>
  <p:tag name="KSO_WM_UNIT_TYPE" val="l_i"/>
  <p:tag name="KSO_WM_UNIT_INDEX" val="1_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5,&quot;colorType&quot;:1,&quot;foreColorIndex&quot;:5,&quot;pos&quot;:0,&quot;transparency&quot;:0},{&quot;brightness&quot;:0.1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6"/>
  <p:tag name="KSO_WM_TEMPLATE_CATEGORY" val="diagram"/>
  <p:tag name="KSO_WM_TEMPLATE_INDEX" val="20231731"/>
  <p:tag name="KSO_WM_UNIT_LAYERLEVEL" val="1_1"/>
  <p:tag name="KSO_WM_TAG_VERSION" val="3.0"/>
  <p:tag name="KSO_WM_BEAUTIFY_FLAG" val="#wm#"/>
  <p:tag name="KSO_WM_UNIT_TYPE" val="l_i"/>
  <p:tag name="KSO_WM_UNIT_INDEX" val="1_6"/>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4000000059604645,&quot;colorType&quot;:1,&quot;foreColorIndex&quot;:5,&quot;pos&quot;:0.00999999977648258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7"/>
  <p:tag name="KSO_WM_TEMPLATE_CATEGORY" val="diagram"/>
  <p:tag name="KSO_WM_TEMPLATE_INDEX" val="20231731"/>
  <p:tag name="KSO_WM_UNIT_LAYERLEVEL" val="1_1"/>
  <p:tag name="KSO_WM_TAG_VERSION" val="3.0"/>
  <p:tag name="KSO_WM_BEAUTIFY_FLAG" val="#wm#"/>
  <p:tag name="KSO_WM_UNIT_TYPE" val="l_i"/>
  <p:tag name="KSO_WM_UNIT_INDEX" val="1_7"/>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2800000011920929,&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0"/>
  <p:tag name="KSO_WM_TEMPLATE_CATEGORY" val="diagram"/>
  <p:tag name="KSO_WM_TEMPLATE_INDEX" val="20231731"/>
  <p:tag name="KSO_WM_UNIT_LAYERLEVEL" val="1_1"/>
  <p:tag name="KSO_WM_TAG_VERSION" val="3.0"/>
  <p:tag name="KSO_WM_BEAUTIFY_FLAG" val="#wm#"/>
  <p:tag name="KSO_WM_UNIT_TYPE" val="l_i"/>
  <p:tag name="KSO_WM_UNIT_INDEX" val="1_1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1"/>
  <p:tag name="KSO_WM_TEMPLATE_CATEGORY" val="diagram"/>
  <p:tag name="KSO_WM_TEMPLATE_INDEX" val="20231731"/>
  <p:tag name="KSO_WM_UNIT_LAYERLEVEL" val="1_1"/>
  <p:tag name="KSO_WM_TAG_VERSION" val="3.0"/>
  <p:tag name="KSO_WM_BEAUTIFY_FLAG" val="#wm#"/>
  <p:tag name="KSO_WM_UNIT_TYPE" val="l_i"/>
  <p:tag name="KSO_WM_UNIT_INDEX" val="1_1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2"/>
  <p:tag name="KSO_WM_TEMPLATE_CATEGORY" val="diagram"/>
  <p:tag name="KSO_WM_TEMPLATE_INDEX" val="20231731"/>
  <p:tag name="KSO_WM_UNIT_LAYERLEVEL" val="1_1"/>
  <p:tag name="KSO_WM_TAG_VERSION" val="3.0"/>
  <p:tag name="KSO_WM_BEAUTIFY_FLAG" val="#wm#"/>
  <p:tag name="KSO_WM_UNIT_TYPE" val="l_i"/>
  <p:tag name="KSO_WM_UNIT_INDEX" val="1_12"/>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4000000059604645,&quot;colorType&quot;:1,&quot;foreColorIndex&quot;:5,&quot;pos&quot;:0.009999999776482582,&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3"/>
  <p:tag name="KSO_WM_TEMPLATE_CATEGORY" val="diagram"/>
  <p:tag name="KSO_WM_TEMPLATE_INDEX" val="20231731"/>
  <p:tag name="KSO_WM_UNIT_LAYERLEVEL" val="1_1"/>
  <p:tag name="KSO_WM_TAG_VERSION" val="3.0"/>
  <p:tag name="KSO_WM_BEAUTIFY_FLAG" val="#wm#"/>
  <p:tag name="KSO_WM_UNIT_TYPE" val="l_i"/>
  <p:tag name="KSO_WM_UNIT_INDEX" val="1_1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7.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4"/>
  <p:tag name="KSO_WM_TEMPLATE_CATEGORY" val="diagram"/>
  <p:tag name="KSO_WM_TEMPLATE_INDEX" val="20231731"/>
  <p:tag name="KSO_WM_UNIT_LAYERLEVEL" val="1_1"/>
  <p:tag name="KSO_WM_TAG_VERSION" val="3.0"/>
  <p:tag name="KSO_WM_BEAUTIFY_FLAG" val="#wm#"/>
  <p:tag name="KSO_WM_UNIT_TYPE" val="l_i"/>
  <p:tag name="KSO_WM_UNIT_INDEX" val="1_1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800000011920929,&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5"/>
  <p:tag name="KSO_WM_TEMPLATE_CATEGORY" val="diagram"/>
  <p:tag name="KSO_WM_TEMPLATE_INDEX" val="20231731"/>
  <p:tag name="KSO_WM_UNIT_LAYERLEVEL" val="1_1"/>
  <p:tag name="KSO_WM_TAG_VERSION" val="3.0"/>
  <p:tag name="KSO_WM_BEAUTIFY_FLAG" val="#wm#"/>
  <p:tag name="KSO_WM_UNIT_TYPE" val="l_i"/>
  <p:tag name="KSO_WM_UNIT_INDEX" val="1_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9200000166893005,&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1_1"/>
  <p:tag name="KSO_WM_TEMPLATE_CATEGORY" val="diagram"/>
  <p:tag name="KSO_WM_TEMPLATE_INDEX" val="20231731"/>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1_2"/>
  <p:tag name="KSO_WM_TEMPLATE_CATEGORY" val="diagram"/>
  <p:tag name="KSO_WM_TEMPLATE_INDEX" val="20231731"/>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1_3"/>
  <p:tag name="KSO_WM_TEMPLATE_CATEGORY" val="diagram"/>
  <p:tag name="KSO_WM_TEMPLATE_INDEX" val="20231731"/>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6_1"/>
  <p:tag name="KSO_WM_TEMPLATE_CATEGORY" val="diagram"/>
  <p:tag name="KSO_WM_TEMPLATE_INDEX" val="20231731"/>
  <p:tag name="KSO_WM_UNIT_LAYERLEVEL" val="1_1_1"/>
  <p:tag name="KSO_WM_TAG_VERSION" val="3.0"/>
  <p:tag name="KSO_WM_BEAUTIFY_FLAG" val="#wm#"/>
  <p:tag name="KSO_WM_UNIT_TYPE" val="l_h_i"/>
  <p:tag name="KSO_WM_UNIT_INDEX" val="1_6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6_2"/>
  <p:tag name="KSO_WM_TEMPLATE_CATEGORY" val="diagram"/>
  <p:tag name="KSO_WM_TEMPLATE_INDEX" val="20231731"/>
  <p:tag name="KSO_WM_UNIT_LAYERLEVEL" val="1_1_1"/>
  <p:tag name="KSO_WM_TAG_VERSION" val="3.0"/>
  <p:tag name="KSO_WM_BEAUTIFY_FLAG" val="#wm#"/>
  <p:tag name="KSO_WM_UNIT_TYPE" val="l_h_i"/>
  <p:tag name="KSO_WM_UNIT_INDEX" val="1_6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6_3"/>
  <p:tag name="KSO_WM_TEMPLATE_CATEGORY" val="diagram"/>
  <p:tag name="KSO_WM_TEMPLATE_INDEX" val="20231731"/>
  <p:tag name="KSO_WM_UNIT_LAYERLEVEL" val="1_1_1"/>
  <p:tag name="KSO_WM_TAG_VERSION" val="3.0"/>
  <p:tag name="KSO_WM_BEAUTIFY_FLAG" val="#wm#"/>
  <p:tag name="KSO_WM_UNIT_TYPE" val="l_h_i"/>
  <p:tag name="KSO_WM_UNIT_INDEX" val="1_6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2_1"/>
  <p:tag name="KSO_WM_TEMPLATE_CATEGORY" val="diagram"/>
  <p:tag name="KSO_WM_TEMPLATE_INDEX" val="20231731"/>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8.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2_2"/>
  <p:tag name="KSO_WM_TEMPLATE_CATEGORY" val="diagram"/>
  <p:tag name="KSO_WM_TEMPLATE_INDEX" val="20231731"/>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2_3"/>
  <p:tag name="KSO_WM_TEMPLATE_CATEGORY" val="diagram"/>
  <p:tag name="KSO_WM_TEMPLATE_INDEX" val="20231731"/>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5_1"/>
  <p:tag name="KSO_WM_TEMPLATE_CATEGORY" val="diagram"/>
  <p:tag name="KSO_WM_TEMPLATE_INDEX" val="20231731"/>
  <p:tag name="KSO_WM_UNIT_LAYERLEVEL" val="1_1_1"/>
  <p:tag name="KSO_WM_TAG_VERSION" val="3.0"/>
  <p:tag name="KSO_WM_BEAUTIFY_FLAG" val="#wm#"/>
  <p:tag name="KSO_WM_UNIT_TYPE" val="l_h_i"/>
  <p:tag name="KSO_WM_UNIT_INDEX" val="1_5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5_2"/>
  <p:tag name="KSO_WM_TEMPLATE_CATEGORY" val="diagram"/>
  <p:tag name="KSO_WM_TEMPLATE_INDEX" val="20231731"/>
  <p:tag name="KSO_WM_UNIT_LAYERLEVEL" val="1_1_1"/>
  <p:tag name="KSO_WM_TAG_VERSION" val="3.0"/>
  <p:tag name="KSO_WM_BEAUTIFY_FLAG" val="#wm#"/>
  <p:tag name="KSO_WM_UNIT_TYPE" val="l_h_i"/>
  <p:tag name="KSO_WM_UNIT_INDEX" val="1_5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5_3"/>
  <p:tag name="KSO_WM_TEMPLATE_CATEGORY" val="diagram"/>
  <p:tag name="KSO_WM_TEMPLATE_INDEX" val="20231731"/>
  <p:tag name="KSO_WM_UNIT_LAYERLEVEL" val="1_1_1"/>
  <p:tag name="KSO_WM_TAG_VERSION" val="3.0"/>
  <p:tag name="KSO_WM_BEAUTIFY_FLAG" val="#wm#"/>
  <p:tag name="KSO_WM_UNIT_TYPE" val="l_h_i"/>
  <p:tag name="KSO_WM_UNIT_INDEX" val="1_5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3_1"/>
  <p:tag name="KSO_WM_TEMPLATE_CATEGORY" val="diagram"/>
  <p:tag name="KSO_WM_TEMPLATE_INDEX" val="20231731"/>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3_2"/>
  <p:tag name="KSO_WM_TEMPLATE_CATEGORY" val="diagram"/>
  <p:tag name="KSO_WM_TEMPLATE_INDEX" val="20231731"/>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3_3"/>
  <p:tag name="KSO_WM_TEMPLATE_CATEGORY" val="diagram"/>
  <p:tag name="KSO_WM_TEMPLATE_INDEX" val="20231731"/>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4_1"/>
  <p:tag name="KSO_WM_TEMPLATE_CATEGORY" val="diagram"/>
  <p:tag name="KSO_WM_TEMPLATE_INDEX" val="20231731"/>
  <p:tag name="KSO_WM_UNIT_LAYERLEVEL" val="1_1_1"/>
  <p:tag name="KSO_WM_TAG_VERSION" val="3.0"/>
  <p:tag name="KSO_WM_BEAUTIFY_FLAG" val="#wm#"/>
  <p:tag name="KSO_WM_UNIT_TYPE" val="l_h_i"/>
  <p:tag name="KSO_WM_UNIT_INDEX" val="1_4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4_2"/>
  <p:tag name="KSO_WM_TEMPLATE_CATEGORY" val="diagram"/>
  <p:tag name="KSO_WM_TEMPLATE_INDEX" val="20231731"/>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9.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4_3"/>
  <p:tag name="KSO_WM_TEMPLATE_CATEGORY" val="diagram"/>
  <p:tag name="KSO_WM_TEMPLATE_INDEX" val="20231731"/>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96.xml><?xml version="1.0" encoding="utf-8"?>
<p:tagLst xmlns:p="http://schemas.openxmlformats.org/presentationml/2006/main">
  <p:tag name="commondata" val="eyJoZGlkIjoiZDUxNDg3YzE4ODE1YjFkMDljZDAwMDBjOGUwM2I2YzQifQ=="/>
  <p:tag name="resource_record_key" val="{&quot;70&quot;:[3314052]}"/>
</p:tagLst>
</file>

<file path=ppt/tags/tag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0.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21.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22.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2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8.xml><?xml version="1.0" encoding="utf-8"?>
<p:tagLst xmlns:p="http://schemas.openxmlformats.org/presentationml/2006/main">
  <p:tag name="KSO_WM_DIAGRAM_VIRTUALLY_FRAME" val="{&quot;height&quot;:240.05,&quot;left&quot;:29.15,&quot;top&quot;:149.9845977783203,&quot;width&quot;:692.2387817382812}"/>
</p:tagLst>
</file>

<file path=ppt/tags/tag39.xml><?xml version="1.0" encoding="utf-8"?>
<p:tagLst xmlns:p="http://schemas.openxmlformats.org/presentationml/2006/main">
  <p:tag name="KSO_WM_DIAGRAM_VIRTUALLY_FRAME" val="{&quot;height&quot;:240.05,&quot;left&quot;:29.15,&quot;top&quot;:149.9845977783203,&quot;width&quot;:692.2387817382812}"/>
</p:tagLst>
</file>

<file path=ppt/tags/tag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40.xml><?xml version="1.0" encoding="utf-8"?>
<p:tagLst xmlns:p="http://schemas.openxmlformats.org/presentationml/2006/main">
  <p:tag name="KSO_WM_DIAGRAM_VIRTUALLY_FRAME" val="{&quot;height&quot;:240.05,&quot;left&quot;:29.15,&quot;top&quot;:149.9845977783203,&quot;width&quot;:692.2387817382812}"/>
</p:tagLst>
</file>

<file path=ppt/tags/tag41.xml><?xml version="1.0" encoding="utf-8"?>
<p:tagLst xmlns:p="http://schemas.openxmlformats.org/presentationml/2006/main">
  <p:tag name="KSO_WM_DIAGRAM_VIRTUALLY_FRAME" val="{&quot;height&quot;:240.05,&quot;left&quot;:29.15,&quot;top&quot;:149.9845977783203,&quot;width&quot;:692.2387817382812}"/>
</p:tagLst>
</file>

<file path=ppt/tags/tag42.xml><?xml version="1.0" encoding="utf-8"?>
<p:tagLst xmlns:p="http://schemas.openxmlformats.org/presentationml/2006/main">
  <p:tag name="KSO_WM_DIAGRAM_VIRTUALLY_FRAME" val="{&quot;height&quot;:240.05,&quot;left&quot;:29.15,&quot;top&quot;:149.9845977783203,&quot;width&quot;:692.2387817382812}"/>
</p:tagLst>
</file>

<file path=ppt/tags/tag43.xml><?xml version="1.0" encoding="utf-8"?>
<p:tagLst xmlns:p="http://schemas.openxmlformats.org/presentationml/2006/main">
  <p:tag name="KSO_WM_DIAGRAM_VIRTUALLY_FRAME" val="{&quot;height&quot;:240.05,&quot;left&quot;:29.15,&quot;top&quot;:149.9845977783203,&quot;width&quot;:692.2387817382812}"/>
</p:tagLst>
</file>

<file path=ppt/tags/tag44.xml><?xml version="1.0" encoding="utf-8"?>
<p:tagLst xmlns:p="http://schemas.openxmlformats.org/presentationml/2006/main">
  <p:tag name="KSO_WM_DIAGRAM_VIRTUALLY_FRAME" val="{&quot;height&quot;:240.05,&quot;left&quot;:29.15,&quot;top&quot;:149.9845977783203,&quot;width&quot;:692.2387817382812}"/>
</p:tagLst>
</file>

<file path=ppt/tags/tag45.xml><?xml version="1.0" encoding="utf-8"?>
<p:tagLst xmlns:p="http://schemas.openxmlformats.org/presentationml/2006/main">
  <p:tag name="KSO_WM_DIAGRAM_VIRTUALLY_FRAME" val="{&quot;height&quot;:240.05,&quot;left&quot;:29.15,&quot;top&quot;:149.9845977783203,&quot;width&quot;:692.2387817382812}"/>
</p:tagLst>
</file>

<file path=ppt/tags/tag46.xml><?xml version="1.0" encoding="utf-8"?>
<p:tagLst xmlns:p="http://schemas.openxmlformats.org/presentationml/2006/main">
  <p:tag name="KSO_WM_DIAGRAM_VIRTUALLY_FRAME" val="{&quot;height&quot;:240.05,&quot;left&quot;:29.15,&quot;top&quot;:149.9845977783203,&quot;width&quot;:692.2387817382812}"/>
</p:tagLst>
</file>

<file path=ppt/tags/tag47.xml><?xml version="1.0" encoding="utf-8"?>
<p:tagLst xmlns:p="http://schemas.openxmlformats.org/presentationml/2006/main">
  <p:tag name="KSO_WM_DIAGRAM_VIRTUALLY_FRAME" val="{&quot;height&quot;:240.05003937007874,&quot;left&quot;:29.15,&quot;top&quot;:149.98456692913388,&quot;width&quot;:692.2387817382812}"/>
</p:tagLst>
</file>

<file path=ppt/tags/tag48.xml><?xml version="1.0" encoding="utf-8"?>
<p:tagLst xmlns:p="http://schemas.openxmlformats.org/presentationml/2006/main">
  <p:tag name="KSO_WM_DIAGRAM_VIRTUALLY_FRAME" val="{&quot;height&quot;:240.05003937007874,&quot;left&quot;:29.15,&quot;top&quot;:149.98456692913388,&quot;width&quot;:692.2387817382812}"/>
</p:tagLst>
</file>

<file path=ppt/tags/tag49.xml><?xml version="1.0" encoding="utf-8"?>
<p:tagLst xmlns:p="http://schemas.openxmlformats.org/presentationml/2006/main">
  <p:tag name="KSO_WM_DIAGRAM_VIRTUALLY_FRAME" val="{&quot;height&quot;:240.05003937007874,&quot;left&quot;:29.15,&quot;top&quot;:149.98456692913388,&quot;width&quot;:692.2387817382812}"/>
</p:tagLst>
</file>

<file path=ppt/tags/tag5.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50.xml><?xml version="1.0" encoding="utf-8"?>
<p:tagLst xmlns:p="http://schemas.openxmlformats.org/presentationml/2006/main">
  <p:tag name="KSO_WM_DIAGRAM_VIRTUALLY_FRAME" val="{&quot;height&quot;:240.05003937007874,&quot;left&quot;:29.15,&quot;top&quot;:149.98456692913388,&quot;width&quot;:692.2387817382812}"/>
</p:tagLst>
</file>

<file path=ppt/tags/tag51.xml><?xml version="1.0" encoding="utf-8"?>
<p:tagLst xmlns:p="http://schemas.openxmlformats.org/presentationml/2006/main">
  <p:tag name="KSO_WM_DIAGRAM_VIRTUALLY_FRAME" val="{&quot;height&quot;:240.05003937007874,&quot;left&quot;:29.15,&quot;top&quot;:149.98456692913388,&quot;width&quot;:692.2387817382812}"/>
</p:tagLst>
</file>

<file path=ppt/tags/tag52.xml><?xml version="1.0" encoding="utf-8"?>
<p:tagLst xmlns:p="http://schemas.openxmlformats.org/presentationml/2006/main">
  <p:tag name="KSO_WM_DIAGRAM_VIRTUALLY_FRAME" val="{&quot;height&quot;:240.05003937007874,&quot;left&quot;:29.15,&quot;top&quot;:149.98456692913388,&quot;width&quot;:692.2387817382812}"/>
</p:tagLst>
</file>

<file path=ppt/tags/tag53.xml><?xml version="1.0" encoding="utf-8"?>
<p:tagLst xmlns:p="http://schemas.openxmlformats.org/presentationml/2006/main">
  <p:tag name="KSO_WM_DIAGRAM_VIRTUALLY_FRAME" val="{&quot;height&quot;:240.05003937007874,&quot;left&quot;:29.15,&quot;top&quot;:149.98456692913388,&quot;width&quot;:692.2387817382812}"/>
</p:tagLst>
</file>

<file path=ppt/tags/tag54.xml><?xml version="1.0" encoding="utf-8"?>
<p:tagLst xmlns:p="http://schemas.openxmlformats.org/presentationml/2006/main">
  <p:tag name="KSO_WM_DIAGRAM_VIRTUALLY_FRAME" val="{&quot;height&quot;:240.05003937007874,&quot;left&quot;:29.15,&quot;top&quot;:149.98456692913388,&quot;width&quot;:692.2387817382812}"/>
</p:tagLst>
</file>

<file path=ppt/tags/tag55.xml><?xml version="1.0" encoding="utf-8"?>
<p:tagLst xmlns:p="http://schemas.openxmlformats.org/presentationml/2006/main">
  <p:tag name="KSO_WM_DIAGRAM_VIRTUALLY_FRAME" val="{&quot;height&quot;:240.05003937007874,&quot;left&quot;:29.15,&quot;top&quot;:149.98456692913388,&quot;width&quot;:692.2387817382812}"/>
</p:tagLst>
</file>

<file path=ppt/tags/tag56.xml><?xml version="1.0" encoding="utf-8"?>
<p:tagLst xmlns:p="http://schemas.openxmlformats.org/presentationml/2006/main">
  <p:tag name="KSO_WM_DIAGRAM_VIRTUALLY_FRAME" val="{&quot;height&quot;:240.05003937007874,&quot;left&quot;:29.15,&quot;top&quot;:149.98456692913388,&quot;width&quot;:692.2387817382812}"/>
</p:tagLst>
</file>

<file path=ppt/tags/tag57.xml><?xml version="1.0" encoding="utf-8"?>
<p:tagLst xmlns:p="http://schemas.openxmlformats.org/presentationml/2006/main">
  <p:tag name="KSO_WM_DIAGRAM_VIRTUALLY_FRAME" val="{&quot;height&quot;:240.05003937007874,&quot;left&quot;:29.15,&quot;top&quot;:149.98456692913388,&quot;width&quot;:692.2387817382812}"/>
</p:tagLst>
</file>

<file path=ppt/tags/tag58.xml><?xml version="1.0" encoding="utf-8"?>
<p:tagLst xmlns:p="http://schemas.openxmlformats.org/presentationml/2006/main">
  <p:tag name="KSO_WM_DIAGRAM_VIRTUALLY_FRAME" val="{&quot;height&quot;:240.05003937007874,&quot;left&quot;:29.15,&quot;top&quot;:149.98456692913388,&quot;width&quot;:692.2387817382812}"/>
</p:tagLst>
</file>

<file path=ppt/tags/tag59.xml><?xml version="1.0" encoding="utf-8"?>
<p:tagLst xmlns:p="http://schemas.openxmlformats.org/presentationml/2006/main">
  <p:tag name="KSO_WM_DIAGRAM_VIRTUALLY_FRAME" val="{&quot;height&quot;:240.05003937007874,&quot;left&quot;:29.15,&quot;top&quot;:149.98456692913388,&quot;width&quot;:692.2387817382812}"/>
</p:tagLst>
</file>

<file path=ppt/tags/tag6.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60.xml><?xml version="1.0" encoding="utf-8"?>
<p:tagLst xmlns:p="http://schemas.openxmlformats.org/presentationml/2006/main">
  <p:tag name="KSO_WM_DIAGRAM_VIRTUALLY_FRAME" val="{&quot;height&quot;:240.05003937007874,&quot;left&quot;:29.15,&quot;top&quot;:149.98456692913388,&quot;width&quot;:692.2387817382812}"/>
</p:tagLst>
</file>

<file path=ppt/tags/tag61.xml><?xml version="1.0" encoding="utf-8"?>
<p:tagLst xmlns:p="http://schemas.openxmlformats.org/presentationml/2006/main">
  <p:tag name="KSO_WM_DIAGRAM_VIRTUALLY_FRAME" val="{&quot;height&quot;:240.05003937007874,&quot;left&quot;:29.15,&quot;top&quot;:149.98456692913388,&quot;width&quot;:692.2387817382812}"/>
</p:tagLst>
</file>

<file path=ppt/tags/tag62.xml><?xml version="1.0" encoding="utf-8"?>
<p:tagLst xmlns:p="http://schemas.openxmlformats.org/presentationml/2006/main">
  <p:tag name="KSO_WM_DIAGRAM_VIRTUALLY_FRAME" val="{&quot;height&quot;:240.05003937007874,&quot;left&quot;:29.15,&quot;top&quot;:149.98456692913388,&quot;width&quot;:692.2387817382812}"/>
</p:tagLst>
</file>

<file path=ppt/tags/tag63.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64.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65.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66.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67.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68.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69.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7.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70.xml><?xml version="1.0" encoding="utf-8"?>
<p:tagLst xmlns:p="http://schemas.openxmlformats.org/presentationml/2006/main">
  <p:tag name="KSO_WM_DIAGRAM_VIRTUALLY_FRAME" val="{&quot;height&quot;:250.7968503937008,&quot;left&quot;:59.46614173228345,&quot;top&quot;:121.59551181102361,&quot;width&quot;:712.3338582677166}"/>
</p:tagLst>
</file>

<file path=ppt/tags/tag7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8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9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10081</Words>
  <Application>WPS 演示</Application>
  <PresentationFormat>全屏显示(16:9)</PresentationFormat>
  <Paragraphs>621</Paragraphs>
  <Slides>59</Slides>
  <Notes>23</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59</vt:i4>
      </vt:variant>
    </vt:vector>
  </HeadingPairs>
  <TitlesOfParts>
    <vt:vector size="70" baseType="lpstr">
      <vt:lpstr>Arial</vt:lpstr>
      <vt:lpstr>宋体</vt:lpstr>
      <vt:lpstr>Wingdings</vt:lpstr>
      <vt:lpstr>微软雅黑</vt:lpstr>
      <vt:lpstr>Calibri</vt:lpstr>
      <vt:lpstr>Arial Unicode MS</vt:lpstr>
      <vt:lpstr>Century Gothic</vt:lpstr>
      <vt:lpstr>Calibri</vt:lpstr>
      <vt:lpstr>Verdana</vt:lpstr>
      <vt:lpstr>Impact</vt:lpstr>
      <vt:lpstr>夏雨家 https://xnwe.taobao.com/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简约线条创意毕业论文答辩开题报告动态PPT模板</dc:title>
  <dc:creator>qzuser</dc:creator>
  <cp:keywords>qzuser</cp:keywords>
  <cp:category>qzuser</cp:category>
  <cp:lastModifiedBy>编辑小白</cp:lastModifiedBy>
  <cp:revision>74</cp:revision>
  <dcterms:created xsi:type="dcterms:W3CDTF">2018-11-08T00:27:00Z</dcterms:created>
  <dcterms:modified xsi:type="dcterms:W3CDTF">2024-05-21T02:00:17Z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ABFFBF45F7524536B0F957526A6DECA5_13</vt:lpwstr>
  </property>
</Properties>
</file>