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16" r:id="rId3"/>
    <p:sldId id="317" r:id="rId5"/>
    <p:sldId id="286" r:id="rId6"/>
    <p:sldId id="257" r:id="rId7"/>
    <p:sldId id="259" r:id="rId8"/>
    <p:sldId id="331" r:id="rId9"/>
    <p:sldId id="332" r:id="rId10"/>
    <p:sldId id="333" r:id="rId11"/>
    <p:sldId id="334" r:id="rId12"/>
    <p:sldId id="335" r:id="rId13"/>
    <p:sldId id="337" r:id="rId14"/>
    <p:sldId id="338" r:id="rId15"/>
    <p:sldId id="339" r:id="rId16"/>
    <p:sldId id="341" r:id="rId17"/>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776C"/>
    <a:srgbClr val="8BD6F1"/>
    <a:srgbClr val="85A2C6"/>
    <a:srgbClr val="F0C360"/>
    <a:srgbClr val="F3B7B8"/>
    <a:srgbClr val="3B72B0"/>
    <a:srgbClr val="F99E29"/>
    <a:srgbClr val="90C24F"/>
    <a:srgbClr val="F06968"/>
    <a:srgbClr val="7ABD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105" d="100"/>
          <a:sy n="105" d="100"/>
        </p:scale>
        <p:origin x="504" y="72"/>
      </p:cViewPr>
      <p:guideLst>
        <p:guide orient="horz" pos="2164"/>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ags" Target="tags/tag13.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E61C9A-5884-4CDF-B900-DC279B817CA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4C78D6-5CC1-404E-ADED-0A5DD53D8E8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C78D6-5CC1-404E-ADED-0A5DD53D8E8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F84D568-9B39-4D3F-86B7-57167C21EE7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E8F7CDB-598E-46A2-BC90-BFA559A845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84D568-9B39-4D3F-86B7-57167C21EE7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8F7CDB-598E-46A2-BC90-BFA559A8451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themeOverride" Target="../theme/themeOverride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8.xml"/><Relationship Id="rId2" Type="http://schemas.openxmlformats.org/officeDocument/2006/relationships/themeOverride" Target="../theme/themeOverride10.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8.xml"/><Relationship Id="rId3" Type="http://schemas.openxmlformats.org/officeDocument/2006/relationships/themeOverride" Target="../theme/themeOverride11.xml"/><Relationship Id="rId2" Type="http://schemas.openxmlformats.org/officeDocument/2006/relationships/image" Target="../media/image6.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8.xml"/><Relationship Id="rId2" Type="http://schemas.openxmlformats.org/officeDocument/2006/relationships/themeOverride" Target="../theme/themeOverride12.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8.xml"/><Relationship Id="rId3" Type="http://schemas.openxmlformats.org/officeDocument/2006/relationships/themeOverride" Target="../theme/themeOverride13.xml"/><Relationship Id="rId2" Type="http://schemas.openxmlformats.org/officeDocument/2006/relationships/image" Target="../media/image7.pn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themeOverride" Target="../theme/themeOverride2.xml"/><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themeOverride" Target="../theme/themeOverride3.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6" Type="http://schemas.openxmlformats.org/officeDocument/2006/relationships/notesSlide" Target="../notesSlides/notesSlide4.xml"/><Relationship Id="rId15" Type="http://schemas.openxmlformats.org/officeDocument/2006/relationships/slideLayout" Target="../slideLayouts/slideLayout7.xml"/><Relationship Id="rId14" Type="http://schemas.openxmlformats.org/officeDocument/2006/relationships/themeOverride" Target="../theme/themeOverride4.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8.xml"/><Relationship Id="rId2" Type="http://schemas.openxmlformats.org/officeDocument/2006/relationships/themeOverride" Target="../theme/themeOverride5.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8.xml"/><Relationship Id="rId3" Type="http://schemas.openxmlformats.org/officeDocument/2006/relationships/themeOverride" Target="../theme/themeOverride6.xml"/><Relationship Id="rId2" Type="http://schemas.openxmlformats.org/officeDocument/2006/relationships/image" Target="../media/image3.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8.xml"/><Relationship Id="rId3" Type="http://schemas.openxmlformats.org/officeDocument/2006/relationships/themeOverride" Target="../theme/themeOverride7.xml"/><Relationship Id="rId2" Type="http://schemas.openxmlformats.org/officeDocument/2006/relationships/image" Target="../media/image4.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8.xml"/><Relationship Id="rId3" Type="http://schemas.openxmlformats.org/officeDocument/2006/relationships/themeOverride" Target="../theme/themeOverride8.xml"/><Relationship Id="rId2" Type="http://schemas.openxmlformats.org/officeDocument/2006/relationships/image" Target="../media/image5.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8.xml"/><Relationship Id="rId2" Type="http://schemas.openxmlformats.org/officeDocument/2006/relationships/themeOverride" Target="../theme/themeOverride9.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59965" y="-2659967"/>
            <a:ext cx="6872069" cy="12192000"/>
          </a:xfrm>
          <a:prstGeom prst="rect">
            <a:avLst/>
          </a:prstGeom>
        </p:spPr>
      </p:pic>
      <p:sp>
        <p:nvSpPr>
          <p:cNvPr id="5" name="文本框 4"/>
          <p:cNvSpPr txBox="1"/>
          <p:nvPr/>
        </p:nvSpPr>
        <p:spPr>
          <a:xfrm>
            <a:off x="3977005" y="331548"/>
            <a:ext cx="3973830" cy="1106805"/>
          </a:xfrm>
          <a:prstGeom prst="rect">
            <a:avLst/>
          </a:prstGeom>
          <a:noFill/>
        </p:spPr>
        <p:txBody>
          <a:bodyPr wrap="none" rtlCol="0">
            <a:spAutoFit/>
          </a:bodyPr>
          <a:lstStyle/>
          <a:p>
            <a:pPr algn="ctr"/>
            <a:r>
              <a:rPr lang="en-US"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第</a:t>
            </a:r>
            <a:r>
              <a:rPr lang="zh-CN"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二篇</a:t>
            </a:r>
            <a:r>
              <a:rPr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endParaRPr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文本框 1"/>
          <p:cNvSpPr txBox="1"/>
          <p:nvPr/>
        </p:nvSpPr>
        <p:spPr>
          <a:xfrm>
            <a:off x="549910" y="1518920"/>
            <a:ext cx="10041890" cy="5077460"/>
          </a:xfrm>
          <a:prstGeom prst="rect">
            <a:avLst/>
          </a:prstGeom>
        </p:spPr>
        <p:txBody>
          <a:bodyPr wrap="square">
            <a:spAutoFit/>
            <a:extLst>
              <a:ext uri="{4A0BC546-FE56-4ADE-93B0-CB8AF2F6F144}">
                <wpsdc:textFrameExt xmlns:wpsdc="http://www.wps.cn/officeDocument/2022/drawingmlCustomData" type="text"/>
              </a:ext>
            </a:extLst>
          </a:bodyPr>
          <a:p>
            <a:pPr algn="ctr"/>
            <a:r>
              <a:rPr lang="zh-CN" altLang="en-US" sz="2000">
                <a:latin typeface="Arial" panose="020B0604020202020204" pitchFamily="34" charset="0"/>
                <a:ea typeface="微软雅黑" panose="020B0503020204020204" pitchFamily="34" charset="-122"/>
              </a:rPr>
              <a:t> </a:t>
            </a:r>
            <a:r>
              <a:rPr lang="zh-CN" altLang="en-US" sz="2800">
                <a:latin typeface="Arial" panose="020B0604020202020204" pitchFamily="34" charset="0"/>
                <a:ea typeface="微软雅黑" panose="020B0503020204020204" pitchFamily="34" charset="-122"/>
              </a:rPr>
              <a:t>学习目标</a:t>
            </a:r>
            <a:endParaRPr lang="zh-CN" altLang="en-US" sz="2800">
              <a:latin typeface="Arial" panose="020B0604020202020204" pitchFamily="34" charset="0"/>
              <a:ea typeface="微软雅黑" panose="020B0503020204020204" pitchFamily="34" charset="-122"/>
            </a:endParaRPr>
          </a:p>
          <a:p>
            <a:pPr algn="l"/>
            <a:r>
              <a:rPr lang="zh-CN" altLang="en-US" sz="2000">
                <a:latin typeface="Arial" panose="020B0604020202020204" pitchFamily="34" charset="0"/>
                <a:ea typeface="微软雅黑" panose="020B0503020204020204" pitchFamily="34" charset="-122"/>
                <a:sym typeface="+mn-ea"/>
              </a:rPr>
              <a:t>■</a:t>
            </a:r>
            <a:r>
              <a:rPr lang="zh-CN" altLang="en-US" sz="2000">
                <a:latin typeface="Arial" panose="020B0604020202020204" pitchFamily="34" charset="0"/>
                <a:ea typeface="微软雅黑" panose="020B0503020204020204" pitchFamily="34" charset="-122"/>
              </a:rPr>
              <a:t>知识目标：</a:t>
            </a:r>
            <a:endParaRPr lang="zh-CN" altLang="en-US" sz="1800">
              <a:latin typeface="Arial" panose="020B0604020202020204" pitchFamily="34" charset="0"/>
              <a:ea typeface="微软雅黑" panose="020B0503020204020204" pitchFamily="34" charset="-122"/>
            </a:endParaRPr>
          </a:p>
          <a:p>
            <a:pPr algn="l"/>
            <a:r>
              <a:rPr lang="zh-CN" altLang="en-US" sz="1800">
                <a:latin typeface="仿宋" panose="02010609060101010101" charset="-122"/>
                <a:ea typeface="仿宋" panose="02010609060101010101" charset="-122"/>
                <a:cs typeface="仿宋" panose="02010609060101010101" charset="-122"/>
              </a:rPr>
              <a:t>1. 了解调号、平行大小调和常用唱名法的概念。</a:t>
            </a:r>
            <a:endParaRPr lang="zh-CN" altLang="en-US" sz="1800">
              <a:latin typeface="仿宋" panose="02010609060101010101" charset="-122"/>
              <a:ea typeface="仿宋" panose="02010609060101010101" charset="-122"/>
              <a:cs typeface="仿宋" panose="02010609060101010101" charset="-122"/>
            </a:endParaRPr>
          </a:p>
          <a:p>
            <a:pPr algn="l"/>
            <a:r>
              <a:rPr lang="zh-CN" altLang="en-US" sz="1800">
                <a:latin typeface="仿宋" panose="02010609060101010101" charset="-122"/>
                <a:ea typeface="仿宋" panose="02010609060101010101" charset="-122"/>
                <a:cs typeface="仿宋" panose="02010609060101010101" charset="-122"/>
              </a:rPr>
              <a:t>2. 了解G 大调和e 小调音阶、F 大调和d 小调音阶、D 大调和b 小调音阶、B 大调和g 小调音阶、A 大调和f 小调音阶、E 大调和c 小调音阶与和弦连接。</a:t>
            </a:r>
            <a:endParaRPr lang="zh-CN" altLang="en-US" sz="1800">
              <a:latin typeface="仿宋" panose="02010609060101010101" charset="-122"/>
              <a:ea typeface="仿宋" panose="02010609060101010101" charset="-122"/>
              <a:cs typeface="仿宋" panose="02010609060101010101" charset="-122"/>
            </a:endParaRPr>
          </a:p>
          <a:p>
            <a:pPr algn="l"/>
            <a:r>
              <a:rPr lang="zh-CN" altLang="en-US" sz="1800">
                <a:latin typeface="仿宋" panose="02010609060101010101" charset="-122"/>
                <a:ea typeface="仿宋" panose="02010609060101010101" charset="-122"/>
                <a:cs typeface="仿宋" panose="02010609060101010101" charset="-122"/>
              </a:rPr>
              <a:t>3. 了解部分钢琴伴奏中的左手低音、右手旋律加花。</a:t>
            </a:r>
            <a:endParaRPr lang="zh-CN" altLang="en-US" sz="1800">
              <a:latin typeface="仿宋" panose="02010609060101010101" charset="-122"/>
              <a:ea typeface="仿宋" panose="02010609060101010101" charset="-122"/>
              <a:cs typeface="仿宋" panose="02010609060101010101" charset="-122"/>
            </a:endParaRPr>
          </a:p>
          <a:p>
            <a:pPr algn="l"/>
            <a:endParaRPr lang="zh-CN" altLang="en-US" sz="1800">
              <a:latin typeface="仿宋" panose="02010609060101010101" charset="-122"/>
              <a:ea typeface="仿宋" panose="02010609060101010101" charset="-122"/>
              <a:cs typeface="仿宋" panose="02010609060101010101" charset="-122"/>
              <a:sym typeface="+mn-ea"/>
            </a:endParaRPr>
          </a:p>
          <a:p>
            <a:pPr algn="l"/>
            <a:r>
              <a:rPr lang="zh-CN" altLang="en-US" sz="2000">
                <a:latin typeface="Arial" panose="020B0604020202020204" pitchFamily="34" charset="0"/>
                <a:ea typeface="微软雅黑" panose="020B0503020204020204" pitchFamily="34" charset="-122"/>
                <a:sym typeface="+mn-ea"/>
              </a:rPr>
              <a:t>■</a:t>
            </a:r>
            <a:r>
              <a:rPr lang="en-US" altLang="zh-CN" sz="2000">
                <a:latin typeface="Arial" panose="020B0604020202020204" pitchFamily="34" charset="0"/>
                <a:ea typeface="微软雅黑" panose="020B0503020204020204" pitchFamily="34" charset="-122"/>
                <a:sym typeface="+mn-ea"/>
              </a:rPr>
              <a:t> </a:t>
            </a:r>
            <a:r>
              <a:rPr lang="zh-CN" altLang="en-US" sz="2000">
                <a:latin typeface="Arial" panose="020B0604020202020204" pitchFamily="34" charset="0"/>
                <a:ea typeface="微软雅黑" panose="020B0503020204020204" pitchFamily="34" charset="-122"/>
              </a:rPr>
              <a:t>能力目标：</a:t>
            </a:r>
            <a:endParaRPr lang="zh-CN" altLang="en-US" sz="2000">
              <a:latin typeface="Arial" panose="020B0604020202020204" pitchFamily="34" charset="0"/>
              <a:ea typeface="微软雅黑" panose="020B0503020204020204" pitchFamily="34" charset="-122"/>
            </a:endParaRPr>
          </a:p>
          <a:p>
            <a:pPr algn="l"/>
            <a:r>
              <a:rPr lang="zh-CN" altLang="en-US" sz="1800">
                <a:latin typeface="仿宋" panose="02010609060101010101" charset="-122"/>
                <a:ea typeface="仿宋" panose="02010609060101010101" charset="-122"/>
                <a:cs typeface="仿宋" panose="02010609060101010101" charset="-122"/>
              </a:rPr>
              <a:t>1. 能准确、流畅地弹奏G 大调和e 小调音阶、F 大调和d 小调音阶、D 大调和b 小调音阶、B 大调和g 小调音阶、A 大调和f 小调音阶、E 大调和c 小调音阶。</a:t>
            </a:r>
            <a:endParaRPr lang="zh-CN" altLang="en-US" sz="1800">
              <a:latin typeface="仿宋" panose="02010609060101010101" charset="-122"/>
              <a:ea typeface="仿宋" panose="02010609060101010101" charset="-122"/>
              <a:cs typeface="仿宋" panose="02010609060101010101" charset="-122"/>
            </a:endParaRPr>
          </a:p>
          <a:p>
            <a:pPr algn="l"/>
            <a:r>
              <a:rPr lang="zh-CN" altLang="en-US" sz="1800">
                <a:latin typeface="仿宋" panose="02010609060101010101" charset="-122"/>
                <a:ea typeface="仿宋" panose="02010609060101010101" charset="-122"/>
                <a:cs typeface="仿宋" panose="02010609060101010101" charset="-122"/>
              </a:rPr>
              <a:t>2. 能准确、流畅地弹奏谱例中的曲目。</a:t>
            </a:r>
            <a:endParaRPr lang="zh-CN" altLang="en-US" sz="1800">
              <a:latin typeface="仿宋" panose="02010609060101010101" charset="-122"/>
              <a:ea typeface="仿宋" panose="02010609060101010101" charset="-122"/>
              <a:cs typeface="仿宋" panose="02010609060101010101" charset="-122"/>
            </a:endParaRPr>
          </a:p>
          <a:p>
            <a:pPr algn="l"/>
            <a:r>
              <a:rPr lang="zh-CN" altLang="en-US" sz="1800">
                <a:latin typeface="仿宋" panose="02010609060101010101" charset="-122"/>
                <a:ea typeface="仿宋" panose="02010609060101010101" charset="-122"/>
                <a:cs typeface="仿宋" panose="02010609060101010101" charset="-122"/>
              </a:rPr>
              <a:t>3. 能对简单曲目进行即兴编配。</a:t>
            </a:r>
            <a:endParaRPr lang="zh-CN" altLang="en-US" sz="1800">
              <a:latin typeface="仿宋" panose="02010609060101010101" charset="-122"/>
              <a:ea typeface="仿宋" panose="02010609060101010101" charset="-122"/>
              <a:cs typeface="仿宋" panose="02010609060101010101" charset="-122"/>
            </a:endParaRPr>
          </a:p>
          <a:p>
            <a:pPr algn="l"/>
            <a:endParaRPr lang="zh-CN" altLang="en-US" sz="2000">
              <a:latin typeface="Arial" panose="020B0604020202020204" pitchFamily="34" charset="0"/>
              <a:ea typeface="微软雅黑" panose="020B0503020204020204" pitchFamily="34" charset="-122"/>
              <a:sym typeface="+mn-ea"/>
            </a:endParaRPr>
          </a:p>
          <a:p>
            <a:pPr algn="l"/>
            <a:r>
              <a:rPr lang="zh-CN" altLang="en-US" sz="2000">
                <a:latin typeface="Arial" panose="020B0604020202020204" pitchFamily="34" charset="0"/>
                <a:ea typeface="微软雅黑" panose="020B0503020204020204" pitchFamily="34" charset="-122"/>
                <a:sym typeface="+mn-ea"/>
              </a:rPr>
              <a:t>■</a:t>
            </a:r>
            <a:r>
              <a:rPr lang="en-US" altLang="zh-CN" sz="2000">
                <a:latin typeface="Arial" panose="020B0604020202020204" pitchFamily="34" charset="0"/>
                <a:ea typeface="微软雅黑" panose="020B0503020204020204" pitchFamily="34" charset="-122"/>
                <a:sym typeface="+mn-ea"/>
              </a:rPr>
              <a:t> </a:t>
            </a:r>
            <a:r>
              <a:rPr lang="zh-CN" altLang="en-US" sz="2000">
                <a:latin typeface="Arial" panose="020B0604020202020204" pitchFamily="34" charset="0"/>
                <a:ea typeface="微软雅黑" panose="020B0503020204020204" pitchFamily="34" charset="-122"/>
              </a:rPr>
              <a:t>素质目标：</a:t>
            </a:r>
            <a:endParaRPr lang="zh-CN" altLang="en-US" sz="2000">
              <a:latin typeface="Arial" panose="020B0604020202020204" pitchFamily="34" charset="0"/>
              <a:ea typeface="微软雅黑" panose="020B0503020204020204" pitchFamily="34" charset="-122"/>
            </a:endParaRPr>
          </a:p>
          <a:p>
            <a:pPr algn="l"/>
            <a:r>
              <a:rPr lang="zh-CN" altLang="en-US" sz="1800">
                <a:latin typeface="仿宋" panose="02010609060101010101" charset="-122"/>
                <a:ea typeface="仿宋" panose="02010609060101010101" charset="-122"/>
                <a:cs typeface="仿宋" panose="02010609060101010101" charset="-122"/>
              </a:rPr>
              <a:t>1. 提高独立理解和处理音乐作品的能力，提升音乐表现能力。</a:t>
            </a:r>
            <a:endParaRPr lang="zh-CN" altLang="en-US" sz="1800">
              <a:latin typeface="仿宋" panose="02010609060101010101" charset="-122"/>
              <a:ea typeface="仿宋" panose="02010609060101010101" charset="-122"/>
              <a:cs typeface="仿宋" panose="02010609060101010101" charset="-122"/>
            </a:endParaRPr>
          </a:p>
          <a:p>
            <a:pPr algn="l"/>
            <a:r>
              <a:rPr lang="zh-CN" altLang="en-US" sz="1800">
                <a:latin typeface="仿宋" panose="02010609060101010101" charset="-122"/>
                <a:ea typeface="仿宋" panose="02010609060101010101" charset="-122"/>
                <a:cs typeface="仿宋" panose="02010609060101010101" charset="-122"/>
              </a:rPr>
              <a:t>2. 培养对音乐作品的鉴赏能力。</a:t>
            </a:r>
            <a:endParaRPr lang="zh-CN" altLang="en-US" sz="1800">
              <a:latin typeface="仿宋" panose="02010609060101010101" charset="-122"/>
              <a:ea typeface="仿宋" panose="02010609060101010101" charset="-122"/>
              <a:cs typeface="仿宋" panose="02010609060101010101" charset="-122"/>
            </a:endParaRPr>
          </a:p>
          <a:p>
            <a:pPr algn="l"/>
            <a:r>
              <a:rPr lang="zh-CN" altLang="en-US" sz="1800">
                <a:latin typeface="仿宋" panose="02010609060101010101" charset="-122"/>
                <a:ea typeface="仿宋" panose="02010609060101010101" charset="-122"/>
                <a:cs typeface="仿宋" panose="02010609060101010101" charset="-122"/>
              </a:rPr>
              <a:t>3. 增强文化自信。</a:t>
            </a:r>
            <a:endParaRPr lang="zh-CN" altLang="en-US" sz="1800">
              <a:latin typeface="仿宋" panose="02010609060101010101" charset="-122"/>
              <a:ea typeface="仿宋" panose="02010609060101010101" charset="-122"/>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set>
                                      <p:cBhvr>
                                        <p:cTn id="7" dur="455" fill="hold">
                                          <p:stCondLst>
                                            <p:cond delay="0"/>
                                          </p:stCondLst>
                                        </p:cTn>
                                        <p:tgtEl>
                                          <p:spTgt spid="5"/>
                                        </p:tgtEl>
                                        <p:attrNameLst>
                                          <p:attrName>style.rotation</p:attrName>
                                        </p:attrNameLst>
                                      </p:cBhvr>
                                      <p:to>
                                        <p:strVal val="-45.0"/>
                                      </p:to>
                                    </p:set>
                                    <p:anim calcmode="lin" valueType="num">
                                      <p:cBhvr>
                                        <p:cTn id="8" dur="455" fill="hold">
                                          <p:stCondLst>
                                            <p:cond delay="455"/>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0257" y="-2660064"/>
            <a:ext cx="6872069" cy="12192000"/>
          </a:xfrm>
          <a:prstGeom prst="rect">
            <a:avLst/>
          </a:prstGeom>
        </p:spPr>
      </p:pic>
      <p:sp>
        <p:nvSpPr>
          <p:cNvPr id="8" name="标题 7"/>
          <p:cNvSpPr>
            <a:spLocks noGrp="1"/>
          </p:cNvSpPr>
          <p:nvPr>
            <p:ph type="title"/>
          </p:nvPr>
        </p:nvSpPr>
        <p:spPr>
          <a:xfrm>
            <a:off x="1566863" y="457200"/>
            <a:ext cx="3932237" cy="1600200"/>
          </a:xfrm>
        </p:spPr>
        <p:txBody>
          <a:bodyPr anchor="t" anchorCtr="0">
            <a:scene3d>
              <a:camera prst="orthographicFront"/>
              <a:lightRig rig="threePt" dir="t"/>
            </a:scene3d>
          </a:bodyPr>
          <a:p>
            <a:r>
              <a:rPr lang="zh-CN" altLang="en-US" sz="4000">
                <a:ln/>
                <a:solidFill>
                  <a:schemeClr val="tx1"/>
                </a:solidFill>
                <a:effectLst>
                  <a:outerShdw blurRad="38100" dist="19050" dir="2700000" algn="tl" rotWithShape="0">
                    <a:schemeClr val="dk1">
                      <a:alpha val="40000"/>
                    </a:schemeClr>
                  </a:outerShdw>
                </a:effectLst>
              </a:rPr>
              <a:t>三、平行大小调</a:t>
            </a:r>
            <a:endParaRPr lang="zh-CN" altLang="en-US" sz="4000">
              <a:ln/>
              <a:solidFill>
                <a:schemeClr val="tx1"/>
              </a:solidFill>
              <a:effectLst>
                <a:outerShdw blurRad="38100" dist="19050" dir="2700000" algn="tl" rotWithShape="0">
                  <a:schemeClr val="dk1">
                    <a:alpha val="40000"/>
                  </a:schemeClr>
                </a:outerShdw>
              </a:effectLst>
            </a:endParaRPr>
          </a:p>
        </p:txBody>
      </p:sp>
      <p:sp>
        <p:nvSpPr>
          <p:cNvPr id="10" name="文本占位符 9"/>
          <p:cNvSpPr>
            <a:spLocks noGrp="1"/>
          </p:cNvSpPr>
          <p:nvPr>
            <p:ph type="body" sz="half" idx="2"/>
          </p:nvPr>
        </p:nvSpPr>
        <p:spPr>
          <a:xfrm>
            <a:off x="395605" y="2057400"/>
            <a:ext cx="10113645" cy="3811905"/>
          </a:xfrm>
        </p:spPr>
        <p:txBody>
          <a:bodyPr>
            <a:noAutofit/>
          </a:bodyPr>
          <a:p>
            <a:pPr fontAlgn="auto">
              <a:lnSpc>
                <a:spcPct val="100000"/>
              </a:lnSpc>
            </a:pPr>
            <a:r>
              <a:rPr lang="en-US" altLang="zh-CN" sz="1800" b="1"/>
              <a:t>       </a:t>
            </a:r>
            <a:endParaRPr lang="en-US" altLang="zh-CN" sz="1800" b="1"/>
          </a:p>
          <a:p>
            <a:pPr fontAlgn="auto">
              <a:lnSpc>
                <a:spcPct val="100000"/>
              </a:lnSpc>
              <a:spcBef>
                <a:spcPts val="0"/>
              </a:spcBef>
            </a:pPr>
            <a:r>
              <a:rPr lang="en-US" altLang="zh-CN" sz="1800" b="1"/>
              <a:t>       </a:t>
            </a:r>
            <a:r>
              <a:rPr sz="1800" b="1"/>
              <a:t>平行大小调的相同点有如下两点。</a:t>
            </a:r>
            <a:endParaRPr sz="1800" b="1"/>
          </a:p>
          <a:p>
            <a:pPr fontAlgn="auto">
              <a:lnSpc>
                <a:spcPct val="100000"/>
              </a:lnSpc>
              <a:spcBef>
                <a:spcPts val="0"/>
              </a:spcBef>
            </a:pPr>
            <a:endParaRPr sz="1800" b="1"/>
          </a:p>
          <a:p>
            <a:pPr fontAlgn="auto">
              <a:lnSpc>
                <a:spcPct val="100000"/>
              </a:lnSpc>
              <a:spcBef>
                <a:spcPts val="0"/>
              </a:spcBef>
            </a:pPr>
            <a:r>
              <a:rPr sz="1800" b="1"/>
              <a:t>（1）二者的调号是相同的。例如，G 大调与它的平行小调（即e 小调）的调号都是一个升号，E 大</a:t>
            </a:r>
            <a:endParaRPr sz="1800" b="1"/>
          </a:p>
          <a:p>
            <a:pPr fontAlgn="auto">
              <a:lnSpc>
                <a:spcPct val="100000"/>
              </a:lnSpc>
              <a:spcBef>
                <a:spcPts val="0"/>
              </a:spcBef>
            </a:pPr>
            <a:r>
              <a:rPr sz="1800" b="1"/>
              <a:t>调与它的平行小调（即#c 小调）的调号都是四个升号。</a:t>
            </a:r>
            <a:endParaRPr sz="1800" b="1"/>
          </a:p>
          <a:p>
            <a:pPr fontAlgn="auto">
              <a:lnSpc>
                <a:spcPct val="100000"/>
              </a:lnSpc>
              <a:spcBef>
                <a:spcPts val="0"/>
              </a:spcBef>
            </a:pPr>
            <a:endParaRPr sz="1800" b="1"/>
          </a:p>
          <a:p>
            <a:pPr fontAlgn="auto">
              <a:lnSpc>
                <a:spcPct val="100000"/>
              </a:lnSpc>
              <a:spcBef>
                <a:spcPts val="0"/>
              </a:spcBef>
            </a:pPr>
            <a:r>
              <a:rPr sz="1800" b="1"/>
              <a:t>（2）二者使用的音列是相同的。例如，F 自然大调的音列是F、G、A、B、C、D、E，而它的平</a:t>
            </a:r>
            <a:endParaRPr sz="1800" b="1"/>
          </a:p>
          <a:p>
            <a:pPr fontAlgn="auto">
              <a:lnSpc>
                <a:spcPct val="100000"/>
              </a:lnSpc>
              <a:spcBef>
                <a:spcPts val="0"/>
              </a:spcBef>
            </a:pPr>
            <a:r>
              <a:rPr sz="1800" b="1"/>
              <a:t>行小调（即d 自然小调）所使用的音列是D、E、F、G、A、B、C。它们的音列是相同的，音与音之间的全音、半音关系也是相同的，只是排列的顺序不同。</a:t>
            </a:r>
            <a:endParaRPr sz="1800" b="1"/>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0257" y="-2660064"/>
            <a:ext cx="6872069" cy="12192000"/>
          </a:xfrm>
          <a:prstGeom prst="rect">
            <a:avLst/>
          </a:prstGeom>
        </p:spPr>
      </p:pic>
      <p:sp>
        <p:nvSpPr>
          <p:cNvPr id="8" name="标题 7"/>
          <p:cNvSpPr>
            <a:spLocks noGrp="1"/>
          </p:cNvSpPr>
          <p:nvPr>
            <p:ph type="title"/>
          </p:nvPr>
        </p:nvSpPr>
        <p:spPr/>
        <p:txBody>
          <a:bodyPr>
            <a:scene3d>
              <a:camera prst="orthographicFront"/>
              <a:lightRig rig="threePt" dir="t"/>
            </a:scene3d>
          </a:bodyPr>
          <a:p>
            <a:r>
              <a:rPr lang="zh-CN" altLang="en-US" sz="4000">
                <a:ln/>
                <a:solidFill>
                  <a:schemeClr val="tx1"/>
                </a:solidFill>
                <a:effectLst>
                  <a:outerShdw blurRad="38100" dist="19050" dir="2700000" algn="tl" rotWithShape="0">
                    <a:schemeClr val="dk1">
                      <a:alpha val="40000"/>
                    </a:schemeClr>
                  </a:outerShdw>
                </a:effectLst>
              </a:rPr>
              <a:t>三、平行大小调</a:t>
            </a:r>
            <a:endParaRPr lang="zh-CN" altLang="en-US" sz="4000">
              <a:ln/>
              <a:solidFill>
                <a:schemeClr val="tx1"/>
              </a:solidFill>
              <a:effectLst>
                <a:outerShdw blurRad="38100" dist="19050" dir="2700000" algn="tl" rotWithShape="0">
                  <a:schemeClr val="dk1">
                    <a:alpha val="40000"/>
                  </a:schemeClr>
                </a:outerShdw>
              </a:effectLst>
            </a:endParaRPr>
          </a:p>
        </p:txBody>
      </p:sp>
      <p:sp>
        <p:nvSpPr>
          <p:cNvPr id="10" name="文本占位符 9"/>
          <p:cNvSpPr>
            <a:spLocks noGrp="1"/>
          </p:cNvSpPr>
          <p:nvPr>
            <p:ph type="body" sz="half" idx="2"/>
          </p:nvPr>
        </p:nvSpPr>
        <p:spPr>
          <a:xfrm>
            <a:off x="395605" y="2057400"/>
            <a:ext cx="4376420" cy="3811905"/>
          </a:xfrm>
        </p:spPr>
        <p:txBody>
          <a:bodyPr>
            <a:noAutofit/>
          </a:bodyPr>
          <a:p>
            <a:pPr fontAlgn="auto">
              <a:lnSpc>
                <a:spcPct val="100000"/>
              </a:lnSpc>
            </a:pPr>
            <a:r>
              <a:rPr lang="en-US" altLang="zh-CN" sz="1800" b="1"/>
              <a:t>       </a:t>
            </a:r>
            <a:endParaRPr lang="en-US" altLang="zh-CN" sz="1800" b="1"/>
          </a:p>
          <a:p>
            <a:pPr fontAlgn="auto">
              <a:lnSpc>
                <a:spcPct val="100000"/>
              </a:lnSpc>
              <a:spcBef>
                <a:spcPts val="0"/>
              </a:spcBef>
            </a:pPr>
            <a:r>
              <a:rPr lang="en-US" altLang="zh-CN" sz="1800" b="1"/>
              <a:t>      </a:t>
            </a:r>
            <a:r>
              <a:rPr sz="1800" b="1"/>
              <a:t>平行大小调的区别也有如下两点。</a:t>
            </a:r>
            <a:endParaRPr sz="1800" b="1"/>
          </a:p>
          <a:p>
            <a:pPr fontAlgn="auto">
              <a:lnSpc>
                <a:spcPct val="100000"/>
              </a:lnSpc>
              <a:spcBef>
                <a:spcPts val="0"/>
              </a:spcBef>
            </a:pPr>
            <a:endParaRPr sz="1800" b="1"/>
          </a:p>
          <a:p>
            <a:pPr fontAlgn="auto">
              <a:lnSpc>
                <a:spcPct val="100000"/>
              </a:lnSpc>
              <a:spcBef>
                <a:spcPts val="0"/>
              </a:spcBef>
            </a:pPr>
            <a:r>
              <a:rPr sz="1800" b="1"/>
              <a:t>（1）主音不同。主音相差小三度，大调的主音在小调的主音上方小三度。</a:t>
            </a:r>
            <a:endParaRPr sz="1800" b="1"/>
          </a:p>
          <a:p>
            <a:pPr fontAlgn="auto">
              <a:lnSpc>
                <a:spcPct val="100000"/>
              </a:lnSpc>
              <a:spcBef>
                <a:spcPts val="0"/>
              </a:spcBef>
            </a:pPr>
            <a:endParaRPr sz="1800" b="1"/>
          </a:p>
          <a:p>
            <a:pPr fontAlgn="auto">
              <a:lnSpc>
                <a:spcPct val="100000"/>
              </a:lnSpc>
              <a:spcBef>
                <a:spcPts val="0"/>
              </a:spcBef>
            </a:pPr>
            <a:r>
              <a:rPr sz="1800" b="1"/>
              <a:t>（2）大调式音阶与小调式音阶的音高不同。除了主音相差小三度外，其他的音级也相差着小三度。</a:t>
            </a:r>
            <a:endParaRPr sz="1800" b="1"/>
          </a:p>
          <a:p>
            <a:pPr fontAlgn="auto">
              <a:lnSpc>
                <a:spcPct val="100000"/>
              </a:lnSpc>
              <a:spcBef>
                <a:spcPts val="0"/>
              </a:spcBef>
            </a:pPr>
            <a:endParaRPr sz="1800" b="1"/>
          </a:p>
          <a:p>
            <a:pPr fontAlgn="auto">
              <a:lnSpc>
                <a:spcPct val="100000"/>
              </a:lnSpc>
              <a:spcBef>
                <a:spcPts val="0"/>
              </a:spcBef>
            </a:pPr>
            <a:endParaRPr sz="1800" b="1"/>
          </a:p>
        </p:txBody>
      </p:sp>
      <p:sp>
        <p:nvSpPr>
          <p:cNvPr id="2" name="内容占位符 1"/>
          <p:cNvSpPr/>
          <p:nvPr>
            <p:ph idx="1"/>
          </p:nvPr>
        </p:nvSpPr>
        <p:spPr>
          <a:xfrm>
            <a:off x="5183188" y="623570"/>
            <a:ext cx="6172200" cy="4873625"/>
          </a:xfrm>
        </p:spPr>
        <p:txBody>
          <a:bodyPr anchor="ctr" anchorCtr="0">
            <a:normAutofit lnSpcReduction="10000"/>
          </a:bodyPr>
          <a:p>
            <a:pPr marL="0" algn="l">
              <a:lnSpc>
                <a:spcPct val="100000"/>
              </a:lnSpc>
              <a:spcBef>
                <a:spcPts val="0"/>
              </a:spcBef>
              <a:buClrTx/>
              <a:buSzTx/>
              <a:buNone/>
            </a:pPr>
            <a:r>
              <a:rPr lang="en-US" sz="1800"/>
              <a:t>       </a:t>
            </a:r>
            <a:endParaRPr lang="zh-CN" altLang="en-US"/>
          </a:p>
        </p:txBody>
      </p:sp>
      <p:pic>
        <p:nvPicPr>
          <p:cNvPr id="3" name="图片 2"/>
          <p:cNvPicPr>
            <a:picLocks noChangeAspect="1"/>
          </p:cNvPicPr>
          <p:nvPr/>
        </p:nvPicPr>
        <p:blipFill>
          <a:blip r:embed="rId2"/>
          <a:stretch>
            <a:fillRect/>
          </a:stretch>
        </p:blipFill>
        <p:spPr>
          <a:xfrm>
            <a:off x="5013325" y="1597660"/>
            <a:ext cx="6510020" cy="4362450"/>
          </a:xfrm>
          <a:prstGeom prst="rect">
            <a:avLst/>
          </a:prstGeom>
        </p:spPr>
      </p:pic>
      <p:sp>
        <p:nvSpPr>
          <p:cNvPr id="4" name="文本框 3"/>
          <p:cNvSpPr txBox="1"/>
          <p:nvPr/>
        </p:nvSpPr>
        <p:spPr>
          <a:xfrm>
            <a:off x="6336665" y="952415"/>
            <a:ext cx="4064000" cy="645160"/>
          </a:xfrm>
          <a:prstGeom prst="rect">
            <a:avLst/>
          </a:prstGeom>
        </p:spPr>
        <p:txBody>
          <a:bodyPr>
            <a:spAutoFit/>
            <a:extLst>
              <a:ext uri="{4A0BC546-FE56-4ADE-93B0-CB8AF2F6F144}">
                <wpsdc:textFrameExt xmlns:wpsdc="http://www.wps.cn/officeDocument/2022/drawingmlCustomData" type="text"/>
              </a:ext>
            </a:extLst>
          </a:bodyPr>
          <a:p>
            <a:pPr algn="ctr"/>
            <a:r>
              <a:rPr b="1">
                <a:sym typeface="+mn-ea"/>
              </a:rPr>
              <a:t>二十四大小调音阶如表2-2 所示。</a:t>
            </a:r>
            <a:endParaRPr b="1"/>
          </a:p>
          <a:p>
            <a:pPr algn="ctr"/>
            <a:endParaRPr lang="zh-CN" altLang="en-US" sz="1800">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0257" y="-2660064"/>
            <a:ext cx="6872069" cy="12192000"/>
          </a:xfrm>
          <a:prstGeom prst="rect">
            <a:avLst/>
          </a:prstGeom>
        </p:spPr>
      </p:pic>
      <p:sp>
        <p:nvSpPr>
          <p:cNvPr id="8" name="标题 7"/>
          <p:cNvSpPr>
            <a:spLocks noGrp="1"/>
          </p:cNvSpPr>
          <p:nvPr>
            <p:ph type="title"/>
          </p:nvPr>
        </p:nvSpPr>
        <p:spPr/>
        <p:txBody>
          <a:bodyPr anchor="t" anchorCtr="0">
            <a:scene3d>
              <a:camera prst="orthographicFront"/>
              <a:lightRig rig="threePt" dir="t"/>
            </a:scene3d>
          </a:bodyPr>
          <a:p>
            <a:r>
              <a:rPr lang="zh-CN" altLang="en-US" sz="4000">
                <a:ln/>
                <a:solidFill>
                  <a:schemeClr val="tx1"/>
                </a:solidFill>
                <a:effectLst>
                  <a:outerShdw blurRad="38100" dist="19050" dir="2700000" algn="tl" rotWithShape="0">
                    <a:schemeClr val="dk1">
                      <a:alpha val="40000"/>
                    </a:schemeClr>
                  </a:outerShdw>
                </a:effectLst>
              </a:rPr>
              <a:t>四、常用唱名法</a:t>
            </a:r>
            <a:endParaRPr lang="zh-CN" altLang="en-US" sz="4000">
              <a:ln/>
              <a:solidFill>
                <a:schemeClr val="tx1"/>
              </a:solidFill>
              <a:effectLst>
                <a:outerShdw blurRad="38100" dist="19050" dir="2700000" algn="tl" rotWithShape="0">
                  <a:schemeClr val="dk1">
                    <a:alpha val="40000"/>
                  </a:schemeClr>
                </a:outerShdw>
              </a:effectLst>
            </a:endParaRPr>
          </a:p>
        </p:txBody>
      </p:sp>
      <p:sp>
        <p:nvSpPr>
          <p:cNvPr id="10" name="文本占位符 9"/>
          <p:cNvSpPr>
            <a:spLocks noGrp="1"/>
          </p:cNvSpPr>
          <p:nvPr>
            <p:ph type="body" sz="half" idx="2"/>
          </p:nvPr>
        </p:nvSpPr>
        <p:spPr>
          <a:xfrm>
            <a:off x="1403350" y="1774190"/>
            <a:ext cx="9385935" cy="3811905"/>
          </a:xfrm>
        </p:spPr>
        <p:txBody>
          <a:bodyPr>
            <a:noAutofit/>
          </a:bodyPr>
          <a:p>
            <a:pPr fontAlgn="auto">
              <a:lnSpc>
                <a:spcPct val="100000"/>
              </a:lnSpc>
            </a:pPr>
            <a:r>
              <a:rPr lang="en-US" altLang="zh-CN" sz="2000" b="1"/>
              <a:t>       </a:t>
            </a:r>
            <a:endParaRPr lang="en-US" altLang="zh-CN" sz="2000" b="1"/>
          </a:p>
          <a:p>
            <a:pPr fontAlgn="auto">
              <a:lnSpc>
                <a:spcPct val="100000"/>
              </a:lnSpc>
              <a:spcBef>
                <a:spcPts val="0"/>
              </a:spcBef>
            </a:pPr>
            <a:r>
              <a:rPr lang="en-US" altLang="zh-CN" sz="2000" b="1"/>
              <a:t>      </a:t>
            </a:r>
            <a:r>
              <a:rPr sz="2000" b="1"/>
              <a:t>移调是指在调性音乐中将音乐整体从原来的调移高或移低到另一个新调，该旋律所有的音程、和弦、标记等内容都保持不动。移调改变的是整个音乐的调高。</a:t>
            </a:r>
            <a:endParaRPr sz="2000" b="1"/>
          </a:p>
          <a:p>
            <a:pPr fontAlgn="auto">
              <a:lnSpc>
                <a:spcPct val="100000"/>
              </a:lnSpc>
              <a:spcBef>
                <a:spcPts val="0"/>
              </a:spcBef>
            </a:pPr>
            <a:r>
              <a:rPr lang="en-US" sz="2000" b="1"/>
              <a:t>       </a:t>
            </a:r>
            <a:endParaRPr lang="en-US" sz="2000" b="1"/>
          </a:p>
          <a:p>
            <a:pPr fontAlgn="auto">
              <a:lnSpc>
                <a:spcPct val="100000"/>
              </a:lnSpc>
              <a:spcBef>
                <a:spcPts val="0"/>
              </a:spcBef>
            </a:pPr>
            <a:r>
              <a:rPr lang="en-US" sz="2000" b="1"/>
              <a:t>       </a:t>
            </a:r>
            <a:r>
              <a:rPr sz="2000" b="1"/>
              <a:t>转调是指在音乐作品中，为了表现音乐内容，作品的原调经过某种中间环节进行到新调，并在新调上结束音乐段落。</a:t>
            </a:r>
            <a:endParaRPr sz="2000" b="1"/>
          </a:p>
          <a:p>
            <a:pPr fontAlgn="auto">
              <a:lnSpc>
                <a:spcPct val="100000"/>
              </a:lnSpc>
              <a:spcBef>
                <a:spcPts val="0"/>
              </a:spcBef>
            </a:pPr>
            <a:endParaRPr sz="2000" b="1"/>
          </a:p>
          <a:p>
            <a:pPr fontAlgn="auto">
              <a:lnSpc>
                <a:spcPct val="100000"/>
              </a:lnSpc>
              <a:spcBef>
                <a:spcPts val="0"/>
              </a:spcBef>
            </a:pPr>
            <a:r>
              <a:rPr lang="en-US" sz="2000" b="1"/>
              <a:t>        </a:t>
            </a:r>
            <a:r>
              <a:rPr sz="2000" b="1"/>
              <a:t>固调是指固定唱名法，这是一种永远把五线谱上的C、D、E、F、G、A、B 七个基本音级和它们的变化音级相应地唱作dol、re、mi、fa、sol、la、si 的唱名法。无论乐谱上是什么调号，无论七个基本音级怎样进行升、降变化，其唱名永远固定不变。</a:t>
            </a:r>
            <a:endParaRPr sz="2000" b="1"/>
          </a:p>
        </p:txBody>
      </p:sp>
      <p:sp>
        <p:nvSpPr>
          <p:cNvPr id="2" name="内容占位符 1"/>
          <p:cNvSpPr/>
          <p:nvPr>
            <p:ph idx="1"/>
          </p:nvPr>
        </p:nvSpPr>
        <p:spPr>
          <a:xfrm>
            <a:off x="5183188" y="623570"/>
            <a:ext cx="6172200" cy="4873625"/>
          </a:xfrm>
        </p:spPr>
        <p:txBody>
          <a:bodyPr anchor="ctr" anchorCtr="0">
            <a:normAutofit lnSpcReduction="10000"/>
          </a:bodyPr>
          <a:p>
            <a:pPr marL="0" algn="l">
              <a:lnSpc>
                <a:spcPct val="100000"/>
              </a:lnSpc>
              <a:spcBef>
                <a:spcPts val="0"/>
              </a:spcBef>
              <a:buClrTx/>
              <a:buSzTx/>
              <a:buNone/>
            </a:pPr>
            <a:r>
              <a:rPr lang="en-US" sz="1800"/>
              <a:t>       </a:t>
            </a:r>
            <a:endParaRPr lang="en-US" sz="1800"/>
          </a:p>
          <a:p>
            <a:pPr marL="0" algn="l">
              <a:lnSpc>
                <a:spcPct val="100000"/>
              </a:lnSpc>
              <a:spcBef>
                <a:spcPts val="0"/>
              </a:spcBef>
              <a:buClrTx/>
              <a:buSzTx/>
              <a:buNone/>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0257" y="-2660064"/>
            <a:ext cx="6872069" cy="12192000"/>
          </a:xfrm>
          <a:prstGeom prst="rect">
            <a:avLst/>
          </a:prstGeom>
        </p:spPr>
      </p:pic>
      <p:sp>
        <p:nvSpPr>
          <p:cNvPr id="8" name="标题 7"/>
          <p:cNvSpPr>
            <a:spLocks noGrp="1"/>
          </p:cNvSpPr>
          <p:nvPr>
            <p:ph type="title"/>
          </p:nvPr>
        </p:nvSpPr>
        <p:spPr/>
        <p:txBody>
          <a:bodyPr anchor="t" anchorCtr="0">
            <a:scene3d>
              <a:camera prst="orthographicFront"/>
              <a:lightRig rig="threePt" dir="t"/>
            </a:scene3d>
          </a:bodyPr>
          <a:p>
            <a:r>
              <a:rPr lang="zh-CN" altLang="en-US" sz="4000">
                <a:ln/>
                <a:solidFill>
                  <a:schemeClr val="tx1"/>
                </a:solidFill>
                <a:effectLst>
                  <a:outerShdw blurRad="38100" dist="19050" dir="2700000" algn="tl" rotWithShape="0">
                    <a:schemeClr val="dk1">
                      <a:alpha val="40000"/>
                    </a:schemeClr>
                  </a:outerShdw>
                </a:effectLst>
                <a:sym typeface="+mn-ea"/>
              </a:rPr>
              <a:t>四、常用唱名法</a:t>
            </a:r>
            <a:endParaRPr lang="zh-CN" altLang="en-US" sz="4000">
              <a:ln/>
              <a:solidFill>
                <a:schemeClr val="tx1"/>
              </a:solidFill>
              <a:effectLst>
                <a:outerShdw blurRad="38100" dist="19050" dir="2700000" algn="tl" rotWithShape="0">
                  <a:schemeClr val="dk1">
                    <a:alpha val="40000"/>
                  </a:schemeClr>
                </a:outerShdw>
              </a:effectLst>
              <a:sym typeface="+mn-ea"/>
            </a:endParaRPr>
          </a:p>
        </p:txBody>
      </p:sp>
      <p:sp>
        <p:nvSpPr>
          <p:cNvPr id="10" name="文本占位符 9"/>
          <p:cNvSpPr>
            <a:spLocks noGrp="1"/>
          </p:cNvSpPr>
          <p:nvPr>
            <p:ph type="body" sz="half" idx="2"/>
          </p:nvPr>
        </p:nvSpPr>
        <p:spPr>
          <a:xfrm>
            <a:off x="2190750" y="1363980"/>
            <a:ext cx="8225155" cy="2065020"/>
          </a:xfrm>
        </p:spPr>
        <p:txBody>
          <a:bodyPr>
            <a:noAutofit/>
          </a:bodyPr>
          <a:p>
            <a:pPr fontAlgn="auto">
              <a:lnSpc>
                <a:spcPct val="100000"/>
              </a:lnSpc>
            </a:pPr>
            <a:r>
              <a:rPr lang="en-US" altLang="zh-CN" sz="1800" b="1"/>
              <a:t>       </a:t>
            </a:r>
            <a:endParaRPr lang="en-US" altLang="zh-CN" sz="1800" b="1"/>
          </a:p>
          <a:p>
            <a:pPr fontAlgn="auto">
              <a:lnSpc>
                <a:spcPct val="100000"/>
              </a:lnSpc>
              <a:spcBef>
                <a:spcPts val="0"/>
              </a:spcBef>
            </a:pPr>
            <a:r>
              <a:rPr lang="en-US" altLang="zh-CN" sz="1800" b="1"/>
              <a:t>     </a:t>
            </a:r>
            <a:r>
              <a:rPr sz="2000" b="1"/>
              <a:t>首调则是以“移动着的dol”为基础，这就是说，在首调唱名法中，dol 的位置和高度可以是移动和变化着的，但各个调式音级的唱名和全音与半音的关系是确定不变的。首调与固调的关系如表2-3 和表2-4 所示。</a:t>
            </a:r>
            <a:endParaRPr sz="2000" b="1"/>
          </a:p>
        </p:txBody>
      </p:sp>
      <p:pic>
        <p:nvPicPr>
          <p:cNvPr id="4" name="图片 3"/>
          <p:cNvPicPr>
            <a:picLocks noChangeAspect="1"/>
          </p:cNvPicPr>
          <p:nvPr/>
        </p:nvPicPr>
        <p:blipFill>
          <a:blip r:embed="rId2"/>
          <a:stretch>
            <a:fillRect/>
          </a:stretch>
        </p:blipFill>
        <p:spPr>
          <a:xfrm>
            <a:off x="2790825" y="3429000"/>
            <a:ext cx="7024370" cy="28301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59965" y="-2659967"/>
            <a:ext cx="6872069" cy="12192000"/>
          </a:xfrm>
          <a:prstGeom prst="rect">
            <a:avLst/>
          </a:prstGeom>
        </p:spPr>
      </p:pic>
      <p:sp>
        <p:nvSpPr>
          <p:cNvPr id="5" name="文本框 4"/>
          <p:cNvSpPr txBox="1"/>
          <p:nvPr/>
        </p:nvSpPr>
        <p:spPr>
          <a:xfrm>
            <a:off x="5060950" y="2015568"/>
            <a:ext cx="2225040" cy="706755"/>
          </a:xfrm>
          <a:prstGeom prst="rect">
            <a:avLst/>
          </a:prstGeom>
          <a:noFill/>
        </p:spPr>
        <p:txBody>
          <a:bodyPr wrap="none" rtlCol="0">
            <a:spAutoFit/>
          </a:bodyPr>
          <a:lstStyle/>
          <a:p>
            <a:pPr algn="ctr"/>
            <a:r>
              <a:rPr lang="zh-CN" altLang="en-US" sz="40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感谢</a:t>
            </a:r>
            <a:r>
              <a:rPr lang="zh-CN" altLang="en-US" sz="40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观看</a:t>
            </a:r>
            <a:endParaRPr lang="zh-CN" altLang="en-US" sz="40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3" name="文本框 52"/>
          <p:cNvSpPr txBox="1"/>
          <p:nvPr/>
        </p:nvSpPr>
        <p:spPr>
          <a:xfrm>
            <a:off x="2382520" y="3095625"/>
            <a:ext cx="7815580" cy="420370"/>
          </a:xfrm>
          <a:prstGeom prst="rect">
            <a:avLst/>
          </a:prstGeom>
          <a:noFill/>
          <a:ln w="3175">
            <a:noFill/>
            <a:prstDash val="solid"/>
          </a:ln>
        </p:spPr>
        <p:txBody>
          <a:bodyPr wrap="square" rtlCol="0">
            <a:noAutofit/>
          </a:bodyPr>
          <a:lstStyle>
            <a:defPPr>
              <a:defRPr lang="zh-CN"/>
            </a:defPPr>
            <a:lvl1pPr algn="ctr">
              <a:defRPr sz="6000" b="1">
                <a:blipFill dpi="0" rotWithShape="1">
                  <a:blip r:embed="rId2"/>
                  <a:srcRect/>
                  <a:stretch>
                    <a:fillRect/>
                  </a:stretch>
                </a:blipFill>
              </a:defRPr>
            </a:lvl1pPr>
          </a:lstStyle>
          <a:p>
            <a:endParaRPr lang="en-US" altLang="zh-CN" sz="2800" b="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6" name="组合 55"/>
          <p:cNvGrpSpPr/>
          <p:nvPr/>
        </p:nvGrpSpPr>
        <p:grpSpPr>
          <a:xfrm rot="0">
            <a:off x="3429000" y="4363720"/>
            <a:ext cx="5334000" cy="0"/>
            <a:chOff x="3246783" y="5458790"/>
            <a:chExt cx="5334000" cy="0"/>
          </a:xfrm>
        </p:grpSpPr>
        <p:cxnSp>
          <p:nvCxnSpPr>
            <p:cNvPr id="57" name="直接连接符 56"/>
            <p:cNvCxnSpPr/>
            <p:nvPr/>
          </p:nvCxnSpPr>
          <p:spPr>
            <a:xfrm flipH="1">
              <a:off x="3246783" y="5458790"/>
              <a:ext cx="155050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7030279" y="5458790"/>
              <a:ext cx="155050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set>
                                      <p:cBhvr>
                                        <p:cTn id="7" dur="455" fill="hold">
                                          <p:stCondLst>
                                            <p:cond delay="0"/>
                                          </p:stCondLst>
                                        </p:cTn>
                                        <p:tgtEl>
                                          <p:spTgt spid="5"/>
                                        </p:tgtEl>
                                        <p:attrNameLst>
                                          <p:attrName>style.rotation</p:attrName>
                                        </p:attrNameLst>
                                      </p:cBhvr>
                                      <p:to>
                                        <p:strVal val="-45.0"/>
                                      </p:to>
                                    </p:set>
                                    <p:anim calcmode="lin" valueType="num">
                                      <p:cBhvr>
                                        <p:cTn id="8" dur="455" fill="hold">
                                          <p:stCondLst>
                                            <p:cond delay="455"/>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5"/>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500"/>
                            </p:stCondLst>
                            <p:childTnLst>
                              <p:par>
                                <p:cTn id="13" presetID="42" presetClass="entr" presetSubtype="0" fill="hold" grpId="0"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fade">
                                      <p:cBhvr>
                                        <p:cTn id="15" dur="1000"/>
                                        <p:tgtEl>
                                          <p:spTgt spid="53"/>
                                        </p:tgtEl>
                                      </p:cBhvr>
                                    </p:animEffect>
                                    <p:anim calcmode="lin" valueType="num">
                                      <p:cBhvr>
                                        <p:cTn id="16" dur="1000" fill="hold"/>
                                        <p:tgtEl>
                                          <p:spTgt spid="53"/>
                                        </p:tgtEl>
                                        <p:attrNameLst>
                                          <p:attrName>ppt_x</p:attrName>
                                        </p:attrNameLst>
                                      </p:cBhvr>
                                      <p:tavLst>
                                        <p:tav tm="0">
                                          <p:val>
                                            <p:strVal val="#ppt_x"/>
                                          </p:val>
                                        </p:tav>
                                        <p:tav tm="100000">
                                          <p:val>
                                            <p:strVal val="#ppt_x"/>
                                          </p:val>
                                        </p:tav>
                                      </p:tavLst>
                                    </p:anim>
                                    <p:anim calcmode="lin" valueType="num">
                                      <p:cBhvr>
                                        <p:cTn id="17"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59965" y="-2659967"/>
            <a:ext cx="6872069" cy="12192000"/>
          </a:xfrm>
          <a:prstGeom prst="rect">
            <a:avLst/>
          </a:prstGeom>
        </p:spPr>
      </p:pic>
      <p:sp>
        <p:nvSpPr>
          <p:cNvPr id="5" name="文本框 4"/>
          <p:cNvSpPr txBox="1"/>
          <p:nvPr/>
        </p:nvSpPr>
        <p:spPr>
          <a:xfrm>
            <a:off x="3977005" y="331548"/>
            <a:ext cx="3973830" cy="1106805"/>
          </a:xfrm>
          <a:prstGeom prst="rect">
            <a:avLst/>
          </a:prstGeom>
          <a:noFill/>
        </p:spPr>
        <p:txBody>
          <a:bodyPr wrap="none" rtlCol="0">
            <a:spAutoFit/>
          </a:bodyPr>
          <a:lstStyle/>
          <a:p>
            <a:pPr algn="ctr"/>
            <a:r>
              <a:rPr lang="en-US"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第</a:t>
            </a:r>
            <a:r>
              <a:rPr lang="zh-CN"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二篇</a:t>
            </a:r>
            <a:r>
              <a:rPr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endParaRPr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4" name="组合 53"/>
          <p:cNvGrpSpPr/>
          <p:nvPr/>
        </p:nvGrpSpPr>
        <p:grpSpPr>
          <a:xfrm>
            <a:off x="3429000" y="4179842"/>
            <a:ext cx="5334000" cy="368300"/>
            <a:chOff x="3429000" y="269558"/>
            <a:chExt cx="5334000" cy="368300"/>
          </a:xfrm>
        </p:grpSpPr>
        <p:sp>
          <p:nvSpPr>
            <p:cNvPr id="55" name="文本框 54"/>
            <p:cNvSpPr txBox="1"/>
            <p:nvPr/>
          </p:nvSpPr>
          <p:spPr>
            <a:xfrm>
              <a:off x="5100504" y="269558"/>
              <a:ext cx="1990992" cy="368300"/>
            </a:xfrm>
            <a:prstGeom prst="rect">
              <a:avLst/>
            </a:prstGeom>
            <a:noFill/>
          </p:spPr>
          <p:txBody>
            <a:bodyPr wrap="square" rtlCol="0">
              <a:spAutoFit/>
            </a:bodyPr>
            <a:lstStyle/>
            <a:p>
              <a:pPr algn="dist"/>
              <a:endParaRPr lang="en-US" altLang="zh-CN" dirty="0">
                <a:solidFill>
                  <a:schemeClr val="tx1">
                    <a:lumMod val="50000"/>
                    <a:lumOff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6" name="组合 55"/>
            <p:cNvGrpSpPr/>
            <p:nvPr/>
          </p:nvGrpSpPr>
          <p:grpSpPr>
            <a:xfrm>
              <a:off x="3429000" y="453708"/>
              <a:ext cx="5334000" cy="0"/>
              <a:chOff x="3246783" y="5458790"/>
              <a:chExt cx="5334000" cy="0"/>
            </a:xfrm>
          </p:grpSpPr>
          <p:cxnSp>
            <p:nvCxnSpPr>
              <p:cNvPr id="57" name="直接连接符 56"/>
              <p:cNvCxnSpPr/>
              <p:nvPr/>
            </p:nvCxnSpPr>
            <p:spPr>
              <a:xfrm flipH="1">
                <a:off x="3246783" y="5458790"/>
                <a:ext cx="155050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7030279" y="5458790"/>
                <a:ext cx="155050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2" name="文本框 1"/>
          <p:cNvSpPr txBox="1"/>
          <p:nvPr/>
        </p:nvSpPr>
        <p:spPr>
          <a:xfrm>
            <a:off x="984250" y="1438275"/>
            <a:ext cx="10041890" cy="2922905"/>
          </a:xfrm>
          <a:prstGeom prst="rect">
            <a:avLst/>
          </a:prstGeom>
        </p:spPr>
        <p:txBody>
          <a:bodyPr wrap="square">
            <a:spAutoFit/>
            <a:extLst>
              <a:ext uri="{4A0BC546-FE56-4ADE-93B0-CB8AF2F6F144}">
                <wpsdc:textFrameExt xmlns:wpsdc="http://www.wps.cn/officeDocument/2022/drawingmlCustomData" type="text"/>
              </a:ext>
            </a:extLst>
          </a:bodyPr>
          <a:p>
            <a:pPr algn="ctr"/>
            <a:r>
              <a:rPr lang="zh-CN" altLang="en-US" sz="2000">
                <a:latin typeface="Arial" panose="020B0604020202020204" pitchFamily="34" charset="0"/>
                <a:ea typeface="微软雅黑" panose="020B0503020204020204" pitchFamily="34" charset="-122"/>
              </a:rPr>
              <a:t>  </a:t>
            </a:r>
            <a:r>
              <a:rPr lang="zh-CN" altLang="en-US" sz="2400">
                <a:latin typeface="Arial" panose="020B0604020202020204" pitchFamily="34" charset="0"/>
                <a:ea typeface="微软雅黑" panose="020B0503020204020204" pitchFamily="34" charset="-122"/>
              </a:rPr>
              <a:t>学习重难点</a:t>
            </a:r>
            <a:endParaRPr lang="zh-CN" altLang="en-US" sz="2400">
              <a:latin typeface="Arial" panose="020B0604020202020204" pitchFamily="34" charset="0"/>
              <a:ea typeface="微软雅黑" panose="020B0503020204020204" pitchFamily="34" charset="-122"/>
            </a:endParaRPr>
          </a:p>
          <a:p>
            <a:pPr algn="l"/>
            <a:r>
              <a:rPr lang="zh-CN" altLang="en-US" sz="2000">
                <a:latin typeface="Arial" panose="020B0604020202020204" pitchFamily="34" charset="0"/>
                <a:ea typeface="微软雅黑" panose="020B0503020204020204" pitchFamily="34" charset="-122"/>
                <a:sym typeface="+mn-ea"/>
              </a:rPr>
              <a:t>■</a:t>
            </a:r>
            <a:r>
              <a:rPr lang="zh-CN" altLang="en-US" sz="2000">
                <a:latin typeface="Arial" panose="020B0604020202020204" pitchFamily="34" charset="0"/>
                <a:ea typeface="微软雅黑" panose="020B0503020204020204" pitchFamily="34" charset="-122"/>
              </a:rPr>
              <a:t>学习重点：</a:t>
            </a:r>
            <a:endParaRPr lang="zh-CN" altLang="en-US" sz="2000">
              <a:latin typeface="Arial" panose="020B0604020202020204" pitchFamily="34" charset="0"/>
              <a:ea typeface="微软雅黑" panose="020B0503020204020204" pitchFamily="34" charset="-122"/>
            </a:endParaRPr>
          </a:p>
          <a:p>
            <a:pPr algn="l"/>
            <a:r>
              <a:rPr lang="zh-CN" altLang="en-US" sz="2000">
                <a:latin typeface="仿宋" panose="02010609060101010101" charset="-122"/>
                <a:ea typeface="仿宋" panose="02010609060101010101" charset="-122"/>
              </a:rPr>
              <a:t>1. 调号、平行大小调和常用唱名法的概念。</a:t>
            </a:r>
            <a:endParaRPr lang="zh-CN" altLang="en-US" sz="2000">
              <a:latin typeface="仿宋" panose="02010609060101010101" charset="-122"/>
              <a:ea typeface="仿宋" panose="02010609060101010101" charset="-122"/>
            </a:endParaRPr>
          </a:p>
          <a:p>
            <a:pPr algn="l"/>
            <a:r>
              <a:rPr lang="zh-CN" altLang="en-US" sz="2000">
                <a:latin typeface="仿宋" panose="02010609060101010101" charset="-122"/>
                <a:ea typeface="仿宋" panose="02010609060101010101" charset="-122"/>
              </a:rPr>
              <a:t>2. G 大调和e 小调音阶、F 大调和d 小调音阶、D 大调和b 小调音阶、B 大调和g 小调音阶、A 大调和</a:t>
            </a:r>
            <a:r>
              <a:rPr lang="en-US" altLang="zh-CN" sz="2000" baseline="30000">
                <a:latin typeface="仿宋" panose="02010609060101010101" charset="-122"/>
                <a:ea typeface="仿宋" panose="02010609060101010101" charset="-122"/>
              </a:rPr>
              <a:t>#</a:t>
            </a:r>
            <a:r>
              <a:rPr lang="zh-CN" altLang="en-US" sz="2000">
                <a:latin typeface="仿宋" panose="02010609060101010101" charset="-122"/>
                <a:ea typeface="仿宋" panose="02010609060101010101" charset="-122"/>
              </a:rPr>
              <a:t>f 小调音阶、</a:t>
            </a:r>
            <a:r>
              <a:rPr lang="en-US" altLang="zh-CN" sz="2000" baseline="30000">
                <a:latin typeface="仿宋" panose="02010609060101010101" charset="-122"/>
                <a:ea typeface="仿宋" panose="02010609060101010101" charset="-122"/>
              </a:rPr>
              <a:t>b</a:t>
            </a:r>
            <a:r>
              <a:rPr lang="zh-CN" altLang="en-US" sz="2000">
                <a:latin typeface="仿宋" panose="02010609060101010101" charset="-122"/>
                <a:ea typeface="仿宋" panose="02010609060101010101" charset="-122"/>
              </a:rPr>
              <a:t>E 大调和c 小调音阶与和弦连接。</a:t>
            </a:r>
            <a:endParaRPr lang="zh-CN" altLang="en-US" sz="2000">
              <a:latin typeface="仿宋" panose="02010609060101010101" charset="-122"/>
              <a:ea typeface="仿宋" panose="02010609060101010101" charset="-122"/>
            </a:endParaRPr>
          </a:p>
          <a:p>
            <a:pPr algn="l"/>
            <a:endParaRPr lang="zh-CN" altLang="en-US" sz="2000">
              <a:latin typeface="Arial" panose="020B0604020202020204" pitchFamily="34" charset="0"/>
              <a:ea typeface="微软雅黑" panose="020B0503020204020204" pitchFamily="34" charset="-122"/>
              <a:sym typeface="+mn-ea"/>
            </a:endParaRPr>
          </a:p>
          <a:p>
            <a:pPr algn="l"/>
            <a:r>
              <a:rPr lang="zh-CN" altLang="en-US" sz="2000">
                <a:latin typeface="Arial" panose="020B0604020202020204" pitchFamily="34" charset="0"/>
                <a:ea typeface="微软雅黑" panose="020B0503020204020204" pitchFamily="34" charset="-122"/>
                <a:sym typeface="+mn-ea"/>
              </a:rPr>
              <a:t>■</a:t>
            </a:r>
            <a:r>
              <a:rPr lang="zh-CN" altLang="en-US" sz="2000">
                <a:latin typeface="Arial" panose="020B0604020202020204" pitchFamily="34" charset="0"/>
                <a:ea typeface="微软雅黑" panose="020B0503020204020204" pitchFamily="34" charset="-122"/>
              </a:rPr>
              <a:t>学习难点：</a:t>
            </a:r>
            <a:endParaRPr lang="zh-CN" altLang="en-US" sz="2000">
              <a:latin typeface="Arial" panose="020B0604020202020204" pitchFamily="34" charset="0"/>
              <a:ea typeface="微软雅黑" panose="020B0503020204020204" pitchFamily="34" charset="-122"/>
            </a:endParaRPr>
          </a:p>
          <a:p>
            <a:pPr algn="l"/>
            <a:r>
              <a:rPr lang="zh-CN" altLang="en-US" sz="2000">
                <a:latin typeface="仿宋" panose="02010609060101010101" charset="-122"/>
                <a:ea typeface="仿宋" panose="02010609060101010101" charset="-122"/>
              </a:rPr>
              <a:t>G 大调和e 小调音阶、F 大调和d 小调音阶、D 大调和b 小调音阶、B 大调和g 小调音阶、A 大调和</a:t>
            </a:r>
            <a:r>
              <a:rPr lang="en-US" altLang="zh-CN" sz="2000" baseline="30000">
                <a:latin typeface="仿宋" panose="02010609060101010101" charset="-122"/>
                <a:ea typeface="仿宋" panose="02010609060101010101" charset="-122"/>
                <a:sym typeface="+mn-ea"/>
              </a:rPr>
              <a:t>#</a:t>
            </a:r>
            <a:r>
              <a:rPr lang="zh-CN" altLang="en-US" sz="2000">
                <a:latin typeface="仿宋" panose="02010609060101010101" charset="-122"/>
                <a:ea typeface="仿宋" panose="02010609060101010101" charset="-122"/>
              </a:rPr>
              <a:t>f 小调音阶、</a:t>
            </a:r>
            <a:r>
              <a:rPr lang="en-US" altLang="zh-CN" sz="2000" baseline="30000">
                <a:latin typeface="仿宋" panose="02010609060101010101" charset="-122"/>
                <a:ea typeface="仿宋" panose="02010609060101010101" charset="-122"/>
                <a:sym typeface="+mn-ea"/>
              </a:rPr>
              <a:t>b</a:t>
            </a:r>
            <a:r>
              <a:rPr lang="zh-CN" altLang="en-US" sz="2000">
                <a:latin typeface="仿宋" panose="02010609060101010101" charset="-122"/>
                <a:ea typeface="仿宋" panose="02010609060101010101" charset="-122"/>
              </a:rPr>
              <a:t>E 大调和c 小调音阶的准确弹奏。</a:t>
            </a:r>
            <a:endParaRPr lang="zh-CN" altLang="en-US" sz="2000">
              <a:latin typeface="仿宋" panose="02010609060101010101" charset="-122"/>
              <a:ea typeface="仿宋" panose="02010609060101010101" charset="-122"/>
            </a:endParaRPr>
          </a:p>
        </p:txBody>
      </p:sp>
      <p:pic>
        <p:nvPicPr>
          <p:cNvPr id="4" name="图片 3"/>
          <p:cNvPicPr>
            <a:picLocks noChangeAspect="1"/>
          </p:cNvPicPr>
          <p:nvPr/>
        </p:nvPicPr>
        <p:blipFill>
          <a:blip r:embed="rId2"/>
          <a:stretch>
            <a:fillRect/>
          </a:stretch>
        </p:blipFill>
        <p:spPr>
          <a:xfrm>
            <a:off x="3333750" y="4290695"/>
            <a:ext cx="5749290" cy="24187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set>
                                      <p:cBhvr>
                                        <p:cTn id="7" dur="455" fill="hold">
                                          <p:stCondLst>
                                            <p:cond delay="0"/>
                                          </p:stCondLst>
                                        </p:cTn>
                                        <p:tgtEl>
                                          <p:spTgt spid="5"/>
                                        </p:tgtEl>
                                        <p:attrNameLst>
                                          <p:attrName>style.rotation</p:attrName>
                                        </p:attrNameLst>
                                      </p:cBhvr>
                                      <p:to>
                                        <p:strVal val="-45.0"/>
                                      </p:to>
                                    </p:set>
                                    <p:anim calcmode="lin" valueType="num">
                                      <p:cBhvr>
                                        <p:cTn id="8" dur="455" fill="hold">
                                          <p:stCondLst>
                                            <p:cond delay="455"/>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5"/>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3000"/>
                            </p:stCondLst>
                            <p:childTnLst>
                              <p:par>
                                <p:cTn id="13" presetID="16" presetClass="entr" presetSubtype="21" fill="hold" nodeType="after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barn(inVertical)">
                                      <p:cBhvr>
                                        <p:cTn id="1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59965" y="-2659967"/>
            <a:ext cx="6872069" cy="12192000"/>
          </a:xfrm>
          <a:prstGeom prst="rect">
            <a:avLst/>
          </a:prstGeom>
        </p:spPr>
      </p:pic>
      <p:sp>
        <p:nvSpPr>
          <p:cNvPr id="5" name="文本框 4"/>
          <p:cNvSpPr txBox="1"/>
          <p:nvPr/>
        </p:nvSpPr>
        <p:spPr>
          <a:xfrm>
            <a:off x="1079500" y="1872693"/>
            <a:ext cx="9828530" cy="1938020"/>
          </a:xfrm>
          <a:prstGeom prst="rect">
            <a:avLst/>
          </a:prstGeom>
          <a:noFill/>
        </p:spPr>
        <p:txBody>
          <a:bodyPr wrap="none" rtlCol="0">
            <a:spAutoFit/>
          </a:bodyPr>
          <a:lstStyle/>
          <a:p>
            <a:pPr algn="ctr"/>
            <a:r>
              <a:rPr lang="en-US"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第一单元　</a:t>
            </a:r>
            <a:endParaRPr sz="66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ctr"/>
            <a:r>
              <a:rPr sz="54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调号、平行大小调和常用唱名法</a:t>
            </a:r>
            <a:endParaRPr sz="5400" b="1"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文本框 1"/>
          <p:cNvSpPr txBox="1"/>
          <p:nvPr/>
        </p:nvSpPr>
        <p:spPr>
          <a:xfrm>
            <a:off x="1328420" y="3960495"/>
            <a:ext cx="9253855" cy="645160"/>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sz="1800">
                <a:solidFill>
                  <a:schemeClr val="accent1">
                    <a:lumMod val="50000"/>
                  </a:schemeClr>
                </a:solidFill>
                <a:latin typeface="Arial" panose="020B0604020202020204" pitchFamily="34" charset="0"/>
                <a:ea typeface="微软雅黑" panose="020B0503020204020204" pitchFamily="34" charset="-122"/>
              </a:rPr>
              <a:t>【学习目标】了解调号的概念、分类及平行大小调，理解移调、转调、固调、首调的概念及区别。学生在学习完本单元内容后能够弹奏十二个大小调音阶。</a:t>
            </a:r>
            <a:endParaRPr lang="zh-CN" altLang="en-US" sz="1800">
              <a:solidFill>
                <a:schemeClr val="accent1">
                  <a:lumMod val="50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set>
                                      <p:cBhvr>
                                        <p:cTn id="7" dur="455" fill="hold">
                                          <p:stCondLst>
                                            <p:cond delay="0"/>
                                          </p:stCondLst>
                                        </p:cTn>
                                        <p:tgtEl>
                                          <p:spTgt spid="5"/>
                                        </p:tgtEl>
                                        <p:attrNameLst>
                                          <p:attrName>style.rotation</p:attrName>
                                        </p:attrNameLst>
                                      </p:cBhvr>
                                      <p:to>
                                        <p:strVal val="-45.0"/>
                                      </p:to>
                                    </p:set>
                                    <p:anim calcmode="lin" valueType="num">
                                      <p:cBhvr>
                                        <p:cTn id="8" dur="455" fill="hold">
                                          <p:stCondLst>
                                            <p:cond delay="455"/>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59965" y="-2650442"/>
            <a:ext cx="6872069" cy="12192000"/>
          </a:xfrm>
          <a:prstGeom prst="rect">
            <a:avLst/>
          </a:prstGeom>
        </p:spPr>
      </p:pic>
      <p:sp>
        <p:nvSpPr>
          <p:cNvPr id="29" name="文本框 28"/>
          <p:cNvSpPr txBox="1"/>
          <p:nvPr/>
        </p:nvSpPr>
        <p:spPr>
          <a:xfrm>
            <a:off x="2561037" y="246261"/>
            <a:ext cx="2821107" cy="645160"/>
          </a:xfrm>
          <a:prstGeom prst="rect">
            <a:avLst/>
          </a:prstGeom>
          <a:noFill/>
        </p:spPr>
        <p:txBody>
          <a:bodyPr wrap="square" rtlCol="0">
            <a:spAutoFit/>
          </a:bodyPr>
          <a:lstStyle/>
          <a:p>
            <a:pPr algn="dist"/>
            <a:r>
              <a:rPr lang="zh-CN" altLang="en-US" sz="3600" b="1" dirty="0">
                <a:solidFill>
                  <a:schemeClr val="tx1">
                    <a:lumMod val="65000"/>
                    <a:lumOff val="35000"/>
                  </a:schemeClr>
                </a:solidFill>
                <a:latin typeface="字魂105号-简雅黑" panose="00000500000000000000" pitchFamily="2" charset="-122"/>
                <a:ea typeface="字魂105号-简雅黑" panose="00000500000000000000" pitchFamily="2" charset="-122"/>
                <a:cs typeface="Verdana" panose="020B0604030504040204" pitchFamily="34" charset="0"/>
                <a:sym typeface="字魂105号-简雅黑" panose="00000500000000000000" pitchFamily="2" charset="-122"/>
              </a:rPr>
              <a:t>目录</a:t>
            </a:r>
            <a:endParaRPr lang="zh-CN" altLang="en-US" sz="3600" b="1" dirty="0">
              <a:solidFill>
                <a:schemeClr val="tx1">
                  <a:lumMod val="65000"/>
                  <a:lumOff val="35000"/>
                </a:schemeClr>
              </a:solidFill>
              <a:latin typeface="字魂105号-简雅黑" panose="00000500000000000000" pitchFamily="2" charset="-122"/>
              <a:ea typeface="字魂105号-简雅黑" panose="00000500000000000000" pitchFamily="2" charset="-122"/>
              <a:cs typeface="Verdana" panose="020B0604030504040204" pitchFamily="34" charset="0"/>
              <a:sym typeface="字魂105号-简雅黑" panose="00000500000000000000" pitchFamily="2" charset="-122"/>
            </a:endParaRPr>
          </a:p>
        </p:txBody>
      </p:sp>
      <p:sp>
        <p:nvSpPr>
          <p:cNvPr id="46" name="文本框 45"/>
          <p:cNvSpPr txBox="1"/>
          <p:nvPr>
            <p:custDataLst>
              <p:tags r:id="rId2"/>
            </p:custDataLst>
          </p:nvPr>
        </p:nvSpPr>
        <p:spPr>
          <a:xfrm>
            <a:off x="4485177" y="1927612"/>
            <a:ext cx="4165018" cy="460375"/>
          </a:xfrm>
          <a:prstGeom prst="rect">
            <a:avLst/>
          </a:prstGeom>
          <a:noFill/>
        </p:spPr>
        <p:txBody>
          <a:bodyPr wrap="square" rtlCol="0">
            <a:spAutoFit/>
          </a:bodyPr>
          <a:lstStyle/>
          <a:p>
            <a:pPr algn="ctr"/>
            <a:r>
              <a:rPr sz="24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调号</a:t>
            </a:r>
            <a:r>
              <a:rPr lang="zh-CN" altLang="en-US" sz="24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endParaRPr lang="zh-CN" altLang="en-US" sz="24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0" name="文本框 49"/>
          <p:cNvSpPr txBox="1"/>
          <p:nvPr>
            <p:custDataLst>
              <p:tags r:id="rId3"/>
            </p:custDataLst>
          </p:nvPr>
        </p:nvSpPr>
        <p:spPr>
          <a:xfrm>
            <a:off x="4485177" y="3127319"/>
            <a:ext cx="4165018" cy="460375"/>
          </a:xfrm>
          <a:prstGeom prst="rect">
            <a:avLst/>
          </a:prstGeom>
          <a:noFill/>
        </p:spPr>
        <p:txBody>
          <a:bodyPr wrap="square" rtlCol="0">
            <a:spAutoFit/>
          </a:bodyPr>
          <a:lstStyle/>
          <a:p>
            <a:pPr algn="ctr"/>
            <a:r>
              <a:rPr sz="24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调号的分类</a:t>
            </a:r>
            <a:endParaRPr lang="zh-CN" altLang="en-US" sz="24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4" name="文本框 53"/>
          <p:cNvSpPr txBox="1"/>
          <p:nvPr>
            <p:custDataLst>
              <p:tags r:id="rId4"/>
            </p:custDataLst>
          </p:nvPr>
        </p:nvSpPr>
        <p:spPr>
          <a:xfrm>
            <a:off x="4484841" y="4326757"/>
            <a:ext cx="4165018" cy="829945"/>
          </a:xfrm>
          <a:prstGeom prst="rect">
            <a:avLst/>
          </a:prstGeom>
          <a:noFill/>
        </p:spPr>
        <p:txBody>
          <a:bodyPr wrap="square" rtlCol="0">
            <a:spAutoFit/>
          </a:bodyPr>
          <a:lstStyle/>
          <a:p>
            <a:pPr algn="ctr"/>
            <a:r>
              <a:rPr sz="24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平行大小调</a:t>
            </a:r>
            <a:endParaRPr sz="24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ctr"/>
            <a:endParaRPr lang="zh-CN" altLang="en-US" sz="24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1" name="任意多边形: 形状 20"/>
          <p:cNvSpPr/>
          <p:nvPr>
            <p:custDataLst>
              <p:tags r:id="rId5"/>
            </p:custDataLst>
          </p:nvPr>
        </p:nvSpPr>
        <p:spPr>
          <a:xfrm>
            <a:off x="3206976" y="1612161"/>
            <a:ext cx="997392" cy="933585"/>
          </a:xfrm>
          <a:custGeom>
            <a:avLst/>
            <a:gdLst>
              <a:gd name="connsiteX0" fmla="*/ 962856 w 2262758"/>
              <a:gd name="connsiteY0" fmla="*/ 3427 h 2118001"/>
              <a:gd name="connsiteX1" fmla="*/ 286995 w 2262758"/>
              <a:gd name="connsiteY1" fmla="*/ 454001 h 2118001"/>
              <a:gd name="connsiteX2" fmla="*/ 21952 w 2262758"/>
              <a:gd name="connsiteY2" fmla="*/ 1514175 h 2118001"/>
              <a:gd name="connsiteX3" fmla="*/ 817082 w 2262758"/>
              <a:gd name="connsiteY3" fmla="*/ 2057514 h 2118001"/>
              <a:gd name="connsiteX4" fmla="*/ 2076039 w 2262758"/>
              <a:gd name="connsiteY4" fmla="*/ 1978001 h 2118001"/>
              <a:gd name="connsiteX5" fmla="*/ 2221812 w 2262758"/>
              <a:gd name="connsiteY5" fmla="*/ 931079 h 2118001"/>
              <a:gd name="connsiteX6" fmla="*/ 1731482 w 2262758"/>
              <a:gd name="connsiteY6" fmla="*/ 281723 h 2118001"/>
              <a:gd name="connsiteX7" fmla="*/ 962856 w 2262758"/>
              <a:gd name="connsiteY7" fmla="*/ 3427 h 211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62758" h="2118001">
                <a:moveTo>
                  <a:pt x="962856" y="3427"/>
                </a:moveTo>
                <a:cubicBezTo>
                  <a:pt x="722108" y="32140"/>
                  <a:pt x="443812" y="202210"/>
                  <a:pt x="286995" y="454001"/>
                </a:cubicBezTo>
                <a:cubicBezTo>
                  <a:pt x="130178" y="705792"/>
                  <a:pt x="-66396" y="1246923"/>
                  <a:pt x="21952" y="1514175"/>
                </a:cubicBezTo>
                <a:cubicBezTo>
                  <a:pt x="110300" y="1781427"/>
                  <a:pt x="474734" y="1980210"/>
                  <a:pt x="817082" y="2057514"/>
                </a:cubicBezTo>
                <a:cubicBezTo>
                  <a:pt x="1159430" y="2134818"/>
                  <a:pt x="1841917" y="2165740"/>
                  <a:pt x="2076039" y="1978001"/>
                </a:cubicBezTo>
                <a:cubicBezTo>
                  <a:pt x="2310161" y="1790262"/>
                  <a:pt x="2279238" y="1213792"/>
                  <a:pt x="2221812" y="931079"/>
                </a:cubicBezTo>
                <a:cubicBezTo>
                  <a:pt x="2164386" y="648366"/>
                  <a:pt x="1941308" y="431914"/>
                  <a:pt x="1731482" y="281723"/>
                </a:cubicBezTo>
                <a:cubicBezTo>
                  <a:pt x="1521656" y="131532"/>
                  <a:pt x="1203604" y="-25286"/>
                  <a:pt x="962856" y="3427"/>
                </a:cubicBezTo>
                <a:close/>
              </a:path>
            </a:pathLst>
          </a:custGeom>
          <a:solidFill>
            <a:srgbClr val="F0C3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字魂105号-简雅黑" panose="00000500000000000000" pitchFamily="2" charset="-122"/>
                <a:ea typeface="字魂105号-简雅黑" panose="00000500000000000000" pitchFamily="2" charset="-122"/>
                <a:sym typeface="字魂105号-简雅黑" panose="00000500000000000000" pitchFamily="2" charset="-122"/>
              </a:rPr>
              <a:t>1</a:t>
            </a:r>
            <a:endParaRPr lang="zh-CN" altLang="en-US" sz="3200" b="1"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62" name="任意多边形: 形状 61"/>
          <p:cNvSpPr/>
          <p:nvPr>
            <p:custDataLst>
              <p:tags r:id="rId6"/>
            </p:custDataLst>
          </p:nvPr>
        </p:nvSpPr>
        <p:spPr>
          <a:xfrm>
            <a:off x="3206976" y="2781264"/>
            <a:ext cx="997392" cy="933585"/>
          </a:xfrm>
          <a:custGeom>
            <a:avLst/>
            <a:gdLst>
              <a:gd name="connsiteX0" fmla="*/ 962856 w 2262758"/>
              <a:gd name="connsiteY0" fmla="*/ 3427 h 2118001"/>
              <a:gd name="connsiteX1" fmla="*/ 286995 w 2262758"/>
              <a:gd name="connsiteY1" fmla="*/ 454001 h 2118001"/>
              <a:gd name="connsiteX2" fmla="*/ 21952 w 2262758"/>
              <a:gd name="connsiteY2" fmla="*/ 1514175 h 2118001"/>
              <a:gd name="connsiteX3" fmla="*/ 817082 w 2262758"/>
              <a:gd name="connsiteY3" fmla="*/ 2057514 h 2118001"/>
              <a:gd name="connsiteX4" fmla="*/ 2076039 w 2262758"/>
              <a:gd name="connsiteY4" fmla="*/ 1978001 h 2118001"/>
              <a:gd name="connsiteX5" fmla="*/ 2221812 w 2262758"/>
              <a:gd name="connsiteY5" fmla="*/ 931079 h 2118001"/>
              <a:gd name="connsiteX6" fmla="*/ 1731482 w 2262758"/>
              <a:gd name="connsiteY6" fmla="*/ 281723 h 2118001"/>
              <a:gd name="connsiteX7" fmla="*/ 962856 w 2262758"/>
              <a:gd name="connsiteY7" fmla="*/ 3427 h 211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62758" h="2118001">
                <a:moveTo>
                  <a:pt x="962856" y="3427"/>
                </a:moveTo>
                <a:cubicBezTo>
                  <a:pt x="722108" y="32140"/>
                  <a:pt x="443812" y="202210"/>
                  <a:pt x="286995" y="454001"/>
                </a:cubicBezTo>
                <a:cubicBezTo>
                  <a:pt x="130178" y="705792"/>
                  <a:pt x="-66396" y="1246923"/>
                  <a:pt x="21952" y="1514175"/>
                </a:cubicBezTo>
                <a:cubicBezTo>
                  <a:pt x="110300" y="1781427"/>
                  <a:pt x="474734" y="1980210"/>
                  <a:pt x="817082" y="2057514"/>
                </a:cubicBezTo>
                <a:cubicBezTo>
                  <a:pt x="1159430" y="2134818"/>
                  <a:pt x="1841917" y="2165740"/>
                  <a:pt x="2076039" y="1978001"/>
                </a:cubicBezTo>
                <a:cubicBezTo>
                  <a:pt x="2310161" y="1790262"/>
                  <a:pt x="2279238" y="1213792"/>
                  <a:pt x="2221812" y="931079"/>
                </a:cubicBezTo>
                <a:cubicBezTo>
                  <a:pt x="2164386" y="648366"/>
                  <a:pt x="1941308" y="431914"/>
                  <a:pt x="1731482" y="281723"/>
                </a:cubicBezTo>
                <a:cubicBezTo>
                  <a:pt x="1521656" y="131532"/>
                  <a:pt x="1203604" y="-25286"/>
                  <a:pt x="962856" y="3427"/>
                </a:cubicBezTo>
                <a:close/>
              </a:path>
            </a:pathLst>
          </a:custGeom>
          <a:solidFill>
            <a:srgbClr val="8BD6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字魂105号-简雅黑" panose="00000500000000000000" pitchFamily="2" charset="-122"/>
                <a:ea typeface="字魂105号-简雅黑" panose="00000500000000000000" pitchFamily="2" charset="-122"/>
                <a:sym typeface="字魂105号-简雅黑" panose="00000500000000000000" pitchFamily="2" charset="-122"/>
              </a:rPr>
              <a:t>2</a:t>
            </a:r>
            <a:endParaRPr lang="zh-CN" altLang="en-US" sz="3200" b="1"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63" name="任意多边形: 形状 62"/>
          <p:cNvSpPr/>
          <p:nvPr>
            <p:custDataLst>
              <p:tags r:id="rId7"/>
            </p:custDataLst>
          </p:nvPr>
        </p:nvSpPr>
        <p:spPr>
          <a:xfrm>
            <a:off x="3206976" y="3987534"/>
            <a:ext cx="997392" cy="933585"/>
          </a:xfrm>
          <a:custGeom>
            <a:avLst/>
            <a:gdLst>
              <a:gd name="connsiteX0" fmla="*/ 962856 w 2262758"/>
              <a:gd name="connsiteY0" fmla="*/ 3427 h 2118001"/>
              <a:gd name="connsiteX1" fmla="*/ 286995 w 2262758"/>
              <a:gd name="connsiteY1" fmla="*/ 454001 h 2118001"/>
              <a:gd name="connsiteX2" fmla="*/ 21952 w 2262758"/>
              <a:gd name="connsiteY2" fmla="*/ 1514175 h 2118001"/>
              <a:gd name="connsiteX3" fmla="*/ 817082 w 2262758"/>
              <a:gd name="connsiteY3" fmla="*/ 2057514 h 2118001"/>
              <a:gd name="connsiteX4" fmla="*/ 2076039 w 2262758"/>
              <a:gd name="connsiteY4" fmla="*/ 1978001 h 2118001"/>
              <a:gd name="connsiteX5" fmla="*/ 2221812 w 2262758"/>
              <a:gd name="connsiteY5" fmla="*/ 931079 h 2118001"/>
              <a:gd name="connsiteX6" fmla="*/ 1731482 w 2262758"/>
              <a:gd name="connsiteY6" fmla="*/ 281723 h 2118001"/>
              <a:gd name="connsiteX7" fmla="*/ 962856 w 2262758"/>
              <a:gd name="connsiteY7" fmla="*/ 3427 h 211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62758" h="2118001">
                <a:moveTo>
                  <a:pt x="962856" y="3427"/>
                </a:moveTo>
                <a:cubicBezTo>
                  <a:pt x="722108" y="32140"/>
                  <a:pt x="443812" y="202210"/>
                  <a:pt x="286995" y="454001"/>
                </a:cubicBezTo>
                <a:cubicBezTo>
                  <a:pt x="130178" y="705792"/>
                  <a:pt x="-66396" y="1246923"/>
                  <a:pt x="21952" y="1514175"/>
                </a:cubicBezTo>
                <a:cubicBezTo>
                  <a:pt x="110300" y="1781427"/>
                  <a:pt x="474734" y="1980210"/>
                  <a:pt x="817082" y="2057514"/>
                </a:cubicBezTo>
                <a:cubicBezTo>
                  <a:pt x="1159430" y="2134818"/>
                  <a:pt x="1841917" y="2165740"/>
                  <a:pt x="2076039" y="1978001"/>
                </a:cubicBezTo>
                <a:cubicBezTo>
                  <a:pt x="2310161" y="1790262"/>
                  <a:pt x="2279238" y="1213792"/>
                  <a:pt x="2221812" y="931079"/>
                </a:cubicBezTo>
                <a:cubicBezTo>
                  <a:pt x="2164386" y="648366"/>
                  <a:pt x="1941308" y="431914"/>
                  <a:pt x="1731482" y="281723"/>
                </a:cubicBezTo>
                <a:cubicBezTo>
                  <a:pt x="1521656" y="131532"/>
                  <a:pt x="1203604" y="-25286"/>
                  <a:pt x="962856" y="3427"/>
                </a:cubicBezTo>
                <a:close/>
              </a:path>
            </a:pathLst>
          </a:custGeom>
          <a:solidFill>
            <a:srgbClr val="F3B7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字魂105号-简雅黑" panose="00000500000000000000" pitchFamily="2" charset="-122"/>
                <a:ea typeface="字魂105号-简雅黑" panose="00000500000000000000" pitchFamily="2" charset="-122"/>
                <a:sym typeface="字魂105号-简雅黑" panose="00000500000000000000" pitchFamily="2" charset="-122"/>
              </a:rPr>
              <a:t>3</a:t>
            </a:r>
            <a:endParaRPr lang="zh-CN" altLang="en-US" sz="3200" b="1"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6" name="矩形 5"/>
          <p:cNvSpPr/>
          <p:nvPr>
            <p:custDataLst>
              <p:tags r:id="rId8"/>
            </p:custDataLst>
          </p:nvPr>
        </p:nvSpPr>
        <p:spPr>
          <a:xfrm>
            <a:off x="4598208" y="2404599"/>
            <a:ext cx="3854548" cy="45719"/>
          </a:xfrm>
          <a:prstGeom prst="rect">
            <a:avLst/>
          </a:prstGeom>
          <a:solidFill>
            <a:srgbClr val="F0C3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2" name="矩形 21"/>
          <p:cNvSpPr/>
          <p:nvPr>
            <p:custDataLst>
              <p:tags r:id="rId9"/>
            </p:custDataLst>
          </p:nvPr>
        </p:nvSpPr>
        <p:spPr>
          <a:xfrm>
            <a:off x="4598208" y="3624655"/>
            <a:ext cx="3854548" cy="45719"/>
          </a:xfrm>
          <a:prstGeom prst="rect">
            <a:avLst/>
          </a:prstGeom>
          <a:solidFill>
            <a:srgbClr val="8BD6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3" name="矩形 22"/>
          <p:cNvSpPr/>
          <p:nvPr>
            <p:custDataLst>
              <p:tags r:id="rId10"/>
            </p:custDataLst>
          </p:nvPr>
        </p:nvSpPr>
        <p:spPr>
          <a:xfrm>
            <a:off x="4597872" y="4814440"/>
            <a:ext cx="3854548" cy="45719"/>
          </a:xfrm>
          <a:prstGeom prst="rect">
            <a:avLst/>
          </a:prstGeom>
          <a:solidFill>
            <a:srgbClr val="F3B7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矩形 1"/>
          <p:cNvSpPr/>
          <p:nvPr>
            <p:custDataLst>
              <p:tags r:id="rId11"/>
            </p:custDataLst>
          </p:nvPr>
        </p:nvSpPr>
        <p:spPr>
          <a:xfrm>
            <a:off x="4598208" y="5721425"/>
            <a:ext cx="3854548" cy="45719"/>
          </a:xfrm>
          <a:prstGeom prst="rect">
            <a:avLst/>
          </a:prstGeom>
          <a:solidFill>
            <a:srgbClr val="8BD6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任意多边形: 形状 61"/>
          <p:cNvSpPr/>
          <p:nvPr>
            <p:custDataLst>
              <p:tags r:id="rId12"/>
            </p:custDataLst>
          </p:nvPr>
        </p:nvSpPr>
        <p:spPr>
          <a:xfrm>
            <a:off x="3206976" y="5067264"/>
            <a:ext cx="997392" cy="933585"/>
          </a:xfrm>
          <a:custGeom>
            <a:avLst/>
            <a:gdLst>
              <a:gd name="connsiteX0" fmla="*/ 962856 w 2262758"/>
              <a:gd name="connsiteY0" fmla="*/ 3427 h 2118001"/>
              <a:gd name="connsiteX1" fmla="*/ 286995 w 2262758"/>
              <a:gd name="connsiteY1" fmla="*/ 454001 h 2118001"/>
              <a:gd name="connsiteX2" fmla="*/ 21952 w 2262758"/>
              <a:gd name="connsiteY2" fmla="*/ 1514175 h 2118001"/>
              <a:gd name="connsiteX3" fmla="*/ 817082 w 2262758"/>
              <a:gd name="connsiteY3" fmla="*/ 2057514 h 2118001"/>
              <a:gd name="connsiteX4" fmla="*/ 2076039 w 2262758"/>
              <a:gd name="connsiteY4" fmla="*/ 1978001 h 2118001"/>
              <a:gd name="connsiteX5" fmla="*/ 2221812 w 2262758"/>
              <a:gd name="connsiteY5" fmla="*/ 931079 h 2118001"/>
              <a:gd name="connsiteX6" fmla="*/ 1731482 w 2262758"/>
              <a:gd name="connsiteY6" fmla="*/ 281723 h 2118001"/>
              <a:gd name="connsiteX7" fmla="*/ 962856 w 2262758"/>
              <a:gd name="connsiteY7" fmla="*/ 3427 h 211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62758" h="2118001">
                <a:moveTo>
                  <a:pt x="962856" y="3427"/>
                </a:moveTo>
                <a:cubicBezTo>
                  <a:pt x="722108" y="32140"/>
                  <a:pt x="443812" y="202210"/>
                  <a:pt x="286995" y="454001"/>
                </a:cubicBezTo>
                <a:cubicBezTo>
                  <a:pt x="130178" y="705792"/>
                  <a:pt x="-66396" y="1246923"/>
                  <a:pt x="21952" y="1514175"/>
                </a:cubicBezTo>
                <a:cubicBezTo>
                  <a:pt x="110300" y="1781427"/>
                  <a:pt x="474734" y="1980210"/>
                  <a:pt x="817082" y="2057514"/>
                </a:cubicBezTo>
                <a:cubicBezTo>
                  <a:pt x="1159430" y="2134818"/>
                  <a:pt x="1841917" y="2165740"/>
                  <a:pt x="2076039" y="1978001"/>
                </a:cubicBezTo>
                <a:cubicBezTo>
                  <a:pt x="2310161" y="1790262"/>
                  <a:pt x="2279238" y="1213792"/>
                  <a:pt x="2221812" y="931079"/>
                </a:cubicBezTo>
                <a:cubicBezTo>
                  <a:pt x="2164386" y="648366"/>
                  <a:pt x="1941308" y="431914"/>
                  <a:pt x="1731482" y="281723"/>
                </a:cubicBezTo>
                <a:cubicBezTo>
                  <a:pt x="1521656" y="131532"/>
                  <a:pt x="1203604" y="-25286"/>
                  <a:pt x="962856" y="3427"/>
                </a:cubicBezTo>
                <a:close/>
              </a:path>
            </a:pathLst>
          </a:custGeom>
          <a:solidFill>
            <a:srgbClr val="8BD6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字魂105号-简雅黑" panose="00000500000000000000" pitchFamily="2" charset="-122"/>
                <a:ea typeface="字魂105号-简雅黑" panose="00000500000000000000" pitchFamily="2" charset="-122"/>
                <a:sym typeface="字魂105号-简雅黑" panose="00000500000000000000" pitchFamily="2" charset="-122"/>
              </a:rPr>
              <a:t>4</a:t>
            </a:r>
            <a:endParaRPr lang="en-US" altLang="zh-CN" sz="3200" b="1"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文本框 3"/>
          <p:cNvSpPr txBox="1"/>
          <p:nvPr>
            <p:custDataLst>
              <p:tags r:id="rId13"/>
            </p:custDataLst>
          </p:nvPr>
        </p:nvSpPr>
        <p:spPr>
          <a:xfrm>
            <a:off x="4484841" y="5329422"/>
            <a:ext cx="4165018" cy="460375"/>
          </a:xfrm>
          <a:prstGeom prst="rect">
            <a:avLst/>
          </a:prstGeom>
          <a:noFill/>
        </p:spPr>
        <p:txBody>
          <a:bodyPr wrap="square" rtlCol="0">
            <a:spAutoFit/>
          </a:bodyPr>
          <a:p>
            <a:pPr algn="ctr"/>
            <a:r>
              <a:rPr sz="24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常用唱名法</a:t>
            </a:r>
            <a:endParaRPr sz="24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wipe(left)">
                                      <p:cBhvr>
                                        <p:cTn id="11" dur="500"/>
                                        <p:tgtEl>
                                          <p:spTgt spid="5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wipe(left)">
                                      <p:cBhvr>
                                        <p:cTn id="15" dur="500"/>
                                        <p:tgtEl>
                                          <p:spTgt spid="5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0" grpId="0"/>
      <p:bldP spid="54"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0257" y="-2660064"/>
            <a:ext cx="6872069" cy="12192000"/>
          </a:xfrm>
          <a:prstGeom prst="rect">
            <a:avLst/>
          </a:prstGeom>
        </p:spPr>
      </p:pic>
      <p:sp>
        <p:nvSpPr>
          <p:cNvPr id="8" name="标题 7"/>
          <p:cNvSpPr>
            <a:spLocks noGrp="1"/>
          </p:cNvSpPr>
          <p:nvPr>
            <p:ph type="title"/>
          </p:nvPr>
        </p:nvSpPr>
        <p:spPr/>
        <p:txBody>
          <a:bodyPr/>
          <a:p>
            <a:r>
              <a:rPr lang="zh-CN" altLang="en-US" sz="4000"/>
              <a:t>一、</a:t>
            </a:r>
            <a:r>
              <a:rPr lang="zh-CN" altLang="en-US" sz="4000"/>
              <a:t>调号</a:t>
            </a:r>
            <a:endParaRPr lang="zh-CN" altLang="en-US" sz="4000"/>
          </a:p>
        </p:txBody>
      </p:sp>
      <p:sp>
        <p:nvSpPr>
          <p:cNvPr id="10" name="文本占位符 9"/>
          <p:cNvSpPr>
            <a:spLocks noGrp="1"/>
          </p:cNvSpPr>
          <p:nvPr>
            <p:ph type="body" sz="half" idx="2"/>
          </p:nvPr>
        </p:nvSpPr>
        <p:spPr>
          <a:xfrm>
            <a:off x="1233805" y="2057400"/>
            <a:ext cx="9557385" cy="3811905"/>
          </a:xfrm>
        </p:spPr>
        <p:txBody>
          <a:bodyPr>
            <a:normAutofit/>
          </a:bodyPr>
          <a:p>
            <a:r>
              <a:rPr lang="en-US" altLang="zh-CN" b="1">
                <a:latin typeface="仿宋" panose="02010609060101010101" charset="-122"/>
                <a:ea typeface="仿宋" panose="02010609060101010101" charset="-122"/>
                <a:cs typeface="仿宋" panose="02010609060101010101" charset="-122"/>
              </a:rPr>
              <a:t>       </a:t>
            </a:r>
            <a:endParaRPr lang="en-US" altLang="zh-CN" b="1">
              <a:latin typeface="仿宋" panose="02010609060101010101" charset="-122"/>
              <a:ea typeface="仿宋" panose="02010609060101010101" charset="-122"/>
              <a:cs typeface="仿宋" panose="02010609060101010101" charset="-122"/>
            </a:endParaRPr>
          </a:p>
          <a:p>
            <a:endParaRPr lang="en-US" altLang="zh-CN" b="1">
              <a:latin typeface="仿宋" panose="02010609060101010101" charset="-122"/>
              <a:ea typeface="仿宋" panose="02010609060101010101" charset="-122"/>
              <a:cs typeface="仿宋" panose="02010609060101010101" charset="-122"/>
            </a:endParaRPr>
          </a:p>
          <a:p>
            <a:r>
              <a:rPr lang="en-US" altLang="zh-CN" b="1">
                <a:latin typeface="仿宋" panose="02010609060101010101" charset="-122"/>
                <a:ea typeface="仿宋" panose="02010609060101010101" charset="-122"/>
                <a:cs typeface="仿宋" panose="02010609060101010101" charset="-122"/>
              </a:rPr>
              <a:t>       </a:t>
            </a:r>
            <a:r>
              <a:rPr lang="zh-CN" altLang="en-US" sz="2800" b="1">
                <a:latin typeface="仿宋" panose="02010609060101010101" charset="-122"/>
                <a:ea typeface="仿宋" panose="02010609060101010101" charset="-122"/>
                <a:cs typeface="仿宋" panose="02010609060101010101" charset="-122"/>
              </a:rPr>
              <a:t>为了更好地表达音乐作品的思想内容，并适应演奏的音域，还要选择合适的调。十二个不同音名位置上的音都可以作为调式的主音，而每一种调式中各音级之间的音程关系是固定不变的，因此，除C大调和a 小调之外，其余各调的音阶都要用升降记号来调整，使之符合音阶的音程关系。用来标记调的升记号和降记号，就是调号。调号写在谱号的右边。</a:t>
            </a:r>
            <a:endParaRPr lang="zh-CN" altLang="en-US" sz="2800" b="1">
              <a:latin typeface="仿宋" panose="02010609060101010101" charset="-122"/>
              <a:ea typeface="仿宋" panose="02010609060101010101" charset="-122"/>
              <a:cs typeface="仿宋" panose="02010609060101010101" charset="-122"/>
            </a:endParaRPr>
          </a:p>
          <a:p>
            <a:r>
              <a:rPr lang="zh-CN" altLang="en-US" sz="2800" b="1">
                <a:latin typeface="仿宋" panose="02010609060101010101" charset="-122"/>
                <a:ea typeface="仿宋" panose="02010609060101010101" charset="-122"/>
                <a:cs typeface="仿宋" panose="02010609060101010101" charset="-122"/>
              </a:rPr>
              <a:t>在简谱中，通常以主音的音名标记调号，如1=G、1=E 等。</a:t>
            </a:r>
            <a:endParaRPr lang="zh-CN" altLang="en-US" sz="2800" b="1">
              <a:latin typeface="仿宋" panose="02010609060101010101" charset="-122"/>
              <a:ea typeface="仿宋" panose="02010609060101010101" charset="-122"/>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0257" y="-2660064"/>
            <a:ext cx="6872069" cy="12192000"/>
          </a:xfrm>
          <a:prstGeom prst="rect">
            <a:avLst/>
          </a:prstGeom>
        </p:spPr>
      </p:pic>
      <p:sp>
        <p:nvSpPr>
          <p:cNvPr id="8" name="标题 7"/>
          <p:cNvSpPr>
            <a:spLocks noGrp="1"/>
          </p:cNvSpPr>
          <p:nvPr>
            <p:ph type="title"/>
          </p:nvPr>
        </p:nvSpPr>
        <p:spPr/>
        <p:txBody>
          <a:bodyPr anchor="t" anchorCtr="0">
            <a:scene3d>
              <a:camera prst="orthographicFront"/>
              <a:lightRig rig="threePt" dir="t"/>
            </a:scene3d>
          </a:bodyPr>
          <a:p>
            <a:r>
              <a:rPr lang="zh-CN" altLang="en-US" sz="4000">
                <a:ln/>
                <a:solidFill>
                  <a:schemeClr val="tx1"/>
                </a:solidFill>
                <a:effectLst>
                  <a:outerShdw blurRad="38100" dist="19050" dir="2700000" algn="tl" rotWithShape="0">
                    <a:schemeClr val="dk1">
                      <a:alpha val="40000"/>
                    </a:schemeClr>
                  </a:outerShdw>
                </a:effectLst>
              </a:rPr>
              <a:t>二、调号的分类</a:t>
            </a:r>
            <a:endParaRPr lang="zh-CN" altLang="en-US" sz="4000">
              <a:ln/>
              <a:solidFill>
                <a:schemeClr val="tx1"/>
              </a:solidFill>
              <a:effectLst>
                <a:outerShdw blurRad="38100" dist="19050" dir="2700000" algn="tl" rotWithShape="0">
                  <a:schemeClr val="dk1">
                    <a:alpha val="40000"/>
                  </a:schemeClr>
                </a:outerShdw>
              </a:effectLst>
            </a:endParaRPr>
          </a:p>
        </p:txBody>
      </p:sp>
      <p:sp>
        <p:nvSpPr>
          <p:cNvPr id="10" name="文本占位符 9"/>
          <p:cNvSpPr>
            <a:spLocks noGrp="1"/>
          </p:cNvSpPr>
          <p:nvPr>
            <p:ph type="body" sz="half" idx="2"/>
          </p:nvPr>
        </p:nvSpPr>
        <p:spPr>
          <a:xfrm>
            <a:off x="395605" y="1350645"/>
            <a:ext cx="4376420" cy="3811905"/>
          </a:xfrm>
        </p:spPr>
        <p:txBody>
          <a:bodyPr>
            <a:noAutofit/>
          </a:bodyPr>
          <a:p>
            <a:pPr fontAlgn="auto">
              <a:lnSpc>
                <a:spcPct val="100000"/>
              </a:lnSpc>
            </a:pPr>
            <a:r>
              <a:rPr lang="en-US" altLang="zh-CN" sz="1800" b="1"/>
              <a:t>       </a:t>
            </a:r>
            <a:endParaRPr lang="en-US" altLang="zh-CN" sz="1800" b="1"/>
          </a:p>
          <a:p>
            <a:pPr fontAlgn="auto">
              <a:lnSpc>
                <a:spcPct val="100000"/>
              </a:lnSpc>
              <a:spcBef>
                <a:spcPts val="0"/>
              </a:spcBef>
            </a:pPr>
            <a:r>
              <a:rPr lang="en-US" altLang="zh-CN" sz="1800" b="1"/>
              <a:t>     </a:t>
            </a:r>
            <a:r>
              <a:rPr sz="1800" b="1"/>
              <a:t>（一）升号调</a:t>
            </a:r>
            <a:endParaRPr sz="1800" b="1"/>
          </a:p>
          <a:p>
            <a:pPr fontAlgn="auto">
              <a:lnSpc>
                <a:spcPct val="100000"/>
              </a:lnSpc>
              <a:spcBef>
                <a:spcPts val="0"/>
              </a:spcBef>
            </a:pPr>
            <a:r>
              <a:rPr lang="en-US" sz="1800" b="1"/>
              <a:t>      </a:t>
            </a:r>
            <a:r>
              <a:rPr sz="1800" b="1"/>
              <a:t>用升记号做调号的即为升号调。由C 音向上，按照纯五度音程关系依次以G、D、A、E、B、F、C 为大调式的主音，便可建立G 大调、D 大调、A 大调、E 大调、B 大调、F 大调、C 大调。</a:t>
            </a:r>
            <a:endParaRPr sz="1800" b="1"/>
          </a:p>
          <a:p>
            <a:pPr fontAlgn="auto">
              <a:lnSpc>
                <a:spcPct val="100000"/>
              </a:lnSpc>
              <a:spcBef>
                <a:spcPts val="0"/>
              </a:spcBef>
            </a:pPr>
            <a:endParaRPr sz="1800" b="1"/>
          </a:p>
          <a:p>
            <a:pPr fontAlgn="auto">
              <a:lnSpc>
                <a:spcPct val="100000"/>
              </a:lnSpc>
              <a:spcBef>
                <a:spcPts val="0"/>
              </a:spcBef>
            </a:pPr>
            <a:r>
              <a:rPr lang="en-US" sz="1800" b="1"/>
              <a:t>     </a:t>
            </a:r>
            <a:r>
              <a:rPr sz="1800" b="1"/>
              <a:t>例如，图2-1 即C 大调上方纯五度的G 大调：</a:t>
            </a:r>
            <a:endParaRPr sz="1800" b="1"/>
          </a:p>
        </p:txBody>
      </p:sp>
      <p:pic>
        <p:nvPicPr>
          <p:cNvPr id="5" name="内容占位符 4"/>
          <p:cNvPicPr>
            <a:picLocks noChangeAspect="1"/>
          </p:cNvPicPr>
          <p:nvPr>
            <p:ph idx="1"/>
          </p:nvPr>
        </p:nvPicPr>
        <p:blipFill>
          <a:blip r:embed="rId2"/>
          <a:srcRect t="2356" r="482"/>
          <a:stretch>
            <a:fillRect/>
          </a:stretch>
        </p:blipFill>
        <p:spPr>
          <a:xfrm>
            <a:off x="5053965" y="1350645"/>
            <a:ext cx="6242685" cy="2141855"/>
          </a:xfrm>
          <a:prstGeom prst="rect">
            <a:avLst/>
          </a:prstGeom>
        </p:spPr>
      </p:pic>
      <p:sp>
        <p:nvSpPr>
          <p:cNvPr id="6" name="文本框 5"/>
          <p:cNvSpPr txBox="1"/>
          <p:nvPr/>
        </p:nvSpPr>
        <p:spPr>
          <a:xfrm>
            <a:off x="4972685" y="3836035"/>
            <a:ext cx="6243320" cy="1198880"/>
          </a:xfrm>
          <a:prstGeom prst="rect">
            <a:avLst/>
          </a:prstGeom>
        </p:spPr>
        <p:txBody>
          <a:bodyPr wrap="square">
            <a:spAutoFit/>
            <a:extLst>
              <a:ext uri="{4A0BC546-FE56-4ADE-93B0-CB8AF2F6F144}">
                <wpsdc:textFrameExt xmlns:wpsdc="http://www.wps.cn/officeDocument/2022/drawingmlCustomData" type="text"/>
              </a:ext>
            </a:extLst>
          </a:bodyPr>
          <a:p>
            <a:pPr algn="l"/>
            <a:r>
              <a:rPr lang="en-US" altLang="zh-CN" sz="1800" b="1">
                <a:latin typeface="等线" panose="02010600030101010101" charset="-122"/>
                <a:ea typeface="等线" panose="02010600030101010101" charset="-122"/>
                <a:cs typeface="等线" panose="02010600030101010101" charset="-122"/>
              </a:rPr>
              <a:t>        </a:t>
            </a:r>
            <a:r>
              <a:rPr lang="zh-CN" altLang="en-US" sz="1800" b="1">
                <a:latin typeface="等线" panose="02010600030101010101" charset="-122"/>
                <a:ea typeface="等线" panose="02010600030101010101" charset="-122"/>
                <a:cs typeface="等线" panose="02010600030101010101" charset="-122"/>
              </a:rPr>
              <a:t>按自然大调“全音、全音、半音、全音、全音、全音、半音”的音程关系，在G 大调音阶排列中，</a:t>
            </a:r>
            <a:endParaRPr lang="zh-CN" altLang="en-US" sz="1800" b="1">
              <a:latin typeface="等线" panose="02010600030101010101" charset="-122"/>
              <a:ea typeface="等线" panose="02010600030101010101" charset="-122"/>
              <a:cs typeface="等线" panose="02010600030101010101" charset="-122"/>
            </a:endParaRPr>
          </a:p>
          <a:p>
            <a:pPr algn="l"/>
            <a:r>
              <a:rPr lang="zh-CN" altLang="en-US" sz="1800" b="1">
                <a:latin typeface="等线" panose="02010600030101010101" charset="-122"/>
                <a:ea typeface="等线" panose="02010600030101010101" charset="-122"/>
                <a:cs typeface="等线" panose="02010600030101010101" charset="-122"/>
              </a:rPr>
              <a:t>须将F 升高半音才能保持Ⅶ级到I 级的音程关系为半音。因此，G 大调的调号就是一个升记号。</a:t>
            </a:r>
            <a:endParaRPr lang="zh-CN" altLang="en-US" sz="1800" b="1">
              <a:latin typeface="等线" panose="02010600030101010101" charset="-122"/>
              <a:ea typeface="等线" panose="02010600030101010101" charset="-122"/>
              <a:cs typeface="等线"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0257" y="-2660064"/>
            <a:ext cx="6872069" cy="12192000"/>
          </a:xfrm>
          <a:prstGeom prst="rect">
            <a:avLst/>
          </a:prstGeom>
        </p:spPr>
      </p:pic>
      <p:sp>
        <p:nvSpPr>
          <p:cNvPr id="8" name="标题 7"/>
          <p:cNvSpPr>
            <a:spLocks noGrp="1"/>
          </p:cNvSpPr>
          <p:nvPr>
            <p:ph type="title"/>
          </p:nvPr>
        </p:nvSpPr>
        <p:spPr/>
        <p:txBody>
          <a:bodyPr>
            <a:scene3d>
              <a:camera prst="orthographicFront"/>
              <a:lightRig rig="threePt" dir="t"/>
            </a:scene3d>
          </a:bodyPr>
          <a:p>
            <a:r>
              <a:rPr lang="zh-CN" altLang="en-US" sz="4000">
                <a:ln/>
                <a:solidFill>
                  <a:schemeClr val="tx1"/>
                </a:solidFill>
                <a:effectLst>
                  <a:outerShdw blurRad="38100" dist="19050" dir="2700000" algn="tl" rotWithShape="0">
                    <a:schemeClr val="dk1">
                      <a:alpha val="40000"/>
                    </a:schemeClr>
                  </a:outerShdw>
                </a:effectLst>
              </a:rPr>
              <a:t>（二）降号调</a:t>
            </a:r>
            <a:endParaRPr lang="zh-CN" altLang="en-US" sz="4000">
              <a:ln/>
              <a:solidFill>
                <a:schemeClr val="tx1"/>
              </a:solidFill>
              <a:effectLst>
                <a:outerShdw blurRad="38100" dist="19050" dir="2700000" algn="tl" rotWithShape="0">
                  <a:schemeClr val="dk1">
                    <a:alpha val="40000"/>
                  </a:schemeClr>
                </a:outerShdw>
              </a:effectLst>
            </a:endParaRPr>
          </a:p>
        </p:txBody>
      </p:sp>
      <p:sp>
        <p:nvSpPr>
          <p:cNvPr id="10" name="文本占位符 9"/>
          <p:cNvSpPr>
            <a:spLocks noGrp="1"/>
          </p:cNvSpPr>
          <p:nvPr>
            <p:ph type="body" sz="half" idx="2"/>
          </p:nvPr>
        </p:nvSpPr>
        <p:spPr>
          <a:xfrm>
            <a:off x="395605" y="2057400"/>
            <a:ext cx="4376420" cy="3811905"/>
          </a:xfrm>
        </p:spPr>
        <p:txBody>
          <a:bodyPr>
            <a:noAutofit/>
          </a:bodyPr>
          <a:p>
            <a:pPr fontAlgn="auto">
              <a:lnSpc>
                <a:spcPct val="100000"/>
              </a:lnSpc>
            </a:pPr>
            <a:r>
              <a:rPr lang="en-US" altLang="zh-CN" sz="1800" b="1"/>
              <a:t>       </a:t>
            </a:r>
            <a:endParaRPr lang="en-US" altLang="zh-CN" sz="1800" b="1"/>
          </a:p>
          <a:p>
            <a:pPr fontAlgn="auto">
              <a:lnSpc>
                <a:spcPct val="100000"/>
              </a:lnSpc>
              <a:spcBef>
                <a:spcPts val="0"/>
              </a:spcBef>
            </a:pPr>
            <a:r>
              <a:rPr lang="en-US" altLang="zh-CN" sz="1800" b="1"/>
              <a:t>     </a:t>
            </a:r>
            <a:r>
              <a:rPr sz="1800" b="1"/>
              <a:t>用降记号做调号的即为降号调。由C 音向下，按照纯五度音程关系依次以F、B、E、A、D、G、</a:t>
            </a:r>
            <a:endParaRPr sz="1800" b="1"/>
          </a:p>
          <a:p>
            <a:pPr fontAlgn="auto">
              <a:lnSpc>
                <a:spcPct val="100000"/>
              </a:lnSpc>
              <a:spcBef>
                <a:spcPts val="0"/>
              </a:spcBef>
            </a:pPr>
            <a:r>
              <a:rPr sz="1800" b="1"/>
              <a:t>C 为大调式的主音，便可建立F 大调、B 大调、E 大调、A 大调、D 大调、G 大调、C 大调。</a:t>
            </a:r>
            <a:endParaRPr sz="1800" b="1"/>
          </a:p>
          <a:p>
            <a:pPr fontAlgn="auto">
              <a:lnSpc>
                <a:spcPct val="100000"/>
              </a:lnSpc>
              <a:spcBef>
                <a:spcPts val="0"/>
              </a:spcBef>
            </a:pPr>
            <a:endParaRPr sz="1800" b="1"/>
          </a:p>
          <a:p>
            <a:pPr fontAlgn="auto">
              <a:lnSpc>
                <a:spcPct val="100000"/>
              </a:lnSpc>
              <a:spcBef>
                <a:spcPts val="0"/>
              </a:spcBef>
            </a:pPr>
            <a:r>
              <a:rPr sz="1800" b="1"/>
              <a:t> </a:t>
            </a:r>
            <a:r>
              <a:rPr lang="en-US" sz="1800" b="1"/>
              <a:t>   </a:t>
            </a:r>
            <a:r>
              <a:rPr sz="1800" b="1"/>
              <a:t>例如，图2-2 是C 大调下方纯五度的F 大调：</a:t>
            </a:r>
            <a:endParaRPr sz="1800" b="1"/>
          </a:p>
        </p:txBody>
      </p:sp>
      <p:sp>
        <p:nvSpPr>
          <p:cNvPr id="6" name="文本框 5"/>
          <p:cNvSpPr txBox="1"/>
          <p:nvPr/>
        </p:nvSpPr>
        <p:spPr>
          <a:xfrm>
            <a:off x="5073650" y="3984625"/>
            <a:ext cx="6243320" cy="922020"/>
          </a:xfrm>
          <a:prstGeom prst="rect">
            <a:avLst/>
          </a:prstGeom>
        </p:spPr>
        <p:txBody>
          <a:bodyPr wrap="square">
            <a:spAutoFit/>
            <a:extLst>
              <a:ext uri="{4A0BC546-FE56-4ADE-93B0-CB8AF2F6F144}">
                <wpsdc:textFrameExt xmlns:wpsdc="http://www.wps.cn/officeDocument/2022/drawingmlCustomData" type="text"/>
              </a:ext>
            </a:extLst>
          </a:bodyPr>
          <a:p>
            <a:pPr algn="l"/>
            <a:r>
              <a:rPr lang="en-US" altLang="zh-CN" sz="1800" b="1">
                <a:latin typeface="等线" panose="02010600030101010101" charset="-122"/>
                <a:ea typeface="等线" panose="02010600030101010101" charset="-122"/>
                <a:cs typeface="等线" panose="02010600030101010101" charset="-122"/>
              </a:rPr>
              <a:t>       </a:t>
            </a:r>
            <a:r>
              <a:rPr sz="1800" b="1">
                <a:latin typeface="等线" panose="02010600030101010101" charset="-122"/>
                <a:ea typeface="等线" panose="02010600030101010101" charset="-122"/>
                <a:cs typeface="等线" panose="02010600030101010101" charset="-122"/>
              </a:rPr>
              <a:t>在F 大调中，为了使Ⅲ级到V 级之间是半音关系，必须将B 降低半音。因此，F 大调的调号就是</a:t>
            </a:r>
            <a:endParaRPr sz="1800" b="1">
              <a:latin typeface="等线" panose="02010600030101010101" charset="-122"/>
              <a:ea typeface="等线" panose="02010600030101010101" charset="-122"/>
              <a:cs typeface="等线" panose="02010600030101010101" charset="-122"/>
            </a:endParaRPr>
          </a:p>
          <a:p>
            <a:pPr algn="l"/>
            <a:r>
              <a:rPr sz="1800" b="1">
                <a:latin typeface="等线" panose="02010600030101010101" charset="-122"/>
                <a:ea typeface="等线" panose="02010600030101010101" charset="-122"/>
                <a:cs typeface="等线" panose="02010600030101010101" charset="-122"/>
              </a:rPr>
              <a:t>一个降记号。</a:t>
            </a:r>
            <a:endParaRPr sz="1800" b="1">
              <a:latin typeface="等线" panose="02010600030101010101" charset="-122"/>
              <a:ea typeface="等线" panose="02010600030101010101" charset="-122"/>
              <a:cs typeface="等线" panose="02010600030101010101" charset="-122"/>
            </a:endParaRPr>
          </a:p>
        </p:txBody>
      </p:sp>
      <p:pic>
        <p:nvPicPr>
          <p:cNvPr id="3" name="内容占位符 2"/>
          <p:cNvPicPr>
            <a:picLocks noChangeAspect="1"/>
          </p:cNvPicPr>
          <p:nvPr>
            <p:ph idx="1"/>
          </p:nvPr>
        </p:nvPicPr>
        <p:blipFill>
          <a:blip r:embed="rId2"/>
          <a:stretch>
            <a:fillRect/>
          </a:stretch>
        </p:blipFill>
        <p:spPr>
          <a:xfrm>
            <a:off x="5414645" y="1849120"/>
            <a:ext cx="5220970" cy="18275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0257" y="-2660064"/>
            <a:ext cx="6872069" cy="12192000"/>
          </a:xfrm>
          <a:prstGeom prst="rect">
            <a:avLst/>
          </a:prstGeom>
        </p:spPr>
      </p:pic>
      <p:sp>
        <p:nvSpPr>
          <p:cNvPr id="8" name="标题 7"/>
          <p:cNvSpPr>
            <a:spLocks noGrp="1"/>
          </p:cNvSpPr>
          <p:nvPr>
            <p:ph type="title"/>
          </p:nvPr>
        </p:nvSpPr>
        <p:spPr/>
        <p:txBody>
          <a:bodyPr/>
          <a:p>
            <a:r>
              <a:rPr lang="zh-CN" altLang="en-US" sz="4000"/>
              <a:t>（二）降号调</a:t>
            </a:r>
            <a:endParaRPr lang="zh-CN" altLang="en-US" sz="4000"/>
          </a:p>
        </p:txBody>
      </p:sp>
      <p:sp>
        <p:nvSpPr>
          <p:cNvPr id="10" name="文本占位符 9"/>
          <p:cNvSpPr>
            <a:spLocks noGrp="1"/>
          </p:cNvSpPr>
          <p:nvPr>
            <p:ph type="body" sz="half" idx="2"/>
          </p:nvPr>
        </p:nvSpPr>
        <p:spPr>
          <a:xfrm>
            <a:off x="395605" y="2057400"/>
            <a:ext cx="4376420" cy="3811905"/>
          </a:xfrm>
        </p:spPr>
        <p:txBody>
          <a:bodyPr>
            <a:noAutofit/>
          </a:bodyPr>
          <a:p>
            <a:pPr fontAlgn="auto">
              <a:lnSpc>
                <a:spcPct val="100000"/>
              </a:lnSpc>
            </a:pPr>
            <a:r>
              <a:rPr lang="en-US" altLang="zh-CN" sz="1800" b="1"/>
              <a:t>       </a:t>
            </a:r>
            <a:endParaRPr lang="en-US" altLang="zh-CN" sz="1800" b="1"/>
          </a:p>
          <a:p>
            <a:pPr algn="ctr" fontAlgn="auto">
              <a:lnSpc>
                <a:spcPct val="100000"/>
              </a:lnSpc>
              <a:spcBef>
                <a:spcPts val="0"/>
              </a:spcBef>
            </a:pPr>
            <a:r>
              <a:rPr lang="en-US" altLang="zh-CN" sz="1800" b="1"/>
              <a:t>    </a:t>
            </a:r>
            <a:r>
              <a:rPr lang="en-US" altLang="zh-CN" sz="1800"/>
              <a:t> </a:t>
            </a:r>
            <a:r>
              <a:rPr sz="1800" b="1"/>
              <a:t>各个调的调号如表2-1 所示。</a:t>
            </a:r>
            <a:endParaRPr sz="1800" b="1"/>
          </a:p>
          <a:p>
            <a:pPr fontAlgn="auto">
              <a:lnSpc>
                <a:spcPct val="100000"/>
              </a:lnSpc>
              <a:spcBef>
                <a:spcPts val="0"/>
              </a:spcBef>
            </a:pPr>
            <a:endParaRPr sz="1800" b="1"/>
          </a:p>
          <a:p>
            <a:pPr fontAlgn="auto">
              <a:lnSpc>
                <a:spcPct val="100000"/>
              </a:lnSpc>
              <a:spcBef>
                <a:spcPts val="0"/>
              </a:spcBef>
            </a:pPr>
            <a:r>
              <a:rPr sz="1800"/>
              <a:t> </a:t>
            </a:r>
            <a:r>
              <a:rPr lang="en-US" sz="1800"/>
              <a:t>               </a:t>
            </a:r>
            <a:r>
              <a:rPr sz="3200"/>
              <a:t>大调：</a:t>
            </a:r>
            <a:endParaRPr sz="3200"/>
          </a:p>
        </p:txBody>
      </p:sp>
      <p:pic>
        <p:nvPicPr>
          <p:cNvPr id="4" name="内容占位符 3"/>
          <p:cNvPicPr>
            <a:picLocks noChangeAspect="1"/>
          </p:cNvPicPr>
          <p:nvPr>
            <p:ph idx="1"/>
          </p:nvPr>
        </p:nvPicPr>
        <p:blipFill>
          <a:blip r:embed="rId2"/>
          <a:stretch>
            <a:fillRect/>
          </a:stretch>
        </p:blipFill>
        <p:spPr>
          <a:xfrm>
            <a:off x="5132705" y="1431290"/>
            <a:ext cx="6172200" cy="4438015"/>
          </a:xfrm>
          <a:prstGeom prst="rect">
            <a:avLst/>
          </a:prstGeom>
        </p:spPr>
      </p:pic>
      <p:sp>
        <p:nvSpPr>
          <p:cNvPr id="5" name="右箭头 4"/>
          <p:cNvSpPr/>
          <p:nvPr/>
        </p:nvSpPr>
        <p:spPr>
          <a:xfrm>
            <a:off x="2656205" y="3015615"/>
            <a:ext cx="1786890" cy="146685"/>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0257" y="-2660064"/>
            <a:ext cx="6872069" cy="12192000"/>
          </a:xfrm>
          <a:prstGeom prst="rect">
            <a:avLst/>
          </a:prstGeom>
        </p:spPr>
      </p:pic>
      <p:sp>
        <p:nvSpPr>
          <p:cNvPr id="8" name="标题 7"/>
          <p:cNvSpPr>
            <a:spLocks noGrp="1"/>
          </p:cNvSpPr>
          <p:nvPr>
            <p:ph type="title"/>
          </p:nvPr>
        </p:nvSpPr>
        <p:spPr>
          <a:xfrm>
            <a:off x="2223453" y="376555"/>
            <a:ext cx="3932237" cy="1600200"/>
          </a:xfrm>
        </p:spPr>
        <p:txBody>
          <a:bodyPr anchor="t" anchorCtr="0">
            <a:scene3d>
              <a:camera prst="orthographicFront"/>
              <a:lightRig rig="threePt" dir="t"/>
            </a:scene3d>
          </a:bodyPr>
          <a:p>
            <a:r>
              <a:rPr lang="zh-CN" altLang="en-US" sz="4000">
                <a:ln/>
                <a:solidFill>
                  <a:schemeClr val="tx1"/>
                </a:solidFill>
                <a:effectLst>
                  <a:outerShdw blurRad="38100" dist="19050" dir="2700000" algn="tl" rotWithShape="0">
                    <a:schemeClr val="dk1">
                      <a:alpha val="40000"/>
                    </a:schemeClr>
                  </a:outerShdw>
                </a:effectLst>
              </a:rPr>
              <a:t>三、平行大小调</a:t>
            </a:r>
            <a:endParaRPr lang="zh-CN" altLang="en-US" sz="4000">
              <a:ln/>
              <a:solidFill>
                <a:schemeClr val="tx1"/>
              </a:solidFill>
              <a:effectLst>
                <a:outerShdw blurRad="38100" dist="19050" dir="2700000" algn="tl" rotWithShape="0">
                  <a:schemeClr val="dk1">
                    <a:alpha val="40000"/>
                  </a:schemeClr>
                </a:outerShdw>
              </a:effectLst>
            </a:endParaRPr>
          </a:p>
        </p:txBody>
      </p:sp>
      <p:sp>
        <p:nvSpPr>
          <p:cNvPr id="10" name="文本占位符 9"/>
          <p:cNvSpPr>
            <a:spLocks noGrp="1"/>
          </p:cNvSpPr>
          <p:nvPr>
            <p:ph type="body" sz="half" idx="2"/>
          </p:nvPr>
        </p:nvSpPr>
        <p:spPr>
          <a:xfrm>
            <a:off x="1042035" y="1976755"/>
            <a:ext cx="4376420" cy="3811905"/>
          </a:xfrm>
        </p:spPr>
        <p:txBody>
          <a:bodyPr>
            <a:noAutofit/>
          </a:bodyPr>
          <a:p>
            <a:pPr fontAlgn="auto">
              <a:lnSpc>
                <a:spcPct val="100000"/>
              </a:lnSpc>
            </a:pPr>
            <a:r>
              <a:rPr lang="en-US" altLang="zh-CN" sz="1800" b="1"/>
              <a:t>       </a:t>
            </a:r>
            <a:endParaRPr lang="en-US" altLang="zh-CN" sz="1800" b="1"/>
          </a:p>
          <a:p>
            <a:pPr fontAlgn="auto">
              <a:lnSpc>
                <a:spcPct val="100000"/>
              </a:lnSpc>
              <a:spcBef>
                <a:spcPts val="0"/>
              </a:spcBef>
            </a:pPr>
            <a:r>
              <a:rPr lang="en-US" altLang="zh-CN" sz="1800" b="1"/>
              <a:t>       </a:t>
            </a:r>
            <a:r>
              <a:rPr sz="1800" b="1"/>
              <a:t>所谓平行大小调，或称“关系大小调”，是指调号相同的一对大小调，它们互相为对方的关系大调</a:t>
            </a:r>
            <a:endParaRPr sz="1800" b="1"/>
          </a:p>
          <a:p>
            <a:pPr fontAlgn="auto">
              <a:lnSpc>
                <a:spcPct val="100000"/>
              </a:lnSpc>
              <a:spcBef>
                <a:spcPts val="0"/>
              </a:spcBef>
            </a:pPr>
            <a:r>
              <a:rPr sz="1800" b="1"/>
              <a:t>或关系小调。</a:t>
            </a:r>
            <a:endParaRPr sz="1800" b="1"/>
          </a:p>
          <a:p>
            <a:pPr fontAlgn="auto">
              <a:lnSpc>
                <a:spcPct val="100000"/>
              </a:lnSpc>
              <a:spcBef>
                <a:spcPts val="0"/>
              </a:spcBef>
            </a:pPr>
            <a:r>
              <a:rPr lang="en-US" sz="1800" b="1"/>
              <a:t>       </a:t>
            </a:r>
            <a:r>
              <a:rPr sz="1800" b="1"/>
              <a:t>构成平行大小调的两个调式的主音之间的音高关系为小三度。由于它们的调号是相同的，在同为自</a:t>
            </a:r>
            <a:endParaRPr sz="1800" b="1"/>
          </a:p>
          <a:p>
            <a:pPr fontAlgn="auto">
              <a:lnSpc>
                <a:spcPct val="100000"/>
              </a:lnSpc>
              <a:spcBef>
                <a:spcPts val="0"/>
              </a:spcBef>
            </a:pPr>
            <a:r>
              <a:rPr sz="1800" b="1"/>
              <a:t>然调式时，它们的基本音组和音列关系是相同的，只有主音的音高不同。</a:t>
            </a:r>
            <a:endParaRPr sz="1800" b="1"/>
          </a:p>
        </p:txBody>
      </p:sp>
      <p:sp>
        <p:nvSpPr>
          <p:cNvPr id="2" name="内容占位符 1"/>
          <p:cNvSpPr/>
          <p:nvPr>
            <p:ph idx="1"/>
          </p:nvPr>
        </p:nvSpPr>
        <p:spPr>
          <a:xfrm>
            <a:off x="6345555" y="623570"/>
            <a:ext cx="5010150" cy="4873625"/>
          </a:xfrm>
        </p:spPr>
        <p:txBody>
          <a:bodyPr anchor="ctr" anchorCtr="0">
            <a:normAutofit lnSpcReduction="10000"/>
          </a:bodyPr>
          <a:p>
            <a:pPr marL="0" algn="l">
              <a:lnSpc>
                <a:spcPct val="100000"/>
              </a:lnSpc>
              <a:spcBef>
                <a:spcPts val="0"/>
              </a:spcBef>
              <a:buClrTx/>
              <a:buSzTx/>
              <a:buNone/>
            </a:pPr>
            <a:r>
              <a:rPr lang="en-US" sz="1800" b="1"/>
              <a:t>        </a:t>
            </a:r>
            <a:r>
              <a:rPr sz="1800" b="1"/>
              <a:t>当已知一个大调式时，其主音下方的小三度即为其平行小调式的主音所在；同样，当已知一个小调式时，其主音上方的小三度即为其平行大调式的主音所在。也可以说，一个自然大调式的Ⅵ级音就是它的平行小调的主音；一个自然小调式的Ⅲ级音就是它的平行大调式的主音。</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
</file>

<file path=ppt/tags/tag1.xml><?xml version="1.0" encoding="utf-8"?>
<p:tagLst xmlns:p="http://schemas.openxmlformats.org/presentationml/2006/main">
  <p:tag name="KSO_WM_DIAGRAM_VIRTUALLY_FRAME" val="{&quot;height&quot;:356.7217322834645,&quot;left&quot;:252.51779527559057,&quot;top&quot;:126.94181102362204,&quot;width&quot;:428.5999212598425}"/>
</p:tagLst>
</file>

<file path=ppt/tags/tag10.xml><?xml version="1.0" encoding="utf-8"?>
<p:tagLst xmlns:p="http://schemas.openxmlformats.org/presentationml/2006/main">
  <p:tag name="KSO_WM_DIAGRAM_VIRTUALLY_FRAME" val="{&quot;height&quot;:356.7217322834646,&quot;left&quot;:252.51779527559057,&quot;top&quot;:126.94181102362204,&quot;width&quot;:428.5999212598425}"/>
</p:tagLst>
</file>

<file path=ppt/tags/tag11.xml><?xml version="1.0" encoding="utf-8"?>
<p:tagLst xmlns:p="http://schemas.openxmlformats.org/presentationml/2006/main">
  <p:tag name="KSO_WM_DIAGRAM_VIRTUALLY_FRAME" val="{&quot;height&quot;:356.7217322834645,&quot;left&quot;:252.51779527559057,&quot;top&quot;:126.94181102362204,&quot;width&quot;:428.5999212598425}"/>
</p:tagLst>
</file>

<file path=ppt/tags/tag12.xml><?xml version="1.0" encoding="utf-8"?>
<p:tagLst xmlns:p="http://schemas.openxmlformats.org/presentationml/2006/main">
  <p:tag name="KSO_WM_DIAGRAM_VIRTUALLY_FRAME" val="{&quot;height&quot;:356.7217322834645,&quot;left&quot;:252.51779527559057,&quot;top&quot;:126.94181102362204,&quot;width&quot;:428.5999212598425}"/>
</p:tagLst>
</file>

<file path=ppt/tags/tag13.xml><?xml version="1.0" encoding="utf-8"?>
<p:tagLst xmlns:p="http://schemas.openxmlformats.org/presentationml/2006/main">
  <p:tag name="ISPRING_PRESENTATION_TITLE" val="水彩简约小清新通用PPT背景"/>
  <p:tag name="commondata" val="eyJoZGlkIjoiZmIyNDgxODYwNTNhOTVkMjUzMTIyYzYwNjY1NTJhNDQifQ=="/>
</p:tagLst>
</file>

<file path=ppt/tags/tag2.xml><?xml version="1.0" encoding="utf-8"?>
<p:tagLst xmlns:p="http://schemas.openxmlformats.org/presentationml/2006/main">
  <p:tag name="KSO_WM_DIAGRAM_VIRTUALLY_FRAME" val="{&quot;height&quot;:356.7217322834645,&quot;left&quot;:252.51779527559057,&quot;top&quot;:126.94181102362204,&quot;width&quot;:428.5999212598425}"/>
</p:tagLst>
</file>

<file path=ppt/tags/tag3.xml><?xml version="1.0" encoding="utf-8"?>
<p:tagLst xmlns:p="http://schemas.openxmlformats.org/presentationml/2006/main">
  <p:tag name="KSO_WM_DIAGRAM_VIRTUALLY_FRAME" val="{&quot;height&quot;:356.7217322834645,&quot;left&quot;:252.51779527559057,&quot;top&quot;:126.94181102362204,&quot;width&quot;:428.5999212598425}"/>
</p:tagLst>
</file>

<file path=ppt/tags/tag4.xml><?xml version="1.0" encoding="utf-8"?>
<p:tagLst xmlns:p="http://schemas.openxmlformats.org/presentationml/2006/main">
  <p:tag name="KSO_WM_DIAGRAM_VIRTUALLY_FRAME" val="{&quot;height&quot;:356.7217322834645,&quot;left&quot;:252.51779527559057,&quot;top&quot;:126.94181102362204,&quot;width&quot;:428.5999212598425}"/>
</p:tagLst>
</file>

<file path=ppt/tags/tag5.xml><?xml version="1.0" encoding="utf-8"?>
<p:tagLst xmlns:p="http://schemas.openxmlformats.org/presentationml/2006/main">
  <p:tag name="KSO_WM_DIAGRAM_VIRTUALLY_FRAME" val="{&quot;height&quot;:356.7217322834645,&quot;left&quot;:252.51779527559057,&quot;top&quot;:126.94181102362204,&quot;width&quot;:428.5999212598425}"/>
</p:tagLst>
</file>

<file path=ppt/tags/tag6.xml><?xml version="1.0" encoding="utf-8"?>
<p:tagLst xmlns:p="http://schemas.openxmlformats.org/presentationml/2006/main">
  <p:tag name="KSO_WM_DIAGRAM_VIRTUALLY_FRAME" val="{&quot;height&quot;:356.7217322834645,&quot;left&quot;:252.51779527559057,&quot;top&quot;:126.94181102362204,&quot;width&quot;:428.5999212598425}"/>
</p:tagLst>
</file>

<file path=ppt/tags/tag7.xml><?xml version="1.0" encoding="utf-8"?>
<p:tagLst xmlns:p="http://schemas.openxmlformats.org/presentationml/2006/main">
  <p:tag name="KSO_WM_DIAGRAM_VIRTUALLY_FRAME" val="{&quot;height&quot;:356.7217322834646,&quot;left&quot;:252.51779527559057,&quot;top&quot;:126.94181102362204,&quot;width&quot;:428.5999212598425}"/>
</p:tagLst>
</file>

<file path=ppt/tags/tag8.xml><?xml version="1.0" encoding="utf-8"?>
<p:tagLst xmlns:p="http://schemas.openxmlformats.org/presentationml/2006/main">
  <p:tag name="KSO_WM_DIAGRAM_VIRTUALLY_FRAME" val="{&quot;height&quot;:356.7217322834646,&quot;left&quot;:252.51779527559057,&quot;top&quot;:126.94181102362204,&quot;width&quot;:428.5999212598425}"/>
</p:tagLst>
</file>

<file path=ppt/tags/tag9.xml><?xml version="1.0" encoding="utf-8"?>
<p:tagLst xmlns:p="http://schemas.openxmlformats.org/presentationml/2006/main">
  <p:tag name="KSO_WM_DIAGRAM_VIRTUALLY_FRAME" val="{&quot;height&quot;:356.7217322834646,&quot;left&quot;:252.51779527559057,&quot;top&quot;:126.94181102362204,&quot;width&quot;:428.5999212598425}"/>
</p:tagLst>
</file>

<file path=ppt/theme/theme1.xml><?xml version="1.0" encoding="utf-8"?>
<a:theme xmlns:a="http://schemas.openxmlformats.org/drawingml/2006/main" name="Office 主题​​">
  <a:themeElements>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68395"/>
    </a:dk2>
    <a:lt2>
      <a:srgbClr val="F0F0F0"/>
    </a:lt2>
    <a:accent1>
      <a:srgbClr val="008FD9"/>
    </a:accent1>
    <a:accent2>
      <a:srgbClr val="A3CD4D"/>
    </a:accent2>
    <a:accent3>
      <a:srgbClr val="0061A0"/>
    </a:accent3>
    <a:accent4>
      <a:srgbClr val="05A5AD"/>
    </a:accent4>
    <a:accent5>
      <a:srgbClr val="7CBF00"/>
    </a:accent5>
    <a:accent6>
      <a:srgbClr val="2C92C5"/>
    </a:accent6>
    <a:hlink>
      <a:srgbClr val="008FD9"/>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2416</Words>
  <Application>WPS 演示</Application>
  <PresentationFormat>宽屏</PresentationFormat>
  <Paragraphs>144</Paragraphs>
  <Slides>14</Slides>
  <Notes>7</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14</vt:i4>
      </vt:variant>
    </vt:vector>
  </HeadingPairs>
  <TitlesOfParts>
    <vt:vector size="27" baseType="lpstr">
      <vt:lpstr>Arial</vt:lpstr>
      <vt:lpstr>宋体</vt:lpstr>
      <vt:lpstr>Wingdings</vt:lpstr>
      <vt:lpstr>字魂105号-简雅黑</vt:lpstr>
      <vt:lpstr>黑体</vt:lpstr>
      <vt:lpstr>微软雅黑</vt:lpstr>
      <vt:lpstr>仿宋</vt:lpstr>
      <vt:lpstr>Verdana</vt:lpstr>
      <vt:lpstr>等线</vt:lpstr>
      <vt:lpstr>Arial Unicode MS</vt:lpstr>
      <vt:lpstr>等线 Light</vt:lpstr>
      <vt:lpstr>Calibri</vt:lpstr>
      <vt:lpstr>Office 主题​​</vt:lpstr>
      <vt:lpstr>PowerPoint 演示文稿</vt:lpstr>
      <vt:lpstr>PowerPoint 演示文稿</vt:lpstr>
      <vt:lpstr>PowerPoint 演示文稿</vt:lpstr>
      <vt:lpstr>PowerPoint 演示文稿</vt:lpstr>
      <vt:lpstr>一、调号</vt:lpstr>
      <vt:lpstr>二、调号的分类</vt:lpstr>
      <vt:lpstr>（二）降号调</vt:lpstr>
      <vt:lpstr>（二）降号调</vt:lpstr>
      <vt:lpstr>三、平行大小调</vt:lpstr>
      <vt:lpstr>三、平行大小调</vt:lpstr>
      <vt:lpstr>三、平行大小调</vt:lpstr>
      <vt:lpstr>四、常用唱名法</vt:lpstr>
      <vt:lpstr>四、常用唱名法</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水彩简约小清新通用PPT背景</dc:title>
  <dc:creator>.</dc:creator>
  <cp:lastModifiedBy>李美澳</cp:lastModifiedBy>
  <cp:revision>51</cp:revision>
  <dcterms:created xsi:type="dcterms:W3CDTF">2018-03-15T04:47:00Z</dcterms:created>
  <dcterms:modified xsi:type="dcterms:W3CDTF">2024-05-16T06:48:22Z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2EB658B8BA35451DB7D5F329C9B93661_13</vt:lpwstr>
  </property>
  <property fmtid="{D5CDD505-2E9C-101B-9397-08002B2CF9AE}" pid="3" name="KSOProductBuildVer">
    <vt:lpwstr>2052-12.1.0.16910</vt:lpwstr>
  </property>
</Properties>
</file>