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1"/>
  </p:handoutMasterIdLst>
  <p:sldIdLst>
    <p:sldId id="394" r:id="rId3"/>
    <p:sldId id="318" r:id="rId4"/>
    <p:sldId id="388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7" r:id="rId14"/>
    <p:sldId id="408" r:id="rId15"/>
    <p:sldId id="409" r:id="rId16"/>
    <p:sldId id="411" r:id="rId17"/>
    <p:sldId id="412" r:id="rId18"/>
    <p:sldId id="413" r:id="rId19"/>
    <p:sldId id="414" r:id="rId20"/>
    <p:sldId id="415" r:id="rId21"/>
    <p:sldId id="416" r:id="rId22"/>
    <p:sldId id="422" r:id="rId23"/>
    <p:sldId id="423" r:id="rId24"/>
    <p:sldId id="424" r:id="rId25"/>
    <p:sldId id="425" r:id="rId26"/>
    <p:sldId id="417" r:id="rId27"/>
    <p:sldId id="419" r:id="rId28"/>
    <p:sldId id="420" r:id="rId29"/>
    <p:sldId id="418" r:id="rId30"/>
    <p:sldId id="426" r:id="rId31"/>
    <p:sldId id="427" r:id="rId32"/>
    <p:sldId id="429" r:id="rId33"/>
    <p:sldId id="431" r:id="rId34"/>
    <p:sldId id="432" r:id="rId35"/>
    <p:sldId id="433" r:id="rId36"/>
    <p:sldId id="430" r:id="rId37"/>
    <p:sldId id="434" r:id="rId38"/>
    <p:sldId id="435" r:id="rId39"/>
    <p:sldId id="39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92" userDrawn="1">
          <p15:clr>
            <a:srgbClr val="A4A3A4"/>
          </p15:clr>
        </p15:guide>
        <p15:guide id="3" pos="2746" userDrawn="1">
          <p15:clr>
            <a:srgbClr val="A4A3A4"/>
          </p15:clr>
        </p15:guide>
        <p15:guide id="5" orient="horz" pos="1638" userDrawn="1">
          <p15:clr>
            <a:srgbClr val="A4A3A4"/>
          </p15:clr>
        </p15:guide>
        <p15:guide id="6" pos="2256" userDrawn="1">
          <p15:clr>
            <a:srgbClr val="A4A3A4"/>
          </p15:clr>
        </p15:guide>
        <p15:guide id="7" pos="42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ACBE"/>
    <a:srgbClr val="00AF92"/>
    <a:srgbClr val="FFB850"/>
    <a:srgbClr val="E87071"/>
    <a:srgbClr val="663A77"/>
    <a:srgbClr val="FBFBFB"/>
    <a:srgbClr val="E4E4E4"/>
    <a:srgbClr val="D7D7D7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24" autoAdjust="0"/>
  </p:normalViewPr>
  <p:slideViewPr>
    <p:cSldViewPr snapToGrid="0" showGuides="1">
      <p:cViewPr>
        <p:scale>
          <a:sx n="100" d="100"/>
          <a:sy n="100" d="100"/>
        </p:scale>
        <p:origin x="1068" y="444"/>
      </p:cViewPr>
      <p:guideLst>
        <p:guide orient="horz" pos="2160"/>
        <p:guide pos="6192"/>
        <p:guide pos="2746"/>
        <p:guide orient="horz" pos="1638"/>
        <p:guide pos="2256"/>
        <p:guide pos="42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6" name="图片 5" descr="图片包含 餐桌, 室内, 纸张&#10;&#10;已生成极高可信度的说明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9224"/>
          <a:stretch>
            <a:fillRect/>
          </a:stretch>
        </p:blipFill>
        <p:spPr>
          <a:xfrm>
            <a:off x="8534" y="5964349"/>
            <a:ext cx="12192000" cy="9119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4.wdp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16611" y="1927029"/>
            <a:ext cx="11155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7200" dirty="0" smtClean="0">
                <a:ln w="15875"/>
                <a:gradFill>
                  <a:gsLst>
                    <a:gs pos="0">
                      <a:schemeClr val="accent1">
                        <a:lumOff val="-19997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7"/>
                      </a:schemeClr>
                    </a:gs>
                  </a:gsLst>
                  <a:lin ang="0" scaled="0"/>
                </a:gradFill>
                <a:effectLst/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第二单元　左手基本伴奏型</a:t>
            </a:r>
            <a:endParaRPr sz="7200" dirty="0" smtClean="0">
              <a:ln w="15875"/>
              <a:gradFill>
                <a:gsLst>
                  <a:gs pos="0">
                    <a:schemeClr val="accent1">
                      <a:lumOff val="-19997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7"/>
                    </a:schemeClr>
                  </a:gs>
                </a:gsLst>
                <a:lin ang="0" scaled="0"/>
              </a:gradFill>
              <a:effectLst/>
              <a:latin typeface="字魂27号-布丁体" panose="00000500000000000000" pitchFamily="2" charset="-122"/>
              <a:ea typeface="字魂27号-布丁体" panose="00000500000000000000" pitchFamily="2" charset="-122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1416050"/>
            <a:ext cx="6401435" cy="492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1743075"/>
            <a:ext cx="7515225" cy="3371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290320"/>
            <a:ext cx="7486650" cy="427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270000"/>
            <a:ext cx="7467600" cy="4619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270000"/>
            <a:ext cx="7467600" cy="4619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599565" y="2051685"/>
            <a:ext cx="98710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第二节　基础伴奏型I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83058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本节开始正式进入弹奏训练。本节一共需要完成单音伴奏、双音伴奏、柱式伴奏三种弹奏训练，训练曲目皆为《小星星》。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99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一、单音伴奏型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065" y="5314950"/>
            <a:ext cx="11292205" cy="1340485"/>
          </a:xfrm>
        </p:spPr>
        <p:txBody>
          <a:bodyPr anchor="ctr" anchorCtr="0"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 sz="1700"/>
              <a:t>【弹奏提示】《小星星》是一首耳熟能详的儿童歌曲。单音伴奏时，左手弹奏和弦的根音，右手弹奏旋律部分。左手弹奏时可以适当改变节奏进行拓展，注意力度及双手指法。右手弹奏时需要使用“同音换指”的弹奏技巧。“同音换指”又叫轮指，即用不同的手指轮流去弹同一个音。单音伴奏型在弹奏时需注意以下两点：①在弹奏之前先设计好合理的指法；②在手腕拎高动作中，幅度不能过大，免得离键太高，出现下一组手指下键时力量过大，使音乐效果突兀的情况。</a:t>
            </a:r>
            <a:endParaRPr lang="zh-CN" altLang="en-US" sz="17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1111250"/>
            <a:ext cx="6459220" cy="396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二、双音伴奏型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1025" y="5436235"/>
            <a:ext cx="11292205" cy="1340485"/>
          </a:xfrm>
        </p:spPr>
        <p:txBody>
          <a:bodyPr anchor="ctr" anchorCtr="0"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 sz="1700"/>
              <a:t>【弹奏提示】在双音伴奏型中，左手弹奏和弦的根音及五音，注意和弦进行时需进行和弦连接及键盘上的就近连接。左手可改变为纵向，同时弹奏和弦的根音及五音，或者适当改变节奏进行拓展。</a:t>
            </a:r>
            <a:endParaRPr lang="zh-CN" altLang="en-US" sz="17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735" y="1123315"/>
            <a:ext cx="5143500" cy="442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三、柱式伴奏型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1025" y="5517515"/>
            <a:ext cx="11292205" cy="1340485"/>
          </a:xfrm>
        </p:spPr>
        <p:txBody>
          <a:bodyPr anchor="ctr" anchorCtr="0"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 sz="1700"/>
              <a:t>【弹奏提示】柱式和弦为常用的伴奏型，在弹奏时需要掌握好四个连续性动作：①良好的手型支架和松通的手腕统治三根手指贴键弹下；②三根手指平衡、同步、均匀触键着力；③手指的弹奏重量要通畅地下沉至键盘底部；④和弦弹完后的抬手动作由大臂带动小臂及手腕完成。</a:t>
            </a:r>
            <a:endParaRPr lang="zh-CN" altLang="en-US" sz="17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1066800"/>
            <a:ext cx="5019675" cy="472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327150" y="2051685"/>
            <a:ext cx="104159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第三节　基础伴奏型II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1246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本节内容为半分解与分解伴奏织体的弹奏训练。半分解伴奏织体为钢琴伴奏常用织体。本节需要分别完成曲目《哈巴狗》和《上学歌》两种不同的伴奏织体的弹奏训练。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2932430" y="2051685"/>
            <a:ext cx="85382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第一节</a:t>
            </a:r>
            <a:r>
              <a:rPr lang="en-US" altLang="zh-CN"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  </a:t>
            </a:r>
            <a:r>
              <a:rPr lang="zh-CN" altLang="en-US"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伴奏织体</a:t>
            </a:r>
            <a:endParaRPr lang="zh-CN" altLang="en-US"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9232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本节主要介绍伴奏织体的概念、分类及变形。学生在学习完本节内容后可进行相应伴奏织体的实际弹奏训练。</a:t>
            </a:r>
            <a:endParaRPr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一、半分解伴奏型I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1680" y="1219200"/>
            <a:ext cx="4486910" cy="325120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" y="4296410"/>
            <a:ext cx="4884420" cy="2317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65140" y="1306830"/>
            <a:ext cx="6235700" cy="23069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6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弹奏提示】《哈巴狗》在弹奏时右手可用跳奏的弹奏方法弹奏四分音符，凸显作品风格。跳奏属于断奏的一种，是钢琴的基本弹奏方式之一。跳奏可训练手指的灵敏反应，提高将力量集中在指尖的能力，使弹奏者弹奏出透亮、集中、有弹性的声音。跳奏弹奏时要注意两个问题：</a:t>
            </a:r>
            <a:endParaRPr lang="zh-CN" altLang="en-US" sz="16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16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尽量将手指贴近键盘，触键要敏锐，再利用手指的反弹力使手指从琴键跳起，离键要迅速；②要清楚跳奏的时值，一般应是音符时值的一半，如四分音符的跳音就是半拍，八分音符就弹四分之一拍，跳音不一定就要弹得特别短促。</a:t>
            </a:r>
            <a:endParaRPr lang="zh-CN" altLang="en-US" sz="16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二、半分解伴奏型II</a:t>
            </a:r>
            <a:endParaRPr lang="zh-CN" altLang="en-US">
              <a:sym typeface="+mn-ea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r="1331" b="-866"/>
          <a:stretch>
            <a:fillRect/>
          </a:stretch>
        </p:blipFill>
        <p:spPr>
          <a:xfrm>
            <a:off x="1133475" y="1175385"/>
            <a:ext cx="4896485" cy="2440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65" y="3196590"/>
            <a:ext cx="5210175" cy="3661410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40500" y="1787525"/>
            <a:ext cx="5296535" cy="121602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【弹奏提示】左手弹奏和弦根音时力度可加强，弹奏双音时注意力度均匀，保持速度和节拍稳定，左右手对位。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三、分解伴奏型I</a:t>
            </a: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40500" y="1171575"/>
            <a:ext cx="5205730" cy="432752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【弹奏提示】《上学歌》右手旋律部分在弹奏时需要用到“缩指”和“扩指”的弹奏技巧来进行</a:t>
            </a:r>
            <a:endParaRPr lang="zh-CN" altLang="en-US" smtClean="0">
              <a:solidFill>
                <a:srgbClr val="0070C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手位的移动。“缩指”是指用相隔较远的手指来弹奏较临近的音，它缩小了手指之间的距离，弹奏时应提前做好准备，注意准确性。“扩指”是指通过指距的扩大来弹奏相隔较远的音。</a:t>
            </a:r>
            <a:endParaRPr lang="zh-CN" altLang="en-US" smtClean="0">
              <a:solidFill>
                <a:srgbClr val="0070C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在钢琴弹奏中指法起着非常重要的作用，许多手位的变化都是通过指法的改变来实现的，所以</a:t>
            </a:r>
            <a:endParaRPr lang="zh-CN" altLang="en-US" smtClean="0">
              <a:solidFill>
                <a:srgbClr val="0070C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一定要养成严格遵循规定指法进行弹奏的习惯，培养精益求精、科学规范的精神。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195" y="1278890"/>
            <a:ext cx="5996305" cy="2495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" y="3740785"/>
            <a:ext cx="6219825" cy="1487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四、分解伴奏型II</a:t>
            </a: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631315" y="5584190"/>
            <a:ext cx="8761095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【弹奏提示】注意左手八分休止符与右手的对位，左手伴奏型可带有跳音色彩。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t="496" r="194"/>
          <a:stretch>
            <a:fillRect/>
          </a:stretch>
        </p:blipFill>
        <p:spPr>
          <a:xfrm>
            <a:off x="2832100" y="1183640"/>
            <a:ext cx="6527800" cy="4330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742315" y="2051685"/>
            <a:ext cx="110007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第四节　基础伴奏型III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1246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本节内容为左手琶音伴奏织体的弹奏训练。琶音伴奏型I 主要以十度伴奏织体为主，琶音伴奏型II 主要以八度伴奏织体为主。本节需要运用两种伴奏方法为曲目《小草》伴奏。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99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一、琶音伴奏型I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0870" y="5012055"/>
            <a:ext cx="11292205" cy="1340485"/>
          </a:xfrm>
        </p:spPr>
        <p:txBody>
          <a:bodyPr anchor="ctr" anchorCtr="0"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 sz="1700"/>
              <a:t>【弹奏提示】《小草》歌词抓住小草平凡、朴实的特质，歌颂了小草谦和自得的美德与乐观豁达的态度。该歌曲是二段体，分为两个部分。前面叙事，后面抒情；前面平淡处理，旋律以低音区为主，后面大胆抒情，旋律奔放，主要在高音区表达激动的心情。在弹奏之前先对曲目结构进行划分，不同的部分要采用不同的伴奏型与弹奏方法。</a:t>
            </a:r>
            <a:endParaRPr lang="zh-CN" altLang="en-US" sz="17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08" b="330"/>
          <a:stretch>
            <a:fillRect/>
          </a:stretch>
        </p:blipFill>
        <p:spPr>
          <a:xfrm>
            <a:off x="3171825" y="1452880"/>
            <a:ext cx="5848350" cy="3455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二、琶音伴奏型II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0870" y="5012055"/>
            <a:ext cx="11292205" cy="1340485"/>
          </a:xfrm>
        </p:spPr>
        <p:txBody>
          <a:bodyPr anchor="ctr" anchorCtr="0"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 sz="1700"/>
              <a:t>【弹奏提示】弹奏时注意换延音踏板。该伴奏较十度伴奏型简单，注意每小节最后一拍的力度要弱（右手旋律可高八度弹奏）。</a:t>
            </a:r>
            <a:endParaRPr lang="zh-CN" altLang="en-US" sz="17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935" y="1210945"/>
            <a:ext cx="6235700" cy="4077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742315" y="2051685"/>
            <a:ext cx="110007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第五节　基础伴奏型IV 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1246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本节内容为左手琶音伴奏织体的弹奏训练。琶音伴奏型I 主要以十度伴奏织体为主，琶音伴奏型II 主要以八度伴奏织体为主。本节需要运用两种伴奏方法为曲目《小草》伴奏。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99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一、琶音伴奏型III</a:t>
            </a: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42315" y="5704840"/>
            <a:ext cx="1078357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【弹奏提示】弹奏时注意换延音踏板，注意左手每小节最后一个音要进行跨指（右手旋律可高八度弹奏）。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868" b="912"/>
          <a:stretch>
            <a:fillRect/>
          </a:stretch>
        </p:blipFill>
        <p:spPr>
          <a:xfrm>
            <a:off x="2716530" y="1269365"/>
            <a:ext cx="6817360" cy="4275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二、琶音伴奏型IV</a:t>
            </a: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99580" y="1691005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【弹奏提示】弹奏时注意换延音踏板，注意左手每小节最后一个音要进行跨指（右手旋律可高八度弹奏）。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l="1128" b="635"/>
          <a:stretch>
            <a:fillRect/>
          </a:stretch>
        </p:blipFill>
        <p:spPr>
          <a:xfrm>
            <a:off x="969645" y="1202055"/>
            <a:ext cx="5743575" cy="2373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57905"/>
            <a:ext cx="5961380" cy="287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一、伴奏织体的概念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0660"/>
            <a:ext cx="10515600" cy="3362325"/>
          </a:xfrm>
        </p:spPr>
        <p:txBody>
          <a:bodyPr anchor="ctr" anchorCtr="0"/>
          <a:p>
            <a:pPr algn="l"/>
            <a:r>
              <a:rPr lang="en-US" altLang="zh-CN"/>
              <a:t>         </a:t>
            </a:r>
            <a:r>
              <a:rPr lang="zh-CN" altLang="en-US"/>
              <a:t>伴奏织体是根据旋律的内容、情绪等设计的。选择适当的伴奏织体是即兴伴奏取得成功的关键。因此，伴奏者应掌握各种风格、各种情绪的伴奏织体。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742315" y="2051685"/>
            <a:ext cx="110007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第六节　进阶伴奏型I  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16617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本节将进入强化根音的伴奏织体的弹奏训练。强化根音伴奏型I 主要是低八度根音后衔接柱式和弦，训练曲目为《小星星》；强化根音伴奏型II 为三拍子，训练曲目为《小鼓响咚咚》；强化根音伴奏型III 主要是低八度后跟半分解伴奏，训练曲目也为《小星星》。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99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一、强化根音伴奏型I 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99580" y="1347470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【弹奏提示】强化根音伴奏型I 需要在弹奏和弦低音时加大力度，左手伴奏需要进行跨八度的跳跃，注意弹奏的准确度。柱式和弦部分需要同时弹奏，注意其整齐度。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1715" y="1239520"/>
            <a:ext cx="5074285" cy="4967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二、强化根音伴奏型II 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364730" y="1691005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【弹奏提示】歌曲《小鼓响咚咚》是一首由四个乐句构成的具有童谣风格的儿童歌曲，全曲以×× × × | ×× × - | 的节奏型贯穿始终，曲调流畅，音乐形象生动，富有儿童气息。歌词以第一人称的视角，运用拟人化的手法生动地表现了小主人公关心和爱护玩具的品质。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477" b="663"/>
          <a:stretch>
            <a:fillRect/>
          </a:stretch>
        </p:blipFill>
        <p:spPr>
          <a:xfrm>
            <a:off x="754380" y="1253490"/>
            <a:ext cx="6224905" cy="4472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三、强化根音伴奏型III </a:t>
            </a: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70700" y="1519555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【弹奏提示】强化根音伴奏型Ⅲ需要在弹奏和弦低音时加大力度，左手伴奏需要进行跨八度的跳跃，注意弹奏的准确度，半分解部分注意可带点跳音弹奏。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1560" y="1138555"/>
            <a:ext cx="5177790" cy="4950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742315" y="2051685"/>
            <a:ext cx="110007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第七节　进阶伴奏型II  </a:t>
            </a:r>
            <a:endParaRPr sz="8000" dirty="0">
              <a:solidFill>
                <a:schemeClr val="accent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Synergistically utilize technically portals with frictionless supply chains.…"/>
          <p:cNvSpPr txBox="1"/>
          <p:nvPr/>
        </p:nvSpPr>
        <p:spPr>
          <a:xfrm>
            <a:off x="3376295" y="3820795"/>
            <a:ext cx="7650480" cy="1246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       </a:t>
            </a:r>
            <a:r>
              <a:rPr sz="1800" b="1" kern="0">
                <a:solidFill>
                  <a:srgbClr val="6A6E77"/>
                </a:solidFill>
                <a:latin typeface="华文细黑" pitchFamily="2" charset="-122"/>
                <a:ea typeface="华文细黑" pitchFamily="2" charset="-122"/>
                <a:cs typeface="Roboto Light"/>
                <a:sym typeface="Roboto Light"/>
              </a:rPr>
              <a:t>本节内容主要是将原来单一的伴奏织体进行混合使用，如半分解I 加半分解II、分解I 加分解II 的混合使用，弹奏者也可以自己进行其他伴奏织体的混合。</a:t>
            </a:r>
            <a:endParaRPr sz="1800" b="1" kern="0">
              <a:solidFill>
                <a:srgbClr val="6A6E77"/>
              </a:solidFill>
              <a:latin typeface="华文细黑" pitchFamily="2" charset="-122"/>
              <a:ea typeface="华文细黑" pitchFamily="2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一、混合伴奏型I（半分解I、半分解II）</a:t>
            </a:r>
            <a:br>
              <a:rPr lang="zh-CN" altLang="en-US">
                <a:sym typeface="+mn-ea"/>
              </a:rPr>
            </a:b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88455" y="1691005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【弹奏提示】《卖报歌》是音乐家聂耳创作于20 世纪30 年代的一首脍炙人口的儿童歌曲。歌曲曲调简单、明快、流畅，以朴实生动的语言、辛辣诙谐的笔调，深刻地描写了旧社会报童的苦难生活及他们对光明的渴望。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8530" y="1234440"/>
            <a:ext cx="5510530" cy="4775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二、混合伴奏型II（分解I、分解II）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99580" y="1347470"/>
            <a:ext cx="4726940" cy="732155"/>
          </a:xfrm>
        </p:spPr>
        <p:txBody>
          <a:bodyPr/>
          <a:p>
            <a:pPr indent="0" fontAlgn="auto">
              <a:lnSpc>
                <a:spcPct val="150000"/>
              </a:lnSpc>
            </a:pPr>
            <a:r>
              <a:rPr lang="zh-CN" altLang="en-US" smtClean="0">
                <a:solidFill>
                  <a:srgbClr val="0070C0"/>
                </a:solidFill>
              </a:rPr>
              <a:t>【弹奏提示】歌曲节奏偏欢快，左手伴奏型可带有跳音弹奏，注意左手变化及八分休止符位置的左右手对位。</a:t>
            </a:r>
            <a:endParaRPr lang="zh-CN" altLang="en-US" smtClean="0">
              <a:solidFill>
                <a:srgbClr val="0070C0"/>
              </a:solidFill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347470"/>
            <a:ext cx="5219700" cy="4998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54048" y="2037977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/>
                <a:ea typeface="字魂27号-布丁体"/>
                <a:sym typeface="华文细黑"/>
              </a:rPr>
              <a:t>观看</a:t>
            </a:r>
            <a:endParaRPr lang="zh-CN" altLang="en-US" sz="7200" dirty="0">
              <a:solidFill>
                <a:schemeClr val="accent1"/>
              </a:solidFill>
              <a:latin typeface="华文细黑"/>
              <a:ea typeface="字魂27号-布丁体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二、伴奏织体的分类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/>
              <a:t>      </a:t>
            </a:r>
            <a:r>
              <a:t>伴奏织体通常有柱式和弦、半分解和弦、分解和弦三种。同时，触键方法、速度、弹奏技巧等也会影响音乐的风格。以下是常见伴奏织体的基本表现特点。</a:t>
            </a:r>
          </a:p>
          <a:p>
            <a:pPr marL="0" indent="0">
              <a:buNone/>
            </a:pPr>
          </a:p>
          <a:p>
            <a:r>
              <a:rPr sz="2000" b="1"/>
              <a:t>（一）柱式和弦</a:t>
            </a:r>
            <a:endParaRPr sz="2000" b="1"/>
          </a:p>
          <a:p>
            <a:pPr marL="0" indent="0">
              <a:buNone/>
            </a:pPr>
            <a:r>
              <a:rPr lang="en-US" sz="2000"/>
              <a:t>         </a:t>
            </a:r>
            <a:r>
              <a:rPr sz="2000"/>
              <a:t>基本表现特点：坚定有力、气势磅礴、庄严宏伟。</a:t>
            </a:r>
            <a:endParaRPr sz="2000"/>
          </a:p>
          <a:p>
            <a:r>
              <a:rPr sz="2000"/>
              <a:t>（1）节奏松弛、平稳，具有烘托的背景作用。</a:t>
            </a:r>
            <a:endParaRPr sz="2000"/>
          </a:p>
          <a:p>
            <a:r>
              <a:rPr sz="2000"/>
              <a:t>（2）节奏短促、紧凑，可以积极主动地表现特色, 有较强的动力。</a:t>
            </a:r>
            <a:endParaRPr sz="2000"/>
          </a:p>
          <a:p>
            <a:r>
              <a:rPr sz="2000"/>
              <a:t>（3）短促、跳跃、节奏鲜明，具有舞蹈特点。</a:t>
            </a:r>
            <a:endParaRPr sz="2000"/>
          </a:p>
          <a:p>
            <a:r>
              <a:rPr sz="2000"/>
              <a:t>（4）锣鼓式节奏，适合表现热烈欢腾、动感较强的情绪。</a:t>
            </a:r>
            <a:endParaRPr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二、伴奏织体的分类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/>
              <a:t>    </a:t>
            </a:r>
            <a:r>
              <a:t>（二）半分解和弦</a:t>
            </a:r>
          </a:p>
          <a:p>
            <a:r>
              <a:rPr sz="2000"/>
              <a:t>基本表现特点：欢快跳跃、节奏感强。</a:t>
            </a:r>
            <a:endParaRPr sz="2000"/>
          </a:p>
          <a:p>
            <a:r>
              <a:rPr lang="en-US" sz="2000"/>
              <a:t>     </a:t>
            </a:r>
            <a:r>
              <a:rPr sz="2000"/>
              <a:t>（1）因低音减少而显得平稳，具有抒情性。</a:t>
            </a:r>
            <a:endParaRPr sz="2000"/>
          </a:p>
          <a:p>
            <a:r>
              <a:rPr lang="en-US" sz="2000"/>
              <a:t>     </a:t>
            </a:r>
            <a:r>
              <a:rPr sz="2000"/>
              <a:t>（2）微微起伏而又平稳安静，动中有静。</a:t>
            </a:r>
            <a:endParaRPr sz="2000"/>
          </a:p>
          <a:p>
            <a:pPr>
              <a:buFont typeface="Arial" panose="020B0604020202020204" pitchFamily="34" charset="0"/>
              <a:buChar char="•"/>
            </a:pPr>
            <a:r>
              <a:rPr lang="en-US" sz="2000"/>
              <a:t>     </a:t>
            </a:r>
            <a:r>
              <a:rPr sz="2000"/>
              <a:t>（3）节奏鲜明、形象生动，具有鲜明的舞蹈特点。</a:t>
            </a:r>
            <a:endParaRPr sz="2000"/>
          </a:p>
          <a:p>
            <a:endParaRPr sz="2000"/>
          </a:p>
          <a:p>
            <a:r>
              <a:rPr lang="en-US"/>
              <a:t> </a:t>
            </a:r>
            <a:r>
              <a:t>（三）分解和弦</a:t>
            </a:r>
          </a:p>
          <a:p>
            <a:r>
              <a:rPr sz="2000"/>
              <a:t>基本表现特点：抒情流畅、委婉深情。</a:t>
            </a:r>
            <a:endParaRPr sz="2000"/>
          </a:p>
          <a:p>
            <a:r>
              <a:rPr lang="en-US" sz="2000"/>
              <a:t>   </a:t>
            </a:r>
            <a:r>
              <a:rPr sz="2000"/>
              <a:t>（1）深情、委婉，亦可欢快跳跃。</a:t>
            </a:r>
            <a:endParaRPr sz="2000"/>
          </a:p>
          <a:p>
            <a:r>
              <a:rPr lang="en-US" sz="2000"/>
              <a:t>   </a:t>
            </a:r>
            <a:r>
              <a:rPr sz="2000"/>
              <a:t>（2）抒情流畅，富有歌唱性，具有动感。</a:t>
            </a:r>
            <a:endParaRPr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115" y="1539240"/>
            <a:ext cx="7086600" cy="3924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642745"/>
            <a:ext cx="721995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1270000"/>
            <a:ext cx="7077710" cy="453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三、基础伴奏型的变形</a:t>
            </a:r>
            <a:r>
              <a:rPr lang="zh-CN" altLang="en-US" sz="2400"/>
              <a:t>（可选取简单的节奏进行编辑）</a:t>
            </a:r>
            <a:endParaRPr lang="zh-CN" altLang="en-US" sz="2400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2524125" y="1357313"/>
            <a:ext cx="7143750" cy="414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多彩清新教育培训通用PPT模板"/>
  <p:tag name="commondata" val="eyJoZGlkIjoiZmIyNDgxODYwNTNhOTVkMjUzMTIyYzYwNjY1NTJhNDQifQ==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3194</Words>
  <Application>WPS 演示</Application>
  <PresentationFormat>宽屏</PresentationFormat>
  <Paragraphs>148</Paragraphs>
  <Slides>37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张海山锐谐体</vt:lpstr>
      <vt:lpstr>Signika</vt:lpstr>
      <vt:lpstr>ksdb</vt:lpstr>
      <vt:lpstr>Open Sans Extrabold</vt:lpstr>
      <vt:lpstr>微软雅黑</vt:lpstr>
      <vt:lpstr>Bebas Neue</vt:lpstr>
      <vt:lpstr>字魂27号-布丁体</vt:lpstr>
      <vt:lpstr>华文细黑</vt:lpstr>
      <vt:lpstr>字魂27号-布丁体</vt:lpstr>
      <vt:lpstr>Roboto Bold</vt:lpstr>
      <vt:lpstr>华文细黑</vt:lpstr>
      <vt:lpstr>Roboto Light</vt:lpstr>
      <vt:lpstr>Arial Unicode MS</vt:lpstr>
      <vt:lpstr>Calibri</vt:lpstr>
      <vt:lpstr>Office Theme</vt:lpstr>
      <vt:lpstr>PowerPoint 演示文稿</vt:lpstr>
      <vt:lpstr>PowerPoint 演示文稿</vt:lpstr>
      <vt:lpstr>一、伴奏织体的概念</vt:lpstr>
      <vt:lpstr>二、伴奏织体的分类</vt:lpstr>
      <vt:lpstr>二、伴奏织体的分类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三、基础伴奏型的变形（可选取简单的节奏进行编辑）</vt:lpstr>
      <vt:lpstr>PowerPoint 演示文稿</vt:lpstr>
      <vt:lpstr>一、单音伴奏型</vt:lpstr>
      <vt:lpstr>二、双音伴奏型</vt:lpstr>
      <vt:lpstr>三、柱式伴奏型</vt:lpstr>
      <vt:lpstr>PowerPoint 演示文稿</vt:lpstr>
      <vt:lpstr>一、半分解伴奏型I</vt:lpstr>
      <vt:lpstr>二、半分解伴奏型II</vt:lpstr>
      <vt:lpstr>三、分解伴奏型I</vt:lpstr>
      <vt:lpstr>四、分解伴奏型II</vt:lpstr>
      <vt:lpstr>PowerPoint 演示文稿</vt:lpstr>
      <vt:lpstr>一、琶音伴奏型I</vt:lpstr>
      <vt:lpstr>二、琶音伴奏型II</vt:lpstr>
      <vt:lpstr>PowerPoint 演示文稿</vt:lpstr>
      <vt:lpstr>一、琶音伴奏型III</vt:lpstr>
      <vt:lpstr>二、琶音伴奏型IV</vt:lpstr>
      <vt:lpstr>PowerPoint 演示文稿</vt:lpstr>
      <vt:lpstr>一、强化根音伴奏型I  </vt:lpstr>
      <vt:lpstr>二、强化根音伴奏型II  </vt:lpstr>
      <vt:lpstr>三、强化根音伴奏型III </vt:lpstr>
      <vt:lpstr>PowerPoint 演示文稿</vt:lpstr>
      <vt:lpstr>一、混合伴奏型I（半分解I、半分解II）  </vt:lpstr>
      <vt:lpstr>二、混合伴奏型II（分解I、分解II）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李美澳</cp:lastModifiedBy>
  <cp:revision>1566</cp:revision>
  <dcterms:created xsi:type="dcterms:W3CDTF">2014-10-20T02:56:00Z</dcterms:created>
  <dcterms:modified xsi:type="dcterms:W3CDTF">2024-05-16T06:33:53Z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0ACE6CEE81494A96909012A5D0A26B53_13</vt:lpwstr>
  </property>
  <property fmtid="{D5CDD505-2E9C-101B-9397-08002B2CF9AE}" pid="3" name="KSOProductBuildVer">
    <vt:lpwstr>2052-12.1.0.16910</vt:lpwstr>
  </property>
</Properties>
</file>