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2" r:id="rId3"/>
  </p:sldMasterIdLst>
  <p:notesMasterIdLst>
    <p:notesMasterId r:id="rId5"/>
  </p:notesMasterIdLst>
  <p:sldIdLst>
    <p:sldId id="522" r:id="rId4"/>
    <p:sldId id="438" r:id="rId6"/>
    <p:sldId id="353" r:id="rId7"/>
    <p:sldId id="325" r:id="rId8"/>
    <p:sldId id="534" r:id="rId9"/>
    <p:sldId id="535" r:id="rId10"/>
    <p:sldId id="536" r:id="rId11"/>
    <p:sldId id="537" r:id="rId12"/>
    <p:sldId id="539" r:id="rId13"/>
    <p:sldId id="540" r:id="rId14"/>
    <p:sldId id="541" r:id="rId15"/>
    <p:sldId id="542" r:id="rId16"/>
    <p:sldId id="543" r:id="rId17"/>
    <p:sldId id="544" r:id="rId18"/>
    <p:sldId id="546" r:id="rId19"/>
    <p:sldId id="547" r:id="rId20"/>
    <p:sldId id="548" r:id="rId21"/>
    <p:sldId id="550" r:id="rId22"/>
    <p:sldId id="551" r:id="rId23"/>
    <p:sldId id="552" r:id="rId24"/>
    <p:sldId id="554" r:id="rId25"/>
    <p:sldId id="555" r:id="rId26"/>
    <p:sldId id="556" r:id="rId27"/>
    <p:sldId id="557" r:id="rId28"/>
    <p:sldId id="562" r:id="rId29"/>
    <p:sldId id="561" r:id="rId30"/>
    <p:sldId id="558" r:id="rId31"/>
    <p:sldId id="563" r:id="rId32"/>
    <p:sldId id="564" r:id="rId33"/>
    <p:sldId id="559" r:id="rId34"/>
    <p:sldId id="565" r:id="rId35"/>
    <p:sldId id="566" r:id="rId36"/>
    <p:sldId id="560" r:id="rId37"/>
    <p:sldId id="567" r:id="rId38"/>
    <p:sldId id="568" r:id="rId39"/>
    <p:sldId id="529" r:id="rId40"/>
    <p:sldId id="569" r:id="rId41"/>
    <p:sldId id="532" r:id="rId42"/>
  </p:sldIdLst>
  <p:sldSz cx="9144000" cy="5143500" type="screen16x9"/>
  <p:notesSz cx="6858000" cy="9144000"/>
  <p:custDataLst>
    <p:tags r:id="rId4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6" userDrawn="1">
          <p15:clr>
            <a:srgbClr val="A4A3A4"/>
          </p15:clr>
        </p15:guide>
        <p15:guide id="2" pos="29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7"/>
    <a:srgbClr val="95ABCD"/>
    <a:srgbClr val="D7A0A9"/>
    <a:srgbClr val="F5F4F8"/>
    <a:srgbClr val="F2F1F7"/>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30" d="100"/>
          <a:sy n="130" d="100"/>
        </p:scale>
        <p:origin x="1044" y="360"/>
      </p:cViewPr>
      <p:guideLst>
        <p:guide orient="horz" pos="1616"/>
        <p:guide pos="2910"/>
      </p:guideLst>
    </p:cSldViewPr>
  </p:slideViewPr>
  <p:notesTextViewPr>
    <p:cViewPr>
      <p:scale>
        <a:sx n="1" d="1"/>
        <a:sy n="1" d="1"/>
      </p:scale>
      <p:origin x="0" y="0"/>
    </p:cViewPr>
  </p:notesTextViewPr>
  <p:sorterViewPr>
    <p:cViewPr varScale="1">
      <p:scale>
        <a:sx n="1" d="1"/>
        <a:sy n="1" d="1"/>
      </p:scale>
      <p:origin x="0" y="-182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6" Type="http://schemas.openxmlformats.org/officeDocument/2006/relationships/tags" Target="tags/tag19.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sz="3200" dirty="0"/>
          </a:p>
        </p:txBody>
      </p:sp>
      <p:sp>
        <p:nvSpPr>
          <p:cNvPr id="4" name="Slide Number Placeholder 3"/>
          <p:cNvSpPr>
            <a:spLocks noGrp="1"/>
          </p:cNvSpPr>
          <p:nvPr>
            <p:ph type="sldNum" sz="quarter" idx="10"/>
          </p:nvPr>
        </p:nvSpPr>
        <p:spPr/>
        <p:txBody>
          <a:bodyPr/>
          <a:lstStyle/>
          <a:p>
            <a:fld id="{6C68B251-D916-42DB-9836-7A227743163C}" type="slidenum">
              <a:rPr lang="en-IN" smtClean="0"/>
            </a:fld>
            <a:endParaRPr lang="en-I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764DE79-268F-4C1A-8933-263129D2AF90}"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764DE79-268F-4C1A-8933-263129D2AF90}"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Meet Individual Team Member">
    <p:spTree>
      <p:nvGrpSpPr>
        <p:cNvPr id="1" name=""/>
        <p:cNvGrpSpPr/>
        <p:nvPr/>
      </p:nvGrpSpPr>
      <p:grpSpPr>
        <a:xfrm>
          <a:off x="0" y="0"/>
          <a:ext cx="0" cy="0"/>
          <a:chOff x="0" y="0"/>
          <a:chExt cx="0" cy="0"/>
        </a:xfrm>
      </p:grpSpPr>
      <p:sp>
        <p:nvSpPr>
          <p:cNvPr id="23" name="Picture Placeholder 22"/>
          <p:cNvSpPr>
            <a:spLocks noGrp="1"/>
          </p:cNvSpPr>
          <p:nvPr>
            <p:ph type="pic" sz="quarter" idx="17" hasCustomPrompt="1"/>
          </p:nvPr>
        </p:nvSpPr>
        <p:spPr>
          <a:xfrm>
            <a:off x="4721703" y="1246279"/>
            <a:ext cx="1968983" cy="1465757"/>
          </a:xfrm>
          <a:custGeom>
            <a:avLst/>
            <a:gdLst>
              <a:gd name="connsiteX0" fmla="*/ 58650 w 2625311"/>
              <a:gd name="connsiteY0" fmla="*/ 0 h 1954343"/>
              <a:gd name="connsiteX1" fmla="*/ 2625311 w 2625311"/>
              <a:gd name="connsiteY1" fmla="*/ 0 h 1954343"/>
              <a:gd name="connsiteX2" fmla="*/ 2625311 w 2625311"/>
              <a:gd name="connsiteY2" fmla="*/ 1954343 h 1954343"/>
              <a:gd name="connsiteX3" fmla="*/ 58650 w 2625311"/>
              <a:gd name="connsiteY3" fmla="*/ 1954343 h 1954343"/>
              <a:gd name="connsiteX4" fmla="*/ 0 w 2625311"/>
              <a:gd name="connsiteY4" fmla="*/ 1895693 h 1954343"/>
              <a:gd name="connsiteX5" fmla="*/ 0 w 2625311"/>
              <a:gd name="connsiteY5" fmla="*/ 58650 h 1954343"/>
              <a:gd name="connsiteX6" fmla="*/ 58650 w 2625311"/>
              <a:gd name="connsiteY6" fmla="*/ 0 h 19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311" h="1954343">
                <a:moveTo>
                  <a:pt x="58650" y="0"/>
                </a:moveTo>
                <a:lnTo>
                  <a:pt x="2625311" y="0"/>
                </a:lnTo>
                <a:lnTo>
                  <a:pt x="2625311" y="1954343"/>
                </a:lnTo>
                <a:lnTo>
                  <a:pt x="58650" y="1954343"/>
                </a:lnTo>
                <a:cubicBezTo>
                  <a:pt x="26258" y="1954343"/>
                  <a:pt x="0" y="1928085"/>
                  <a:pt x="0" y="1895693"/>
                </a:cubicBezTo>
                <a:lnTo>
                  <a:pt x="0" y="58650"/>
                </a:lnTo>
                <a:cubicBezTo>
                  <a:pt x="0" y="26258"/>
                  <a:pt x="26258" y="0"/>
                  <a:pt x="58650" y="0"/>
                </a:cubicBezTo>
                <a:close/>
              </a:path>
            </a:pathLst>
          </a:custGeom>
        </p:spPr>
        <p:txBody>
          <a:bodyPr wrap="square">
            <a:noAutofit/>
          </a:bodyPr>
          <a:lstStyle>
            <a:lvl1pPr marL="0" indent="0">
              <a:buFontTx/>
              <a:buNone/>
              <a:defRPr sz="1200">
                <a:solidFill>
                  <a:schemeClr val="bg1">
                    <a:lumMod val="85000"/>
                  </a:schemeClr>
                </a:solidFill>
              </a:defRPr>
            </a:lvl1pPr>
          </a:lstStyle>
          <a:p>
            <a:r>
              <a:rPr lang="en-IN" dirty="0"/>
              <a:t>Drag your image here/click on picture icon</a:t>
            </a:r>
            <a:endParaRPr lang="en-IN" dirty="0"/>
          </a:p>
        </p:txBody>
      </p:sp>
      <p:sp>
        <p:nvSpPr>
          <p:cNvPr id="22" name="Picture Placeholder 21"/>
          <p:cNvSpPr>
            <a:spLocks noGrp="1"/>
          </p:cNvSpPr>
          <p:nvPr>
            <p:ph type="pic" sz="quarter" idx="16" hasCustomPrompt="1"/>
          </p:nvPr>
        </p:nvSpPr>
        <p:spPr>
          <a:xfrm>
            <a:off x="492709" y="1246279"/>
            <a:ext cx="1968983" cy="1465757"/>
          </a:xfrm>
          <a:custGeom>
            <a:avLst/>
            <a:gdLst>
              <a:gd name="connsiteX0" fmla="*/ 58650 w 2625311"/>
              <a:gd name="connsiteY0" fmla="*/ 0 h 1954343"/>
              <a:gd name="connsiteX1" fmla="*/ 2625311 w 2625311"/>
              <a:gd name="connsiteY1" fmla="*/ 0 h 1954343"/>
              <a:gd name="connsiteX2" fmla="*/ 2625311 w 2625311"/>
              <a:gd name="connsiteY2" fmla="*/ 1954343 h 1954343"/>
              <a:gd name="connsiteX3" fmla="*/ 58650 w 2625311"/>
              <a:gd name="connsiteY3" fmla="*/ 1954343 h 1954343"/>
              <a:gd name="connsiteX4" fmla="*/ 0 w 2625311"/>
              <a:gd name="connsiteY4" fmla="*/ 1895693 h 1954343"/>
              <a:gd name="connsiteX5" fmla="*/ 0 w 2625311"/>
              <a:gd name="connsiteY5" fmla="*/ 58650 h 1954343"/>
              <a:gd name="connsiteX6" fmla="*/ 58650 w 2625311"/>
              <a:gd name="connsiteY6" fmla="*/ 0 h 19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311" h="1954343">
                <a:moveTo>
                  <a:pt x="58650" y="0"/>
                </a:moveTo>
                <a:lnTo>
                  <a:pt x="2625311" y="0"/>
                </a:lnTo>
                <a:lnTo>
                  <a:pt x="2625311" y="1954343"/>
                </a:lnTo>
                <a:lnTo>
                  <a:pt x="58650" y="1954343"/>
                </a:lnTo>
                <a:cubicBezTo>
                  <a:pt x="26258" y="1954343"/>
                  <a:pt x="0" y="1928085"/>
                  <a:pt x="0" y="1895693"/>
                </a:cubicBezTo>
                <a:lnTo>
                  <a:pt x="0" y="58650"/>
                </a:lnTo>
                <a:cubicBezTo>
                  <a:pt x="0" y="26258"/>
                  <a:pt x="26258" y="0"/>
                  <a:pt x="58650" y="0"/>
                </a:cubicBezTo>
                <a:close/>
              </a:path>
            </a:pathLst>
          </a:custGeom>
        </p:spPr>
        <p:txBody>
          <a:bodyPr wrap="square">
            <a:noAutofit/>
          </a:bodyPr>
          <a:lstStyle>
            <a:lvl1pPr marL="0" indent="0">
              <a:buFontTx/>
              <a:buNone/>
              <a:defRPr sz="1200">
                <a:solidFill>
                  <a:schemeClr val="bg1">
                    <a:lumMod val="85000"/>
                  </a:schemeClr>
                </a:solidFill>
              </a:defRPr>
            </a:lvl1pPr>
          </a:lstStyle>
          <a:p>
            <a:r>
              <a:rPr lang="en-IN" dirty="0"/>
              <a:t>Drag your image here/click on picture icon</a:t>
            </a:r>
            <a:endParaRPr lang="en-IN"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4_Title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8" Type="http://schemas.openxmlformats.org/officeDocument/2006/relationships/theme" Target="../theme/theme2.xml"/><Relationship Id="rId17" Type="http://schemas.openxmlformats.org/officeDocument/2006/relationships/image" Target="../media/image1.jpeg"/><Relationship Id="rId16" Type="http://schemas.openxmlformats.org/officeDocument/2006/relationships/slideLayout" Target="../slideLayouts/slideLayout19.xml"/><Relationship Id="rId15" Type="http://schemas.openxmlformats.org/officeDocument/2006/relationships/slideLayout" Target="../slideLayouts/slideLayout18.xml"/><Relationship Id="rId14" Type="http://schemas.openxmlformats.org/officeDocument/2006/relationships/slideLayout" Target="../slideLayouts/slideLayout17.xml"/><Relationship Id="rId13" Type="http://schemas.openxmlformats.org/officeDocument/2006/relationships/slideLayout" Target="../slideLayouts/slideLayout16.xml"/><Relationship Id="rId12" Type="http://schemas.openxmlformats.org/officeDocument/2006/relationships/slideLayout" Target="../slideLayouts/slideLayout15.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7"/>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notesSlide" Target="../notesSlides/notesSlide2.xml"/><Relationship Id="rId2" Type="http://schemas.openxmlformats.org/officeDocument/2006/relationships/tags" Target="../tags/tag2.xml"/><Relationship Id="rId19" Type="http://schemas.openxmlformats.org/officeDocument/2006/relationships/slideLayout" Target="../slideLayouts/slideLayout16.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8.xml"/><Relationship Id="rId2" Type="http://schemas.openxmlformats.org/officeDocument/2006/relationships/image" Target="../media/image17.png"/><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8.xm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8.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1994321" y="-2006180"/>
            <a:ext cx="5155360" cy="9144003"/>
          </a:xfrm>
          <a:prstGeom prst="rect">
            <a:avLst/>
          </a:prstGeom>
        </p:spPr>
      </p:pic>
      <p:sp>
        <p:nvSpPr>
          <p:cNvPr id="7" name="文本框 6"/>
          <p:cNvSpPr txBox="1"/>
          <p:nvPr/>
        </p:nvSpPr>
        <p:spPr>
          <a:xfrm>
            <a:off x="2514600" y="1635125"/>
            <a:ext cx="4115435" cy="1370965"/>
          </a:xfrm>
          <a:prstGeom prst="rect">
            <a:avLst/>
          </a:prstGeom>
          <a:noFill/>
        </p:spPr>
        <p:txBody>
          <a:bodyPr wrap="square" rtlCol="0">
            <a:spAutoFit/>
          </a:bodyPr>
          <a:lstStyle/>
          <a:p>
            <a:pPr algn="ctr">
              <a:lnSpc>
                <a:spcPct val="130000"/>
              </a:lnSpc>
            </a:pPr>
            <a:r>
              <a:rPr lang="zh-CN" altLang="en-US" sz="3200" b="1" dirty="0">
                <a:solidFill>
                  <a:srgbClr val="95ABCD"/>
                </a:solidFill>
                <a:latin typeface="思源黑体 CN Bold" panose="020B0800000000000000" pitchFamily="34" charset="-122"/>
                <a:ea typeface="思源黑体 CN Bold" panose="020B0800000000000000" pitchFamily="34" charset="-122"/>
                <a:cs typeface="+mn-ea"/>
                <a:sym typeface="+mn-lt"/>
              </a:rPr>
              <a:t>第三单元　</a:t>
            </a:r>
            <a:endParaRPr lang="zh-CN" altLang="en-US" sz="3200" b="1" dirty="0">
              <a:solidFill>
                <a:srgbClr val="95ABCD"/>
              </a:solidFill>
              <a:latin typeface="思源黑体 CN Bold" panose="020B0800000000000000" pitchFamily="34" charset="-122"/>
              <a:ea typeface="思源黑体 CN Bold" panose="020B0800000000000000" pitchFamily="34" charset="-122"/>
              <a:cs typeface="+mn-ea"/>
              <a:sym typeface="+mn-lt"/>
            </a:endParaRPr>
          </a:p>
          <a:p>
            <a:pPr algn="ctr">
              <a:lnSpc>
                <a:spcPct val="130000"/>
              </a:lnSpc>
            </a:pPr>
            <a:r>
              <a:rPr lang="zh-CN" altLang="en-US" sz="3200" b="1" dirty="0">
                <a:solidFill>
                  <a:srgbClr val="95ABCD"/>
                </a:solidFill>
                <a:latin typeface="思源黑体 CN Bold" panose="020B0800000000000000" pitchFamily="34" charset="-122"/>
                <a:ea typeface="思源黑体 CN Bold" panose="020B0800000000000000" pitchFamily="34" charset="-122"/>
                <a:cs typeface="+mn-ea"/>
                <a:sym typeface="+mn-lt"/>
              </a:rPr>
              <a:t>键盘和声及和声编配</a:t>
            </a:r>
            <a:endParaRPr lang="zh-CN" altLang="en-US" sz="3200" b="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sp>
        <p:nvSpPr>
          <p:cNvPr id="10" name="Line 21"/>
          <p:cNvSpPr>
            <a:spLocks noChangeShapeType="1"/>
          </p:cNvSpPr>
          <p:nvPr/>
        </p:nvSpPr>
        <p:spPr bwMode="auto">
          <a:xfrm>
            <a:off x="2351314" y="3179020"/>
            <a:ext cx="4441371" cy="1"/>
          </a:xfrm>
          <a:prstGeom prst="line">
            <a:avLst/>
          </a:prstGeom>
          <a:noFill/>
          <a:ln w="25400">
            <a:solidFill>
              <a:srgbClr val="D7A0A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lnSpc>
                <a:spcPct val="130000"/>
              </a:lnSpc>
              <a:spcBef>
                <a:spcPct val="0"/>
              </a:spcBef>
              <a:spcAft>
                <a:spcPct val="0"/>
              </a:spcAft>
            </a:pPr>
            <a:endParaRPr lang="zh-CN" altLang="en-US" sz="1800">
              <a:ln>
                <a:solidFill>
                  <a:schemeClr val="tx1">
                    <a:lumMod val="75000"/>
                    <a:lumOff val="25000"/>
                  </a:schemeClr>
                </a:solidFill>
              </a:ln>
              <a:solidFill>
                <a:schemeClr val="tx2"/>
              </a:solidFill>
              <a:cs typeface="+mn-ea"/>
              <a:sym typeface="+mn-lt"/>
            </a:endParaRPr>
          </a:p>
        </p:txBody>
      </p:sp>
      <p:sp>
        <p:nvSpPr>
          <p:cNvPr id="9" name="椭圆 8"/>
          <p:cNvSpPr/>
          <p:nvPr/>
        </p:nvSpPr>
        <p:spPr>
          <a:xfrm>
            <a:off x="290774" y="256511"/>
            <a:ext cx="718724" cy="655680"/>
          </a:xfrm>
          <a:prstGeom prst="ellipse">
            <a:avLst/>
          </a:prstGeom>
          <a:solidFill>
            <a:srgbClr val="D7A0A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dirty="0">
              <a:latin typeface="思源黑体 CN Light" panose="020B0300000000000000" pitchFamily="34" charset="-122"/>
              <a:ea typeface="思源黑体 CN Light" panose="020B0300000000000000" pitchFamily="34" charset="-122"/>
            </a:endParaRPr>
          </a:p>
        </p:txBody>
      </p:sp>
      <p:sp>
        <p:nvSpPr>
          <p:cNvPr id="2" name="矩形 1"/>
          <p:cNvSpPr/>
          <p:nvPr/>
        </p:nvSpPr>
        <p:spPr>
          <a:xfrm>
            <a:off x="7170057" y="3179020"/>
            <a:ext cx="1973943" cy="1964480"/>
          </a:xfrm>
          <a:prstGeom prst="rect">
            <a:avLst/>
          </a:prstGeom>
          <a:solidFill>
            <a:srgbClr val="F5F5F7"/>
          </a:solidFill>
          <a:ln>
            <a:solidFill>
              <a:srgbClr val="F5F5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50770" y="3351530"/>
            <a:ext cx="4441825" cy="1014730"/>
          </a:xfrm>
          <a:prstGeom prst="rect">
            <a:avLst/>
          </a:prstGeom>
        </p:spPr>
        <p:txBody>
          <a:bodyPr wrap="square">
            <a:spAutoFit/>
          </a:bodyPr>
          <a:p>
            <a:pPr>
              <a:lnSpc>
                <a:spcPct val="150000"/>
              </a:lnSpc>
              <a:defRPr/>
            </a:pPr>
            <a:r>
              <a:rPr sz="1000">
                <a:solidFill>
                  <a:schemeClr val="tx1">
                    <a:lumMod val="75000"/>
                  </a:schemeClr>
                </a:solidFill>
                <a:latin typeface="楷体" panose="02010609060101010101" charset="-122"/>
                <a:ea typeface="楷体" panose="02010609060101010101" charset="-122"/>
                <a:cs typeface="+mn-ea"/>
                <a:sym typeface="+mn-lt"/>
              </a:rPr>
              <a:t>学习目标：</a:t>
            </a:r>
            <a:endParaRPr sz="1000">
              <a:solidFill>
                <a:schemeClr val="tx1">
                  <a:lumMod val="75000"/>
                </a:schemeClr>
              </a:solidFill>
              <a:latin typeface="楷体" panose="02010609060101010101" charset="-122"/>
              <a:ea typeface="楷体" panose="02010609060101010101" charset="-122"/>
              <a:cs typeface="+mn-ea"/>
              <a:sym typeface="+mn-lt"/>
            </a:endParaRPr>
          </a:p>
          <a:p>
            <a:pPr>
              <a:lnSpc>
                <a:spcPct val="150000"/>
              </a:lnSpc>
              <a:defRPr/>
            </a:pPr>
            <a:r>
              <a:rPr sz="1000">
                <a:solidFill>
                  <a:schemeClr val="tx1">
                    <a:lumMod val="75000"/>
                  </a:schemeClr>
                </a:solidFill>
                <a:latin typeface="楷体" panose="02010609060101010101" charset="-122"/>
                <a:ea typeface="楷体" panose="02010609060101010101" charset="-122"/>
                <a:cs typeface="+mn-ea"/>
                <a:sym typeface="+mn-lt"/>
              </a:rPr>
              <a:t>了解大调式与小调式的概念、构成、特点，以及大调式中各音级的名称与标记。掌握键盘和声的使用，会根据歌曲训练部分的和声编配原则进行简单的和声编配。</a:t>
            </a:r>
            <a:endParaRPr sz="1000">
              <a:solidFill>
                <a:schemeClr val="tx1">
                  <a:lumMod val="75000"/>
                </a:schemeClr>
              </a:solidFill>
              <a:latin typeface="楷体" panose="02010609060101010101" charset="-122"/>
              <a:ea typeface="楷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149"/>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71361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二、大调式中各音级的名称与标记</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276225" y="1189990"/>
            <a:ext cx="8498205" cy="2584450"/>
          </a:xfrm>
          <a:prstGeom prst="rect">
            <a:avLst/>
          </a:prstGeom>
          <a:noFill/>
        </p:spPr>
        <p:txBody>
          <a:bodyPr wrap="square" rtlCol="0">
            <a:spAutoFit/>
          </a:bodyPr>
          <a:lstStyle/>
          <a:p>
            <a:pPr marL="285750" indent="-285750" defTabSz="685800" fontAlgn="auto">
              <a:lnSpc>
                <a:spcPct val="150000"/>
              </a:lnSpc>
              <a:buFont typeface="Wingdings" panose="05000000000000000000" charset="0"/>
              <a:buChar char="Ø"/>
              <a:defRPr/>
            </a:pPr>
            <a:r>
              <a:rPr lang="en-US" sz="1800" dirty="0">
                <a:solidFill>
                  <a:schemeClr val="tx2"/>
                </a:solidFill>
                <a:latin typeface="思源黑体 CN Light" panose="020B0300000000000000" pitchFamily="34" charset="-122"/>
                <a:ea typeface="思源黑体 CN Light" panose="020B0300000000000000" pitchFamily="34" charset="-122"/>
                <a:cs typeface="Lato Light"/>
              </a:rPr>
              <a:t>     </a:t>
            </a:r>
            <a:r>
              <a:rPr sz="1800" dirty="0">
                <a:solidFill>
                  <a:schemeClr val="tx2"/>
                </a:solidFill>
                <a:latin typeface="思源黑体 CN Light" panose="020B0300000000000000" pitchFamily="34" charset="-122"/>
                <a:ea typeface="思源黑体 CN Light" panose="020B0300000000000000" pitchFamily="34" charset="-122"/>
                <a:cs typeface="Lato Light"/>
              </a:rPr>
              <a:t>呈三度关系（或五度加三度关系）的有中音、下中音与导音：第Ⅲ级称中音，它是主音的上方三度音，也是介于主音与属音中间的音（又称上中音）；第Ⅵ级称下中音，它是主音的下方三度音，也是介于主音与下属音中间的音。此外，第Ⅱ级称上主音，它是属音的上方五度音，因此也称重属音。第Ⅶ级称导音，它是主音的下方小二度音，并具有强烈的导向主音倾向，也是介于属音与重属音中间的音（亦称属中音）。</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71361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二、大调式中各音级的名称与标记</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276225" y="1189990"/>
            <a:ext cx="8498205" cy="2584450"/>
          </a:xfrm>
          <a:prstGeom prst="rect">
            <a:avLst/>
          </a:prstGeom>
          <a:noFill/>
        </p:spPr>
        <p:txBody>
          <a:bodyPr wrap="square" rtlCol="0">
            <a:spAutoFit/>
          </a:bodyPr>
          <a:lstStyle/>
          <a:p>
            <a:pPr marL="285750" indent="-285750" defTabSz="685800" fontAlgn="auto">
              <a:lnSpc>
                <a:spcPct val="150000"/>
              </a:lnSpc>
              <a:buFont typeface="Wingdings" panose="05000000000000000000" charset="0"/>
              <a:buChar char="Ø"/>
              <a:defRPr/>
            </a:pPr>
            <a:r>
              <a:rPr lang="en-US" sz="1800" dirty="0">
                <a:solidFill>
                  <a:schemeClr val="tx2"/>
                </a:solidFill>
                <a:latin typeface="思源黑体 CN Light" panose="020B0300000000000000" pitchFamily="34" charset="-122"/>
                <a:ea typeface="思源黑体 CN Light" panose="020B0300000000000000" pitchFamily="34" charset="-122"/>
                <a:cs typeface="Lato Light"/>
              </a:rPr>
              <a:t>  </a:t>
            </a:r>
            <a:r>
              <a:rPr sz="1800" dirty="0">
                <a:solidFill>
                  <a:schemeClr val="tx2"/>
                </a:solidFill>
                <a:latin typeface="思源黑体 CN Light" panose="020B0300000000000000" pitchFamily="34" charset="-122"/>
                <a:ea typeface="思源黑体 CN Light" panose="020B0300000000000000" pitchFamily="34" charset="-122"/>
                <a:cs typeface="Lato Light"/>
              </a:rPr>
              <a:t>归纳起来，大调式中各音级的名称与标记如下：</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r>
              <a:rPr lang="en-US" sz="1800" dirty="0">
                <a:solidFill>
                  <a:schemeClr val="tx2"/>
                </a:solidFill>
                <a:latin typeface="思源黑体 CN Light" panose="020B0300000000000000" pitchFamily="34" charset="-122"/>
                <a:ea typeface="思源黑体 CN Light" panose="020B0300000000000000" pitchFamily="34" charset="-122"/>
                <a:cs typeface="Lato Light"/>
              </a:rPr>
              <a:t>    </a:t>
            </a:r>
            <a:r>
              <a:rPr sz="1800" dirty="0">
                <a:solidFill>
                  <a:schemeClr val="tx2"/>
                </a:solidFill>
                <a:latin typeface="思源黑体 CN Light" panose="020B0300000000000000" pitchFamily="34" charset="-122"/>
                <a:ea typeface="思源黑体 CN Light" panose="020B0300000000000000" pitchFamily="34" charset="-122"/>
                <a:cs typeface="Lato Light"/>
              </a:rPr>
              <a:t>音级名称：主音 上主音 中音 下属音 属音 下中音 导音</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r>
              <a:rPr lang="en-US" sz="1800" dirty="0">
                <a:solidFill>
                  <a:schemeClr val="tx2"/>
                </a:solidFill>
                <a:latin typeface="思源黑体 CN Light" panose="020B0300000000000000" pitchFamily="34" charset="-122"/>
                <a:ea typeface="思源黑体 CN Light" panose="020B0300000000000000" pitchFamily="34" charset="-122"/>
                <a:cs typeface="Lato Light"/>
              </a:rPr>
              <a:t>    </a:t>
            </a:r>
            <a:r>
              <a:rPr sz="1800" dirty="0">
                <a:solidFill>
                  <a:schemeClr val="tx2"/>
                </a:solidFill>
                <a:latin typeface="思源黑体 CN Light" panose="020B0300000000000000" pitchFamily="34" charset="-122"/>
                <a:ea typeface="思源黑体 CN Light" panose="020B0300000000000000" pitchFamily="34" charset="-122"/>
                <a:cs typeface="Lato Light"/>
              </a:rPr>
              <a:t>音级标记： Ⅰ Ⅱ Ⅲ Ⅳ Ⅴ Ⅵ Ⅶ</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r>
              <a:rPr lang="en-US" sz="1800" dirty="0">
                <a:solidFill>
                  <a:schemeClr val="tx2"/>
                </a:solidFill>
                <a:latin typeface="思源黑体 CN Light" panose="020B0300000000000000" pitchFamily="34" charset="-122"/>
                <a:ea typeface="思源黑体 CN Light" panose="020B0300000000000000" pitchFamily="34" charset="-122"/>
                <a:cs typeface="Lato Light"/>
              </a:rPr>
              <a:t>    </a:t>
            </a:r>
            <a:r>
              <a:rPr sz="1800" dirty="0">
                <a:solidFill>
                  <a:schemeClr val="tx2"/>
                </a:solidFill>
                <a:latin typeface="思源黑体 CN Light" panose="020B0300000000000000" pitchFamily="34" charset="-122"/>
                <a:ea typeface="思源黑体 CN Light" panose="020B0300000000000000" pitchFamily="34" charset="-122"/>
                <a:cs typeface="Lato Light"/>
              </a:rPr>
              <a:t>其中，Ⅰ、Ⅲ、Ⅴ级是稳定音级，这三个音级能够组成稳定的主和弦。Ⅰ、Ⅳ、Ⅴ级是正音级，在这三个音级上可以构成三个正三和弦。Ⅱ、Ⅲ、Ⅵ、Ⅶ级是副音级，在这四个音级上可以构成四个副三和弦。</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359918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大调（I、IV、V）和弦应用I</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2192655" y="3244215"/>
            <a:ext cx="6043930" cy="133794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本节的大调作品使用I、IV、V 三个和弦，分别代表主功能、下属功能和属功能。学生需根据歌曲训练部分的和声编配原则，完成进阶训练部分歌曲的编配。</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二节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07766" y="999360"/>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57445" y="933450"/>
            <a:ext cx="3862705" cy="230695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【弹奏提示】《看星》是一首朗朗上口的儿歌，采用 44拍进行创作，以四分音符、二分音符和全音符为主，优美动听，描绘了夜晚繁星满天的场景。伴奏织体可以考虑琶音伴奏型或分解伴奏型，注意长音时可以加密左手伴奏型的织体。</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434340" y="908050"/>
            <a:ext cx="4523105" cy="3680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57445" y="933450"/>
            <a:ext cx="3862705" cy="3784600"/>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【弹奏提示】《我的家在日喀则》是一首藏族民歌，歌曲采用24拍进行创作，由四分、八分音符构成，旋律轻快活泼、朗朗上口，是五声宫调式。这首民歌在20 世纪60 年代中期广泛流传于全国各地。唱起这首歌，眼前仿佛出现了藏族同胞歌唱家乡、载歌载舞的情景。伴奏织体可以考虑半分解伴奏型或分解伴奏型。请在括号里标记和弦级数，可根据歌曲《看星》的和弦进行编配。</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403225" y="908050"/>
            <a:ext cx="4554220" cy="4080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359918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大调（I、IV、V）和弦应用II</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2727325" y="3395980"/>
            <a:ext cx="5612130" cy="133794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本节的大调作品使用I、IV、V 三个和弦，分别代表主功能、下属功能和属功能。学生需根据歌曲训练部分的和声编配原则，完成进阶训练部分歌曲的编配。</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三节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8386" y="1222880"/>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57445" y="933450"/>
            <a:ext cx="3862705" cy="1568450"/>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【弹奏提示】《我爱我的幼儿园》可以考虑伴奏织体为半分解伴奏型或分解伴奏型，注意长音时可以加入一点低音进行，如5671。</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rcRect r="299" b="1767"/>
          <a:stretch>
            <a:fillRect/>
          </a:stretch>
        </p:blipFill>
        <p:spPr>
          <a:xfrm>
            <a:off x="760730" y="933450"/>
            <a:ext cx="3883025" cy="3268345"/>
          </a:xfrm>
          <a:prstGeom prst="rect">
            <a:avLst/>
          </a:prstGeom>
        </p:spPr>
      </p:pic>
      <p:pic>
        <p:nvPicPr>
          <p:cNvPr id="4" name="图片 3"/>
          <p:cNvPicPr>
            <a:picLocks noChangeAspect="1"/>
          </p:cNvPicPr>
          <p:nvPr/>
        </p:nvPicPr>
        <p:blipFill>
          <a:blip r:embed="rId2"/>
          <a:srcRect l="2097" b="-838"/>
          <a:stretch>
            <a:fillRect/>
          </a:stretch>
        </p:blipFill>
        <p:spPr>
          <a:xfrm>
            <a:off x="760730" y="4028440"/>
            <a:ext cx="3883660" cy="106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57445" y="933450"/>
            <a:ext cx="3862705" cy="3784600"/>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一分钱》用儿童的语言描写了捡到一分钱交给警察叔叔的快乐之情。曲中人物天真可爱，且描写的事件具有一定的教育意义。该曲采用第一人称，有意识地吸收了江南民歌的音调，令听众感到亲切，旋律的音调和节奏与歌词相吻合，既朗朗上口又便于听众记忆。伴奏织</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体可以考虑混合伴奏型或分解伴奏型。请在括号里标记和弦级数，可根据歌曲《我爱我的幼儿园》的和弦进行编配。</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404495" y="1042670"/>
            <a:ext cx="4490085" cy="3162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3909695"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大调（I、IV、II、V7）和弦应用</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2405380" y="3149600"/>
            <a:ext cx="5831205" cy="175323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本节的大调作品使用I、IV、II、V7 四个和弦，分别代表主功能（I）、下属功能（IV、II）和属功能（V7）。学生需根据歌曲训练部分的和声编配原则，完成进阶训练部分歌曲的编配。</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四节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8386" y="976500"/>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57445" y="933450"/>
            <a:ext cx="3862705" cy="304609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小毛驴》是一首传唱度高、伴随很多儿童成长的经典儿歌。童声版的《小毛驴》听上去自然舒畅，歌曲充满了稚嫩和童趣。该作品歌词亲切生动，曲调欢快活泼，曲式简单，节奏欢快，唱念结合，易学易唱，受到了很多儿童的欢迎和喜爱。《小毛驴》可以使用半分解伴奏型、</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分解伴奏型或混合伴奏型作为伴奏织体。</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328295" y="1031240"/>
            <a:ext cx="4629150" cy="295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9720" y="351155"/>
            <a:ext cx="8544560" cy="4718685"/>
          </a:xfrm>
          <a:prstGeom prst="rect">
            <a:avLst/>
          </a:prstGeom>
          <a:noFill/>
          <a:ln w="25400">
            <a:solidFill>
              <a:srgbClr val="95AB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5"/>
          <p:cNvSpPr txBox="1">
            <a:spLocks noChangeArrowheads="1"/>
          </p:cNvSpPr>
          <p:nvPr/>
        </p:nvSpPr>
        <p:spPr bwMode="auto">
          <a:xfrm>
            <a:off x="3793714" y="41410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b="1" dirty="0">
                <a:solidFill>
                  <a:srgbClr val="95ABCD"/>
                </a:solidFill>
                <a:latin typeface="思源黑体 CN Bold" panose="020B0800000000000000" pitchFamily="34" charset="-122"/>
                <a:ea typeface="思源黑体 CN Bold" panose="020B0800000000000000" pitchFamily="34" charset="-122"/>
                <a:cs typeface="+mn-ea"/>
                <a:sym typeface="+mn-lt"/>
              </a:rPr>
              <a:t>演示目录</a:t>
            </a:r>
            <a:endParaRPr lang="zh-CN" altLang="en-US" sz="2400" b="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sp>
        <p:nvSpPr>
          <p:cNvPr id="71" name="矩形 70"/>
          <p:cNvSpPr/>
          <p:nvPr>
            <p:custDataLst>
              <p:tags r:id="rId1"/>
            </p:custDataLst>
          </p:nvPr>
        </p:nvSpPr>
        <p:spPr>
          <a:xfrm>
            <a:off x="1835569" y="1221761"/>
            <a:ext cx="2013926" cy="337185"/>
          </a:xfrm>
          <a:prstGeom prst="rect">
            <a:avLst/>
          </a:prstGeom>
        </p:spPr>
        <p:txBody>
          <a:bodyPr wrap="square">
            <a:spAutoFit/>
          </a:bodyPr>
          <a:lstStyle/>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大小调与音级标记</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82" name="椭圆 81"/>
          <p:cNvSpPr/>
          <p:nvPr>
            <p:custDataLst>
              <p:tags r:id="rId2"/>
            </p:custDataLst>
          </p:nvPr>
        </p:nvSpPr>
        <p:spPr>
          <a:xfrm>
            <a:off x="1216094" y="1106564"/>
            <a:ext cx="619350" cy="620486"/>
          </a:xfrm>
          <a:prstGeom prst="ellipse">
            <a:avLst/>
          </a:prstGeom>
          <a:solidFill>
            <a:srgbClr val="95ABCD"/>
          </a:solidFill>
        </p:spPr>
        <p:txBody>
          <a:bodyPr wrap="none">
            <a:noAutofit/>
          </a:bodyPr>
          <a:lstStyle/>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01</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88" name="矩形 87"/>
          <p:cNvSpPr/>
          <p:nvPr>
            <p:custDataLst>
              <p:tags r:id="rId3"/>
            </p:custDataLst>
          </p:nvPr>
        </p:nvSpPr>
        <p:spPr>
          <a:xfrm>
            <a:off x="1836420" y="2679700"/>
            <a:ext cx="2876550" cy="337185"/>
          </a:xfrm>
          <a:prstGeom prst="rect">
            <a:avLst/>
          </a:prstGeom>
        </p:spPr>
        <p:txBody>
          <a:bodyPr wrap="square">
            <a:spAutoFit/>
          </a:bodyPr>
          <a:lstStyle/>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大调（I、IV、V）和弦应用II</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90" name="椭圆 89"/>
          <p:cNvSpPr/>
          <p:nvPr>
            <p:custDataLst>
              <p:tags r:id="rId4"/>
            </p:custDataLst>
          </p:nvPr>
        </p:nvSpPr>
        <p:spPr>
          <a:xfrm>
            <a:off x="1216094" y="2537811"/>
            <a:ext cx="619350" cy="620486"/>
          </a:xfrm>
          <a:prstGeom prst="ellipse">
            <a:avLst/>
          </a:prstGeom>
          <a:solidFill>
            <a:srgbClr val="95ABCD"/>
          </a:solidFill>
        </p:spPr>
        <p:txBody>
          <a:bodyPr wrap="none">
            <a:noAutofit/>
          </a:bodyPr>
          <a:lstStyle/>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03</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93" name="矩形 92"/>
          <p:cNvSpPr/>
          <p:nvPr>
            <p:custDataLst>
              <p:tags r:id="rId5"/>
            </p:custDataLst>
          </p:nvPr>
        </p:nvSpPr>
        <p:spPr>
          <a:xfrm>
            <a:off x="5852160" y="1104900"/>
            <a:ext cx="2672715" cy="583565"/>
          </a:xfrm>
          <a:prstGeom prst="rect">
            <a:avLst/>
          </a:prstGeom>
        </p:spPr>
        <p:txBody>
          <a:bodyPr wrap="square">
            <a:spAutoFit/>
          </a:bodyPr>
          <a:lstStyle/>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小调（VI、II、III </a:t>
            </a:r>
            <a:r>
              <a:rPr lang="zh-CN" altLang="en-US" sz="10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）和弦应用I</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95" name="椭圆 94"/>
          <p:cNvSpPr/>
          <p:nvPr>
            <p:custDataLst>
              <p:tags r:id="rId6"/>
            </p:custDataLst>
          </p:nvPr>
        </p:nvSpPr>
        <p:spPr>
          <a:xfrm>
            <a:off x="5074141" y="1067829"/>
            <a:ext cx="619350" cy="620486"/>
          </a:xfrm>
          <a:prstGeom prst="ellipse">
            <a:avLst/>
          </a:prstGeom>
          <a:solidFill>
            <a:srgbClr val="95ABCD"/>
          </a:solidFill>
        </p:spPr>
        <p:txBody>
          <a:bodyPr wrap="none">
            <a:noAutofit/>
          </a:bodyPr>
          <a:lstStyle/>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06</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98" name="矩形 97"/>
          <p:cNvSpPr/>
          <p:nvPr>
            <p:custDataLst>
              <p:tags r:id="rId7"/>
            </p:custDataLst>
          </p:nvPr>
        </p:nvSpPr>
        <p:spPr>
          <a:xfrm>
            <a:off x="5852160" y="2722245"/>
            <a:ext cx="2672715" cy="583565"/>
          </a:xfrm>
          <a:prstGeom prst="rect">
            <a:avLst/>
          </a:prstGeom>
        </p:spPr>
        <p:txBody>
          <a:bodyPr wrap="square">
            <a:spAutoFit/>
          </a:bodyPr>
          <a:lstStyle/>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小调（VI、IV、II、III </a:t>
            </a:r>
            <a:r>
              <a:rPr lang="zh-CN" altLang="en-US" sz="10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）和弦应用</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100" name="椭圆 99"/>
          <p:cNvSpPr/>
          <p:nvPr>
            <p:custDataLst>
              <p:tags r:id="rId8"/>
            </p:custDataLst>
          </p:nvPr>
        </p:nvSpPr>
        <p:spPr>
          <a:xfrm>
            <a:off x="5074141" y="2603852"/>
            <a:ext cx="619350" cy="620486"/>
          </a:xfrm>
          <a:prstGeom prst="ellipse">
            <a:avLst/>
          </a:prstGeom>
          <a:solidFill>
            <a:srgbClr val="95ABCD"/>
          </a:solidFill>
        </p:spPr>
        <p:txBody>
          <a:bodyPr wrap="none">
            <a:noAutofit/>
          </a:bodyPr>
          <a:lstStyle/>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08</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3" name="矩形 2"/>
          <p:cNvSpPr/>
          <p:nvPr>
            <p:custDataLst>
              <p:tags r:id="rId9"/>
            </p:custDataLst>
          </p:nvPr>
        </p:nvSpPr>
        <p:spPr>
          <a:xfrm>
            <a:off x="1835150" y="1905000"/>
            <a:ext cx="2736850" cy="337185"/>
          </a:xfrm>
          <a:prstGeom prst="rect">
            <a:avLst/>
          </a:prstGeom>
        </p:spPr>
        <p:txBody>
          <a:bodyPr wrap="square">
            <a:spAutoFit/>
          </a:bodyPr>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大调（I、IV、V）和弦应用I</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5" name="椭圆 4"/>
          <p:cNvSpPr/>
          <p:nvPr>
            <p:custDataLst>
              <p:tags r:id="rId10"/>
            </p:custDataLst>
          </p:nvPr>
        </p:nvSpPr>
        <p:spPr>
          <a:xfrm>
            <a:off x="1216225" y="1763309"/>
            <a:ext cx="619350" cy="620486"/>
          </a:xfrm>
          <a:prstGeom prst="ellipse">
            <a:avLst/>
          </a:prstGeom>
          <a:solidFill>
            <a:srgbClr val="95ABCD"/>
          </a:solidFill>
        </p:spPr>
        <p:txBody>
          <a:bodyPr wrap="none">
            <a:noAutofit/>
          </a:bodyPr>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02</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8" name="矩形 7"/>
          <p:cNvSpPr/>
          <p:nvPr>
            <p:custDataLst>
              <p:tags r:id="rId11"/>
            </p:custDataLst>
          </p:nvPr>
        </p:nvSpPr>
        <p:spPr>
          <a:xfrm>
            <a:off x="1836420" y="3324225"/>
            <a:ext cx="2736850" cy="583565"/>
          </a:xfrm>
          <a:prstGeom prst="rect">
            <a:avLst/>
          </a:prstGeom>
        </p:spPr>
        <p:txBody>
          <a:bodyPr wrap="square">
            <a:spAutoFit/>
          </a:bodyPr>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大调（I、IV、II、V7）和弦应用</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10" name="椭圆 9"/>
          <p:cNvSpPr/>
          <p:nvPr>
            <p:custDataLst>
              <p:tags r:id="rId12"/>
            </p:custDataLst>
          </p:nvPr>
        </p:nvSpPr>
        <p:spPr>
          <a:xfrm>
            <a:off x="1216794" y="3286559"/>
            <a:ext cx="619350" cy="620486"/>
          </a:xfrm>
          <a:prstGeom prst="ellipse">
            <a:avLst/>
          </a:prstGeom>
          <a:solidFill>
            <a:srgbClr val="95ABCD"/>
          </a:solidFill>
        </p:spPr>
        <p:txBody>
          <a:bodyPr wrap="none">
            <a:noAutofit/>
          </a:bodyPr>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04</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12" name="矩形 11"/>
          <p:cNvSpPr/>
          <p:nvPr>
            <p:custDataLst>
              <p:tags r:id="rId13"/>
            </p:custDataLst>
          </p:nvPr>
        </p:nvSpPr>
        <p:spPr>
          <a:xfrm>
            <a:off x="5852160" y="1954530"/>
            <a:ext cx="2672080" cy="583565"/>
          </a:xfrm>
          <a:prstGeom prst="rect">
            <a:avLst/>
          </a:prstGeom>
        </p:spPr>
        <p:txBody>
          <a:bodyPr wrap="square">
            <a:spAutoFit/>
          </a:bodyPr>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小调（VI、II、III </a:t>
            </a:r>
            <a:r>
              <a:rPr lang="zh-CN" altLang="en-US" sz="10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）和弦应用II</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14" name="椭圆 13"/>
          <p:cNvSpPr/>
          <p:nvPr>
            <p:custDataLst>
              <p:tags r:id="rId14"/>
            </p:custDataLst>
          </p:nvPr>
        </p:nvSpPr>
        <p:spPr>
          <a:xfrm>
            <a:off x="5074141" y="1880860"/>
            <a:ext cx="619350" cy="620486"/>
          </a:xfrm>
          <a:prstGeom prst="ellipse">
            <a:avLst/>
          </a:prstGeom>
          <a:solidFill>
            <a:srgbClr val="95ABCD"/>
          </a:solidFill>
        </p:spPr>
        <p:txBody>
          <a:bodyPr wrap="none">
            <a:noAutofit/>
          </a:bodyPr>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07</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16" name="矩形 15"/>
          <p:cNvSpPr/>
          <p:nvPr>
            <p:custDataLst>
              <p:tags r:id="rId15"/>
            </p:custDataLst>
          </p:nvPr>
        </p:nvSpPr>
        <p:spPr>
          <a:xfrm>
            <a:off x="5851525" y="3311525"/>
            <a:ext cx="2801620" cy="583565"/>
          </a:xfrm>
          <a:prstGeom prst="rect">
            <a:avLst/>
          </a:prstGeom>
        </p:spPr>
        <p:txBody>
          <a:bodyPr wrap="square">
            <a:spAutoFit/>
          </a:bodyPr>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小调（VI、IV、II、V、III </a:t>
            </a:r>
            <a:r>
              <a:rPr lang="zh-CN" altLang="en-US" sz="10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18" name="椭圆 17"/>
          <p:cNvSpPr/>
          <p:nvPr>
            <p:custDataLst>
              <p:tags r:id="rId16"/>
            </p:custDataLst>
          </p:nvPr>
        </p:nvSpPr>
        <p:spPr>
          <a:xfrm>
            <a:off x="5074141" y="3287343"/>
            <a:ext cx="619350" cy="620486"/>
          </a:xfrm>
          <a:prstGeom prst="ellipse">
            <a:avLst/>
          </a:prstGeom>
          <a:solidFill>
            <a:srgbClr val="95ABCD"/>
          </a:solidFill>
        </p:spPr>
        <p:txBody>
          <a:bodyPr wrap="none">
            <a:noAutofit/>
          </a:bodyPr>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09</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19" name="椭圆 18"/>
          <p:cNvSpPr/>
          <p:nvPr>
            <p:custDataLst>
              <p:tags r:id="rId17"/>
            </p:custDataLst>
          </p:nvPr>
        </p:nvSpPr>
        <p:spPr>
          <a:xfrm>
            <a:off x="1215881" y="4088078"/>
            <a:ext cx="619350" cy="620486"/>
          </a:xfrm>
          <a:prstGeom prst="ellipse">
            <a:avLst/>
          </a:prstGeom>
          <a:solidFill>
            <a:srgbClr val="95ABCD"/>
          </a:solidFill>
        </p:spPr>
        <p:txBody>
          <a:bodyPr wrap="none">
            <a:noAutofit/>
          </a:bodyPr>
          <a:p>
            <a:pPr algn="ctr"/>
            <a:r>
              <a:rPr lang="en-US" altLang="zh-CN" sz="2000" dirty="0">
                <a:solidFill>
                  <a:schemeClr val="bg1"/>
                </a:solidFill>
                <a:latin typeface="思源黑体 CN Light" panose="020B0300000000000000" pitchFamily="34" charset="-122"/>
                <a:ea typeface="思源黑体 CN Light" panose="020B0300000000000000" pitchFamily="34" charset="-122"/>
                <a:cs typeface="+mn-ea"/>
                <a:sym typeface="+mn-lt"/>
              </a:rPr>
              <a:t>05</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20" name="矩形 19"/>
          <p:cNvSpPr/>
          <p:nvPr>
            <p:custDataLst>
              <p:tags r:id="rId18"/>
            </p:custDataLst>
          </p:nvPr>
        </p:nvSpPr>
        <p:spPr>
          <a:xfrm>
            <a:off x="1835150" y="4147820"/>
            <a:ext cx="2582545" cy="829945"/>
          </a:xfrm>
          <a:prstGeom prst="rect">
            <a:avLst/>
          </a:prstGeom>
        </p:spPr>
        <p:txBody>
          <a:bodyPr wrap="square">
            <a:spAutoFit/>
          </a:bodyPr>
          <a:p>
            <a:r>
              <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rPr>
              <a:t>大调（I、VI、IV、II、V7）和弦应用</a:t>
            </a:r>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a:p>
            <a:endParaRPr lang="zh-CN" altLang="en-US" sz="16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57445" y="933450"/>
            <a:ext cx="3862705" cy="1198880"/>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【弹奏提示】《我有一双小小手》可以使用琶音伴奏型或分解伴奏型作为伴奏织体。请在括号里标记和弦级数。</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219075" y="933450"/>
            <a:ext cx="4738370" cy="3235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440944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大调（I、VI、IV、II、V7）和弦应用</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2269490" y="3194685"/>
            <a:ext cx="5967095" cy="175323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本节的大调作品使用I、VI、IV、II、V7 五个和弦，分别代表主功能（I、VI）、下属功能（IV、II）和属功能（V7）。学生需根据歌曲训练部分的和声编配原则，完成进阶训练部分歌曲的编配。</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五节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07766" y="697100"/>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1012190" y="3944620"/>
            <a:ext cx="7009765" cy="82994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【弹奏提示】《请朋友》可以使用半分解伴奏型、分解伴奏型或混合伴奏型作为伴奏织体。</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1011555" y="957580"/>
            <a:ext cx="7010400" cy="2771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1011555" y="3933190"/>
            <a:ext cx="6598285" cy="82994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【弹奏提示】《六一儿童节》可以使用双音伴奏型或强化根音伴奏型作为伴奏织体。请在括号里标记和弦级数。</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2048510" y="746125"/>
            <a:ext cx="5283835" cy="312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440944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小调（VI、II、III </a:t>
            </a:r>
            <a:r>
              <a:rPr lang="zh-CN" altLang="en-US" sz="10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）和弦应用I</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2669540" y="3452495"/>
            <a:ext cx="5634355" cy="133794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本节的小调作品使用VI、II、III </a:t>
            </a:r>
            <a:r>
              <a:rPr sz="1000">
                <a:solidFill>
                  <a:schemeClr val="tx1">
                    <a:lumMod val="75000"/>
                  </a:schemeClr>
                </a:solidFill>
                <a:latin typeface="楷体" panose="02010609060101010101" charset="-122"/>
                <a:ea typeface="楷体" panose="02010609060101010101" charset="-122"/>
                <a:cs typeface="+mn-ea"/>
                <a:sym typeface="+mn-lt"/>
              </a:rPr>
              <a:t>大</a:t>
            </a:r>
            <a:r>
              <a:rPr sz="1800">
                <a:solidFill>
                  <a:schemeClr val="tx1">
                    <a:lumMod val="75000"/>
                  </a:schemeClr>
                </a:solidFill>
                <a:latin typeface="楷体" panose="02010609060101010101" charset="-122"/>
                <a:ea typeface="楷体" panose="02010609060101010101" charset="-122"/>
                <a:cs typeface="+mn-ea"/>
                <a:sym typeface="+mn-lt"/>
              </a:rPr>
              <a:t>三个和弦，分别代表主功能、下属功能和属功能。学生需根据歌曲训练部分的和声编配原则，完成进阶训练部分歌曲的编配。</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六节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8386" y="1279395"/>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a:t>
            </a: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984750" y="257810"/>
            <a:ext cx="3999865" cy="489267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牧童之歌》是一首哈萨克族儿童歌曲，为四句体歌曲。前两个乐句节奏平稳；后两个乐句由于使用了较多的附点音符，具有很强的动感。歌曲的旋律欢快、活泼。整首歌曲将生动活泼的节奏与浓郁的哈萨克族民歌音调巧妙地结合在一起，生动形象地表现了牧童放牧时喜悦的心情，刻画出哈萨克族牧童天真活泼、勇敢豪放的性格特征，展现了一幅辽阔美丽的草原画卷，表现了牧童对家乡真挚的情感。《牧童之歌》可以使用半分解伴奏型、琶音伴奏型或混合伴奏型作为伴奏</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织体。注意III </a:t>
            </a:r>
            <a:r>
              <a:rPr sz="1000" dirty="0">
                <a:solidFill>
                  <a:srgbClr val="0070C0"/>
                </a:solidFill>
                <a:latin typeface="思源黑体 CN Light" panose="020B0300000000000000" pitchFamily="34" charset="-122"/>
                <a:ea typeface="思源黑体 CN Light" panose="020B0300000000000000" pitchFamily="34" charset="-122"/>
                <a:cs typeface="Lato Light"/>
              </a:rPr>
              <a:t>大</a:t>
            </a:r>
            <a:r>
              <a:rPr sz="1600" dirty="0">
                <a:solidFill>
                  <a:srgbClr val="0070C0"/>
                </a:solidFill>
                <a:latin typeface="思源黑体 CN Light" panose="020B0300000000000000" pitchFamily="34" charset="-122"/>
                <a:ea typeface="思源黑体 CN Light" panose="020B0300000000000000" pitchFamily="34" charset="-122"/>
                <a:cs typeface="Lato Light"/>
              </a:rPr>
              <a:t>和弦为3</a:t>
            </a:r>
            <a:r>
              <a:rPr sz="1600" baseline="30000" dirty="0">
                <a:solidFill>
                  <a:srgbClr val="0070C0"/>
                </a:solidFill>
                <a:latin typeface="思源黑体 CN Light" panose="020B0300000000000000" pitchFamily="34" charset="-122"/>
                <a:ea typeface="思源黑体 CN Light" panose="020B0300000000000000" pitchFamily="34" charset="-122"/>
                <a:cs typeface="Lato Light"/>
              </a:rPr>
              <a:t>#</a:t>
            </a:r>
            <a:r>
              <a:rPr sz="1600" dirty="0">
                <a:solidFill>
                  <a:srgbClr val="0070C0"/>
                </a:solidFill>
                <a:latin typeface="思源黑体 CN Light" panose="020B0300000000000000" pitchFamily="34" charset="-122"/>
                <a:ea typeface="思源黑体 CN Light" panose="020B0300000000000000" pitchFamily="34" charset="-122"/>
                <a:cs typeface="Lato Light"/>
              </a:rPr>
              <a:t>5。</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5" name="图片 4"/>
          <p:cNvPicPr>
            <a:picLocks noChangeAspect="1"/>
          </p:cNvPicPr>
          <p:nvPr/>
        </p:nvPicPr>
        <p:blipFill>
          <a:blip r:embed="rId1"/>
          <a:stretch>
            <a:fillRect/>
          </a:stretch>
        </p:blipFill>
        <p:spPr>
          <a:xfrm>
            <a:off x="69850" y="908050"/>
            <a:ext cx="4812665" cy="3301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a:t>
            </a: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1012190" y="3944620"/>
            <a:ext cx="7009765" cy="82994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【弹奏提示】《小孔雀，告诉你》可以使用分解伴奏型或强化根音伴奏型作为伴奏织体。请在括号里标记和弦级数。注意III 大和弦为3</a:t>
            </a:r>
            <a:r>
              <a:rPr sz="1600" baseline="30000" dirty="0">
                <a:solidFill>
                  <a:srgbClr val="0070C0"/>
                </a:solidFill>
                <a:latin typeface="思源黑体 CN Light" panose="020B0300000000000000" pitchFamily="34" charset="-122"/>
                <a:ea typeface="思源黑体 CN Light" panose="020B0300000000000000" pitchFamily="34" charset="-122"/>
                <a:cs typeface="Lato Light"/>
              </a:rPr>
              <a:t>#</a:t>
            </a:r>
            <a:r>
              <a:rPr sz="1600" dirty="0">
                <a:solidFill>
                  <a:srgbClr val="0070C0"/>
                </a:solidFill>
                <a:latin typeface="思源黑体 CN Light" panose="020B0300000000000000" pitchFamily="34" charset="-122"/>
                <a:ea typeface="思源黑体 CN Light" panose="020B0300000000000000" pitchFamily="34" charset="-122"/>
                <a:cs typeface="Lato Light"/>
              </a:rPr>
              <a:t>5。</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2039620" y="828040"/>
            <a:ext cx="4501515" cy="3030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440944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小调（VI、II、III </a:t>
            </a:r>
            <a:r>
              <a:rPr lang="zh-CN" altLang="en-US" sz="12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）和弦应用II</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2329180" y="3369945"/>
            <a:ext cx="6218555" cy="133794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本节的小调作品使用VI、II、III </a:t>
            </a:r>
            <a:r>
              <a:rPr sz="700">
                <a:solidFill>
                  <a:schemeClr val="tx1">
                    <a:lumMod val="75000"/>
                  </a:schemeClr>
                </a:solidFill>
                <a:latin typeface="楷体" panose="02010609060101010101" charset="-122"/>
                <a:ea typeface="楷体" panose="02010609060101010101" charset="-122"/>
                <a:cs typeface="+mn-ea"/>
                <a:sym typeface="+mn-lt"/>
              </a:rPr>
              <a:t>大</a:t>
            </a:r>
            <a:r>
              <a:rPr sz="1800">
                <a:solidFill>
                  <a:schemeClr val="tx1">
                    <a:lumMod val="75000"/>
                  </a:schemeClr>
                </a:solidFill>
                <a:latin typeface="楷体" panose="02010609060101010101" charset="-122"/>
                <a:ea typeface="楷体" panose="02010609060101010101" charset="-122"/>
                <a:cs typeface="+mn-ea"/>
                <a:sym typeface="+mn-lt"/>
              </a:rPr>
              <a:t>三个和弦，分别代表主功能、下属功能和属功能。学生需根据歌曲训练部分的和声编配原则，完成进阶训练部分歌曲的编配。</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第七节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8386" y="1257805"/>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730750" y="908050"/>
            <a:ext cx="4328160" cy="1198880"/>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【弹奏提示】《布谷鸟》节奏较为密集，可以使用双音伴奏型或强化根音柱式伴奏型作为伴奏织体。注意III</a:t>
            </a:r>
            <a:r>
              <a:rPr sz="1000" dirty="0">
                <a:solidFill>
                  <a:srgbClr val="0070C0"/>
                </a:solidFill>
                <a:latin typeface="思源黑体 CN Light" panose="020B0300000000000000" pitchFamily="34" charset="-122"/>
                <a:ea typeface="思源黑体 CN Light" panose="020B0300000000000000" pitchFamily="34" charset="-122"/>
                <a:cs typeface="Lato Light"/>
              </a:rPr>
              <a:t>大</a:t>
            </a:r>
            <a:r>
              <a:rPr sz="1600" dirty="0">
                <a:solidFill>
                  <a:srgbClr val="0070C0"/>
                </a:solidFill>
                <a:latin typeface="思源黑体 CN Light" panose="020B0300000000000000" pitchFamily="34" charset="-122"/>
                <a:ea typeface="思源黑体 CN Light" panose="020B0300000000000000" pitchFamily="34" charset="-122"/>
                <a:cs typeface="Lato Light"/>
              </a:rPr>
              <a:t>和弦为3</a:t>
            </a:r>
            <a:r>
              <a:rPr sz="1600" baseline="30000" dirty="0">
                <a:solidFill>
                  <a:srgbClr val="0070C0"/>
                </a:solidFill>
                <a:latin typeface="思源黑体 CN Light" panose="020B0300000000000000" pitchFamily="34" charset="-122"/>
                <a:ea typeface="思源黑体 CN Light" panose="020B0300000000000000" pitchFamily="34" charset="-122"/>
                <a:cs typeface="Lato Light"/>
              </a:rPr>
              <a:t>#</a:t>
            </a:r>
            <a:r>
              <a:rPr sz="1600" dirty="0">
                <a:solidFill>
                  <a:srgbClr val="0070C0"/>
                </a:solidFill>
                <a:latin typeface="思源黑体 CN Light" panose="020B0300000000000000" pitchFamily="34" charset="-122"/>
                <a:ea typeface="思源黑体 CN Light" panose="020B0300000000000000" pitchFamily="34" charset="-122"/>
                <a:cs typeface="Lato Light"/>
              </a:rPr>
              <a:t>57。</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rcRect r="1765" b="291"/>
          <a:stretch>
            <a:fillRect/>
          </a:stretch>
        </p:blipFill>
        <p:spPr>
          <a:xfrm>
            <a:off x="735965" y="908050"/>
            <a:ext cx="3994785" cy="2833370"/>
          </a:xfrm>
          <a:prstGeom prst="rect">
            <a:avLst/>
          </a:prstGeom>
        </p:spPr>
      </p:pic>
      <p:pic>
        <p:nvPicPr>
          <p:cNvPr id="4" name="图片 3"/>
          <p:cNvPicPr>
            <a:picLocks noChangeAspect="1"/>
          </p:cNvPicPr>
          <p:nvPr/>
        </p:nvPicPr>
        <p:blipFill>
          <a:blip r:embed="rId2"/>
          <a:stretch>
            <a:fillRect/>
          </a:stretch>
        </p:blipFill>
        <p:spPr>
          <a:xfrm>
            <a:off x="735965" y="3741420"/>
            <a:ext cx="3994785" cy="723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5135880" y="742950"/>
            <a:ext cx="3856355" cy="3808095"/>
          </a:xfrm>
          <a:prstGeom prst="rect">
            <a:avLst/>
          </a:prstGeom>
          <a:noFill/>
        </p:spPr>
        <p:txBody>
          <a:bodyPr wrap="square" rtlCol="0">
            <a:no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a:t>
            </a:r>
            <a:r>
              <a:rPr sz="1400" dirty="0">
                <a:solidFill>
                  <a:srgbClr val="0070C0"/>
                </a:solidFill>
                <a:latin typeface="思源黑体 CN Light" panose="020B0300000000000000" pitchFamily="34" charset="-122"/>
                <a:ea typeface="思源黑体 CN Light" panose="020B0300000000000000" pitchFamily="34" charset="-122"/>
                <a:cs typeface="Lato Light"/>
              </a:rPr>
              <a:t>《娃哈哈》是一首儿歌，曲调来自新疆维吾尔族艺人肉孜阿洪的一首弹拨乐曲。该作品富有趣味，唱起来流畅又上口，饱含着对祖国的赞美之情。歌曲动感十足，既符合幼儿好动的天性，又满足了幼儿载歌载舞的需求。别具风味的旋律、活泼的节奏、稚气的歌词和仅有八度的音域使得歌曲简单易唱。《娃哈哈》节奏较为密集，可以使用双音伴奏型或强化根音柱式伴奏型作为伴奏织体。请在括号里标记和弦级数。</a:t>
            </a:r>
            <a:endParaRPr sz="14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184785" y="908050"/>
            <a:ext cx="4951095" cy="3199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614" y="2379318"/>
            <a:ext cx="3326053"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大小调与音级标记</a:t>
            </a:r>
            <a:endParaRPr lang="en-US" altLang="zh-CN"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3707130" y="2839085"/>
            <a:ext cx="4529455" cy="1337945"/>
          </a:xfrm>
          <a:prstGeom prst="rect">
            <a:avLst/>
          </a:prstGeom>
        </p:spPr>
        <p:txBody>
          <a:bodyPr wrap="square">
            <a:spAutoFit/>
          </a:bodyPr>
          <a:lstStyle/>
          <a:p>
            <a:pPr>
              <a:lnSpc>
                <a:spcPct val="150000"/>
              </a:lnSpc>
              <a:defRPr/>
            </a:pPr>
            <a:r>
              <a:rPr sz="1800">
                <a:solidFill>
                  <a:schemeClr val="tx1">
                    <a:lumMod val="75000"/>
                  </a:schemeClr>
                </a:solidFill>
                <a:latin typeface="楷体" panose="02010609060101010101" charset="-122"/>
                <a:ea typeface="楷体" panose="02010609060101010101" charset="-122"/>
                <a:cs typeface="+mn-ea"/>
                <a:sym typeface="+mn-lt"/>
              </a:rPr>
              <a:t>本节将学习键盘和声的使用，主要学习内容为大调式和小调式的概念、构成、特点，以及大调式中各音级的名称与标记。</a:t>
            </a:r>
            <a:endParaRPr sz="18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第一节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8386" y="1485135"/>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61485" y="2379345"/>
            <a:ext cx="440944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小调（VI、IV、II、III</a:t>
            </a:r>
            <a:r>
              <a:rPr lang="zh-CN" altLang="en-US" sz="12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）和弦应用</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1964690" y="2839085"/>
            <a:ext cx="6271895" cy="1198880"/>
          </a:xfrm>
          <a:prstGeom prst="rect">
            <a:avLst/>
          </a:prstGeom>
        </p:spPr>
        <p:txBody>
          <a:bodyPr wrap="square">
            <a:spAutoFit/>
          </a:bodyPr>
          <a:lstStyle/>
          <a:p>
            <a:pPr>
              <a:lnSpc>
                <a:spcPct val="150000"/>
              </a:lnSpc>
              <a:defRPr/>
            </a:pPr>
            <a:r>
              <a:rPr sz="1600">
                <a:solidFill>
                  <a:schemeClr val="tx1">
                    <a:lumMod val="75000"/>
                  </a:schemeClr>
                </a:solidFill>
                <a:latin typeface="楷体" panose="02010609060101010101" charset="-122"/>
                <a:ea typeface="楷体" panose="02010609060101010101" charset="-122"/>
                <a:cs typeface="+mn-ea"/>
                <a:sym typeface="+mn-lt"/>
              </a:rPr>
              <a:t>本节的小调作品使用VI、IV、II、III 大四个和弦，分别代表主功能（VI）、下属功能（IV、II）和属功能III </a:t>
            </a:r>
            <a:r>
              <a:rPr sz="1000">
                <a:solidFill>
                  <a:schemeClr val="tx1">
                    <a:lumMod val="75000"/>
                  </a:schemeClr>
                </a:solidFill>
                <a:latin typeface="楷体" panose="02010609060101010101" charset="-122"/>
                <a:ea typeface="楷体" panose="02010609060101010101" charset="-122"/>
                <a:cs typeface="+mn-ea"/>
                <a:sym typeface="+mn-lt"/>
              </a:rPr>
              <a:t>大</a:t>
            </a:r>
            <a:r>
              <a:rPr sz="1600">
                <a:solidFill>
                  <a:schemeClr val="tx1">
                    <a:lumMod val="75000"/>
                  </a:schemeClr>
                </a:solidFill>
                <a:latin typeface="楷体" panose="02010609060101010101" charset="-122"/>
                <a:ea typeface="楷体" panose="02010609060101010101" charset="-122"/>
                <a:cs typeface="+mn-ea"/>
                <a:sym typeface="+mn-lt"/>
              </a:rPr>
              <a:t>。学生需根据歌曲训练部分的和声编配原则，完成进阶训练部分歌曲的编配。</a:t>
            </a:r>
            <a:endParaRPr sz="16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八节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8386" y="665985"/>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1012190" y="3944620"/>
            <a:ext cx="7009765" cy="82994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【弹奏提示】《四季歌》节奏较为舒缓，可以使用琶音伴奏型或混合分解伴奏型作为伴奏织体。注意III </a:t>
            </a:r>
            <a:r>
              <a:rPr sz="1000" dirty="0">
                <a:solidFill>
                  <a:srgbClr val="0070C0"/>
                </a:solidFill>
                <a:latin typeface="思源黑体 CN Light" panose="020B0300000000000000" pitchFamily="34" charset="-122"/>
                <a:ea typeface="思源黑体 CN Light" panose="020B0300000000000000" pitchFamily="34" charset="-122"/>
                <a:cs typeface="Lato Light"/>
              </a:rPr>
              <a:t>大</a:t>
            </a:r>
            <a:r>
              <a:rPr sz="1600" dirty="0">
                <a:solidFill>
                  <a:srgbClr val="0070C0"/>
                </a:solidFill>
                <a:latin typeface="思源黑体 CN Light" panose="020B0300000000000000" pitchFamily="34" charset="-122"/>
                <a:ea typeface="思源黑体 CN Light" panose="020B0300000000000000" pitchFamily="34" charset="-122"/>
                <a:cs typeface="Lato Light"/>
              </a:rPr>
              <a:t>和弦为3</a:t>
            </a:r>
            <a:r>
              <a:rPr sz="1600" baseline="30000" dirty="0">
                <a:solidFill>
                  <a:srgbClr val="0070C0"/>
                </a:solidFill>
                <a:latin typeface="思源黑体 CN Light" panose="020B0300000000000000" pitchFamily="34" charset="-122"/>
                <a:ea typeface="思源黑体 CN Light" panose="020B0300000000000000" pitchFamily="34" charset="-122"/>
                <a:cs typeface="Lato Light"/>
              </a:rPr>
              <a:t>#</a:t>
            </a:r>
            <a:r>
              <a:rPr sz="1600" dirty="0">
                <a:solidFill>
                  <a:srgbClr val="0070C0"/>
                </a:solidFill>
                <a:latin typeface="思源黑体 CN Light" panose="020B0300000000000000" pitchFamily="34" charset="-122"/>
                <a:ea typeface="思源黑体 CN Light" panose="020B0300000000000000" pitchFamily="34" charset="-122"/>
                <a:cs typeface="Lato Light"/>
              </a:rPr>
              <a:t>5。</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2038350" y="847725"/>
            <a:ext cx="4225925" cy="2875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4306570" y="908685"/>
            <a:ext cx="3765550" cy="3125470"/>
          </a:xfrm>
          <a:prstGeom prst="rect">
            <a:avLst/>
          </a:prstGeom>
          <a:noFill/>
        </p:spPr>
        <p:txBody>
          <a:bodyPr wrap="square" rtlCol="0">
            <a:no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【弹奏提示】《三套车》是列昂尼德· 特瑞佛列夫所作的俄罗斯民歌，歌曲描绘了马车夫奔波在寂寞的长途中的情景，旋律忧伤、苍凉，歌词充满了诗意。《三套车》可以使用强化根音柱式伴奏型或琶音伴奏型作为伴奏织体。请在括号里标记和弦级数。</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630555" y="908050"/>
            <a:ext cx="3602990" cy="372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178935" y="2379345"/>
            <a:ext cx="4801870" cy="398780"/>
          </a:xfrm>
          <a:prstGeom prst="rect">
            <a:avLst/>
          </a:prstGeom>
        </p:spPr>
        <p:txBody>
          <a:bodyPr wrap="square">
            <a:spAutoFit/>
          </a:bodyPr>
          <a:lstStyle/>
          <a:p>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小调（VI、IV、II、V、III</a:t>
            </a:r>
            <a:r>
              <a:rPr lang="zh-CN" altLang="en-US" sz="1200" dirty="0">
                <a:solidFill>
                  <a:schemeClr val="tx2"/>
                </a:solidFill>
                <a:latin typeface="思源黑体 CN Bold" panose="020B0800000000000000" pitchFamily="34" charset="-122"/>
                <a:ea typeface="思源黑体 CN Bold" panose="020B0800000000000000" pitchFamily="34" charset="-122"/>
                <a:cs typeface="+mn-ea"/>
                <a:sym typeface="+mn-lt"/>
              </a:rPr>
              <a:t>大</a:t>
            </a:r>
            <a:r>
              <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rPr>
              <a:t>）和弦应用</a:t>
            </a:r>
            <a:endParaRPr lang="zh-CN" altLang="en-US" sz="2000" dirty="0">
              <a:solidFill>
                <a:schemeClr val="tx2"/>
              </a:solidFill>
              <a:latin typeface="思源黑体 CN Bold" panose="020B0800000000000000" pitchFamily="34" charset="-122"/>
              <a:ea typeface="思源黑体 CN Bold" panose="020B0800000000000000" pitchFamily="34" charset="-122"/>
              <a:cs typeface="+mn-ea"/>
              <a:sym typeface="+mn-lt"/>
            </a:endParaRPr>
          </a:p>
        </p:txBody>
      </p:sp>
      <p:sp>
        <p:nvSpPr>
          <p:cNvPr id="22" name="矩形 21"/>
          <p:cNvSpPr/>
          <p:nvPr/>
        </p:nvSpPr>
        <p:spPr>
          <a:xfrm>
            <a:off x="1434465" y="2914650"/>
            <a:ext cx="7173595" cy="1198880"/>
          </a:xfrm>
          <a:prstGeom prst="rect">
            <a:avLst/>
          </a:prstGeom>
        </p:spPr>
        <p:txBody>
          <a:bodyPr wrap="square">
            <a:spAutoFit/>
          </a:bodyPr>
          <a:lstStyle/>
          <a:p>
            <a:pPr>
              <a:lnSpc>
                <a:spcPct val="150000"/>
              </a:lnSpc>
              <a:defRPr/>
            </a:pPr>
            <a:r>
              <a:rPr sz="1600">
                <a:solidFill>
                  <a:schemeClr val="tx1">
                    <a:lumMod val="75000"/>
                  </a:schemeClr>
                </a:solidFill>
                <a:latin typeface="楷体" panose="02010609060101010101" charset="-122"/>
                <a:ea typeface="楷体" panose="02010609060101010101" charset="-122"/>
                <a:cs typeface="+mn-ea"/>
                <a:sym typeface="+mn-lt"/>
              </a:rPr>
              <a:t>本节的小调作品使用VI、IV、II、V、III 大五个和弦，分别代表主功能（VI）、下属功能（IV、II）和属功能（V、III</a:t>
            </a:r>
            <a:r>
              <a:rPr sz="1000">
                <a:solidFill>
                  <a:schemeClr val="tx1">
                    <a:lumMod val="75000"/>
                  </a:schemeClr>
                </a:solidFill>
                <a:latin typeface="楷体" panose="02010609060101010101" charset="-122"/>
                <a:ea typeface="楷体" panose="02010609060101010101" charset="-122"/>
                <a:cs typeface="+mn-ea"/>
                <a:sym typeface="+mn-lt"/>
              </a:rPr>
              <a:t> </a:t>
            </a:r>
            <a:r>
              <a:rPr sz="800">
                <a:solidFill>
                  <a:schemeClr val="tx1">
                    <a:lumMod val="75000"/>
                  </a:schemeClr>
                </a:solidFill>
                <a:latin typeface="楷体" panose="02010609060101010101" charset="-122"/>
                <a:ea typeface="楷体" panose="02010609060101010101" charset="-122"/>
                <a:cs typeface="+mn-ea"/>
                <a:sym typeface="+mn-lt"/>
              </a:rPr>
              <a:t>大</a:t>
            </a:r>
            <a:r>
              <a:rPr sz="1600">
                <a:solidFill>
                  <a:schemeClr val="tx1">
                    <a:lumMod val="75000"/>
                  </a:schemeClr>
                </a:solidFill>
                <a:latin typeface="楷体" panose="02010609060101010101" charset="-122"/>
                <a:ea typeface="楷体" panose="02010609060101010101" charset="-122"/>
                <a:cs typeface="+mn-ea"/>
                <a:sym typeface="+mn-lt"/>
              </a:rPr>
              <a:t>）。学生需根据歌曲训练部分的和声编配原则，完成进阶训练部分歌曲的编配。</a:t>
            </a:r>
            <a:endParaRPr sz="1600">
              <a:solidFill>
                <a:schemeClr val="tx1">
                  <a:lumMod val="75000"/>
                </a:schemeClr>
              </a:solidFill>
              <a:latin typeface="楷体" panose="02010609060101010101" charset="-122"/>
              <a:ea typeface="楷体" panose="02010609060101010101" charset="-122"/>
              <a:cs typeface="+mn-ea"/>
              <a:sym typeface="+mn-lt"/>
            </a:endParaRPr>
          </a:p>
        </p:txBody>
      </p:sp>
      <p:sp>
        <p:nvSpPr>
          <p:cNvPr id="23" name="矩形 22"/>
          <p:cNvSpPr/>
          <p:nvPr/>
        </p:nvSpPr>
        <p:spPr>
          <a:xfrm>
            <a:off x="4261614" y="1794543"/>
            <a:ext cx="2543804" cy="583565"/>
          </a:xfrm>
          <a:prstGeom prst="rect">
            <a:avLst/>
          </a:prstGeom>
        </p:spPr>
        <p:txBody>
          <a:bodyPr wrap="square">
            <a:spAutoFit/>
          </a:bodyPr>
          <a:lstStyle/>
          <a:p>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第</a:t>
            </a:r>
            <a:r>
              <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rPr>
              <a:t>九节</a:t>
            </a:r>
            <a:endParaRPr lang="zh-CN" altLang="en-US" sz="3200" b="1" i="1" dirty="0">
              <a:solidFill>
                <a:srgbClr val="95ABCD"/>
              </a:solidFill>
              <a:latin typeface="思源黑体 CN Bold" panose="020B0800000000000000" pitchFamily="34" charset="-122"/>
              <a:ea typeface="思源黑体 CN Bold" panose="020B0800000000000000" pitchFamily="34" charset="-122"/>
              <a:cs typeface="+mn-ea"/>
              <a:sym typeface="+mn-lt"/>
            </a:endParaRPr>
          </a:p>
        </p:txBody>
      </p:sp>
      <p:cxnSp>
        <p:nvCxnSpPr>
          <p:cNvPr id="24" name="直接连接符 23"/>
          <p:cNvCxnSpPr/>
          <p:nvPr/>
        </p:nvCxnSpPr>
        <p:spPr>
          <a:xfrm>
            <a:off x="4380743" y="2811382"/>
            <a:ext cx="232097" cy="0"/>
          </a:xfrm>
          <a:prstGeom prst="line">
            <a:avLst/>
          </a:prstGeom>
          <a:ln w="25400" cap="rnd">
            <a:solidFill>
              <a:srgbClr val="D7A0A9"/>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83966" y="637410"/>
            <a:ext cx="2173228"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一、歌曲训练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1012190" y="3944620"/>
            <a:ext cx="7305040" cy="82994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【弹奏提示】《乖娃娃》可以使用分解伴奏型或琶音伴奏型作为伴奏织体。注意III </a:t>
            </a:r>
            <a:r>
              <a:rPr sz="900" dirty="0">
                <a:solidFill>
                  <a:srgbClr val="0070C0"/>
                </a:solidFill>
                <a:latin typeface="思源黑体 CN Light" panose="020B0300000000000000" pitchFamily="34" charset="-122"/>
                <a:ea typeface="思源黑体 CN Light" panose="020B0300000000000000" pitchFamily="34" charset="-122"/>
                <a:cs typeface="Lato Light"/>
              </a:rPr>
              <a:t>大</a:t>
            </a:r>
            <a:r>
              <a:rPr sz="1600" dirty="0">
                <a:solidFill>
                  <a:srgbClr val="0070C0"/>
                </a:solidFill>
                <a:latin typeface="思源黑体 CN Light" panose="020B0300000000000000" pitchFamily="34" charset="-122"/>
                <a:ea typeface="思源黑体 CN Light" panose="020B0300000000000000" pitchFamily="34" charset="-122"/>
                <a:cs typeface="Lato Light"/>
              </a:rPr>
              <a:t>和弦为3</a:t>
            </a:r>
            <a:r>
              <a:rPr sz="1600" baseline="30000" dirty="0">
                <a:solidFill>
                  <a:srgbClr val="0070C0"/>
                </a:solidFill>
                <a:latin typeface="思源黑体 CN Light" panose="020B0300000000000000" pitchFamily="34" charset="-122"/>
                <a:ea typeface="思源黑体 CN Light" panose="020B0300000000000000" pitchFamily="34" charset="-122"/>
                <a:cs typeface="Lato Light"/>
              </a:rPr>
              <a:t>#</a:t>
            </a:r>
            <a:r>
              <a:rPr sz="1600" dirty="0">
                <a:solidFill>
                  <a:srgbClr val="0070C0"/>
                </a:solidFill>
                <a:latin typeface="思源黑体 CN Light" panose="020B0300000000000000" pitchFamily="34" charset="-122"/>
                <a:ea typeface="思源黑体 CN Light" panose="020B0300000000000000" pitchFamily="34" charset="-122"/>
                <a:cs typeface="Lato Light"/>
              </a:rPr>
              <a:t>5。</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2259965" y="825500"/>
            <a:ext cx="4513580" cy="2919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296418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二、进阶训练</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1011555" y="4069715"/>
            <a:ext cx="6598285" cy="829945"/>
          </a:xfrm>
          <a:prstGeom prst="rect">
            <a:avLst/>
          </a:prstGeom>
          <a:noFill/>
        </p:spPr>
        <p:txBody>
          <a:bodyPr wrap="square" rtlCol="0">
            <a:spAutoFit/>
          </a:bodyPr>
          <a:lstStyle/>
          <a:p>
            <a:pPr indent="0" defTabSz="685800" fontAlgn="auto">
              <a:lnSpc>
                <a:spcPct val="150000"/>
              </a:lnSpc>
              <a:buNone/>
              <a:defRPr/>
            </a:pPr>
            <a:r>
              <a:rPr sz="1600" dirty="0">
                <a:solidFill>
                  <a:srgbClr val="0070C0"/>
                </a:solidFill>
                <a:latin typeface="思源黑体 CN Light" panose="020B0300000000000000" pitchFamily="34" charset="-122"/>
                <a:ea typeface="思源黑体 CN Light" panose="020B0300000000000000" pitchFamily="34" charset="-122"/>
                <a:cs typeface="Lato Light"/>
              </a:rPr>
              <a:t>【弹奏提示】《小宝贝》可以使用强化根音柱式伴奏型或半分解伴奏型作为伴奏织体。请在括号里标记和弦级数。</a:t>
            </a:r>
            <a:endParaRPr sz="1600" dirty="0">
              <a:solidFill>
                <a:srgbClr val="0070C0"/>
              </a:solidFill>
              <a:latin typeface="思源黑体 CN Light" panose="020B0300000000000000" pitchFamily="34" charset="-122"/>
              <a:ea typeface="思源黑体 CN Light" panose="020B0300000000000000" pitchFamily="34" charset="-122"/>
              <a:cs typeface="Lato Light"/>
            </a:endParaRPr>
          </a:p>
        </p:txBody>
      </p:sp>
      <p:pic>
        <p:nvPicPr>
          <p:cNvPr id="3" name="图片 2"/>
          <p:cNvPicPr>
            <a:picLocks noChangeAspect="1"/>
          </p:cNvPicPr>
          <p:nvPr/>
        </p:nvPicPr>
        <p:blipFill>
          <a:blip r:embed="rId1"/>
          <a:stretch>
            <a:fillRect/>
          </a:stretch>
        </p:blipFill>
        <p:spPr>
          <a:xfrm>
            <a:off x="2321560" y="742315"/>
            <a:ext cx="4105275" cy="3336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100070"/>
            <a:ext cx="2043430" cy="2043430"/>
          </a:xfrm>
          <a:prstGeom prst="rect">
            <a:avLst/>
          </a:prstGeom>
        </p:spPr>
      </p:pic>
      <p:sp>
        <p:nvSpPr>
          <p:cNvPr id="2" name="文本框 1"/>
          <p:cNvSpPr txBox="1"/>
          <p:nvPr/>
        </p:nvSpPr>
        <p:spPr>
          <a:xfrm>
            <a:off x="1139825" y="464185"/>
            <a:ext cx="6508750" cy="3438525"/>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z="2800">
                <a:solidFill>
                  <a:srgbClr val="0070C0"/>
                </a:solidFill>
                <a:latin typeface="Arial" panose="020B0604020202020204" pitchFamily="34" charset="0"/>
                <a:ea typeface="微软雅黑" panose="020B0503020204020204" pitchFamily="34" charset="-122"/>
              </a:rPr>
              <a:t>幼儿钢琴即兴伴奏应用案例：《雪绒花》</a:t>
            </a:r>
            <a:endParaRPr lang="zh-CN" altLang="en-US" sz="2800">
              <a:solidFill>
                <a:srgbClr val="0070C0"/>
              </a:solidFill>
              <a:latin typeface="Arial" panose="020B0604020202020204" pitchFamily="34" charset="0"/>
              <a:ea typeface="微软雅黑" panose="020B0503020204020204" pitchFamily="34" charset="-122"/>
            </a:endParaRPr>
          </a:p>
          <a:p>
            <a:pPr algn="ctr"/>
            <a:endParaRPr lang="zh-CN" altLang="en-US" sz="2800">
              <a:solidFill>
                <a:srgbClr val="0070C0"/>
              </a:solidFill>
              <a:latin typeface="Arial" panose="020B0604020202020204" pitchFamily="34" charset="0"/>
              <a:ea typeface="微软雅黑" panose="020B0503020204020204" pitchFamily="34" charset="-122"/>
            </a:endParaRPr>
          </a:p>
          <a:p>
            <a:pPr algn="ctr"/>
            <a:endParaRPr lang="zh-CN" altLang="en-US" sz="1350">
              <a:solidFill>
                <a:srgbClr val="0070C0"/>
              </a:solidFill>
              <a:latin typeface="Arial" panose="020B0604020202020204" pitchFamily="34" charset="0"/>
              <a:ea typeface="微软雅黑" panose="020B0503020204020204" pitchFamily="34" charset="-122"/>
            </a:endParaRPr>
          </a:p>
          <a:p>
            <a:pPr marL="285750" indent="-285750" algn="l">
              <a:buFont typeface="Wingdings" panose="05000000000000000000" charset="0"/>
              <a:buChar char="Ø"/>
            </a:pPr>
            <a:r>
              <a:rPr lang="zh-CN" altLang="en-US" sz="2000">
                <a:solidFill>
                  <a:schemeClr val="tx2"/>
                </a:solidFill>
                <a:latin typeface="Arial" panose="020B0604020202020204" pitchFamily="34" charset="0"/>
                <a:ea typeface="微软雅黑" panose="020B0503020204020204" pitchFamily="34" charset="-122"/>
              </a:rPr>
              <a:t>活动目标：</a:t>
            </a:r>
            <a:endParaRPr lang="zh-CN" altLang="en-US" sz="2000">
              <a:solidFill>
                <a:schemeClr val="tx2"/>
              </a:solidFill>
              <a:latin typeface="Arial" panose="020B0604020202020204" pitchFamily="34" charset="0"/>
              <a:ea typeface="微软雅黑" panose="020B0503020204020204" pitchFamily="34" charset="-122"/>
            </a:endParaRPr>
          </a:p>
          <a:p>
            <a:pPr algn="l"/>
            <a:r>
              <a:rPr lang="en-US" altLang="zh-CN" sz="1350">
                <a:latin typeface="Arial" panose="020B0604020202020204" pitchFamily="34" charset="0"/>
                <a:ea typeface="微软雅黑" panose="020B0503020204020204" pitchFamily="34" charset="-122"/>
              </a:rPr>
              <a:t>  </a:t>
            </a:r>
            <a:r>
              <a:rPr lang="zh-CN" altLang="en-US" sz="1800">
                <a:latin typeface="Arial" panose="020B0604020202020204" pitchFamily="34" charset="0"/>
                <a:ea typeface="微软雅黑" panose="020B0503020204020204" pitchFamily="34" charset="-122"/>
              </a:rPr>
              <a:t>（1）初步感受音乐的特性，感受、理解音乐所表达的情感。</a:t>
            </a:r>
            <a:endParaRPr lang="zh-CN" altLang="en-US"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  </a:t>
            </a:r>
            <a:r>
              <a:rPr lang="zh-CN" altLang="en-US" sz="1800">
                <a:latin typeface="Arial" panose="020B0604020202020204" pitchFamily="34" charset="0"/>
                <a:ea typeface="微软雅黑" panose="020B0503020204020204" pitchFamily="34" charset="-122"/>
              </a:rPr>
              <a:t>（2）能在活动中大胆想象，并思考雪绒花的特征。</a:t>
            </a:r>
            <a:endParaRPr lang="zh-CN" altLang="en-US"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  </a:t>
            </a:r>
            <a:r>
              <a:rPr lang="zh-CN" altLang="en-US" sz="1800">
                <a:latin typeface="Arial" panose="020B0604020202020204" pitchFamily="34" charset="0"/>
                <a:ea typeface="微软雅黑" panose="020B0503020204020204" pitchFamily="34" charset="-122"/>
              </a:rPr>
              <a:t>（3）能够认真、安静地倾听音乐，并在跟唱时大胆发声。</a:t>
            </a:r>
            <a:endParaRPr lang="zh-CN" altLang="en-US" sz="1800">
              <a:latin typeface="Arial" panose="020B0604020202020204" pitchFamily="34" charset="0"/>
              <a:ea typeface="微软雅黑" panose="020B0503020204020204" pitchFamily="34" charset="-122"/>
            </a:endParaRPr>
          </a:p>
          <a:p>
            <a:pPr algn="l"/>
            <a:endParaRPr lang="zh-CN" altLang="en-US" sz="1800">
              <a:latin typeface="Arial" panose="020B0604020202020204" pitchFamily="34" charset="0"/>
              <a:ea typeface="微软雅黑" panose="020B0503020204020204" pitchFamily="34" charset="-122"/>
            </a:endParaRPr>
          </a:p>
          <a:p>
            <a:pPr marL="285750" indent="-285750" algn="l">
              <a:buFont typeface="Wingdings" panose="05000000000000000000" charset="0"/>
              <a:buChar char="Ø"/>
            </a:pPr>
            <a:r>
              <a:rPr lang="zh-CN" altLang="en-US" sz="2000">
                <a:solidFill>
                  <a:schemeClr val="tx2"/>
                </a:solidFill>
                <a:latin typeface="Arial" panose="020B0604020202020204" pitchFamily="34" charset="0"/>
                <a:ea typeface="微软雅黑" panose="020B0503020204020204" pitchFamily="34" charset="-122"/>
              </a:rPr>
              <a:t>活动准备</a:t>
            </a:r>
            <a:r>
              <a:rPr lang="zh-CN" altLang="en-US" sz="1800">
                <a:solidFill>
                  <a:schemeClr val="tx2"/>
                </a:solidFill>
                <a:latin typeface="Arial" panose="020B0604020202020204" pitchFamily="34" charset="0"/>
                <a:ea typeface="微软雅黑" panose="020B0503020204020204" pitchFamily="34" charset="-122"/>
              </a:rPr>
              <a:t>：</a:t>
            </a:r>
            <a:endParaRPr lang="zh-CN" altLang="en-US" sz="1800">
              <a:solidFill>
                <a:schemeClr val="tx2"/>
              </a:solidFill>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  </a:t>
            </a:r>
            <a:r>
              <a:rPr lang="zh-CN" altLang="en-US" sz="1800">
                <a:latin typeface="Arial" panose="020B0604020202020204" pitchFamily="34" charset="0"/>
                <a:ea typeface="微软雅黑" panose="020B0503020204020204" pitchFamily="34" charset="-122"/>
              </a:rPr>
              <a:t>雪绒花图片、《雪绒花》音乐、钢琴。</a:t>
            </a:r>
            <a:endParaRPr lang="zh-CN" altLang="en-US" sz="1800">
              <a:latin typeface="Arial" panose="020B0604020202020204" pitchFamily="34" charset="0"/>
              <a:ea typeface="微软雅黑" panose="020B0503020204020204" pitchFamily="34" charset="-122"/>
            </a:endParaRPr>
          </a:p>
          <a:p>
            <a:pPr algn="l"/>
            <a:endParaRPr lang="zh-CN" altLang="en-US" sz="180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135" y="365760"/>
            <a:ext cx="7727950" cy="494665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z="2800">
                <a:solidFill>
                  <a:srgbClr val="0070C0"/>
                </a:solidFill>
                <a:latin typeface="Arial" panose="020B0604020202020204" pitchFamily="34" charset="0"/>
                <a:ea typeface="微软雅黑" panose="020B0503020204020204" pitchFamily="34" charset="-122"/>
              </a:rPr>
              <a:t>幼儿钢琴即兴伴奏应用案例：《雪绒花》</a:t>
            </a:r>
            <a:endParaRPr lang="zh-CN" altLang="en-US" sz="2800">
              <a:solidFill>
                <a:srgbClr val="0070C0"/>
              </a:solidFill>
              <a:latin typeface="Arial" panose="020B0604020202020204" pitchFamily="34" charset="0"/>
              <a:ea typeface="微软雅黑" panose="020B0503020204020204" pitchFamily="34" charset="-122"/>
            </a:endParaRPr>
          </a:p>
          <a:p>
            <a:pPr algn="ctr"/>
            <a:endParaRPr lang="zh-CN" altLang="en-US" sz="1350">
              <a:solidFill>
                <a:srgbClr val="0070C0"/>
              </a:solidFill>
              <a:latin typeface="Arial" panose="020B0604020202020204" pitchFamily="34" charset="0"/>
              <a:ea typeface="微软雅黑" panose="020B0503020204020204" pitchFamily="34" charset="-122"/>
            </a:endParaRPr>
          </a:p>
          <a:p>
            <a:pPr marL="285750" indent="-285750" algn="l">
              <a:buFont typeface="Wingdings" panose="05000000000000000000" charset="0"/>
              <a:buChar char="Ø"/>
            </a:pPr>
            <a:r>
              <a:rPr lang="zh-CN" altLang="en-US" sz="2000">
                <a:solidFill>
                  <a:schemeClr val="tx2"/>
                </a:solidFill>
                <a:latin typeface="Arial" panose="020B0604020202020204" pitchFamily="34" charset="0"/>
                <a:ea typeface="微软雅黑" panose="020B0503020204020204" pitchFamily="34" charset="-122"/>
              </a:rPr>
              <a:t>活动过程：</a:t>
            </a:r>
            <a:endParaRPr lang="zh-CN" altLang="en-US" sz="2000">
              <a:solidFill>
                <a:schemeClr val="tx2"/>
              </a:solidFill>
              <a:latin typeface="Arial" panose="020B0604020202020204" pitchFamily="34" charset="0"/>
              <a:ea typeface="微软雅黑" panose="020B0503020204020204" pitchFamily="34" charset="-122"/>
            </a:endParaRPr>
          </a:p>
          <a:p>
            <a:pPr indent="0" algn="l">
              <a:buNone/>
            </a:pPr>
            <a:r>
              <a:rPr lang="en-US" altLang="zh-CN" sz="2000">
                <a:solidFill>
                  <a:schemeClr val="tx2"/>
                </a:solidFill>
                <a:latin typeface="Arial" panose="020B0604020202020204" pitchFamily="34" charset="0"/>
                <a:ea typeface="微软雅黑" panose="020B0503020204020204" pitchFamily="34" charset="-122"/>
              </a:rPr>
              <a:t>  </a:t>
            </a:r>
            <a:endParaRPr lang="en-US" altLang="zh-CN" sz="20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1. 图片导入，引出话题</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2. 欣赏音乐，初步感知</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3. 再次播放音乐，体验音乐的情感</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4. 教师弹奏钢琴伴奏，带领幼儿一起唱《雪绒花》</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5. 活动结束</a:t>
            </a:r>
            <a:endParaRPr lang="zh-CN" altLang="en-US" sz="1800">
              <a:solidFill>
                <a:schemeClr val="tx2"/>
              </a:solidFill>
              <a:latin typeface="Arial" panose="020B0604020202020204" pitchFamily="34" charset="0"/>
              <a:ea typeface="微软雅黑" panose="020B0503020204020204" pitchFamily="34" charset="-122"/>
            </a:endParaRPr>
          </a:p>
          <a:p>
            <a:pPr marL="285750" indent="-285750" algn="l">
              <a:buFont typeface="Wingdings" panose="05000000000000000000" charset="0"/>
              <a:buChar char="Ø"/>
            </a:pPr>
            <a:r>
              <a:rPr lang="zh-CN" altLang="en-US" sz="1800">
                <a:solidFill>
                  <a:schemeClr val="tx2"/>
                </a:solidFill>
                <a:latin typeface="Arial" panose="020B0604020202020204" pitchFamily="34" charset="0"/>
                <a:ea typeface="微软雅黑" panose="020B0503020204020204" pitchFamily="34" charset="-122"/>
              </a:rPr>
              <a:t>活动延伸：</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请幼儿到美工区画一画自己心目中的雪绒花。</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endParaRPr lang="zh-CN" altLang="en-US" sz="1800">
              <a:solidFill>
                <a:schemeClr val="tx2"/>
              </a:solidFill>
              <a:latin typeface="Arial" panose="020B0604020202020204" pitchFamily="34" charset="0"/>
              <a:ea typeface="微软雅黑" panose="020B0503020204020204" pitchFamily="34" charset="-122"/>
            </a:endParaRPr>
          </a:p>
          <a:p>
            <a:pPr marL="285750" indent="-285750" algn="l">
              <a:buFont typeface="Wingdings" panose="05000000000000000000" charset="0"/>
              <a:buChar char="Ø"/>
            </a:pPr>
            <a:r>
              <a:rPr lang="zh-CN" altLang="en-US" sz="1800">
                <a:solidFill>
                  <a:schemeClr val="tx2"/>
                </a:solidFill>
                <a:latin typeface="Arial" panose="020B0604020202020204" pitchFamily="34" charset="0"/>
                <a:ea typeface="微软雅黑" panose="020B0503020204020204" pitchFamily="34" charset="-122"/>
              </a:rPr>
              <a:t>活动评析：</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zh-CN" altLang="en-US" sz="1800">
                <a:solidFill>
                  <a:schemeClr val="tx2"/>
                </a:solidFill>
                <a:latin typeface="Arial" panose="020B0604020202020204" pitchFamily="34" charset="0"/>
                <a:ea typeface="微软雅黑" panose="020B0503020204020204" pitchFamily="34" charset="-122"/>
              </a:rPr>
              <a:t>《雪绒花》是一首曲调朴实、感人的歌曲，赞美了雪绒花纯洁、坚韧的高尚品格。歌曲通过对雪绒花的歌唱表达了对祖国的美好祝愿，意义深远，有一定的教育意义。</a:t>
            </a:r>
            <a:endParaRPr lang="zh-CN" altLang="en-US" sz="1800">
              <a:solidFill>
                <a:schemeClr val="tx2"/>
              </a:solidFill>
              <a:latin typeface="Arial" panose="020B0604020202020204" pitchFamily="34" charset="0"/>
              <a:ea typeface="微软雅黑" panose="020B0503020204020204" pitchFamily="34" charset="-122"/>
            </a:endParaRPr>
          </a:p>
          <a:p>
            <a:pPr indent="0" algn="l">
              <a:buNone/>
            </a:pPr>
            <a:r>
              <a:rPr lang="en-US" altLang="zh-CN" sz="1800">
                <a:solidFill>
                  <a:schemeClr val="tx1">
                    <a:lumMod val="50000"/>
                  </a:schemeClr>
                </a:solidFill>
                <a:latin typeface="Arial" panose="020B0604020202020204" pitchFamily="34" charset="0"/>
                <a:ea typeface="微软雅黑" panose="020B0503020204020204" pitchFamily="34" charset="-122"/>
              </a:rPr>
              <a:t> </a:t>
            </a:r>
            <a:endParaRPr lang="zh-CN" altLang="en-US" sz="1800">
              <a:solidFill>
                <a:schemeClr val="tx1">
                  <a:lumMod val="50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043930" y="929640"/>
            <a:ext cx="2774950" cy="3112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1994321" y="-2005686"/>
            <a:ext cx="5155358" cy="9144000"/>
          </a:xfrm>
          <a:prstGeom prst="rect">
            <a:avLst/>
          </a:prstGeom>
        </p:spPr>
      </p:pic>
      <p:sp>
        <p:nvSpPr>
          <p:cNvPr id="7" name="文本框 6"/>
          <p:cNvSpPr txBox="1"/>
          <p:nvPr/>
        </p:nvSpPr>
        <p:spPr>
          <a:xfrm>
            <a:off x="2225193" y="1888840"/>
            <a:ext cx="3819743" cy="730885"/>
          </a:xfrm>
          <a:prstGeom prst="rect">
            <a:avLst/>
          </a:prstGeom>
          <a:noFill/>
        </p:spPr>
        <p:txBody>
          <a:bodyPr wrap="square" rtlCol="0">
            <a:spAutoFit/>
          </a:bodyPr>
          <a:lstStyle/>
          <a:p>
            <a:pPr algn="dist">
              <a:lnSpc>
                <a:spcPct val="130000"/>
              </a:lnSpc>
            </a:pPr>
            <a:r>
              <a:rPr lang="zh-CN" altLang="en-US" sz="3200" b="1" dirty="0">
                <a:solidFill>
                  <a:srgbClr val="95ABCD"/>
                </a:solidFill>
                <a:latin typeface="思源黑体 CN Light" panose="020B0300000000000000" pitchFamily="34" charset="-122"/>
                <a:ea typeface="思源黑体 CN Light" panose="020B0300000000000000" pitchFamily="34" charset="-122"/>
                <a:cs typeface="+mn-ea"/>
                <a:sym typeface="+mn-lt"/>
              </a:rPr>
              <a:t>感谢</a:t>
            </a:r>
            <a:r>
              <a:rPr lang="zh-CN" altLang="en-US" sz="3200" b="1" dirty="0">
                <a:solidFill>
                  <a:srgbClr val="95ABCD"/>
                </a:solidFill>
                <a:latin typeface="思源黑体 CN Light" panose="020B0300000000000000" pitchFamily="34" charset="-122"/>
                <a:ea typeface="思源黑体 CN Light" panose="020B0300000000000000" pitchFamily="34" charset="-122"/>
                <a:cs typeface="+mn-ea"/>
                <a:sym typeface="+mn-lt"/>
              </a:rPr>
              <a:t>观看</a:t>
            </a:r>
            <a:endParaRPr lang="zh-CN" altLang="en-US" sz="3200" b="1" dirty="0">
              <a:solidFill>
                <a:srgbClr val="95ABCD"/>
              </a:solidFill>
              <a:latin typeface="思源黑体 CN Light" panose="020B0300000000000000" pitchFamily="34" charset="-122"/>
              <a:ea typeface="思源黑体 CN Light" panose="020B0300000000000000" pitchFamily="34" charset="-122"/>
              <a:cs typeface="+mn-ea"/>
              <a:sym typeface="+mn-lt"/>
            </a:endParaRPr>
          </a:p>
        </p:txBody>
      </p:sp>
      <p:sp>
        <p:nvSpPr>
          <p:cNvPr id="10" name="Line 21"/>
          <p:cNvSpPr>
            <a:spLocks noChangeShapeType="1"/>
          </p:cNvSpPr>
          <p:nvPr/>
        </p:nvSpPr>
        <p:spPr bwMode="auto">
          <a:xfrm>
            <a:off x="2351314" y="3179020"/>
            <a:ext cx="4441371" cy="1"/>
          </a:xfrm>
          <a:prstGeom prst="line">
            <a:avLst/>
          </a:prstGeom>
          <a:noFill/>
          <a:ln w="25400">
            <a:solidFill>
              <a:srgbClr val="D7A0A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lnSpc>
                <a:spcPct val="130000"/>
              </a:lnSpc>
              <a:spcBef>
                <a:spcPct val="0"/>
              </a:spcBef>
              <a:spcAft>
                <a:spcPct val="0"/>
              </a:spcAft>
            </a:pPr>
            <a:endParaRPr lang="zh-CN" altLang="en-US" sz="1800">
              <a:ln>
                <a:solidFill>
                  <a:schemeClr val="tx1">
                    <a:lumMod val="75000"/>
                    <a:lumOff val="25000"/>
                  </a:schemeClr>
                </a:solidFill>
              </a:ln>
              <a:solidFill>
                <a:schemeClr val="tx2"/>
              </a:solidFill>
              <a:cs typeface="+mn-ea"/>
              <a:sym typeface="+mn-lt"/>
            </a:endParaRPr>
          </a:p>
        </p:txBody>
      </p:sp>
      <p:sp>
        <p:nvSpPr>
          <p:cNvPr id="13" name="矩形 12"/>
          <p:cNvSpPr/>
          <p:nvPr/>
        </p:nvSpPr>
        <p:spPr>
          <a:xfrm>
            <a:off x="2274179" y="3296346"/>
            <a:ext cx="4693615" cy="321945"/>
          </a:xfrm>
          <a:prstGeom prst="rect">
            <a:avLst/>
          </a:prstGeom>
        </p:spPr>
        <p:txBody>
          <a:bodyPr wrap="square">
            <a:spAutoFit/>
          </a:bodyPr>
          <a:lstStyle/>
          <a:p>
            <a:pPr algn="ctr">
              <a:lnSpc>
                <a:spcPct val="150000"/>
              </a:lnSpc>
            </a:pPr>
            <a:r>
              <a:rPr lang="en-US" altLang="zh-CN" sz="1000" dirty="0">
                <a:latin typeface="思源黑体 CN Light" panose="020B0300000000000000" pitchFamily="34" charset="-122"/>
                <a:ea typeface="思源黑体 CN Light" panose="020B0300000000000000" pitchFamily="34" charset="-122"/>
                <a:cs typeface="+mn-ea"/>
                <a:sym typeface="+mn-lt"/>
              </a:rPr>
              <a:t> </a:t>
            </a:r>
            <a:endParaRPr lang="zh-CN" altLang="en-US" sz="1000" dirty="0">
              <a:latin typeface="思源黑体 CN Light" panose="020B0300000000000000" pitchFamily="34" charset="-122"/>
              <a:ea typeface="思源黑体 CN Light" panose="020B0300000000000000" pitchFamily="34" charset="-122"/>
              <a:cs typeface="+mn-ea"/>
              <a:sym typeface="+mn-lt"/>
            </a:endParaRPr>
          </a:p>
        </p:txBody>
      </p:sp>
      <p:sp>
        <p:nvSpPr>
          <p:cNvPr id="9" name="椭圆 8"/>
          <p:cNvSpPr/>
          <p:nvPr/>
        </p:nvSpPr>
        <p:spPr>
          <a:xfrm>
            <a:off x="290774" y="256511"/>
            <a:ext cx="655680" cy="655680"/>
          </a:xfrm>
          <a:prstGeom prst="ellipse">
            <a:avLst/>
          </a:prstGeom>
          <a:solidFill>
            <a:srgbClr val="D7A0A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dirty="0">
              <a:latin typeface="思源黑体 CN Light" panose="020B0300000000000000" pitchFamily="34" charset="-122"/>
              <a:ea typeface="思源黑体 CN Light" panose="020B0300000000000000" pitchFamily="34" charset="-122"/>
            </a:endParaRPr>
          </a:p>
        </p:txBody>
      </p:sp>
      <p:sp>
        <p:nvSpPr>
          <p:cNvPr id="19" name="矩形 18"/>
          <p:cNvSpPr/>
          <p:nvPr/>
        </p:nvSpPr>
        <p:spPr>
          <a:xfrm>
            <a:off x="6298645" y="1978954"/>
            <a:ext cx="494040" cy="914400"/>
          </a:xfrm>
          <a:prstGeom prst="rect">
            <a:avLst/>
          </a:prstGeom>
          <a:solidFill>
            <a:srgbClr val="D7A0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170057" y="3179020"/>
            <a:ext cx="1973943" cy="1964480"/>
          </a:xfrm>
          <a:prstGeom prst="rect">
            <a:avLst/>
          </a:prstGeom>
          <a:solidFill>
            <a:srgbClr val="F5F5F7"/>
          </a:solidFill>
          <a:ln>
            <a:solidFill>
              <a:srgbClr val="F5F5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649"/>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43548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一、大调式与小调式</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321945" y="933450"/>
            <a:ext cx="8498205" cy="3553460"/>
          </a:xfrm>
          <a:prstGeom prst="rect">
            <a:avLst/>
          </a:prstGeom>
          <a:noFill/>
        </p:spPr>
        <p:txBody>
          <a:bodyPr wrap="square" rtlCol="0">
            <a:spAutoFit/>
          </a:bodyPr>
          <a:lstStyle/>
          <a:p>
            <a:pPr indent="0" defTabSz="685800" fontAlgn="auto">
              <a:lnSpc>
                <a:spcPct val="150000"/>
              </a:lnSpc>
              <a:buNone/>
              <a:defRPr/>
            </a:pPr>
            <a:r>
              <a:rPr sz="2400" dirty="0">
                <a:solidFill>
                  <a:schemeClr val="tx2"/>
                </a:solidFill>
                <a:latin typeface="思源黑体 CN Light" panose="020B0300000000000000" pitchFamily="34" charset="-122"/>
                <a:ea typeface="思源黑体 CN Light" panose="020B0300000000000000" pitchFamily="34" charset="-122"/>
                <a:cs typeface="Lato Light"/>
              </a:rPr>
              <a:t>（一）大调式</a:t>
            </a:r>
            <a:endParaRPr sz="2400" dirty="0">
              <a:solidFill>
                <a:schemeClr val="tx2"/>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大调式由七个音构成，调式当中由Ⅰ、Ⅲ、Ⅴ音级构建起的主三和弦为大三和弦。</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大调式在音乐表现上具有明亮、向上、坚定、有力的调性色彩。</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大调式又可以分为自然大调、和声大调以及旋律大调，本书的学习以自然大调为主。</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自然大调是由七个音构成的，各音之间的音程关系符合“全音、全音、半音、全音、全音、全音、半音”的规则</a:t>
            </a:r>
            <a:r>
              <a:rPr sz="1800" dirty="0">
                <a:solidFill>
                  <a:schemeClr val="tx1">
                    <a:lumMod val="60000"/>
                    <a:lumOff val="40000"/>
                  </a:schemeClr>
                </a:solidFill>
                <a:latin typeface="思源黑体 CN Light" panose="020B0300000000000000" pitchFamily="34" charset="-122"/>
                <a:ea typeface="思源黑体 CN Light" panose="020B0300000000000000" pitchFamily="34" charset="-122"/>
                <a:cs typeface="Lato Light"/>
              </a:rPr>
              <a:t>。</a:t>
            </a:r>
            <a:endParaRPr sz="1800" dirty="0">
              <a:solidFill>
                <a:schemeClr val="tx1">
                  <a:lumMod val="60000"/>
                  <a:lumOff val="40000"/>
                </a:schemeClr>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endParaRPr sz="1800" dirty="0">
              <a:solidFill>
                <a:schemeClr val="tx1">
                  <a:lumMod val="60000"/>
                  <a:lumOff val="40000"/>
                </a:schemeClr>
              </a:solidFill>
              <a:latin typeface="思源黑体 CN Light" panose="020B0300000000000000" pitchFamily="34" charset="-122"/>
              <a:ea typeface="思源黑体 CN Light" panose="020B0300000000000000" pitchFamily="34" charset="-122"/>
              <a:cs typeface="Lato Ligh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43548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一、大调式与小调式</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321945" y="933450"/>
            <a:ext cx="8498205" cy="2306955"/>
          </a:xfrm>
          <a:prstGeom prst="rect">
            <a:avLst/>
          </a:prstGeom>
          <a:noFill/>
        </p:spPr>
        <p:txBody>
          <a:bodyPr wrap="square" rtlCol="0">
            <a:spAutoFit/>
          </a:bodyPr>
          <a:lstStyle/>
          <a:p>
            <a:pPr indent="0" defTabSz="685800" fontAlgn="auto">
              <a:lnSpc>
                <a:spcPct val="150000"/>
              </a:lnSpc>
              <a:buNone/>
              <a:defRPr/>
            </a:pPr>
            <a:r>
              <a:rPr sz="2400" dirty="0">
                <a:solidFill>
                  <a:schemeClr val="tx2"/>
                </a:solidFill>
                <a:latin typeface="思源黑体 CN Light" panose="020B0300000000000000" pitchFamily="34" charset="-122"/>
                <a:ea typeface="思源黑体 CN Light" panose="020B0300000000000000" pitchFamily="34" charset="-122"/>
                <a:cs typeface="Lato Light"/>
              </a:rPr>
              <a:t>（一）大调式</a:t>
            </a:r>
            <a:endParaRPr sz="2400" dirty="0">
              <a:solidFill>
                <a:schemeClr val="tx2"/>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r>
              <a:rPr sz="1800" b="1" dirty="0">
                <a:solidFill>
                  <a:schemeClr val="tx2"/>
                </a:solidFill>
                <a:latin typeface="思源黑体 CN Light" panose="020B0300000000000000" pitchFamily="34" charset="-122"/>
                <a:ea typeface="思源黑体 CN Light" panose="020B0300000000000000" pitchFamily="34" charset="-122"/>
                <a:cs typeface="Lato Light"/>
              </a:rPr>
              <a:t>图1-9 为C 自然大调的音阶，主音为C，音与音之间的音程关系为“全音、全音、半音、全音、全音、全音、半音”。以主音为根音构成的三和弦为大三和弦，音响效果明朗、有力。</a:t>
            </a:r>
            <a:endParaRPr sz="1800" b="1" dirty="0">
              <a:solidFill>
                <a:schemeClr val="tx2"/>
              </a:solidFill>
              <a:latin typeface="思源黑体 CN Light" panose="020B0300000000000000" pitchFamily="34" charset="-122"/>
              <a:ea typeface="思源黑体 CN Light" panose="020B0300000000000000" pitchFamily="34" charset="-122"/>
              <a:cs typeface="Lato Light"/>
            </a:endParaRPr>
          </a:p>
          <a:p>
            <a:pPr marL="171450" indent="-171450" defTabSz="685800" fontAlgn="auto">
              <a:lnSpc>
                <a:spcPct val="150000"/>
              </a:lnSpc>
              <a:buFont typeface="Wingdings" panose="05000000000000000000" charset="0"/>
              <a:buChar char="Ø"/>
              <a:defRPr/>
            </a:pPr>
            <a:endParaRPr sz="1800" dirty="0">
              <a:solidFill>
                <a:schemeClr val="tx1">
                  <a:lumMod val="60000"/>
                  <a:lumOff val="40000"/>
                </a:schemeClr>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857250" y="2876550"/>
            <a:ext cx="7426960" cy="172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43548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一、大调式与小调式</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321945" y="1304925"/>
            <a:ext cx="8498205" cy="2722880"/>
          </a:xfrm>
          <a:prstGeom prst="rect">
            <a:avLst/>
          </a:prstGeom>
          <a:noFill/>
        </p:spPr>
        <p:txBody>
          <a:bodyPr wrap="square" rtlCol="0">
            <a:spAutoFit/>
          </a:bodyPr>
          <a:lstStyle/>
          <a:p>
            <a:pPr indent="0" defTabSz="685800" fontAlgn="auto">
              <a:lnSpc>
                <a:spcPct val="150000"/>
              </a:lnSpc>
              <a:buNone/>
              <a:defRPr/>
            </a:pPr>
            <a:r>
              <a:rPr sz="2400" dirty="0">
                <a:solidFill>
                  <a:schemeClr val="tx2"/>
                </a:solidFill>
                <a:latin typeface="思源黑体 CN Light" panose="020B0300000000000000" pitchFamily="34" charset="-122"/>
                <a:ea typeface="思源黑体 CN Light" panose="020B0300000000000000" pitchFamily="34" charset="-122"/>
                <a:cs typeface="Lato Light"/>
              </a:rPr>
              <a:t>（二）小调式</a:t>
            </a:r>
            <a:endParaRPr sz="2400" dirty="0">
              <a:solidFill>
                <a:schemeClr val="tx2"/>
              </a:solidFill>
              <a:latin typeface="思源黑体 CN Light" panose="020B0300000000000000" pitchFamily="34" charset="-122"/>
              <a:ea typeface="思源黑体 CN Light" panose="020B0300000000000000" pitchFamily="34" charset="-122"/>
              <a:cs typeface="Lato Light"/>
            </a:endParaRPr>
          </a:p>
          <a:p>
            <a:pPr marL="285750" indent="-2857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小调式由七个音构成，调式当中由Ⅰ、Ⅲ、Ⅴ音级构建起的主三和弦为小三和弦。</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marL="285750" indent="-2857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小调式在音乐表现上具有黯淡、柔和的调性色彩。</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marL="285750" indent="-2857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小调式又可以分为自然小调、和声小调以及旋律小调。本书的学习以和声小调为主。</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Font typeface="Wingdings" panose="05000000000000000000" charset="0"/>
              <a:buNone/>
              <a:defRPr/>
            </a:pP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43548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一、大调式与小调式</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321945" y="864235"/>
            <a:ext cx="8498205" cy="1891665"/>
          </a:xfrm>
          <a:prstGeom prst="rect">
            <a:avLst/>
          </a:prstGeom>
          <a:noFill/>
        </p:spPr>
        <p:txBody>
          <a:bodyPr wrap="square" rtlCol="0">
            <a:spAutoFit/>
          </a:bodyPr>
          <a:lstStyle/>
          <a:p>
            <a:pPr indent="0" defTabSz="685800" fontAlgn="auto">
              <a:lnSpc>
                <a:spcPct val="150000"/>
              </a:lnSpc>
              <a:buNone/>
              <a:defRPr/>
            </a:pPr>
            <a:r>
              <a:rPr sz="2400" dirty="0">
                <a:solidFill>
                  <a:schemeClr val="tx2"/>
                </a:solidFill>
                <a:latin typeface="思源黑体 CN Light" panose="020B0300000000000000" pitchFamily="34" charset="-122"/>
                <a:ea typeface="思源黑体 CN Light" panose="020B0300000000000000" pitchFamily="34" charset="-122"/>
                <a:cs typeface="Lato Light"/>
              </a:rPr>
              <a:t>（二）小调式</a:t>
            </a:r>
            <a:endParaRPr sz="2400" dirty="0">
              <a:solidFill>
                <a:schemeClr val="tx2"/>
              </a:solidFill>
              <a:latin typeface="思源黑体 CN Light" panose="020B0300000000000000" pitchFamily="34" charset="-122"/>
              <a:ea typeface="思源黑体 CN Light" panose="020B0300000000000000" pitchFamily="34" charset="-122"/>
              <a:cs typeface="Lato Light"/>
            </a:endParaRPr>
          </a:p>
          <a:p>
            <a:pPr marL="285750" indent="-2857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和声小调是小调式中最常用的一种，从主音开始，音程是按照“全、半、全、全、半、增二度、半”的关系排列的（图1-10）。将自然小调的第七级音升高半个音后形成的调式，就是和声小调，如A、B、C、D、E、F、#G、A。</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p:txBody>
      </p:sp>
      <p:pic>
        <p:nvPicPr>
          <p:cNvPr id="2" name="图片 1"/>
          <p:cNvPicPr>
            <a:picLocks noChangeAspect="1"/>
          </p:cNvPicPr>
          <p:nvPr/>
        </p:nvPicPr>
        <p:blipFill>
          <a:blip r:embed="rId1"/>
          <a:stretch>
            <a:fillRect/>
          </a:stretch>
        </p:blipFill>
        <p:spPr>
          <a:xfrm>
            <a:off x="671830" y="2755900"/>
            <a:ext cx="7800340" cy="1584325"/>
          </a:xfrm>
          <a:prstGeom prst="rect">
            <a:avLst/>
          </a:prstGeom>
        </p:spPr>
      </p:pic>
      <p:sp>
        <p:nvSpPr>
          <p:cNvPr id="3" name="文本框 2"/>
          <p:cNvSpPr txBox="1"/>
          <p:nvPr/>
        </p:nvSpPr>
        <p:spPr>
          <a:xfrm>
            <a:off x="671830" y="4396105"/>
            <a:ext cx="7800975" cy="50673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350">
                <a:latin typeface="Arial" panose="020B0604020202020204" pitchFamily="34" charset="0"/>
                <a:ea typeface="微软雅黑" panose="020B0503020204020204" pitchFamily="34" charset="-122"/>
              </a:rPr>
              <a:t>自然小调的七级音升高之后，原本六、七级音之间的大二度变成了增二度。和声小调的这六、七级</a:t>
            </a:r>
            <a:endParaRPr lang="zh-CN" altLang="en-US" sz="1350">
              <a:latin typeface="Arial" panose="020B0604020202020204" pitchFamily="34" charset="0"/>
              <a:ea typeface="微软雅黑" panose="020B0503020204020204" pitchFamily="34" charset="-122"/>
            </a:endParaRPr>
          </a:p>
          <a:p>
            <a:pPr algn="l"/>
            <a:r>
              <a:rPr lang="zh-CN" altLang="en-US" sz="1350">
                <a:latin typeface="Arial" panose="020B0604020202020204" pitchFamily="34" charset="0"/>
                <a:ea typeface="微软雅黑" panose="020B0503020204020204" pitchFamily="34" charset="-122"/>
              </a:rPr>
              <a:t>音之间构成的增二度，是其他大小调式不具备的，是和声调式的特性音程。</a:t>
            </a:r>
            <a:endParaRPr lang="zh-CN" altLang="en-US" sz="135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71361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二、大调式中各音级的名称与标记</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321945" y="1470025"/>
            <a:ext cx="8498205" cy="2999740"/>
          </a:xfrm>
          <a:prstGeom prst="rect">
            <a:avLst/>
          </a:prstGeom>
          <a:noFill/>
        </p:spPr>
        <p:txBody>
          <a:bodyPr wrap="square" rtlCol="0">
            <a:spAutoFit/>
          </a:bodyPr>
          <a:lstStyle/>
          <a:p>
            <a:pPr marL="285750" indent="-2857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大调式的第Ⅰ级音称主音，顾名思义，此音是该调式中主要的音，也就是调式的中心。</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marL="285750" indent="-285750" defTabSz="685800" fontAlgn="auto">
              <a:lnSpc>
                <a:spcPct val="150000"/>
              </a:lnSpc>
              <a:buFont typeface="Wingdings" panose="05000000000000000000" charset="0"/>
              <a:buChar char="Ø"/>
              <a:defRPr/>
            </a:pPr>
            <a:r>
              <a:rPr sz="1800" dirty="0">
                <a:solidFill>
                  <a:schemeClr val="tx2"/>
                </a:solidFill>
                <a:latin typeface="思源黑体 CN Light" panose="020B0300000000000000" pitchFamily="34" charset="-122"/>
                <a:ea typeface="思源黑体 CN Light" panose="020B0300000000000000" pitchFamily="34" charset="-122"/>
                <a:cs typeface="Lato Light"/>
              </a:rPr>
              <a:t>大调式的第Ⅰ、Ⅲ、Ⅴ级是稳定音级，其余的第Ⅱ、Ⅳ、Ⅵ、Ⅶ级均为不稳定音级。在大调中，三个稳定音级构成大三和弦，它是确定大调的主要标志。需要注意的是，这三个音级的稳定性只有当它们中的任何一个音与主三和弦共响时，才能充分体现出来，否则，其稳定性有可能会随着其他和弦的非稳定功能而减弱乃至消失。</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a:off x="1116641" y="825363"/>
            <a:ext cx="410595" cy="0"/>
          </a:xfrm>
          <a:prstGeom prst="line">
            <a:avLst/>
          </a:prstGeom>
          <a:ln w="25400">
            <a:solidFill>
              <a:srgbClr val="95ABCD"/>
            </a:solidFill>
          </a:ln>
        </p:spPr>
        <p:style>
          <a:lnRef idx="1">
            <a:schemeClr val="accent1"/>
          </a:lnRef>
          <a:fillRef idx="0">
            <a:schemeClr val="accent1"/>
          </a:fillRef>
          <a:effectRef idx="0">
            <a:schemeClr val="accent1"/>
          </a:effectRef>
          <a:fontRef idx="minor">
            <a:schemeClr val="tx1"/>
          </a:fontRef>
        </p:style>
      </p:cxnSp>
      <p:sp>
        <p:nvSpPr>
          <p:cNvPr id="65" name="TextBox 12"/>
          <p:cNvSpPr txBox="1"/>
          <p:nvPr/>
        </p:nvSpPr>
        <p:spPr>
          <a:xfrm>
            <a:off x="1011866" y="258021"/>
            <a:ext cx="7136130" cy="485140"/>
          </a:xfrm>
          <a:prstGeom prst="rect">
            <a:avLst/>
          </a:prstGeom>
          <a:noFill/>
        </p:spPr>
        <p:txBody>
          <a:bodyPr wrap="none" rtlCol="0">
            <a:spAutoFit/>
          </a:bodyPr>
          <a:lstStyle/>
          <a:p>
            <a:pPr algn="l" defTabSz="685800">
              <a:lnSpc>
                <a:spcPct val="80000"/>
              </a:lnSpc>
              <a:defRPr/>
            </a:pPr>
            <a:r>
              <a:rPr lang="zh-CN" altLang="en-US" sz="3200" spc="450" dirty="0">
                <a:solidFill>
                  <a:schemeClr val="tx2"/>
                </a:solidFill>
                <a:latin typeface="思源黑体 CN Bold" panose="020B0800000000000000" pitchFamily="34" charset="-122"/>
                <a:ea typeface="思源黑体 CN Bold" panose="020B0800000000000000" pitchFamily="34" charset="-122"/>
                <a:cs typeface="Arvo"/>
              </a:rPr>
              <a:t>二、大调式中各音级的名称与标记</a:t>
            </a:r>
            <a:endParaRPr lang="zh-CN" altLang="en-US" sz="3200" spc="450" dirty="0">
              <a:solidFill>
                <a:schemeClr val="tx2"/>
              </a:solidFill>
              <a:latin typeface="思源黑体 CN Bold" panose="020B0800000000000000" pitchFamily="34" charset="-122"/>
              <a:ea typeface="思源黑体 CN Bold" panose="020B0800000000000000" pitchFamily="34" charset="-122"/>
              <a:cs typeface="Arvo"/>
            </a:endParaRPr>
          </a:p>
        </p:txBody>
      </p:sp>
      <p:sp>
        <p:nvSpPr>
          <p:cNvPr id="66" name="TextBox 14"/>
          <p:cNvSpPr txBox="1"/>
          <p:nvPr/>
        </p:nvSpPr>
        <p:spPr>
          <a:xfrm>
            <a:off x="321945" y="1318895"/>
            <a:ext cx="8498205" cy="2584450"/>
          </a:xfrm>
          <a:prstGeom prst="rect">
            <a:avLst/>
          </a:prstGeom>
          <a:noFill/>
        </p:spPr>
        <p:txBody>
          <a:bodyPr wrap="square" rtlCol="0">
            <a:spAutoFit/>
          </a:bodyPr>
          <a:lstStyle/>
          <a:p>
            <a:pPr marL="285750" indent="-285750" defTabSz="685800" fontAlgn="auto">
              <a:lnSpc>
                <a:spcPct val="150000"/>
              </a:lnSpc>
              <a:buFont typeface="Wingdings" panose="05000000000000000000" charset="0"/>
              <a:buChar char="Ø"/>
              <a:defRPr/>
            </a:pPr>
            <a:r>
              <a:rPr lang="en-US" sz="1800" dirty="0">
                <a:solidFill>
                  <a:schemeClr val="tx2"/>
                </a:solidFill>
                <a:latin typeface="思源黑体 CN Light" panose="020B0300000000000000" pitchFamily="34" charset="-122"/>
                <a:ea typeface="思源黑体 CN Light" panose="020B0300000000000000" pitchFamily="34" charset="-122"/>
                <a:cs typeface="Lato Light"/>
              </a:rPr>
              <a:t>     </a:t>
            </a:r>
            <a:r>
              <a:rPr sz="1800" dirty="0">
                <a:solidFill>
                  <a:schemeClr val="tx2"/>
                </a:solidFill>
                <a:latin typeface="思源黑体 CN Light" panose="020B0300000000000000" pitchFamily="34" charset="-122"/>
                <a:ea typeface="思源黑体 CN Light" panose="020B0300000000000000" pitchFamily="34" charset="-122"/>
                <a:cs typeface="Lato Light"/>
              </a:rPr>
              <a:t>大调式中其他各音级与主音之间，有的呈纯五度关系，有的呈三度关系。呈纯五度关系的有属音与下属音：第Ⅴ级称属音，第Ⅳ级称下属音，属音与下属音分别从上方五度与下方五度支持主音。主音、属音与下属音是调式的支柱，三者均为调式骨干音。因此，主音、属音与下属音也被称为正音级（其余各音均为副音级）。</a:t>
            </a: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a:p>
            <a:pPr indent="0" defTabSz="685800" fontAlgn="auto">
              <a:lnSpc>
                <a:spcPct val="150000"/>
              </a:lnSpc>
              <a:buNone/>
              <a:defRPr/>
            </a:pPr>
            <a:endParaRPr sz="1800" dirty="0">
              <a:solidFill>
                <a:schemeClr val="tx2"/>
              </a:solidFill>
              <a:latin typeface="思源黑体 CN Light" panose="020B0300000000000000" pitchFamily="34" charset="-122"/>
              <a:ea typeface="思源黑体 CN Light" panose="020B0300000000000000" pitchFamily="34" charset="-122"/>
              <a:cs typeface="Lato Ligh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0.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1.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2.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3.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4.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5.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6.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7.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8.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19.xml><?xml version="1.0" encoding="utf-8"?>
<p:tagLst xmlns:p="http://schemas.openxmlformats.org/presentationml/2006/main">
  <p:tag name="ISPRING_SCORM_RATE_SLIDES" val="0"/>
  <p:tag name="ISPRING_SCORM_RATE_QUIZZES" val="0"/>
  <p:tag name="ISPRING_SCORM_PASSING_SCORE" val="0.000000"/>
  <p:tag name="ISPRING_ULTRA_SCORM_COURSE_ID" val="382FD735-2790-40E9-9592-0ECC120AACB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12"/>
  <p:tag name="ISPRING_FIRST_PUBLISH" val="1"/>
  <p:tag name="ISPRING_PRESENTATION_TITLE" val="简约清新几何线条工作总结ppt背景"/>
  <p:tag name="commondata" val="eyJoZGlkIjoiZmIyNDgxODYwNTNhOTVkMjUzMTIyYzYwNjY1NTJhNDQifQ=="/>
</p:tagLst>
</file>

<file path=ppt/tags/tag2.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3.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4.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5.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6.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7.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8.xml><?xml version="1.0" encoding="utf-8"?>
<p:tagLst xmlns:p="http://schemas.openxmlformats.org/presentationml/2006/main">
  <p:tag name="KSO_WM_DIAGRAM_VIRTUALLY_FRAME" val="{&quot;height&quot;:282.40309511294106,&quot;left&quot;:87.85543307086614,&quot;top&quot;:89.1016535433071,&quot;width&quot;:576.244566929134}"/>
</p:tagLst>
</file>

<file path=ppt/tags/tag9.xml><?xml version="1.0" encoding="utf-8"?>
<p:tagLst xmlns:p="http://schemas.openxmlformats.org/presentationml/2006/main">
  <p:tag name="KSO_WM_DIAGRAM_VIRTUALLY_FRAME" val="{&quot;height&quot;:282.40309511294106,&quot;left&quot;:87.85543307086614,&quot;top&quot;:89.1016535433071,&quot;width&quot;:576.244566929134}"/>
</p:tagLst>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推荐色2">
      <a:dk1>
        <a:srgbClr val="7F7F7F"/>
      </a:dk1>
      <a:lt1>
        <a:srgbClr val="FFFFFF"/>
      </a:lt1>
      <a:dk2>
        <a:srgbClr val="2B2B2B"/>
      </a:dk2>
      <a:lt2>
        <a:srgbClr val="FFFFFF"/>
      </a:lt2>
      <a:accent1>
        <a:srgbClr val="2AC092"/>
      </a:accent1>
      <a:accent2>
        <a:srgbClr val="556A85"/>
      </a:accent2>
      <a:accent3>
        <a:srgbClr val="2AC092"/>
      </a:accent3>
      <a:accent4>
        <a:srgbClr val="556A85"/>
      </a:accent4>
      <a:accent5>
        <a:srgbClr val="2AC092"/>
      </a:accent5>
      <a:accent6>
        <a:srgbClr val="556A85"/>
      </a:accent6>
      <a:hlink>
        <a:srgbClr val="5B9BD5"/>
      </a:hlink>
      <a:folHlink>
        <a:srgbClr val="70AD47"/>
      </a:folHlink>
    </a:clrScheme>
    <a:fontScheme name="标准1">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4543</Words>
  <Application>WPS 演示</Application>
  <PresentationFormat>全屏显示(16:9)</PresentationFormat>
  <Paragraphs>250</Paragraphs>
  <Slides>38</Slides>
  <Notes>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38</vt:i4>
      </vt:variant>
    </vt:vector>
  </HeadingPairs>
  <TitlesOfParts>
    <vt:vector size="57" baseType="lpstr">
      <vt:lpstr>Arial</vt:lpstr>
      <vt:lpstr>宋体</vt:lpstr>
      <vt:lpstr>Wingdings</vt:lpstr>
      <vt:lpstr>思源黑体 CN Bold</vt:lpstr>
      <vt:lpstr>黑体</vt:lpstr>
      <vt:lpstr>思源黑体 CN Light</vt:lpstr>
      <vt:lpstr>楷体</vt:lpstr>
      <vt:lpstr>Calibri Light</vt:lpstr>
      <vt:lpstr>方正宋刻本秀楷简体</vt:lpstr>
      <vt:lpstr>Arvo</vt:lpstr>
      <vt:lpstr>Lato Light</vt:lpstr>
      <vt:lpstr>Wingdings</vt:lpstr>
      <vt:lpstr>微软雅黑</vt:lpstr>
      <vt:lpstr>Calibri</vt:lpstr>
      <vt:lpstr>Arial Unicode MS</vt:lpstr>
      <vt:lpstr>等线</vt:lpstr>
      <vt:lpstr>ksdb</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简约清新几何线条工作总结ppt背景</dc:title>
  <dc:creator>Eric羊</dc:creator>
  <cp:lastModifiedBy>李美澳</cp:lastModifiedBy>
  <cp:revision>214</cp:revision>
  <dcterms:created xsi:type="dcterms:W3CDTF">2017-05-02T06:39:00Z</dcterms:created>
  <dcterms:modified xsi:type="dcterms:W3CDTF">2024-05-17T05:29:04Z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F6B9144018E84D33ADE68527713F494F_13</vt:lpwstr>
  </property>
  <property fmtid="{D5CDD505-2E9C-101B-9397-08002B2CF9AE}" pid="3" name="KSOProductBuildVer">
    <vt:lpwstr>2052-12.1.0.16929</vt:lpwstr>
  </property>
</Properties>
</file>