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2"/>
  </p:handoutMasterIdLst>
  <p:sldIdLst>
    <p:sldId id="394" r:id="rId3"/>
    <p:sldId id="388" r:id="rId4"/>
    <p:sldId id="403" r:id="rId6"/>
    <p:sldId id="402" r:id="rId7"/>
    <p:sldId id="400" r:id="rId8"/>
    <p:sldId id="401" r:id="rId9"/>
    <p:sldId id="408" r:id="rId10"/>
    <p:sldId id="404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6152" userDrawn="1">
          <p15:clr>
            <a:srgbClr val="A4A3A4"/>
          </p15:clr>
        </p15:guide>
        <p15:guide id="3" pos="2746" userDrawn="1">
          <p15:clr>
            <a:srgbClr val="A4A3A4"/>
          </p15:clr>
        </p15:guide>
        <p15:guide id="5" orient="horz" pos="1638" userDrawn="1">
          <p15:clr>
            <a:srgbClr val="A4A3A4"/>
          </p15:clr>
        </p15:guide>
        <p15:guide id="6" pos="2238" userDrawn="1">
          <p15:clr>
            <a:srgbClr val="A4A3A4"/>
          </p15:clr>
        </p15:guide>
        <p15:guide id="7" pos="42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1ACBE"/>
    <a:srgbClr val="00AF92"/>
    <a:srgbClr val="FFB850"/>
    <a:srgbClr val="E87071"/>
    <a:srgbClr val="663A77"/>
    <a:srgbClr val="FBFBFB"/>
    <a:srgbClr val="E4E4E4"/>
    <a:srgbClr val="D7D7D7"/>
    <a:srgbClr val="CDC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6424" autoAdjust="0"/>
  </p:normalViewPr>
  <p:slideViewPr>
    <p:cSldViewPr snapToGrid="0" showGuides="1">
      <p:cViewPr>
        <p:scale>
          <a:sx n="100" d="100"/>
          <a:sy n="100" d="100"/>
        </p:scale>
        <p:origin x="1068" y="444"/>
      </p:cViewPr>
      <p:guideLst>
        <p:guide orient="horz" pos="2160"/>
        <p:guide pos="6152"/>
        <p:guide pos="2746"/>
        <p:guide orient="horz" pos="1638"/>
        <p:guide pos="2238"/>
        <p:guide pos="4283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E7AE32-FE0A-499C-8586-C64F68E7A1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0F5E53-8514-4000-B462-339186561C8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B7388A-9CD3-4374-B6A7-100DA9D081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EE0B30-C635-4C7C-98E8-12E41BE490B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image4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1844" y="333450"/>
            <a:ext cx="2808312" cy="576064"/>
            <a:chOff x="406574" y="333450"/>
            <a:chExt cx="2808312" cy="576064"/>
          </a:xfrm>
        </p:grpSpPr>
        <p:sp>
          <p:nvSpPr>
            <p:cNvPr id="2" name="圆角矩形 1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" name="TextBox 2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20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" name="直接连接符 5"/>
          <p:cNvCxnSpPr/>
          <p:nvPr userDrawn="1"/>
        </p:nvCxnSpPr>
        <p:spPr>
          <a:xfrm flipH="1">
            <a:off x="-127000" y="621482"/>
            <a:ext cx="47752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flipH="1">
            <a:off x="7505700" y="621482"/>
            <a:ext cx="47752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FC8A9CF0-91C9-42F9-83C2-B72FF9A18BA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127"/>
            <a:ext cx="12192000" cy="6858000"/>
          </a:xfrm>
          <a:prstGeom prst="rect">
            <a:avLst/>
          </a:prstGeom>
          <a:noFill/>
        </p:spPr>
      </p:pic>
      <p:pic>
        <p:nvPicPr>
          <p:cNvPr id="6" name="图片 5" descr="图片包含 餐桌, 室内, 纸张&#10;&#10;已生成极高可信度的说明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79224"/>
          <a:stretch>
            <a:fillRect/>
          </a:stretch>
        </p:blipFill>
        <p:spPr>
          <a:xfrm>
            <a:off x="8534" y="5964349"/>
            <a:ext cx="12192000" cy="91193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 txBox="1"/>
          <p:nvPr userDrawn="1"/>
        </p:nvSpPr>
        <p:spPr>
          <a:xfrm>
            <a:off x="1025562" y="6158291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rgbClr val="FFFFFF"/>
                </a:solidFill>
                <a:latin typeface="Bebas Neue" charset="0"/>
                <a:ea typeface="Bebas Neue" charset="0"/>
                <a:cs typeface="Bebas Neue" charset="0"/>
              </a:rPr>
            </a:fld>
            <a:endParaRPr lang="en-US" sz="1400" b="0" i="0" dirty="0">
              <a:solidFill>
                <a:srgbClr val="FFFF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504035" y="6168552"/>
            <a:ext cx="7328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solidFill>
                  <a:srgbClr val="FFFFFF"/>
                </a:solidFill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solidFill>
                <a:srgbClr val="FFFF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endParaRPr lang="en-US" altLang="zh-CN" sz="2000" dirty="0">
              <a:solidFill>
                <a:schemeClr val="bg2">
                  <a:lumMod val="20000"/>
                  <a:lumOff val="80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CE7FB5-5520-420F-9C46-C773A0E49A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B3D0E2-04B4-4BC0-959B-C42A5ABFD6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microsoft.com/office/2007/relationships/hdphoto" Target="../media/image4.wdp"/><Relationship Id="rId7" Type="http://schemas.openxmlformats.org/officeDocument/2006/relationships/image" Target="../media/image3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endParaRPr lang="en-US" altLang="zh-CN" sz="2000" dirty="0">
              <a:solidFill>
                <a:schemeClr val="bg2">
                  <a:lumMod val="20000"/>
                  <a:lumOff val="80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219200" rtl="0" eaLnBrk="1" latinLnBrk="0" hangingPunct="1">
        <a:spcBef>
          <a:spcPct val="0"/>
        </a:spcBef>
        <a:buNone/>
        <a:defRPr sz="4535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35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65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865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9"/>
          <p:cNvSpPr txBox="1"/>
          <p:nvPr/>
        </p:nvSpPr>
        <p:spPr>
          <a:xfrm>
            <a:off x="716915" y="1927225"/>
            <a:ext cx="10888980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6000" dirty="0" smtClean="0">
                <a:ln w="15875"/>
                <a:gradFill>
                  <a:gsLst>
                    <a:gs pos="0">
                      <a:schemeClr val="accent1">
                        <a:lumOff val="-19995"/>
                        <a:satOff val="20000"/>
                      </a:schemeClr>
                    </a:gs>
                    <a:gs pos="100000">
                      <a:schemeClr val="accent1">
                        <a:lumOff val="15000"/>
                        <a:satOff val="-14995"/>
                      </a:schemeClr>
                    </a:gs>
                  </a:gsLst>
                  <a:lin ang="0" scaled="0"/>
                </a:gradFill>
                <a:effectLst/>
                <a:latin typeface="字魂27号-布丁体" panose="00000500000000000000" pitchFamily="2" charset="-122"/>
                <a:ea typeface="字魂27号-布丁体" panose="00000500000000000000" pitchFamily="2" charset="-122"/>
                <a:sym typeface="华文细黑"/>
              </a:rPr>
              <a:t>第二单元　左G 大调与e 小调</a:t>
            </a:r>
            <a:endParaRPr sz="6000" dirty="0" smtClean="0">
              <a:ln w="15875"/>
              <a:gradFill>
                <a:gsLst>
                  <a:gs pos="0">
                    <a:schemeClr val="accent1">
                      <a:lumOff val="-19995"/>
                      <a:satOff val="20000"/>
                    </a:schemeClr>
                  </a:gs>
                  <a:gs pos="100000">
                    <a:schemeClr val="accent1">
                      <a:lumOff val="15000"/>
                      <a:satOff val="-14995"/>
                    </a:schemeClr>
                  </a:gs>
                </a:gsLst>
                <a:lin ang="0" scaled="0"/>
              </a:gradFill>
              <a:effectLst/>
              <a:latin typeface="字魂27号-布丁体" panose="00000500000000000000" pitchFamily="2" charset="-122"/>
              <a:ea typeface="字魂27号-布丁体" panose="00000500000000000000" pitchFamily="2" charset="-122"/>
              <a:sym typeface="华文细黑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633565" y="4714289"/>
            <a:ext cx="4703132" cy="460375"/>
            <a:chOff x="1861105" y="3523016"/>
            <a:chExt cx="5180832" cy="460375"/>
          </a:xfrm>
        </p:grpSpPr>
        <p:sp>
          <p:nvSpPr>
            <p:cNvPr id="6" name="矩形 5"/>
            <p:cNvSpPr/>
            <p:nvPr/>
          </p:nvSpPr>
          <p:spPr>
            <a:xfrm>
              <a:off x="1861105" y="3592133"/>
              <a:ext cx="5180832" cy="34624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pPr algn="dist">
                <a:spcBef>
                  <a:spcPct val="0"/>
                </a:spcBef>
                <a:buFontTx/>
                <a:buNone/>
              </a:pPr>
              <a:endParaRPr lang="zh-CN" altLang="en-US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/>
                <a:ea typeface="字魂27号-布丁体"/>
                <a:sym typeface="华文细黑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000988" y="3523016"/>
              <a:ext cx="4785550" cy="4603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>
                <a:spcBef>
                  <a:spcPct val="0"/>
                </a:spcBef>
                <a:buFontTx/>
                <a:buNone/>
              </a:pPr>
              <a:endParaRPr lang="zh-CN" altLang="en-US" sz="2400" dirty="0">
                <a:solidFill>
                  <a:srgbClr val="FFFFFF"/>
                </a:solidFill>
                <a:latin typeface="华文细黑"/>
                <a:ea typeface="字魂27号-布丁体"/>
                <a:sym typeface="华文细黑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289685" y="3496310"/>
            <a:ext cx="8669020" cy="39878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</a:t>
            </a:r>
            <a:r>
              <a:rPr lang="zh-CN" altLang="en-US" sz="2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学习目标</a:t>
            </a:r>
            <a:r>
              <a:rPr lang="zh-CN" altLang="en-US" sz="2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】</a:t>
            </a:r>
            <a:r>
              <a:rPr lang="zh-CN" altLang="en-US" sz="2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了解G 大调音阶与和弦连接及e 小调音阶与和弦连接的方法。</a:t>
            </a:r>
            <a:endParaRPr lang="zh-CN" altLang="en-US" sz="20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9685" y="3895090"/>
            <a:ext cx="8313420" cy="67564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1800">
                <a:latin typeface="Arial" panose="020B0604020202020204" pitchFamily="34" charset="0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latin typeface="仿宋" panose="02010609060101010101" charset="-122"/>
                <a:ea typeface="仿宋" panose="02010609060101010101" charset="-122"/>
              </a:rPr>
              <a:t>内容摘要</a:t>
            </a:r>
            <a:r>
              <a:rPr lang="zh-CN" altLang="en-US" sz="1800">
                <a:latin typeface="Arial" panose="020B0604020202020204" pitchFamily="34" charset="0"/>
                <a:ea typeface="微软雅黑" panose="020B0503020204020204" pitchFamily="34" charset="-122"/>
              </a:rPr>
              <a:t>】</a:t>
            </a:r>
            <a:r>
              <a:rPr lang="zh-CN" altLang="en-US" sz="18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本单元主要练习G 大调音阶与和弦连接、e 小调音阶与和弦连接以及歌曲《人们叫我唐老鸭》《秋姑娘》的弹奏。</a:t>
            </a:r>
            <a:endParaRPr lang="zh-CN" altLang="en-US" sz="18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4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163955"/>
            <a:ext cx="10515600" cy="1325563"/>
          </a:xfrm>
        </p:spPr>
        <p:txBody>
          <a:bodyPr/>
          <a:p>
            <a:r>
              <a:rPr lang="zh-CN" altLang="en-US"/>
              <a:t>一、音阶及和弦</a:t>
            </a:r>
            <a:endParaRPr lang="zh-CN" altLang="en-US"/>
          </a:p>
        </p:txBody>
      </p:sp>
      <p:pic>
        <p:nvPicPr>
          <p:cNvPr id="8" name="内容占位符 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370330" y="2489835"/>
            <a:ext cx="9591675" cy="1971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144270"/>
            <a:ext cx="10515600" cy="1325563"/>
          </a:xfrm>
        </p:spPr>
        <p:txBody>
          <a:bodyPr/>
          <a:p>
            <a:r>
              <a:rPr lang="zh-CN" altLang="en-US"/>
              <a:t>一、音阶及和弦</a:t>
            </a:r>
            <a:endParaRPr lang="zh-CN" altLang="en-US"/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294765" y="2665730"/>
            <a:ext cx="9601200" cy="1781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8030" y="1174115"/>
            <a:ext cx="10515600" cy="1325563"/>
          </a:xfrm>
        </p:spPr>
        <p:txBody>
          <a:bodyPr/>
          <a:p>
            <a:r>
              <a:rPr lang="zh-CN" altLang="en-US"/>
              <a:t>一、音阶及和弦</a:t>
            </a:r>
            <a:endParaRPr lang="zh-CN" altLang="en-US"/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170940" y="2336165"/>
            <a:ext cx="9848850" cy="3067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二、歌曲训练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523490" y="1390015"/>
            <a:ext cx="7143750" cy="36861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13510" y="5326380"/>
            <a:ext cx="9316085" cy="64516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180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【弹奏提示】《人们叫我唐老鸭》节奏较为欢快，可以使用欢快类型的伴奏型，伴奏型由学生自己选择。</a:t>
            </a:r>
            <a:endParaRPr lang="zh-CN" altLang="en-US" sz="180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二、歌曲训练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r="606" b="9178"/>
          <a:stretch>
            <a:fillRect/>
          </a:stretch>
        </p:blipFill>
        <p:spPr>
          <a:xfrm>
            <a:off x="2988310" y="1068070"/>
            <a:ext cx="6216015" cy="2701290"/>
          </a:xfrm>
          <a:prstGeom prst="rect">
            <a:avLst/>
          </a:prstGeom>
        </p:spPr>
      </p:pic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26715" y="3663950"/>
            <a:ext cx="6453505" cy="15906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16000" y="5785485"/>
            <a:ext cx="9172575" cy="36830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【弹奏提示】《秋姑娘》节奏较为舒缓，可以使用偏慢的伴奏型，伴奏型由学生自己选择。</a:t>
            </a:r>
            <a:endParaRPr lang="zh-CN" altLang="en-US" sz="1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24790"/>
            <a:ext cx="10515600" cy="1325563"/>
          </a:xfrm>
        </p:spPr>
        <p:txBody>
          <a:bodyPr/>
          <a:p>
            <a:r>
              <a:rPr lang="zh-CN" altLang="en-US"/>
              <a:t>训练</a:t>
            </a:r>
            <a:r>
              <a:rPr lang="zh-CN" altLang="en-US"/>
              <a:t>评价表</a:t>
            </a:r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2679065" y="1032510"/>
            <a:ext cx="7450455" cy="53416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9"/>
          <p:cNvSpPr txBox="1"/>
          <p:nvPr/>
        </p:nvSpPr>
        <p:spPr>
          <a:xfrm>
            <a:off x="754048" y="2037977"/>
            <a:ext cx="38404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accent4">
                    <a:lumMod val="75000"/>
                  </a:schemeClr>
                </a:solidFill>
                <a:latin typeface="华文细黑"/>
                <a:ea typeface="字魂27号-布丁体"/>
                <a:sym typeface="华文细黑"/>
              </a:rPr>
              <a:t>感谢</a:t>
            </a:r>
            <a:r>
              <a:rPr lang="zh-CN" altLang="en-US" sz="7200" dirty="0">
                <a:solidFill>
                  <a:schemeClr val="accent2"/>
                </a:solidFill>
                <a:latin typeface="华文细黑"/>
                <a:ea typeface="字魂27号-布丁体"/>
                <a:sym typeface="华文细黑"/>
              </a:rPr>
              <a:t>观看</a:t>
            </a:r>
            <a:endParaRPr lang="zh-CN" altLang="en-US" sz="7200" dirty="0">
              <a:solidFill>
                <a:schemeClr val="accent1"/>
              </a:solidFill>
              <a:latin typeface="华文细黑"/>
              <a:ea typeface="字魂27号-布丁体"/>
              <a:sym typeface="华文细黑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017105" y="4323129"/>
            <a:ext cx="4703132" cy="460375"/>
            <a:chOff x="1861105" y="3523016"/>
            <a:chExt cx="5180832" cy="460375"/>
          </a:xfrm>
        </p:grpSpPr>
        <p:sp>
          <p:nvSpPr>
            <p:cNvPr id="6" name="矩形 5"/>
            <p:cNvSpPr/>
            <p:nvPr/>
          </p:nvSpPr>
          <p:spPr>
            <a:xfrm>
              <a:off x="1861105" y="3592133"/>
              <a:ext cx="5180832" cy="34624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pPr algn="dist">
                <a:spcBef>
                  <a:spcPct val="0"/>
                </a:spcBef>
                <a:buFontTx/>
                <a:buNone/>
              </a:pPr>
              <a:endParaRPr lang="zh-CN" altLang="en-US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/>
                <a:ea typeface="字魂27号-布丁体"/>
                <a:sym typeface="华文细黑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000988" y="3523016"/>
              <a:ext cx="4785550" cy="4603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>
                <a:spcBef>
                  <a:spcPct val="0"/>
                </a:spcBef>
                <a:buFontTx/>
                <a:buNone/>
              </a:pPr>
              <a:endParaRPr lang="zh-CN" altLang="en-US" sz="2400" dirty="0">
                <a:solidFill>
                  <a:srgbClr val="FFFFFF"/>
                </a:solidFill>
                <a:latin typeface="华文细黑"/>
                <a:ea typeface="字魂27号-布丁体"/>
                <a:sym typeface="华文细黑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99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ISPRING_PRESENTATION_TITLE" val="多彩清新教育培训通用PPT模板"/>
  <p:tag name="commondata" val="eyJoZGlkIjoiZmIyNDgxODYwNTNhOTVkMjUzMTIyYzYwNjY1NTJhNDQifQ=="/>
</p:tagLst>
</file>

<file path=ppt/theme/theme1.xml><?xml version="1.0" encoding="utf-8"?>
<a:theme xmlns:a="http://schemas.openxmlformats.org/drawingml/2006/main" name="Office Theme">
  <a:themeElements>
    <a:clrScheme name="自定义 385">
      <a:dk1>
        <a:sysClr val="windowText" lastClr="000000"/>
      </a:dk1>
      <a:lt1>
        <a:srgbClr val="3F3F3F"/>
      </a:lt1>
      <a:dk2>
        <a:srgbClr val="000000"/>
      </a:dk2>
      <a:lt2>
        <a:srgbClr val="7F7F7F"/>
      </a:lt2>
      <a:accent1>
        <a:srgbClr val="3872BA"/>
      </a:accent1>
      <a:accent2>
        <a:srgbClr val="E8ACAB"/>
      </a:accent2>
      <a:accent3>
        <a:srgbClr val="82CBE2"/>
      </a:accent3>
      <a:accent4>
        <a:srgbClr val="F0CB75"/>
      </a:accent4>
      <a:accent5>
        <a:srgbClr val="004F8A"/>
      </a:accent5>
      <a:accent6>
        <a:srgbClr val="004F8A"/>
      </a:accent6>
      <a:hlink>
        <a:srgbClr val="004F8A"/>
      </a:hlink>
      <a:folHlink>
        <a:srgbClr val="004F8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</Words>
  <Application>WPS 演示</Application>
  <PresentationFormat>宽屏</PresentationFormat>
  <Paragraphs>24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Arial</vt:lpstr>
      <vt:lpstr>宋体</vt:lpstr>
      <vt:lpstr>Wingdings</vt:lpstr>
      <vt:lpstr>张海山锐谐体</vt:lpstr>
      <vt:lpstr>Signika</vt:lpstr>
      <vt:lpstr>ksdb</vt:lpstr>
      <vt:lpstr>Open Sans Extrabold</vt:lpstr>
      <vt:lpstr>微软雅黑</vt:lpstr>
      <vt:lpstr>Bebas Neue</vt:lpstr>
      <vt:lpstr>字魂27号-布丁体</vt:lpstr>
      <vt:lpstr>华文细黑</vt:lpstr>
      <vt:lpstr>字魂27号-布丁体</vt:lpstr>
      <vt:lpstr>仿宋</vt:lpstr>
      <vt:lpstr>Arial Unicode MS</vt:lpstr>
      <vt:lpstr>Calibri</vt:lpstr>
      <vt:lpstr>Office Theme</vt:lpstr>
      <vt:lpstr>PowerPoint 演示文稿</vt:lpstr>
      <vt:lpstr>一、音阶及和弦</vt:lpstr>
      <vt:lpstr>一、音阶及和弦</vt:lpstr>
      <vt:lpstr>一、音阶及和弦</vt:lpstr>
      <vt:lpstr>二、歌曲训练</vt:lpstr>
      <vt:lpstr>二、歌曲训练</vt:lpstr>
      <vt:lpstr>一、音阶及和弦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多彩清新教育培训通用PPT模板</dc:title>
  <dc:creator/>
  <cp:lastModifiedBy>李美澳</cp:lastModifiedBy>
  <cp:revision>1567</cp:revision>
  <dcterms:created xsi:type="dcterms:W3CDTF">2014-10-20T02:56:00Z</dcterms:created>
  <dcterms:modified xsi:type="dcterms:W3CDTF">2024-05-16T06:53:00Z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77E2159FDDEB41DE8A0BAA3F136A96D5_13</vt:lpwstr>
  </property>
  <property fmtid="{D5CDD505-2E9C-101B-9397-08002B2CF9AE}" pid="3" name="KSOProductBuildVer">
    <vt:lpwstr>2052-12.1.0.16910</vt:lpwstr>
  </property>
</Properties>
</file>