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2" r:id="rId3"/>
  </p:sldMasterIdLst>
  <p:notesMasterIdLst>
    <p:notesMasterId r:id="rId5"/>
  </p:notesMasterIdLst>
  <p:sldIdLst>
    <p:sldId id="522" r:id="rId4"/>
    <p:sldId id="438" r:id="rId6"/>
    <p:sldId id="578" r:id="rId7"/>
    <p:sldId id="325" r:id="rId8"/>
    <p:sldId id="534" r:id="rId9"/>
    <p:sldId id="535" r:id="rId10"/>
    <p:sldId id="575" r:id="rId11"/>
    <p:sldId id="576" r:id="rId12"/>
    <p:sldId id="577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7"/>
    <a:srgbClr val="95ABCD"/>
    <a:srgbClr val="D7A0A9"/>
    <a:srgbClr val="F5F4F8"/>
    <a:srgbClr val="F2F1F7"/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30" d="100"/>
          <a:sy n="130" d="100"/>
        </p:scale>
        <p:origin x="1044" y="360"/>
      </p:cViewPr>
      <p:guideLst>
        <p:guide orient="horz" pos="1616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et Individual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7" hasCustomPrompt="1"/>
          </p:nvPr>
        </p:nvSpPr>
        <p:spPr>
          <a:xfrm>
            <a:off x="4721703" y="1246279"/>
            <a:ext cx="1968983" cy="1465757"/>
          </a:xfrm>
          <a:custGeom>
            <a:avLst/>
            <a:gdLst>
              <a:gd name="connsiteX0" fmla="*/ 58650 w 2625311"/>
              <a:gd name="connsiteY0" fmla="*/ 0 h 1954343"/>
              <a:gd name="connsiteX1" fmla="*/ 2625311 w 2625311"/>
              <a:gd name="connsiteY1" fmla="*/ 0 h 1954343"/>
              <a:gd name="connsiteX2" fmla="*/ 2625311 w 2625311"/>
              <a:gd name="connsiteY2" fmla="*/ 1954343 h 1954343"/>
              <a:gd name="connsiteX3" fmla="*/ 58650 w 2625311"/>
              <a:gd name="connsiteY3" fmla="*/ 1954343 h 1954343"/>
              <a:gd name="connsiteX4" fmla="*/ 0 w 2625311"/>
              <a:gd name="connsiteY4" fmla="*/ 1895693 h 1954343"/>
              <a:gd name="connsiteX5" fmla="*/ 0 w 2625311"/>
              <a:gd name="connsiteY5" fmla="*/ 58650 h 1954343"/>
              <a:gd name="connsiteX6" fmla="*/ 58650 w 2625311"/>
              <a:gd name="connsiteY6" fmla="*/ 0 h 195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5311" h="1954343">
                <a:moveTo>
                  <a:pt x="58650" y="0"/>
                </a:moveTo>
                <a:lnTo>
                  <a:pt x="2625311" y="0"/>
                </a:lnTo>
                <a:lnTo>
                  <a:pt x="2625311" y="1954343"/>
                </a:lnTo>
                <a:lnTo>
                  <a:pt x="58650" y="1954343"/>
                </a:lnTo>
                <a:cubicBezTo>
                  <a:pt x="26258" y="1954343"/>
                  <a:pt x="0" y="1928085"/>
                  <a:pt x="0" y="1895693"/>
                </a:cubicBezTo>
                <a:lnTo>
                  <a:pt x="0" y="58650"/>
                </a:lnTo>
                <a:cubicBezTo>
                  <a:pt x="0" y="26258"/>
                  <a:pt x="26258" y="0"/>
                  <a:pt x="58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IN" dirty="0"/>
              <a:t>Drag your image here/click on picture icon</a:t>
            </a:r>
            <a:endParaRPr lang="en-IN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6" hasCustomPrompt="1"/>
          </p:nvPr>
        </p:nvSpPr>
        <p:spPr>
          <a:xfrm>
            <a:off x="492709" y="1246279"/>
            <a:ext cx="1968983" cy="1465757"/>
          </a:xfrm>
          <a:custGeom>
            <a:avLst/>
            <a:gdLst>
              <a:gd name="connsiteX0" fmla="*/ 58650 w 2625311"/>
              <a:gd name="connsiteY0" fmla="*/ 0 h 1954343"/>
              <a:gd name="connsiteX1" fmla="*/ 2625311 w 2625311"/>
              <a:gd name="connsiteY1" fmla="*/ 0 h 1954343"/>
              <a:gd name="connsiteX2" fmla="*/ 2625311 w 2625311"/>
              <a:gd name="connsiteY2" fmla="*/ 1954343 h 1954343"/>
              <a:gd name="connsiteX3" fmla="*/ 58650 w 2625311"/>
              <a:gd name="connsiteY3" fmla="*/ 1954343 h 1954343"/>
              <a:gd name="connsiteX4" fmla="*/ 0 w 2625311"/>
              <a:gd name="connsiteY4" fmla="*/ 1895693 h 1954343"/>
              <a:gd name="connsiteX5" fmla="*/ 0 w 2625311"/>
              <a:gd name="connsiteY5" fmla="*/ 58650 h 1954343"/>
              <a:gd name="connsiteX6" fmla="*/ 58650 w 2625311"/>
              <a:gd name="connsiteY6" fmla="*/ 0 h 195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5311" h="1954343">
                <a:moveTo>
                  <a:pt x="58650" y="0"/>
                </a:moveTo>
                <a:lnTo>
                  <a:pt x="2625311" y="0"/>
                </a:lnTo>
                <a:lnTo>
                  <a:pt x="2625311" y="1954343"/>
                </a:lnTo>
                <a:lnTo>
                  <a:pt x="58650" y="1954343"/>
                </a:lnTo>
                <a:cubicBezTo>
                  <a:pt x="26258" y="1954343"/>
                  <a:pt x="0" y="1928085"/>
                  <a:pt x="0" y="1895693"/>
                </a:cubicBezTo>
                <a:lnTo>
                  <a:pt x="0" y="58650"/>
                </a:lnTo>
                <a:cubicBezTo>
                  <a:pt x="0" y="26258"/>
                  <a:pt x="26258" y="0"/>
                  <a:pt x="58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IN" dirty="0"/>
              <a:t>Drag your image here/click on picture icon</a:t>
            </a:r>
            <a:endParaRPr lang="en-I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4321" y="-2006180"/>
            <a:ext cx="5155360" cy="91440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14600" y="912495"/>
            <a:ext cx="4115435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第三单元　</a:t>
            </a:r>
            <a:endParaRPr lang="zh-CN" altLang="en-US" sz="3200" b="1" dirty="0">
              <a:solidFill>
                <a:srgbClr val="0070C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F 大调与d 小调</a:t>
            </a:r>
            <a:endParaRPr lang="zh-CN" altLang="en-US" sz="3200" b="1" dirty="0">
              <a:solidFill>
                <a:srgbClr val="0070C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2437674" y="2283670"/>
            <a:ext cx="4441371" cy="1"/>
          </a:xfrm>
          <a:prstGeom prst="line">
            <a:avLst/>
          </a:prstGeom>
          <a:noFill/>
          <a:ln w="25400">
            <a:solidFill>
              <a:srgbClr val="D7A0A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0774" y="256511"/>
            <a:ext cx="718724" cy="655680"/>
          </a:xfrm>
          <a:prstGeom prst="ellipse">
            <a:avLst/>
          </a:prstGeom>
          <a:solidFill>
            <a:srgbClr val="D7A0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70057" y="3179020"/>
            <a:ext cx="1973943" cy="1964480"/>
          </a:xfrm>
          <a:prstGeom prst="rect">
            <a:avLst/>
          </a:prstGeom>
          <a:solidFill>
            <a:srgbClr val="F5F5F7"/>
          </a:solidFill>
          <a:ln>
            <a:solidFill>
              <a:srgbClr val="F5F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0540" y="2495550"/>
            <a:ext cx="8295640" cy="13379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【</a:t>
            </a:r>
            <a:r>
              <a:rPr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学习目标</a:t>
            </a: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】</a:t>
            </a:r>
            <a:r>
              <a:rPr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了解F 大调音阶与和弦连接及d 小调音阶与和弦连接的方法。</a:t>
            </a:r>
            <a:endParaRPr sz="1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【内容</a:t>
            </a:r>
            <a:r>
              <a:rPr lang="zh-CN" sz="1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摘要】本单元主要练习F 大调音阶与和弦连接、d 小调音阶与和弦连接以及歌曲《大鹿》《唢呐配喇叭》的弹奏。</a:t>
            </a:r>
            <a:endParaRPr lang="zh-CN" sz="1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9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720" y="351155"/>
            <a:ext cx="8544560" cy="4718685"/>
          </a:xfrm>
          <a:prstGeom prst="rect">
            <a:avLst/>
          </a:prstGeom>
          <a:noFill/>
          <a:ln w="25400">
            <a:solidFill>
              <a:srgbClr val="95A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3793714" y="41410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95AB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演示目录</a:t>
            </a:r>
            <a:endParaRPr lang="zh-CN" altLang="en-US" sz="2400" b="1" dirty="0">
              <a:solidFill>
                <a:srgbClr val="95ABC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>
            <p:custDataLst>
              <p:tags r:id="rId1"/>
            </p:custDataLst>
          </p:nvPr>
        </p:nvSpPr>
        <p:spPr>
          <a:xfrm>
            <a:off x="3564674" y="1708806"/>
            <a:ext cx="2013926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音阶及和弦</a:t>
            </a:r>
            <a:endParaRPr lang="zh-CN" altLang="en-US" sz="160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>
            <p:custDataLst>
              <p:tags r:id="rId2"/>
            </p:custDataLst>
          </p:nvPr>
        </p:nvSpPr>
        <p:spPr>
          <a:xfrm>
            <a:off x="3203644" y="1566939"/>
            <a:ext cx="619350" cy="620486"/>
          </a:xfrm>
          <a:prstGeom prst="ellipse">
            <a:avLst/>
          </a:prstGeom>
          <a:solidFill>
            <a:srgbClr val="95ABCD"/>
          </a:solidFill>
        </p:spPr>
        <p:txBody>
          <a:bodyPr wrap="none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03575" y="2691130"/>
            <a:ext cx="273685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歌曲训练</a:t>
            </a:r>
            <a:endParaRPr lang="zh-CN" altLang="en-US" sz="160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3261560" y="2549439"/>
            <a:ext cx="619350" cy="620486"/>
          </a:xfrm>
          <a:prstGeom prst="ellipse">
            <a:avLst/>
          </a:prstGeom>
          <a:solidFill>
            <a:srgbClr val="95ABCD"/>
          </a:solidFill>
        </p:spPr>
        <p:txBody>
          <a:bodyPr wrap="none">
            <a:noAutofit/>
          </a:bodyPr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34277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一、音阶及和弦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sp>
        <p:nvSpPr>
          <p:cNvPr id="66" name="TextBox 14"/>
          <p:cNvSpPr txBox="1"/>
          <p:nvPr/>
        </p:nvSpPr>
        <p:spPr>
          <a:xfrm>
            <a:off x="321945" y="933450"/>
            <a:ext cx="8498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defTabSz="685800" fontAlgn="auto">
              <a:lnSpc>
                <a:spcPct val="150000"/>
              </a:lnSpc>
              <a:buNone/>
              <a:defRPr/>
            </a:pPr>
            <a:endParaRPr sz="1800" dirty="0">
              <a:solidFill>
                <a:schemeClr val="tx1">
                  <a:lumMod val="60000"/>
                  <a:lumOff val="4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Lato Light"/>
            </a:endParaRPr>
          </a:p>
          <a:p>
            <a:pPr marL="171450" indent="-171450" defTabSz="685800" fontAlgn="auto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endParaRPr sz="1800" dirty="0">
              <a:solidFill>
                <a:schemeClr val="tx1">
                  <a:lumMod val="60000"/>
                  <a:lumOff val="4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Lato Ligh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-1464" b="43164"/>
          <a:stretch>
            <a:fillRect/>
          </a:stretch>
        </p:blipFill>
        <p:spPr>
          <a:xfrm>
            <a:off x="692150" y="1613535"/>
            <a:ext cx="8011795" cy="1916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34277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一、音阶及和弦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sp>
        <p:nvSpPr>
          <p:cNvPr id="66" name="TextBox 14"/>
          <p:cNvSpPr txBox="1"/>
          <p:nvPr/>
        </p:nvSpPr>
        <p:spPr>
          <a:xfrm>
            <a:off x="321945" y="933450"/>
            <a:ext cx="8498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defTabSz="685800" fontAlgn="auto">
              <a:lnSpc>
                <a:spcPct val="150000"/>
              </a:lnSpc>
              <a:buNone/>
              <a:defRPr/>
            </a:pPr>
            <a:endParaRPr sz="1800" dirty="0">
              <a:solidFill>
                <a:schemeClr val="tx1">
                  <a:lumMod val="60000"/>
                  <a:lumOff val="4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Lato Light"/>
            </a:endParaRPr>
          </a:p>
          <a:p>
            <a:pPr marL="171450" indent="-171450" defTabSz="685800" fontAlgn="auto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endParaRPr sz="1800" dirty="0">
              <a:solidFill>
                <a:schemeClr val="tx1">
                  <a:lumMod val="60000"/>
                  <a:lumOff val="4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Lato Ligh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1337" r="-314"/>
          <a:stretch>
            <a:fillRect/>
          </a:stretch>
        </p:blipFill>
        <p:spPr>
          <a:xfrm>
            <a:off x="525145" y="1582420"/>
            <a:ext cx="7920990" cy="197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34277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  <a:sym typeface="+mn-ea"/>
              </a:rPr>
              <a:t>一、音阶及和弦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23645"/>
            <a:ext cx="7458075" cy="2695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296418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二、歌曲训练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0170" y="908050"/>
            <a:ext cx="6196330" cy="2985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0920" y="4058920"/>
            <a:ext cx="6668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solidFill>
                  <a:srgbClr val="0070C0"/>
                </a:solidFill>
              </a:rPr>
              <a:t>【弹奏提示】《大鹿》节奏较为欢快，可以使用欢快类型的伴奏型，伴奏型由学生自己选择。</a:t>
            </a:r>
            <a:endParaRPr lang="zh-CN" altLang="en-US" sz="18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296418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二、歌曲训练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8830" y="4058920"/>
            <a:ext cx="7705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solidFill>
                  <a:srgbClr val="0070C0"/>
                </a:solidFill>
              </a:rPr>
              <a:t>【弹奏提示】《唢呐配喇叭》节奏较为欢快，可以使用欢快类型的伴奏型，伴奏型由学生自己选择。</a:t>
            </a:r>
            <a:endParaRPr lang="zh-CN" altLang="en-US" sz="180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0" y="1016635"/>
            <a:ext cx="6604635" cy="2647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116641" y="825363"/>
            <a:ext cx="410595" cy="0"/>
          </a:xfrm>
          <a:prstGeom prst="line">
            <a:avLst/>
          </a:prstGeom>
          <a:ln w="25400">
            <a:solidFill>
              <a:srgbClr val="95AB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2"/>
          <p:cNvSpPr txBox="1"/>
          <p:nvPr/>
        </p:nvSpPr>
        <p:spPr>
          <a:xfrm>
            <a:off x="1011866" y="258021"/>
            <a:ext cx="2500630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800">
              <a:lnSpc>
                <a:spcPct val="80000"/>
              </a:lnSpc>
              <a:defRPr/>
            </a:pPr>
            <a:r>
              <a:rPr lang="zh-CN" altLang="en-US" sz="3200" spc="450" dirty="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vo"/>
              </a:rPr>
              <a:t>训练评价表</a:t>
            </a:r>
            <a:endParaRPr lang="zh-CN" altLang="en-US" sz="3200" spc="450" dirty="0">
              <a:solidFill>
                <a:schemeClr val="tx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vo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925" y="906780"/>
            <a:ext cx="5361940" cy="3754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4321" y="-2005686"/>
            <a:ext cx="5155358" cy="9144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25193" y="1888840"/>
            <a:ext cx="3819743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b="1" dirty="0">
                <a:solidFill>
                  <a:srgbClr val="95ABC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感谢</a:t>
            </a:r>
            <a:r>
              <a:rPr lang="zh-CN" altLang="en-US" sz="3200" b="1" dirty="0">
                <a:solidFill>
                  <a:srgbClr val="95ABC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观看</a:t>
            </a:r>
            <a:endParaRPr lang="zh-CN" altLang="en-US" sz="3200" b="1" dirty="0">
              <a:solidFill>
                <a:srgbClr val="95ABCD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2351314" y="3179020"/>
            <a:ext cx="4441371" cy="1"/>
          </a:xfrm>
          <a:prstGeom prst="line">
            <a:avLst/>
          </a:prstGeom>
          <a:noFill/>
          <a:ln w="25400">
            <a:solidFill>
              <a:srgbClr val="D7A0A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4179" y="3296346"/>
            <a:ext cx="4693615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 </a:t>
            </a:r>
            <a:endParaRPr lang="zh-CN" altLang="en-US" sz="10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0774" y="256511"/>
            <a:ext cx="655680" cy="655680"/>
          </a:xfrm>
          <a:prstGeom prst="ellipse">
            <a:avLst/>
          </a:prstGeom>
          <a:solidFill>
            <a:srgbClr val="D7A0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98645" y="1978954"/>
            <a:ext cx="494040" cy="914400"/>
          </a:xfrm>
          <a:prstGeom prst="rect">
            <a:avLst/>
          </a:prstGeom>
          <a:solidFill>
            <a:srgbClr val="D7A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70057" y="3179020"/>
            <a:ext cx="1973943" cy="1964480"/>
          </a:xfrm>
          <a:prstGeom prst="rect">
            <a:avLst/>
          </a:prstGeom>
          <a:solidFill>
            <a:srgbClr val="F5F5F7"/>
          </a:solidFill>
          <a:ln>
            <a:solidFill>
              <a:srgbClr val="F5F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2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3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4.xml><?xml version="1.0" encoding="utf-8"?>
<p:tagLst xmlns:p="http://schemas.openxmlformats.org/presentationml/2006/main">
  <p:tag name="KSO_WM_DIAGRAM_VIRTUALLY_FRAME" val="{&quot;height&quot;:282.40309511294106,&quot;left&quot;:87.85543307086614,&quot;top&quot;:89.1016535433071,&quot;width&quot;:576.244566929134}"/>
</p:tagLst>
</file>

<file path=ppt/tags/tag5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382FD735-2790-40E9-9592-0ECC120AACB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修改ppt1.4\57212"/>
  <p:tag name="ISPRING_FIRST_PUBLISH" val="1"/>
  <p:tag name="ISPRING_PRESENTATION_TITLE" val="简约清新几何线条工作总结ppt背景"/>
  <p:tag name="commondata" val="eyJoZGlkIjoiZmIyNDgxODYwNTNhOTVkMjUzMTIyYzYwNjY1NTJhNDQifQ=="/>
</p:tagLst>
</file>

<file path=ppt/theme/theme1.xml><?xml version="1.0" encoding="utf-8"?>
<a:theme xmlns:a="http://schemas.openxmlformats.org/drawingml/2006/main" name="2_Office 主题​​">
  <a:themeElements>
    <a:clrScheme name="自定义 97">
      <a:dk1>
        <a:srgbClr val="080808"/>
      </a:dk1>
      <a:lt1>
        <a:srgbClr val="FFFFFF"/>
      </a:lt1>
      <a:dk2>
        <a:srgbClr val="080808"/>
      </a:dk2>
      <a:lt2>
        <a:srgbClr val="FFFFFF"/>
      </a:lt2>
      <a:accent1>
        <a:srgbClr val="087AB4"/>
      </a:accent1>
      <a:accent2>
        <a:srgbClr val="454545"/>
      </a:accent2>
      <a:accent3>
        <a:srgbClr val="087AB4"/>
      </a:accent3>
      <a:accent4>
        <a:srgbClr val="454545"/>
      </a:accent4>
      <a:accent5>
        <a:srgbClr val="087AB4"/>
      </a:accent5>
      <a:accent6>
        <a:srgbClr val="454545"/>
      </a:accent6>
      <a:hlink>
        <a:srgbClr val="8064A1"/>
      </a:hlink>
      <a:folHlink>
        <a:srgbClr val="9BBB58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推荐色2">
      <a:dk1>
        <a:srgbClr val="7F7F7F"/>
      </a:dk1>
      <a:lt1>
        <a:srgbClr val="FFFFFF"/>
      </a:lt1>
      <a:dk2>
        <a:srgbClr val="2B2B2B"/>
      </a:dk2>
      <a:lt2>
        <a:srgbClr val="FFFFFF"/>
      </a:lt2>
      <a:accent1>
        <a:srgbClr val="2AC092"/>
      </a:accent1>
      <a:accent2>
        <a:srgbClr val="556A85"/>
      </a:accent2>
      <a:accent3>
        <a:srgbClr val="2AC092"/>
      </a:accent3>
      <a:accent4>
        <a:srgbClr val="556A85"/>
      </a:accent4>
      <a:accent5>
        <a:srgbClr val="2AC092"/>
      </a:accent5>
      <a:accent6>
        <a:srgbClr val="556A85"/>
      </a:accent6>
      <a:hlink>
        <a:srgbClr val="5B9BD5"/>
      </a:hlink>
      <a:folHlink>
        <a:srgbClr val="70AD47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WPS 演示</Application>
  <PresentationFormat>全屏显示(16:9)</PresentationFormat>
  <Paragraphs>40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思源黑体 CN Bold</vt:lpstr>
      <vt:lpstr>黑体</vt:lpstr>
      <vt:lpstr>思源黑体 CN Light</vt:lpstr>
      <vt:lpstr>楷体</vt:lpstr>
      <vt:lpstr>Calibri Light</vt:lpstr>
      <vt:lpstr>方正宋刻本秀楷简体</vt:lpstr>
      <vt:lpstr>Arvo</vt:lpstr>
      <vt:lpstr>Lato Light</vt:lpstr>
      <vt:lpstr>Wingdings</vt:lpstr>
      <vt:lpstr>Calibri</vt:lpstr>
      <vt:lpstr>微软雅黑</vt:lpstr>
      <vt:lpstr>Arial Unicode MS</vt:lpstr>
      <vt:lpstr>等线</vt:lpstr>
      <vt:lpstr>ksdb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简约清新几何线条工作总结ppt背景</dc:title>
  <dc:creator>Eric羊</dc:creator>
  <cp:lastModifiedBy>李美澳</cp:lastModifiedBy>
  <cp:revision>212</cp:revision>
  <dcterms:created xsi:type="dcterms:W3CDTF">2017-05-02T06:39:00Z</dcterms:created>
  <dcterms:modified xsi:type="dcterms:W3CDTF">2024-05-16T06:53:06Z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A0E5420A78894037B7C13AB5134EC726_13</vt:lpwstr>
  </property>
  <property fmtid="{D5CDD505-2E9C-101B-9397-08002B2CF9AE}" pid="3" name="KSOProductBuildVer">
    <vt:lpwstr>2052-12.1.0.16910</vt:lpwstr>
  </property>
</Properties>
</file>